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6" r:id="rId5"/>
    <p:sldId id="303" r:id="rId6"/>
    <p:sldId id="304" r:id="rId7"/>
    <p:sldId id="308" r:id="rId8"/>
    <p:sldId id="309" r:id="rId9"/>
    <p:sldId id="306" r:id="rId10"/>
    <p:sldId id="305" r:id="rId11"/>
    <p:sldId id="311" r:id="rId12"/>
    <p:sldId id="318" r:id="rId13"/>
    <p:sldId id="316" r:id="rId14"/>
    <p:sldId id="315" r:id="rId15"/>
    <p:sldId id="317" r:id="rId16"/>
    <p:sldId id="312" r:id="rId17"/>
    <p:sldId id="313" r:id="rId18"/>
    <p:sldId id="314" r:id="rId19"/>
    <p:sldId id="320" r:id="rId20"/>
    <p:sldId id="319" r:id="rId21"/>
    <p:sldId id="321" r:id="rId22"/>
    <p:sldId id="322" r:id="rId23"/>
    <p:sldId id="2147469736" r:id="rId24"/>
    <p:sldId id="2147469737" r:id="rId25"/>
    <p:sldId id="2147469744" r:id="rId26"/>
    <p:sldId id="2147469745" r:id="rId27"/>
    <p:sldId id="2147469743" r:id="rId28"/>
    <p:sldId id="2147469738" r:id="rId29"/>
    <p:sldId id="2147469739" r:id="rId30"/>
    <p:sldId id="2147469740" r:id="rId31"/>
    <p:sldId id="2147469741" r:id="rId32"/>
    <p:sldId id="2147469742" r:id="rId33"/>
    <p:sldId id="300" r:id="rId34"/>
    <p:sldId id="261"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2" userDrawn="1">
          <p15:clr>
            <a:srgbClr val="A4A3A4"/>
          </p15:clr>
        </p15:guide>
        <p15:guide id="3" pos="302" userDrawn="1">
          <p15:clr>
            <a:srgbClr val="A4A3A4"/>
          </p15:clr>
        </p15:guide>
        <p15:guide id="4" pos="7378" userDrawn="1">
          <p15:clr>
            <a:srgbClr val="A4A3A4"/>
          </p15:clr>
        </p15:guide>
        <p15:guide id="5" orient="horz" pos="3974" userDrawn="1">
          <p15:clr>
            <a:srgbClr val="A4A3A4"/>
          </p15:clr>
        </p15:guide>
        <p15:guide id="6" orient="horz" pos="323" userDrawn="1">
          <p15:clr>
            <a:srgbClr val="A4A3A4"/>
          </p15:clr>
        </p15:guide>
        <p15:guide id="7" orient="horz" pos="1321" userDrawn="1">
          <p15:clr>
            <a:srgbClr val="A4A3A4"/>
          </p15:clr>
        </p15:guide>
        <p15:guide id="8" orient="horz" pos="1911" userDrawn="1">
          <p15:clr>
            <a:srgbClr val="A4A3A4"/>
          </p15:clr>
        </p15:guide>
        <p15:guide id="9" pos="3409" userDrawn="1">
          <p15:clr>
            <a:srgbClr val="A4A3A4"/>
          </p15:clr>
        </p15:guide>
        <p15:guide id="10" orient="horz" pos="2908" userDrawn="1">
          <p15:clr>
            <a:srgbClr val="A4A3A4"/>
          </p15:clr>
        </p15:guide>
        <p15:guide id="11" orient="horz" userDrawn="1">
          <p15:clr>
            <a:srgbClr val="A4A3A4"/>
          </p15:clr>
        </p15:guide>
        <p15:guide id="12" pos="54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072"/>
    <a:srgbClr val="D20050"/>
    <a:srgbClr val="417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62BA5-1D4E-4329-AAEC-573EBC6BBEB0}" v="2" dt="2024-05-22T09:21:53.654"/>
    <p1510:client id="{30543DB6-0727-DE29-A8A5-1BCEC085D77F}" v="12" dt="2024-05-22T11:36:50.062"/>
    <p1510:client id="{393DDE11-F139-28CD-AF0D-23BA9E03F44E}" v="14" dt="2024-05-21T11:33:47.936"/>
    <p1510:client id="{4BD58993-E12D-925A-988F-7CAACCB46DCE}" v="280" dt="2024-05-22T10:51:07.302"/>
    <p1510:client id="{7827F2F7-8508-491A-83FF-1DB93BC0269F}" v="1" dt="2024-05-22T10:48:09.401"/>
    <p1510:client id="{C9097BFE-0593-45F5-B430-C378C5943CAE}" v="1" dt="2024-05-21T17:03:28.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162"/>
        <p:guide pos="302"/>
        <p:guide pos="7378"/>
        <p:guide orient="horz" pos="3974"/>
        <p:guide orient="horz" pos="323"/>
        <p:guide orient="horz" pos="1321"/>
        <p:guide orient="horz" pos="1911"/>
        <p:guide pos="3409"/>
        <p:guide orient="horz" pos="2908"/>
        <p:guide orient="horz"/>
        <p:guide pos="5405"/>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eu BAJAT" userId="S::mathieu.bajat@esante.gouv.fr::d398024c-4dd5-46be-ab17-5d00fe44c70a" providerId="AD" clId="Web-{30543DB6-0727-DE29-A8A5-1BCEC085D77F}"/>
    <pc:docChg chg="addSld modSld">
      <pc:chgData name="Mathieu BAJAT" userId="S::mathieu.bajat@esante.gouv.fr::d398024c-4dd5-46be-ab17-5d00fe44c70a" providerId="AD" clId="Web-{30543DB6-0727-DE29-A8A5-1BCEC085D77F}" dt="2024-05-22T11:36:48.500" v="7"/>
      <pc:docMkLst>
        <pc:docMk/>
      </pc:docMkLst>
      <pc:sldChg chg="addSp delSp modSp">
        <pc:chgData name="Mathieu BAJAT" userId="S::mathieu.bajat@esante.gouv.fr::d398024c-4dd5-46be-ab17-5d00fe44c70a" providerId="AD" clId="Web-{30543DB6-0727-DE29-A8A5-1BCEC085D77F}" dt="2024-05-22T11:05:21.420" v="3"/>
        <pc:sldMkLst>
          <pc:docMk/>
          <pc:sldMk cId="2308200632" sldId="2147469737"/>
        </pc:sldMkLst>
        <pc:picChg chg="add del mod">
          <ac:chgData name="Mathieu BAJAT" userId="S::mathieu.bajat@esante.gouv.fr::d398024c-4dd5-46be-ab17-5d00fe44c70a" providerId="AD" clId="Web-{30543DB6-0727-DE29-A8A5-1BCEC085D77F}" dt="2024-05-22T11:05:05.435" v="1"/>
          <ac:picMkLst>
            <pc:docMk/>
            <pc:sldMk cId="2308200632" sldId="2147469737"/>
            <ac:picMk id="5" creationId="{EBA8F89A-7B0D-771E-C229-5A8AF0DB1E5C}"/>
          </ac:picMkLst>
        </pc:picChg>
        <pc:picChg chg="add del mod">
          <ac:chgData name="Mathieu BAJAT" userId="S::mathieu.bajat@esante.gouv.fr::d398024c-4dd5-46be-ab17-5d00fe44c70a" providerId="AD" clId="Web-{30543DB6-0727-DE29-A8A5-1BCEC085D77F}" dt="2024-05-22T11:05:21.420" v="3"/>
          <ac:picMkLst>
            <pc:docMk/>
            <pc:sldMk cId="2308200632" sldId="2147469737"/>
            <ac:picMk id="8" creationId="{25C82F41-3CCF-1DE8-E34D-D11F45E952AC}"/>
          </ac:picMkLst>
        </pc:picChg>
      </pc:sldChg>
      <pc:sldChg chg="addSp modSp new">
        <pc:chgData name="Mathieu BAJAT" userId="S::mathieu.bajat@esante.gouv.fr::d398024c-4dd5-46be-ab17-5d00fe44c70a" providerId="AD" clId="Web-{30543DB6-0727-DE29-A8A5-1BCEC085D77F}" dt="2024-05-22T11:05:34.327" v="5"/>
        <pc:sldMkLst>
          <pc:docMk/>
          <pc:sldMk cId="3848238207" sldId="2147469744"/>
        </pc:sldMkLst>
        <pc:picChg chg="add mod">
          <ac:chgData name="Mathieu BAJAT" userId="S::mathieu.bajat@esante.gouv.fr::d398024c-4dd5-46be-ab17-5d00fe44c70a" providerId="AD" clId="Web-{30543DB6-0727-DE29-A8A5-1BCEC085D77F}" dt="2024-05-22T11:05:34.327" v="5"/>
          <ac:picMkLst>
            <pc:docMk/>
            <pc:sldMk cId="3848238207" sldId="2147469744"/>
            <ac:picMk id="2" creationId="{096593AA-609C-2A43-3480-435B3F406764}"/>
          </ac:picMkLst>
        </pc:picChg>
      </pc:sldChg>
      <pc:sldChg chg="addSp modSp new">
        <pc:chgData name="Mathieu BAJAT" userId="S::mathieu.bajat@esante.gouv.fr::d398024c-4dd5-46be-ab17-5d00fe44c70a" providerId="AD" clId="Web-{30543DB6-0727-DE29-A8A5-1BCEC085D77F}" dt="2024-05-22T11:36:48.500" v="7"/>
        <pc:sldMkLst>
          <pc:docMk/>
          <pc:sldMk cId="414147936" sldId="2147469745"/>
        </pc:sldMkLst>
        <pc:picChg chg="add mod">
          <ac:chgData name="Mathieu BAJAT" userId="S::mathieu.bajat@esante.gouv.fr::d398024c-4dd5-46be-ab17-5d00fe44c70a" providerId="AD" clId="Web-{30543DB6-0727-DE29-A8A5-1BCEC085D77F}" dt="2024-05-22T11:36:48.500" v="7"/>
          <ac:picMkLst>
            <pc:docMk/>
            <pc:sldMk cId="414147936" sldId="2147469745"/>
            <ac:picMk id="2" creationId="{ABBDEB4A-0CBE-8847-5933-3086E4B1FFEC}"/>
          </ac:picMkLst>
        </pc:picChg>
      </pc:sldChg>
    </pc:docChg>
  </pc:docChgLst>
  <pc:docChgLst>
    <pc:chgData name="Naémé NEKOOGUYAN" userId="19945666-c5d7-43ee-ab1f-96e045a3d0f0" providerId="ADAL" clId="{7827F2F7-8508-491A-83FF-1DB93BC0269F}"/>
    <pc:docChg chg="undo custSel modSld sldOrd">
      <pc:chgData name="Naémé NEKOOGUYAN" userId="19945666-c5d7-43ee-ab1f-96e045a3d0f0" providerId="ADAL" clId="{7827F2F7-8508-491A-83FF-1DB93BC0269F}" dt="2024-05-22T10:48:09.412" v="3"/>
      <pc:docMkLst>
        <pc:docMk/>
      </pc:docMkLst>
      <pc:sldChg chg="ord">
        <pc:chgData name="Naémé NEKOOGUYAN" userId="19945666-c5d7-43ee-ab1f-96e045a3d0f0" providerId="ADAL" clId="{7827F2F7-8508-491A-83FF-1DB93BC0269F}" dt="2024-05-22T10:48:09.412" v="3"/>
        <pc:sldMkLst>
          <pc:docMk/>
          <pc:sldMk cId="704769263" sldId="2147469739"/>
        </pc:sldMkLst>
      </pc:sldChg>
      <pc:sldChg chg="modSp mod">
        <pc:chgData name="Naémé NEKOOGUYAN" userId="19945666-c5d7-43ee-ab1f-96e045a3d0f0" providerId="ADAL" clId="{7827F2F7-8508-491A-83FF-1DB93BC0269F}" dt="2024-05-22T10:30:05.618" v="1" actId="1076"/>
        <pc:sldMkLst>
          <pc:docMk/>
          <pc:sldMk cId="3541626339" sldId="2147469740"/>
        </pc:sldMkLst>
        <pc:grpChg chg="mod">
          <ac:chgData name="Naémé NEKOOGUYAN" userId="19945666-c5d7-43ee-ab1f-96e045a3d0f0" providerId="ADAL" clId="{7827F2F7-8508-491A-83FF-1DB93BC0269F}" dt="2024-05-22T10:30:05.618" v="1" actId="1076"/>
          <ac:grpSpMkLst>
            <pc:docMk/>
            <pc:sldMk cId="3541626339" sldId="2147469740"/>
            <ac:grpSpMk id="2" creationId="{B2A07E44-B38E-125E-2D23-A3AC53A3E50F}"/>
          </ac:grpSpMkLst>
        </pc:grpChg>
      </pc:sldChg>
    </pc:docChg>
  </pc:docChgLst>
  <pc:docChgLst>
    <pc:chgData name="Margaux BUGUET" userId="e313121c-5229-4b96-a66a-fd2d8e5e25d3" providerId="ADAL" clId="{25B62BA5-1D4E-4329-AAEC-573EBC6BBEB0}"/>
    <pc:docChg chg="modSld">
      <pc:chgData name="Margaux BUGUET" userId="e313121c-5229-4b96-a66a-fd2d8e5e25d3" providerId="ADAL" clId="{25B62BA5-1D4E-4329-AAEC-573EBC6BBEB0}" dt="2024-05-22T09:21:53.654" v="1" actId="20577"/>
      <pc:docMkLst>
        <pc:docMk/>
      </pc:docMkLst>
      <pc:sldChg chg="modSp mod">
        <pc:chgData name="Margaux BUGUET" userId="e313121c-5229-4b96-a66a-fd2d8e5e25d3" providerId="ADAL" clId="{25B62BA5-1D4E-4329-AAEC-573EBC6BBEB0}" dt="2024-05-22T09:21:53.654" v="1" actId="20577"/>
        <pc:sldMkLst>
          <pc:docMk/>
          <pc:sldMk cId="615540211" sldId="2147469736"/>
        </pc:sldMkLst>
        <pc:spChg chg="mod">
          <ac:chgData name="Margaux BUGUET" userId="e313121c-5229-4b96-a66a-fd2d8e5e25d3" providerId="ADAL" clId="{25B62BA5-1D4E-4329-AAEC-573EBC6BBEB0}" dt="2024-05-22T09:21:53.654" v="1" actId="20577"/>
          <ac:spMkLst>
            <pc:docMk/>
            <pc:sldMk cId="615540211" sldId="2147469736"/>
            <ac:spMk id="4" creationId="{C62FA7FC-4CC4-8946-A05A-8C86C2CC5658}"/>
          </ac:spMkLst>
        </pc:spChg>
      </pc:sldChg>
    </pc:docChg>
  </pc:docChgLst>
  <pc:docChgLst>
    <pc:chgData name="Elise PONTIEUX" userId="15df83d1-97f9-43c3-92e7-fe1119076f9d" providerId="ADAL" clId="{C9097BFE-0593-45F5-B430-C378C5943CAE}"/>
    <pc:docChg chg="addSld delSld modSld">
      <pc:chgData name="Elise PONTIEUX" userId="15df83d1-97f9-43c3-92e7-fe1119076f9d" providerId="ADAL" clId="{C9097BFE-0593-45F5-B430-C378C5943CAE}" dt="2024-05-21T17:03:28.984" v="1"/>
      <pc:docMkLst>
        <pc:docMk/>
      </pc:docMkLst>
      <pc:sldChg chg="add del">
        <pc:chgData name="Elise PONTIEUX" userId="15df83d1-97f9-43c3-92e7-fe1119076f9d" providerId="ADAL" clId="{C9097BFE-0593-45F5-B430-C378C5943CAE}" dt="2024-05-21T17:03:28.984" v="1"/>
        <pc:sldMkLst>
          <pc:docMk/>
          <pc:sldMk cId="2679019231" sldId="305"/>
        </pc:sldMkLst>
      </pc:sldChg>
      <pc:sldChg chg="add del">
        <pc:chgData name="Elise PONTIEUX" userId="15df83d1-97f9-43c3-92e7-fe1119076f9d" providerId="ADAL" clId="{C9097BFE-0593-45F5-B430-C378C5943CAE}" dt="2024-05-21T17:03:28.984" v="1"/>
        <pc:sldMkLst>
          <pc:docMk/>
          <pc:sldMk cId="4150811389" sldId="306"/>
        </pc:sldMkLst>
      </pc:sldChg>
      <pc:sldChg chg="add del">
        <pc:chgData name="Elise PONTIEUX" userId="15df83d1-97f9-43c3-92e7-fe1119076f9d" providerId="ADAL" clId="{C9097BFE-0593-45F5-B430-C378C5943CAE}" dt="2024-05-21T17:03:28.984" v="1"/>
        <pc:sldMkLst>
          <pc:docMk/>
          <pc:sldMk cId="4234139970" sldId="308"/>
        </pc:sldMkLst>
      </pc:sldChg>
      <pc:sldChg chg="add del">
        <pc:chgData name="Elise PONTIEUX" userId="15df83d1-97f9-43c3-92e7-fe1119076f9d" providerId="ADAL" clId="{C9097BFE-0593-45F5-B430-C378C5943CAE}" dt="2024-05-21T17:03:28.984" v="1"/>
        <pc:sldMkLst>
          <pc:docMk/>
          <pc:sldMk cId="3429879242" sldId="309"/>
        </pc:sldMkLst>
      </pc:sldChg>
      <pc:sldChg chg="add del">
        <pc:chgData name="Elise PONTIEUX" userId="15df83d1-97f9-43c3-92e7-fe1119076f9d" providerId="ADAL" clId="{C9097BFE-0593-45F5-B430-C378C5943CAE}" dt="2024-05-21T17:03:28.984" v="1"/>
        <pc:sldMkLst>
          <pc:docMk/>
          <pc:sldMk cId="3315920983" sldId="311"/>
        </pc:sldMkLst>
      </pc:sldChg>
      <pc:sldChg chg="add del">
        <pc:chgData name="Elise PONTIEUX" userId="15df83d1-97f9-43c3-92e7-fe1119076f9d" providerId="ADAL" clId="{C9097BFE-0593-45F5-B430-C378C5943CAE}" dt="2024-05-21T17:03:28.984" v="1"/>
        <pc:sldMkLst>
          <pc:docMk/>
          <pc:sldMk cId="2556332739" sldId="312"/>
        </pc:sldMkLst>
      </pc:sldChg>
      <pc:sldChg chg="add del">
        <pc:chgData name="Elise PONTIEUX" userId="15df83d1-97f9-43c3-92e7-fe1119076f9d" providerId="ADAL" clId="{C9097BFE-0593-45F5-B430-C378C5943CAE}" dt="2024-05-21T17:03:28.984" v="1"/>
        <pc:sldMkLst>
          <pc:docMk/>
          <pc:sldMk cId="1965886637" sldId="313"/>
        </pc:sldMkLst>
      </pc:sldChg>
      <pc:sldChg chg="add del">
        <pc:chgData name="Elise PONTIEUX" userId="15df83d1-97f9-43c3-92e7-fe1119076f9d" providerId="ADAL" clId="{C9097BFE-0593-45F5-B430-C378C5943CAE}" dt="2024-05-21T17:03:28.984" v="1"/>
        <pc:sldMkLst>
          <pc:docMk/>
          <pc:sldMk cId="2819274782" sldId="314"/>
        </pc:sldMkLst>
      </pc:sldChg>
      <pc:sldChg chg="add del">
        <pc:chgData name="Elise PONTIEUX" userId="15df83d1-97f9-43c3-92e7-fe1119076f9d" providerId="ADAL" clId="{C9097BFE-0593-45F5-B430-C378C5943CAE}" dt="2024-05-21T17:03:28.984" v="1"/>
        <pc:sldMkLst>
          <pc:docMk/>
          <pc:sldMk cId="1405377025" sldId="315"/>
        </pc:sldMkLst>
      </pc:sldChg>
      <pc:sldChg chg="add del">
        <pc:chgData name="Elise PONTIEUX" userId="15df83d1-97f9-43c3-92e7-fe1119076f9d" providerId="ADAL" clId="{C9097BFE-0593-45F5-B430-C378C5943CAE}" dt="2024-05-21T17:03:28.984" v="1"/>
        <pc:sldMkLst>
          <pc:docMk/>
          <pc:sldMk cId="2439551043" sldId="316"/>
        </pc:sldMkLst>
      </pc:sldChg>
      <pc:sldChg chg="add del">
        <pc:chgData name="Elise PONTIEUX" userId="15df83d1-97f9-43c3-92e7-fe1119076f9d" providerId="ADAL" clId="{C9097BFE-0593-45F5-B430-C378C5943CAE}" dt="2024-05-21T17:03:28.984" v="1"/>
        <pc:sldMkLst>
          <pc:docMk/>
          <pc:sldMk cId="4106672678" sldId="317"/>
        </pc:sldMkLst>
      </pc:sldChg>
      <pc:sldChg chg="add del">
        <pc:chgData name="Elise PONTIEUX" userId="15df83d1-97f9-43c3-92e7-fe1119076f9d" providerId="ADAL" clId="{C9097BFE-0593-45F5-B430-C378C5943CAE}" dt="2024-05-21T17:03:28.984" v="1"/>
        <pc:sldMkLst>
          <pc:docMk/>
          <pc:sldMk cId="1103645728" sldId="318"/>
        </pc:sldMkLst>
      </pc:sldChg>
      <pc:sldChg chg="add del">
        <pc:chgData name="Elise PONTIEUX" userId="15df83d1-97f9-43c3-92e7-fe1119076f9d" providerId="ADAL" clId="{C9097BFE-0593-45F5-B430-C378C5943CAE}" dt="2024-05-21T17:03:28.984" v="1"/>
        <pc:sldMkLst>
          <pc:docMk/>
          <pc:sldMk cId="1570608425" sldId="319"/>
        </pc:sldMkLst>
      </pc:sldChg>
      <pc:sldChg chg="add del">
        <pc:chgData name="Elise PONTIEUX" userId="15df83d1-97f9-43c3-92e7-fe1119076f9d" providerId="ADAL" clId="{C9097BFE-0593-45F5-B430-C378C5943CAE}" dt="2024-05-21T17:03:28.984" v="1"/>
        <pc:sldMkLst>
          <pc:docMk/>
          <pc:sldMk cId="2114114322" sldId="320"/>
        </pc:sldMkLst>
      </pc:sldChg>
      <pc:sldChg chg="add del">
        <pc:chgData name="Elise PONTIEUX" userId="15df83d1-97f9-43c3-92e7-fe1119076f9d" providerId="ADAL" clId="{C9097BFE-0593-45F5-B430-C378C5943CAE}" dt="2024-05-21T17:03:28.984" v="1"/>
        <pc:sldMkLst>
          <pc:docMk/>
          <pc:sldMk cId="3165234753" sldId="321"/>
        </pc:sldMkLst>
      </pc:sldChg>
    </pc:docChg>
  </pc:docChgLst>
  <pc:docChgLst>
    <pc:chgData name="Mathieu BAJAT" userId="S::mathieu.bajat@esante.gouv.fr::d398024c-4dd5-46be-ab17-5d00fe44c70a" providerId="AD" clId="Web-{4BD58993-E12D-925A-988F-7CAACCB46DCE}"/>
    <pc:docChg chg="addSld delSld modSld">
      <pc:chgData name="Mathieu BAJAT" userId="S::mathieu.bajat@esante.gouv.fr::d398024c-4dd5-46be-ab17-5d00fe44c70a" providerId="AD" clId="Web-{4BD58993-E12D-925A-988F-7CAACCB46DCE}" dt="2024-05-22T10:51:07.302" v="159"/>
      <pc:docMkLst>
        <pc:docMk/>
      </pc:docMkLst>
      <pc:sldChg chg="addSp delSp modSp del">
        <pc:chgData name="Mathieu BAJAT" userId="S::mathieu.bajat@esante.gouv.fr::d398024c-4dd5-46be-ab17-5d00fe44c70a" providerId="AD" clId="Web-{4BD58993-E12D-925A-988F-7CAACCB46DCE}" dt="2024-05-22T10:49:18.235" v="153"/>
        <pc:sldMkLst>
          <pc:docMk/>
          <pc:sldMk cId="894073874" sldId="2147469735"/>
        </pc:sldMkLst>
        <pc:spChg chg="del mod">
          <ac:chgData name="Mathieu BAJAT" userId="S::mathieu.bajat@esante.gouv.fr::d398024c-4dd5-46be-ab17-5d00fe44c70a" providerId="AD" clId="Web-{4BD58993-E12D-925A-988F-7CAACCB46DCE}" dt="2024-05-22T10:46:56.245" v="37"/>
          <ac:spMkLst>
            <pc:docMk/>
            <pc:sldMk cId="894073874" sldId="2147469735"/>
            <ac:spMk id="2" creationId="{0FC1EC7B-B4E1-3053-EF6E-36DADA3AFE3C}"/>
          </ac:spMkLst>
        </pc:spChg>
        <pc:picChg chg="add del mod">
          <ac:chgData name="Mathieu BAJAT" userId="S::mathieu.bajat@esante.gouv.fr::d398024c-4dd5-46be-ab17-5d00fe44c70a" providerId="AD" clId="Web-{4BD58993-E12D-925A-988F-7CAACCB46DCE}" dt="2024-05-22T10:46:06.446" v="1"/>
          <ac:picMkLst>
            <pc:docMk/>
            <pc:sldMk cId="894073874" sldId="2147469735"/>
            <ac:picMk id="3" creationId="{C2E9A58A-EFD5-8378-CEFF-ACB4BCB69639}"/>
          </ac:picMkLst>
        </pc:picChg>
        <pc:picChg chg="add mod modCrop">
          <ac:chgData name="Mathieu BAJAT" userId="S::mathieu.bajat@esante.gouv.fr::d398024c-4dd5-46be-ab17-5d00fe44c70a" providerId="AD" clId="Web-{4BD58993-E12D-925A-988F-7CAACCB46DCE}" dt="2024-05-22T10:49:13.282" v="151"/>
          <ac:picMkLst>
            <pc:docMk/>
            <pc:sldMk cId="894073874" sldId="2147469735"/>
            <ac:picMk id="4" creationId="{E61DA8F8-9EA0-7029-DCBE-991A4F90043A}"/>
          </ac:picMkLst>
        </pc:picChg>
      </pc:sldChg>
      <pc:sldChg chg="addSp delSp modSp add replId">
        <pc:chgData name="Mathieu BAJAT" userId="S::mathieu.bajat@esante.gouv.fr::d398024c-4dd5-46be-ab17-5d00fe44c70a" providerId="AD" clId="Web-{4BD58993-E12D-925A-988F-7CAACCB46DCE}" dt="2024-05-22T10:50:47.145" v="155"/>
        <pc:sldMkLst>
          <pc:docMk/>
          <pc:sldMk cId="3222293644" sldId="2147469743"/>
        </pc:sldMkLst>
        <pc:spChg chg="mod">
          <ac:chgData name="Mathieu BAJAT" userId="S::mathieu.bajat@esante.gouv.fr::d398024c-4dd5-46be-ab17-5d00fe44c70a" providerId="AD" clId="Web-{4BD58993-E12D-925A-988F-7CAACCB46DCE}" dt="2024-05-22T10:48:59.766" v="149" actId="1076"/>
          <ac:spMkLst>
            <pc:docMk/>
            <pc:sldMk cId="3222293644" sldId="2147469743"/>
            <ac:spMk id="4" creationId="{6E4B12A8-5022-9B94-A41A-F113458CC8AA}"/>
          </ac:spMkLst>
        </pc:spChg>
        <pc:spChg chg="del">
          <ac:chgData name="Mathieu BAJAT" userId="S::mathieu.bajat@esante.gouv.fr::d398024c-4dd5-46be-ab17-5d00fe44c70a" providerId="AD" clId="Web-{4BD58993-E12D-925A-988F-7CAACCB46DCE}" dt="2024-05-22T10:47:50.216" v="43"/>
          <ac:spMkLst>
            <pc:docMk/>
            <pc:sldMk cId="3222293644" sldId="2147469743"/>
            <ac:spMk id="6" creationId="{38192B81-0527-87D2-2DCC-5E8D09E1D4F1}"/>
          </ac:spMkLst>
        </pc:spChg>
        <pc:spChg chg="del">
          <ac:chgData name="Mathieu BAJAT" userId="S::mathieu.bajat@esante.gouv.fr::d398024c-4dd5-46be-ab17-5d00fe44c70a" providerId="AD" clId="Web-{4BD58993-E12D-925A-988F-7CAACCB46DCE}" dt="2024-05-22T10:47:55.935" v="45"/>
          <ac:spMkLst>
            <pc:docMk/>
            <pc:sldMk cId="3222293644" sldId="2147469743"/>
            <ac:spMk id="7" creationId="{9AE80682-6D98-0293-1A2E-220149A0E298}"/>
          </ac:spMkLst>
        </pc:spChg>
        <pc:spChg chg="del">
          <ac:chgData name="Mathieu BAJAT" userId="S::mathieu.bajat@esante.gouv.fr::d398024c-4dd5-46be-ab17-5d00fe44c70a" providerId="AD" clId="Web-{4BD58993-E12D-925A-988F-7CAACCB46DCE}" dt="2024-05-22T10:47:51.841" v="44"/>
          <ac:spMkLst>
            <pc:docMk/>
            <pc:sldMk cId="3222293644" sldId="2147469743"/>
            <ac:spMk id="9" creationId="{0B9A0063-5B01-ECA8-1806-65BAD01EE8B4}"/>
          </ac:spMkLst>
        </pc:spChg>
        <pc:picChg chg="add">
          <ac:chgData name="Mathieu BAJAT" userId="S::mathieu.bajat@esante.gouv.fr::d398024c-4dd5-46be-ab17-5d00fe44c70a" providerId="AD" clId="Web-{4BD58993-E12D-925A-988F-7CAACCB46DCE}" dt="2024-05-22T10:49:14.345" v="152"/>
          <ac:picMkLst>
            <pc:docMk/>
            <pc:sldMk cId="3222293644" sldId="2147469743"/>
            <ac:picMk id="8" creationId="{9C7514BB-ACC1-2E1E-6C8E-E8FE2CA39330}"/>
          </ac:picMkLst>
        </pc:picChg>
        <pc:picChg chg="add del mod">
          <ac:chgData name="Mathieu BAJAT" userId="S::mathieu.bajat@esante.gouv.fr::d398024c-4dd5-46be-ab17-5d00fe44c70a" providerId="AD" clId="Web-{4BD58993-E12D-925A-988F-7CAACCB46DCE}" dt="2024-05-22T10:50:47.145" v="155"/>
          <ac:picMkLst>
            <pc:docMk/>
            <pc:sldMk cId="3222293644" sldId="2147469743"/>
            <ac:picMk id="10" creationId="{F4F107C6-7524-511A-1091-8E731713605F}"/>
          </ac:picMkLst>
        </pc:picChg>
      </pc:sldChg>
      <pc:sldChg chg="addSp modSp new del">
        <pc:chgData name="Mathieu BAJAT" userId="S::mathieu.bajat@esante.gouv.fr::d398024c-4dd5-46be-ab17-5d00fe44c70a" providerId="AD" clId="Web-{4BD58993-E12D-925A-988F-7CAACCB46DCE}" dt="2024-05-22T10:51:07.302" v="159"/>
        <pc:sldMkLst>
          <pc:docMk/>
          <pc:sldMk cId="3425778356" sldId="2147469744"/>
        </pc:sldMkLst>
        <pc:picChg chg="add mod">
          <ac:chgData name="Mathieu BAJAT" userId="S::mathieu.bajat@esante.gouv.fr::d398024c-4dd5-46be-ab17-5d00fe44c70a" providerId="AD" clId="Web-{4BD58993-E12D-925A-988F-7CAACCB46DCE}" dt="2024-05-22T10:50:58.833" v="158"/>
          <ac:picMkLst>
            <pc:docMk/>
            <pc:sldMk cId="3425778356" sldId="2147469744"/>
            <ac:picMk id="2" creationId="{7DFC737D-F930-8CF2-A585-A06291CA6BB7}"/>
          </ac:picMkLst>
        </pc:picChg>
      </pc:sldChg>
    </pc:docChg>
  </pc:docChgLst>
  <pc:docChgLst>
    <pc:chgData name="Margaux BUGUET" userId="S::margaux.buguet@esante.gouv.fr::e313121c-5229-4b96-a66a-fd2d8e5e25d3" providerId="AD" clId="Web-{393DDE11-F139-28CD-AF0D-23BA9E03F44E}"/>
    <pc:docChg chg="modSld">
      <pc:chgData name="Margaux BUGUET" userId="S::margaux.buguet@esante.gouv.fr::e313121c-5229-4b96-a66a-fd2d8e5e25d3" providerId="AD" clId="Web-{393DDE11-F139-28CD-AF0D-23BA9E03F44E}" dt="2024-05-21T11:33:46.607" v="5" actId="20577"/>
      <pc:docMkLst>
        <pc:docMk/>
      </pc:docMkLst>
      <pc:sldChg chg="modSp">
        <pc:chgData name="Margaux BUGUET" userId="S::margaux.buguet@esante.gouv.fr::e313121c-5229-4b96-a66a-fd2d8e5e25d3" providerId="AD" clId="Web-{393DDE11-F139-28CD-AF0D-23BA9E03F44E}" dt="2024-05-21T11:33:46.607" v="5" actId="20577"/>
        <pc:sldMkLst>
          <pc:docMk/>
          <pc:sldMk cId="615540211" sldId="2147469736"/>
        </pc:sldMkLst>
        <pc:spChg chg="mod">
          <ac:chgData name="Margaux BUGUET" userId="S::margaux.buguet@esante.gouv.fr::e313121c-5229-4b96-a66a-fd2d8e5e25d3" providerId="AD" clId="Web-{393DDE11-F139-28CD-AF0D-23BA9E03F44E}" dt="2024-05-21T11:33:46.607" v="5" actId="20577"/>
          <ac:spMkLst>
            <pc:docMk/>
            <pc:sldMk cId="615540211" sldId="2147469736"/>
            <ac:spMk id="4" creationId="{C62FA7FC-4CC4-8946-A05A-8C86C2CC56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CB5662-9B6D-22EB-F13E-3934D9F8E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ABE56D-FCFC-0FC1-4CC5-CD0BACCEC6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15209-D54A-4A7C-80A0-4CC8A47DEC6F}" type="datetimeFigureOut">
              <a:rPr lang="fr-FR" smtClean="0"/>
              <a:t>22/05/2024</a:t>
            </a:fld>
            <a:endParaRPr lang="fr-FR"/>
          </a:p>
        </p:txBody>
      </p:sp>
      <p:sp>
        <p:nvSpPr>
          <p:cNvPr id="4" name="Espace réservé du pied de page 3">
            <a:extLst>
              <a:ext uri="{FF2B5EF4-FFF2-40B4-BE49-F238E27FC236}">
                <a16:creationId xmlns:a16="http://schemas.microsoft.com/office/drawing/2014/main" id="{8DE63864-6E5E-5E21-DA26-0C2D5876BA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046F7FB-465A-B6EA-81F7-47002577A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E16E4B-7660-45E2-AD57-81ABBFDB0365}" type="slidenum">
              <a:rPr lang="fr-FR" smtClean="0"/>
              <a:t>‹#›</a:t>
            </a:fld>
            <a:endParaRPr lang="fr-FR"/>
          </a:p>
        </p:txBody>
      </p:sp>
    </p:spTree>
    <p:extLst>
      <p:ext uri="{BB962C8B-B14F-4D97-AF65-F5344CB8AC3E}">
        <p14:creationId xmlns:p14="http://schemas.microsoft.com/office/powerpoint/2010/main" val="92995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56A99-9432-41B4-94D8-7247EF09EB32}" type="datetimeFigureOut">
              <a:rPr lang="fr-FR" smtClean="0"/>
              <a:t>22/05/2024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24FE7-3D6D-4C18-B3F0-6F8F9244E41A}" type="slidenum">
              <a:rPr lang="fr-FR" smtClean="0"/>
              <a:t>‹#›</a:t>
            </a:fld>
            <a:endParaRPr lang="fr-FR"/>
          </a:p>
        </p:txBody>
      </p:sp>
    </p:spTree>
    <p:extLst>
      <p:ext uri="{BB962C8B-B14F-4D97-AF65-F5344CB8AC3E}">
        <p14:creationId xmlns:p14="http://schemas.microsoft.com/office/powerpoint/2010/main" val="375876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que Couv A">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3B252A1-267F-6447-A4D6-DC68052065B3}"/>
              </a:ext>
            </a:extLst>
          </p:cNvPr>
          <p:cNvSpPr>
            <a:spLocks noGrp="1"/>
          </p:cNvSpPr>
          <p:nvPr>
            <p:ph type="dt" sz="half" idx="10"/>
          </p:nvPr>
        </p:nvSpPr>
        <p:spPr/>
        <p:txBody>
          <a:bodyPr/>
          <a:lstStyle/>
          <a:p>
            <a:fld id="{BF84A0BC-939D-A84F-A7C4-D217642CCECB}" type="datetimeFigureOut">
              <a:rPr lang="fr-FR" smtClean="0"/>
              <a:t>22/05/2024</a:t>
            </a:fld>
            <a:endParaRPr lang="fr-FR"/>
          </a:p>
        </p:txBody>
      </p:sp>
      <p:sp>
        <p:nvSpPr>
          <p:cNvPr id="5" name="Espace réservé du pied de page 4">
            <a:extLst>
              <a:ext uri="{FF2B5EF4-FFF2-40B4-BE49-F238E27FC236}">
                <a16:creationId xmlns:a16="http://schemas.microsoft.com/office/drawing/2014/main" id="{FCE4F72E-C3E4-AA41-BFE9-990FBADAAD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A6251A-97C0-B24C-B593-41A3B8EBDAEB}"/>
              </a:ext>
            </a:extLst>
          </p:cNvPr>
          <p:cNvSpPr>
            <a:spLocks noGrp="1"/>
          </p:cNvSpPr>
          <p:nvPr>
            <p:ph type="sldNum" sz="quarter" idx="12"/>
          </p:nvPr>
        </p:nvSpPr>
        <p:spPr/>
        <p:txBody>
          <a:bodyPr/>
          <a:lstStyle/>
          <a:p>
            <a:fld id="{64933F58-996B-6244-9794-480B52F9F77B}" type="slidenum">
              <a:rPr lang="fr-FR" smtClean="0"/>
              <a:t>‹#›</a:t>
            </a:fld>
            <a:endParaRPr lang="fr-FR"/>
          </a:p>
        </p:txBody>
      </p:sp>
    </p:spTree>
    <p:extLst>
      <p:ext uri="{BB962C8B-B14F-4D97-AF65-F5344CB8AC3E}">
        <p14:creationId xmlns:p14="http://schemas.microsoft.com/office/powerpoint/2010/main" val="39219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Courante">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295AEE-DA56-634E-9DB2-CFD0C7E10858}"/>
              </a:ext>
            </a:extLst>
          </p:cNvPr>
          <p:cNvCxnSpPr/>
          <p:nvPr userDrawn="1"/>
        </p:nvCxnSpPr>
        <p:spPr>
          <a:xfrm>
            <a:off x="475202" y="863029"/>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9CA373EB-07CD-2A41-9E11-6152CBD10C3F}"/>
              </a:ext>
            </a:extLst>
          </p:cNvPr>
          <p:cNvSpPr txBox="1"/>
          <p:nvPr userDrawn="1"/>
        </p:nvSpPr>
        <p:spPr>
          <a:xfrm>
            <a:off x="484964" y="6210769"/>
            <a:ext cx="6595672" cy="132024"/>
          </a:xfrm>
          <a:prstGeom prst="rect">
            <a:avLst/>
          </a:prstGeom>
          <a:noFill/>
        </p:spPr>
        <p:txBody>
          <a:bodyPr wrap="square" lIns="0" tIns="0" rIns="0" bIns="0" rtlCol="0">
            <a:spAutoFit/>
          </a:bodyPr>
          <a:lstStyle/>
          <a:p>
            <a:pPr>
              <a:lnSpc>
                <a:spcPts val="1100"/>
              </a:lnSpc>
            </a:pPr>
            <a:r>
              <a:rPr lang="fr-FR" sz="850" err="1">
                <a:solidFill>
                  <a:srgbClr val="6F7072"/>
                </a:solidFill>
                <a:latin typeface="Arial" panose="020B0604020202020204" pitchFamily="34" charset="0"/>
                <a:cs typeface="Arial" panose="020B0604020202020204" pitchFamily="34" charset="0"/>
              </a:rPr>
              <a:t>SantExpo</a:t>
            </a:r>
            <a:r>
              <a:rPr lang="fr-FR" sz="850">
                <a:solidFill>
                  <a:srgbClr val="6F7072"/>
                </a:solidFill>
                <a:latin typeface="Arial" panose="020B0604020202020204" pitchFamily="34" charset="0"/>
                <a:cs typeface="Arial" panose="020B0604020202020204" pitchFamily="34" charset="0"/>
              </a:rPr>
              <a:t> 2024 - Atelier</a:t>
            </a:r>
          </a:p>
        </p:txBody>
      </p:sp>
      <p:pic>
        <p:nvPicPr>
          <p:cNvPr id="5" name="Image 4">
            <a:extLst>
              <a:ext uri="{FF2B5EF4-FFF2-40B4-BE49-F238E27FC236}">
                <a16:creationId xmlns:a16="http://schemas.microsoft.com/office/drawing/2014/main" id="{C0643671-F083-45EA-84BA-871052FDF11C}"/>
              </a:ext>
            </a:extLst>
          </p:cNvPr>
          <p:cNvPicPr>
            <a:picLocks noChangeAspect="1"/>
          </p:cNvPicPr>
          <p:nvPr userDrawn="1"/>
        </p:nvPicPr>
        <p:blipFill rotWithShape="1">
          <a:blip r:embed="rId2"/>
          <a:srcRect l="3802" t="30472" r="26446" b="-429"/>
          <a:stretch/>
        </p:blipFill>
        <p:spPr>
          <a:xfrm>
            <a:off x="483506" y="500040"/>
            <a:ext cx="706944" cy="273761"/>
          </a:xfrm>
          <a:prstGeom prst="rect">
            <a:avLst/>
          </a:prstGeom>
        </p:spPr>
      </p:pic>
    </p:spTree>
    <p:extLst>
      <p:ext uri="{BB962C8B-B14F-4D97-AF65-F5344CB8AC3E}">
        <p14:creationId xmlns:p14="http://schemas.microsoft.com/office/powerpoint/2010/main" val="1671977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02" userDrawn="1">
          <p15:clr>
            <a:srgbClr val="FBAE40"/>
          </p15:clr>
        </p15:guide>
        <p15:guide id="4" orient="horz" pos="323" userDrawn="1">
          <p15:clr>
            <a:srgbClr val="FBAE40"/>
          </p15:clr>
        </p15:guide>
        <p15:guide id="5"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ZoneTexte 7"/>
          <p:cNvSpPr txBox="1"/>
          <p:nvPr/>
        </p:nvSpPr>
        <p:spPr>
          <a:xfrm>
            <a:off x="1483051" y="3782861"/>
            <a:ext cx="8734496" cy="2346497"/>
          </a:xfrm>
          <a:prstGeom prst="rect">
            <a:avLst/>
          </a:prstGeom>
          <a:noFill/>
        </p:spPr>
        <p:txBody>
          <a:bodyPr wrap="square" lIns="96000" tIns="144000" rIns="96000" bIns="144000" rtlCol="0" anchor="t" anchorCtr="0">
            <a:normAutofit/>
          </a:bodyPr>
          <a:lstStyle/>
          <a:p>
            <a:pPr algn="ctr"/>
            <a:r>
              <a:rPr lang="fr-FR" sz="3600" b="0" baseline="0">
                <a:solidFill>
                  <a:srgbClr val="575757"/>
                </a:solidFill>
              </a:rPr>
              <a:t>Retrouvez l’ensemble du programme</a:t>
            </a:r>
          </a:p>
          <a:p>
            <a:pPr algn="ctr"/>
            <a:r>
              <a:rPr lang="fr-FR" sz="3600" b="0" baseline="0">
                <a:solidFill>
                  <a:srgbClr val="575757"/>
                </a:solidFill>
              </a:rPr>
              <a:t>du Village de la e-santé sur</a:t>
            </a:r>
            <a:endParaRPr lang="fr-FR" sz="2800">
              <a:solidFill>
                <a:srgbClr val="575757"/>
              </a:solidFill>
            </a:endParaRPr>
          </a:p>
        </p:txBody>
      </p:sp>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3" name="Image 22">
            <a:extLst>
              <a:ext uri="{FF2B5EF4-FFF2-40B4-BE49-F238E27FC236}">
                <a16:creationId xmlns:a16="http://schemas.microsoft.com/office/drawing/2014/main" id="{DC3B7139-588D-4078-B390-5129C12C271F}"/>
              </a:ext>
            </a:extLst>
          </p:cNvPr>
          <p:cNvPicPr>
            <a:picLocks noChangeAspect="1"/>
          </p:cNvPicPr>
          <p:nvPr userDrawn="1"/>
        </p:nvPicPr>
        <p:blipFill rotWithShape="1">
          <a:blip r:embed="rId2"/>
          <a:srcRect l="3802" t="30472" r="26446" b="-429"/>
          <a:stretch/>
        </p:blipFill>
        <p:spPr>
          <a:xfrm>
            <a:off x="483506" y="500041"/>
            <a:ext cx="1185496" cy="459078"/>
          </a:xfrm>
          <a:prstGeom prst="rect">
            <a:avLst/>
          </a:prstGeom>
        </p:spPr>
      </p:pic>
      <p:pic>
        <p:nvPicPr>
          <p:cNvPr id="3" name="Image 2">
            <a:extLst>
              <a:ext uri="{FF2B5EF4-FFF2-40B4-BE49-F238E27FC236}">
                <a16:creationId xmlns:a16="http://schemas.microsoft.com/office/drawing/2014/main" id="{BA940085-DCC5-4F0E-8701-9AA85691F4C8}"/>
              </a:ext>
            </a:extLst>
          </p:cNvPr>
          <p:cNvPicPr>
            <a:picLocks noChangeAspect="1"/>
          </p:cNvPicPr>
          <p:nvPr userDrawn="1"/>
        </p:nvPicPr>
        <p:blipFill rotWithShape="1">
          <a:blip r:embed="rId3"/>
          <a:srcRect r="49427"/>
          <a:stretch/>
        </p:blipFill>
        <p:spPr>
          <a:xfrm>
            <a:off x="4241775" y="2017037"/>
            <a:ext cx="3217048" cy="1443535"/>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9C0DB41E-C5BA-527C-0E53-3E8716B6254F}"/>
              </a:ext>
            </a:extLst>
          </p:cNvPr>
          <p:cNvPicPr>
            <a:picLocks noChangeAspect="1"/>
          </p:cNvPicPr>
          <p:nvPr userDrawn="1"/>
        </p:nvPicPr>
        <p:blipFill>
          <a:blip r:embed="rId4"/>
          <a:stretch>
            <a:fillRect/>
          </a:stretch>
        </p:blipFill>
        <p:spPr>
          <a:xfrm>
            <a:off x="3171825" y="5143572"/>
            <a:ext cx="4687048" cy="985786"/>
          </a:xfrm>
          <a:prstGeom prst="rect">
            <a:avLst/>
          </a:prstGeom>
        </p:spPr>
      </p:pic>
    </p:spTree>
    <p:extLst>
      <p:ext uri="{BB962C8B-B14F-4D97-AF65-F5344CB8AC3E}">
        <p14:creationId xmlns:p14="http://schemas.microsoft.com/office/powerpoint/2010/main" val="5091356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EDF37C-BAA1-9F45-9E5A-C012BC187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5C4A8D8-ED2F-8946-8D1E-7D7DB6D99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87BE01E-D4B0-4840-9F4A-224AD609F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4A0BC-939D-A84F-A7C4-D217642CCECB}" type="datetimeFigureOut">
              <a:rPr lang="fr-FR" smtClean="0"/>
              <a:t>22/05/2024</a:t>
            </a:fld>
            <a:endParaRPr lang="fr-FR"/>
          </a:p>
        </p:txBody>
      </p:sp>
      <p:sp>
        <p:nvSpPr>
          <p:cNvPr id="5" name="Espace réservé du pied de page 4">
            <a:extLst>
              <a:ext uri="{FF2B5EF4-FFF2-40B4-BE49-F238E27FC236}">
                <a16:creationId xmlns:a16="http://schemas.microsoft.com/office/drawing/2014/main" id="{02303DDE-1368-644D-AF97-0F270E62F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0D71D62-60F7-D640-ABA7-EAB3033C0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3F58-996B-6244-9794-480B52F9F77B}" type="slidenum">
              <a:rPr lang="fr-FR" smtClean="0"/>
              <a:t>‹#›</a:t>
            </a:fld>
            <a:endParaRPr lang="fr-FR"/>
          </a:p>
        </p:txBody>
      </p:sp>
    </p:spTree>
    <p:extLst>
      <p:ext uri="{BB962C8B-B14F-4D97-AF65-F5344CB8AC3E}">
        <p14:creationId xmlns:p14="http://schemas.microsoft.com/office/powerpoint/2010/main" val="5981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microsoft.com/office/2007/relationships/hdphoto" Target="../media/hdphoto1.wdp"/><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dmp.fr/ps"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mailto:clara.morliere@sante.gouv.fr" TargetMode="External"/><Relationship Id="rId2" Type="http://schemas.openxmlformats.org/officeDocument/2006/relationships/hyperlink" Target="https://esante.gouv.fr/webinaires" TargetMode="External"/><Relationship Id="rId1" Type="http://schemas.openxmlformats.org/officeDocument/2006/relationships/slideLayout" Target="../slideLayouts/slideLayout2.xml"/><Relationship Id="rId5" Type="http://schemas.openxmlformats.org/officeDocument/2006/relationships/hyperlink" Target="mailto:nolwenn.francois@esante.gouv.fr" TargetMode="External"/><Relationship Id="rId4" Type="http://schemas.openxmlformats.org/officeDocument/2006/relationships/hyperlink" Target="mailto:ines.ghouil-maaoui@esante.gouv.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7.pn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dustriels.esante.gouv.fr/segur-numerique-sante/vague-2/dispositif-pfi-couloir-hopital" TargetMode="External"/><Relationship Id="rId2" Type="http://schemas.openxmlformats.org/officeDocument/2006/relationships/hyperlink" Target="https://industriels.esante.gouv.fr/segur-numerique-sante/vague-2/dispositif-dpi-couloir-hopital" TargetMode="External"/><Relationship Id="rId1" Type="http://schemas.openxmlformats.org/officeDocument/2006/relationships/slideLayout" Target="../slideLayouts/slideLayout2.xml"/><Relationship Id="rId4" Type="http://schemas.openxmlformats.org/officeDocument/2006/relationships/hyperlink" Target="https://esante.gouv.fr/segur/hopital#content-405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sante.gouv.fr/offres-services/ci-sis/espace-publication" TargetMode="Externa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CB7FED5-1F1B-9645-AA87-6481650E1CC3}"/>
              </a:ext>
            </a:extLst>
          </p:cNvPr>
          <p:cNvPicPr>
            <a:picLocks noChangeAspect="1"/>
          </p:cNvPicPr>
          <p:nvPr/>
        </p:nvPicPr>
        <p:blipFill>
          <a:blip r:embed="rId2">
            <a:alphaModFix/>
          </a:blip>
          <a:stretch>
            <a:fillRect/>
          </a:stretch>
        </p:blipFill>
        <p:spPr>
          <a:xfrm>
            <a:off x="374754" y="2611754"/>
            <a:ext cx="5806802" cy="3719702"/>
          </a:xfrm>
          <a:prstGeom prst="rect">
            <a:avLst/>
          </a:prstGeom>
        </p:spPr>
      </p:pic>
      <p:pic>
        <p:nvPicPr>
          <p:cNvPr id="9" name="Image 8">
            <a:extLst>
              <a:ext uri="{FF2B5EF4-FFF2-40B4-BE49-F238E27FC236}">
                <a16:creationId xmlns:a16="http://schemas.microsoft.com/office/drawing/2014/main" id="{2DC2EFD2-8BFE-FA4B-A89C-BF1E694D8215}"/>
              </a:ext>
            </a:extLst>
          </p:cNvPr>
          <p:cNvPicPr>
            <a:picLocks noChangeAspect="1"/>
          </p:cNvPicPr>
          <p:nvPr/>
        </p:nvPicPr>
        <p:blipFill rotWithShape="1">
          <a:blip r:embed="rId3">
            <a:alphaModFix/>
          </a:blip>
          <a:srcRect t="18482" b="7924"/>
          <a:stretch/>
        </p:blipFill>
        <p:spPr>
          <a:xfrm>
            <a:off x="-18034" y="2152650"/>
            <a:ext cx="12191999" cy="4600575"/>
          </a:xfrm>
          <a:prstGeom prst="rect">
            <a:avLst/>
          </a:prstGeom>
        </p:spPr>
      </p:pic>
      <p:sp>
        <p:nvSpPr>
          <p:cNvPr id="12" name="ZoneTexte 11">
            <a:extLst>
              <a:ext uri="{FF2B5EF4-FFF2-40B4-BE49-F238E27FC236}">
                <a16:creationId xmlns:a16="http://schemas.microsoft.com/office/drawing/2014/main" id="{0E55F214-F4A7-674A-B09F-A7B76CC21323}"/>
              </a:ext>
            </a:extLst>
          </p:cNvPr>
          <p:cNvSpPr txBox="1"/>
          <p:nvPr/>
        </p:nvSpPr>
        <p:spPr>
          <a:xfrm>
            <a:off x="5021705" y="2886387"/>
            <a:ext cx="6595672" cy="1846659"/>
          </a:xfrm>
          <a:prstGeom prst="rect">
            <a:avLst/>
          </a:prstGeom>
          <a:noFill/>
        </p:spPr>
        <p:txBody>
          <a:bodyPr wrap="square" lIns="0" tIns="0" rIns="0" bIns="0" rtlCol="0">
            <a:spAutoFit/>
          </a:bodyPr>
          <a:lstStyle/>
          <a:p>
            <a:pPr>
              <a:lnSpc>
                <a:spcPts val="4800"/>
              </a:lnSpc>
            </a:pPr>
            <a:r>
              <a:rPr lang="fr-FR" sz="4800" b="1">
                <a:latin typeface="Arial" panose="020B0604020202020204" pitchFamily="34" charset="0"/>
                <a:cs typeface="Arial" panose="020B0604020202020204" pitchFamily="34" charset="0"/>
              </a:rPr>
              <a:t>Le Ségur du numérique en santé Vague 2</a:t>
            </a:r>
          </a:p>
        </p:txBody>
      </p:sp>
      <p:sp>
        <p:nvSpPr>
          <p:cNvPr id="13" name="ZoneTexte 12">
            <a:extLst>
              <a:ext uri="{FF2B5EF4-FFF2-40B4-BE49-F238E27FC236}">
                <a16:creationId xmlns:a16="http://schemas.microsoft.com/office/drawing/2014/main" id="{2ECF3B9A-CB4F-EE43-9C47-B68155116887}"/>
              </a:ext>
            </a:extLst>
          </p:cNvPr>
          <p:cNvSpPr txBox="1"/>
          <p:nvPr/>
        </p:nvSpPr>
        <p:spPr>
          <a:xfrm>
            <a:off x="5036695" y="5237032"/>
            <a:ext cx="6595672" cy="307777"/>
          </a:xfrm>
          <a:prstGeom prst="rect">
            <a:avLst/>
          </a:prstGeom>
          <a:noFill/>
        </p:spPr>
        <p:txBody>
          <a:bodyPr wrap="square" lIns="0" tIns="0" rIns="0" bIns="0" rtlCol="0">
            <a:spAutoFit/>
          </a:bodyPr>
          <a:lstStyle/>
          <a:p>
            <a:pPr>
              <a:lnSpc>
                <a:spcPts val="2400"/>
              </a:lnSpc>
            </a:pPr>
            <a:r>
              <a:rPr lang="fr-FR" sz="2400" b="1">
                <a:latin typeface="Arial" panose="020B0604020202020204" pitchFamily="34" charset="0"/>
                <a:cs typeface="Arial" panose="020B0604020202020204" pitchFamily="34" charset="0"/>
              </a:rPr>
              <a:t>22/05/2024</a:t>
            </a:r>
          </a:p>
        </p:txBody>
      </p:sp>
      <p:pic>
        <p:nvPicPr>
          <p:cNvPr id="6" name="Image 9">
            <a:extLst>
              <a:ext uri="{FF2B5EF4-FFF2-40B4-BE49-F238E27FC236}">
                <a16:creationId xmlns:a16="http://schemas.microsoft.com/office/drawing/2014/main" id="{0F2F4C61-E0D2-4878-A1F6-FB5A7647EB43}"/>
              </a:ext>
            </a:extLst>
          </p:cNvPr>
          <p:cNvPicPr>
            <a:picLocks noChangeAspect="1"/>
          </p:cNvPicPr>
          <p:nvPr/>
        </p:nvPicPr>
        <p:blipFill>
          <a:blip r:embed="rId4"/>
          <a:stretch>
            <a:fillRect/>
          </a:stretch>
        </p:blipFill>
        <p:spPr>
          <a:xfrm>
            <a:off x="374754" y="530439"/>
            <a:ext cx="3330362" cy="1285835"/>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4BF4D691-B053-884D-C199-20C5BC733DF3}"/>
              </a:ext>
            </a:extLst>
          </p:cNvPr>
          <p:cNvPicPr>
            <a:picLocks noChangeAspect="1"/>
          </p:cNvPicPr>
          <p:nvPr/>
        </p:nvPicPr>
        <p:blipFill>
          <a:blip r:embed="rId5"/>
          <a:stretch>
            <a:fillRect/>
          </a:stretch>
        </p:blipFill>
        <p:spPr>
          <a:xfrm>
            <a:off x="1570495" y="748403"/>
            <a:ext cx="1184744" cy="236533"/>
          </a:xfrm>
          <a:prstGeom prst="rect">
            <a:avLst/>
          </a:prstGeom>
        </p:spPr>
      </p:pic>
    </p:spTree>
    <p:extLst>
      <p:ext uri="{BB962C8B-B14F-4D97-AF65-F5344CB8AC3E}">
        <p14:creationId xmlns:p14="http://schemas.microsoft.com/office/powerpoint/2010/main" val="406988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36F65-E529-1F7F-6078-708801AFE9D8}"/>
              </a:ext>
            </a:extLst>
          </p:cNvPr>
          <p:cNvSpPr/>
          <p:nvPr/>
        </p:nvSpPr>
        <p:spPr>
          <a:xfrm>
            <a:off x="316811" y="1266924"/>
            <a:ext cx="11079967" cy="510366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3" name="Graphique 9" descr="Mille contour">
            <a:extLst>
              <a:ext uri="{FF2B5EF4-FFF2-40B4-BE49-F238E27FC236}">
                <a16:creationId xmlns:a16="http://schemas.microsoft.com/office/drawing/2014/main" id="{577614A6-C342-A640-178B-6B50DFDC84E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672" y="1270426"/>
            <a:ext cx="522054" cy="522054"/>
          </a:xfrm>
          <a:prstGeom prst="rect">
            <a:avLst/>
          </a:prstGeom>
        </p:spPr>
      </p:pic>
      <p:sp>
        <p:nvSpPr>
          <p:cNvPr id="4" name="TextBox 15">
            <a:extLst>
              <a:ext uri="{FF2B5EF4-FFF2-40B4-BE49-F238E27FC236}">
                <a16:creationId xmlns:a16="http://schemas.microsoft.com/office/drawing/2014/main" id="{2C03922B-CC45-E078-84AE-861196DDD4AC}"/>
              </a:ext>
            </a:extLst>
          </p:cNvPr>
          <p:cNvSpPr txBox="1"/>
          <p:nvPr/>
        </p:nvSpPr>
        <p:spPr>
          <a:xfrm>
            <a:off x="950624" y="1320108"/>
            <a:ext cx="1441100" cy="307777"/>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fr-FR" sz="2000" b="1"/>
              <a:t>OBJECTIFS</a:t>
            </a:r>
          </a:p>
        </p:txBody>
      </p:sp>
      <p:sp>
        <p:nvSpPr>
          <p:cNvPr id="5" name="ZoneTexte 4">
            <a:extLst>
              <a:ext uri="{FF2B5EF4-FFF2-40B4-BE49-F238E27FC236}">
                <a16:creationId xmlns:a16="http://schemas.microsoft.com/office/drawing/2014/main" id="{CD675C12-25F4-DC92-B43E-23B77854FAA8}"/>
              </a:ext>
            </a:extLst>
          </p:cNvPr>
          <p:cNvSpPr txBox="1"/>
          <p:nvPr/>
        </p:nvSpPr>
        <p:spPr>
          <a:xfrm>
            <a:off x="428570" y="1605025"/>
            <a:ext cx="10594765" cy="4524315"/>
          </a:xfrm>
          <a:prstGeom prst="rect">
            <a:avLst/>
          </a:prstGeom>
          <a:noFill/>
          <a:ln w="6350">
            <a:noFill/>
            <a:miter lim="800000"/>
          </a:ln>
        </p:spPr>
        <p:txBody>
          <a:bodyPr wrap="square" lIns="91440" tIns="45720" rIns="91440" bIns="45720" anchor="t">
            <a:spAutoFit/>
          </a:bodyPr>
          <a:lstStyle/>
          <a:p>
            <a:pPr marL="171450" indent="-171450" algn="just">
              <a:buFont typeface="Arial"/>
              <a:buChar char="•"/>
            </a:pPr>
            <a:r>
              <a:rPr lang="fr-FR" sz="1600">
                <a:latin typeface="Calibri"/>
                <a:ea typeface="Calibri"/>
                <a:cs typeface="Calibri"/>
              </a:rPr>
              <a:t>L’objectif est de garantir </a:t>
            </a:r>
            <a:r>
              <a:rPr lang="fr-FR" sz="1600" b="1">
                <a:latin typeface="Calibri"/>
                <a:ea typeface="Calibri"/>
                <a:cs typeface="Calibri"/>
              </a:rPr>
              <a:t>l’information du patient</a:t>
            </a:r>
            <a:r>
              <a:rPr lang="fr-FR" sz="1600">
                <a:latin typeface="Calibri"/>
                <a:ea typeface="Calibri"/>
                <a:cs typeface="Calibri"/>
              </a:rPr>
              <a:t> concernant l’alimentation et la consultation de son profil Mon espace santé, qui doit pouvoir exprimer son opposition et </a:t>
            </a:r>
            <a:r>
              <a:rPr lang="fr-FR" sz="1600" b="1">
                <a:latin typeface="Calibri"/>
                <a:ea typeface="Calibri"/>
                <a:cs typeface="Calibri"/>
              </a:rPr>
              <a:t>conditionner ainsi le comportement du logiciel</a:t>
            </a:r>
            <a:r>
              <a:rPr lang="fr-FR" sz="1600">
                <a:latin typeface="Calibri"/>
                <a:ea typeface="Calibri"/>
                <a:cs typeface="Calibri"/>
              </a:rPr>
              <a:t>.</a:t>
            </a:r>
            <a:endParaRPr lang="en-US" sz="1600">
              <a:ea typeface="Calibri" panose="020F0502020204030204" pitchFamily="34" charset="0"/>
              <a:cs typeface="Calibri" panose="020F0502020204030204" pitchFamily="34" charset="0"/>
            </a:endParaRPr>
          </a:p>
          <a:p>
            <a:pPr marL="171450" indent="-171450" algn="just">
              <a:buFont typeface="Arial"/>
              <a:buChar char="•"/>
            </a:pPr>
            <a:endParaRPr lang="fr-FR" sz="1600">
              <a:latin typeface="Calibri"/>
              <a:ea typeface="Calibri"/>
              <a:cs typeface="Calibri"/>
            </a:endParaRPr>
          </a:p>
          <a:p>
            <a:pPr marL="171450" indent="-171450" algn="just">
              <a:buFont typeface="Arial"/>
              <a:buChar char="•"/>
            </a:pPr>
            <a:r>
              <a:rPr lang="fr-FR" sz="1600">
                <a:latin typeface="Calibri"/>
                <a:ea typeface="Calibri"/>
                <a:cs typeface="Calibri"/>
              </a:rPr>
              <a:t>Le patient doit être informé de l'accès (alimentation et consultation) à son profil Mon espace santé. Cet accès n'est autorisé et mis en œuvre que si le patient ne s'y est pas opposé. </a:t>
            </a:r>
          </a:p>
          <a:p>
            <a:pPr marL="171450" indent="-171450" algn="just">
              <a:buFont typeface="Arial"/>
              <a:buChar char="•"/>
            </a:pPr>
            <a:endParaRPr lang="fr-FR" sz="1600">
              <a:latin typeface="Calibri"/>
              <a:ea typeface="Calibri"/>
              <a:cs typeface="Calibri"/>
            </a:endParaRPr>
          </a:p>
          <a:p>
            <a:pPr marL="171450" indent="-171450" algn="just">
              <a:buFont typeface="Arial,Sans-Serif"/>
              <a:buChar char="•"/>
            </a:pPr>
            <a:r>
              <a:rPr lang="fr-FR" sz="1600">
                <a:latin typeface="Calibri"/>
                <a:ea typeface="Calibri"/>
                <a:cs typeface="Calibri"/>
              </a:rPr>
              <a:t>L’information et l’opposition du patient sont enregistrées et </a:t>
            </a:r>
            <a:r>
              <a:rPr lang="fr-FR" sz="1600" b="1">
                <a:latin typeface="Calibri"/>
                <a:ea typeface="Calibri"/>
                <a:cs typeface="Calibri"/>
              </a:rPr>
              <a:t>s’appliquent à l’ensemble de l’équipe de soin</a:t>
            </a:r>
            <a:r>
              <a:rPr lang="fr-FR" sz="1600">
                <a:latin typeface="Calibri"/>
                <a:ea typeface="Calibri"/>
                <a:cs typeface="Calibri"/>
              </a:rPr>
              <a:t> prenant en charge le patient </a:t>
            </a:r>
            <a:r>
              <a:rPr lang="fr-FR" sz="1600" b="1">
                <a:latin typeface="Calibri"/>
                <a:ea typeface="Calibri"/>
                <a:cs typeface="Calibri"/>
              </a:rPr>
              <a:t>pendant la durée de l’épisode de soin, et non à la maille individuelle du professionnel. </a:t>
            </a:r>
            <a:endParaRPr lang="en-US" sz="1600">
              <a:latin typeface="Calibri"/>
              <a:ea typeface="Calibri"/>
              <a:cs typeface="Calibri"/>
            </a:endParaRPr>
          </a:p>
          <a:p>
            <a:pPr marL="171450" indent="-171450" algn="just">
              <a:buFont typeface="Arial"/>
              <a:buChar char="•"/>
            </a:pPr>
            <a:endParaRPr lang="fr-FR" sz="1600">
              <a:latin typeface="Calibri"/>
              <a:ea typeface="Calibri"/>
              <a:cs typeface="Calibri"/>
            </a:endParaRPr>
          </a:p>
          <a:p>
            <a:pPr marL="171450" indent="-171450" algn="just">
              <a:buFont typeface="Arial,Sans-Serif"/>
              <a:buChar char="•"/>
            </a:pPr>
            <a:r>
              <a:rPr lang="fr-FR" sz="1600">
                <a:latin typeface="Calibri"/>
                <a:ea typeface="Calibri"/>
                <a:cs typeface="Calibri"/>
              </a:rPr>
              <a:t>Pour l’alimentation, le motif légitime n’est pas enregistré ni véhiculé dans les Logiciels. Le professionnel peut changer le choix selon la discussion avec le patient sur le motif légitime, le patient peut également changer d’avis à tout moment de la prise en charge.   </a:t>
            </a:r>
            <a:endParaRPr lang="en-US" sz="1600">
              <a:latin typeface="Calibri"/>
              <a:ea typeface="Calibri"/>
              <a:cs typeface="Calibri"/>
            </a:endParaRPr>
          </a:p>
          <a:p>
            <a:pPr marL="171450" indent="-171450" algn="just">
              <a:buFont typeface="Arial"/>
              <a:buChar char="•"/>
            </a:pPr>
            <a:endParaRPr lang="fr-FR" sz="1600">
              <a:latin typeface="Calibri"/>
              <a:ea typeface="Calibri"/>
              <a:cs typeface="Calibri"/>
            </a:endParaRPr>
          </a:p>
          <a:p>
            <a:pPr marL="171450" indent="-171450" algn="just">
              <a:buFont typeface="Arial"/>
              <a:buChar char="•"/>
            </a:pPr>
            <a:r>
              <a:rPr lang="fr-FR" sz="1600">
                <a:latin typeface="Calibri"/>
                <a:ea typeface="Calibri"/>
                <a:cs typeface="Calibri"/>
              </a:rPr>
              <a:t>Cette information et le recueil de l’opposition du patient peuvent être réalisés </a:t>
            </a:r>
            <a:r>
              <a:rPr lang="fr-FR" sz="1600" b="1">
                <a:latin typeface="Calibri"/>
                <a:ea typeface="Calibri"/>
                <a:cs typeface="Calibri"/>
              </a:rPr>
              <a:t>en amont de la prise en charge</a:t>
            </a:r>
            <a:r>
              <a:rPr lang="fr-FR" sz="1600">
                <a:latin typeface="Calibri"/>
                <a:ea typeface="Calibri"/>
                <a:cs typeface="Calibri"/>
              </a:rPr>
              <a:t> du patient par le professionnel (lors d’une prise rendez-vous, à l’admission ou à l’accueil…).  </a:t>
            </a:r>
            <a:endParaRPr lang="fr-FR">
              <a:ea typeface="Calibri"/>
              <a:cs typeface="Calibri"/>
            </a:endParaRPr>
          </a:p>
          <a:p>
            <a:pPr marL="182563" algn="just"/>
            <a:r>
              <a:rPr lang="fr-FR" sz="1600">
                <a:latin typeface="Calibri"/>
                <a:ea typeface="Calibri"/>
                <a:cs typeface="Calibri"/>
              </a:rPr>
              <a:t>Le flux IHE PAM a été mis à jour par </a:t>
            </a:r>
            <a:r>
              <a:rPr lang="fr-FR" sz="1600" err="1">
                <a:latin typeface="Calibri"/>
                <a:ea typeface="Calibri"/>
                <a:cs typeface="Calibri"/>
              </a:rPr>
              <a:t>Interop’Santé</a:t>
            </a:r>
            <a:r>
              <a:rPr lang="fr-FR" sz="1600">
                <a:latin typeface="Calibri"/>
                <a:ea typeface="Calibri"/>
                <a:cs typeface="Calibri"/>
              </a:rPr>
              <a:t> pour intégrer la clarification de cette logique. Il est demandé que le DPI implémente cette </a:t>
            </a:r>
            <a:r>
              <a:rPr lang="fr-FR" sz="1600" b="1">
                <a:latin typeface="Calibri"/>
                <a:ea typeface="Calibri"/>
                <a:cs typeface="Calibri"/>
              </a:rPr>
              <a:t>nouvelle version du flux IHE PAM en réception </a:t>
            </a:r>
            <a:r>
              <a:rPr lang="fr-FR" sz="1600">
                <a:latin typeface="Calibri"/>
                <a:ea typeface="Calibri"/>
                <a:cs typeface="Calibri"/>
              </a:rPr>
              <a:t>et puisse l’activer dans l’établissement qui souhaite le mettre en œuvre avec le reste du SIH. </a:t>
            </a:r>
          </a:p>
        </p:txBody>
      </p:sp>
      <p:sp>
        <p:nvSpPr>
          <p:cNvPr id="6" name="ZoneTexte 5">
            <a:extLst>
              <a:ext uri="{FF2B5EF4-FFF2-40B4-BE49-F238E27FC236}">
                <a16:creationId xmlns:a16="http://schemas.microsoft.com/office/drawing/2014/main" id="{05EF6A0E-D445-D9FC-FB6E-9740117BDBD2}"/>
              </a:ext>
            </a:extLst>
          </p:cNvPr>
          <p:cNvSpPr txBox="1"/>
          <p:nvPr/>
        </p:nvSpPr>
        <p:spPr>
          <a:xfrm>
            <a:off x="1446660" y="368138"/>
            <a:ext cx="10289644" cy="461665"/>
          </a:xfrm>
          <a:prstGeom prst="rect">
            <a:avLst/>
          </a:prstGeom>
          <a:noFill/>
        </p:spPr>
        <p:txBody>
          <a:bodyPr wrap="square">
            <a:spAutoFit/>
          </a:bodyPr>
          <a:lstStyle/>
          <a:p>
            <a:r>
              <a:rPr lang="fr-FR" sz="2400" b="1">
                <a:solidFill>
                  <a:schemeClr val="accent1">
                    <a:lumMod val="75000"/>
                  </a:schemeClr>
                </a:solidFill>
              </a:rPr>
              <a:t>Information sur l’accès à Mon espace santé</a:t>
            </a:r>
          </a:p>
        </p:txBody>
      </p:sp>
    </p:spTree>
    <p:extLst>
      <p:ext uri="{BB962C8B-B14F-4D97-AF65-F5344CB8AC3E}">
        <p14:creationId xmlns:p14="http://schemas.microsoft.com/office/powerpoint/2010/main" val="243955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7">
            <a:extLst>
              <a:ext uri="{FF2B5EF4-FFF2-40B4-BE49-F238E27FC236}">
                <a16:creationId xmlns:a16="http://schemas.microsoft.com/office/drawing/2014/main" id="{AABB911A-7D62-8F72-5279-926C8A29AB0D}"/>
              </a:ext>
            </a:extLst>
          </p:cNvPr>
          <p:cNvSpPr txBox="1"/>
          <p:nvPr/>
        </p:nvSpPr>
        <p:spPr>
          <a:xfrm>
            <a:off x="11030199" y="1946192"/>
            <a:ext cx="1046979" cy="387386"/>
          </a:xfrm>
          <a:prstGeom prst="rect">
            <a:avLst/>
          </a:prstGeom>
          <a:noFill/>
        </p:spPr>
        <p:txBody>
          <a:bodyPr wrap="none" lIns="72000" tIns="108000" rIns="72000" bIns="10800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Intégration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du document</a:t>
            </a:r>
          </a:p>
        </p:txBody>
      </p:sp>
      <p:pic>
        <p:nvPicPr>
          <p:cNvPr id="3" name="Image 2">
            <a:extLst>
              <a:ext uri="{FF2B5EF4-FFF2-40B4-BE49-F238E27FC236}">
                <a16:creationId xmlns:a16="http://schemas.microsoft.com/office/drawing/2014/main" id="{267C2127-2C45-3288-874F-2E8B985D621F}"/>
              </a:ext>
            </a:extLst>
          </p:cNvPr>
          <p:cNvPicPr>
            <a:picLocks noChangeAspect="1"/>
          </p:cNvPicPr>
          <p:nvPr/>
        </p:nvPicPr>
        <p:blipFill>
          <a:blip r:embed="rId2"/>
          <a:stretch>
            <a:fillRect/>
          </a:stretch>
        </p:blipFill>
        <p:spPr>
          <a:xfrm>
            <a:off x="2329081" y="990924"/>
            <a:ext cx="565070" cy="516979"/>
          </a:xfrm>
          <a:prstGeom prst="rect">
            <a:avLst/>
          </a:prstGeom>
        </p:spPr>
      </p:pic>
      <p:pic>
        <p:nvPicPr>
          <p:cNvPr id="4" name="Image 3">
            <a:extLst>
              <a:ext uri="{FF2B5EF4-FFF2-40B4-BE49-F238E27FC236}">
                <a16:creationId xmlns:a16="http://schemas.microsoft.com/office/drawing/2014/main" id="{77FA13AF-561F-EDDD-DEF4-666AE2829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51" y="1198529"/>
            <a:ext cx="628529" cy="565356"/>
          </a:xfrm>
          <a:prstGeom prst="rect">
            <a:avLst/>
          </a:prstGeom>
        </p:spPr>
      </p:pic>
      <p:sp>
        <p:nvSpPr>
          <p:cNvPr id="5" name="Freeform 287">
            <a:extLst>
              <a:ext uri="{FF2B5EF4-FFF2-40B4-BE49-F238E27FC236}">
                <a16:creationId xmlns:a16="http://schemas.microsoft.com/office/drawing/2014/main" id="{97ADBC9D-1232-0BAB-DD45-73F3746EA5F0}"/>
              </a:ext>
            </a:extLst>
          </p:cNvPr>
          <p:cNvSpPr>
            <a:spLocks noEditPoints="1"/>
          </p:cNvSpPr>
          <p:nvPr/>
        </p:nvSpPr>
        <p:spPr bwMode="auto">
          <a:xfrm>
            <a:off x="688349" y="1778116"/>
            <a:ext cx="197536" cy="383916"/>
          </a:xfrm>
          <a:custGeom>
            <a:avLst/>
            <a:gdLst>
              <a:gd name="T0" fmla="*/ 27 w 27"/>
              <a:gd name="T1" fmla="*/ 29 h 47"/>
              <a:gd name="T2" fmla="*/ 25 w 27"/>
              <a:gd name="T3" fmla="*/ 31 h 47"/>
              <a:gd name="T4" fmla="*/ 22 w 27"/>
              <a:gd name="T5" fmla="*/ 29 h 47"/>
              <a:gd name="T6" fmla="*/ 22 w 27"/>
              <a:gd name="T7" fmla="*/ 19 h 47"/>
              <a:gd name="T8" fmla="*/ 20 w 27"/>
              <a:gd name="T9" fmla="*/ 19 h 47"/>
              <a:gd name="T10" fmla="*/ 20 w 27"/>
              <a:gd name="T11" fmla="*/ 44 h 47"/>
              <a:gd name="T12" fmla="*/ 17 w 27"/>
              <a:gd name="T13" fmla="*/ 47 h 47"/>
              <a:gd name="T14" fmla="*/ 14 w 27"/>
              <a:gd name="T15" fmla="*/ 44 h 47"/>
              <a:gd name="T16" fmla="*/ 14 w 27"/>
              <a:gd name="T17" fmla="*/ 31 h 47"/>
              <a:gd name="T18" fmla="*/ 13 w 27"/>
              <a:gd name="T19" fmla="*/ 31 h 47"/>
              <a:gd name="T20" fmla="*/ 13 w 27"/>
              <a:gd name="T21" fmla="*/ 44 h 47"/>
              <a:gd name="T22" fmla="*/ 10 w 27"/>
              <a:gd name="T23" fmla="*/ 47 h 47"/>
              <a:gd name="T24" fmla="*/ 7 w 27"/>
              <a:gd name="T25" fmla="*/ 44 h 47"/>
              <a:gd name="T26" fmla="*/ 7 w 27"/>
              <a:gd name="T27" fmla="*/ 19 h 47"/>
              <a:gd name="T28" fmla="*/ 5 w 27"/>
              <a:gd name="T29" fmla="*/ 19 h 47"/>
              <a:gd name="T30" fmla="*/ 5 w 27"/>
              <a:gd name="T31" fmla="*/ 29 h 47"/>
              <a:gd name="T32" fmla="*/ 2 w 27"/>
              <a:gd name="T33" fmla="*/ 31 h 47"/>
              <a:gd name="T34" fmla="*/ 0 w 27"/>
              <a:gd name="T35" fmla="*/ 29 h 47"/>
              <a:gd name="T36" fmla="*/ 0 w 27"/>
              <a:gd name="T37" fmla="*/ 18 h 47"/>
              <a:gd name="T38" fmla="*/ 5 w 27"/>
              <a:gd name="T39" fmla="*/ 12 h 47"/>
              <a:gd name="T40" fmla="*/ 22 w 27"/>
              <a:gd name="T41" fmla="*/ 12 h 47"/>
              <a:gd name="T42" fmla="*/ 27 w 27"/>
              <a:gd name="T43" fmla="*/ 18 h 47"/>
              <a:gd name="T44" fmla="*/ 27 w 27"/>
              <a:gd name="T45" fmla="*/ 29 h 47"/>
              <a:gd name="T46" fmla="*/ 14 w 27"/>
              <a:gd name="T47" fmla="*/ 12 h 47"/>
              <a:gd name="T48" fmla="*/ 8 w 27"/>
              <a:gd name="T49" fmla="*/ 6 h 47"/>
              <a:gd name="T50" fmla="*/ 14 w 27"/>
              <a:gd name="T51" fmla="*/ 0 h 47"/>
              <a:gd name="T52" fmla="*/ 20 w 27"/>
              <a:gd name="T53" fmla="*/ 6 h 47"/>
              <a:gd name="T54" fmla="*/ 14 w 27"/>
              <a:gd name="T5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47">
                <a:moveTo>
                  <a:pt x="27" y="29"/>
                </a:moveTo>
                <a:cubicBezTo>
                  <a:pt x="27" y="30"/>
                  <a:pt x="26" y="31"/>
                  <a:pt x="25" y="31"/>
                </a:cubicBezTo>
                <a:cubicBezTo>
                  <a:pt x="23" y="31"/>
                  <a:pt x="22" y="30"/>
                  <a:pt x="22" y="29"/>
                </a:cubicBezTo>
                <a:cubicBezTo>
                  <a:pt x="22" y="19"/>
                  <a:pt x="22" y="19"/>
                  <a:pt x="22" y="19"/>
                </a:cubicBezTo>
                <a:cubicBezTo>
                  <a:pt x="20" y="19"/>
                  <a:pt x="20" y="19"/>
                  <a:pt x="20" y="19"/>
                </a:cubicBezTo>
                <a:cubicBezTo>
                  <a:pt x="20" y="44"/>
                  <a:pt x="20" y="44"/>
                  <a:pt x="20" y="44"/>
                </a:cubicBezTo>
                <a:cubicBezTo>
                  <a:pt x="20" y="45"/>
                  <a:pt x="19" y="47"/>
                  <a:pt x="17" y="47"/>
                </a:cubicBezTo>
                <a:cubicBezTo>
                  <a:pt x="16" y="47"/>
                  <a:pt x="14" y="45"/>
                  <a:pt x="14" y="44"/>
                </a:cubicBezTo>
                <a:cubicBezTo>
                  <a:pt x="14" y="31"/>
                  <a:pt x="14" y="31"/>
                  <a:pt x="14" y="31"/>
                </a:cubicBezTo>
                <a:cubicBezTo>
                  <a:pt x="13" y="31"/>
                  <a:pt x="13" y="31"/>
                  <a:pt x="13" y="31"/>
                </a:cubicBezTo>
                <a:cubicBezTo>
                  <a:pt x="13" y="44"/>
                  <a:pt x="13" y="44"/>
                  <a:pt x="13" y="44"/>
                </a:cubicBezTo>
                <a:cubicBezTo>
                  <a:pt x="13" y="45"/>
                  <a:pt x="11" y="47"/>
                  <a:pt x="10" y="47"/>
                </a:cubicBezTo>
                <a:cubicBezTo>
                  <a:pt x="8" y="47"/>
                  <a:pt x="7" y="45"/>
                  <a:pt x="7" y="44"/>
                </a:cubicBezTo>
                <a:cubicBezTo>
                  <a:pt x="7" y="19"/>
                  <a:pt x="7" y="19"/>
                  <a:pt x="7" y="19"/>
                </a:cubicBezTo>
                <a:cubicBezTo>
                  <a:pt x="5" y="19"/>
                  <a:pt x="5" y="19"/>
                  <a:pt x="5" y="19"/>
                </a:cubicBezTo>
                <a:cubicBezTo>
                  <a:pt x="5" y="29"/>
                  <a:pt x="5" y="29"/>
                  <a:pt x="5" y="29"/>
                </a:cubicBezTo>
                <a:cubicBezTo>
                  <a:pt x="5" y="30"/>
                  <a:pt x="4" y="31"/>
                  <a:pt x="2" y="31"/>
                </a:cubicBezTo>
                <a:cubicBezTo>
                  <a:pt x="1" y="31"/>
                  <a:pt x="0" y="30"/>
                  <a:pt x="0" y="29"/>
                </a:cubicBezTo>
                <a:cubicBezTo>
                  <a:pt x="0" y="18"/>
                  <a:pt x="0" y="18"/>
                  <a:pt x="0" y="18"/>
                </a:cubicBezTo>
                <a:cubicBezTo>
                  <a:pt x="0" y="15"/>
                  <a:pt x="2" y="12"/>
                  <a:pt x="5" y="12"/>
                </a:cubicBezTo>
                <a:cubicBezTo>
                  <a:pt x="22" y="12"/>
                  <a:pt x="22" y="12"/>
                  <a:pt x="22" y="12"/>
                </a:cubicBezTo>
                <a:cubicBezTo>
                  <a:pt x="25" y="12"/>
                  <a:pt x="27" y="15"/>
                  <a:pt x="27" y="18"/>
                </a:cubicBezTo>
                <a:lnTo>
                  <a:pt x="27" y="29"/>
                </a:lnTo>
                <a:close/>
                <a:moveTo>
                  <a:pt x="14" y="12"/>
                </a:moveTo>
                <a:cubicBezTo>
                  <a:pt x="10" y="12"/>
                  <a:pt x="8" y="9"/>
                  <a:pt x="8" y="6"/>
                </a:cubicBezTo>
                <a:cubicBezTo>
                  <a:pt x="8" y="2"/>
                  <a:pt x="10" y="0"/>
                  <a:pt x="14" y="0"/>
                </a:cubicBezTo>
                <a:cubicBezTo>
                  <a:pt x="17" y="0"/>
                  <a:pt x="20" y="2"/>
                  <a:pt x="20" y="6"/>
                </a:cubicBezTo>
                <a:cubicBezTo>
                  <a:pt x="20" y="9"/>
                  <a:pt x="17" y="12"/>
                  <a:pt x="14" y="12"/>
                </a:cubicBez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reeform 66">
            <a:extLst>
              <a:ext uri="{FF2B5EF4-FFF2-40B4-BE49-F238E27FC236}">
                <a16:creationId xmlns:a16="http://schemas.microsoft.com/office/drawing/2014/main" id="{A4DDE99A-BF4D-1382-BB78-F469DCB476CE}"/>
              </a:ext>
            </a:extLst>
          </p:cNvPr>
          <p:cNvSpPr>
            <a:spLocks noEditPoints="1"/>
          </p:cNvSpPr>
          <p:nvPr/>
        </p:nvSpPr>
        <p:spPr bwMode="auto">
          <a:xfrm>
            <a:off x="419111" y="1457972"/>
            <a:ext cx="252059" cy="332482"/>
          </a:xfrm>
          <a:custGeom>
            <a:avLst/>
            <a:gdLst>
              <a:gd name="T0" fmla="*/ 2 w 38"/>
              <a:gd name="T1" fmla="*/ 48 h 48"/>
              <a:gd name="T2" fmla="*/ 2 w 38"/>
              <a:gd name="T3" fmla="*/ 0 h 48"/>
              <a:gd name="T4" fmla="*/ 38 w 38"/>
              <a:gd name="T5" fmla="*/ 47 h 48"/>
              <a:gd name="T6" fmla="*/ 4 w 38"/>
              <a:gd name="T7" fmla="*/ 4 h 48"/>
              <a:gd name="T8" fmla="*/ 14 w 38"/>
              <a:gd name="T9" fmla="*/ 39 h 48"/>
              <a:gd name="T10" fmla="*/ 24 w 38"/>
              <a:gd name="T11" fmla="*/ 39 h 48"/>
              <a:gd name="T12" fmla="*/ 11 w 38"/>
              <a:gd name="T13" fmla="*/ 10 h 48"/>
              <a:gd name="T14" fmla="*/ 7 w 38"/>
              <a:gd name="T15" fmla="*/ 10 h 48"/>
              <a:gd name="T16" fmla="*/ 10 w 38"/>
              <a:gd name="T17" fmla="*/ 7 h 48"/>
              <a:gd name="T18" fmla="*/ 11 w 38"/>
              <a:gd name="T19" fmla="*/ 17 h 48"/>
              <a:gd name="T20" fmla="*/ 7 w 38"/>
              <a:gd name="T21" fmla="*/ 17 h 48"/>
              <a:gd name="T22" fmla="*/ 10 w 38"/>
              <a:gd name="T23" fmla="*/ 14 h 48"/>
              <a:gd name="T24" fmla="*/ 11 w 38"/>
              <a:gd name="T25" fmla="*/ 23 h 48"/>
              <a:gd name="T26" fmla="*/ 7 w 38"/>
              <a:gd name="T27" fmla="*/ 23 h 48"/>
              <a:gd name="T28" fmla="*/ 10 w 38"/>
              <a:gd name="T29" fmla="*/ 21 h 48"/>
              <a:gd name="T30" fmla="*/ 11 w 38"/>
              <a:gd name="T31" fmla="*/ 30 h 48"/>
              <a:gd name="T32" fmla="*/ 7 w 38"/>
              <a:gd name="T33" fmla="*/ 30 h 48"/>
              <a:gd name="T34" fmla="*/ 10 w 38"/>
              <a:gd name="T35" fmla="*/ 28 h 48"/>
              <a:gd name="T36" fmla="*/ 11 w 38"/>
              <a:gd name="T37" fmla="*/ 37 h 48"/>
              <a:gd name="T38" fmla="*/ 7 w 38"/>
              <a:gd name="T39" fmla="*/ 37 h 48"/>
              <a:gd name="T40" fmla="*/ 10 w 38"/>
              <a:gd name="T41" fmla="*/ 35 h 48"/>
              <a:gd name="T42" fmla="*/ 18 w 38"/>
              <a:gd name="T43" fmla="*/ 10 h 48"/>
              <a:gd name="T44" fmla="*/ 14 w 38"/>
              <a:gd name="T45" fmla="*/ 10 h 48"/>
              <a:gd name="T46" fmla="*/ 17 w 38"/>
              <a:gd name="T47" fmla="*/ 7 h 48"/>
              <a:gd name="T48" fmla="*/ 18 w 38"/>
              <a:gd name="T49" fmla="*/ 17 h 48"/>
              <a:gd name="T50" fmla="*/ 14 w 38"/>
              <a:gd name="T51" fmla="*/ 17 h 48"/>
              <a:gd name="T52" fmla="*/ 17 w 38"/>
              <a:gd name="T53" fmla="*/ 14 h 48"/>
              <a:gd name="T54" fmla="*/ 18 w 38"/>
              <a:gd name="T55" fmla="*/ 23 h 48"/>
              <a:gd name="T56" fmla="*/ 14 w 38"/>
              <a:gd name="T57" fmla="*/ 23 h 48"/>
              <a:gd name="T58" fmla="*/ 17 w 38"/>
              <a:gd name="T59" fmla="*/ 21 h 48"/>
              <a:gd name="T60" fmla="*/ 18 w 38"/>
              <a:gd name="T61" fmla="*/ 30 h 48"/>
              <a:gd name="T62" fmla="*/ 14 w 38"/>
              <a:gd name="T63" fmla="*/ 30 h 48"/>
              <a:gd name="T64" fmla="*/ 17 w 38"/>
              <a:gd name="T65" fmla="*/ 28 h 48"/>
              <a:gd name="T66" fmla="*/ 24 w 38"/>
              <a:gd name="T67" fmla="*/ 10 h 48"/>
              <a:gd name="T68" fmla="*/ 21 w 38"/>
              <a:gd name="T69" fmla="*/ 10 h 48"/>
              <a:gd name="T70" fmla="*/ 24 w 38"/>
              <a:gd name="T71" fmla="*/ 7 h 48"/>
              <a:gd name="T72" fmla="*/ 24 w 38"/>
              <a:gd name="T73" fmla="*/ 17 h 48"/>
              <a:gd name="T74" fmla="*/ 21 w 38"/>
              <a:gd name="T75" fmla="*/ 17 h 48"/>
              <a:gd name="T76" fmla="*/ 24 w 38"/>
              <a:gd name="T77" fmla="*/ 14 h 48"/>
              <a:gd name="T78" fmla="*/ 24 w 38"/>
              <a:gd name="T79" fmla="*/ 23 h 48"/>
              <a:gd name="T80" fmla="*/ 21 w 38"/>
              <a:gd name="T81" fmla="*/ 23 h 48"/>
              <a:gd name="T82" fmla="*/ 24 w 38"/>
              <a:gd name="T83" fmla="*/ 21 h 48"/>
              <a:gd name="T84" fmla="*/ 24 w 38"/>
              <a:gd name="T85" fmla="*/ 30 h 48"/>
              <a:gd name="T86" fmla="*/ 21 w 38"/>
              <a:gd name="T87" fmla="*/ 30 h 48"/>
              <a:gd name="T88" fmla="*/ 24 w 38"/>
              <a:gd name="T89" fmla="*/ 28 h 48"/>
              <a:gd name="T90" fmla="*/ 31 w 38"/>
              <a:gd name="T91" fmla="*/ 10 h 48"/>
              <a:gd name="T92" fmla="*/ 28 w 38"/>
              <a:gd name="T93" fmla="*/ 10 h 48"/>
              <a:gd name="T94" fmla="*/ 30 w 38"/>
              <a:gd name="T95" fmla="*/ 7 h 48"/>
              <a:gd name="T96" fmla="*/ 31 w 38"/>
              <a:gd name="T97" fmla="*/ 17 h 48"/>
              <a:gd name="T98" fmla="*/ 28 w 38"/>
              <a:gd name="T99" fmla="*/ 17 h 48"/>
              <a:gd name="T100" fmla="*/ 30 w 38"/>
              <a:gd name="T101" fmla="*/ 14 h 48"/>
              <a:gd name="T102" fmla="*/ 31 w 38"/>
              <a:gd name="T103" fmla="*/ 23 h 48"/>
              <a:gd name="T104" fmla="*/ 28 w 38"/>
              <a:gd name="T105" fmla="*/ 23 h 48"/>
              <a:gd name="T106" fmla="*/ 30 w 38"/>
              <a:gd name="T107" fmla="*/ 21 h 48"/>
              <a:gd name="T108" fmla="*/ 31 w 38"/>
              <a:gd name="T109" fmla="*/ 30 h 48"/>
              <a:gd name="T110" fmla="*/ 28 w 38"/>
              <a:gd name="T111" fmla="*/ 30 h 48"/>
              <a:gd name="T112" fmla="*/ 30 w 38"/>
              <a:gd name="T113" fmla="*/ 28 h 48"/>
              <a:gd name="T114" fmla="*/ 31 w 38"/>
              <a:gd name="T115" fmla="*/ 37 h 48"/>
              <a:gd name="T116" fmla="*/ 28 w 38"/>
              <a:gd name="T117" fmla="*/ 37 h 48"/>
              <a:gd name="T118" fmla="*/ 30 w 38"/>
              <a:gd name="T119"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8">
                <a:moveTo>
                  <a:pt x="38" y="47"/>
                </a:moveTo>
                <a:cubicBezTo>
                  <a:pt x="38" y="47"/>
                  <a:pt x="37" y="48"/>
                  <a:pt x="36" y="48"/>
                </a:cubicBezTo>
                <a:cubicBezTo>
                  <a:pt x="2" y="48"/>
                  <a:pt x="2" y="48"/>
                  <a:pt x="2" y="48"/>
                </a:cubicBezTo>
                <a:cubicBezTo>
                  <a:pt x="1" y="48"/>
                  <a:pt x="0" y="47"/>
                  <a:pt x="0" y="47"/>
                </a:cubicBezTo>
                <a:cubicBezTo>
                  <a:pt x="0" y="2"/>
                  <a:pt x="0" y="2"/>
                  <a:pt x="0" y="2"/>
                </a:cubicBezTo>
                <a:cubicBezTo>
                  <a:pt x="0" y="1"/>
                  <a:pt x="1" y="0"/>
                  <a:pt x="2" y="0"/>
                </a:cubicBezTo>
                <a:cubicBezTo>
                  <a:pt x="36" y="0"/>
                  <a:pt x="36" y="0"/>
                  <a:pt x="36" y="0"/>
                </a:cubicBezTo>
                <a:cubicBezTo>
                  <a:pt x="37" y="0"/>
                  <a:pt x="38" y="1"/>
                  <a:pt x="38" y="2"/>
                </a:cubicBezTo>
                <a:lnTo>
                  <a:pt x="38" y="47"/>
                </a:lnTo>
                <a:close/>
                <a:moveTo>
                  <a:pt x="35" y="45"/>
                </a:moveTo>
                <a:cubicBezTo>
                  <a:pt x="35" y="4"/>
                  <a:pt x="35" y="4"/>
                  <a:pt x="35" y="4"/>
                </a:cubicBezTo>
                <a:cubicBezTo>
                  <a:pt x="4" y="4"/>
                  <a:pt x="4" y="4"/>
                  <a:pt x="4" y="4"/>
                </a:cubicBezTo>
                <a:cubicBezTo>
                  <a:pt x="4" y="45"/>
                  <a:pt x="4" y="45"/>
                  <a:pt x="4" y="45"/>
                </a:cubicBezTo>
                <a:cubicBezTo>
                  <a:pt x="14" y="45"/>
                  <a:pt x="14" y="45"/>
                  <a:pt x="14" y="45"/>
                </a:cubicBezTo>
                <a:cubicBezTo>
                  <a:pt x="14" y="39"/>
                  <a:pt x="14" y="39"/>
                  <a:pt x="14" y="39"/>
                </a:cubicBezTo>
                <a:cubicBezTo>
                  <a:pt x="14" y="38"/>
                  <a:pt x="15" y="38"/>
                  <a:pt x="15" y="38"/>
                </a:cubicBezTo>
                <a:cubicBezTo>
                  <a:pt x="24" y="38"/>
                  <a:pt x="24" y="38"/>
                  <a:pt x="24" y="38"/>
                </a:cubicBezTo>
                <a:cubicBezTo>
                  <a:pt x="24" y="38"/>
                  <a:pt x="24" y="38"/>
                  <a:pt x="24" y="39"/>
                </a:cubicBezTo>
                <a:cubicBezTo>
                  <a:pt x="24" y="45"/>
                  <a:pt x="24" y="45"/>
                  <a:pt x="24" y="45"/>
                </a:cubicBezTo>
                <a:lnTo>
                  <a:pt x="35" y="45"/>
                </a:lnTo>
                <a:close/>
                <a:moveTo>
                  <a:pt x="11" y="10"/>
                </a:moveTo>
                <a:cubicBezTo>
                  <a:pt x="11" y="10"/>
                  <a:pt x="10" y="11"/>
                  <a:pt x="10" y="11"/>
                </a:cubicBezTo>
                <a:cubicBezTo>
                  <a:pt x="8" y="11"/>
                  <a:pt x="8" y="11"/>
                  <a:pt x="8" y="11"/>
                </a:cubicBezTo>
                <a:cubicBezTo>
                  <a:pt x="8" y="11"/>
                  <a:pt x="7" y="10"/>
                  <a:pt x="7" y="10"/>
                </a:cubicBezTo>
                <a:cubicBezTo>
                  <a:pt x="7" y="8"/>
                  <a:pt x="7" y="8"/>
                  <a:pt x="7" y="8"/>
                </a:cubicBezTo>
                <a:cubicBezTo>
                  <a:pt x="7" y="8"/>
                  <a:pt x="8" y="7"/>
                  <a:pt x="8" y="7"/>
                </a:cubicBezTo>
                <a:cubicBezTo>
                  <a:pt x="10" y="7"/>
                  <a:pt x="10" y="7"/>
                  <a:pt x="10" y="7"/>
                </a:cubicBezTo>
                <a:cubicBezTo>
                  <a:pt x="10" y="7"/>
                  <a:pt x="11" y="8"/>
                  <a:pt x="11" y="8"/>
                </a:cubicBezTo>
                <a:lnTo>
                  <a:pt x="11" y="10"/>
                </a:lnTo>
                <a:close/>
                <a:moveTo>
                  <a:pt x="11" y="17"/>
                </a:moveTo>
                <a:cubicBezTo>
                  <a:pt x="11" y="17"/>
                  <a:pt x="10" y="17"/>
                  <a:pt x="10" y="17"/>
                </a:cubicBezTo>
                <a:cubicBezTo>
                  <a:pt x="8" y="17"/>
                  <a:pt x="8" y="17"/>
                  <a:pt x="8" y="17"/>
                </a:cubicBezTo>
                <a:cubicBezTo>
                  <a:pt x="8" y="17"/>
                  <a:pt x="7" y="17"/>
                  <a:pt x="7" y="17"/>
                </a:cubicBezTo>
                <a:cubicBezTo>
                  <a:pt x="7" y="15"/>
                  <a:pt x="7" y="15"/>
                  <a:pt x="7" y="15"/>
                </a:cubicBezTo>
                <a:cubicBezTo>
                  <a:pt x="7" y="14"/>
                  <a:pt x="8" y="14"/>
                  <a:pt x="8" y="14"/>
                </a:cubicBezTo>
                <a:cubicBezTo>
                  <a:pt x="10" y="14"/>
                  <a:pt x="10" y="14"/>
                  <a:pt x="10" y="14"/>
                </a:cubicBezTo>
                <a:cubicBezTo>
                  <a:pt x="10" y="14"/>
                  <a:pt x="11" y="14"/>
                  <a:pt x="11" y="15"/>
                </a:cubicBezTo>
                <a:lnTo>
                  <a:pt x="11" y="17"/>
                </a:lnTo>
                <a:close/>
                <a:moveTo>
                  <a:pt x="11" y="23"/>
                </a:moveTo>
                <a:cubicBezTo>
                  <a:pt x="11" y="24"/>
                  <a:pt x="10" y="24"/>
                  <a:pt x="10" y="24"/>
                </a:cubicBezTo>
                <a:cubicBezTo>
                  <a:pt x="8" y="24"/>
                  <a:pt x="8" y="24"/>
                  <a:pt x="8" y="24"/>
                </a:cubicBezTo>
                <a:cubicBezTo>
                  <a:pt x="8" y="24"/>
                  <a:pt x="7" y="24"/>
                  <a:pt x="7" y="23"/>
                </a:cubicBezTo>
                <a:cubicBezTo>
                  <a:pt x="7" y="22"/>
                  <a:pt x="7" y="22"/>
                  <a:pt x="7" y="22"/>
                </a:cubicBezTo>
                <a:cubicBezTo>
                  <a:pt x="7" y="21"/>
                  <a:pt x="8" y="21"/>
                  <a:pt x="8" y="21"/>
                </a:cubicBezTo>
                <a:cubicBezTo>
                  <a:pt x="10" y="21"/>
                  <a:pt x="10" y="21"/>
                  <a:pt x="10" y="21"/>
                </a:cubicBezTo>
                <a:cubicBezTo>
                  <a:pt x="10" y="21"/>
                  <a:pt x="11" y="21"/>
                  <a:pt x="11" y="22"/>
                </a:cubicBezTo>
                <a:lnTo>
                  <a:pt x="11" y="23"/>
                </a:lnTo>
                <a:close/>
                <a:moveTo>
                  <a:pt x="11" y="30"/>
                </a:moveTo>
                <a:cubicBezTo>
                  <a:pt x="11" y="31"/>
                  <a:pt x="10" y="31"/>
                  <a:pt x="10" y="31"/>
                </a:cubicBezTo>
                <a:cubicBezTo>
                  <a:pt x="8" y="31"/>
                  <a:pt x="8" y="31"/>
                  <a:pt x="8" y="31"/>
                </a:cubicBezTo>
                <a:cubicBezTo>
                  <a:pt x="8" y="31"/>
                  <a:pt x="7" y="31"/>
                  <a:pt x="7" y="30"/>
                </a:cubicBezTo>
                <a:cubicBezTo>
                  <a:pt x="7" y="29"/>
                  <a:pt x="7" y="29"/>
                  <a:pt x="7" y="29"/>
                </a:cubicBezTo>
                <a:cubicBezTo>
                  <a:pt x="7" y="28"/>
                  <a:pt x="8" y="28"/>
                  <a:pt x="8" y="28"/>
                </a:cubicBezTo>
                <a:cubicBezTo>
                  <a:pt x="10" y="28"/>
                  <a:pt x="10" y="28"/>
                  <a:pt x="10" y="28"/>
                </a:cubicBezTo>
                <a:cubicBezTo>
                  <a:pt x="10" y="28"/>
                  <a:pt x="11" y="28"/>
                  <a:pt x="11" y="29"/>
                </a:cubicBezTo>
                <a:lnTo>
                  <a:pt x="11" y="30"/>
                </a:lnTo>
                <a:close/>
                <a:moveTo>
                  <a:pt x="11" y="37"/>
                </a:moveTo>
                <a:cubicBezTo>
                  <a:pt x="11" y="38"/>
                  <a:pt x="10" y="38"/>
                  <a:pt x="10" y="38"/>
                </a:cubicBezTo>
                <a:cubicBezTo>
                  <a:pt x="8" y="38"/>
                  <a:pt x="8" y="38"/>
                  <a:pt x="8" y="38"/>
                </a:cubicBezTo>
                <a:cubicBezTo>
                  <a:pt x="8" y="38"/>
                  <a:pt x="7" y="38"/>
                  <a:pt x="7" y="37"/>
                </a:cubicBezTo>
                <a:cubicBezTo>
                  <a:pt x="7" y="35"/>
                  <a:pt x="7" y="35"/>
                  <a:pt x="7" y="35"/>
                </a:cubicBezTo>
                <a:cubicBezTo>
                  <a:pt x="7" y="35"/>
                  <a:pt x="8" y="35"/>
                  <a:pt x="8" y="35"/>
                </a:cubicBezTo>
                <a:cubicBezTo>
                  <a:pt x="10" y="35"/>
                  <a:pt x="10" y="35"/>
                  <a:pt x="10" y="35"/>
                </a:cubicBezTo>
                <a:cubicBezTo>
                  <a:pt x="10" y="35"/>
                  <a:pt x="11" y="35"/>
                  <a:pt x="11" y="35"/>
                </a:cubicBezTo>
                <a:lnTo>
                  <a:pt x="11" y="37"/>
                </a:lnTo>
                <a:close/>
                <a:moveTo>
                  <a:pt x="18" y="10"/>
                </a:moveTo>
                <a:cubicBezTo>
                  <a:pt x="18" y="10"/>
                  <a:pt x="17" y="11"/>
                  <a:pt x="17" y="11"/>
                </a:cubicBezTo>
                <a:cubicBezTo>
                  <a:pt x="15" y="11"/>
                  <a:pt x="15" y="11"/>
                  <a:pt x="15" y="11"/>
                </a:cubicBezTo>
                <a:cubicBezTo>
                  <a:pt x="15" y="11"/>
                  <a:pt x="14" y="10"/>
                  <a:pt x="14" y="10"/>
                </a:cubicBezTo>
                <a:cubicBezTo>
                  <a:pt x="14" y="8"/>
                  <a:pt x="14" y="8"/>
                  <a:pt x="14" y="8"/>
                </a:cubicBezTo>
                <a:cubicBezTo>
                  <a:pt x="14" y="8"/>
                  <a:pt x="15" y="7"/>
                  <a:pt x="15" y="7"/>
                </a:cubicBezTo>
                <a:cubicBezTo>
                  <a:pt x="17" y="7"/>
                  <a:pt x="17" y="7"/>
                  <a:pt x="17" y="7"/>
                </a:cubicBezTo>
                <a:cubicBezTo>
                  <a:pt x="17" y="7"/>
                  <a:pt x="18" y="8"/>
                  <a:pt x="18" y="8"/>
                </a:cubicBezTo>
                <a:lnTo>
                  <a:pt x="18" y="10"/>
                </a:lnTo>
                <a:close/>
                <a:moveTo>
                  <a:pt x="18" y="17"/>
                </a:moveTo>
                <a:cubicBezTo>
                  <a:pt x="18" y="17"/>
                  <a:pt x="17" y="17"/>
                  <a:pt x="17" y="17"/>
                </a:cubicBezTo>
                <a:cubicBezTo>
                  <a:pt x="15" y="17"/>
                  <a:pt x="15" y="17"/>
                  <a:pt x="15" y="17"/>
                </a:cubicBezTo>
                <a:cubicBezTo>
                  <a:pt x="15" y="17"/>
                  <a:pt x="14" y="17"/>
                  <a:pt x="14" y="17"/>
                </a:cubicBezTo>
                <a:cubicBezTo>
                  <a:pt x="14" y="15"/>
                  <a:pt x="14" y="15"/>
                  <a:pt x="14" y="15"/>
                </a:cubicBezTo>
                <a:cubicBezTo>
                  <a:pt x="14" y="14"/>
                  <a:pt x="15" y="14"/>
                  <a:pt x="15" y="14"/>
                </a:cubicBezTo>
                <a:cubicBezTo>
                  <a:pt x="17" y="14"/>
                  <a:pt x="17" y="14"/>
                  <a:pt x="17" y="14"/>
                </a:cubicBezTo>
                <a:cubicBezTo>
                  <a:pt x="17" y="14"/>
                  <a:pt x="18" y="14"/>
                  <a:pt x="18" y="15"/>
                </a:cubicBezTo>
                <a:lnTo>
                  <a:pt x="18" y="17"/>
                </a:lnTo>
                <a:close/>
                <a:moveTo>
                  <a:pt x="18" y="23"/>
                </a:moveTo>
                <a:cubicBezTo>
                  <a:pt x="18" y="24"/>
                  <a:pt x="17" y="24"/>
                  <a:pt x="17" y="24"/>
                </a:cubicBezTo>
                <a:cubicBezTo>
                  <a:pt x="15" y="24"/>
                  <a:pt x="15" y="24"/>
                  <a:pt x="15" y="24"/>
                </a:cubicBezTo>
                <a:cubicBezTo>
                  <a:pt x="15" y="24"/>
                  <a:pt x="14" y="24"/>
                  <a:pt x="14" y="23"/>
                </a:cubicBezTo>
                <a:cubicBezTo>
                  <a:pt x="14" y="22"/>
                  <a:pt x="14" y="22"/>
                  <a:pt x="14" y="22"/>
                </a:cubicBezTo>
                <a:cubicBezTo>
                  <a:pt x="14" y="21"/>
                  <a:pt x="15" y="21"/>
                  <a:pt x="15" y="21"/>
                </a:cubicBezTo>
                <a:cubicBezTo>
                  <a:pt x="17" y="21"/>
                  <a:pt x="17" y="21"/>
                  <a:pt x="17" y="21"/>
                </a:cubicBezTo>
                <a:cubicBezTo>
                  <a:pt x="17" y="21"/>
                  <a:pt x="18" y="21"/>
                  <a:pt x="18" y="22"/>
                </a:cubicBezTo>
                <a:lnTo>
                  <a:pt x="18" y="23"/>
                </a:lnTo>
                <a:close/>
                <a:moveTo>
                  <a:pt x="18" y="30"/>
                </a:moveTo>
                <a:cubicBezTo>
                  <a:pt x="18" y="31"/>
                  <a:pt x="17" y="31"/>
                  <a:pt x="17" y="31"/>
                </a:cubicBezTo>
                <a:cubicBezTo>
                  <a:pt x="15" y="31"/>
                  <a:pt x="15" y="31"/>
                  <a:pt x="15" y="31"/>
                </a:cubicBezTo>
                <a:cubicBezTo>
                  <a:pt x="15" y="31"/>
                  <a:pt x="14" y="31"/>
                  <a:pt x="14" y="30"/>
                </a:cubicBezTo>
                <a:cubicBezTo>
                  <a:pt x="14" y="29"/>
                  <a:pt x="14" y="29"/>
                  <a:pt x="14" y="29"/>
                </a:cubicBezTo>
                <a:cubicBezTo>
                  <a:pt x="14" y="28"/>
                  <a:pt x="15" y="28"/>
                  <a:pt x="15" y="28"/>
                </a:cubicBezTo>
                <a:cubicBezTo>
                  <a:pt x="17" y="28"/>
                  <a:pt x="17" y="28"/>
                  <a:pt x="17" y="28"/>
                </a:cubicBezTo>
                <a:cubicBezTo>
                  <a:pt x="17" y="28"/>
                  <a:pt x="18" y="28"/>
                  <a:pt x="18" y="29"/>
                </a:cubicBezTo>
                <a:lnTo>
                  <a:pt x="18" y="30"/>
                </a:lnTo>
                <a:close/>
                <a:moveTo>
                  <a:pt x="24" y="10"/>
                </a:moveTo>
                <a:cubicBezTo>
                  <a:pt x="24" y="10"/>
                  <a:pt x="24" y="11"/>
                  <a:pt x="24" y="11"/>
                </a:cubicBezTo>
                <a:cubicBezTo>
                  <a:pt x="22" y="11"/>
                  <a:pt x="22" y="11"/>
                  <a:pt x="22" y="11"/>
                </a:cubicBezTo>
                <a:cubicBezTo>
                  <a:pt x="21" y="11"/>
                  <a:pt x="21" y="10"/>
                  <a:pt x="21" y="10"/>
                </a:cubicBezTo>
                <a:cubicBezTo>
                  <a:pt x="21" y="8"/>
                  <a:pt x="21" y="8"/>
                  <a:pt x="21" y="8"/>
                </a:cubicBezTo>
                <a:cubicBezTo>
                  <a:pt x="21" y="8"/>
                  <a:pt x="21" y="7"/>
                  <a:pt x="22" y="7"/>
                </a:cubicBezTo>
                <a:cubicBezTo>
                  <a:pt x="24" y="7"/>
                  <a:pt x="24" y="7"/>
                  <a:pt x="24" y="7"/>
                </a:cubicBezTo>
                <a:cubicBezTo>
                  <a:pt x="24" y="7"/>
                  <a:pt x="24" y="8"/>
                  <a:pt x="24" y="8"/>
                </a:cubicBezTo>
                <a:lnTo>
                  <a:pt x="24" y="10"/>
                </a:lnTo>
                <a:close/>
                <a:moveTo>
                  <a:pt x="24" y="17"/>
                </a:moveTo>
                <a:cubicBezTo>
                  <a:pt x="24" y="17"/>
                  <a:pt x="24" y="17"/>
                  <a:pt x="24" y="17"/>
                </a:cubicBezTo>
                <a:cubicBezTo>
                  <a:pt x="22" y="17"/>
                  <a:pt x="22" y="17"/>
                  <a:pt x="22" y="17"/>
                </a:cubicBezTo>
                <a:cubicBezTo>
                  <a:pt x="21" y="17"/>
                  <a:pt x="21" y="17"/>
                  <a:pt x="21" y="17"/>
                </a:cubicBezTo>
                <a:cubicBezTo>
                  <a:pt x="21" y="15"/>
                  <a:pt x="21" y="15"/>
                  <a:pt x="21" y="15"/>
                </a:cubicBezTo>
                <a:cubicBezTo>
                  <a:pt x="21" y="14"/>
                  <a:pt x="21" y="14"/>
                  <a:pt x="22" y="14"/>
                </a:cubicBezTo>
                <a:cubicBezTo>
                  <a:pt x="24" y="14"/>
                  <a:pt x="24" y="14"/>
                  <a:pt x="24" y="14"/>
                </a:cubicBezTo>
                <a:cubicBezTo>
                  <a:pt x="24" y="14"/>
                  <a:pt x="24" y="14"/>
                  <a:pt x="24" y="15"/>
                </a:cubicBezTo>
                <a:lnTo>
                  <a:pt x="24" y="17"/>
                </a:lnTo>
                <a:close/>
                <a:moveTo>
                  <a:pt x="24" y="23"/>
                </a:moveTo>
                <a:cubicBezTo>
                  <a:pt x="24" y="24"/>
                  <a:pt x="24" y="24"/>
                  <a:pt x="24" y="24"/>
                </a:cubicBezTo>
                <a:cubicBezTo>
                  <a:pt x="22" y="24"/>
                  <a:pt x="22" y="24"/>
                  <a:pt x="22" y="24"/>
                </a:cubicBezTo>
                <a:cubicBezTo>
                  <a:pt x="21" y="24"/>
                  <a:pt x="21" y="24"/>
                  <a:pt x="21" y="23"/>
                </a:cubicBezTo>
                <a:cubicBezTo>
                  <a:pt x="21" y="22"/>
                  <a:pt x="21" y="22"/>
                  <a:pt x="21" y="22"/>
                </a:cubicBezTo>
                <a:cubicBezTo>
                  <a:pt x="21" y="21"/>
                  <a:pt x="21" y="21"/>
                  <a:pt x="22" y="21"/>
                </a:cubicBezTo>
                <a:cubicBezTo>
                  <a:pt x="24" y="21"/>
                  <a:pt x="24" y="21"/>
                  <a:pt x="24" y="21"/>
                </a:cubicBezTo>
                <a:cubicBezTo>
                  <a:pt x="24" y="21"/>
                  <a:pt x="24" y="21"/>
                  <a:pt x="24" y="22"/>
                </a:cubicBezTo>
                <a:lnTo>
                  <a:pt x="24" y="23"/>
                </a:lnTo>
                <a:close/>
                <a:moveTo>
                  <a:pt x="24" y="30"/>
                </a:moveTo>
                <a:cubicBezTo>
                  <a:pt x="24" y="31"/>
                  <a:pt x="24" y="31"/>
                  <a:pt x="24" y="31"/>
                </a:cubicBezTo>
                <a:cubicBezTo>
                  <a:pt x="22" y="31"/>
                  <a:pt x="22" y="31"/>
                  <a:pt x="22" y="31"/>
                </a:cubicBezTo>
                <a:cubicBezTo>
                  <a:pt x="21" y="31"/>
                  <a:pt x="21" y="31"/>
                  <a:pt x="21" y="30"/>
                </a:cubicBezTo>
                <a:cubicBezTo>
                  <a:pt x="21" y="29"/>
                  <a:pt x="21" y="29"/>
                  <a:pt x="21" y="29"/>
                </a:cubicBezTo>
                <a:cubicBezTo>
                  <a:pt x="21" y="28"/>
                  <a:pt x="21" y="28"/>
                  <a:pt x="22" y="28"/>
                </a:cubicBezTo>
                <a:cubicBezTo>
                  <a:pt x="24" y="28"/>
                  <a:pt x="24" y="28"/>
                  <a:pt x="24" y="28"/>
                </a:cubicBezTo>
                <a:cubicBezTo>
                  <a:pt x="24" y="28"/>
                  <a:pt x="24" y="28"/>
                  <a:pt x="24" y="29"/>
                </a:cubicBezTo>
                <a:lnTo>
                  <a:pt x="24" y="30"/>
                </a:lnTo>
                <a:close/>
                <a:moveTo>
                  <a:pt x="31" y="10"/>
                </a:moveTo>
                <a:cubicBezTo>
                  <a:pt x="31" y="10"/>
                  <a:pt x="31" y="11"/>
                  <a:pt x="30" y="11"/>
                </a:cubicBezTo>
                <a:cubicBezTo>
                  <a:pt x="29" y="11"/>
                  <a:pt x="29" y="11"/>
                  <a:pt x="29" y="11"/>
                </a:cubicBezTo>
                <a:cubicBezTo>
                  <a:pt x="28" y="11"/>
                  <a:pt x="28" y="10"/>
                  <a:pt x="28" y="10"/>
                </a:cubicBezTo>
                <a:cubicBezTo>
                  <a:pt x="28" y="8"/>
                  <a:pt x="28" y="8"/>
                  <a:pt x="28" y="8"/>
                </a:cubicBezTo>
                <a:cubicBezTo>
                  <a:pt x="28" y="8"/>
                  <a:pt x="28" y="7"/>
                  <a:pt x="29" y="7"/>
                </a:cubicBezTo>
                <a:cubicBezTo>
                  <a:pt x="30" y="7"/>
                  <a:pt x="30" y="7"/>
                  <a:pt x="30" y="7"/>
                </a:cubicBezTo>
                <a:cubicBezTo>
                  <a:pt x="31" y="7"/>
                  <a:pt x="31" y="8"/>
                  <a:pt x="31" y="8"/>
                </a:cubicBezTo>
                <a:lnTo>
                  <a:pt x="31" y="10"/>
                </a:lnTo>
                <a:close/>
                <a:moveTo>
                  <a:pt x="31" y="17"/>
                </a:moveTo>
                <a:cubicBezTo>
                  <a:pt x="31" y="17"/>
                  <a:pt x="31" y="17"/>
                  <a:pt x="30" y="17"/>
                </a:cubicBezTo>
                <a:cubicBezTo>
                  <a:pt x="29" y="17"/>
                  <a:pt x="29" y="17"/>
                  <a:pt x="29" y="17"/>
                </a:cubicBezTo>
                <a:cubicBezTo>
                  <a:pt x="28" y="17"/>
                  <a:pt x="28" y="17"/>
                  <a:pt x="28" y="17"/>
                </a:cubicBezTo>
                <a:cubicBezTo>
                  <a:pt x="28" y="15"/>
                  <a:pt x="28" y="15"/>
                  <a:pt x="28" y="15"/>
                </a:cubicBezTo>
                <a:cubicBezTo>
                  <a:pt x="28" y="14"/>
                  <a:pt x="28" y="14"/>
                  <a:pt x="29" y="14"/>
                </a:cubicBezTo>
                <a:cubicBezTo>
                  <a:pt x="30" y="14"/>
                  <a:pt x="30" y="14"/>
                  <a:pt x="30" y="14"/>
                </a:cubicBezTo>
                <a:cubicBezTo>
                  <a:pt x="31" y="14"/>
                  <a:pt x="31" y="14"/>
                  <a:pt x="31" y="15"/>
                </a:cubicBezTo>
                <a:lnTo>
                  <a:pt x="31" y="17"/>
                </a:lnTo>
                <a:close/>
                <a:moveTo>
                  <a:pt x="31" y="23"/>
                </a:moveTo>
                <a:cubicBezTo>
                  <a:pt x="31" y="24"/>
                  <a:pt x="31" y="24"/>
                  <a:pt x="30" y="24"/>
                </a:cubicBezTo>
                <a:cubicBezTo>
                  <a:pt x="29" y="24"/>
                  <a:pt x="29" y="24"/>
                  <a:pt x="29" y="24"/>
                </a:cubicBezTo>
                <a:cubicBezTo>
                  <a:pt x="28" y="24"/>
                  <a:pt x="28" y="24"/>
                  <a:pt x="28" y="23"/>
                </a:cubicBezTo>
                <a:cubicBezTo>
                  <a:pt x="28" y="22"/>
                  <a:pt x="28" y="22"/>
                  <a:pt x="28" y="22"/>
                </a:cubicBezTo>
                <a:cubicBezTo>
                  <a:pt x="28" y="21"/>
                  <a:pt x="28" y="21"/>
                  <a:pt x="29" y="21"/>
                </a:cubicBezTo>
                <a:cubicBezTo>
                  <a:pt x="30" y="21"/>
                  <a:pt x="30" y="21"/>
                  <a:pt x="30" y="21"/>
                </a:cubicBezTo>
                <a:cubicBezTo>
                  <a:pt x="31" y="21"/>
                  <a:pt x="31" y="21"/>
                  <a:pt x="31" y="22"/>
                </a:cubicBezTo>
                <a:lnTo>
                  <a:pt x="31" y="23"/>
                </a:lnTo>
                <a:close/>
                <a:moveTo>
                  <a:pt x="31" y="30"/>
                </a:moveTo>
                <a:cubicBezTo>
                  <a:pt x="31" y="31"/>
                  <a:pt x="31" y="31"/>
                  <a:pt x="30" y="31"/>
                </a:cubicBezTo>
                <a:cubicBezTo>
                  <a:pt x="29" y="31"/>
                  <a:pt x="29" y="31"/>
                  <a:pt x="29" y="31"/>
                </a:cubicBezTo>
                <a:cubicBezTo>
                  <a:pt x="28" y="31"/>
                  <a:pt x="28" y="31"/>
                  <a:pt x="28" y="30"/>
                </a:cubicBezTo>
                <a:cubicBezTo>
                  <a:pt x="28" y="29"/>
                  <a:pt x="28" y="29"/>
                  <a:pt x="28" y="29"/>
                </a:cubicBezTo>
                <a:cubicBezTo>
                  <a:pt x="28" y="28"/>
                  <a:pt x="28" y="28"/>
                  <a:pt x="29" y="28"/>
                </a:cubicBezTo>
                <a:cubicBezTo>
                  <a:pt x="30" y="28"/>
                  <a:pt x="30" y="28"/>
                  <a:pt x="30" y="28"/>
                </a:cubicBezTo>
                <a:cubicBezTo>
                  <a:pt x="31" y="28"/>
                  <a:pt x="31" y="28"/>
                  <a:pt x="31" y="29"/>
                </a:cubicBezTo>
                <a:lnTo>
                  <a:pt x="31" y="30"/>
                </a:lnTo>
                <a:close/>
                <a:moveTo>
                  <a:pt x="31" y="37"/>
                </a:moveTo>
                <a:cubicBezTo>
                  <a:pt x="31" y="38"/>
                  <a:pt x="31" y="38"/>
                  <a:pt x="30" y="38"/>
                </a:cubicBezTo>
                <a:cubicBezTo>
                  <a:pt x="29" y="38"/>
                  <a:pt x="29" y="38"/>
                  <a:pt x="29" y="38"/>
                </a:cubicBezTo>
                <a:cubicBezTo>
                  <a:pt x="28" y="38"/>
                  <a:pt x="28" y="38"/>
                  <a:pt x="28" y="37"/>
                </a:cubicBezTo>
                <a:cubicBezTo>
                  <a:pt x="28" y="35"/>
                  <a:pt x="28" y="35"/>
                  <a:pt x="28" y="35"/>
                </a:cubicBezTo>
                <a:cubicBezTo>
                  <a:pt x="28" y="35"/>
                  <a:pt x="28" y="35"/>
                  <a:pt x="29" y="35"/>
                </a:cubicBezTo>
                <a:cubicBezTo>
                  <a:pt x="30" y="35"/>
                  <a:pt x="30" y="35"/>
                  <a:pt x="30" y="35"/>
                </a:cubicBezTo>
                <a:cubicBezTo>
                  <a:pt x="31" y="35"/>
                  <a:pt x="31" y="35"/>
                  <a:pt x="31" y="35"/>
                </a:cubicBezTo>
                <a:lnTo>
                  <a:pt x="31" y="37"/>
                </a:ln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 name="Group 16">
            <a:extLst>
              <a:ext uri="{FF2B5EF4-FFF2-40B4-BE49-F238E27FC236}">
                <a16:creationId xmlns:a16="http://schemas.microsoft.com/office/drawing/2014/main" id="{B7C2E463-2283-FCA2-A83E-1635A072AF5A}"/>
              </a:ext>
            </a:extLst>
          </p:cNvPr>
          <p:cNvGrpSpPr/>
          <p:nvPr/>
        </p:nvGrpSpPr>
        <p:grpSpPr>
          <a:xfrm>
            <a:off x="2292905" y="1547822"/>
            <a:ext cx="1340688" cy="783957"/>
            <a:chOff x="2686171" y="1773560"/>
            <a:chExt cx="1340688" cy="783957"/>
          </a:xfrm>
        </p:grpSpPr>
        <p:sp>
          <p:nvSpPr>
            <p:cNvPr id="8" name="Freeform 136">
              <a:extLst>
                <a:ext uri="{FF2B5EF4-FFF2-40B4-BE49-F238E27FC236}">
                  <a16:creationId xmlns:a16="http://schemas.microsoft.com/office/drawing/2014/main" id="{EF7D4449-EED6-C8F2-6AE7-090E7853811B}"/>
                </a:ext>
              </a:extLst>
            </p:cNvPr>
            <p:cNvSpPr>
              <a:spLocks noEditPoints="1"/>
            </p:cNvSpPr>
            <p:nvPr/>
          </p:nvSpPr>
          <p:spPr bwMode="auto">
            <a:xfrm>
              <a:off x="3029212" y="1773560"/>
              <a:ext cx="313462" cy="265040"/>
            </a:xfrm>
            <a:custGeom>
              <a:avLst/>
              <a:gdLst>
                <a:gd name="T0" fmla="*/ 52 w 52"/>
                <a:gd name="T1" fmla="*/ 33 h 44"/>
                <a:gd name="T2" fmla="*/ 47 w 52"/>
                <a:gd name="T3" fmla="*/ 38 h 44"/>
                <a:gd name="T4" fmla="*/ 33 w 52"/>
                <a:gd name="T5" fmla="*/ 38 h 44"/>
                <a:gd name="T6" fmla="*/ 35 w 52"/>
                <a:gd name="T7" fmla="*/ 43 h 44"/>
                <a:gd name="T8" fmla="*/ 33 w 52"/>
                <a:gd name="T9" fmla="*/ 44 h 44"/>
                <a:gd name="T10" fmla="*/ 19 w 52"/>
                <a:gd name="T11" fmla="*/ 44 h 44"/>
                <a:gd name="T12" fmla="*/ 17 w 52"/>
                <a:gd name="T13" fmla="*/ 43 h 44"/>
                <a:gd name="T14" fmla="*/ 19 w 52"/>
                <a:gd name="T15" fmla="*/ 38 h 44"/>
                <a:gd name="T16" fmla="*/ 5 w 52"/>
                <a:gd name="T17" fmla="*/ 38 h 44"/>
                <a:gd name="T18" fmla="*/ 0 w 52"/>
                <a:gd name="T19" fmla="*/ 33 h 44"/>
                <a:gd name="T20" fmla="*/ 0 w 52"/>
                <a:gd name="T21" fmla="*/ 4 h 44"/>
                <a:gd name="T22" fmla="*/ 5 w 52"/>
                <a:gd name="T23" fmla="*/ 0 h 44"/>
                <a:gd name="T24" fmla="*/ 47 w 52"/>
                <a:gd name="T25" fmla="*/ 0 h 44"/>
                <a:gd name="T26" fmla="*/ 52 w 52"/>
                <a:gd name="T27" fmla="*/ 4 h 44"/>
                <a:gd name="T28" fmla="*/ 52 w 52"/>
                <a:gd name="T29" fmla="*/ 33 h 44"/>
                <a:gd name="T30" fmla="*/ 48 w 52"/>
                <a:gd name="T31" fmla="*/ 4 h 44"/>
                <a:gd name="T32" fmla="*/ 47 w 52"/>
                <a:gd name="T33" fmla="*/ 3 h 44"/>
                <a:gd name="T34" fmla="*/ 5 w 52"/>
                <a:gd name="T35" fmla="*/ 3 h 44"/>
                <a:gd name="T36" fmla="*/ 4 w 52"/>
                <a:gd name="T37" fmla="*/ 4 h 44"/>
                <a:gd name="T38" fmla="*/ 4 w 52"/>
                <a:gd name="T39" fmla="*/ 26 h 44"/>
                <a:gd name="T40" fmla="*/ 5 w 52"/>
                <a:gd name="T41" fmla="*/ 27 h 44"/>
                <a:gd name="T42" fmla="*/ 47 w 52"/>
                <a:gd name="T43" fmla="*/ 27 h 44"/>
                <a:gd name="T44" fmla="*/ 48 w 52"/>
                <a:gd name="T45" fmla="*/ 26 h 44"/>
                <a:gd name="T46" fmla="*/ 48 w 52"/>
                <a:gd name="T4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4">
                  <a:moveTo>
                    <a:pt x="52" y="33"/>
                  </a:moveTo>
                  <a:cubicBezTo>
                    <a:pt x="52" y="36"/>
                    <a:pt x="50" y="38"/>
                    <a:pt x="47" y="38"/>
                  </a:cubicBezTo>
                  <a:cubicBezTo>
                    <a:pt x="33" y="38"/>
                    <a:pt x="33" y="38"/>
                    <a:pt x="33" y="38"/>
                  </a:cubicBezTo>
                  <a:cubicBezTo>
                    <a:pt x="33" y="40"/>
                    <a:pt x="35" y="42"/>
                    <a:pt x="35" y="43"/>
                  </a:cubicBezTo>
                  <a:cubicBezTo>
                    <a:pt x="35" y="44"/>
                    <a:pt x="34" y="44"/>
                    <a:pt x="33" y="44"/>
                  </a:cubicBezTo>
                  <a:cubicBezTo>
                    <a:pt x="19" y="44"/>
                    <a:pt x="19" y="44"/>
                    <a:pt x="19" y="44"/>
                  </a:cubicBezTo>
                  <a:cubicBezTo>
                    <a:pt x="18" y="44"/>
                    <a:pt x="17" y="44"/>
                    <a:pt x="17" y="43"/>
                  </a:cubicBezTo>
                  <a:cubicBezTo>
                    <a:pt x="17" y="42"/>
                    <a:pt x="19" y="40"/>
                    <a:pt x="19" y="38"/>
                  </a:cubicBezTo>
                  <a:cubicBezTo>
                    <a:pt x="5" y="38"/>
                    <a:pt x="5" y="38"/>
                    <a:pt x="5" y="38"/>
                  </a:cubicBezTo>
                  <a:cubicBezTo>
                    <a:pt x="2" y="38"/>
                    <a:pt x="0" y="36"/>
                    <a:pt x="0" y="33"/>
                  </a:cubicBezTo>
                  <a:cubicBezTo>
                    <a:pt x="0" y="4"/>
                    <a:pt x="0" y="4"/>
                    <a:pt x="0" y="4"/>
                  </a:cubicBezTo>
                  <a:cubicBezTo>
                    <a:pt x="0" y="2"/>
                    <a:pt x="2" y="0"/>
                    <a:pt x="5" y="0"/>
                  </a:cubicBezTo>
                  <a:cubicBezTo>
                    <a:pt x="47" y="0"/>
                    <a:pt x="47" y="0"/>
                    <a:pt x="47" y="0"/>
                  </a:cubicBezTo>
                  <a:cubicBezTo>
                    <a:pt x="50" y="0"/>
                    <a:pt x="52" y="2"/>
                    <a:pt x="52" y="4"/>
                  </a:cubicBezTo>
                  <a:lnTo>
                    <a:pt x="52" y="33"/>
                  </a:lnTo>
                  <a:close/>
                  <a:moveTo>
                    <a:pt x="48" y="4"/>
                  </a:moveTo>
                  <a:cubicBezTo>
                    <a:pt x="48" y="4"/>
                    <a:pt x="48" y="3"/>
                    <a:pt x="47" y="3"/>
                  </a:cubicBezTo>
                  <a:cubicBezTo>
                    <a:pt x="5" y="3"/>
                    <a:pt x="5" y="3"/>
                    <a:pt x="5" y="3"/>
                  </a:cubicBezTo>
                  <a:cubicBezTo>
                    <a:pt x="4" y="3"/>
                    <a:pt x="4" y="4"/>
                    <a:pt x="4" y="4"/>
                  </a:cubicBezTo>
                  <a:cubicBezTo>
                    <a:pt x="4" y="26"/>
                    <a:pt x="4" y="26"/>
                    <a:pt x="4" y="26"/>
                  </a:cubicBezTo>
                  <a:cubicBezTo>
                    <a:pt x="4" y="27"/>
                    <a:pt x="4" y="27"/>
                    <a:pt x="5" y="27"/>
                  </a:cubicBezTo>
                  <a:cubicBezTo>
                    <a:pt x="47" y="27"/>
                    <a:pt x="47" y="27"/>
                    <a:pt x="47" y="27"/>
                  </a:cubicBezTo>
                  <a:cubicBezTo>
                    <a:pt x="48" y="27"/>
                    <a:pt x="48" y="27"/>
                    <a:pt x="48" y="26"/>
                  </a:cubicBezTo>
                  <a:lnTo>
                    <a:pt x="48" y="4"/>
                  </a:ln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ZoneTexte 8">
              <a:extLst>
                <a:ext uri="{FF2B5EF4-FFF2-40B4-BE49-F238E27FC236}">
                  <a16:creationId xmlns:a16="http://schemas.microsoft.com/office/drawing/2014/main" id="{1086C2AB-E883-04B0-066D-3C0F6A840241}"/>
                </a:ext>
              </a:extLst>
            </p:cNvPr>
            <p:cNvSpPr txBox="1"/>
            <p:nvPr/>
          </p:nvSpPr>
          <p:spPr>
            <a:xfrm>
              <a:off x="2686171" y="2040539"/>
              <a:ext cx="1340688" cy="516978"/>
            </a:xfrm>
            <a:prstGeom prst="rect">
              <a:avLst/>
            </a:prstGeom>
            <a:noFill/>
          </p:spPr>
          <p:txBody>
            <a:bodyPr wrap="none" lIns="72000" tIns="108000" rIns="72000" bIns="108000" rtlCol="0" anchor="ctr" anchorCtr="0">
              <a:normAutofit lnSpcReduction="1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Arial"/>
                </a:rPr>
                <a:t>Accès au dossier patient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Arial"/>
                </a:rPr>
                <a:t>du logiciel métier</a:t>
              </a:r>
              <a:endParaRPr kumimoji="0" lang="fr-FR" sz="1000" b="0" i="0" u="none" strike="noStrike" kern="1200" cap="none" spc="0" normalizeH="0" baseline="0" noProof="0">
                <a:ln>
                  <a:noFill/>
                </a:ln>
                <a:solidFill>
                  <a:srgbClr val="000000"/>
                </a:solidFill>
                <a:effectLst/>
                <a:uLnTx/>
                <a:uFillTx/>
                <a:latin typeface="Arial"/>
                <a:ea typeface="+mn-lt"/>
                <a:cs typeface="Arial"/>
              </a:endParaRPr>
            </a:p>
          </p:txBody>
        </p:sp>
      </p:grpSp>
      <p:cxnSp>
        <p:nvCxnSpPr>
          <p:cNvPr id="10" name="Connecteur droit avec flèche 9">
            <a:extLst>
              <a:ext uri="{FF2B5EF4-FFF2-40B4-BE49-F238E27FC236}">
                <a16:creationId xmlns:a16="http://schemas.microsoft.com/office/drawing/2014/main" id="{8D316C99-8DAE-8038-9EA7-B2B4786653DD}"/>
              </a:ext>
            </a:extLst>
          </p:cNvPr>
          <p:cNvCxnSpPr>
            <a:cxnSpLocks/>
          </p:cNvCxnSpPr>
          <p:nvPr/>
        </p:nvCxnSpPr>
        <p:spPr>
          <a:xfrm flipV="1">
            <a:off x="2039947" y="1705338"/>
            <a:ext cx="536787" cy="6579"/>
          </a:xfrm>
          <a:prstGeom prst="straightConnector1">
            <a:avLst/>
          </a:prstGeom>
          <a:noFill/>
          <a:ln w="57150" cap="flat" cmpd="sng" algn="ctr">
            <a:solidFill>
              <a:srgbClr val="10557D"/>
            </a:solidFill>
            <a:prstDash val="solid"/>
            <a:tailEnd type="triangle"/>
          </a:ln>
          <a:effectLst/>
        </p:spPr>
      </p:cxnSp>
      <p:cxnSp>
        <p:nvCxnSpPr>
          <p:cNvPr id="11" name="Connecteur droit avec flèche 10">
            <a:extLst>
              <a:ext uri="{FF2B5EF4-FFF2-40B4-BE49-F238E27FC236}">
                <a16:creationId xmlns:a16="http://schemas.microsoft.com/office/drawing/2014/main" id="{F39DD8C0-4A23-A01A-60D2-0966741810DA}"/>
              </a:ext>
            </a:extLst>
          </p:cNvPr>
          <p:cNvCxnSpPr>
            <a:cxnSpLocks/>
          </p:cNvCxnSpPr>
          <p:nvPr/>
        </p:nvCxnSpPr>
        <p:spPr>
          <a:xfrm>
            <a:off x="3105997" y="1705338"/>
            <a:ext cx="999545" cy="0"/>
          </a:xfrm>
          <a:prstGeom prst="straightConnector1">
            <a:avLst/>
          </a:prstGeom>
          <a:noFill/>
          <a:ln w="57150" cap="flat" cmpd="sng" algn="ctr">
            <a:solidFill>
              <a:srgbClr val="10557D"/>
            </a:solidFill>
            <a:prstDash val="solid"/>
            <a:tailEnd type="triangle"/>
          </a:ln>
          <a:effectLst/>
        </p:spPr>
      </p:cxnSp>
      <p:sp>
        <p:nvSpPr>
          <p:cNvPr id="12" name="Rectangle 11">
            <a:extLst>
              <a:ext uri="{FF2B5EF4-FFF2-40B4-BE49-F238E27FC236}">
                <a16:creationId xmlns:a16="http://schemas.microsoft.com/office/drawing/2014/main" id="{271E832B-E40B-29CE-D474-36CDCA201A68}"/>
              </a:ext>
            </a:extLst>
          </p:cNvPr>
          <p:cNvSpPr/>
          <p:nvPr/>
        </p:nvSpPr>
        <p:spPr>
          <a:xfrm>
            <a:off x="2091186"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defTabSz="914377">
              <a:spcBef>
                <a:spcPts val="300"/>
              </a:spcBef>
              <a:spcAft>
                <a:spcPts val="300"/>
              </a:spcAft>
              <a:buFont typeface="Wingdings" panose="05000000000000000000" pitchFamily="2" charset="2"/>
              <a:buChar char="ü"/>
              <a:defRPr/>
            </a:pPr>
            <a:r>
              <a:rPr kumimoji="0" lang="fr-FR" sz="1100" b="0" i="0" u="none" strike="noStrike" kern="1200" cap="none" spc="0" normalizeH="0" baseline="0" noProof="0">
                <a:ln>
                  <a:noFill/>
                </a:ln>
                <a:solidFill>
                  <a:srgbClr val="FFFFFF"/>
                </a:solidFill>
                <a:effectLst/>
                <a:uLnTx/>
                <a:uFillTx/>
                <a:latin typeface="Arial"/>
                <a:ea typeface="+mn-ea"/>
                <a:cs typeface="+mn-cs"/>
              </a:rPr>
              <a:t>Connexion</a:t>
            </a:r>
            <a:r>
              <a:rPr lang="fr-FR" sz="1100">
                <a:solidFill>
                  <a:srgbClr val="FFFFFF"/>
                </a:solidFill>
                <a:latin typeface="Arial"/>
              </a:rPr>
              <a:t> en authentification</a:t>
            </a:r>
            <a:r>
              <a:rPr kumimoji="0" lang="fr-FR" sz="1100" b="0" i="0" u="none" strike="noStrike" kern="1200" cap="none" spc="0" normalizeH="0" baseline="0" noProof="0">
                <a:ln>
                  <a:noFill/>
                </a:ln>
                <a:solidFill>
                  <a:srgbClr val="FFFFFF"/>
                </a:solidFill>
                <a:effectLst/>
                <a:uLnTx/>
                <a:uFillTx/>
                <a:latin typeface="Arial"/>
                <a:ea typeface="+mn-ea"/>
                <a:cs typeface="+mn-cs"/>
              </a:rPr>
              <a:t> double facteur</a:t>
            </a:r>
            <a:r>
              <a:rPr lang="fr-FR" sz="1100">
                <a:solidFill>
                  <a:srgbClr val="FFFFFF"/>
                </a:solidFill>
                <a:latin typeface="Arial"/>
              </a:rPr>
              <a:t> soit sur le logiciel métier soit sur la session système utilisateur</a:t>
            </a:r>
            <a:endParaRPr kumimoji="0" lang="fr-FR" sz="1100" b="0" i="0" u="none" strike="noStrike" kern="1200" cap="none" spc="0" normalizeH="0" baseline="0" noProof="0">
              <a:ln>
                <a:noFill/>
              </a:ln>
              <a:solidFill>
                <a:srgbClr val="FFFFFF"/>
              </a:solidFill>
              <a:effectLst/>
              <a:uLnTx/>
              <a:uFillTx/>
              <a:latin typeface="Arial"/>
              <a:ea typeface="+mn-ea"/>
              <a:cs typeface="+mn-cs"/>
            </a:endParaRP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Authentification au DMP </a:t>
            </a:r>
            <a:r>
              <a:rPr kumimoji="0" lang="fr-FR" sz="1100" b="0" i="0" u="none" strike="noStrike" kern="1200" cap="none" spc="0" normalizeH="0" baseline="0" noProof="0">
                <a:ln>
                  <a:noFill/>
                </a:ln>
                <a:solidFill>
                  <a:srgbClr val="FFFFFF"/>
                </a:solidFill>
                <a:effectLst/>
                <a:uLnTx/>
                <a:uFillTx/>
                <a:latin typeface="Arial"/>
                <a:ea typeface="+mn-lt"/>
                <a:cs typeface="Arial"/>
              </a:rPr>
              <a:t>via AIR Simplifié</a:t>
            </a:r>
            <a:endParaRPr lang="fr-FR" sz="1100" b="0" i="0" u="none" strike="noStrike" kern="1200" cap="none" spc="0" normalizeH="0" baseline="0" noProof="0">
              <a:ln>
                <a:noFill/>
              </a:ln>
              <a:solidFill>
                <a:srgbClr val="FFFFFF"/>
              </a:solidFill>
              <a:effectLst/>
              <a:uLnTx/>
              <a:uFillTx/>
              <a:latin typeface="Arial"/>
              <a:ea typeface="+mn-lt"/>
              <a:cs typeface="Arial"/>
            </a:endParaRPr>
          </a:p>
          <a:p>
            <a:pPr marL="285115" marR="0" lvl="0" indent="-285115"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sp>
        <p:nvSpPr>
          <p:cNvPr id="13" name="Rectangle 12">
            <a:extLst>
              <a:ext uri="{FF2B5EF4-FFF2-40B4-BE49-F238E27FC236}">
                <a16:creationId xmlns:a16="http://schemas.microsoft.com/office/drawing/2014/main" id="{71E0501E-0765-6548-F7C6-4EE19EAC2274}"/>
              </a:ext>
            </a:extLst>
          </p:cNvPr>
          <p:cNvSpPr/>
          <p:nvPr/>
        </p:nvSpPr>
        <p:spPr>
          <a:xfrm>
            <a:off x="4114095" y="2709873"/>
            <a:ext cx="1920240" cy="2880360"/>
          </a:xfrm>
          <a:prstGeom prst="rect">
            <a:avLst/>
          </a:prstGeom>
          <a:solidFill>
            <a:schemeClr val="accent3">
              <a:lumMod val="20000"/>
              <a:lumOff val="80000"/>
            </a:schemeClr>
          </a:solidFill>
          <a:ln w="28575" cap="sq">
            <a:no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Arial"/>
              </a:rPr>
              <a:t>Accès au DMP si :</a:t>
            </a: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000000"/>
                </a:solidFill>
                <a:effectLst/>
                <a:uLnTx/>
                <a:uFillTx/>
                <a:latin typeface="Arial"/>
                <a:ea typeface="+mn-ea"/>
                <a:cs typeface="Arial"/>
              </a:rPr>
              <a:t>L’INS du patient est qualifiée</a:t>
            </a:r>
            <a:endParaRPr kumimoji="0" lang="en-US" sz="1100" b="0" i="0" u="none" strike="noStrike" kern="1200" cap="none" spc="0" normalizeH="0" baseline="0" noProof="0">
              <a:ln>
                <a:noFill/>
              </a:ln>
              <a:solidFill>
                <a:srgbClr val="000000"/>
              </a:solidFill>
              <a:effectLst/>
              <a:uLnTx/>
              <a:uFillTx/>
              <a:latin typeface="Arial"/>
              <a:ea typeface="+mn-ea"/>
              <a:cs typeface="Arial"/>
            </a:endParaRP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000000"/>
                </a:solidFill>
                <a:effectLst/>
                <a:uLnTx/>
                <a:uFillTx/>
                <a:latin typeface="Arial"/>
                <a:ea typeface="+mn-ea"/>
                <a:cs typeface="Arial"/>
              </a:rPr>
              <a:t>Le DMP existe</a:t>
            </a:r>
            <a:endParaRPr lang="fr-FR" sz="1100" b="0" i="0" u="none" strike="noStrike" kern="1200" cap="none" spc="0" normalizeH="0" baseline="0" noProof="0">
              <a:ln>
                <a:noFill/>
              </a:ln>
              <a:solidFill>
                <a:srgbClr val="000000"/>
              </a:solidFill>
              <a:effectLst/>
              <a:uLnTx/>
              <a:uFillTx/>
              <a:latin typeface="Arial"/>
              <a:cs typeface="Arial"/>
            </a:endParaRPr>
          </a:p>
          <a:p>
            <a:pPr marL="171450" indent="-171450" defTabSz="914377">
              <a:spcBef>
                <a:spcPts val="300"/>
              </a:spcBef>
              <a:spcAft>
                <a:spcPts val="300"/>
              </a:spcAft>
              <a:buFont typeface="Wingdings" panose="05000000000000000000" pitchFamily="2" charset="2"/>
              <a:buChar char="ü"/>
              <a:defRPr/>
            </a:pPr>
            <a:r>
              <a:rPr kumimoji="0" lang="fr-FR" sz="1100" b="0" i="0" u="none" strike="noStrike" kern="1200" cap="none" spc="0" normalizeH="0" baseline="0" noProof="0">
                <a:ln>
                  <a:noFill/>
                </a:ln>
                <a:solidFill>
                  <a:srgbClr val="000000"/>
                </a:solidFill>
                <a:effectLst/>
                <a:uLnTx/>
                <a:uFillTx/>
                <a:latin typeface="Arial"/>
                <a:ea typeface="+mn-ea"/>
                <a:cs typeface="Arial"/>
              </a:rPr>
              <a:t>Le patient ne s’est pas opposé à l’accès à son DMP (autorisation d'accès individuelle tracée)</a:t>
            </a:r>
            <a:endParaRPr lang="fr-FR" sz="1100" b="0" i="0" u="none" strike="noStrike" kern="1200" cap="none" spc="0" normalizeH="0" baseline="0" noProof="0">
              <a:ln>
                <a:noFill/>
              </a:ln>
              <a:solidFill>
                <a:srgbClr val="000000"/>
              </a:solidFill>
              <a:effectLst/>
              <a:uLnTx/>
              <a:uFillTx/>
              <a:latin typeface="Arial"/>
              <a:cs typeface="Arial"/>
            </a:endParaRPr>
          </a:p>
        </p:txBody>
      </p:sp>
      <p:sp>
        <p:nvSpPr>
          <p:cNvPr id="14" name="Rectangle 13">
            <a:extLst>
              <a:ext uri="{FF2B5EF4-FFF2-40B4-BE49-F238E27FC236}">
                <a16:creationId xmlns:a16="http://schemas.microsoft.com/office/drawing/2014/main" id="{AD0BF497-D96F-A0CF-94C8-A8DE9615B3EE}"/>
              </a:ext>
            </a:extLst>
          </p:cNvPr>
          <p:cNvSpPr/>
          <p:nvPr/>
        </p:nvSpPr>
        <p:spPr>
          <a:xfrm>
            <a:off x="8159913"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68275" marR="0" lvl="0" indent="-168275" algn="l" defTabSz="914377" rtl="0" eaLnBrk="1" fontAlgn="auto" latinLnBrk="0" hangingPunct="1">
              <a:lnSpc>
                <a:spcPct val="100000"/>
              </a:lnSpc>
              <a:spcBef>
                <a:spcPts val="300"/>
              </a:spcBef>
              <a:spcAft>
                <a:spcPts val="300"/>
              </a:spcAft>
              <a:buClrTx/>
              <a:buSzTx/>
              <a:buFont typeface="Arial,Sans-Serif"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lt"/>
                <a:cs typeface="Arial"/>
              </a:rPr>
              <a:t>L'utilisateur visualise les documents du DMP sélectionnés dans la liste – en fonction de la matrice d'habilitation</a:t>
            </a:r>
            <a:endParaRPr kumimoji="0" lang="en-US" sz="1100" b="0" i="0" u="none" strike="noStrike" kern="1200" cap="none" spc="0" normalizeH="0" baseline="0" noProof="0">
              <a:ln>
                <a:noFill/>
              </a:ln>
              <a:solidFill>
                <a:srgbClr val="FFFFFF"/>
              </a:solidFill>
              <a:effectLst/>
              <a:uLnTx/>
              <a:uFillTx/>
              <a:latin typeface="Arial"/>
              <a:ea typeface="+mn-lt"/>
              <a:cs typeface="Arial"/>
            </a:endParaRPr>
          </a:p>
          <a:p>
            <a:pPr marL="168275" marR="0" lvl="0" indent="-168275"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L'utilisateur effectue une recherche plus précise</a:t>
            </a:r>
            <a:endParaRPr kumimoji="0" lang="fr-FR" sz="1100" b="0" i="0"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377" rtl="0" eaLnBrk="1" fontAlgn="auto" latinLnBrk="0" hangingPunct="1">
              <a:lnSpc>
                <a:spcPct val="100000"/>
              </a:lnSpc>
              <a:spcBef>
                <a:spcPts val="300"/>
              </a:spcBef>
              <a:spcAft>
                <a:spcPts val="300"/>
              </a:spcAft>
              <a:buClrTx/>
              <a:buSzTx/>
              <a:buFontTx/>
              <a:buNone/>
              <a:tabLst/>
              <a:defRPr/>
            </a:pPr>
            <a:endParaRPr kumimoji="0" lang="fr-FR" sz="1100" b="0" i="1"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377" rtl="0" eaLnBrk="1" fontAlgn="auto" latinLnBrk="0" hangingPunct="1">
              <a:lnSpc>
                <a:spcPct val="100000"/>
              </a:lnSpc>
              <a:spcBef>
                <a:spcPts val="300"/>
              </a:spcBef>
              <a:spcAft>
                <a:spcPts val="300"/>
              </a:spcAft>
              <a:buClrTx/>
              <a:buSzTx/>
              <a:buFontTx/>
              <a:buNone/>
              <a:tabLst/>
              <a:defRPr/>
            </a:pPr>
            <a:r>
              <a:rPr kumimoji="0" lang="fr-FR" sz="1100" b="0" i="1" u="none" strike="noStrike" kern="1200" cap="none" spc="0" normalizeH="0" baseline="0" noProof="0">
                <a:ln>
                  <a:noFill/>
                </a:ln>
                <a:solidFill>
                  <a:srgbClr val="FFFFFF"/>
                </a:solidFill>
                <a:effectLst/>
                <a:uLnTx/>
                <a:uFillTx/>
                <a:latin typeface="Arial"/>
                <a:ea typeface="+mn-ea"/>
                <a:cs typeface="Arial"/>
              </a:rPr>
              <a:t>L'éditeur peut proposer plus de possibilités</a:t>
            </a: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pic>
        <p:nvPicPr>
          <p:cNvPr id="15" name="Image 14">
            <a:extLst>
              <a:ext uri="{FF2B5EF4-FFF2-40B4-BE49-F238E27FC236}">
                <a16:creationId xmlns:a16="http://schemas.microsoft.com/office/drawing/2014/main" id="{99EEBFEE-F8C1-2649-596F-8BCDC1019A56}"/>
              </a:ext>
            </a:extLst>
          </p:cNvPr>
          <p:cNvPicPr>
            <a:picLocks noChangeAspect="1"/>
          </p:cNvPicPr>
          <p:nvPr/>
        </p:nvPicPr>
        <p:blipFill>
          <a:blip r:embed="rId4"/>
          <a:stretch>
            <a:fillRect/>
          </a:stretch>
        </p:blipFill>
        <p:spPr>
          <a:xfrm>
            <a:off x="4759530" y="1243650"/>
            <a:ext cx="520496" cy="467914"/>
          </a:xfrm>
          <a:prstGeom prst="rect">
            <a:avLst/>
          </a:prstGeom>
        </p:spPr>
      </p:pic>
      <p:pic>
        <p:nvPicPr>
          <p:cNvPr id="16" name="Graphique 15" descr="Recherche de dossiers contour">
            <a:extLst>
              <a:ext uri="{FF2B5EF4-FFF2-40B4-BE49-F238E27FC236}">
                <a16:creationId xmlns:a16="http://schemas.microsoft.com/office/drawing/2014/main" id="{69C49BA6-80B9-389C-4604-E3D15FA1A77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7817" y="1454577"/>
            <a:ext cx="544792" cy="544792"/>
          </a:xfrm>
          <a:prstGeom prst="rect">
            <a:avLst/>
          </a:prstGeom>
        </p:spPr>
      </p:pic>
      <p:pic>
        <p:nvPicPr>
          <p:cNvPr id="17" name="Graphique 16" descr="Coche avec un remplissage uni">
            <a:extLst>
              <a:ext uri="{FF2B5EF4-FFF2-40B4-BE49-F238E27FC236}">
                <a16:creationId xmlns:a16="http://schemas.microsoft.com/office/drawing/2014/main" id="{244DE97D-45C5-20BE-BB0D-52EE70380C3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37292" y="1010167"/>
            <a:ext cx="470985" cy="470985"/>
          </a:xfrm>
          <a:prstGeom prst="rect">
            <a:avLst/>
          </a:prstGeom>
        </p:spPr>
      </p:pic>
      <p:sp>
        <p:nvSpPr>
          <p:cNvPr id="18" name="TextBox 5">
            <a:extLst>
              <a:ext uri="{FF2B5EF4-FFF2-40B4-BE49-F238E27FC236}">
                <a16:creationId xmlns:a16="http://schemas.microsoft.com/office/drawing/2014/main" id="{426FD4F3-DA50-FCD0-600B-26B5FC8DC9DB}"/>
              </a:ext>
            </a:extLst>
          </p:cNvPr>
          <p:cNvSpPr txBox="1"/>
          <p:nvPr/>
        </p:nvSpPr>
        <p:spPr>
          <a:xfrm>
            <a:off x="6137004" y="2709873"/>
            <a:ext cx="1920240" cy="2880360"/>
          </a:xfrm>
          <a:prstGeom prst="rect">
            <a:avLst/>
          </a:prstGeom>
          <a:solidFill>
            <a:srgbClr val="006AB2"/>
          </a:solidFill>
          <a:ln w="28575" cap="sq">
            <a:no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68275" marR="0" lvl="0" indent="-168275" algn="l" defTabSz="914377" rtl="0" eaLnBrk="1" fontAlgn="auto" latinLnBrk="0" hangingPunct="1">
              <a:lnSpc>
                <a:spcPct val="100000"/>
              </a:lnSpc>
              <a:spcBef>
                <a:spcPts val="300"/>
              </a:spcBef>
              <a:spcAft>
                <a:spcPts val="300"/>
              </a:spcAft>
              <a:buClrTx/>
              <a:buSzTx/>
              <a:buFont typeface="Arial"/>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Le système met en évidence le nombre de nouveaux documents disponibles et autres informations utiles avec les filtres pré-paramétrés</a:t>
            </a:r>
            <a:endParaRPr kumimoji="0" lang="fr-FR" sz="1100" b="0" i="0" u="none" strike="noStrike" kern="1200" cap="none" spc="0" normalizeH="0" baseline="0" noProof="0">
              <a:ln>
                <a:noFill/>
              </a:ln>
              <a:solidFill>
                <a:srgbClr val="FFFFFF"/>
              </a:solidFill>
              <a:effectLst/>
              <a:uLnTx/>
              <a:uFillTx/>
              <a:latin typeface="Arial"/>
              <a:ea typeface="+mn-ea"/>
              <a:cs typeface="Arial"/>
            </a:endParaRPr>
          </a:p>
          <a:p>
            <a:pPr marL="168275" marR="0" lvl="0" indent="-168275" algn="l" defTabSz="914377" rtl="0" eaLnBrk="1" fontAlgn="auto" latinLnBrk="0" hangingPunct="1">
              <a:lnSpc>
                <a:spcPct val="100000"/>
              </a:lnSpc>
              <a:spcBef>
                <a:spcPts val="300"/>
              </a:spcBef>
              <a:spcAft>
                <a:spcPts val="300"/>
              </a:spcAft>
              <a:buClrTx/>
              <a:buSzTx/>
              <a:buFont typeface="Arial,Sans-Serif"/>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affiche la liste des documents disponibles selon leur type avec leurs métadonnées et </a:t>
            </a:r>
            <a:r>
              <a:rPr lang="fr-FR" sz="1100">
                <a:solidFill>
                  <a:srgbClr val="FFFFFF"/>
                </a:solidFill>
                <a:latin typeface="Arial"/>
                <a:cs typeface="Arial"/>
              </a:rPr>
              <a:t>signale les documents invisibilisés au patient </a:t>
            </a:r>
            <a:endParaRPr kumimoji="0" lang="fr-FR" sz="1100" b="0" i="0" u="none" strike="noStrike" kern="1200" cap="none" spc="0" normalizeH="0" baseline="0" noProof="0">
              <a:ln>
                <a:noFill/>
              </a:ln>
              <a:solidFill>
                <a:srgbClr val="FFFFFF"/>
              </a:solidFill>
              <a:effectLst/>
              <a:uLnTx/>
              <a:uFillTx/>
              <a:latin typeface="Arial"/>
              <a:ea typeface="+mn-lt"/>
              <a:cs typeface="Arial"/>
            </a:endParaRPr>
          </a:p>
          <a:p>
            <a:pPr marL="285320" marR="0" lvl="0" indent="-285320" algn="l" defTabSz="914377" rtl="0" eaLnBrk="1" fontAlgn="auto" latinLnBrk="0" hangingPunct="1">
              <a:lnSpc>
                <a:spcPct val="100000"/>
              </a:lnSpc>
              <a:spcBef>
                <a:spcPts val="300"/>
              </a:spcBef>
              <a:spcAft>
                <a:spcPts val="300"/>
              </a:spcAft>
              <a:buClrTx/>
              <a:buSzTx/>
              <a:buFont typeface="Arial"/>
              <a:buChar char="•"/>
              <a:tabLst/>
              <a:defRPr/>
            </a:pP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sp>
        <p:nvSpPr>
          <p:cNvPr id="19" name="TextBox 13">
            <a:extLst>
              <a:ext uri="{FF2B5EF4-FFF2-40B4-BE49-F238E27FC236}">
                <a16:creationId xmlns:a16="http://schemas.microsoft.com/office/drawing/2014/main" id="{F9DCC803-2E41-0F2F-45BD-AA79B6CA53EE}"/>
              </a:ext>
            </a:extLst>
          </p:cNvPr>
          <p:cNvSpPr txBox="1"/>
          <p:nvPr/>
        </p:nvSpPr>
        <p:spPr>
          <a:xfrm>
            <a:off x="91138" y="5936150"/>
            <a:ext cx="11943343" cy="252309"/>
          </a:xfrm>
          <a:prstGeom prst="rect">
            <a:avLst/>
          </a:prstGeom>
          <a:solidFill>
            <a:schemeClr val="bg1">
              <a:lumMod val="95000"/>
            </a:schemeClr>
          </a:solidFill>
          <a:ln w="6350" cap="sq">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a:ea typeface="+mn-ea"/>
                <a:cs typeface="+mn-cs"/>
              </a:rPr>
              <a:t>Référentiel de sécurité et d'interopérabilité du DMP à l'attention des ES / PS</a:t>
            </a:r>
            <a:r>
              <a:rPr kumimoji="0" lang="en-US" sz="1200" b="1" i="0" u="none" strike="noStrike" kern="1200" cap="none" spc="0" normalizeH="0" baseline="0" noProof="0">
                <a:ln>
                  <a:noFill/>
                </a:ln>
                <a:solidFill>
                  <a:srgbClr val="000000"/>
                </a:solidFill>
                <a:effectLst/>
                <a:uLnTx/>
                <a:uFillTx/>
                <a:latin typeface="Arial"/>
                <a:ea typeface="+mn-ea"/>
                <a:cs typeface="+mn-cs"/>
              </a:rPr>
              <a:t>​</a:t>
            </a:r>
            <a:endParaRPr kumimoji="0" lang="en-US" sz="1800" b="1" i="0" u="none" strike="noStrike" kern="1200" cap="none" spc="0" normalizeH="0" baseline="0" noProof="0">
              <a:ln>
                <a:noFill/>
              </a:ln>
              <a:solidFill>
                <a:srgbClr val="000000"/>
              </a:solidFill>
              <a:effectLst/>
              <a:uLnTx/>
              <a:uFillTx/>
              <a:latin typeface="Arial"/>
              <a:ea typeface="+mn-ea"/>
              <a:cs typeface="Arial"/>
            </a:endParaRPr>
          </a:p>
        </p:txBody>
      </p:sp>
      <p:pic>
        <p:nvPicPr>
          <p:cNvPr id="20" name="Graphique 7" descr="Document avec un remplissage uni">
            <a:extLst>
              <a:ext uri="{FF2B5EF4-FFF2-40B4-BE49-F238E27FC236}">
                <a16:creationId xmlns:a16="http://schemas.microsoft.com/office/drawing/2014/main" id="{1C00BAAC-1AF9-C9FB-2090-109E6F70A5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93440" y="1466725"/>
            <a:ext cx="520496" cy="520496"/>
          </a:xfrm>
          <a:prstGeom prst="rect">
            <a:avLst/>
          </a:prstGeom>
        </p:spPr>
      </p:pic>
      <p:cxnSp>
        <p:nvCxnSpPr>
          <p:cNvPr id="21" name="Connecteur droit avec flèche 20">
            <a:extLst>
              <a:ext uri="{FF2B5EF4-FFF2-40B4-BE49-F238E27FC236}">
                <a16:creationId xmlns:a16="http://schemas.microsoft.com/office/drawing/2014/main" id="{E0CB07F0-71D4-A2D3-4726-1452D0C20319}"/>
              </a:ext>
            </a:extLst>
          </p:cNvPr>
          <p:cNvCxnSpPr>
            <a:cxnSpLocks/>
          </p:cNvCxnSpPr>
          <p:nvPr/>
        </p:nvCxnSpPr>
        <p:spPr>
          <a:xfrm flipV="1">
            <a:off x="964477" y="1715275"/>
            <a:ext cx="536787" cy="6579"/>
          </a:xfrm>
          <a:prstGeom prst="straightConnector1">
            <a:avLst/>
          </a:prstGeom>
          <a:noFill/>
          <a:ln w="57150" cap="flat" cmpd="sng" algn="ctr">
            <a:solidFill>
              <a:srgbClr val="10557D"/>
            </a:solidFill>
            <a:prstDash val="solid"/>
            <a:tailEnd type="triangle"/>
          </a:ln>
          <a:effectLst/>
        </p:spPr>
      </p:cxnSp>
      <p:sp>
        <p:nvSpPr>
          <p:cNvPr id="22" name="Ellipse 20">
            <a:extLst>
              <a:ext uri="{FF2B5EF4-FFF2-40B4-BE49-F238E27FC236}">
                <a16:creationId xmlns:a16="http://schemas.microsoft.com/office/drawing/2014/main" id="{CEBAC607-A245-0406-3E7D-ED1BA3D3AF7C}"/>
              </a:ext>
            </a:extLst>
          </p:cNvPr>
          <p:cNvSpPr/>
          <p:nvPr/>
        </p:nvSpPr>
        <p:spPr>
          <a:xfrm>
            <a:off x="2888230"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1</a:t>
            </a: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Ellipse 21">
            <a:extLst>
              <a:ext uri="{FF2B5EF4-FFF2-40B4-BE49-F238E27FC236}">
                <a16:creationId xmlns:a16="http://schemas.microsoft.com/office/drawing/2014/main" id="{9BA8C015-575D-A021-272C-3918055F63A3}"/>
              </a:ext>
            </a:extLst>
          </p:cNvPr>
          <p:cNvSpPr/>
          <p:nvPr/>
        </p:nvSpPr>
        <p:spPr>
          <a:xfrm>
            <a:off x="4911139" y="2310911"/>
            <a:ext cx="326153" cy="314960"/>
          </a:xfrm>
          <a:prstGeom prst="flowChartConnector">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000000"/>
                </a:solidFill>
                <a:effectLst/>
                <a:uLnTx/>
                <a:uFillTx/>
                <a:latin typeface="Arial"/>
                <a:ea typeface="+mn-ea"/>
                <a:cs typeface="Arial"/>
              </a:rPr>
              <a:t>2</a:t>
            </a:r>
          </a:p>
        </p:txBody>
      </p:sp>
      <p:sp>
        <p:nvSpPr>
          <p:cNvPr id="24" name="Ellipse 22">
            <a:extLst>
              <a:ext uri="{FF2B5EF4-FFF2-40B4-BE49-F238E27FC236}">
                <a16:creationId xmlns:a16="http://schemas.microsoft.com/office/drawing/2014/main" id="{9F6F5C0D-F247-7053-B703-931586F2BFBA}"/>
              </a:ext>
            </a:extLst>
          </p:cNvPr>
          <p:cNvSpPr/>
          <p:nvPr/>
        </p:nvSpPr>
        <p:spPr>
          <a:xfrm>
            <a:off x="6934048" y="2310911"/>
            <a:ext cx="326153" cy="314960"/>
          </a:xfrm>
          <a:prstGeom prst="flowChartConnector">
            <a:avLst/>
          </a:prstGeom>
          <a:solidFill>
            <a:srgbClr val="006AB2"/>
          </a:solid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3</a:t>
            </a:r>
          </a:p>
        </p:txBody>
      </p:sp>
      <p:sp>
        <p:nvSpPr>
          <p:cNvPr id="25" name="Ellipse 24">
            <a:extLst>
              <a:ext uri="{FF2B5EF4-FFF2-40B4-BE49-F238E27FC236}">
                <a16:creationId xmlns:a16="http://schemas.microsoft.com/office/drawing/2014/main" id="{D1B8EDAE-C6D0-EED9-9622-8CBAFBF7E268}"/>
              </a:ext>
            </a:extLst>
          </p:cNvPr>
          <p:cNvSpPr/>
          <p:nvPr/>
        </p:nvSpPr>
        <p:spPr>
          <a:xfrm>
            <a:off x="8876865"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4</a:t>
            </a:r>
          </a:p>
        </p:txBody>
      </p:sp>
      <p:sp>
        <p:nvSpPr>
          <p:cNvPr id="26" name="Ellipse 25">
            <a:extLst>
              <a:ext uri="{FF2B5EF4-FFF2-40B4-BE49-F238E27FC236}">
                <a16:creationId xmlns:a16="http://schemas.microsoft.com/office/drawing/2014/main" id="{FFD2E586-E091-672B-5C52-4D56666E997F}"/>
              </a:ext>
            </a:extLst>
          </p:cNvPr>
          <p:cNvSpPr/>
          <p:nvPr/>
        </p:nvSpPr>
        <p:spPr>
          <a:xfrm>
            <a:off x="10934145"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5</a:t>
            </a:r>
          </a:p>
        </p:txBody>
      </p:sp>
      <p:sp>
        <p:nvSpPr>
          <p:cNvPr id="27" name="Ellipse 26">
            <a:extLst>
              <a:ext uri="{FF2B5EF4-FFF2-40B4-BE49-F238E27FC236}">
                <a16:creationId xmlns:a16="http://schemas.microsoft.com/office/drawing/2014/main" id="{78403C4F-13BF-D300-6F9E-FDCCCEB9D214}"/>
              </a:ext>
            </a:extLst>
          </p:cNvPr>
          <p:cNvSpPr/>
          <p:nvPr/>
        </p:nvSpPr>
        <p:spPr>
          <a:xfrm>
            <a:off x="865321"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0</a:t>
            </a:r>
          </a:p>
        </p:txBody>
      </p:sp>
      <p:pic>
        <p:nvPicPr>
          <p:cNvPr id="28" name="Image 77">
            <a:extLst>
              <a:ext uri="{FF2B5EF4-FFF2-40B4-BE49-F238E27FC236}">
                <a16:creationId xmlns:a16="http://schemas.microsoft.com/office/drawing/2014/main" id="{ABC627A9-2E37-CBDA-5A96-F00E84F03A6A}"/>
              </a:ext>
            </a:extLst>
          </p:cNvPr>
          <p:cNvPicPr>
            <a:picLocks noChangeAspect="1"/>
          </p:cNvPicPr>
          <p:nvPr/>
        </p:nvPicPr>
        <p:blipFill rotWithShape="1">
          <a:blip r:embed="rId11"/>
          <a:srcRect r="55937"/>
          <a:stretch/>
        </p:blipFill>
        <p:spPr>
          <a:xfrm>
            <a:off x="1193898" y="1060784"/>
            <a:ext cx="638807" cy="447119"/>
          </a:xfrm>
          <a:prstGeom prst="rect">
            <a:avLst/>
          </a:prstGeom>
        </p:spPr>
      </p:pic>
      <p:pic>
        <p:nvPicPr>
          <p:cNvPr id="29" name="Graphic 31" descr="Chat avec un remplissage uni">
            <a:extLst>
              <a:ext uri="{FF2B5EF4-FFF2-40B4-BE49-F238E27FC236}">
                <a16:creationId xmlns:a16="http://schemas.microsoft.com/office/drawing/2014/main" id="{744C0C35-AFFF-A730-FC8C-FEB352F3C5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74236" y="1437655"/>
            <a:ext cx="542693" cy="589157"/>
          </a:xfrm>
          <a:prstGeom prst="rect">
            <a:avLst/>
          </a:prstGeom>
        </p:spPr>
      </p:pic>
      <p:sp>
        <p:nvSpPr>
          <p:cNvPr id="30" name="TextBox 14">
            <a:extLst>
              <a:ext uri="{FF2B5EF4-FFF2-40B4-BE49-F238E27FC236}">
                <a16:creationId xmlns:a16="http://schemas.microsoft.com/office/drawing/2014/main" id="{64D18F70-90F9-3D70-7D76-41B5BD35B5B6}"/>
              </a:ext>
            </a:extLst>
          </p:cNvPr>
          <p:cNvSpPr txBox="1"/>
          <p:nvPr/>
        </p:nvSpPr>
        <p:spPr>
          <a:xfrm>
            <a:off x="68277"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176213"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Qualification de l'INS</a:t>
            </a:r>
            <a:endParaRPr kumimoji="0" lang="fr-FR" sz="1100" b="0" i="0" u="none" strike="noStrike" kern="1200" cap="none" spc="0" normalizeH="0" baseline="0" noProof="0">
              <a:ln>
                <a:noFill/>
              </a:ln>
              <a:solidFill>
                <a:srgbClr val="FFFFFF"/>
              </a:solidFill>
              <a:effectLst/>
              <a:uLnTx/>
              <a:uFillTx/>
              <a:latin typeface="Arial"/>
              <a:ea typeface="+mn-lt"/>
              <a:cs typeface="Arial"/>
            </a:endParaRP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Information au patient et recueil de la non-opposition de l'accès au DMP du patient</a:t>
            </a:r>
            <a:endParaRPr kumimoji="0" lang="fr-FR" sz="1100" b="0" i="0" u="none" strike="noStrike" kern="1200" cap="none" spc="0" normalizeH="0" baseline="0" noProof="0">
              <a:ln>
                <a:noFill/>
              </a:ln>
              <a:solidFill>
                <a:srgbClr val="FFFFFF"/>
              </a:solidFill>
              <a:effectLst/>
              <a:uLnTx/>
              <a:uFillTx/>
              <a:latin typeface="Arial"/>
              <a:ea typeface="+mn-ea"/>
              <a:cs typeface="Arial"/>
            </a:endParaRPr>
          </a:p>
          <a:p>
            <a:pPr marL="171022" marR="0" lvl="0" indent="-171022"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sp>
        <p:nvSpPr>
          <p:cNvPr id="31" name="TextBox 10">
            <a:extLst>
              <a:ext uri="{FF2B5EF4-FFF2-40B4-BE49-F238E27FC236}">
                <a16:creationId xmlns:a16="http://schemas.microsoft.com/office/drawing/2014/main" id="{E175F0D7-7C4C-BA8F-6D9D-03D783D38E88}"/>
              </a:ext>
            </a:extLst>
          </p:cNvPr>
          <p:cNvSpPr txBox="1"/>
          <p:nvPr/>
        </p:nvSpPr>
        <p:spPr>
          <a:xfrm>
            <a:off x="68280" y="5644339"/>
            <a:ext cx="11943341" cy="252309"/>
          </a:xfrm>
          <a:prstGeom prst="rect">
            <a:avLst/>
          </a:prstGeom>
          <a:solidFill>
            <a:schemeClr val="bg1">
              <a:lumMod val="95000"/>
            </a:schemeClr>
          </a:solidFill>
          <a:ln w="6350" cap="sq">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a:ea typeface="+mn-lt"/>
                <a:cs typeface="Arial"/>
              </a:rPr>
              <a:t>Guide d'intégration DMP</a:t>
            </a:r>
            <a:endParaRPr kumimoji="0" lang="en-US" sz="1200" b="1" i="0" u="none" strike="noStrike" kern="1200" cap="none" spc="0" normalizeH="0" baseline="0" noProof="0">
              <a:ln>
                <a:noFill/>
              </a:ln>
              <a:solidFill>
                <a:srgbClr val="000000"/>
              </a:solidFill>
              <a:effectLst/>
              <a:uLnTx/>
              <a:uFillTx/>
              <a:latin typeface="Arial"/>
              <a:ea typeface="+mn-ea"/>
              <a:cs typeface="Arial"/>
            </a:endParaRPr>
          </a:p>
        </p:txBody>
      </p:sp>
      <p:cxnSp>
        <p:nvCxnSpPr>
          <p:cNvPr id="32" name="Connecteur droit avec flèche 85">
            <a:extLst>
              <a:ext uri="{FF2B5EF4-FFF2-40B4-BE49-F238E27FC236}">
                <a16:creationId xmlns:a16="http://schemas.microsoft.com/office/drawing/2014/main" id="{362F1E76-20CB-078A-23A5-DC3FD48DD760}"/>
              </a:ext>
            </a:extLst>
          </p:cNvPr>
          <p:cNvCxnSpPr>
            <a:cxnSpLocks/>
          </p:cNvCxnSpPr>
          <p:nvPr/>
        </p:nvCxnSpPr>
        <p:spPr>
          <a:xfrm>
            <a:off x="5505104" y="1719728"/>
            <a:ext cx="2654809" cy="0"/>
          </a:xfrm>
          <a:prstGeom prst="straightConnector1">
            <a:avLst/>
          </a:prstGeom>
          <a:noFill/>
          <a:ln w="57150" cap="flat" cmpd="sng" algn="ctr">
            <a:solidFill>
              <a:srgbClr val="10557D"/>
            </a:solidFill>
            <a:prstDash val="solid"/>
            <a:tailEnd type="triangle"/>
          </a:ln>
          <a:effectLst/>
        </p:spPr>
      </p:cxnSp>
      <p:sp>
        <p:nvSpPr>
          <p:cNvPr id="33" name="TextBox 39">
            <a:extLst>
              <a:ext uri="{FF2B5EF4-FFF2-40B4-BE49-F238E27FC236}">
                <a16:creationId xmlns:a16="http://schemas.microsoft.com/office/drawing/2014/main" id="{15DE5962-31EA-1CC4-76EA-7D9873173D01}"/>
              </a:ext>
            </a:extLst>
          </p:cNvPr>
          <p:cNvSpPr txBox="1"/>
          <p:nvPr/>
        </p:nvSpPr>
        <p:spPr>
          <a:xfrm>
            <a:off x="160405" y="5776562"/>
            <a:ext cx="1794698" cy="230832"/>
          </a:xfrm>
          <a:prstGeom prst="rect">
            <a:avLst/>
          </a:prstGeom>
          <a:solidFill>
            <a:schemeClr val="bg1"/>
          </a:solidFill>
          <a:ln w="6350">
            <a:noFill/>
            <a:miter lim="800000"/>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a:ln>
                  <a:noFill/>
                </a:ln>
                <a:solidFill>
                  <a:srgbClr val="000000"/>
                </a:solidFill>
                <a:effectLst/>
                <a:uLnTx/>
                <a:uFillTx/>
                <a:latin typeface="Arial"/>
                <a:ea typeface="+mn-ea"/>
                <a:cs typeface="Arial"/>
              </a:rPr>
              <a:t>Les exigences s'appuient sur  :</a:t>
            </a:r>
          </a:p>
        </p:txBody>
      </p:sp>
      <p:sp>
        <p:nvSpPr>
          <p:cNvPr id="34" name="ZoneTexte 27">
            <a:extLst>
              <a:ext uri="{FF2B5EF4-FFF2-40B4-BE49-F238E27FC236}">
                <a16:creationId xmlns:a16="http://schemas.microsoft.com/office/drawing/2014/main" id="{29F2BCF6-6EBD-697E-D1D0-A99813DE59D9}"/>
              </a:ext>
            </a:extLst>
          </p:cNvPr>
          <p:cNvSpPr txBox="1"/>
          <p:nvPr/>
        </p:nvSpPr>
        <p:spPr>
          <a:xfrm>
            <a:off x="679664" y="1442769"/>
            <a:ext cx="277955" cy="362886"/>
          </a:xfrm>
          <a:prstGeom prst="rect">
            <a:avLst/>
          </a:prstGeom>
          <a:noFill/>
        </p:spPr>
        <p:txBody>
          <a:bodyPr wrap="none" lIns="72000" tIns="108000" rIns="72000" bIns="108000" rtlCol="0" anchor="ctr" anchorCtr="0">
            <a:normAutofit fontScale="92500" lnSpcReduction="1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ES</a:t>
            </a:r>
          </a:p>
        </p:txBody>
      </p:sp>
      <p:sp>
        <p:nvSpPr>
          <p:cNvPr id="35" name="ZoneTexte 27">
            <a:extLst>
              <a:ext uri="{FF2B5EF4-FFF2-40B4-BE49-F238E27FC236}">
                <a16:creationId xmlns:a16="http://schemas.microsoft.com/office/drawing/2014/main" id="{CD378BD1-5FE7-688E-C880-D71AE8C8E10A}"/>
              </a:ext>
            </a:extLst>
          </p:cNvPr>
          <p:cNvSpPr txBox="1"/>
          <p:nvPr/>
        </p:nvSpPr>
        <p:spPr>
          <a:xfrm>
            <a:off x="369782" y="1788631"/>
            <a:ext cx="277955" cy="362886"/>
          </a:xfrm>
          <a:prstGeom prst="rect">
            <a:avLst/>
          </a:prstGeom>
          <a:noFill/>
        </p:spPr>
        <p:txBody>
          <a:bodyPr wrap="none" lIns="72000" tIns="108000" rIns="72000" bIns="108000" rtlCol="0" anchor="ctr" anchorCtr="0">
            <a:normAutofit fontScale="92500" lnSpcReduction="1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PS</a:t>
            </a:r>
          </a:p>
        </p:txBody>
      </p:sp>
      <p:sp>
        <p:nvSpPr>
          <p:cNvPr id="36" name="Freeform 287">
            <a:extLst>
              <a:ext uri="{FF2B5EF4-FFF2-40B4-BE49-F238E27FC236}">
                <a16:creationId xmlns:a16="http://schemas.microsoft.com/office/drawing/2014/main" id="{24E5AE22-21AE-D548-82F6-C65B3F6C9059}"/>
              </a:ext>
            </a:extLst>
          </p:cNvPr>
          <p:cNvSpPr>
            <a:spLocks noEditPoints="1"/>
          </p:cNvSpPr>
          <p:nvPr/>
        </p:nvSpPr>
        <p:spPr bwMode="auto">
          <a:xfrm>
            <a:off x="8453922" y="1274767"/>
            <a:ext cx="197536" cy="383916"/>
          </a:xfrm>
          <a:custGeom>
            <a:avLst/>
            <a:gdLst>
              <a:gd name="T0" fmla="*/ 27 w 27"/>
              <a:gd name="T1" fmla="*/ 29 h 47"/>
              <a:gd name="T2" fmla="*/ 25 w 27"/>
              <a:gd name="T3" fmla="*/ 31 h 47"/>
              <a:gd name="T4" fmla="*/ 22 w 27"/>
              <a:gd name="T5" fmla="*/ 29 h 47"/>
              <a:gd name="T6" fmla="*/ 22 w 27"/>
              <a:gd name="T7" fmla="*/ 19 h 47"/>
              <a:gd name="T8" fmla="*/ 20 w 27"/>
              <a:gd name="T9" fmla="*/ 19 h 47"/>
              <a:gd name="T10" fmla="*/ 20 w 27"/>
              <a:gd name="T11" fmla="*/ 44 h 47"/>
              <a:gd name="T12" fmla="*/ 17 w 27"/>
              <a:gd name="T13" fmla="*/ 47 h 47"/>
              <a:gd name="T14" fmla="*/ 14 w 27"/>
              <a:gd name="T15" fmla="*/ 44 h 47"/>
              <a:gd name="T16" fmla="*/ 14 w 27"/>
              <a:gd name="T17" fmla="*/ 31 h 47"/>
              <a:gd name="T18" fmla="*/ 13 w 27"/>
              <a:gd name="T19" fmla="*/ 31 h 47"/>
              <a:gd name="T20" fmla="*/ 13 w 27"/>
              <a:gd name="T21" fmla="*/ 44 h 47"/>
              <a:gd name="T22" fmla="*/ 10 w 27"/>
              <a:gd name="T23" fmla="*/ 47 h 47"/>
              <a:gd name="T24" fmla="*/ 7 w 27"/>
              <a:gd name="T25" fmla="*/ 44 h 47"/>
              <a:gd name="T26" fmla="*/ 7 w 27"/>
              <a:gd name="T27" fmla="*/ 19 h 47"/>
              <a:gd name="T28" fmla="*/ 5 w 27"/>
              <a:gd name="T29" fmla="*/ 19 h 47"/>
              <a:gd name="T30" fmla="*/ 5 w 27"/>
              <a:gd name="T31" fmla="*/ 29 h 47"/>
              <a:gd name="T32" fmla="*/ 2 w 27"/>
              <a:gd name="T33" fmla="*/ 31 h 47"/>
              <a:gd name="T34" fmla="*/ 0 w 27"/>
              <a:gd name="T35" fmla="*/ 29 h 47"/>
              <a:gd name="T36" fmla="*/ 0 w 27"/>
              <a:gd name="T37" fmla="*/ 18 h 47"/>
              <a:gd name="T38" fmla="*/ 5 w 27"/>
              <a:gd name="T39" fmla="*/ 12 h 47"/>
              <a:gd name="T40" fmla="*/ 22 w 27"/>
              <a:gd name="T41" fmla="*/ 12 h 47"/>
              <a:gd name="T42" fmla="*/ 27 w 27"/>
              <a:gd name="T43" fmla="*/ 18 h 47"/>
              <a:gd name="T44" fmla="*/ 27 w 27"/>
              <a:gd name="T45" fmla="*/ 29 h 47"/>
              <a:gd name="T46" fmla="*/ 14 w 27"/>
              <a:gd name="T47" fmla="*/ 12 h 47"/>
              <a:gd name="T48" fmla="*/ 8 w 27"/>
              <a:gd name="T49" fmla="*/ 6 h 47"/>
              <a:gd name="T50" fmla="*/ 14 w 27"/>
              <a:gd name="T51" fmla="*/ 0 h 47"/>
              <a:gd name="T52" fmla="*/ 20 w 27"/>
              <a:gd name="T53" fmla="*/ 6 h 47"/>
              <a:gd name="T54" fmla="*/ 14 w 27"/>
              <a:gd name="T5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47">
                <a:moveTo>
                  <a:pt x="27" y="29"/>
                </a:moveTo>
                <a:cubicBezTo>
                  <a:pt x="27" y="30"/>
                  <a:pt x="26" y="31"/>
                  <a:pt x="25" y="31"/>
                </a:cubicBezTo>
                <a:cubicBezTo>
                  <a:pt x="23" y="31"/>
                  <a:pt x="22" y="30"/>
                  <a:pt x="22" y="29"/>
                </a:cubicBezTo>
                <a:cubicBezTo>
                  <a:pt x="22" y="19"/>
                  <a:pt x="22" y="19"/>
                  <a:pt x="22" y="19"/>
                </a:cubicBezTo>
                <a:cubicBezTo>
                  <a:pt x="20" y="19"/>
                  <a:pt x="20" y="19"/>
                  <a:pt x="20" y="19"/>
                </a:cubicBezTo>
                <a:cubicBezTo>
                  <a:pt x="20" y="44"/>
                  <a:pt x="20" y="44"/>
                  <a:pt x="20" y="44"/>
                </a:cubicBezTo>
                <a:cubicBezTo>
                  <a:pt x="20" y="45"/>
                  <a:pt x="19" y="47"/>
                  <a:pt x="17" y="47"/>
                </a:cubicBezTo>
                <a:cubicBezTo>
                  <a:pt x="16" y="47"/>
                  <a:pt x="14" y="45"/>
                  <a:pt x="14" y="44"/>
                </a:cubicBezTo>
                <a:cubicBezTo>
                  <a:pt x="14" y="31"/>
                  <a:pt x="14" y="31"/>
                  <a:pt x="14" y="31"/>
                </a:cubicBezTo>
                <a:cubicBezTo>
                  <a:pt x="13" y="31"/>
                  <a:pt x="13" y="31"/>
                  <a:pt x="13" y="31"/>
                </a:cubicBezTo>
                <a:cubicBezTo>
                  <a:pt x="13" y="44"/>
                  <a:pt x="13" y="44"/>
                  <a:pt x="13" y="44"/>
                </a:cubicBezTo>
                <a:cubicBezTo>
                  <a:pt x="13" y="45"/>
                  <a:pt x="11" y="47"/>
                  <a:pt x="10" y="47"/>
                </a:cubicBezTo>
                <a:cubicBezTo>
                  <a:pt x="8" y="47"/>
                  <a:pt x="7" y="45"/>
                  <a:pt x="7" y="44"/>
                </a:cubicBezTo>
                <a:cubicBezTo>
                  <a:pt x="7" y="19"/>
                  <a:pt x="7" y="19"/>
                  <a:pt x="7" y="19"/>
                </a:cubicBezTo>
                <a:cubicBezTo>
                  <a:pt x="5" y="19"/>
                  <a:pt x="5" y="19"/>
                  <a:pt x="5" y="19"/>
                </a:cubicBezTo>
                <a:cubicBezTo>
                  <a:pt x="5" y="29"/>
                  <a:pt x="5" y="29"/>
                  <a:pt x="5" y="29"/>
                </a:cubicBezTo>
                <a:cubicBezTo>
                  <a:pt x="5" y="30"/>
                  <a:pt x="4" y="31"/>
                  <a:pt x="2" y="31"/>
                </a:cubicBezTo>
                <a:cubicBezTo>
                  <a:pt x="1" y="31"/>
                  <a:pt x="0" y="30"/>
                  <a:pt x="0" y="29"/>
                </a:cubicBezTo>
                <a:cubicBezTo>
                  <a:pt x="0" y="18"/>
                  <a:pt x="0" y="18"/>
                  <a:pt x="0" y="18"/>
                </a:cubicBezTo>
                <a:cubicBezTo>
                  <a:pt x="0" y="15"/>
                  <a:pt x="2" y="12"/>
                  <a:pt x="5" y="12"/>
                </a:cubicBezTo>
                <a:cubicBezTo>
                  <a:pt x="22" y="12"/>
                  <a:pt x="22" y="12"/>
                  <a:pt x="22" y="12"/>
                </a:cubicBezTo>
                <a:cubicBezTo>
                  <a:pt x="25" y="12"/>
                  <a:pt x="27" y="15"/>
                  <a:pt x="27" y="18"/>
                </a:cubicBezTo>
                <a:lnTo>
                  <a:pt x="27" y="29"/>
                </a:lnTo>
                <a:close/>
                <a:moveTo>
                  <a:pt x="14" y="12"/>
                </a:moveTo>
                <a:cubicBezTo>
                  <a:pt x="10" y="12"/>
                  <a:pt x="8" y="9"/>
                  <a:pt x="8" y="6"/>
                </a:cubicBezTo>
                <a:cubicBezTo>
                  <a:pt x="8" y="2"/>
                  <a:pt x="10" y="0"/>
                  <a:pt x="14" y="0"/>
                </a:cubicBezTo>
                <a:cubicBezTo>
                  <a:pt x="17" y="0"/>
                  <a:pt x="20" y="2"/>
                  <a:pt x="20" y="6"/>
                </a:cubicBezTo>
                <a:cubicBezTo>
                  <a:pt x="20" y="9"/>
                  <a:pt x="17" y="12"/>
                  <a:pt x="14" y="12"/>
                </a:cubicBez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3F433DB4-910F-3D98-95E1-0F1BC2C9388A}"/>
              </a:ext>
            </a:extLst>
          </p:cNvPr>
          <p:cNvSpPr/>
          <p:nvPr/>
        </p:nvSpPr>
        <p:spPr>
          <a:xfrm>
            <a:off x="10182821"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intègre un ou des documents à la demande de l'utilisateur</a:t>
            </a:r>
            <a:endParaRPr lang="fr-FR" sz="1100" b="0" i="0" u="none" strike="noStrike" kern="1200" cap="none" spc="0" normalizeH="0" baseline="0" noProof="0">
              <a:ln>
                <a:noFill/>
              </a:ln>
              <a:solidFill>
                <a:srgbClr val="FFFFFF"/>
              </a:solidFill>
              <a:effectLst/>
              <a:uLnTx/>
              <a:uFillTx/>
              <a:latin typeface="Arial"/>
              <a:cs typeface="Arial"/>
            </a:endParaRPr>
          </a:p>
          <a:p>
            <a:pPr marL="171450" marR="0" lvl="0" indent="-171450"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le range dans le bon dossier/ sous-dossier patient</a:t>
            </a:r>
            <a:endParaRPr lang="fr-FR" sz="1100" b="0" i="0" u="none" strike="noStrike" kern="1200" cap="none" spc="0" normalizeH="0" baseline="0" noProof="0">
              <a:ln>
                <a:noFill/>
              </a:ln>
              <a:solidFill>
                <a:srgbClr val="FFFFFF"/>
              </a:solidFill>
              <a:effectLst/>
              <a:uLnTx/>
              <a:uFillTx/>
              <a:latin typeface="Arial"/>
              <a:cs typeface="Arial"/>
            </a:endParaRPr>
          </a:p>
          <a:p>
            <a:pPr marL="171450" marR="0" lvl="0" indent="-171450"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affiche la provenance du/des document/s</a:t>
            </a:r>
            <a:endParaRPr lang="fr-FR" sz="1100" b="0" i="0" u="none" strike="noStrike" kern="1200" cap="none" spc="0" normalizeH="0" baseline="0" noProof="0">
              <a:ln>
                <a:noFill/>
              </a:ln>
              <a:solidFill>
                <a:srgbClr val="FFFFFF"/>
              </a:solidFill>
              <a:effectLst/>
              <a:uLnTx/>
              <a:uFillTx/>
              <a:latin typeface="Arial"/>
              <a:cs typeface="Arial"/>
            </a:endParaRPr>
          </a:p>
          <a:p>
            <a:pPr marL="0" marR="0" lvl="0" indent="0" algn="l" defTabSz="914377" rtl="0" eaLnBrk="1" fontAlgn="auto" latinLnBrk="0" hangingPunct="1">
              <a:lnSpc>
                <a:spcPct val="100000"/>
              </a:lnSpc>
              <a:spcBef>
                <a:spcPts val="300"/>
              </a:spcBef>
              <a:spcAft>
                <a:spcPts val="300"/>
              </a:spcAft>
              <a:buClrTx/>
              <a:buSzTx/>
              <a:buFontTx/>
              <a:buNone/>
              <a:tabLst/>
              <a:defRPr/>
            </a:pPr>
            <a:r>
              <a:rPr kumimoji="0" lang="fr-FR" sz="1100" b="0" i="1" u="none" strike="noStrike" kern="1200" cap="none" spc="0" normalizeH="0" baseline="0" noProof="0">
                <a:ln>
                  <a:noFill/>
                </a:ln>
                <a:solidFill>
                  <a:srgbClr val="FFFFFF"/>
                </a:solidFill>
                <a:effectLst/>
                <a:uLnTx/>
                <a:uFillTx/>
                <a:latin typeface="Arial"/>
                <a:ea typeface="+mn-ea"/>
                <a:cs typeface="Arial"/>
              </a:rPr>
              <a:t>L'éditeur propose plus de traitements du/des document/s.</a:t>
            </a: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pic>
        <p:nvPicPr>
          <p:cNvPr id="38" name="Image 78">
            <a:extLst>
              <a:ext uri="{FF2B5EF4-FFF2-40B4-BE49-F238E27FC236}">
                <a16:creationId xmlns:a16="http://schemas.microsoft.com/office/drawing/2014/main" id="{28821CC0-80B1-2DEE-00E3-2887F983F916}"/>
              </a:ext>
            </a:extLst>
          </p:cNvPr>
          <p:cNvPicPr>
            <a:picLocks noChangeAspect="1"/>
          </p:cNvPicPr>
          <p:nvPr/>
        </p:nvPicPr>
        <p:blipFill>
          <a:blip r:embed="rId4"/>
          <a:stretch>
            <a:fillRect/>
          </a:stretch>
        </p:blipFill>
        <p:spPr>
          <a:xfrm>
            <a:off x="9095314" y="1232862"/>
            <a:ext cx="350354" cy="314960"/>
          </a:xfrm>
          <a:prstGeom prst="rect">
            <a:avLst/>
          </a:prstGeom>
        </p:spPr>
      </p:pic>
      <p:pic>
        <p:nvPicPr>
          <p:cNvPr id="39" name="Graphique 7" descr="Document avec un remplissage uni">
            <a:extLst>
              <a:ext uri="{FF2B5EF4-FFF2-40B4-BE49-F238E27FC236}">
                <a16:creationId xmlns:a16="http://schemas.microsoft.com/office/drawing/2014/main" id="{14A329EE-4510-C06C-9A95-7E89743C61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2887" y="1630297"/>
            <a:ext cx="350715" cy="350715"/>
          </a:xfrm>
          <a:prstGeom prst="rect">
            <a:avLst/>
          </a:prstGeom>
        </p:spPr>
      </p:pic>
      <p:pic>
        <p:nvPicPr>
          <p:cNvPr id="40" name="Picture 2" descr="Expanded Watchlist Functionality - 4me">
            <a:extLst>
              <a:ext uri="{FF2B5EF4-FFF2-40B4-BE49-F238E27FC236}">
                <a16:creationId xmlns:a16="http://schemas.microsoft.com/office/drawing/2014/main" id="{8EA7DCC0-3A6E-AB44-3CF5-1D3F089FBB38}"/>
              </a:ext>
            </a:extLst>
          </p:cNvPr>
          <p:cNvPicPr>
            <a:picLocks noChangeAspect="1" noChangeArrowheads="1"/>
          </p:cNvPicPr>
          <p:nvPr/>
        </p:nvPicPr>
        <p:blipFill>
          <a:blip r:embed="rId14" cstate="hqprint">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663654" y="1290755"/>
            <a:ext cx="414583" cy="414583"/>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eur droit avec flèche 85">
            <a:extLst>
              <a:ext uri="{FF2B5EF4-FFF2-40B4-BE49-F238E27FC236}">
                <a16:creationId xmlns:a16="http://schemas.microsoft.com/office/drawing/2014/main" id="{10D0C6FB-3E2A-E275-F241-DEB07BD289DC}"/>
              </a:ext>
            </a:extLst>
          </p:cNvPr>
          <p:cNvCxnSpPr>
            <a:cxnSpLocks/>
          </p:cNvCxnSpPr>
          <p:nvPr/>
        </p:nvCxnSpPr>
        <p:spPr>
          <a:xfrm>
            <a:off x="9578340" y="1718564"/>
            <a:ext cx="1564601" cy="0"/>
          </a:xfrm>
          <a:prstGeom prst="straightConnector1">
            <a:avLst/>
          </a:prstGeom>
          <a:noFill/>
          <a:ln w="57150" cap="flat" cmpd="sng" algn="ctr">
            <a:solidFill>
              <a:srgbClr val="10557D"/>
            </a:solidFill>
            <a:prstDash val="solid"/>
            <a:tailEnd type="triangle"/>
          </a:ln>
          <a:effectLst/>
        </p:spPr>
      </p:cxnSp>
      <p:sp>
        <p:nvSpPr>
          <p:cNvPr id="42" name="Rectangle 41">
            <a:extLst>
              <a:ext uri="{FF2B5EF4-FFF2-40B4-BE49-F238E27FC236}">
                <a16:creationId xmlns:a16="http://schemas.microsoft.com/office/drawing/2014/main" id="{30E36B86-A533-0184-B663-5528DE989728}"/>
              </a:ext>
            </a:extLst>
          </p:cNvPr>
          <p:cNvSpPr/>
          <p:nvPr/>
        </p:nvSpPr>
        <p:spPr>
          <a:xfrm>
            <a:off x="9623448" y="6511764"/>
            <a:ext cx="1440000" cy="216000"/>
          </a:xfrm>
          <a:prstGeom prst="rect">
            <a:avLst/>
          </a:prstGeom>
          <a:solidFill>
            <a:schemeClr val="accent3">
              <a:lumMod val="20000"/>
              <a:lumOff val="80000"/>
            </a:schemeClr>
          </a:solid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914377">
              <a:spcBef>
                <a:spcPts val="300"/>
              </a:spcBef>
              <a:spcAft>
                <a:spcPts val="300"/>
              </a:spcAft>
              <a:defRPr/>
            </a:pPr>
            <a:r>
              <a:rPr lang="fr-FR" sz="1200">
                <a:solidFill>
                  <a:srgbClr val="000000"/>
                </a:solidFill>
                <a:cs typeface="Arial"/>
              </a:rPr>
              <a:t>Action système</a:t>
            </a:r>
          </a:p>
        </p:txBody>
      </p:sp>
      <p:sp>
        <p:nvSpPr>
          <p:cNvPr id="43" name="Rectangle 42">
            <a:extLst>
              <a:ext uri="{FF2B5EF4-FFF2-40B4-BE49-F238E27FC236}">
                <a16:creationId xmlns:a16="http://schemas.microsoft.com/office/drawing/2014/main" id="{B57EE326-6178-D987-BEF7-251B9B85F4E2}"/>
              </a:ext>
            </a:extLst>
          </p:cNvPr>
          <p:cNvSpPr/>
          <p:nvPr/>
        </p:nvSpPr>
        <p:spPr>
          <a:xfrm>
            <a:off x="8111659" y="6511764"/>
            <a:ext cx="1440000" cy="216000"/>
          </a:xfrm>
          <a:prstGeom prst="rect">
            <a:avLst/>
          </a:prstGeom>
          <a:solidFill>
            <a:srgbClr val="0070C0"/>
          </a:solid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defTabSz="914377">
              <a:spcBef>
                <a:spcPts val="300"/>
              </a:spcBef>
              <a:spcAft>
                <a:spcPts val="300"/>
              </a:spcAft>
              <a:defRPr/>
            </a:pPr>
            <a:r>
              <a:rPr lang="fr-FR" sz="1200">
                <a:solidFill>
                  <a:schemeClr val="bg2"/>
                </a:solidFill>
                <a:cs typeface="Arial"/>
              </a:rPr>
              <a:t>Action utilisateur</a:t>
            </a:r>
          </a:p>
        </p:txBody>
      </p:sp>
      <p:sp>
        <p:nvSpPr>
          <p:cNvPr id="44" name="Rectangle 43">
            <a:extLst>
              <a:ext uri="{FF2B5EF4-FFF2-40B4-BE49-F238E27FC236}">
                <a16:creationId xmlns:a16="http://schemas.microsoft.com/office/drawing/2014/main" id="{47B35B61-3F0E-D894-5C8C-18A4F4ACD30C}"/>
              </a:ext>
            </a:extLst>
          </p:cNvPr>
          <p:cNvSpPr/>
          <p:nvPr/>
        </p:nvSpPr>
        <p:spPr>
          <a:xfrm>
            <a:off x="8745196" y="780547"/>
            <a:ext cx="1237062" cy="192142"/>
          </a:xfrm>
          <a:prstGeom prst="rect">
            <a:avLst/>
          </a:prstGeom>
          <a:no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300"/>
              </a:spcBef>
              <a:spcAft>
                <a:spcPts val="300"/>
              </a:spcAft>
              <a:buClrTx/>
              <a:buSzTx/>
              <a:buFontTx/>
              <a:buNone/>
              <a:tabLst/>
              <a:defRPr/>
            </a:pPr>
            <a:endParaRPr kumimoji="0" lang="fr-FR" sz="900" b="0" i="0" u="none" strike="noStrike" kern="1200" cap="none" spc="0" normalizeH="0" baseline="0" noProof="0">
              <a:ln>
                <a:noFill/>
              </a:ln>
              <a:solidFill>
                <a:srgbClr val="000000"/>
              </a:solidFill>
              <a:effectLst/>
              <a:uLnTx/>
              <a:uFillTx/>
              <a:latin typeface="Arial"/>
              <a:ea typeface="+mn-ea"/>
              <a:cs typeface="Arial"/>
            </a:endParaRPr>
          </a:p>
        </p:txBody>
      </p:sp>
      <p:sp>
        <p:nvSpPr>
          <p:cNvPr id="45" name="Rectangle 44">
            <a:extLst>
              <a:ext uri="{FF2B5EF4-FFF2-40B4-BE49-F238E27FC236}">
                <a16:creationId xmlns:a16="http://schemas.microsoft.com/office/drawing/2014/main" id="{224E592E-45A8-B792-ADAC-D87EA019B7E0}"/>
              </a:ext>
            </a:extLst>
          </p:cNvPr>
          <p:cNvSpPr/>
          <p:nvPr/>
        </p:nvSpPr>
        <p:spPr>
          <a:xfrm>
            <a:off x="6994887" y="6465777"/>
            <a:ext cx="4101308" cy="307974"/>
          </a:xfrm>
          <a:prstGeom prst="rect">
            <a:avLst/>
          </a:prstGeom>
          <a:noFill/>
          <a:ln w="9525" cap="sq">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Arial"/>
              <a:ea typeface="+mn-ea"/>
              <a:cs typeface="Arial"/>
            </a:endParaRPr>
          </a:p>
        </p:txBody>
      </p:sp>
      <p:sp>
        <p:nvSpPr>
          <p:cNvPr id="46" name="Rectangle 45">
            <a:extLst>
              <a:ext uri="{FF2B5EF4-FFF2-40B4-BE49-F238E27FC236}">
                <a16:creationId xmlns:a16="http://schemas.microsoft.com/office/drawing/2014/main" id="{F60DD12E-15E7-1EEE-9615-A18163C03E3D}"/>
              </a:ext>
            </a:extLst>
          </p:cNvPr>
          <p:cNvSpPr/>
          <p:nvPr/>
        </p:nvSpPr>
        <p:spPr>
          <a:xfrm>
            <a:off x="7040323" y="6520853"/>
            <a:ext cx="999546" cy="197822"/>
          </a:xfrm>
          <a:prstGeom prst="rect">
            <a:avLst/>
          </a:prstGeom>
          <a:solidFill>
            <a:schemeClr val="bg1"/>
          </a:solidFill>
          <a:ln w="9525" cap="sq">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900" b="0" i="0" u="none" strike="noStrike" kern="1200" cap="none" spc="0" normalizeH="0" baseline="0" noProof="0">
                <a:ln>
                  <a:noFill/>
                </a:ln>
                <a:solidFill>
                  <a:srgbClr val="000000"/>
                </a:solidFill>
                <a:effectLst/>
                <a:uLnTx/>
                <a:uFillTx/>
                <a:latin typeface="Arial"/>
                <a:ea typeface="+mn-ea"/>
                <a:cs typeface="Arial"/>
              </a:rPr>
              <a:t>Légende</a:t>
            </a:r>
          </a:p>
        </p:txBody>
      </p:sp>
    </p:spTree>
    <p:extLst>
      <p:ext uri="{BB962C8B-B14F-4D97-AF65-F5344CB8AC3E}">
        <p14:creationId xmlns:p14="http://schemas.microsoft.com/office/powerpoint/2010/main" val="140537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C7D158-1966-E8A0-BD62-A801263A9ADE}"/>
              </a:ext>
            </a:extLst>
          </p:cNvPr>
          <p:cNvSpPr/>
          <p:nvPr/>
        </p:nvSpPr>
        <p:spPr>
          <a:xfrm>
            <a:off x="495228" y="1836029"/>
            <a:ext cx="5069627" cy="4507279"/>
          </a:xfrm>
          <a:prstGeom prst="rect">
            <a:avLst/>
          </a:prstGeom>
          <a:solidFill>
            <a:schemeClr val="bg1">
              <a:lumMod val="95000"/>
            </a:schemeClr>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400" err="1">
              <a:solidFill>
                <a:schemeClr val="bg1"/>
              </a:solidFill>
            </a:endParaRPr>
          </a:p>
        </p:txBody>
      </p:sp>
      <p:sp>
        <p:nvSpPr>
          <p:cNvPr id="3" name="Rectangle 2">
            <a:extLst>
              <a:ext uri="{FF2B5EF4-FFF2-40B4-BE49-F238E27FC236}">
                <a16:creationId xmlns:a16="http://schemas.microsoft.com/office/drawing/2014/main" id="{E12FF77F-52AB-831F-F744-2F2C0F5D023E}"/>
              </a:ext>
            </a:extLst>
          </p:cNvPr>
          <p:cNvSpPr/>
          <p:nvPr/>
        </p:nvSpPr>
        <p:spPr>
          <a:xfrm>
            <a:off x="699621" y="2645569"/>
            <a:ext cx="4680000" cy="66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605590B2-DB74-4592-BAB5-BC230F703FDC}"/>
              </a:ext>
            </a:extLst>
          </p:cNvPr>
          <p:cNvSpPr/>
          <p:nvPr/>
        </p:nvSpPr>
        <p:spPr>
          <a:xfrm>
            <a:off x="699621" y="3407074"/>
            <a:ext cx="4680000" cy="6531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 name="ZoneTexte 4">
            <a:extLst>
              <a:ext uri="{FF2B5EF4-FFF2-40B4-BE49-F238E27FC236}">
                <a16:creationId xmlns:a16="http://schemas.microsoft.com/office/drawing/2014/main" id="{1E43FE31-B1DB-1C6E-3A0A-2DC93B56F6D6}"/>
              </a:ext>
            </a:extLst>
          </p:cNvPr>
          <p:cNvSpPr txBox="1"/>
          <p:nvPr/>
        </p:nvSpPr>
        <p:spPr>
          <a:xfrm>
            <a:off x="1212309" y="3547226"/>
            <a:ext cx="3982916" cy="276999"/>
          </a:xfrm>
          <a:prstGeom prst="rect">
            <a:avLst/>
          </a:prstGeom>
          <a:noFill/>
        </p:spPr>
        <p:txBody>
          <a:bodyPr wrap="square" lIns="91440" tIns="45720" rIns="91440" bIns="45720" rtlCol="0" anchor="t">
            <a:spAutoFit/>
          </a:bodyPr>
          <a:lstStyle/>
          <a:p>
            <a:r>
              <a:rPr lang="fr-FR" sz="1200"/>
              <a:t>Le Patient est informé et opposé à l'utilisation de son DMP</a:t>
            </a:r>
          </a:p>
        </p:txBody>
      </p:sp>
      <p:sp>
        <p:nvSpPr>
          <p:cNvPr id="6" name="Ellipse 5">
            <a:extLst>
              <a:ext uri="{FF2B5EF4-FFF2-40B4-BE49-F238E27FC236}">
                <a16:creationId xmlns:a16="http://schemas.microsoft.com/office/drawing/2014/main" id="{157C4823-9CD8-5545-C858-E43037D2BC79}"/>
              </a:ext>
            </a:extLst>
          </p:cNvPr>
          <p:cNvSpPr/>
          <p:nvPr/>
        </p:nvSpPr>
        <p:spPr>
          <a:xfrm>
            <a:off x="830321" y="2824460"/>
            <a:ext cx="267401" cy="267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Ellipse 6">
            <a:extLst>
              <a:ext uri="{FF2B5EF4-FFF2-40B4-BE49-F238E27FC236}">
                <a16:creationId xmlns:a16="http://schemas.microsoft.com/office/drawing/2014/main" id="{EEAEF5BC-0029-5162-A8E7-5AEEB97E9E41}"/>
              </a:ext>
            </a:extLst>
          </p:cNvPr>
          <p:cNvSpPr/>
          <p:nvPr/>
        </p:nvSpPr>
        <p:spPr>
          <a:xfrm>
            <a:off x="819435" y="3566028"/>
            <a:ext cx="267401" cy="267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 name="ZoneTexte 7">
            <a:extLst>
              <a:ext uri="{FF2B5EF4-FFF2-40B4-BE49-F238E27FC236}">
                <a16:creationId xmlns:a16="http://schemas.microsoft.com/office/drawing/2014/main" id="{0C1B1879-BB74-9C4A-66EA-9B197C0E1E5C}"/>
              </a:ext>
            </a:extLst>
          </p:cNvPr>
          <p:cNvSpPr txBox="1"/>
          <p:nvPr/>
        </p:nvSpPr>
        <p:spPr>
          <a:xfrm>
            <a:off x="1286529" y="2822895"/>
            <a:ext cx="4281055" cy="276999"/>
          </a:xfrm>
          <a:prstGeom prst="rect">
            <a:avLst/>
          </a:prstGeom>
          <a:noFill/>
        </p:spPr>
        <p:txBody>
          <a:bodyPr wrap="square" lIns="91440" tIns="45720" rIns="91440" bIns="45720" rtlCol="0" anchor="t">
            <a:spAutoFit/>
          </a:bodyPr>
          <a:lstStyle/>
          <a:p>
            <a:pPr>
              <a:spcBef>
                <a:spcPts val="300"/>
              </a:spcBef>
              <a:spcAft>
                <a:spcPts val="300"/>
              </a:spcAft>
            </a:pPr>
            <a:r>
              <a:rPr lang="fr-FR" sz="1200"/>
              <a:t>Le patient est informé et non opposé à l'utilisation de son DMP</a:t>
            </a:r>
            <a:endParaRPr lang="en-US" sz="1600"/>
          </a:p>
        </p:txBody>
      </p:sp>
      <p:sp>
        <p:nvSpPr>
          <p:cNvPr id="9" name="Ellipse 8">
            <a:extLst>
              <a:ext uri="{FF2B5EF4-FFF2-40B4-BE49-F238E27FC236}">
                <a16:creationId xmlns:a16="http://schemas.microsoft.com/office/drawing/2014/main" id="{7E7BB1FC-AAE9-6589-C69B-925776F641F5}"/>
              </a:ext>
            </a:extLst>
          </p:cNvPr>
          <p:cNvSpPr/>
          <p:nvPr/>
        </p:nvSpPr>
        <p:spPr>
          <a:xfrm>
            <a:off x="884852" y="2878992"/>
            <a:ext cx="158338" cy="1583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0" name="ZoneTexte 9">
            <a:extLst>
              <a:ext uri="{FF2B5EF4-FFF2-40B4-BE49-F238E27FC236}">
                <a16:creationId xmlns:a16="http://schemas.microsoft.com/office/drawing/2014/main" id="{2AF04CA1-4D9A-05CC-209D-4CD9E2D212ED}"/>
              </a:ext>
            </a:extLst>
          </p:cNvPr>
          <p:cNvSpPr txBox="1"/>
          <p:nvPr/>
        </p:nvSpPr>
        <p:spPr>
          <a:xfrm>
            <a:off x="581217" y="1898630"/>
            <a:ext cx="1236122" cy="738664"/>
          </a:xfrm>
          <a:prstGeom prst="rect">
            <a:avLst/>
          </a:prstGeom>
          <a:noFill/>
        </p:spPr>
        <p:txBody>
          <a:bodyPr wrap="square" lIns="91440" tIns="45720" rIns="91440" bIns="45720" rtlCol="0" anchor="t">
            <a:spAutoFit/>
          </a:bodyPr>
          <a:lstStyle/>
          <a:p>
            <a:r>
              <a:rPr lang="fr-FR" sz="1050"/>
              <a:t>Prénom Nom (M/F)</a:t>
            </a:r>
            <a:endParaRPr lang="fr-FR" sz="1050">
              <a:cs typeface="Arial"/>
            </a:endParaRPr>
          </a:p>
          <a:p>
            <a:r>
              <a:rPr lang="fr-FR" sz="1050"/>
              <a:t>JJ/MM/AAAA</a:t>
            </a:r>
            <a:endParaRPr lang="fr-FR" sz="1050">
              <a:cs typeface="Arial"/>
            </a:endParaRPr>
          </a:p>
          <a:p>
            <a:r>
              <a:rPr lang="fr-FR" sz="1050"/>
              <a:t>INS – 1 89 05 </a:t>
            </a:r>
            <a:endParaRPr lang="fr-FR" sz="1050">
              <a:cs typeface="Arial"/>
            </a:endParaRPr>
          </a:p>
        </p:txBody>
      </p:sp>
      <p:sp>
        <p:nvSpPr>
          <p:cNvPr id="11" name="ZoneTexte 10">
            <a:extLst>
              <a:ext uri="{FF2B5EF4-FFF2-40B4-BE49-F238E27FC236}">
                <a16:creationId xmlns:a16="http://schemas.microsoft.com/office/drawing/2014/main" id="{7031C2A6-CD1B-02B7-D4D5-34B170201E74}"/>
              </a:ext>
            </a:extLst>
          </p:cNvPr>
          <p:cNvSpPr txBox="1"/>
          <p:nvPr/>
        </p:nvSpPr>
        <p:spPr>
          <a:xfrm>
            <a:off x="728022" y="6052485"/>
            <a:ext cx="3380028" cy="261610"/>
          </a:xfrm>
          <a:prstGeom prst="rect">
            <a:avLst/>
          </a:prstGeom>
          <a:noFill/>
        </p:spPr>
        <p:txBody>
          <a:bodyPr wrap="square" lIns="91440" tIns="45720" rIns="91440" bIns="45720" rtlCol="0" anchor="t">
            <a:spAutoFit/>
          </a:bodyPr>
          <a:lstStyle/>
          <a:p>
            <a:r>
              <a:rPr lang="fr-FR" sz="1100" i="1"/>
              <a:t>Boutons radio, mutuellement exclusifs, à cocher</a:t>
            </a:r>
          </a:p>
        </p:txBody>
      </p:sp>
      <p:sp>
        <p:nvSpPr>
          <p:cNvPr id="12" name="Rectangle 11">
            <a:extLst>
              <a:ext uri="{FF2B5EF4-FFF2-40B4-BE49-F238E27FC236}">
                <a16:creationId xmlns:a16="http://schemas.microsoft.com/office/drawing/2014/main" id="{E2A80820-3921-A00C-B82C-58AE6EBF4126}"/>
              </a:ext>
            </a:extLst>
          </p:cNvPr>
          <p:cNvSpPr/>
          <p:nvPr/>
        </p:nvSpPr>
        <p:spPr>
          <a:xfrm>
            <a:off x="699621" y="4173954"/>
            <a:ext cx="4680000" cy="1113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fr-FR" sz="1600">
              <a:solidFill>
                <a:schemeClr val="tx1">
                  <a:lumMod val="50000"/>
                  <a:lumOff val="50000"/>
                </a:schemeClr>
              </a:solidFill>
              <a:cs typeface="Arial"/>
            </a:endParaRPr>
          </a:p>
        </p:txBody>
      </p:sp>
      <p:sp>
        <p:nvSpPr>
          <p:cNvPr id="13" name="Ellipse 9">
            <a:extLst>
              <a:ext uri="{FF2B5EF4-FFF2-40B4-BE49-F238E27FC236}">
                <a16:creationId xmlns:a16="http://schemas.microsoft.com/office/drawing/2014/main" id="{22D3368F-8DE0-6AD9-B34C-3D3DD83CE3EC}"/>
              </a:ext>
            </a:extLst>
          </p:cNvPr>
          <p:cNvSpPr/>
          <p:nvPr/>
        </p:nvSpPr>
        <p:spPr>
          <a:xfrm>
            <a:off x="806129" y="4352844"/>
            <a:ext cx="267401" cy="267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 name="ZoneTexte 13">
            <a:extLst>
              <a:ext uri="{FF2B5EF4-FFF2-40B4-BE49-F238E27FC236}">
                <a16:creationId xmlns:a16="http://schemas.microsoft.com/office/drawing/2014/main" id="{7C9500DF-2AA8-DACF-4FBA-DEF412883E84}"/>
              </a:ext>
            </a:extLst>
          </p:cNvPr>
          <p:cNvSpPr txBox="1"/>
          <p:nvPr/>
        </p:nvSpPr>
        <p:spPr>
          <a:xfrm>
            <a:off x="1085445" y="4322705"/>
            <a:ext cx="4440258" cy="723275"/>
          </a:xfrm>
          <a:prstGeom prst="rect">
            <a:avLst/>
          </a:prstGeom>
          <a:noFill/>
        </p:spPr>
        <p:txBody>
          <a:bodyPr wrap="square" lIns="91440" tIns="45720" rIns="91440" bIns="45720" rtlCol="0" anchor="t">
            <a:spAutoFit/>
          </a:bodyPr>
          <a:lstStyle/>
          <a:p>
            <a:pPr>
              <a:spcBef>
                <a:spcPts val="300"/>
              </a:spcBef>
              <a:spcAft>
                <a:spcPts val="300"/>
              </a:spcAft>
            </a:pPr>
            <a:r>
              <a:rPr lang="fr-FR" sz="1200"/>
              <a:t>Accès en mode bris de glace avec motif justificatif à renseigner </a:t>
            </a:r>
            <a:r>
              <a:rPr lang="en-US" sz="1200"/>
              <a:t> </a:t>
            </a:r>
            <a:endParaRPr lang="fr-FR" sz="1200">
              <a:cs typeface="Arial"/>
            </a:endParaRPr>
          </a:p>
          <a:p>
            <a:pPr>
              <a:spcBef>
                <a:spcPts val="300"/>
              </a:spcBef>
              <a:spcAft>
                <a:spcPts val="300"/>
              </a:spcAft>
            </a:pPr>
            <a:endParaRPr lang="fr-FR" sz="1200">
              <a:cs typeface="Arial"/>
            </a:endParaRPr>
          </a:p>
        </p:txBody>
      </p:sp>
      <p:sp>
        <p:nvSpPr>
          <p:cNvPr id="15" name="Rectangle 14">
            <a:extLst>
              <a:ext uri="{FF2B5EF4-FFF2-40B4-BE49-F238E27FC236}">
                <a16:creationId xmlns:a16="http://schemas.microsoft.com/office/drawing/2014/main" id="{D8F7FAA1-014B-A366-86DE-C3D4B0BA601F}"/>
              </a:ext>
            </a:extLst>
          </p:cNvPr>
          <p:cNvSpPr/>
          <p:nvPr/>
        </p:nvSpPr>
        <p:spPr>
          <a:xfrm>
            <a:off x="6505503" y="1836029"/>
            <a:ext cx="5069627" cy="4507279"/>
          </a:xfrm>
          <a:prstGeom prst="rect">
            <a:avLst/>
          </a:prstGeom>
          <a:solidFill>
            <a:schemeClr val="bg1">
              <a:lumMod val="95000"/>
            </a:schemeClr>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400" err="1">
              <a:solidFill>
                <a:schemeClr val="bg1"/>
              </a:solidFill>
            </a:endParaRPr>
          </a:p>
        </p:txBody>
      </p:sp>
      <p:sp>
        <p:nvSpPr>
          <p:cNvPr id="16" name="Rectangle 15">
            <a:extLst>
              <a:ext uri="{FF2B5EF4-FFF2-40B4-BE49-F238E27FC236}">
                <a16:creationId xmlns:a16="http://schemas.microsoft.com/office/drawing/2014/main" id="{C4A1AF02-0641-5C9F-69C3-52467C0BE6B2}"/>
              </a:ext>
            </a:extLst>
          </p:cNvPr>
          <p:cNvSpPr/>
          <p:nvPr/>
        </p:nvSpPr>
        <p:spPr>
          <a:xfrm>
            <a:off x="6734087" y="2693194"/>
            <a:ext cx="4680000" cy="66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7" name="Rectangle 16">
            <a:extLst>
              <a:ext uri="{FF2B5EF4-FFF2-40B4-BE49-F238E27FC236}">
                <a16:creationId xmlns:a16="http://schemas.microsoft.com/office/drawing/2014/main" id="{F7B49BFB-F8B5-BB12-ACC1-DA4416CE551B}"/>
              </a:ext>
            </a:extLst>
          </p:cNvPr>
          <p:cNvSpPr/>
          <p:nvPr/>
        </p:nvSpPr>
        <p:spPr>
          <a:xfrm>
            <a:off x="6734087" y="3454699"/>
            <a:ext cx="4680000" cy="1463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8" name="ZoneTexte 8">
            <a:extLst>
              <a:ext uri="{FF2B5EF4-FFF2-40B4-BE49-F238E27FC236}">
                <a16:creationId xmlns:a16="http://schemas.microsoft.com/office/drawing/2014/main" id="{D6A60F44-38DF-6092-F5D5-CB526994DFDA}"/>
              </a:ext>
            </a:extLst>
          </p:cNvPr>
          <p:cNvSpPr txBox="1"/>
          <p:nvPr/>
        </p:nvSpPr>
        <p:spPr>
          <a:xfrm>
            <a:off x="7222584" y="3594851"/>
            <a:ext cx="3982916" cy="276999"/>
          </a:xfrm>
          <a:prstGeom prst="rect">
            <a:avLst/>
          </a:prstGeom>
          <a:noFill/>
        </p:spPr>
        <p:txBody>
          <a:bodyPr wrap="square" lIns="91440" tIns="45720" rIns="91440" bIns="45720" rtlCol="0" anchor="t">
            <a:spAutoFit/>
          </a:bodyPr>
          <a:lstStyle/>
          <a:p>
            <a:r>
              <a:rPr lang="fr-FR" sz="1200"/>
              <a:t>Le Patient est informé et opposé à l'utilisation de son DMP</a:t>
            </a:r>
          </a:p>
        </p:txBody>
      </p:sp>
      <p:sp>
        <p:nvSpPr>
          <p:cNvPr id="19" name="Ellipse 9">
            <a:extLst>
              <a:ext uri="{FF2B5EF4-FFF2-40B4-BE49-F238E27FC236}">
                <a16:creationId xmlns:a16="http://schemas.microsoft.com/office/drawing/2014/main" id="{691D3B65-B917-D1A7-B665-F848B7675226}"/>
              </a:ext>
            </a:extLst>
          </p:cNvPr>
          <p:cNvSpPr/>
          <p:nvPr/>
        </p:nvSpPr>
        <p:spPr>
          <a:xfrm>
            <a:off x="6840596" y="2872085"/>
            <a:ext cx="267401" cy="267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llipse 10">
            <a:extLst>
              <a:ext uri="{FF2B5EF4-FFF2-40B4-BE49-F238E27FC236}">
                <a16:creationId xmlns:a16="http://schemas.microsoft.com/office/drawing/2014/main" id="{CDFC18DD-021A-D5E3-9D78-1D1CBE3AF7C7}"/>
              </a:ext>
            </a:extLst>
          </p:cNvPr>
          <p:cNvSpPr/>
          <p:nvPr/>
        </p:nvSpPr>
        <p:spPr>
          <a:xfrm>
            <a:off x="6829710" y="3613653"/>
            <a:ext cx="267401" cy="267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1" name="ZoneTexte 13">
            <a:extLst>
              <a:ext uri="{FF2B5EF4-FFF2-40B4-BE49-F238E27FC236}">
                <a16:creationId xmlns:a16="http://schemas.microsoft.com/office/drawing/2014/main" id="{8C038171-7454-E097-F152-E2CDF2DF7CDA}"/>
              </a:ext>
            </a:extLst>
          </p:cNvPr>
          <p:cNvSpPr txBox="1"/>
          <p:nvPr/>
        </p:nvSpPr>
        <p:spPr>
          <a:xfrm>
            <a:off x="7296804" y="2870520"/>
            <a:ext cx="4281055" cy="276999"/>
          </a:xfrm>
          <a:prstGeom prst="rect">
            <a:avLst/>
          </a:prstGeom>
          <a:noFill/>
        </p:spPr>
        <p:txBody>
          <a:bodyPr wrap="square" lIns="91440" tIns="45720" rIns="91440" bIns="45720" rtlCol="0" anchor="t">
            <a:spAutoFit/>
          </a:bodyPr>
          <a:lstStyle/>
          <a:p>
            <a:pPr>
              <a:spcBef>
                <a:spcPts val="300"/>
              </a:spcBef>
              <a:spcAft>
                <a:spcPts val="300"/>
              </a:spcAft>
            </a:pPr>
            <a:r>
              <a:rPr lang="fr-FR" sz="1200"/>
              <a:t>Le patient est informé et non opposé à l'utilisation de son DMP</a:t>
            </a:r>
            <a:endParaRPr lang="en-US" sz="1600"/>
          </a:p>
        </p:txBody>
      </p:sp>
      <p:sp>
        <p:nvSpPr>
          <p:cNvPr id="22" name="ZoneTexte 15">
            <a:extLst>
              <a:ext uri="{FF2B5EF4-FFF2-40B4-BE49-F238E27FC236}">
                <a16:creationId xmlns:a16="http://schemas.microsoft.com/office/drawing/2014/main" id="{C09C0F7D-31A0-8ADE-D5FC-0310BC83E3A0}"/>
              </a:ext>
            </a:extLst>
          </p:cNvPr>
          <p:cNvSpPr txBox="1"/>
          <p:nvPr/>
        </p:nvSpPr>
        <p:spPr>
          <a:xfrm>
            <a:off x="7612489" y="4215022"/>
            <a:ext cx="3492696" cy="276999"/>
          </a:xfrm>
          <a:prstGeom prst="rect">
            <a:avLst/>
          </a:prstGeom>
          <a:noFill/>
        </p:spPr>
        <p:txBody>
          <a:bodyPr wrap="square" lIns="91440" tIns="45720" rIns="91440" bIns="45720" rtlCol="0" anchor="t">
            <a:spAutoFit/>
          </a:bodyPr>
          <a:lstStyle/>
          <a:p>
            <a:pPr>
              <a:spcBef>
                <a:spcPts val="300"/>
              </a:spcBef>
              <a:spcAft>
                <a:spcPts val="300"/>
              </a:spcAft>
              <a:defRPr/>
            </a:pPr>
            <a:r>
              <a:rPr kumimoji="0" lang="fr-FR" sz="1200" b="0" i="0" u="none" strike="noStrike" kern="1200" cap="none" spc="0" normalizeH="0" baseline="0" noProof="0">
                <a:ln>
                  <a:noFill/>
                </a:ln>
                <a:solidFill>
                  <a:srgbClr val="000000"/>
                </a:solidFill>
                <a:effectLst/>
                <a:uLnTx/>
                <a:uFillTx/>
                <a:latin typeface="Arial"/>
                <a:ea typeface="+mn-ea"/>
                <a:cs typeface="+mn-cs"/>
              </a:rPr>
              <a:t>Le patient </a:t>
            </a:r>
            <a:r>
              <a:rPr lang="fr-FR" sz="1200">
                <a:solidFill>
                  <a:srgbClr val="000000"/>
                </a:solidFill>
                <a:latin typeface="Arial"/>
              </a:rPr>
              <a:t>s'oppose</a:t>
            </a:r>
            <a:r>
              <a:rPr kumimoji="0" lang="fr-FR" sz="1200" b="0" i="0" u="none" strike="noStrike" kern="1200" cap="none" spc="0" normalizeH="0" baseline="0" noProof="0">
                <a:ln>
                  <a:noFill/>
                </a:ln>
                <a:solidFill>
                  <a:srgbClr val="000000"/>
                </a:solidFill>
                <a:effectLst/>
                <a:uLnTx/>
                <a:uFillTx/>
                <a:latin typeface="Arial"/>
                <a:ea typeface="+mn-ea"/>
                <a:cs typeface="+mn-cs"/>
              </a:rPr>
              <a:t> à </a:t>
            </a:r>
            <a:r>
              <a:rPr lang="fr-FR" sz="1200">
                <a:solidFill>
                  <a:srgbClr val="000000"/>
                </a:solidFill>
                <a:latin typeface="Arial"/>
              </a:rPr>
              <a:t>l'alimentation de</a:t>
            </a:r>
            <a:r>
              <a:rPr kumimoji="0" lang="fr-FR" sz="1200" b="0" i="0" u="none" strike="noStrike" kern="1200" cap="none" spc="0" normalizeH="0" baseline="0" noProof="0">
                <a:ln>
                  <a:noFill/>
                </a:ln>
                <a:solidFill>
                  <a:srgbClr val="000000"/>
                </a:solidFill>
                <a:effectLst/>
                <a:uLnTx/>
                <a:uFillTx/>
                <a:latin typeface="Arial"/>
                <a:ea typeface="+mn-ea"/>
                <a:cs typeface="+mn-cs"/>
              </a:rPr>
              <a:t> son DMP</a:t>
            </a:r>
            <a:endParaRPr lang="fr-FR" sz="1200" b="0" i="0" u="none" strike="noStrike" kern="1200" cap="none" spc="0" normalizeH="0" baseline="0" noProof="0">
              <a:ln>
                <a:noFill/>
              </a:ln>
              <a:solidFill>
                <a:srgbClr val="000000"/>
              </a:solidFill>
              <a:effectLst/>
              <a:uLnTx/>
              <a:uFillTx/>
              <a:latin typeface="Arial"/>
              <a:cs typeface="Arial"/>
            </a:endParaRPr>
          </a:p>
        </p:txBody>
      </p:sp>
      <p:sp>
        <p:nvSpPr>
          <p:cNvPr id="23" name="ZoneTexte 16">
            <a:extLst>
              <a:ext uri="{FF2B5EF4-FFF2-40B4-BE49-F238E27FC236}">
                <a16:creationId xmlns:a16="http://schemas.microsoft.com/office/drawing/2014/main" id="{5FD64F57-52FF-4E1B-D2C0-9DA5A4916520}"/>
              </a:ext>
            </a:extLst>
          </p:cNvPr>
          <p:cNvSpPr txBox="1"/>
          <p:nvPr/>
        </p:nvSpPr>
        <p:spPr>
          <a:xfrm>
            <a:off x="7612489" y="4683715"/>
            <a:ext cx="3611092" cy="276999"/>
          </a:xfrm>
          <a:prstGeom prst="rect">
            <a:avLst/>
          </a:prstGeom>
          <a:noFill/>
        </p:spPr>
        <p:txBody>
          <a:bodyPr wrap="square" lIns="91440" tIns="45720" rIns="91440" bIns="45720" rtlCol="0" anchor="t">
            <a:spAutoFit/>
          </a:bodyPr>
          <a:lstStyle/>
          <a:p>
            <a:r>
              <a:rPr kumimoji="0" lang="fr-FR" sz="1200" b="0" i="0" u="none" strike="noStrike" kern="1200" cap="none" spc="0" normalizeH="0" baseline="0" noProof="0">
                <a:ln>
                  <a:noFill/>
                </a:ln>
                <a:solidFill>
                  <a:srgbClr val="000000"/>
                </a:solidFill>
                <a:effectLst/>
                <a:uLnTx/>
                <a:uFillTx/>
                <a:latin typeface="Arial"/>
                <a:ea typeface="+mn-ea"/>
                <a:cs typeface="+mn-cs"/>
              </a:rPr>
              <a:t>Le patient </a:t>
            </a:r>
            <a:r>
              <a:rPr lang="fr-FR" sz="1200">
                <a:solidFill>
                  <a:srgbClr val="000000"/>
                </a:solidFill>
                <a:latin typeface="Arial"/>
              </a:rPr>
              <a:t>s'oppose à la consultation de son DMP</a:t>
            </a:r>
            <a:endParaRPr lang="fr-FR" sz="1200">
              <a:solidFill>
                <a:srgbClr val="000000"/>
              </a:solidFill>
              <a:latin typeface="Arial"/>
              <a:cs typeface="Arial"/>
            </a:endParaRPr>
          </a:p>
        </p:txBody>
      </p:sp>
      <p:sp>
        <p:nvSpPr>
          <p:cNvPr id="24" name="ZoneTexte 18">
            <a:extLst>
              <a:ext uri="{FF2B5EF4-FFF2-40B4-BE49-F238E27FC236}">
                <a16:creationId xmlns:a16="http://schemas.microsoft.com/office/drawing/2014/main" id="{25ED4683-CBCD-B532-0BF6-6E824812C7E7}"/>
              </a:ext>
            </a:extLst>
          </p:cNvPr>
          <p:cNvSpPr txBox="1"/>
          <p:nvPr/>
        </p:nvSpPr>
        <p:spPr>
          <a:xfrm>
            <a:off x="6591492" y="1898630"/>
            <a:ext cx="1236122" cy="738664"/>
          </a:xfrm>
          <a:prstGeom prst="rect">
            <a:avLst/>
          </a:prstGeom>
          <a:noFill/>
        </p:spPr>
        <p:txBody>
          <a:bodyPr wrap="square" lIns="91440" tIns="45720" rIns="91440" bIns="45720" rtlCol="0" anchor="t">
            <a:spAutoFit/>
          </a:bodyPr>
          <a:lstStyle/>
          <a:p>
            <a:r>
              <a:rPr lang="fr-FR" sz="1050"/>
              <a:t>Prénom Nom (M/F)</a:t>
            </a:r>
            <a:endParaRPr lang="fr-FR" sz="1050">
              <a:cs typeface="Arial"/>
            </a:endParaRPr>
          </a:p>
          <a:p>
            <a:r>
              <a:rPr lang="fr-FR" sz="1050"/>
              <a:t>JJ/MM/AAAA</a:t>
            </a:r>
            <a:endParaRPr lang="fr-FR" sz="1050">
              <a:cs typeface="Arial"/>
            </a:endParaRPr>
          </a:p>
          <a:p>
            <a:r>
              <a:rPr lang="fr-FR" sz="1050"/>
              <a:t>INS – 1 89 05 </a:t>
            </a:r>
            <a:endParaRPr lang="fr-FR" sz="1050">
              <a:cs typeface="Arial"/>
            </a:endParaRPr>
          </a:p>
        </p:txBody>
      </p:sp>
      <p:sp>
        <p:nvSpPr>
          <p:cNvPr id="25" name="ZoneTexte 31">
            <a:extLst>
              <a:ext uri="{FF2B5EF4-FFF2-40B4-BE49-F238E27FC236}">
                <a16:creationId xmlns:a16="http://schemas.microsoft.com/office/drawing/2014/main" id="{EE1E84BD-4A1A-7C8C-B370-D03DB6B0D5B0}"/>
              </a:ext>
            </a:extLst>
          </p:cNvPr>
          <p:cNvSpPr txBox="1"/>
          <p:nvPr/>
        </p:nvSpPr>
        <p:spPr>
          <a:xfrm>
            <a:off x="7052773" y="6100110"/>
            <a:ext cx="3380028" cy="261610"/>
          </a:xfrm>
          <a:prstGeom prst="rect">
            <a:avLst/>
          </a:prstGeom>
          <a:noFill/>
        </p:spPr>
        <p:txBody>
          <a:bodyPr wrap="square" lIns="91440" tIns="45720" rIns="91440" bIns="45720" rtlCol="0" anchor="t">
            <a:spAutoFit/>
          </a:bodyPr>
          <a:lstStyle/>
          <a:p>
            <a:r>
              <a:rPr lang="fr-FR" sz="1100" i="1"/>
              <a:t>Boutons radio, mutuellement exclusifs, à cocher</a:t>
            </a:r>
          </a:p>
        </p:txBody>
      </p:sp>
      <p:sp>
        <p:nvSpPr>
          <p:cNvPr id="26" name="Rectangle 25">
            <a:extLst>
              <a:ext uri="{FF2B5EF4-FFF2-40B4-BE49-F238E27FC236}">
                <a16:creationId xmlns:a16="http://schemas.microsoft.com/office/drawing/2014/main" id="{A45B11C2-113E-CEE0-79CB-A6B289A573DF}"/>
              </a:ext>
            </a:extLst>
          </p:cNvPr>
          <p:cNvSpPr/>
          <p:nvPr/>
        </p:nvSpPr>
        <p:spPr>
          <a:xfrm>
            <a:off x="5798250" y="3903210"/>
            <a:ext cx="1423307" cy="95386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a:solidFill>
                  <a:schemeClr val="bg1"/>
                </a:solidFill>
                <a:cs typeface="Arial"/>
              </a:rPr>
              <a:t>Se déroule en cas de sélection du radio-bouton, par défaut, les deux cases sont cochées</a:t>
            </a:r>
          </a:p>
        </p:txBody>
      </p:sp>
      <p:sp>
        <p:nvSpPr>
          <p:cNvPr id="27" name="Rectangle 26">
            <a:extLst>
              <a:ext uri="{FF2B5EF4-FFF2-40B4-BE49-F238E27FC236}">
                <a16:creationId xmlns:a16="http://schemas.microsoft.com/office/drawing/2014/main" id="{9E84C520-A9ED-CF73-3C08-734EF317F775}"/>
              </a:ext>
            </a:extLst>
          </p:cNvPr>
          <p:cNvSpPr/>
          <p:nvPr/>
        </p:nvSpPr>
        <p:spPr>
          <a:xfrm>
            <a:off x="7296396" y="3986215"/>
            <a:ext cx="283029" cy="31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endParaRPr lang="en-US" sz="1600" err="1"/>
          </a:p>
        </p:txBody>
      </p:sp>
      <p:sp>
        <p:nvSpPr>
          <p:cNvPr id="28" name="Rectangle 27">
            <a:extLst>
              <a:ext uri="{FF2B5EF4-FFF2-40B4-BE49-F238E27FC236}">
                <a16:creationId xmlns:a16="http://schemas.microsoft.com/office/drawing/2014/main" id="{DC40D349-8629-2FC0-A2EB-AEB0CBF6F9C3}"/>
              </a:ext>
            </a:extLst>
          </p:cNvPr>
          <p:cNvSpPr/>
          <p:nvPr/>
        </p:nvSpPr>
        <p:spPr>
          <a:xfrm>
            <a:off x="7296396" y="4432529"/>
            <a:ext cx="283029" cy="31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endParaRPr lang="en-US" sz="1600" err="1"/>
          </a:p>
        </p:txBody>
      </p:sp>
      <p:sp>
        <p:nvSpPr>
          <p:cNvPr id="29" name="Rectangle 28">
            <a:extLst>
              <a:ext uri="{FF2B5EF4-FFF2-40B4-BE49-F238E27FC236}">
                <a16:creationId xmlns:a16="http://schemas.microsoft.com/office/drawing/2014/main" id="{1D893823-CC7B-8AC9-9122-EAE6D368A477}"/>
              </a:ext>
            </a:extLst>
          </p:cNvPr>
          <p:cNvSpPr/>
          <p:nvPr/>
        </p:nvSpPr>
        <p:spPr>
          <a:xfrm>
            <a:off x="6734087" y="5007769"/>
            <a:ext cx="4680000" cy="1088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fr-FR" sz="1600">
              <a:solidFill>
                <a:schemeClr val="tx1">
                  <a:lumMod val="50000"/>
                  <a:lumOff val="50000"/>
                </a:schemeClr>
              </a:solidFill>
              <a:cs typeface="Arial"/>
            </a:endParaRPr>
          </a:p>
        </p:txBody>
      </p:sp>
      <p:sp>
        <p:nvSpPr>
          <p:cNvPr id="30" name="Ellipse 9">
            <a:extLst>
              <a:ext uri="{FF2B5EF4-FFF2-40B4-BE49-F238E27FC236}">
                <a16:creationId xmlns:a16="http://schemas.microsoft.com/office/drawing/2014/main" id="{F0253A35-C7EA-14A9-75D7-27B29BDFD0CF}"/>
              </a:ext>
            </a:extLst>
          </p:cNvPr>
          <p:cNvSpPr/>
          <p:nvPr/>
        </p:nvSpPr>
        <p:spPr>
          <a:xfrm>
            <a:off x="6840595" y="5186659"/>
            <a:ext cx="267401" cy="2674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1" name="Ellipse 17">
            <a:extLst>
              <a:ext uri="{FF2B5EF4-FFF2-40B4-BE49-F238E27FC236}">
                <a16:creationId xmlns:a16="http://schemas.microsoft.com/office/drawing/2014/main" id="{598BF2EE-D2D0-919C-8A25-81A7D9C8D1E2}"/>
              </a:ext>
            </a:extLst>
          </p:cNvPr>
          <p:cNvSpPr/>
          <p:nvPr/>
        </p:nvSpPr>
        <p:spPr>
          <a:xfrm>
            <a:off x="6884241" y="3668185"/>
            <a:ext cx="158338" cy="1583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32" name="Graphic 1025" descr="Coche avec un remplissage uni">
            <a:extLst>
              <a:ext uri="{FF2B5EF4-FFF2-40B4-BE49-F238E27FC236}">
                <a16:creationId xmlns:a16="http://schemas.microsoft.com/office/drawing/2014/main" id="{C8F40B17-33E3-EB14-FC65-B9CF2B83D2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2712" y="3997101"/>
            <a:ext cx="324000" cy="324000"/>
          </a:xfrm>
          <a:prstGeom prst="rect">
            <a:avLst/>
          </a:prstGeom>
        </p:spPr>
      </p:pic>
      <p:pic>
        <p:nvPicPr>
          <p:cNvPr id="33" name="Graphic 1026" descr="Coche avec un remplissage uni">
            <a:extLst>
              <a:ext uri="{FF2B5EF4-FFF2-40B4-BE49-F238E27FC236}">
                <a16:creationId xmlns:a16="http://schemas.microsoft.com/office/drawing/2014/main" id="{F9B5A4C3-A659-7372-384E-42A4FCB7743A}"/>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7302712" y="4429807"/>
            <a:ext cx="324000" cy="324000"/>
          </a:xfrm>
          <a:prstGeom prst="rect">
            <a:avLst/>
          </a:prstGeom>
        </p:spPr>
      </p:pic>
      <p:sp>
        <p:nvSpPr>
          <p:cNvPr id="34" name="Rectangle 33">
            <a:extLst>
              <a:ext uri="{FF2B5EF4-FFF2-40B4-BE49-F238E27FC236}">
                <a16:creationId xmlns:a16="http://schemas.microsoft.com/office/drawing/2014/main" id="{FEC1818D-FEC6-762E-95B2-0DF486A743D8}"/>
              </a:ext>
            </a:extLst>
          </p:cNvPr>
          <p:cNvSpPr/>
          <p:nvPr/>
        </p:nvSpPr>
        <p:spPr>
          <a:xfrm>
            <a:off x="7385899" y="5631422"/>
            <a:ext cx="3611487" cy="394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spcAft>
                <a:spcPts val="300"/>
              </a:spcAft>
            </a:pPr>
            <a:r>
              <a:rPr lang="fr-FR" sz="1600" baseline="0">
                <a:solidFill>
                  <a:srgbClr val="7F7F7F"/>
                </a:solidFill>
                <a:latin typeface="Arial"/>
              </a:rPr>
              <a:t>Texte</a:t>
            </a:r>
            <a:r>
              <a:rPr lang="fr-FR" sz="1600">
                <a:latin typeface="Arial"/>
                <a:ea typeface="Arial"/>
                <a:cs typeface="Arial"/>
              </a:rPr>
              <a:t>​</a:t>
            </a:r>
            <a:endParaRPr lang="en-US" sz="1600" err="1">
              <a:cs typeface="Arial"/>
            </a:endParaRPr>
          </a:p>
        </p:txBody>
      </p:sp>
      <p:sp>
        <p:nvSpPr>
          <p:cNvPr id="35" name="Rectangle 34">
            <a:extLst>
              <a:ext uri="{FF2B5EF4-FFF2-40B4-BE49-F238E27FC236}">
                <a16:creationId xmlns:a16="http://schemas.microsoft.com/office/drawing/2014/main" id="{93A568DF-F8BE-DD83-650C-814BA1CA4FEA}"/>
              </a:ext>
            </a:extLst>
          </p:cNvPr>
          <p:cNvSpPr/>
          <p:nvPr/>
        </p:nvSpPr>
        <p:spPr>
          <a:xfrm>
            <a:off x="1242231" y="4804721"/>
            <a:ext cx="3611487" cy="394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300"/>
              </a:spcBef>
              <a:spcAft>
                <a:spcPts val="300"/>
              </a:spcAft>
            </a:pPr>
            <a:r>
              <a:rPr lang="fr-FR" sz="1600" baseline="0">
                <a:solidFill>
                  <a:srgbClr val="7F7F7F"/>
                </a:solidFill>
                <a:latin typeface="Arial"/>
              </a:rPr>
              <a:t>Texte</a:t>
            </a:r>
            <a:r>
              <a:rPr lang="fr-FR" sz="1600">
                <a:latin typeface="Arial"/>
                <a:ea typeface="Arial"/>
                <a:cs typeface="Arial"/>
              </a:rPr>
              <a:t>​</a:t>
            </a:r>
            <a:endParaRPr lang="en-US" sz="1600" err="1">
              <a:cs typeface="Arial"/>
            </a:endParaRPr>
          </a:p>
        </p:txBody>
      </p:sp>
      <p:sp>
        <p:nvSpPr>
          <p:cNvPr id="36" name="Rectangle 35">
            <a:extLst>
              <a:ext uri="{FF2B5EF4-FFF2-40B4-BE49-F238E27FC236}">
                <a16:creationId xmlns:a16="http://schemas.microsoft.com/office/drawing/2014/main" id="{A90ACD8B-F413-EB60-2FAC-BEDC13368280}"/>
              </a:ext>
            </a:extLst>
          </p:cNvPr>
          <p:cNvSpPr/>
          <p:nvPr/>
        </p:nvSpPr>
        <p:spPr>
          <a:xfrm>
            <a:off x="495228" y="1233605"/>
            <a:ext cx="11079902" cy="54700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600">
                <a:solidFill>
                  <a:schemeClr val="bg1"/>
                </a:solidFill>
                <a:cs typeface="Arial"/>
              </a:rPr>
              <a:t>Choix du patient à indiquer en fonction de la situation</a:t>
            </a:r>
          </a:p>
        </p:txBody>
      </p:sp>
      <p:sp>
        <p:nvSpPr>
          <p:cNvPr id="37" name="ZoneTexte 13">
            <a:extLst>
              <a:ext uri="{FF2B5EF4-FFF2-40B4-BE49-F238E27FC236}">
                <a16:creationId xmlns:a16="http://schemas.microsoft.com/office/drawing/2014/main" id="{C7F85884-90D0-BDAC-EB1C-EB53A42AD781}"/>
              </a:ext>
            </a:extLst>
          </p:cNvPr>
          <p:cNvSpPr txBox="1"/>
          <p:nvPr/>
        </p:nvSpPr>
        <p:spPr>
          <a:xfrm>
            <a:off x="7229070" y="5179954"/>
            <a:ext cx="3999727" cy="461665"/>
          </a:xfrm>
          <a:prstGeom prst="rect">
            <a:avLst/>
          </a:prstGeom>
          <a:noFill/>
        </p:spPr>
        <p:txBody>
          <a:bodyPr wrap="square" lIns="91440" tIns="45720" rIns="91440" bIns="45720" rtlCol="0" anchor="t">
            <a:spAutoFit/>
          </a:bodyPr>
          <a:lstStyle/>
          <a:p>
            <a:pPr>
              <a:spcBef>
                <a:spcPts val="300"/>
              </a:spcBef>
              <a:spcAft>
                <a:spcPts val="300"/>
              </a:spcAft>
            </a:pPr>
            <a:r>
              <a:rPr lang="fr-FR" sz="1200"/>
              <a:t>Accès en mode bris de glace avec motif justificatif à renseigner </a:t>
            </a:r>
            <a:r>
              <a:rPr lang="en-US" sz="1200"/>
              <a:t> </a:t>
            </a:r>
            <a:endParaRPr lang="fr-FR" sz="1200">
              <a:cs typeface="Arial"/>
            </a:endParaRPr>
          </a:p>
        </p:txBody>
      </p:sp>
      <p:sp>
        <p:nvSpPr>
          <p:cNvPr id="38" name="ZoneTexte 37">
            <a:extLst>
              <a:ext uri="{FF2B5EF4-FFF2-40B4-BE49-F238E27FC236}">
                <a16:creationId xmlns:a16="http://schemas.microsoft.com/office/drawing/2014/main" id="{B5843296-591F-9063-744D-D58780A6B285}"/>
              </a:ext>
            </a:extLst>
          </p:cNvPr>
          <p:cNvSpPr txBox="1"/>
          <p:nvPr/>
        </p:nvSpPr>
        <p:spPr>
          <a:xfrm>
            <a:off x="1446670" y="339280"/>
            <a:ext cx="10289644" cy="461665"/>
          </a:xfrm>
          <a:prstGeom prst="rect">
            <a:avLst/>
          </a:prstGeom>
          <a:noFill/>
        </p:spPr>
        <p:txBody>
          <a:bodyPr wrap="square">
            <a:spAutoFit/>
          </a:bodyPr>
          <a:lstStyle/>
          <a:p>
            <a:r>
              <a:rPr lang="fr-FR" sz="2400" i="1">
                <a:solidFill>
                  <a:schemeClr val="tx1"/>
                </a:solidFill>
              </a:rPr>
              <a:t>Exemple de recueil des informations dans le logiciel métier</a:t>
            </a:r>
            <a:endParaRPr lang="fr-FR" sz="2400" b="1">
              <a:solidFill>
                <a:schemeClr val="accent1">
                  <a:lumMod val="75000"/>
                </a:schemeClr>
              </a:solidFill>
            </a:endParaRPr>
          </a:p>
        </p:txBody>
      </p:sp>
    </p:spTree>
    <p:extLst>
      <p:ext uri="{BB962C8B-B14F-4D97-AF65-F5344CB8AC3E}">
        <p14:creationId xmlns:p14="http://schemas.microsoft.com/office/powerpoint/2010/main" val="410667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98B0F9B-EFD5-F2A6-05E6-2175068D335C}"/>
              </a:ext>
            </a:extLst>
          </p:cNvPr>
          <p:cNvSpPr txBox="1"/>
          <p:nvPr/>
        </p:nvSpPr>
        <p:spPr>
          <a:xfrm>
            <a:off x="1298070" y="342044"/>
            <a:ext cx="10289644" cy="461665"/>
          </a:xfrm>
          <a:prstGeom prst="rect">
            <a:avLst/>
          </a:prstGeom>
          <a:noFill/>
        </p:spPr>
        <p:txBody>
          <a:bodyPr wrap="square">
            <a:spAutoFit/>
          </a:bodyPr>
          <a:lstStyle/>
          <a:p>
            <a:r>
              <a:rPr lang="fr-FR" sz="2400" b="1">
                <a:solidFill>
                  <a:schemeClr val="accent1">
                    <a:lumMod val="75000"/>
                  </a:schemeClr>
                </a:solidFill>
              </a:rPr>
              <a:t>La consultation de Mon espace santé / DMP</a:t>
            </a:r>
          </a:p>
        </p:txBody>
      </p:sp>
      <p:sp>
        <p:nvSpPr>
          <p:cNvPr id="7" name="Rectangle 6">
            <a:extLst>
              <a:ext uri="{FF2B5EF4-FFF2-40B4-BE49-F238E27FC236}">
                <a16:creationId xmlns:a16="http://schemas.microsoft.com/office/drawing/2014/main" id="{680D4E5F-8BE6-8522-8FAF-431CAC701CB1}"/>
              </a:ext>
            </a:extLst>
          </p:cNvPr>
          <p:cNvSpPr/>
          <p:nvPr/>
        </p:nvSpPr>
        <p:spPr>
          <a:xfrm>
            <a:off x="273679" y="1266924"/>
            <a:ext cx="11123099" cy="4787367"/>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8" name="Graphique 9" descr="Mille contour">
            <a:extLst>
              <a:ext uri="{FF2B5EF4-FFF2-40B4-BE49-F238E27FC236}">
                <a16:creationId xmlns:a16="http://schemas.microsoft.com/office/drawing/2014/main" id="{53E4ED87-ECD7-6982-25F7-3B14BACC986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672" y="1270426"/>
            <a:ext cx="522054" cy="522054"/>
          </a:xfrm>
          <a:prstGeom prst="rect">
            <a:avLst/>
          </a:prstGeom>
        </p:spPr>
      </p:pic>
      <p:sp>
        <p:nvSpPr>
          <p:cNvPr id="9" name="TextBox 15">
            <a:extLst>
              <a:ext uri="{FF2B5EF4-FFF2-40B4-BE49-F238E27FC236}">
                <a16:creationId xmlns:a16="http://schemas.microsoft.com/office/drawing/2014/main" id="{56AE5CB6-BC00-F53C-766C-740C8C502BAF}"/>
              </a:ext>
            </a:extLst>
          </p:cNvPr>
          <p:cNvSpPr txBox="1"/>
          <p:nvPr/>
        </p:nvSpPr>
        <p:spPr>
          <a:xfrm>
            <a:off x="887719" y="1387089"/>
            <a:ext cx="1441100" cy="307777"/>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fr-FR" sz="2000" b="1"/>
              <a:t>OBJECTIFS</a:t>
            </a:r>
          </a:p>
        </p:txBody>
      </p:sp>
      <p:sp>
        <p:nvSpPr>
          <p:cNvPr id="10" name="ZoneTexte 9">
            <a:extLst>
              <a:ext uri="{FF2B5EF4-FFF2-40B4-BE49-F238E27FC236}">
                <a16:creationId xmlns:a16="http://schemas.microsoft.com/office/drawing/2014/main" id="{43D65871-5175-8DAC-9D49-18117774C66E}"/>
              </a:ext>
            </a:extLst>
          </p:cNvPr>
          <p:cNvSpPr txBox="1"/>
          <p:nvPr/>
        </p:nvSpPr>
        <p:spPr>
          <a:xfrm>
            <a:off x="428570" y="1891853"/>
            <a:ext cx="10594765" cy="2862322"/>
          </a:xfrm>
          <a:prstGeom prst="rect">
            <a:avLst/>
          </a:prstGeom>
          <a:noFill/>
          <a:ln w="6350">
            <a:noFill/>
            <a:miter lim="800000"/>
          </a:ln>
        </p:spPr>
        <p:txBody>
          <a:bodyPr wrap="square" lIns="91440" tIns="45720" rIns="91440" bIns="45720" anchor="t">
            <a:spAutoFit/>
          </a:bodyPr>
          <a:lstStyle/>
          <a:p>
            <a:pPr marL="285750" indent="-285750">
              <a:spcAft>
                <a:spcPts val="600"/>
              </a:spcAft>
              <a:buFont typeface="Wingdings"/>
              <a:buChar char="Ø"/>
            </a:pPr>
            <a:r>
              <a:rPr lang="fr-FR" sz="1600" b="1">
                <a:latin typeface="Calibri"/>
                <a:ea typeface="Calibri"/>
                <a:cs typeface="Arial"/>
              </a:rPr>
              <a:t>La consultation de Mon espace santé est intégrée au logiciel du professionnel de santé (par opposition à l'accès en </a:t>
            </a:r>
            <a:r>
              <a:rPr lang="fr-FR" sz="1600" b="1" err="1">
                <a:latin typeface="Calibri"/>
                <a:ea typeface="Calibri"/>
                <a:cs typeface="Arial"/>
              </a:rPr>
              <a:t>WebPSDMP</a:t>
            </a:r>
            <a:r>
              <a:rPr lang="fr-FR" sz="1600" b="1">
                <a:latin typeface="Calibri"/>
                <a:ea typeface="Calibri"/>
                <a:cs typeface="Arial"/>
              </a:rPr>
              <a:t> et appel contextuel) :</a:t>
            </a:r>
            <a:endParaRPr lang="fr-FR" sz="1600">
              <a:latin typeface="Calibri"/>
              <a:ea typeface="Calibri"/>
              <a:cs typeface="Calibri"/>
            </a:endParaRPr>
          </a:p>
          <a:p>
            <a:pPr marL="742950" lvl="1" indent="-285750">
              <a:spcAft>
                <a:spcPts val="600"/>
              </a:spcAft>
              <a:buFont typeface="Wingdings" panose="05000000000000000000" pitchFamily="2" charset="2"/>
              <a:buChar char="ü"/>
            </a:pPr>
            <a:r>
              <a:rPr lang="fr-FR" sz="1600">
                <a:latin typeface="Calibri"/>
                <a:ea typeface="Calibri"/>
                <a:cs typeface="Arial"/>
              </a:rPr>
              <a:t>Le professionnel </a:t>
            </a:r>
            <a:r>
              <a:rPr lang="fr-FR" sz="1600" b="1">
                <a:latin typeface="Calibri"/>
                <a:ea typeface="Calibri"/>
                <a:cs typeface="Arial"/>
              </a:rPr>
              <a:t>doit savoir sans clic si son patient a un profil Mon espace santé ouvert</a:t>
            </a:r>
            <a:r>
              <a:rPr lang="fr-FR" sz="1600">
                <a:latin typeface="Calibri"/>
                <a:ea typeface="Calibri"/>
                <a:cs typeface="Arial"/>
              </a:rPr>
              <a:t> et si son accès en tant que PS est autorisé. </a:t>
            </a:r>
            <a:endParaRPr lang="en-US" sz="1600">
              <a:latin typeface="Calibri"/>
              <a:ea typeface="Calibri"/>
              <a:cs typeface="Arial"/>
            </a:endParaRPr>
          </a:p>
          <a:p>
            <a:pPr marL="742950" lvl="1" indent="-285750">
              <a:spcAft>
                <a:spcPts val="600"/>
              </a:spcAft>
              <a:buFont typeface="Wingdings" panose="05000000000000000000" pitchFamily="2" charset="2"/>
              <a:buChar char="ü"/>
            </a:pPr>
            <a:r>
              <a:rPr lang="fr-FR" sz="1600">
                <a:latin typeface="Calibri"/>
                <a:ea typeface="Calibri"/>
                <a:cs typeface="Arial"/>
              </a:rPr>
              <a:t>Le professionnel </a:t>
            </a:r>
            <a:r>
              <a:rPr lang="fr-FR" sz="1600" b="1">
                <a:latin typeface="Calibri"/>
                <a:ea typeface="Calibri"/>
                <a:cs typeface="Arial"/>
              </a:rPr>
              <a:t>doit connaître sans clic la provenance et le statut des documents</a:t>
            </a:r>
            <a:r>
              <a:rPr lang="fr-FR" sz="1600">
                <a:latin typeface="Calibri"/>
                <a:ea typeface="Calibri"/>
                <a:cs typeface="Arial"/>
              </a:rPr>
              <a:t> </a:t>
            </a:r>
            <a:r>
              <a:rPr lang="fr-FR" sz="1600" b="1">
                <a:latin typeface="Calibri"/>
                <a:ea typeface="Calibri"/>
                <a:cs typeface="Arial"/>
              </a:rPr>
              <a:t>intégrés dans son DPI </a:t>
            </a:r>
            <a:r>
              <a:rPr lang="fr-FR" sz="1600">
                <a:latin typeface="Calibri"/>
                <a:ea typeface="Calibri"/>
                <a:cs typeface="Arial"/>
              </a:rPr>
              <a:t>(provenance, nouvelle version disponible, etc...).</a:t>
            </a:r>
          </a:p>
          <a:p>
            <a:pPr marL="742950" lvl="1" indent="-285750">
              <a:spcAft>
                <a:spcPts val="600"/>
              </a:spcAft>
              <a:buFont typeface="Wingdings" panose="05000000000000000000" pitchFamily="2" charset="2"/>
              <a:buChar char="ü"/>
            </a:pPr>
            <a:r>
              <a:rPr lang="fr-FR" sz="1600">
                <a:latin typeface="Calibri"/>
                <a:ea typeface="Calibri"/>
                <a:cs typeface="Arial"/>
              </a:rPr>
              <a:t>Le professionnel </a:t>
            </a:r>
            <a:r>
              <a:rPr lang="fr-FR" sz="1600" b="1">
                <a:latin typeface="Calibri"/>
                <a:ea typeface="Calibri"/>
                <a:cs typeface="Arial"/>
              </a:rPr>
              <a:t>doit disposer facilement des informations minimales pour orienter son choix</a:t>
            </a:r>
            <a:r>
              <a:rPr lang="fr-FR" sz="1600">
                <a:latin typeface="Calibri"/>
                <a:ea typeface="Calibri"/>
                <a:cs typeface="Arial"/>
              </a:rPr>
              <a:t> dans la lecture des documents : date de dernière alimentation, nature des derniers documents (configurable).</a:t>
            </a:r>
          </a:p>
          <a:p>
            <a:pPr marL="742950" lvl="1" indent="-285750">
              <a:spcAft>
                <a:spcPts val="600"/>
              </a:spcAft>
              <a:buFont typeface="Wingdings" panose="05000000000000000000" pitchFamily="2" charset="2"/>
              <a:buChar char="ü"/>
            </a:pPr>
            <a:r>
              <a:rPr lang="fr-FR" sz="1600">
                <a:latin typeface="Calibri"/>
                <a:ea typeface="Calibri"/>
                <a:cs typeface="Arial"/>
              </a:rPr>
              <a:t>Le professionnel </a:t>
            </a:r>
            <a:r>
              <a:rPr lang="fr-FR" sz="1600" b="1">
                <a:latin typeface="Calibri"/>
                <a:ea typeface="Calibri"/>
                <a:cs typeface="Arial"/>
              </a:rPr>
              <a:t>peut manuellement télécharger un document depuis Mon espace santé pour le visualiser et l'intégrer </a:t>
            </a:r>
            <a:r>
              <a:rPr lang="fr-FR" sz="1600">
                <a:latin typeface="Calibri"/>
                <a:ea typeface="Calibri"/>
                <a:cs typeface="Arial"/>
              </a:rPr>
              <a:t>dans son logiciel.</a:t>
            </a:r>
          </a:p>
        </p:txBody>
      </p:sp>
      <p:sp>
        <p:nvSpPr>
          <p:cNvPr id="11" name="TextBox 2">
            <a:extLst>
              <a:ext uri="{FF2B5EF4-FFF2-40B4-BE49-F238E27FC236}">
                <a16:creationId xmlns:a16="http://schemas.microsoft.com/office/drawing/2014/main" id="{99188F7D-522A-F32B-F4B0-31081523C28F}"/>
              </a:ext>
            </a:extLst>
          </p:cNvPr>
          <p:cNvSpPr txBox="1"/>
          <p:nvPr/>
        </p:nvSpPr>
        <p:spPr>
          <a:xfrm>
            <a:off x="318904" y="5314614"/>
            <a:ext cx="11078735" cy="49244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Wingdings"/>
              <a:buChar char="Ø"/>
            </a:pPr>
            <a:r>
              <a:rPr lang="fr-FR" sz="1600">
                <a:latin typeface="Calibri"/>
                <a:ea typeface="Calibri"/>
                <a:cs typeface="Arial"/>
              </a:rPr>
              <a:t>En outre, le professionnel </a:t>
            </a:r>
            <a:r>
              <a:rPr lang="fr-FR" sz="1600" b="1">
                <a:latin typeface="Calibri"/>
                <a:ea typeface="Calibri"/>
                <a:cs typeface="Arial"/>
              </a:rPr>
              <a:t>pourra aller regarder les images médicales par le moyen du réseau </a:t>
            </a:r>
            <a:r>
              <a:rPr lang="fr-FR" sz="1600" b="1">
                <a:latin typeface="Calibri"/>
                <a:ea typeface="Calibri"/>
                <a:cs typeface="Calibri"/>
              </a:rPr>
              <a:t>Drim-Box </a:t>
            </a:r>
            <a:r>
              <a:rPr lang="fr-FR" sz="1600">
                <a:latin typeface="Calibri"/>
                <a:ea typeface="Calibri"/>
                <a:cs typeface="Arial"/>
              </a:rPr>
              <a:t>via un lien présent dans le compte-rendu d'imagerie présent dans le DMP et par l'appel contextuel à la Drim-Box depuis le DPI.</a:t>
            </a:r>
            <a:endParaRPr lang="en-US" sz="1600">
              <a:latin typeface="Calibri"/>
              <a:ea typeface="Calibri"/>
              <a:cs typeface="Arial"/>
            </a:endParaRPr>
          </a:p>
        </p:txBody>
      </p:sp>
    </p:spTree>
    <p:extLst>
      <p:ext uri="{BB962C8B-B14F-4D97-AF65-F5344CB8AC3E}">
        <p14:creationId xmlns:p14="http://schemas.microsoft.com/office/powerpoint/2010/main" val="255633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C66C2-0D13-1867-C25B-62453BCD0B80}"/>
              </a:ext>
            </a:extLst>
          </p:cNvPr>
          <p:cNvSpPr txBox="1"/>
          <p:nvPr/>
        </p:nvSpPr>
        <p:spPr>
          <a:xfrm>
            <a:off x="1458090" y="367707"/>
            <a:ext cx="10289644" cy="461665"/>
          </a:xfrm>
          <a:prstGeom prst="rect">
            <a:avLst/>
          </a:prstGeom>
          <a:noFill/>
        </p:spPr>
        <p:txBody>
          <a:bodyPr wrap="square">
            <a:spAutoFit/>
          </a:bodyPr>
          <a:lstStyle/>
          <a:p>
            <a:r>
              <a:rPr lang="fr-FR" sz="2400" b="1">
                <a:solidFill>
                  <a:schemeClr val="accent1">
                    <a:lumMod val="75000"/>
                  </a:schemeClr>
                </a:solidFill>
              </a:rPr>
              <a:t>La consultation de Mon espace santé / DMP</a:t>
            </a:r>
          </a:p>
        </p:txBody>
      </p:sp>
      <p:sp>
        <p:nvSpPr>
          <p:cNvPr id="3" name="Title 1">
            <a:extLst>
              <a:ext uri="{FF2B5EF4-FFF2-40B4-BE49-F238E27FC236}">
                <a16:creationId xmlns:a16="http://schemas.microsoft.com/office/drawing/2014/main" id="{354A4BA4-A869-CC75-6A33-204073B2FEB2}"/>
              </a:ext>
            </a:extLst>
          </p:cNvPr>
          <p:cNvSpPr txBox="1">
            <a:spLocks/>
          </p:cNvSpPr>
          <p:nvPr/>
        </p:nvSpPr>
        <p:spPr>
          <a:xfrm>
            <a:off x="1029190" y="990267"/>
            <a:ext cx="8953047" cy="597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Arial"/>
              </a:rPr>
              <a:t>3 modes d'accès au DMP</a:t>
            </a:r>
            <a:endParaRPr lang="en-US"/>
          </a:p>
        </p:txBody>
      </p:sp>
      <p:sp>
        <p:nvSpPr>
          <p:cNvPr id="4" name="TextBox 2">
            <a:extLst>
              <a:ext uri="{FF2B5EF4-FFF2-40B4-BE49-F238E27FC236}">
                <a16:creationId xmlns:a16="http://schemas.microsoft.com/office/drawing/2014/main" id="{ACAA36CC-B929-D78E-A044-6734C834F32F}"/>
              </a:ext>
            </a:extLst>
          </p:cNvPr>
          <p:cNvSpPr txBox="1"/>
          <p:nvPr/>
        </p:nvSpPr>
        <p:spPr>
          <a:xfrm>
            <a:off x="383006" y="1909611"/>
            <a:ext cx="5837547" cy="450892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742950" lvl="1" indent="-285750">
              <a:spcBef>
                <a:spcPts val="300"/>
              </a:spcBef>
              <a:spcAft>
                <a:spcPts val="300"/>
              </a:spcAft>
              <a:buFont typeface="Wingdings,Sans-Serif"/>
              <a:buChar char="Ø"/>
            </a:pPr>
            <a:r>
              <a:rPr lang="fr-FR" b="1">
                <a:solidFill>
                  <a:srgbClr val="0070C0"/>
                </a:solidFill>
                <a:latin typeface="Arial"/>
                <a:cs typeface="Arial"/>
              </a:rPr>
              <a:t>Sur le navigateur de l'utilisateur (hors du logiciel)</a:t>
            </a:r>
            <a:endParaRPr lang="fr-FR" b="1">
              <a:solidFill>
                <a:srgbClr val="0070C0"/>
              </a:solidFill>
              <a:latin typeface="Arial"/>
              <a:ea typeface="Calibri"/>
              <a:cs typeface="Arial"/>
            </a:endParaRPr>
          </a:p>
          <a:p>
            <a:pPr marL="1200150" lvl="2" indent="-285750">
              <a:spcBef>
                <a:spcPts val="300"/>
              </a:spcBef>
              <a:spcAft>
                <a:spcPts val="300"/>
              </a:spcAft>
              <a:buFont typeface="Wingdings"/>
              <a:buChar char="§"/>
            </a:pPr>
            <a:r>
              <a:rPr lang="fr-FR">
                <a:solidFill>
                  <a:srgbClr val="000000"/>
                </a:solidFill>
                <a:latin typeface="Calibri"/>
                <a:ea typeface="Calibri"/>
                <a:cs typeface="Calibri"/>
                <a:hlinkClick r:id="rId2"/>
              </a:rPr>
              <a:t>DMP : Dossier Médical Partagé - Professionnel - SI-Portail</a:t>
            </a:r>
            <a:r>
              <a:rPr lang="fr-FR">
                <a:solidFill>
                  <a:srgbClr val="000000"/>
                </a:solidFill>
                <a:latin typeface="Calibri"/>
                <a:ea typeface="Calibri"/>
                <a:cs typeface="Calibri"/>
              </a:rPr>
              <a:t> : dmp.fr/</a:t>
            </a:r>
            <a:r>
              <a:rPr lang="fr-FR" err="1">
                <a:solidFill>
                  <a:srgbClr val="000000"/>
                </a:solidFill>
                <a:latin typeface="Calibri"/>
                <a:ea typeface="Calibri"/>
                <a:cs typeface="Calibri"/>
              </a:rPr>
              <a:t>ps</a:t>
            </a:r>
            <a:endParaRPr lang="fr-FR">
              <a:solidFill>
                <a:srgbClr val="000000"/>
              </a:solidFill>
              <a:latin typeface="Calibri"/>
              <a:ea typeface="Calibri"/>
              <a:cs typeface="Calibri"/>
            </a:endParaRPr>
          </a:p>
          <a:p>
            <a:pPr lvl="2">
              <a:spcBef>
                <a:spcPts val="300"/>
              </a:spcBef>
              <a:spcAft>
                <a:spcPts val="300"/>
              </a:spcAft>
            </a:pPr>
            <a:endParaRPr lang="fr-FR">
              <a:solidFill>
                <a:srgbClr val="000000"/>
              </a:solidFill>
              <a:latin typeface="Calibri"/>
              <a:ea typeface="Calibri"/>
              <a:cs typeface="Calibri"/>
            </a:endParaRPr>
          </a:p>
          <a:p>
            <a:pPr marL="742950" lvl="1" indent="-285750">
              <a:spcBef>
                <a:spcPts val="300"/>
              </a:spcBef>
              <a:spcAft>
                <a:spcPts val="300"/>
              </a:spcAft>
              <a:buFont typeface="Wingdings,Sans-Serif"/>
              <a:buChar char="Ø"/>
            </a:pPr>
            <a:r>
              <a:rPr lang="fr-FR" b="1">
                <a:solidFill>
                  <a:srgbClr val="0070C0"/>
                </a:solidFill>
                <a:latin typeface="Arial"/>
                <a:cs typeface="Arial"/>
              </a:rPr>
              <a:t>Par appel contextuel du Web PS DMP avec un passage des informations du patient </a:t>
            </a:r>
            <a:endParaRPr lang="fr-FR" sz="1600">
              <a:solidFill>
                <a:srgbClr val="000000"/>
              </a:solidFill>
              <a:latin typeface="Arial"/>
              <a:cs typeface="Arial"/>
            </a:endParaRPr>
          </a:p>
          <a:p>
            <a:pPr marL="1200150" lvl="2" indent="-285750">
              <a:spcBef>
                <a:spcPts val="300"/>
              </a:spcBef>
              <a:spcAft>
                <a:spcPts val="300"/>
              </a:spcAft>
              <a:buFont typeface="Wingdings"/>
              <a:buChar char="§"/>
            </a:pPr>
            <a:r>
              <a:rPr lang="fr-FR">
                <a:latin typeface="Calibri"/>
                <a:ea typeface="Calibri"/>
                <a:cs typeface="Calibri"/>
              </a:rPr>
              <a:t>Accès au sein du logiciel </a:t>
            </a:r>
          </a:p>
          <a:p>
            <a:pPr marL="1200150" lvl="2" indent="-285750">
              <a:spcBef>
                <a:spcPts val="300"/>
              </a:spcBef>
              <a:spcAft>
                <a:spcPts val="300"/>
              </a:spcAft>
              <a:buFont typeface="Wingdings"/>
              <a:buChar char="§"/>
            </a:pPr>
            <a:r>
              <a:rPr lang="fr-FR">
                <a:latin typeface="Calibri"/>
                <a:ea typeface="Calibri"/>
                <a:cs typeface="Calibri"/>
              </a:rPr>
              <a:t>Accès direct sur la page du patient concerné</a:t>
            </a:r>
          </a:p>
          <a:p>
            <a:pPr marL="742950" lvl="1" indent="-285750">
              <a:spcBef>
                <a:spcPts val="300"/>
              </a:spcBef>
              <a:spcAft>
                <a:spcPts val="300"/>
              </a:spcAft>
              <a:buFont typeface="Wingdings,Sans-Serif"/>
              <a:buChar char="Ø"/>
            </a:pPr>
            <a:endParaRPr lang="fr-FR">
              <a:solidFill>
                <a:srgbClr val="0070C0"/>
              </a:solidFill>
              <a:latin typeface="Calibri"/>
              <a:ea typeface="Calibri"/>
              <a:cs typeface="Calibri"/>
            </a:endParaRPr>
          </a:p>
          <a:p>
            <a:pPr marL="742950" lvl="1" indent="-285750">
              <a:spcBef>
                <a:spcPts val="300"/>
              </a:spcBef>
              <a:spcAft>
                <a:spcPts val="300"/>
              </a:spcAft>
              <a:buFont typeface="Wingdings,Sans-Serif"/>
              <a:buChar char="Ø"/>
            </a:pPr>
            <a:r>
              <a:rPr lang="fr-FR" b="1">
                <a:solidFill>
                  <a:srgbClr val="0070C0"/>
                </a:solidFill>
                <a:latin typeface="Arial"/>
                <a:cs typeface="Arial"/>
              </a:rPr>
              <a:t>Depuis le logiciel : par consultation intégrée du DMP en mode AIR simplifié</a:t>
            </a:r>
          </a:p>
          <a:p>
            <a:pPr marL="1200150" lvl="2" indent="-285750">
              <a:spcBef>
                <a:spcPts val="300"/>
              </a:spcBef>
              <a:spcAft>
                <a:spcPts val="300"/>
              </a:spcAft>
              <a:buFont typeface="Wingdings"/>
              <a:buChar char="§"/>
            </a:pPr>
            <a:r>
              <a:rPr lang="en-US" sz="1600" err="1">
                <a:latin typeface="Arial"/>
                <a:ea typeface="Calibri"/>
                <a:cs typeface="Arial"/>
              </a:rPr>
              <a:t>Logiciel</a:t>
            </a:r>
            <a:r>
              <a:rPr lang="en-US" sz="1600">
                <a:latin typeface="Arial"/>
                <a:ea typeface="Calibri"/>
                <a:cs typeface="Arial"/>
              </a:rPr>
              <a:t> de la vague 2</a:t>
            </a:r>
            <a:endParaRPr lang="en-US" sz="1600">
              <a:latin typeface="Arial"/>
              <a:ea typeface="Calibri" panose="020F0502020204030204" pitchFamily="34" charset="0"/>
              <a:cs typeface="Arial"/>
            </a:endParaRPr>
          </a:p>
          <a:p>
            <a:pPr lvl="1">
              <a:spcBef>
                <a:spcPts val="300"/>
              </a:spcBef>
              <a:spcAft>
                <a:spcPts val="300"/>
              </a:spcAft>
            </a:pPr>
            <a:endParaRPr lang="en-US" sz="1600" i="1">
              <a:latin typeface="Arial"/>
              <a:ea typeface="Calibri" panose="020F0502020204030204" pitchFamily="34" charset="0"/>
              <a:cs typeface="Arial"/>
            </a:endParaRPr>
          </a:p>
        </p:txBody>
      </p:sp>
      <p:pic>
        <p:nvPicPr>
          <p:cNvPr id="5" name="Picture 3">
            <a:extLst>
              <a:ext uri="{FF2B5EF4-FFF2-40B4-BE49-F238E27FC236}">
                <a16:creationId xmlns:a16="http://schemas.microsoft.com/office/drawing/2014/main" id="{90921E64-9234-37D0-7389-951199945DC2}"/>
              </a:ext>
            </a:extLst>
          </p:cNvPr>
          <p:cNvPicPr>
            <a:picLocks noChangeAspect="1"/>
          </p:cNvPicPr>
          <p:nvPr/>
        </p:nvPicPr>
        <p:blipFill>
          <a:blip r:embed="rId3"/>
          <a:stretch>
            <a:fillRect/>
          </a:stretch>
        </p:blipFill>
        <p:spPr>
          <a:xfrm>
            <a:off x="6220724" y="2080206"/>
            <a:ext cx="5846552" cy="3557497"/>
          </a:xfrm>
          <a:prstGeom prst="rect">
            <a:avLst/>
          </a:prstGeom>
        </p:spPr>
      </p:pic>
      <p:pic>
        <p:nvPicPr>
          <p:cNvPr id="6" name="Graphique 6" descr="Loupe avec un remplissage uni">
            <a:extLst>
              <a:ext uri="{FF2B5EF4-FFF2-40B4-BE49-F238E27FC236}">
                <a16:creationId xmlns:a16="http://schemas.microsoft.com/office/drawing/2014/main" id="{FBB7558F-6CF0-66DF-B90D-17088E8E57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3679" y="989544"/>
            <a:ext cx="601376" cy="601376"/>
          </a:xfrm>
          <a:prstGeom prst="rect">
            <a:avLst/>
          </a:prstGeom>
        </p:spPr>
      </p:pic>
    </p:spTree>
    <p:extLst>
      <p:ext uri="{BB962C8B-B14F-4D97-AF65-F5344CB8AC3E}">
        <p14:creationId xmlns:p14="http://schemas.microsoft.com/office/powerpoint/2010/main" val="196588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41222D-2F45-0766-54CE-BC0E2D0ACA41}"/>
              </a:ext>
            </a:extLst>
          </p:cNvPr>
          <p:cNvSpPr txBox="1"/>
          <p:nvPr/>
        </p:nvSpPr>
        <p:spPr>
          <a:xfrm>
            <a:off x="2098170" y="437562"/>
            <a:ext cx="10289644" cy="461665"/>
          </a:xfrm>
          <a:prstGeom prst="rect">
            <a:avLst/>
          </a:prstGeom>
          <a:noFill/>
        </p:spPr>
        <p:txBody>
          <a:bodyPr wrap="square">
            <a:spAutoFit/>
          </a:bodyPr>
          <a:lstStyle/>
          <a:p>
            <a:r>
              <a:rPr lang="fr-FR" sz="2400" b="1">
                <a:solidFill>
                  <a:schemeClr val="accent1">
                    <a:lumMod val="75000"/>
                  </a:schemeClr>
                </a:solidFill>
              </a:rPr>
              <a:t>Explication des attendus du mode AIR Simplifié </a:t>
            </a:r>
          </a:p>
        </p:txBody>
      </p:sp>
      <p:pic>
        <p:nvPicPr>
          <p:cNvPr id="5" name="Graphique 4" descr="Loupe avec un remplissage uni">
            <a:extLst>
              <a:ext uri="{FF2B5EF4-FFF2-40B4-BE49-F238E27FC236}">
                <a16:creationId xmlns:a16="http://schemas.microsoft.com/office/drawing/2014/main" id="{FD7A4D4F-593C-3670-E78B-EB98D103B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3142" y="267740"/>
            <a:ext cx="601376" cy="601376"/>
          </a:xfrm>
          <a:prstGeom prst="rect">
            <a:avLst/>
          </a:prstGeom>
        </p:spPr>
      </p:pic>
      <p:sp>
        <p:nvSpPr>
          <p:cNvPr id="6" name="ZoneTexte 5">
            <a:extLst>
              <a:ext uri="{FF2B5EF4-FFF2-40B4-BE49-F238E27FC236}">
                <a16:creationId xmlns:a16="http://schemas.microsoft.com/office/drawing/2014/main" id="{27660578-1958-CFE1-C19A-BCF6DCF08B22}"/>
              </a:ext>
            </a:extLst>
          </p:cNvPr>
          <p:cNvSpPr txBox="1"/>
          <p:nvPr/>
        </p:nvSpPr>
        <p:spPr>
          <a:xfrm>
            <a:off x="275947" y="1357230"/>
            <a:ext cx="11292396" cy="4247317"/>
          </a:xfrm>
          <a:prstGeom prst="rect">
            <a:avLst/>
          </a:prstGeom>
          <a:noFill/>
          <a:ln w="6350">
            <a:noFill/>
            <a:miter lim="800000"/>
          </a:ln>
        </p:spPr>
        <p:txBody>
          <a:bodyPr wrap="square" lIns="91440" tIns="45720" rIns="91440" bIns="45720" anchor="t">
            <a:spAutoFit/>
          </a:bodyPr>
          <a:lstStyle/>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x-none" b="1">
                <a:latin typeface="Calibri"/>
                <a:ea typeface="Calibri"/>
                <a:cs typeface="Calibri"/>
              </a:rPr>
              <a:t>L’accès en consultation au DMP en établissement de santé s’effectuera via une Authentification Indirecte Renforcée (AIR), avec les transactions actuelles du DMP pour la consultation.</a:t>
            </a:r>
          </a:p>
          <a:p>
            <a:pPr marL="285750" indent="-285750">
              <a:buFont typeface="Arial" panose="020B0604020202020204" pitchFamily="34" charset="0"/>
              <a:buChar char="•"/>
            </a:pPr>
            <a:endParaRPr lang="x-none">
              <a:latin typeface="Calibri"/>
              <a:ea typeface="Calibri"/>
              <a:cs typeface="Calibri"/>
            </a:endParaRPr>
          </a:p>
          <a:p>
            <a:pPr marL="285750" indent="-285750">
              <a:buFont typeface="Arial" panose="020B0604020202020204" pitchFamily="34" charset="0"/>
              <a:buChar char="•"/>
            </a:pPr>
            <a:r>
              <a:rPr lang="x-none">
                <a:latin typeface="Calibri"/>
                <a:ea typeface="Calibri"/>
                <a:cs typeface="Calibri"/>
              </a:rPr>
              <a:t>Les éléments propres à la consultation du DMP en mode “AIR Simplifié” sont indiqués dans le Guide d’intégration du DMP et dans le Référentiel de sécurité et d’interopérabilité pour l’accès des professionnels au DMP, qui précise notamment : </a:t>
            </a:r>
            <a:endParaRPr lang="x-none">
              <a:ea typeface="Calibri"/>
              <a:cs typeface="Calibri"/>
            </a:endParaRPr>
          </a:p>
          <a:p>
            <a:pPr marL="742950" lvl="1" indent="-285750">
              <a:buFont typeface="Arial" panose="020B0604020202020204" pitchFamily="34" charset="0"/>
              <a:buChar char="•"/>
            </a:pPr>
            <a:r>
              <a:rPr lang="x-none" b="1">
                <a:latin typeface="Calibri"/>
                <a:ea typeface="Calibri"/>
                <a:cs typeface="Calibri"/>
              </a:rPr>
              <a:t>L’obligation d’une authentification en double facteur de l’utilisateur (sur logiciel ou session) ;</a:t>
            </a:r>
            <a:endParaRPr lang="x-none" b="1">
              <a:ea typeface="Calibri"/>
              <a:cs typeface="Calibri"/>
            </a:endParaRPr>
          </a:p>
          <a:p>
            <a:pPr marL="742950" lvl="1" indent="-285750">
              <a:buFont typeface="Arial" panose="020B0604020202020204" pitchFamily="34" charset="0"/>
              <a:buChar char="•"/>
            </a:pPr>
            <a:r>
              <a:rPr lang="x-none" b="1">
                <a:latin typeface="Calibri"/>
                <a:ea typeface="Calibri"/>
                <a:cs typeface="Calibri"/>
              </a:rPr>
              <a:t>La transmission systématique du FINESS et de l’identifiant RPPS de la personne à l’origine de la transaction,</a:t>
            </a:r>
            <a:r>
              <a:rPr lang="x-none">
                <a:latin typeface="Calibri"/>
                <a:ea typeface="Calibri"/>
                <a:cs typeface="Calibri"/>
              </a:rPr>
              <a:t> pour l’application de la matrice d’habilitation des professionnels (conditions d’accès en lecture aux types de documents selon la profession ou la discipline), la traçabilité des accès et la détection des mésusages potentiels. </a:t>
            </a:r>
            <a:endParaRPr lang="x-none">
              <a:ea typeface="Calibri"/>
              <a:cs typeface="Calibri"/>
            </a:endParaRPr>
          </a:p>
          <a:p>
            <a:pPr marL="742950" lvl="1" indent="-285750">
              <a:buFont typeface="Arial" panose="020B0604020202020204" pitchFamily="34" charset="0"/>
              <a:buChar char="•"/>
            </a:pPr>
            <a:r>
              <a:rPr lang="x-none">
                <a:latin typeface="Calibri"/>
                <a:ea typeface="Calibri"/>
                <a:cs typeface="Calibri"/>
              </a:rPr>
              <a:t>Les conditions d’homologation des établissements pour l’utilisation du mode “AIR simplifié" (contractualisation CNAM).</a:t>
            </a:r>
            <a:endParaRPr lang="x-none">
              <a:ea typeface="Calibri"/>
              <a:cs typeface="Calibri"/>
            </a:endParaRPr>
          </a:p>
          <a:p>
            <a:pPr marL="742950" lvl="1" indent="-285750">
              <a:buFont typeface="Arial" panose="020B0604020202020204" pitchFamily="34" charset="0"/>
              <a:buChar char="•"/>
            </a:pPr>
            <a:endParaRPr lang="x-none" b="1" i="1">
              <a:latin typeface="Calibri"/>
              <a:ea typeface="Calibri"/>
              <a:cs typeface="Calibri"/>
            </a:endParaRPr>
          </a:p>
        </p:txBody>
      </p:sp>
      <p:pic>
        <p:nvPicPr>
          <p:cNvPr id="7" name="Picture 3">
            <a:extLst>
              <a:ext uri="{FF2B5EF4-FFF2-40B4-BE49-F238E27FC236}">
                <a16:creationId xmlns:a16="http://schemas.microsoft.com/office/drawing/2014/main" id="{C668B7C2-ACED-9298-0FDD-58D9CC532EFA}"/>
              </a:ext>
            </a:extLst>
          </p:cNvPr>
          <p:cNvPicPr>
            <a:picLocks noChangeAspect="1"/>
          </p:cNvPicPr>
          <p:nvPr/>
        </p:nvPicPr>
        <p:blipFill>
          <a:blip r:embed="rId4"/>
          <a:stretch>
            <a:fillRect/>
          </a:stretch>
        </p:blipFill>
        <p:spPr>
          <a:xfrm>
            <a:off x="2855160" y="4960819"/>
            <a:ext cx="5866860" cy="1287851"/>
          </a:xfrm>
          <a:prstGeom prst="rect">
            <a:avLst/>
          </a:prstGeom>
        </p:spPr>
      </p:pic>
    </p:spTree>
    <p:extLst>
      <p:ext uri="{BB962C8B-B14F-4D97-AF65-F5344CB8AC3E}">
        <p14:creationId xmlns:p14="http://schemas.microsoft.com/office/powerpoint/2010/main" val="281927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1F09C6C-3998-8D5F-0E06-D011D1858847}"/>
              </a:ext>
            </a:extLst>
          </p:cNvPr>
          <p:cNvSpPr txBox="1"/>
          <p:nvPr/>
        </p:nvSpPr>
        <p:spPr>
          <a:xfrm>
            <a:off x="1446660" y="368138"/>
            <a:ext cx="10289644" cy="461665"/>
          </a:xfrm>
          <a:prstGeom prst="rect">
            <a:avLst/>
          </a:prstGeom>
          <a:noFill/>
        </p:spPr>
        <p:txBody>
          <a:bodyPr wrap="square">
            <a:spAutoFit/>
          </a:bodyPr>
          <a:lstStyle/>
          <a:p>
            <a:r>
              <a:rPr lang="fr-FR" sz="2400" b="1">
                <a:solidFill>
                  <a:schemeClr val="accent1">
                    <a:lumMod val="75000"/>
                  </a:schemeClr>
                </a:solidFill>
              </a:rPr>
              <a:t>Identification électronique et Pro Santé </a:t>
            </a:r>
            <a:r>
              <a:rPr lang="fr-FR" sz="2400" b="1" err="1">
                <a:solidFill>
                  <a:schemeClr val="accent1">
                    <a:lumMod val="75000"/>
                  </a:schemeClr>
                </a:solidFill>
              </a:rPr>
              <a:t>Connect</a:t>
            </a:r>
            <a:r>
              <a:rPr lang="fr-FR" sz="2400" b="1">
                <a:solidFill>
                  <a:schemeClr val="accent1">
                    <a:lumMod val="75000"/>
                  </a:schemeClr>
                </a:solidFill>
              </a:rPr>
              <a:t> (PSC) pour le DPI</a:t>
            </a:r>
          </a:p>
        </p:txBody>
      </p:sp>
      <p:sp>
        <p:nvSpPr>
          <p:cNvPr id="7" name="Rectangle 6">
            <a:extLst>
              <a:ext uri="{FF2B5EF4-FFF2-40B4-BE49-F238E27FC236}">
                <a16:creationId xmlns:a16="http://schemas.microsoft.com/office/drawing/2014/main" id="{A34D35CD-F350-E5EB-506B-2D239383DC4D}"/>
              </a:ext>
            </a:extLst>
          </p:cNvPr>
          <p:cNvSpPr/>
          <p:nvPr/>
        </p:nvSpPr>
        <p:spPr>
          <a:xfrm>
            <a:off x="264154" y="1208922"/>
            <a:ext cx="11150977" cy="4974708"/>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8" name="Graphique 9" descr="Mille contour">
            <a:extLst>
              <a:ext uri="{FF2B5EF4-FFF2-40B4-BE49-F238E27FC236}">
                <a16:creationId xmlns:a16="http://schemas.microsoft.com/office/drawing/2014/main" id="{5E15623C-C91B-F177-4901-2758056C52A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569" y="1267817"/>
            <a:ext cx="522054" cy="522054"/>
          </a:xfrm>
          <a:prstGeom prst="rect">
            <a:avLst/>
          </a:prstGeom>
        </p:spPr>
      </p:pic>
      <p:sp>
        <p:nvSpPr>
          <p:cNvPr id="9" name="TextBox 15">
            <a:extLst>
              <a:ext uri="{FF2B5EF4-FFF2-40B4-BE49-F238E27FC236}">
                <a16:creationId xmlns:a16="http://schemas.microsoft.com/office/drawing/2014/main" id="{22B884C9-4A39-B17C-1794-B124541242CD}"/>
              </a:ext>
            </a:extLst>
          </p:cNvPr>
          <p:cNvSpPr txBox="1"/>
          <p:nvPr/>
        </p:nvSpPr>
        <p:spPr>
          <a:xfrm>
            <a:off x="996616" y="1355725"/>
            <a:ext cx="1441100" cy="307777"/>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fr-FR" sz="2000" b="1"/>
              <a:t>OBJECTIFS</a:t>
            </a:r>
          </a:p>
        </p:txBody>
      </p:sp>
      <p:sp>
        <p:nvSpPr>
          <p:cNvPr id="10" name="ZoneTexte 9">
            <a:extLst>
              <a:ext uri="{FF2B5EF4-FFF2-40B4-BE49-F238E27FC236}">
                <a16:creationId xmlns:a16="http://schemas.microsoft.com/office/drawing/2014/main" id="{0F11CBB2-551D-1582-6866-A62AB7B6D1C9}"/>
              </a:ext>
            </a:extLst>
          </p:cNvPr>
          <p:cNvSpPr txBox="1"/>
          <p:nvPr/>
        </p:nvSpPr>
        <p:spPr>
          <a:xfrm>
            <a:off x="791192" y="1740053"/>
            <a:ext cx="10614142" cy="2169825"/>
          </a:xfrm>
          <a:prstGeom prst="rect">
            <a:avLst/>
          </a:prstGeom>
          <a:noFill/>
          <a:ln w="6350">
            <a:noFill/>
            <a:miter lim="800000"/>
          </a:ln>
        </p:spPr>
        <p:txBody>
          <a:bodyPr wrap="square" lIns="91440" tIns="45720" rIns="91440" bIns="45720" anchor="t">
            <a:spAutoFit/>
          </a:bodyPr>
          <a:lstStyle/>
          <a:p>
            <a:r>
              <a:rPr lang="fr-FR" sz="1500" b="1">
                <a:solidFill>
                  <a:srgbClr val="000000"/>
                </a:solidFill>
                <a:latin typeface="Calibri"/>
                <a:cs typeface="Times New Roman"/>
              </a:rPr>
              <a:t>Généraliser l’authentification par Pro Santé </a:t>
            </a:r>
            <a:r>
              <a:rPr lang="fr-FR" sz="1500" b="1" err="1">
                <a:solidFill>
                  <a:srgbClr val="000000"/>
                </a:solidFill>
                <a:latin typeface="Calibri"/>
                <a:cs typeface="Times New Roman"/>
              </a:rPr>
              <a:t>Connect</a:t>
            </a:r>
            <a:r>
              <a:rPr lang="fr-FR" sz="1500" b="1">
                <a:solidFill>
                  <a:srgbClr val="000000"/>
                </a:solidFill>
                <a:latin typeface="Calibri"/>
                <a:cs typeface="Times New Roman"/>
              </a:rPr>
              <a:t> pour l'accès aux services numériques en santé, notamment les services socles pour la Vague 2 Hôpital avec le DMP (mais aussi sur les autres services pour les autres couloirs)</a:t>
            </a:r>
            <a:endParaRPr lang="fr-FR" sz="1500" b="1" i="0" u="none" strike="noStrike">
              <a:solidFill>
                <a:srgbClr val="000000"/>
              </a:solidFill>
              <a:effectLst/>
              <a:latin typeface="Calibri"/>
              <a:ea typeface="Calibri"/>
              <a:cs typeface="Times New Roman"/>
            </a:endParaRPr>
          </a:p>
          <a:p>
            <a:endParaRPr lang="fr-FR" sz="1500" b="1">
              <a:solidFill>
                <a:srgbClr val="000000"/>
              </a:solidFill>
              <a:cs typeface="Times New Roman" panose="02020603050405020304" pitchFamily="18" charset="0"/>
            </a:endParaRPr>
          </a:p>
          <a:p>
            <a:pPr marL="285750" indent="-285750" algn="just">
              <a:buFont typeface="Symbol"/>
              <a:buChar char="•"/>
            </a:pPr>
            <a:r>
              <a:rPr lang="fr-FR" sz="1500">
                <a:solidFill>
                  <a:srgbClr val="000000"/>
                </a:solidFill>
                <a:latin typeface="Calibri"/>
                <a:cs typeface="Calibri"/>
              </a:rPr>
              <a:t>Pour les DPI, il s’agit de </a:t>
            </a:r>
            <a:r>
              <a:rPr lang="fr-FR" sz="1500" b="1">
                <a:solidFill>
                  <a:srgbClr val="000000"/>
                </a:solidFill>
                <a:latin typeface="Calibri"/>
                <a:cs typeface="Calibri"/>
              </a:rPr>
              <a:t>proposer aux professionnels de santé une identification simple, sécurisée et unifiée</a:t>
            </a:r>
            <a:r>
              <a:rPr lang="fr-FR" sz="1500">
                <a:solidFill>
                  <a:srgbClr val="000000"/>
                </a:solidFill>
                <a:latin typeface="Calibri"/>
                <a:cs typeface="Calibri"/>
              </a:rPr>
              <a:t> – où les Professionnels de Santé peuvent se connecter aux services socles, en passant de l’un à l’autre de manière fluide, sans réidentification via les fonctionnalités de navigateur ;</a:t>
            </a:r>
            <a:endParaRPr lang="fr-FR" sz="1500">
              <a:solidFill>
                <a:srgbClr val="000000"/>
              </a:solidFill>
              <a:latin typeface="Calibri"/>
              <a:ea typeface="Calibri"/>
              <a:cs typeface="Calibri"/>
            </a:endParaRPr>
          </a:p>
          <a:p>
            <a:pPr marL="285750" indent="-285750" algn="just">
              <a:buFont typeface="Symbol"/>
              <a:buChar char="•"/>
            </a:pPr>
            <a:r>
              <a:rPr lang="fr-FR" sz="1500">
                <a:solidFill>
                  <a:srgbClr val="000000"/>
                </a:solidFill>
                <a:latin typeface="Calibri"/>
                <a:cs typeface="Calibri"/>
              </a:rPr>
              <a:t>Les services déléguant leurs authentifications à </a:t>
            </a:r>
            <a:r>
              <a:rPr lang="fr-FR" sz="1500" err="1">
                <a:solidFill>
                  <a:srgbClr val="000000"/>
                </a:solidFill>
                <a:latin typeface="Calibri"/>
                <a:cs typeface="Calibri"/>
              </a:rPr>
              <a:t>ProSanté</a:t>
            </a:r>
            <a:r>
              <a:rPr lang="fr-FR" sz="1500">
                <a:solidFill>
                  <a:srgbClr val="000000"/>
                </a:solidFill>
                <a:latin typeface="Calibri"/>
                <a:cs typeface="Calibri"/>
              </a:rPr>
              <a:t> </a:t>
            </a:r>
            <a:r>
              <a:rPr lang="fr-FR" sz="1500" err="1">
                <a:solidFill>
                  <a:srgbClr val="000000"/>
                </a:solidFill>
                <a:latin typeface="Calibri"/>
                <a:cs typeface="Calibri"/>
              </a:rPr>
              <a:t>Connect</a:t>
            </a:r>
            <a:r>
              <a:rPr lang="fr-FR" sz="1500">
                <a:solidFill>
                  <a:srgbClr val="000000"/>
                </a:solidFill>
                <a:latin typeface="Calibri"/>
                <a:cs typeface="Calibri"/>
              </a:rPr>
              <a:t> bénéficient de l'image de confiance et de sécurité associée à Pro Santé </a:t>
            </a:r>
            <a:r>
              <a:rPr lang="fr-FR" sz="1500" err="1">
                <a:solidFill>
                  <a:srgbClr val="000000"/>
                </a:solidFill>
                <a:latin typeface="Calibri"/>
                <a:cs typeface="Calibri"/>
              </a:rPr>
              <a:t>Connect</a:t>
            </a:r>
            <a:r>
              <a:rPr lang="fr-FR" sz="1500">
                <a:solidFill>
                  <a:srgbClr val="000000"/>
                </a:solidFill>
                <a:latin typeface="Calibri"/>
                <a:cs typeface="Calibri"/>
              </a:rPr>
              <a:t> qui </a:t>
            </a:r>
            <a:r>
              <a:rPr lang="fr-FR" sz="1500" b="1">
                <a:solidFill>
                  <a:srgbClr val="000000"/>
                </a:solidFill>
                <a:latin typeface="Calibri"/>
                <a:cs typeface="Calibri"/>
              </a:rPr>
              <a:t>propose des authentifications sur une base locale de comptes reposant sur le protocole </a:t>
            </a:r>
            <a:r>
              <a:rPr lang="fr-FR" sz="1500" b="1" err="1">
                <a:solidFill>
                  <a:srgbClr val="000000"/>
                </a:solidFill>
                <a:latin typeface="Calibri"/>
                <a:cs typeface="Calibri"/>
              </a:rPr>
              <a:t>OpenID</a:t>
            </a:r>
            <a:r>
              <a:rPr lang="fr-FR" sz="1500" b="1">
                <a:solidFill>
                  <a:srgbClr val="000000"/>
                </a:solidFill>
                <a:latin typeface="Calibri"/>
                <a:cs typeface="Calibri"/>
              </a:rPr>
              <a:t> </a:t>
            </a:r>
            <a:r>
              <a:rPr lang="fr-FR" sz="1500" b="1" err="1">
                <a:solidFill>
                  <a:srgbClr val="000000"/>
                </a:solidFill>
                <a:latin typeface="Calibri"/>
                <a:cs typeface="Calibri"/>
              </a:rPr>
              <a:t>Connect</a:t>
            </a:r>
            <a:r>
              <a:rPr lang="fr-FR" sz="1500" b="1">
                <a:solidFill>
                  <a:srgbClr val="000000"/>
                </a:solidFill>
                <a:latin typeface="Calibri"/>
                <a:cs typeface="Calibri"/>
              </a:rPr>
              <a:t>.</a:t>
            </a:r>
            <a:endParaRPr lang="fr-FR" sz="1500" b="1">
              <a:solidFill>
                <a:srgbClr val="000000"/>
              </a:solidFill>
              <a:latin typeface="Calibri"/>
              <a:ea typeface="Calibri"/>
              <a:cs typeface="Calibri"/>
            </a:endParaRPr>
          </a:p>
          <a:p>
            <a:endParaRPr lang="fr-FR" sz="1500" b="1">
              <a:ea typeface="Calibri"/>
              <a:cs typeface="Times New Roman"/>
            </a:endParaRPr>
          </a:p>
        </p:txBody>
      </p:sp>
      <p:sp>
        <p:nvSpPr>
          <p:cNvPr id="11" name="Rectangle 10">
            <a:extLst>
              <a:ext uri="{FF2B5EF4-FFF2-40B4-BE49-F238E27FC236}">
                <a16:creationId xmlns:a16="http://schemas.microsoft.com/office/drawing/2014/main" id="{B838D6EE-FCD1-4D72-9C9E-110F916C6026}"/>
              </a:ext>
            </a:extLst>
          </p:cNvPr>
          <p:cNvSpPr/>
          <p:nvPr/>
        </p:nvSpPr>
        <p:spPr>
          <a:xfrm>
            <a:off x="595101" y="3959356"/>
            <a:ext cx="10529455" cy="2132834"/>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lvl="1" indent="-285750">
              <a:spcBef>
                <a:spcPts val="300"/>
              </a:spcBef>
              <a:spcAft>
                <a:spcPts val="300"/>
              </a:spcAft>
              <a:buFont typeface="Wingdings,Sans-Serif"/>
              <a:buChar char="Ø"/>
            </a:pPr>
            <a:r>
              <a:rPr lang="fr-FR" sz="1200" b="1">
                <a:solidFill>
                  <a:srgbClr val="0070C0"/>
                </a:solidFill>
                <a:latin typeface="Arial"/>
                <a:cs typeface="Arial"/>
              </a:rPr>
              <a:t>Pour la consultation en intégrée logiciel dans le DPI : Le mode AIR simplifié sera la seule modalité de consultation du DMP imposée aux DPI </a:t>
            </a:r>
            <a:endParaRPr lang="en-US" sz="1200">
              <a:solidFill>
                <a:srgbClr val="000000"/>
              </a:solidFill>
              <a:ea typeface="Calibri" panose="020F0502020204030204" pitchFamily="34" charset="0"/>
              <a:cs typeface="Calibri" panose="020F0502020204030204" pitchFamily="34" charset="0"/>
            </a:endParaRPr>
          </a:p>
          <a:p>
            <a:pPr marL="1200150" lvl="2" indent="-285750">
              <a:spcBef>
                <a:spcPts val="300"/>
              </a:spcBef>
              <a:spcAft>
                <a:spcPts val="300"/>
              </a:spcAft>
              <a:buFont typeface="Wingdings"/>
              <a:buChar char="§"/>
            </a:pPr>
            <a:r>
              <a:rPr lang="en-US" sz="1200">
                <a:solidFill>
                  <a:srgbClr val="000000"/>
                </a:solidFill>
                <a:latin typeface="Calibri"/>
                <a:ea typeface="Calibri"/>
                <a:cs typeface="Calibri"/>
              </a:rPr>
              <a:t>Ce mode </a:t>
            </a:r>
            <a:r>
              <a:rPr lang="en-US" sz="1200" err="1">
                <a:solidFill>
                  <a:srgbClr val="000000"/>
                </a:solidFill>
                <a:latin typeface="Calibri"/>
                <a:ea typeface="Calibri"/>
                <a:cs typeface="Calibri"/>
              </a:rPr>
              <a:t>permet</a:t>
            </a:r>
            <a:r>
              <a:rPr lang="en-US" sz="1200">
                <a:solidFill>
                  <a:srgbClr val="000000"/>
                </a:solidFill>
                <a:latin typeface="Calibri"/>
                <a:ea typeface="Calibri"/>
                <a:cs typeface="Calibri"/>
              </a:rPr>
              <a:t> </a:t>
            </a:r>
            <a:r>
              <a:rPr lang="en-US" sz="1200" err="1">
                <a:solidFill>
                  <a:srgbClr val="000000"/>
                </a:solidFill>
                <a:latin typeface="Calibri"/>
                <a:ea typeface="Calibri"/>
                <a:cs typeface="Calibri"/>
              </a:rPr>
              <a:t>l'authentification</a:t>
            </a:r>
            <a:r>
              <a:rPr lang="en-US" sz="1200">
                <a:solidFill>
                  <a:srgbClr val="000000"/>
                </a:solidFill>
                <a:latin typeface="Calibri"/>
                <a:ea typeface="Calibri"/>
                <a:cs typeface="Calibri"/>
              </a:rPr>
              <a:t> pour </a:t>
            </a:r>
            <a:r>
              <a:rPr lang="en-US" sz="1200" err="1">
                <a:solidFill>
                  <a:srgbClr val="000000"/>
                </a:solidFill>
                <a:latin typeface="Calibri"/>
                <a:ea typeface="Calibri"/>
                <a:cs typeface="Calibri"/>
              </a:rPr>
              <a:t>l'accès</a:t>
            </a:r>
            <a:r>
              <a:rPr lang="en-US" sz="1200">
                <a:solidFill>
                  <a:srgbClr val="000000"/>
                </a:solidFill>
                <a:latin typeface="Calibri"/>
                <a:ea typeface="Calibri"/>
                <a:cs typeface="Calibri"/>
              </a:rPr>
              <a:t> au DMP par </a:t>
            </a:r>
            <a:r>
              <a:rPr lang="en-US" sz="1200" err="1">
                <a:solidFill>
                  <a:srgbClr val="000000"/>
                </a:solidFill>
                <a:latin typeface="Calibri"/>
                <a:ea typeface="Calibri"/>
                <a:cs typeface="Calibri"/>
              </a:rPr>
              <a:t>certificat</a:t>
            </a:r>
            <a:r>
              <a:rPr lang="en-US" sz="1200">
                <a:solidFill>
                  <a:srgbClr val="000000"/>
                </a:solidFill>
                <a:latin typeface="Calibri"/>
                <a:ea typeface="Calibri"/>
                <a:cs typeface="Calibri"/>
              </a:rPr>
              <a:t>. Il ne </a:t>
            </a:r>
            <a:r>
              <a:rPr lang="en-US" sz="1200" err="1">
                <a:solidFill>
                  <a:srgbClr val="000000"/>
                </a:solidFill>
                <a:latin typeface="Calibri"/>
                <a:ea typeface="Calibri"/>
                <a:cs typeface="Calibri"/>
              </a:rPr>
              <a:t>nécessite</a:t>
            </a:r>
            <a:r>
              <a:rPr lang="en-US" sz="1200">
                <a:solidFill>
                  <a:srgbClr val="000000"/>
                </a:solidFill>
                <a:latin typeface="Calibri"/>
                <a:ea typeface="Calibri"/>
                <a:cs typeface="Calibri"/>
              </a:rPr>
              <a:t> par </a:t>
            </a:r>
            <a:r>
              <a:rPr lang="en-US" sz="1200" err="1">
                <a:solidFill>
                  <a:srgbClr val="000000"/>
                </a:solidFill>
                <a:latin typeface="Calibri"/>
                <a:ea typeface="Calibri"/>
                <a:cs typeface="Calibri"/>
              </a:rPr>
              <a:t>conséquent</a:t>
            </a:r>
            <a:r>
              <a:rPr lang="en-US" sz="1200">
                <a:solidFill>
                  <a:srgbClr val="000000"/>
                </a:solidFill>
                <a:latin typeface="Calibri"/>
                <a:ea typeface="Calibri"/>
                <a:cs typeface="Calibri"/>
              </a:rPr>
              <a:t> pas de carte CPS. </a:t>
            </a:r>
          </a:p>
          <a:p>
            <a:pPr marL="1200150" lvl="2" indent="-285750">
              <a:spcBef>
                <a:spcPts val="300"/>
              </a:spcBef>
              <a:spcAft>
                <a:spcPts val="300"/>
              </a:spcAft>
              <a:buFont typeface="Wingdings"/>
              <a:buChar char="§"/>
            </a:pPr>
            <a:r>
              <a:rPr lang="en-US" sz="1200">
                <a:solidFill>
                  <a:srgbClr val="000000"/>
                </a:solidFill>
                <a:latin typeface="Calibri"/>
                <a:cs typeface="Calibri"/>
              </a:rPr>
              <a:t>Une </a:t>
            </a:r>
            <a:r>
              <a:rPr lang="en-US" sz="1200" err="1">
                <a:solidFill>
                  <a:srgbClr val="000000"/>
                </a:solidFill>
                <a:latin typeface="Calibri"/>
                <a:cs typeface="Calibri"/>
              </a:rPr>
              <a:t>contractualisation</a:t>
            </a:r>
            <a:r>
              <a:rPr lang="en-US" sz="1200">
                <a:solidFill>
                  <a:srgbClr val="000000"/>
                </a:solidFill>
                <a:latin typeface="Calibri"/>
                <a:cs typeface="Calibri"/>
              </a:rPr>
              <a:t> de </a:t>
            </a:r>
            <a:r>
              <a:rPr lang="en-US" sz="1200" err="1">
                <a:solidFill>
                  <a:srgbClr val="000000"/>
                </a:solidFill>
                <a:latin typeface="Calibri"/>
                <a:cs typeface="Calibri"/>
              </a:rPr>
              <a:t>l'établissement</a:t>
            </a:r>
            <a:r>
              <a:rPr lang="en-US" sz="1200">
                <a:solidFill>
                  <a:srgbClr val="000000"/>
                </a:solidFill>
                <a:latin typeface="Calibri"/>
                <a:cs typeface="Calibri"/>
              </a:rPr>
              <a:t> avec la CNAM </a:t>
            </a:r>
            <a:r>
              <a:rPr lang="en-US" sz="1200" err="1">
                <a:solidFill>
                  <a:srgbClr val="000000"/>
                </a:solidFill>
                <a:latin typeface="Calibri"/>
                <a:cs typeface="Calibri"/>
              </a:rPr>
              <a:t>est</a:t>
            </a:r>
            <a:r>
              <a:rPr lang="en-US" sz="1200">
                <a:solidFill>
                  <a:srgbClr val="000000"/>
                </a:solidFill>
                <a:latin typeface="Calibri"/>
                <a:cs typeface="Calibri"/>
              </a:rPr>
              <a:t> </a:t>
            </a:r>
            <a:r>
              <a:rPr lang="en-US" sz="1200" err="1">
                <a:solidFill>
                  <a:srgbClr val="000000"/>
                </a:solidFill>
                <a:latin typeface="Calibri"/>
                <a:cs typeface="Calibri"/>
              </a:rPr>
              <a:t>obligatoire</a:t>
            </a:r>
            <a:r>
              <a:rPr lang="en-US" sz="1200">
                <a:solidFill>
                  <a:srgbClr val="000000"/>
                </a:solidFill>
                <a:latin typeface="Calibri"/>
                <a:cs typeface="Calibri"/>
              </a:rPr>
              <a:t> pour le </a:t>
            </a:r>
            <a:r>
              <a:rPr lang="en-US" sz="1200" err="1">
                <a:solidFill>
                  <a:srgbClr val="000000"/>
                </a:solidFill>
                <a:latin typeface="Calibri"/>
                <a:cs typeface="Calibri"/>
              </a:rPr>
              <a:t>mettre</a:t>
            </a:r>
            <a:r>
              <a:rPr lang="en-US" sz="1200">
                <a:solidFill>
                  <a:srgbClr val="000000"/>
                </a:solidFill>
                <a:latin typeface="Calibri"/>
                <a:cs typeface="Calibri"/>
              </a:rPr>
              <a:t> </a:t>
            </a:r>
            <a:r>
              <a:rPr lang="en-US" sz="1200" err="1">
                <a:solidFill>
                  <a:srgbClr val="000000"/>
                </a:solidFill>
                <a:latin typeface="Calibri"/>
                <a:cs typeface="Calibri"/>
              </a:rPr>
              <a:t>en</a:t>
            </a:r>
            <a:r>
              <a:rPr lang="en-US" sz="1200">
                <a:solidFill>
                  <a:srgbClr val="000000"/>
                </a:solidFill>
                <a:latin typeface="Calibri"/>
                <a:cs typeface="Calibri"/>
              </a:rPr>
              <a:t> place.</a:t>
            </a:r>
          </a:p>
          <a:p>
            <a:pPr lvl="2">
              <a:spcBef>
                <a:spcPts val="300"/>
              </a:spcBef>
              <a:spcAft>
                <a:spcPts val="300"/>
              </a:spcAft>
            </a:pPr>
            <a:endParaRPr lang="en-US" sz="1100">
              <a:solidFill>
                <a:srgbClr val="000000"/>
              </a:solidFill>
              <a:latin typeface="Calibri"/>
              <a:ea typeface="Calibri"/>
              <a:cs typeface="Calibri"/>
            </a:endParaRPr>
          </a:p>
          <a:p>
            <a:pPr marL="742950" lvl="1" indent="-285750">
              <a:spcBef>
                <a:spcPts val="300"/>
              </a:spcBef>
              <a:spcAft>
                <a:spcPts val="300"/>
              </a:spcAft>
              <a:buFont typeface="Wingdings,Sans-Serif"/>
              <a:buChar char="Ø"/>
            </a:pPr>
            <a:r>
              <a:rPr lang="fr-FR" sz="1200" b="1">
                <a:solidFill>
                  <a:srgbClr val="0070C0"/>
                </a:solidFill>
                <a:latin typeface="Arial"/>
                <a:cs typeface="Arial"/>
              </a:rPr>
              <a:t>Pour la consultation du </a:t>
            </a:r>
            <a:r>
              <a:rPr lang="fr-FR" sz="1200" b="1" err="1">
                <a:solidFill>
                  <a:srgbClr val="0070C0"/>
                </a:solidFill>
                <a:latin typeface="Arial"/>
                <a:cs typeface="Arial"/>
              </a:rPr>
              <a:t>WebPS</a:t>
            </a:r>
            <a:r>
              <a:rPr lang="fr-FR" sz="1200" b="1">
                <a:solidFill>
                  <a:srgbClr val="0070C0"/>
                </a:solidFill>
                <a:latin typeface="Arial"/>
                <a:cs typeface="Arial"/>
              </a:rPr>
              <a:t> DMP par appel contextuel : il est demandé aux solutions logicielles de pouvoir l'effectuer par AIR Simplifié et via Pro Santé </a:t>
            </a:r>
            <a:r>
              <a:rPr lang="fr-FR" sz="1200" b="1" err="1">
                <a:solidFill>
                  <a:srgbClr val="0070C0"/>
                </a:solidFill>
                <a:latin typeface="Arial"/>
                <a:cs typeface="Arial"/>
              </a:rPr>
              <a:t>Connect</a:t>
            </a:r>
            <a:r>
              <a:rPr lang="fr-FR" sz="1100" b="1">
                <a:solidFill>
                  <a:srgbClr val="0070C0"/>
                </a:solidFill>
                <a:latin typeface="Arial"/>
                <a:cs typeface="Arial"/>
              </a:rPr>
              <a:t> </a:t>
            </a:r>
            <a:r>
              <a:rPr lang="fr-FR" sz="1100">
                <a:solidFill>
                  <a:srgbClr val="000000"/>
                </a:solidFill>
                <a:latin typeface="Arial"/>
                <a:cs typeface="Arial"/>
              </a:rPr>
              <a:t>afin que l'établissement puisse choisir la solution correspondant à son organisation.</a:t>
            </a:r>
          </a:p>
          <a:p>
            <a:pPr marL="742950" lvl="1" indent="-285750">
              <a:spcBef>
                <a:spcPts val="300"/>
              </a:spcBef>
              <a:spcAft>
                <a:spcPts val="300"/>
              </a:spcAft>
              <a:buFont typeface="Wingdings,Sans-Serif"/>
              <a:buChar char="Ø"/>
            </a:pPr>
            <a:endParaRPr lang="fr-FR" sz="1050" b="1">
              <a:solidFill>
                <a:srgbClr val="0070C0"/>
              </a:solidFill>
              <a:latin typeface="Arial"/>
              <a:cs typeface="Arial"/>
            </a:endParaRPr>
          </a:p>
          <a:p>
            <a:pPr marL="742950" lvl="1" indent="-285750">
              <a:spcBef>
                <a:spcPts val="300"/>
              </a:spcBef>
              <a:spcAft>
                <a:spcPts val="300"/>
              </a:spcAft>
              <a:buFont typeface="Wingdings,Sans-Serif"/>
              <a:buChar char="Ø"/>
            </a:pPr>
            <a:r>
              <a:rPr lang="fr-FR" sz="1200" b="1">
                <a:solidFill>
                  <a:srgbClr val="0070C0"/>
                </a:solidFill>
                <a:latin typeface="Arial"/>
                <a:cs typeface="Arial"/>
              </a:rPr>
              <a:t>Il est également demandé d'implémenter Pro Santé </a:t>
            </a:r>
            <a:r>
              <a:rPr lang="fr-FR" sz="1200" b="1" err="1">
                <a:solidFill>
                  <a:srgbClr val="0070C0"/>
                </a:solidFill>
                <a:latin typeface="Arial"/>
                <a:cs typeface="Arial"/>
              </a:rPr>
              <a:t>Connect</a:t>
            </a:r>
            <a:r>
              <a:rPr lang="fr-FR" sz="1200" b="1">
                <a:solidFill>
                  <a:srgbClr val="0070C0"/>
                </a:solidFill>
                <a:latin typeface="Arial"/>
                <a:cs typeface="Arial"/>
              </a:rPr>
              <a:t> pour l’authentification des utilisateurs du DPI</a:t>
            </a:r>
            <a:r>
              <a:rPr lang="fr-FR" sz="1100" b="1">
                <a:solidFill>
                  <a:srgbClr val="0070C0"/>
                </a:solidFill>
                <a:latin typeface="Arial"/>
                <a:cs typeface="Arial"/>
              </a:rPr>
              <a:t> </a:t>
            </a:r>
            <a:r>
              <a:rPr lang="fr-FR" sz="1100">
                <a:latin typeface="Arial"/>
                <a:cs typeface="Arial"/>
              </a:rPr>
              <a:t>(NB : imposée uniquement aux applications web en vague 1)</a:t>
            </a:r>
            <a:r>
              <a:rPr lang="en-US" sz="1100">
                <a:latin typeface="Arial"/>
                <a:cs typeface="Arial"/>
              </a:rPr>
              <a:t>​</a:t>
            </a:r>
          </a:p>
          <a:p>
            <a:pPr algn="just">
              <a:spcBef>
                <a:spcPts val="300"/>
              </a:spcBef>
              <a:spcAft>
                <a:spcPts val="300"/>
              </a:spcAft>
            </a:pPr>
            <a:r>
              <a:rPr lang="fr-FR" sz="1000">
                <a:solidFill>
                  <a:schemeClr val="tx1"/>
                </a:solidFill>
                <a:latin typeface="arial"/>
                <a:cs typeface="arial"/>
              </a:rPr>
              <a:t>)</a:t>
            </a:r>
            <a:endParaRPr lang="fr-FR" sz="1000">
              <a:solidFill>
                <a:schemeClr val="tx1"/>
              </a:solidFill>
              <a:highlight>
                <a:srgbClr val="FFFF00"/>
              </a:highlight>
            </a:endParaRPr>
          </a:p>
        </p:txBody>
      </p:sp>
    </p:spTree>
    <p:extLst>
      <p:ext uri="{BB962C8B-B14F-4D97-AF65-F5344CB8AC3E}">
        <p14:creationId xmlns:p14="http://schemas.microsoft.com/office/powerpoint/2010/main" val="211411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24BEF37-A930-D217-FBA2-977109D99478}"/>
              </a:ext>
            </a:extLst>
          </p:cNvPr>
          <p:cNvSpPr txBox="1"/>
          <p:nvPr/>
        </p:nvSpPr>
        <p:spPr>
          <a:xfrm>
            <a:off x="1446660" y="368138"/>
            <a:ext cx="10289644" cy="461665"/>
          </a:xfrm>
          <a:prstGeom prst="rect">
            <a:avLst/>
          </a:prstGeom>
          <a:noFill/>
        </p:spPr>
        <p:txBody>
          <a:bodyPr wrap="square">
            <a:spAutoFit/>
          </a:bodyPr>
          <a:lstStyle/>
          <a:p>
            <a:r>
              <a:rPr lang="fr-FR" sz="2400" b="1">
                <a:solidFill>
                  <a:schemeClr val="accent1">
                    <a:lumMod val="75000"/>
                  </a:schemeClr>
                </a:solidFill>
              </a:rPr>
              <a:t>Des exigences de sécurité</a:t>
            </a:r>
          </a:p>
        </p:txBody>
      </p:sp>
      <p:sp>
        <p:nvSpPr>
          <p:cNvPr id="3" name="Rectangle 2">
            <a:extLst>
              <a:ext uri="{FF2B5EF4-FFF2-40B4-BE49-F238E27FC236}">
                <a16:creationId xmlns:a16="http://schemas.microsoft.com/office/drawing/2014/main" id="{4E9F5741-ADF8-83F0-BA9E-CEA807263876}"/>
              </a:ext>
            </a:extLst>
          </p:cNvPr>
          <p:cNvSpPr/>
          <p:nvPr/>
        </p:nvSpPr>
        <p:spPr>
          <a:xfrm>
            <a:off x="374771" y="1092599"/>
            <a:ext cx="10899639" cy="2415389"/>
          </a:xfrm>
          <a:prstGeom prst="rect">
            <a:avLst/>
          </a:prstGeom>
          <a:solidFill>
            <a:srgbClr val="F6F6F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F0E72C2C-8561-B469-DE86-8E9BD716A91D}"/>
              </a:ext>
            </a:extLst>
          </p:cNvPr>
          <p:cNvSpPr>
            <a:spLocks/>
          </p:cNvSpPr>
          <p:nvPr/>
        </p:nvSpPr>
        <p:spPr>
          <a:xfrm flipH="1">
            <a:off x="762562" y="1876060"/>
            <a:ext cx="1766081"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33" b="1" i="0" u="none" strike="noStrike" kern="0" cap="none" spc="0" normalizeH="0" baseline="0" noProof="0">
                <a:ln>
                  <a:noFill/>
                </a:ln>
                <a:solidFill>
                  <a:srgbClr val="2270B8"/>
                </a:solidFill>
                <a:effectLst/>
                <a:uLnTx/>
                <a:uFillTx/>
                <a:latin typeface="Arial"/>
                <a:ea typeface="Geneva" charset="-128"/>
                <a:cs typeface="+mn-cs"/>
              </a:rPr>
              <a:t>Utilisateurs des services numériques</a:t>
            </a:r>
          </a:p>
        </p:txBody>
      </p:sp>
      <p:cxnSp>
        <p:nvCxnSpPr>
          <p:cNvPr id="5" name="Connecteur droit avec flèche 105">
            <a:extLst>
              <a:ext uri="{FF2B5EF4-FFF2-40B4-BE49-F238E27FC236}">
                <a16:creationId xmlns:a16="http://schemas.microsoft.com/office/drawing/2014/main" id="{7D7DAA35-E900-5372-0DE4-EAE3F3D5D5BD}"/>
              </a:ext>
            </a:extLst>
          </p:cNvPr>
          <p:cNvCxnSpPr>
            <a:cxnSpLocks/>
          </p:cNvCxnSpPr>
          <p:nvPr/>
        </p:nvCxnSpPr>
        <p:spPr>
          <a:xfrm>
            <a:off x="2165853" y="1715454"/>
            <a:ext cx="3056415" cy="0"/>
          </a:xfrm>
          <a:prstGeom prst="straightConnector1">
            <a:avLst/>
          </a:prstGeom>
          <a:ln w="6350" cap="flat">
            <a:solidFill>
              <a:schemeClr val="tx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1">
            <a:extLst>
              <a:ext uri="{FF2B5EF4-FFF2-40B4-BE49-F238E27FC236}">
                <a16:creationId xmlns:a16="http://schemas.microsoft.com/office/drawing/2014/main" id="{DFB8B594-5855-6E20-FCC4-0970143287BC}"/>
              </a:ext>
            </a:extLst>
          </p:cNvPr>
          <p:cNvSpPr txBox="1">
            <a:spLocks/>
          </p:cNvSpPr>
          <p:nvPr/>
        </p:nvSpPr>
        <p:spPr>
          <a:xfrm>
            <a:off x="97619" y="6311714"/>
            <a:ext cx="383117" cy="364800"/>
          </a:xfrm>
          <a:prstGeom prst="rect">
            <a:avLst/>
          </a:prstGeom>
        </p:spPr>
        <p:txBody>
          <a:bodyPr lIns="0" tIns="0" rIns="0" bIns="0" anchor="ct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1067"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1219170" rtl="0" eaLnBrk="1" fontAlgn="base" latinLnBrk="0" hangingPunct="1">
                <a:lnSpc>
                  <a:spcPct val="100000"/>
                </a:lnSpc>
                <a:spcBef>
                  <a:spcPct val="0"/>
                </a:spcBef>
                <a:spcAft>
                  <a:spcPct val="0"/>
                </a:spcAft>
                <a:buClrTx/>
                <a:buSzTx/>
                <a:buFontTx/>
                <a:buNone/>
                <a:tabLst/>
                <a:defRPr/>
              </a:pPr>
              <a:t>17</a:t>
            </a:fld>
            <a:endParaRPr kumimoji="0" lang="fr-FR" sz="1067" b="0" i="1" u="none" strike="noStrike" kern="1200" cap="none" spc="0" normalizeH="0" baseline="0" noProof="0">
              <a:ln>
                <a:noFill/>
              </a:ln>
              <a:solidFill>
                <a:srgbClr val="575757"/>
              </a:solidFill>
              <a:effectLst/>
              <a:uLnTx/>
              <a:uFillTx/>
              <a:latin typeface="Arial" charset="0"/>
              <a:ea typeface="Geneva" charset="-128"/>
              <a:cs typeface="+mn-cs"/>
            </a:endParaRPr>
          </a:p>
        </p:txBody>
      </p:sp>
      <p:sp>
        <p:nvSpPr>
          <p:cNvPr id="7" name="Rectangle 20">
            <a:extLst>
              <a:ext uri="{FF2B5EF4-FFF2-40B4-BE49-F238E27FC236}">
                <a16:creationId xmlns:a16="http://schemas.microsoft.com/office/drawing/2014/main" id="{E98BEFB9-F231-2CCE-700D-EC70A99DBB2A}"/>
              </a:ext>
            </a:extLst>
          </p:cNvPr>
          <p:cNvSpPr>
            <a:spLocks noChangeArrowheads="1"/>
          </p:cNvSpPr>
          <p:nvPr/>
        </p:nvSpPr>
        <p:spPr bwMode="gray">
          <a:xfrm>
            <a:off x="374771" y="3708321"/>
            <a:ext cx="11282939" cy="2916677"/>
          </a:xfrm>
          <a:prstGeom prst="roundRect">
            <a:avLst>
              <a:gd name="adj" fmla="val 4564"/>
            </a:avLst>
          </a:prstGeom>
          <a:solidFill>
            <a:srgbClr val="F6F6F6"/>
          </a:solidFill>
          <a:ln>
            <a:noFill/>
          </a:ln>
          <a:effectLst/>
        </p:spPr>
        <p:txBody>
          <a:bodyPr lIns="144000" tIns="144000" rIns="144000" bIns="14400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2" indent="0" algn="l" defTabSz="1219170" rtl="0" eaLnBrk="1" fontAlgn="auto" latinLnBrk="0" hangingPunct="1">
              <a:lnSpc>
                <a:spcPct val="100000"/>
              </a:lnSpc>
              <a:spcBef>
                <a:spcPts val="800"/>
              </a:spcBef>
              <a:spcAft>
                <a:spcPts val="0"/>
              </a:spcAft>
              <a:buClr>
                <a:srgbClr val="00B050"/>
              </a:buClr>
              <a:buSzTx/>
              <a:buFontTx/>
              <a:buNone/>
              <a:tabLst/>
              <a:defRPr/>
            </a:pPr>
            <a:endParaRPr kumimoji="0" lang="fr-FR" sz="1600" b="0" i="0" u="none" strike="noStrike" kern="0" cap="none" spc="0" normalizeH="0" baseline="0" noProof="1">
              <a:ln>
                <a:noFill/>
              </a:ln>
              <a:solidFill>
                <a:prstClr val="black"/>
              </a:solidFill>
              <a:effectLst/>
              <a:uLnTx/>
              <a:uFillTx/>
              <a:latin typeface="Arial" charset="0"/>
              <a:ea typeface="Geneva" charset="-128"/>
              <a:cs typeface="+mn-cs"/>
            </a:endParaRPr>
          </a:p>
        </p:txBody>
      </p:sp>
      <p:sp>
        <p:nvSpPr>
          <p:cNvPr id="8" name="Rounded Rectangle 18">
            <a:extLst>
              <a:ext uri="{FF2B5EF4-FFF2-40B4-BE49-F238E27FC236}">
                <a16:creationId xmlns:a16="http://schemas.microsoft.com/office/drawing/2014/main" id="{84F0787D-3ECB-37CC-DEF7-4CD52820182F}"/>
              </a:ext>
            </a:extLst>
          </p:cNvPr>
          <p:cNvSpPr/>
          <p:nvPr/>
        </p:nvSpPr>
        <p:spPr>
          <a:xfrm>
            <a:off x="8000301" y="3786300"/>
            <a:ext cx="3496591" cy="2774961"/>
          </a:xfrm>
          <a:prstGeom prst="roundRect">
            <a:avLst>
              <a:gd name="adj" fmla="val 1224"/>
            </a:avLst>
          </a:prstGeom>
          <a:noFill/>
          <a:ln w="19050" algn="ctr">
            <a:solidFill>
              <a:srgbClr val="D60951"/>
            </a:solidFill>
            <a:miter lim="800000"/>
            <a:headEnd/>
            <a:tailEnd/>
          </a:ln>
          <a:effectLst/>
        </p:spPr>
        <p:txBody>
          <a:bodyPr lIns="120000" tIns="62400" rIns="120000" bIns="6240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ts val="667"/>
              </a:spcBef>
              <a:spcAft>
                <a:spcPct val="0"/>
              </a:spcAft>
              <a:buClrTx/>
              <a:buSzTx/>
              <a:buFontTx/>
              <a:buNone/>
              <a:tabLst/>
              <a:defRPr/>
            </a:pPr>
            <a:endParaRPr kumimoji="0" lang="fr-FR" altLang="de-DE" sz="2667" b="0" i="0" u="none" strike="noStrike" kern="1200" cap="none" spc="0" normalizeH="0" baseline="0" noProof="1">
              <a:ln>
                <a:noFill/>
              </a:ln>
              <a:solidFill>
                <a:srgbClr val="006AB2"/>
              </a:solidFill>
              <a:effectLst/>
              <a:uLnTx/>
              <a:uFillTx/>
              <a:latin typeface="Arial" charset="0"/>
              <a:ea typeface="Geneva" charset="-128"/>
              <a:cs typeface="Arial" charset="0"/>
            </a:endParaRPr>
          </a:p>
        </p:txBody>
      </p:sp>
      <p:sp>
        <p:nvSpPr>
          <p:cNvPr id="9" name="Rounded Rectangle 19">
            <a:extLst>
              <a:ext uri="{FF2B5EF4-FFF2-40B4-BE49-F238E27FC236}">
                <a16:creationId xmlns:a16="http://schemas.microsoft.com/office/drawing/2014/main" id="{CF92AA49-88B2-1B3D-84D2-D1182C759D48}"/>
              </a:ext>
            </a:extLst>
          </p:cNvPr>
          <p:cNvSpPr/>
          <p:nvPr/>
        </p:nvSpPr>
        <p:spPr>
          <a:xfrm>
            <a:off x="618315" y="3786300"/>
            <a:ext cx="3496591" cy="2774963"/>
          </a:xfrm>
          <a:prstGeom prst="roundRect">
            <a:avLst>
              <a:gd name="adj" fmla="val 1224"/>
            </a:avLst>
          </a:prstGeom>
          <a:noFill/>
          <a:ln w="19050" algn="ctr">
            <a:solidFill>
              <a:srgbClr val="4171B1"/>
            </a:solidFill>
            <a:miter lim="800000"/>
            <a:headEnd/>
            <a:tailEnd/>
          </a:ln>
          <a:effectLst/>
        </p:spPr>
        <p:txBody>
          <a:bodyPr lIns="120000" tIns="62400" rIns="120000" bIns="6240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ts val="667"/>
              </a:spcBef>
              <a:spcAft>
                <a:spcPct val="0"/>
              </a:spcAft>
              <a:buClrTx/>
              <a:buSzTx/>
              <a:buFontTx/>
              <a:buNone/>
              <a:tabLst/>
              <a:defRPr/>
            </a:pPr>
            <a:endParaRPr kumimoji="0" lang="fr-FR" altLang="de-DE" sz="2667" b="0" i="0" u="none" strike="noStrike" kern="1200" cap="none" spc="0" normalizeH="0" baseline="0" noProof="1">
              <a:ln>
                <a:noFill/>
              </a:ln>
              <a:solidFill>
                <a:srgbClr val="006AB2"/>
              </a:solidFill>
              <a:effectLst/>
              <a:uLnTx/>
              <a:uFillTx/>
              <a:latin typeface="Arial" charset="0"/>
              <a:ea typeface="Geneva" charset="-128"/>
              <a:cs typeface="Arial" charset="0"/>
            </a:endParaRPr>
          </a:p>
        </p:txBody>
      </p:sp>
      <p:sp>
        <p:nvSpPr>
          <p:cNvPr id="10" name="Rectangle 20">
            <a:extLst>
              <a:ext uri="{FF2B5EF4-FFF2-40B4-BE49-F238E27FC236}">
                <a16:creationId xmlns:a16="http://schemas.microsoft.com/office/drawing/2014/main" id="{AA8AE1CB-26D5-70C9-F90D-B78D67CB5579}"/>
              </a:ext>
            </a:extLst>
          </p:cNvPr>
          <p:cNvSpPr>
            <a:spLocks noChangeArrowheads="1"/>
          </p:cNvSpPr>
          <p:nvPr/>
        </p:nvSpPr>
        <p:spPr bwMode="gray">
          <a:xfrm>
            <a:off x="4307685" y="4431114"/>
            <a:ext cx="3384520" cy="1748607"/>
          </a:xfrm>
          <a:prstGeom prst="rect">
            <a:avLst/>
          </a:prstGeom>
          <a:noFill/>
          <a:ln>
            <a:noFill/>
          </a:ln>
          <a:effectLst/>
        </p:spPr>
        <p:txBody>
          <a:bodyPr lIns="144000" tIns="0" rIns="0" bIns="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171446" marR="0" lvl="0" indent="-171446" algn="just"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5F5F5F"/>
                </a:solidFill>
                <a:effectLst/>
                <a:uLnTx/>
                <a:uFillTx/>
              </a:rPr>
              <a:t>Pour les DPI : Une </a:t>
            </a:r>
            <a:r>
              <a:rPr lang="fr-FR" sz="1200" b="1">
                <a:solidFill>
                  <a:srgbClr val="5F5F5F"/>
                </a:solidFill>
              </a:rPr>
              <a:t>demi-douzaine</a:t>
            </a:r>
            <a:r>
              <a:rPr kumimoji="0" lang="fr-FR" sz="1200" b="1" i="0" u="none" strike="noStrike" kern="1200" cap="none" spc="0" normalizeH="0" baseline="0" noProof="0">
                <a:ln>
                  <a:noFill/>
                </a:ln>
                <a:solidFill>
                  <a:srgbClr val="5F5F5F"/>
                </a:solidFill>
                <a:effectLst/>
                <a:uLnTx/>
                <a:uFillTx/>
              </a:rPr>
              <a:t> d’exigences</a:t>
            </a:r>
            <a:r>
              <a:rPr kumimoji="0" lang="fr-FR" sz="1200" b="0" i="0" u="none" strike="noStrike" kern="1200" cap="none" spc="0" normalizeH="0" baseline="0" noProof="0">
                <a:ln>
                  <a:noFill/>
                </a:ln>
                <a:solidFill>
                  <a:srgbClr val="5F5F5F"/>
                </a:solidFill>
                <a:effectLst/>
                <a:uLnTx/>
                <a:uFillTx/>
              </a:rPr>
              <a:t> en lien avec le référentiel IE, dans la situation où le produit à référencer permet la </a:t>
            </a:r>
            <a:r>
              <a:rPr kumimoji="0" lang="fr-FR" sz="1200" b="1" i="0" u="none" strike="noStrike" kern="1200" cap="none" spc="0" normalizeH="0" baseline="0" noProof="0">
                <a:ln>
                  <a:noFill/>
                </a:ln>
                <a:solidFill>
                  <a:srgbClr val="5F5F5F"/>
                </a:solidFill>
                <a:effectLst/>
                <a:uLnTx/>
                <a:uFillTx/>
              </a:rPr>
              <a:t>connexion de professionnels de santé.</a:t>
            </a:r>
            <a:r>
              <a:rPr kumimoji="0" lang="fr-FR" sz="1200" b="1" i="0" u="none" strike="noStrike" kern="1200" cap="none" spc="0" normalizeH="0" noProof="0">
                <a:ln>
                  <a:noFill/>
                </a:ln>
                <a:solidFill>
                  <a:srgbClr val="5F5F5F"/>
                </a:solidFill>
                <a:effectLst/>
                <a:uLnTx/>
                <a:uFillTx/>
              </a:rPr>
              <a:t> </a:t>
            </a:r>
          </a:p>
          <a:p>
            <a:pPr marR="0" lvl="0" algn="just" defTabSz="1219170" rtl="0" eaLnBrk="1" fontAlgn="base" latinLnBrk="0" hangingPunct="1">
              <a:lnSpc>
                <a:spcPct val="100000"/>
              </a:lnSpc>
              <a:spcBef>
                <a:spcPct val="0"/>
              </a:spcBef>
              <a:spcAft>
                <a:spcPct val="0"/>
              </a:spcAft>
              <a:buClrTx/>
              <a:buSzTx/>
              <a:tabLst/>
              <a:defRPr/>
            </a:pPr>
            <a:endParaRPr lang="fr-FR" sz="1200">
              <a:solidFill>
                <a:srgbClr val="5F5F5F"/>
              </a:solidFill>
            </a:endParaRPr>
          </a:p>
          <a:p>
            <a:pPr marL="171446" lvl="0" indent="-171446" algn="just">
              <a:buFont typeface="Arial" panose="020B0604020202020204" pitchFamily="34" charset="0"/>
              <a:buChar char="›"/>
            </a:pPr>
            <a:r>
              <a:rPr lang="fr-FR" sz="1200" b="1">
                <a:solidFill>
                  <a:srgbClr val="5F5F5F"/>
                </a:solidFill>
              </a:rPr>
              <a:t>Pour les PFI : 2 exigences </a:t>
            </a:r>
            <a:r>
              <a:rPr lang="fr-FR" sz="1200">
                <a:solidFill>
                  <a:srgbClr val="5F5F5F"/>
                </a:solidFill>
              </a:rPr>
              <a:t>permettant de gérer la </a:t>
            </a:r>
            <a:r>
              <a:rPr lang="fr-FR" sz="1200" b="1">
                <a:solidFill>
                  <a:srgbClr val="5F5F5F"/>
                </a:solidFill>
              </a:rPr>
              <a:t>gestion des comptes</a:t>
            </a:r>
            <a:r>
              <a:rPr lang="fr-FR" sz="1200">
                <a:solidFill>
                  <a:srgbClr val="5F5F5F"/>
                </a:solidFill>
              </a:rPr>
              <a:t>, des </a:t>
            </a:r>
            <a:r>
              <a:rPr lang="fr-FR" sz="1200" b="1">
                <a:solidFill>
                  <a:srgbClr val="5F5F5F"/>
                </a:solidFill>
              </a:rPr>
              <a:t>permissions</a:t>
            </a:r>
            <a:r>
              <a:rPr lang="fr-FR" sz="1200">
                <a:solidFill>
                  <a:srgbClr val="5F5F5F"/>
                </a:solidFill>
              </a:rPr>
              <a:t> et des sessions des </a:t>
            </a:r>
            <a:r>
              <a:rPr lang="fr-FR" sz="1200" b="1">
                <a:solidFill>
                  <a:srgbClr val="5F5F5F"/>
                </a:solidFill>
              </a:rPr>
              <a:t>administrateurs</a:t>
            </a:r>
            <a:r>
              <a:rPr lang="fr-FR" sz="1200">
                <a:solidFill>
                  <a:srgbClr val="5F5F5F"/>
                </a:solidFill>
              </a:rPr>
              <a:t> et des </a:t>
            </a:r>
            <a:r>
              <a:rPr lang="fr-FR" sz="1200" b="1">
                <a:solidFill>
                  <a:srgbClr val="5F5F5F"/>
                </a:solidFill>
              </a:rPr>
              <a:t>utilisateurs</a:t>
            </a:r>
            <a:endParaRPr kumimoji="0" lang="fr-FR" sz="1200" b="1" i="0" u="none" strike="noStrike" kern="1200" cap="none" spc="0" normalizeH="0" baseline="0" noProof="0">
              <a:ln>
                <a:noFill/>
              </a:ln>
              <a:solidFill>
                <a:srgbClr val="5F5F5F"/>
              </a:solidFill>
              <a:effectLst/>
              <a:uLnTx/>
              <a:uFillTx/>
            </a:endParaRPr>
          </a:p>
        </p:txBody>
      </p:sp>
      <p:sp>
        <p:nvSpPr>
          <p:cNvPr id="11" name="Rectangle 20">
            <a:extLst>
              <a:ext uri="{FF2B5EF4-FFF2-40B4-BE49-F238E27FC236}">
                <a16:creationId xmlns:a16="http://schemas.microsoft.com/office/drawing/2014/main" id="{F4873A99-20AC-985C-C6FC-B56F11450355}"/>
              </a:ext>
            </a:extLst>
          </p:cNvPr>
          <p:cNvSpPr>
            <a:spLocks noChangeArrowheads="1"/>
          </p:cNvSpPr>
          <p:nvPr/>
        </p:nvSpPr>
        <p:spPr bwMode="gray">
          <a:xfrm>
            <a:off x="8000300" y="4431113"/>
            <a:ext cx="3384520" cy="1671257"/>
          </a:xfrm>
          <a:prstGeom prst="rect">
            <a:avLst/>
          </a:prstGeom>
          <a:noFill/>
          <a:ln>
            <a:noFill/>
          </a:ln>
          <a:effectLst/>
        </p:spPr>
        <p:txBody>
          <a:bodyPr lIns="144000" tIns="0" rIns="0" bIns="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171446" marR="0" lvl="1" indent="-171446" algn="just" defTabSz="1219170" rtl="0" eaLnBrk="1" fontAlgn="base" latinLnBrk="0" hangingPunct="1">
              <a:lnSpc>
                <a:spcPct val="100000"/>
              </a:lnSpc>
              <a:spcBef>
                <a:spcPct val="0"/>
              </a:spcBef>
              <a:spcAft>
                <a:spcPts val="601"/>
              </a:spcAft>
              <a:buClr>
                <a:srgbClr val="FF0000"/>
              </a:buClr>
              <a:buSzTx/>
              <a:buFont typeface="Arial" panose="020B0604020202020204" pitchFamily="34" charset="0"/>
              <a:buChar char="›"/>
              <a:tabLst/>
              <a:defRPr/>
            </a:pPr>
            <a:r>
              <a:rPr lang="fr-FR" sz="1200" b="1">
                <a:solidFill>
                  <a:srgbClr val="D20050"/>
                </a:solidFill>
              </a:rPr>
              <a:t>Pour les DPI : 5 </a:t>
            </a:r>
            <a:r>
              <a:rPr kumimoji="0" lang="fr-FR" sz="1200" b="1" i="0" u="none" strike="noStrike" kern="1200" cap="none" spc="0" normalizeH="0" baseline="0" noProof="0">
                <a:ln>
                  <a:noFill/>
                </a:ln>
                <a:solidFill>
                  <a:srgbClr val="D20050"/>
                </a:solidFill>
                <a:effectLst/>
                <a:uLnTx/>
                <a:uFillTx/>
              </a:rPr>
              <a:t>exigences</a:t>
            </a:r>
            <a:r>
              <a:rPr kumimoji="0" lang="fr-FR" sz="1200" b="1" i="0" u="none" strike="noStrike" kern="1200" cap="none" spc="0" normalizeH="0" baseline="0" noProof="0">
                <a:ln>
                  <a:noFill/>
                </a:ln>
                <a:solidFill>
                  <a:srgbClr val="EE1C26"/>
                </a:solidFill>
                <a:effectLst/>
                <a:uLnTx/>
                <a:uFillTx/>
              </a:rPr>
              <a:t> </a:t>
            </a:r>
            <a:r>
              <a:rPr kumimoji="0" lang="fr-FR" sz="1200" b="0" i="0" u="none" strike="noStrike" kern="1200" cap="none" spc="0" normalizeH="0" baseline="0" noProof="0">
                <a:ln>
                  <a:noFill/>
                </a:ln>
                <a:solidFill>
                  <a:srgbClr val="5F5F5F"/>
                </a:solidFill>
                <a:effectLst/>
                <a:uLnTx/>
                <a:uFillTx/>
              </a:rPr>
              <a:t>répondant aux objectifs de déploiement d’une </a:t>
            </a:r>
            <a:r>
              <a:rPr kumimoji="0" lang="fr-FR" sz="1200" b="1" i="0" u="none" strike="noStrike" kern="1200" cap="none" spc="0" normalizeH="0" baseline="0" noProof="0">
                <a:ln>
                  <a:noFill/>
                </a:ln>
                <a:solidFill>
                  <a:srgbClr val="D20050"/>
                </a:solidFill>
                <a:effectLst/>
                <a:uLnTx/>
                <a:uFillTx/>
              </a:rPr>
              <a:t>solution de SSO puis d’IAM</a:t>
            </a:r>
            <a:r>
              <a:rPr kumimoji="0" lang="fr-FR" sz="1200" b="0" i="0" u="none" strike="noStrike" kern="1200" cap="none" spc="0" normalizeH="0" baseline="0" noProof="0">
                <a:ln>
                  <a:noFill/>
                </a:ln>
                <a:solidFill>
                  <a:srgbClr val="D20050"/>
                </a:solidFill>
                <a:effectLst/>
                <a:uLnTx/>
                <a:uFillTx/>
              </a:rPr>
              <a:t> </a:t>
            </a:r>
            <a:r>
              <a:rPr kumimoji="0" lang="fr-FR" sz="1200" b="0" i="0" u="none" strike="noStrike" kern="1200" cap="none" spc="0" normalizeH="0" baseline="0" noProof="0">
                <a:ln>
                  <a:noFill/>
                </a:ln>
                <a:solidFill>
                  <a:srgbClr val="5F5F5F"/>
                </a:solidFill>
                <a:effectLst/>
                <a:uLnTx/>
                <a:uFillTx/>
              </a:rPr>
              <a:t>pour les ES et à une forte demande des DSI d’ES de pouvoir intégrer plus facilement les logiciels dans une approche urbanisée.</a:t>
            </a:r>
          </a:p>
          <a:p>
            <a:pPr marL="171446" lvl="1" indent="-171446" algn="just">
              <a:spcAft>
                <a:spcPts val="601"/>
              </a:spcAft>
              <a:buClr>
                <a:srgbClr val="FF0000"/>
              </a:buClr>
              <a:buFont typeface="Arial" panose="020B0604020202020204" pitchFamily="34" charset="0"/>
              <a:buChar char="›"/>
              <a:defRPr/>
            </a:pPr>
            <a:r>
              <a:rPr lang="fr-FR" sz="1200" b="1">
                <a:solidFill>
                  <a:srgbClr val="D60951"/>
                </a:solidFill>
              </a:rPr>
              <a:t>Pour les PFI : 2 exigences </a:t>
            </a:r>
            <a:r>
              <a:rPr lang="fr-FR" sz="1200">
                <a:solidFill>
                  <a:srgbClr val="5F5F5F"/>
                </a:solidFill>
              </a:rPr>
              <a:t>permettant d’améliorer le </a:t>
            </a:r>
            <a:r>
              <a:rPr lang="fr-FR" sz="1200" b="1">
                <a:solidFill>
                  <a:srgbClr val="D60951"/>
                </a:solidFill>
              </a:rPr>
              <a:t>monitoring</a:t>
            </a:r>
            <a:r>
              <a:rPr lang="fr-FR" sz="1200">
                <a:solidFill>
                  <a:srgbClr val="5F5F5F"/>
                </a:solidFill>
              </a:rPr>
              <a:t> ainsi que </a:t>
            </a:r>
            <a:r>
              <a:rPr lang="fr-FR" sz="1200" b="1">
                <a:solidFill>
                  <a:srgbClr val="D60951"/>
                </a:solidFill>
              </a:rPr>
              <a:t>gouvernance</a:t>
            </a:r>
            <a:r>
              <a:rPr lang="fr-FR" sz="1200">
                <a:solidFill>
                  <a:srgbClr val="5F5F5F"/>
                </a:solidFill>
              </a:rPr>
              <a:t> / </a:t>
            </a:r>
            <a:r>
              <a:rPr lang="fr-FR" sz="1200" b="1">
                <a:solidFill>
                  <a:srgbClr val="D60951"/>
                </a:solidFill>
              </a:rPr>
              <a:t>cycle</a:t>
            </a:r>
            <a:r>
              <a:rPr lang="fr-FR" sz="1200">
                <a:solidFill>
                  <a:srgbClr val="5F5F5F"/>
                </a:solidFill>
              </a:rPr>
              <a:t> </a:t>
            </a:r>
            <a:r>
              <a:rPr lang="fr-FR" sz="1200" b="1">
                <a:solidFill>
                  <a:srgbClr val="D60951"/>
                </a:solidFill>
              </a:rPr>
              <a:t>de</a:t>
            </a:r>
            <a:r>
              <a:rPr lang="fr-FR" sz="1200">
                <a:solidFill>
                  <a:srgbClr val="5F5F5F"/>
                </a:solidFill>
              </a:rPr>
              <a:t> </a:t>
            </a:r>
            <a:r>
              <a:rPr lang="fr-FR" sz="1200" b="1">
                <a:solidFill>
                  <a:srgbClr val="D60951"/>
                </a:solidFill>
              </a:rPr>
              <a:t>vie</a:t>
            </a:r>
            <a:r>
              <a:rPr lang="fr-FR" sz="1200">
                <a:solidFill>
                  <a:srgbClr val="5F5F5F"/>
                </a:solidFill>
              </a:rPr>
              <a:t> des comptes</a:t>
            </a:r>
            <a:endParaRPr kumimoji="0" lang="fr-FR" sz="1200" i="0" u="none" strike="noStrike" kern="1200" cap="none" spc="0" normalizeH="0" baseline="0" noProof="0">
              <a:ln>
                <a:noFill/>
              </a:ln>
              <a:solidFill>
                <a:srgbClr val="5F5F5F"/>
              </a:solidFill>
              <a:effectLst/>
              <a:uLnTx/>
              <a:uFillTx/>
            </a:endParaRPr>
          </a:p>
        </p:txBody>
      </p:sp>
      <p:sp>
        <p:nvSpPr>
          <p:cNvPr id="12" name="Rounded Rectangle 15">
            <a:extLst>
              <a:ext uri="{FF2B5EF4-FFF2-40B4-BE49-F238E27FC236}">
                <a16:creationId xmlns:a16="http://schemas.microsoft.com/office/drawing/2014/main" id="{DBAD0510-5C98-DF18-A799-B379DADC512A}"/>
              </a:ext>
            </a:extLst>
          </p:cNvPr>
          <p:cNvSpPr/>
          <p:nvPr/>
        </p:nvSpPr>
        <p:spPr>
          <a:xfrm>
            <a:off x="4419756" y="3865379"/>
            <a:ext cx="3272451" cy="523952"/>
          </a:xfrm>
          <a:prstGeom prst="round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Arial"/>
                <a:ea typeface="+mn-ea"/>
                <a:cs typeface="+mn-cs"/>
              </a:rPr>
              <a:t>Exigences sur l’Identification Electronique </a:t>
            </a:r>
            <a:endParaRPr kumimoji="0" lang="fr-FR" sz="3200" b="1" i="0" u="none" strike="noStrike" kern="1200" cap="none" spc="0" normalizeH="0" baseline="0" noProof="0">
              <a:ln>
                <a:noFill/>
              </a:ln>
              <a:solidFill>
                <a:prstClr val="white"/>
              </a:solidFill>
              <a:effectLst/>
              <a:uLnTx/>
              <a:uFillTx/>
              <a:latin typeface="Arial"/>
              <a:ea typeface="+mn-ea"/>
              <a:cs typeface="+mn-cs"/>
            </a:endParaRPr>
          </a:p>
        </p:txBody>
      </p:sp>
      <p:sp>
        <p:nvSpPr>
          <p:cNvPr id="13" name="Rounded Rectangle 16">
            <a:extLst>
              <a:ext uri="{FF2B5EF4-FFF2-40B4-BE49-F238E27FC236}">
                <a16:creationId xmlns:a16="http://schemas.microsoft.com/office/drawing/2014/main" id="{9BB70D11-58F3-4AC3-91E0-F2C094FA2569}"/>
              </a:ext>
            </a:extLst>
          </p:cNvPr>
          <p:cNvSpPr/>
          <p:nvPr/>
        </p:nvSpPr>
        <p:spPr>
          <a:xfrm>
            <a:off x="8112371" y="3865379"/>
            <a:ext cx="3272451" cy="523952"/>
          </a:xfrm>
          <a:prstGeom prst="roundRect">
            <a:avLst/>
          </a:prstGeom>
          <a:solidFill>
            <a:srgbClr val="D60951"/>
          </a:solid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Arial"/>
                <a:ea typeface="+mn-ea"/>
                <a:cs typeface="+mn-cs"/>
              </a:rPr>
              <a:t>Exigences sur la gestion des identités et des accès</a:t>
            </a:r>
            <a:endParaRPr kumimoji="0" lang="fr-FR" sz="1867" b="1" i="0" u="none" strike="noStrike" kern="1200" cap="none" spc="0" normalizeH="0" baseline="0" noProof="0">
              <a:ln>
                <a:noFill/>
              </a:ln>
              <a:solidFill>
                <a:prstClr val="white"/>
              </a:solidFill>
              <a:effectLst/>
              <a:uLnTx/>
              <a:uFillTx/>
              <a:latin typeface="Arial"/>
              <a:ea typeface="+mn-ea"/>
              <a:cs typeface="+mn-cs"/>
            </a:endParaRPr>
          </a:p>
        </p:txBody>
      </p:sp>
      <p:sp>
        <p:nvSpPr>
          <p:cNvPr id="14" name="Rounded Rectangle 20">
            <a:extLst>
              <a:ext uri="{FF2B5EF4-FFF2-40B4-BE49-F238E27FC236}">
                <a16:creationId xmlns:a16="http://schemas.microsoft.com/office/drawing/2014/main" id="{D58E956E-568C-F499-E35B-B0AA2F6BBADD}"/>
              </a:ext>
            </a:extLst>
          </p:cNvPr>
          <p:cNvSpPr/>
          <p:nvPr/>
        </p:nvSpPr>
        <p:spPr>
          <a:xfrm>
            <a:off x="730385" y="3865379"/>
            <a:ext cx="3272451" cy="523952"/>
          </a:xfrm>
          <a:prstGeom prst="roundRect">
            <a:avLst/>
          </a:prstGeom>
          <a:solidFill>
            <a:srgbClr val="4171B1"/>
          </a:solidFill>
          <a:ln>
            <a:solidFill>
              <a:srgbClr val="4171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Arial"/>
                <a:ea typeface="+mn-ea"/>
                <a:cs typeface="+mn-cs"/>
              </a:rPr>
              <a:t>Socle commun d’exigences SSI</a:t>
            </a:r>
            <a:endParaRPr kumimoji="0" lang="fr-FR" sz="3200" b="1"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20">
            <a:extLst>
              <a:ext uri="{FF2B5EF4-FFF2-40B4-BE49-F238E27FC236}">
                <a16:creationId xmlns:a16="http://schemas.microsoft.com/office/drawing/2014/main" id="{FD84D860-5657-7D45-F628-E8EA6360EFC8}"/>
              </a:ext>
            </a:extLst>
          </p:cNvPr>
          <p:cNvSpPr>
            <a:spLocks noChangeArrowheads="1"/>
          </p:cNvSpPr>
          <p:nvPr/>
        </p:nvSpPr>
        <p:spPr bwMode="gray">
          <a:xfrm>
            <a:off x="633492" y="4431113"/>
            <a:ext cx="3369344" cy="2130148"/>
          </a:xfrm>
          <a:prstGeom prst="rect">
            <a:avLst/>
          </a:prstGeom>
          <a:noFill/>
          <a:ln>
            <a:noFill/>
          </a:ln>
          <a:effectLst/>
        </p:spPr>
        <p:txBody>
          <a:bodyPr lIns="144000" tIns="0" rIns="0" bIns="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171446" marR="0" lvl="1" indent="-171446" algn="just" defTabSz="1219170" rtl="0" eaLnBrk="1" fontAlgn="base" latinLnBrk="0" hangingPunct="1">
              <a:lnSpc>
                <a:spcPct val="100000"/>
              </a:lnSpc>
              <a:spcBef>
                <a:spcPct val="0"/>
              </a:spcBef>
              <a:spcAft>
                <a:spcPts val="601"/>
              </a:spcAft>
              <a:buClr>
                <a:srgbClr val="00A1E0"/>
              </a:buClr>
              <a:buSzTx/>
              <a:buFont typeface="Arial" panose="020B0604020202020204" pitchFamily="34" charset="0"/>
              <a:buChar char="›"/>
              <a:tabLst/>
              <a:defRPr/>
            </a:pPr>
            <a:r>
              <a:rPr kumimoji="0" lang="fr-FR" sz="1200" b="1" i="0" u="none" strike="noStrike" kern="1200" cap="none" spc="0" normalizeH="0" baseline="0" noProof="0">
                <a:ln>
                  <a:noFill/>
                </a:ln>
                <a:solidFill>
                  <a:srgbClr val="4171B1"/>
                </a:solidFill>
                <a:effectLst/>
                <a:uLnTx/>
                <a:uFillTx/>
                <a:latin typeface="Arial" charset="0"/>
                <a:ea typeface="Geneva" charset="-128"/>
                <a:cs typeface="+mn-cs"/>
              </a:rPr>
              <a:t>7 exigences critiques </a:t>
            </a:r>
            <a:r>
              <a:rPr kumimoji="0" lang="fr-FR" sz="1200" b="0" i="0" u="none" strike="noStrike" kern="1200" cap="none" spc="0" normalizeH="0" baseline="0" noProof="0">
                <a:ln>
                  <a:noFill/>
                </a:ln>
                <a:solidFill>
                  <a:srgbClr val="5F5F5F"/>
                </a:solidFill>
                <a:effectLst/>
                <a:uLnTx/>
                <a:uFillTx/>
                <a:latin typeface="Arial" charset="0"/>
                <a:ea typeface="Geneva" charset="-128"/>
                <a:cs typeface="+mn-cs"/>
              </a:rPr>
              <a:t>permettant de garantir un </a:t>
            </a:r>
            <a:r>
              <a:rPr kumimoji="0" lang="fr-FR" sz="1200" b="1" i="0" u="none" strike="noStrike" kern="1200" cap="none" spc="0" normalizeH="0" baseline="0" noProof="0">
                <a:ln>
                  <a:noFill/>
                </a:ln>
                <a:solidFill>
                  <a:srgbClr val="4171B1"/>
                </a:solidFill>
                <a:effectLst/>
                <a:uLnTx/>
                <a:uFillTx/>
                <a:latin typeface="Arial" charset="0"/>
                <a:ea typeface="Geneva" charset="-128"/>
                <a:cs typeface="+mn-cs"/>
              </a:rPr>
              <a:t>niveau de sécurité</a:t>
            </a:r>
            <a:r>
              <a:rPr kumimoji="0" lang="fr-FR" sz="1200" b="0" i="0" u="none" strike="noStrike" kern="1200" cap="none" spc="0" normalizeH="0" baseline="0" noProof="0">
                <a:ln>
                  <a:noFill/>
                </a:ln>
                <a:solidFill>
                  <a:srgbClr val="4171B1"/>
                </a:solidFill>
                <a:effectLst/>
                <a:uLnTx/>
                <a:uFillTx/>
                <a:latin typeface="Arial" charset="0"/>
                <a:ea typeface="Geneva" charset="-128"/>
                <a:cs typeface="+mn-cs"/>
              </a:rPr>
              <a:t> </a:t>
            </a:r>
            <a:r>
              <a:rPr kumimoji="0" lang="fr-FR" sz="1200" b="1" i="0" u="none" strike="noStrike" kern="1200" cap="none" spc="0" normalizeH="0" baseline="0" noProof="0">
                <a:ln>
                  <a:noFill/>
                </a:ln>
                <a:solidFill>
                  <a:srgbClr val="4171B1"/>
                </a:solidFill>
                <a:effectLst/>
                <a:uLnTx/>
                <a:uFillTx/>
                <a:latin typeface="Arial" charset="0"/>
                <a:ea typeface="Geneva" charset="-128"/>
                <a:cs typeface="+mn-cs"/>
              </a:rPr>
              <a:t>suffisant</a:t>
            </a:r>
            <a:r>
              <a:rPr kumimoji="0" lang="fr-FR" sz="1200" b="0" i="0" u="none" strike="noStrike" kern="1200" cap="none" spc="0" normalizeH="0" baseline="0" noProof="0">
                <a:ln>
                  <a:noFill/>
                </a:ln>
                <a:solidFill>
                  <a:srgbClr val="4171B1"/>
                </a:solidFill>
                <a:effectLst/>
                <a:uLnTx/>
                <a:uFillTx/>
                <a:latin typeface="Arial" charset="0"/>
                <a:ea typeface="Geneva" charset="-128"/>
                <a:cs typeface="+mn-cs"/>
              </a:rPr>
              <a:t> </a:t>
            </a:r>
            <a:r>
              <a:rPr kumimoji="0" lang="fr-FR" sz="1200" b="0" i="0" u="none" strike="noStrike" kern="1200" cap="none" spc="0" normalizeH="0" baseline="0" noProof="0">
                <a:ln>
                  <a:noFill/>
                </a:ln>
                <a:solidFill>
                  <a:srgbClr val="5F5F5F"/>
                </a:solidFill>
                <a:effectLst/>
                <a:uLnTx/>
                <a:uFillTx/>
                <a:latin typeface="Arial" charset="0"/>
                <a:ea typeface="Geneva" charset="-128"/>
                <a:cs typeface="+mn-cs"/>
              </a:rPr>
              <a:t>de la solution (synthèse des exigences SSI s’appliquant aux éditeurs)</a:t>
            </a:r>
          </a:p>
          <a:p>
            <a:pPr marL="171446" marR="0" lvl="1" indent="-171446" algn="just" defTabSz="1219170" rtl="0" eaLnBrk="1" fontAlgn="base" latinLnBrk="0" hangingPunct="1">
              <a:lnSpc>
                <a:spcPct val="100000"/>
              </a:lnSpc>
              <a:spcBef>
                <a:spcPct val="0"/>
              </a:spcBef>
              <a:spcAft>
                <a:spcPts val="601"/>
              </a:spcAft>
              <a:buClr>
                <a:srgbClr val="00A1E0"/>
              </a:buClr>
              <a:buSzTx/>
              <a:buFont typeface="Arial" panose="020B0604020202020204" pitchFamily="34" charset="0"/>
              <a:buChar char="›"/>
              <a:tabLst/>
              <a:defRPr/>
            </a:pPr>
            <a:r>
              <a:rPr kumimoji="0" lang="fr-FR" sz="1200" b="0" i="0" u="none" strike="noStrike" kern="1200" cap="none" spc="0" normalizeH="0" baseline="0" noProof="0">
                <a:ln>
                  <a:noFill/>
                </a:ln>
                <a:solidFill>
                  <a:srgbClr val="5F5F5F"/>
                </a:solidFill>
                <a:effectLst/>
                <a:uLnTx/>
                <a:uFillTx/>
                <a:latin typeface="Arial" charset="0"/>
                <a:ea typeface="Geneva" charset="-128"/>
                <a:cs typeface="+mn-cs"/>
              </a:rPr>
              <a:t>Intégration de ce socle commun </a:t>
            </a:r>
            <a:r>
              <a:rPr kumimoji="0" lang="fr-FR" sz="1200" b="1" i="0" u="none" strike="noStrike" kern="1200" cap="none" spc="0" normalizeH="0" baseline="0" noProof="0">
                <a:ln>
                  <a:noFill/>
                </a:ln>
                <a:solidFill>
                  <a:srgbClr val="4171B1"/>
                </a:solidFill>
                <a:effectLst/>
                <a:uLnTx/>
                <a:uFillTx/>
                <a:latin typeface="Arial" charset="0"/>
                <a:ea typeface="Geneva" charset="-128"/>
                <a:cs typeface="+mn-cs"/>
              </a:rPr>
              <a:t>pour l’ensemble des </a:t>
            </a:r>
            <a:r>
              <a:rPr kumimoji="0" lang="fr-FR" sz="1200" b="1" i="0" u="none" strike="noStrike" kern="1200" cap="none" spc="0" normalizeH="0" baseline="0" noProof="0" err="1">
                <a:ln>
                  <a:noFill/>
                </a:ln>
                <a:solidFill>
                  <a:srgbClr val="4171B1"/>
                </a:solidFill>
                <a:effectLst/>
                <a:uLnTx/>
                <a:uFillTx/>
                <a:latin typeface="Arial" charset="0"/>
                <a:ea typeface="Geneva" charset="-128"/>
                <a:cs typeface="+mn-cs"/>
              </a:rPr>
              <a:t>Tasks</a:t>
            </a:r>
            <a:r>
              <a:rPr kumimoji="0" lang="fr-FR" sz="1200" b="1" i="0" u="none" strike="noStrike" kern="1200" cap="none" spc="0" normalizeH="0" baseline="0" noProof="0">
                <a:ln>
                  <a:noFill/>
                </a:ln>
                <a:solidFill>
                  <a:srgbClr val="4171B1"/>
                </a:solidFill>
                <a:effectLst/>
                <a:uLnTx/>
                <a:uFillTx/>
                <a:latin typeface="Arial" charset="0"/>
                <a:ea typeface="Geneva" charset="-128"/>
                <a:cs typeface="+mn-cs"/>
              </a:rPr>
              <a:t> Forces</a:t>
            </a:r>
            <a:r>
              <a:rPr kumimoji="0" lang="fr-FR" sz="1200" b="0" i="0" u="none" strike="noStrike" kern="1200" cap="none" spc="0" normalizeH="0" baseline="0" noProof="0">
                <a:ln>
                  <a:noFill/>
                </a:ln>
                <a:solidFill>
                  <a:srgbClr val="4171B1"/>
                </a:solidFill>
                <a:effectLst/>
                <a:uLnTx/>
                <a:uFillTx/>
                <a:latin typeface="Arial" charset="0"/>
                <a:ea typeface="Geneva" charset="-128"/>
                <a:cs typeface="+mn-cs"/>
              </a:rPr>
              <a:t> ;</a:t>
            </a:r>
          </a:p>
          <a:p>
            <a:pPr marL="171446" marR="0" lvl="1" indent="-171446" algn="just" defTabSz="1219170" rtl="0" eaLnBrk="1" fontAlgn="base" latinLnBrk="0" hangingPunct="1">
              <a:lnSpc>
                <a:spcPct val="100000"/>
              </a:lnSpc>
              <a:spcBef>
                <a:spcPct val="0"/>
              </a:spcBef>
              <a:spcAft>
                <a:spcPts val="601"/>
              </a:spcAft>
              <a:buClr>
                <a:srgbClr val="00A1E0"/>
              </a:buClr>
              <a:buSzTx/>
              <a:buFont typeface="Arial" panose="020B0604020202020204" pitchFamily="34" charset="0"/>
              <a:buChar char="›"/>
              <a:tabLst/>
              <a:defRPr/>
            </a:pPr>
            <a:r>
              <a:rPr kumimoji="0" lang="fr-FR" sz="1200" b="0" i="0" u="none" strike="noStrike" kern="1200" cap="none" spc="0" normalizeH="0" baseline="0" noProof="0">
                <a:ln>
                  <a:noFill/>
                </a:ln>
                <a:solidFill>
                  <a:srgbClr val="5F5F5F"/>
                </a:solidFill>
                <a:effectLst/>
                <a:uLnTx/>
                <a:uFillTx/>
                <a:latin typeface="Arial" charset="0"/>
                <a:ea typeface="Geneva" charset="-128"/>
                <a:cs typeface="+mn-cs"/>
              </a:rPr>
              <a:t>Les exigences sont validées en se basant sur la </a:t>
            </a:r>
            <a:r>
              <a:rPr kumimoji="0" lang="fr-FR" sz="1200" b="1" i="0" u="none" strike="noStrike" kern="1200" cap="none" spc="0" normalizeH="0" baseline="0" noProof="0">
                <a:ln>
                  <a:noFill/>
                </a:ln>
                <a:solidFill>
                  <a:srgbClr val="2270B8"/>
                </a:solidFill>
                <a:effectLst/>
                <a:uLnTx/>
                <a:uFillTx/>
                <a:latin typeface="Arial" charset="0"/>
                <a:ea typeface="Geneva" charset="-128"/>
                <a:cs typeface="+mn-cs"/>
              </a:rPr>
              <a:t>revue documentaire </a:t>
            </a:r>
            <a:r>
              <a:rPr kumimoji="0" lang="fr-FR" sz="1200" b="0" i="0" u="none" strike="noStrike" kern="1200" cap="none" spc="0" normalizeH="0" baseline="0" noProof="0">
                <a:ln>
                  <a:noFill/>
                </a:ln>
                <a:solidFill>
                  <a:srgbClr val="5F5F5F"/>
                </a:solidFill>
                <a:effectLst/>
                <a:uLnTx/>
                <a:uFillTx/>
                <a:latin typeface="Arial" charset="0"/>
                <a:ea typeface="Geneva" charset="-128"/>
                <a:cs typeface="+mn-cs"/>
              </a:rPr>
              <a:t>ainsi que sur la </a:t>
            </a:r>
            <a:r>
              <a:rPr kumimoji="0" lang="fr-FR" sz="1200" b="1" i="0" u="none" strike="noStrike" kern="1200" cap="none" spc="0" normalizeH="0" baseline="0" noProof="0">
                <a:ln>
                  <a:noFill/>
                </a:ln>
                <a:solidFill>
                  <a:srgbClr val="2270B8"/>
                </a:solidFill>
                <a:effectLst/>
                <a:uLnTx/>
                <a:uFillTx/>
                <a:latin typeface="Arial" charset="0"/>
                <a:ea typeface="Geneva" charset="-128"/>
                <a:cs typeface="+mn-cs"/>
              </a:rPr>
              <a:t>validation du test d'intrusion</a:t>
            </a:r>
            <a:r>
              <a:rPr kumimoji="0" lang="fr-FR" sz="1200" b="0" i="0" u="none" strike="noStrike" kern="1200" cap="none" spc="0" normalizeH="0" baseline="0" noProof="0">
                <a:ln>
                  <a:noFill/>
                </a:ln>
                <a:solidFill>
                  <a:srgbClr val="5F5F5F"/>
                </a:solidFill>
                <a:effectLst/>
                <a:uLnTx/>
                <a:uFillTx/>
                <a:latin typeface="Arial" charset="0"/>
                <a:ea typeface="Geneva" charset="-128"/>
                <a:cs typeface="+mn-cs"/>
              </a:rPr>
              <a:t>.</a:t>
            </a:r>
            <a:endParaRPr kumimoji="0" lang="fr-FR" sz="1200" b="1" i="0" u="none" strike="noStrike" kern="1200" cap="none" spc="0" normalizeH="0" baseline="0" noProof="0">
              <a:ln>
                <a:noFill/>
              </a:ln>
              <a:solidFill>
                <a:srgbClr val="4171B1"/>
              </a:solidFill>
              <a:effectLst/>
              <a:uLnTx/>
              <a:uFillTx/>
              <a:latin typeface="Arial" charset="0"/>
              <a:ea typeface="Geneva" charset="-128"/>
              <a:cs typeface="+mn-cs"/>
            </a:endParaRPr>
          </a:p>
        </p:txBody>
      </p:sp>
      <p:sp>
        <p:nvSpPr>
          <p:cNvPr id="16" name="Rounded Rectangle 17">
            <a:extLst>
              <a:ext uri="{FF2B5EF4-FFF2-40B4-BE49-F238E27FC236}">
                <a16:creationId xmlns:a16="http://schemas.microsoft.com/office/drawing/2014/main" id="{680D3452-8E05-9769-8BE1-7AFAFBBD856A}"/>
              </a:ext>
            </a:extLst>
          </p:cNvPr>
          <p:cNvSpPr/>
          <p:nvPr/>
        </p:nvSpPr>
        <p:spPr>
          <a:xfrm>
            <a:off x="4307686" y="3786300"/>
            <a:ext cx="3496591" cy="2774961"/>
          </a:xfrm>
          <a:prstGeom prst="roundRect">
            <a:avLst>
              <a:gd name="adj" fmla="val 1224"/>
            </a:avLst>
          </a:prstGeom>
          <a:noFill/>
          <a:ln w="19050" algn="ctr">
            <a:solidFill>
              <a:srgbClr val="6F6F6F"/>
            </a:solidFill>
            <a:miter lim="800000"/>
            <a:headEnd/>
            <a:tailEnd/>
          </a:ln>
          <a:effectLst/>
        </p:spPr>
        <p:txBody>
          <a:bodyPr lIns="120000" tIns="62400" rIns="120000" bIns="6240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ts val="667"/>
              </a:spcBef>
              <a:spcAft>
                <a:spcPct val="0"/>
              </a:spcAft>
              <a:buClrTx/>
              <a:buSzTx/>
              <a:buFontTx/>
              <a:buNone/>
              <a:tabLst/>
              <a:defRPr/>
            </a:pPr>
            <a:endParaRPr kumimoji="0" lang="fr-FR" altLang="de-DE" sz="2667" b="0" i="0" u="none" strike="noStrike" kern="1200" cap="none" spc="0" normalizeH="0" baseline="0" noProof="1">
              <a:ln>
                <a:noFill/>
              </a:ln>
              <a:solidFill>
                <a:srgbClr val="006AB2"/>
              </a:solidFill>
              <a:effectLst/>
              <a:uLnTx/>
              <a:uFillTx/>
              <a:latin typeface="Arial" charset="0"/>
              <a:ea typeface="Geneva" charset="-128"/>
              <a:cs typeface="Arial" charset="0"/>
            </a:endParaRPr>
          </a:p>
        </p:txBody>
      </p:sp>
      <p:pic>
        <p:nvPicPr>
          <p:cNvPr id="17" name="Image 8">
            <a:extLst>
              <a:ext uri="{FF2B5EF4-FFF2-40B4-BE49-F238E27FC236}">
                <a16:creationId xmlns:a16="http://schemas.microsoft.com/office/drawing/2014/main" id="{3B3EE4B3-7175-C705-C91C-5FEDADDD9913}"/>
              </a:ext>
            </a:extLst>
          </p:cNvPr>
          <p:cNvPicPr>
            <a:picLocks noChangeAspect="1"/>
          </p:cNvPicPr>
          <p:nvPr/>
        </p:nvPicPr>
        <p:blipFill>
          <a:blip r:embed="rId2"/>
          <a:stretch>
            <a:fillRect/>
          </a:stretch>
        </p:blipFill>
        <p:spPr>
          <a:xfrm>
            <a:off x="1115571" y="1408685"/>
            <a:ext cx="502628" cy="502628"/>
          </a:xfrm>
          <a:prstGeom prst="rect">
            <a:avLst/>
          </a:prstGeom>
        </p:spPr>
      </p:pic>
      <p:pic>
        <p:nvPicPr>
          <p:cNvPr id="18" name="Image 2">
            <a:extLst>
              <a:ext uri="{FF2B5EF4-FFF2-40B4-BE49-F238E27FC236}">
                <a16:creationId xmlns:a16="http://schemas.microsoft.com/office/drawing/2014/main" id="{352AB082-ACE0-978B-9C67-04391C20B803}"/>
              </a:ext>
            </a:extLst>
          </p:cNvPr>
          <p:cNvPicPr>
            <a:picLocks noChangeAspect="1"/>
          </p:cNvPicPr>
          <p:nvPr/>
        </p:nvPicPr>
        <p:blipFill>
          <a:blip r:embed="rId3"/>
          <a:stretch>
            <a:fillRect/>
          </a:stretch>
        </p:blipFill>
        <p:spPr>
          <a:xfrm>
            <a:off x="1479536" y="1352052"/>
            <a:ext cx="541649" cy="541649"/>
          </a:xfrm>
          <a:prstGeom prst="rect">
            <a:avLst/>
          </a:prstGeom>
        </p:spPr>
      </p:pic>
      <p:pic>
        <p:nvPicPr>
          <p:cNvPr id="19" name="Image 10">
            <a:extLst>
              <a:ext uri="{FF2B5EF4-FFF2-40B4-BE49-F238E27FC236}">
                <a16:creationId xmlns:a16="http://schemas.microsoft.com/office/drawing/2014/main" id="{FBBFF5DE-6E8A-5DD0-860F-56A6C6F37A0C}"/>
              </a:ext>
            </a:extLst>
          </p:cNvPr>
          <p:cNvPicPr>
            <a:picLocks noChangeAspect="1"/>
          </p:cNvPicPr>
          <p:nvPr/>
        </p:nvPicPr>
        <p:blipFill>
          <a:blip r:embed="rId4">
            <a:duotone>
              <a:schemeClr val="bg2">
                <a:shade val="45000"/>
                <a:satMod val="135000"/>
              </a:schemeClr>
              <a:prstClr val="white"/>
            </a:duotone>
          </a:blip>
          <a:stretch>
            <a:fillRect/>
          </a:stretch>
        </p:blipFill>
        <p:spPr>
          <a:xfrm>
            <a:off x="4298315" y="2985434"/>
            <a:ext cx="392324" cy="392324"/>
          </a:xfrm>
          <a:prstGeom prst="rect">
            <a:avLst/>
          </a:prstGeom>
        </p:spPr>
      </p:pic>
      <p:pic>
        <p:nvPicPr>
          <p:cNvPr id="20" name="Image 15">
            <a:extLst>
              <a:ext uri="{FF2B5EF4-FFF2-40B4-BE49-F238E27FC236}">
                <a16:creationId xmlns:a16="http://schemas.microsoft.com/office/drawing/2014/main" id="{421C76B6-FE7E-A173-DB14-58D61EA3D484}"/>
              </a:ext>
            </a:extLst>
          </p:cNvPr>
          <p:cNvPicPr>
            <a:picLocks noChangeAspect="1"/>
          </p:cNvPicPr>
          <p:nvPr/>
        </p:nvPicPr>
        <p:blipFill>
          <a:blip r:embed="rId5">
            <a:duotone>
              <a:schemeClr val="bg2">
                <a:shade val="45000"/>
                <a:satMod val="135000"/>
              </a:schemeClr>
              <a:prstClr val="white"/>
            </a:duotone>
          </a:blip>
          <a:stretch>
            <a:fillRect/>
          </a:stretch>
        </p:blipFill>
        <p:spPr>
          <a:xfrm>
            <a:off x="6367470" y="2955579"/>
            <a:ext cx="441049" cy="441049"/>
          </a:xfrm>
          <a:prstGeom prst="rect">
            <a:avLst/>
          </a:prstGeom>
        </p:spPr>
      </p:pic>
      <p:pic>
        <p:nvPicPr>
          <p:cNvPr id="21" name="Image 17">
            <a:extLst>
              <a:ext uri="{FF2B5EF4-FFF2-40B4-BE49-F238E27FC236}">
                <a16:creationId xmlns:a16="http://schemas.microsoft.com/office/drawing/2014/main" id="{EBE99921-256E-1C1F-0D6C-9043F454A989}"/>
              </a:ext>
            </a:extLst>
          </p:cNvPr>
          <p:cNvPicPr>
            <a:picLocks noChangeAspect="1"/>
          </p:cNvPicPr>
          <p:nvPr/>
        </p:nvPicPr>
        <p:blipFill>
          <a:blip r:embed="rId6"/>
          <a:stretch>
            <a:fillRect/>
          </a:stretch>
        </p:blipFill>
        <p:spPr>
          <a:xfrm>
            <a:off x="10104479" y="1688583"/>
            <a:ext cx="397936" cy="397936"/>
          </a:xfrm>
          <a:prstGeom prst="rect">
            <a:avLst/>
          </a:prstGeom>
        </p:spPr>
      </p:pic>
      <p:sp>
        <p:nvSpPr>
          <p:cNvPr id="22" name="Rectangle 21">
            <a:extLst>
              <a:ext uri="{FF2B5EF4-FFF2-40B4-BE49-F238E27FC236}">
                <a16:creationId xmlns:a16="http://schemas.microsoft.com/office/drawing/2014/main" id="{7370B968-E69E-45AC-556A-27E0FBA0A915}"/>
              </a:ext>
            </a:extLst>
          </p:cNvPr>
          <p:cNvSpPr>
            <a:spLocks/>
          </p:cNvSpPr>
          <p:nvPr/>
        </p:nvSpPr>
        <p:spPr>
          <a:xfrm flipH="1">
            <a:off x="4913550" y="1898051"/>
            <a:ext cx="1674445"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33" b="1" i="0" u="none" strike="noStrike" kern="0" cap="none" spc="0" normalizeH="0" baseline="0" noProof="0">
                <a:ln>
                  <a:noFill/>
                </a:ln>
                <a:solidFill>
                  <a:srgbClr val="2270B8"/>
                </a:solidFill>
                <a:effectLst/>
                <a:uLnTx/>
                <a:uFillTx/>
                <a:latin typeface="Arial"/>
                <a:ea typeface="Geneva" charset="-128"/>
                <a:cs typeface="+mn-cs"/>
              </a:rPr>
              <a:t>Application éligible au référencement Ségur vague 2</a:t>
            </a:r>
          </a:p>
        </p:txBody>
      </p:sp>
      <p:pic>
        <p:nvPicPr>
          <p:cNvPr id="23" name="Picture 2" descr="Mon espace santé - Vous avez la main sur votre santé">
            <a:extLst>
              <a:ext uri="{FF2B5EF4-FFF2-40B4-BE49-F238E27FC236}">
                <a16:creationId xmlns:a16="http://schemas.microsoft.com/office/drawing/2014/main" id="{1626381D-12FE-6383-26CB-322F66963E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3039" y="1319689"/>
            <a:ext cx="444933" cy="27632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 coins arrondis 22">
            <a:extLst>
              <a:ext uri="{FF2B5EF4-FFF2-40B4-BE49-F238E27FC236}">
                <a16:creationId xmlns:a16="http://schemas.microsoft.com/office/drawing/2014/main" id="{EAAD4E4D-2E74-7884-388D-5D5583E64C8B}"/>
              </a:ext>
            </a:extLst>
          </p:cNvPr>
          <p:cNvSpPr/>
          <p:nvPr/>
        </p:nvSpPr>
        <p:spPr>
          <a:xfrm>
            <a:off x="904121" y="1221006"/>
            <a:ext cx="5843776" cy="1618608"/>
          </a:xfrm>
          <a:prstGeom prst="roundRect">
            <a:avLst/>
          </a:prstGeom>
          <a:noFill/>
          <a:ln w="9525">
            <a:solidFill>
              <a:srgbClr val="D20050"/>
            </a:solidFill>
            <a:prstDash val="dash"/>
            <a:extLst>
              <a:ext uri="{C807C97D-BFC1-408E-A445-0C87EB9F89A2}">
                <ask:lineSketchStyleProps xmlns:ask="http://schemas.microsoft.com/office/drawing/2018/sketchyshapes" sd="1219033472">
                  <a:custGeom>
                    <a:avLst/>
                    <a:gdLst>
                      <a:gd name="connsiteX0" fmla="*/ 0 w 3617132"/>
                      <a:gd name="connsiteY0" fmla="*/ 137956 h 827722"/>
                      <a:gd name="connsiteX1" fmla="*/ 137956 w 3617132"/>
                      <a:gd name="connsiteY1" fmla="*/ 0 h 827722"/>
                      <a:gd name="connsiteX2" fmla="*/ 873024 w 3617132"/>
                      <a:gd name="connsiteY2" fmla="*/ 0 h 827722"/>
                      <a:gd name="connsiteX3" fmla="*/ 1507856 w 3617132"/>
                      <a:gd name="connsiteY3" fmla="*/ 0 h 827722"/>
                      <a:gd name="connsiteX4" fmla="*/ 2109276 w 3617132"/>
                      <a:gd name="connsiteY4" fmla="*/ 0 h 827722"/>
                      <a:gd name="connsiteX5" fmla="*/ 2810932 w 3617132"/>
                      <a:gd name="connsiteY5" fmla="*/ 0 h 827722"/>
                      <a:gd name="connsiteX6" fmla="*/ 3479176 w 3617132"/>
                      <a:gd name="connsiteY6" fmla="*/ 0 h 827722"/>
                      <a:gd name="connsiteX7" fmla="*/ 3617132 w 3617132"/>
                      <a:gd name="connsiteY7" fmla="*/ 137956 h 827722"/>
                      <a:gd name="connsiteX8" fmla="*/ 3617132 w 3617132"/>
                      <a:gd name="connsiteY8" fmla="*/ 689766 h 827722"/>
                      <a:gd name="connsiteX9" fmla="*/ 3479176 w 3617132"/>
                      <a:gd name="connsiteY9" fmla="*/ 827722 h 827722"/>
                      <a:gd name="connsiteX10" fmla="*/ 2810932 w 3617132"/>
                      <a:gd name="connsiteY10" fmla="*/ 827722 h 827722"/>
                      <a:gd name="connsiteX11" fmla="*/ 2176100 w 3617132"/>
                      <a:gd name="connsiteY11" fmla="*/ 827722 h 827722"/>
                      <a:gd name="connsiteX12" fmla="*/ 1441032 w 3617132"/>
                      <a:gd name="connsiteY12" fmla="*/ 827722 h 827722"/>
                      <a:gd name="connsiteX13" fmla="*/ 705963 w 3617132"/>
                      <a:gd name="connsiteY13" fmla="*/ 827722 h 827722"/>
                      <a:gd name="connsiteX14" fmla="*/ 137956 w 3617132"/>
                      <a:gd name="connsiteY14" fmla="*/ 827722 h 827722"/>
                      <a:gd name="connsiteX15" fmla="*/ 0 w 3617132"/>
                      <a:gd name="connsiteY15" fmla="*/ 689766 h 827722"/>
                      <a:gd name="connsiteX16" fmla="*/ 0 w 3617132"/>
                      <a:gd name="connsiteY16" fmla="*/ 137956 h 8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7132" h="827722" extrusionOk="0">
                        <a:moveTo>
                          <a:pt x="0" y="137956"/>
                        </a:moveTo>
                        <a:cubicBezTo>
                          <a:pt x="-7508" y="57134"/>
                          <a:pt x="55119" y="2494"/>
                          <a:pt x="137956" y="0"/>
                        </a:cubicBezTo>
                        <a:cubicBezTo>
                          <a:pt x="462779" y="-26816"/>
                          <a:pt x="539530" y="-32310"/>
                          <a:pt x="873024" y="0"/>
                        </a:cubicBezTo>
                        <a:cubicBezTo>
                          <a:pt x="1206518" y="32310"/>
                          <a:pt x="1368916" y="19219"/>
                          <a:pt x="1507856" y="0"/>
                        </a:cubicBezTo>
                        <a:cubicBezTo>
                          <a:pt x="1646796" y="-19219"/>
                          <a:pt x="1853186" y="-3387"/>
                          <a:pt x="2109276" y="0"/>
                        </a:cubicBezTo>
                        <a:cubicBezTo>
                          <a:pt x="2365366" y="3387"/>
                          <a:pt x="2509795" y="-32778"/>
                          <a:pt x="2810932" y="0"/>
                        </a:cubicBezTo>
                        <a:cubicBezTo>
                          <a:pt x="3112069" y="32778"/>
                          <a:pt x="3175502" y="1083"/>
                          <a:pt x="3479176" y="0"/>
                        </a:cubicBezTo>
                        <a:cubicBezTo>
                          <a:pt x="3561852" y="-10554"/>
                          <a:pt x="3606349" y="71241"/>
                          <a:pt x="3617132" y="137956"/>
                        </a:cubicBezTo>
                        <a:cubicBezTo>
                          <a:pt x="3614218" y="371517"/>
                          <a:pt x="3612990" y="481762"/>
                          <a:pt x="3617132" y="689766"/>
                        </a:cubicBezTo>
                        <a:cubicBezTo>
                          <a:pt x="3633846" y="769976"/>
                          <a:pt x="3537137" y="824773"/>
                          <a:pt x="3479176" y="827722"/>
                        </a:cubicBezTo>
                        <a:cubicBezTo>
                          <a:pt x="3226881" y="816442"/>
                          <a:pt x="2997076" y="846102"/>
                          <a:pt x="2810932" y="827722"/>
                        </a:cubicBezTo>
                        <a:cubicBezTo>
                          <a:pt x="2624788" y="809342"/>
                          <a:pt x="2342740" y="805234"/>
                          <a:pt x="2176100" y="827722"/>
                        </a:cubicBezTo>
                        <a:cubicBezTo>
                          <a:pt x="2009460" y="850210"/>
                          <a:pt x="1619874" y="791921"/>
                          <a:pt x="1441032" y="827722"/>
                        </a:cubicBezTo>
                        <a:cubicBezTo>
                          <a:pt x="1262190" y="863523"/>
                          <a:pt x="937693" y="829275"/>
                          <a:pt x="705963" y="827722"/>
                        </a:cubicBezTo>
                        <a:cubicBezTo>
                          <a:pt x="474233" y="826169"/>
                          <a:pt x="295709" y="852679"/>
                          <a:pt x="137956" y="827722"/>
                        </a:cubicBezTo>
                        <a:cubicBezTo>
                          <a:pt x="55005" y="821353"/>
                          <a:pt x="-4409" y="759366"/>
                          <a:pt x="0" y="689766"/>
                        </a:cubicBezTo>
                        <a:cubicBezTo>
                          <a:pt x="8309" y="442956"/>
                          <a:pt x="-12925" y="316317"/>
                          <a:pt x="0" y="13795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a:ea typeface="+mn-ea"/>
              <a:cs typeface="+mn-cs"/>
            </a:endParaRPr>
          </a:p>
        </p:txBody>
      </p:sp>
      <p:pic>
        <p:nvPicPr>
          <p:cNvPr id="25" name="Picture 4" descr="GIE SESAM-Vitale - DMP - GIE SESAM-Vitale">
            <a:extLst>
              <a:ext uri="{FF2B5EF4-FFF2-40B4-BE49-F238E27FC236}">
                <a16:creationId xmlns:a16="http://schemas.microsoft.com/office/drawing/2014/main" id="{3EFD1120-99D6-6D7B-3E83-21F1BCC722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2416" y="1314471"/>
            <a:ext cx="582201" cy="246525"/>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extLst>
              <a:ext uri="{FF2B5EF4-FFF2-40B4-BE49-F238E27FC236}">
                <a16:creationId xmlns:a16="http://schemas.microsoft.com/office/drawing/2014/main" id="{E2AB24A2-CD4B-0185-4BAE-48B3F5288F21}"/>
              </a:ext>
            </a:extLst>
          </p:cNvPr>
          <p:cNvPicPr>
            <a:picLocks noChangeAspect="1"/>
          </p:cNvPicPr>
          <p:nvPr/>
        </p:nvPicPr>
        <p:blipFill>
          <a:blip r:embed="rId9"/>
          <a:stretch>
            <a:fillRect/>
          </a:stretch>
        </p:blipFill>
        <p:spPr>
          <a:xfrm>
            <a:off x="5302663" y="1242380"/>
            <a:ext cx="813960" cy="813960"/>
          </a:xfrm>
          <a:prstGeom prst="rect">
            <a:avLst/>
          </a:prstGeom>
        </p:spPr>
      </p:pic>
      <p:sp>
        <p:nvSpPr>
          <p:cNvPr id="27" name="Flèche : double flèche horizontale 26">
            <a:extLst>
              <a:ext uri="{FF2B5EF4-FFF2-40B4-BE49-F238E27FC236}">
                <a16:creationId xmlns:a16="http://schemas.microsoft.com/office/drawing/2014/main" id="{3973D97C-7F42-F3D9-F483-CBBCE47B581C}"/>
              </a:ext>
            </a:extLst>
          </p:cNvPr>
          <p:cNvSpPr/>
          <p:nvPr/>
        </p:nvSpPr>
        <p:spPr>
          <a:xfrm>
            <a:off x="6197020" y="1596015"/>
            <a:ext cx="3551577" cy="161797"/>
          </a:xfrm>
          <a:prstGeom prst="leftRightArrow">
            <a:avLst/>
          </a:prstGeom>
          <a:solidFill>
            <a:schemeClr val="bg2">
              <a:lumMod val="6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5400313C-56D2-9559-AB8F-633DA7288D8D}"/>
              </a:ext>
            </a:extLst>
          </p:cNvPr>
          <p:cNvSpPr>
            <a:spLocks/>
          </p:cNvSpPr>
          <p:nvPr/>
        </p:nvSpPr>
        <p:spPr>
          <a:xfrm flipH="1">
            <a:off x="9623371" y="2099938"/>
            <a:ext cx="1461245"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33" b="1" i="0" u="none" strike="noStrike" kern="0" cap="none" spc="0" normalizeH="0" baseline="0" noProof="0">
                <a:ln>
                  <a:noFill/>
                </a:ln>
                <a:solidFill>
                  <a:srgbClr val="2270B8"/>
                </a:solidFill>
                <a:effectLst/>
                <a:uLnTx/>
                <a:uFillTx/>
                <a:latin typeface="Arial"/>
                <a:ea typeface="Geneva" charset="-128"/>
                <a:cs typeface="+mn-cs"/>
              </a:rPr>
              <a:t>Services numériques en santé</a:t>
            </a:r>
          </a:p>
        </p:txBody>
      </p:sp>
      <p:pic>
        <p:nvPicPr>
          <p:cNvPr id="29" name="Image 77">
            <a:extLst>
              <a:ext uri="{FF2B5EF4-FFF2-40B4-BE49-F238E27FC236}">
                <a16:creationId xmlns:a16="http://schemas.microsoft.com/office/drawing/2014/main" id="{AD137134-4779-9E21-9A98-FCCBD8805D88}"/>
              </a:ext>
            </a:extLst>
          </p:cNvPr>
          <p:cNvPicPr>
            <a:picLocks noChangeAspect="1"/>
          </p:cNvPicPr>
          <p:nvPr/>
        </p:nvPicPr>
        <p:blipFill>
          <a:blip r:embed="rId9">
            <a:duotone>
              <a:schemeClr val="accent5">
                <a:shade val="45000"/>
                <a:satMod val="135000"/>
              </a:schemeClr>
              <a:prstClr val="white"/>
            </a:duotone>
          </a:blip>
          <a:stretch>
            <a:fillRect/>
          </a:stretch>
        </p:blipFill>
        <p:spPr>
          <a:xfrm>
            <a:off x="3135353" y="1929295"/>
            <a:ext cx="813960" cy="813960"/>
          </a:xfrm>
          <a:prstGeom prst="rect">
            <a:avLst/>
          </a:prstGeom>
        </p:spPr>
      </p:pic>
      <p:pic>
        <p:nvPicPr>
          <p:cNvPr id="30" name="Image 32">
            <a:extLst>
              <a:ext uri="{FF2B5EF4-FFF2-40B4-BE49-F238E27FC236}">
                <a16:creationId xmlns:a16="http://schemas.microsoft.com/office/drawing/2014/main" id="{4331F764-5DC5-89EB-17B9-4EF7252C7D47}"/>
              </a:ext>
            </a:extLst>
          </p:cNvPr>
          <p:cNvPicPr>
            <a:picLocks noChangeAspect="1"/>
          </p:cNvPicPr>
          <p:nvPr/>
        </p:nvPicPr>
        <p:blipFill>
          <a:blip r:embed="rId10">
            <a:duotone>
              <a:schemeClr val="accent5">
                <a:shade val="45000"/>
                <a:satMod val="135000"/>
              </a:schemeClr>
              <a:prstClr val="white"/>
            </a:duotone>
          </a:blip>
          <a:stretch>
            <a:fillRect/>
          </a:stretch>
        </p:blipFill>
        <p:spPr>
          <a:xfrm>
            <a:off x="2976440" y="1993447"/>
            <a:ext cx="344177" cy="344177"/>
          </a:xfrm>
          <a:prstGeom prst="rect">
            <a:avLst/>
          </a:prstGeom>
        </p:spPr>
      </p:pic>
      <p:sp>
        <p:nvSpPr>
          <p:cNvPr id="31" name="Rectangle 30">
            <a:extLst>
              <a:ext uri="{FF2B5EF4-FFF2-40B4-BE49-F238E27FC236}">
                <a16:creationId xmlns:a16="http://schemas.microsoft.com/office/drawing/2014/main" id="{D9E3763D-E425-9E0D-47EA-8DABC819F259}"/>
              </a:ext>
            </a:extLst>
          </p:cNvPr>
          <p:cNvSpPr>
            <a:spLocks/>
          </p:cNvSpPr>
          <p:nvPr/>
        </p:nvSpPr>
        <p:spPr>
          <a:xfrm flipH="1">
            <a:off x="2566902" y="2471270"/>
            <a:ext cx="1766081"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effectLst/>
                <a:uLnTx/>
                <a:uFillTx/>
                <a:latin typeface="Arial"/>
                <a:ea typeface="Geneva"/>
                <a:cs typeface="+mn-cs"/>
              </a:rPr>
              <a:t>Gestion des identités et des accès (IAM)</a:t>
            </a:r>
            <a:endParaRPr lang="fr-FR" sz="900" b="1" i="0" u="none" strike="noStrike" kern="0" cap="none" spc="0" normalizeH="0" baseline="0" noProof="0">
              <a:ln>
                <a:noFill/>
              </a:ln>
              <a:effectLst/>
              <a:uLnTx/>
              <a:uFillTx/>
              <a:latin typeface="Arial"/>
              <a:ea typeface="Geneva"/>
              <a:cs typeface="Arial"/>
            </a:endParaRPr>
          </a:p>
        </p:txBody>
      </p:sp>
      <p:sp>
        <p:nvSpPr>
          <p:cNvPr id="32" name="Flèche : double flèche horizontale 94">
            <a:extLst>
              <a:ext uri="{FF2B5EF4-FFF2-40B4-BE49-F238E27FC236}">
                <a16:creationId xmlns:a16="http://schemas.microsoft.com/office/drawing/2014/main" id="{0E91548D-D6CF-3D58-9909-825495B93F0B}"/>
              </a:ext>
            </a:extLst>
          </p:cNvPr>
          <p:cNvSpPr/>
          <p:nvPr/>
        </p:nvSpPr>
        <p:spPr>
          <a:xfrm rot="20359370">
            <a:off x="3776936" y="2106823"/>
            <a:ext cx="1290571" cy="164825"/>
          </a:xfrm>
          <a:prstGeom prst="leftRightArrow">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33" name="Connecteur droit avec flèche 97">
            <a:extLst>
              <a:ext uri="{FF2B5EF4-FFF2-40B4-BE49-F238E27FC236}">
                <a16:creationId xmlns:a16="http://schemas.microsoft.com/office/drawing/2014/main" id="{024DF364-E5C3-EE42-4CD2-97FD8C0B0E4A}"/>
              </a:ext>
            </a:extLst>
          </p:cNvPr>
          <p:cNvCxnSpPr>
            <a:cxnSpLocks/>
          </p:cNvCxnSpPr>
          <p:nvPr/>
        </p:nvCxnSpPr>
        <p:spPr>
          <a:xfrm flipH="1" flipV="1">
            <a:off x="5990575" y="2332385"/>
            <a:ext cx="376895" cy="843719"/>
          </a:xfrm>
          <a:prstGeom prst="straightConnector1">
            <a:avLst/>
          </a:prstGeom>
          <a:ln w="6350" cap="flat">
            <a:solidFill>
              <a:schemeClr val="bg2">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98">
            <a:extLst>
              <a:ext uri="{FF2B5EF4-FFF2-40B4-BE49-F238E27FC236}">
                <a16:creationId xmlns:a16="http://schemas.microsoft.com/office/drawing/2014/main" id="{26660947-818A-497C-DEAA-000132CB9875}"/>
              </a:ext>
            </a:extLst>
          </p:cNvPr>
          <p:cNvCxnSpPr>
            <a:cxnSpLocks/>
          </p:cNvCxnSpPr>
          <p:nvPr/>
        </p:nvCxnSpPr>
        <p:spPr>
          <a:xfrm flipV="1">
            <a:off x="4690640" y="2332385"/>
            <a:ext cx="645697" cy="849212"/>
          </a:xfrm>
          <a:prstGeom prst="straightConnector1">
            <a:avLst/>
          </a:prstGeom>
          <a:ln w="6350" cap="flat">
            <a:solidFill>
              <a:schemeClr val="bg2">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35D8CC4-FD59-1CAC-CBE4-C9E6E2F5A874}"/>
              </a:ext>
            </a:extLst>
          </p:cNvPr>
          <p:cNvSpPr>
            <a:spLocks/>
          </p:cNvSpPr>
          <p:nvPr/>
        </p:nvSpPr>
        <p:spPr>
          <a:xfrm flipH="1">
            <a:off x="2602656" y="3095730"/>
            <a:ext cx="1766081"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33" b="1" i="0" u="none" strike="noStrike" kern="0" cap="none" spc="0" normalizeH="0" baseline="0" noProof="0">
                <a:ln>
                  <a:noFill/>
                </a:ln>
                <a:solidFill>
                  <a:srgbClr val="6F6F6F"/>
                </a:solidFill>
                <a:effectLst/>
                <a:uLnTx/>
                <a:uFillTx/>
                <a:latin typeface="Arial"/>
                <a:ea typeface="Geneva" charset="-128"/>
                <a:cs typeface="+mn-cs"/>
              </a:rPr>
              <a:t>Structure de santé tierce</a:t>
            </a:r>
          </a:p>
        </p:txBody>
      </p:sp>
      <p:sp>
        <p:nvSpPr>
          <p:cNvPr id="36" name="Rectangle 35">
            <a:extLst>
              <a:ext uri="{FF2B5EF4-FFF2-40B4-BE49-F238E27FC236}">
                <a16:creationId xmlns:a16="http://schemas.microsoft.com/office/drawing/2014/main" id="{A6BD90B2-89A4-C95B-D0DD-7D77F06726E9}"/>
              </a:ext>
            </a:extLst>
          </p:cNvPr>
          <p:cNvSpPr>
            <a:spLocks/>
          </p:cNvSpPr>
          <p:nvPr/>
        </p:nvSpPr>
        <p:spPr>
          <a:xfrm flipH="1">
            <a:off x="6486218" y="3072183"/>
            <a:ext cx="1766081"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33" b="1" i="0" u="none" strike="noStrike" kern="0" cap="none" spc="0" normalizeH="0" baseline="0" noProof="0">
                <a:ln>
                  <a:noFill/>
                </a:ln>
                <a:solidFill>
                  <a:srgbClr val="6F6F6F"/>
                </a:solidFill>
                <a:effectLst/>
                <a:uLnTx/>
                <a:uFillTx/>
                <a:latin typeface="Arial"/>
                <a:ea typeface="Geneva" charset="-128"/>
                <a:cs typeface="+mn-cs"/>
              </a:rPr>
              <a:t>Patient / Usager</a:t>
            </a:r>
          </a:p>
        </p:txBody>
      </p:sp>
      <p:sp>
        <p:nvSpPr>
          <p:cNvPr id="37" name="Rectangle 36">
            <a:extLst>
              <a:ext uri="{FF2B5EF4-FFF2-40B4-BE49-F238E27FC236}">
                <a16:creationId xmlns:a16="http://schemas.microsoft.com/office/drawing/2014/main" id="{D1B8B515-7252-8C4A-3DBC-477E41A91DE2}"/>
              </a:ext>
            </a:extLst>
          </p:cNvPr>
          <p:cNvSpPr>
            <a:spLocks/>
          </p:cNvSpPr>
          <p:nvPr/>
        </p:nvSpPr>
        <p:spPr>
          <a:xfrm flipH="1">
            <a:off x="762568" y="1876063"/>
            <a:ext cx="1766081" cy="387003"/>
          </a:xfrm>
          <a:prstGeom prst="rect">
            <a:avLst/>
          </a:prstGeom>
          <a:noFill/>
          <a:ln w="12700"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933" b="1" i="0" u="none" strike="noStrike" kern="0" cap="none" spc="0" normalizeH="0" baseline="0" noProof="0">
                <a:ln>
                  <a:noFill/>
                </a:ln>
                <a:solidFill>
                  <a:prstClr val="white">
                    <a:lumMod val="50000"/>
                  </a:prstClr>
                </a:solidFill>
                <a:effectLst/>
                <a:uLnTx/>
                <a:uFillTx/>
                <a:latin typeface="Arial"/>
                <a:ea typeface="Geneva" charset="-128"/>
                <a:cs typeface="+mn-cs"/>
              </a:rPr>
              <a:t>Utilisateurs des services numériques</a:t>
            </a:r>
          </a:p>
        </p:txBody>
      </p:sp>
      <p:cxnSp>
        <p:nvCxnSpPr>
          <p:cNvPr id="38" name="Connecteur droit avec flèche 104">
            <a:extLst>
              <a:ext uri="{FF2B5EF4-FFF2-40B4-BE49-F238E27FC236}">
                <a16:creationId xmlns:a16="http://schemas.microsoft.com/office/drawing/2014/main" id="{044741A8-C831-B9DB-2AA8-F78B23BD89F1}"/>
              </a:ext>
            </a:extLst>
          </p:cNvPr>
          <p:cNvCxnSpPr>
            <a:cxnSpLocks/>
          </p:cNvCxnSpPr>
          <p:nvPr/>
        </p:nvCxnSpPr>
        <p:spPr>
          <a:xfrm>
            <a:off x="2165858" y="1715456"/>
            <a:ext cx="3056415" cy="0"/>
          </a:xfrm>
          <a:prstGeom prst="straightConnector1">
            <a:avLst/>
          </a:prstGeom>
          <a:ln w="6350" cap="flat">
            <a:solidFill>
              <a:schemeClr val="bg2">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6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p:bldP spid="11" grpId="0"/>
      <p:bldP spid="12" grpId="0" animBg="1"/>
      <p:bldP spid="13" grpId="0" animBg="1"/>
      <p:bldP spid="16" grpId="0" animBg="1"/>
      <p:bldP spid="24" grpId="0" animBg="1"/>
      <p:bldP spid="31" grpId="0"/>
      <p:bldP spid="32" grpId="0" animBg="1"/>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24BEF37-A930-D217-FBA2-977109D99478}"/>
              </a:ext>
            </a:extLst>
          </p:cNvPr>
          <p:cNvSpPr txBox="1"/>
          <p:nvPr/>
        </p:nvSpPr>
        <p:spPr>
          <a:xfrm>
            <a:off x="1446660" y="368138"/>
            <a:ext cx="10289644" cy="461665"/>
          </a:xfrm>
          <a:prstGeom prst="rect">
            <a:avLst/>
          </a:prstGeom>
          <a:noFill/>
        </p:spPr>
        <p:txBody>
          <a:bodyPr wrap="square">
            <a:spAutoFit/>
          </a:bodyPr>
          <a:lstStyle/>
          <a:p>
            <a:r>
              <a:rPr lang="fr-FR" sz="2400" b="1">
                <a:solidFill>
                  <a:schemeClr val="accent1">
                    <a:lumMod val="75000"/>
                  </a:schemeClr>
                </a:solidFill>
              </a:rPr>
              <a:t>Pour en savoir encore plus…</a:t>
            </a:r>
          </a:p>
        </p:txBody>
      </p:sp>
      <p:sp>
        <p:nvSpPr>
          <p:cNvPr id="6" name="Espace réservé du numéro de diapositive 1">
            <a:extLst>
              <a:ext uri="{FF2B5EF4-FFF2-40B4-BE49-F238E27FC236}">
                <a16:creationId xmlns:a16="http://schemas.microsoft.com/office/drawing/2014/main" id="{DFB8B594-5855-6E20-FCC4-0970143287BC}"/>
              </a:ext>
            </a:extLst>
          </p:cNvPr>
          <p:cNvSpPr txBox="1">
            <a:spLocks/>
          </p:cNvSpPr>
          <p:nvPr/>
        </p:nvSpPr>
        <p:spPr>
          <a:xfrm>
            <a:off x="97619" y="6311714"/>
            <a:ext cx="383117" cy="364800"/>
          </a:xfrm>
          <a:prstGeom prst="rect">
            <a:avLst/>
          </a:prstGeom>
        </p:spPr>
        <p:txBody>
          <a:bodyPr lIns="0" tIns="0" rIns="0" bIns="0" anchor="ct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1067"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1219170" rtl="0" eaLnBrk="1" fontAlgn="base" latinLnBrk="0" hangingPunct="1">
                <a:lnSpc>
                  <a:spcPct val="100000"/>
                </a:lnSpc>
                <a:spcBef>
                  <a:spcPct val="0"/>
                </a:spcBef>
                <a:spcAft>
                  <a:spcPct val="0"/>
                </a:spcAft>
                <a:buClrTx/>
                <a:buSzTx/>
                <a:buFontTx/>
                <a:buNone/>
                <a:tabLst/>
                <a:defRPr/>
              </a:pPr>
              <a:t>18</a:t>
            </a:fld>
            <a:endParaRPr kumimoji="0" lang="fr-FR" sz="1067" b="0" i="1" u="none" strike="noStrike" kern="1200" cap="none" spc="0" normalizeH="0" baseline="0" noProof="0">
              <a:ln>
                <a:noFill/>
              </a:ln>
              <a:solidFill>
                <a:srgbClr val="575757"/>
              </a:solidFill>
              <a:effectLst/>
              <a:uLnTx/>
              <a:uFillTx/>
              <a:latin typeface="Arial" charset="0"/>
              <a:ea typeface="Geneva" charset="-128"/>
              <a:cs typeface="+mn-cs"/>
            </a:endParaRPr>
          </a:p>
        </p:txBody>
      </p:sp>
      <p:sp>
        <p:nvSpPr>
          <p:cNvPr id="10" name="Rectangle 20">
            <a:extLst>
              <a:ext uri="{FF2B5EF4-FFF2-40B4-BE49-F238E27FC236}">
                <a16:creationId xmlns:a16="http://schemas.microsoft.com/office/drawing/2014/main" id="{AA8AE1CB-26D5-70C9-F90D-B78D67CB5579}"/>
              </a:ext>
            </a:extLst>
          </p:cNvPr>
          <p:cNvSpPr>
            <a:spLocks noChangeArrowheads="1"/>
          </p:cNvSpPr>
          <p:nvPr/>
        </p:nvSpPr>
        <p:spPr bwMode="gray">
          <a:xfrm>
            <a:off x="945639" y="3816752"/>
            <a:ext cx="8227978" cy="1748607"/>
          </a:xfrm>
          <a:prstGeom prst="rect">
            <a:avLst/>
          </a:prstGeom>
          <a:noFill/>
          <a:ln>
            <a:noFill/>
          </a:ln>
          <a:effectLst/>
        </p:spPr>
        <p:txBody>
          <a:bodyPr lIns="144000" tIns="0" rIns="0" bIns="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285750" lvl="0" indent="-285750">
              <a:buClr>
                <a:srgbClr val="00B0F0"/>
              </a:buClr>
              <a:buFont typeface="Courier New" panose="02070309020205020404" pitchFamily="49" charset="0"/>
              <a:buChar char="o"/>
            </a:pPr>
            <a:r>
              <a:rPr lang="fr-FR" sz="1800">
                <a:solidFill>
                  <a:schemeClr val="bg2">
                    <a:lumMod val="25000"/>
                  </a:schemeClr>
                </a:solidFill>
              </a:rPr>
              <a:t>Replay : Sécurité et tests d’intrusion</a:t>
            </a:r>
          </a:p>
          <a:p>
            <a:pPr marL="285750" lvl="0" indent="-285750">
              <a:buClr>
                <a:srgbClr val="00B0F0"/>
              </a:buClr>
              <a:buFont typeface="Courier New" panose="02070309020205020404" pitchFamily="49" charset="0"/>
              <a:buChar char="o"/>
            </a:pPr>
            <a:r>
              <a:rPr lang="fr-FR" sz="1800">
                <a:solidFill>
                  <a:schemeClr val="bg2">
                    <a:lumMod val="25000"/>
                  </a:schemeClr>
                </a:solidFill>
              </a:rPr>
              <a:t>7 juin à 10h : Exigences liées au DMP</a:t>
            </a:r>
          </a:p>
          <a:p>
            <a:pPr marL="285750" lvl="0" indent="-285750">
              <a:buClr>
                <a:srgbClr val="00B0F0"/>
              </a:buClr>
              <a:buFont typeface="Courier New" panose="02070309020205020404" pitchFamily="49" charset="0"/>
              <a:buChar char="o"/>
            </a:pPr>
            <a:r>
              <a:rPr lang="fr-FR" sz="1800">
                <a:solidFill>
                  <a:schemeClr val="bg2">
                    <a:lumMod val="25000"/>
                  </a:schemeClr>
                </a:solidFill>
              </a:rPr>
              <a:t>14 juin à 10h : </a:t>
            </a:r>
            <a:r>
              <a:rPr lang="fr-FR" sz="1800" err="1">
                <a:solidFill>
                  <a:schemeClr val="bg2">
                    <a:lumMod val="25000"/>
                  </a:schemeClr>
                </a:solidFill>
              </a:rPr>
              <a:t>DrimBox</a:t>
            </a:r>
            <a:r>
              <a:rPr lang="fr-FR" sz="1800">
                <a:solidFill>
                  <a:schemeClr val="bg2">
                    <a:lumMod val="25000"/>
                  </a:schemeClr>
                </a:solidFill>
              </a:rPr>
              <a:t> et DPI</a:t>
            </a:r>
          </a:p>
          <a:p>
            <a:pPr marL="285750" lvl="0" indent="-285750">
              <a:buClr>
                <a:srgbClr val="00B0F0"/>
              </a:buClr>
              <a:buFont typeface="Courier New" panose="02070309020205020404" pitchFamily="49" charset="0"/>
              <a:buChar char="o"/>
            </a:pPr>
            <a:r>
              <a:rPr lang="fr-FR" sz="1800">
                <a:solidFill>
                  <a:schemeClr val="bg2">
                    <a:lumMod val="25000"/>
                  </a:schemeClr>
                </a:solidFill>
              </a:rPr>
              <a:t>28 juin à 10h : MSS et interopérabilité</a:t>
            </a:r>
          </a:p>
          <a:p>
            <a:pPr marL="285750" lvl="0" indent="-285750">
              <a:buClr>
                <a:srgbClr val="00B0F0"/>
              </a:buClr>
              <a:buFont typeface="Courier New" panose="02070309020205020404" pitchFamily="49" charset="0"/>
              <a:buChar char="o"/>
            </a:pPr>
            <a:r>
              <a:rPr lang="fr-FR" sz="1800">
                <a:solidFill>
                  <a:schemeClr val="bg2">
                    <a:lumMod val="25000"/>
                  </a:schemeClr>
                </a:solidFill>
              </a:rPr>
              <a:t>5 juillet à 10h : Procédures de référencement et financement </a:t>
            </a:r>
          </a:p>
        </p:txBody>
      </p:sp>
      <p:sp>
        <p:nvSpPr>
          <p:cNvPr id="12" name="Rounded Rectangle 15">
            <a:extLst>
              <a:ext uri="{FF2B5EF4-FFF2-40B4-BE49-F238E27FC236}">
                <a16:creationId xmlns:a16="http://schemas.microsoft.com/office/drawing/2014/main" id="{DBAD0510-5C98-DF18-A799-B379DADC512A}"/>
              </a:ext>
            </a:extLst>
          </p:cNvPr>
          <p:cNvSpPr/>
          <p:nvPr/>
        </p:nvSpPr>
        <p:spPr>
          <a:xfrm>
            <a:off x="730384" y="3234690"/>
            <a:ext cx="8658488" cy="523952"/>
          </a:xfrm>
          <a:prstGeom prst="round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Arial"/>
                <a:ea typeface="+mn-ea"/>
                <a:cs typeface="+mn-cs"/>
              </a:rPr>
              <a:t>Editeurs :</a:t>
            </a:r>
            <a:r>
              <a:rPr kumimoji="0" lang="fr-FR" sz="1600" b="1" i="0" u="none" strike="noStrike" kern="1200" cap="none" spc="0" normalizeH="0" noProof="0">
                <a:ln>
                  <a:noFill/>
                </a:ln>
                <a:solidFill>
                  <a:prstClr val="white"/>
                </a:solidFill>
                <a:effectLst/>
                <a:uLnTx/>
                <a:uFillTx/>
                <a:latin typeface="Arial"/>
                <a:ea typeface="+mn-ea"/>
                <a:cs typeface="+mn-cs"/>
              </a:rPr>
              <a:t> implémenter les exigences pour faire référencer votre solution</a:t>
            </a:r>
            <a:r>
              <a:rPr kumimoji="0" lang="fr-FR" sz="1600" b="1" i="0" u="none" strike="noStrike" kern="1200" cap="none" spc="0" normalizeH="0" baseline="0" noProof="0">
                <a:ln>
                  <a:noFill/>
                </a:ln>
                <a:solidFill>
                  <a:prstClr val="white"/>
                </a:solidFill>
                <a:effectLst/>
                <a:uLnTx/>
                <a:uFillTx/>
                <a:latin typeface="Arial"/>
                <a:ea typeface="+mn-ea"/>
                <a:cs typeface="+mn-cs"/>
              </a:rPr>
              <a:t> </a:t>
            </a:r>
            <a:endParaRPr kumimoji="0" lang="fr-FR" sz="3200" b="1" i="0" u="none" strike="noStrike" kern="1200" cap="none" spc="0" normalizeH="0" baseline="0" noProof="0">
              <a:ln>
                <a:noFill/>
              </a:ln>
              <a:solidFill>
                <a:prstClr val="white"/>
              </a:solidFill>
              <a:effectLst/>
              <a:uLnTx/>
              <a:uFillTx/>
              <a:latin typeface="Arial"/>
              <a:ea typeface="+mn-ea"/>
              <a:cs typeface="+mn-cs"/>
            </a:endParaRPr>
          </a:p>
        </p:txBody>
      </p:sp>
      <p:sp>
        <p:nvSpPr>
          <p:cNvPr id="13" name="Rounded Rectangle 16">
            <a:extLst>
              <a:ext uri="{FF2B5EF4-FFF2-40B4-BE49-F238E27FC236}">
                <a16:creationId xmlns:a16="http://schemas.microsoft.com/office/drawing/2014/main" id="{9BB70D11-58F3-4AC3-91E0-F2C094FA2569}"/>
              </a:ext>
            </a:extLst>
          </p:cNvPr>
          <p:cNvSpPr/>
          <p:nvPr/>
        </p:nvSpPr>
        <p:spPr>
          <a:xfrm>
            <a:off x="633492" y="929353"/>
            <a:ext cx="9630648" cy="480809"/>
          </a:xfrm>
          <a:prstGeom prst="roundRect">
            <a:avLst/>
          </a:prstGeom>
          <a:solidFill>
            <a:srgbClr val="D60951"/>
          </a:solid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lvl="0" algn="ctr" defTabSz="1219170">
              <a:defRPr/>
            </a:pPr>
            <a:r>
              <a:rPr kumimoji="0" lang="fr-FR" sz="1600" b="1" i="0" u="none" strike="noStrike" kern="1200" cap="none" spc="0" normalizeH="0" baseline="0" noProof="0">
                <a:ln>
                  <a:noFill/>
                </a:ln>
                <a:solidFill>
                  <a:prstClr val="white"/>
                </a:solidFill>
                <a:effectLst/>
                <a:uLnTx/>
                <a:uFillTx/>
                <a:latin typeface="Arial"/>
                <a:ea typeface="+mn-ea"/>
                <a:cs typeface="+mn-cs"/>
              </a:rPr>
              <a:t>Des webinaires thématiques</a:t>
            </a:r>
            <a:r>
              <a:rPr kumimoji="0" lang="fr-FR" sz="1600" b="1" i="0" u="none" strike="noStrike" kern="1200" cap="none" spc="0" normalizeH="0" noProof="0">
                <a:ln>
                  <a:noFill/>
                </a:ln>
                <a:solidFill>
                  <a:prstClr val="white"/>
                </a:solidFill>
                <a:effectLst/>
                <a:uLnTx/>
                <a:uFillTx/>
                <a:latin typeface="Arial"/>
                <a:ea typeface="+mn-ea"/>
                <a:cs typeface="+mn-cs"/>
              </a:rPr>
              <a:t> </a:t>
            </a:r>
            <a:r>
              <a:rPr lang="fr-FR" sz="2000">
                <a:solidFill>
                  <a:srgbClr val="0563C1"/>
                </a:solidFill>
                <a:hlinkClick r:id="rId2">
                  <a:extLst>
                    <a:ext uri="{A12FA001-AC4F-418D-AE19-62706E023703}">
                      <ahyp:hlinkClr xmlns:ahyp="http://schemas.microsoft.com/office/drawing/2018/hyperlinkcolor" val="tx"/>
                    </a:ext>
                  </a:extLst>
                </a:hlinkClick>
              </a:rPr>
              <a:t> </a:t>
            </a:r>
            <a:r>
              <a:rPr lang="fr-FR" sz="2000">
                <a:solidFill>
                  <a:schemeClr val="bg1"/>
                </a:solidFill>
                <a:hlinkClick r:id="rId2">
                  <a:extLst>
                    <a:ext uri="{A12FA001-AC4F-418D-AE19-62706E023703}">
                      <ahyp:hlinkClr xmlns:ahyp="http://schemas.microsoft.com/office/drawing/2018/hyperlinkcolor" val="tx"/>
                    </a:ext>
                  </a:extLst>
                </a:hlinkClick>
              </a:rPr>
              <a:t>Agence du Numérique en Santé (esante.gouv.fr)</a:t>
            </a:r>
            <a:endParaRPr kumimoji="0" lang="fr-FR" sz="1867" b="1" i="0" u="none" strike="noStrike" kern="1200" cap="none" spc="0" normalizeH="0" baseline="0" noProof="0">
              <a:ln>
                <a:noFill/>
              </a:ln>
              <a:solidFill>
                <a:schemeClr val="bg1"/>
              </a:solidFill>
              <a:effectLst/>
              <a:uLnTx/>
              <a:uFillTx/>
              <a:latin typeface="Arial"/>
              <a:ea typeface="+mn-ea"/>
            </a:endParaRPr>
          </a:p>
        </p:txBody>
      </p:sp>
      <p:sp>
        <p:nvSpPr>
          <p:cNvPr id="14" name="Rounded Rectangle 20">
            <a:extLst>
              <a:ext uri="{FF2B5EF4-FFF2-40B4-BE49-F238E27FC236}">
                <a16:creationId xmlns:a16="http://schemas.microsoft.com/office/drawing/2014/main" id="{D58E956E-568C-F499-E35B-B0AA2F6BBADD}"/>
              </a:ext>
            </a:extLst>
          </p:cNvPr>
          <p:cNvSpPr/>
          <p:nvPr/>
        </p:nvSpPr>
        <p:spPr>
          <a:xfrm>
            <a:off x="633492" y="1480091"/>
            <a:ext cx="8755380" cy="523952"/>
          </a:xfrm>
          <a:prstGeom prst="roundRect">
            <a:avLst/>
          </a:prstGeom>
          <a:solidFill>
            <a:srgbClr val="4171B1"/>
          </a:solidFill>
          <a:ln>
            <a:solidFill>
              <a:srgbClr val="4171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algn="ctr" defTabSz="1219170">
              <a:defRPr/>
            </a:pPr>
            <a:r>
              <a:rPr kumimoji="0" lang="fr-FR" sz="1600" b="1" i="0" u="none" strike="noStrike" kern="1200" cap="none" spc="0" normalizeH="0" baseline="0" noProof="0">
                <a:ln>
                  <a:noFill/>
                </a:ln>
                <a:solidFill>
                  <a:prstClr val="white"/>
                </a:solidFill>
                <a:effectLst/>
                <a:uLnTx/>
                <a:uFillTx/>
                <a:latin typeface="Arial"/>
                <a:ea typeface="+mn-ea"/>
                <a:cs typeface="+mn-cs"/>
              </a:rPr>
              <a:t>Etablissements de </a:t>
            </a:r>
            <a:r>
              <a:rPr kumimoji="0" lang="fr-FR" sz="1600" b="1" i="0" u="none" strike="noStrike" kern="1200" cap="none" spc="0" normalizeH="0" baseline="0" noProof="0">
                <a:ln>
                  <a:noFill/>
                </a:ln>
                <a:solidFill>
                  <a:schemeClr val="bg1"/>
                </a:solidFill>
                <a:effectLst/>
                <a:uLnTx/>
                <a:uFillTx/>
                <a:latin typeface="Arial"/>
                <a:ea typeface="+mn-ea"/>
                <a:cs typeface="+mn-cs"/>
              </a:rPr>
              <a:t>santé : </a:t>
            </a:r>
            <a:r>
              <a:rPr kumimoji="0" lang="fr-FR" sz="1600" b="1" i="0" u="none" strike="noStrike" kern="1200" cap="none" spc="0" normalizeH="0" baseline="0" noProof="0">
                <a:ln>
                  <a:noFill/>
                </a:ln>
                <a:solidFill>
                  <a:schemeClr val="bg1"/>
                </a:solidFill>
                <a:effectLst/>
                <a:uLnTx/>
                <a:uFillTx/>
                <a:latin typeface="Arial" charset="0"/>
                <a:ea typeface="Geneva" charset="-128"/>
                <a:cs typeface="+mn-cs"/>
              </a:rPr>
              <a:t>préparer le déploiement des fonctionnalités de la vague 2 </a:t>
            </a:r>
          </a:p>
        </p:txBody>
      </p:sp>
      <p:sp>
        <p:nvSpPr>
          <p:cNvPr id="15" name="Rectangle 20">
            <a:extLst>
              <a:ext uri="{FF2B5EF4-FFF2-40B4-BE49-F238E27FC236}">
                <a16:creationId xmlns:a16="http://schemas.microsoft.com/office/drawing/2014/main" id="{FD84D860-5657-7D45-F628-E8EA6360EFC8}"/>
              </a:ext>
            </a:extLst>
          </p:cNvPr>
          <p:cNvSpPr>
            <a:spLocks noChangeArrowheads="1"/>
          </p:cNvSpPr>
          <p:nvPr/>
        </p:nvSpPr>
        <p:spPr bwMode="gray">
          <a:xfrm>
            <a:off x="742318" y="1709045"/>
            <a:ext cx="9190352" cy="1205605"/>
          </a:xfrm>
          <a:prstGeom prst="rect">
            <a:avLst/>
          </a:prstGeom>
          <a:noFill/>
          <a:ln>
            <a:noFill/>
          </a:ln>
          <a:effectLst/>
        </p:spPr>
        <p:txBody>
          <a:bodyPr lIns="144000" tIns="0" rIns="0" bIns="0" anchor="t"/>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3406775" lvl="7" algn="just">
              <a:spcAft>
                <a:spcPts val="601"/>
              </a:spcAft>
              <a:buClr>
                <a:srgbClr val="00A1E0"/>
              </a:buClr>
              <a:defRPr/>
            </a:pPr>
            <a:endParaRPr kumimoji="0" lang="fr-FR" sz="2000" b="0" i="0" u="none" strike="noStrike" kern="1200" cap="none" spc="0" normalizeH="0" baseline="0" noProof="0">
              <a:ln>
                <a:noFill/>
              </a:ln>
              <a:solidFill>
                <a:srgbClr val="5F5F5F"/>
              </a:solidFill>
              <a:effectLst/>
              <a:uLnTx/>
              <a:uFillTx/>
              <a:latin typeface="Arial" charset="0"/>
              <a:ea typeface="Geneva" charset="-128"/>
              <a:cs typeface="+mn-cs"/>
            </a:endParaRPr>
          </a:p>
          <a:p>
            <a:pPr marL="468313" marR="0" lvl="1" indent="-285750" algn="just" defTabSz="1219170" rtl="0" eaLnBrk="1" fontAlgn="base" latinLnBrk="0" hangingPunct="1">
              <a:lnSpc>
                <a:spcPct val="100000"/>
              </a:lnSpc>
              <a:spcBef>
                <a:spcPct val="0"/>
              </a:spcBef>
              <a:spcAft>
                <a:spcPts val="601"/>
              </a:spcAft>
              <a:buClr>
                <a:srgbClr val="00A1E0"/>
              </a:buClr>
              <a:buSzTx/>
              <a:buFont typeface="Courier New" panose="02070309020205020404" pitchFamily="49" charset="0"/>
              <a:buChar char="o"/>
              <a:tabLst/>
              <a:defRPr/>
            </a:pPr>
            <a:r>
              <a:rPr kumimoji="0" lang="fr-FR" sz="1800" b="0" i="0" u="none" strike="noStrike" kern="1200" cap="none" spc="0" normalizeH="0" baseline="0" noProof="0">
                <a:ln>
                  <a:noFill/>
                </a:ln>
                <a:solidFill>
                  <a:srgbClr val="5F5F5F"/>
                </a:solidFill>
                <a:effectLst/>
                <a:uLnTx/>
                <a:uFillTx/>
                <a:latin typeface="Arial" charset="0"/>
                <a:ea typeface="Geneva" charset="-128"/>
                <a:cs typeface="+mn-cs"/>
              </a:rPr>
              <a:t>Le</a:t>
            </a:r>
            <a:r>
              <a:rPr kumimoji="0" lang="fr-FR" sz="1800" b="1" i="0" u="none" strike="noStrike" kern="1200" cap="none" spc="0" normalizeH="0" baseline="0" noProof="0">
                <a:ln>
                  <a:noFill/>
                </a:ln>
                <a:solidFill>
                  <a:srgbClr val="5F5F5F"/>
                </a:solidFill>
                <a:effectLst/>
                <a:uLnTx/>
                <a:uFillTx/>
                <a:latin typeface="Arial" charset="0"/>
                <a:ea typeface="Geneva" charset="-128"/>
                <a:cs typeface="+mn-cs"/>
              </a:rPr>
              <a:t> 27 </a:t>
            </a:r>
            <a:r>
              <a:rPr kumimoji="0" lang="fr-FR" sz="1800" b="1" i="0" u="none" strike="noStrike" kern="1200" cap="none" spc="0" normalizeH="0" baseline="0" noProof="0" err="1">
                <a:ln>
                  <a:noFill/>
                </a:ln>
                <a:solidFill>
                  <a:srgbClr val="5F5F5F"/>
                </a:solidFill>
                <a:effectLst/>
                <a:uLnTx/>
                <a:uFillTx/>
                <a:latin typeface="Arial" charset="0"/>
                <a:ea typeface="Geneva" charset="-128"/>
                <a:cs typeface="+mn-cs"/>
              </a:rPr>
              <a:t>jui</a:t>
            </a:r>
            <a:r>
              <a:rPr lang="fr-FR" sz="1800" b="1">
                <a:solidFill>
                  <a:srgbClr val="5F5F5F"/>
                </a:solidFill>
              </a:rPr>
              <a:t>n à 16h : </a:t>
            </a:r>
            <a:r>
              <a:rPr lang="fr-FR" sz="1800">
                <a:solidFill>
                  <a:srgbClr val="5F5F5F"/>
                </a:solidFill>
              </a:rPr>
              <a:t>Tout comprendre et anticiper les fonctionnalités d’imagerie et DRIMBOX en vague 2 Ségur : usages, architecture, préparer le projet</a:t>
            </a:r>
          </a:p>
          <a:p>
            <a:pPr marL="171446" marR="0" lvl="1" indent="-171446" algn="just" defTabSz="1219170" rtl="0" eaLnBrk="1" fontAlgn="base" latinLnBrk="0" hangingPunct="1">
              <a:lnSpc>
                <a:spcPct val="100000"/>
              </a:lnSpc>
              <a:spcBef>
                <a:spcPct val="0"/>
              </a:spcBef>
              <a:spcAft>
                <a:spcPts val="601"/>
              </a:spcAft>
              <a:buClr>
                <a:srgbClr val="00A1E0"/>
              </a:buClr>
              <a:buSzTx/>
              <a:buFont typeface="Arial" panose="020B0604020202020204" pitchFamily="34" charset="0"/>
              <a:buChar char="›"/>
              <a:tabLst/>
              <a:defRPr/>
            </a:pPr>
            <a:r>
              <a:rPr kumimoji="0" lang="fr-FR" sz="1800" i="0" u="none" strike="noStrike" kern="1200" cap="none" spc="0" normalizeH="0" baseline="0" noProof="0">
                <a:ln>
                  <a:noFill/>
                </a:ln>
                <a:solidFill>
                  <a:srgbClr val="5F5F5F"/>
                </a:solidFill>
                <a:effectLst/>
                <a:uLnTx/>
                <a:uFillTx/>
                <a:latin typeface="Arial" charset="0"/>
                <a:ea typeface="Geneva" charset="-128"/>
                <a:cs typeface="+mn-cs"/>
              </a:rPr>
              <a:t>De nombreuses autres dates à venir</a:t>
            </a:r>
            <a:endParaRPr kumimoji="0" lang="fr-FR" sz="1800" i="0" u="none" strike="noStrike" kern="1200" cap="none" spc="0" normalizeH="0" baseline="0" noProof="0">
              <a:ln>
                <a:noFill/>
              </a:ln>
              <a:solidFill>
                <a:srgbClr val="4171B1"/>
              </a:solidFill>
              <a:effectLst/>
              <a:uLnTx/>
              <a:uFillTx/>
              <a:latin typeface="Arial" charset="0"/>
              <a:ea typeface="Geneva" charset="-128"/>
              <a:cs typeface="+mn-cs"/>
            </a:endParaRPr>
          </a:p>
        </p:txBody>
      </p:sp>
      <p:sp>
        <p:nvSpPr>
          <p:cNvPr id="39" name="Rounded Rectangle 16">
            <a:extLst>
              <a:ext uri="{FF2B5EF4-FFF2-40B4-BE49-F238E27FC236}">
                <a16:creationId xmlns:a16="http://schemas.microsoft.com/office/drawing/2014/main" id="{169E6539-73AB-ABCE-1657-F6E57E172967}"/>
              </a:ext>
            </a:extLst>
          </p:cNvPr>
          <p:cNvSpPr/>
          <p:nvPr/>
        </p:nvSpPr>
        <p:spPr>
          <a:xfrm>
            <a:off x="480736" y="5377909"/>
            <a:ext cx="10375262" cy="1286678"/>
          </a:xfrm>
          <a:prstGeom prst="roundRect">
            <a:avLst/>
          </a:prstGeom>
          <a:solidFill>
            <a:srgbClr val="D60951"/>
          </a:solid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3200" kern="1200">
                <a:solidFill>
                  <a:schemeClr val="tx1"/>
                </a:solidFill>
                <a:latin typeface="Arial" charset="0"/>
                <a:ea typeface="Geneva" charset="-128"/>
                <a:cs typeface="+mn-cs"/>
              </a:defRPr>
            </a:lvl1pPr>
            <a:lvl2pPr marL="609585" algn="l" rtl="0" fontAlgn="base">
              <a:spcBef>
                <a:spcPct val="0"/>
              </a:spcBef>
              <a:spcAft>
                <a:spcPct val="0"/>
              </a:spcAft>
              <a:defRPr sz="3200" kern="1200">
                <a:solidFill>
                  <a:schemeClr val="tx1"/>
                </a:solidFill>
                <a:latin typeface="Arial" charset="0"/>
                <a:ea typeface="Geneva" charset="-128"/>
                <a:cs typeface="+mn-cs"/>
              </a:defRPr>
            </a:lvl2pPr>
            <a:lvl3pPr marL="1219170" algn="l" rtl="0" fontAlgn="base">
              <a:spcBef>
                <a:spcPct val="0"/>
              </a:spcBef>
              <a:spcAft>
                <a:spcPct val="0"/>
              </a:spcAft>
              <a:defRPr sz="3200" kern="1200">
                <a:solidFill>
                  <a:schemeClr val="tx1"/>
                </a:solidFill>
                <a:latin typeface="Arial" charset="0"/>
                <a:ea typeface="Geneva" charset="-128"/>
                <a:cs typeface="+mn-cs"/>
              </a:defRPr>
            </a:lvl3pPr>
            <a:lvl4pPr marL="1828754" algn="l" rtl="0" fontAlgn="base">
              <a:spcBef>
                <a:spcPct val="0"/>
              </a:spcBef>
              <a:spcAft>
                <a:spcPct val="0"/>
              </a:spcAft>
              <a:defRPr sz="3200" kern="1200">
                <a:solidFill>
                  <a:schemeClr val="tx1"/>
                </a:solidFill>
                <a:latin typeface="Arial" charset="0"/>
                <a:ea typeface="Geneva" charset="-128"/>
                <a:cs typeface="+mn-cs"/>
              </a:defRPr>
            </a:lvl4pPr>
            <a:lvl5pPr marL="2438339" algn="l" rtl="0" fontAlgn="base">
              <a:spcBef>
                <a:spcPct val="0"/>
              </a:spcBef>
              <a:spcAft>
                <a:spcPct val="0"/>
              </a:spcAft>
              <a:defRPr sz="3200" kern="1200">
                <a:solidFill>
                  <a:schemeClr val="tx1"/>
                </a:solidFill>
                <a:latin typeface="Arial" charset="0"/>
                <a:ea typeface="Geneva" charset="-128"/>
                <a:cs typeface="+mn-cs"/>
              </a:defRPr>
            </a:lvl5pPr>
            <a:lvl6pPr marL="3047924" algn="l" defTabSz="1219170" rtl="0" eaLnBrk="1" latinLnBrk="0" hangingPunct="1">
              <a:defRPr sz="3200" kern="1200">
                <a:solidFill>
                  <a:schemeClr val="tx1"/>
                </a:solidFill>
                <a:latin typeface="Arial" charset="0"/>
                <a:ea typeface="Geneva" charset="-128"/>
                <a:cs typeface="+mn-cs"/>
              </a:defRPr>
            </a:lvl6pPr>
            <a:lvl7pPr marL="3657509" algn="l" defTabSz="1219170" rtl="0" eaLnBrk="1" latinLnBrk="0" hangingPunct="1">
              <a:defRPr sz="3200" kern="1200">
                <a:solidFill>
                  <a:schemeClr val="tx1"/>
                </a:solidFill>
                <a:latin typeface="Arial" charset="0"/>
                <a:ea typeface="Geneva" charset="-128"/>
                <a:cs typeface="+mn-cs"/>
              </a:defRPr>
            </a:lvl7pPr>
            <a:lvl8pPr marL="4267093" algn="l" defTabSz="1219170" rtl="0" eaLnBrk="1" latinLnBrk="0" hangingPunct="1">
              <a:defRPr sz="3200" kern="1200">
                <a:solidFill>
                  <a:schemeClr val="tx1"/>
                </a:solidFill>
                <a:latin typeface="Arial" charset="0"/>
                <a:ea typeface="Geneva" charset="-128"/>
                <a:cs typeface="+mn-cs"/>
              </a:defRPr>
            </a:lvl8pPr>
            <a:lvl9pPr marL="4876678" algn="l" defTabSz="1219170" rtl="0" eaLnBrk="1" latinLnBrk="0" hangingPunct="1">
              <a:defRPr sz="3200" kern="1200">
                <a:solidFill>
                  <a:schemeClr val="tx1"/>
                </a:solidFill>
                <a:latin typeface="Arial" charset="0"/>
                <a:ea typeface="Geneva" charset="-128"/>
                <a:cs typeface="+mn-cs"/>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Arial"/>
                <a:ea typeface="+mn-ea"/>
                <a:cs typeface="+mn-cs"/>
              </a:rPr>
              <a:t>Et tout un programme d’accompagnement </a:t>
            </a:r>
            <a:r>
              <a:rPr kumimoji="0" lang="fr-FR" sz="1600" b="1" i="0" u="none" strike="noStrike" kern="1200" cap="none" spc="0" normalizeH="0" baseline="0" noProof="0">
                <a:ln>
                  <a:noFill/>
                </a:ln>
                <a:solidFill>
                  <a:schemeClr val="bg1"/>
                </a:solidFill>
                <a:effectLst/>
                <a:uLnTx/>
                <a:uFillTx/>
                <a:latin typeface="Arial"/>
                <a:ea typeface="+mn-ea"/>
                <a:cs typeface="+mn-cs"/>
              </a:rPr>
              <a:t>préparé par la </a:t>
            </a:r>
            <a:r>
              <a:rPr kumimoji="0" lang="fr-FR" sz="1600" b="1" i="0" u="none" strike="noStrike" kern="1200" cap="none" spc="0" normalizeH="0" baseline="0" noProof="0" err="1">
                <a:ln>
                  <a:noFill/>
                </a:ln>
                <a:solidFill>
                  <a:schemeClr val="bg1"/>
                </a:solidFill>
                <a:effectLst/>
                <a:uLnTx/>
                <a:uFillTx/>
                <a:latin typeface="Arial"/>
                <a:ea typeface="+mn-ea"/>
                <a:cs typeface="+mn-cs"/>
              </a:rPr>
              <a:t>Task</a:t>
            </a:r>
            <a:r>
              <a:rPr kumimoji="0" lang="fr-FR" sz="1600" b="1" i="0" u="none" strike="noStrike" kern="1200" cap="none" spc="0" normalizeH="0" baseline="0" noProof="0">
                <a:ln>
                  <a:noFill/>
                </a:ln>
                <a:solidFill>
                  <a:schemeClr val="bg1"/>
                </a:solidFill>
                <a:effectLst/>
                <a:uLnTx/>
                <a:uFillTx/>
                <a:latin typeface="Arial"/>
                <a:ea typeface="+mn-ea"/>
                <a:cs typeface="+mn-cs"/>
              </a:rPr>
              <a:t> Force Hôpital à votre disposition :</a:t>
            </a:r>
          </a:p>
          <a:p>
            <a:pPr marL="0" marR="0" lvl="0" indent="0" algn="ctr" defTabSz="1219170" rtl="0" eaLnBrk="1" fontAlgn="base" latinLnBrk="0" hangingPunct="1">
              <a:lnSpc>
                <a:spcPct val="100000"/>
              </a:lnSpc>
              <a:spcBef>
                <a:spcPct val="0"/>
              </a:spcBef>
              <a:spcAft>
                <a:spcPct val="0"/>
              </a:spcAft>
              <a:buClrTx/>
              <a:buSzTx/>
              <a:buFontTx/>
              <a:buNone/>
              <a:tabLst/>
              <a:defRPr/>
            </a:pPr>
            <a:r>
              <a:rPr lang="fr-FR" sz="1600" b="1">
                <a:solidFill>
                  <a:schemeClr val="bg1"/>
                </a:solidFill>
                <a:latin typeface="Arial"/>
                <a:ea typeface="+mn-ea"/>
              </a:rPr>
              <a:t>Clara </a:t>
            </a:r>
            <a:r>
              <a:rPr lang="fr-FR" sz="1600" b="1" err="1">
                <a:solidFill>
                  <a:schemeClr val="bg1"/>
                </a:solidFill>
                <a:latin typeface="Arial"/>
                <a:ea typeface="+mn-ea"/>
              </a:rPr>
              <a:t>Morlière</a:t>
            </a:r>
            <a:r>
              <a:rPr lang="fr-FR" sz="1600" b="1">
                <a:solidFill>
                  <a:schemeClr val="bg1"/>
                </a:solidFill>
                <a:latin typeface="Arial"/>
                <a:ea typeface="+mn-ea"/>
              </a:rPr>
              <a:t> – </a:t>
            </a:r>
            <a:r>
              <a:rPr lang="fr-FR" sz="1600" b="1">
                <a:solidFill>
                  <a:schemeClr val="bg1"/>
                </a:solidFill>
                <a:latin typeface="Arial"/>
                <a:ea typeface="+mn-ea"/>
                <a:hlinkClick r:id="rId3">
                  <a:extLst>
                    <a:ext uri="{A12FA001-AC4F-418D-AE19-62706E023703}">
                      <ahyp:hlinkClr xmlns:ahyp="http://schemas.microsoft.com/office/drawing/2018/hyperlinkcolor" val="tx"/>
                    </a:ext>
                  </a:extLst>
                </a:hlinkClick>
              </a:rPr>
              <a:t>clara.morliere@sante.gouv.fr</a:t>
            </a:r>
            <a:endParaRPr lang="fr-FR" sz="1600" b="1">
              <a:solidFill>
                <a:schemeClr val="bg1"/>
              </a:solidFill>
              <a:latin typeface="Arial"/>
              <a:ea typeface="+mn-ea"/>
            </a:endParaRPr>
          </a:p>
          <a:p>
            <a:pPr lvl="0" algn="ctr" defTabSz="1219170">
              <a:defRPr/>
            </a:pPr>
            <a:r>
              <a:rPr lang="fr-FR" sz="1600" b="1">
                <a:solidFill>
                  <a:schemeClr val="bg1"/>
                </a:solidFill>
                <a:latin typeface="Arial"/>
                <a:ea typeface="+mn-ea"/>
              </a:rPr>
              <a:t>Inès </a:t>
            </a:r>
            <a:r>
              <a:rPr lang="fr-FR" sz="1600" b="1" err="1">
                <a:solidFill>
                  <a:schemeClr val="bg1"/>
                </a:solidFill>
                <a:latin typeface="Arial"/>
                <a:ea typeface="+mn-ea"/>
              </a:rPr>
              <a:t>Ghouil</a:t>
            </a:r>
            <a:r>
              <a:rPr lang="fr-FR" sz="1600" b="1">
                <a:solidFill>
                  <a:schemeClr val="bg1"/>
                </a:solidFill>
                <a:latin typeface="Arial"/>
                <a:ea typeface="+mn-ea"/>
              </a:rPr>
              <a:t> – </a:t>
            </a:r>
            <a:r>
              <a:rPr lang="fr-FR" sz="1600" b="1">
                <a:solidFill>
                  <a:schemeClr val="bg1"/>
                </a:solidFill>
                <a:latin typeface="Arial"/>
                <a:ea typeface="+mn-ea"/>
                <a:hlinkClick r:id="rId4">
                  <a:extLst>
                    <a:ext uri="{A12FA001-AC4F-418D-AE19-62706E023703}">
                      <ahyp:hlinkClr xmlns:ahyp="http://schemas.microsoft.com/office/drawing/2018/hyperlinkcolor" val="tx"/>
                    </a:ext>
                  </a:extLst>
                </a:hlinkClick>
              </a:rPr>
              <a:t>ines.ghouil-maaoui@esante.gouv.fr</a:t>
            </a:r>
            <a:endParaRPr lang="fr-FR" sz="1600" b="1">
              <a:solidFill>
                <a:schemeClr val="bg1"/>
              </a:solidFill>
              <a:latin typeface="Arial"/>
              <a:ea typeface="+mn-ea"/>
            </a:endParaRPr>
          </a:p>
          <a:p>
            <a:pPr lvl="0" algn="ctr" defTabSz="1219170">
              <a:defRPr/>
            </a:pPr>
            <a:r>
              <a:rPr lang="fr-FR" sz="1600" b="1">
                <a:solidFill>
                  <a:schemeClr val="bg1"/>
                </a:solidFill>
                <a:latin typeface="Arial"/>
                <a:ea typeface="+mn-ea"/>
              </a:rPr>
              <a:t>Nolwenn François – </a:t>
            </a:r>
            <a:r>
              <a:rPr lang="fr-FR" sz="1600" b="1">
                <a:solidFill>
                  <a:schemeClr val="bg1"/>
                </a:solidFill>
                <a:latin typeface="Arial"/>
                <a:ea typeface="+mn-ea"/>
                <a:hlinkClick r:id="rId5">
                  <a:extLst>
                    <a:ext uri="{A12FA001-AC4F-418D-AE19-62706E023703}">
                      <ahyp:hlinkClr xmlns:ahyp="http://schemas.microsoft.com/office/drawing/2018/hyperlinkcolor" val="tx"/>
                    </a:ext>
                  </a:extLst>
                </a:hlinkClick>
              </a:rPr>
              <a:t>nolwenn.francois@esante.gouv.fr</a:t>
            </a:r>
            <a:endParaRPr lang="fr-FR" sz="1600" b="1">
              <a:solidFill>
                <a:schemeClr val="bg1"/>
              </a:solidFill>
              <a:latin typeface="Arial"/>
              <a:ea typeface="+mn-ea"/>
            </a:endParaRPr>
          </a:p>
        </p:txBody>
      </p:sp>
    </p:spTree>
    <p:extLst>
      <p:ext uri="{BB962C8B-B14F-4D97-AF65-F5344CB8AC3E}">
        <p14:creationId xmlns:p14="http://schemas.microsoft.com/office/powerpoint/2010/main" val="31652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10913-0377-4AD5-97ED-BB236278C570}"/>
              </a:ext>
            </a:extLst>
          </p:cNvPr>
          <p:cNvSpPr/>
          <p:nvPr/>
        </p:nvSpPr>
        <p:spPr>
          <a:xfrm>
            <a:off x="0" y="0"/>
            <a:ext cx="12192000" cy="6858000"/>
          </a:xfrm>
          <a:prstGeom prst="rect">
            <a:avLst/>
          </a:prstGeom>
          <a:solidFill>
            <a:srgbClr val="6F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EA104F8-3CB1-4450-B536-40BD4D8B71C9}"/>
              </a:ext>
            </a:extLst>
          </p:cNvPr>
          <p:cNvPicPr>
            <a:picLocks noChangeAspect="1"/>
          </p:cNvPicPr>
          <p:nvPr/>
        </p:nvPicPr>
        <p:blipFill>
          <a:blip r:embed="rId2"/>
          <a:stretch>
            <a:fillRect/>
          </a:stretch>
        </p:blipFill>
        <p:spPr>
          <a:xfrm>
            <a:off x="378843" y="282754"/>
            <a:ext cx="2743200" cy="1059135"/>
          </a:xfrm>
          <a:prstGeom prst="rect">
            <a:avLst/>
          </a:prstGeom>
        </p:spPr>
      </p:pic>
      <p:pic>
        <p:nvPicPr>
          <p:cNvPr id="4" name="Image 3">
            <a:extLst>
              <a:ext uri="{FF2B5EF4-FFF2-40B4-BE49-F238E27FC236}">
                <a16:creationId xmlns:a16="http://schemas.microsoft.com/office/drawing/2014/main" id="{3D569CC0-E9DD-4DBB-8627-BC2A20E8AC4C}"/>
              </a:ext>
            </a:extLst>
          </p:cNvPr>
          <p:cNvPicPr>
            <a:picLocks noChangeAspect="1"/>
          </p:cNvPicPr>
          <p:nvPr/>
        </p:nvPicPr>
        <p:blipFill rotWithShape="1">
          <a:blip r:embed="rId3"/>
          <a:srcRect t="17870" r="25359" b="38"/>
          <a:stretch/>
        </p:blipFill>
        <p:spPr>
          <a:xfrm>
            <a:off x="7398589" y="-1420"/>
            <a:ext cx="4794784" cy="7679754"/>
          </a:xfrm>
          <a:prstGeom prst="rect">
            <a:avLst/>
          </a:prstGeom>
        </p:spPr>
      </p:pic>
      <p:sp>
        <p:nvSpPr>
          <p:cNvPr id="5" name="ZoneTexte 4">
            <a:extLst>
              <a:ext uri="{FF2B5EF4-FFF2-40B4-BE49-F238E27FC236}">
                <a16:creationId xmlns:a16="http://schemas.microsoft.com/office/drawing/2014/main" id="{727EDC0B-5A19-4AA1-9F3D-FD6C1836F324}"/>
              </a:ext>
            </a:extLst>
          </p:cNvPr>
          <p:cNvSpPr txBox="1"/>
          <p:nvPr/>
        </p:nvSpPr>
        <p:spPr>
          <a:xfrm>
            <a:off x="483956" y="2121276"/>
            <a:ext cx="4506097" cy="312586"/>
          </a:xfrm>
          <a:prstGeom prst="rect">
            <a:avLst/>
          </a:prstGeom>
          <a:noFill/>
        </p:spPr>
        <p:txBody>
          <a:bodyPr wrap="square" lIns="0" tIns="0" rIns="0" bIns="0" rtlCol="0">
            <a:spAutoFit/>
          </a:bodyPr>
          <a:lstStyle/>
          <a:p>
            <a:pPr>
              <a:lnSpc>
                <a:spcPts val="2400"/>
              </a:lnSpc>
            </a:pPr>
            <a:r>
              <a:rPr lang="fr-FR" sz="2800" b="1">
                <a:solidFill>
                  <a:schemeClr val="bg1"/>
                </a:solidFill>
                <a:latin typeface="Arial" panose="020B0604020202020204" pitchFamily="34" charset="0"/>
                <a:cs typeface="Arial" panose="020B0604020202020204" pitchFamily="34" charset="0"/>
              </a:rPr>
              <a:t>Couloir Imagerie</a:t>
            </a:r>
          </a:p>
        </p:txBody>
      </p:sp>
      <p:pic>
        <p:nvPicPr>
          <p:cNvPr id="6" name="Image 5" descr="Une image contenant texte&#10;&#10;Description générée automatiquement">
            <a:extLst>
              <a:ext uri="{FF2B5EF4-FFF2-40B4-BE49-F238E27FC236}">
                <a16:creationId xmlns:a16="http://schemas.microsoft.com/office/drawing/2014/main" id="{FA678485-55A7-796E-5F73-23CC1A55720E}"/>
              </a:ext>
            </a:extLst>
          </p:cNvPr>
          <p:cNvPicPr>
            <a:picLocks noChangeAspect="1"/>
          </p:cNvPicPr>
          <p:nvPr/>
        </p:nvPicPr>
        <p:blipFill>
          <a:blip r:embed="rId4"/>
          <a:stretch>
            <a:fillRect/>
          </a:stretch>
        </p:blipFill>
        <p:spPr>
          <a:xfrm>
            <a:off x="1097280" y="381422"/>
            <a:ext cx="1253310" cy="250223"/>
          </a:xfrm>
          <a:prstGeom prst="rect">
            <a:avLst/>
          </a:prstGeom>
        </p:spPr>
      </p:pic>
    </p:spTree>
    <p:extLst>
      <p:ext uri="{BB962C8B-B14F-4D97-AF65-F5344CB8AC3E}">
        <p14:creationId xmlns:p14="http://schemas.microsoft.com/office/powerpoint/2010/main" val="42334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10913-0377-4AD5-97ED-BB236278C570}"/>
              </a:ext>
            </a:extLst>
          </p:cNvPr>
          <p:cNvSpPr/>
          <p:nvPr/>
        </p:nvSpPr>
        <p:spPr>
          <a:xfrm>
            <a:off x="0" y="0"/>
            <a:ext cx="12192000" cy="68580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EA104F8-3CB1-4450-B536-40BD4D8B71C9}"/>
              </a:ext>
            </a:extLst>
          </p:cNvPr>
          <p:cNvPicPr>
            <a:picLocks noChangeAspect="1"/>
          </p:cNvPicPr>
          <p:nvPr/>
        </p:nvPicPr>
        <p:blipFill>
          <a:blip r:embed="rId2"/>
          <a:stretch>
            <a:fillRect/>
          </a:stretch>
        </p:blipFill>
        <p:spPr>
          <a:xfrm>
            <a:off x="378843" y="282754"/>
            <a:ext cx="2743200" cy="1059135"/>
          </a:xfrm>
          <a:prstGeom prst="rect">
            <a:avLst/>
          </a:prstGeom>
        </p:spPr>
      </p:pic>
      <p:pic>
        <p:nvPicPr>
          <p:cNvPr id="4" name="Image 3">
            <a:extLst>
              <a:ext uri="{FF2B5EF4-FFF2-40B4-BE49-F238E27FC236}">
                <a16:creationId xmlns:a16="http://schemas.microsoft.com/office/drawing/2014/main" id="{3D569CC0-E9DD-4DBB-8627-BC2A20E8AC4C}"/>
              </a:ext>
            </a:extLst>
          </p:cNvPr>
          <p:cNvPicPr>
            <a:picLocks noChangeAspect="1"/>
          </p:cNvPicPr>
          <p:nvPr/>
        </p:nvPicPr>
        <p:blipFill rotWithShape="1">
          <a:blip r:embed="rId3"/>
          <a:srcRect t="17870" r="25359" b="38"/>
          <a:stretch/>
        </p:blipFill>
        <p:spPr>
          <a:xfrm>
            <a:off x="7398589" y="-1420"/>
            <a:ext cx="4794784" cy="7679754"/>
          </a:xfrm>
          <a:prstGeom prst="rect">
            <a:avLst/>
          </a:prstGeom>
        </p:spPr>
      </p:pic>
      <p:sp>
        <p:nvSpPr>
          <p:cNvPr id="5" name="ZoneTexte 4">
            <a:extLst>
              <a:ext uri="{FF2B5EF4-FFF2-40B4-BE49-F238E27FC236}">
                <a16:creationId xmlns:a16="http://schemas.microsoft.com/office/drawing/2014/main" id="{727EDC0B-5A19-4AA1-9F3D-FD6C1836F324}"/>
              </a:ext>
            </a:extLst>
          </p:cNvPr>
          <p:cNvSpPr txBox="1"/>
          <p:nvPr/>
        </p:nvSpPr>
        <p:spPr>
          <a:xfrm>
            <a:off x="483956" y="2121276"/>
            <a:ext cx="5709454" cy="2774799"/>
          </a:xfrm>
          <a:prstGeom prst="rect">
            <a:avLst/>
          </a:prstGeom>
          <a:noFill/>
        </p:spPr>
        <p:txBody>
          <a:bodyPr wrap="square" lIns="0" tIns="0" rIns="0" bIns="0" rtlCol="0">
            <a:spAutoFit/>
          </a:bodyPr>
          <a:lstStyle/>
          <a:p>
            <a:pPr>
              <a:lnSpc>
                <a:spcPts val="2400"/>
              </a:lnSpc>
            </a:pPr>
            <a:r>
              <a:rPr lang="fr-FR" sz="2800" b="1">
                <a:solidFill>
                  <a:schemeClr val="bg1"/>
                </a:solidFill>
                <a:latin typeface="Arial" panose="020B0604020202020204" pitchFamily="34" charset="0"/>
                <a:cs typeface="Arial" panose="020B0604020202020204" pitchFamily="34" charset="0"/>
              </a:rPr>
              <a:t>Sommaire</a:t>
            </a:r>
          </a:p>
          <a:p>
            <a:pPr>
              <a:lnSpc>
                <a:spcPts val="2400"/>
              </a:lnSpc>
            </a:pPr>
            <a:endParaRPr lang="fr-FR" sz="2800" b="1">
              <a:solidFill>
                <a:schemeClr val="bg1"/>
              </a:solidFill>
              <a:latin typeface="Arial" panose="020B0604020202020204" pitchFamily="34" charset="0"/>
              <a:cs typeface="Arial" panose="020B0604020202020204" pitchFamily="34" charset="0"/>
            </a:endParaRPr>
          </a:p>
          <a:p>
            <a:pPr marL="457200" indent="-457200">
              <a:lnSpc>
                <a:spcPts val="2400"/>
              </a:lnSpc>
              <a:buFont typeface="Arial" panose="020B0604020202020204" pitchFamily="34" charset="0"/>
              <a:buChar char="•"/>
            </a:pPr>
            <a:r>
              <a:rPr lang="fr-FR" sz="2800" b="1">
                <a:solidFill>
                  <a:schemeClr val="bg1"/>
                </a:solidFill>
                <a:latin typeface="Arial" panose="020B0604020202020204" pitchFamily="34" charset="0"/>
                <a:cs typeface="Arial" panose="020B0604020202020204" pitchFamily="34" charset="0"/>
              </a:rPr>
              <a:t>Couloir Hôpital</a:t>
            </a:r>
          </a:p>
          <a:p>
            <a:pPr>
              <a:lnSpc>
                <a:spcPts val="2400"/>
              </a:lnSpc>
            </a:pPr>
            <a:endParaRPr lang="fr-FR" sz="2800" b="1">
              <a:solidFill>
                <a:schemeClr val="bg1"/>
              </a:solidFill>
              <a:latin typeface="Arial" panose="020B0604020202020204" pitchFamily="34" charset="0"/>
              <a:cs typeface="Arial" panose="020B0604020202020204" pitchFamily="34" charset="0"/>
            </a:endParaRPr>
          </a:p>
          <a:p>
            <a:pPr marL="457200" indent="-457200">
              <a:lnSpc>
                <a:spcPts val="2400"/>
              </a:lnSpc>
              <a:buFont typeface="Arial" panose="020B0604020202020204" pitchFamily="34" charset="0"/>
              <a:buChar char="•"/>
            </a:pPr>
            <a:r>
              <a:rPr lang="fr-FR" sz="2800" b="1">
                <a:solidFill>
                  <a:schemeClr val="bg1"/>
                </a:solidFill>
                <a:latin typeface="Arial" panose="020B0604020202020204" pitchFamily="34" charset="0"/>
                <a:cs typeface="Arial" panose="020B0604020202020204" pitchFamily="34" charset="0"/>
              </a:rPr>
              <a:t>Couloir Imagerie</a:t>
            </a:r>
          </a:p>
          <a:p>
            <a:pPr>
              <a:lnSpc>
                <a:spcPts val="2400"/>
              </a:lnSpc>
            </a:pPr>
            <a:endParaRPr lang="fr-FR" sz="2800" b="1">
              <a:solidFill>
                <a:schemeClr val="bg1"/>
              </a:solidFill>
              <a:latin typeface="Arial" panose="020B0604020202020204" pitchFamily="34" charset="0"/>
              <a:cs typeface="Arial" panose="020B0604020202020204" pitchFamily="34" charset="0"/>
            </a:endParaRPr>
          </a:p>
          <a:p>
            <a:pPr marL="457200" indent="-457200">
              <a:lnSpc>
                <a:spcPts val="2400"/>
              </a:lnSpc>
              <a:buFont typeface="Arial" panose="020B0604020202020204" pitchFamily="34" charset="0"/>
              <a:buChar char="•"/>
            </a:pPr>
            <a:r>
              <a:rPr lang="fr-FR" sz="2800" b="1">
                <a:solidFill>
                  <a:schemeClr val="bg1"/>
                </a:solidFill>
                <a:latin typeface="Arial" panose="020B0604020202020204" pitchFamily="34" charset="0"/>
                <a:cs typeface="Arial" panose="020B0604020202020204" pitchFamily="34" charset="0"/>
              </a:rPr>
              <a:t>Couloir Biologie</a:t>
            </a:r>
          </a:p>
          <a:p>
            <a:pPr>
              <a:lnSpc>
                <a:spcPts val="2400"/>
              </a:lnSpc>
            </a:pPr>
            <a:endParaRPr lang="fr-FR" sz="2800" b="1">
              <a:solidFill>
                <a:schemeClr val="bg1"/>
              </a:solidFill>
              <a:latin typeface="Arial" panose="020B0604020202020204" pitchFamily="34" charset="0"/>
              <a:cs typeface="Arial" panose="020B0604020202020204" pitchFamily="34" charset="0"/>
            </a:endParaRPr>
          </a:p>
          <a:p>
            <a:pPr marL="457200" indent="-457200">
              <a:lnSpc>
                <a:spcPts val="2400"/>
              </a:lnSpc>
              <a:buFont typeface="Arial" panose="020B0604020202020204" pitchFamily="34" charset="0"/>
              <a:buChar char="•"/>
            </a:pPr>
            <a:r>
              <a:rPr lang="fr-FR" sz="2800" b="1">
                <a:solidFill>
                  <a:schemeClr val="bg1"/>
                </a:solidFill>
                <a:latin typeface="Arial" panose="020B0604020202020204" pitchFamily="34" charset="0"/>
                <a:cs typeface="Arial" panose="020B0604020202020204" pitchFamily="34" charset="0"/>
              </a:rPr>
              <a:t>Couloir Médecine de ville</a:t>
            </a:r>
          </a:p>
        </p:txBody>
      </p:sp>
      <p:pic>
        <p:nvPicPr>
          <p:cNvPr id="7" name="Image 6" descr="Une image contenant texte&#10;&#10;Description générée automatiquement">
            <a:extLst>
              <a:ext uri="{FF2B5EF4-FFF2-40B4-BE49-F238E27FC236}">
                <a16:creationId xmlns:a16="http://schemas.microsoft.com/office/drawing/2014/main" id="{287B7A6C-CA86-2F60-8809-D94A561C9C22}"/>
              </a:ext>
            </a:extLst>
          </p:cNvPr>
          <p:cNvPicPr>
            <a:picLocks noChangeAspect="1"/>
          </p:cNvPicPr>
          <p:nvPr/>
        </p:nvPicPr>
        <p:blipFill>
          <a:blip r:embed="rId4"/>
          <a:stretch>
            <a:fillRect/>
          </a:stretch>
        </p:blipFill>
        <p:spPr>
          <a:xfrm>
            <a:off x="1097280" y="381422"/>
            <a:ext cx="1253310" cy="250223"/>
          </a:xfrm>
          <a:prstGeom prst="rect">
            <a:avLst/>
          </a:prstGeom>
        </p:spPr>
      </p:pic>
    </p:spTree>
    <p:extLst>
      <p:ext uri="{BB962C8B-B14F-4D97-AF65-F5344CB8AC3E}">
        <p14:creationId xmlns:p14="http://schemas.microsoft.com/office/powerpoint/2010/main" val="240446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9EFF-23DF-2B96-1BED-A6575972B5E4}"/>
              </a:ext>
            </a:extLst>
          </p:cNvPr>
          <p:cNvSpPr txBox="1">
            <a:spLocks/>
          </p:cNvSpPr>
          <p:nvPr/>
        </p:nvSpPr>
        <p:spPr>
          <a:xfrm>
            <a:off x="1455255" y="347823"/>
            <a:ext cx="9281487" cy="41248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r>
              <a:rPr lang="en-US" sz="1800">
                <a:solidFill>
                  <a:srgbClr val="006AB2"/>
                </a:solidFill>
                <a:latin typeface="Arial"/>
              </a:rPr>
              <a:t>RIS - Vague 2</a:t>
            </a:r>
          </a:p>
        </p:txBody>
      </p:sp>
      <p:sp>
        <p:nvSpPr>
          <p:cNvPr id="4" name="ZoneTexte 3">
            <a:extLst>
              <a:ext uri="{FF2B5EF4-FFF2-40B4-BE49-F238E27FC236}">
                <a16:creationId xmlns:a16="http://schemas.microsoft.com/office/drawing/2014/main" id="{C62FA7FC-4CC4-8946-A05A-8C86C2CC5658}"/>
              </a:ext>
            </a:extLst>
          </p:cNvPr>
          <p:cNvSpPr txBox="1"/>
          <p:nvPr/>
        </p:nvSpPr>
        <p:spPr>
          <a:xfrm>
            <a:off x="800099" y="1166843"/>
            <a:ext cx="10658475" cy="4278094"/>
          </a:xfrm>
          <a:prstGeom prst="rect">
            <a:avLst/>
          </a:prstGeom>
          <a:noFill/>
        </p:spPr>
        <p:txBody>
          <a:bodyPr wrap="square" lIns="91440" tIns="45720" rIns="91440" bIns="45720" anchor="t">
            <a:spAutoFit/>
          </a:bodyPr>
          <a:lstStyle/>
          <a:p>
            <a:pPr algn="just" fontAlgn="base"/>
            <a:r>
              <a:rPr lang="fr-FR" sz="1600" b="1" kern="100">
                <a:latin typeface="Arial"/>
                <a:cs typeface="Arial"/>
              </a:rPr>
              <a:t>La vague 1 en radiologie a permis de faire évoluer en profondeur le parc des systèmes d’information en radiologie </a:t>
            </a:r>
            <a:r>
              <a:rPr lang="fr-FR" sz="1600" kern="100">
                <a:latin typeface="Arial"/>
                <a:cs typeface="Arial"/>
              </a:rPr>
              <a:t>en rendant possible la vérification de l’Identité Nationale de Santé,  permettant ainsi de rentrer dans une logique de généralisation de l’alimentation du DMP et de diffusion des résultats par messagerie de santé</a:t>
            </a:r>
          </a:p>
          <a:p>
            <a:pPr algn="just" fontAlgn="base"/>
            <a:endParaRPr lang="fr-FR" sz="1600" kern="100">
              <a:latin typeface="Arial" panose="020B0604020202020204" pitchFamily="34" charset="0"/>
              <a:cs typeface="Arial" panose="020B0604020202020204" pitchFamily="34" charset="0"/>
            </a:endParaRPr>
          </a:p>
          <a:p>
            <a:pPr algn="just" fontAlgn="base"/>
            <a:r>
              <a:rPr lang="fr-FR" sz="1600" b="1" kern="100">
                <a:latin typeface="Arial" panose="020B0604020202020204" pitchFamily="34" charset="0"/>
                <a:cs typeface="Arial" panose="020B0604020202020204" pitchFamily="34" charset="0"/>
              </a:rPr>
              <a:t>Ainsi la majeure partie du parc est équipé de RIS Ségur, représentant 75% des actes de radiologie produits sur les plateaux techniques d’imagerie, </a:t>
            </a:r>
            <a:r>
              <a:rPr lang="fr-FR" sz="1600" kern="100">
                <a:latin typeface="Arial" panose="020B0604020202020204" pitchFamily="34" charset="0"/>
                <a:cs typeface="Arial" panose="020B0604020202020204" pitchFamily="34" charset="0"/>
              </a:rPr>
              <a:t>permettant la transmission des plusieurs millions de CR de radiologie chaque mois au DMP </a:t>
            </a:r>
            <a:endParaRPr lang="fr-FR" sz="1600" b="1" kern="100">
              <a:latin typeface="Arial" panose="020B0604020202020204" pitchFamily="34" charset="0"/>
              <a:cs typeface="Arial" panose="020B0604020202020204" pitchFamily="34" charset="0"/>
            </a:endParaRPr>
          </a:p>
          <a:p>
            <a:pPr algn="just" fontAlgn="base"/>
            <a:endParaRPr lang="fr-FR" sz="1600" kern="100">
              <a:latin typeface="Arial" panose="020B0604020202020204" pitchFamily="34" charset="0"/>
              <a:cs typeface="Arial" panose="020B0604020202020204" pitchFamily="34" charset="0"/>
            </a:endParaRPr>
          </a:p>
          <a:p>
            <a:pPr algn="just" fontAlgn="base"/>
            <a:r>
              <a:rPr lang="fr-FR" sz="1600" b="1" kern="100">
                <a:latin typeface="Arial" panose="020B0604020202020204" pitchFamily="34" charset="0"/>
                <a:cs typeface="Arial" panose="020B0604020202020204" pitchFamily="34" charset="0"/>
              </a:rPr>
              <a:t>S’appuyant sur ces acquis la vague 2 va venir compléter le socle technologique de la vague 1</a:t>
            </a:r>
            <a:r>
              <a:rPr lang="fr-FR" sz="1600" kern="100">
                <a:latin typeface="Arial" panose="020B0604020202020204" pitchFamily="34" charset="0"/>
                <a:cs typeface="Arial" panose="020B0604020202020204" pitchFamily="34" charset="0"/>
              </a:rPr>
              <a:t>, pour permettre la généralisation de la consultation tout en renforçant la sécurité. Ses principaux objectifs sont de : </a:t>
            </a:r>
          </a:p>
          <a:p>
            <a:pPr marL="285750" indent="-285750" algn="just" fontAlgn="base">
              <a:buFont typeface="Wingdings" panose="05000000000000000000" pitchFamily="2" charset="2"/>
              <a:buChar char="Ø"/>
            </a:pPr>
            <a:r>
              <a:rPr lang="fr-FR" sz="1600" kern="100">
                <a:latin typeface="Arial" panose="020B0604020202020204" pitchFamily="34" charset="0"/>
                <a:cs typeface="Arial" panose="020B0604020202020204" pitchFamily="34" charset="0"/>
              </a:rPr>
              <a:t>faciliter la consultation de l'information disponible dans Mon espace santé par les professionnels ;</a:t>
            </a:r>
          </a:p>
          <a:p>
            <a:pPr marL="285750" indent="-285750" algn="just" fontAlgn="base">
              <a:buFont typeface="Wingdings" panose="05000000000000000000" pitchFamily="2" charset="2"/>
              <a:buChar char="Ø"/>
            </a:pPr>
            <a:r>
              <a:rPr lang="fr-FR" sz="1600" kern="100">
                <a:latin typeface="Arial" panose="020B0604020202020204" pitchFamily="34" charset="0"/>
                <a:cs typeface="Arial" panose="020B0604020202020204" pitchFamily="34" charset="0"/>
              </a:rPr>
              <a:t>faciliter l'intégration des documents médicaux reçus par MSSanté ;</a:t>
            </a:r>
          </a:p>
          <a:p>
            <a:pPr marL="285750" indent="-285750" algn="just" fontAlgn="base">
              <a:buFont typeface="Wingdings" panose="05000000000000000000" pitchFamily="2" charset="2"/>
              <a:buChar char="Ø"/>
            </a:pPr>
            <a:r>
              <a:rPr lang="fr-FR" sz="1600" kern="100">
                <a:latin typeface="Arial" panose="020B0604020202020204" pitchFamily="34" charset="0"/>
                <a:cs typeface="Arial" panose="020B0604020202020204" pitchFamily="34" charset="0"/>
              </a:rPr>
              <a:t>renforcer la sécurité des systèmes d'information ;</a:t>
            </a:r>
          </a:p>
          <a:p>
            <a:pPr marL="285750" indent="-285750" algn="just" fontAlgn="base">
              <a:buFont typeface="Wingdings" panose="05000000000000000000" pitchFamily="2" charset="2"/>
              <a:buChar char="Ø"/>
            </a:pPr>
            <a:r>
              <a:rPr lang="fr-FR" sz="1600" kern="100">
                <a:latin typeface="Arial" panose="020B0604020202020204" pitchFamily="34" charset="0"/>
                <a:cs typeface="Arial" panose="020B0604020202020204" pitchFamily="34" charset="0"/>
              </a:rPr>
              <a:t>systématiser les usages de Pro Santé </a:t>
            </a:r>
            <a:r>
              <a:rPr lang="fr-FR" sz="1600" kern="100" err="1">
                <a:latin typeface="Arial" panose="020B0604020202020204" pitchFamily="34" charset="0"/>
                <a:cs typeface="Arial" panose="020B0604020202020204" pitchFamily="34" charset="0"/>
              </a:rPr>
              <a:t>Connect</a:t>
            </a:r>
            <a:r>
              <a:rPr lang="fr-FR" sz="1600" kern="100">
                <a:latin typeface="Arial" panose="020B0604020202020204" pitchFamily="34" charset="0"/>
                <a:cs typeface="Arial" panose="020B0604020202020204" pitchFamily="34" charset="0"/>
              </a:rPr>
              <a:t> (usage de la CPS dématérialisée).</a:t>
            </a:r>
          </a:p>
          <a:p>
            <a:pPr algn="just" fontAlgn="base"/>
            <a:endParaRPr lang="fr-FR" sz="1600" kern="100">
              <a:latin typeface="Arial" panose="020B0604020202020204" pitchFamily="34" charset="0"/>
              <a:cs typeface="Arial" panose="020B0604020202020204" pitchFamily="34" charset="0"/>
            </a:endParaRPr>
          </a:p>
          <a:p>
            <a:pPr algn="just" fontAlgn="base"/>
            <a:r>
              <a:rPr lang="fr-FR" sz="1600" kern="100">
                <a:latin typeface="Arial" panose="020B0604020202020204" pitchFamily="34" charset="0"/>
                <a:cs typeface="Arial" panose="020B0604020202020204" pitchFamily="34" charset="0"/>
              </a:rPr>
              <a:t>Cette vague 2 RIS va aussi permettre à la médecine nucléaire de rejoindre le dispositif Ségur et à la </a:t>
            </a:r>
            <a:r>
              <a:rPr lang="fr-FR" sz="1600" kern="100" err="1">
                <a:latin typeface="Arial" panose="020B0604020202020204" pitchFamily="34" charset="0"/>
                <a:cs typeface="Arial" panose="020B0604020202020204" pitchFamily="34" charset="0"/>
              </a:rPr>
              <a:t>DRIMBox</a:t>
            </a:r>
            <a:r>
              <a:rPr lang="fr-FR" sz="1600" kern="100">
                <a:latin typeface="Arial" panose="020B0604020202020204" pitchFamily="34" charset="0"/>
                <a:cs typeface="Arial" panose="020B0604020202020204" pitchFamily="34" charset="0"/>
              </a:rPr>
              <a:t> de prendre son envol pour permettre un partage généralisé des images au travers du projet DRIM-M </a:t>
            </a:r>
          </a:p>
        </p:txBody>
      </p:sp>
    </p:spTree>
    <p:extLst>
      <p:ext uri="{BB962C8B-B14F-4D97-AF65-F5344CB8AC3E}">
        <p14:creationId xmlns:p14="http://schemas.microsoft.com/office/powerpoint/2010/main" val="61554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10;&#10;Description générée automatiquement">
            <a:extLst>
              <a:ext uri="{FF2B5EF4-FFF2-40B4-BE49-F238E27FC236}">
                <a16:creationId xmlns:a16="http://schemas.microsoft.com/office/drawing/2014/main" id="{C7106131-334F-4016-B6C8-CF518835E2CA}"/>
              </a:ext>
            </a:extLst>
          </p:cNvPr>
          <p:cNvPicPr>
            <a:picLocks noChangeAspect="1"/>
          </p:cNvPicPr>
          <p:nvPr/>
        </p:nvPicPr>
        <p:blipFill>
          <a:blip r:embed="rId2"/>
          <a:stretch>
            <a:fillRect/>
          </a:stretch>
        </p:blipFill>
        <p:spPr>
          <a:xfrm>
            <a:off x="10714495" y="451536"/>
            <a:ext cx="1184744" cy="236533"/>
          </a:xfrm>
          <a:prstGeom prst="rect">
            <a:avLst/>
          </a:prstGeom>
        </p:spPr>
      </p:pic>
      <p:sp>
        <p:nvSpPr>
          <p:cNvPr id="3" name="Title 1">
            <a:extLst>
              <a:ext uri="{FF2B5EF4-FFF2-40B4-BE49-F238E27FC236}">
                <a16:creationId xmlns:a16="http://schemas.microsoft.com/office/drawing/2014/main" id="{12C52DE7-4D50-1404-CC12-9F9290B7B6C5}"/>
              </a:ext>
            </a:extLst>
          </p:cNvPr>
          <p:cNvSpPr txBox="1">
            <a:spLocks/>
          </p:cNvSpPr>
          <p:nvPr/>
        </p:nvSpPr>
        <p:spPr>
          <a:xfrm>
            <a:off x="1455255" y="347823"/>
            <a:ext cx="9281487" cy="41248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r>
              <a:rPr lang="en-US" sz="1800">
                <a:solidFill>
                  <a:srgbClr val="006AB2"/>
                </a:solidFill>
                <a:latin typeface="Arial"/>
              </a:rPr>
              <a:t>Le Projet DRIM-M – Vague 2</a:t>
            </a:r>
          </a:p>
        </p:txBody>
      </p:sp>
      <p:sp>
        <p:nvSpPr>
          <p:cNvPr id="4" name="TextBox 3">
            <a:extLst>
              <a:ext uri="{FF2B5EF4-FFF2-40B4-BE49-F238E27FC236}">
                <a16:creationId xmlns:a16="http://schemas.microsoft.com/office/drawing/2014/main" id="{6E4B12A8-5022-9B94-A41A-F113458CC8AA}"/>
              </a:ext>
            </a:extLst>
          </p:cNvPr>
          <p:cNvSpPr txBox="1"/>
          <p:nvPr/>
        </p:nvSpPr>
        <p:spPr>
          <a:xfrm>
            <a:off x="252115" y="1242467"/>
            <a:ext cx="11647124" cy="1384995"/>
          </a:xfrm>
          <a:prstGeom prst="rect">
            <a:avLst/>
          </a:prstGeom>
          <a:noFill/>
          <a:ln w="6350">
            <a:noFill/>
            <a:miter lim="800000"/>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Le projet DRIM-M </a:t>
            </a:r>
            <a:r>
              <a:rPr kumimoji="0" lang="fr-FR" sz="1400" b="0"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(Data Radiologie Imagerie Médicale &amp; Médecine Nucléaire)</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résulte d’un partenariat entre radiologues et pouvoirs publics et a comme objectif la création d’un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réseau unique et national de partage d’images </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entre professionnels de santé et patients : le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réseau DRIM-M.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Chaque service et cabinet de radiologie est un nœud du réseau DRIM-M : il connecte son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PACS*</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au réseau via une passerelle nommée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DRIMbox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Les pouvoirs publics hébergent l’index national des examens dans le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DMP**</a:t>
            </a:r>
            <a:endParaRPr kumimoji="0" lang="fr-FR" sz="1400" b="0"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192B81-0527-87D2-2DCC-5E8D09E1D4F1}"/>
              </a:ext>
            </a:extLst>
          </p:cNvPr>
          <p:cNvSpPr txBox="1"/>
          <p:nvPr/>
        </p:nvSpPr>
        <p:spPr>
          <a:xfrm>
            <a:off x="252115" y="2827517"/>
            <a:ext cx="11687769" cy="1754326"/>
          </a:xfrm>
          <a:prstGeom prst="rect">
            <a:avLst/>
          </a:prstGeom>
          <a:noFill/>
          <a:ln w="6350">
            <a:solidFill>
              <a:srgbClr val="0070C0"/>
            </a:solidFill>
            <a:miter lim="800000"/>
          </a:ln>
        </p:spPr>
        <p:txBody>
          <a:bodyPr wrap="square">
            <a:spAutoFit/>
          </a:bodyPr>
          <a:lstStyle/>
          <a:p>
            <a:pPr marL="0" marR="0" lvl="0" indent="0" algn="just" defTabSz="914400" eaLnBrk="1" fontAlgn="auto" latinLnBrk="0" hangingPunct="1">
              <a:lnSpc>
                <a:spcPct val="100000"/>
              </a:lnSpc>
              <a:spcBef>
                <a:spcPts val="300"/>
              </a:spcBef>
              <a:spcAft>
                <a:spcPts val="300"/>
              </a:spcAft>
              <a:buClr>
                <a:srgbClr val="000000"/>
              </a:buClr>
              <a:buSzPct val="100000"/>
              <a:buFontTx/>
              <a:buNone/>
              <a:tabLst/>
              <a:defRPr/>
            </a:pP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La DRIMbox </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est une passerelle intégrée au système d’information des structures d’imagerie. Une DRIMbox possède deux fonctions: </a:t>
            </a:r>
          </a:p>
          <a:p>
            <a:pPr marL="285750" marR="0" lvl="0" indent="-285750" algn="just" defTabSz="914400" eaLnBrk="1" fontAlgn="auto" latinLnBrk="0" hangingPunct="1">
              <a:lnSpc>
                <a:spcPct val="100000"/>
              </a:lnSpc>
              <a:spcBef>
                <a:spcPts val="300"/>
              </a:spcBef>
              <a:spcAft>
                <a:spcPts val="300"/>
              </a:spcAft>
              <a:buClr>
                <a:srgbClr val="000000"/>
              </a:buClr>
              <a:buSzPct val="100000"/>
              <a:buFontTx/>
              <a:buChar char="-"/>
              <a:tabLst/>
              <a:defRPr/>
            </a:pP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Une fonction </a:t>
            </a:r>
            <a:r>
              <a:rPr kumimoji="0" lang="fr-FR" sz="1400" b="0" i="0" u="sng"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Production/Source</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fr-FR" sz="1400" b="0" i="0" u="none" strike="noStrike" kern="0" cap="none" spc="0" normalizeH="0" baseline="0" noProof="0">
                <a:ln>
                  <a:noFill/>
                </a:ln>
                <a:solidFill>
                  <a:srgbClr val="201F1E"/>
                </a:solidFill>
                <a:effectLst/>
                <a:uLnTx/>
                <a:uFillTx/>
                <a:latin typeface="Arial" panose="020B0604020202020204" pitchFamily="34" charset="0"/>
                <a:cs typeface="Arial" panose="020B0604020202020204" pitchFamily="34" charset="0"/>
              </a:rPr>
              <a:t>La validation du Compte-Rendu d’imagerie par le radiologue déclenche l’accès par la DRIMbox aux références des images de l’examen dans le PACS.  Avec ces informations, elle construit des pointeurs de l’examen pour soumission au DMP.</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fr-FR" sz="1400" b="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La DRIMbox Source expose également une Visionneuse DICOM non diagnostic pour permettre l'affichage de l’examen à partir des liens présents sur les CR.</a:t>
            </a:r>
          </a:p>
          <a:p>
            <a:pPr marL="285750" marR="0" lvl="0" indent="-285750" algn="just" defTabSz="914400" eaLnBrk="1" fontAlgn="auto" latinLnBrk="0" hangingPunct="1">
              <a:lnSpc>
                <a:spcPct val="100000"/>
              </a:lnSpc>
              <a:spcBef>
                <a:spcPts val="300"/>
              </a:spcBef>
              <a:spcAft>
                <a:spcPts val="300"/>
              </a:spcAft>
              <a:buClr>
                <a:srgbClr val="000000"/>
              </a:buClr>
              <a:buSzPct val="100000"/>
              <a:buFontTx/>
              <a:buChar char="-"/>
              <a:tabLst/>
              <a:defRPr/>
            </a:pP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Une fonction </a:t>
            </a:r>
            <a:r>
              <a:rPr kumimoji="0" lang="fr-FR" sz="1400" b="0" i="0" u="sng"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Consommation</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Elle se connecte au DMP, récupère les pointeurs des examens et à l’aide des identifiants de l’examen présents, récupère les images auprès de la DRIMbox Source </a:t>
            </a:r>
          </a:p>
        </p:txBody>
      </p:sp>
      <p:sp>
        <p:nvSpPr>
          <p:cNvPr id="7" name="TextBox 6">
            <a:extLst>
              <a:ext uri="{FF2B5EF4-FFF2-40B4-BE49-F238E27FC236}">
                <a16:creationId xmlns:a16="http://schemas.microsoft.com/office/drawing/2014/main" id="{9AE80682-6D98-0293-1A2E-220149A0E298}"/>
              </a:ext>
            </a:extLst>
          </p:cNvPr>
          <p:cNvSpPr txBox="1"/>
          <p:nvPr/>
        </p:nvSpPr>
        <p:spPr>
          <a:xfrm>
            <a:off x="0" y="6396335"/>
            <a:ext cx="6259339" cy="461665"/>
          </a:xfrm>
          <a:prstGeom prst="rect">
            <a:avLst/>
          </a:prstGeom>
          <a:noFill/>
        </p:spPr>
        <p:txBody>
          <a:bodyPr wrap="square" rtlCol="0">
            <a:spAutoFit/>
          </a:bodyPr>
          <a:lstStyle/>
          <a:p>
            <a:r>
              <a:rPr lang="en-US" sz="1200"/>
              <a:t>*PACS: </a:t>
            </a:r>
            <a:r>
              <a:rPr lang="en-US" sz="1200" i="1"/>
              <a:t>Pictures Archive Communication System </a:t>
            </a:r>
            <a:r>
              <a:rPr lang="en-US" sz="1200"/>
              <a:t>= Système </a:t>
            </a:r>
            <a:r>
              <a:rPr lang="en-US" sz="1200" err="1"/>
              <a:t>d’archivage</a:t>
            </a:r>
            <a:r>
              <a:rPr lang="en-US" sz="1200"/>
              <a:t> des Images. </a:t>
            </a:r>
          </a:p>
          <a:p>
            <a:r>
              <a:rPr lang="en-US" sz="1200"/>
              <a:t>**DMP: Dossier </a:t>
            </a:r>
            <a:r>
              <a:rPr lang="en-US" sz="1200" err="1"/>
              <a:t>Médical</a:t>
            </a:r>
            <a:r>
              <a:rPr lang="en-US" sz="1200"/>
              <a:t> </a:t>
            </a:r>
            <a:r>
              <a:rPr lang="en-US" sz="1200" err="1"/>
              <a:t>Partagé</a:t>
            </a:r>
            <a:endParaRPr lang="en-US" sz="1200"/>
          </a:p>
        </p:txBody>
      </p:sp>
      <p:sp>
        <p:nvSpPr>
          <p:cNvPr id="9" name="TextBox 8">
            <a:extLst>
              <a:ext uri="{FF2B5EF4-FFF2-40B4-BE49-F238E27FC236}">
                <a16:creationId xmlns:a16="http://schemas.microsoft.com/office/drawing/2014/main" id="{0B9A0063-5B01-ECA8-1806-65BAD01EE8B4}"/>
              </a:ext>
            </a:extLst>
          </p:cNvPr>
          <p:cNvSpPr txBox="1"/>
          <p:nvPr/>
        </p:nvSpPr>
        <p:spPr>
          <a:xfrm>
            <a:off x="231792" y="4712564"/>
            <a:ext cx="11687769" cy="1600438"/>
          </a:xfrm>
          <a:prstGeom prst="rect">
            <a:avLst/>
          </a:prstGeom>
          <a:solidFill>
            <a:schemeClr val="bg1"/>
          </a:solidFill>
          <a:ln>
            <a:solidFill>
              <a:srgbClr val="FFC00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Les usages clés de ce projet inédit : </a:t>
            </a:r>
            <a:endParaRPr kumimoji="0" lang="fr-FR" sz="1400" u="sng"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Pour les PS exploitant de l'imagerie, spécialistes et radiologues</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souhaitant accéder à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l’antériorité des examens </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de leurs patients: importer les examens dans leurs environnements DICOM afin de réaliser des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comparaisons et du post-traitement.</a:t>
            </a:r>
          </a:p>
          <a:p>
            <a:pPr marR="0" lvl="0" algn="just" defTabSz="914400" eaLnBrk="1" fontAlgn="auto" latinLnBrk="0" hangingPunct="1">
              <a:lnSpc>
                <a:spcPct val="100000"/>
              </a:lnSpc>
              <a:spcBef>
                <a:spcPts val="0"/>
              </a:spcBef>
              <a:spcAft>
                <a:spcPts val="0"/>
              </a:spcAft>
              <a:buClrTx/>
              <a:buSzTx/>
              <a:tabLst/>
              <a:defRPr/>
            </a:pPr>
            <a:endPar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Pour les médecins demandeurs, tout professionnel de santé accédant au Compte-Rendu d’imagerie et patients</a:t>
            </a:r>
            <a:r>
              <a:rPr kumimoji="0" lang="fr-FR" sz="1400" b="0" i="0" u="sng"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 visualiser un examen se rapportant au compte-rendu d’imagerie médicale à partir d’un </a:t>
            </a:r>
            <a:r>
              <a:rPr kumimoji="0" lang="fr-FR" sz="14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lien intégré au document</a:t>
            </a:r>
            <a:r>
              <a:rPr kumimoji="0" lang="fr-FR"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820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96593AA-609C-2A43-3480-435B3F4067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823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BBDEB4A-0CBE-8847-5933-3086E4B1FF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14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10;&#10;Description générée automatiquement">
            <a:extLst>
              <a:ext uri="{FF2B5EF4-FFF2-40B4-BE49-F238E27FC236}">
                <a16:creationId xmlns:a16="http://schemas.microsoft.com/office/drawing/2014/main" id="{C7106131-334F-4016-B6C8-CF518835E2CA}"/>
              </a:ext>
            </a:extLst>
          </p:cNvPr>
          <p:cNvPicPr>
            <a:picLocks noChangeAspect="1"/>
          </p:cNvPicPr>
          <p:nvPr/>
        </p:nvPicPr>
        <p:blipFill>
          <a:blip r:embed="rId2"/>
          <a:stretch>
            <a:fillRect/>
          </a:stretch>
        </p:blipFill>
        <p:spPr>
          <a:xfrm>
            <a:off x="10714495" y="451536"/>
            <a:ext cx="1184744" cy="236533"/>
          </a:xfrm>
          <a:prstGeom prst="rect">
            <a:avLst/>
          </a:prstGeom>
        </p:spPr>
      </p:pic>
      <p:sp>
        <p:nvSpPr>
          <p:cNvPr id="3" name="Title 1">
            <a:extLst>
              <a:ext uri="{FF2B5EF4-FFF2-40B4-BE49-F238E27FC236}">
                <a16:creationId xmlns:a16="http://schemas.microsoft.com/office/drawing/2014/main" id="{12C52DE7-4D50-1404-CC12-9F9290B7B6C5}"/>
              </a:ext>
            </a:extLst>
          </p:cNvPr>
          <p:cNvSpPr txBox="1">
            <a:spLocks/>
          </p:cNvSpPr>
          <p:nvPr/>
        </p:nvSpPr>
        <p:spPr>
          <a:xfrm>
            <a:off x="1455255" y="347823"/>
            <a:ext cx="9281487" cy="41248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r>
              <a:rPr lang="en-US" sz="1800">
                <a:solidFill>
                  <a:srgbClr val="006AB2"/>
                </a:solidFill>
                <a:latin typeface="Arial"/>
              </a:rPr>
              <a:t>Le Projet DRIM-M – Vague 2</a:t>
            </a:r>
          </a:p>
        </p:txBody>
      </p:sp>
      <p:sp>
        <p:nvSpPr>
          <p:cNvPr id="4" name="TextBox 3">
            <a:extLst>
              <a:ext uri="{FF2B5EF4-FFF2-40B4-BE49-F238E27FC236}">
                <a16:creationId xmlns:a16="http://schemas.microsoft.com/office/drawing/2014/main" id="{6E4B12A8-5022-9B94-A41A-F113458CC8AA}"/>
              </a:ext>
            </a:extLst>
          </p:cNvPr>
          <p:cNvSpPr txBox="1"/>
          <p:nvPr/>
        </p:nvSpPr>
        <p:spPr>
          <a:xfrm>
            <a:off x="262698" y="1030800"/>
            <a:ext cx="11647124" cy="523220"/>
          </a:xfrm>
          <a:prstGeom prst="rect">
            <a:avLst/>
          </a:prstGeom>
          <a:noFill/>
          <a:ln w="6350">
            <a:noFill/>
            <a:miter lim="800000"/>
          </a:ln>
        </p:spPr>
        <p:txBody>
          <a:bodyPr wrap="square" lIns="91440" tIns="45720" rIns="91440" bIns="45720" anchor="t">
            <a:spAutoFit/>
          </a:bodyPr>
          <a:lstStyle/>
          <a:p>
            <a:pPr algn="just">
              <a:defRPr/>
            </a:pPr>
            <a:r>
              <a:rPr lang="fr-FR" sz="1400" b="1" u="sng" kern="0">
                <a:solidFill>
                  <a:srgbClr val="000000"/>
                </a:solidFill>
                <a:latin typeface="Arial"/>
                <a:cs typeface="Arial"/>
              </a:rPr>
              <a:t>Démonstration : </a:t>
            </a:r>
            <a:r>
              <a:rPr lang="fr-FR" sz="1400" kern="0">
                <a:solidFill>
                  <a:srgbClr val="000000"/>
                </a:solidFill>
                <a:latin typeface="Arial"/>
                <a:cs typeface="Arial"/>
              </a:rPr>
              <a:t>Visualisation d'un examen accessible à partir d'un lien positionné sur le compte-rendu d'imagerie accessible depuis le Web-PS DMP </a:t>
            </a:r>
            <a:endParaRPr lang="fr-FR"/>
          </a:p>
        </p:txBody>
      </p:sp>
      <p:pic>
        <p:nvPicPr>
          <p:cNvPr id="8" name="Image 7" descr="Une image contenant texte, capture d’écran, diagramme, conception&#10;&#10;Description générée automatiquement">
            <a:extLst>
              <a:ext uri="{FF2B5EF4-FFF2-40B4-BE49-F238E27FC236}">
                <a16:creationId xmlns:a16="http://schemas.microsoft.com/office/drawing/2014/main" id="{9C7514BB-ACC1-2E1E-6C8E-E8FE2CA39330}"/>
              </a:ext>
            </a:extLst>
          </p:cNvPr>
          <p:cNvPicPr>
            <a:picLocks noChangeAspect="1"/>
          </p:cNvPicPr>
          <p:nvPr/>
        </p:nvPicPr>
        <p:blipFill rotWithShape="1">
          <a:blip r:embed="rId3"/>
          <a:srcRect t="28634" b="12340"/>
          <a:stretch/>
        </p:blipFill>
        <p:spPr>
          <a:xfrm>
            <a:off x="0" y="2394238"/>
            <a:ext cx="12192000" cy="3688184"/>
          </a:xfrm>
          <a:prstGeom prst="rect">
            <a:avLst/>
          </a:prstGeom>
        </p:spPr>
      </p:pic>
    </p:spTree>
    <p:extLst>
      <p:ext uri="{BB962C8B-B14F-4D97-AF65-F5344CB8AC3E}">
        <p14:creationId xmlns:p14="http://schemas.microsoft.com/office/powerpoint/2010/main" val="322229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10913-0377-4AD5-97ED-BB236278C570}"/>
              </a:ext>
            </a:extLst>
          </p:cNvPr>
          <p:cNvSpPr/>
          <p:nvPr/>
        </p:nvSpPr>
        <p:spPr>
          <a:xfrm>
            <a:off x="0" y="0"/>
            <a:ext cx="12192000" cy="6858000"/>
          </a:xfrm>
          <a:prstGeom prst="rect">
            <a:avLst/>
          </a:prstGeom>
          <a:solidFill>
            <a:srgbClr val="6F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EA104F8-3CB1-4450-B536-40BD4D8B71C9}"/>
              </a:ext>
            </a:extLst>
          </p:cNvPr>
          <p:cNvPicPr>
            <a:picLocks noChangeAspect="1"/>
          </p:cNvPicPr>
          <p:nvPr/>
        </p:nvPicPr>
        <p:blipFill>
          <a:blip r:embed="rId2"/>
          <a:stretch>
            <a:fillRect/>
          </a:stretch>
        </p:blipFill>
        <p:spPr>
          <a:xfrm>
            <a:off x="378843" y="282754"/>
            <a:ext cx="2743200" cy="1059135"/>
          </a:xfrm>
          <a:prstGeom prst="rect">
            <a:avLst/>
          </a:prstGeom>
        </p:spPr>
      </p:pic>
      <p:pic>
        <p:nvPicPr>
          <p:cNvPr id="4" name="Image 3">
            <a:extLst>
              <a:ext uri="{FF2B5EF4-FFF2-40B4-BE49-F238E27FC236}">
                <a16:creationId xmlns:a16="http://schemas.microsoft.com/office/drawing/2014/main" id="{3D569CC0-E9DD-4DBB-8627-BC2A20E8AC4C}"/>
              </a:ext>
            </a:extLst>
          </p:cNvPr>
          <p:cNvPicPr>
            <a:picLocks noChangeAspect="1"/>
          </p:cNvPicPr>
          <p:nvPr/>
        </p:nvPicPr>
        <p:blipFill rotWithShape="1">
          <a:blip r:embed="rId3"/>
          <a:srcRect t="17870" r="25359" b="38"/>
          <a:stretch/>
        </p:blipFill>
        <p:spPr>
          <a:xfrm>
            <a:off x="7398589" y="-1420"/>
            <a:ext cx="4794784" cy="7679754"/>
          </a:xfrm>
          <a:prstGeom prst="rect">
            <a:avLst/>
          </a:prstGeom>
        </p:spPr>
      </p:pic>
      <p:sp>
        <p:nvSpPr>
          <p:cNvPr id="5" name="ZoneTexte 4">
            <a:extLst>
              <a:ext uri="{FF2B5EF4-FFF2-40B4-BE49-F238E27FC236}">
                <a16:creationId xmlns:a16="http://schemas.microsoft.com/office/drawing/2014/main" id="{727EDC0B-5A19-4AA1-9F3D-FD6C1836F324}"/>
              </a:ext>
            </a:extLst>
          </p:cNvPr>
          <p:cNvSpPr txBox="1"/>
          <p:nvPr/>
        </p:nvSpPr>
        <p:spPr>
          <a:xfrm>
            <a:off x="483956" y="2121276"/>
            <a:ext cx="4506097" cy="312586"/>
          </a:xfrm>
          <a:prstGeom prst="rect">
            <a:avLst/>
          </a:prstGeom>
          <a:noFill/>
        </p:spPr>
        <p:txBody>
          <a:bodyPr wrap="square" lIns="0" tIns="0" rIns="0" bIns="0" rtlCol="0">
            <a:spAutoFit/>
          </a:bodyPr>
          <a:lstStyle/>
          <a:p>
            <a:pPr>
              <a:lnSpc>
                <a:spcPts val="2400"/>
              </a:lnSpc>
            </a:pPr>
            <a:r>
              <a:rPr lang="fr-FR" sz="2800" b="1">
                <a:solidFill>
                  <a:schemeClr val="bg1"/>
                </a:solidFill>
                <a:latin typeface="Arial" panose="020B0604020202020204" pitchFamily="34" charset="0"/>
                <a:cs typeface="Arial" panose="020B0604020202020204" pitchFamily="34" charset="0"/>
              </a:rPr>
              <a:t>Couloir Biologie</a:t>
            </a:r>
          </a:p>
        </p:txBody>
      </p:sp>
      <p:pic>
        <p:nvPicPr>
          <p:cNvPr id="6" name="Image 5" descr="Une image contenant texte&#10;&#10;Description générée automatiquement">
            <a:extLst>
              <a:ext uri="{FF2B5EF4-FFF2-40B4-BE49-F238E27FC236}">
                <a16:creationId xmlns:a16="http://schemas.microsoft.com/office/drawing/2014/main" id="{FA678485-55A7-796E-5F73-23CC1A55720E}"/>
              </a:ext>
            </a:extLst>
          </p:cNvPr>
          <p:cNvPicPr>
            <a:picLocks noChangeAspect="1"/>
          </p:cNvPicPr>
          <p:nvPr/>
        </p:nvPicPr>
        <p:blipFill>
          <a:blip r:embed="rId4"/>
          <a:stretch>
            <a:fillRect/>
          </a:stretch>
        </p:blipFill>
        <p:spPr>
          <a:xfrm>
            <a:off x="1097280" y="381422"/>
            <a:ext cx="1253310" cy="250223"/>
          </a:xfrm>
          <a:prstGeom prst="rect">
            <a:avLst/>
          </a:prstGeom>
        </p:spPr>
      </p:pic>
    </p:spTree>
    <p:extLst>
      <p:ext uri="{BB962C8B-B14F-4D97-AF65-F5344CB8AC3E}">
        <p14:creationId xmlns:p14="http://schemas.microsoft.com/office/powerpoint/2010/main" val="109400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BB1D8A-BB48-4889-AF70-FDF625143F02}"/>
              </a:ext>
            </a:extLst>
          </p:cNvPr>
          <p:cNvSpPr/>
          <p:nvPr/>
        </p:nvSpPr>
        <p:spPr>
          <a:xfrm>
            <a:off x="740780" y="2257764"/>
            <a:ext cx="10845478" cy="2829035"/>
          </a:xfrm>
          <a:prstGeom prst="rect">
            <a:avLst/>
          </a:prstGeom>
          <a:solidFill>
            <a:schemeClr val="bg1">
              <a:lumMod val="95000"/>
            </a:schemeClr>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sz="1400">
              <a:solidFill>
                <a:schemeClr val="tx1"/>
              </a:solidFill>
            </a:endParaRPr>
          </a:p>
          <a:p>
            <a:pPr marL="285750" indent="-285750">
              <a:buFont typeface="Arial" panose="020B0604020202020204" pitchFamily="34" charset="0"/>
              <a:buChar char="•"/>
            </a:pPr>
            <a:endParaRPr lang="fr-FR" sz="1400">
              <a:solidFill>
                <a:schemeClr val="tx1"/>
              </a:solidFill>
            </a:endParaRPr>
          </a:p>
          <a:p>
            <a:pPr marL="285750" indent="-285750">
              <a:buFont typeface="Arial" panose="020B0604020202020204" pitchFamily="34" charset="0"/>
              <a:buChar char="•"/>
            </a:pPr>
            <a:r>
              <a:rPr lang="fr-FR" sz="1400">
                <a:solidFill>
                  <a:schemeClr val="tx1"/>
                </a:solidFill>
              </a:rPr>
              <a:t>Le lancement des ateliers de concertation avec les éditeurs de la vague 2 SGL biologie a eu lieu le vendredi 1</a:t>
            </a:r>
            <a:r>
              <a:rPr lang="fr-FR" sz="1400" baseline="30000">
                <a:solidFill>
                  <a:schemeClr val="tx1"/>
                </a:solidFill>
              </a:rPr>
              <a:t>er</a:t>
            </a:r>
            <a:r>
              <a:rPr lang="fr-FR" sz="1400">
                <a:solidFill>
                  <a:schemeClr val="tx1"/>
                </a:solidFill>
              </a:rPr>
              <a:t> mars 2024</a:t>
            </a:r>
          </a:p>
          <a:p>
            <a:pPr marL="285750" indent="-285750">
              <a:buFont typeface="Arial" panose="020B0604020202020204" pitchFamily="34" charset="0"/>
              <a:buChar char="•"/>
            </a:pPr>
            <a:endParaRPr lang="fr-FR" sz="1400">
              <a:solidFill>
                <a:schemeClr val="tx1"/>
              </a:solidFill>
            </a:endParaRPr>
          </a:p>
          <a:p>
            <a:pPr marL="285750" indent="-285750">
              <a:buFont typeface="Arial" panose="020B0604020202020204" pitchFamily="34" charset="0"/>
              <a:buChar char="•"/>
            </a:pPr>
            <a:r>
              <a:rPr lang="fr-FR" sz="1400">
                <a:solidFill>
                  <a:schemeClr val="tx1"/>
                </a:solidFill>
              </a:rPr>
              <a:t>Cette concertation s’est nourrie des échanges réguliers avec les biologistes publics et privés</a:t>
            </a:r>
          </a:p>
          <a:p>
            <a:pPr marL="285750" indent="-285750">
              <a:buFont typeface="Arial" panose="020B0604020202020204" pitchFamily="34" charset="0"/>
              <a:buChar char="•"/>
            </a:pPr>
            <a:endParaRPr lang="fr-FR" sz="1400">
              <a:solidFill>
                <a:schemeClr val="tx1"/>
              </a:solidFill>
            </a:endParaRPr>
          </a:p>
          <a:p>
            <a:pPr marL="285750" indent="-285750">
              <a:buFont typeface="Arial" panose="020B0604020202020204" pitchFamily="34" charset="0"/>
              <a:buChar char="•"/>
            </a:pPr>
            <a:r>
              <a:rPr lang="fr-FR" sz="1400">
                <a:solidFill>
                  <a:schemeClr val="tx1"/>
                </a:solidFill>
              </a:rPr>
              <a:t>La vague 2 bio SGL suit 4 objectifs : </a:t>
            </a:r>
          </a:p>
          <a:p>
            <a:pPr marL="285750" indent="-285750">
              <a:buFont typeface="Arial" panose="020B0604020202020204" pitchFamily="34" charset="0"/>
              <a:buChar char="•"/>
            </a:pPr>
            <a:endParaRPr lang="fr-FR" sz="1400">
              <a:solidFill>
                <a:schemeClr val="tx1"/>
              </a:solidFill>
            </a:endParaRPr>
          </a:p>
          <a:p>
            <a:pPr marL="742950" lvl="1" indent="-285750">
              <a:buFont typeface="Arial" panose="020B0604020202020204" pitchFamily="34" charset="0"/>
              <a:buChar char="•"/>
            </a:pPr>
            <a:r>
              <a:rPr lang="fr-FR" sz="1400" b="1">
                <a:solidFill>
                  <a:schemeClr val="tx1"/>
                </a:solidFill>
              </a:rPr>
              <a:t>CONSOLIDER</a:t>
            </a:r>
            <a:r>
              <a:rPr lang="fr-FR" sz="1400">
                <a:solidFill>
                  <a:schemeClr val="tx1"/>
                </a:solidFill>
              </a:rPr>
              <a:t> - Consolider la vague 1</a:t>
            </a:r>
          </a:p>
          <a:p>
            <a:pPr marL="742950" lvl="1" indent="-285750">
              <a:buFont typeface="Arial" panose="020B0604020202020204" pitchFamily="34" charset="0"/>
              <a:buChar char="•"/>
            </a:pPr>
            <a:endParaRPr lang="fr-FR" sz="1400">
              <a:solidFill>
                <a:schemeClr val="tx1"/>
              </a:solidFill>
            </a:endParaRPr>
          </a:p>
          <a:p>
            <a:pPr marL="742950" lvl="1" indent="-285750">
              <a:buFont typeface="Arial" panose="020B0604020202020204" pitchFamily="34" charset="0"/>
              <a:buChar char="•"/>
            </a:pPr>
            <a:r>
              <a:rPr lang="fr-FR" sz="1400" b="1">
                <a:solidFill>
                  <a:schemeClr val="tx1"/>
                </a:solidFill>
              </a:rPr>
              <a:t>CAPITALISER LES RETOURS D’EXPERIENCE </a:t>
            </a:r>
            <a:r>
              <a:rPr lang="fr-FR" sz="1400">
                <a:solidFill>
                  <a:schemeClr val="tx1"/>
                </a:solidFill>
              </a:rPr>
              <a:t>-  Améliorer certains fonctionnements, en tenant compte du RETEX de la vague 1 </a:t>
            </a:r>
          </a:p>
          <a:p>
            <a:pPr marL="742950" lvl="1" indent="-285750">
              <a:buFont typeface="Arial" panose="020B0604020202020204" pitchFamily="34" charset="0"/>
              <a:buChar char="•"/>
            </a:pPr>
            <a:endParaRPr lang="fr-FR" sz="1400">
              <a:solidFill>
                <a:schemeClr val="tx1"/>
              </a:solidFill>
            </a:endParaRPr>
          </a:p>
          <a:p>
            <a:pPr marL="742950" lvl="1" indent="-285750">
              <a:buFont typeface="Arial" panose="020B0604020202020204" pitchFamily="34" charset="0"/>
              <a:buChar char="•"/>
            </a:pPr>
            <a:r>
              <a:rPr lang="fr-FR" sz="1400" b="1">
                <a:solidFill>
                  <a:schemeClr val="tx1"/>
                </a:solidFill>
              </a:rPr>
              <a:t>REPONDRE AUX BESOINS METIER</a:t>
            </a:r>
            <a:r>
              <a:rPr lang="fr-FR" sz="1400">
                <a:solidFill>
                  <a:schemeClr val="tx1"/>
                </a:solidFill>
              </a:rPr>
              <a:t> - Développer de nouvelles exigences spécifiques au secteur de la biologie</a:t>
            </a:r>
          </a:p>
          <a:p>
            <a:pPr marL="742950" lvl="1" indent="-285750">
              <a:buFont typeface="Arial" panose="020B0604020202020204" pitchFamily="34" charset="0"/>
              <a:buChar char="•"/>
            </a:pPr>
            <a:endParaRPr lang="fr-FR" sz="1400">
              <a:solidFill>
                <a:schemeClr val="tx1"/>
              </a:solidFill>
            </a:endParaRPr>
          </a:p>
          <a:p>
            <a:pPr marL="742950" lvl="1" indent="-285750">
              <a:buFont typeface="Arial" panose="020B0604020202020204" pitchFamily="34" charset="0"/>
              <a:buChar char="•"/>
            </a:pPr>
            <a:r>
              <a:rPr lang="fr-FR" sz="1400" b="1">
                <a:solidFill>
                  <a:schemeClr val="tx1"/>
                </a:solidFill>
              </a:rPr>
              <a:t>JOUER COLLECTIF</a:t>
            </a:r>
            <a:r>
              <a:rPr lang="fr-FR" sz="1400">
                <a:solidFill>
                  <a:schemeClr val="tx1"/>
                </a:solidFill>
              </a:rPr>
              <a:t> - Intégrer des exigences communes à toute la vague 2 et pertinentes pour la biologie</a:t>
            </a:r>
          </a:p>
          <a:p>
            <a:pPr marL="742950" lvl="1" indent="-285750">
              <a:buFont typeface="Arial" panose="020B0604020202020204" pitchFamily="34" charset="0"/>
              <a:buChar char="•"/>
            </a:pPr>
            <a:endParaRPr lang="fr-FR" sz="1400">
              <a:solidFill>
                <a:schemeClr val="tx1"/>
              </a:solidFill>
            </a:endParaRPr>
          </a:p>
          <a:p>
            <a:pPr marL="742950" lvl="1" indent="-285750">
              <a:buFont typeface="Arial" panose="020B0604020202020204" pitchFamily="34" charset="0"/>
              <a:buChar char="•"/>
            </a:pPr>
            <a:endParaRPr lang="fr-FR" sz="1400">
              <a:solidFill>
                <a:schemeClr val="tx1"/>
              </a:solidFill>
            </a:endParaRPr>
          </a:p>
        </p:txBody>
      </p:sp>
      <p:sp>
        <p:nvSpPr>
          <p:cNvPr id="4" name="Rectangle 3">
            <a:extLst>
              <a:ext uri="{FF2B5EF4-FFF2-40B4-BE49-F238E27FC236}">
                <a16:creationId xmlns:a16="http://schemas.microsoft.com/office/drawing/2014/main" id="{0EA567C9-3CAE-43CF-91F7-9BDD18DC1013}"/>
              </a:ext>
            </a:extLst>
          </p:cNvPr>
          <p:cNvSpPr>
            <a:spLocks/>
          </p:cNvSpPr>
          <p:nvPr/>
        </p:nvSpPr>
        <p:spPr>
          <a:xfrm>
            <a:off x="4219248" y="1904640"/>
            <a:ext cx="3448594" cy="389564"/>
          </a:xfrm>
          <a:prstGeom prst="rect">
            <a:avLst/>
          </a:prstGeom>
          <a:solidFill>
            <a:schemeClr val="accent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                Contexte vague 2 biologie</a:t>
            </a:r>
          </a:p>
        </p:txBody>
      </p:sp>
      <p:pic>
        <p:nvPicPr>
          <p:cNvPr id="7" name="Graphique 6" descr="Jouer avec un remplissage uni">
            <a:extLst>
              <a:ext uri="{FF2B5EF4-FFF2-40B4-BE49-F238E27FC236}">
                <a16:creationId xmlns:a16="http://schemas.microsoft.com/office/drawing/2014/main" id="{9FD98B66-061E-41C9-AE48-4E7320DC65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1720" y="1943140"/>
            <a:ext cx="333735" cy="333735"/>
          </a:xfrm>
          <a:prstGeom prst="rect">
            <a:avLst/>
          </a:prstGeom>
        </p:spPr>
      </p:pic>
    </p:spTree>
    <p:extLst>
      <p:ext uri="{BB962C8B-B14F-4D97-AF65-F5344CB8AC3E}">
        <p14:creationId xmlns:p14="http://schemas.microsoft.com/office/powerpoint/2010/main" val="70476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6CBD06-9168-4F14-9ADB-2C6DE5344B59}"/>
              </a:ext>
            </a:extLst>
          </p:cNvPr>
          <p:cNvSpPr/>
          <p:nvPr/>
        </p:nvSpPr>
        <p:spPr>
          <a:xfrm>
            <a:off x="439838" y="6169306"/>
            <a:ext cx="1215342" cy="231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CDD32E20-B2A1-4F28-8C0F-8A702307DC0B}"/>
              </a:ext>
            </a:extLst>
          </p:cNvPr>
          <p:cNvGrpSpPr>
            <a:grpSpLocks/>
          </p:cNvGrpSpPr>
          <p:nvPr/>
        </p:nvGrpSpPr>
        <p:grpSpPr>
          <a:xfrm>
            <a:off x="592238" y="2065284"/>
            <a:ext cx="11007525" cy="2129742"/>
            <a:chOff x="821803" y="983849"/>
            <a:chExt cx="11007525" cy="2129742"/>
          </a:xfrm>
        </p:grpSpPr>
        <p:sp>
          <p:nvSpPr>
            <p:cNvPr id="4" name="Rectangle 3">
              <a:extLst>
                <a:ext uri="{FF2B5EF4-FFF2-40B4-BE49-F238E27FC236}">
                  <a16:creationId xmlns:a16="http://schemas.microsoft.com/office/drawing/2014/main" id="{DAB2DEE1-2372-4C26-B52E-C66796D1C4A3}"/>
                </a:ext>
              </a:extLst>
            </p:cNvPr>
            <p:cNvSpPr>
              <a:spLocks/>
            </p:cNvSpPr>
            <p:nvPr/>
          </p:nvSpPr>
          <p:spPr>
            <a:xfrm>
              <a:off x="821803" y="983849"/>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#1 - Comptes-rendus de biologie : </a:t>
              </a:r>
              <a:r>
                <a:rPr kumimoji="0" lang="fr-FR" altLang="fr-FR" sz="1200" b="0" i="0" u="none" strike="noStrike" kern="1200" cap="none" spc="0" normalizeH="0" baseline="0" noProof="0">
                  <a:ln>
                    <a:noFill/>
                  </a:ln>
                  <a:solidFill>
                    <a:schemeClr val="bg1"/>
                  </a:solidFill>
                  <a:effectLst/>
                  <a:uLnTx/>
                  <a:uFillTx/>
                  <a:ea typeface="Calibri"/>
                  <a:cs typeface="Calibri"/>
                </a:rPr>
                <a:t>Des évolutions en lien avec les retours terrain sur la gestion des flux de comptes-rendus de biologie </a:t>
              </a:r>
              <a:endParaRPr lang="fr-FR" sz="1200">
                <a:solidFill>
                  <a:schemeClr val="bg1"/>
                </a:solidFill>
              </a:endParaRPr>
            </a:p>
          </p:txBody>
        </p:sp>
        <p:sp>
          <p:nvSpPr>
            <p:cNvPr id="5" name="Rectangle 4">
              <a:extLst>
                <a:ext uri="{FF2B5EF4-FFF2-40B4-BE49-F238E27FC236}">
                  <a16:creationId xmlns:a16="http://schemas.microsoft.com/office/drawing/2014/main" id="{4469F12C-399A-4C59-94DF-AC4FC95178D1}"/>
                </a:ext>
              </a:extLst>
            </p:cNvPr>
            <p:cNvSpPr/>
            <p:nvPr/>
          </p:nvSpPr>
          <p:spPr>
            <a:xfrm>
              <a:off x="821803" y="1425612"/>
              <a:ext cx="11007525" cy="168797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a:buFont typeface="Arial" panose="020B0604020202020204" pitchFamily="34" charset="0"/>
                <a:buChar char="•"/>
              </a:pPr>
              <a:r>
                <a:rPr lang="fr-FR" sz="1200">
                  <a:solidFill>
                    <a:srgbClr val="000000"/>
                  </a:solidFill>
                  <a:ea typeface="Geneva" charset="-128"/>
                </a:rPr>
                <a:t>Différencier les comptes-rendus patients des comptes-rendus correspondants</a:t>
              </a:r>
            </a:p>
            <a:p>
              <a:pPr marL="742950" lvl="1" indent="-285750">
                <a:buFont typeface="Arial" panose="020B0604020202020204" pitchFamily="34" charset="0"/>
                <a:buChar char="•"/>
              </a:pPr>
              <a:r>
                <a:rPr lang="fr-FR" sz="1200" kern="0">
                  <a:solidFill>
                    <a:srgbClr val="000000"/>
                  </a:solidFill>
                  <a:ea typeface="Arial"/>
                  <a:cs typeface="Arial"/>
                  <a:sym typeface="Arial"/>
                </a:rPr>
                <a:t>Préciser la doctrine concernant la gestion de l’invisibilisation avec une m</a:t>
              </a:r>
              <a:r>
                <a:rPr lang="fr-FR" sz="1200" kern="0">
                  <a:solidFill>
                    <a:srgbClr val="000000"/>
                  </a:solidFill>
                  <a:ea typeface="Geneva" charset="-128"/>
                  <a:cs typeface="Arial"/>
                  <a:sym typeface="Arial"/>
                </a:rPr>
                <a:t>eilleure gestion des analyses sensibles</a:t>
              </a:r>
            </a:p>
            <a:p>
              <a:pPr marL="742950" lvl="1" indent="-285750">
                <a:buFont typeface="Arial" panose="020B0604020202020204" pitchFamily="34" charset="0"/>
                <a:buChar char="•"/>
              </a:pPr>
              <a:r>
                <a:rPr lang="en-US" altLang="fr-FR" sz="1200">
                  <a:solidFill>
                    <a:srgbClr val="000000"/>
                  </a:solidFill>
                  <a:ea typeface="Calibri"/>
                  <a:cs typeface="Calibri"/>
                </a:rPr>
                <a:t>Mise à jour du volet CR BIO version 2023 :</a:t>
              </a:r>
            </a:p>
            <a:p>
              <a:pPr marL="1200150" lvl="2" indent="-285750">
                <a:buFont typeface="Arial" panose="020B0604020202020204" pitchFamily="34" charset="0"/>
                <a:buChar char="•"/>
              </a:pPr>
              <a:r>
                <a:rPr lang="fr-FR" sz="1200" kern="0">
                  <a:solidFill>
                    <a:srgbClr val="000000"/>
                  </a:solidFill>
                  <a:cs typeface="Arial"/>
                </a:rPr>
                <a:t>Dépistage organisé du cancer du col de l’utérus (en lien avec </a:t>
              </a:r>
              <a:r>
                <a:rPr lang="fr-FR" sz="1200" kern="0" err="1">
                  <a:solidFill>
                    <a:srgbClr val="000000"/>
                  </a:solidFill>
                  <a:cs typeface="Arial"/>
                </a:rPr>
                <a:t>l’INCa</a:t>
              </a:r>
              <a:r>
                <a:rPr lang="fr-FR" sz="1200" kern="0">
                  <a:solidFill>
                    <a:srgbClr val="000000"/>
                  </a:solidFill>
                  <a:cs typeface="Arial"/>
                </a:rPr>
                <a:t>)</a:t>
              </a:r>
            </a:p>
            <a:p>
              <a:pPr marL="1200150" lvl="2" indent="-285750">
                <a:buFont typeface="Arial" panose="020B0604020202020204" pitchFamily="34" charset="0"/>
                <a:buChar char="•"/>
              </a:pPr>
              <a:r>
                <a:rPr lang="fr-FR" sz="1200" kern="0">
                  <a:solidFill>
                    <a:srgbClr val="000000"/>
                  </a:solidFill>
                  <a:cs typeface="Arial"/>
                </a:rPr>
                <a:t>CR-BIO simplifié</a:t>
              </a:r>
              <a:endParaRPr lang="en-US" sz="1200">
                <a:solidFill>
                  <a:srgbClr val="000000"/>
                </a:solidFill>
                <a:cs typeface="Calibri"/>
              </a:endParaRPr>
            </a:p>
            <a:p>
              <a:pPr marL="742950" lvl="1" indent="-285750">
                <a:buFont typeface="Arial" panose="020B0604020202020204" pitchFamily="34" charset="0"/>
                <a:buChar char="•"/>
              </a:pPr>
              <a:r>
                <a:rPr kumimoji="0" lang="en-US" altLang="fr-FR" sz="1200" b="0" i="0" u="none" strike="noStrike" kern="1200" cap="none" spc="0" normalizeH="0" baseline="0" noProof="0">
                  <a:ln>
                    <a:noFill/>
                  </a:ln>
                  <a:solidFill>
                    <a:srgbClr val="000000"/>
                  </a:solidFill>
                  <a:effectLst/>
                  <a:uLnTx/>
                  <a:uFillTx/>
                  <a:ea typeface="Calibri"/>
                  <a:cs typeface="Calibri"/>
                </a:rPr>
                <a:t>Envoi d’un </a:t>
              </a:r>
              <a:r>
                <a:rPr kumimoji="0" lang="en-US" altLang="fr-FR" sz="1200" b="0" i="0" u="none" strike="noStrike" kern="1200" cap="none" spc="0" normalizeH="0" baseline="0" noProof="0" err="1">
                  <a:ln>
                    <a:noFill/>
                  </a:ln>
                  <a:solidFill>
                    <a:srgbClr val="000000"/>
                  </a:solidFill>
                  <a:effectLst/>
                  <a:uLnTx/>
                  <a:uFillTx/>
                  <a:ea typeface="Calibri"/>
                  <a:cs typeface="Calibri"/>
                </a:rPr>
                <a:t>seul</a:t>
              </a:r>
              <a:r>
                <a:rPr kumimoji="0" lang="en-US" altLang="fr-FR" sz="1200" b="0" i="0" u="none" strike="noStrike" kern="1200" cap="none" spc="0" normalizeH="0" baseline="0" noProof="0">
                  <a:ln>
                    <a:noFill/>
                  </a:ln>
                  <a:solidFill>
                    <a:srgbClr val="000000"/>
                  </a:solidFill>
                  <a:effectLst/>
                  <a:uLnTx/>
                  <a:uFillTx/>
                  <a:ea typeface="Calibri"/>
                  <a:cs typeface="Calibri"/>
                </a:rPr>
                <a:t> document</a:t>
              </a:r>
              <a:r>
                <a:rPr kumimoji="0" lang="fr-FR" altLang="fr-FR" sz="1200" b="0" i="0" u="none" strike="noStrike" kern="1200" cap="none" spc="0" normalizeH="0" baseline="0" noProof="0">
                  <a:ln>
                    <a:noFill/>
                  </a:ln>
                  <a:solidFill>
                    <a:srgbClr val="000000"/>
                  </a:solidFill>
                  <a:effectLst/>
                  <a:uLnTx/>
                  <a:uFillTx/>
                  <a:ea typeface="Calibri"/>
                  <a:cs typeface="Calibri"/>
                </a:rPr>
                <a:t> CDA R2 N3 avec PDF encapsulé envoyé</a:t>
              </a:r>
              <a:r>
                <a:rPr kumimoji="0" lang="en-US" altLang="fr-FR" sz="1200" b="0" i="0" u="none" strike="noStrike" kern="1200" cap="none" spc="0" normalizeH="0" baseline="0" noProof="0">
                  <a:ln>
                    <a:noFill/>
                  </a:ln>
                  <a:solidFill>
                    <a:srgbClr val="000000"/>
                  </a:solidFill>
                  <a:effectLst/>
                  <a:uLnTx/>
                  <a:uFillTx/>
                  <a:ea typeface="Calibri"/>
                  <a:cs typeface="Calibri"/>
                </a:rPr>
                <a:t> à Mon </a:t>
              </a:r>
              <a:r>
                <a:rPr kumimoji="0" lang="en-US" altLang="fr-FR" sz="1200" b="0" i="0" u="none" strike="noStrike" kern="1200" cap="none" spc="0" normalizeH="0" baseline="0" noProof="0" err="1">
                  <a:ln>
                    <a:noFill/>
                  </a:ln>
                  <a:solidFill>
                    <a:srgbClr val="000000"/>
                  </a:solidFill>
                  <a:effectLst/>
                  <a:uLnTx/>
                  <a:uFillTx/>
                  <a:ea typeface="Calibri"/>
                  <a:cs typeface="Calibri"/>
                </a:rPr>
                <a:t>espace</a:t>
              </a:r>
              <a:r>
                <a:rPr kumimoji="0" lang="en-US" altLang="fr-FR" sz="1200" b="0" i="0" u="none" strike="noStrike" kern="1200" cap="none" spc="0" normalizeH="0" baseline="0" noProof="0">
                  <a:ln>
                    <a:noFill/>
                  </a:ln>
                  <a:solidFill>
                    <a:srgbClr val="000000"/>
                  </a:solidFill>
                  <a:effectLst/>
                  <a:uLnTx/>
                  <a:uFillTx/>
                  <a:ea typeface="Calibri"/>
                  <a:cs typeface="Calibri"/>
                </a:rPr>
                <a:t> </a:t>
              </a:r>
              <a:r>
                <a:rPr kumimoji="0" lang="en-US" altLang="fr-FR" sz="1200" b="0" i="0" u="none" strike="noStrike" kern="1200" cap="none" spc="0" normalizeH="0" baseline="0" noProof="0" err="1">
                  <a:ln>
                    <a:noFill/>
                  </a:ln>
                  <a:solidFill>
                    <a:srgbClr val="000000"/>
                  </a:solidFill>
                  <a:effectLst/>
                  <a:uLnTx/>
                  <a:uFillTx/>
                  <a:ea typeface="Calibri"/>
                  <a:cs typeface="Calibri"/>
                </a:rPr>
                <a:t>santé</a:t>
              </a:r>
              <a:r>
                <a:rPr kumimoji="0" lang="en-US" altLang="fr-FR" sz="1200" b="0" i="0" u="none" strike="noStrike" kern="1200" cap="none" spc="0" normalizeH="0" baseline="0" noProof="0">
                  <a:ln>
                    <a:noFill/>
                  </a:ln>
                  <a:solidFill>
                    <a:srgbClr val="000000"/>
                  </a:solidFill>
                  <a:effectLst/>
                  <a:uLnTx/>
                  <a:uFillTx/>
                  <a:ea typeface="Calibri"/>
                  <a:cs typeface="Calibri"/>
                </a:rPr>
                <a:t> / DMP</a:t>
              </a:r>
            </a:p>
            <a:p>
              <a:pPr marL="742950" lvl="1" indent="-285750">
                <a:buFont typeface="Arial" panose="020B0604020202020204" pitchFamily="34" charset="0"/>
                <a:buChar char="•"/>
              </a:pPr>
              <a:r>
                <a:rPr lang="fr-FR" sz="1200" kern="0">
                  <a:solidFill>
                    <a:srgbClr val="000000"/>
                  </a:solidFill>
                  <a:ea typeface="Geneva" charset="-128"/>
                  <a:cs typeface="Arial"/>
                  <a:sym typeface="Arial"/>
                </a:rPr>
                <a:t>Fonction facilitant la validation métier du compte-rendu via une feuille de style</a:t>
              </a:r>
              <a:endParaRPr kumimoji="0" lang="fr-FR" sz="1200" b="0" i="0" u="none" strike="noStrike" kern="0" cap="none" spc="0" normalizeH="0" baseline="0" noProof="0">
                <a:ln>
                  <a:noFill/>
                </a:ln>
                <a:solidFill>
                  <a:srgbClr val="000000"/>
                </a:solidFill>
                <a:effectLst/>
                <a:uLnTx/>
                <a:uFillTx/>
                <a:ea typeface="Geneva" charset="-128"/>
                <a:cs typeface="Arial"/>
                <a:sym typeface="Arial"/>
              </a:endParaRPr>
            </a:p>
          </p:txBody>
        </p:sp>
      </p:grpSp>
      <p:grpSp>
        <p:nvGrpSpPr>
          <p:cNvPr id="2" name="Groupe 1">
            <a:extLst>
              <a:ext uri="{FF2B5EF4-FFF2-40B4-BE49-F238E27FC236}">
                <a16:creationId xmlns:a16="http://schemas.microsoft.com/office/drawing/2014/main" id="{B2A07E44-B38E-125E-2D23-A3AC53A3E50F}"/>
              </a:ext>
            </a:extLst>
          </p:cNvPr>
          <p:cNvGrpSpPr>
            <a:grpSpLocks/>
          </p:cNvGrpSpPr>
          <p:nvPr/>
        </p:nvGrpSpPr>
        <p:grpSpPr>
          <a:xfrm>
            <a:off x="592238" y="4371537"/>
            <a:ext cx="11007525" cy="985775"/>
            <a:chOff x="744637" y="2287927"/>
            <a:chExt cx="11007525" cy="985775"/>
          </a:xfrm>
        </p:grpSpPr>
        <p:sp>
          <p:nvSpPr>
            <p:cNvPr id="3" name="Rectangle 2">
              <a:extLst>
                <a:ext uri="{FF2B5EF4-FFF2-40B4-BE49-F238E27FC236}">
                  <a16:creationId xmlns:a16="http://schemas.microsoft.com/office/drawing/2014/main" id="{D5539533-2F41-B2EA-6420-A7E968315964}"/>
                </a:ext>
              </a:extLst>
            </p:cNvPr>
            <p:cNvSpPr>
              <a:spLocks/>
            </p:cNvSpPr>
            <p:nvPr/>
          </p:nvSpPr>
          <p:spPr>
            <a:xfrm>
              <a:off x="744637" y="2287927"/>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#2 – </a:t>
              </a:r>
              <a:r>
                <a:rPr lang="fr-FR" sz="1200" b="1" err="1">
                  <a:solidFill>
                    <a:schemeClr val="bg1"/>
                  </a:solidFill>
                </a:rPr>
                <a:t>ApCV</a:t>
              </a:r>
              <a:endParaRPr lang="fr-FR" sz="1200">
                <a:solidFill>
                  <a:schemeClr val="bg1"/>
                </a:solidFill>
              </a:endParaRPr>
            </a:p>
          </p:txBody>
        </p:sp>
        <p:sp>
          <p:nvSpPr>
            <p:cNvPr id="11" name="Rectangle 10">
              <a:extLst>
                <a:ext uri="{FF2B5EF4-FFF2-40B4-BE49-F238E27FC236}">
                  <a16:creationId xmlns:a16="http://schemas.microsoft.com/office/drawing/2014/main" id="{843E2B0C-BBF2-8B30-7F9A-5B0EFE15689A}"/>
                </a:ext>
              </a:extLst>
            </p:cNvPr>
            <p:cNvSpPr>
              <a:spLocks/>
            </p:cNvSpPr>
            <p:nvPr/>
          </p:nvSpPr>
          <p:spPr>
            <a:xfrm>
              <a:off x="744637" y="2729690"/>
              <a:ext cx="11007525" cy="54401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defTabSz="914377">
                <a:buFont typeface="Arial" panose="020B0604020202020204" pitchFamily="34" charset="0"/>
                <a:buChar char="•"/>
                <a:defRPr/>
              </a:pPr>
              <a:r>
                <a:rPr kumimoji="0" lang="fr-FR" sz="1200" b="0" i="0" u="none" strike="noStrike" kern="1200" cap="none" spc="0" normalizeH="0" baseline="0" noProof="0">
                  <a:ln>
                    <a:noFill/>
                  </a:ln>
                  <a:solidFill>
                    <a:srgbClr val="000000"/>
                  </a:solidFill>
                  <a:effectLst/>
                  <a:uLnTx/>
                  <a:uFillTx/>
                  <a:ea typeface="Geneva"/>
                  <a:cs typeface="Arial"/>
                </a:rPr>
                <a:t>L’application </a:t>
              </a:r>
              <a:r>
                <a:rPr kumimoji="0" lang="fr-FR" sz="1200" b="0" i="0" u="none" strike="noStrike" kern="1200" cap="none" spc="0" normalizeH="0" baseline="0" noProof="0" err="1">
                  <a:ln>
                    <a:noFill/>
                  </a:ln>
                  <a:solidFill>
                    <a:srgbClr val="000000"/>
                  </a:solidFill>
                  <a:effectLst/>
                  <a:uLnTx/>
                  <a:uFillTx/>
                  <a:ea typeface="Geneva"/>
                  <a:cs typeface="Arial"/>
                </a:rPr>
                <a:t>ApCV</a:t>
              </a:r>
              <a:r>
                <a:rPr kumimoji="0" lang="fr-FR" sz="1200" b="0" i="0" u="none" strike="noStrike" kern="1200" cap="none" spc="0" normalizeH="0" baseline="0" noProof="0">
                  <a:ln>
                    <a:noFill/>
                  </a:ln>
                  <a:solidFill>
                    <a:srgbClr val="000000"/>
                  </a:solidFill>
                  <a:effectLst/>
                  <a:uLnTx/>
                  <a:uFillTx/>
                  <a:ea typeface="Geneva"/>
                  <a:cs typeface="Arial"/>
                </a:rPr>
                <a:t>, permettant de dématérialiser la carte vitale, va se généraliser rapidement pour tous les professionnels de santé en ville</a:t>
              </a:r>
            </a:p>
          </p:txBody>
        </p:sp>
      </p:grpSp>
      <p:grpSp>
        <p:nvGrpSpPr>
          <p:cNvPr id="12" name="Groupe 11">
            <a:extLst>
              <a:ext uri="{FF2B5EF4-FFF2-40B4-BE49-F238E27FC236}">
                <a16:creationId xmlns:a16="http://schemas.microsoft.com/office/drawing/2014/main" id="{71A4D8F5-D3F2-CB58-9577-56FB65F94F7B}"/>
              </a:ext>
            </a:extLst>
          </p:cNvPr>
          <p:cNvGrpSpPr/>
          <p:nvPr/>
        </p:nvGrpSpPr>
        <p:grpSpPr>
          <a:xfrm>
            <a:off x="592237" y="5535750"/>
            <a:ext cx="11007525" cy="972282"/>
            <a:chOff x="744637" y="5793127"/>
            <a:chExt cx="11007525" cy="972282"/>
          </a:xfrm>
        </p:grpSpPr>
        <p:sp>
          <p:nvSpPr>
            <p:cNvPr id="17" name="Rectangle 16">
              <a:extLst>
                <a:ext uri="{FF2B5EF4-FFF2-40B4-BE49-F238E27FC236}">
                  <a16:creationId xmlns:a16="http://schemas.microsoft.com/office/drawing/2014/main" id="{2BA5B8C1-7E8E-B286-836F-BED09A75A419}"/>
                </a:ext>
              </a:extLst>
            </p:cNvPr>
            <p:cNvSpPr>
              <a:spLocks/>
            </p:cNvSpPr>
            <p:nvPr/>
          </p:nvSpPr>
          <p:spPr>
            <a:xfrm>
              <a:off x="744637" y="5793127"/>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#3 – Codage LOINC</a:t>
              </a:r>
              <a:endParaRPr lang="fr-FR" sz="1200">
                <a:solidFill>
                  <a:schemeClr val="bg1"/>
                </a:solidFill>
              </a:endParaRPr>
            </a:p>
          </p:txBody>
        </p:sp>
        <p:sp>
          <p:nvSpPr>
            <p:cNvPr id="18" name="Rectangle 17">
              <a:extLst>
                <a:ext uri="{FF2B5EF4-FFF2-40B4-BE49-F238E27FC236}">
                  <a16:creationId xmlns:a16="http://schemas.microsoft.com/office/drawing/2014/main" id="{56969F1C-82EF-FD25-6DB1-518B821EEF3E}"/>
                </a:ext>
              </a:extLst>
            </p:cNvPr>
            <p:cNvSpPr>
              <a:spLocks/>
            </p:cNvSpPr>
            <p:nvPr/>
          </p:nvSpPr>
          <p:spPr>
            <a:xfrm>
              <a:off x="744637" y="6234891"/>
              <a:ext cx="11007525" cy="53051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algn="just" defTabSz="914377">
                <a:buClr>
                  <a:srgbClr val="000000"/>
                </a:buClr>
                <a:buFont typeface="Arial" panose="020B0604020202020204" pitchFamily="34" charset="0"/>
                <a:buChar char="•"/>
                <a:defRPr/>
              </a:pPr>
              <a:r>
                <a:rPr lang="fr-FR" sz="1200" kern="0">
                  <a:solidFill>
                    <a:srgbClr val="000000"/>
                  </a:solidFill>
                  <a:cs typeface="Arial"/>
                </a:rPr>
                <a:t>Améliorations pour la préparation des transcodages </a:t>
              </a:r>
              <a:endParaRPr lang="fr-FR" sz="1200" kern="0">
                <a:solidFill>
                  <a:srgbClr val="000000"/>
                </a:solidFill>
                <a:cs typeface="Arial"/>
                <a:sym typeface="Arial"/>
              </a:endParaRPr>
            </a:p>
          </p:txBody>
        </p:sp>
      </p:grpSp>
      <p:sp>
        <p:nvSpPr>
          <p:cNvPr id="20" name="Rectangle 19">
            <a:extLst>
              <a:ext uri="{FF2B5EF4-FFF2-40B4-BE49-F238E27FC236}">
                <a16:creationId xmlns:a16="http://schemas.microsoft.com/office/drawing/2014/main" id="{25AC59FD-7871-7145-2EDD-BB0173C17200}"/>
              </a:ext>
            </a:extLst>
          </p:cNvPr>
          <p:cNvSpPr>
            <a:spLocks/>
          </p:cNvSpPr>
          <p:nvPr/>
        </p:nvSpPr>
        <p:spPr>
          <a:xfrm>
            <a:off x="4070705" y="1352550"/>
            <a:ext cx="3448594" cy="389564"/>
          </a:xfrm>
          <a:prstGeom prst="rect">
            <a:avLst/>
          </a:prstGeom>
          <a:solidFill>
            <a:schemeClr val="accent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                Panorama des sujets clés</a:t>
            </a:r>
          </a:p>
        </p:txBody>
      </p:sp>
      <p:pic>
        <p:nvPicPr>
          <p:cNvPr id="21" name="Graphique 20" descr="Loupe avec un remplissage uni">
            <a:extLst>
              <a:ext uri="{FF2B5EF4-FFF2-40B4-BE49-F238E27FC236}">
                <a16:creationId xmlns:a16="http://schemas.microsoft.com/office/drawing/2014/main" id="{1AB13C53-ED53-7F23-8641-B2F03D15FA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4703176" y="1385229"/>
            <a:ext cx="333735" cy="333735"/>
          </a:xfrm>
          <a:prstGeom prst="rect">
            <a:avLst/>
          </a:prstGeom>
        </p:spPr>
      </p:pic>
    </p:spTree>
    <p:extLst>
      <p:ext uri="{BB962C8B-B14F-4D97-AF65-F5344CB8AC3E}">
        <p14:creationId xmlns:p14="http://schemas.microsoft.com/office/powerpoint/2010/main" val="354162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6CBD06-9168-4F14-9ADB-2C6DE5344B59}"/>
              </a:ext>
            </a:extLst>
          </p:cNvPr>
          <p:cNvSpPr/>
          <p:nvPr/>
        </p:nvSpPr>
        <p:spPr>
          <a:xfrm>
            <a:off x="439838" y="6169306"/>
            <a:ext cx="1215342" cy="231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1FC25694-C4B8-4619-8241-F6CF2486DC20}"/>
              </a:ext>
            </a:extLst>
          </p:cNvPr>
          <p:cNvGrpSpPr>
            <a:grpSpLocks/>
          </p:cNvGrpSpPr>
          <p:nvPr/>
        </p:nvGrpSpPr>
        <p:grpSpPr>
          <a:xfrm>
            <a:off x="744637" y="925974"/>
            <a:ext cx="11007525" cy="1111170"/>
            <a:chOff x="744637" y="925974"/>
            <a:chExt cx="11007525" cy="1111170"/>
          </a:xfrm>
        </p:grpSpPr>
        <p:sp>
          <p:nvSpPr>
            <p:cNvPr id="4" name="Rectangle 3">
              <a:extLst>
                <a:ext uri="{FF2B5EF4-FFF2-40B4-BE49-F238E27FC236}">
                  <a16:creationId xmlns:a16="http://schemas.microsoft.com/office/drawing/2014/main" id="{DAB2DEE1-2372-4C26-B52E-C66796D1C4A3}"/>
                </a:ext>
              </a:extLst>
            </p:cNvPr>
            <p:cNvSpPr>
              <a:spLocks/>
            </p:cNvSpPr>
            <p:nvPr/>
          </p:nvSpPr>
          <p:spPr>
            <a:xfrm>
              <a:off x="744637" y="925974"/>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#4 – Note de vaccination</a:t>
              </a:r>
              <a:endParaRPr lang="fr-FR" sz="1200">
                <a:solidFill>
                  <a:schemeClr val="bg1"/>
                </a:solidFill>
              </a:endParaRPr>
            </a:p>
          </p:txBody>
        </p:sp>
        <p:sp>
          <p:nvSpPr>
            <p:cNvPr id="5" name="Rectangle 4">
              <a:extLst>
                <a:ext uri="{FF2B5EF4-FFF2-40B4-BE49-F238E27FC236}">
                  <a16:creationId xmlns:a16="http://schemas.microsoft.com/office/drawing/2014/main" id="{4469F12C-399A-4C59-94DF-AC4FC95178D1}"/>
                </a:ext>
              </a:extLst>
            </p:cNvPr>
            <p:cNvSpPr>
              <a:spLocks/>
            </p:cNvSpPr>
            <p:nvPr/>
          </p:nvSpPr>
          <p:spPr>
            <a:xfrm>
              <a:off x="744637" y="1367737"/>
              <a:ext cx="11007525" cy="66940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defTabSz="914377">
                <a:buFont typeface="Arial" panose="020B0604020202020204" pitchFamily="34" charset="0"/>
                <a:buChar char="•"/>
                <a:defRPr/>
              </a:pPr>
              <a:r>
                <a:rPr kumimoji="0" lang="fr-FR" sz="1200" b="0" i="0" u="none" strike="noStrike" kern="0" cap="none" spc="0" normalizeH="0" baseline="0" noProof="0">
                  <a:ln>
                    <a:noFill/>
                  </a:ln>
                  <a:solidFill>
                    <a:srgbClr val="000000"/>
                  </a:solidFill>
                  <a:effectLst/>
                  <a:uLnTx/>
                  <a:uFillTx/>
                  <a:ea typeface="Arial"/>
                  <a:cs typeface="Arial"/>
                  <a:sym typeface="Arial"/>
                </a:rPr>
                <a:t>Evolutions suite à la possibilité pour les biologistes de réaliser des vaccinations. Elles permettent de renseigner le carnet de vaccination du patient dans MES / DMP</a:t>
              </a:r>
            </a:p>
          </p:txBody>
        </p:sp>
      </p:grpSp>
      <p:grpSp>
        <p:nvGrpSpPr>
          <p:cNvPr id="27" name="Groupe 26">
            <a:extLst>
              <a:ext uri="{FF2B5EF4-FFF2-40B4-BE49-F238E27FC236}">
                <a16:creationId xmlns:a16="http://schemas.microsoft.com/office/drawing/2014/main" id="{DA16D739-04B5-4476-85A4-643A305BA4A1}"/>
              </a:ext>
            </a:extLst>
          </p:cNvPr>
          <p:cNvGrpSpPr>
            <a:grpSpLocks/>
          </p:cNvGrpSpPr>
          <p:nvPr/>
        </p:nvGrpSpPr>
        <p:grpSpPr>
          <a:xfrm>
            <a:off x="744635" y="2192003"/>
            <a:ext cx="11007525" cy="983852"/>
            <a:chOff x="744637" y="3649881"/>
            <a:chExt cx="11007525" cy="983852"/>
          </a:xfrm>
        </p:grpSpPr>
        <p:sp>
          <p:nvSpPr>
            <p:cNvPr id="15" name="Rectangle 14">
              <a:extLst>
                <a:ext uri="{FF2B5EF4-FFF2-40B4-BE49-F238E27FC236}">
                  <a16:creationId xmlns:a16="http://schemas.microsoft.com/office/drawing/2014/main" id="{3B784951-6CE8-423B-833A-106EB42C70A5}"/>
                </a:ext>
              </a:extLst>
            </p:cNvPr>
            <p:cNvSpPr>
              <a:spLocks/>
            </p:cNvSpPr>
            <p:nvPr/>
          </p:nvSpPr>
          <p:spPr>
            <a:xfrm>
              <a:off x="744637" y="3649881"/>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#5 – Ergonomie</a:t>
              </a:r>
              <a:endParaRPr lang="fr-FR" sz="1200">
                <a:solidFill>
                  <a:schemeClr val="bg1"/>
                </a:solidFill>
              </a:endParaRPr>
            </a:p>
          </p:txBody>
        </p:sp>
        <p:sp>
          <p:nvSpPr>
            <p:cNvPr id="16" name="Rectangle 15">
              <a:extLst>
                <a:ext uri="{FF2B5EF4-FFF2-40B4-BE49-F238E27FC236}">
                  <a16:creationId xmlns:a16="http://schemas.microsoft.com/office/drawing/2014/main" id="{906EC7DC-0B84-4ED8-B318-51A701D3C058}"/>
                </a:ext>
              </a:extLst>
            </p:cNvPr>
            <p:cNvSpPr>
              <a:spLocks/>
            </p:cNvSpPr>
            <p:nvPr/>
          </p:nvSpPr>
          <p:spPr>
            <a:xfrm>
              <a:off x="744637" y="4091645"/>
              <a:ext cx="11007525" cy="54208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algn="just" defTabSz="914377">
                <a:buClr>
                  <a:srgbClr val="000000"/>
                </a:buClr>
                <a:buFont typeface="Arial" panose="020B0604020202020204" pitchFamily="34" charset="0"/>
                <a:buChar char="•"/>
                <a:defRPr/>
              </a:pPr>
              <a:r>
                <a:rPr kumimoji="0" lang="fr-FR" sz="1200" i="0" u="none" strike="noStrike" kern="0" cap="none" spc="0" normalizeH="0" baseline="0" noProof="0">
                  <a:ln>
                    <a:noFill/>
                  </a:ln>
                  <a:solidFill>
                    <a:srgbClr val="000000"/>
                  </a:solidFill>
                  <a:effectLst/>
                  <a:uLnTx/>
                  <a:uFillTx/>
                  <a:ea typeface="Arial"/>
                  <a:cs typeface="Arial"/>
                  <a:sym typeface="Arial"/>
                </a:rPr>
                <a:t>Exigences issues des retours terrain (INS + annuaire MSS)</a:t>
              </a:r>
            </a:p>
          </p:txBody>
        </p:sp>
      </p:grpSp>
      <p:grpSp>
        <p:nvGrpSpPr>
          <p:cNvPr id="28" name="Groupe 27">
            <a:extLst>
              <a:ext uri="{FF2B5EF4-FFF2-40B4-BE49-F238E27FC236}">
                <a16:creationId xmlns:a16="http://schemas.microsoft.com/office/drawing/2014/main" id="{8E9081B7-5439-4F59-A914-D93A4E815D2E}"/>
              </a:ext>
            </a:extLst>
          </p:cNvPr>
          <p:cNvGrpSpPr>
            <a:grpSpLocks/>
          </p:cNvGrpSpPr>
          <p:nvPr/>
        </p:nvGrpSpPr>
        <p:grpSpPr>
          <a:xfrm>
            <a:off x="744637" y="4612987"/>
            <a:ext cx="11007525" cy="978067"/>
            <a:chOff x="744637" y="4721504"/>
            <a:chExt cx="11007525" cy="978067"/>
          </a:xfrm>
        </p:grpSpPr>
        <p:sp>
          <p:nvSpPr>
            <p:cNvPr id="17" name="Rectangle 16">
              <a:extLst>
                <a:ext uri="{FF2B5EF4-FFF2-40B4-BE49-F238E27FC236}">
                  <a16:creationId xmlns:a16="http://schemas.microsoft.com/office/drawing/2014/main" id="{084FADEC-899A-441E-B097-B594CDCFC864}"/>
                </a:ext>
              </a:extLst>
            </p:cNvPr>
            <p:cNvSpPr>
              <a:spLocks/>
            </p:cNvSpPr>
            <p:nvPr/>
          </p:nvSpPr>
          <p:spPr>
            <a:xfrm>
              <a:off x="744637" y="4721504"/>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#7 – </a:t>
              </a:r>
              <a:r>
                <a:rPr lang="fr-FR" sz="1200" b="1" err="1">
                  <a:solidFill>
                    <a:schemeClr val="bg1"/>
                  </a:solidFill>
                </a:rPr>
                <a:t>ProSantéConnect</a:t>
              </a:r>
              <a:r>
                <a:rPr lang="fr-FR" sz="1200" b="1">
                  <a:solidFill>
                    <a:schemeClr val="bg1"/>
                  </a:solidFill>
                </a:rPr>
                <a:t> (PSC)</a:t>
              </a:r>
              <a:endParaRPr lang="fr-FR" sz="1200">
                <a:solidFill>
                  <a:schemeClr val="bg1"/>
                </a:solidFill>
              </a:endParaRPr>
            </a:p>
          </p:txBody>
        </p:sp>
        <p:sp>
          <p:nvSpPr>
            <p:cNvPr id="18" name="Rectangle 17">
              <a:extLst>
                <a:ext uri="{FF2B5EF4-FFF2-40B4-BE49-F238E27FC236}">
                  <a16:creationId xmlns:a16="http://schemas.microsoft.com/office/drawing/2014/main" id="{4A5AAFC6-60BE-4B4E-813E-4C05BEE5CC6C}"/>
                </a:ext>
              </a:extLst>
            </p:cNvPr>
            <p:cNvSpPr>
              <a:spLocks/>
            </p:cNvSpPr>
            <p:nvPr/>
          </p:nvSpPr>
          <p:spPr>
            <a:xfrm>
              <a:off x="744637" y="5163268"/>
              <a:ext cx="11007525" cy="53630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algn="just" defTabSz="914377">
                <a:buClr>
                  <a:srgbClr val="000000"/>
                </a:buClr>
                <a:buFont typeface="Arial" panose="020B0604020202020204" pitchFamily="34" charset="0"/>
                <a:buChar char="•"/>
                <a:defRPr/>
              </a:pPr>
              <a:r>
                <a:rPr lang="fr-FR" sz="1200" kern="0">
                  <a:solidFill>
                    <a:srgbClr val="000000"/>
                  </a:solidFill>
                  <a:ea typeface="Arial"/>
                  <a:cs typeface="Arial"/>
                  <a:sym typeface="Arial"/>
                </a:rPr>
                <a:t>Précision sur les exigences de la vague 1</a:t>
              </a:r>
              <a:endParaRPr kumimoji="0" lang="fr-FR" sz="1200" i="0" u="none" strike="noStrike" kern="0" cap="none" spc="0" normalizeH="0" baseline="0" noProof="0">
                <a:ln>
                  <a:noFill/>
                </a:ln>
                <a:solidFill>
                  <a:srgbClr val="000000"/>
                </a:solidFill>
                <a:effectLst/>
                <a:uLnTx/>
                <a:uFillTx/>
                <a:ea typeface="Arial"/>
                <a:cs typeface="Arial"/>
                <a:sym typeface="Arial"/>
              </a:endParaRPr>
            </a:p>
          </p:txBody>
        </p:sp>
      </p:grpSp>
      <p:sp>
        <p:nvSpPr>
          <p:cNvPr id="2" name="Rectangle 1">
            <a:extLst>
              <a:ext uri="{FF2B5EF4-FFF2-40B4-BE49-F238E27FC236}">
                <a16:creationId xmlns:a16="http://schemas.microsoft.com/office/drawing/2014/main" id="{A4525F82-B7E5-9BFF-8BCC-23A8AFC83322}"/>
              </a:ext>
            </a:extLst>
          </p:cNvPr>
          <p:cNvSpPr>
            <a:spLocks/>
          </p:cNvSpPr>
          <p:nvPr/>
        </p:nvSpPr>
        <p:spPr>
          <a:xfrm>
            <a:off x="744635" y="3314573"/>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#&gt;6 – Consentement du patient sur le partage de ses données de santé</a:t>
            </a:r>
            <a:endParaRPr lang="fr-FR" sz="1200">
              <a:solidFill>
                <a:schemeClr val="bg1"/>
              </a:solidFill>
            </a:endParaRPr>
          </a:p>
        </p:txBody>
      </p:sp>
      <p:sp>
        <p:nvSpPr>
          <p:cNvPr id="3" name="Rectangle 2">
            <a:extLst>
              <a:ext uri="{FF2B5EF4-FFF2-40B4-BE49-F238E27FC236}">
                <a16:creationId xmlns:a16="http://schemas.microsoft.com/office/drawing/2014/main" id="{1AB8A9F7-6269-5A29-D4CB-4416AB1C7A0E}"/>
              </a:ext>
            </a:extLst>
          </p:cNvPr>
          <p:cNvSpPr/>
          <p:nvPr/>
        </p:nvSpPr>
        <p:spPr>
          <a:xfrm>
            <a:off x="744635" y="3801009"/>
            <a:ext cx="11007525" cy="58259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a:buFont typeface="Arial" panose="020B0604020202020204" pitchFamily="34" charset="0"/>
              <a:buChar char="•"/>
            </a:pPr>
            <a:r>
              <a:rPr lang="fr-FR" sz="1200" kern="0">
                <a:solidFill>
                  <a:srgbClr val="000000"/>
                </a:solidFill>
                <a:ea typeface="Geneva" charset="-128"/>
                <a:cs typeface="Arial"/>
                <a:sym typeface="Arial"/>
              </a:rPr>
              <a:t>Gestion de la non opposition </a:t>
            </a:r>
            <a:r>
              <a:rPr lang="fr-FR" sz="1200" b="0" kern="0">
                <a:solidFill>
                  <a:srgbClr val="000000"/>
                </a:solidFill>
                <a:ea typeface="Geneva" charset="-128"/>
                <a:cs typeface="Arial"/>
                <a:sym typeface="Arial"/>
              </a:rPr>
              <a:t>du patient pour l’accès et l’alimentation de MES / DMP par le </a:t>
            </a:r>
            <a:r>
              <a:rPr lang="fr-FR" sz="1200" kern="0">
                <a:solidFill>
                  <a:srgbClr val="000000"/>
                </a:solidFill>
                <a:ea typeface="Geneva" charset="-128"/>
                <a:cs typeface="Arial"/>
                <a:sym typeface="Arial"/>
              </a:rPr>
              <a:t>laboratoire</a:t>
            </a:r>
            <a:endParaRPr lang="fr-FR" sz="1200" b="0" kern="0">
              <a:solidFill>
                <a:srgbClr val="000000"/>
              </a:solidFill>
              <a:ea typeface="Geneva" charset="-128"/>
              <a:cs typeface="Arial"/>
              <a:sym typeface="Arial"/>
            </a:endParaRPr>
          </a:p>
        </p:txBody>
      </p:sp>
      <p:sp>
        <p:nvSpPr>
          <p:cNvPr id="6" name="Rectangle 5">
            <a:extLst>
              <a:ext uri="{FF2B5EF4-FFF2-40B4-BE49-F238E27FC236}">
                <a16:creationId xmlns:a16="http://schemas.microsoft.com/office/drawing/2014/main" id="{632FE8BB-F87F-16DF-E95C-49BB5001623A}"/>
              </a:ext>
            </a:extLst>
          </p:cNvPr>
          <p:cNvSpPr>
            <a:spLocks/>
          </p:cNvSpPr>
          <p:nvPr/>
        </p:nvSpPr>
        <p:spPr>
          <a:xfrm>
            <a:off x="744634" y="5678940"/>
            <a:ext cx="11007525" cy="381964"/>
          </a:xfrm>
          <a:prstGeom prst="rect">
            <a:avLst/>
          </a:prstGeom>
          <a:solidFill>
            <a:schemeClr val="accent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bg1"/>
                </a:solidFill>
              </a:rPr>
              <a:t>#8 – Messagerie sécurisée de santé (MSS)</a:t>
            </a:r>
            <a:endParaRPr lang="fr-FR" sz="1200">
              <a:solidFill>
                <a:schemeClr val="bg1"/>
              </a:solidFill>
            </a:endParaRPr>
          </a:p>
        </p:txBody>
      </p:sp>
      <p:sp>
        <p:nvSpPr>
          <p:cNvPr id="7" name="Rectangle 6">
            <a:extLst>
              <a:ext uri="{FF2B5EF4-FFF2-40B4-BE49-F238E27FC236}">
                <a16:creationId xmlns:a16="http://schemas.microsoft.com/office/drawing/2014/main" id="{9D31268F-3EFE-C4F5-0719-635E2FB3B018}"/>
              </a:ext>
            </a:extLst>
          </p:cNvPr>
          <p:cNvSpPr/>
          <p:nvPr/>
        </p:nvSpPr>
        <p:spPr>
          <a:xfrm>
            <a:off x="744634" y="6153084"/>
            <a:ext cx="11007525" cy="52472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b="1">
                <a:solidFill>
                  <a:schemeClr val="tx1"/>
                </a:solidFill>
              </a:rPr>
              <a:t>Enjeux associés :</a:t>
            </a:r>
          </a:p>
          <a:p>
            <a:pPr marL="742950" lvl="1" indent="-285750">
              <a:buFont typeface="Arial" panose="020B0604020202020204" pitchFamily="34" charset="0"/>
              <a:buChar char="•"/>
            </a:pPr>
            <a:r>
              <a:rPr kumimoji="0" lang="fr-FR" sz="1200" i="0" u="none" strike="noStrike" kern="0" cap="none" spc="0" normalizeH="0" baseline="0" noProof="0">
                <a:ln>
                  <a:noFill/>
                </a:ln>
                <a:solidFill>
                  <a:srgbClr val="000000"/>
                </a:solidFill>
                <a:effectLst/>
                <a:uLnTx/>
                <a:uFillTx/>
                <a:ea typeface="Arial"/>
                <a:cs typeface="Arial"/>
                <a:sym typeface="Arial"/>
              </a:rPr>
              <a:t>harmonisation/optimisation des </a:t>
            </a:r>
            <a:r>
              <a:rPr lang="fr-FR" sz="1200" kern="0">
                <a:solidFill>
                  <a:srgbClr val="000000"/>
                </a:solidFill>
                <a:ea typeface="Arial"/>
                <a:cs typeface="Arial"/>
                <a:sym typeface="Arial"/>
              </a:rPr>
              <a:t>e</a:t>
            </a:r>
            <a:r>
              <a:rPr kumimoji="0" lang="fr-FR" sz="1200" i="0" u="none" strike="noStrike" kern="0" cap="none" spc="0" normalizeH="0" baseline="0" noProof="0" err="1">
                <a:ln>
                  <a:noFill/>
                </a:ln>
                <a:solidFill>
                  <a:srgbClr val="000000"/>
                </a:solidFill>
                <a:effectLst/>
                <a:uLnTx/>
                <a:uFillTx/>
                <a:ea typeface="Arial"/>
                <a:cs typeface="Arial"/>
                <a:sym typeface="Arial"/>
              </a:rPr>
              <a:t>nvois</a:t>
            </a:r>
            <a:r>
              <a:rPr kumimoji="0" lang="fr-FR" sz="1200" i="0" u="none" strike="noStrike" kern="0" cap="none" spc="0" normalizeH="0" baseline="0" noProof="0">
                <a:ln>
                  <a:noFill/>
                </a:ln>
                <a:solidFill>
                  <a:srgbClr val="000000"/>
                </a:solidFill>
                <a:effectLst/>
                <a:uLnTx/>
                <a:uFillTx/>
                <a:ea typeface="Arial"/>
                <a:cs typeface="Arial"/>
                <a:sym typeface="Arial"/>
              </a:rPr>
              <a:t> par MSS</a:t>
            </a:r>
          </a:p>
        </p:txBody>
      </p:sp>
    </p:spTree>
    <p:extLst>
      <p:ext uri="{BB962C8B-B14F-4D97-AF65-F5344CB8AC3E}">
        <p14:creationId xmlns:p14="http://schemas.microsoft.com/office/powerpoint/2010/main" val="231338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10913-0377-4AD5-97ED-BB236278C570}"/>
              </a:ext>
            </a:extLst>
          </p:cNvPr>
          <p:cNvSpPr/>
          <p:nvPr/>
        </p:nvSpPr>
        <p:spPr>
          <a:xfrm>
            <a:off x="0" y="0"/>
            <a:ext cx="12192000" cy="6858000"/>
          </a:xfrm>
          <a:prstGeom prst="rect">
            <a:avLst/>
          </a:prstGeom>
          <a:solidFill>
            <a:srgbClr val="6F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EA104F8-3CB1-4450-B536-40BD4D8B71C9}"/>
              </a:ext>
            </a:extLst>
          </p:cNvPr>
          <p:cNvPicPr>
            <a:picLocks noChangeAspect="1"/>
          </p:cNvPicPr>
          <p:nvPr/>
        </p:nvPicPr>
        <p:blipFill>
          <a:blip r:embed="rId2"/>
          <a:stretch>
            <a:fillRect/>
          </a:stretch>
        </p:blipFill>
        <p:spPr>
          <a:xfrm>
            <a:off x="378843" y="282754"/>
            <a:ext cx="2743200" cy="1059135"/>
          </a:xfrm>
          <a:prstGeom prst="rect">
            <a:avLst/>
          </a:prstGeom>
        </p:spPr>
      </p:pic>
      <p:pic>
        <p:nvPicPr>
          <p:cNvPr id="4" name="Image 3">
            <a:extLst>
              <a:ext uri="{FF2B5EF4-FFF2-40B4-BE49-F238E27FC236}">
                <a16:creationId xmlns:a16="http://schemas.microsoft.com/office/drawing/2014/main" id="{3D569CC0-E9DD-4DBB-8627-BC2A20E8AC4C}"/>
              </a:ext>
            </a:extLst>
          </p:cNvPr>
          <p:cNvPicPr>
            <a:picLocks noChangeAspect="1"/>
          </p:cNvPicPr>
          <p:nvPr/>
        </p:nvPicPr>
        <p:blipFill rotWithShape="1">
          <a:blip r:embed="rId3"/>
          <a:srcRect t="17870" r="25359" b="38"/>
          <a:stretch/>
        </p:blipFill>
        <p:spPr>
          <a:xfrm>
            <a:off x="7398589" y="-1420"/>
            <a:ext cx="4794784" cy="7679754"/>
          </a:xfrm>
          <a:prstGeom prst="rect">
            <a:avLst/>
          </a:prstGeom>
        </p:spPr>
      </p:pic>
      <p:sp>
        <p:nvSpPr>
          <p:cNvPr id="5" name="ZoneTexte 4">
            <a:extLst>
              <a:ext uri="{FF2B5EF4-FFF2-40B4-BE49-F238E27FC236}">
                <a16:creationId xmlns:a16="http://schemas.microsoft.com/office/drawing/2014/main" id="{727EDC0B-5A19-4AA1-9F3D-FD6C1836F324}"/>
              </a:ext>
            </a:extLst>
          </p:cNvPr>
          <p:cNvSpPr txBox="1"/>
          <p:nvPr/>
        </p:nvSpPr>
        <p:spPr>
          <a:xfrm>
            <a:off x="483956" y="2121276"/>
            <a:ext cx="4506097" cy="312586"/>
          </a:xfrm>
          <a:prstGeom prst="rect">
            <a:avLst/>
          </a:prstGeom>
          <a:noFill/>
        </p:spPr>
        <p:txBody>
          <a:bodyPr wrap="square" lIns="0" tIns="0" rIns="0" bIns="0" rtlCol="0">
            <a:spAutoFit/>
          </a:bodyPr>
          <a:lstStyle/>
          <a:p>
            <a:pPr>
              <a:lnSpc>
                <a:spcPts val="2400"/>
              </a:lnSpc>
            </a:pPr>
            <a:r>
              <a:rPr lang="fr-FR" sz="2800" b="1">
                <a:solidFill>
                  <a:schemeClr val="bg1"/>
                </a:solidFill>
                <a:latin typeface="Arial" panose="020B0604020202020204" pitchFamily="34" charset="0"/>
                <a:cs typeface="Arial" panose="020B0604020202020204" pitchFamily="34" charset="0"/>
              </a:rPr>
              <a:t>Couloir Médecine de ville</a:t>
            </a:r>
          </a:p>
        </p:txBody>
      </p:sp>
      <p:pic>
        <p:nvPicPr>
          <p:cNvPr id="6" name="Image 5" descr="Une image contenant texte&#10;&#10;Description générée automatiquement">
            <a:extLst>
              <a:ext uri="{FF2B5EF4-FFF2-40B4-BE49-F238E27FC236}">
                <a16:creationId xmlns:a16="http://schemas.microsoft.com/office/drawing/2014/main" id="{FA678485-55A7-796E-5F73-23CC1A55720E}"/>
              </a:ext>
            </a:extLst>
          </p:cNvPr>
          <p:cNvPicPr>
            <a:picLocks noChangeAspect="1"/>
          </p:cNvPicPr>
          <p:nvPr/>
        </p:nvPicPr>
        <p:blipFill>
          <a:blip r:embed="rId4"/>
          <a:stretch>
            <a:fillRect/>
          </a:stretch>
        </p:blipFill>
        <p:spPr>
          <a:xfrm>
            <a:off x="1097280" y="381422"/>
            <a:ext cx="1253310" cy="250223"/>
          </a:xfrm>
          <a:prstGeom prst="rect">
            <a:avLst/>
          </a:prstGeom>
        </p:spPr>
      </p:pic>
    </p:spTree>
    <p:extLst>
      <p:ext uri="{BB962C8B-B14F-4D97-AF65-F5344CB8AC3E}">
        <p14:creationId xmlns:p14="http://schemas.microsoft.com/office/powerpoint/2010/main" val="361754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10913-0377-4AD5-97ED-BB236278C570}"/>
              </a:ext>
            </a:extLst>
          </p:cNvPr>
          <p:cNvSpPr/>
          <p:nvPr/>
        </p:nvSpPr>
        <p:spPr>
          <a:xfrm>
            <a:off x="0" y="0"/>
            <a:ext cx="12192000" cy="6858000"/>
          </a:xfrm>
          <a:prstGeom prst="rect">
            <a:avLst/>
          </a:prstGeom>
          <a:solidFill>
            <a:srgbClr val="6F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EA104F8-3CB1-4450-B536-40BD4D8B71C9}"/>
              </a:ext>
            </a:extLst>
          </p:cNvPr>
          <p:cNvPicPr>
            <a:picLocks noChangeAspect="1"/>
          </p:cNvPicPr>
          <p:nvPr/>
        </p:nvPicPr>
        <p:blipFill>
          <a:blip r:embed="rId2"/>
          <a:stretch>
            <a:fillRect/>
          </a:stretch>
        </p:blipFill>
        <p:spPr>
          <a:xfrm>
            <a:off x="378843" y="282754"/>
            <a:ext cx="2743200" cy="1059135"/>
          </a:xfrm>
          <a:prstGeom prst="rect">
            <a:avLst/>
          </a:prstGeom>
        </p:spPr>
      </p:pic>
      <p:pic>
        <p:nvPicPr>
          <p:cNvPr id="4" name="Image 3">
            <a:extLst>
              <a:ext uri="{FF2B5EF4-FFF2-40B4-BE49-F238E27FC236}">
                <a16:creationId xmlns:a16="http://schemas.microsoft.com/office/drawing/2014/main" id="{3D569CC0-E9DD-4DBB-8627-BC2A20E8AC4C}"/>
              </a:ext>
            </a:extLst>
          </p:cNvPr>
          <p:cNvPicPr>
            <a:picLocks noChangeAspect="1"/>
          </p:cNvPicPr>
          <p:nvPr/>
        </p:nvPicPr>
        <p:blipFill rotWithShape="1">
          <a:blip r:embed="rId3"/>
          <a:srcRect t="17870" r="25359" b="38"/>
          <a:stretch/>
        </p:blipFill>
        <p:spPr>
          <a:xfrm>
            <a:off x="7398589" y="-1420"/>
            <a:ext cx="4794784" cy="7679754"/>
          </a:xfrm>
          <a:prstGeom prst="rect">
            <a:avLst/>
          </a:prstGeom>
        </p:spPr>
      </p:pic>
      <p:sp>
        <p:nvSpPr>
          <p:cNvPr id="5" name="ZoneTexte 4">
            <a:extLst>
              <a:ext uri="{FF2B5EF4-FFF2-40B4-BE49-F238E27FC236}">
                <a16:creationId xmlns:a16="http://schemas.microsoft.com/office/drawing/2014/main" id="{727EDC0B-5A19-4AA1-9F3D-FD6C1836F324}"/>
              </a:ext>
            </a:extLst>
          </p:cNvPr>
          <p:cNvSpPr txBox="1"/>
          <p:nvPr/>
        </p:nvSpPr>
        <p:spPr>
          <a:xfrm>
            <a:off x="483956" y="2121276"/>
            <a:ext cx="4506097" cy="312586"/>
          </a:xfrm>
          <a:prstGeom prst="rect">
            <a:avLst/>
          </a:prstGeom>
          <a:noFill/>
        </p:spPr>
        <p:txBody>
          <a:bodyPr wrap="square" lIns="0" tIns="0" rIns="0" bIns="0" rtlCol="0">
            <a:spAutoFit/>
          </a:bodyPr>
          <a:lstStyle/>
          <a:p>
            <a:pPr>
              <a:lnSpc>
                <a:spcPts val="2400"/>
              </a:lnSpc>
            </a:pPr>
            <a:r>
              <a:rPr lang="fr-FR" sz="2800" b="1">
                <a:solidFill>
                  <a:schemeClr val="bg1"/>
                </a:solidFill>
                <a:latin typeface="Arial" panose="020B0604020202020204" pitchFamily="34" charset="0"/>
                <a:cs typeface="Arial" panose="020B0604020202020204" pitchFamily="34" charset="0"/>
              </a:rPr>
              <a:t>Couloir Hôpital</a:t>
            </a:r>
          </a:p>
        </p:txBody>
      </p:sp>
      <p:pic>
        <p:nvPicPr>
          <p:cNvPr id="6" name="Image 5" descr="Une image contenant texte&#10;&#10;Description générée automatiquement">
            <a:extLst>
              <a:ext uri="{FF2B5EF4-FFF2-40B4-BE49-F238E27FC236}">
                <a16:creationId xmlns:a16="http://schemas.microsoft.com/office/drawing/2014/main" id="{FA678485-55A7-796E-5F73-23CC1A55720E}"/>
              </a:ext>
            </a:extLst>
          </p:cNvPr>
          <p:cNvPicPr>
            <a:picLocks noChangeAspect="1"/>
          </p:cNvPicPr>
          <p:nvPr/>
        </p:nvPicPr>
        <p:blipFill>
          <a:blip r:embed="rId4"/>
          <a:stretch>
            <a:fillRect/>
          </a:stretch>
        </p:blipFill>
        <p:spPr>
          <a:xfrm>
            <a:off x="1097280" y="381422"/>
            <a:ext cx="1253310" cy="250223"/>
          </a:xfrm>
          <a:prstGeom prst="rect">
            <a:avLst/>
          </a:prstGeom>
        </p:spPr>
      </p:pic>
    </p:spTree>
    <p:extLst>
      <p:ext uri="{BB962C8B-B14F-4D97-AF65-F5344CB8AC3E}">
        <p14:creationId xmlns:p14="http://schemas.microsoft.com/office/powerpoint/2010/main" val="233654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10;&#10;Description générée automatiquement">
            <a:extLst>
              <a:ext uri="{FF2B5EF4-FFF2-40B4-BE49-F238E27FC236}">
                <a16:creationId xmlns:a16="http://schemas.microsoft.com/office/drawing/2014/main" id="{C7106131-334F-4016-B6C8-CF518835E2CA}"/>
              </a:ext>
            </a:extLst>
          </p:cNvPr>
          <p:cNvPicPr>
            <a:picLocks noChangeAspect="1"/>
          </p:cNvPicPr>
          <p:nvPr/>
        </p:nvPicPr>
        <p:blipFill>
          <a:blip r:embed="rId2"/>
          <a:stretch>
            <a:fillRect/>
          </a:stretch>
        </p:blipFill>
        <p:spPr>
          <a:xfrm>
            <a:off x="10714495" y="890594"/>
            <a:ext cx="1184744" cy="236533"/>
          </a:xfrm>
          <a:prstGeom prst="rect">
            <a:avLst/>
          </a:prstGeom>
        </p:spPr>
      </p:pic>
      <p:sp>
        <p:nvSpPr>
          <p:cNvPr id="3" name="Title 1">
            <a:extLst>
              <a:ext uri="{FF2B5EF4-FFF2-40B4-BE49-F238E27FC236}">
                <a16:creationId xmlns:a16="http://schemas.microsoft.com/office/drawing/2014/main" id="{292E5D0D-CF91-694D-6B3C-792BBF58C4B0}"/>
              </a:ext>
            </a:extLst>
          </p:cNvPr>
          <p:cNvSpPr txBox="1">
            <a:spLocks/>
          </p:cNvSpPr>
          <p:nvPr/>
        </p:nvSpPr>
        <p:spPr>
          <a:xfrm>
            <a:off x="470542" y="891434"/>
            <a:ext cx="10406574" cy="592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200" b="1">
                <a:solidFill>
                  <a:srgbClr val="002060"/>
                </a:solidFill>
              </a:rPr>
              <a:t>Ségur Vague 2 - Professions ambulatoires</a:t>
            </a:r>
            <a:br>
              <a:rPr lang="fr-FR" altLang="fr-FR" b="1">
                <a:solidFill>
                  <a:srgbClr val="002060"/>
                </a:solidFill>
              </a:rPr>
            </a:br>
            <a:r>
              <a:rPr lang="fr-FR" altLang="fr-FR" sz="2000" b="1">
                <a:solidFill>
                  <a:srgbClr val="002060"/>
                </a:solidFill>
              </a:rPr>
              <a:t>Médecins de Ville, Officines, Sages-femmes, Chirurgiens-dentistes, Auxiliaires paramédicaux</a:t>
            </a:r>
            <a:endParaRPr lang="fr-FR" b="1">
              <a:solidFill>
                <a:srgbClr val="002060"/>
              </a:solidFill>
            </a:endParaRPr>
          </a:p>
        </p:txBody>
      </p:sp>
      <p:sp>
        <p:nvSpPr>
          <p:cNvPr id="4" name="ZoneTexte 3">
            <a:extLst>
              <a:ext uri="{FF2B5EF4-FFF2-40B4-BE49-F238E27FC236}">
                <a16:creationId xmlns:a16="http://schemas.microsoft.com/office/drawing/2014/main" id="{847019D5-09DC-DE40-71B6-B7C09591ED33}"/>
              </a:ext>
            </a:extLst>
          </p:cNvPr>
          <p:cNvSpPr txBox="1"/>
          <p:nvPr/>
        </p:nvSpPr>
        <p:spPr>
          <a:xfrm>
            <a:off x="458101" y="2274459"/>
            <a:ext cx="11281777" cy="2008242"/>
          </a:xfrm>
          <a:prstGeom prst="rect">
            <a:avLst/>
          </a:prstGeom>
          <a:noFill/>
          <a:ln>
            <a:solidFill>
              <a:schemeClr val="tx1">
                <a:lumMod val="50000"/>
                <a:lumOff val="50000"/>
              </a:schemeClr>
            </a:solidFill>
          </a:ln>
        </p:spPr>
        <p:txBody>
          <a:bodyPr wrap="square" lIns="91440" tIns="45720" rIns="91440" bIns="45720" anchor="t">
            <a:spAutoFit/>
          </a:bodyPr>
          <a:lstStyle/>
          <a:p>
            <a:pPr marL="0" lvl="0" indent="0" algn="l" rtl="0">
              <a:lnSpc>
                <a:spcPct val="100000"/>
              </a:lnSpc>
              <a:spcBef>
                <a:spcPts val="900"/>
              </a:spcBef>
              <a:spcAft>
                <a:spcPts val="0"/>
              </a:spcAft>
              <a:buSzPts val="1900"/>
              <a:buNone/>
            </a:pPr>
            <a:r>
              <a:rPr lang="fr-FR" sz="1600" b="1">
                <a:solidFill>
                  <a:schemeClr val="tx2"/>
                </a:solidFill>
                <a:latin typeface="Calibri"/>
                <a:cs typeface="Calibri"/>
              </a:rPr>
              <a:t>Les objectifs de la Vague 2 :</a:t>
            </a:r>
          </a:p>
          <a:p>
            <a:pPr marL="342900" indent="-342900">
              <a:spcBef>
                <a:spcPts val="300"/>
              </a:spcBef>
              <a:buSzPts val="1900"/>
              <a:buFont typeface="Wingdings" pitchFamily="2" charset="2"/>
              <a:buChar char="ü"/>
            </a:pPr>
            <a:r>
              <a:rPr lang="fr-FR" sz="1600">
                <a:solidFill>
                  <a:schemeClr val="tx2"/>
                </a:solidFill>
                <a:latin typeface="Calibri"/>
                <a:ea typeface="Calibri"/>
                <a:cs typeface="Calibri"/>
              </a:rPr>
              <a:t>Faciliter la </a:t>
            </a:r>
            <a:r>
              <a:rPr lang="fr-FR" sz="1600" b="1">
                <a:solidFill>
                  <a:schemeClr val="tx2"/>
                </a:solidFill>
                <a:latin typeface="Calibri"/>
                <a:ea typeface="Calibri"/>
                <a:cs typeface="Calibri"/>
              </a:rPr>
              <a:t>consultation de l’information disponible dans MES </a:t>
            </a:r>
            <a:r>
              <a:rPr lang="fr-FR" sz="1600">
                <a:solidFill>
                  <a:schemeClr val="tx2"/>
                </a:solidFill>
                <a:latin typeface="Calibri"/>
                <a:ea typeface="Calibri"/>
                <a:cs typeface="Calibri"/>
              </a:rPr>
              <a:t>par les professionnels</a:t>
            </a:r>
          </a:p>
          <a:p>
            <a:pPr marL="342900" indent="-342900">
              <a:spcBef>
                <a:spcPts val="300"/>
              </a:spcBef>
              <a:buSzPts val="1900"/>
              <a:buFont typeface="Wingdings" pitchFamily="2" charset="2"/>
              <a:buChar char="ü"/>
            </a:pPr>
            <a:r>
              <a:rPr lang="fr-FR" sz="1600">
                <a:solidFill>
                  <a:schemeClr val="tx2"/>
                </a:solidFill>
                <a:latin typeface="Calibri"/>
                <a:ea typeface="Calibri"/>
                <a:cs typeface="Calibri"/>
              </a:rPr>
              <a:t>Renforcer la </a:t>
            </a:r>
            <a:r>
              <a:rPr lang="fr-FR" sz="1600" b="1">
                <a:solidFill>
                  <a:schemeClr val="tx2"/>
                </a:solidFill>
                <a:latin typeface="Calibri"/>
                <a:ea typeface="Calibri"/>
                <a:cs typeface="Calibri"/>
              </a:rPr>
              <a:t>sécurité des systèmes d’information</a:t>
            </a:r>
          </a:p>
          <a:p>
            <a:pPr marL="342900" indent="-342900">
              <a:spcBef>
                <a:spcPts val="300"/>
              </a:spcBef>
              <a:buSzPts val="1900"/>
              <a:buFont typeface="Wingdings" pitchFamily="2" charset="2"/>
              <a:buChar char="ü"/>
            </a:pPr>
            <a:r>
              <a:rPr lang="fr-FR" sz="1600">
                <a:solidFill>
                  <a:schemeClr val="tx2"/>
                </a:solidFill>
                <a:latin typeface="Calibri"/>
                <a:ea typeface="Calibri"/>
                <a:cs typeface="Calibri"/>
              </a:rPr>
              <a:t>Fluidifier </a:t>
            </a:r>
            <a:r>
              <a:rPr lang="fr-FR" sz="1600" b="1">
                <a:solidFill>
                  <a:schemeClr val="tx2"/>
                </a:solidFill>
                <a:latin typeface="Calibri"/>
                <a:ea typeface="Calibri"/>
                <a:cs typeface="Calibri"/>
              </a:rPr>
              <a:t>l’intégration des documents médicaux reçus par MSSanté</a:t>
            </a:r>
            <a:r>
              <a:rPr lang="fr-FR" sz="1600">
                <a:solidFill>
                  <a:schemeClr val="tx2"/>
                </a:solidFill>
                <a:latin typeface="Calibri"/>
                <a:ea typeface="Calibri"/>
                <a:cs typeface="Calibri"/>
              </a:rPr>
              <a:t>, et continuer à renforcer l’interopérabilité </a:t>
            </a:r>
          </a:p>
          <a:p>
            <a:pPr marL="342900" indent="-342900">
              <a:spcBef>
                <a:spcPts val="300"/>
              </a:spcBef>
              <a:buSzPts val="1900"/>
              <a:buFont typeface="Wingdings" pitchFamily="2" charset="2"/>
              <a:buChar char="ü"/>
            </a:pPr>
            <a:r>
              <a:rPr lang="fr-FR" sz="1600" b="1">
                <a:solidFill>
                  <a:schemeClr val="tx2"/>
                </a:solidFill>
                <a:latin typeface="Calibri"/>
                <a:ea typeface="Calibri"/>
                <a:cs typeface="Calibri"/>
              </a:rPr>
              <a:t>Renforcer les usages</a:t>
            </a:r>
            <a:r>
              <a:rPr lang="fr-FR" sz="1600">
                <a:solidFill>
                  <a:schemeClr val="tx2"/>
                </a:solidFill>
                <a:latin typeface="Calibri"/>
                <a:ea typeface="Calibri"/>
                <a:cs typeface="Calibri"/>
              </a:rPr>
              <a:t>, avec l’information &amp; opposition ou non-opposition du patient  </a:t>
            </a:r>
            <a:endParaRPr lang="fr-FR" sz="1600">
              <a:solidFill>
                <a:schemeClr val="tx2"/>
              </a:solidFill>
              <a:latin typeface="Calibri" panose="020F0502020204030204" pitchFamily="34" charset="0"/>
              <a:ea typeface="Calibri"/>
              <a:cs typeface="Calibri" panose="020F0502020204030204" pitchFamily="34" charset="0"/>
            </a:endParaRPr>
          </a:p>
          <a:p>
            <a:pPr marL="342900" indent="-342900">
              <a:spcBef>
                <a:spcPts val="300"/>
              </a:spcBef>
              <a:buSzPts val="1900"/>
              <a:buFont typeface="Wingdings" pitchFamily="2" charset="2"/>
              <a:buChar char="ü"/>
            </a:pPr>
            <a:r>
              <a:rPr lang="fr-FR" sz="1600" b="1">
                <a:solidFill>
                  <a:schemeClr val="tx2"/>
                </a:solidFill>
                <a:latin typeface="Calibri"/>
                <a:ea typeface="Calibri"/>
                <a:cs typeface="Calibri"/>
              </a:rPr>
              <a:t>Intégrer et permettre de développer les usages des autres professions libérales </a:t>
            </a:r>
            <a:r>
              <a:rPr lang="fr-FR" sz="1600">
                <a:solidFill>
                  <a:schemeClr val="tx2"/>
                </a:solidFill>
                <a:latin typeface="Calibri"/>
                <a:ea typeface="Calibri"/>
                <a:cs typeface="Calibri"/>
              </a:rPr>
              <a:t>: </a:t>
            </a:r>
            <a:r>
              <a:rPr lang="fr-FR" sz="1600" b="1" err="1">
                <a:solidFill>
                  <a:schemeClr val="tx2"/>
                </a:solidFill>
                <a:latin typeface="Calibri"/>
                <a:ea typeface="Calibri"/>
                <a:cs typeface="Calibri"/>
              </a:rPr>
              <a:t>sages-femmes</a:t>
            </a:r>
            <a:r>
              <a:rPr lang="fr-FR" sz="1600" b="1">
                <a:solidFill>
                  <a:schemeClr val="tx2"/>
                </a:solidFill>
                <a:latin typeface="Calibri"/>
                <a:ea typeface="Calibri"/>
                <a:cs typeface="Calibri"/>
              </a:rPr>
              <a:t>, chirurgiens-dentistes et auxiliaires paramédicaux </a:t>
            </a:r>
            <a:r>
              <a:rPr lang="fr-FR" sz="1400">
                <a:solidFill>
                  <a:schemeClr val="tx2"/>
                </a:solidFill>
                <a:latin typeface="Calibri"/>
                <a:ea typeface="Calibri"/>
                <a:cs typeface="Calibri"/>
              </a:rPr>
              <a:t>(IDE, IPA, Orthophonistes, Orthoptistes, Pédicures-podologues)</a:t>
            </a:r>
            <a:endParaRPr lang="fr-FR" sz="1400">
              <a:solidFill>
                <a:schemeClr val="tx2"/>
              </a:solidFill>
              <a:latin typeface="Calibri" panose="020F0502020204030204" pitchFamily="34" charset="0"/>
              <a:ea typeface="Calibri"/>
              <a:cs typeface="Calibri" panose="020F0502020204030204" pitchFamily="34" charset="0"/>
            </a:endParaRPr>
          </a:p>
        </p:txBody>
      </p:sp>
      <p:sp>
        <p:nvSpPr>
          <p:cNvPr id="5" name="Triangle isocèle 28">
            <a:extLst>
              <a:ext uri="{FF2B5EF4-FFF2-40B4-BE49-F238E27FC236}">
                <a16:creationId xmlns:a16="http://schemas.microsoft.com/office/drawing/2014/main" id="{F39E3849-067A-D459-5423-1024F1E85FB1}"/>
              </a:ext>
            </a:extLst>
          </p:cNvPr>
          <p:cNvSpPr/>
          <p:nvPr/>
        </p:nvSpPr>
        <p:spPr>
          <a:xfrm rot="5400000">
            <a:off x="4681834" y="5229330"/>
            <a:ext cx="1991307" cy="400436"/>
          </a:xfrm>
          <a:prstGeom prst="triangle">
            <a:avLst>
              <a:gd name="adj" fmla="val 51276"/>
            </a:avLst>
          </a:prstGeom>
          <a:solidFill>
            <a:schemeClr val="bg1">
              <a:lumMod val="95000"/>
            </a:scheme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0" fontAlgn="base" latinLnBrk="0" hangingPunct="0">
              <a:lnSpc>
                <a:spcPct val="100000"/>
              </a:lnSpc>
              <a:spcBef>
                <a:spcPts val="300"/>
              </a:spcBef>
              <a:spcAft>
                <a:spcPts val="300"/>
              </a:spcAft>
              <a:buClrTx/>
              <a:buSzTx/>
              <a:buFontTx/>
              <a:buNone/>
              <a:tabLst/>
              <a:defRPr/>
            </a:pPr>
            <a:endParaRPr kumimoji="0" lang="fr-FR" sz="1400" b="1" i="0" u="none" strike="noStrike" kern="1200" cap="none" spc="0" normalizeH="0" baseline="0" noProof="0" err="1">
              <a:ln>
                <a:noFill/>
              </a:ln>
              <a:solidFill>
                <a:srgbClr val="000000"/>
              </a:solidFill>
              <a:effectLst/>
              <a:uLnTx/>
              <a:uFillTx/>
              <a:latin typeface="Arial"/>
              <a:ea typeface="+mn-ea"/>
              <a:cs typeface="+mn-cs"/>
            </a:endParaRPr>
          </a:p>
        </p:txBody>
      </p:sp>
      <p:sp>
        <p:nvSpPr>
          <p:cNvPr id="6" name="ZoneTexte 5">
            <a:extLst>
              <a:ext uri="{FF2B5EF4-FFF2-40B4-BE49-F238E27FC236}">
                <a16:creationId xmlns:a16="http://schemas.microsoft.com/office/drawing/2014/main" id="{C0621830-56FA-C53C-0BEF-7175CA5C05C8}"/>
              </a:ext>
            </a:extLst>
          </p:cNvPr>
          <p:cNvSpPr txBox="1"/>
          <p:nvPr/>
        </p:nvSpPr>
        <p:spPr>
          <a:xfrm>
            <a:off x="500307" y="4461328"/>
            <a:ext cx="4479235" cy="2166257"/>
          </a:xfrm>
          <a:prstGeom prst="rect">
            <a:avLst/>
          </a:prstGeom>
          <a:ln w="6350">
            <a:noFill/>
            <a:miter lim="800000"/>
          </a:ln>
        </p:spPr>
        <p:txBody>
          <a:bodyPr vert="horz" wrap="square" lIns="0" tIns="0" rIns="0" bIns="0" rtlCol="0">
            <a:noAutofit/>
          </a:bodyPr>
          <a:lstStyle/>
          <a:p>
            <a:pPr marL="285750" indent="-285750">
              <a:spcBef>
                <a:spcPts val="300"/>
              </a:spcBef>
              <a:spcAft>
                <a:spcPts val="300"/>
              </a:spcAft>
              <a:buFont typeface="Wingdings" pitchFamily="2" charset="2"/>
              <a:buChar char="ü"/>
            </a:pPr>
            <a:r>
              <a:rPr lang="fr-FR" sz="1400" b="1">
                <a:solidFill>
                  <a:schemeClr val="tx2"/>
                </a:solidFill>
                <a:ea typeface="Open Sans" panose="020B0606030504020204" pitchFamily="34" charset="0"/>
                <a:cs typeface="Open Sans" panose="020B0606030504020204" pitchFamily="34" charset="0"/>
              </a:rPr>
              <a:t>Alimentation et Consultation du DMP</a:t>
            </a:r>
          </a:p>
          <a:p>
            <a:pPr marL="285750" indent="-285750">
              <a:spcBef>
                <a:spcPts val="300"/>
              </a:spcBef>
              <a:spcAft>
                <a:spcPts val="300"/>
              </a:spcAft>
              <a:buFont typeface="Wingdings" pitchFamily="2" charset="2"/>
              <a:buChar char="ü"/>
            </a:pPr>
            <a:r>
              <a:rPr kumimoji="0" lang="fr-FR" sz="1400" b="1" i="0" u="none" strike="noStrike" kern="1200" cap="none" spc="0" normalizeH="0" baseline="0" noProof="0">
                <a:ln>
                  <a:noFill/>
                </a:ln>
                <a:solidFill>
                  <a:schemeClr val="tx2"/>
                </a:solidFill>
                <a:effectLst/>
                <a:uLnTx/>
                <a:uFillTx/>
                <a:ea typeface="Open Sans" panose="020B0606030504020204" pitchFamily="34" charset="0"/>
                <a:cs typeface="Open Sans" panose="020B0606030504020204" pitchFamily="34" charset="0"/>
              </a:rPr>
              <a:t>Intégration des éléments clés de la Doctrine et des services socle</a:t>
            </a:r>
          </a:p>
          <a:p>
            <a:pPr marL="285750" indent="-285750">
              <a:spcBef>
                <a:spcPts val="300"/>
              </a:spcBef>
              <a:spcAft>
                <a:spcPts val="300"/>
              </a:spcAft>
              <a:buFont typeface="Wingdings" pitchFamily="2" charset="2"/>
              <a:buChar char="ü"/>
            </a:pPr>
            <a:endParaRPr kumimoji="0" lang="fr-FR" sz="1400" b="1" i="0" u="none" strike="noStrike" kern="1200" cap="none" spc="0" normalizeH="0" baseline="0" noProof="0">
              <a:ln>
                <a:noFill/>
              </a:ln>
              <a:solidFill>
                <a:schemeClr val="tx2"/>
              </a:solidFill>
              <a:effectLst/>
              <a:uLnTx/>
              <a:uFillTx/>
              <a:ea typeface="Open Sans" panose="020B0606030504020204" pitchFamily="34" charset="0"/>
              <a:cs typeface="Open Sans" panose="020B0606030504020204" pitchFamily="34" charset="0"/>
            </a:endParaRPr>
          </a:p>
          <a:p>
            <a:pPr marL="285750" indent="-285750">
              <a:spcBef>
                <a:spcPts val="300"/>
              </a:spcBef>
              <a:spcAft>
                <a:spcPts val="300"/>
              </a:spcAft>
              <a:buFont typeface="Wingdings" pitchFamily="2" charset="2"/>
              <a:buChar char="ü"/>
            </a:pPr>
            <a:endParaRPr lang="fr-FR" sz="1400" b="1">
              <a:solidFill>
                <a:schemeClr val="tx2"/>
              </a:solidFill>
              <a:ea typeface="Open Sans" panose="020B0606030504020204" pitchFamily="34" charset="0"/>
              <a:cs typeface="Open Sans" panose="020B0606030504020204" pitchFamily="34" charset="0"/>
            </a:endParaRPr>
          </a:p>
          <a:p>
            <a:pPr marL="285750" indent="-285750">
              <a:spcBef>
                <a:spcPts val="300"/>
              </a:spcBef>
              <a:spcAft>
                <a:spcPts val="300"/>
              </a:spcAft>
              <a:buFont typeface="Wingdings" pitchFamily="2" charset="2"/>
              <a:buChar char="ü"/>
            </a:pPr>
            <a:r>
              <a:rPr kumimoji="0" lang="fr-FR" sz="1400" b="1" i="0" u="none" strike="noStrike" kern="1200" cap="none" spc="0" normalizeH="0" baseline="0" noProof="0">
                <a:ln>
                  <a:noFill/>
                </a:ln>
                <a:solidFill>
                  <a:schemeClr val="tx2"/>
                </a:solidFill>
                <a:effectLst/>
                <a:uLnTx/>
                <a:uFillTx/>
                <a:ea typeface="Open Sans" panose="020B0606030504020204" pitchFamily="34" charset="0"/>
                <a:cs typeface="Open Sans" panose="020B0606030504020204" pitchFamily="34" charset="0"/>
              </a:rPr>
              <a:t>Centrage sur les documents clés des professionnels</a:t>
            </a:r>
            <a:r>
              <a:rPr lang="fr-FR" sz="1400">
                <a:solidFill>
                  <a:schemeClr val="tx2"/>
                </a:solidFill>
                <a:ea typeface="Open Sans" panose="020B0606030504020204" pitchFamily="34" charset="0"/>
                <a:cs typeface="Open Sans" panose="020B0606030504020204" pitchFamily="34" charset="0"/>
              </a:rPr>
              <a:t> </a:t>
            </a:r>
          </a:p>
        </p:txBody>
      </p:sp>
      <p:grpSp>
        <p:nvGrpSpPr>
          <p:cNvPr id="7" name="Groupe 6">
            <a:extLst>
              <a:ext uri="{FF2B5EF4-FFF2-40B4-BE49-F238E27FC236}">
                <a16:creationId xmlns:a16="http://schemas.microsoft.com/office/drawing/2014/main" id="{64FB0780-21CC-3087-6618-9A9A5D8CBCF4}"/>
              </a:ext>
            </a:extLst>
          </p:cNvPr>
          <p:cNvGrpSpPr/>
          <p:nvPr/>
        </p:nvGrpSpPr>
        <p:grpSpPr>
          <a:xfrm>
            <a:off x="998035" y="5271214"/>
            <a:ext cx="3708775" cy="537037"/>
            <a:chOff x="4036549" y="4679587"/>
            <a:chExt cx="4062511" cy="599720"/>
          </a:xfrm>
        </p:grpSpPr>
        <p:grpSp>
          <p:nvGrpSpPr>
            <p:cNvPr id="8" name="Groupe 14">
              <a:extLst>
                <a:ext uri="{FF2B5EF4-FFF2-40B4-BE49-F238E27FC236}">
                  <a16:creationId xmlns:a16="http://schemas.microsoft.com/office/drawing/2014/main" id="{DFB6C210-5E51-72D1-8FEA-3F374E0BF54A}"/>
                </a:ext>
              </a:extLst>
            </p:cNvPr>
            <p:cNvGrpSpPr/>
            <p:nvPr/>
          </p:nvGrpSpPr>
          <p:grpSpPr>
            <a:xfrm>
              <a:off x="4664477" y="4679587"/>
              <a:ext cx="2887271" cy="599720"/>
              <a:chOff x="952455" y="4829736"/>
              <a:chExt cx="5169891" cy="1321000"/>
            </a:xfrm>
          </p:grpSpPr>
          <p:pic>
            <p:nvPicPr>
              <p:cNvPr id="12" name="Image 10">
                <a:extLst>
                  <a:ext uri="{FF2B5EF4-FFF2-40B4-BE49-F238E27FC236}">
                    <a16:creationId xmlns:a16="http://schemas.microsoft.com/office/drawing/2014/main" id="{53F8DA9F-29CD-D7A0-55B2-B1EBEDF0253F}"/>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0508" t="12812" r="3440" b="7921"/>
              <a:stretch/>
            </p:blipFill>
            <p:spPr>
              <a:xfrm>
                <a:off x="952455" y="4829736"/>
                <a:ext cx="5169891" cy="1321000"/>
              </a:xfrm>
              <a:prstGeom prst="rect">
                <a:avLst/>
              </a:prstGeom>
            </p:spPr>
          </p:pic>
          <p:pic>
            <p:nvPicPr>
              <p:cNvPr id="13" name="Picture 2">
                <a:extLst>
                  <a:ext uri="{FF2B5EF4-FFF2-40B4-BE49-F238E27FC236}">
                    <a16:creationId xmlns:a16="http://schemas.microsoft.com/office/drawing/2014/main" id="{F2A47BBB-93C0-6423-CC93-14049ADFF8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5913" y="5096537"/>
                <a:ext cx="388210" cy="32681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5">
              <a:extLst>
                <a:ext uri="{FF2B5EF4-FFF2-40B4-BE49-F238E27FC236}">
                  <a16:creationId xmlns:a16="http://schemas.microsoft.com/office/drawing/2014/main" id="{339DEA20-680B-8359-6DD7-70EBD89862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337" y="4757579"/>
              <a:ext cx="200297" cy="2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D8422C31-50F9-71AB-1722-A7084A282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549" y="4804569"/>
              <a:ext cx="569339" cy="17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 descr="Système d'Information &amp; Sécurité : quels enjeux pour 2020 ?">
              <a:extLst>
                <a:ext uri="{FF2B5EF4-FFF2-40B4-BE49-F238E27FC236}">
                  <a16:creationId xmlns:a16="http://schemas.microsoft.com/office/drawing/2014/main" id="{DD3A1C4E-D974-A91F-45FF-F22424060DDF}"/>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7869223" y="4757579"/>
              <a:ext cx="229837" cy="211663"/>
            </a:xfrm>
            <a:prstGeom prst="ellipse">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95924AF7-2047-D71B-FF1F-5CF5DB781DA4}"/>
              </a:ext>
            </a:extLst>
          </p:cNvPr>
          <p:cNvSpPr>
            <a:spLocks noGrp="1"/>
          </p:cNvSpPr>
          <p:nvPr/>
        </p:nvSpPr>
        <p:spPr bwMode="auto">
          <a:xfrm>
            <a:off x="6750886" y="5076512"/>
            <a:ext cx="4679430" cy="67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rtl="0" eaLnBrk="0" fontAlgn="base" hangingPunct="0">
              <a:spcBef>
                <a:spcPct val="0"/>
              </a:spcBef>
              <a:spcAft>
                <a:spcPct val="0"/>
              </a:spcAft>
              <a:defRPr lang="fr-FR" sz="2500" b="1" kern="1200" dirty="0">
                <a:ln w="6350" cap="flat">
                  <a:noFill/>
                  <a:miter lim="800000"/>
                </a:ln>
                <a:solidFill>
                  <a:srgbClr val="293173"/>
                </a:solidFill>
                <a:latin typeface="+mj-lt"/>
                <a:ea typeface="+mj-ea"/>
                <a:cs typeface="+mj-cs"/>
              </a:defRPr>
            </a:lvl1pPr>
            <a:lvl2pPr algn="l" rtl="0" eaLnBrk="0" fontAlgn="base" hangingPunct="0">
              <a:spcBef>
                <a:spcPct val="0"/>
              </a:spcBef>
              <a:spcAft>
                <a:spcPct val="0"/>
              </a:spcAft>
              <a:defRPr sz="2500" b="1">
                <a:solidFill>
                  <a:srgbClr val="006AB2"/>
                </a:solidFill>
                <a:latin typeface="Arial" panose="020B0604020202020204" pitchFamily="34" charset="0"/>
              </a:defRPr>
            </a:lvl2pPr>
            <a:lvl3pPr algn="l" rtl="0" eaLnBrk="0" fontAlgn="base" hangingPunct="0">
              <a:spcBef>
                <a:spcPct val="0"/>
              </a:spcBef>
              <a:spcAft>
                <a:spcPct val="0"/>
              </a:spcAft>
              <a:defRPr sz="2500" b="1">
                <a:solidFill>
                  <a:srgbClr val="006AB2"/>
                </a:solidFill>
                <a:latin typeface="Arial" panose="020B0604020202020204" pitchFamily="34" charset="0"/>
              </a:defRPr>
            </a:lvl3pPr>
            <a:lvl4pPr algn="l" rtl="0" eaLnBrk="0" fontAlgn="base" hangingPunct="0">
              <a:spcBef>
                <a:spcPct val="0"/>
              </a:spcBef>
              <a:spcAft>
                <a:spcPct val="0"/>
              </a:spcAft>
              <a:defRPr sz="2500" b="1">
                <a:solidFill>
                  <a:srgbClr val="006AB2"/>
                </a:solidFill>
                <a:latin typeface="Arial" panose="020B0604020202020204" pitchFamily="34" charset="0"/>
              </a:defRPr>
            </a:lvl4pPr>
            <a:lvl5pPr algn="l" rtl="0" eaLnBrk="0" fontAlgn="base" hangingPunct="0">
              <a:spcBef>
                <a:spcPct val="0"/>
              </a:spcBef>
              <a:spcAft>
                <a:spcPct val="0"/>
              </a:spcAft>
              <a:defRPr sz="2500" b="1">
                <a:solidFill>
                  <a:srgbClr val="006AB2"/>
                </a:solidFill>
                <a:latin typeface="Arial" panose="020B0604020202020204" pitchFamily="34" charset="0"/>
              </a:defRPr>
            </a:lvl5pPr>
            <a:lvl6pPr marL="457200" algn="l" rtl="0" fontAlgn="base">
              <a:spcBef>
                <a:spcPct val="0"/>
              </a:spcBef>
              <a:spcAft>
                <a:spcPct val="0"/>
              </a:spcAft>
              <a:defRPr sz="2500" b="1">
                <a:solidFill>
                  <a:srgbClr val="006AB2"/>
                </a:solidFill>
                <a:latin typeface="Arial" panose="020B0604020202020204" pitchFamily="34" charset="0"/>
              </a:defRPr>
            </a:lvl6pPr>
            <a:lvl7pPr marL="914400" algn="l" rtl="0" fontAlgn="base">
              <a:spcBef>
                <a:spcPct val="0"/>
              </a:spcBef>
              <a:spcAft>
                <a:spcPct val="0"/>
              </a:spcAft>
              <a:defRPr sz="2500" b="1">
                <a:solidFill>
                  <a:srgbClr val="006AB2"/>
                </a:solidFill>
                <a:latin typeface="Arial" panose="020B0604020202020204" pitchFamily="34" charset="0"/>
              </a:defRPr>
            </a:lvl7pPr>
            <a:lvl8pPr marL="1371600" algn="l" rtl="0" fontAlgn="base">
              <a:spcBef>
                <a:spcPct val="0"/>
              </a:spcBef>
              <a:spcAft>
                <a:spcPct val="0"/>
              </a:spcAft>
              <a:defRPr sz="2500" b="1">
                <a:solidFill>
                  <a:srgbClr val="006AB2"/>
                </a:solidFill>
                <a:latin typeface="Arial" panose="020B0604020202020204" pitchFamily="34" charset="0"/>
              </a:defRPr>
            </a:lvl8pPr>
            <a:lvl9pPr marL="1828800" algn="l" rtl="0" fontAlgn="base">
              <a:spcBef>
                <a:spcPct val="0"/>
              </a:spcBef>
              <a:spcAft>
                <a:spcPct val="0"/>
              </a:spcAft>
              <a:defRPr sz="2500" b="1">
                <a:solidFill>
                  <a:srgbClr val="006AB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293173"/>
                </a:solidFill>
                <a:effectLst/>
                <a:uLnTx/>
                <a:uFillTx/>
                <a:latin typeface="Arial"/>
                <a:ea typeface="+mj-ea"/>
                <a:cs typeface="+mj-cs"/>
              </a:rPr>
              <a:t>Travaux en cours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293173"/>
                </a:solidFill>
                <a:effectLst/>
                <a:uLnTx/>
                <a:uFillTx/>
                <a:latin typeface="Arial"/>
                <a:ea typeface="+mj-ea"/>
                <a:cs typeface="+mj-cs"/>
              </a:rPr>
              <a:t>Objectif de publication S2 2024</a:t>
            </a:r>
            <a:endParaRPr lang="fr-FR" altLang="fr-FR" sz="1800">
              <a:ln>
                <a:noFill/>
              </a:ln>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293173"/>
                </a:solidFill>
                <a:effectLst/>
                <a:uLnTx/>
                <a:uFillTx/>
                <a:latin typeface="Arial"/>
                <a:ea typeface="+mj-ea"/>
                <a:cs typeface="+mj-cs"/>
              </a:rPr>
              <a:t>Déploiement terrain à partir de S2 2025</a:t>
            </a:r>
          </a:p>
        </p:txBody>
      </p:sp>
      <p:pic>
        <p:nvPicPr>
          <p:cNvPr id="15" name="Graphique 14" descr="Mille avec un remplissage uni">
            <a:extLst>
              <a:ext uri="{FF2B5EF4-FFF2-40B4-BE49-F238E27FC236}">
                <a16:creationId xmlns:a16="http://schemas.microsoft.com/office/drawing/2014/main" id="{A5482293-0186-DDCA-5A7B-9C0C7F885C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5696" y="5151079"/>
            <a:ext cx="457200" cy="457200"/>
          </a:xfrm>
          <a:prstGeom prst="rect">
            <a:avLst/>
          </a:prstGeom>
        </p:spPr>
      </p:pic>
      <p:pic>
        <p:nvPicPr>
          <p:cNvPr id="16" name="Image 15" descr="Une image contenant clipart, dessin, illustration, Graphique&#10;&#10;Description générée automatiquement">
            <a:extLst>
              <a:ext uri="{FF2B5EF4-FFF2-40B4-BE49-F238E27FC236}">
                <a16:creationId xmlns:a16="http://schemas.microsoft.com/office/drawing/2014/main" id="{5FA4E79B-0E80-2C76-9CC7-31A1247CB007}"/>
              </a:ext>
            </a:extLst>
          </p:cNvPr>
          <p:cNvPicPr>
            <a:picLocks noChangeAspect="1"/>
          </p:cNvPicPr>
          <p:nvPr/>
        </p:nvPicPr>
        <p:blipFill>
          <a:blip r:embed="rId10"/>
          <a:stretch>
            <a:fillRect/>
          </a:stretch>
        </p:blipFill>
        <p:spPr>
          <a:xfrm>
            <a:off x="6315797" y="1597783"/>
            <a:ext cx="628537" cy="628537"/>
          </a:xfrm>
          <a:prstGeom prst="rect">
            <a:avLst/>
          </a:prstGeom>
        </p:spPr>
      </p:pic>
      <p:pic>
        <p:nvPicPr>
          <p:cNvPr id="17" name="Image 16" descr="Une image contenant logo, clipart, Graphique, symbole&#10;&#10;Description générée automatiquement">
            <a:extLst>
              <a:ext uri="{FF2B5EF4-FFF2-40B4-BE49-F238E27FC236}">
                <a16:creationId xmlns:a16="http://schemas.microsoft.com/office/drawing/2014/main" id="{75EB46BE-46F1-603C-27F4-4888D3F36865}"/>
              </a:ext>
            </a:extLst>
          </p:cNvPr>
          <p:cNvPicPr>
            <a:picLocks noChangeAspect="1"/>
          </p:cNvPicPr>
          <p:nvPr/>
        </p:nvPicPr>
        <p:blipFill>
          <a:blip r:embed="rId11"/>
          <a:stretch>
            <a:fillRect/>
          </a:stretch>
        </p:blipFill>
        <p:spPr>
          <a:xfrm>
            <a:off x="9886543" y="1598401"/>
            <a:ext cx="628537" cy="628537"/>
          </a:xfrm>
          <a:prstGeom prst="rect">
            <a:avLst/>
          </a:prstGeom>
        </p:spPr>
      </p:pic>
      <p:pic>
        <p:nvPicPr>
          <p:cNvPr id="18" name="Image 17" descr="Une image contenant logo, clipart, Graphique, croquis&#10;&#10;Description générée automatiquement">
            <a:extLst>
              <a:ext uri="{FF2B5EF4-FFF2-40B4-BE49-F238E27FC236}">
                <a16:creationId xmlns:a16="http://schemas.microsoft.com/office/drawing/2014/main" id="{475C307E-03E1-C9CD-7FC7-B86CE2A976C6}"/>
              </a:ext>
            </a:extLst>
          </p:cNvPr>
          <p:cNvPicPr>
            <a:picLocks noChangeAspect="1"/>
          </p:cNvPicPr>
          <p:nvPr/>
        </p:nvPicPr>
        <p:blipFill>
          <a:blip r:embed="rId12"/>
          <a:stretch>
            <a:fillRect/>
          </a:stretch>
        </p:blipFill>
        <p:spPr>
          <a:xfrm>
            <a:off x="9364104" y="1598401"/>
            <a:ext cx="628537" cy="628537"/>
          </a:xfrm>
          <a:prstGeom prst="rect">
            <a:avLst/>
          </a:prstGeom>
        </p:spPr>
      </p:pic>
      <p:pic>
        <p:nvPicPr>
          <p:cNvPr id="19" name="Image 18">
            <a:extLst>
              <a:ext uri="{FF2B5EF4-FFF2-40B4-BE49-F238E27FC236}">
                <a16:creationId xmlns:a16="http://schemas.microsoft.com/office/drawing/2014/main" id="{161232C7-6CBC-280C-C4B8-69CCC0E84DB1}"/>
              </a:ext>
            </a:extLst>
          </p:cNvPr>
          <p:cNvPicPr>
            <a:picLocks noChangeAspect="1"/>
          </p:cNvPicPr>
          <p:nvPr/>
        </p:nvPicPr>
        <p:blipFill>
          <a:blip r:embed="rId13"/>
          <a:stretch>
            <a:fillRect/>
          </a:stretch>
        </p:blipFill>
        <p:spPr>
          <a:xfrm>
            <a:off x="8319230" y="1598401"/>
            <a:ext cx="628537" cy="628537"/>
          </a:xfrm>
          <a:prstGeom prst="rect">
            <a:avLst/>
          </a:prstGeom>
        </p:spPr>
      </p:pic>
      <p:pic>
        <p:nvPicPr>
          <p:cNvPr id="20" name="Image 19" descr="Une image contenant symbole&#10;&#10;Description générée automatiquement">
            <a:extLst>
              <a:ext uri="{FF2B5EF4-FFF2-40B4-BE49-F238E27FC236}">
                <a16:creationId xmlns:a16="http://schemas.microsoft.com/office/drawing/2014/main" id="{558AA4AB-AF69-7915-5E19-D25CA6345FF4}"/>
              </a:ext>
            </a:extLst>
          </p:cNvPr>
          <p:cNvPicPr>
            <a:picLocks noChangeAspect="1"/>
          </p:cNvPicPr>
          <p:nvPr/>
        </p:nvPicPr>
        <p:blipFill>
          <a:blip r:embed="rId14"/>
          <a:stretch>
            <a:fillRect/>
          </a:stretch>
        </p:blipFill>
        <p:spPr>
          <a:xfrm>
            <a:off x="7796793" y="1598401"/>
            <a:ext cx="628537" cy="628537"/>
          </a:xfrm>
          <a:prstGeom prst="rect">
            <a:avLst/>
          </a:prstGeom>
        </p:spPr>
      </p:pic>
      <p:pic>
        <p:nvPicPr>
          <p:cNvPr id="21" name="Image 20" descr="Une image contenant Graphique, clipart, dessin humoristique, symbole&#10;&#10;Description générée automatiquement">
            <a:extLst>
              <a:ext uri="{FF2B5EF4-FFF2-40B4-BE49-F238E27FC236}">
                <a16:creationId xmlns:a16="http://schemas.microsoft.com/office/drawing/2014/main" id="{14E4B4E6-F408-B003-A167-B310C78C3D39}"/>
              </a:ext>
            </a:extLst>
          </p:cNvPr>
          <p:cNvPicPr>
            <a:picLocks noChangeAspect="1"/>
          </p:cNvPicPr>
          <p:nvPr/>
        </p:nvPicPr>
        <p:blipFill>
          <a:blip r:embed="rId15"/>
          <a:stretch>
            <a:fillRect/>
          </a:stretch>
        </p:blipFill>
        <p:spPr>
          <a:xfrm>
            <a:off x="8841667" y="1598401"/>
            <a:ext cx="628537" cy="628537"/>
          </a:xfrm>
          <a:prstGeom prst="rect">
            <a:avLst/>
          </a:prstGeom>
        </p:spPr>
      </p:pic>
      <p:pic>
        <p:nvPicPr>
          <p:cNvPr id="22" name="Image 21" descr="Une image contenant clipart, Graphique, croquis, illustration&#10;&#10;Description générée automatiquement">
            <a:extLst>
              <a:ext uri="{FF2B5EF4-FFF2-40B4-BE49-F238E27FC236}">
                <a16:creationId xmlns:a16="http://schemas.microsoft.com/office/drawing/2014/main" id="{9C65D1AE-DB2D-2928-34FF-8D8AC8B058B5}"/>
              </a:ext>
            </a:extLst>
          </p:cNvPr>
          <p:cNvPicPr>
            <a:picLocks noChangeAspect="1"/>
          </p:cNvPicPr>
          <p:nvPr/>
        </p:nvPicPr>
        <p:blipFill>
          <a:blip r:embed="rId16"/>
          <a:stretch>
            <a:fillRect/>
          </a:stretch>
        </p:blipFill>
        <p:spPr>
          <a:xfrm>
            <a:off x="3950436" y="1588960"/>
            <a:ext cx="628537" cy="628537"/>
          </a:xfrm>
          <a:prstGeom prst="rect">
            <a:avLst/>
          </a:prstGeom>
        </p:spPr>
      </p:pic>
      <p:pic>
        <p:nvPicPr>
          <p:cNvPr id="23" name="Picture 4">
            <a:extLst>
              <a:ext uri="{FF2B5EF4-FFF2-40B4-BE49-F238E27FC236}">
                <a16:creationId xmlns:a16="http://schemas.microsoft.com/office/drawing/2014/main" id="{ABF55565-B18F-8D1A-24C4-C8FDE332E4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9864" y="1480648"/>
            <a:ext cx="1688841" cy="7794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33989FFF-F889-94F6-F5FC-848DF0665C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41754" y="1489358"/>
            <a:ext cx="1588607" cy="76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6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11808885" y="6489700"/>
            <a:ext cx="383116" cy="179917"/>
          </a:xfrm>
        </p:spPr>
        <p:txBody>
          <a:bodyPr/>
          <a:lstStyle/>
          <a:p>
            <a:fld id="{646E7B68-C406-4B5C-B79D-A1CDE10CB85D}" type="slidenum">
              <a:rPr lang="fr-FR" smtClean="0"/>
              <a:pPr/>
              <a:t>31</a:t>
            </a:fld>
            <a:endParaRPr lang="fr-FR"/>
          </a:p>
        </p:txBody>
      </p:sp>
      <p:pic>
        <p:nvPicPr>
          <p:cNvPr id="2" name="Image 1" descr="Une image contenant texte&#10;&#10;Description générée automatiquement">
            <a:extLst>
              <a:ext uri="{FF2B5EF4-FFF2-40B4-BE49-F238E27FC236}">
                <a16:creationId xmlns:a16="http://schemas.microsoft.com/office/drawing/2014/main" id="{540895F1-77D8-A034-1F5D-636C0223F26C}"/>
              </a:ext>
            </a:extLst>
          </p:cNvPr>
          <p:cNvPicPr>
            <a:picLocks noChangeAspect="1"/>
          </p:cNvPicPr>
          <p:nvPr/>
        </p:nvPicPr>
        <p:blipFill>
          <a:blip r:embed="rId2"/>
          <a:stretch>
            <a:fillRect/>
          </a:stretch>
        </p:blipFill>
        <p:spPr>
          <a:xfrm>
            <a:off x="10714495" y="451536"/>
            <a:ext cx="1184744" cy="236533"/>
          </a:xfrm>
          <a:prstGeom prst="rect">
            <a:avLst/>
          </a:prstGeom>
        </p:spPr>
      </p:pic>
    </p:spTree>
    <p:extLst>
      <p:ext uri="{BB962C8B-B14F-4D97-AF65-F5344CB8AC3E}">
        <p14:creationId xmlns:p14="http://schemas.microsoft.com/office/powerpoint/2010/main" val="27269571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p5">
            <a:extLst>
              <a:ext uri="{FF2B5EF4-FFF2-40B4-BE49-F238E27FC236}">
                <a16:creationId xmlns:a16="http://schemas.microsoft.com/office/drawing/2014/main" id="{BB18920A-4E11-94E6-1646-F5A66E2BFE1B}"/>
              </a:ext>
            </a:extLst>
          </p:cNvPr>
          <p:cNvSpPr txBox="1"/>
          <p:nvPr/>
        </p:nvSpPr>
        <p:spPr>
          <a:xfrm>
            <a:off x="628647" y="1321382"/>
            <a:ext cx="10471304" cy="734017"/>
          </a:xfrm>
          <a:prstGeom prst="rect">
            <a:avLst/>
          </a:prstGeom>
          <a:noFill/>
          <a:ln>
            <a:noFill/>
          </a:ln>
        </p:spPr>
        <p:txBody>
          <a:bodyPr spcFirstLastPara="1" wrap="square" lIns="68575" tIns="34275" rIns="68575" bIns="34275" anchor="t" anchorCtr="0">
            <a:spAutoFit/>
          </a:bodyPr>
          <a:lstStyle/>
          <a:p>
            <a:pPr marL="285750" marR="0" lvl="0" indent="-285750" algn="l" defTabSz="914400" rtl="0" eaLnBrk="0" fontAlgn="base" latinLnBrk="0" hangingPunct="0">
              <a:lnSpc>
                <a:spcPct val="90000"/>
              </a:lnSpc>
              <a:spcBef>
                <a:spcPts val="0"/>
              </a:spcBef>
              <a:spcAft>
                <a:spcPts val="0"/>
              </a:spcAft>
              <a:buClr>
                <a:srgbClr val="374C62"/>
              </a:buClr>
              <a:buSzPts val="1600"/>
              <a:buFont typeface="Arial"/>
              <a:buChar char="•"/>
              <a:tabLst/>
              <a:defRPr/>
            </a:pP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Une trajectoire progressive en 3 « petits pas » pour atteindre l’ambition du Ségur numérique : </a:t>
            </a: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généraliser le partage fluide et sécurisé des données de santé, entre professionnels de santé et avec le patient, pour mieux prévenir, mieux soigner et mieux accompagner</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 name="Google Shape;386;p6">
            <a:extLst>
              <a:ext uri="{FF2B5EF4-FFF2-40B4-BE49-F238E27FC236}">
                <a16:creationId xmlns:a16="http://schemas.microsoft.com/office/drawing/2014/main" id="{35F1457A-2178-1086-C7FF-1C5399EDECA1}"/>
              </a:ext>
            </a:extLst>
          </p:cNvPr>
          <p:cNvSpPr txBox="1"/>
          <p:nvPr/>
        </p:nvSpPr>
        <p:spPr>
          <a:xfrm>
            <a:off x="5904138" y="2026987"/>
            <a:ext cx="1053000" cy="246181"/>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00000"/>
              </a:lnSpc>
              <a:spcBef>
                <a:spcPts val="0"/>
              </a:spcBef>
              <a:spcAft>
                <a:spcPts val="0"/>
              </a:spcAft>
              <a:buClr>
                <a:srgbClr val="000000"/>
              </a:buClr>
              <a:buSzPts val="1000"/>
              <a:buFont typeface="Arial"/>
              <a:buNone/>
              <a:tabLst/>
              <a:defRPr/>
            </a:pPr>
            <a:r>
              <a:rPr kumimoji="0" lang="fr-FR" sz="1000" b="1" i="0" u="none" strike="noStrike" kern="1200" cap="none" spc="0" normalizeH="0" baseline="0" noProof="0">
                <a:ln>
                  <a:noFill/>
                </a:ln>
                <a:solidFill>
                  <a:srgbClr val="374C62"/>
                </a:solidFill>
                <a:effectLst/>
                <a:uLnTx/>
                <a:uFillTx/>
                <a:latin typeface="Arial"/>
                <a:ea typeface="Arial"/>
                <a:cs typeface="Arial"/>
                <a:sym typeface="Arial"/>
              </a:rPr>
              <a:t>Vague 1 </a:t>
            </a:r>
            <a:endParaRPr kumimoji="0" sz="1000" b="0" i="0" u="none" strike="noStrike" kern="1200" cap="none" spc="0" normalizeH="0" baseline="0" noProof="0">
              <a:ln>
                <a:noFill/>
              </a:ln>
              <a:solidFill>
                <a:srgbClr val="374C62"/>
              </a:solidFill>
              <a:effectLst/>
              <a:uLnTx/>
              <a:uFillTx/>
              <a:latin typeface="Arial"/>
              <a:ea typeface="Arial"/>
              <a:cs typeface="Arial"/>
              <a:sym typeface="Arial"/>
            </a:endParaRPr>
          </a:p>
        </p:txBody>
      </p:sp>
      <p:sp>
        <p:nvSpPr>
          <p:cNvPr id="4" name="Google Shape;387;p6">
            <a:extLst>
              <a:ext uri="{FF2B5EF4-FFF2-40B4-BE49-F238E27FC236}">
                <a16:creationId xmlns:a16="http://schemas.microsoft.com/office/drawing/2014/main" id="{A59D527F-8176-0F5B-A2F6-0149325F4075}"/>
              </a:ext>
            </a:extLst>
          </p:cNvPr>
          <p:cNvSpPr/>
          <p:nvPr/>
        </p:nvSpPr>
        <p:spPr>
          <a:xfrm>
            <a:off x="8955505" y="2409495"/>
            <a:ext cx="2023200" cy="724200"/>
          </a:xfrm>
          <a:prstGeom prst="round2DiagRect">
            <a:avLst>
              <a:gd name="adj1" fmla="val 16667"/>
              <a:gd name="adj2" fmla="val 0"/>
            </a:avLst>
          </a:prstGeom>
          <a:solidFill>
            <a:srgbClr val="C8C8EF"/>
          </a:solidFill>
          <a:ln>
            <a:noFill/>
          </a:ln>
        </p:spPr>
        <p:txBody>
          <a:bodyPr spcFirstLastPara="1" wrap="square" lIns="91425" tIns="45700" rIns="91425" bIns="45700" anchor="ctr" anchorCtr="0">
            <a:noAutofit/>
          </a:bodyPr>
          <a:lstStyle/>
          <a:p>
            <a:pPr marL="0" marR="0" lvl="0" indent="0" algn="l"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200" b="1" i="0" u="none" strike="noStrike" kern="1200" cap="none" spc="0" normalizeH="0" baseline="0" noProof="0">
                <a:ln>
                  <a:noFill/>
                </a:ln>
                <a:solidFill>
                  <a:srgbClr val="293173"/>
                </a:solidFill>
                <a:effectLst/>
                <a:uLnTx/>
                <a:uFillTx/>
                <a:latin typeface="Arial"/>
                <a:ea typeface="Arial"/>
                <a:cs typeface="Arial"/>
                <a:sym typeface="Arial"/>
              </a:rPr>
              <a:t>Faciliter l’utilisation de cette information par les professionnels</a:t>
            </a:r>
            <a:endParaRPr kumimoji="0" sz="1200" b="1" i="0" u="none" strike="noStrike" kern="1200" cap="none" spc="0" normalizeH="0" baseline="0" noProof="0">
              <a:ln>
                <a:noFill/>
              </a:ln>
              <a:solidFill>
                <a:srgbClr val="293173"/>
              </a:solidFill>
              <a:effectLst/>
              <a:uLnTx/>
              <a:uFillTx/>
              <a:latin typeface="Arial"/>
              <a:ea typeface="Arial"/>
              <a:cs typeface="Arial"/>
              <a:sym typeface="Arial"/>
            </a:endParaRPr>
          </a:p>
        </p:txBody>
      </p:sp>
      <p:sp>
        <p:nvSpPr>
          <p:cNvPr id="7" name="Google Shape;388;p6">
            <a:extLst>
              <a:ext uri="{FF2B5EF4-FFF2-40B4-BE49-F238E27FC236}">
                <a16:creationId xmlns:a16="http://schemas.microsoft.com/office/drawing/2014/main" id="{4C22408F-9301-A3A5-7A9F-8A751491C673}"/>
              </a:ext>
            </a:extLst>
          </p:cNvPr>
          <p:cNvSpPr/>
          <p:nvPr/>
        </p:nvSpPr>
        <p:spPr>
          <a:xfrm>
            <a:off x="8811519" y="2335661"/>
            <a:ext cx="288000" cy="288000"/>
          </a:xfrm>
          <a:prstGeom prst="ellipse">
            <a:avLst/>
          </a:prstGeom>
          <a:solidFill>
            <a:srgbClr val="94C11F"/>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3</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8" name="Google Shape;389;p6">
            <a:extLst>
              <a:ext uri="{FF2B5EF4-FFF2-40B4-BE49-F238E27FC236}">
                <a16:creationId xmlns:a16="http://schemas.microsoft.com/office/drawing/2014/main" id="{32725428-8FE7-3484-52D7-0BB06A86E7F7}"/>
              </a:ext>
            </a:extLst>
          </p:cNvPr>
          <p:cNvSpPr/>
          <p:nvPr/>
        </p:nvSpPr>
        <p:spPr>
          <a:xfrm rot="-5400000" flipH="1">
            <a:off x="8542410" y="2450682"/>
            <a:ext cx="282300" cy="1484400"/>
          </a:xfrm>
          <a:prstGeom prst="curvedLeftArrow">
            <a:avLst>
              <a:gd name="adj1" fmla="val 25000"/>
              <a:gd name="adj2" fmla="val 50000"/>
              <a:gd name="adj3" fmla="val 25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390;p6">
            <a:extLst>
              <a:ext uri="{FF2B5EF4-FFF2-40B4-BE49-F238E27FC236}">
                <a16:creationId xmlns:a16="http://schemas.microsoft.com/office/drawing/2014/main" id="{69D0C684-4629-5AD8-2F4B-F020B1DFD59C}"/>
              </a:ext>
            </a:extLst>
          </p:cNvPr>
          <p:cNvSpPr/>
          <p:nvPr/>
        </p:nvSpPr>
        <p:spPr>
          <a:xfrm>
            <a:off x="6494803" y="2409496"/>
            <a:ext cx="2023200" cy="724200"/>
          </a:xfrm>
          <a:prstGeom prst="round2DiagRect">
            <a:avLst>
              <a:gd name="adj1" fmla="val 16667"/>
              <a:gd name="adj2" fmla="val 0"/>
            </a:avLst>
          </a:prstGeom>
          <a:solidFill>
            <a:srgbClr val="C8C8EF"/>
          </a:solidFill>
          <a:ln>
            <a:noFill/>
          </a:ln>
        </p:spPr>
        <p:txBody>
          <a:bodyPr spcFirstLastPara="1" wrap="square" lIns="91425" tIns="45700" rIns="91425" bIns="45700" anchor="ctr" anchorCtr="0">
            <a:noAutofit/>
          </a:bodyPr>
          <a:lstStyle/>
          <a:p>
            <a:pPr marL="0" marR="0" lvl="0" indent="0" algn="l"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200" b="1" i="0" u="none" strike="noStrike" kern="1200" cap="none" spc="0" normalizeH="0" baseline="0" noProof="0">
                <a:ln>
                  <a:noFill/>
                </a:ln>
                <a:solidFill>
                  <a:srgbClr val="293173"/>
                </a:solidFill>
                <a:effectLst/>
                <a:uLnTx/>
                <a:uFillTx/>
                <a:latin typeface="Arial"/>
                <a:ea typeface="Arial"/>
                <a:cs typeface="Arial"/>
                <a:sym typeface="Arial"/>
              </a:rPr>
              <a:t>Atteindre une masse critique de documents dans Mon espace santé</a:t>
            </a:r>
            <a:endParaRPr kumimoji="0" sz="1200" b="1" i="0" u="none" strike="noStrike" kern="1200" cap="none" spc="0" normalizeH="0" baseline="0" noProof="0">
              <a:ln>
                <a:noFill/>
              </a:ln>
              <a:solidFill>
                <a:srgbClr val="293173"/>
              </a:solidFill>
              <a:effectLst/>
              <a:uLnTx/>
              <a:uFillTx/>
              <a:latin typeface="Arial"/>
              <a:ea typeface="Arial"/>
              <a:cs typeface="Arial"/>
              <a:sym typeface="Arial"/>
            </a:endParaRPr>
          </a:p>
        </p:txBody>
      </p:sp>
      <p:sp>
        <p:nvSpPr>
          <p:cNvPr id="13" name="Google Shape;391;p6">
            <a:extLst>
              <a:ext uri="{FF2B5EF4-FFF2-40B4-BE49-F238E27FC236}">
                <a16:creationId xmlns:a16="http://schemas.microsoft.com/office/drawing/2014/main" id="{2DB0B7B6-CA68-CE78-91CF-9F9385403EA4}"/>
              </a:ext>
            </a:extLst>
          </p:cNvPr>
          <p:cNvSpPr/>
          <p:nvPr/>
        </p:nvSpPr>
        <p:spPr>
          <a:xfrm rot="-5400000">
            <a:off x="6089886" y="1649342"/>
            <a:ext cx="281100" cy="1484400"/>
          </a:xfrm>
          <a:prstGeom prst="curvedLeftArrow">
            <a:avLst>
              <a:gd name="adj1" fmla="val 25000"/>
              <a:gd name="adj2" fmla="val 50000"/>
              <a:gd name="adj3" fmla="val 25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392;p6">
            <a:extLst>
              <a:ext uri="{FF2B5EF4-FFF2-40B4-BE49-F238E27FC236}">
                <a16:creationId xmlns:a16="http://schemas.microsoft.com/office/drawing/2014/main" id="{7E1A08EB-1A75-46DB-88E6-8D11AB77AC52}"/>
              </a:ext>
            </a:extLst>
          </p:cNvPr>
          <p:cNvSpPr/>
          <p:nvPr/>
        </p:nvSpPr>
        <p:spPr>
          <a:xfrm>
            <a:off x="6350817" y="2335662"/>
            <a:ext cx="288000" cy="288000"/>
          </a:xfrm>
          <a:prstGeom prst="ellipse">
            <a:avLst/>
          </a:prstGeom>
          <a:solidFill>
            <a:srgbClr val="FF487B"/>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2</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5" name="Google Shape;393;p6">
            <a:extLst>
              <a:ext uri="{FF2B5EF4-FFF2-40B4-BE49-F238E27FC236}">
                <a16:creationId xmlns:a16="http://schemas.microsoft.com/office/drawing/2014/main" id="{338934EA-305C-2426-8241-1F50B3B1DAF2}"/>
              </a:ext>
            </a:extLst>
          </p:cNvPr>
          <p:cNvSpPr/>
          <p:nvPr/>
        </p:nvSpPr>
        <p:spPr>
          <a:xfrm>
            <a:off x="4008001" y="2409495"/>
            <a:ext cx="2023200" cy="724200"/>
          </a:xfrm>
          <a:prstGeom prst="round2DiagRect">
            <a:avLst>
              <a:gd name="adj1" fmla="val 16667"/>
              <a:gd name="adj2" fmla="val 0"/>
            </a:avLst>
          </a:prstGeom>
          <a:solidFill>
            <a:srgbClr val="C8C8EF"/>
          </a:solidFill>
          <a:ln>
            <a:noFill/>
          </a:ln>
        </p:spPr>
        <p:txBody>
          <a:bodyPr spcFirstLastPara="1" wrap="square" lIns="91425" tIns="45700" rIns="91425" bIns="45700" anchor="ctr" anchorCtr="0">
            <a:noAutofit/>
          </a:bodyPr>
          <a:lstStyle/>
          <a:p>
            <a:pPr marL="0" marR="0" lvl="0" indent="0" algn="l"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200" b="1" i="0" u="none" strike="noStrike" kern="1200" cap="none" spc="0" normalizeH="0" baseline="0" noProof="0">
                <a:ln>
                  <a:noFill/>
                </a:ln>
                <a:solidFill>
                  <a:srgbClr val="293173"/>
                </a:solidFill>
                <a:effectLst/>
                <a:uLnTx/>
                <a:uFillTx/>
                <a:latin typeface="Arial"/>
                <a:ea typeface="Arial"/>
                <a:cs typeface="Arial"/>
                <a:sym typeface="Arial"/>
              </a:rPr>
              <a:t>Doter tous les patients d’un profil Mon espace santé</a:t>
            </a:r>
            <a:endParaRPr kumimoji="0" sz="1200" b="1" i="0" u="none" strike="noStrike" kern="1200" cap="none" spc="0" normalizeH="0" baseline="0" noProof="0">
              <a:ln>
                <a:noFill/>
              </a:ln>
              <a:solidFill>
                <a:srgbClr val="293173"/>
              </a:solidFill>
              <a:effectLst/>
              <a:uLnTx/>
              <a:uFillTx/>
              <a:latin typeface="Arial"/>
              <a:ea typeface="Arial"/>
              <a:cs typeface="Arial"/>
              <a:sym typeface="Arial"/>
            </a:endParaRPr>
          </a:p>
        </p:txBody>
      </p:sp>
      <p:sp>
        <p:nvSpPr>
          <p:cNvPr id="16" name="Google Shape;394;p6">
            <a:extLst>
              <a:ext uri="{FF2B5EF4-FFF2-40B4-BE49-F238E27FC236}">
                <a16:creationId xmlns:a16="http://schemas.microsoft.com/office/drawing/2014/main" id="{AEA06866-3866-125A-91FA-2BFD5337D34E}"/>
              </a:ext>
            </a:extLst>
          </p:cNvPr>
          <p:cNvSpPr/>
          <p:nvPr/>
        </p:nvSpPr>
        <p:spPr>
          <a:xfrm>
            <a:off x="3864015" y="2335661"/>
            <a:ext cx="288000" cy="288000"/>
          </a:xfrm>
          <a:prstGeom prst="ellipse">
            <a:avLst/>
          </a:prstGeom>
          <a:solidFill>
            <a:srgbClr val="35A8E0"/>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1</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7" name="Google Shape;395;p6">
            <a:extLst>
              <a:ext uri="{FF2B5EF4-FFF2-40B4-BE49-F238E27FC236}">
                <a16:creationId xmlns:a16="http://schemas.microsoft.com/office/drawing/2014/main" id="{650528D3-96F8-9909-0C2A-98178375238B}"/>
              </a:ext>
            </a:extLst>
          </p:cNvPr>
          <p:cNvSpPr txBox="1"/>
          <p:nvPr/>
        </p:nvSpPr>
        <p:spPr>
          <a:xfrm>
            <a:off x="8372760" y="3329756"/>
            <a:ext cx="1053000" cy="246300"/>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00000"/>
              </a:lnSpc>
              <a:spcBef>
                <a:spcPts val="0"/>
              </a:spcBef>
              <a:spcAft>
                <a:spcPts val="0"/>
              </a:spcAft>
              <a:buClr>
                <a:srgbClr val="000000"/>
              </a:buClr>
              <a:buSzPts val="1000"/>
              <a:buFont typeface="Arial"/>
              <a:buNone/>
              <a:tabLst/>
              <a:defRPr/>
            </a:pPr>
            <a:r>
              <a:rPr kumimoji="0" lang="fr-FR" sz="1000" b="1" i="0" u="none" strike="noStrike" kern="1200" cap="none" spc="0" normalizeH="0" baseline="0" noProof="0">
                <a:ln>
                  <a:noFill/>
                </a:ln>
                <a:solidFill>
                  <a:srgbClr val="374C62"/>
                </a:solidFill>
                <a:effectLst/>
                <a:uLnTx/>
                <a:uFillTx/>
                <a:latin typeface="Arial"/>
                <a:ea typeface="Arial"/>
                <a:cs typeface="Arial"/>
                <a:sym typeface="Arial"/>
              </a:rPr>
              <a:t>Vague 2</a:t>
            </a:r>
            <a:endParaRPr kumimoji="0" sz="1000" b="0" i="0" u="none" strike="noStrike" kern="1200" cap="none" spc="0" normalizeH="0" baseline="0" noProof="0">
              <a:ln>
                <a:noFill/>
              </a:ln>
              <a:solidFill>
                <a:srgbClr val="374C62"/>
              </a:solidFill>
              <a:effectLst/>
              <a:uLnTx/>
              <a:uFillTx/>
              <a:latin typeface="Arial"/>
              <a:ea typeface="Arial"/>
              <a:cs typeface="Arial"/>
              <a:sym typeface="Arial"/>
            </a:endParaRPr>
          </a:p>
        </p:txBody>
      </p:sp>
      <p:pic>
        <p:nvPicPr>
          <p:cNvPr id="18" name="Google Shape;396;p6" descr="Comprendre le Ségur | Portail Industriel">
            <a:extLst>
              <a:ext uri="{FF2B5EF4-FFF2-40B4-BE49-F238E27FC236}">
                <a16:creationId xmlns:a16="http://schemas.microsoft.com/office/drawing/2014/main" id="{54809891-C1FA-FD13-5828-635AD5D13AA6}"/>
              </a:ext>
            </a:extLst>
          </p:cNvPr>
          <p:cNvPicPr preferRelativeResize="0"/>
          <p:nvPr/>
        </p:nvPicPr>
        <p:blipFill rotWithShape="1">
          <a:blip r:embed="rId2">
            <a:alphaModFix/>
          </a:blip>
          <a:srcRect/>
          <a:stretch/>
        </p:blipFill>
        <p:spPr>
          <a:xfrm>
            <a:off x="1080500" y="2284780"/>
            <a:ext cx="793786" cy="793778"/>
          </a:xfrm>
          <a:prstGeom prst="rect">
            <a:avLst/>
          </a:prstGeom>
          <a:noFill/>
          <a:ln>
            <a:noFill/>
          </a:ln>
        </p:spPr>
      </p:pic>
      <p:pic>
        <p:nvPicPr>
          <p:cNvPr id="21" name="Google Shape;397;p6">
            <a:extLst>
              <a:ext uri="{FF2B5EF4-FFF2-40B4-BE49-F238E27FC236}">
                <a16:creationId xmlns:a16="http://schemas.microsoft.com/office/drawing/2014/main" id="{80B933B0-1774-739E-D586-DF3E4FA51584}"/>
              </a:ext>
            </a:extLst>
          </p:cNvPr>
          <p:cNvPicPr preferRelativeResize="0"/>
          <p:nvPr/>
        </p:nvPicPr>
        <p:blipFill rotWithShape="1">
          <a:blip r:embed="rId3">
            <a:alphaModFix/>
          </a:blip>
          <a:srcRect/>
          <a:stretch/>
        </p:blipFill>
        <p:spPr>
          <a:xfrm>
            <a:off x="1910719" y="2273168"/>
            <a:ext cx="1234150" cy="831825"/>
          </a:xfrm>
          <a:prstGeom prst="rect">
            <a:avLst/>
          </a:prstGeom>
          <a:noFill/>
          <a:ln>
            <a:noFill/>
          </a:ln>
        </p:spPr>
      </p:pic>
      <p:sp>
        <p:nvSpPr>
          <p:cNvPr id="22" name="Google Shape;1043;p67">
            <a:extLst>
              <a:ext uri="{FF2B5EF4-FFF2-40B4-BE49-F238E27FC236}">
                <a16:creationId xmlns:a16="http://schemas.microsoft.com/office/drawing/2014/main" id="{7D722A05-70ED-7331-0414-E782D312C9FA}"/>
              </a:ext>
            </a:extLst>
          </p:cNvPr>
          <p:cNvSpPr txBox="1"/>
          <p:nvPr/>
        </p:nvSpPr>
        <p:spPr>
          <a:xfrm>
            <a:off x="3153935" y="4480556"/>
            <a:ext cx="8257486" cy="1719413"/>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0" fontAlgn="base" latinLnBrk="0" hangingPunct="0">
              <a:lnSpc>
                <a:spcPct val="90000"/>
              </a:lnSpc>
              <a:spcBef>
                <a:spcPts val="0"/>
              </a:spcBef>
              <a:spcAft>
                <a:spcPts val="600"/>
              </a:spcAft>
              <a:buClr>
                <a:srgbClr val="374C62"/>
              </a:buClr>
              <a:buSzPts val="1600"/>
              <a:buFont typeface="Noto Sans Symbols"/>
              <a:buChar char="✔"/>
              <a:tabLst/>
              <a:defRPr/>
            </a:pP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Faciliter la </a:t>
            </a: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consultation par les professionnels </a:t>
            </a: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de l’information disponible dans Mon espace santé</a:t>
            </a:r>
            <a:endParaRPr kumimoji="0" sz="1600" b="0" i="0" u="none" strike="noStrike" kern="1200" cap="none" spc="0" normalizeH="0" baseline="0" noProof="0">
              <a:ln>
                <a:noFill/>
              </a:ln>
              <a:solidFill>
                <a:srgbClr val="374C62"/>
              </a:solidFill>
              <a:effectLst/>
              <a:uLnTx/>
              <a:uFillTx/>
              <a:latin typeface="Arial"/>
              <a:ea typeface="Arial"/>
              <a:cs typeface="Arial"/>
            </a:endParaRPr>
          </a:p>
          <a:p>
            <a:pPr marL="285750" marR="0" lvl="0" indent="-285750" algn="l" defTabSz="914400" rtl="0" eaLnBrk="0" fontAlgn="base" latinLnBrk="0" hangingPunct="0">
              <a:lnSpc>
                <a:spcPct val="90000"/>
              </a:lnSpc>
              <a:spcBef>
                <a:spcPts val="0"/>
              </a:spcBef>
              <a:spcAft>
                <a:spcPts val="600"/>
              </a:spcAft>
              <a:buClr>
                <a:srgbClr val="374C62"/>
              </a:buClr>
              <a:buSzPts val="1600"/>
              <a:buFont typeface="Noto Sans Symbols"/>
              <a:buChar char="✔"/>
              <a:tabLst/>
              <a:defRPr/>
            </a:pP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Faciliter </a:t>
            </a: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l’intégration des documents reçus par MSSanté</a:t>
            </a:r>
            <a:endParaRPr kumimoji="0" sz="1600" b="1" i="0" u="none" strike="noStrike" kern="1200" cap="none" spc="0" normalizeH="0" baseline="0" noProof="0">
              <a:ln>
                <a:noFill/>
              </a:ln>
              <a:solidFill>
                <a:srgbClr val="374C62"/>
              </a:solidFill>
              <a:effectLst/>
              <a:uLnTx/>
              <a:uFillTx/>
              <a:latin typeface="Arial"/>
              <a:ea typeface="Arial"/>
              <a:cs typeface="Arial"/>
            </a:endParaRPr>
          </a:p>
          <a:p>
            <a:pPr marL="285750" marR="0" lvl="0" indent="-285750" algn="l" defTabSz="914400" rtl="0" eaLnBrk="0" fontAlgn="base" latinLnBrk="0" hangingPunct="0">
              <a:lnSpc>
                <a:spcPct val="90000"/>
              </a:lnSpc>
              <a:spcBef>
                <a:spcPts val="0"/>
              </a:spcBef>
              <a:spcAft>
                <a:spcPts val="600"/>
              </a:spcAft>
              <a:buClr>
                <a:srgbClr val="374C62"/>
              </a:buClr>
              <a:buSzPts val="1600"/>
              <a:buFont typeface="Noto Sans Symbols"/>
              <a:buChar char="✔"/>
              <a:tabLst/>
              <a:defRPr/>
            </a:pP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Renforcer la </a:t>
            </a: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sécurité des logiciels </a:t>
            </a: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des professionnels</a:t>
            </a:r>
            <a:endParaRPr kumimoji="0" sz="1600" b="0" i="0" u="none" strike="noStrike" kern="1200" cap="none" spc="0" normalizeH="0" baseline="0" noProof="0">
              <a:ln>
                <a:noFill/>
              </a:ln>
              <a:solidFill>
                <a:srgbClr val="374C62"/>
              </a:solidFill>
              <a:effectLst/>
              <a:uLnTx/>
              <a:uFillTx/>
              <a:latin typeface="Arial"/>
              <a:ea typeface="Arial"/>
              <a:cs typeface="Arial"/>
            </a:endParaRPr>
          </a:p>
          <a:p>
            <a:pPr marL="0" marR="0" lvl="0" indent="0" algn="l" defTabSz="914400" rtl="0" eaLnBrk="0" fontAlgn="base" latinLnBrk="0" hangingPunct="0">
              <a:lnSpc>
                <a:spcPct val="90000"/>
              </a:lnSpc>
              <a:spcBef>
                <a:spcPts val="0"/>
              </a:spcBef>
              <a:spcAft>
                <a:spcPts val="600"/>
              </a:spcAft>
              <a:buClr>
                <a:srgbClr val="374C62"/>
              </a:buClr>
              <a:buSzPts val="1600"/>
              <a:buFontTx/>
              <a:buNone/>
              <a:tabLst/>
              <a:defRPr/>
            </a:pP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 </a:t>
            </a: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Améliorer les usages clés de la vague 1 </a:t>
            </a: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au vu des retours terrain (gestion INS, alimentation systématique de Mon espace santé, …)</a:t>
            </a:r>
            <a:endParaRPr kumimoji="0" sz="1600" b="0" i="0" u="none" strike="noStrike" kern="1200" cap="none" spc="0" normalizeH="0" baseline="0" noProof="0">
              <a:ln>
                <a:noFill/>
              </a:ln>
              <a:solidFill>
                <a:srgbClr val="374C62"/>
              </a:solidFill>
              <a:effectLst/>
              <a:uLnTx/>
              <a:uFillTx/>
              <a:latin typeface="Arial"/>
              <a:ea typeface="Arial"/>
              <a:cs typeface="Arial"/>
              <a:sym typeface="Arial"/>
            </a:endParaRPr>
          </a:p>
        </p:txBody>
      </p:sp>
      <p:pic>
        <p:nvPicPr>
          <p:cNvPr id="23" name="Google Shape;109;p5">
            <a:extLst>
              <a:ext uri="{FF2B5EF4-FFF2-40B4-BE49-F238E27FC236}">
                <a16:creationId xmlns:a16="http://schemas.microsoft.com/office/drawing/2014/main" id="{D13ABDE2-EAD2-6655-4F78-F2A4B351F90A}"/>
              </a:ext>
            </a:extLst>
          </p:cNvPr>
          <p:cNvPicPr preferRelativeResize="0"/>
          <p:nvPr/>
        </p:nvPicPr>
        <p:blipFill rotWithShape="1">
          <a:blip r:embed="rId4">
            <a:alphaModFix/>
          </a:blip>
          <a:srcRect/>
          <a:stretch/>
        </p:blipFill>
        <p:spPr>
          <a:xfrm>
            <a:off x="5986957" y="2781480"/>
            <a:ext cx="247763" cy="394585"/>
          </a:xfrm>
          <a:prstGeom prst="rect">
            <a:avLst/>
          </a:prstGeom>
          <a:noFill/>
          <a:ln>
            <a:noFill/>
          </a:ln>
        </p:spPr>
      </p:pic>
      <p:pic>
        <p:nvPicPr>
          <p:cNvPr id="24" name="Google Shape;109;p5">
            <a:extLst>
              <a:ext uri="{FF2B5EF4-FFF2-40B4-BE49-F238E27FC236}">
                <a16:creationId xmlns:a16="http://schemas.microsoft.com/office/drawing/2014/main" id="{443F7089-6BD7-949C-5732-23A825E657AC}"/>
              </a:ext>
            </a:extLst>
          </p:cNvPr>
          <p:cNvPicPr preferRelativeResize="0"/>
          <p:nvPr/>
        </p:nvPicPr>
        <p:blipFill rotWithShape="1">
          <a:blip r:embed="rId4">
            <a:alphaModFix/>
          </a:blip>
          <a:srcRect/>
          <a:stretch/>
        </p:blipFill>
        <p:spPr>
          <a:xfrm>
            <a:off x="8493863" y="2781480"/>
            <a:ext cx="247763" cy="394585"/>
          </a:xfrm>
          <a:prstGeom prst="rect">
            <a:avLst/>
          </a:prstGeom>
          <a:noFill/>
          <a:ln>
            <a:noFill/>
          </a:ln>
        </p:spPr>
      </p:pic>
      <p:pic>
        <p:nvPicPr>
          <p:cNvPr id="25" name="Google Shape;112;p5">
            <a:extLst>
              <a:ext uri="{FF2B5EF4-FFF2-40B4-BE49-F238E27FC236}">
                <a16:creationId xmlns:a16="http://schemas.microsoft.com/office/drawing/2014/main" id="{D85FC2F7-D66A-B18E-C5E4-34E6A7084BB9}"/>
              </a:ext>
            </a:extLst>
          </p:cNvPr>
          <p:cNvPicPr preferRelativeResize="0"/>
          <p:nvPr/>
        </p:nvPicPr>
        <p:blipFill rotWithShape="1">
          <a:blip r:embed="rId5">
            <a:alphaModFix/>
          </a:blip>
          <a:srcRect/>
          <a:stretch/>
        </p:blipFill>
        <p:spPr>
          <a:xfrm>
            <a:off x="10965466" y="2788059"/>
            <a:ext cx="247763" cy="388006"/>
          </a:xfrm>
          <a:prstGeom prst="rect">
            <a:avLst/>
          </a:prstGeom>
          <a:noFill/>
          <a:ln>
            <a:noFill/>
          </a:ln>
        </p:spPr>
      </p:pic>
      <p:sp>
        <p:nvSpPr>
          <p:cNvPr id="26" name="Google Shape;103;p5">
            <a:extLst>
              <a:ext uri="{FF2B5EF4-FFF2-40B4-BE49-F238E27FC236}">
                <a16:creationId xmlns:a16="http://schemas.microsoft.com/office/drawing/2014/main" id="{5882D568-8BAB-723D-6010-D3FB678B8E83}"/>
              </a:ext>
            </a:extLst>
          </p:cNvPr>
          <p:cNvSpPr txBox="1"/>
          <p:nvPr/>
        </p:nvSpPr>
        <p:spPr>
          <a:xfrm>
            <a:off x="1297071" y="4964712"/>
            <a:ext cx="1847798" cy="567817"/>
          </a:xfrm>
          <a:prstGeom prst="rect">
            <a:avLst/>
          </a:prstGeom>
          <a:noFill/>
          <a:ln>
            <a:noFill/>
          </a:ln>
        </p:spPr>
        <p:txBody>
          <a:bodyPr spcFirstLastPara="1" wrap="square" lIns="68575" tIns="34275" rIns="68575" bIns="34275" anchor="t" anchorCtr="0">
            <a:spAutoFit/>
          </a:bodyPr>
          <a:lstStyle/>
          <a:p>
            <a:pPr marL="0" marR="0" lvl="0" indent="0" algn="ctr" defTabSz="914400" rtl="0" eaLnBrk="0" fontAlgn="base" latinLnBrk="0" hangingPunct="0">
              <a:lnSpc>
                <a:spcPct val="90000"/>
              </a:lnSpc>
              <a:spcBef>
                <a:spcPts val="0"/>
              </a:spcBef>
              <a:spcAft>
                <a:spcPts val="0"/>
              </a:spcAft>
              <a:buClr>
                <a:srgbClr val="374C62"/>
              </a:buClr>
              <a:buSzPts val="1600"/>
              <a:buFontTx/>
              <a:buNone/>
              <a:tabLst/>
              <a:defRPr/>
            </a:pPr>
            <a:r>
              <a:rPr kumimoji="0" lang="fr-FR" sz="1800" b="1" i="0" u="none" strike="noStrike" kern="1200" cap="none" spc="0" normalizeH="0" baseline="0" noProof="0">
                <a:ln>
                  <a:noFill/>
                </a:ln>
                <a:solidFill>
                  <a:srgbClr val="374C62"/>
                </a:solidFill>
                <a:effectLst/>
                <a:uLnTx/>
                <a:uFillTx/>
                <a:latin typeface="Arial"/>
                <a:ea typeface="Arial"/>
                <a:cs typeface="Arial"/>
                <a:sym typeface="Arial"/>
              </a:rPr>
              <a:t>Objectifs de la vague 2</a:t>
            </a:r>
            <a:endParaRPr kumimoji="0" sz="16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03;p5">
            <a:extLst>
              <a:ext uri="{FF2B5EF4-FFF2-40B4-BE49-F238E27FC236}">
                <a16:creationId xmlns:a16="http://schemas.microsoft.com/office/drawing/2014/main" id="{6EF919E9-8FC0-FEA0-ACB3-4943EC82F2E5}"/>
              </a:ext>
            </a:extLst>
          </p:cNvPr>
          <p:cNvSpPr txBox="1"/>
          <p:nvPr/>
        </p:nvSpPr>
        <p:spPr>
          <a:xfrm>
            <a:off x="628647" y="3688146"/>
            <a:ext cx="10471304" cy="512418"/>
          </a:xfrm>
          <a:prstGeom prst="rect">
            <a:avLst/>
          </a:prstGeom>
          <a:noFill/>
          <a:ln>
            <a:noFill/>
          </a:ln>
        </p:spPr>
        <p:txBody>
          <a:bodyPr spcFirstLastPara="1" wrap="square" lIns="68575" tIns="34275" rIns="68575" bIns="34275" anchor="t" anchorCtr="0">
            <a:spAutoFit/>
          </a:bodyPr>
          <a:lstStyle/>
          <a:p>
            <a:pPr marL="285750" marR="0" lvl="0" indent="-285750" algn="l" defTabSz="914400" rtl="0" eaLnBrk="0" fontAlgn="base" latinLnBrk="0" hangingPunct="0">
              <a:lnSpc>
                <a:spcPct val="90000"/>
              </a:lnSpc>
              <a:spcBef>
                <a:spcPts val="0"/>
              </a:spcBef>
              <a:spcAft>
                <a:spcPts val="0"/>
              </a:spcAft>
              <a:buClr>
                <a:srgbClr val="374C62"/>
              </a:buClr>
              <a:buSzPts val="1600"/>
              <a:buFont typeface="Arial"/>
              <a:buChar char="•"/>
              <a:tabLst/>
              <a:defRPr/>
            </a:pP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Une 2</a:t>
            </a:r>
            <a:r>
              <a:rPr kumimoji="0" lang="fr-FR" sz="1600" b="1" i="0" u="none" strike="noStrike" kern="1200" cap="none" spc="0" normalizeH="0" baseline="30000" noProof="0">
                <a:ln>
                  <a:noFill/>
                </a:ln>
                <a:solidFill>
                  <a:srgbClr val="374C62"/>
                </a:solidFill>
                <a:effectLst/>
                <a:uLnTx/>
                <a:uFillTx/>
                <a:latin typeface="Arial"/>
                <a:ea typeface="Arial"/>
                <a:cs typeface="Arial"/>
                <a:sym typeface="Arial"/>
              </a:rPr>
              <a:t>e</a:t>
            </a:r>
            <a:r>
              <a:rPr kumimoji="0" lang="fr-FR" sz="1600" b="1" i="0" u="none" strike="noStrike" kern="1200" cap="none" spc="0" normalizeH="0" baseline="0" noProof="0">
                <a:ln>
                  <a:noFill/>
                </a:ln>
                <a:solidFill>
                  <a:srgbClr val="374C62"/>
                </a:solidFill>
                <a:effectLst/>
                <a:uLnTx/>
                <a:uFillTx/>
                <a:latin typeface="Arial"/>
                <a:ea typeface="Arial"/>
                <a:cs typeface="Arial"/>
                <a:sym typeface="Arial"/>
              </a:rPr>
              <a:t> vague de mise à jour des logiciels des professionnels de santé </a:t>
            </a:r>
            <a:r>
              <a:rPr kumimoji="0" lang="fr-FR" sz="1600" b="0" i="0" u="none" strike="noStrike" kern="1200" cap="none" spc="0" normalizeH="0" baseline="0" noProof="0">
                <a:ln>
                  <a:noFill/>
                </a:ln>
                <a:solidFill>
                  <a:srgbClr val="374C62"/>
                </a:solidFill>
                <a:effectLst/>
                <a:uLnTx/>
                <a:uFillTx/>
                <a:latin typeface="Arial"/>
                <a:ea typeface="Arial"/>
                <a:cs typeface="Arial"/>
                <a:sym typeface="Arial"/>
              </a:rPr>
              <a:t>qui viendra enrichir le socle posé par la vague 1 pour parachever l’ambition du programme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ZoneTexte 28">
            <a:extLst>
              <a:ext uri="{FF2B5EF4-FFF2-40B4-BE49-F238E27FC236}">
                <a16:creationId xmlns:a16="http://schemas.microsoft.com/office/drawing/2014/main" id="{F475D100-53BE-91A8-5457-E4E46C1BF971}"/>
              </a:ext>
            </a:extLst>
          </p:cNvPr>
          <p:cNvSpPr txBox="1"/>
          <p:nvPr/>
        </p:nvSpPr>
        <p:spPr>
          <a:xfrm>
            <a:off x="1446260" y="368835"/>
            <a:ext cx="11697518" cy="461665"/>
          </a:xfrm>
          <a:prstGeom prst="rect">
            <a:avLst/>
          </a:prstGeom>
          <a:noFill/>
        </p:spPr>
        <p:txBody>
          <a:bodyPr wrap="square">
            <a:spAutoFit/>
          </a:bodyPr>
          <a:lstStyle/>
          <a:p>
            <a:r>
              <a:rPr lang="fr-FR" sz="2400" b="1">
                <a:solidFill>
                  <a:schemeClr val="accent1">
                    <a:lumMod val="75000"/>
                  </a:schemeClr>
                </a:solidFill>
              </a:rPr>
              <a:t>Rappel des objectifs de la vague 2, le 3</a:t>
            </a:r>
            <a:r>
              <a:rPr lang="fr-FR" sz="2400" b="1" baseline="30000">
                <a:solidFill>
                  <a:schemeClr val="accent1">
                    <a:lumMod val="75000"/>
                  </a:schemeClr>
                </a:solidFill>
              </a:rPr>
              <a:t>e</a:t>
            </a:r>
            <a:r>
              <a:rPr lang="fr-FR" sz="2400" b="1">
                <a:solidFill>
                  <a:schemeClr val="accent1">
                    <a:lumMod val="75000"/>
                  </a:schemeClr>
                </a:solidFill>
              </a:rPr>
              <a:t> « petit pas » du Ségur numérique</a:t>
            </a:r>
          </a:p>
        </p:txBody>
      </p:sp>
    </p:spTree>
    <p:extLst>
      <p:ext uri="{BB962C8B-B14F-4D97-AF65-F5344CB8AC3E}">
        <p14:creationId xmlns:p14="http://schemas.microsoft.com/office/powerpoint/2010/main" val="423413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1">
            <a:extLst>
              <a:ext uri="{FF2B5EF4-FFF2-40B4-BE49-F238E27FC236}">
                <a16:creationId xmlns:a16="http://schemas.microsoft.com/office/drawing/2014/main" id="{24562F6E-C901-47A9-05B7-E992181BE2B0}"/>
              </a:ext>
            </a:extLst>
          </p:cNvPr>
          <p:cNvSpPr txBox="1"/>
          <p:nvPr/>
        </p:nvSpPr>
        <p:spPr>
          <a:xfrm>
            <a:off x="1783060" y="1246430"/>
            <a:ext cx="9739935" cy="1775899"/>
          </a:xfrm>
          <a:prstGeom prst="rect">
            <a:avLst/>
          </a:prstGeom>
          <a:solidFill>
            <a:schemeClr val="bg1">
              <a:lumMod val="95000"/>
            </a:schemeClr>
          </a:solidFill>
          <a:ln w="6350">
            <a:noFill/>
            <a:miter lim="800000"/>
          </a:ln>
        </p:spPr>
        <p:txBody>
          <a:bodyPr vert="horz" wrap="square" lIns="108000" tIns="0" rIns="108000" bIns="0" rtlCol="0" anchor="ctr">
            <a:noAutofit/>
          </a:bodyPr>
          <a:lstStyle/>
          <a:p>
            <a:pPr marL="285750" marR="0" lvl="0" indent="-285750" algn="l" defTabSz="914400" rtl="0" eaLnBrk="0" fontAlgn="base" latinLnBrk="0" hangingPunct="0">
              <a:lnSpc>
                <a:spcPct val="100000"/>
              </a:lnSpc>
              <a:spcBef>
                <a:spcPts val="300"/>
              </a:spcBef>
              <a:spcAft>
                <a:spcPts val="30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a:ea typeface="+mn-ea"/>
                <a:cs typeface="+mn-cs"/>
              </a:rPr>
              <a:t>Le </a:t>
            </a:r>
            <a:r>
              <a:rPr kumimoji="0" lang="fr-FR" sz="1600" b="1" i="0" u="none" strike="noStrike" kern="1200" cap="none" spc="0" normalizeH="0" baseline="0" noProof="0">
                <a:ln>
                  <a:noFill/>
                </a:ln>
                <a:solidFill>
                  <a:srgbClr val="000000"/>
                </a:solidFill>
                <a:effectLst/>
                <a:uLnTx/>
                <a:uFillTx/>
                <a:latin typeface="Arial"/>
                <a:ea typeface="+mn-ea"/>
                <a:cs typeface="+mn-cs"/>
              </a:rPr>
              <a:t>SONS</a:t>
            </a:r>
            <a:r>
              <a:rPr kumimoji="0" lang="fr-FR" sz="1600" b="0" i="0" u="none" strike="noStrike" kern="1200" cap="none" spc="0" normalizeH="0" baseline="0" noProof="0">
                <a:ln>
                  <a:noFill/>
                </a:ln>
                <a:solidFill>
                  <a:srgbClr val="000000"/>
                </a:solidFill>
                <a:effectLst/>
                <a:uLnTx/>
                <a:uFillTx/>
                <a:latin typeface="Arial"/>
                <a:ea typeface="+mn-ea"/>
                <a:cs typeface="+mn-cs"/>
              </a:rPr>
              <a:t> (système ouvert et non sélectif) est le dispositif par lequel </a:t>
            </a:r>
            <a:r>
              <a:rPr kumimoji="0" lang="fr-FR" sz="1600" b="1" i="0" u="none" strike="noStrike" kern="1200" cap="none" spc="0" normalizeH="0" baseline="0" noProof="0">
                <a:ln>
                  <a:noFill/>
                </a:ln>
                <a:solidFill>
                  <a:srgbClr val="000000"/>
                </a:solidFill>
                <a:effectLst/>
                <a:uLnTx/>
                <a:uFillTx/>
                <a:latin typeface="Arial"/>
                <a:ea typeface="+mn-ea"/>
                <a:cs typeface="+mn-cs"/>
              </a:rPr>
              <a:t>l’Etat vient acheter </a:t>
            </a:r>
            <a:r>
              <a:rPr kumimoji="0" lang="fr-FR" sz="1600" b="0" i="0" u="none" strike="noStrike" kern="1200" cap="none" spc="0" normalizeH="0" baseline="0" noProof="0">
                <a:ln>
                  <a:noFill/>
                </a:ln>
                <a:solidFill>
                  <a:srgbClr val="000000"/>
                </a:solidFill>
                <a:effectLst/>
                <a:uLnTx/>
                <a:uFillTx/>
                <a:latin typeface="Arial"/>
                <a:ea typeface="+mn-ea"/>
                <a:cs typeface="+mn-cs"/>
              </a:rPr>
              <a:t>une prestation de </a:t>
            </a:r>
            <a:r>
              <a:rPr kumimoji="0" lang="fr-FR" sz="1600" b="1" i="0" u="none" strike="noStrike" kern="1200" cap="none" spc="0" normalizeH="0" baseline="0" noProof="0">
                <a:ln>
                  <a:noFill/>
                </a:ln>
                <a:solidFill>
                  <a:srgbClr val="000000"/>
                </a:solidFill>
                <a:effectLst/>
                <a:uLnTx/>
                <a:uFillTx/>
                <a:latin typeface="Arial"/>
                <a:ea typeface="+mn-ea"/>
                <a:cs typeface="+mn-cs"/>
              </a:rPr>
              <a:t>mise à jour logicielle : </a:t>
            </a:r>
          </a:p>
          <a:p>
            <a:pPr marL="742950" marR="0" lvl="1" indent="-285750" algn="l" defTabSz="914400" rtl="0" eaLnBrk="0" fontAlgn="base" latinLnBrk="0" hangingPunct="0">
              <a:lnSpc>
                <a:spcPct val="100000"/>
              </a:lnSpc>
              <a:spcBef>
                <a:spcPts val="300"/>
              </a:spcBef>
              <a:spcAft>
                <a:spcPts val="300"/>
              </a:spcAft>
              <a:buClrTx/>
              <a:buSzTx/>
              <a:buFont typeface="Wingdings" panose="05000000000000000000" pitchFamily="2" charset="2"/>
              <a:buChar char="Ø"/>
              <a:tabLst/>
              <a:defRPr/>
            </a:pPr>
            <a:r>
              <a:rPr kumimoji="0" lang="fr-FR" sz="1600" b="1" i="0" u="none" strike="noStrike" kern="1200" cap="none" spc="0" normalizeH="0" baseline="0" noProof="0">
                <a:ln>
                  <a:noFill/>
                </a:ln>
                <a:solidFill>
                  <a:srgbClr val="000000"/>
                </a:solidFill>
                <a:effectLst/>
                <a:uLnTx/>
                <a:uFillTx/>
                <a:latin typeface="Arial"/>
                <a:ea typeface="+mn-ea"/>
                <a:cs typeface="+mn-cs"/>
              </a:rPr>
              <a:t>auprès d’un industriel </a:t>
            </a:r>
            <a:r>
              <a:rPr kumimoji="0" lang="fr-FR" sz="1600" b="0" i="0" u="none" strike="noStrike" kern="1200" cap="none" spc="0" normalizeH="0" baseline="0" noProof="0">
                <a:ln>
                  <a:noFill/>
                </a:ln>
                <a:solidFill>
                  <a:srgbClr val="000000"/>
                </a:solidFill>
                <a:effectLst/>
                <a:uLnTx/>
                <a:uFillTx/>
                <a:latin typeface="Arial"/>
                <a:ea typeface="+mn-ea"/>
                <a:cs typeface="+mn-cs"/>
              </a:rPr>
              <a:t>dont le logiciel a été préalablement référencé auprès de l’ANS</a:t>
            </a:r>
            <a:endParaRPr kumimoji="0" lang="fr-FR" sz="1600" b="0" i="0" u="none" strike="noStrike" kern="1200" cap="none" spc="0" normalizeH="0" baseline="0" noProof="0">
              <a:ln>
                <a:noFill/>
              </a:ln>
              <a:solidFill>
                <a:srgbClr val="000000"/>
              </a:solidFill>
              <a:effectLst/>
              <a:uLnTx/>
              <a:uFillTx/>
              <a:latin typeface="Arial"/>
              <a:ea typeface="+mn-ea"/>
              <a:cs typeface="Arial"/>
            </a:endParaRPr>
          </a:p>
          <a:p>
            <a:pPr marL="742950" marR="0" lvl="1" indent="-285750" algn="l" defTabSz="914400" rtl="0" eaLnBrk="0" fontAlgn="base" latinLnBrk="0" hangingPunct="0">
              <a:lnSpc>
                <a:spcPct val="100000"/>
              </a:lnSpc>
              <a:spcBef>
                <a:spcPts val="300"/>
              </a:spcBef>
              <a:spcAft>
                <a:spcPts val="300"/>
              </a:spcAft>
              <a:buClrTx/>
              <a:buSzTx/>
              <a:buFont typeface="Wingdings" panose="05000000000000000000" pitchFamily="2" charset="2"/>
              <a:buChar char="Ø"/>
              <a:tabLst/>
              <a:defRPr/>
            </a:pPr>
            <a:r>
              <a:rPr kumimoji="0" lang="fr-FR" sz="1600" b="1" i="0" u="none" strike="noStrike" kern="1200" cap="none" spc="0" normalizeH="0" baseline="0" noProof="0">
                <a:ln>
                  <a:noFill/>
                </a:ln>
                <a:solidFill>
                  <a:srgbClr val="000000"/>
                </a:solidFill>
                <a:effectLst/>
                <a:uLnTx/>
                <a:uFillTx/>
                <a:latin typeface="Arial"/>
                <a:ea typeface="+mn-ea"/>
                <a:cs typeface="+mn-cs"/>
              </a:rPr>
              <a:t>pour le compte d’un établissement de santé / d’un professionnel de santé </a:t>
            </a:r>
            <a:r>
              <a:rPr kumimoji="0" lang="fr-FR" sz="1600" b="0" i="0" u="none" strike="noStrike" kern="1200" cap="none" spc="0" normalizeH="0" baseline="0" noProof="0">
                <a:ln>
                  <a:noFill/>
                </a:ln>
                <a:solidFill>
                  <a:srgbClr val="000000"/>
                </a:solidFill>
                <a:effectLst/>
                <a:uLnTx/>
                <a:uFillTx/>
                <a:latin typeface="Arial"/>
                <a:ea typeface="+mn-ea"/>
                <a:cs typeface="+mn-cs"/>
              </a:rPr>
              <a:t>qui en fait la commande</a:t>
            </a:r>
            <a:endParaRPr kumimoji="0" lang="fr-FR" sz="16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a:extLst>
              <a:ext uri="{FF2B5EF4-FFF2-40B4-BE49-F238E27FC236}">
                <a16:creationId xmlns:a16="http://schemas.microsoft.com/office/drawing/2014/main" id="{73FB8609-912F-ED2B-54FE-1E68BBED5150}"/>
              </a:ext>
            </a:extLst>
          </p:cNvPr>
          <p:cNvSpPr/>
          <p:nvPr/>
        </p:nvSpPr>
        <p:spPr>
          <a:xfrm>
            <a:off x="454799" y="1246430"/>
            <a:ext cx="1336729" cy="502864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Bef>
                <a:spcPts val="300"/>
              </a:spcBef>
              <a:spcAft>
                <a:spcPts val="300"/>
              </a:spcAft>
            </a:pPr>
            <a:endParaRPr lang="en-GB" sz="1200" b="1">
              <a:solidFill>
                <a:schemeClr val="bg1"/>
              </a:solidFill>
            </a:endParaRPr>
          </a:p>
        </p:txBody>
      </p:sp>
      <p:grpSp>
        <p:nvGrpSpPr>
          <p:cNvPr id="9" name="Groupe 8">
            <a:extLst>
              <a:ext uri="{FF2B5EF4-FFF2-40B4-BE49-F238E27FC236}">
                <a16:creationId xmlns:a16="http://schemas.microsoft.com/office/drawing/2014/main" id="{93D526CE-5B0E-7C3B-0AB7-5E4A2F5B4FCB}"/>
              </a:ext>
            </a:extLst>
          </p:cNvPr>
          <p:cNvGrpSpPr/>
          <p:nvPr/>
        </p:nvGrpSpPr>
        <p:grpSpPr>
          <a:xfrm>
            <a:off x="766256" y="3115928"/>
            <a:ext cx="713815" cy="741003"/>
            <a:chOff x="1018465" y="1200471"/>
            <a:chExt cx="477673" cy="499212"/>
          </a:xfrm>
        </p:grpSpPr>
        <p:sp>
          <p:nvSpPr>
            <p:cNvPr id="10" name="Freeform: Shape 24">
              <a:extLst>
                <a:ext uri="{FF2B5EF4-FFF2-40B4-BE49-F238E27FC236}">
                  <a16:creationId xmlns:a16="http://schemas.microsoft.com/office/drawing/2014/main" id="{DDDDB372-E57A-29BA-586F-85E920254A75}"/>
                </a:ext>
              </a:extLst>
            </p:cNvPr>
            <p:cNvSpPr/>
            <p:nvPr/>
          </p:nvSpPr>
          <p:spPr>
            <a:xfrm>
              <a:off x="1018465" y="1200471"/>
              <a:ext cx="477673" cy="499212"/>
            </a:xfrm>
            <a:custGeom>
              <a:avLst/>
              <a:gdLst>
                <a:gd name="connsiteX0" fmla="*/ 705460 w 705460"/>
                <a:gd name="connsiteY0" fmla="*/ 364266 h 728532"/>
                <a:gd name="connsiteX1" fmla="*/ 352730 w 705460"/>
                <a:gd name="connsiteY1" fmla="*/ 728532 h 728532"/>
                <a:gd name="connsiteX2" fmla="*/ 0 w 705460"/>
                <a:gd name="connsiteY2" fmla="*/ 364266 h 728532"/>
                <a:gd name="connsiteX3" fmla="*/ 352730 w 705460"/>
                <a:gd name="connsiteY3" fmla="*/ 0 h 728532"/>
                <a:gd name="connsiteX4" fmla="*/ 705460 w 705460"/>
                <a:gd name="connsiteY4" fmla="*/ 364266 h 72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60" h="728532">
                  <a:moveTo>
                    <a:pt x="705460" y="364266"/>
                  </a:moveTo>
                  <a:cubicBezTo>
                    <a:pt x="705460" y="565445"/>
                    <a:pt x="547538" y="728532"/>
                    <a:pt x="352730" y="728532"/>
                  </a:cubicBezTo>
                  <a:cubicBezTo>
                    <a:pt x="157923" y="728532"/>
                    <a:pt x="0" y="565445"/>
                    <a:pt x="0" y="364266"/>
                  </a:cubicBezTo>
                  <a:cubicBezTo>
                    <a:pt x="0" y="163088"/>
                    <a:pt x="157923" y="0"/>
                    <a:pt x="352730" y="0"/>
                  </a:cubicBezTo>
                  <a:cubicBezTo>
                    <a:pt x="547538" y="0"/>
                    <a:pt x="705460" y="163088"/>
                    <a:pt x="705460" y="364266"/>
                  </a:cubicBezTo>
                  <a:close/>
                </a:path>
              </a:pathLst>
            </a:custGeom>
            <a:solidFill>
              <a:srgbClr val="CEEBF0"/>
            </a:solidFill>
            <a:ln w="4436" cap="flat">
              <a:noFill/>
              <a:prstDash val="solid"/>
              <a:miter/>
            </a:ln>
          </p:spPr>
          <p:txBody>
            <a:bodyPr rtlCol="0" anchor="t"/>
            <a:lstStyle/>
            <a:p>
              <a:endParaRPr lang="fr-FR"/>
            </a:p>
          </p:txBody>
        </p:sp>
        <p:sp>
          <p:nvSpPr>
            <p:cNvPr id="11" name="Freeform: Shape 25">
              <a:extLst>
                <a:ext uri="{FF2B5EF4-FFF2-40B4-BE49-F238E27FC236}">
                  <a16:creationId xmlns:a16="http://schemas.microsoft.com/office/drawing/2014/main" id="{F60B046D-2B32-0B6B-A95D-E168F09554FB}"/>
                </a:ext>
              </a:extLst>
            </p:cNvPr>
            <p:cNvSpPr/>
            <p:nvPr/>
          </p:nvSpPr>
          <p:spPr>
            <a:xfrm>
              <a:off x="1109538" y="1519297"/>
              <a:ext cx="79085" cy="88993"/>
            </a:xfrm>
            <a:custGeom>
              <a:avLst/>
              <a:gdLst>
                <a:gd name="connsiteX0" fmla="*/ 61283 w 148742"/>
                <a:gd name="connsiteY0" fmla="*/ 165992 h 167377"/>
                <a:gd name="connsiteX1" fmla="*/ 4047 w 148742"/>
                <a:gd name="connsiteY1" fmla="*/ 165105 h 167377"/>
                <a:gd name="connsiteX2" fmla="*/ 1385 w 148742"/>
                <a:gd name="connsiteY2" fmla="*/ 154013 h 167377"/>
                <a:gd name="connsiteX3" fmla="*/ 90122 w 148742"/>
                <a:gd name="connsiteY3" fmla="*/ 4047 h 167377"/>
                <a:gd name="connsiteX4" fmla="*/ 101214 w 148742"/>
                <a:gd name="connsiteY4" fmla="*/ 1385 h 167377"/>
                <a:gd name="connsiteX5" fmla="*/ 144696 w 148742"/>
                <a:gd name="connsiteY5" fmla="*/ 27562 h 167377"/>
                <a:gd name="connsiteX6" fmla="*/ 147358 w 148742"/>
                <a:gd name="connsiteY6" fmla="*/ 38655 h 167377"/>
                <a:gd name="connsiteX7" fmla="*/ 72375 w 148742"/>
                <a:gd name="connsiteY7" fmla="*/ 163330 h 167377"/>
                <a:gd name="connsiteX8" fmla="*/ 61283 w 148742"/>
                <a:gd name="connsiteY8" fmla="*/ 165992 h 16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42" h="167377">
                  <a:moveTo>
                    <a:pt x="61283" y="165992"/>
                  </a:moveTo>
                  <a:lnTo>
                    <a:pt x="4047" y="165105"/>
                  </a:lnTo>
                  <a:cubicBezTo>
                    <a:pt x="54" y="162887"/>
                    <a:pt x="-1277" y="157563"/>
                    <a:pt x="1385" y="154013"/>
                  </a:cubicBezTo>
                  <a:lnTo>
                    <a:pt x="90122" y="4047"/>
                  </a:lnTo>
                  <a:cubicBezTo>
                    <a:pt x="92341" y="54"/>
                    <a:pt x="97665" y="-1277"/>
                    <a:pt x="101214" y="1385"/>
                  </a:cubicBezTo>
                  <a:lnTo>
                    <a:pt x="144696" y="27562"/>
                  </a:lnTo>
                  <a:cubicBezTo>
                    <a:pt x="148689" y="29781"/>
                    <a:pt x="150020" y="35105"/>
                    <a:pt x="147358" y="38655"/>
                  </a:cubicBezTo>
                  <a:lnTo>
                    <a:pt x="72375" y="163330"/>
                  </a:lnTo>
                  <a:cubicBezTo>
                    <a:pt x="70156" y="167323"/>
                    <a:pt x="65276" y="168655"/>
                    <a:pt x="61283" y="165992"/>
                  </a:cubicBezTo>
                  <a:close/>
                </a:path>
              </a:pathLst>
            </a:custGeom>
            <a:solidFill>
              <a:srgbClr val="482918"/>
            </a:solidFill>
            <a:ln w="4436" cap="flat">
              <a:noFill/>
              <a:prstDash val="solid"/>
              <a:miter/>
            </a:ln>
          </p:spPr>
          <p:txBody>
            <a:bodyPr rtlCol="0" anchor="t"/>
            <a:lstStyle/>
            <a:p>
              <a:endParaRPr lang="fr-FR"/>
            </a:p>
          </p:txBody>
        </p:sp>
        <p:sp>
          <p:nvSpPr>
            <p:cNvPr id="19" name="Freeform: Shape 26">
              <a:extLst>
                <a:ext uri="{FF2B5EF4-FFF2-40B4-BE49-F238E27FC236}">
                  <a16:creationId xmlns:a16="http://schemas.microsoft.com/office/drawing/2014/main" id="{B1C0468A-229E-6A50-24C6-6AB410727A59}"/>
                </a:ext>
              </a:extLst>
            </p:cNvPr>
            <p:cNvSpPr/>
            <p:nvPr/>
          </p:nvSpPr>
          <p:spPr>
            <a:xfrm>
              <a:off x="1300620" y="1519297"/>
              <a:ext cx="78849" cy="88993"/>
            </a:xfrm>
            <a:custGeom>
              <a:avLst/>
              <a:gdLst>
                <a:gd name="connsiteX0" fmla="*/ 87460 w 148298"/>
                <a:gd name="connsiteY0" fmla="*/ 165992 h 167377"/>
                <a:gd name="connsiteX1" fmla="*/ 144252 w 148298"/>
                <a:gd name="connsiteY1" fmla="*/ 165105 h 167377"/>
                <a:gd name="connsiteX2" fmla="*/ 146914 w 148298"/>
                <a:gd name="connsiteY2" fmla="*/ 154013 h 167377"/>
                <a:gd name="connsiteX3" fmla="*/ 58620 w 148298"/>
                <a:gd name="connsiteY3" fmla="*/ 4047 h 167377"/>
                <a:gd name="connsiteX4" fmla="*/ 47528 w 148298"/>
                <a:gd name="connsiteY4" fmla="*/ 1385 h 167377"/>
                <a:gd name="connsiteX5" fmla="*/ 4047 w 148298"/>
                <a:gd name="connsiteY5" fmla="*/ 27562 h 167377"/>
                <a:gd name="connsiteX6" fmla="*/ 1385 w 148298"/>
                <a:gd name="connsiteY6" fmla="*/ 38655 h 167377"/>
                <a:gd name="connsiteX7" fmla="*/ 76368 w 148298"/>
                <a:gd name="connsiteY7" fmla="*/ 163330 h 167377"/>
                <a:gd name="connsiteX8" fmla="*/ 87460 w 148298"/>
                <a:gd name="connsiteY8" fmla="*/ 165992 h 16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98" h="167377">
                  <a:moveTo>
                    <a:pt x="87460" y="165992"/>
                  </a:moveTo>
                  <a:lnTo>
                    <a:pt x="144252" y="165105"/>
                  </a:lnTo>
                  <a:cubicBezTo>
                    <a:pt x="148245" y="162887"/>
                    <a:pt x="149576" y="157563"/>
                    <a:pt x="146914" y="154013"/>
                  </a:cubicBezTo>
                  <a:lnTo>
                    <a:pt x="58620" y="4047"/>
                  </a:lnTo>
                  <a:cubicBezTo>
                    <a:pt x="56402" y="54"/>
                    <a:pt x="51078" y="-1277"/>
                    <a:pt x="47528" y="1385"/>
                  </a:cubicBezTo>
                  <a:lnTo>
                    <a:pt x="4047" y="27562"/>
                  </a:lnTo>
                  <a:cubicBezTo>
                    <a:pt x="54" y="29781"/>
                    <a:pt x="-1277" y="35105"/>
                    <a:pt x="1385" y="38655"/>
                  </a:cubicBezTo>
                  <a:lnTo>
                    <a:pt x="76368" y="163330"/>
                  </a:lnTo>
                  <a:cubicBezTo>
                    <a:pt x="78586" y="167323"/>
                    <a:pt x="83911" y="168655"/>
                    <a:pt x="87460" y="165992"/>
                  </a:cubicBezTo>
                  <a:close/>
                </a:path>
              </a:pathLst>
            </a:custGeom>
            <a:solidFill>
              <a:srgbClr val="482918"/>
            </a:solidFill>
            <a:ln w="4436" cap="flat">
              <a:noFill/>
              <a:prstDash val="solid"/>
              <a:miter/>
            </a:ln>
          </p:spPr>
          <p:txBody>
            <a:bodyPr rtlCol="0" anchor="t"/>
            <a:lstStyle/>
            <a:p>
              <a:endParaRPr lang="fr-FR"/>
            </a:p>
          </p:txBody>
        </p:sp>
        <p:sp>
          <p:nvSpPr>
            <p:cNvPr id="20" name="Freeform: Shape 27">
              <a:extLst>
                <a:ext uri="{FF2B5EF4-FFF2-40B4-BE49-F238E27FC236}">
                  <a16:creationId xmlns:a16="http://schemas.microsoft.com/office/drawing/2014/main" id="{5C6837BE-582B-A6E8-E799-CDDE71F91395}"/>
                </a:ext>
              </a:extLst>
            </p:cNvPr>
            <p:cNvSpPr/>
            <p:nvPr/>
          </p:nvSpPr>
          <p:spPr>
            <a:xfrm>
              <a:off x="1096356" y="1286724"/>
              <a:ext cx="289690" cy="289691"/>
            </a:xfrm>
            <a:custGeom>
              <a:avLst/>
              <a:gdLst>
                <a:gd name="connsiteX0" fmla="*/ 544846 w 544846"/>
                <a:gd name="connsiteY0" fmla="*/ 272423 h 544846"/>
                <a:gd name="connsiteX1" fmla="*/ 272423 w 544846"/>
                <a:gd name="connsiteY1" fmla="*/ 544846 h 544846"/>
                <a:gd name="connsiteX2" fmla="*/ 0 w 544846"/>
                <a:gd name="connsiteY2" fmla="*/ 272423 h 544846"/>
                <a:gd name="connsiteX3" fmla="*/ 272423 w 544846"/>
                <a:gd name="connsiteY3" fmla="*/ 0 h 544846"/>
                <a:gd name="connsiteX4" fmla="*/ 544846 w 544846"/>
                <a:gd name="connsiteY4" fmla="*/ 272423 h 54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46" h="544846">
                  <a:moveTo>
                    <a:pt x="544846" y="272423"/>
                  </a:moveTo>
                  <a:cubicBezTo>
                    <a:pt x="544846" y="422878"/>
                    <a:pt x="422878" y="544846"/>
                    <a:pt x="272423" y="544846"/>
                  </a:cubicBezTo>
                  <a:cubicBezTo>
                    <a:pt x="121968" y="544846"/>
                    <a:pt x="0" y="422878"/>
                    <a:pt x="0" y="272423"/>
                  </a:cubicBezTo>
                  <a:cubicBezTo>
                    <a:pt x="0" y="121968"/>
                    <a:pt x="121968" y="0"/>
                    <a:pt x="272423" y="0"/>
                  </a:cubicBezTo>
                  <a:cubicBezTo>
                    <a:pt x="422878" y="0"/>
                    <a:pt x="544846" y="121968"/>
                    <a:pt x="544846" y="272423"/>
                  </a:cubicBezTo>
                  <a:close/>
                </a:path>
              </a:pathLst>
            </a:custGeom>
            <a:solidFill>
              <a:srgbClr val="CB1F30"/>
            </a:solidFill>
            <a:ln w="4436" cap="flat">
              <a:noFill/>
              <a:prstDash val="solid"/>
              <a:miter/>
            </a:ln>
          </p:spPr>
          <p:txBody>
            <a:bodyPr rtlCol="0" anchor="t"/>
            <a:lstStyle/>
            <a:p>
              <a:endParaRPr lang="fr-FR"/>
            </a:p>
          </p:txBody>
        </p:sp>
        <p:sp>
          <p:nvSpPr>
            <p:cNvPr id="28" name="Freeform: Shape 28">
              <a:extLst>
                <a:ext uri="{FF2B5EF4-FFF2-40B4-BE49-F238E27FC236}">
                  <a16:creationId xmlns:a16="http://schemas.microsoft.com/office/drawing/2014/main" id="{9A0907FA-C278-0988-E259-80B33B5AAF18}"/>
                </a:ext>
              </a:extLst>
            </p:cNvPr>
            <p:cNvSpPr/>
            <p:nvPr/>
          </p:nvSpPr>
          <p:spPr>
            <a:xfrm>
              <a:off x="1160285" y="1350890"/>
              <a:ext cx="161830" cy="161830"/>
            </a:xfrm>
            <a:custGeom>
              <a:avLst/>
              <a:gdLst>
                <a:gd name="connsiteX0" fmla="*/ 152184 w 304368"/>
                <a:gd name="connsiteY0" fmla="*/ 304368 h 304368"/>
                <a:gd name="connsiteX1" fmla="*/ 304368 w 304368"/>
                <a:gd name="connsiteY1" fmla="*/ 152184 h 304368"/>
                <a:gd name="connsiteX2" fmla="*/ 152184 w 304368"/>
                <a:gd name="connsiteY2" fmla="*/ 0 h 304368"/>
                <a:gd name="connsiteX3" fmla="*/ 0 w 304368"/>
                <a:gd name="connsiteY3" fmla="*/ 152184 h 304368"/>
                <a:gd name="connsiteX4" fmla="*/ 152184 w 304368"/>
                <a:gd name="connsiteY4" fmla="*/ 304368 h 304368"/>
                <a:gd name="connsiteX5" fmla="*/ 152184 w 304368"/>
                <a:gd name="connsiteY5" fmla="*/ 37713 h 304368"/>
                <a:gd name="connsiteX6" fmla="*/ 266211 w 304368"/>
                <a:gd name="connsiteY6" fmla="*/ 151741 h 304368"/>
                <a:gd name="connsiteX7" fmla="*/ 152184 w 304368"/>
                <a:gd name="connsiteY7" fmla="*/ 265768 h 304368"/>
                <a:gd name="connsiteX8" fmla="*/ 38157 w 304368"/>
                <a:gd name="connsiteY8" fmla="*/ 151741 h 304368"/>
                <a:gd name="connsiteX9" fmla="*/ 152184 w 304368"/>
                <a:gd name="connsiteY9" fmla="*/ 37713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68" h="304368">
                  <a:moveTo>
                    <a:pt x="152184" y="304368"/>
                  </a:moveTo>
                  <a:cubicBezTo>
                    <a:pt x="236485" y="304368"/>
                    <a:pt x="304368" y="236041"/>
                    <a:pt x="304368" y="152184"/>
                  </a:cubicBezTo>
                  <a:cubicBezTo>
                    <a:pt x="304368" y="68328"/>
                    <a:pt x="236041" y="0"/>
                    <a:pt x="152184" y="0"/>
                  </a:cubicBezTo>
                  <a:cubicBezTo>
                    <a:pt x="68328" y="0"/>
                    <a:pt x="0" y="68328"/>
                    <a:pt x="0" y="152184"/>
                  </a:cubicBezTo>
                  <a:cubicBezTo>
                    <a:pt x="0" y="236041"/>
                    <a:pt x="68328" y="304368"/>
                    <a:pt x="152184" y="304368"/>
                  </a:cubicBezTo>
                  <a:close/>
                  <a:moveTo>
                    <a:pt x="152184" y="37713"/>
                  </a:moveTo>
                  <a:cubicBezTo>
                    <a:pt x="215188" y="37713"/>
                    <a:pt x="266211" y="88737"/>
                    <a:pt x="266211" y="151741"/>
                  </a:cubicBezTo>
                  <a:cubicBezTo>
                    <a:pt x="266211" y="214744"/>
                    <a:pt x="215188" y="265768"/>
                    <a:pt x="152184" y="265768"/>
                  </a:cubicBezTo>
                  <a:cubicBezTo>
                    <a:pt x="89181" y="265768"/>
                    <a:pt x="38157" y="214744"/>
                    <a:pt x="38157" y="151741"/>
                  </a:cubicBezTo>
                  <a:cubicBezTo>
                    <a:pt x="38157" y="88737"/>
                    <a:pt x="89181" y="37713"/>
                    <a:pt x="152184" y="37713"/>
                  </a:cubicBezTo>
                  <a:close/>
                </a:path>
              </a:pathLst>
            </a:custGeom>
            <a:solidFill>
              <a:srgbClr val="FFFFFF"/>
            </a:solidFill>
            <a:ln w="4436" cap="flat">
              <a:noFill/>
              <a:prstDash val="solid"/>
              <a:miter/>
            </a:ln>
          </p:spPr>
          <p:txBody>
            <a:bodyPr rtlCol="0" anchor="t"/>
            <a:lstStyle/>
            <a:p>
              <a:endParaRPr lang="fr-FR"/>
            </a:p>
          </p:txBody>
        </p:sp>
        <p:sp>
          <p:nvSpPr>
            <p:cNvPr id="30" name="Freeform: Shape 29">
              <a:extLst>
                <a:ext uri="{FF2B5EF4-FFF2-40B4-BE49-F238E27FC236}">
                  <a16:creationId xmlns:a16="http://schemas.microsoft.com/office/drawing/2014/main" id="{8C76951A-1232-EA84-4B89-BF420039A745}"/>
                </a:ext>
              </a:extLst>
            </p:cNvPr>
            <p:cNvSpPr/>
            <p:nvPr/>
          </p:nvSpPr>
          <p:spPr>
            <a:xfrm>
              <a:off x="1119474" y="1309842"/>
              <a:ext cx="243453" cy="243453"/>
            </a:xfrm>
            <a:custGeom>
              <a:avLst/>
              <a:gdLst>
                <a:gd name="connsiteX0" fmla="*/ 228942 w 457883"/>
                <a:gd name="connsiteY0" fmla="*/ 457884 h 457883"/>
                <a:gd name="connsiteX1" fmla="*/ 457884 w 457883"/>
                <a:gd name="connsiteY1" fmla="*/ 228942 h 457883"/>
                <a:gd name="connsiteX2" fmla="*/ 228942 w 457883"/>
                <a:gd name="connsiteY2" fmla="*/ 0 h 457883"/>
                <a:gd name="connsiteX3" fmla="*/ 0 w 457883"/>
                <a:gd name="connsiteY3" fmla="*/ 228942 h 457883"/>
                <a:gd name="connsiteX4" fmla="*/ 228942 w 457883"/>
                <a:gd name="connsiteY4" fmla="*/ 457884 h 457883"/>
                <a:gd name="connsiteX5" fmla="*/ 228942 w 457883"/>
                <a:gd name="connsiteY5" fmla="*/ 38601 h 457883"/>
                <a:gd name="connsiteX6" fmla="*/ 419283 w 457883"/>
                <a:gd name="connsiteY6" fmla="*/ 228942 h 457883"/>
                <a:gd name="connsiteX7" fmla="*/ 228942 w 457883"/>
                <a:gd name="connsiteY7" fmla="*/ 419283 h 457883"/>
                <a:gd name="connsiteX8" fmla="*/ 38601 w 457883"/>
                <a:gd name="connsiteY8" fmla="*/ 228942 h 457883"/>
                <a:gd name="connsiteX9" fmla="*/ 228942 w 457883"/>
                <a:gd name="connsiteY9" fmla="*/ 38601 h 45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883" h="457883">
                  <a:moveTo>
                    <a:pt x="228942" y="457884"/>
                  </a:moveTo>
                  <a:cubicBezTo>
                    <a:pt x="355392" y="457884"/>
                    <a:pt x="457884" y="355393"/>
                    <a:pt x="457884" y="228942"/>
                  </a:cubicBezTo>
                  <a:cubicBezTo>
                    <a:pt x="457884" y="102492"/>
                    <a:pt x="355392" y="0"/>
                    <a:pt x="228942" y="0"/>
                  </a:cubicBezTo>
                  <a:cubicBezTo>
                    <a:pt x="102491" y="0"/>
                    <a:pt x="0" y="102492"/>
                    <a:pt x="0" y="228942"/>
                  </a:cubicBezTo>
                  <a:cubicBezTo>
                    <a:pt x="444" y="355393"/>
                    <a:pt x="102935" y="457884"/>
                    <a:pt x="228942" y="457884"/>
                  </a:cubicBezTo>
                  <a:close/>
                  <a:moveTo>
                    <a:pt x="228942" y="38601"/>
                  </a:moveTo>
                  <a:cubicBezTo>
                    <a:pt x="334095" y="38601"/>
                    <a:pt x="419283" y="123788"/>
                    <a:pt x="419283" y="228942"/>
                  </a:cubicBezTo>
                  <a:cubicBezTo>
                    <a:pt x="419283" y="334096"/>
                    <a:pt x="334095" y="419283"/>
                    <a:pt x="228942" y="419283"/>
                  </a:cubicBezTo>
                  <a:cubicBezTo>
                    <a:pt x="123788" y="419283"/>
                    <a:pt x="38601" y="334096"/>
                    <a:pt x="38601" y="228942"/>
                  </a:cubicBezTo>
                  <a:cubicBezTo>
                    <a:pt x="38601" y="123788"/>
                    <a:pt x="123788" y="38601"/>
                    <a:pt x="228942" y="38601"/>
                  </a:cubicBezTo>
                  <a:close/>
                </a:path>
              </a:pathLst>
            </a:custGeom>
            <a:solidFill>
              <a:srgbClr val="FFFFFF"/>
            </a:solidFill>
            <a:ln w="4436" cap="flat">
              <a:noFill/>
              <a:prstDash val="solid"/>
              <a:miter/>
            </a:ln>
          </p:spPr>
          <p:txBody>
            <a:bodyPr rtlCol="0" anchor="t"/>
            <a:lstStyle/>
            <a:p>
              <a:endParaRPr lang="fr-FR"/>
            </a:p>
          </p:txBody>
        </p:sp>
        <p:sp>
          <p:nvSpPr>
            <p:cNvPr id="31" name="Freeform: Shape 30">
              <a:extLst>
                <a:ext uri="{FF2B5EF4-FFF2-40B4-BE49-F238E27FC236}">
                  <a16:creationId xmlns:a16="http://schemas.microsoft.com/office/drawing/2014/main" id="{E6020940-9DEE-BA40-A67D-28E720B73BB6}"/>
                </a:ext>
              </a:extLst>
            </p:cNvPr>
            <p:cNvSpPr/>
            <p:nvPr/>
          </p:nvSpPr>
          <p:spPr>
            <a:xfrm>
              <a:off x="1201569" y="1391937"/>
              <a:ext cx="79264" cy="79264"/>
            </a:xfrm>
            <a:custGeom>
              <a:avLst/>
              <a:gdLst>
                <a:gd name="connsiteX0" fmla="*/ 74539 w 149078"/>
                <a:gd name="connsiteY0" fmla="*/ 149078 h 149078"/>
                <a:gd name="connsiteX1" fmla="*/ 149078 w 149078"/>
                <a:gd name="connsiteY1" fmla="*/ 74539 h 149078"/>
                <a:gd name="connsiteX2" fmla="*/ 74539 w 149078"/>
                <a:gd name="connsiteY2" fmla="*/ 0 h 149078"/>
                <a:gd name="connsiteX3" fmla="*/ 0 w 149078"/>
                <a:gd name="connsiteY3" fmla="*/ 74539 h 149078"/>
                <a:gd name="connsiteX4" fmla="*/ 74539 w 149078"/>
                <a:gd name="connsiteY4" fmla="*/ 149078 h 149078"/>
                <a:gd name="connsiteX5" fmla="*/ 74539 w 149078"/>
                <a:gd name="connsiteY5" fmla="*/ 28840 h 149078"/>
                <a:gd name="connsiteX6" fmla="*/ 120683 w 149078"/>
                <a:gd name="connsiteY6" fmla="*/ 74983 h 149078"/>
                <a:gd name="connsiteX7" fmla="*/ 74539 w 149078"/>
                <a:gd name="connsiteY7" fmla="*/ 121126 h 149078"/>
                <a:gd name="connsiteX8" fmla="*/ 28396 w 149078"/>
                <a:gd name="connsiteY8" fmla="*/ 74983 h 149078"/>
                <a:gd name="connsiteX9" fmla="*/ 74539 w 149078"/>
                <a:gd name="connsiteY9" fmla="*/ 28840 h 1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78" h="149078">
                  <a:moveTo>
                    <a:pt x="74539" y="149078"/>
                  </a:moveTo>
                  <a:cubicBezTo>
                    <a:pt x="115802" y="149078"/>
                    <a:pt x="149078" y="115802"/>
                    <a:pt x="149078" y="74539"/>
                  </a:cubicBezTo>
                  <a:cubicBezTo>
                    <a:pt x="149078" y="33276"/>
                    <a:pt x="115802" y="0"/>
                    <a:pt x="74539" y="0"/>
                  </a:cubicBezTo>
                  <a:cubicBezTo>
                    <a:pt x="33276" y="0"/>
                    <a:pt x="0" y="33276"/>
                    <a:pt x="0" y="74539"/>
                  </a:cubicBezTo>
                  <a:cubicBezTo>
                    <a:pt x="0" y="115802"/>
                    <a:pt x="33276" y="149078"/>
                    <a:pt x="74539" y="149078"/>
                  </a:cubicBezTo>
                  <a:close/>
                  <a:moveTo>
                    <a:pt x="74539" y="28840"/>
                  </a:moveTo>
                  <a:cubicBezTo>
                    <a:pt x="99829" y="28840"/>
                    <a:pt x="120683" y="49249"/>
                    <a:pt x="120683" y="74983"/>
                  </a:cubicBezTo>
                  <a:cubicBezTo>
                    <a:pt x="120683" y="100273"/>
                    <a:pt x="100273" y="121126"/>
                    <a:pt x="74539" y="121126"/>
                  </a:cubicBezTo>
                  <a:cubicBezTo>
                    <a:pt x="49249" y="121126"/>
                    <a:pt x="28396" y="100716"/>
                    <a:pt x="28396" y="74983"/>
                  </a:cubicBezTo>
                  <a:cubicBezTo>
                    <a:pt x="28840" y="49249"/>
                    <a:pt x="49249" y="28840"/>
                    <a:pt x="74539" y="28840"/>
                  </a:cubicBezTo>
                  <a:close/>
                </a:path>
              </a:pathLst>
            </a:custGeom>
            <a:solidFill>
              <a:srgbClr val="FFFFFF"/>
            </a:solidFill>
            <a:ln w="4436" cap="flat">
              <a:noFill/>
              <a:prstDash val="solid"/>
              <a:miter/>
            </a:ln>
          </p:spPr>
          <p:txBody>
            <a:bodyPr rtlCol="0" anchor="t"/>
            <a:lstStyle/>
            <a:p>
              <a:endParaRPr lang="fr-FR"/>
            </a:p>
          </p:txBody>
        </p:sp>
        <p:sp>
          <p:nvSpPr>
            <p:cNvPr id="32" name="Freeform: Shape 31">
              <a:extLst>
                <a:ext uri="{FF2B5EF4-FFF2-40B4-BE49-F238E27FC236}">
                  <a16:creationId xmlns:a16="http://schemas.microsoft.com/office/drawing/2014/main" id="{461D32B9-700E-5AC6-0D00-7A997D8353E3}"/>
                </a:ext>
              </a:extLst>
            </p:cNvPr>
            <p:cNvSpPr/>
            <p:nvPr/>
          </p:nvSpPr>
          <p:spPr>
            <a:xfrm>
              <a:off x="1096120" y="1286724"/>
              <a:ext cx="144845" cy="289926"/>
            </a:xfrm>
            <a:custGeom>
              <a:avLst/>
              <a:gdLst>
                <a:gd name="connsiteX0" fmla="*/ 272423 w 272423"/>
                <a:gd name="connsiteY0" fmla="*/ 545290 h 545289"/>
                <a:gd name="connsiteX1" fmla="*/ 272423 w 272423"/>
                <a:gd name="connsiteY1" fmla="*/ 0 h 545289"/>
                <a:gd name="connsiteX2" fmla="*/ 0 w 272423"/>
                <a:gd name="connsiteY2" fmla="*/ 272423 h 545289"/>
                <a:gd name="connsiteX3" fmla="*/ 272423 w 272423"/>
                <a:gd name="connsiteY3" fmla="*/ 545290 h 545289"/>
              </a:gdLst>
              <a:ahLst/>
              <a:cxnLst>
                <a:cxn ang="0">
                  <a:pos x="connsiteX0" y="connsiteY0"/>
                </a:cxn>
                <a:cxn ang="0">
                  <a:pos x="connsiteX1" y="connsiteY1"/>
                </a:cxn>
                <a:cxn ang="0">
                  <a:pos x="connsiteX2" y="connsiteY2"/>
                </a:cxn>
                <a:cxn ang="0">
                  <a:pos x="connsiteX3" y="connsiteY3"/>
                </a:cxn>
              </a:cxnLst>
              <a:rect l="l" t="t" r="r" b="b"/>
              <a:pathLst>
                <a:path w="272423" h="545289">
                  <a:moveTo>
                    <a:pt x="272423" y="545290"/>
                  </a:moveTo>
                  <a:lnTo>
                    <a:pt x="272423" y="0"/>
                  </a:lnTo>
                  <a:cubicBezTo>
                    <a:pt x="122014" y="0"/>
                    <a:pt x="0" y="122014"/>
                    <a:pt x="0" y="272423"/>
                  </a:cubicBezTo>
                  <a:cubicBezTo>
                    <a:pt x="0" y="422833"/>
                    <a:pt x="122014" y="545290"/>
                    <a:pt x="272423" y="545290"/>
                  </a:cubicBezTo>
                  <a:close/>
                </a:path>
              </a:pathLst>
            </a:custGeom>
            <a:solidFill>
              <a:srgbClr val="002539">
                <a:alpha val="10000"/>
              </a:srgbClr>
            </a:solidFill>
            <a:ln w="4436" cap="flat">
              <a:noFill/>
              <a:prstDash val="solid"/>
              <a:miter/>
            </a:ln>
          </p:spPr>
          <p:txBody>
            <a:bodyPr rtlCol="0" anchor="t"/>
            <a:lstStyle/>
            <a:p>
              <a:endParaRPr lang="fr-FR"/>
            </a:p>
          </p:txBody>
        </p:sp>
        <p:sp>
          <p:nvSpPr>
            <p:cNvPr id="33" name="Freeform: Shape 78">
              <a:extLst>
                <a:ext uri="{FF2B5EF4-FFF2-40B4-BE49-F238E27FC236}">
                  <a16:creationId xmlns:a16="http://schemas.microsoft.com/office/drawing/2014/main" id="{C8852526-C972-D8B8-2BA2-572B9B754F96}"/>
                </a:ext>
              </a:extLst>
            </p:cNvPr>
            <p:cNvSpPr/>
            <p:nvPr/>
          </p:nvSpPr>
          <p:spPr>
            <a:xfrm>
              <a:off x="1041390" y="1432749"/>
              <a:ext cx="182590" cy="75961"/>
            </a:xfrm>
            <a:custGeom>
              <a:avLst/>
              <a:gdLst>
                <a:gd name="connsiteX0" fmla="*/ 343413 w 343412"/>
                <a:gd name="connsiteY0" fmla="*/ 9761 h 142866"/>
                <a:gd name="connsiteX1" fmla="*/ 3549 w 343412"/>
                <a:gd name="connsiteY1" fmla="*/ 142867 h 142866"/>
                <a:gd name="connsiteX2" fmla="*/ 0 w 343412"/>
                <a:gd name="connsiteY2" fmla="*/ 133106 h 142866"/>
                <a:gd name="connsiteX3" fmla="*/ 339863 w 343412"/>
                <a:gd name="connsiteY3" fmla="*/ 0 h 142866"/>
              </a:gdLst>
              <a:ahLst/>
              <a:cxnLst>
                <a:cxn ang="0">
                  <a:pos x="connsiteX0" y="connsiteY0"/>
                </a:cxn>
                <a:cxn ang="0">
                  <a:pos x="connsiteX1" y="connsiteY1"/>
                </a:cxn>
                <a:cxn ang="0">
                  <a:pos x="connsiteX2" y="connsiteY2"/>
                </a:cxn>
                <a:cxn ang="0">
                  <a:pos x="connsiteX3" y="connsiteY3"/>
                </a:cxn>
              </a:cxnLst>
              <a:rect l="l" t="t" r="r" b="b"/>
              <a:pathLst>
                <a:path w="343412" h="142866">
                  <a:moveTo>
                    <a:pt x="343413" y="9761"/>
                  </a:moveTo>
                  <a:lnTo>
                    <a:pt x="3549" y="142867"/>
                  </a:lnTo>
                  <a:lnTo>
                    <a:pt x="0" y="133106"/>
                  </a:lnTo>
                  <a:lnTo>
                    <a:pt x="339863" y="0"/>
                  </a:lnTo>
                  <a:close/>
                </a:path>
              </a:pathLst>
            </a:custGeom>
            <a:solidFill>
              <a:srgbClr val="FFFFFF"/>
            </a:solidFill>
            <a:ln w="4436" cap="flat">
              <a:noFill/>
              <a:prstDash val="solid"/>
              <a:miter/>
            </a:ln>
          </p:spPr>
          <p:txBody>
            <a:bodyPr rtlCol="0" anchor="t"/>
            <a:lstStyle/>
            <a:p>
              <a:endParaRPr lang="fr-FR"/>
            </a:p>
          </p:txBody>
        </p:sp>
        <p:grpSp>
          <p:nvGrpSpPr>
            <p:cNvPr id="34" name="Content Placeholder 4">
              <a:extLst>
                <a:ext uri="{FF2B5EF4-FFF2-40B4-BE49-F238E27FC236}">
                  <a16:creationId xmlns:a16="http://schemas.microsoft.com/office/drawing/2014/main" id="{6B802DF4-5EDD-57C5-2E94-5B94E9CE017C}"/>
                </a:ext>
              </a:extLst>
            </p:cNvPr>
            <p:cNvGrpSpPr/>
            <p:nvPr/>
          </p:nvGrpSpPr>
          <p:grpSpPr>
            <a:xfrm>
              <a:off x="1047759" y="1495499"/>
              <a:ext cx="37509" cy="32555"/>
              <a:chOff x="230430" y="4540319"/>
              <a:chExt cx="70546" cy="61228"/>
            </a:xfrm>
            <a:solidFill>
              <a:srgbClr val="482918"/>
            </a:solidFill>
          </p:grpSpPr>
          <p:sp>
            <p:nvSpPr>
              <p:cNvPr id="81" name="Freeform: Shape 84">
                <a:extLst>
                  <a:ext uri="{FF2B5EF4-FFF2-40B4-BE49-F238E27FC236}">
                    <a16:creationId xmlns:a16="http://schemas.microsoft.com/office/drawing/2014/main" id="{62EE72AA-1EB6-B07C-2F5F-56DFD9DF369E}"/>
                  </a:ext>
                </a:extLst>
              </p:cNvPr>
              <p:cNvSpPr/>
              <p:nvPr/>
            </p:nvSpPr>
            <p:spPr>
              <a:xfrm>
                <a:off x="230430" y="4555404"/>
                <a:ext cx="31945" cy="46143"/>
              </a:xfrm>
              <a:custGeom>
                <a:avLst/>
                <a:gdLst>
                  <a:gd name="connsiteX0" fmla="*/ 31945 w 31945"/>
                  <a:gd name="connsiteY0" fmla="*/ 0 h 46143"/>
                  <a:gd name="connsiteX1" fmla="*/ 2662 w 31945"/>
                  <a:gd name="connsiteY1" fmla="*/ 11092 h 46143"/>
                  <a:gd name="connsiteX2" fmla="*/ 0 w 31945"/>
                  <a:gd name="connsiteY2" fmla="*/ 46143 h 46143"/>
                  <a:gd name="connsiteX3" fmla="*/ 31945 w 31945"/>
                  <a:gd name="connsiteY3" fmla="*/ 33276 h 46143"/>
                </a:gdLst>
                <a:ahLst/>
                <a:cxnLst>
                  <a:cxn ang="0">
                    <a:pos x="connsiteX0" y="connsiteY0"/>
                  </a:cxn>
                  <a:cxn ang="0">
                    <a:pos x="connsiteX1" y="connsiteY1"/>
                  </a:cxn>
                  <a:cxn ang="0">
                    <a:pos x="connsiteX2" y="connsiteY2"/>
                  </a:cxn>
                  <a:cxn ang="0">
                    <a:pos x="connsiteX3" y="connsiteY3"/>
                  </a:cxn>
                </a:cxnLst>
                <a:rect l="l" t="t" r="r" b="b"/>
                <a:pathLst>
                  <a:path w="31945" h="46143">
                    <a:moveTo>
                      <a:pt x="31945" y="0"/>
                    </a:moveTo>
                    <a:lnTo>
                      <a:pt x="2662" y="11092"/>
                    </a:lnTo>
                    <a:lnTo>
                      <a:pt x="0" y="46143"/>
                    </a:lnTo>
                    <a:lnTo>
                      <a:pt x="31945" y="33276"/>
                    </a:lnTo>
                    <a:close/>
                  </a:path>
                </a:pathLst>
              </a:custGeom>
              <a:solidFill>
                <a:srgbClr val="482918"/>
              </a:solidFill>
              <a:ln w="4436" cap="flat">
                <a:noFill/>
                <a:prstDash val="solid"/>
                <a:miter/>
              </a:ln>
            </p:spPr>
            <p:txBody>
              <a:bodyPr rtlCol="0" anchor="t"/>
              <a:lstStyle/>
              <a:p>
                <a:endParaRPr lang="fr-FR"/>
              </a:p>
            </p:txBody>
          </p:sp>
          <p:sp>
            <p:nvSpPr>
              <p:cNvPr id="82" name="Freeform: Shape 85">
                <a:extLst>
                  <a:ext uri="{FF2B5EF4-FFF2-40B4-BE49-F238E27FC236}">
                    <a16:creationId xmlns:a16="http://schemas.microsoft.com/office/drawing/2014/main" id="{772F0539-E1D9-2FD8-309E-8E45209E6482}"/>
                  </a:ext>
                </a:extLst>
              </p:cNvPr>
              <p:cNvSpPr/>
              <p:nvPr/>
            </p:nvSpPr>
            <p:spPr>
              <a:xfrm>
                <a:off x="269031" y="4540319"/>
                <a:ext cx="31945" cy="45699"/>
              </a:xfrm>
              <a:custGeom>
                <a:avLst/>
                <a:gdLst>
                  <a:gd name="connsiteX0" fmla="*/ 0 w 31945"/>
                  <a:gd name="connsiteY0" fmla="*/ 45700 h 45699"/>
                  <a:gd name="connsiteX1" fmla="*/ 29283 w 31945"/>
                  <a:gd name="connsiteY1" fmla="*/ 34607 h 45699"/>
                  <a:gd name="connsiteX2" fmla="*/ 31945 w 31945"/>
                  <a:gd name="connsiteY2" fmla="*/ 0 h 45699"/>
                  <a:gd name="connsiteX3" fmla="*/ 0 w 31945"/>
                  <a:gd name="connsiteY3" fmla="*/ 12423 h 45699"/>
                </a:gdLst>
                <a:ahLst/>
                <a:cxnLst>
                  <a:cxn ang="0">
                    <a:pos x="connsiteX0" y="connsiteY0"/>
                  </a:cxn>
                  <a:cxn ang="0">
                    <a:pos x="connsiteX1" y="connsiteY1"/>
                  </a:cxn>
                  <a:cxn ang="0">
                    <a:pos x="connsiteX2" y="connsiteY2"/>
                  </a:cxn>
                  <a:cxn ang="0">
                    <a:pos x="connsiteX3" y="connsiteY3"/>
                  </a:cxn>
                </a:cxnLst>
                <a:rect l="l" t="t" r="r" b="b"/>
                <a:pathLst>
                  <a:path w="31945" h="45699">
                    <a:moveTo>
                      <a:pt x="0" y="45700"/>
                    </a:moveTo>
                    <a:lnTo>
                      <a:pt x="29283" y="34607"/>
                    </a:lnTo>
                    <a:lnTo>
                      <a:pt x="31945" y="0"/>
                    </a:lnTo>
                    <a:lnTo>
                      <a:pt x="0" y="12423"/>
                    </a:lnTo>
                    <a:close/>
                  </a:path>
                </a:pathLst>
              </a:custGeom>
              <a:solidFill>
                <a:srgbClr val="482918"/>
              </a:solidFill>
              <a:ln w="4436" cap="flat">
                <a:noFill/>
                <a:prstDash val="solid"/>
                <a:miter/>
              </a:ln>
            </p:spPr>
            <p:txBody>
              <a:bodyPr rtlCol="0" anchor="t"/>
              <a:lstStyle/>
              <a:p>
                <a:endParaRPr lang="fr-FR"/>
              </a:p>
            </p:txBody>
          </p:sp>
        </p:grpSp>
        <p:grpSp>
          <p:nvGrpSpPr>
            <p:cNvPr id="35" name="Content Placeholder 4">
              <a:extLst>
                <a:ext uri="{FF2B5EF4-FFF2-40B4-BE49-F238E27FC236}">
                  <a16:creationId xmlns:a16="http://schemas.microsoft.com/office/drawing/2014/main" id="{E3B881D0-DE22-C6BC-9BD8-BC9C5670BC3A}"/>
                </a:ext>
              </a:extLst>
            </p:cNvPr>
            <p:cNvGrpSpPr/>
            <p:nvPr/>
          </p:nvGrpSpPr>
          <p:grpSpPr>
            <a:xfrm>
              <a:off x="1031718" y="1470729"/>
              <a:ext cx="50011" cy="27365"/>
              <a:chOff x="200260" y="4493732"/>
              <a:chExt cx="94060" cy="51467"/>
            </a:xfrm>
            <a:solidFill>
              <a:srgbClr val="482918"/>
            </a:solidFill>
          </p:grpSpPr>
          <p:sp>
            <p:nvSpPr>
              <p:cNvPr id="79" name="Freeform: Shape 82">
                <a:extLst>
                  <a:ext uri="{FF2B5EF4-FFF2-40B4-BE49-F238E27FC236}">
                    <a16:creationId xmlns:a16="http://schemas.microsoft.com/office/drawing/2014/main" id="{88BB75E4-CBCB-3F91-491F-202F978F9D6D}"/>
                  </a:ext>
                </a:extLst>
              </p:cNvPr>
              <p:cNvSpPr/>
              <p:nvPr/>
            </p:nvSpPr>
            <p:spPr>
              <a:xfrm>
                <a:off x="200260" y="4508817"/>
                <a:ext cx="55460" cy="36382"/>
              </a:xfrm>
              <a:custGeom>
                <a:avLst/>
                <a:gdLst>
                  <a:gd name="connsiteX0" fmla="*/ 30171 w 55460"/>
                  <a:gd name="connsiteY0" fmla="*/ 0 h 36382"/>
                  <a:gd name="connsiteX1" fmla="*/ 0 w 55460"/>
                  <a:gd name="connsiteY1" fmla="*/ 11536 h 36382"/>
                  <a:gd name="connsiteX2" fmla="*/ 26177 w 55460"/>
                  <a:gd name="connsiteY2" fmla="*/ 36382 h 36382"/>
                  <a:gd name="connsiteX3" fmla="*/ 55461 w 55460"/>
                  <a:gd name="connsiteY3" fmla="*/ 24846 h 36382"/>
                </a:gdLst>
                <a:ahLst/>
                <a:cxnLst>
                  <a:cxn ang="0">
                    <a:pos x="connsiteX0" y="connsiteY0"/>
                  </a:cxn>
                  <a:cxn ang="0">
                    <a:pos x="connsiteX1" y="connsiteY1"/>
                  </a:cxn>
                  <a:cxn ang="0">
                    <a:pos x="connsiteX2" y="connsiteY2"/>
                  </a:cxn>
                  <a:cxn ang="0">
                    <a:pos x="connsiteX3" y="connsiteY3"/>
                  </a:cxn>
                </a:cxnLst>
                <a:rect l="l" t="t" r="r" b="b"/>
                <a:pathLst>
                  <a:path w="55460" h="36382">
                    <a:moveTo>
                      <a:pt x="30171" y="0"/>
                    </a:moveTo>
                    <a:lnTo>
                      <a:pt x="0" y="11536"/>
                    </a:lnTo>
                    <a:lnTo>
                      <a:pt x="26177" y="36382"/>
                    </a:lnTo>
                    <a:lnTo>
                      <a:pt x="55461" y="24846"/>
                    </a:lnTo>
                    <a:close/>
                  </a:path>
                </a:pathLst>
              </a:custGeom>
              <a:solidFill>
                <a:srgbClr val="482918"/>
              </a:solidFill>
              <a:ln w="4436" cap="flat">
                <a:noFill/>
                <a:prstDash val="solid"/>
                <a:miter/>
              </a:ln>
            </p:spPr>
            <p:txBody>
              <a:bodyPr rtlCol="0" anchor="t"/>
              <a:lstStyle/>
              <a:p>
                <a:endParaRPr lang="fr-FR"/>
              </a:p>
            </p:txBody>
          </p:sp>
          <p:sp>
            <p:nvSpPr>
              <p:cNvPr id="80" name="Freeform: Shape 83">
                <a:extLst>
                  <a:ext uri="{FF2B5EF4-FFF2-40B4-BE49-F238E27FC236}">
                    <a16:creationId xmlns:a16="http://schemas.microsoft.com/office/drawing/2014/main" id="{6ECE2584-56DF-BC6B-B719-6E53B461AE4C}"/>
                  </a:ext>
                </a:extLst>
              </p:cNvPr>
              <p:cNvSpPr/>
              <p:nvPr/>
            </p:nvSpPr>
            <p:spPr>
              <a:xfrm>
                <a:off x="237529" y="4493732"/>
                <a:ext cx="56791" cy="37713"/>
              </a:xfrm>
              <a:custGeom>
                <a:avLst/>
                <a:gdLst>
                  <a:gd name="connsiteX0" fmla="*/ 25290 w 56791"/>
                  <a:gd name="connsiteY0" fmla="*/ 37270 h 37713"/>
                  <a:gd name="connsiteX1" fmla="*/ 24846 w 56791"/>
                  <a:gd name="connsiteY1" fmla="*/ 37713 h 37713"/>
                  <a:gd name="connsiteX2" fmla="*/ 56792 w 56791"/>
                  <a:gd name="connsiteY2" fmla="*/ 24847 h 37713"/>
                  <a:gd name="connsiteX3" fmla="*/ 31058 w 56791"/>
                  <a:gd name="connsiteY3" fmla="*/ 0 h 37713"/>
                  <a:gd name="connsiteX4" fmla="*/ 0 w 56791"/>
                  <a:gd name="connsiteY4" fmla="*/ 12423 h 3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 h="37713">
                    <a:moveTo>
                      <a:pt x="25290" y="37270"/>
                    </a:moveTo>
                    <a:lnTo>
                      <a:pt x="24846" y="37713"/>
                    </a:lnTo>
                    <a:lnTo>
                      <a:pt x="56792" y="24847"/>
                    </a:lnTo>
                    <a:lnTo>
                      <a:pt x="31058" y="0"/>
                    </a:lnTo>
                    <a:lnTo>
                      <a:pt x="0" y="12423"/>
                    </a:lnTo>
                    <a:close/>
                  </a:path>
                </a:pathLst>
              </a:custGeom>
              <a:solidFill>
                <a:srgbClr val="482918"/>
              </a:solidFill>
              <a:ln w="4436" cap="flat">
                <a:noFill/>
                <a:prstDash val="solid"/>
                <a:miter/>
              </a:ln>
            </p:spPr>
            <p:txBody>
              <a:bodyPr rtlCol="0" anchor="t"/>
              <a:lstStyle/>
              <a:p>
                <a:endParaRPr lang="fr-FR"/>
              </a:p>
            </p:txBody>
          </p:sp>
        </p:grpSp>
        <p:sp>
          <p:nvSpPr>
            <p:cNvPr id="36" name="Freeform: Shape 81">
              <a:extLst>
                <a:ext uri="{FF2B5EF4-FFF2-40B4-BE49-F238E27FC236}">
                  <a16:creationId xmlns:a16="http://schemas.microsoft.com/office/drawing/2014/main" id="{E8186B88-71ED-1308-EAC5-D42483FBB502}"/>
                </a:ext>
              </a:extLst>
            </p:cNvPr>
            <p:cNvSpPr/>
            <p:nvPr/>
          </p:nvSpPr>
          <p:spPr>
            <a:xfrm>
              <a:off x="1202041" y="1420010"/>
              <a:ext cx="46001" cy="41991"/>
            </a:xfrm>
            <a:custGeom>
              <a:avLst/>
              <a:gdLst>
                <a:gd name="connsiteX0" fmla="*/ 0 w 86518"/>
                <a:gd name="connsiteY0" fmla="*/ 0 h 78976"/>
                <a:gd name="connsiteX1" fmla="*/ 86519 w 86518"/>
                <a:gd name="connsiteY1" fmla="*/ 11536 h 78976"/>
                <a:gd name="connsiteX2" fmla="*/ 32389 w 86518"/>
                <a:gd name="connsiteY2" fmla="*/ 78976 h 78976"/>
                <a:gd name="connsiteX3" fmla="*/ 30614 w 86518"/>
                <a:gd name="connsiteY3" fmla="*/ 31502 h 78976"/>
              </a:gdLst>
              <a:ahLst/>
              <a:cxnLst>
                <a:cxn ang="0">
                  <a:pos x="connsiteX0" y="connsiteY0"/>
                </a:cxn>
                <a:cxn ang="0">
                  <a:pos x="connsiteX1" y="connsiteY1"/>
                </a:cxn>
                <a:cxn ang="0">
                  <a:pos x="connsiteX2" y="connsiteY2"/>
                </a:cxn>
                <a:cxn ang="0">
                  <a:pos x="connsiteX3" y="connsiteY3"/>
                </a:cxn>
              </a:cxnLst>
              <a:rect l="l" t="t" r="r" b="b"/>
              <a:pathLst>
                <a:path w="86518" h="78976">
                  <a:moveTo>
                    <a:pt x="0" y="0"/>
                  </a:moveTo>
                  <a:lnTo>
                    <a:pt x="86519" y="11536"/>
                  </a:lnTo>
                  <a:lnTo>
                    <a:pt x="32389" y="78976"/>
                  </a:lnTo>
                  <a:lnTo>
                    <a:pt x="30614" y="31502"/>
                  </a:lnTo>
                  <a:close/>
                </a:path>
              </a:pathLst>
            </a:custGeom>
            <a:solidFill>
              <a:srgbClr val="FEBB1E"/>
            </a:solidFill>
            <a:ln w="4436" cap="flat">
              <a:noFill/>
              <a:prstDash val="solid"/>
              <a:miter/>
            </a:ln>
          </p:spPr>
          <p:txBody>
            <a:bodyPr rtlCol="0" anchor="t"/>
            <a:lstStyle/>
            <a:p>
              <a:endParaRPr lang="fr-FR"/>
            </a:p>
          </p:txBody>
        </p:sp>
        <p:sp>
          <p:nvSpPr>
            <p:cNvPr id="37" name="Freeform: Shape 67">
              <a:extLst>
                <a:ext uri="{FF2B5EF4-FFF2-40B4-BE49-F238E27FC236}">
                  <a16:creationId xmlns:a16="http://schemas.microsoft.com/office/drawing/2014/main" id="{0BDEB8E2-B023-7617-204B-705D98D1AAA8}"/>
                </a:ext>
              </a:extLst>
            </p:cNvPr>
            <p:cNvSpPr/>
            <p:nvPr/>
          </p:nvSpPr>
          <p:spPr>
            <a:xfrm>
              <a:off x="1283102" y="1248417"/>
              <a:ext cx="118840" cy="144082"/>
            </a:xfrm>
            <a:custGeom>
              <a:avLst/>
              <a:gdLst>
                <a:gd name="connsiteX0" fmla="*/ 223344 w 223513"/>
                <a:gd name="connsiteY0" fmla="*/ 229112 h 270988"/>
                <a:gd name="connsiteX1" fmla="*/ 217132 w 223513"/>
                <a:gd name="connsiteY1" fmla="*/ 237986 h 270988"/>
                <a:gd name="connsiteX2" fmla="*/ 54300 w 223513"/>
                <a:gd name="connsiteY2" fmla="*/ 270818 h 270988"/>
                <a:gd name="connsiteX3" fmla="*/ 45426 w 223513"/>
                <a:gd name="connsiteY3" fmla="*/ 264607 h 270988"/>
                <a:gd name="connsiteX4" fmla="*/ 170 w 223513"/>
                <a:gd name="connsiteY4" fmla="*/ 41877 h 270988"/>
                <a:gd name="connsiteX5" fmla="*/ 6382 w 223513"/>
                <a:gd name="connsiteY5" fmla="*/ 33003 h 270988"/>
                <a:gd name="connsiteX6" fmla="*/ 169214 w 223513"/>
                <a:gd name="connsiteY6" fmla="*/ 170 h 270988"/>
                <a:gd name="connsiteX7" fmla="*/ 178088 w 223513"/>
                <a:gd name="connsiteY7" fmla="*/ 6382 h 270988"/>
                <a:gd name="connsiteX8" fmla="*/ 223344 w 223513"/>
                <a:gd name="connsiteY8" fmla="*/ 229112 h 270988"/>
                <a:gd name="connsiteX9" fmla="*/ 223344 w 223513"/>
                <a:gd name="connsiteY9" fmla="*/ 229112 h 27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513" h="270988">
                  <a:moveTo>
                    <a:pt x="223344" y="229112"/>
                  </a:moveTo>
                  <a:cubicBezTo>
                    <a:pt x="224231" y="233105"/>
                    <a:pt x="221569" y="237098"/>
                    <a:pt x="217132" y="237986"/>
                  </a:cubicBezTo>
                  <a:lnTo>
                    <a:pt x="54300" y="270818"/>
                  </a:lnTo>
                  <a:cubicBezTo>
                    <a:pt x="50307" y="271706"/>
                    <a:pt x="46313" y="269044"/>
                    <a:pt x="45426" y="264607"/>
                  </a:cubicBezTo>
                  <a:lnTo>
                    <a:pt x="170" y="41877"/>
                  </a:lnTo>
                  <a:cubicBezTo>
                    <a:pt x="-717" y="37883"/>
                    <a:pt x="1945" y="33890"/>
                    <a:pt x="6382" y="33003"/>
                  </a:cubicBezTo>
                  <a:lnTo>
                    <a:pt x="169214" y="170"/>
                  </a:lnTo>
                  <a:cubicBezTo>
                    <a:pt x="173207" y="-717"/>
                    <a:pt x="177201" y="1945"/>
                    <a:pt x="178088" y="6382"/>
                  </a:cubicBezTo>
                  <a:lnTo>
                    <a:pt x="223344" y="229112"/>
                  </a:lnTo>
                  <a:lnTo>
                    <a:pt x="223344" y="229112"/>
                  </a:lnTo>
                  <a:close/>
                </a:path>
              </a:pathLst>
            </a:custGeom>
            <a:solidFill>
              <a:srgbClr val="17335B"/>
            </a:solidFill>
            <a:ln w="4436" cap="flat">
              <a:noFill/>
              <a:prstDash val="solid"/>
              <a:miter/>
            </a:ln>
          </p:spPr>
          <p:txBody>
            <a:bodyPr rtlCol="0" anchor="t"/>
            <a:lstStyle/>
            <a:p>
              <a:endParaRPr lang="fr-FR"/>
            </a:p>
          </p:txBody>
        </p:sp>
        <p:sp>
          <p:nvSpPr>
            <p:cNvPr id="38" name="Freeform: Shape 68">
              <a:extLst>
                <a:ext uri="{FF2B5EF4-FFF2-40B4-BE49-F238E27FC236}">
                  <a16:creationId xmlns:a16="http://schemas.microsoft.com/office/drawing/2014/main" id="{8371B9E7-1D51-20E4-22DF-F1E605487198}"/>
                </a:ext>
              </a:extLst>
            </p:cNvPr>
            <p:cNvSpPr/>
            <p:nvPr/>
          </p:nvSpPr>
          <p:spPr>
            <a:xfrm>
              <a:off x="1290034" y="1255584"/>
              <a:ext cx="104977" cy="129039"/>
            </a:xfrm>
            <a:custGeom>
              <a:avLst/>
              <a:gdLst>
                <a:gd name="connsiteX0" fmla="*/ 197440 w 197440"/>
                <a:gd name="connsiteY0" fmla="*/ 209864 h 242696"/>
                <a:gd name="connsiteX1" fmla="*/ 196109 w 197440"/>
                <a:gd name="connsiteY1" fmla="*/ 212082 h 242696"/>
                <a:gd name="connsiteX2" fmla="*/ 44369 w 197440"/>
                <a:gd name="connsiteY2" fmla="*/ 242696 h 242696"/>
                <a:gd name="connsiteX3" fmla="*/ 42150 w 197440"/>
                <a:gd name="connsiteY3" fmla="*/ 241365 h 242696"/>
                <a:gd name="connsiteX4" fmla="*/ 0 w 197440"/>
                <a:gd name="connsiteY4" fmla="*/ 32833 h 242696"/>
                <a:gd name="connsiteX5" fmla="*/ 1331 w 197440"/>
                <a:gd name="connsiteY5" fmla="*/ 30614 h 242696"/>
                <a:gd name="connsiteX6" fmla="*/ 153072 w 197440"/>
                <a:gd name="connsiteY6" fmla="*/ 0 h 242696"/>
                <a:gd name="connsiteX7" fmla="*/ 155290 w 197440"/>
                <a:gd name="connsiteY7" fmla="*/ 1331 h 242696"/>
                <a:gd name="connsiteX8" fmla="*/ 197440 w 197440"/>
                <a:gd name="connsiteY8" fmla="*/ 209864 h 242696"/>
                <a:gd name="connsiteX9" fmla="*/ 197440 w 197440"/>
                <a:gd name="connsiteY9" fmla="*/ 209864 h 24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40" h="242696">
                  <a:moveTo>
                    <a:pt x="197440" y="209864"/>
                  </a:moveTo>
                  <a:cubicBezTo>
                    <a:pt x="197440" y="210751"/>
                    <a:pt x="196996" y="211638"/>
                    <a:pt x="196109" y="212082"/>
                  </a:cubicBezTo>
                  <a:lnTo>
                    <a:pt x="44369" y="242696"/>
                  </a:lnTo>
                  <a:cubicBezTo>
                    <a:pt x="43481" y="242696"/>
                    <a:pt x="42594" y="242253"/>
                    <a:pt x="42150" y="241365"/>
                  </a:cubicBezTo>
                  <a:lnTo>
                    <a:pt x="0" y="32833"/>
                  </a:lnTo>
                  <a:cubicBezTo>
                    <a:pt x="0" y="31945"/>
                    <a:pt x="444" y="31058"/>
                    <a:pt x="1331" y="30614"/>
                  </a:cubicBezTo>
                  <a:lnTo>
                    <a:pt x="153072" y="0"/>
                  </a:lnTo>
                  <a:cubicBezTo>
                    <a:pt x="153959" y="0"/>
                    <a:pt x="154846" y="444"/>
                    <a:pt x="155290" y="1331"/>
                  </a:cubicBezTo>
                  <a:lnTo>
                    <a:pt x="197440" y="209864"/>
                  </a:lnTo>
                  <a:lnTo>
                    <a:pt x="197440" y="209864"/>
                  </a:lnTo>
                  <a:close/>
                </a:path>
              </a:pathLst>
            </a:custGeom>
            <a:solidFill>
              <a:srgbClr val="FFFFFF"/>
            </a:solidFill>
            <a:ln w="4436" cap="flat">
              <a:noFill/>
              <a:prstDash val="solid"/>
              <a:miter/>
            </a:ln>
          </p:spPr>
          <p:txBody>
            <a:bodyPr rtlCol="0" anchor="t"/>
            <a:lstStyle/>
            <a:p>
              <a:endParaRPr lang="fr-FR"/>
            </a:p>
          </p:txBody>
        </p:sp>
        <p:sp>
          <p:nvSpPr>
            <p:cNvPr id="39" name="Freeform: Shape 69">
              <a:extLst>
                <a:ext uri="{FF2B5EF4-FFF2-40B4-BE49-F238E27FC236}">
                  <a16:creationId xmlns:a16="http://schemas.microsoft.com/office/drawing/2014/main" id="{226599D3-97D2-5DCD-7FED-FA01B381030B}"/>
                </a:ext>
              </a:extLst>
            </p:cNvPr>
            <p:cNvSpPr/>
            <p:nvPr/>
          </p:nvSpPr>
          <p:spPr>
            <a:xfrm>
              <a:off x="1313388" y="1252382"/>
              <a:ext cx="38924" cy="22310"/>
            </a:xfrm>
            <a:custGeom>
              <a:avLst/>
              <a:gdLst>
                <a:gd name="connsiteX0" fmla="*/ 45700 w 73208"/>
                <a:gd name="connsiteY0" fmla="*/ 14009 h 41961"/>
                <a:gd name="connsiteX1" fmla="*/ 45700 w 73208"/>
                <a:gd name="connsiteY1" fmla="*/ 9573 h 41961"/>
                <a:gd name="connsiteX2" fmla="*/ 31502 w 73208"/>
                <a:gd name="connsiteY2" fmla="*/ 255 h 41961"/>
                <a:gd name="connsiteX3" fmla="*/ 22184 w 73208"/>
                <a:gd name="connsiteY3" fmla="*/ 14453 h 41961"/>
                <a:gd name="connsiteX4" fmla="*/ 23959 w 73208"/>
                <a:gd name="connsiteY4" fmla="*/ 18446 h 41961"/>
                <a:gd name="connsiteX5" fmla="*/ 0 w 73208"/>
                <a:gd name="connsiteY5" fmla="*/ 23327 h 41961"/>
                <a:gd name="connsiteX6" fmla="*/ 3993 w 73208"/>
                <a:gd name="connsiteY6" fmla="*/ 41962 h 41961"/>
                <a:gd name="connsiteX7" fmla="*/ 73208 w 73208"/>
                <a:gd name="connsiteY7" fmla="*/ 27764 h 41961"/>
                <a:gd name="connsiteX8" fmla="*/ 69215 w 73208"/>
                <a:gd name="connsiteY8" fmla="*/ 9129 h 41961"/>
                <a:gd name="connsiteX9" fmla="*/ 45700 w 73208"/>
                <a:gd name="connsiteY9" fmla="*/ 14009 h 41961"/>
                <a:gd name="connsiteX10" fmla="*/ 35051 w 73208"/>
                <a:gd name="connsiteY10" fmla="*/ 16671 h 41961"/>
                <a:gd name="connsiteX11" fmla="*/ 28396 w 73208"/>
                <a:gd name="connsiteY11" fmla="*/ 12235 h 41961"/>
                <a:gd name="connsiteX12" fmla="*/ 32833 w 73208"/>
                <a:gd name="connsiteY12" fmla="*/ 5579 h 41961"/>
                <a:gd name="connsiteX13" fmla="*/ 39488 w 73208"/>
                <a:gd name="connsiteY13" fmla="*/ 10016 h 41961"/>
                <a:gd name="connsiteX14" fmla="*/ 35051 w 73208"/>
                <a:gd name="connsiteY14" fmla="*/ 16671 h 4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208" h="41961">
                  <a:moveTo>
                    <a:pt x="45700" y="14009"/>
                  </a:moveTo>
                  <a:cubicBezTo>
                    <a:pt x="46143" y="12678"/>
                    <a:pt x="46143" y="10904"/>
                    <a:pt x="45700" y="9573"/>
                  </a:cubicBezTo>
                  <a:cubicBezTo>
                    <a:pt x="44369" y="2917"/>
                    <a:pt x="38157" y="-1076"/>
                    <a:pt x="31502" y="255"/>
                  </a:cubicBezTo>
                  <a:cubicBezTo>
                    <a:pt x="24846" y="1586"/>
                    <a:pt x="20853" y="7798"/>
                    <a:pt x="22184" y="14453"/>
                  </a:cubicBezTo>
                  <a:cubicBezTo>
                    <a:pt x="22628" y="15784"/>
                    <a:pt x="23072" y="17559"/>
                    <a:pt x="23959" y="18446"/>
                  </a:cubicBezTo>
                  <a:lnTo>
                    <a:pt x="0" y="23327"/>
                  </a:lnTo>
                  <a:lnTo>
                    <a:pt x="3993" y="41962"/>
                  </a:lnTo>
                  <a:lnTo>
                    <a:pt x="73208" y="27764"/>
                  </a:lnTo>
                  <a:lnTo>
                    <a:pt x="69215" y="9129"/>
                  </a:lnTo>
                  <a:lnTo>
                    <a:pt x="45700" y="14009"/>
                  </a:lnTo>
                  <a:close/>
                  <a:moveTo>
                    <a:pt x="35051" y="16671"/>
                  </a:moveTo>
                  <a:cubicBezTo>
                    <a:pt x="31945" y="17115"/>
                    <a:pt x="28840" y="15340"/>
                    <a:pt x="28396" y="12235"/>
                  </a:cubicBezTo>
                  <a:cubicBezTo>
                    <a:pt x="27952" y="9129"/>
                    <a:pt x="29727" y="6023"/>
                    <a:pt x="32833" y="5579"/>
                  </a:cubicBezTo>
                  <a:cubicBezTo>
                    <a:pt x="35939" y="5136"/>
                    <a:pt x="39044" y="6910"/>
                    <a:pt x="39488" y="10016"/>
                  </a:cubicBezTo>
                  <a:cubicBezTo>
                    <a:pt x="40375" y="13122"/>
                    <a:pt x="38157" y="16228"/>
                    <a:pt x="35051" y="16671"/>
                  </a:cubicBezTo>
                  <a:close/>
                </a:path>
              </a:pathLst>
            </a:custGeom>
            <a:solidFill>
              <a:srgbClr val="00B0EA"/>
            </a:solidFill>
            <a:ln w="4436" cap="flat">
              <a:noFill/>
              <a:prstDash val="solid"/>
              <a:miter/>
            </a:ln>
          </p:spPr>
          <p:txBody>
            <a:bodyPr rtlCol="0" anchor="t"/>
            <a:lstStyle/>
            <a:p>
              <a:endParaRPr lang="fr-FR"/>
            </a:p>
          </p:txBody>
        </p:sp>
        <p:sp>
          <p:nvSpPr>
            <p:cNvPr id="40" name="Freeform: Shape 70">
              <a:extLst>
                <a:ext uri="{FF2B5EF4-FFF2-40B4-BE49-F238E27FC236}">
                  <a16:creationId xmlns:a16="http://schemas.microsoft.com/office/drawing/2014/main" id="{8D4C9E4A-808B-340F-8FFE-894542556016}"/>
                </a:ext>
              </a:extLst>
            </p:cNvPr>
            <p:cNvSpPr/>
            <p:nvPr/>
          </p:nvSpPr>
          <p:spPr>
            <a:xfrm>
              <a:off x="1305132" y="1290498"/>
              <a:ext cx="11087" cy="9908"/>
            </a:xfrm>
            <a:custGeom>
              <a:avLst/>
              <a:gdLst>
                <a:gd name="connsiteX0" fmla="*/ 20853 w 20853"/>
                <a:gd name="connsiteY0" fmla="*/ 2662 h 18634"/>
                <a:gd name="connsiteX1" fmla="*/ 11536 w 20853"/>
                <a:gd name="connsiteY1" fmla="*/ 18635 h 18634"/>
                <a:gd name="connsiteX2" fmla="*/ 0 w 20853"/>
                <a:gd name="connsiteY2" fmla="*/ 10648 h 18634"/>
                <a:gd name="connsiteX3" fmla="*/ 2662 w 20853"/>
                <a:gd name="connsiteY3" fmla="*/ 5768 h 18634"/>
                <a:gd name="connsiteX4" fmla="*/ 9761 w 20853"/>
                <a:gd name="connsiteY4" fmla="*/ 10648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6"/>
                    <a:pt x="14642" y="13311"/>
                    <a:pt x="11536" y="18635"/>
                  </a:cubicBezTo>
                  <a:cubicBezTo>
                    <a:pt x="7543" y="15973"/>
                    <a:pt x="3549" y="13311"/>
                    <a:pt x="0" y="10648"/>
                  </a:cubicBezTo>
                  <a:cubicBezTo>
                    <a:pt x="887" y="8874"/>
                    <a:pt x="1775" y="7099"/>
                    <a:pt x="2662" y="5768"/>
                  </a:cubicBezTo>
                  <a:cubicBezTo>
                    <a:pt x="5324" y="7099"/>
                    <a:pt x="7543" y="9317"/>
                    <a:pt x="9761" y="10648"/>
                  </a:cubicBezTo>
                  <a:cubicBezTo>
                    <a:pt x="11980" y="7099"/>
                    <a:pt x="14198" y="3549"/>
                    <a:pt x="16416" y="0"/>
                  </a:cubicBezTo>
                  <a:cubicBezTo>
                    <a:pt x="18191" y="444"/>
                    <a:pt x="19079" y="1775"/>
                    <a:pt x="20853" y="2662"/>
                  </a:cubicBezTo>
                  <a:close/>
                </a:path>
              </a:pathLst>
            </a:custGeom>
            <a:solidFill>
              <a:srgbClr val="FFC808"/>
            </a:solidFill>
            <a:ln w="4436" cap="flat">
              <a:noFill/>
              <a:prstDash val="solid"/>
              <a:miter/>
            </a:ln>
          </p:spPr>
          <p:txBody>
            <a:bodyPr rtlCol="0" anchor="t"/>
            <a:lstStyle/>
            <a:p>
              <a:endParaRPr lang="fr-FR"/>
            </a:p>
          </p:txBody>
        </p:sp>
        <p:sp>
          <p:nvSpPr>
            <p:cNvPr id="41" name="Freeform: Shape 71">
              <a:extLst>
                <a:ext uri="{FF2B5EF4-FFF2-40B4-BE49-F238E27FC236}">
                  <a16:creationId xmlns:a16="http://schemas.microsoft.com/office/drawing/2014/main" id="{67F08A7B-A4D0-7879-C14C-822A47A3FE6C}"/>
                </a:ext>
              </a:extLst>
            </p:cNvPr>
            <p:cNvSpPr/>
            <p:nvPr/>
          </p:nvSpPr>
          <p:spPr>
            <a:xfrm rot="20913044">
              <a:off x="1319477" y="1288647"/>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p>
              <a:endParaRPr lang="fr-FR"/>
            </a:p>
          </p:txBody>
        </p:sp>
        <p:sp>
          <p:nvSpPr>
            <p:cNvPr id="42" name="Freeform: Shape 72">
              <a:extLst>
                <a:ext uri="{FF2B5EF4-FFF2-40B4-BE49-F238E27FC236}">
                  <a16:creationId xmlns:a16="http://schemas.microsoft.com/office/drawing/2014/main" id="{E7E0098B-EF8D-CFF1-3E34-F1630D44A301}"/>
                </a:ext>
              </a:extLst>
            </p:cNvPr>
            <p:cNvSpPr/>
            <p:nvPr/>
          </p:nvSpPr>
          <p:spPr>
            <a:xfrm>
              <a:off x="1308434" y="1308427"/>
              <a:ext cx="11087" cy="9908"/>
            </a:xfrm>
            <a:custGeom>
              <a:avLst/>
              <a:gdLst>
                <a:gd name="connsiteX0" fmla="*/ 20853 w 20853"/>
                <a:gd name="connsiteY0" fmla="*/ 2662 h 18634"/>
                <a:gd name="connsiteX1" fmla="*/ 11536 w 20853"/>
                <a:gd name="connsiteY1" fmla="*/ 18635 h 18634"/>
                <a:gd name="connsiteX2" fmla="*/ 0 w 20853"/>
                <a:gd name="connsiteY2" fmla="*/ 10649 h 18634"/>
                <a:gd name="connsiteX3" fmla="*/ 2662 w 20853"/>
                <a:gd name="connsiteY3" fmla="*/ 5768 h 18634"/>
                <a:gd name="connsiteX4" fmla="*/ 9761 w 20853"/>
                <a:gd name="connsiteY4" fmla="*/ 10649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6"/>
                    <a:pt x="14642" y="13311"/>
                    <a:pt x="11536" y="18635"/>
                  </a:cubicBezTo>
                  <a:cubicBezTo>
                    <a:pt x="7543" y="16416"/>
                    <a:pt x="3993" y="13311"/>
                    <a:pt x="0" y="10649"/>
                  </a:cubicBezTo>
                  <a:cubicBezTo>
                    <a:pt x="887" y="8874"/>
                    <a:pt x="1775" y="7099"/>
                    <a:pt x="2662" y="5768"/>
                  </a:cubicBezTo>
                  <a:cubicBezTo>
                    <a:pt x="5324" y="7099"/>
                    <a:pt x="7543" y="9317"/>
                    <a:pt x="9761" y="10649"/>
                  </a:cubicBezTo>
                  <a:cubicBezTo>
                    <a:pt x="11980" y="7099"/>
                    <a:pt x="14198" y="3549"/>
                    <a:pt x="16416" y="0"/>
                  </a:cubicBezTo>
                  <a:cubicBezTo>
                    <a:pt x="18191" y="0"/>
                    <a:pt x="19078" y="1331"/>
                    <a:pt x="20853" y="2662"/>
                  </a:cubicBezTo>
                  <a:close/>
                </a:path>
              </a:pathLst>
            </a:custGeom>
            <a:solidFill>
              <a:srgbClr val="FFC808"/>
            </a:solidFill>
            <a:ln w="4436" cap="flat">
              <a:noFill/>
              <a:prstDash val="solid"/>
              <a:miter/>
            </a:ln>
          </p:spPr>
          <p:txBody>
            <a:bodyPr rtlCol="0" anchor="t"/>
            <a:lstStyle/>
            <a:p>
              <a:endParaRPr lang="fr-FR"/>
            </a:p>
          </p:txBody>
        </p:sp>
        <p:sp>
          <p:nvSpPr>
            <p:cNvPr id="43" name="Freeform: Shape 73">
              <a:extLst>
                <a:ext uri="{FF2B5EF4-FFF2-40B4-BE49-F238E27FC236}">
                  <a16:creationId xmlns:a16="http://schemas.microsoft.com/office/drawing/2014/main" id="{7DA591AB-23A7-56B0-9053-5992735B8D4F}"/>
                </a:ext>
              </a:extLst>
            </p:cNvPr>
            <p:cNvSpPr/>
            <p:nvPr/>
          </p:nvSpPr>
          <p:spPr>
            <a:xfrm rot="20913044">
              <a:off x="1322765" y="1306351"/>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p>
              <a:endParaRPr lang="fr-FR"/>
            </a:p>
          </p:txBody>
        </p:sp>
        <p:sp>
          <p:nvSpPr>
            <p:cNvPr id="44" name="Freeform: Shape 74">
              <a:extLst>
                <a:ext uri="{FF2B5EF4-FFF2-40B4-BE49-F238E27FC236}">
                  <a16:creationId xmlns:a16="http://schemas.microsoft.com/office/drawing/2014/main" id="{F2BAE248-9D4D-4C47-6DA0-9497E0DEEE2D}"/>
                </a:ext>
              </a:extLst>
            </p:cNvPr>
            <p:cNvSpPr/>
            <p:nvPr/>
          </p:nvSpPr>
          <p:spPr>
            <a:xfrm>
              <a:off x="1312680" y="1326828"/>
              <a:ext cx="11087" cy="9908"/>
            </a:xfrm>
            <a:custGeom>
              <a:avLst/>
              <a:gdLst>
                <a:gd name="connsiteX0" fmla="*/ 20853 w 20853"/>
                <a:gd name="connsiteY0" fmla="*/ 2662 h 18634"/>
                <a:gd name="connsiteX1" fmla="*/ 11536 w 20853"/>
                <a:gd name="connsiteY1" fmla="*/ 18635 h 18634"/>
                <a:gd name="connsiteX2" fmla="*/ 0 w 20853"/>
                <a:gd name="connsiteY2" fmla="*/ 10649 h 18634"/>
                <a:gd name="connsiteX3" fmla="*/ 2662 w 20853"/>
                <a:gd name="connsiteY3" fmla="*/ 5768 h 18634"/>
                <a:gd name="connsiteX4" fmla="*/ 9761 w 20853"/>
                <a:gd name="connsiteY4" fmla="*/ 10649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6"/>
                    <a:pt x="14642" y="13311"/>
                    <a:pt x="11536" y="18635"/>
                  </a:cubicBezTo>
                  <a:cubicBezTo>
                    <a:pt x="7543" y="16416"/>
                    <a:pt x="3993" y="13311"/>
                    <a:pt x="0" y="10649"/>
                  </a:cubicBezTo>
                  <a:cubicBezTo>
                    <a:pt x="887" y="8874"/>
                    <a:pt x="1775" y="7099"/>
                    <a:pt x="2662" y="5768"/>
                  </a:cubicBezTo>
                  <a:cubicBezTo>
                    <a:pt x="5324" y="7099"/>
                    <a:pt x="7099" y="9318"/>
                    <a:pt x="9761" y="10649"/>
                  </a:cubicBezTo>
                  <a:cubicBezTo>
                    <a:pt x="11980" y="7099"/>
                    <a:pt x="14198" y="3549"/>
                    <a:pt x="16416" y="0"/>
                  </a:cubicBezTo>
                  <a:cubicBezTo>
                    <a:pt x="18191" y="0"/>
                    <a:pt x="19522" y="1775"/>
                    <a:pt x="20853" y="2662"/>
                  </a:cubicBezTo>
                  <a:close/>
                </a:path>
              </a:pathLst>
            </a:custGeom>
            <a:solidFill>
              <a:srgbClr val="FFC808"/>
            </a:solidFill>
            <a:ln w="4436" cap="flat">
              <a:noFill/>
              <a:prstDash val="solid"/>
              <a:miter/>
            </a:ln>
          </p:spPr>
          <p:txBody>
            <a:bodyPr rtlCol="0" anchor="t"/>
            <a:lstStyle/>
            <a:p>
              <a:endParaRPr lang="fr-FR"/>
            </a:p>
          </p:txBody>
        </p:sp>
        <p:sp>
          <p:nvSpPr>
            <p:cNvPr id="45" name="Freeform: Shape 75">
              <a:extLst>
                <a:ext uri="{FF2B5EF4-FFF2-40B4-BE49-F238E27FC236}">
                  <a16:creationId xmlns:a16="http://schemas.microsoft.com/office/drawing/2014/main" id="{A8EF93C4-A908-01AC-02B7-6C0D36DF701E}"/>
                </a:ext>
              </a:extLst>
            </p:cNvPr>
            <p:cNvSpPr/>
            <p:nvPr/>
          </p:nvSpPr>
          <p:spPr>
            <a:xfrm rot="20913044">
              <a:off x="1327229" y="1324735"/>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p>
              <a:endParaRPr lang="fr-FR"/>
            </a:p>
          </p:txBody>
        </p:sp>
        <p:sp>
          <p:nvSpPr>
            <p:cNvPr id="46" name="Freeform: Shape 76">
              <a:extLst>
                <a:ext uri="{FF2B5EF4-FFF2-40B4-BE49-F238E27FC236}">
                  <a16:creationId xmlns:a16="http://schemas.microsoft.com/office/drawing/2014/main" id="{92620CAD-0218-0C4E-651F-BD744BA208D0}"/>
                </a:ext>
              </a:extLst>
            </p:cNvPr>
            <p:cNvSpPr/>
            <p:nvPr/>
          </p:nvSpPr>
          <p:spPr>
            <a:xfrm>
              <a:off x="1316454" y="1345228"/>
              <a:ext cx="11087" cy="9908"/>
            </a:xfrm>
            <a:custGeom>
              <a:avLst/>
              <a:gdLst>
                <a:gd name="connsiteX0" fmla="*/ 20853 w 20853"/>
                <a:gd name="connsiteY0" fmla="*/ 2662 h 18634"/>
                <a:gd name="connsiteX1" fmla="*/ 11536 w 20853"/>
                <a:gd name="connsiteY1" fmla="*/ 18635 h 18634"/>
                <a:gd name="connsiteX2" fmla="*/ 0 w 20853"/>
                <a:gd name="connsiteY2" fmla="*/ 10649 h 18634"/>
                <a:gd name="connsiteX3" fmla="*/ 2662 w 20853"/>
                <a:gd name="connsiteY3" fmla="*/ 5768 h 18634"/>
                <a:gd name="connsiteX4" fmla="*/ 9761 w 20853"/>
                <a:gd name="connsiteY4" fmla="*/ 10649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7"/>
                    <a:pt x="14642" y="13311"/>
                    <a:pt x="11536" y="18635"/>
                  </a:cubicBezTo>
                  <a:cubicBezTo>
                    <a:pt x="7543" y="16416"/>
                    <a:pt x="3993" y="13311"/>
                    <a:pt x="0" y="10649"/>
                  </a:cubicBezTo>
                  <a:cubicBezTo>
                    <a:pt x="887" y="8874"/>
                    <a:pt x="1775" y="7099"/>
                    <a:pt x="2662" y="5768"/>
                  </a:cubicBezTo>
                  <a:cubicBezTo>
                    <a:pt x="5324" y="7099"/>
                    <a:pt x="7543" y="9318"/>
                    <a:pt x="9761" y="10649"/>
                  </a:cubicBezTo>
                  <a:cubicBezTo>
                    <a:pt x="11980" y="7099"/>
                    <a:pt x="14198" y="3550"/>
                    <a:pt x="16416" y="0"/>
                  </a:cubicBezTo>
                  <a:cubicBezTo>
                    <a:pt x="18191" y="0"/>
                    <a:pt x="19522" y="1331"/>
                    <a:pt x="20853" y="2662"/>
                  </a:cubicBezTo>
                  <a:close/>
                </a:path>
              </a:pathLst>
            </a:custGeom>
            <a:solidFill>
              <a:srgbClr val="FFC808"/>
            </a:solidFill>
            <a:ln w="4436" cap="flat">
              <a:noFill/>
              <a:prstDash val="solid"/>
              <a:miter/>
            </a:ln>
          </p:spPr>
          <p:txBody>
            <a:bodyPr rtlCol="0" anchor="t"/>
            <a:lstStyle/>
            <a:p>
              <a:endParaRPr lang="fr-FR"/>
            </a:p>
          </p:txBody>
        </p:sp>
        <p:sp>
          <p:nvSpPr>
            <p:cNvPr id="47" name="Freeform: Shape 77">
              <a:extLst>
                <a:ext uri="{FF2B5EF4-FFF2-40B4-BE49-F238E27FC236}">
                  <a16:creationId xmlns:a16="http://schemas.microsoft.com/office/drawing/2014/main" id="{D05E7CBF-1CD2-41F1-D3A6-E6D62EDDEF53}"/>
                </a:ext>
              </a:extLst>
            </p:cNvPr>
            <p:cNvSpPr/>
            <p:nvPr/>
          </p:nvSpPr>
          <p:spPr>
            <a:xfrm rot="20913044">
              <a:off x="1331010" y="1343133"/>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p>
              <a:endParaRPr lang="fr-FR"/>
            </a:p>
          </p:txBody>
        </p:sp>
        <p:sp>
          <p:nvSpPr>
            <p:cNvPr id="48" name="Freeform: Shape 45">
              <a:extLst>
                <a:ext uri="{FF2B5EF4-FFF2-40B4-BE49-F238E27FC236}">
                  <a16:creationId xmlns:a16="http://schemas.microsoft.com/office/drawing/2014/main" id="{557E8597-0B37-E9D5-E386-FE18D66DACB3}"/>
                </a:ext>
              </a:extLst>
            </p:cNvPr>
            <p:cNvSpPr/>
            <p:nvPr/>
          </p:nvSpPr>
          <p:spPr>
            <a:xfrm>
              <a:off x="1387686" y="1294004"/>
              <a:ext cx="43686" cy="55234"/>
            </a:xfrm>
            <a:custGeom>
              <a:avLst/>
              <a:gdLst>
                <a:gd name="connsiteX0" fmla="*/ 68349 w 82164"/>
                <a:gd name="connsiteY0" fmla="*/ 71495 h 103884"/>
                <a:gd name="connsiteX1" fmla="*/ 80328 w 82164"/>
                <a:gd name="connsiteY1" fmla="*/ 53304 h 103884"/>
                <a:gd name="connsiteX2" fmla="*/ 53263 w 82164"/>
                <a:gd name="connsiteY2" fmla="*/ 1837 h 103884"/>
                <a:gd name="connsiteX3" fmla="*/ 1796 w 82164"/>
                <a:gd name="connsiteY3" fmla="*/ 28902 h 103884"/>
                <a:gd name="connsiteX4" fmla="*/ 908 w 82164"/>
                <a:gd name="connsiteY4" fmla="*/ 50642 h 103884"/>
                <a:gd name="connsiteX5" fmla="*/ 908 w 82164"/>
                <a:gd name="connsiteY5" fmla="*/ 50642 h 103884"/>
                <a:gd name="connsiteX6" fmla="*/ 4014 w 82164"/>
                <a:gd name="connsiteY6" fmla="*/ 91461 h 103884"/>
                <a:gd name="connsiteX7" fmla="*/ 23536 w 82164"/>
                <a:gd name="connsiteY7" fmla="*/ 97673 h 103884"/>
                <a:gd name="connsiteX8" fmla="*/ 43058 w 82164"/>
                <a:gd name="connsiteY8" fmla="*/ 103884 h 103884"/>
                <a:gd name="connsiteX9" fmla="*/ 68349 w 82164"/>
                <a:gd name="connsiteY9" fmla="*/ 71495 h 103884"/>
                <a:gd name="connsiteX10" fmla="*/ 68349 w 82164"/>
                <a:gd name="connsiteY10" fmla="*/ 71495 h 1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164" h="103884">
                  <a:moveTo>
                    <a:pt x="68349" y="71495"/>
                  </a:moveTo>
                  <a:cubicBezTo>
                    <a:pt x="73673" y="66615"/>
                    <a:pt x="77666" y="60403"/>
                    <a:pt x="80328" y="53304"/>
                  </a:cubicBezTo>
                  <a:cubicBezTo>
                    <a:pt x="86983" y="31564"/>
                    <a:pt x="75004" y="8492"/>
                    <a:pt x="53263" y="1837"/>
                  </a:cubicBezTo>
                  <a:cubicBezTo>
                    <a:pt x="31523" y="-4819"/>
                    <a:pt x="8451" y="7161"/>
                    <a:pt x="1796" y="28902"/>
                  </a:cubicBezTo>
                  <a:cubicBezTo>
                    <a:pt x="-423" y="36444"/>
                    <a:pt x="-423" y="43543"/>
                    <a:pt x="908" y="50642"/>
                  </a:cubicBezTo>
                  <a:lnTo>
                    <a:pt x="908" y="50642"/>
                  </a:lnTo>
                  <a:cubicBezTo>
                    <a:pt x="9338" y="80813"/>
                    <a:pt x="4014" y="91461"/>
                    <a:pt x="4014" y="91461"/>
                  </a:cubicBezTo>
                  <a:lnTo>
                    <a:pt x="23536" y="97673"/>
                  </a:lnTo>
                  <a:lnTo>
                    <a:pt x="43058" y="103884"/>
                  </a:lnTo>
                  <a:cubicBezTo>
                    <a:pt x="42615" y="103441"/>
                    <a:pt x="44833" y="91461"/>
                    <a:pt x="68349" y="71495"/>
                  </a:cubicBezTo>
                  <a:lnTo>
                    <a:pt x="68349" y="71495"/>
                  </a:lnTo>
                  <a:close/>
                </a:path>
              </a:pathLst>
            </a:custGeom>
            <a:solidFill>
              <a:srgbClr val="FFC808"/>
            </a:solidFill>
            <a:ln w="4436" cap="flat">
              <a:noFill/>
              <a:prstDash val="solid"/>
              <a:miter/>
            </a:ln>
          </p:spPr>
          <p:txBody>
            <a:bodyPr rtlCol="0" anchor="t"/>
            <a:lstStyle/>
            <a:p>
              <a:endParaRPr lang="fr-FR"/>
            </a:p>
          </p:txBody>
        </p:sp>
        <p:sp>
          <p:nvSpPr>
            <p:cNvPr id="49" name="Freeform: Shape 46">
              <a:extLst>
                <a:ext uri="{FF2B5EF4-FFF2-40B4-BE49-F238E27FC236}">
                  <a16:creationId xmlns:a16="http://schemas.microsoft.com/office/drawing/2014/main" id="{ABF7B684-E43E-8D28-3011-452F36FE2C45}"/>
                </a:ext>
              </a:extLst>
            </p:cNvPr>
            <p:cNvSpPr/>
            <p:nvPr/>
          </p:nvSpPr>
          <p:spPr>
            <a:xfrm>
              <a:off x="1397841" y="1316448"/>
              <a:ext cx="20523" cy="6605"/>
            </a:xfrm>
            <a:custGeom>
              <a:avLst/>
              <a:gdLst>
                <a:gd name="connsiteX0" fmla="*/ 0 w 38600"/>
                <a:gd name="connsiteY0" fmla="*/ 1331 h 12423"/>
                <a:gd name="connsiteX1" fmla="*/ 3106 w 38600"/>
                <a:gd name="connsiteY1" fmla="*/ 1331 h 12423"/>
                <a:gd name="connsiteX2" fmla="*/ 6212 w 38600"/>
                <a:gd name="connsiteY2" fmla="*/ 1331 h 12423"/>
                <a:gd name="connsiteX3" fmla="*/ 6212 w 38600"/>
                <a:gd name="connsiteY3" fmla="*/ 1331 h 12423"/>
                <a:gd name="connsiteX4" fmla="*/ 6212 w 38600"/>
                <a:gd name="connsiteY4" fmla="*/ 1331 h 12423"/>
                <a:gd name="connsiteX5" fmla="*/ 8430 w 38600"/>
                <a:gd name="connsiteY5" fmla="*/ 3993 h 12423"/>
                <a:gd name="connsiteX6" fmla="*/ 7543 w 38600"/>
                <a:gd name="connsiteY6" fmla="*/ 3993 h 12423"/>
                <a:gd name="connsiteX7" fmla="*/ 11980 w 38600"/>
                <a:gd name="connsiteY7" fmla="*/ 1331 h 12423"/>
                <a:gd name="connsiteX8" fmla="*/ 12867 w 38600"/>
                <a:gd name="connsiteY8" fmla="*/ 887 h 12423"/>
                <a:gd name="connsiteX9" fmla="*/ 13311 w 38600"/>
                <a:gd name="connsiteY9" fmla="*/ 1775 h 12423"/>
                <a:gd name="connsiteX10" fmla="*/ 15529 w 38600"/>
                <a:gd name="connsiteY10" fmla="*/ 4880 h 12423"/>
                <a:gd name="connsiteX11" fmla="*/ 17747 w 38600"/>
                <a:gd name="connsiteY11" fmla="*/ 7986 h 12423"/>
                <a:gd name="connsiteX12" fmla="*/ 16416 w 38600"/>
                <a:gd name="connsiteY12" fmla="*/ 7542 h 12423"/>
                <a:gd name="connsiteX13" fmla="*/ 20410 w 38600"/>
                <a:gd name="connsiteY13" fmla="*/ 5324 h 12423"/>
                <a:gd name="connsiteX14" fmla="*/ 24403 w 38600"/>
                <a:gd name="connsiteY14" fmla="*/ 3106 h 12423"/>
                <a:gd name="connsiteX15" fmla="*/ 25734 w 38600"/>
                <a:gd name="connsiteY15" fmla="*/ 2218 h 12423"/>
                <a:gd name="connsiteX16" fmla="*/ 26177 w 38600"/>
                <a:gd name="connsiteY16" fmla="*/ 3549 h 12423"/>
                <a:gd name="connsiteX17" fmla="*/ 26621 w 38600"/>
                <a:gd name="connsiteY17" fmla="*/ 6211 h 12423"/>
                <a:gd name="connsiteX18" fmla="*/ 27065 w 38600"/>
                <a:gd name="connsiteY18" fmla="*/ 8874 h 12423"/>
                <a:gd name="connsiteX19" fmla="*/ 25290 w 38600"/>
                <a:gd name="connsiteY19" fmla="*/ 8430 h 12423"/>
                <a:gd name="connsiteX20" fmla="*/ 27065 w 38600"/>
                <a:gd name="connsiteY20" fmla="*/ 7099 h 12423"/>
                <a:gd name="connsiteX21" fmla="*/ 27952 w 38600"/>
                <a:gd name="connsiteY21" fmla="*/ 6655 h 12423"/>
                <a:gd name="connsiteX22" fmla="*/ 28396 w 38600"/>
                <a:gd name="connsiteY22" fmla="*/ 7542 h 12423"/>
                <a:gd name="connsiteX23" fmla="*/ 29727 w 38600"/>
                <a:gd name="connsiteY23" fmla="*/ 10205 h 12423"/>
                <a:gd name="connsiteX24" fmla="*/ 28396 w 38600"/>
                <a:gd name="connsiteY24" fmla="*/ 9761 h 12423"/>
                <a:gd name="connsiteX25" fmla="*/ 32389 w 38600"/>
                <a:gd name="connsiteY25" fmla="*/ 7099 h 12423"/>
                <a:gd name="connsiteX26" fmla="*/ 32833 w 38600"/>
                <a:gd name="connsiteY26" fmla="*/ 6655 h 12423"/>
                <a:gd name="connsiteX27" fmla="*/ 33276 w 38600"/>
                <a:gd name="connsiteY27" fmla="*/ 7099 h 12423"/>
                <a:gd name="connsiteX28" fmla="*/ 35939 w 38600"/>
                <a:gd name="connsiteY28" fmla="*/ 9761 h 12423"/>
                <a:gd name="connsiteX29" fmla="*/ 38601 w 38600"/>
                <a:gd name="connsiteY29" fmla="*/ 12423 h 12423"/>
                <a:gd name="connsiteX30" fmla="*/ 35495 w 38600"/>
                <a:gd name="connsiteY30" fmla="*/ 10205 h 12423"/>
                <a:gd name="connsiteX31" fmla="*/ 32389 w 38600"/>
                <a:gd name="connsiteY31" fmla="*/ 7986 h 12423"/>
                <a:gd name="connsiteX32" fmla="*/ 33276 w 38600"/>
                <a:gd name="connsiteY32" fmla="*/ 7986 h 12423"/>
                <a:gd name="connsiteX33" fmla="*/ 29283 w 38600"/>
                <a:gd name="connsiteY33" fmla="*/ 10648 h 12423"/>
                <a:gd name="connsiteX34" fmla="*/ 28840 w 38600"/>
                <a:gd name="connsiteY34" fmla="*/ 11092 h 12423"/>
                <a:gd name="connsiteX35" fmla="*/ 28396 w 38600"/>
                <a:gd name="connsiteY35" fmla="*/ 10205 h 12423"/>
                <a:gd name="connsiteX36" fmla="*/ 26621 w 38600"/>
                <a:gd name="connsiteY36" fmla="*/ 7986 h 12423"/>
                <a:gd name="connsiteX37" fmla="*/ 27952 w 38600"/>
                <a:gd name="connsiteY37" fmla="*/ 7986 h 12423"/>
                <a:gd name="connsiteX38" fmla="*/ 26177 w 38600"/>
                <a:gd name="connsiteY38" fmla="*/ 9317 h 12423"/>
                <a:gd name="connsiteX39" fmla="*/ 24846 w 38600"/>
                <a:gd name="connsiteY39" fmla="*/ 10205 h 12423"/>
                <a:gd name="connsiteX40" fmla="*/ 24403 w 38600"/>
                <a:gd name="connsiteY40" fmla="*/ 8430 h 12423"/>
                <a:gd name="connsiteX41" fmla="*/ 23959 w 38600"/>
                <a:gd name="connsiteY41" fmla="*/ 5768 h 12423"/>
                <a:gd name="connsiteX42" fmla="*/ 23515 w 38600"/>
                <a:gd name="connsiteY42" fmla="*/ 3106 h 12423"/>
                <a:gd name="connsiteX43" fmla="*/ 25290 w 38600"/>
                <a:gd name="connsiteY43" fmla="*/ 3993 h 12423"/>
                <a:gd name="connsiteX44" fmla="*/ 21297 w 38600"/>
                <a:gd name="connsiteY44" fmla="*/ 6211 h 12423"/>
                <a:gd name="connsiteX45" fmla="*/ 17304 w 38600"/>
                <a:gd name="connsiteY45" fmla="*/ 8430 h 12423"/>
                <a:gd name="connsiteX46" fmla="*/ 16416 w 38600"/>
                <a:gd name="connsiteY46" fmla="*/ 8874 h 12423"/>
                <a:gd name="connsiteX47" fmla="*/ 15973 w 38600"/>
                <a:gd name="connsiteY47" fmla="*/ 7986 h 12423"/>
                <a:gd name="connsiteX48" fmla="*/ 14198 w 38600"/>
                <a:gd name="connsiteY48" fmla="*/ 4437 h 12423"/>
                <a:gd name="connsiteX49" fmla="*/ 12423 w 38600"/>
                <a:gd name="connsiteY49" fmla="*/ 887 h 12423"/>
                <a:gd name="connsiteX50" fmla="*/ 13754 w 38600"/>
                <a:gd name="connsiteY50" fmla="*/ 1331 h 12423"/>
                <a:gd name="connsiteX51" fmla="*/ 9317 w 38600"/>
                <a:gd name="connsiteY51" fmla="*/ 3549 h 12423"/>
                <a:gd name="connsiteX52" fmla="*/ 8874 w 38600"/>
                <a:gd name="connsiteY52" fmla="*/ 3993 h 12423"/>
                <a:gd name="connsiteX53" fmla="*/ 8430 w 38600"/>
                <a:gd name="connsiteY53" fmla="*/ 3549 h 12423"/>
                <a:gd name="connsiteX54" fmla="*/ 6212 w 38600"/>
                <a:gd name="connsiteY54" fmla="*/ 444 h 12423"/>
                <a:gd name="connsiteX55" fmla="*/ 6655 w 38600"/>
                <a:gd name="connsiteY55" fmla="*/ 444 h 12423"/>
                <a:gd name="connsiteX56" fmla="*/ 3993 w 38600"/>
                <a:gd name="connsiteY56" fmla="*/ 0 h 12423"/>
                <a:gd name="connsiteX57" fmla="*/ 0 w 38600"/>
                <a:gd name="connsiteY57" fmla="*/ 1331 h 1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00" h="12423">
                  <a:moveTo>
                    <a:pt x="0" y="1331"/>
                  </a:moveTo>
                  <a:cubicBezTo>
                    <a:pt x="887" y="1331"/>
                    <a:pt x="1775" y="1331"/>
                    <a:pt x="3106" y="1331"/>
                  </a:cubicBezTo>
                  <a:cubicBezTo>
                    <a:pt x="3993" y="1331"/>
                    <a:pt x="4881" y="1331"/>
                    <a:pt x="6212" y="1331"/>
                  </a:cubicBezTo>
                  <a:lnTo>
                    <a:pt x="6212" y="1331"/>
                  </a:lnTo>
                  <a:lnTo>
                    <a:pt x="6212" y="1331"/>
                  </a:lnTo>
                  <a:cubicBezTo>
                    <a:pt x="7099" y="2218"/>
                    <a:pt x="7986" y="3106"/>
                    <a:pt x="8430" y="3993"/>
                  </a:cubicBezTo>
                  <a:lnTo>
                    <a:pt x="7543" y="3993"/>
                  </a:lnTo>
                  <a:cubicBezTo>
                    <a:pt x="8874" y="3106"/>
                    <a:pt x="10648" y="2218"/>
                    <a:pt x="11980" y="1331"/>
                  </a:cubicBezTo>
                  <a:lnTo>
                    <a:pt x="12867" y="887"/>
                  </a:lnTo>
                  <a:lnTo>
                    <a:pt x="13311" y="1775"/>
                  </a:lnTo>
                  <a:cubicBezTo>
                    <a:pt x="14198" y="2662"/>
                    <a:pt x="14642" y="3993"/>
                    <a:pt x="15529" y="4880"/>
                  </a:cubicBezTo>
                  <a:cubicBezTo>
                    <a:pt x="16416" y="5768"/>
                    <a:pt x="16860" y="7099"/>
                    <a:pt x="17747" y="7986"/>
                  </a:cubicBezTo>
                  <a:lnTo>
                    <a:pt x="16416" y="7542"/>
                  </a:lnTo>
                  <a:lnTo>
                    <a:pt x="20410" y="5324"/>
                  </a:lnTo>
                  <a:cubicBezTo>
                    <a:pt x="21741" y="4437"/>
                    <a:pt x="23072" y="3993"/>
                    <a:pt x="24403" y="3106"/>
                  </a:cubicBezTo>
                  <a:lnTo>
                    <a:pt x="25734" y="2218"/>
                  </a:lnTo>
                  <a:lnTo>
                    <a:pt x="26177" y="3549"/>
                  </a:lnTo>
                  <a:cubicBezTo>
                    <a:pt x="26177" y="4437"/>
                    <a:pt x="26621" y="5324"/>
                    <a:pt x="26621" y="6211"/>
                  </a:cubicBezTo>
                  <a:lnTo>
                    <a:pt x="27065" y="8874"/>
                  </a:lnTo>
                  <a:lnTo>
                    <a:pt x="25290" y="8430"/>
                  </a:lnTo>
                  <a:lnTo>
                    <a:pt x="27065" y="7099"/>
                  </a:lnTo>
                  <a:lnTo>
                    <a:pt x="27952" y="6655"/>
                  </a:lnTo>
                  <a:lnTo>
                    <a:pt x="28396" y="7542"/>
                  </a:lnTo>
                  <a:lnTo>
                    <a:pt x="29727" y="10205"/>
                  </a:lnTo>
                  <a:lnTo>
                    <a:pt x="28396" y="9761"/>
                  </a:lnTo>
                  <a:cubicBezTo>
                    <a:pt x="29727" y="8874"/>
                    <a:pt x="31058" y="7986"/>
                    <a:pt x="32389" y="7099"/>
                  </a:cubicBezTo>
                  <a:lnTo>
                    <a:pt x="32833" y="6655"/>
                  </a:lnTo>
                  <a:lnTo>
                    <a:pt x="33276" y="7099"/>
                  </a:lnTo>
                  <a:cubicBezTo>
                    <a:pt x="34164" y="7986"/>
                    <a:pt x="35051" y="8874"/>
                    <a:pt x="35939" y="9761"/>
                  </a:cubicBezTo>
                  <a:cubicBezTo>
                    <a:pt x="36826" y="10648"/>
                    <a:pt x="37713" y="11536"/>
                    <a:pt x="38601" y="12423"/>
                  </a:cubicBezTo>
                  <a:cubicBezTo>
                    <a:pt x="37713" y="11536"/>
                    <a:pt x="36382" y="11092"/>
                    <a:pt x="35495" y="10205"/>
                  </a:cubicBezTo>
                  <a:cubicBezTo>
                    <a:pt x="34608" y="9317"/>
                    <a:pt x="33276" y="8430"/>
                    <a:pt x="32389" y="7986"/>
                  </a:cubicBezTo>
                  <a:lnTo>
                    <a:pt x="33276" y="7986"/>
                  </a:lnTo>
                  <a:cubicBezTo>
                    <a:pt x="31945" y="8874"/>
                    <a:pt x="30614" y="9761"/>
                    <a:pt x="29283" y="10648"/>
                  </a:cubicBezTo>
                  <a:lnTo>
                    <a:pt x="28840" y="11092"/>
                  </a:lnTo>
                  <a:lnTo>
                    <a:pt x="28396" y="10205"/>
                  </a:lnTo>
                  <a:lnTo>
                    <a:pt x="26621" y="7986"/>
                  </a:lnTo>
                  <a:lnTo>
                    <a:pt x="27952" y="7986"/>
                  </a:lnTo>
                  <a:lnTo>
                    <a:pt x="26177" y="9317"/>
                  </a:lnTo>
                  <a:lnTo>
                    <a:pt x="24846" y="10205"/>
                  </a:lnTo>
                  <a:lnTo>
                    <a:pt x="24403" y="8430"/>
                  </a:lnTo>
                  <a:lnTo>
                    <a:pt x="23959" y="5768"/>
                  </a:lnTo>
                  <a:cubicBezTo>
                    <a:pt x="23959" y="4880"/>
                    <a:pt x="23515" y="3993"/>
                    <a:pt x="23515" y="3106"/>
                  </a:cubicBezTo>
                  <a:lnTo>
                    <a:pt x="25290" y="3993"/>
                  </a:lnTo>
                  <a:cubicBezTo>
                    <a:pt x="23959" y="4880"/>
                    <a:pt x="22628" y="5324"/>
                    <a:pt x="21297" y="6211"/>
                  </a:cubicBezTo>
                  <a:lnTo>
                    <a:pt x="17304" y="8430"/>
                  </a:lnTo>
                  <a:lnTo>
                    <a:pt x="16416" y="8874"/>
                  </a:lnTo>
                  <a:lnTo>
                    <a:pt x="15973" y="7986"/>
                  </a:lnTo>
                  <a:cubicBezTo>
                    <a:pt x="15529" y="7099"/>
                    <a:pt x="14642" y="5768"/>
                    <a:pt x="14198" y="4437"/>
                  </a:cubicBezTo>
                  <a:cubicBezTo>
                    <a:pt x="13754" y="3106"/>
                    <a:pt x="12867" y="2218"/>
                    <a:pt x="12423" y="887"/>
                  </a:cubicBezTo>
                  <a:lnTo>
                    <a:pt x="13754" y="1331"/>
                  </a:lnTo>
                  <a:cubicBezTo>
                    <a:pt x="12423" y="2218"/>
                    <a:pt x="10648" y="3106"/>
                    <a:pt x="9317" y="3549"/>
                  </a:cubicBezTo>
                  <a:lnTo>
                    <a:pt x="8874" y="3993"/>
                  </a:lnTo>
                  <a:lnTo>
                    <a:pt x="8430" y="3549"/>
                  </a:lnTo>
                  <a:cubicBezTo>
                    <a:pt x="7543" y="2662"/>
                    <a:pt x="7099" y="1331"/>
                    <a:pt x="6212" y="444"/>
                  </a:cubicBezTo>
                  <a:lnTo>
                    <a:pt x="6655" y="444"/>
                  </a:lnTo>
                  <a:cubicBezTo>
                    <a:pt x="5768" y="444"/>
                    <a:pt x="4881" y="444"/>
                    <a:pt x="3993" y="0"/>
                  </a:cubicBezTo>
                  <a:cubicBezTo>
                    <a:pt x="1775" y="1775"/>
                    <a:pt x="887" y="1331"/>
                    <a:pt x="0" y="1331"/>
                  </a:cubicBezTo>
                  <a:close/>
                </a:path>
              </a:pathLst>
            </a:custGeom>
            <a:solidFill>
              <a:srgbClr val="FFFFFF"/>
            </a:solidFill>
            <a:ln w="4436" cap="flat">
              <a:noFill/>
              <a:prstDash val="solid"/>
              <a:miter/>
            </a:ln>
          </p:spPr>
          <p:txBody>
            <a:bodyPr rtlCol="0" anchor="t"/>
            <a:lstStyle/>
            <a:p>
              <a:endParaRPr lang="fr-FR"/>
            </a:p>
          </p:txBody>
        </p:sp>
        <p:sp>
          <p:nvSpPr>
            <p:cNvPr id="50" name="Freeform: Shape 47">
              <a:extLst>
                <a:ext uri="{FF2B5EF4-FFF2-40B4-BE49-F238E27FC236}">
                  <a16:creationId xmlns:a16="http://schemas.microsoft.com/office/drawing/2014/main" id="{1D96AB1E-6C43-A32E-F867-9BAC7526CF1B}"/>
                </a:ext>
              </a:extLst>
            </p:cNvPr>
            <p:cNvSpPr/>
            <p:nvPr/>
          </p:nvSpPr>
          <p:spPr>
            <a:xfrm rot="16537557">
              <a:off x="1381681" y="1331203"/>
              <a:ext cx="29252" cy="708"/>
            </a:xfrm>
            <a:custGeom>
              <a:avLst/>
              <a:gdLst>
                <a:gd name="connsiteX0" fmla="*/ 0 w 55017"/>
                <a:gd name="connsiteY0" fmla="*/ 0 h 1331"/>
                <a:gd name="connsiteX1" fmla="*/ 55018 w 55017"/>
                <a:gd name="connsiteY1" fmla="*/ 0 h 1331"/>
                <a:gd name="connsiteX2" fmla="*/ 55018 w 55017"/>
                <a:gd name="connsiteY2" fmla="*/ 1331 h 1331"/>
                <a:gd name="connsiteX3" fmla="*/ 0 w 55017"/>
                <a:gd name="connsiteY3" fmla="*/ 1331 h 1331"/>
              </a:gdLst>
              <a:ahLst/>
              <a:cxnLst>
                <a:cxn ang="0">
                  <a:pos x="connsiteX0" y="connsiteY0"/>
                </a:cxn>
                <a:cxn ang="0">
                  <a:pos x="connsiteX1" y="connsiteY1"/>
                </a:cxn>
                <a:cxn ang="0">
                  <a:pos x="connsiteX2" y="connsiteY2"/>
                </a:cxn>
                <a:cxn ang="0">
                  <a:pos x="connsiteX3" y="connsiteY3"/>
                </a:cxn>
              </a:cxnLst>
              <a:rect l="l" t="t" r="r" b="b"/>
              <a:pathLst>
                <a:path w="55017" h="1331">
                  <a:moveTo>
                    <a:pt x="0" y="0"/>
                  </a:moveTo>
                  <a:lnTo>
                    <a:pt x="55018" y="0"/>
                  </a:lnTo>
                  <a:lnTo>
                    <a:pt x="55018" y="1331"/>
                  </a:lnTo>
                  <a:lnTo>
                    <a:pt x="0" y="1331"/>
                  </a:lnTo>
                  <a:close/>
                </a:path>
              </a:pathLst>
            </a:custGeom>
            <a:solidFill>
              <a:srgbClr val="FFFFFF"/>
            </a:solidFill>
            <a:ln w="4436" cap="flat">
              <a:noFill/>
              <a:prstDash val="solid"/>
              <a:miter/>
            </a:ln>
          </p:spPr>
          <p:txBody>
            <a:bodyPr rtlCol="0" anchor="t"/>
            <a:lstStyle/>
            <a:p>
              <a:endParaRPr lang="fr-FR"/>
            </a:p>
          </p:txBody>
        </p:sp>
        <p:sp>
          <p:nvSpPr>
            <p:cNvPr id="51" name="Freeform: Shape 48">
              <a:extLst>
                <a:ext uri="{FF2B5EF4-FFF2-40B4-BE49-F238E27FC236}">
                  <a16:creationId xmlns:a16="http://schemas.microsoft.com/office/drawing/2014/main" id="{96F0E2ED-5451-E7DB-BCCE-14AEA67D9C4F}"/>
                </a:ext>
              </a:extLst>
            </p:cNvPr>
            <p:cNvSpPr/>
            <p:nvPr/>
          </p:nvSpPr>
          <p:spPr>
            <a:xfrm>
              <a:off x="1395893" y="1315445"/>
              <a:ext cx="3422" cy="3423"/>
            </a:xfrm>
            <a:custGeom>
              <a:avLst/>
              <a:gdLst>
                <a:gd name="connsiteX0" fmla="*/ 6325 w 6437"/>
                <a:gd name="connsiteY0" fmla="*/ 4106 h 6437"/>
                <a:gd name="connsiteX1" fmla="*/ 2331 w 6437"/>
                <a:gd name="connsiteY1" fmla="*/ 6325 h 6437"/>
                <a:gd name="connsiteX2" fmla="*/ 113 w 6437"/>
                <a:gd name="connsiteY2" fmla="*/ 2331 h 6437"/>
                <a:gd name="connsiteX3" fmla="*/ 4106 w 6437"/>
                <a:gd name="connsiteY3" fmla="*/ 113 h 6437"/>
                <a:gd name="connsiteX4" fmla="*/ 6325 w 6437"/>
                <a:gd name="connsiteY4" fmla="*/ 4106 h 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 h="6437">
                  <a:moveTo>
                    <a:pt x="6325" y="4106"/>
                  </a:moveTo>
                  <a:cubicBezTo>
                    <a:pt x="5881" y="5881"/>
                    <a:pt x="4106" y="6768"/>
                    <a:pt x="2331" y="6325"/>
                  </a:cubicBezTo>
                  <a:cubicBezTo>
                    <a:pt x="557" y="5881"/>
                    <a:pt x="-331" y="4106"/>
                    <a:pt x="113" y="2331"/>
                  </a:cubicBezTo>
                  <a:cubicBezTo>
                    <a:pt x="557" y="557"/>
                    <a:pt x="2331" y="-331"/>
                    <a:pt x="4106" y="113"/>
                  </a:cubicBezTo>
                  <a:cubicBezTo>
                    <a:pt x="5881" y="557"/>
                    <a:pt x="6768" y="2331"/>
                    <a:pt x="6325" y="4106"/>
                  </a:cubicBezTo>
                  <a:close/>
                </a:path>
              </a:pathLst>
            </a:custGeom>
            <a:solidFill>
              <a:srgbClr val="FFFFFF"/>
            </a:solidFill>
            <a:ln w="4436" cap="flat">
              <a:noFill/>
              <a:prstDash val="solid"/>
              <a:miter/>
            </a:ln>
          </p:spPr>
          <p:txBody>
            <a:bodyPr rtlCol="0" anchor="t"/>
            <a:lstStyle/>
            <a:p>
              <a:endParaRPr lang="fr-FR"/>
            </a:p>
          </p:txBody>
        </p:sp>
        <p:sp>
          <p:nvSpPr>
            <p:cNvPr id="52" name="Freeform: Shape 49">
              <a:extLst>
                <a:ext uri="{FF2B5EF4-FFF2-40B4-BE49-F238E27FC236}">
                  <a16:creationId xmlns:a16="http://schemas.microsoft.com/office/drawing/2014/main" id="{85D774B0-43A4-ED5E-9D6D-330B204955BC}"/>
                </a:ext>
              </a:extLst>
            </p:cNvPr>
            <p:cNvSpPr/>
            <p:nvPr/>
          </p:nvSpPr>
          <p:spPr>
            <a:xfrm rot="17942308">
              <a:off x="1396674" y="1336098"/>
              <a:ext cx="29252" cy="708"/>
            </a:xfrm>
            <a:custGeom>
              <a:avLst/>
              <a:gdLst>
                <a:gd name="connsiteX0" fmla="*/ 0 w 55017"/>
                <a:gd name="connsiteY0" fmla="*/ 0 h 1331"/>
                <a:gd name="connsiteX1" fmla="*/ 55017 w 55017"/>
                <a:gd name="connsiteY1" fmla="*/ 0 h 1331"/>
                <a:gd name="connsiteX2" fmla="*/ 55017 w 55017"/>
                <a:gd name="connsiteY2" fmla="*/ 1331 h 1331"/>
                <a:gd name="connsiteX3" fmla="*/ 0 w 55017"/>
                <a:gd name="connsiteY3" fmla="*/ 1331 h 1331"/>
              </a:gdLst>
              <a:ahLst/>
              <a:cxnLst>
                <a:cxn ang="0">
                  <a:pos x="connsiteX0" y="connsiteY0"/>
                </a:cxn>
                <a:cxn ang="0">
                  <a:pos x="connsiteX1" y="connsiteY1"/>
                </a:cxn>
                <a:cxn ang="0">
                  <a:pos x="connsiteX2" y="connsiteY2"/>
                </a:cxn>
                <a:cxn ang="0">
                  <a:pos x="connsiteX3" y="connsiteY3"/>
                </a:cxn>
              </a:cxnLst>
              <a:rect l="l" t="t" r="r" b="b"/>
              <a:pathLst>
                <a:path w="55017" h="1331">
                  <a:moveTo>
                    <a:pt x="0" y="0"/>
                  </a:moveTo>
                  <a:lnTo>
                    <a:pt x="55017" y="0"/>
                  </a:lnTo>
                  <a:lnTo>
                    <a:pt x="55017" y="1331"/>
                  </a:lnTo>
                  <a:lnTo>
                    <a:pt x="0" y="1331"/>
                  </a:lnTo>
                  <a:close/>
                </a:path>
              </a:pathLst>
            </a:custGeom>
            <a:solidFill>
              <a:srgbClr val="002E3F"/>
            </a:solidFill>
            <a:ln w="4436" cap="flat">
              <a:noFill/>
              <a:prstDash val="solid"/>
              <a:miter/>
            </a:ln>
          </p:spPr>
          <p:txBody>
            <a:bodyPr rtlCol="0" anchor="t"/>
            <a:lstStyle/>
            <a:p>
              <a:endParaRPr lang="fr-FR"/>
            </a:p>
          </p:txBody>
        </p:sp>
        <p:sp>
          <p:nvSpPr>
            <p:cNvPr id="53" name="Freeform: Shape 50">
              <a:extLst>
                <a:ext uri="{FF2B5EF4-FFF2-40B4-BE49-F238E27FC236}">
                  <a16:creationId xmlns:a16="http://schemas.microsoft.com/office/drawing/2014/main" id="{ABF88A36-2C05-FD76-7D6E-DBDAE7FF2911}"/>
                </a:ext>
              </a:extLst>
            </p:cNvPr>
            <p:cNvSpPr/>
            <p:nvPr/>
          </p:nvSpPr>
          <p:spPr>
            <a:xfrm>
              <a:off x="1416653" y="1321828"/>
              <a:ext cx="3422" cy="3409"/>
            </a:xfrm>
            <a:custGeom>
              <a:avLst/>
              <a:gdLst>
                <a:gd name="connsiteX0" fmla="*/ 113 w 6437"/>
                <a:gd name="connsiteY0" fmla="*/ 2306 h 6411"/>
                <a:gd name="connsiteX1" fmla="*/ 2332 w 6437"/>
                <a:gd name="connsiteY1" fmla="*/ 6299 h 6411"/>
                <a:gd name="connsiteX2" fmla="*/ 6325 w 6437"/>
                <a:gd name="connsiteY2" fmla="*/ 4080 h 6411"/>
                <a:gd name="connsiteX3" fmla="*/ 4106 w 6437"/>
                <a:gd name="connsiteY3" fmla="*/ 87 h 6411"/>
                <a:gd name="connsiteX4" fmla="*/ 113 w 6437"/>
                <a:gd name="connsiteY4" fmla="*/ 2306 h 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 h="6411">
                  <a:moveTo>
                    <a:pt x="113" y="2306"/>
                  </a:moveTo>
                  <a:cubicBezTo>
                    <a:pt x="-331" y="4080"/>
                    <a:pt x="557" y="5855"/>
                    <a:pt x="2332" y="6299"/>
                  </a:cubicBezTo>
                  <a:cubicBezTo>
                    <a:pt x="4106" y="6742"/>
                    <a:pt x="5881" y="5855"/>
                    <a:pt x="6325" y="4080"/>
                  </a:cubicBezTo>
                  <a:cubicBezTo>
                    <a:pt x="6768" y="2306"/>
                    <a:pt x="5881" y="531"/>
                    <a:pt x="4106" y="87"/>
                  </a:cubicBezTo>
                  <a:cubicBezTo>
                    <a:pt x="2775" y="-357"/>
                    <a:pt x="1000" y="975"/>
                    <a:pt x="113" y="2306"/>
                  </a:cubicBezTo>
                  <a:close/>
                </a:path>
              </a:pathLst>
            </a:custGeom>
            <a:solidFill>
              <a:srgbClr val="002E3F"/>
            </a:solidFill>
            <a:ln w="4436" cap="flat">
              <a:noFill/>
              <a:prstDash val="solid"/>
              <a:miter/>
            </a:ln>
          </p:spPr>
          <p:txBody>
            <a:bodyPr rtlCol="0" anchor="t"/>
            <a:lstStyle/>
            <a:p>
              <a:endParaRPr lang="fr-FR"/>
            </a:p>
          </p:txBody>
        </p:sp>
        <p:grpSp>
          <p:nvGrpSpPr>
            <p:cNvPr id="54" name="Content Placeholder 4">
              <a:extLst>
                <a:ext uri="{FF2B5EF4-FFF2-40B4-BE49-F238E27FC236}">
                  <a16:creationId xmlns:a16="http://schemas.microsoft.com/office/drawing/2014/main" id="{433101A0-42A8-CD4D-8CA1-AEBA840F81B6}"/>
                </a:ext>
              </a:extLst>
            </p:cNvPr>
            <p:cNvGrpSpPr/>
            <p:nvPr/>
          </p:nvGrpSpPr>
          <p:grpSpPr>
            <a:xfrm>
              <a:off x="1386425" y="1342634"/>
              <a:ext cx="24626" cy="20144"/>
              <a:chOff x="867389" y="4252811"/>
              <a:chExt cx="46317" cy="37887"/>
            </a:xfrm>
          </p:grpSpPr>
          <p:sp>
            <p:nvSpPr>
              <p:cNvPr id="74" name="Freeform: Shape 62">
                <a:extLst>
                  <a:ext uri="{FF2B5EF4-FFF2-40B4-BE49-F238E27FC236}">
                    <a16:creationId xmlns:a16="http://schemas.microsoft.com/office/drawing/2014/main" id="{DB929685-F233-766A-F262-39DB283FAECC}"/>
                  </a:ext>
                </a:extLst>
              </p:cNvPr>
              <p:cNvSpPr/>
              <p:nvPr/>
            </p:nvSpPr>
            <p:spPr>
              <a:xfrm>
                <a:off x="869782" y="4252811"/>
                <a:ext cx="42593" cy="35938"/>
              </a:xfrm>
              <a:custGeom>
                <a:avLst/>
                <a:gdLst>
                  <a:gd name="connsiteX0" fmla="*/ 23515 w 42593"/>
                  <a:gd name="connsiteY0" fmla="*/ 6212 h 35938"/>
                  <a:gd name="connsiteX1" fmla="*/ 3993 w 42593"/>
                  <a:gd name="connsiteY1" fmla="*/ 0 h 35938"/>
                  <a:gd name="connsiteX2" fmla="*/ 887 w 42593"/>
                  <a:gd name="connsiteY2" fmla="*/ 10205 h 35938"/>
                  <a:gd name="connsiteX3" fmla="*/ 0 w 42593"/>
                  <a:gd name="connsiteY3" fmla="*/ 26621 h 35938"/>
                  <a:gd name="connsiteX4" fmla="*/ 15529 w 42593"/>
                  <a:gd name="connsiteY4" fmla="*/ 31502 h 35938"/>
                  <a:gd name="connsiteX5" fmla="*/ 30614 w 42593"/>
                  <a:gd name="connsiteY5" fmla="*/ 35938 h 35938"/>
                  <a:gd name="connsiteX6" fmla="*/ 39488 w 42593"/>
                  <a:gd name="connsiteY6" fmla="*/ 22184 h 35938"/>
                  <a:gd name="connsiteX7" fmla="*/ 42594 w 42593"/>
                  <a:gd name="connsiteY7" fmla="*/ 11980 h 3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3" h="35938">
                    <a:moveTo>
                      <a:pt x="23515" y="6212"/>
                    </a:moveTo>
                    <a:lnTo>
                      <a:pt x="3993" y="0"/>
                    </a:lnTo>
                    <a:lnTo>
                      <a:pt x="887" y="10205"/>
                    </a:lnTo>
                    <a:lnTo>
                      <a:pt x="0" y="26621"/>
                    </a:lnTo>
                    <a:lnTo>
                      <a:pt x="15529" y="31502"/>
                    </a:lnTo>
                    <a:lnTo>
                      <a:pt x="30614" y="35938"/>
                    </a:lnTo>
                    <a:lnTo>
                      <a:pt x="39488" y="22184"/>
                    </a:lnTo>
                    <a:lnTo>
                      <a:pt x="42594" y="11980"/>
                    </a:lnTo>
                    <a:close/>
                  </a:path>
                </a:pathLst>
              </a:custGeom>
              <a:solidFill>
                <a:srgbClr val="004F6C"/>
              </a:solidFill>
              <a:ln w="4436" cap="flat">
                <a:noFill/>
                <a:prstDash val="solid"/>
                <a:miter/>
              </a:ln>
            </p:spPr>
            <p:txBody>
              <a:bodyPr rtlCol="0" anchor="t"/>
              <a:lstStyle/>
              <a:p>
                <a:endParaRPr lang="fr-FR"/>
              </a:p>
            </p:txBody>
          </p:sp>
          <p:grpSp>
            <p:nvGrpSpPr>
              <p:cNvPr id="75" name="Content Placeholder 4">
                <a:extLst>
                  <a:ext uri="{FF2B5EF4-FFF2-40B4-BE49-F238E27FC236}">
                    <a16:creationId xmlns:a16="http://schemas.microsoft.com/office/drawing/2014/main" id="{F46DECED-CE64-26BC-36C2-C2F8E6D8EE12}"/>
                  </a:ext>
                </a:extLst>
              </p:cNvPr>
              <p:cNvGrpSpPr/>
              <p:nvPr/>
            </p:nvGrpSpPr>
            <p:grpSpPr>
              <a:xfrm>
                <a:off x="867389" y="4254586"/>
                <a:ext cx="46317" cy="36112"/>
                <a:chOff x="867389" y="4254586"/>
                <a:chExt cx="46317" cy="36112"/>
              </a:xfrm>
              <a:solidFill>
                <a:srgbClr val="002E3F"/>
              </a:solidFill>
            </p:grpSpPr>
            <p:sp>
              <p:nvSpPr>
                <p:cNvPr id="76" name="Freeform: Shape 64">
                  <a:extLst>
                    <a:ext uri="{FF2B5EF4-FFF2-40B4-BE49-F238E27FC236}">
                      <a16:creationId xmlns:a16="http://schemas.microsoft.com/office/drawing/2014/main" id="{428EB306-DE3B-7B29-4ACB-C830D534D654}"/>
                    </a:ext>
                  </a:extLst>
                </p:cNvPr>
                <p:cNvSpPr/>
                <p:nvPr/>
              </p:nvSpPr>
              <p:spPr>
                <a:xfrm>
                  <a:off x="870495" y="4254586"/>
                  <a:ext cx="43211" cy="15972"/>
                </a:xfrm>
                <a:custGeom>
                  <a:avLst/>
                  <a:gdLst>
                    <a:gd name="connsiteX0" fmla="*/ 43212 w 43211"/>
                    <a:gd name="connsiteY0" fmla="*/ 14642 h 15972"/>
                    <a:gd name="connsiteX1" fmla="*/ 40993 w 43211"/>
                    <a:gd name="connsiteY1" fmla="*/ 15973 h 15972"/>
                    <a:gd name="connsiteX2" fmla="*/ 1061 w 43211"/>
                    <a:gd name="connsiteY2" fmla="*/ 3549 h 15972"/>
                    <a:gd name="connsiteX3" fmla="*/ 174 w 43211"/>
                    <a:gd name="connsiteY3" fmla="*/ 1331 h 15972"/>
                    <a:gd name="connsiteX4" fmla="*/ 174 w 43211"/>
                    <a:gd name="connsiteY4" fmla="*/ 1331 h 15972"/>
                    <a:gd name="connsiteX5" fmla="*/ 2392 w 43211"/>
                    <a:gd name="connsiteY5" fmla="*/ 0 h 15972"/>
                    <a:gd name="connsiteX6" fmla="*/ 42324 w 43211"/>
                    <a:gd name="connsiteY6" fmla="*/ 12423 h 15972"/>
                    <a:gd name="connsiteX7" fmla="*/ 43212 w 43211"/>
                    <a:gd name="connsiteY7" fmla="*/ 14642 h 15972"/>
                    <a:gd name="connsiteX8" fmla="*/ 43212 w 43211"/>
                    <a:gd name="connsiteY8" fmla="*/ 14642 h 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11" h="15972">
                      <a:moveTo>
                        <a:pt x="43212" y="14642"/>
                      </a:moveTo>
                      <a:cubicBezTo>
                        <a:pt x="42768" y="15529"/>
                        <a:pt x="41881" y="15973"/>
                        <a:pt x="40993" y="15973"/>
                      </a:cubicBezTo>
                      <a:lnTo>
                        <a:pt x="1061" y="3549"/>
                      </a:lnTo>
                      <a:cubicBezTo>
                        <a:pt x="174" y="3106"/>
                        <a:pt x="-270" y="2218"/>
                        <a:pt x="174" y="1331"/>
                      </a:cubicBezTo>
                      <a:lnTo>
                        <a:pt x="174" y="1331"/>
                      </a:lnTo>
                      <a:cubicBezTo>
                        <a:pt x="618" y="444"/>
                        <a:pt x="1505" y="0"/>
                        <a:pt x="2392" y="0"/>
                      </a:cubicBezTo>
                      <a:lnTo>
                        <a:pt x="42324" y="12423"/>
                      </a:lnTo>
                      <a:cubicBezTo>
                        <a:pt x="42768" y="12423"/>
                        <a:pt x="43212" y="13311"/>
                        <a:pt x="43212" y="14642"/>
                      </a:cubicBezTo>
                      <a:lnTo>
                        <a:pt x="43212" y="14642"/>
                      </a:lnTo>
                      <a:close/>
                    </a:path>
                  </a:pathLst>
                </a:custGeom>
                <a:solidFill>
                  <a:srgbClr val="002E3F"/>
                </a:solidFill>
                <a:ln w="4436" cap="flat">
                  <a:noFill/>
                  <a:prstDash val="solid"/>
                  <a:miter/>
                </a:ln>
              </p:spPr>
              <p:txBody>
                <a:bodyPr rtlCol="0" anchor="t"/>
                <a:lstStyle/>
                <a:p>
                  <a:endParaRPr lang="fr-FR"/>
                </a:p>
              </p:txBody>
            </p:sp>
            <p:sp>
              <p:nvSpPr>
                <p:cNvPr id="77" name="Freeform: Shape 65">
                  <a:extLst>
                    <a:ext uri="{FF2B5EF4-FFF2-40B4-BE49-F238E27FC236}">
                      <a16:creationId xmlns:a16="http://schemas.microsoft.com/office/drawing/2014/main" id="{29F68AB7-2E43-204A-346D-295F0B89A4BF}"/>
                    </a:ext>
                  </a:extLst>
                </p:cNvPr>
                <p:cNvSpPr/>
                <p:nvPr/>
              </p:nvSpPr>
              <p:spPr>
                <a:xfrm>
                  <a:off x="868276" y="4260797"/>
                  <a:ext cx="43385" cy="15972"/>
                </a:xfrm>
                <a:custGeom>
                  <a:avLst/>
                  <a:gdLst>
                    <a:gd name="connsiteX0" fmla="*/ 43212 w 43385"/>
                    <a:gd name="connsiteY0" fmla="*/ 14642 h 15972"/>
                    <a:gd name="connsiteX1" fmla="*/ 40993 w 43385"/>
                    <a:gd name="connsiteY1" fmla="*/ 15973 h 15972"/>
                    <a:gd name="connsiteX2" fmla="*/ 1061 w 43385"/>
                    <a:gd name="connsiteY2" fmla="*/ 3549 h 15972"/>
                    <a:gd name="connsiteX3" fmla="*/ 174 w 43385"/>
                    <a:gd name="connsiteY3" fmla="*/ 1331 h 15972"/>
                    <a:gd name="connsiteX4" fmla="*/ 174 w 43385"/>
                    <a:gd name="connsiteY4" fmla="*/ 1331 h 15972"/>
                    <a:gd name="connsiteX5" fmla="*/ 2392 w 43385"/>
                    <a:gd name="connsiteY5" fmla="*/ 0 h 15972"/>
                    <a:gd name="connsiteX6" fmla="*/ 42324 w 43385"/>
                    <a:gd name="connsiteY6" fmla="*/ 12423 h 15972"/>
                    <a:gd name="connsiteX7" fmla="*/ 43212 w 43385"/>
                    <a:gd name="connsiteY7" fmla="*/ 14642 h 15972"/>
                    <a:gd name="connsiteX8" fmla="*/ 43212 w 43385"/>
                    <a:gd name="connsiteY8" fmla="*/ 14642 h 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85" h="15972">
                      <a:moveTo>
                        <a:pt x="43212" y="14642"/>
                      </a:moveTo>
                      <a:cubicBezTo>
                        <a:pt x="42768" y="15529"/>
                        <a:pt x="41881" y="15973"/>
                        <a:pt x="40993" y="15973"/>
                      </a:cubicBezTo>
                      <a:lnTo>
                        <a:pt x="1061" y="3549"/>
                      </a:lnTo>
                      <a:cubicBezTo>
                        <a:pt x="174" y="3106"/>
                        <a:pt x="-270" y="2218"/>
                        <a:pt x="174" y="1331"/>
                      </a:cubicBezTo>
                      <a:lnTo>
                        <a:pt x="174" y="1331"/>
                      </a:lnTo>
                      <a:cubicBezTo>
                        <a:pt x="618" y="444"/>
                        <a:pt x="1505" y="0"/>
                        <a:pt x="2392" y="0"/>
                      </a:cubicBezTo>
                      <a:lnTo>
                        <a:pt x="42324" y="12423"/>
                      </a:lnTo>
                      <a:cubicBezTo>
                        <a:pt x="43212" y="12867"/>
                        <a:pt x="43655" y="13754"/>
                        <a:pt x="43212" y="14642"/>
                      </a:cubicBezTo>
                      <a:lnTo>
                        <a:pt x="43212" y="14642"/>
                      </a:lnTo>
                      <a:close/>
                    </a:path>
                  </a:pathLst>
                </a:custGeom>
                <a:solidFill>
                  <a:srgbClr val="002E3F"/>
                </a:solidFill>
                <a:ln w="4436" cap="flat">
                  <a:noFill/>
                  <a:prstDash val="solid"/>
                  <a:miter/>
                </a:ln>
              </p:spPr>
              <p:txBody>
                <a:bodyPr rtlCol="0" anchor="t"/>
                <a:lstStyle/>
                <a:p>
                  <a:endParaRPr lang="fr-FR"/>
                </a:p>
              </p:txBody>
            </p:sp>
            <p:sp>
              <p:nvSpPr>
                <p:cNvPr id="78" name="Freeform: Shape 66">
                  <a:extLst>
                    <a:ext uri="{FF2B5EF4-FFF2-40B4-BE49-F238E27FC236}">
                      <a16:creationId xmlns:a16="http://schemas.microsoft.com/office/drawing/2014/main" id="{CA8D921E-F93F-036A-E2F2-40AAA63C76A3}"/>
                    </a:ext>
                  </a:extLst>
                </p:cNvPr>
                <p:cNvSpPr/>
                <p:nvPr/>
              </p:nvSpPr>
              <p:spPr>
                <a:xfrm>
                  <a:off x="867389" y="4277483"/>
                  <a:ext cx="35668" cy="13215"/>
                </a:xfrm>
                <a:custGeom>
                  <a:avLst/>
                  <a:gdLst>
                    <a:gd name="connsiteX0" fmla="*/ 35669 w 35668"/>
                    <a:gd name="connsiteY0" fmla="*/ 12154 h 13215"/>
                    <a:gd name="connsiteX1" fmla="*/ 33894 w 35668"/>
                    <a:gd name="connsiteY1" fmla="*/ 13041 h 13215"/>
                    <a:gd name="connsiteX2" fmla="*/ 1061 w 35668"/>
                    <a:gd name="connsiteY2" fmla="*/ 2836 h 13215"/>
                    <a:gd name="connsiteX3" fmla="*/ 174 w 35668"/>
                    <a:gd name="connsiteY3" fmla="*/ 1061 h 13215"/>
                    <a:gd name="connsiteX4" fmla="*/ 174 w 35668"/>
                    <a:gd name="connsiteY4" fmla="*/ 1061 h 13215"/>
                    <a:gd name="connsiteX5" fmla="*/ 1949 w 35668"/>
                    <a:gd name="connsiteY5" fmla="*/ 174 h 13215"/>
                    <a:gd name="connsiteX6" fmla="*/ 34782 w 35668"/>
                    <a:gd name="connsiteY6" fmla="*/ 10379 h 13215"/>
                    <a:gd name="connsiteX7" fmla="*/ 35669 w 35668"/>
                    <a:gd name="connsiteY7" fmla="*/ 12154 h 13215"/>
                    <a:gd name="connsiteX8" fmla="*/ 35669 w 35668"/>
                    <a:gd name="connsiteY8" fmla="*/ 12154 h 1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68" h="13215">
                      <a:moveTo>
                        <a:pt x="35669" y="12154"/>
                      </a:moveTo>
                      <a:cubicBezTo>
                        <a:pt x="35225" y="13041"/>
                        <a:pt x="34782" y="13485"/>
                        <a:pt x="33894" y="13041"/>
                      </a:cubicBezTo>
                      <a:lnTo>
                        <a:pt x="1061" y="2836"/>
                      </a:lnTo>
                      <a:cubicBezTo>
                        <a:pt x="174" y="2392"/>
                        <a:pt x="-270" y="1949"/>
                        <a:pt x="174" y="1061"/>
                      </a:cubicBezTo>
                      <a:lnTo>
                        <a:pt x="174" y="1061"/>
                      </a:lnTo>
                      <a:cubicBezTo>
                        <a:pt x="618" y="174"/>
                        <a:pt x="1061" y="-270"/>
                        <a:pt x="1949" y="174"/>
                      </a:cubicBezTo>
                      <a:lnTo>
                        <a:pt x="34782" y="10379"/>
                      </a:lnTo>
                      <a:cubicBezTo>
                        <a:pt x="35225" y="10823"/>
                        <a:pt x="35669" y="11266"/>
                        <a:pt x="35669" y="12154"/>
                      </a:cubicBezTo>
                      <a:lnTo>
                        <a:pt x="35669" y="12154"/>
                      </a:lnTo>
                      <a:close/>
                    </a:path>
                  </a:pathLst>
                </a:custGeom>
                <a:solidFill>
                  <a:srgbClr val="002E3F"/>
                </a:solidFill>
                <a:ln w="4436" cap="flat">
                  <a:noFill/>
                  <a:prstDash val="solid"/>
                  <a:miter/>
                </a:ln>
              </p:spPr>
              <p:txBody>
                <a:bodyPr rtlCol="0" anchor="t"/>
                <a:lstStyle/>
                <a:p>
                  <a:endParaRPr lang="fr-FR"/>
                </a:p>
              </p:txBody>
            </p:sp>
          </p:grpSp>
        </p:grpSp>
        <p:sp>
          <p:nvSpPr>
            <p:cNvPr id="55" name="Freeform: Shape 52">
              <a:extLst>
                <a:ext uri="{FF2B5EF4-FFF2-40B4-BE49-F238E27FC236}">
                  <a16:creationId xmlns:a16="http://schemas.microsoft.com/office/drawing/2014/main" id="{61C38D96-050A-B70C-C5A2-97F023FBC25D}"/>
                </a:ext>
              </a:extLst>
            </p:cNvPr>
            <p:cNvSpPr/>
            <p:nvPr/>
          </p:nvSpPr>
          <p:spPr>
            <a:xfrm>
              <a:off x="1400200" y="1294981"/>
              <a:ext cx="31172" cy="54258"/>
            </a:xfrm>
            <a:custGeom>
              <a:avLst/>
              <a:gdLst>
                <a:gd name="connsiteX0" fmla="*/ 44812 w 58628"/>
                <a:gd name="connsiteY0" fmla="*/ 69659 h 102047"/>
                <a:gd name="connsiteX1" fmla="*/ 56792 w 58628"/>
                <a:gd name="connsiteY1" fmla="*/ 51468 h 102047"/>
                <a:gd name="connsiteX2" fmla="*/ 29727 w 58628"/>
                <a:gd name="connsiteY2" fmla="*/ 0 h 102047"/>
                <a:gd name="connsiteX3" fmla="*/ 29727 w 58628"/>
                <a:gd name="connsiteY3" fmla="*/ 0 h 102047"/>
                <a:gd name="connsiteX4" fmla="*/ 0 w 58628"/>
                <a:gd name="connsiteY4" fmla="*/ 95836 h 102047"/>
                <a:gd name="connsiteX5" fmla="*/ 19522 w 58628"/>
                <a:gd name="connsiteY5" fmla="*/ 102048 h 102047"/>
                <a:gd name="connsiteX6" fmla="*/ 44812 w 58628"/>
                <a:gd name="connsiteY6" fmla="*/ 69659 h 102047"/>
                <a:gd name="connsiteX7" fmla="*/ 44812 w 58628"/>
                <a:gd name="connsiteY7" fmla="*/ 69659 h 10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28" h="102047">
                  <a:moveTo>
                    <a:pt x="44812" y="69659"/>
                  </a:moveTo>
                  <a:cubicBezTo>
                    <a:pt x="50137" y="64778"/>
                    <a:pt x="54130" y="58567"/>
                    <a:pt x="56792" y="51468"/>
                  </a:cubicBezTo>
                  <a:cubicBezTo>
                    <a:pt x="63447" y="29727"/>
                    <a:pt x="51468" y="6655"/>
                    <a:pt x="29727" y="0"/>
                  </a:cubicBezTo>
                  <a:cubicBezTo>
                    <a:pt x="29727" y="0"/>
                    <a:pt x="29727" y="0"/>
                    <a:pt x="29727" y="0"/>
                  </a:cubicBezTo>
                  <a:lnTo>
                    <a:pt x="0" y="95836"/>
                  </a:lnTo>
                  <a:lnTo>
                    <a:pt x="19522" y="102048"/>
                  </a:lnTo>
                  <a:cubicBezTo>
                    <a:pt x="19079" y="101604"/>
                    <a:pt x="21297" y="89625"/>
                    <a:pt x="44812" y="69659"/>
                  </a:cubicBezTo>
                  <a:lnTo>
                    <a:pt x="44812" y="69659"/>
                  </a:lnTo>
                  <a:close/>
                </a:path>
              </a:pathLst>
            </a:custGeom>
            <a:solidFill>
              <a:srgbClr val="F99B1C"/>
            </a:solidFill>
            <a:ln w="4436" cap="flat">
              <a:noFill/>
              <a:prstDash val="solid"/>
              <a:miter/>
            </a:ln>
          </p:spPr>
          <p:txBody>
            <a:bodyPr rtlCol="0" anchor="t"/>
            <a:lstStyle/>
            <a:p>
              <a:endParaRPr lang="fr-FR"/>
            </a:p>
          </p:txBody>
        </p:sp>
        <p:sp>
          <p:nvSpPr>
            <p:cNvPr id="56" name="Freeform: Shape 53">
              <a:extLst>
                <a:ext uri="{FF2B5EF4-FFF2-40B4-BE49-F238E27FC236}">
                  <a16:creationId xmlns:a16="http://schemas.microsoft.com/office/drawing/2014/main" id="{66AF7B1A-49F4-E95D-91BF-743BD963C4F3}"/>
                </a:ext>
              </a:extLst>
            </p:cNvPr>
            <p:cNvSpPr/>
            <p:nvPr/>
          </p:nvSpPr>
          <p:spPr>
            <a:xfrm>
              <a:off x="1407749" y="1318099"/>
              <a:ext cx="10615" cy="5425"/>
            </a:xfrm>
            <a:custGeom>
              <a:avLst/>
              <a:gdLst>
                <a:gd name="connsiteX0" fmla="*/ 19966 w 19965"/>
                <a:gd name="connsiteY0" fmla="*/ 10205 h 10204"/>
                <a:gd name="connsiteX1" fmla="*/ 17304 w 19965"/>
                <a:gd name="connsiteY1" fmla="*/ 7543 h 10204"/>
                <a:gd name="connsiteX2" fmla="*/ 14642 w 19965"/>
                <a:gd name="connsiteY2" fmla="*/ 4881 h 10204"/>
                <a:gd name="connsiteX3" fmla="*/ 14198 w 19965"/>
                <a:gd name="connsiteY3" fmla="*/ 4437 h 10204"/>
                <a:gd name="connsiteX4" fmla="*/ 13754 w 19965"/>
                <a:gd name="connsiteY4" fmla="*/ 4881 h 10204"/>
                <a:gd name="connsiteX5" fmla="*/ 10205 w 19965"/>
                <a:gd name="connsiteY5" fmla="*/ 7099 h 10204"/>
                <a:gd name="connsiteX6" fmla="*/ 9317 w 19965"/>
                <a:gd name="connsiteY6" fmla="*/ 5324 h 10204"/>
                <a:gd name="connsiteX7" fmla="*/ 8874 w 19965"/>
                <a:gd name="connsiteY7" fmla="*/ 4437 h 10204"/>
                <a:gd name="connsiteX8" fmla="*/ 7986 w 19965"/>
                <a:gd name="connsiteY8" fmla="*/ 4881 h 10204"/>
                <a:gd name="connsiteX9" fmla="*/ 7543 w 19965"/>
                <a:gd name="connsiteY9" fmla="*/ 5324 h 10204"/>
                <a:gd name="connsiteX10" fmla="*/ 7543 w 19965"/>
                <a:gd name="connsiteY10" fmla="*/ 3993 h 10204"/>
                <a:gd name="connsiteX11" fmla="*/ 7099 w 19965"/>
                <a:gd name="connsiteY11" fmla="*/ 1331 h 10204"/>
                <a:gd name="connsiteX12" fmla="*/ 6655 w 19965"/>
                <a:gd name="connsiteY12" fmla="*/ 0 h 10204"/>
                <a:gd name="connsiteX13" fmla="*/ 5324 w 19965"/>
                <a:gd name="connsiteY13" fmla="*/ 887 h 10204"/>
                <a:gd name="connsiteX14" fmla="*/ 1331 w 19965"/>
                <a:gd name="connsiteY14" fmla="*/ 3106 h 10204"/>
                <a:gd name="connsiteX15" fmla="*/ 887 w 19965"/>
                <a:gd name="connsiteY15" fmla="*/ 3106 h 10204"/>
                <a:gd name="connsiteX16" fmla="*/ 0 w 19965"/>
                <a:gd name="connsiteY16" fmla="*/ 6212 h 10204"/>
                <a:gd name="connsiteX17" fmla="*/ 2218 w 19965"/>
                <a:gd name="connsiteY17" fmla="*/ 4881 h 10204"/>
                <a:gd name="connsiteX18" fmla="*/ 4881 w 19965"/>
                <a:gd name="connsiteY18" fmla="*/ 3550 h 10204"/>
                <a:gd name="connsiteX19" fmla="*/ 5324 w 19965"/>
                <a:gd name="connsiteY19" fmla="*/ 4881 h 10204"/>
                <a:gd name="connsiteX20" fmla="*/ 5768 w 19965"/>
                <a:gd name="connsiteY20" fmla="*/ 7543 h 10204"/>
                <a:gd name="connsiteX21" fmla="*/ 6212 w 19965"/>
                <a:gd name="connsiteY21" fmla="*/ 9318 h 10204"/>
                <a:gd name="connsiteX22" fmla="*/ 7543 w 19965"/>
                <a:gd name="connsiteY22" fmla="*/ 8430 h 10204"/>
                <a:gd name="connsiteX23" fmla="*/ 8430 w 19965"/>
                <a:gd name="connsiteY23" fmla="*/ 7543 h 10204"/>
                <a:gd name="connsiteX24" fmla="*/ 9317 w 19965"/>
                <a:gd name="connsiteY24" fmla="*/ 8874 h 10204"/>
                <a:gd name="connsiteX25" fmla="*/ 9761 w 19965"/>
                <a:gd name="connsiteY25" fmla="*/ 9761 h 10204"/>
                <a:gd name="connsiteX26" fmla="*/ 10205 w 19965"/>
                <a:gd name="connsiteY26" fmla="*/ 9318 h 10204"/>
                <a:gd name="connsiteX27" fmla="*/ 13754 w 19965"/>
                <a:gd name="connsiteY27" fmla="*/ 6655 h 10204"/>
                <a:gd name="connsiteX28" fmla="*/ 16416 w 19965"/>
                <a:gd name="connsiteY28" fmla="*/ 8874 h 10204"/>
                <a:gd name="connsiteX29" fmla="*/ 19966 w 19965"/>
                <a:gd name="connsiteY29" fmla="*/ 10205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65" h="10204">
                  <a:moveTo>
                    <a:pt x="19966" y="10205"/>
                  </a:moveTo>
                  <a:cubicBezTo>
                    <a:pt x="19079" y="9318"/>
                    <a:pt x="18191" y="8430"/>
                    <a:pt x="17304" y="7543"/>
                  </a:cubicBezTo>
                  <a:cubicBezTo>
                    <a:pt x="16416" y="6655"/>
                    <a:pt x="15529" y="5768"/>
                    <a:pt x="14642" y="4881"/>
                  </a:cubicBezTo>
                  <a:lnTo>
                    <a:pt x="14198" y="4437"/>
                  </a:lnTo>
                  <a:lnTo>
                    <a:pt x="13754" y="4881"/>
                  </a:lnTo>
                  <a:cubicBezTo>
                    <a:pt x="12423" y="5768"/>
                    <a:pt x="11536" y="6212"/>
                    <a:pt x="10205" y="7099"/>
                  </a:cubicBezTo>
                  <a:lnTo>
                    <a:pt x="9317" y="5324"/>
                  </a:lnTo>
                  <a:lnTo>
                    <a:pt x="8874" y="4437"/>
                  </a:lnTo>
                  <a:lnTo>
                    <a:pt x="7986" y="4881"/>
                  </a:lnTo>
                  <a:lnTo>
                    <a:pt x="7543" y="5324"/>
                  </a:lnTo>
                  <a:lnTo>
                    <a:pt x="7543" y="3993"/>
                  </a:lnTo>
                  <a:cubicBezTo>
                    <a:pt x="7543" y="3106"/>
                    <a:pt x="7099" y="2218"/>
                    <a:pt x="7099" y="1331"/>
                  </a:cubicBezTo>
                  <a:lnTo>
                    <a:pt x="6655" y="0"/>
                  </a:lnTo>
                  <a:lnTo>
                    <a:pt x="5324" y="887"/>
                  </a:lnTo>
                  <a:cubicBezTo>
                    <a:pt x="3993" y="1775"/>
                    <a:pt x="2662" y="2218"/>
                    <a:pt x="1331" y="3106"/>
                  </a:cubicBezTo>
                  <a:lnTo>
                    <a:pt x="887" y="3106"/>
                  </a:lnTo>
                  <a:lnTo>
                    <a:pt x="0" y="6212"/>
                  </a:lnTo>
                  <a:lnTo>
                    <a:pt x="2218" y="4881"/>
                  </a:lnTo>
                  <a:cubicBezTo>
                    <a:pt x="3106" y="4437"/>
                    <a:pt x="3993" y="3993"/>
                    <a:pt x="4881" y="3550"/>
                  </a:cubicBezTo>
                  <a:cubicBezTo>
                    <a:pt x="4881" y="3993"/>
                    <a:pt x="4881" y="4437"/>
                    <a:pt x="5324" y="4881"/>
                  </a:cubicBezTo>
                  <a:lnTo>
                    <a:pt x="5768" y="7543"/>
                  </a:lnTo>
                  <a:lnTo>
                    <a:pt x="6212" y="9318"/>
                  </a:lnTo>
                  <a:lnTo>
                    <a:pt x="7543" y="8430"/>
                  </a:lnTo>
                  <a:lnTo>
                    <a:pt x="8430" y="7543"/>
                  </a:lnTo>
                  <a:lnTo>
                    <a:pt x="9317" y="8874"/>
                  </a:lnTo>
                  <a:lnTo>
                    <a:pt x="9761" y="9761"/>
                  </a:lnTo>
                  <a:lnTo>
                    <a:pt x="10205" y="9318"/>
                  </a:lnTo>
                  <a:cubicBezTo>
                    <a:pt x="11536" y="8430"/>
                    <a:pt x="12423" y="7543"/>
                    <a:pt x="13754" y="6655"/>
                  </a:cubicBezTo>
                  <a:cubicBezTo>
                    <a:pt x="14642" y="7543"/>
                    <a:pt x="15529" y="7987"/>
                    <a:pt x="16416" y="8874"/>
                  </a:cubicBezTo>
                  <a:cubicBezTo>
                    <a:pt x="17747" y="8874"/>
                    <a:pt x="19079" y="9761"/>
                    <a:pt x="19966" y="10205"/>
                  </a:cubicBezTo>
                  <a:close/>
                </a:path>
              </a:pathLst>
            </a:custGeom>
            <a:solidFill>
              <a:srgbClr val="FFFFFF"/>
            </a:solidFill>
            <a:ln w="4436" cap="flat">
              <a:noFill/>
              <a:prstDash val="solid"/>
              <a:miter/>
            </a:ln>
          </p:spPr>
          <p:txBody>
            <a:bodyPr rtlCol="0" anchor="t"/>
            <a:lstStyle/>
            <a:p>
              <a:endParaRPr lang="fr-FR"/>
            </a:p>
          </p:txBody>
        </p:sp>
        <p:sp>
          <p:nvSpPr>
            <p:cNvPr id="57" name="Freeform: Shape 54">
              <a:extLst>
                <a:ext uri="{FF2B5EF4-FFF2-40B4-BE49-F238E27FC236}">
                  <a16:creationId xmlns:a16="http://schemas.microsoft.com/office/drawing/2014/main" id="{F6044273-D0FB-7531-607A-046C8BE9F2EC}"/>
                </a:ext>
              </a:extLst>
            </p:cNvPr>
            <p:cNvSpPr/>
            <p:nvPr/>
          </p:nvSpPr>
          <p:spPr>
            <a:xfrm rot="17942308">
              <a:off x="1396674" y="1336098"/>
              <a:ext cx="29252" cy="708"/>
            </a:xfrm>
            <a:custGeom>
              <a:avLst/>
              <a:gdLst>
                <a:gd name="connsiteX0" fmla="*/ 0 w 55017"/>
                <a:gd name="connsiteY0" fmla="*/ 0 h 1331"/>
                <a:gd name="connsiteX1" fmla="*/ 55017 w 55017"/>
                <a:gd name="connsiteY1" fmla="*/ 0 h 1331"/>
                <a:gd name="connsiteX2" fmla="*/ 55017 w 55017"/>
                <a:gd name="connsiteY2" fmla="*/ 1331 h 1331"/>
                <a:gd name="connsiteX3" fmla="*/ 0 w 55017"/>
                <a:gd name="connsiteY3" fmla="*/ 1331 h 1331"/>
              </a:gdLst>
              <a:ahLst/>
              <a:cxnLst>
                <a:cxn ang="0">
                  <a:pos x="connsiteX0" y="connsiteY0"/>
                </a:cxn>
                <a:cxn ang="0">
                  <a:pos x="connsiteX1" y="connsiteY1"/>
                </a:cxn>
                <a:cxn ang="0">
                  <a:pos x="connsiteX2" y="connsiteY2"/>
                </a:cxn>
                <a:cxn ang="0">
                  <a:pos x="connsiteX3" y="connsiteY3"/>
                </a:cxn>
              </a:cxnLst>
              <a:rect l="l" t="t" r="r" b="b"/>
              <a:pathLst>
                <a:path w="55017" h="1331">
                  <a:moveTo>
                    <a:pt x="0" y="0"/>
                  </a:moveTo>
                  <a:lnTo>
                    <a:pt x="55017" y="0"/>
                  </a:lnTo>
                  <a:lnTo>
                    <a:pt x="55017" y="1331"/>
                  </a:lnTo>
                  <a:lnTo>
                    <a:pt x="0" y="1331"/>
                  </a:lnTo>
                  <a:close/>
                </a:path>
              </a:pathLst>
            </a:custGeom>
            <a:solidFill>
              <a:srgbClr val="FFFFFF"/>
            </a:solidFill>
            <a:ln w="4436" cap="flat">
              <a:noFill/>
              <a:prstDash val="solid"/>
              <a:miter/>
            </a:ln>
          </p:spPr>
          <p:txBody>
            <a:bodyPr rtlCol="0" anchor="t"/>
            <a:lstStyle/>
            <a:p>
              <a:endParaRPr lang="fr-FR"/>
            </a:p>
          </p:txBody>
        </p:sp>
        <p:sp>
          <p:nvSpPr>
            <p:cNvPr id="58" name="Freeform: Shape 55">
              <a:extLst>
                <a:ext uri="{FF2B5EF4-FFF2-40B4-BE49-F238E27FC236}">
                  <a16:creationId xmlns:a16="http://schemas.microsoft.com/office/drawing/2014/main" id="{0744730D-8FE9-F975-256B-0F23F8562DBC}"/>
                </a:ext>
              </a:extLst>
            </p:cNvPr>
            <p:cNvSpPr/>
            <p:nvPr/>
          </p:nvSpPr>
          <p:spPr>
            <a:xfrm>
              <a:off x="1416653" y="1321828"/>
              <a:ext cx="3422" cy="3409"/>
            </a:xfrm>
            <a:custGeom>
              <a:avLst/>
              <a:gdLst>
                <a:gd name="connsiteX0" fmla="*/ 113 w 6437"/>
                <a:gd name="connsiteY0" fmla="*/ 2306 h 6411"/>
                <a:gd name="connsiteX1" fmla="*/ 2332 w 6437"/>
                <a:gd name="connsiteY1" fmla="*/ 6299 h 6411"/>
                <a:gd name="connsiteX2" fmla="*/ 6325 w 6437"/>
                <a:gd name="connsiteY2" fmla="*/ 4080 h 6411"/>
                <a:gd name="connsiteX3" fmla="*/ 4106 w 6437"/>
                <a:gd name="connsiteY3" fmla="*/ 87 h 6411"/>
                <a:gd name="connsiteX4" fmla="*/ 113 w 6437"/>
                <a:gd name="connsiteY4" fmla="*/ 2306 h 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 h="6411">
                  <a:moveTo>
                    <a:pt x="113" y="2306"/>
                  </a:moveTo>
                  <a:cubicBezTo>
                    <a:pt x="-331" y="4080"/>
                    <a:pt x="557" y="5855"/>
                    <a:pt x="2332" y="6299"/>
                  </a:cubicBezTo>
                  <a:cubicBezTo>
                    <a:pt x="4106" y="6742"/>
                    <a:pt x="5881" y="5855"/>
                    <a:pt x="6325" y="4080"/>
                  </a:cubicBezTo>
                  <a:cubicBezTo>
                    <a:pt x="6768" y="2306"/>
                    <a:pt x="5881" y="531"/>
                    <a:pt x="4106" y="87"/>
                  </a:cubicBezTo>
                  <a:cubicBezTo>
                    <a:pt x="2775" y="-357"/>
                    <a:pt x="1000" y="975"/>
                    <a:pt x="113" y="2306"/>
                  </a:cubicBezTo>
                  <a:close/>
                </a:path>
              </a:pathLst>
            </a:custGeom>
            <a:solidFill>
              <a:srgbClr val="FFFFFF"/>
            </a:solidFill>
            <a:ln w="4436" cap="flat">
              <a:noFill/>
              <a:prstDash val="solid"/>
              <a:miter/>
            </a:ln>
          </p:spPr>
          <p:txBody>
            <a:bodyPr rtlCol="0" anchor="t"/>
            <a:lstStyle/>
            <a:p>
              <a:endParaRPr lang="fr-FR"/>
            </a:p>
          </p:txBody>
        </p:sp>
        <p:grpSp>
          <p:nvGrpSpPr>
            <p:cNvPr id="59" name="Content Placeholder 4">
              <a:extLst>
                <a:ext uri="{FF2B5EF4-FFF2-40B4-BE49-F238E27FC236}">
                  <a16:creationId xmlns:a16="http://schemas.microsoft.com/office/drawing/2014/main" id="{BAE5C5AC-1970-AD6A-2331-7059F535809B}"/>
                </a:ext>
              </a:extLst>
            </p:cNvPr>
            <p:cNvGrpSpPr/>
            <p:nvPr/>
          </p:nvGrpSpPr>
          <p:grpSpPr>
            <a:xfrm>
              <a:off x="1395718" y="1345701"/>
              <a:ext cx="15333" cy="17077"/>
              <a:chOff x="884867" y="4258579"/>
              <a:chExt cx="28839" cy="32119"/>
            </a:xfrm>
          </p:grpSpPr>
          <p:sp>
            <p:nvSpPr>
              <p:cNvPr id="69" name="Freeform: Shape 57">
                <a:extLst>
                  <a:ext uri="{FF2B5EF4-FFF2-40B4-BE49-F238E27FC236}">
                    <a16:creationId xmlns:a16="http://schemas.microsoft.com/office/drawing/2014/main" id="{BDEAFEA8-6014-2FA0-E164-1EFA8E826B9D}"/>
                  </a:ext>
                </a:extLst>
              </p:cNvPr>
              <p:cNvSpPr/>
              <p:nvPr/>
            </p:nvSpPr>
            <p:spPr>
              <a:xfrm>
                <a:off x="884867" y="4258579"/>
                <a:ext cx="27508" cy="30170"/>
              </a:xfrm>
              <a:custGeom>
                <a:avLst/>
                <a:gdLst>
                  <a:gd name="connsiteX0" fmla="*/ 7986 w 27508"/>
                  <a:gd name="connsiteY0" fmla="*/ 0 h 30170"/>
                  <a:gd name="connsiteX1" fmla="*/ 0 w 27508"/>
                  <a:gd name="connsiteY1" fmla="*/ 25734 h 30170"/>
                  <a:gd name="connsiteX2" fmla="*/ 15529 w 27508"/>
                  <a:gd name="connsiteY2" fmla="*/ 30171 h 30170"/>
                  <a:gd name="connsiteX3" fmla="*/ 24403 w 27508"/>
                  <a:gd name="connsiteY3" fmla="*/ 16416 h 30170"/>
                  <a:gd name="connsiteX4" fmla="*/ 27509 w 27508"/>
                  <a:gd name="connsiteY4" fmla="*/ 6212 h 3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8" h="30170">
                    <a:moveTo>
                      <a:pt x="7986" y="0"/>
                    </a:moveTo>
                    <a:lnTo>
                      <a:pt x="0" y="25734"/>
                    </a:lnTo>
                    <a:lnTo>
                      <a:pt x="15529" y="30171"/>
                    </a:lnTo>
                    <a:lnTo>
                      <a:pt x="24403" y="16416"/>
                    </a:lnTo>
                    <a:lnTo>
                      <a:pt x="27509" y="6212"/>
                    </a:lnTo>
                    <a:close/>
                  </a:path>
                </a:pathLst>
              </a:custGeom>
              <a:solidFill>
                <a:srgbClr val="003C52"/>
              </a:solidFill>
              <a:ln w="4436" cap="flat">
                <a:noFill/>
                <a:prstDash val="solid"/>
                <a:miter/>
              </a:ln>
            </p:spPr>
            <p:txBody>
              <a:bodyPr rtlCol="0" anchor="t"/>
              <a:lstStyle/>
              <a:p>
                <a:endParaRPr lang="fr-FR"/>
              </a:p>
            </p:txBody>
          </p:sp>
          <p:grpSp>
            <p:nvGrpSpPr>
              <p:cNvPr id="70" name="Content Placeholder 4">
                <a:extLst>
                  <a:ext uri="{FF2B5EF4-FFF2-40B4-BE49-F238E27FC236}">
                    <a16:creationId xmlns:a16="http://schemas.microsoft.com/office/drawing/2014/main" id="{57BDDBCA-1A95-57FB-4C80-2DEB0A19654F}"/>
                  </a:ext>
                </a:extLst>
              </p:cNvPr>
              <p:cNvGrpSpPr/>
              <p:nvPr/>
            </p:nvGrpSpPr>
            <p:grpSpPr>
              <a:xfrm>
                <a:off x="884867" y="4260797"/>
                <a:ext cx="28839" cy="29901"/>
                <a:chOff x="884867" y="4260797"/>
                <a:chExt cx="28839" cy="29901"/>
              </a:xfrm>
              <a:solidFill>
                <a:srgbClr val="061D25"/>
              </a:solidFill>
            </p:grpSpPr>
            <p:sp>
              <p:nvSpPr>
                <p:cNvPr id="71" name="Freeform: Shape 59">
                  <a:extLst>
                    <a:ext uri="{FF2B5EF4-FFF2-40B4-BE49-F238E27FC236}">
                      <a16:creationId xmlns:a16="http://schemas.microsoft.com/office/drawing/2014/main" id="{12BCAA8B-644F-962A-A17A-8D76556867DB}"/>
                    </a:ext>
                  </a:extLst>
                </p:cNvPr>
                <p:cNvSpPr/>
                <p:nvPr/>
              </p:nvSpPr>
              <p:spPr>
                <a:xfrm>
                  <a:off x="891522" y="4260797"/>
                  <a:ext cx="22184" cy="9879"/>
                </a:xfrm>
                <a:custGeom>
                  <a:avLst/>
                  <a:gdLst>
                    <a:gd name="connsiteX0" fmla="*/ 20853 w 22184"/>
                    <a:gd name="connsiteY0" fmla="*/ 6212 h 9879"/>
                    <a:gd name="connsiteX1" fmla="*/ 887 w 22184"/>
                    <a:gd name="connsiteY1" fmla="*/ 0 h 9879"/>
                    <a:gd name="connsiteX2" fmla="*/ 0 w 22184"/>
                    <a:gd name="connsiteY2" fmla="*/ 3549 h 9879"/>
                    <a:gd name="connsiteX3" fmla="*/ 19966 w 22184"/>
                    <a:gd name="connsiteY3" fmla="*/ 9761 h 9879"/>
                    <a:gd name="connsiteX4" fmla="*/ 22184 w 22184"/>
                    <a:gd name="connsiteY4" fmla="*/ 8430 h 9879"/>
                    <a:gd name="connsiteX5" fmla="*/ 20853 w 22184"/>
                    <a:gd name="connsiteY5" fmla="*/ 6212 h 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4" h="9879">
                      <a:moveTo>
                        <a:pt x="20853" y="6212"/>
                      </a:moveTo>
                      <a:lnTo>
                        <a:pt x="887" y="0"/>
                      </a:lnTo>
                      <a:lnTo>
                        <a:pt x="0" y="3549"/>
                      </a:lnTo>
                      <a:lnTo>
                        <a:pt x="19966" y="9761"/>
                      </a:lnTo>
                      <a:cubicBezTo>
                        <a:pt x="20853" y="10205"/>
                        <a:pt x="21741" y="9318"/>
                        <a:pt x="22184" y="8430"/>
                      </a:cubicBezTo>
                      <a:cubicBezTo>
                        <a:pt x="22184" y="7099"/>
                        <a:pt x="21741" y="6212"/>
                        <a:pt x="20853" y="6212"/>
                      </a:cubicBezTo>
                      <a:close/>
                    </a:path>
                  </a:pathLst>
                </a:custGeom>
                <a:solidFill>
                  <a:srgbClr val="061D25"/>
                </a:solidFill>
                <a:ln w="4436" cap="flat">
                  <a:noFill/>
                  <a:prstDash val="solid"/>
                  <a:miter/>
                </a:ln>
              </p:spPr>
              <p:txBody>
                <a:bodyPr rtlCol="0" anchor="t"/>
                <a:lstStyle/>
                <a:p>
                  <a:endParaRPr lang="fr-FR"/>
                </a:p>
              </p:txBody>
            </p:sp>
            <p:sp>
              <p:nvSpPr>
                <p:cNvPr id="72" name="Freeform: Shape 60">
                  <a:extLst>
                    <a:ext uri="{FF2B5EF4-FFF2-40B4-BE49-F238E27FC236}">
                      <a16:creationId xmlns:a16="http://schemas.microsoft.com/office/drawing/2014/main" id="{A9101A74-CFB6-B680-ED7D-DA1597007BE5}"/>
                    </a:ext>
                  </a:extLst>
                </p:cNvPr>
                <p:cNvSpPr/>
                <p:nvPr/>
              </p:nvSpPr>
              <p:spPr>
                <a:xfrm>
                  <a:off x="889747" y="4267452"/>
                  <a:ext cx="22184" cy="9879"/>
                </a:xfrm>
                <a:custGeom>
                  <a:avLst/>
                  <a:gdLst>
                    <a:gd name="connsiteX0" fmla="*/ 20853 w 22184"/>
                    <a:gd name="connsiteY0" fmla="*/ 6212 h 9879"/>
                    <a:gd name="connsiteX1" fmla="*/ 887 w 22184"/>
                    <a:gd name="connsiteY1" fmla="*/ 0 h 9879"/>
                    <a:gd name="connsiteX2" fmla="*/ 0 w 22184"/>
                    <a:gd name="connsiteY2" fmla="*/ 3549 h 9879"/>
                    <a:gd name="connsiteX3" fmla="*/ 19966 w 22184"/>
                    <a:gd name="connsiteY3" fmla="*/ 9761 h 9879"/>
                    <a:gd name="connsiteX4" fmla="*/ 22184 w 22184"/>
                    <a:gd name="connsiteY4" fmla="*/ 8430 h 9879"/>
                    <a:gd name="connsiteX5" fmla="*/ 20853 w 22184"/>
                    <a:gd name="connsiteY5" fmla="*/ 6212 h 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4" h="9879">
                      <a:moveTo>
                        <a:pt x="20853" y="6212"/>
                      </a:moveTo>
                      <a:lnTo>
                        <a:pt x="887" y="0"/>
                      </a:lnTo>
                      <a:lnTo>
                        <a:pt x="0" y="3549"/>
                      </a:lnTo>
                      <a:lnTo>
                        <a:pt x="19966" y="9761"/>
                      </a:lnTo>
                      <a:cubicBezTo>
                        <a:pt x="20853" y="10205"/>
                        <a:pt x="21741" y="9318"/>
                        <a:pt x="22184" y="8430"/>
                      </a:cubicBezTo>
                      <a:cubicBezTo>
                        <a:pt x="22184" y="7099"/>
                        <a:pt x="21741" y="6212"/>
                        <a:pt x="20853" y="6212"/>
                      </a:cubicBezTo>
                      <a:close/>
                    </a:path>
                  </a:pathLst>
                </a:custGeom>
                <a:solidFill>
                  <a:srgbClr val="061D25"/>
                </a:solidFill>
                <a:ln w="4436" cap="flat">
                  <a:noFill/>
                  <a:prstDash val="solid"/>
                  <a:miter/>
                </a:ln>
              </p:spPr>
              <p:txBody>
                <a:bodyPr rtlCol="0" anchor="t"/>
                <a:lstStyle/>
                <a:p>
                  <a:endParaRPr lang="fr-FR"/>
                </a:p>
              </p:txBody>
            </p:sp>
            <p:sp>
              <p:nvSpPr>
                <p:cNvPr id="73" name="Freeform: Shape 61">
                  <a:extLst>
                    <a:ext uri="{FF2B5EF4-FFF2-40B4-BE49-F238E27FC236}">
                      <a16:creationId xmlns:a16="http://schemas.microsoft.com/office/drawing/2014/main" id="{871C0100-EAC3-61E2-6FE1-D052C4870EC8}"/>
                    </a:ext>
                  </a:extLst>
                </p:cNvPr>
                <p:cNvSpPr/>
                <p:nvPr/>
              </p:nvSpPr>
              <p:spPr>
                <a:xfrm>
                  <a:off x="884867" y="4282538"/>
                  <a:ext cx="18191" cy="8160"/>
                </a:xfrm>
                <a:custGeom>
                  <a:avLst/>
                  <a:gdLst>
                    <a:gd name="connsiteX0" fmla="*/ 17304 w 18191"/>
                    <a:gd name="connsiteY0" fmla="*/ 5324 h 8160"/>
                    <a:gd name="connsiteX1" fmla="*/ 887 w 18191"/>
                    <a:gd name="connsiteY1" fmla="*/ 0 h 8160"/>
                    <a:gd name="connsiteX2" fmla="*/ 0 w 18191"/>
                    <a:gd name="connsiteY2" fmla="*/ 2662 h 8160"/>
                    <a:gd name="connsiteX3" fmla="*/ 16416 w 18191"/>
                    <a:gd name="connsiteY3" fmla="*/ 7986 h 8160"/>
                    <a:gd name="connsiteX4" fmla="*/ 18191 w 18191"/>
                    <a:gd name="connsiteY4" fmla="*/ 7099 h 8160"/>
                    <a:gd name="connsiteX5" fmla="*/ 17304 w 18191"/>
                    <a:gd name="connsiteY5" fmla="*/ 5324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91" h="8160">
                      <a:moveTo>
                        <a:pt x="17304" y="5324"/>
                      </a:moveTo>
                      <a:lnTo>
                        <a:pt x="887" y="0"/>
                      </a:lnTo>
                      <a:lnTo>
                        <a:pt x="0" y="2662"/>
                      </a:lnTo>
                      <a:lnTo>
                        <a:pt x="16416" y="7986"/>
                      </a:lnTo>
                      <a:cubicBezTo>
                        <a:pt x="17304" y="8430"/>
                        <a:pt x="17747" y="7986"/>
                        <a:pt x="18191" y="7099"/>
                      </a:cubicBezTo>
                      <a:cubicBezTo>
                        <a:pt x="18191" y="6211"/>
                        <a:pt x="17747" y="5768"/>
                        <a:pt x="17304" y="5324"/>
                      </a:cubicBezTo>
                      <a:close/>
                    </a:path>
                  </a:pathLst>
                </a:custGeom>
                <a:solidFill>
                  <a:srgbClr val="061D25"/>
                </a:solidFill>
                <a:ln w="4436" cap="flat">
                  <a:noFill/>
                  <a:prstDash val="solid"/>
                  <a:miter/>
                </a:ln>
              </p:spPr>
              <p:txBody>
                <a:bodyPr rtlCol="0" anchor="t"/>
                <a:lstStyle/>
                <a:p>
                  <a:endParaRPr lang="fr-FR"/>
                </a:p>
              </p:txBody>
            </p:sp>
          </p:grpSp>
        </p:grpSp>
        <p:sp>
          <p:nvSpPr>
            <p:cNvPr id="60" name="Freeform: Shape 36">
              <a:extLst>
                <a:ext uri="{FF2B5EF4-FFF2-40B4-BE49-F238E27FC236}">
                  <a16:creationId xmlns:a16="http://schemas.microsoft.com/office/drawing/2014/main" id="{93B3AA0F-DE78-16F4-D60C-3DB6DA3FDACE}"/>
                </a:ext>
              </a:extLst>
            </p:cNvPr>
            <p:cNvSpPr/>
            <p:nvPr/>
          </p:nvSpPr>
          <p:spPr>
            <a:xfrm rot="19971043">
              <a:off x="1299691" y="1417575"/>
              <a:ext cx="45764" cy="45292"/>
            </a:xfrm>
            <a:custGeom>
              <a:avLst/>
              <a:gdLst>
                <a:gd name="connsiteX0" fmla="*/ 86073 w 86073"/>
                <a:gd name="connsiteY0" fmla="*/ 42593 h 85185"/>
                <a:gd name="connsiteX1" fmla="*/ 43037 w 86073"/>
                <a:gd name="connsiteY1" fmla="*/ 85186 h 85185"/>
                <a:gd name="connsiteX2" fmla="*/ 0 w 86073"/>
                <a:gd name="connsiteY2" fmla="*/ 42593 h 85185"/>
                <a:gd name="connsiteX3" fmla="*/ 43037 w 86073"/>
                <a:gd name="connsiteY3" fmla="*/ 0 h 85185"/>
                <a:gd name="connsiteX4" fmla="*/ 86073 w 86073"/>
                <a:gd name="connsiteY4" fmla="*/ 42593 h 8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3" h="85185">
                  <a:moveTo>
                    <a:pt x="86073" y="42593"/>
                  </a:moveTo>
                  <a:cubicBezTo>
                    <a:pt x="86073" y="66116"/>
                    <a:pt x="66805" y="85186"/>
                    <a:pt x="43037" y="85186"/>
                  </a:cubicBezTo>
                  <a:cubicBezTo>
                    <a:pt x="19268" y="85186"/>
                    <a:pt x="0" y="66116"/>
                    <a:pt x="0" y="42593"/>
                  </a:cubicBezTo>
                  <a:cubicBezTo>
                    <a:pt x="0" y="19070"/>
                    <a:pt x="19268" y="0"/>
                    <a:pt x="43037" y="0"/>
                  </a:cubicBezTo>
                  <a:cubicBezTo>
                    <a:pt x="66805" y="0"/>
                    <a:pt x="86073" y="19070"/>
                    <a:pt x="86073" y="42593"/>
                  </a:cubicBezTo>
                  <a:close/>
                </a:path>
              </a:pathLst>
            </a:custGeom>
            <a:solidFill>
              <a:srgbClr val="2EBDD8"/>
            </a:solidFill>
            <a:ln w="4436" cap="flat">
              <a:noFill/>
              <a:prstDash val="solid"/>
              <a:miter/>
            </a:ln>
          </p:spPr>
          <p:txBody>
            <a:bodyPr rtlCol="0" anchor="t"/>
            <a:lstStyle/>
            <a:p>
              <a:endParaRPr lang="fr-FR"/>
            </a:p>
          </p:txBody>
        </p:sp>
        <p:grpSp>
          <p:nvGrpSpPr>
            <p:cNvPr id="61" name="Content Placeholder 4">
              <a:extLst>
                <a:ext uri="{FF2B5EF4-FFF2-40B4-BE49-F238E27FC236}">
                  <a16:creationId xmlns:a16="http://schemas.microsoft.com/office/drawing/2014/main" id="{68F2D335-9BB4-5A97-A360-7881C5ADB3AA}"/>
                </a:ext>
              </a:extLst>
            </p:cNvPr>
            <p:cNvGrpSpPr/>
            <p:nvPr/>
          </p:nvGrpSpPr>
          <p:grpSpPr>
            <a:xfrm>
              <a:off x="1293890" y="1412196"/>
              <a:ext cx="94976" cy="64318"/>
              <a:chOff x="693350" y="4383643"/>
              <a:chExt cx="178630" cy="120968"/>
            </a:xfrm>
          </p:grpSpPr>
          <p:grpSp>
            <p:nvGrpSpPr>
              <p:cNvPr id="62" name="Content Placeholder 4">
                <a:extLst>
                  <a:ext uri="{FF2B5EF4-FFF2-40B4-BE49-F238E27FC236}">
                    <a16:creationId xmlns:a16="http://schemas.microsoft.com/office/drawing/2014/main" id="{5B874325-3A07-3E7A-A24B-0BAD4C47E1AA}"/>
                  </a:ext>
                </a:extLst>
              </p:cNvPr>
              <p:cNvGrpSpPr/>
              <p:nvPr/>
            </p:nvGrpSpPr>
            <p:grpSpPr>
              <a:xfrm>
                <a:off x="693350" y="4383643"/>
                <a:ext cx="178630" cy="120968"/>
                <a:chOff x="693350" y="4383643"/>
                <a:chExt cx="178630" cy="120968"/>
              </a:xfrm>
              <a:solidFill>
                <a:srgbClr val="FFFFFF"/>
              </a:solidFill>
            </p:grpSpPr>
            <p:sp>
              <p:nvSpPr>
                <p:cNvPr id="66" name="Freeform: Shape 42">
                  <a:extLst>
                    <a:ext uri="{FF2B5EF4-FFF2-40B4-BE49-F238E27FC236}">
                      <a16:creationId xmlns:a16="http://schemas.microsoft.com/office/drawing/2014/main" id="{6AB1B717-7347-76FA-E5BA-63C4EE021442}"/>
                    </a:ext>
                  </a:extLst>
                </p:cNvPr>
                <p:cNvSpPr/>
                <p:nvPr/>
              </p:nvSpPr>
              <p:spPr>
                <a:xfrm>
                  <a:off x="693350" y="4383643"/>
                  <a:ext cx="107947" cy="108791"/>
                </a:xfrm>
                <a:custGeom>
                  <a:avLst/>
                  <a:gdLst>
                    <a:gd name="connsiteX0" fmla="*/ 14930 w 107947"/>
                    <a:gd name="connsiteY0" fmla="*/ 74150 h 108791"/>
                    <a:gd name="connsiteX1" fmla="*/ 34895 w 107947"/>
                    <a:gd name="connsiteY1" fmla="*/ 93672 h 108791"/>
                    <a:gd name="connsiteX2" fmla="*/ 93462 w 107947"/>
                    <a:gd name="connsiteY2" fmla="*/ 73706 h 108791"/>
                    <a:gd name="connsiteX3" fmla="*/ 93462 w 107947"/>
                    <a:gd name="connsiteY3" fmla="*/ 73706 h 108791"/>
                    <a:gd name="connsiteX4" fmla="*/ 93018 w 107947"/>
                    <a:gd name="connsiteY4" fmla="*/ 34662 h 108791"/>
                    <a:gd name="connsiteX5" fmla="*/ 101892 w 107947"/>
                    <a:gd name="connsiteY5" fmla="*/ 30225 h 108791"/>
                    <a:gd name="connsiteX6" fmla="*/ 102336 w 107947"/>
                    <a:gd name="connsiteY6" fmla="*/ 78587 h 108791"/>
                    <a:gd name="connsiteX7" fmla="*/ 30459 w 107947"/>
                    <a:gd name="connsiteY7" fmla="*/ 103433 h 108791"/>
                    <a:gd name="connsiteX8" fmla="*/ 6056 w 107947"/>
                    <a:gd name="connsiteY8" fmla="*/ 79474 h 108791"/>
                    <a:gd name="connsiteX9" fmla="*/ 14930 w 107947"/>
                    <a:gd name="connsiteY9" fmla="*/ 74150 h 108791"/>
                    <a:gd name="connsiteX10" fmla="*/ 77489 w 107947"/>
                    <a:gd name="connsiteY10" fmla="*/ 5379 h 108791"/>
                    <a:gd name="connsiteX11" fmla="*/ 101892 w 107947"/>
                    <a:gd name="connsiteY11" fmla="*/ 29338 h 108791"/>
                    <a:gd name="connsiteX12" fmla="*/ 93018 w 107947"/>
                    <a:gd name="connsiteY12" fmla="*/ 33775 h 108791"/>
                    <a:gd name="connsiteX13" fmla="*/ 73052 w 107947"/>
                    <a:gd name="connsiteY13" fmla="*/ 14252 h 108791"/>
                    <a:gd name="connsiteX14" fmla="*/ 14486 w 107947"/>
                    <a:gd name="connsiteY14" fmla="*/ 34218 h 108791"/>
                    <a:gd name="connsiteX15" fmla="*/ 14930 w 107947"/>
                    <a:gd name="connsiteY15" fmla="*/ 73263 h 108791"/>
                    <a:gd name="connsiteX16" fmla="*/ 6056 w 107947"/>
                    <a:gd name="connsiteY16" fmla="*/ 77700 h 108791"/>
                    <a:gd name="connsiteX17" fmla="*/ 5612 w 107947"/>
                    <a:gd name="connsiteY17" fmla="*/ 29338 h 108791"/>
                    <a:gd name="connsiteX18" fmla="*/ 77489 w 107947"/>
                    <a:gd name="connsiteY18" fmla="*/ 5379 h 1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947" h="108791">
                      <a:moveTo>
                        <a:pt x="14930" y="74150"/>
                      </a:moveTo>
                      <a:cubicBezTo>
                        <a:pt x="18923" y="82136"/>
                        <a:pt x="26022" y="89235"/>
                        <a:pt x="34895" y="93672"/>
                      </a:cubicBezTo>
                      <a:cubicBezTo>
                        <a:pt x="56636" y="104321"/>
                        <a:pt x="82814" y="95447"/>
                        <a:pt x="93462" y="73706"/>
                      </a:cubicBezTo>
                      <a:lnTo>
                        <a:pt x="93462" y="73706"/>
                      </a:lnTo>
                      <a:cubicBezTo>
                        <a:pt x="99674" y="60839"/>
                        <a:pt x="99230" y="46198"/>
                        <a:pt x="93018" y="34662"/>
                      </a:cubicBezTo>
                      <a:lnTo>
                        <a:pt x="101892" y="30225"/>
                      </a:lnTo>
                      <a:cubicBezTo>
                        <a:pt x="109435" y="44867"/>
                        <a:pt x="110322" y="62614"/>
                        <a:pt x="102336" y="78587"/>
                      </a:cubicBezTo>
                      <a:cubicBezTo>
                        <a:pt x="89469" y="105208"/>
                        <a:pt x="57080" y="116300"/>
                        <a:pt x="30459" y="103433"/>
                      </a:cubicBezTo>
                      <a:cubicBezTo>
                        <a:pt x="19366" y="98109"/>
                        <a:pt x="11380" y="89679"/>
                        <a:pt x="6056" y="79474"/>
                      </a:cubicBezTo>
                      <a:lnTo>
                        <a:pt x="14930" y="74150"/>
                      </a:lnTo>
                      <a:close/>
                      <a:moveTo>
                        <a:pt x="77489" y="5379"/>
                      </a:moveTo>
                      <a:cubicBezTo>
                        <a:pt x="88581" y="10703"/>
                        <a:pt x="96568" y="19133"/>
                        <a:pt x="101892" y="29338"/>
                      </a:cubicBezTo>
                      <a:lnTo>
                        <a:pt x="93018" y="33775"/>
                      </a:lnTo>
                      <a:cubicBezTo>
                        <a:pt x="89025" y="25788"/>
                        <a:pt x="81926" y="18689"/>
                        <a:pt x="73052" y="14252"/>
                      </a:cubicBezTo>
                      <a:cubicBezTo>
                        <a:pt x="51312" y="3604"/>
                        <a:pt x="25134" y="12478"/>
                        <a:pt x="14486" y="34218"/>
                      </a:cubicBezTo>
                      <a:cubicBezTo>
                        <a:pt x="8274" y="47085"/>
                        <a:pt x="8718" y="61727"/>
                        <a:pt x="14930" y="73263"/>
                      </a:cubicBezTo>
                      <a:lnTo>
                        <a:pt x="6056" y="77700"/>
                      </a:lnTo>
                      <a:cubicBezTo>
                        <a:pt x="-1487" y="63058"/>
                        <a:pt x="-2374" y="45310"/>
                        <a:pt x="5612" y="29338"/>
                      </a:cubicBezTo>
                      <a:cubicBezTo>
                        <a:pt x="18479" y="3604"/>
                        <a:pt x="50424" y="-7488"/>
                        <a:pt x="77489" y="5379"/>
                      </a:cubicBezTo>
                      <a:close/>
                    </a:path>
                  </a:pathLst>
                </a:custGeom>
                <a:solidFill>
                  <a:srgbClr val="FFFFFF"/>
                </a:solidFill>
                <a:ln w="4436" cap="flat">
                  <a:noFill/>
                  <a:prstDash val="solid"/>
                  <a:miter/>
                </a:ln>
              </p:spPr>
              <p:txBody>
                <a:bodyPr rtlCol="0" anchor="t"/>
                <a:lstStyle/>
                <a:p>
                  <a:endParaRPr lang="fr-FR"/>
                </a:p>
              </p:txBody>
            </p:sp>
            <p:sp>
              <p:nvSpPr>
                <p:cNvPr id="67" name="Freeform: Shape 43">
                  <a:extLst>
                    <a:ext uri="{FF2B5EF4-FFF2-40B4-BE49-F238E27FC236}">
                      <a16:creationId xmlns:a16="http://schemas.microsoft.com/office/drawing/2014/main" id="{C4CDDDBD-033D-57FD-43F0-FB363D9E5EDF}"/>
                    </a:ext>
                  </a:extLst>
                </p:cNvPr>
                <p:cNvSpPr/>
                <p:nvPr/>
              </p:nvSpPr>
              <p:spPr>
                <a:xfrm>
                  <a:off x="787256" y="4452469"/>
                  <a:ext cx="53685" cy="35938"/>
                </a:xfrm>
                <a:custGeom>
                  <a:avLst/>
                  <a:gdLst>
                    <a:gd name="connsiteX0" fmla="*/ 53686 w 53685"/>
                    <a:gd name="connsiteY0" fmla="*/ 23072 h 35938"/>
                    <a:gd name="connsiteX1" fmla="*/ 47031 w 53685"/>
                    <a:gd name="connsiteY1" fmla="*/ 35938 h 35938"/>
                    <a:gd name="connsiteX2" fmla="*/ 0 w 53685"/>
                    <a:gd name="connsiteY2" fmla="*/ 12867 h 35938"/>
                    <a:gd name="connsiteX3" fmla="*/ 6212 w 53685"/>
                    <a:gd name="connsiteY3" fmla="*/ 0 h 35938"/>
                  </a:gdLst>
                  <a:ahLst/>
                  <a:cxnLst>
                    <a:cxn ang="0">
                      <a:pos x="connsiteX0" y="connsiteY0"/>
                    </a:cxn>
                    <a:cxn ang="0">
                      <a:pos x="connsiteX1" y="connsiteY1"/>
                    </a:cxn>
                    <a:cxn ang="0">
                      <a:pos x="connsiteX2" y="connsiteY2"/>
                    </a:cxn>
                    <a:cxn ang="0">
                      <a:pos x="connsiteX3" y="connsiteY3"/>
                    </a:cxn>
                  </a:cxnLst>
                  <a:rect l="l" t="t" r="r" b="b"/>
                  <a:pathLst>
                    <a:path w="53685" h="35938">
                      <a:moveTo>
                        <a:pt x="53686" y="23072"/>
                      </a:moveTo>
                      <a:lnTo>
                        <a:pt x="47031" y="35938"/>
                      </a:lnTo>
                      <a:lnTo>
                        <a:pt x="0" y="12867"/>
                      </a:lnTo>
                      <a:lnTo>
                        <a:pt x="6212" y="0"/>
                      </a:lnTo>
                      <a:close/>
                    </a:path>
                  </a:pathLst>
                </a:custGeom>
                <a:solidFill>
                  <a:srgbClr val="FFFFFF"/>
                </a:solidFill>
                <a:ln w="4436" cap="flat">
                  <a:noFill/>
                  <a:prstDash val="solid"/>
                  <a:miter/>
                </a:ln>
              </p:spPr>
              <p:txBody>
                <a:bodyPr rtlCol="0" anchor="t"/>
                <a:lstStyle/>
                <a:p>
                  <a:endParaRPr lang="fr-FR"/>
                </a:p>
              </p:txBody>
            </p:sp>
            <p:sp>
              <p:nvSpPr>
                <p:cNvPr id="68" name="Freeform: Shape 44">
                  <a:extLst>
                    <a:ext uri="{FF2B5EF4-FFF2-40B4-BE49-F238E27FC236}">
                      <a16:creationId xmlns:a16="http://schemas.microsoft.com/office/drawing/2014/main" id="{3A47FB0E-FD31-E3AB-F612-5AD593BA352F}"/>
                    </a:ext>
                  </a:extLst>
                </p:cNvPr>
                <p:cNvSpPr/>
                <p:nvPr/>
              </p:nvSpPr>
              <p:spPr>
                <a:xfrm>
                  <a:off x="804329" y="4459782"/>
                  <a:ext cx="67651" cy="44829"/>
                </a:xfrm>
                <a:custGeom>
                  <a:avLst/>
                  <a:gdLst>
                    <a:gd name="connsiteX0" fmla="*/ 61015 w 67651"/>
                    <a:gd name="connsiteY0" fmla="*/ 22858 h 44829"/>
                    <a:gd name="connsiteX1" fmla="*/ 66339 w 67651"/>
                    <a:gd name="connsiteY1" fmla="*/ 38387 h 44829"/>
                    <a:gd name="connsiteX2" fmla="*/ 50810 w 67651"/>
                    <a:gd name="connsiteY2" fmla="*/ 43712 h 44829"/>
                    <a:gd name="connsiteX3" fmla="*/ 6442 w 67651"/>
                    <a:gd name="connsiteY3" fmla="*/ 21971 h 44829"/>
                    <a:gd name="connsiteX4" fmla="*/ 1118 w 67651"/>
                    <a:gd name="connsiteY4" fmla="*/ 6442 h 44829"/>
                    <a:gd name="connsiteX5" fmla="*/ 16647 w 67651"/>
                    <a:gd name="connsiteY5" fmla="*/ 1118 h 44829"/>
                    <a:gd name="connsiteX6" fmla="*/ 61015 w 67651"/>
                    <a:gd name="connsiteY6" fmla="*/ 22858 h 4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51" h="44829">
                      <a:moveTo>
                        <a:pt x="61015" y="22858"/>
                      </a:moveTo>
                      <a:cubicBezTo>
                        <a:pt x="66783" y="25521"/>
                        <a:pt x="69445" y="32619"/>
                        <a:pt x="66339" y="38387"/>
                      </a:cubicBezTo>
                      <a:cubicBezTo>
                        <a:pt x="63677" y="44155"/>
                        <a:pt x="56578" y="46374"/>
                        <a:pt x="50810" y="43712"/>
                      </a:cubicBezTo>
                      <a:lnTo>
                        <a:pt x="6442" y="21971"/>
                      </a:lnTo>
                      <a:cubicBezTo>
                        <a:pt x="674" y="19309"/>
                        <a:pt x="-1544" y="12210"/>
                        <a:pt x="1118" y="6442"/>
                      </a:cubicBezTo>
                      <a:cubicBezTo>
                        <a:pt x="3780" y="674"/>
                        <a:pt x="10879" y="-1544"/>
                        <a:pt x="16647" y="1118"/>
                      </a:cubicBezTo>
                      <a:lnTo>
                        <a:pt x="61015" y="22858"/>
                      </a:lnTo>
                      <a:close/>
                    </a:path>
                  </a:pathLst>
                </a:custGeom>
                <a:solidFill>
                  <a:srgbClr val="FFFFFF"/>
                </a:solidFill>
                <a:ln w="4436" cap="flat">
                  <a:noFill/>
                  <a:prstDash val="solid"/>
                  <a:miter/>
                </a:ln>
              </p:spPr>
              <p:txBody>
                <a:bodyPr rtlCol="0" anchor="t"/>
                <a:lstStyle/>
                <a:p>
                  <a:endParaRPr lang="fr-FR"/>
                </a:p>
              </p:txBody>
            </p:sp>
          </p:grpSp>
          <p:grpSp>
            <p:nvGrpSpPr>
              <p:cNvPr id="63" name="Content Placeholder 4">
                <a:extLst>
                  <a:ext uri="{FF2B5EF4-FFF2-40B4-BE49-F238E27FC236}">
                    <a16:creationId xmlns:a16="http://schemas.microsoft.com/office/drawing/2014/main" id="{A0A73EC4-CBCF-4FD3-FC27-EE808EBD9D28}"/>
                  </a:ext>
                </a:extLst>
              </p:cNvPr>
              <p:cNvGrpSpPr/>
              <p:nvPr/>
            </p:nvGrpSpPr>
            <p:grpSpPr>
              <a:xfrm>
                <a:off x="804560" y="4459457"/>
                <a:ext cx="67420" cy="45153"/>
                <a:chOff x="804560" y="4459457"/>
                <a:chExt cx="67420" cy="45153"/>
              </a:xfrm>
              <a:solidFill>
                <a:srgbClr val="FBAA23"/>
              </a:solidFill>
            </p:grpSpPr>
            <p:sp>
              <p:nvSpPr>
                <p:cNvPr id="64" name="Freeform: Shape 40">
                  <a:extLst>
                    <a:ext uri="{FF2B5EF4-FFF2-40B4-BE49-F238E27FC236}">
                      <a16:creationId xmlns:a16="http://schemas.microsoft.com/office/drawing/2014/main" id="{386A2932-734D-CC42-D305-23C77A572851}"/>
                    </a:ext>
                  </a:extLst>
                </p:cNvPr>
                <p:cNvSpPr/>
                <p:nvPr/>
              </p:nvSpPr>
              <p:spPr>
                <a:xfrm>
                  <a:off x="804560" y="4460456"/>
                  <a:ext cx="36382" cy="27952"/>
                </a:xfrm>
                <a:custGeom>
                  <a:avLst/>
                  <a:gdLst>
                    <a:gd name="connsiteX0" fmla="*/ 36382 w 36382"/>
                    <a:gd name="connsiteY0" fmla="*/ 15085 h 27952"/>
                    <a:gd name="connsiteX1" fmla="*/ 29727 w 36382"/>
                    <a:gd name="connsiteY1" fmla="*/ 27952 h 27952"/>
                    <a:gd name="connsiteX2" fmla="*/ 0 w 36382"/>
                    <a:gd name="connsiteY2" fmla="*/ 13311 h 27952"/>
                    <a:gd name="connsiteX3" fmla="*/ 6212 w 36382"/>
                    <a:gd name="connsiteY3" fmla="*/ 0 h 27952"/>
                  </a:gdLst>
                  <a:ahLst/>
                  <a:cxnLst>
                    <a:cxn ang="0">
                      <a:pos x="connsiteX0" y="connsiteY0"/>
                    </a:cxn>
                    <a:cxn ang="0">
                      <a:pos x="connsiteX1" y="connsiteY1"/>
                    </a:cxn>
                    <a:cxn ang="0">
                      <a:pos x="connsiteX2" y="connsiteY2"/>
                    </a:cxn>
                    <a:cxn ang="0">
                      <a:pos x="connsiteX3" y="connsiteY3"/>
                    </a:cxn>
                  </a:cxnLst>
                  <a:rect l="l" t="t" r="r" b="b"/>
                  <a:pathLst>
                    <a:path w="36382" h="27952">
                      <a:moveTo>
                        <a:pt x="36382" y="15085"/>
                      </a:moveTo>
                      <a:lnTo>
                        <a:pt x="29727" y="27952"/>
                      </a:lnTo>
                      <a:lnTo>
                        <a:pt x="0" y="13311"/>
                      </a:lnTo>
                      <a:lnTo>
                        <a:pt x="6212" y="0"/>
                      </a:lnTo>
                      <a:close/>
                    </a:path>
                  </a:pathLst>
                </a:custGeom>
                <a:solidFill>
                  <a:srgbClr val="FBAA23"/>
                </a:solidFill>
                <a:ln w="4436" cap="flat">
                  <a:noFill/>
                  <a:prstDash val="solid"/>
                  <a:miter/>
                </a:ln>
              </p:spPr>
              <p:txBody>
                <a:bodyPr rtlCol="0" anchor="t"/>
                <a:lstStyle/>
                <a:p>
                  <a:endParaRPr lang="fr-FR"/>
                </a:p>
              </p:txBody>
            </p:sp>
            <p:sp>
              <p:nvSpPr>
                <p:cNvPr id="65" name="Freeform: Shape 41">
                  <a:extLst>
                    <a:ext uri="{FF2B5EF4-FFF2-40B4-BE49-F238E27FC236}">
                      <a16:creationId xmlns:a16="http://schemas.microsoft.com/office/drawing/2014/main" id="{B0B9B278-BEF4-1B79-EF2C-8271643345BF}"/>
                    </a:ext>
                  </a:extLst>
                </p:cNvPr>
                <p:cNvSpPr/>
                <p:nvPr/>
              </p:nvSpPr>
              <p:spPr>
                <a:xfrm>
                  <a:off x="804560" y="4459457"/>
                  <a:ext cx="67420" cy="45153"/>
                </a:xfrm>
                <a:custGeom>
                  <a:avLst/>
                  <a:gdLst>
                    <a:gd name="connsiteX0" fmla="*/ 60785 w 67420"/>
                    <a:gd name="connsiteY0" fmla="*/ 23183 h 45153"/>
                    <a:gd name="connsiteX1" fmla="*/ 66109 w 67420"/>
                    <a:gd name="connsiteY1" fmla="*/ 38712 h 45153"/>
                    <a:gd name="connsiteX2" fmla="*/ 50580 w 67420"/>
                    <a:gd name="connsiteY2" fmla="*/ 44036 h 45153"/>
                    <a:gd name="connsiteX3" fmla="*/ 6212 w 67420"/>
                    <a:gd name="connsiteY3" fmla="*/ 22295 h 45153"/>
                    <a:gd name="connsiteX4" fmla="*/ 0 w 67420"/>
                    <a:gd name="connsiteY4" fmla="*/ 14309 h 45153"/>
                    <a:gd name="connsiteX5" fmla="*/ 6212 w 67420"/>
                    <a:gd name="connsiteY5" fmla="*/ 998 h 45153"/>
                    <a:gd name="connsiteX6" fmla="*/ 16416 w 67420"/>
                    <a:gd name="connsiteY6" fmla="*/ 998 h 45153"/>
                    <a:gd name="connsiteX7" fmla="*/ 60785 w 67420"/>
                    <a:gd name="connsiteY7" fmla="*/ 23183 h 4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20" h="45153">
                      <a:moveTo>
                        <a:pt x="60785" y="23183"/>
                      </a:moveTo>
                      <a:cubicBezTo>
                        <a:pt x="66553" y="25845"/>
                        <a:pt x="69215" y="32944"/>
                        <a:pt x="66109" y="38712"/>
                      </a:cubicBezTo>
                      <a:cubicBezTo>
                        <a:pt x="63447" y="44479"/>
                        <a:pt x="56348" y="46698"/>
                        <a:pt x="50580" y="44036"/>
                      </a:cubicBezTo>
                      <a:lnTo>
                        <a:pt x="6212" y="22295"/>
                      </a:lnTo>
                      <a:cubicBezTo>
                        <a:pt x="3106" y="20521"/>
                        <a:pt x="887" y="17858"/>
                        <a:pt x="0" y="14309"/>
                      </a:cubicBezTo>
                      <a:lnTo>
                        <a:pt x="6212" y="998"/>
                      </a:lnTo>
                      <a:cubicBezTo>
                        <a:pt x="9317" y="-333"/>
                        <a:pt x="12867" y="-333"/>
                        <a:pt x="16416" y="998"/>
                      </a:cubicBezTo>
                      <a:lnTo>
                        <a:pt x="60785" y="23183"/>
                      </a:lnTo>
                      <a:close/>
                    </a:path>
                  </a:pathLst>
                </a:custGeom>
                <a:solidFill>
                  <a:srgbClr val="FBAA23"/>
                </a:solidFill>
                <a:ln w="4436" cap="flat">
                  <a:noFill/>
                  <a:prstDash val="solid"/>
                  <a:miter/>
                </a:ln>
              </p:spPr>
              <p:txBody>
                <a:bodyPr rtlCol="0" anchor="t"/>
                <a:lstStyle/>
                <a:p>
                  <a:endParaRPr lang="fr-FR"/>
                </a:p>
              </p:txBody>
            </p:sp>
          </p:grpSp>
        </p:grpSp>
      </p:grpSp>
      <p:sp>
        <p:nvSpPr>
          <p:cNvPr id="83" name="ZoneTexte 11">
            <a:extLst>
              <a:ext uri="{FF2B5EF4-FFF2-40B4-BE49-F238E27FC236}">
                <a16:creationId xmlns:a16="http://schemas.microsoft.com/office/drawing/2014/main" id="{403107E4-2383-7B06-41C7-ADCAA7E38181}"/>
              </a:ext>
            </a:extLst>
          </p:cNvPr>
          <p:cNvSpPr txBox="1"/>
          <p:nvPr/>
        </p:nvSpPr>
        <p:spPr>
          <a:xfrm>
            <a:off x="1791528" y="3062174"/>
            <a:ext cx="9739935" cy="1080000"/>
          </a:xfrm>
          <a:prstGeom prst="rect">
            <a:avLst/>
          </a:prstGeom>
          <a:solidFill>
            <a:schemeClr val="bg1">
              <a:lumMod val="95000"/>
            </a:schemeClr>
          </a:solidFill>
          <a:ln w="6350">
            <a:noFill/>
            <a:miter lim="800000"/>
          </a:ln>
        </p:spPr>
        <p:txBody>
          <a:bodyPr vert="horz" wrap="square" lIns="108000" tIns="0" rIns="108000" bIns="0" rtlCol="0" anchor="ctr">
            <a:noAutofit/>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a:ea typeface="+mn-ea"/>
                <a:cs typeface="+mn-cs"/>
              </a:rPr>
              <a:t>Le financement est attribué à l’industriel </a:t>
            </a:r>
            <a:r>
              <a:rPr kumimoji="0" lang="fr-FR" sz="1600" b="1" i="0" u="none" strike="noStrike" kern="1200" cap="none" spc="0" normalizeH="0" baseline="0" noProof="0">
                <a:ln>
                  <a:noFill/>
                </a:ln>
                <a:solidFill>
                  <a:srgbClr val="000000"/>
                </a:solidFill>
                <a:effectLst/>
                <a:uLnTx/>
                <a:uFillTx/>
                <a:latin typeface="Arial"/>
                <a:ea typeface="+mn-ea"/>
                <a:cs typeface="+mn-cs"/>
              </a:rPr>
              <a:t>en contrepartie de la réalisation effective d’une prestation</a:t>
            </a:r>
            <a:r>
              <a:rPr kumimoji="0" lang="fr-FR" sz="1600" b="0" i="0" u="none" strike="noStrike" kern="1200" cap="none" spc="0" normalizeH="0" baseline="0" noProof="0">
                <a:ln>
                  <a:noFill/>
                </a:ln>
                <a:solidFill>
                  <a:srgbClr val="000000"/>
                </a:solidFill>
                <a:effectLst/>
                <a:uLnTx/>
                <a:uFillTx/>
                <a:latin typeface="Arial"/>
                <a:ea typeface="+mn-ea"/>
                <a:cs typeface="+mn-cs"/>
              </a:rPr>
              <a:t>, dont le contenu, les conditions de réalisation et le prix </a:t>
            </a:r>
            <a:r>
              <a:rPr kumimoji="0" lang="fr-FR" sz="1600" b="1" i="0" u="none" strike="noStrike" kern="1200" cap="none" spc="0" normalizeH="0" baseline="0" noProof="0">
                <a:ln>
                  <a:noFill/>
                </a:ln>
                <a:solidFill>
                  <a:srgbClr val="000000"/>
                </a:solidFill>
                <a:effectLst/>
                <a:uLnTx/>
                <a:uFillTx/>
                <a:latin typeface="Arial"/>
                <a:ea typeface="+mn-ea"/>
                <a:cs typeface="+mn-cs"/>
              </a:rPr>
              <a:t>sont définis réglementairement</a:t>
            </a:r>
          </a:p>
        </p:txBody>
      </p:sp>
      <p:sp>
        <p:nvSpPr>
          <p:cNvPr id="84" name="ZoneTexte 11">
            <a:extLst>
              <a:ext uri="{FF2B5EF4-FFF2-40B4-BE49-F238E27FC236}">
                <a16:creationId xmlns:a16="http://schemas.microsoft.com/office/drawing/2014/main" id="{B617282E-E976-B8B6-A475-AD86FEF5FF04}"/>
              </a:ext>
            </a:extLst>
          </p:cNvPr>
          <p:cNvSpPr txBox="1"/>
          <p:nvPr/>
        </p:nvSpPr>
        <p:spPr>
          <a:xfrm>
            <a:off x="1805919" y="4246704"/>
            <a:ext cx="9739935" cy="1080000"/>
          </a:xfrm>
          <a:prstGeom prst="rect">
            <a:avLst/>
          </a:prstGeom>
          <a:solidFill>
            <a:schemeClr val="bg1">
              <a:lumMod val="95000"/>
            </a:schemeClr>
          </a:solidFill>
          <a:ln w="6350">
            <a:noFill/>
            <a:miter lim="800000"/>
          </a:ln>
        </p:spPr>
        <p:txBody>
          <a:bodyPr vert="horz" wrap="square" lIns="108000" tIns="0" rIns="108000" bIns="0" rtlCol="0" anchor="ctr">
            <a:noAutofit/>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a:ea typeface="+mn-ea"/>
                <a:cs typeface="+mn-cs"/>
              </a:rPr>
              <a:t>Les industriels sont </a:t>
            </a:r>
            <a:r>
              <a:rPr kumimoji="0" lang="fr-FR" sz="1600" b="1" i="0" u="none" strike="noStrike" kern="1200" cap="none" spc="0" normalizeH="0" baseline="0" noProof="0">
                <a:ln>
                  <a:noFill/>
                </a:ln>
                <a:solidFill>
                  <a:srgbClr val="000000"/>
                </a:solidFill>
                <a:effectLst/>
                <a:uLnTx/>
                <a:uFillTx/>
                <a:latin typeface="Arial"/>
                <a:ea typeface="+mn-ea"/>
                <a:cs typeface="+mn-cs"/>
              </a:rPr>
              <a:t>libres de s'engager </a:t>
            </a:r>
            <a:r>
              <a:rPr kumimoji="0" lang="fr-FR" sz="1600" b="0" i="0" u="none" strike="noStrike" kern="1200" cap="none" spc="0" normalizeH="0" baseline="0" noProof="0">
                <a:ln>
                  <a:noFill/>
                </a:ln>
                <a:solidFill>
                  <a:srgbClr val="000000"/>
                </a:solidFill>
                <a:effectLst/>
                <a:uLnTx/>
                <a:uFillTx/>
                <a:latin typeface="Arial"/>
                <a:ea typeface="+mn-ea"/>
                <a:cs typeface="+mn-cs"/>
              </a:rPr>
              <a:t>dans le dispositif, comme chaque</a:t>
            </a:r>
            <a:r>
              <a:rPr kumimoji="0" lang="fr-FR" sz="1600" b="1" i="0" u="none" strike="noStrike" kern="1200" cap="none" spc="0" normalizeH="0" baseline="0" noProof="0">
                <a:ln>
                  <a:noFill/>
                </a:ln>
                <a:solidFill>
                  <a:srgbClr val="000000"/>
                </a:solidFill>
                <a:effectLst/>
                <a:uLnTx/>
                <a:uFillTx/>
                <a:latin typeface="Arial"/>
                <a:ea typeface="+mn-ea"/>
                <a:cs typeface="+mn-cs"/>
              </a:rPr>
              <a:t> ES / PS est libre de souscrire ou non à la mise à jour</a:t>
            </a:r>
            <a:r>
              <a:rPr kumimoji="0" lang="fr-FR" sz="1600" b="0" i="0" u="none" strike="noStrike" kern="1200" cap="none" spc="0" normalizeH="0" baseline="0" noProof="0">
                <a:ln>
                  <a:noFill/>
                </a:ln>
                <a:solidFill>
                  <a:srgbClr val="000000"/>
                </a:solidFill>
                <a:effectLst/>
                <a:uLnTx/>
                <a:uFillTx/>
                <a:latin typeface="Arial"/>
                <a:ea typeface="+mn-ea"/>
                <a:cs typeface="+mn-cs"/>
              </a:rPr>
              <a:t> proposée, étant entendu que de nombreux éléments ont vocation à être rendus progressivement opposables</a:t>
            </a:r>
            <a:endParaRPr kumimoji="0" lang="fr-FR" sz="1600" b="0" i="0" u="none" strike="noStrike" kern="1200" cap="none" spc="0" normalizeH="0" baseline="0" noProof="0">
              <a:ln>
                <a:noFill/>
              </a:ln>
              <a:solidFill>
                <a:srgbClr val="000000"/>
              </a:solidFill>
              <a:effectLst/>
              <a:uLnTx/>
              <a:uFillTx/>
              <a:latin typeface="Arial"/>
              <a:ea typeface="+mn-ea"/>
              <a:cs typeface="Arial"/>
            </a:endParaRPr>
          </a:p>
        </p:txBody>
      </p:sp>
      <p:sp>
        <p:nvSpPr>
          <p:cNvPr id="85" name="ZoneTexte 84">
            <a:extLst>
              <a:ext uri="{FF2B5EF4-FFF2-40B4-BE49-F238E27FC236}">
                <a16:creationId xmlns:a16="http://schemas.microsoft.com/office/drawing/2014/main" id="{6138D4E3-93BB-1F25-72B9-4C42374ECE8D}"/>
              </a:ext>
            </a:extLst>
          </p:cNvPr>
          <p:cNvSpPr txBox="1"/>
          <p:nvPr/>
        </p:nvSpPr>
        <p:spPr>
          <a:xfrm>
            <a:off x="1446260" y="368835"/>
            <a:ext cx="11697518" cy="461665"/>
          </a:xfrm>
          <a:prstGeom prst="rect">
            <a:avLst/>
          </a:prstGeom>
          <a:noFill/>
        </p:spPr>
        <p:txBody>
          <a:bodyPr wrap="square">
            <a:spAutoFit/>
          </a:bodyPr>
          <a:lstStyle/>
          <a:p>
            <a:r>
              <a:rPr lang="fr-FR" sz="2400" b="1">
                <a:solidFill>
                  <a:schemeClr val="accent1">
                    <a:lumMod val="75000"/>
                  </a:schemeClr>
                </a:solidFill>
              </a:rPr>
              <a:t>Rappel du cadre des Systèmes Ouverts et Non Sélectifs (SONS)</a:t>
            </a:r>
          </a:p>
        </p:txBody>
      </p:sp>
      <p:sp>
        <p:nvSpPr>
          <p:cNvPr id="86" name="ZoneTexte 11">
            <a:extLst>
              <a:ext uri="{FF2B5EF4-FFF2-40B4-BE49-F238E27FC236}">
                <a16:creationId xmlns:a16="http://schemas.microsoft.com/office/drawing/2014/main" id="{895E9103-FED8-2A94-44B0-2DF96E835FA0}"/>
              </a:ext>
            </a:extLst>
          </p:cNvPr>
          <p:cNvSpPr txBox="1"/>
          <p:nvPr/>
        </p:nvSpPr>
        <p:spPr>
          <a:xfrm>
            <a:off x="1805919" y="5579264"/>
            <a:ext cx="9739935" cy="695806"/>
          </a:xfrm>
          <a:prstGeom prst="rect">
            <a:avLst/>
          </a:prstGeom>
          <a:solidFill>
            <a:schemeClr val="bg1">
              <a:lumMod val="95000"/>
            </a:schemeClr>
          </a:solidFill>
          <a:ln w="6350">
            <a:noFill/>
            <a:miter lim="800000"/>
          </a:ln>
        </p:spPr>
        <p:txBody>
          <a:bodyPr vert="horz" wrap="square" lIns="108000" tIns="0" rIns="108000" bIns="0" rtlCol="0" anchor="ctr">
            <a:noAutofit/>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000000"/>
                </a:solidFill>
                <a:effectLst/>
                <a:uLnTx/>
                <a:uFillTx/>
                <a:latin typeface="Arial"/>
                <a:ea typeface="+mn-ea"/>
                <a:cs typeface="+mn-cs"/>
              </a:rPr>
              <a:t>Les</a:t>
            </a:r>
            <a:r>
              <a:rPr kumimoji="0" lang="fr-FR" sz="1600" b="0" i="0" u="none" strike="noStrike" kern="1200" cap="none" spc="0" normalizeH="0" baseline="0" noProof="0">
                <a:ln>
                  <a:noFill/>
                </a:ln>
                <a:solidFill>
                  <a:srgbClr val="000000"/>
                </a:solidFill>
                <a:effectLst/>
                <a:uLnTx/>
                <a:uFillTx/>
                <a:latin typeface="Arial"/>
                <a:ea typeface="+mn-ea"/>
                <a:cs typeface="+mn-cs"/>
              </a:rPr>
              <a:t> </a:t>
            </a:r>
            <a:r>
              <a:rPr kumimoji="0" lang="fr-FR" sz="1600" b="1" i="0" u="none" strike="noStrike" kern="1200" cap="none" spc="0" normalizeH="0" baseline="0" noProof="0">
                <a:ln>
                  <a:noFill/>
                </a:ln>
                <a:solidFill>
                  <a:srgbClr val="000000"/>
                </a:solidFill>
                <a:effectLst/>
                <a:uLnTx/>
                <a:uFillTx/>
                <a:latin typeface="Arial"/>
                <a:ea typeface="+mn-ea"/>
                <a:cs typeface="+mn-cs"/>
              </a:rPr>
              <a:t>établissements qui n’ont pas bénéficié du SONS vague 1 pourront bénéficier du SONS vague 2</a:t>
            </a:r>
            <a:endParaRPr kumimoji="0" lang="fr-FR" sz="16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2987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65;p69">
            <a:extLst>
              <a:ext uri="{FF2B5EF4-FFF2-40B4-BE49-F238E27FC236}">
                <a16:creationId xmlns:a16="http://schemas.microsoft.com/office/drawing/2014/main" id="{6DC109E0-D878-CCDF-1960-29F040E3D9F8}"/>
              </a:ext>
            </a:extLst>
          </p:cNvPr>
          <p:cNvSpPr txBox="1"/>
          <p:nvPr/>
        </p:nvSpPr>
        <p:spPr>
          <a:xfrm>
            <a:off x="1981761" y="1608396"/>
            <a:ext cx="9250545" cy="4524275"/>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00000"/>
              </a:lnSpc>
              <a:spcBef>
                <a:spcPts val="0"/>
              </a:spcBef>
              <a:spcAft>
                <a:spcPts val="0"/>
              </a:spcAft>
              <a:buClr>
                <a:srgbClr val="000000"/>
              </a:buClr>
              <a:buSzPts val="1600"/>
              <a:buFontTx/>
              <a:buNone/>
              <a:tabLst/>
              <a:defRPr/>
            </a:pPr>
            <a:r>
              <a:rPr kumimoji="0" lang="fr-FR" sz="1600" b="1" i="0" u="none" strike="noStrike" kern="1200" cap="none" spc="0" normalizeH="0" baseline="0" noProof="0">
                <a:ln>
                  <a:noFill/>
                </a:ln>
                <a:solidFill>
                  <a:srgbClr val="000000"/>
                </a:solidFill>
                <a:effectLst/>
                <a:uLnTx/>
                <a:uFillTx/>
                <a:latin typeface="Arial"/>
                <a:ea typeface="Arial"/>
                <a:cs typeface="Arial"/>
                <a:sym typeface="Arial"/>
              </a:rPr>
              <a:t>Les arrêtés de la vague 2 pour les DPI et PFI sont publiés.</a:t>
            </a:r>
          </a:p>
          <a:p>
            <a:pPr marL="0" marR="0" lvl="0" indent="0" algn="l" defTabSz="914400" rtl="0" eaLnBrk="0" fontAlgn="base" latinLnBrk="0" hangingPunct="0">
              <a:lnSpc>
                <a:spcPct val="100000"/>
              </a:lnSpc>
              <a:spcBef>
                <a:spcPts val="0"/>
              </a:spcBef>
              <a:spcAft>
                <a:spcPts val="0"/>
              </a:spcAft>
              <a:buClr>
                <a:srgbClr val="000000"/>
              </a:buClr>
              <a:buSzPts val="1600"/>
              <a:buFontTx/>
              <a:buNone/>
              <a:tabLst/>
              <a:defRPr/>
            </a:pPr>
            <a:r>
              <a:rPr lang="fr-FR" sz="1600" b="1">
                <a:solidFill>
                  <a:srgbClr val="000000"/>
                </a:solidFill>
                <a:latin typeface="Arial"/>
                <a:ea typeface="Arial"/>
                <a:cs typeface="Arial"/>
                <a:sym typeface="Arial"/>
              </a:rPr>
              <a:t>Les annexes sont en ligne sur le site de l’ANS :</a:t>
            </a:r>
            <a:endParaRPr kumimoji="0" lang="fr-FR" sz="1600" b="1" i="0" u="none" strike="noStrike" kern="120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0" fontAlgn="base" latinLnBrk="0" hangingPunct="0">
              <a:lnSpc>
                <a:spcPct val="100000"/>
              </a:lnSpc>
              <a:spcBef>
                <a:spcPts val="0"/>
              </a:spcBef>
              <a:spcAft>
                <a:spcPts val="0"/>
              </a:spcAft>
              <a:buClr>
                <a:srgbClr val="000000"/>
              </a:buClr>
              <a:buSzPts val="1600"/>
              <a:buFont typeface="Noto Sans Symbols"/>
              <a:buChar char="▪"/>
              <a:tabLst/>
              <a:defRPr/>
            </a:pPr>
            <a:r>
              <a:rPr kumimoji="0" lang="fr-FR" sz="1600" b="0" i="0" u="none" strike="noStrike" kern="1200" cap="none" spc="0" normalizeH="0" baseline="0" noProof="0">
                <a:ln>
                  <a:noFill/>
                </a:ln>
                <a:solidFill>
                  <a:srgbClr val="000000"/>
                </a:solidFill>
                <a:effectLst/>
                <a:uLnTx/>
                <a:uFillTx/>
                <a:latin typeface="Arial"/>
                <a:ea typeface="Arial"/>
                <a:cs typeface="Arial"/>
                <a:sym typeface="Arial"/>
              </a:rPr>
              <a:t>REM (exigences)</a:t>
            </a:r>
            <a:endParaRPr lang="fr-FR" sz="1600" b="0" i="0" u="none" strike="noStrike" kern="1200" cap="none" spc="0" normalizeH="0" baseline="0" noProof="0">
              <a:ln>
                <a:noFill/>
              </a:ln>
              <a:solidFill>
                <a:srgbClr val="000000"/>
              </a:solidFill>
              <a:effectLst/>
              <a:uLnTx/>
              <a:uFillTx/>
              <a:latin typeface="Arial"/>
              <a:ea typeface="Arial"/>
              <a:cs typeface="Arial"/>
            </a:endParaRPr>
          </a:p>
          <a:p>
            <a:pPr marL="285750" marR="0" lvl="0" indent="-285750" algn="l" defTabSz="914400" rtl="0" eaLnBrk="0" fontAlgn="base" latinLnBrk="0" hangingPunct="0">
              <a:lnSpc>
                <a:spcPct val="100000"/>
              </a:lnSpc>
              <a:spcBef>
                <a:spcPts val="0"/>
              </a:spcBef>
              <a:spcAft>
                <a:spcPts val="0"/>
              </a:spcAft>
              <a:buClr>
                <a:srgbClr val="000000"/>
              </a:buClr>
              <a:buSzPts val="1600"/>
              <a:buFont typeface="Noto Sans Symbols"/>
              <a:buChar char="▪"/>
              <a:tabLst/>
              <a:defRPr/>
            </a:pPr>
            <a:r>
              <a:rPr kumimoji="0" lang="fr-FR" sz="1600" b="0" i="0" u="none" strike="noStrike" kern="1200" cap="none" spc="0" normalizeH="0" baseline="0" noProof="0">
                <a:ln>
                  <a:noFill/>
                </a:ln>
                <a:solidFill>
                  <a:srgbClr val="000000"/>
                </a:solidFill>
                <a:effectLst/>
                <a:uLnTx/>
                <a:uFillTx/>
                <a:latin typeface="Arial"/>
                <a:ea typeface="Arial"/>
                <a:cs typeface="Arial"/>
                <a:sym typeface="Arial"/>
              </a:rPr>
              <a:t>DSR (modalités d’obtention du référencement)</a:t>
            </a:r>
            <a:endParaRPr lang="fr-FR" sz="1600" b="0" i="0" u="none" strike="noStrike" kern="1200" cap="none" spc="0" normalizeH="0" baseline="0" noProof="0">
              <a:ln>
                <a:noFill/>
              </a:ln>
              <a:solidFill>
                <a:srgbClr val="000000"/>
              </a:solidFill>
              <a:effectLst/>
              <a:uLnTx/>
              <a:uFillTx/>
              <a:latin typeface="Arial"/>
              <a:ea typeface="Arial"/>
              <a:cs typeface="Arial"/>
            </a:endParaRPr>
          </a:p>
          <a:p>
            <a:pPr marL="285750" marR="0" lvl="0" indent="-285750" algn="l" defTabSz="914400" rtl="0" eaLnBrk="0" fontAlgn="base" latinLnBrk="0" hangingPunct="0">
              <a:lnSpc>
                <a:spcPct val="100000"/>
              </a:lnSpc>
              <a:spcBef>
                <a:spcPts val="0"/>
              </a:spcBef>
              <a:spcAft>
                <a:spcPts val="0"/>
              </a:spcAft>
              <a:buClr>
                <a:srgbClr val="000000"/>
              </a:buClr>
              <a:buSzPts val="1600"/>
              <a:buFont typeface="Noto Sans Symbols"/>
              <a:buChar char="▪"/>
              <a:tabLst/>
              <a:defRPr/>
            </a:pPr>
            <a:r>
              <a:rPr kumimoji="0" lang="fr-FR" sz="1600" b="0" i="0" u="none" strike="noStrike" kern="1200" cap="none" spc="0" normalizeH="0" baseline="0" noProof="0">
                <a:ln>
                  <a:noFill/>
                </a:ln>
                <a:solidFill>
                  <a:srgbClr val="000000"/>
                </a:solidFill>
                <a:effectLst/>
                <a:uLnTx/>
                <a:uFillTx/>
                <a:latin typeface="Arial"/>
                <a:ea typeface="Arial"/>
                <a:cs typeface="Arial"/>
                <a:sym typeface="Arial"/>
              </a:rPr>
              <a:t>AF (modalités de réalisation des Prestations Ségur et d’obtention des financements)</a:t>
            </a:r>
            <a:endParaRPr lang="fr-FR" sz="1600" b="0" i="0" u="none" strike="noStrike" kern="1200" cap="none" spc="0" normalizeH="0" baseline="0" noProof="0">
              <a:ln>
                <a:noFill/>
              </a:ln>
              <a:solidFill>
                <a:srgbClr val="000000"/>
              </a:solidFill>
              <a:effectLst/>
              <a:uLnTx/>
              <a:uFillTx/>
              <a:latin typeface="Arial"/>
              <a:ea typeface="Arial"/>
              <a:cs typeface="Arial"/>
            </a:endParaRPr>
          </a:p>
          <a:p>
            <a:pPr>
              <a:spcBef>
                <a:spcPts val="0"/>
              </a:spcBef>
              <a:spcAft>
                <a:spcPts val="0"/>
              </a:spcAft>
              <a:buClr>
                <a:srgbClr val="000000"/>
              </a:buClr>
              <a:buSzPts val="1600"/>
              <a:defRPr/>
            </a:pPr>
            <a:endParaRPr lang="en-US" sz="1600">
              <a:solidFill>
                <a:srgbClr val="000000"/>
              </a:solidFill>
              <a:latin typeface="Arial"/>
              <a:cs typeface="Arial"/>
            </a:endParaRPr>
          </a:p>
          <a:p>
            <a:pPr marL="285750" indent="-285750">
              <a:spcBef>
                <a:spcPts val="0"/>
              </a:spcBef>
              <a:spcAft>
                <a:spcPts val="0"/>
              </a:spcAft>
              <a:buSzPts val="1600"/>
              <a:buFont typeface="Noto Sans Symbols,Sans-Serif"/>
              <a:buChar char="▪"/>
              <a:defRPr/>
            </a:pPr>
            <a:r>
              <a:rPr lang="fr-FR" sz="1600" b="1">
                <a:solidFill>
                  <a:srgbClr val="000000"/>
                </a:solidFill>
                <a:latin typeface="Arial"/>
                <a:cs typeface="Arial"/>
              </a:rPr>
              <a:t>Base des ES éligibles</a:t>
            </a:r>
            <a:r>
              <a:rPr lang="fr-FR" sz="1600">
                <a:solidFill>
                  <a:srgbClr val="000000"/>
                </a:solidFill>
                <a:latin typeface="Arial"/>
                <a:cs typeface="Arial"/>
              </a:rPr>
              <a:t> - AC 2022</a:t>
            </a:r>
            <a:endParaRPr lang="fr-FR">
              <a:solidFill>
                <a:srgbClr val="000000"/>
              </a:solidFill>
              <a:cs typeface="Calibri" panose="020F0502020204030204" pitchFamily="34" charset="0"/>
            </a:endParaRPr>
          </a:p>
          <a:p>
            <a:pPr marL="285750" indent="-285750">
              <a:spcBef>
                <a:spcPts val="0"/>
              </a:spcBef>
              <a:spcAft>
                <a:spcPts val="0"/>
              </a:spcAft>
              <a:buSzPts val="1600"/>
              <a:buFont typeface="Noto Sans Symbols,Sans-Serif"/>
              <a:buChar char="▪"/>
              <a:defRPr/>
            </a:pPr>
            <a:r>
              <a:rPr lang="fr-FR" sz="1600">
                <a:solidFill>
                  <a:srgbClr val="000000"/>
                </a:solidFill>
                <a:latin typeface="Arial"/>
                <a:cs typeface="Arial"/>
              </a:rPr>
              <a:t>FINESS, activité combinée, montants maximum des Prestations Ségur</a:t>
            </a:r>
            <a:endParaRPr lang="fr-FR">
              <a:solidFill>
                <a:srgbClr val="000000"/>
              </a:solidFill>
              <a:ea typeface="Arial"/>
              <a:cs typeface="Calibri"/>
            </a:endParaRPr>
          </a:p>
          <a:p>
            <a:pPr marL="285750" indent="-285750">
              <a:spcBef>
                <a:spcPts val="0"/>
              </a:spcBef>
              <a:spcAft>
                <a:spcPts val="0"/>
              </a:spcAft>
              <a:buSzPts val="1600"/>
              <a:buFont typeface="Noto Sans Symbols,Sans-Serif"/>
              <a:buChar char="▪"/>
              <a:defRPr/>
            </a:pPr>
            <a:endParaRPr lang="fr-FR" sz="1600">
              <a:solidFill>
                <a:srgbClr val="000000"/>
              </a:solidFill>
              <a:latin typeface="Arial"/>
              <a:ea typeface="Arial"/>
              <a:cs typeface="Arial"/>
            </a:endParaRPr>
          </a:p>
          <a:p>
            <a:pPr marL="285750" indent="-285750">
              <a:spcBef>
                <a:spcPts val="0"/>
              </a:spcBef>
              <a:spcAft>
                <a:spcPts val="0"/>
              </a:spcAft>
              <a:buSzPts val="1600"/>
              <a:buFont typeface="Noto Sans Symbols,Sans-Serif"/>
              <a:buChar char="▪"/>
              <a:defRPr/>
            </a:pPr>
            <a:endParaRPr lang="fr-FR" sz="1600">
              <a:solidFill>
                <a:srgbClr val="000000"/>
              </a:solidFill>
              <a:latin typeface="Arial"/>
              <a:ea typeface="Arial"/>
              <a:cs typeface="Arial"/>
            </a:endParaRPr>
          </a:p>
          <a:p>
            <a:pPr>
              <a:spcBef>
                <a:spcPts val="0"/>
              </a:spcBef>
              <a:spcAft>
                <a:spcPts val="0"/>
              </a:spcAft>
              <a:buClr>
                <a:srgbClr val="000000"/>
              </a:buClr>
              <a:buSzPts val="1600"/>
              <a:defRPr/>
            </a:pPr>
            <a:endParaRPr lang="fr-FR" sz="1600" b="1">
              <a:solidFill>
                <a:srgbClr val="000000"/>
              </a:solidFill>
              <a:latin typeface="Arial"/>
              <a:ea typeface="Arial"/>
              <a:cs typeface="Arial"/>
            </a:endParaRPr>
          </a:p>
          <a:p>
            <a:pPr>
              <a:spcBef>
                <a:spcPts val="0"/>
              </a:spcBef>
              <a:spcAft>
                <a:spcPts val="0"/>
              </a:spcAft>
              <a:buSzPts val="1600"/>
              <a:defRPr/>
            </a:pPr>
            <a:endParaRPr kumimoji="0" lang="fr-FR" sz="1600" b="1" i="0" u="none" strike="noStrike" kern="1200" cap="none" spc="0" normalizeH="0" baseline="0" noProof="0">
              <a:ln>
                <a:noFill/>
              </a:ln>
              <a:solidFill>
                <a:srgbClr val="000000"/>
              </a:solidFill>
              <a:effectLst/>
              <a:uLnTx/>
              <a:uFillTx/>
              <a:latin typeface="Arial"/>
              <a:ea typeface="Arial"/>
              <a:cs typeface="Arial"/>
              <a:sym typeface="Arial"/>
            </a:endParaRPr>
          </a:p>
          <a:p>
            <a:pPr>
              <a:spcBef>
                <a:spcPts val="0"/>
              </a:spcBef>
              <a:spcAft>
                <a:spcPts val="0"/>
              </a:spcAft>
              <a:buSzPts val="1600"/>
              <a:defRPr/>
            </a:pPr>
            <a:endParaRPr lang="fr-FR" sz="1600" b="1">
              <a:solidFill>
                <a:srgbClr val="000000"/>
              </a:solidFill>
              <a:latin typeface="Arial"/>
              <a:ea typeface="Arial"/>
              <a:cs typeface="Arial"/>
              <a:sym typeface="Arial"/>
            </a:endParaRPr>
          </a:p>
          <a:p>
            <a:pPr>
              <a:spcBef>
                <a:spcPts val="0"/>
              </a:spcBef>
              <a:spcAft>
                <a:spcPts val="0"/>
              </a:spcAft>
              <a:buSzPts val="1600"/>
              <a:defRPr/>
            </a:pPr>
            <a:r>
              <a:rPr kumimoji="0" lang="fr-FR" sz="1600" b="1" i="0" u="none" strike="noStrike" kern="1200" cap="none" spc="0" normalizeH="0" baseline="0" noProof="0">
                <a:ln>
                  <a:noFill/>
                </a:ln>
                <a:solidFill>
                  <a:srgbClr val="000000"/>
                </a:solidFill>
                <a:effectLst/>
                <a:uLnTx/>
                <a:uFillTx/>
                <a:latin typeface="Arial"/>
                <a:ea typeface="Arial"/>
                <a:cs typeface="Arial"/>
                <a:sym typeface="Arial"/>
              </a:rPr>
              <a:t>Documents relatifs au test d’intrusion SSI</a:t>
            </a:r>
            <a:r>
              <a:rPr lang="fr-FR" sz="1600" b="1">
                <a:solidFill>
                  <a:srgbClr val="000000"/>
                </a:solidFill>
                <a:latin typeface="Arial"/>
                <a:ea typeface="Arial"/>
                <a:cs typeface="Arial"/>
                <a:sym typeface="Arial"/>
              </a:rPr>
              <a:t> et aux exigences liées à la </a:t>
            </a:r>
            <a:r>
              <a:rPr lang="fr-FR" sz="1600" b="1" err="1">
                <a:solidFill>
                  <a:srgbClr val="000000"/>
                </a:solidFill>
                <a:latin typeface="Arial"/>
                <a:ea typeface="Arial"/>
                <a:cs typeface="Arial"/>
                <a:sym typeface="Arial"/>
              </a:rPr>
              <a:t>Drimbox</a:t>
            </a:r>
            <a:endParaRPr lang="fr-FR" sz="1600" b="1" i="0" u="none" strike="noStrike" kern="1200" cap="none" spc="0" normalizeH="0" baseline="0" noProof="0">
              <a:ln>
                <a:noFill/>
              </a:ln>
              <a:solidFill>
                <a:srgbClr val="000000"/>
              </a:solidFill>
              <a:effectLst/>
              <a:uLnTx/>
              <a:uFillTx/>
              <a:latin typeface="Arial"/>
              <a:ea typeface="Arial"/>
              <a:cs typeface="Arial"/>
            </a:endParaRPr>
          </a:p>
          <a:p>
            <a:pPr marL="285750" marR="0" lvl="0" indent="-285750" algn="l" defTabSz="914400" rtl="0" eaLnBrk="0" fontAlgn="base" latinLnBrk="0" hangingPunct="0">
              <a:lnSpc>
                <a:spcPct val="100000"/>
              </a:lnSpc>
              <a:spcBef>
                <a:spcPts val="0"/>
              </a:spcBef>
              <a:spcAft>
                <a:spcPts val="0"/>
              </a:spcAft>
              <a:buClr>
                <a:srgbClr val="000000"/>
              </a:buClr>
              <a:buSzPts val="1600"/>
              <a:buFont typeface="Noto Sans Symbols"/>
              <a:buChar char="▪"/>
              <a:tabLst/>
              <a:defRPr/>
            </a:pPr>
            <a:r>
              <a:rPr kumimoji="0" lang="fr-FR" sz="1600" b="0" i="0" u="none" strike="noStrike" kern="1200" cap="none" spc="0" normalizeH="0" baseline="0" noProof="0">
                <a:ln>
                  <a:noFill/>
                </a:ln>
                <a:solidFill>
                  <a:srgbClr val="000000"/>
                </a:solidFill>
                <a:effectLst/>
                <a:uLnTx/>
                <a:uFillTx/>
                <a:latin typeface="Arial"/>
                <a:ea typeface="Arial"/>
                <a:cs typeface="Arial"/>
                <a:sym typeface="Arial"/>
              </a:rPr>
              <a:t>Formulaire test d’intrusion</a:t>
            </a:r>
            <a:endParaRPr lang="fr-FR" sz="1600" b="0" i="0" u="none" strike="noStrike" kern="1200" cap="none" spc="0" normalizeH="0" baseline="0" noProof="0">
              <a:ln>
                <a:noFill/>
              </a:ln>
              <a:solidFill>
                <a:srgbClr val="000000"/>
              </a:solidFill>
              <a:effectLst/>
              <a:uLnTx/>
              <a:uFillTx/>
              <a:latin typeface="Arial"/>
              <a:ea typeface="Arial"/>
              <a:cs typeface="Arial"/>
            </a:endParaRPr>
          </a:p>
          <a:p>
            <a:pPr marL="285750" marR="0" lvl="0" indent="-285750" algn="l" defTabSz="914400" rtl="0" eaLnBrk="0" fontAlgn="base" latinLnBrk="0" hangingPunct="0">
              <a:lnSpc>
                <a:spcPct val="100000"/>
              </a:lnSpc>
              <a:spcBef>
                <a:spcPts val="0"/>
              </a:spcBef>
              <a:spcAft>
                <a:spcPts val="0"/>
              </a:spcAft>
              <a:buClr>
                <a:srgbClr val="000000"/>
              </a:buClr>
              <a:buSzPts val="1600"/>
              <a:buFont typeface="Noto Sans Symbols"/>
              <a:buChar char="▪"/>
              <a:tabLst/>
              <a:defRPr/>
            </a:pPr>
            <a:r>
              <a:rPr kumimoji="0" lang="fr-FR" sz="1600" b="0" i="0" u="none" strike="noStrike" kern="1200" cap="none" spc="0" normalizeH="0" baseline="0" noProof="0">
                <a:ln>
                  <a:noFill/>
                </a:ln>
                <a:solidFill>
                  <a:srgbClr val="000000"/>
                </a:solidFill>
                <a:effectLst/>
                <a:uLnTx/>
                <a:uFillTx/>
                <a:latin typeface="Arial"/>
                <a:ea typeface="Arial"/>
                <a:cs typeface="Arial"/>
                <a:sym typeface="Arial"/>
              </a:rPr>
              <a:t>Guide d’utilisation du formulaire</a:t>
            </a:r>
            <a:endParaRPr lang="fr-FR" sz="1600" b="0" i="0" u="none" strike="noStrike" kern="1200" cap="none" spc="0" normalizeH="0" baseline="0" noProof="0">
              <a:ln>
                <a:noFill/>
              </a:ln>
              <a:solidFill>
                <a:srgbClr val="000000"/>
              </a:solidFill>
              <a:effectLst/>
              <a:uLnTx/>
              <a:uFillTx/>
              <a:latin typeface="Arial"/>
              <a:ea typeface="Arial"/>
              <a:cs typeface="Arial"/>
            </a:endParaRPr>
          </a:p>
          <a:p>
            <a:pPr marL="285750" indent="-285750">
              <a:spcBef>
                <a:spcPts val="0"/>
              </a:spcBef>
              <a:spcAft>
                <a:spcPts val="0"/>
              </a:spcAft>
              <a:buClr>
                <a:srgbClr val="000000"/>
              </a:buClr>
              <a:buSzPts val="1600"/>
              <a:buFont typeface="Noto Sans Symbols"/>
              <a:buChar char="▪"/>
              <a:defRPr/>
            </a:pPr>
            <a:r>
              <a:rPr lang="fr-FR" sz="1600">
                <a:solidFill>
                  <a:srgbClr val="000000"/>
                </a:solidFill>
                <a:latin typeface="Arial"/>
                <a:ea typeface="Arial"/>
                <a:cs typeface="Arial"/>
              </a:rPr>
              <a:t>Document de présentation des exigences DPI / PFI liées à la </a:t>
            </a:r>
            <a:r>
              <a:rPr lang="fr-FR" sz="1600" err="1">
                <a:solidFill>
                  <a:srgbClr val="000000"/>
                </a:solidFill>
                <a:latin typeface="Arial"/>
                <a:ea typeface="Arial"/>
                <a:cs typeface="Arial"/>
              </a:rPr>
              <a:t>Drimbox</a:t>
            </a:r>
            <a:endParaRPr lang="fr-FR" sz="1600" b="1" i="0" u="none" strike="noStrike" kern="1200" cap="none" spc="0" normalizeH="0" baseline="0" noProof="0">
              <a:ln>
                <a:noFill/>
              </a:ln>
              <a:solidFill>
                <a:srgbClr val="000000"/>
              </a:solidFill>
              <a:effectLst/>
              <a:uLnTx/>
              <a:uFillTx/>
              <a:latin typeface="Arial"/>
              <a:ea typeface="Arial"/>
              <a:cs typeface="Arial"/>
            </a:endParaRPr>
          </a:p>
          <a:p>
            <a:pPr marR="0" lvl="0" algn="l" defTabSz="914400" rtl="0" eaLnBrk="0" fontAlgn="base" latinLnBrk="0" hangingPunct="0">
              <a:lnSpc>
                <a:spcPct val="100000"/>
              </a:lnSpc>
              <a:spcBef>
                <a:spcPts val="0"/>
              </a:spcBef>
              <a:spcAft>
                <a:spcPts val="0"/>
              </a:spcAft>
              <a:buClr>
                <a:srgbClr val="000000"/>
              </a:buClr>
              <a:buSzPts val="1600"/>
              <a:tabLst/>
              <a:defRPr/>
            </a:pPr>
            <a:endParaRPr kumimoji="0" lang="fr-FR" sz="16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 name="Google Shape;1066;p69">
            <a:extLst>
              <a:ext uri="{FF2B5EF4-FFF2-40B4-BE49-F238E27FC236}">
                <a16:creationId xmlns:a16="http://schemas.microsoft.com/office/drawing/2014/main" id="{93BED229-C240-E66A-E681-9C493E242E4E}"/>
              </a:ext>
            </a:extLst>
          </p:cNvPr>
          <p:cNvSpPr/>
          <p:nvPr/>
        </p:nvSpPr>
        <p:spPr>
          <a:xfrm>
            <a:off x="1842595" y="4278178"/>
            <a:ext cx="9250544" cy="388371"/>
          </a:xfrm>
          <a:prstGeom prst="round2DiagRect">
            <a:avLst>
              <a:gd name="adj1" fmla="val 10013"/>
              <a:gd name="adj2" fmla="val 0"/>
            </a:avLst>
          </a:prstGeom>
          <a:solidFill>
            <a:srgbClr val="C8C8EF"/>
          </a:solid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lang="fr-FR">
                <a:solidFill>
                  <a:srgbClr val="293173"/>
                </a:solidFill>
                <a:ea typeface="Arial"/>
                <a:cs typeface="Calibri" panose="020F0502020204030204" pitchFamily="34" charset="0"/>
                <a:sym typeface="Arial"/>
              </a:rPr>
              <a:t>P</a:t>
            </a:r>
            <a:r>
              <a:rPr kumimoji="0" lang="fr-FR" sz="1800" b="0" i="0" u="none" strike="noStrike" kern="1200" cap="none" spc="0" normalizeH="0" baseline="0" noProof="0" err="1">
                <a:ln>
                  <a:noFill/>
                </a:ln>
                <a:solidFill>
                  <a:srgbClr val="293173"/>
                </a:solidFill>
                <a:effectLst/>
                <a:uLnTx/>
                <a:uFillTx/>
                <a:ea typeface="Arial"/>
                <a:cs typeface="Calibri" panose="020F0502020204030204" pitchFamily="34" charset="0"/>
                <a:sym typeface="Arial"/>
              </a:rPr>
              <a:t>ages</a:t>
            </a:r>
            <a:r>
              <a:rPr kumimoji="0" lang="fr-FR" sz="1800" b="0" i="0" u="none" strike="noStrike" kern="1200" cap="none" spc="0" normalizeH="0" baseline="0" noProof="0">
                <a:ln>
                  <a:noFill/>
                </a:ln>
                <a:solidFill>
                  <a:srgbClr val="293173"/>
                </a:solidFill>
                <a:effectLst/>
                <a:uLnTx/>
                <a:uFillTx/>
                <a:ea typeface="Arial"/>
                <a:cs typeface="Calibri" panose="020F0502020204030204" pitchFamily="34" charset="0"/>
                <a:sym typeface="Arial"/>
              </a:rPr>
              <a:t> </a:t>
            </a:r>
            <a:r>
              <a:rPr kumimoji="0" lang="fr-FR" sz="1800" b="0" i="0" u="none" strike="noStrike" kern="1200" cap="none" spc="0" normalizeH="0" baseline="0" noProof="0">
                <a:ln>
                  <a:noFill/>
                </a:ln>
                <a:solidFill>
                  <a:srgbClr val="293173"/>
                </a:solidFill>
                <a:effectLst/>
                <a:uLnTx/>
                <a:uFillTx/>
                <a:ea typeface="Arial"/>
                <a:cs typeface="Calibri" panose="020F0502020204030204" pitchFamily="34" charset="0"/>
                <a:sym typeface="Arial"/>
                <a:hlinkClick r:id="rId2"/>
              </a:rPr>
              <a:t>DPI Vague 2 </a:t>
            </a:r>
            <a:r>
              <a:rPr kumimoji="0" lang="fr-FR" sz="1800" b="0" i="0" u="none" strike="noStrike" kern="1200" cap="none" spc="0" normalizeH="0" baseline="0" noProof="0">
                <a:ln>
                  <a:noFill/>
                </a:ln>
                <a:solidFill>
                  <a:srgbClr val="293173"/>
                </a:solidFill>
                <a:effectLst/>
                <a:uLnTx/>
                <a:uFillTx/>
                <a:ea typeface="Arial"/>
                <a:cs typeface="Calibri" panose="020F0502020204030204" pitchFamily="34" charset="0"/>
                <a:sym typeface="Arial"/>
              </a:rPr>
              <a:t>et </a:t>
            </a:r>
            <a:r>
              <a:rPr kumimoji="0" lang="fr-FR" sz="1800" b="0" i="0" u="none" strike="noStrike" kern="1200" cap="none" spc="0" normalizeH="0" baseline="0" noProof="0">
                <a:ln>
                  <a:noFill/>
                </a:ln>
                <a:solidFill>
                  <a:srgbClr val="293173"/>
                </a:solidFill>
                <a:effectLst/>
                <a:uLnTx/>
                <a:uFillTx/>
                <a:ea typeface="Arial"/>
                <a:cs typeface="Calibri" panose="020F0502020204030204" pitchFamily="34" charset="0"/>
                <a:sym typeface="Arial"/>
                <a:hlinkClick r:id="rId3"/>
              </a:rPr>
              <a:t>PFI Vague 2</a:t>
            </a:r>
            <a:r>
              <a:rPr kumimoji="0" lang="fr-FR" sz="1800" b="0" i="0" u="none" strike="noStrike" kern="1200" cap="none" spc="0" normalizeH="0" baseline="0" noProof="0">
                <a:ln>
                  <a:noFill/>
                </a:ln>
                <a:solidFill>
                  <a:srgbClr val="293173"/>
                </a:solidFill>
                <a:effectLst/>
                <a:uLnTx/>
                <a:uFillTx/>
                <a:ea typeface="Arial"/>
                <a:cs typeface="Calibri" panose="020F0502020204030204" pitchFamily="34" charset="0"/>
                <a:sym typeface="Arial"/>
              </a:rPr>
              <a:t> sur le site industriels.esante.gouv.fr</a:t>
            </a:r>
            <a:endParaRPr kumimoji="0" lang="fr-FR" sz="1800" b="1" i="0" u="none" strike="noStrike" kern="1200" cap="none" spc="0" normalizeH="0" baseline="0" noProof="0">
              <a:ln>
                <a:noFill/>
              </a:ln>
              <a:solidFill>
                <a:srgbClr val="293173"/>
              </a:solidFill>
              <a:effectLst/>
              <a:uLnTx/>
              <a:uFillTx/>
              <a:ea typeface="Arial"/>
              <a:cs typeface="Calibri" panose="020F0502020204030204" pitchFamily="34" charset="0"/>
              <a:sym typeface="Arial"/>
            </a:endParaRPr>
          </a:p>
        </p:txBody>
      </p:sp>
      <p:sp>
        <p:nvSpPr>
          <p:cNvPr id="11" name="Google Shape;1066;p69">
            <a:extLst>
              <a:ext uri="{FF2B5EF4-FFF2-40B4-BE49-F238E27FC236}">
                <a16:creationId xmlns:a16="http://schemas.microsoft.com/office/drawing/2014/main" id="{089E8DC6-C7DE-763E-DEFD-960F69568920}"/>
              </a:ext>
            </a:extLst>
          </p:cNvPr>
          <p:cNvSpPr/>
          <p:nvPr/>
        </p:nvSpPr>
        <p:spPr>
          <a:xfrm>
            <a:off x="1842595" y="1208471"/>
            <a:ext cx="9250544" cy="388371"/>
          </a:xfrm>
          <a:prstGeom prst="round2DiagRect">
            <a:avLst>
              <a:gd name="adj1" fmla="val 10013"/>
              <a:gd name="adj2" fmla="val 0"/>
            </a:avLst>
          </a:prstGeom>
          <a:solidFill>
            <a:srgbClr val="C8C8EF"/>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600"/>
              <a:defRPr/>
            </a:pPr>
            <a:r>
              <a:rPr lang="fr-FR">
                <a:solidFill>
                  <a:srgbClr val="293173"/>
                </a:solidFill>
                <a:latin typeface="Calibri"/>
                <a:ea typeface="Arial"/>
                <a:cs typeface="Calibri"/>
                <a:sym typeface="Arial"/>
                <a:hlinkClick r:id="rId4"/>
              </a:rPr>
              <a:t>Le Ségur du numérique en santé à l’hôpital | e-santé (esante.gouv.fr)</a:t>
            </a:r>
            <a:r>
              <a:rPr lang="fr-FR">
                <a:solidFill>
                  <a:srgbClr val="293173"/>
                </a:solidFill>
                <a:latin typeface="Calibri"/>
                <a:ea typeface="Arial"/>
                <a:cs typeface="Calibri"/>
                <a:sym typeface="Arial"/>
              </a:rPr>
              <a:t> </a:t>
            </a:r>
            <a:r>
              <a:rPr kumimoji="0" lang="fr-FR" sz="1800" b="0" i="0" u="none" strike="noStrike" kern="1200" cap="none" spc="0" normalizeH="0" baseline="0" noProof="0">
                <a:ln>
                  <a:noFill/>
                </a:ln>
                <a:solidFill>
                  <a:srgbClr val="293173"/>
                </a:solidFill>
                <a:effectLst/>
                <a:uLnTx/>
                <a:uFillTx/>
                <a:latin typeface="Calibri"/>
                <a:ea typeface="Arial"/>
                <a:cs typeface="Calibri"/>
                <a:sym typeface="Arial"/>
              </a:rPr>
              <a:t>sur le site esante.gouv.fr</a:t>
            </a:r>
            <a:endParaRPr kumimoji="0" lang="fr-FR" sz="1800" b="1" i="0" u="none" strike="noStrike" kern="1200" cap="none" spc="0" normalizeH="0" baseline="0" noProof="0">
              <a:ln>
                <a:noFill/>
              </a:ln>
              <a:solidFill>
                <a:srgbClr val="293173"/>
              </a:solidFill>
              <a:effectLst/>
              <a:uLnTx/>
              <a:uFillTx/>
              <a:latin typeface="Calibri"/>
              <a:ea typeface="Arial"/>
              <a:cs typeface="Calibri"/>
              <a:sym typeface="Arial"/>
            </a:endParaRPr>
          </a:p>
        </p:txBody>
      </p:sp>
      <p:sp>
        <p:nvSpPr>
          <p:cNvPr id="21" name="ZoneTexte 20">
            <a:extLst>
              <a:ext uri="{FF2B5EF4-FFF2-40B4-BE49-F238E27FC236}">
                <a16:creationId xmlns:a16="http://schemas.microsoft.com/office/drawing/2014/main" id="{F77EB508-3469-A2ED-6C9C-CB742DA86838}"/>
              </a:ext>
            </a:extLst>
          </p:cNvPr>
          <p:cNvSpPr txBox="1"/>
          <p:nvPr/>
        </p:nvSpPr>
        <p:spPr>
          <a:xfrm>
            <a:off x="1400940" y="348433"/>
            <a:ext cx="10051920" cy="461665"/>
          </a:xfrm>
          <a:prstGeom prst="rect">
            <a:avLst/>
          </a:prstGeom>
          <a:noFill/>
        </p:spPr>
        <p:txBody>
          <a:bodyPr wrap="square">
            <a:spAutoFit/>
          </a:bodyPr>
          <a:lstStyle/>
          <a:p>
            <a:r>
              <a:rPr lang="fr-FR" sz="2400" b="1">
                <a:solidFill>
                  <a:schemeClr val="accent1">
                    <a:lumMod val="75000"/>
                  </a:schemeClr>
                </a:solidFill>
              </a:rPr>
              <a:t>Le cadre réglementaire  et le corpus documentaire du dispositif SONS vague 2</a:t>
            </a:r>
          </a:p>
        </p:txBody>
      </p:sp>
    </p:spTree>
    <p:extLst>
      <p:ext uri="{BB962C8B-B14F-4D97-AF65-F5344CB8AC3E}">
        <p14:creationId xmlns:p14="http://schemas.microsoft.com/office/powerpoint/2010/main" val="415081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D108C0-2D3C-11A3-A835-AB17106B6243}"/>
              </a:ext>
            </a:extLst>
          </p:cNvPr>
          <p:cNvSpPr/>
          <p:nvPr/>
        </p:nvSpPr>
        <p:spPr>
          <a:xfrm>
            <a:off x="316811" y="1056799"/>
            <a:ext cx="11485361" cy="5486444"/>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3" name="Graphique 9" descr="Mille contour">
            <a:extLst>
              <a:ext uri="{FF2B5EF4-FFF2-40B4-BE49-F238E27FC236}">
                <a16:creationId xmlns:a16="http://schemas.microsoft.com/office/drawing/2014/main" id="{33654BD4-DEF5-8D74-EEE5-5261D1A59F4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672" y="1060301"/>
            <a:ext cx="522054" cy="522054"/>
          </a:xfrm>
          <a:prstGeom prst="rect">
            <a:avLst/>
          </a:prstGeom>
        </p:spPr>
      </p:pic>
      <p:sp>
        <p:nvSpPr>
          <p:cNvPr id="6" name="TextBox 15">
            <a:extLst>
              <a:ext uri="{FF2B5EF4-FFF2-40B4-BE49-F238E27FC236}">
                <a16:creationId xmlns:a16="http://schemas.microsoft.com/office/drawing/2014/main" id="{666D30D5-E1C8-38F2-0AAC-0E16DB4AEB4C}"/>
              </a:ext>
            </a:extLst>
          </p:cNvPr>
          <p:cNvSpPr txBox="1"/>
          <p:nvPr/>
        </p:nvSpPr>
        <p:spPr>
          <a:xfrm>
            <a:off x="887719" y="1176964"/>
            <a:ext cx="1441100" cy="307777"/>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fr-FR" sz="2000" b="1"/>
              <a:t>OBJECTIFS</a:t>
            </a:r>
          </a:p>
        </p:txBody>
      </p:sp>
      <p:sp>
        <p:nvSpPr>
          <p:cNvPr id="7" name="ZoneTexte 6">
            <a:extLst>
              <a:ext uri="{FF2B5EF4-FFF2-40B4-BE49-F238E27FC236}">
                <a16:creationId xmlns:a16="http://schemas.microsoft.com/office/drawing/2014/main" id="{1D725A22-73D7-6F95-7A91-C7F6853E9582}"/>
              </a:ext>
            </a:extLst>
          </p:cNvPr>
          <p:cNvSpPr txBox="1"/>
          <p:nvPr/>
        </p:nvSpPr>
        <p:spPr>
          <a:xfrm>
            <a:off x="354332" y="1643065"/>
            <a:ext cx="11449416" cy="4708981"/>
          </a:xfrm>
          <a:prstGeom prst="rect">
            <a:avLst/>
          </a:prstGeom>
          <a:noFill/>
          <a:ln w="6350">
            <a:noFill/>
            <a:miter lim="800000"/>
          </a:ln>
        </p:spPr>
        <p:txBody>
          <a:bodyPr wrap="square" lIns="91440" tIns="45720" rIns="91440" bIns="45720" anchor="t">
            <a:spAutoFit/>
          </a:bodyPr>
          <a:lstStyle/>
          <a:p>
            <a:pPr algn="just"/>
            <a:r>
              <a:rPr lang="fr-FR" sz="1500">
                <a:latin typeface="Calibri"/>
                <a:ea typeface="Calibri"/>
                <a:cs typeface="Calibri"/>
              </a:rPr>
              <a:t>Disposer de logiciels </a:t>
            </a:r>
            <a:r>
              <a:rPr lang="fr-FR" sz="1500">
                <a:solidFill>
                  <a:srgbClr val="FF0000"/>
                </a:solidFill>
                <a:latin typeface="Calibri"/>
                <a:ea typeface="Calibri"/>
                <a:cs typeface="Calibri"/>
              </a:rPr>
              <a:t> </a:t>
            </a:r>
            <a:r>
              <a:rPr lang="fr-FR" sz="1500">
                <a:latin typeface="Calibri"/>
                <a:ea typeface="Calibri"/>
                <a:cs typeface="Calibri"/>
              </a:rPr>
              <a:t>à même de </a:t>
            </a:r>
            <a:r>
              <a:rPr lang="fr-FR" sz="1500" b="1">
                <a:latin typeface="Calibri"/>
                <a:ea typeface="Calibri"/>
                <a:cs typeface="Calibri"/>
              </a:rPr>
              <a:t>produire et partager les documents de santé dans des formats enrichis et interopérables</a:t>
            </a:r>
            <a:r>
              <a:rPr lang="fr-FR" sz="1500">
                <a:latin typeface="Calibri"/>
                <a:ea typeface="Calibri"/>
                <a:cs typeface="Calibri"/>
              </a:rPr>
              <a:t>, en particulier pour :</a:t>
            </a:r>
          </a:p>
          <a:p>
            <a:pPr algn="just"/>
            <a:endParaRPr lang="fr-FR" sz="1500">
              <a:latin typeface="Calibri"/>
              <a:ea typeface="Calibri"/>
              <a:cs typeface="Calibri"/>
            </a:endParaRPr>
          </a:p>
          <a:p>
            <a:pPr marL="285750" indent="-285750" algn="just">
              <a:buFont typeface="Noto Sans Symbols"/>
              <a:buChar char="•"/>
            </a:pPr>
            <a:r>
              <a:rPr lang="fr-FR" sz="1500" b="1">
                <a:latin typeface="Calibri"/>
                <a:ea typeface="Calibri"/>
                <a:cs typeface="Calibri"/>
              </a:rPr>
              <a:t>Permettre à l’utilisateur depuis le dossier du patient en local d’exploiter au mieux les documents disponibles dans le DMP ou reçus par MSSanté :</a:t>
            </a:r>
            <a:endParaRPr lang="fr-FR" sz="1500">
              <a:ea typeface="Calibri"/>
              <a:cs typeface="Calibri"/>
            </a:endParaRPr>
          </a:p>
          <a:p>
            <a:pPr lvl="1" algn="just">
              <a:buFont typeface="Courier New"/>
              <a:buChar char="o"/>
            </a:pPr>
            <a:r>
              <a:rPr lang="fr-FR" sz="1500">
                <a:latin typeface="Calibri"/>
                <a:ea typeface="Calibri"/>
                <a:cs typeface="Calibri"/>
              </a:rPr>
              <a:t> Identifier parmi tous les documents du logiciel</a:t>
            </a:r>
            <a:r>
              <a:rPr lang="fr-FR" sz="1500" b="1">
                <a:latin typeface="Calibri"/>
                <a:ea typeface="Calibri"/>
                <a:cs typeface="Calibri"/>
              </a:rPr>
              <a:t> les documents intégrés manuellement depuis le DMP et la MSSanté,</a:t>
            </a:r>
            <a:r>
              <a:rPr lang="fr-FR" sz="1500">
                <a:latin typeface="Calibri"/>
                <a:ea typeface="Calibri"/>
                <a:cs typeface="Calibri"/>
              </a:rPr>
              <a:t> afin que l’utilisateur soit conscient de sa provenance sans clic notamment en cas de problème ;</a:t>
            </a:r>
          </a:p>
          <a:p>
            <a:pPr lvl="1" algn="just">
              <a:buFont typeface="Courier New"/>
              <a:buChar char="o"/>
            </a:pPr>
            <a:r>
              <a:rPr lang="fr-FR" sz="1500">
                <a:latin typeface="Calibri"/>
                <a:ea typeface="Calibri"/>
                <a:cs typeface="Calibri"/>
              </a:rPr>
              <a:t> Informer l’utilisateur qu’un </a:t>
            </a:r>
            <a:r>
              <a:rPr lang="fr-FR" sz="1500" b="1">
                <a:latin typeface="Calibri"/>
                <a:ea typeface="Calibri"/>
                <a:cs typeface="Calibri"/>
              </a:rPr>
              <a:t>document du DMP est déjà présent</a:t>
            </a:r>
            <a:r>
              <a:rPr lang="fr-FR" sz="1500">
                <a:latin typeface="Calibri"/>
                <a:ea typeface="Calibri"/>
                <a:cs typeface="Calibri"/>
              </a:rPr>
              <a:t> dans le dossier du patient en local ; </a:t>
            </a:r>
            <a:endParaRPr lang="fr-FR" sz="1500">
              <a:ea typeface="Calibri"/>
              <a:cs typeface="Calibri"/>
            </a:endParaRPr>
          </a:p>
          <a:p>
            <a:pPr lvl="1" algn="just">
              <a:buFont typeface="Courier New"/>
              <a:buChar char="o"/>
            </a:pPr>
            <a:r>
              <a:rPr lang="fr-FR" sz="1500">
                <a:latin typeface="Calibri"/>
                <a:ea typeface="Calibri"/>
                <a:cs typeface="Calibri"/>
              </a:rPr>
              <a:t> Informer l’utilisateur qui consulte un document dans le dossier local qu’une </a:t>
            </a:r>
            <a:r>
              <a:rPr lang="fr-FR" sz="1500" b="1">
                <a:latin typeface="Calibri"/>
                <a:ea typeface="Calibri"/>
                <a:cs typeface="Calibri"/>
              </a:rPr>
              <a:t>version plus récente du document est disponible dans le DMP</a:t>
            </a:r>
            <a:r>
              <a:rPr lang="fr-FR" sz="1500">
                <a:latin typeface="Calibri"/>
                <a:ea typeface="Calibri"/>
                <a:cs typeface="Calibri"/>
              </a:rPr>
              <a:t> du patient ou que le document a été supprimé.</a:t>
            </a:r>
          </a:p>
          <a:p>
            <a:pPr lvl="1" algn="just"/>
            <a:endParaRPr lang="fr-FR" sz="1500">
              <a:latin typeface="Calibri"/>
              <a:ea typeface="Calibri"/>
              <a:cs typeface="Calibri"/>
            </a:endParaRPr>
          </a:p>
          <a:p>
            <a:pPr marL="285750" indent="-285750" algn="just">
              <a:buFont typeface="Noto Sans Symbols,Sans-Serif"/>
              <a:buChar char="•"/>
            </a:pPr>
            <a:r>
              <a:rPr lang="fr-FR" sz="1500">
                <a:latin typeface="Calibri"/>
                <a:ea typeface="Calibri"/>
                <a:cs typeface="Calibri"/>
              </a:rPr>
              <a:t>Permettre à l’utilisateur depuis le dossier du patient en local de </a:t>
            </a:r>
            <a:r>
              <a:rPr lang="fr-FR" sz="1500" b="1">
                <a:latin typeface="Calibri"/>
                <a:ea typeface="Calibri"/>
                <a:cs typeface="Calibri"/>
              </a:rPr>
              <a:t>partager au mieux les documents disponibles dans le DMP ou reçus par MSSanté</a:t>
            </a:r>
            <a:r>
              <a:rPr lang="fr-FR" sz="1500">
                <a:latin typeface="Calibri"/>
                <a:ea typeface="Calibri"/>
                <a:cs typeface="Calibri"/>
              </a:rPr>
              <a:t> :</a:t>
            </a:r>
            <a:endParaRPr lang="en-US" sz="1500">
              <a:latin typeface="Calibri"/>
              <a:ea typeface="Calibri"/>
              <a:cs typeface="Calibri"/>
            </a:endParaRPr>
          </a:p>
          <a:p>
            <a:pPr marL="742950" lvl="1" indent="-285750" algn="just">
              <a:buFont typeface="Courier New,monospace"/>
              <a:buChar char="o"/>
            </a:pPr>
            <a:r>
              <a:rPr lang="fr-FR" sz="1500">
                <a:latin typeface="Calibri"/>
                <a:ea typeface="Calibri"/>
                <a:cs typeface="Calibri"/>
              </a:rPr>
              <a:t>Identifier parmi tous les documents du logiciel les documents envoyés vers le DMP et la MSSanté, afin que l’utilisateur puisse envoyer ceux qui ne l’ont pas encore été dans un but de partage des documents pertinents présents historiquement dans le logiciel ;</a:t>
            </a:r>
            <a:endParaRPr lang="en-US" sz="1500">
              <a:latin typeface="Calibri"/>
              <a:ea typeface="Calibri"/>
              <a:cs typeface="Calibri"/>
            </a:endParaRPr>
          </a:p>
          <a:p>
            <a:pPr marL="742950" lvl="1" indent="-285750" algn="just">
              <a:buFont typeface="Courier New,monospace"/>
              <a:buChar char="o"/>
            </a:pPr>
            <a:r>
              <a:rPr lang="fr-FR" sz="1500">
                <a:latin typeface="Calibri"/>
                <a:ea typeface="Calibri"/>
                <a:cs typeface="Calibri"/>
              </a:rPr>
              <a:t>Produire un document avec un contenu intra-document identique quel que soit son format (PDF/A-1, CDA R2 N1).</a:t>
            </a:r>
            <a:endParaRPr lang="fr-FR" sz="1500">
              <a:ea typeface="Calibri"/>
              <a:cs typeface="Calibri"/>
            </a:endParaRPr>
          </a:p>
          <a:p>
            <a:pPr marL="742950" lvl="1" indent="-285750" algn="just">
              <a:buFont typeface="Courier New,monospace"/>
              <a:buChar char="o"/>
            </a:pPr>
            <a:endParaRPr lang="fr-FR" sz="1500">
              <a:ea typeface="Calibri"/>
              <a:cs typeface="Calibri"/>
            </a:endParaRPr>
          </a:p>
          <a:p>
            <a:pPr marL="285750" indent="-285750" algn="just">
              <a:buFont typeface="Noto Sans Symbols,Sans-Serif"/>
              <a:buChar char="•"/>
            </a:pPr>
            <a:r>
              <a:rPr lang="fr-FR" sz="1500" b="1">
                <a:latin typeface="Calibri"/>
                <a:ea typeface="Calibri"/>
                <a:cs typeface="Calibri"/>
              </a:rPr>
              <a:t>Permettre la visualisation des documents de santé consultés dans le DMP ou reçus par MSSanté au format CDA </a:t>
            </a:r>
            <a:r>
              <a:rPr lang="fr-FR" sz="1500">
                <a:latin typeface="Calibri"/>
                <a:ea typeface="Calibri"/>
                <a:cs typeface="Calibri"/>
              </a:rPr>
              <a:t>en particulier pour l’affichage des métadonnées des documents, et visualisation du PDF en première intention dans le cas des documents au format CDA R2 N3 avec un PDF encapsulé </a:t>
            </a:r>
            <a:r>
              <a:rPr lang="fr-FR" sz="1500" i="1">
                <a:latin typeface="Calibri"/>
                <a:ea typeface="Calibri"/>
                <a:cs typeface="Calibri"/>
              </a:rPr>
              <a:t>(si l’utilisateur le demande afficher le document CDA R2 N3 avec une feuille de style).</a:t>
            </a:r>
            <a:endParaRPr lang="en-US" sz="1500">
              <a:latin typeface="Calibri"/>
              <a:ea typeface="Calibri"/>
              <a:cs typeface="Calibri"/>
            </a:endParaRPr>
          </a:p>
          <a:p>
            <a:pPr marL="742950" lvl="1" indent="-285750" algn="just">
              <a:buFont typeface="Courier New,monospace"/>
              <a:buChar char="o"/>
            </a:pPr>
            <a:endParaRPr lang="fr-FR" sz="1500">
              <a:ea typeface="Calibri"/>
              <a:cs typeface="Calibri"/>
            </a:endParaRPr>
          </a:p>
        </p:txBody>
      </p:sp>
      <p:sp>
        <p:nvSpPr>
          <p:cNvPr id="8" name="ZoneTexte 7">
            <a:extLst>
              <a:ext uri="{FF2B5EF4-FFF2-40B4-BE49-F238E27FC236}">
                <a16:creationId xmlns:a16="http://schemas.microsoft.com/office/drawing/2014/main" id="{2825E6DE-6445-9DC5-452A-0EB310388131}"/>
              </a:ext>
            </a:extLst>
          </p:cNvPr>
          <p:cNvSpPr txBox="1"/>
          <p:nvPr/>
        </p:nvSpPr>
        <p:spPr>
          <a:xfrm>
            <a:off x="1400940" y="348433"/>
            <a:ext cx="10289644" cy="461665"/>
          </a:xfrm>
          <a:prstGeom prst="rect">
            <a:avLst/>
          </a:prstGeom>
          <a:noFill/>
        </p:spPr>
        <p:txBody>
          <a:bodyPr wrap="square">
            <a:spAutoFit/>
          </a:bodyPr>
          <a:lstStyle/>
          <a:p>
            <a:r>
              <a:rPr lang="fr-FR" sz="2400" b="1">
                <a:solidFill>
                  <a:schemeClr val="accent1">
                    <a:lumMod val="75000"/>
                  </a:schemeClr>
                </a:solidFill>
              </a:rPr>
              <a:t>La gestion et le partage des documents de santé</a:t>
            </a:r>
          </a:p>
        </p:txBody>
      </p:sp>
    </p:spTree>
    <p:extLst>
      <p:ext uri="{BB962C8B-B14F-4D97-AF65-F5344CB8AC3E}">
        <p14:creationId xmlns:p14="http://schemas.microsoft.com/office/powerpoint/2010/main" val="267901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AA8C9129-9C57-6524-1DD6-931C924FB477}"/>
              </a:ext>
            </a:extLst>
          </p:cNvPr>
          <p:cNvSpPr txBox="1"/>
          <p:nvPr/>
        </p:nvSpPr>
        <p:spPr>
          <a:xfrm>
            <a:off x="453829" y="1709616"/>
            <a:ext cx="11295993" cy="400109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just"/>
            <a:r>
              <a:rPr lang="fr-FR" sz="2000">
                <a:latin typeface="Calibri"/>
                <a:cs typeface="Calibri"/>
              </a:rPr>
              <a:t>La vague 2 vient également imposer la </a:t>
            </a:r>
            <a:r>
              <a:rPr lang="fr-FR" sz="2000" b="1">
                <a:latin typeface="Calibri"/>
                <a:cs typeface="Calibri"/>
              </a:rPr>
              <a:t>standardisation des flux d’interopérabilité entre les fonctions DPI et la PFI, pour l'alimentation du DMP et l'échange avec la MSSanté :</a:t>
            </a:r>
            <a:endParaRPr lang="en-US" sz="2000" b="1">
              <a:latin typeface="Calibri"/>
              <a:ea typeface="Calibri"/>
              <a:cs typeface="Calibri"/>
            </a:endParaRPr>
          </a:p>
          <a:p>
            <a:pPr marL="285750" indent="-285750" algn="just">
              <a:buFont typeface="Noto Sans Symbols"/>
              <a:buChar char="•"/>
            </a:pPr>
            <a:endParaRPr lang="fr-FR" sz="2000">
              <a:ea typeface="Calibri"/>
              <a:cs typeface="Calibri"/>
            </a:endParaRPr>
          </a:p>
          <a:p>
            <a:pPr marL="285750" indent="-285750" algn="just">
              <a:buFont typeface="Noto Sans Symbols"/>
              <a:buChar char="•"/>
            </a:pPr>
            <a:r>
              <a:rPr lang="fr-FR" sz="2000">
                <a:latin typeface="Calibri"/>
                <a:cs typeface="Calibri"/>
              </a:rPr>
              <a:t>Implémenter le volet du CI-SIS</a:t>
            </a:r>
            <a:r>
              <a:rPr lang="fr-FR" sz="2000" b="1">
                <a:latin typeface="Calibri"/>
                <a:cs typeface="Calibri"/>
              </a:rPr>
              <a:t> Transmission de document(s) CDA en HL7v2</a:t>
            </a:r>
            <a:r>
              <a:rPr lang="fr-FR" sz="2000">
                <a:latin typeface="Calibri"/>
                <a:cs typeface="Calibri"/>
              </a:rPr>
              <a:t>, afin que le DPI puisse transmettre les documents qu’il produit à destination de la fonction PFI chargée d’alimenter le DMP et/ou d'envoyer le(s) document(s) en pièce jointe d’un courrier électronique MSSanté à des destinataires.</a:t>
            </a:r>
            <a:endParaRPr lang="en-US" sz="2000">
              <a:latin typeface="Calibri"/>
              <a:ea typeface="Calibri"/>
              <a:cs typeface="Calibri"/>
            </a:endParaRPr>
          </a:p>
          <a:p>
            <a:pPr marL="285750" indent="-285750" algn="just">
              <a:buFont typeface="Noto Sans Symbols"/>
              <a:buChar char="•"/>
            </a:pPr>
            <a:endParaRPr lang="fr-FR" sz="2000">
              <a:ea typeface="Calibri"/>
              <a:cs typeface="Calibri"/>
            </a:endParaRPr>
          </a:p>
          <a:p>
            <a:pPr marL="285750" indent="-285750" algn="just">
              <a:buFont typeface="Noto Sans Symbols"/>
              <a:buChar char="•"/>
            </a:pPr>
            <a:r>
              <a:rPr lang="fr-FR" sz="2000">
                <a:latin typeface="Calibri"/>
                <a:cs typeface="Calibri"/>
              </a:rPr>
              <a:t> Implémenter le volet du CI-SIS</a:t>
            </a:r>
            <a:r>
              <a:rPr lang="fr-FR" sz="2000" b="1">
                <a:latin typeface="Calibri"/>
                <a:cs typeface="Calibri"/>
              </a:rPr>
              <a:t> Transmission au LPS de documents CDA provenant d'un courriel MSSanté</a:t>
            </a:r>
            <a:r>
              <a:rPr lang="fr-FR" sz="2000">
                <a:latin typeface="Calibri"/>
                <a:cs typeface="Calibri"/>
              </a:rPr>
              <a:t> afin que le DPI puisse intégrer des courriels MSSanté reçus sur des BAL applicatives et exploitées par la fonction PFI d’un établissement de santé.</a:t>
            </a:r>
          </a:p>
          <a:p>
            <a:pPr marL="285750" indent="-285750" algn="just">
              <a:buFont typeface="Noto Sans Symbols"/>
              <a:buChar char="•"/>
            </a:pPr>
            <a:endParaRPr lang="fr-FR" sz="2000">
              <a:latin typeface="Calibri"/>
              <a:ea typeface="Calibri"/>
              <a:cs typeface="Calibri"/>
            </a:endParaRPr>
          </a:p>
          <a:p>
            <a:pPr marL="285750" indent="-285750" algn="just">
              <a:buFont typeface="Noto Sans Symbols"/>
              <a:buChar char="•"/>
            </a:pPr>
            <a:endParaRPr lang="fr-FR" sz="2000">
              <a:latin typeface="Calibri"/>
              <a:ea typeface="Calibri"/>
              <a:cs typeface="Calibri"/>
            </a:endParaRPr>
          </a:p>
          <a:p>
            <a:pPr algn="just"/>
            <a:r>
              <a:rPr lang="fr-FR" sz="2000" i="1">
                <a:latin typeface="Calibri"/>
                <a:ea typeface="Calibri"/>
                <a:cs typeface="Calibri"/>
                <a:hlinkClick r:id="rId2"/>
              </a:rPr>
              <a:t>A retrouver sur l'Espace de publication CI-SIS | Agence du Numérique en Santé (esante.gouv.fr)</a:t>
            </a:r>
            <a:endParaRPr lang="fr-FR" sz="2000" i="1">
              <a:latin typeface="Calibri"/>
              <a:ea typeface="Calibri"/>
              <a:cs typeface="Calibri"/>
            </a:endParaRPr>
          </a:p>
        </p:txBody>
      </p:sp>
      <p:sp>
        <p:nvSpPr>
          <p:cNvPr id="3" name="Rectangle 2">
            <a:extLst>
              <a:ext uri="{FF2B5EF4-FFF2-40B4-BE49-F238E27FC236}">
                <a16:creationId xmlns:a16="http://schemas.microsoft.com/office/drawing/2014/main" id="{B03FCC4A-6252-79C3-43F0-947E176B6D82}"/>
              </a:ext>
            </a:extLst>
          </p:cNvPr>
          <p:cNvSpPr/>
          <p:nvPr/>
        </p:nvSpPr>
        <p:spPr>
          <a:xfrm>
            <a:off x="316811" y="1022509"/>
            <a:ext cx="11485361" cy="5486444"/>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4" name="ZoneTexte 3">
            <a:extLst>
              <a:ext uri="{FF2B5EF4-FFF2-40B4-BE49-F238E27FC236}">
                <a16:creationId xmlns:a16="http://schemas.microsoft.com/office/drawing/2014/main" id="{9231E957-3F84-4C83-0693-40EA8645D6B9}"/>
              </a:ext>
            </a:extLst>
          </p:cNvPr>
          <p:cNvSpPr txBox="1"/>
          <p:nvPr/>
        </p:nvSpPr>
        <p:spPr>
          <a:xfrm>
            <a:off x="1400940" y="348433"/>
            <a:ext cx="10289644" cy="461665"/>
          </a:xfrm>
          <a:prstGeom prst="rect">
            <a:avLst/>
          </a:prstGeom>
          <a:noFill/>
        </p:spPr>
        <p:txBody>
          <a:bodyPr wrap="square">
            <a:spAutoFit/>
          </a:bodyPr>
          <a:lstStyle/>
          <a:p>
            <a:r>
              <a:rPr lang="fr-FR" sz="2400" b="1">
                <a:solidFill>
                  <a:schemeClr val="accent1">
                    <a:lumMod val="75000"/>
                  </a:schemeClr>
                </a:solidFill>
              </a:rPr>
              <a:t>La gestion et le partage des documents de santé</a:t>
            </a:r>
          </a:p>
        </p:txBody>
      </p:sp>
      <p:pic>
        <p:nvPicPr>
          <p:cNvPr id="5" name="Graphique 9" descr="Mille contour">
            <a:extLst>
              <a:ext uri="{FF2B5EF4-FFF2-40B4-BE49-F238E27FC236}">
                <a16:creationId xmlns:a16="http://schemas.microsoft.com/office/drawing/2014/main" id="{6521BA40-3694-7C6F-92B1-927291EEA32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32" y="1026011"/>
            <a:ext cx="522054" cy="522054"/>
          </a:xfrm>
          <a:prstGeom prst="rect">
            <a:avLst/>
          </a:prstGeom>
        </p:spPr>
      </p:pic>
      <p:sp>
        <p:nvSpPr>
          <p:cNvPr id="6" name="TextBox 15">
            <a:extLst>
              <a:ext uri="{FF2B5EF4-FFF2-40B4-BE49-F238E27FC236}">
                <a16:creationId xmlns:a16="http://schemas.microsoft.com/office/drawing/2014/main" id="{5E04BA3D-6E21-9D8E-54AD-A51DB3A94024}"/>
              </a:ext>
            </a:extLst>
          </p:cNvPr>
          <p:cNvSpPr txBox="1"/>
          <p:nvPr/>
        </p:nvSpPr>
        <p:spPr>
          <a:xfrm>
            <a:off x="910579" y="1142674"/>
            <a:ext cx="1441100" cy="307777"/>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fr-FR" sz="2000" b="1"/>
              <a:t>OBJECTIFS</a:t>
            </a:r>
          </a:p>
        </p:txBody>
      </p:sp>
    </p:spTree>
    <p:extLst>
      <p:ext uri="{BB962C8B-B14F-4D97-AF65-F5344CB8AC3E}">
        <p14:creationId xmlns:p14="http://schemas.microsoft.com/office/powerpoint/2010/main" val="331592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0;g2a8c61bd588_0_1072">
            <a:extLst>
              <a:ext uri="{FF2B5EF4-FFF2-40B4-BE49-F238E27FC236}">
                <a16:creationId xmlns:a16="http://schemas.microsoft.com/office/drawing/2014/main" id="{254E4A14-5F55-78D0-40A6-F0E215E06169}"/>
              </a:ext>
            </a:extLst>
          </p:cNvPr>
          <p:cNvSpPr txBox="1"/>
          <p:nvPr/>
        </p:nvSpPr>
        <p:spPr>
          <a:xfrm>
            <a:off x="1117178" y="1730922"/>
            <a:ext cx="10429974" cy="4822859"/>
          </a:xfrm>
          <a:prstGeom prst="rect">
            <a:avLst/>
          </a:prstGeom>
          <a:noFill/>
          <a:ln>
            <a:noFill/>
          </a:ln>
        </p:spPr>
        <p:txBody>
          <a:bodyPr spcFirstLastPara="1" wrap="square" lIns="0" tIns="0" rIns="0" bIns="0" anchor="ctr" anchorCtr="0">
            <a:spAutoFit/>
          </a:bodyPr>
          <a:lstStyle/>
          <a:p>
            <a:pPr marL="355600" lvl="1" indent="-172720">
              <a:lnSpc>
                <a:spcPct val="80000"/>
              </a:lnSpc>
              <a:spcBef>
                <a:spcPts val="600"/>
              </a:spcBef>
              <a:spcAft>
                <a:spcPts val="0"/>
              </a:spcAft>
              <a:buClr>
                <a:srgbClr val="000000"/>
              </a:buClr>
              <a:buSzPts val="1400"/>
              <a:buFont typeface="Courier New"/>
              <a:buChar char="o"/>
            </a:pPr>
            <a:r>
              <a:rPr lang="fr-FR" sz="1600" b="1">
                <a:latin typeface="Arial"/>
                <a:cs typeface="Arial"/>
                <a:sym typeface="Arial"/>
              </a:rPr>
              <a:t>Faciliter l'intégration dans les DPI des documents reçus par MSSanté en format CDA (pour les professionnels) </a:t>
            </a:r>
            <a:endParaRPr lang="en-US" sz="1600" b="1">
              <a:latin typeface="Arial"/>
              <a:cs typeface="Arial"/>
            </a:endParaRPr>
          </a:p>
          <a:p>
            <a:pPr marL="539750" lvl="2" indent="-178435">
              <a:spcBef>
                <a:spcPts val="600"/>
              </a:spcBef>
              <a:spcAft>
                <a:spcPts val="0"/>
              </a:spcAft>
              <a:buClr>
                <a:schemeClr val="dk1"/>
              </a:buClr>
              <a:buSzPts val="1400"/>
              <a:buFont typeface="Arial"/>
              <a:buChar char="•"/>
            </a:pPr>
            <a:r>
              <a:rPr lang="fr-FR" sz="1600">
                <a:latin typeface="Arial"/>
                <a:ea typeface="Arial"/>
                <a:cs typeface="Arial"/>
              </a:rPr>
              <a:t>Permettre à un document reçu dans une boite aux lettres applicative d'être ajouté dans le dossier du patient du DPI sans action manuelle lorsque les INS des patients ont été qualifiées de part et d'autre (émetteur et destinataire)</a:t>
            </a:r>
          </a:p>
          <a:p>
            <a:pPr marL="539750" lvl="2" indent="-178435">
              <a:spcBef>
                <a:spcPts val="600"/>
              </a:spcBef>
              <a:spcAft>
                <a:spcPts val="0"/>
              </a:spcAft>
              <a:buClr>
                <a:schemeClr val="dk1"/>
              </a:buClr>
              <a:buSzPts val="1400"/>
              <a:buFont typeface="Arial"/>
              <a:buChar char="•"/>
            </a:pPr>
            <a:r>
              <a:rPr lang="fr-FR" sz="1600">
                <a:latin typeface="Arial"/>
                <a:ea typeface="Arial"/>
                <a:cs typeface="Arial"/>
              </a:rPr>
              <a:t>Permettre aux utilisateurs d'être informés</a:t>
            </a:r>
            <a:r>
              <a:rPr lang="fr-FR" sz="1600">
                <a:latin typeface="Arial"/>
                <a:cs typeface="Arial"/>
              </a:rPr>
              <a:t> de </a:t>
            </a:r>
            <a:r>
              <a:rPr lang="en-US" sz="1600">
                <a:latin typeface="Arial"/>
                <a:cs typeface="Arial"/>
              </a:rPr>
              <a:t>de la </a:t>
            </a:r>
            <a:r>
              <a:rPr lang="en-US" sz="1600" err="1">
                <a:latin typeface="Arial"/>
                <a:cs typeface="Arial"/>
              </a:rPr>
              <a:t>présence</a:t>
            </a:r>
            <a:r>
              <a:rPr lang="en-US" sz="1600">
                <a:latin typeface="Arial"/>
                <a:cs typeface="Arial"/>
              </a:rPr>
              <a:t> de nouveaux documents </a:t>
            </a:r>
            <a:r>
              <a:rPr lang="en-US" sz="1600" err="1">
                <a:latin typeface="Arial"/>
                <a:cs typeface="Arial"/>
              </a:rPr>
              <a:t>intégrés</a:t>
            </a:r>
            <a:r>
              <a:rPr lang="en-US" sz="1600">
                <a:latin typeface="Arial"/>
                <a:cs typeface="Arial"/>
              </a:rPr>
              <a:t> au </a:t>
            </a:r>
            <a:r>
              <a:rPr lang="en-US" sz="1600" err="1">
                <a:latin typeface="Arial"/>
                <a:cs typeface="Arial"/>
              </a:rPr>
              <a:t>système</a:t>
            </a:r>
            <a:r>
              <a:rPr lang="en-US" sz="1600">
                <a:latin typeface="Arial"/>
                <a:cs typeface="Arial"/>
              </a:rPr>
              <a:t> et </a:t>
            </a:r>
            <a:r>
              <a:rPr lang="en-US" sz="1600" err="1">
                <a:latin typeface="Arial"/>
                <a:cs typeface="Arial"/>
              </a:rPr>
              <a:t>issus</a:t>
            </a:r>
            <a:r>
              <a:rPr lang="en-US" sz="1600">
                <a:latin typeface="Arial"/>
                <a:cs typeface="Arial"/>
              </a:rPr>
              <a:t> d'un </a:t>
            </a:r>
            <a:r>
              <a:rPr lang="en-US" sz="1600" err="1">
                <a:latin typeface="Arial"/>
                <a:cs typeface="Arial"/>
              </a:rPr>
              <a:t>courriel</a:t>
            </a:r>
            <a:r>
              <a:rPr lang="en-US" sz="1600">
                <a:latin typeface="Arial"/>
                <a:cs typeface="Arial"/>
              </a:rPr>
              <a:t> MSS. </a:t>
            </a:r>
          </a:p>
          <a:p>
            <a:pPr marL="539750" lvl="2" indent="-178435">
              <a:spcBef>
                <a:spcPts val="600"/>
              </a:spcBef>
              <a:spcAft>
                <a:spcPts val="0"/>
              </a:spcAft>
              <a:buClr>
                <a:schemeClr val="dk1"/>
              </a:buClr>
              <a:buSzPts val="1400"/>
              <a:buFont typeface="Arial"/>
              <a:buChar char="•"/>
            </a:pPr>
            <a:r>
              <a:rPr lang="en-US" sz="1600" err="1">
                <a:latin typeface="Arial"/>
                <a:ea typeface="Arial"/>
                <a:cs typeface="Arial"/>
              </a:rPr>
              <a:t>Permettre</a:t>
            </a:r>
            <a:r>
              <a:rPr lang="en-US" sz="1600">
                <a:latin typeface="Arial"/>
                <a:ea typeface="Arial"/>
                <a:cs typeface="Arial"/>
              </a:rPr>
              <a:t> de </a:t>
            </a:r>
            <a:r>
              <a:rPr lang="en-US" sz="1600" err="1">
                <a:latin typeface="Arial"/>
                <a:ea typeface="Arial"/>
                <a:cs typeface="Arial"/>
              </a:rPr>
              <a:t>traiter</a:t>
            </a:r>
            <a:r>
              <a:rPr lang="en-US" sz="1600">
                <a:latin typeface="Arial"/>
                <a:ea typeface="Arial"/>
                <a:cs typeface="Arial"/>
              </a:rPr>
              <a:t> les </a:t>
            </a:r>
            <a:r>
              <a:rPr lang="en-US" sz="1600" err="1">
                <a:latin typeface="Arial"/>
                <a:ea typeface="Arial"/>
                <a:cs typeface="Arial"/>
              </a:rPr>
              <a:t>cas</a:t>
            </a:r>
            <a:r>
              <a:rPr lang="en-US" sz="1600">
                <a:latin typeface="Arial"/>
                <a:ea typeface="Arial"/>
                <a:cs typeface="Arial"/>
              </a:rPr>
              <a:t> </a:t>
            </a:r>
            <a:r>
              <a:rPr lang="en-US" sz="1600" err="1">
                <a:latin typeface="Arial"/>
                <a:ea typeface="Arial"/>
                <a:cs typeface="Arial"/>
              </a:rPr>
              <a:t>où</a:t>
            </a:r>
            <a:r>
              <a:rPr lang="en-US" sz="1600">
                <a:latin typeface="Arial"/>
                <a:ea typeface="Arial"/>
                <a:cs typeface="Arial"/>
              </a:rPr>
              <a:t> </a:t>
            </a:r>
            <a:r>
              <a:rPr lang="en-US" sz="1600" err="1">
                <a:latin typeface="Arial"/>
                <a:ea typeface="Arial"/>
                <a:cs typeface="Arial"/>
              </a:rPr>
              <a:t>l'émetteur</a:t>
            </a:r>
            <a:r>
              <a:rPr lang="en-US" sz="1600">
                <a:latin typeface="Arial"/>
                <a:ea typeface="Arial"/>
                <a:cs typeface="Arial"/>
              </a:rPr>
              <a:t> a </a:t>
            </a:r>
            <a:r>
              <a:rPr lang="en-US" sz="1600" err="1">
                <a:latin typeface="Arial"/>
                <a:ea typeface="Arial"/>
                <a:cs typeface="Arial"/>
              </a:rPr>
              <a:t>corrigé</a:t>
            </a:r>
            <a:r>
              <a:rPr lang="en-US" sz="1600">
                <a:latin typeface="Arial"/>
                <a:ea typeface="Arial"/>
                <a:cs typeface="Arial"/>
              </a:rPr>
              <a:t>, </a:t>
            </a:r>
            <a:r>
              <a:rPr lang="en-US" sz="1600" err="1">
                <a:latin typeface="Arial"/>
                <a:ea typeface="Arial"/>
                <a:cs typeface="Arial"/>
              </a:rPr>
              <a:t>modifié</a:t>
            </a:r>
            <a:r>
              <a:rPr lang="en-US" sz="1600">
                <a:latin typeface="Arial"/>
                <a:ea typeface="Arial"/>
                <a:cs typeface="Arial"/>
              </a:rPr>
              <a:t> </a:t>
            </a:r>
            <a:r>
              <a:rPr lang="en-US" sz="1600" err="1">
                <a:latin typeface="Arial"/>
                <a:ea typeface="Arial"/>
                <a:cs typeface="Arial"/>
              </a:rPr>
              <a:t>ou</a:t>
            </a:r>
            <a:r>
              <a:rPr lang="en-US" sz="1600">
                <a:latin typeface="Arial"/>
                <a:ea typeface="Arial"/>
                <a:cs typeface="Arial"/>
              </a:rPr>
              <a:t> </a:t>
            </a:r>
            <a:r>
              <a:rPr lang="en-US" sz="1600" err="1">
                <a:latin typeface="Arial"/>
                <a:ea typeface="Arial"/>
                <a:cs typeface="Arial"/>
              </a:rPr>
              <a:t>supprimé</a:t>
            </a:r>
            <a:r>
              <a:rPr lang="en-US" sz="1600">
                <a:latin typeface="Arial"/>
                <a:ea typeface="Arial"/>
                <a:cs typeface="Arial"/>
              </a:rPr>
              <a:t> le document, et </a:t>
            </a:r>
            <a:r>
              <a:rPr lang="en-US" sz="1600" err="1">
                <a:latin typeface="Arial"/>
                <a:ea typeface="Arial"/>
                <a:cs typeface="Arial"/>
              </a:rPr>
              <a:t>l'a</a:t>
            </a:r>
            <a:r>
              <a:rPr lang="en-US" sz="1600">
                <a:latin typeface="Arial"/>
                <a:ea typeface="Arial"/>
                <a:cs typeface="Arial"/>
              </a:rPr>
              <a:t> </a:t>
            </a:r>
            <a:r>
              <a:rPr lang="en-US" sz="1600" err="1">
                <a:latin typeface="Arial"/>
                <a:ea typeface="Arial"/>
                <a:cs typeface="Arial"/>
              </a:rPr>
              <a:t>renvoyé</a:t>
            </a:r>
            <a:r>
              <a:rPr lang="en-US" sz="1600">
                <a:latin typeface="Arial"/>
                <a:ea typeface="Arial"/>
                <a:cs typeface="Arial"/>
              </a:rPr>
              <a:t> au </a:t>
            </a:r>
            <a:r>
              <a:rPr lang="en-US" sz="1600" err="1">
                <a:latin typeface="Arial"/>
                <a:ea typeface="Arial"/>
                <a:cs typeface="Arial"/>
              </a:rPr>
              <a:t>destinataire</a:t>
            </a:r>
            <a:r>
              <a:rPr lang="en-US" sz="1600">
                <a:latin typeface="Arial"/>
                <a:ea typeface="Arial"/>
                <a:cs typeface="Arial"/>
              </a:rPr>
              <a:t> (</a:t>
            </a:r>
            <a:r>
              <a:rPr lang="en-US" sz="1600" err="1">
                <a:latin typeface="Arial"/>
                <a:ea typeface="Arial"/>
                <a:cs typeface="Arial"/>
              </a:rPr>
              <a:t>système</a:t>
            </a:r>
            <a:r>
              <a:rPr lang="en-US" sz="1600">
                <a:latin typeface="Arial"/>
                <a:ea typeface="Arial"/>
                <a:cs typeface="Arial"/>
              </a:rPr>
              <a:t> de </a:t>
            </a:r>
            <a:r>
              <a:rPr lang="en-US" sz="1600" err="1">
                <a:latin typeface="Arial"/>
                <a:ea typeface="Arial"/>
                <a:cs typeface="Arial"/>
              </a:rPr>
              <a:t>remplacement</a:t>
            </a:r>
            <a:r>
              <a:rPr lang="en-US" sz="1600">
                <a:latin typeface="Arial"/>
                <a:ea typeface="Arial"/>
                <a:cs typeface="Arial"/>
              </a:rPr>
              <a:t> et de suppression </a:t>
            </a:r>
            <a:r>
              <a:rPr lang="en-US" sz="1600" err="1">
                <a:latin typeface="Arial"/>
                <a:ea typeface="Arial"/>
                <a:cs typeface="Arial"/>
              </a:rPr>
              <a:t>logique</a:t>
            </a:r>
            <a:r>
              <a:rPr lang="en-US" sz="1600">
                <a:latin typeface="Arial"/>
                <a:ea typeface="Arial"/>
                <a:cs typeface="Arial"/>
              </a:rPr>
              <a:t>), l'ancienne version </a:t>
            </a:r>
            <a:r>
              <a:rPr lang="en-US" sz="1600" err="1">
                <a:latin typeface="Arial"/>
                <a:ea typeface="Arial"/>
                <a:cs typeface="Arial"/>
              </a:rPr>
              <a:t>étant</a:t>
            </a:r>
            <a:r>
              <a:rPr lang="en-US" sz="1600">
                <a:latin typeface="Arial"/>
                <a:ea typeface="Arial"/>
                <a:cs typeface="Arial"/>
              </a:rPr>
              <a:t> </a:t>
            </a:r>
            <a:r>
              <a:rPr lang="en-US" sz="1600" err="1">
                <a:latin typeface="Arial"/>
                <a:ea typeface="Arial"/>
                <a:cs typeface="Arial"/>
              </a:rPr>
              <a:t>toujours</a:t>
            </a:r>
            <a:r>
              <a:rPr lang="en-US" sz="1600">
                <a:latin typeface="Arial"/>
                <a:ea typeface="Arial"/>
                <a:cs typeface="Arial"/>
              </a:rPr>
              <a:t> disponible</a:t>
            </a:r>
          </a:p>
          <a:p>
            <a:pPr marL="539750" lvl="2" indent="-178435">
              <a:spcBef>
                <a:spcPts val="600"/>
              </a:spcBef>
              <a:spcAft>
                <a:spcPts val="0"/>
              </a:spcAft>
              <a:buClr>
                <a:schemeClr val="dk1"/>
              </a:buClr>
              <a:buSzPts val="1400"/>
              <a:buFont typeface="Arial"/>
              <a:buChar char="•"/>
            </a:pPr>
            <a:r>
              <a:rPr lang="fr-FR" sz="1600">
                <a:latin typeface="Arial"/>
                <a:cs typeface="Arial"/>
              </a:rPr>
              <a:t>Si les traits d’identité ne correspondent pas, alors le DPI destinataire renvoie un message d’erreur d’intégration à la fonction PFI qui envoie un courriel à la BAL personnelle ou organisationnelle ou à une autre BAL choisie, au sein de l’établissement destinataire, pour traitement manuel de la demande. Cela permet à l’utilisateur de consulter la BAL pour importer manuellement le document dans le logiciel. Le DPI doit alors exploiter les métadonnées pour </a:t>
            </a:r>
            <a:r>
              <a:rPr lang="fr-FR" sz="1600" err="1">
                <a:latin typeface="Arial"/>
                <a:cs typeface="Arial"/>
              </a:rPr>
              <a:t>pré-remplir</a:t>
            </a:r>
            <a:r>
              <a:rPr lang="fr-FR" sz="1600">
                <a:latin typeface="Arial"/>
                <a:cs typeface="Arial"/>
              </a:rPr>
              <a:t> la recherche patient (recherche habituelle du DPI) pour sélection manuelle du patient et rangement dans le dossier.</a:t>
            </a:r>
          </a:p>
          <a:p>
            <a:pPr marL="539750" lvl="2" indent="-178435">
              <a:spcBef>
                <a:spcPts val="600"/>
              </a:spcBef>
              <a:spcAft>
                <a:spcPts val="0"/>
              </a:spcAft>
              <a:buClr>
                <a:srgbClr val="000000"/>
              </a:buClr>
              <a:buSzPts val="1400"/>
              <a:buFont typeface="Arial"/>
              <a:buChar char="•"/>
            </a:pPr>
            <a:endParaRPr lang="fr-FR" sz="1600">
              <a:latin typeface="Arial"/>
              <a:ea typeface="Arial"/>
              <a:cs typeface="Arial"/>
            </a:endParaRPr>
          </a:p>
          <a:p>
            <a:pPr marL="361315" lvl="2">
              <a:lnSpc>
                <a:spcPct val="80000"/>
              </a:lnSpc>
              <a:spcBef>
                <a:spcPts val="600"/>
              </a:spcBef>
              <a:spcAft>
                <a:spcPts val="0"/>
              </a:spcAft>
              <a:buSzPts val="1400"/>
            </a:pPr>
            <a:r>
              <a:rPr lang="fr-FR" sz="1600" i="1">
                <a:latin typeface="Arial"/>
                <a:ea typeface="Arial"/>
                <a:cs typeface="Arial"/>
              </a:rPr>
              <a:t>Attention, le périmètre de fonctionnalité de la Vague 2 concerne uniquement les documents en format CDA. </a:t>
            </a:r>
            <a:endParaRPr sz="1600" b="1" i="1">
              <a:latin typeface="Arial"/>
              <a:cs typeface="Arial"/>
            </a:endParaRPr>
          </a:p>
        </p:txBody>
      </p:sp>
      <p:sp>
        <p:nvSpPr>
          <p:cNvPr id="3" name="Google Shape;402;g2a8c61bd588_0_1072">
            <a:extLst>
              <a:ext uri="{FF2B5EF4-FFF2-40B4-BE49-F238E27FC236}">
                <a16:creationId xmlns:a16="http://schemas.microsoft.com/office/drawing/2014/main" id="{22B2F099-36B8-360B-C13C-442BA1269DFD}"/>
              </a:ext>
            </a:extLst>
          </p:cNvPr>
          <p:cNvSpPr/>
          <p:nvPr/>
        </p:nvSpPr>
        <p:spPr>
          <a:xfrm>
            <a:off x="1176529" y="1342586"/>
            <a:ext cx="1253700" cy="342598"/>
          </a:xfrm>
          <a:prstGeom prst="rect">
            <a:avLst/>
          </a:prstGeom>
          <a:noFill/>
          <a:ln>
            <a:noFill/>
          </a:ln>
        </p:spPr>
        <p:txBody>
          <a:bodyPr spcFirstLastPara="1" wrap="square" lIns="36000" tIns="36000" rIns="36000" bIns="36000" anchor="ctr" anchorCtr="0">
            <a:noAutofit/>
          </a:bodyPr>
          <a:lstStyle/>
          <a:p>
            <a:pPr marL="0" marR="0" lvl="0" indent="0" algn="ctr">
              <a:lnSpc>
                <a:spcPct val="100000"/>
              </a:lnSpc>
              <a:spcBef>
                <a:spcPts val="0"/>
              </a:spcBef>
              <a:spcAft>
                <a:spcPts val="0"/>
              </a:spcAft>
              <a:buNone/>
            </a:pPr>
            <a:r>
              <a:rPr lang="fr-FR" sz="1600" b="1">
                <a:latin typeface="Arial"/>
                <a:cs typeface="Arial"/>
                <a:sym typeface="Arial"/>
              </a:rPr>
              <a:t>OBJECTIFS</a:t>
            </a:r>
            <a:endParaRPr lang="en-US"/>
          </a:p>
        </p:txBody>
      </p:sp>
      <p:sp>
        <p:nvSpPr>
          <p:cNvPr id="4" name="Rectangle 3">
            <a:extLst>
              <a:ext uri="{FF2B5EF4-FFF2-40B4-BE49-F238E27FC236}">
                <a16:creationId xmlns:a16="http://schemas.microsoft.com/office/drawing/2014/main" id="{F872A869-B550-BAD5-78CD-601EA0965360}"/>
              </a:ext>
            </a:extLst>
          </p:cNvPr>
          <p:cNvSpPr/>
          <p:nvPr/>
        </p:nvSpPr>
        <p:spPr>
          <a:xfrm>
            <a:off x="536569" y="1261096"/>
            <a:ext cx="11123099" cy="5289172"/>
          </a:xfrm>
          <a:prstGeom prst="rect">
            <a:avLst/>
          </a:prstGeom>
          <a:no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5" name="Graphique 9" descr="Mille contour">
            <a:extLst>
              <a:ext uri="{FF2B5EF4-FFF2-40B4-BE49-F238E27FC236}">
                <a16:creationId xmlns:a16="http://schemas.microsoft.com/office/drawing/2014/main" id="{2BCD6C32-16D6-5059-F664-A0A0C51A6EE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562" y="1254424"/>
            <a:ext cx="522054" cy="522054"/>
          </a:xfrm>
          <a:prstGeom prst="rect">
            <a:avLst/>
          </a:prstGeom>
        </p:spPr>
      </p:pic>
      <p:sp>
        <p:nvSpPr>
          <p:cNvPr id="6" name="ZoneTexte 5">
            <a:extLst>
              <a:ext uri="{FF2B5EF4-FFF2-40B4-BE49-F238E27FC236}">
                <a16:creationId xmlns:a16="http://schemas.microsoft.com/office/drawing/2014/main" id="{C1F09C6C-3998-8D5F-0E06-D011D1858847}"/>
              </a:ext>
            </a:extLst>
          </p:cNvPr>
          <p:cNvSpPr txBox="1"/>
          <p:nvPr/>
        </p:nvSpPr>
        <p:spPr>
          <a:xfrm>
            <a:off x="1446660" y="368138"/>
            <a:ext cx="10289644" cy="461665"/>
          </a:xfrm>
          <a:prstGeom prst="rect">
            <a:avLst/>
          </a:prstGeom>
          <a:noFill/>
        </p:spPr>
        <p:txBody>
          <a:bodyPr wrap="square">
            <a:spAutoFit/>
          </a:bodyPr>
          <a:lstStyle/>
          <a:p>
            <a:r>
              <a:rPr lang="fr-FR" sz="2400" b="1">
                <a:solidFill>
                  <a:schemeClr val="accent1">
                    <a:lumMod val="75000"/>
                  </a:schemeClr>
                </a:solidFill>
              </a:rPr>
              <a:t>Gestion de la MSS</a:t>
            </a:r>
          </a:p>
        </p:txBody>
      </p:sp>
    </p:spTree>
    <p:extLst>
      <p:ext uri="{BB962C8B-B14F-4D97-AF65-F5344CB8AC3E}">
        <p14:creationId xmlns:p14="http://schemas.microsoft.com/office/powerpoint/2010/main" val="11036457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51bc01aa-08ab-4208-b541-d92dfbe33f64" xsi:nil="true"/>
    <Commentaires xmlns="51bc01aa-08ab-4208-b541-d92dfbe33f64" xsi:nil="true"/>
    <_ip_UnifiedCompliancePolicyProperties xmlns="http://schemas.microsoft.com/sharepoint/v3" xsi:nil="true"/>
    <TaxCatchAll xmlns="17d13f71-f065-4f09-8787-38d5d93a2db4" xsi:nil="true"/>
    <lcf76f155ced4ddcb4097134ff3c332f xmlns="51bc01aa-08ab-4208-b541-d92dfbe33f64">
      <Terms xmlns="http://schemas.microsoft.com/office/infopath/2007/PartnerControls"/>
    </lcf76f155ced4ddcb4097134ff3c332f>
    <SharedWithUsers xmlns="17d13f71-f065-4f09-8787-38d5d93a2db4">
      <UserInfo>
        <DisplayName>Margaux BUGUET</DisplayName>
        <AccountId>1583</AccountId>
        <AccountType/>
      </UserInfo>
      <UserInfo>
        <DisplayName>Nolwenn FRANCOIS</DisplayName>
        <AccountId>69</AccountId>
        <AccountType/>
      </UserInfo>
      <UserInfo>
        <DisplayName>Elise PONTIEUX (EXT)</DisplayName>
        <AccountId>2009</AccountId>
        <AccountType/>
      </UserInfo>
      <UserInfo>
        <DisplayName>Mathieu BAJAT</DisplayName>
        <AccountId>49</AccountId>
        <AccountType/>
      </UserInfo>
      <UserInfo>
        <DisplayName>Clémentine JUIN</DisplayName>
        <AccountId>2131</AccountId>
        <AccountType/>
      </UserInfo>
      <UserInfo>
        <DisplayName>Inès GHOUIL-MAAOUI</DisplayName>
        <AccountId>2112</AccountId>
        <AccountType/>
      </UserInfo>
      <UserInfo>
        <DisplayName>Romain SAGET-LETHIAS</DisplayName>
        <AccountId>651</AccountId>
        <AccountType/>
      </UserInfo>
      <UserInfo>
        <DisplayName>Alaedine SLIMANI</DisplayName>
        <AccountId>2203</AccountId>
        <AccountType/>
      </UserInfo>
      <UserInfo>
        <DisplayName>Maxime BOURG</DisplayName>
        <AccountId>2237</AccountId>
        <AccountType/>
      </UserInfo>
      <UserInfo>
        <DisplayName>Naémé NEKOOGUYAN</DisplayName>
        <AccountId>985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229D95DB84C341BE68AD8B5058EEDE" ma:contentTypeVersion="22" ma:contentTypeDescription="Crée un document." ma:contentTypeScope="" ma:versionID="36c2d87e8dabc6d182ca3d8f99d5347c">
  <xsd:schema xmlns:xsd="http://www.w3.org/2001/XMLSchema" xmlns:xs="http://www.w3.org/2001/XMLSchema" xmlns:p="http://schemas.microsoft.com/office/2006/metadata/properties" xmlns:ns1="http://schemas.microsoft.com/sharepoint/v3" xmlns:ns2="51bc01aa-08ab-4208-b541-d92dfbe33f64" xmlns:ns3="17d13f71-f065-4f09-8787-38d5d93a2db4" targetNamespace="http://schemas.microsoft.com/office/2006/metadata/properties" ma:root="true" ma:fieldsID="78d5f8b9423d71820c227e8700ab1952" ns1:_="" ns2:_="" ns3:_="">
    <xsd:import namespace="http://schemas.microsoft.com/sharepoint/v3"/>
    <xsd:import namespace="51bc01aa-08ab-4208-b541-d92dfbe33f64"/>
    <xsd:import namespace="17d13f71-f065-4f09-8787-38d5d93a2d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mmentaire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bc01aa-08ab-4208-b541-d92dfbe33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aires" ma:index="12" nillable="true" ma:displayName="Description du document" ma:description="pièce à numéroter pour transmission avec DSGC" ma:format="Dropdown" ma:internalName="Commentaires">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_Flow_SignoffStatus" ma:index="27" nillable="true" ma:displayName="État de validation" ma:internalName="_x00c9_tat_x0020_de_x0020_validation">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d13f71-f065-4f09-8787-38d5d93a2db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064f3f3e-fd8f-4959-bb31-8ed5788ac763}" ma:internalName="TaxCatchAll" ma:showField="CatchAllData" ma:web="17d13f71-f065-4f09-8787-38d5d93a2d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B7243-2FE1-4833-8959-F3B43C4269ED}">
  <ds:schemaRefs>
    <ds:schemaRef ds:uri="17d13f71-f065-4f09-8787-38d5d93a2db4"/>
    <ds:schemaRef ds:uri="51bc01aa-08ab-4208-b541-d92dfbe33f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2DCA50-D784-4A71-B735-7A8B362A7B73}">
  <ds:schemaRefs>
    <ds:schemaRef ds:uri="http://schemas.microsoft.com/sharepoint/v3/contenttype/forms"/>
  </ds:schemaRefs>
</ds:datastoreItem>
</file>

<file path=customXml/itemProps3.xml><?xml version="1.0" encoding="utf-8"?>
<ds:datastoreItem xmlns:ds="http://schemas.openxmlformats.org/officeDocument/2006/customXml" ds:itemID="{F1A3E617-324E-4BF7-85F9-EE5144621339}">
  <ds:schemaRefs>
    <ds:schemaRef ds:uri="17d13f71-f065-4f09-8787-38d5d93a2db4"/>
    <ds:schemaRef ds:uri="51bc01aa-08ab-4208-b541-d92dfbe33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0</Notes>
  <HiddenSlides>1</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revision>1</cp:revision>
  <cp:lastPrinted>2021-08-27T14:04:11Z</cp:lastPrinted>
  <dcterms:created xsi:type="dcterms:W3CDTF">2021-08-26T12:18:14Z</dcterms:created>
  <dcterms:modified xsi:type="dcterms:W3CDTF">2024-05-22T11:37:07Z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0x01010027229D95DB84C341BE68AD8B5058EEDE</vt:lpwstr>
  </property>
  <property fmtid="{D5CDD505-2E9C-101B-9397-08002B2CF9AE}" pid="3" name="MediaServiceImageTags">
    <vt:lpwstr/>
  </property>
</Properties>
</file>