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7"/>
  </p:notesMasterIdLst>
  <p:sldIdLst>
    <p:sldId id="256" r:id="rId5"/>
    <p:sldId id="258" r:id="rId6"/>
  </p:sldIdLst>
  <p:sldSz cx="6858000" cy="9906000" type="A4"/>
  <p:notesSz cx="6858000" cy="9144000"/>
  <p:embeddedFontLst>
    <p:embeddedFont>
      <p:font typeface="Helvetica Neue" panose="020B0604020202020204" charset="0"/>
      <p:regular r:id="rId8"/>
      <p:bold r:id="rId9"/>
      <p:italic r:id="rId10"/>
      <p:boldItalic r:id="rId11"/>
    </p:embeddedFont>
    <p:embeddedFont>
      <p:font typeface="Source Sans Pro" panose="020B0503030403020204" pitchFamily="34" charset="0"/>
      <p:regular r:id="rId12"/>
      <p:bold r:id="rId13"/>
      <p:italic r:id="rId14"/>
      <p:boldItalic r:id="rId15"/>
    </p:embeddedFont>
    <p:embeddedFont>
      <p:font typeface="Tahoma" panose="020B0604030504040204" pitchFamily="34" charset="0"/>
      <p:regular r:id="rId16"/>
      <p:bold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680">
          <p15:clr>
            <a:srgbClr val="9AA0A6"/>
          </p15:clr>
        </p15:guide>
        <p15:guide id="2" pos="216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3" roundtripDataSignature="AMtx7mh/o1F64cdty/VBDsvC0tIlB+PmY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9DD63E5-E18E-2898-E3F0-8FB5B74AE0D4}" name="Steve Ehemba" initials="SE" userId="S::steve.ehemba@mazars.fr::d9c2deb9-5ec4-4cc3-a49d-92d885a4edd5" providerId="AD"/>
  <p188:author id="{43B834E6-F409-B94F-BF71-D2C58D3EF800}" name="Léa BOSQUAIN" initials="LB" userId="S::lea.bosquain@esante.gouv.fr::29629b55-ab34-4d23-8190-d6d5d16d66ff" providerId="AD"/>
  <p188:author id="{770618F8-28DD-34C7-CD02-5D025E8371CF}" name="Fanny HANNAUX" initials="FH" userId="S::fanny.hannaux@esante.gouv.fr::d59ad06e-1bb0-4ebf-940b-c28bedced35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ianne Billard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1A81"/>
    <a:srgbClr val="C1F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A7E6F7-9F44-93A7-8634-EA4A8CE1CD48}" v="19" dt="2025-12-02T13:36:23.5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2994" y="96"/>
      </p:cViewPr>
      <p:guideLst>
        <p:guide orient="horz" pos="6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9.fntdata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23" Type="http://customschemas.google.com/relationships/presentationmetadata" Target="meta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nny HANNAUX" userId="S::fanny.hannaux@esante.gouv.fr::d59ad06e-1bb0-4ebf-940b-c28bedced359" providerId="AD" clId="Web-{26A7E6F7-9F44-93A7-8634-EA4A8CE1CD48}"/>
    <pc:docChg chg="modSld">
      <pc:chgData name="Fanny HANNAUX" userId="S::fanny.hannaux@esante.gouv.fr::d59ad06e-1bb0-4ebf-940b-c28bedced359" providerId="AD" clId="Web-{26A7E6F7-9F44-93A7-8634-EA4A8CE1CD48}" dt="2025-12-02T13:36:23.417" v="16" actId="20577"/>
      <pc:docMkLst>
        <pc:docMk/>
      </pc:docMkLst>
      <pc:sldChg chg="modSp">
        <pc:chgData name="Fanny HANNAUX" userId="S::fanny.hannaux@esante.gouv.fr::d59ad06e-1bb0-4ebf-940b-c28bedced359" providerId="AD" clId="Web-{26A7E6F7-9F44-93A7-8634-EA4A8CE1CD48}" dt="2025-12-02T13:36:23.417" v="16" actId="20577"/>
        <pc:sldMkLst>
          <pc:docMk/>
          <pc:sldMk cId="0" sldId="256"/>
        </pc:sldMkLst>
        <pc:spChg chg="mod">
          <ac:chgData name="Fanny HANNAUX" userId="S::fanny.hannaux@esante.gouv.fr::d59ad06e-1bb0-4ebf-940b-c28bedced359" providerId="AD" clId="Web-{26A7E6F7-9F44-93A7-8634-EA4A8CE1CD48}" dt="2025-12-02T13:36:23.417" v="16" actId="20577"/>
          <ac:spMkLst>
            <pc:docMk/>
            <pc:sldMk cId="0" sldId="256"/>
            <ac:spMk id="99" creationId="{00000000-0000-0000-0000-000000000000}"/>
          </ac:spMkLst>
        </pc:spChg>
        <pc:spChg chg="mod">
          <ac:chgData name="Fanny HANNAUX" userId="S::fanny.hannaux@esante.gouv.fr::d59ad06e-1bb0-4ebf-940b-c28bedced359" providerId="AD" clId="Web-{26A7E6F7-9F44-93A7-8634-EA4A8CE1CD48}" dt="2025-12-02T13:35:19.760" v="14" actId="20577"/>
          <ac:spMkLst>
            <pc:docMk/>
            <pc:sldMk cId="0" sldId="256"/>
            <ac:spMk id="104" creationId="{00000000-0000-0000-0000-000000000000}"/>
          </ac:spMkLst>
        </pc:spChg>
        <pc:picChg chg="mod">
          <ac:chgData name="Fanny HANNAUX" userId="S::fanny.hannaux@esante.gouv.fr::d59ad06e-1bb0-4ebf-940b-c28bedced359" providerId="AD" clId="Web-{26A7E6F7-9F44-93A7-8634-EA4A8CE1CD48}" dt="2025-12-02T13:34:55.260" v="1" actId="1076"/>
          <ac:picMkLst>
            <pc:docMk/>
            <pc:sldMk cId="0" sldId="256"/>
            <ac:picMk id="1030" creationId="{00000000-0000-0000-0000-000000000000}"/>
          </ac:picMkLst>
        </pc:picChg>
      </pc:sldChg>
    </pc:docChg>
  </pc:docChgLst>
  <pc:docChgLst>
    <pc:chgData name="Fanny HANNAUX" userId="S::fanny.hannaux@esante.gouv.fr::d59ad06e-1bb0-4ebf-940b-c28bedced359" providerId="AD" clId="Web-{9199D25D-AB03-8412-82CC-54C34E97EFF6}"/>
    <pc:docChg chg="mod">
      <pc:chgData name="Fanny HANNAUX" userId="S::fanny.hannaux@esante.gouv.fr::d59ad06e-1bb0-4ebf-940b-c28bedced359" providerId="AD" clId="Web-{9199D25D-AB03-8412-82CC-54C34E97EFF6}" dt="2025-11-26T13:24:56.045" v="0"/>
      <pc:docMkLst>
        <pc:docMk/>
      </pc:docMkLst>
    </pc:docChg>
  </pc:docChgLst>
  <pc:docChgLst>
    <pc:chgData name="Steve Ehemba" userId="d9c2deb9-5ec4-4cc3-a49d-92d885a4edd5" providerId="ADAL" clId="{C97D7F46-292A-444A-8019-5112C4A8E803}"/>
    <pc:docChg chg="undo custSel modSld">
      <pc:chgData name="Steve Ehemba" userId="d9c2deb9-5ec4-4cc3-a49d-92d885a4edd5" providerId="ADAL" clId="{C97D7F46-292A-444A-8019-5112C4A8E803}" dt="2025-11-26T15:21:50.526" v="607" actId="313"/>
      <pc:docMkLst>
        <pc:docMk/>
      </pc:docMkLst>
      <pc:sldChg chg="modSp mod modCm">
        <pc:chgData name="Steve Ehemba" userId="d9c2deb9-5ec4-4cc3-a49d-92d885a4edd5" providerId="ADAL" clId="{C97D7F46-292A-444A-8019-5112C4A8E803}" dt="2025-11-26T15:21:50.526" v="607" actId="313"/>
        <pc:sldMkLst>
          <pc:docMk/>
          <pc:sldMk cId="0" sldId="256"/>
        </pc:sldMkLst>
        <pc:spChg chg="mod">
          <ac:chgData name="Steve Ehemba" userId="d9c2deb9-5ec4-4cc3-a49d-92d885a4edd5" providerId="ADAL" clId="{C97D7F46-292A-444A-8019-5112C4A8E803}" dt="2025-11-26T06:59:45.705" v="129" actId="20577"/>
          <ac:spMkLst>
            <pc:docMk/>
            <pc:sldMk cId="0" sldId="256"/>
            <ac:spMk id="95" creationId="{00000000-0000-0000-0000-000000000000}"/>
          </ac:spMkLst>
        </pc:spChg>
        <pc:spChg chg="mod">
          <ac:chgData name="Steve Ehemba" userId="d9c2deb9-5ec4-4cc3-a49d-92d885a4edd5" providerId="ADAL" clId="{C97D7F46-292A-444A-8019-5112C4A8E803}" dt="2025-11-26T15:21:50.526" v="607" actId="313"/>
          <ac:spMkLst>
            <pc:docMk/>
            <pc:sldMk cId="0" sldId="256"/>
            <ac:spMk id="96" creationId="{00000000-0000-0000-0000-000000000000}"/>
          </ac:spMkLst>
        </pc:spChg>
        <pc:spChg chg="mod">
          <ac:chgData name="Steve Ehemba" userId="d9c2deb9-5ec4-4cc3-a49d-92d885a4edd5" providerId="ADAL" clId="{C97D7F46-292A-444A-8019-5112C4A8E803}" dt="2025-11-26T07:14:05.391" v="393" actId="20577"/>
          <ac:spMkLst>
            <pc:docMk/>
            <pc:sldMk cId="0" sldId="256"/>
            <ac:spMk id="99" creationId="{00000000-0000-0000-0000-000000000000}"/>
          </ac:spMkLst>
        </pc:spChg>
        <pc:spChg chg="mod">
          <ac:chgData name="Steve Ehemba" userId="d9c2deb9-5ec4-4cc3-a49d-92d885a4edd5" providerId="ADAL" clId="{C97D7F46-292A-444A-8019-5112C4A8E803}" dt="2025-11-26T07:15:02.003" v="497" actId="20577"/>
          <ac:spMkLst>
            <pc:docMk/>
            <pc:sldMk cId="0" sldId="256"/>
            <ac:spMk id="100" creationId="{00000000-0000-0000-0000-000000000000}"/>
          </ac:spMkLst>
        </pc:spChg>
        <pc:spChg chg="mod">
          <ac:chgData name="Steve Ehemba" userId="d9c2deb9-5ec4-4cc3-a49d-92d885a4edd5" providerId="ADAL" clId="{C97D7F46-292A-444A-8019-5112C4A8E803}" dt="2025-11-26T07:16:59.573" v="588" actId="313"/>
          <ac:spMkLst>
            <pc:docMk/>
            <pc:sldMk cId="0" sldId="256"/>
            <ac:spMk id="102" creationId="{00000000-0000-0000-0000-000000000000}"/>
          </ac:spMkLst>
        </pc:spChg>
        <pc:spChg chg="mod">
          <ac:chgData name="Steve Ehemba" userId="d9c2deb9-5ec4-4cc3-a49d-92d885a4edd5" providerId="ADAL" clId="{C97D7F46-292A-444A-8019-5112C4A8E803}" dt="2025-11-26T07:16:07.912" v="568" actId="6549"/>
          <ac:spMkLst>
            <pc:docMk/>
            <pc:sldMk cId="0" sldId="256"/>
            <ac:spMk id="103" creationId="{00000000-0000-0000-0000-000000000000}"/>
          </ac:spMkLst>
        </pc:spChg>
        <pc:spChg chg="mod">
          <ac:chgData name="Steve Ehemba" userId="d9c2deb9-5ec4-4cc3-a49d-92d885a4edd5" providerId="ADAL" clId="{C97D7F46-292A-444A-8019-5112C4A8E803}" dt="2025-11-26T07:06:09.056" v="235" actId="20577"/>
          <ac:spMkLst>
            <pc:docMk/>
            <pc:sldMk cId="0" sldId="256"/>
            <ac:spMk id="104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teve Ehemba" userId="d9c2deb9-5ec4-4cc3-a49d-92d885a4edd5" providerId="ADAL" clId="{C97D7F46-292A-444A-8019-5112C4A8E803}" dt="2025-11-26T15:21:50.526" v="607" actId="313"/>
              <pc2:cmMkLst xmlns:pc2="http://schemas.microsoft.com/office/powerpoint/2019/9/main/command">
                <pc:docMk/>
                <pc:sldMk cId="0" sldId="256"/>
                <pc2:cmMk id="{36EB2D22-CB0D-4FA1-B3ED-B8D0CBDCEAD5}"/>
              </pc2:cmMkLst>
            </pc226:cmChg>
          </p:ext>
        </pc:extLst>
      </pc:sldChg>
      <pc:sldChg chg="modSp mod">
        <pc:chgData name="Steve Ehemba" userId="d9c2deb9-5ec4-4cc3-a49d-92d885a4edd5" providerId="ADAL" clId="{C97D7F46-292A-444A-8019-5112C4A8E803}" dt="2025-11-26T07:16:38.487" v="587" actId="20577"/>
        <pc:sldMkLst>
          <pc:docMk/>
          <pc:sldMk cId="0" sldId="258"/>
        </pc:sldMkLst>
        <pc:spChg chg="mod">
          <ac:chgData name="Steve Ehemba" userId="d9c2deb9-5ec4-4cc3-a49d-92d885a4edd5" providerId="ADAL" clId="{C97D7F46-292A-444A-8019-5112C4A8E803}" dt="2025-11-26T07:16:38.487" v="587" actId="20577"/>
          <ac:spMkLst>
            <pc:docMk/>
            <pc:sldMk cId="0" sldId="258"/>
            <ac:spMk id="145" creationId="{00000000-0000-0000-0000-000000000000}"/>
          </ac:spMkLst>
        </pc:spChg>
        <pc:spChg chg="mod">
          <ac:chgData name="Steve Ehemba" userId="d9c2deb9-5ec4-4cc3-a49d-92d885a4edd5" providerId="ADAL" clId="{C97D7F46-292A-444A-8019-5112C4A8E803}" dt="2025-11-26T07:09:47.868" v="263" actId="20577"/>
          <ac:spMkLst>
            <pc:docMk/>
            <pc:sldMk cId="0" sldId="258"/>
            <ac:spMk id="146" creationId="{00000000-0000-0000-0000-000000000000}"/>
          </ac:spMkLst>
        </pc:spChg>
        <pc:spChg chg="mod">
          <ac:chgData name="Steve Ehemba" userId="d9c2deb9-5ec4-4cc3-a49d-92d885a4edd5" providerId="ADAL" clId="{C97D7F46-292A-444A-8019-5112C4A8E803}" dt="2025-11-26T07:12:24.419" v="346" actId="6549"/>
          <ac:spMkLst>
            <pc:docMk/>
            <pc:sldMk cId="0" sldId="258"/>
            <ac:spMk id="14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5bf075625a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g15bf075625a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g15bf075625a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fffacad2df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gfffacad2df_0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gfffacad2df_0_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1"/>
          </p:nvPr>
        </p:nvSpPr>
        <p:spPr>
          <a:xfrm rot="5400000">
            <a:off x="286367" y="2822135"/>
            <a:ext cx="6285266" cy="5915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title"/>
          </p:nvPr>
        </p:nvSpPr>
        <p:spPr>
          <a:xfrm rot="5400000">
            <a:off x="1449696" y="3985464"/>
            <a:ext cx="8394877" cy="1478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body" idx="1"/>
          </p:nvPr>
        </p:nvSpPr>
        <p:spPr>
          <a:xfrm rot="5400000">
            <a:off x="-1550679" y="2549570"/>
            <a:ext cx="8394877" cy="4350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2"/>
          </p:nvPr>
        </p:nvSpPr>
        <p:spPr>
          <a:xfrm>
            <a:off x="3471863" y="2637014"/>
            <a:ext cx="2914650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2"/>
          </p:nvPr>
        </p:nvSpPr>
        <p:spPr>
          <a:xfrm>
            <a:off x="472381" y="3618442"/>
            <a:ext cx="2901255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3"/>
          </p:nvPr>
        </p:nvSpPr>
        <p:spPr>
          <a:xfrm>
            <a:off x="3471863" y="2428347"/>
            <a:ext cx="2915543" cy="1190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 b="1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body" idx="4"/>
          </p:nvPr>
        </p:nvSpPr>
        <p:spPr>
          <a:xfrm>
            <a:off x="3471863" y="3618442"/>
            <a:ext cx="2915543" cy="5322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body" idx="1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61" name="Google Shape;61;p11"/>
          <p:cNvSpPr txBox="1">
            <a:spLocks noGrp="1"/>
          </p:cNvSpPr>
          <p:nvPr>
            <p:ph type="body" idx="2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>
            <a:spLocks noGrp="1"/>
          </p:cNvSpPr>
          <p:nvPr>
            <p:ph type="pic" idx="2"/>
          </p:nvPr>
        </p:nvSpPr>
        <p:spPr>
          <a:xfrm>
            <a:off x="2915543" y="1426283"/>
            <a:ext cx="3471863" cy="7039681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2"/>
          <p:cNvSpPr txBox="1">
            <a:spLocks noGrp="1"/>
          </p:cNvSpPr>
          <p:nvPr>
            <p:ph type="body" idx="1"/>
          </p:nvPr>
        </p:nvSpPr>
        <p:spPr>
          <a:xfrm>
            <a:off x="472381" y="2971800"/>
            <a:ext cx="2211884" cy="5505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50"/>
              <a:buNone/>
              <a:defRPr sz="1050"/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750"/>
              <a:buNone/>
              <a:defRPr sz="750"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"/>
          <p:cNvSpPr txBox="1"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"/>
          <p:cNvSpPr txBox="1">
            <a:spLocks noGrp="1"/>
          </p:cNvSpPr>
          <p:nvPr>
            <p:ph type="dt" idx="10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ftr" idx="11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sldNum" idx="12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2" name="MSIPCMContentMarking" descr="{&quot;HashCode&quot;:-1489314896,&quot;Placement&quot;:&quot;Footer&quot;,&quot;Top&quot;:760.8117,&quot;Left&quot;:0.0,&quot;SlideWidth&quot;:540,&quot;SlideHeight&quot;:780}"/>
          <p:cNvSpPr txBox="1"/>
          <p:nvPr userDrawn="1"/>
        </p:nvSpPr>
        <p:spPr>
          <a:xfrm>
            <a:off x="0" y="9662309"/>
            <a:ext cx="1304575" cy="243691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fr-FR" sz="900">
                <a:solidFill>
                  <a:srgbClr val="CF022B"/>
                </a:solidFill>
                <a:latin typeface="Tahoma" panose="020B0604030504040204" pitchFamily="34" charset="0"/>
              </a:rPr>
              <a:t>C2 – Usage restreint </a:t>
            </a: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nespacesante.fr/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https://emojipedia.org/microsoft/windows-10-anniversary-update/face-with-thermometer/" TargetMode="Externa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nespacesante.fr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monespacesante.fr/pdf/matrice-habilitations.pdf" TargetMode="Externa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5bf075625a_0_1"/>
          <p:cNvSpPr/>
          <p:nvPr/>
        </p:nvSpPr>
        <p:spPr>
          <a:xfrm rot="-1348766">
            <a:off x="5725065" y="9204096"/>
            <a:ext cx="1993067" cy="902624"/>
          </a:xfrm>
          <a:custGeom>
            <a:avLst/>
            <a:gdLst/>
            <a:ahLst/>
            <a:cxnLst/>
            <a:rect l="l" t="t" r="r" b="b"/>
            <a:pathLst>
              <a:path w="2540176" h="1572936" extrusionOk="0">
                <a:moveTo>
                  <a:pt x="21018" y="280603"/>
                </a:moveTo>
                <a:cubicBezTo>
                  <a:pt x="1102037" y="-278197"/>
                  <a:pt x="1700457" y="179003"/>
                  <a:pt x="2540176" y="128203"/>
                </a:cubicBezTo>
                <a:lnTo>
                  <a:pt x="2540176" y="1572936"/>
                </a:lnTo>
                <a:lnTo>
                  <a:pt x="465518" y="1572936"/>
                </a:lnTo>
                <a:cubicBezTo>
                  <a:pt x="317351" y="1142158"/>
                  <a:pt x="-97515" y="1168581"/>
                  <a:pt x="21018" y="280603"/>
                </a:cubicBezTo>
                <a:close/>
              </a:path>
            </a:pathLst>
          </a:custGeom>
          <a:solidFill>
            <a:srgbClr val="0C41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g15bf075625a_0_1"/>
          <p:cNvSpPr/>
          <p:nvPr/>
        </p:nvSpPr>
        <p:spPr>
          <a:xfrm>
            <a:off x="-20250" y="9518950"/>
            <a:ext cx="6858000" cy="378600"/>
          </a:xfrm>
          <a:prstGeom prst="rect">
            <a:avLst/>
          </a:prstGeom>
          <a:solidFill>
            <a:srgbClr val="E11A81"/>
          </a:solidFill>
          <a:ln w="9525" cap="flat" cmpd="sng">
            <a:solidFill>
              <a:srgbClr val="EAD1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fr-FR" sz="1300" b="1" i="0" u="none" strike="noStrike" cap="none">
              <a:solidFill>
                <a:schemeClr val="lt1"/>
              </a:solidFill>
              <a:latin typeface="Source Sans Pro"/>
              <a:ea typeface="Source Sans Pro"/>
            </a:endParaRPr>
          </a:p>
        </p:txBody>
      </p:sp>
      <p:sp>
        <p:nvSpPr>
          <p:cNvPr id="91" name="Google Shape;91;g15bf075625a_0_1"/>
          <p:cNvSpPr/>
          <p:nvPr/>
        </p:nvSpPr>
        <p:spPr>
          <a:xfrm>
            <a:off x="0" y="0"/>
            <a:ext cx="6858000" cy="8478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EAD1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g15bf075625a_0_1"/>
          <p:cNvSpPr/>
          <p:nvPr/>
        </p:nvSpPr>
        <p:spPr>
          <a:xfrm rot="787303">
            <a:off x="-348814" y="-59679"/>
            <a:ext cx="1540832" cy="977240"/>
          </a:xfrm>
          <a:prstGeom prst="flowChartDisplay">
            <a:avLst/>
          </a:prstGeom>
          <a:solidFill>
            <a:srgbClr val="0C41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g15bf075625a_0_1"/>
          <p:cNvSpPr/>
          <p:nvPr/>
        </p:nvSpPr>
        <p:spPr>
          <a:xfrm>
            <a:off x="1075629" y="56451"/>
            <a:ext cx="4738500" cy="6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7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Mon espace santé : qu’est-ce que ça change concrètement ?</a:t>
            </a:r>
            <a:endParaRPr sz="1700" b="1" i="0" u="none" strike="noStrike" cap="none" dirty="0">
              <a:solidFill>
                <a:srgbClr val="E11A8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94" name="Google Shape;94;g15bf075625a_0_1" descr="Mon Espace Santé | G_NIUS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60712" y="55775"/>
            <a:ext cx="934988" cy="6222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g15bf075625a_0_1"/>
          <p:cNvSpPr txBox="1"/>
          <p:nvPr/>
        </p:nvSpPr>
        <p:spPr>
          <a:xfrm>
            <a:off x="66825" y="1628899"/>
            <a:ext cx="1926600" cy="1019100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i="0" u="none" strike="noStrike" cap="none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Mon espace santé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est ouvert </a:t>
            </a:r>
            <a:r>
              <a:rPr lang="fr-FR" sz="1100" i="0" u="none" strike="noStrike" cap="none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à </a:t>
            </a:r>
            <a:r>
              <a:rPr lang="fr-FR" sz="1100" b="1" i="0" u="none" strike="noStrike" cap="none" dirty="0">
                <a:solidFill>
                  <a:srgbClr val="DF268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tout </a:t>
            </a:r>
            <a:r>
              <a:rPr lang="fr-FR" sz="1100" b="1" dirty="0">
                <a:solidFill>
                  <a:srgbClr val="DF268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assuré social,</a:t>
            </a:r>
            <a:endParaRPr sz="1100" b="1" dirty="0">
              <a:solidFill>
                <a:srgbClr val="DF2680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+65 millions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de français ont 1 profil ouvert</a:t>
            </a:r>
            <a:endParaRPr sz="1100" dirty="0">
              <a:solidFill>
                <a:srgbClr val="5E5E5E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6" name="Google Shape;96;g15bf075625a_0_1"/>
          <p:cNvSpPr/>
          <p:nvPr/>
        </p:nvSpPr>
        <p:spPr>
          <a:xfrm>
            <a:off x="66825" y="2700288"/>
            <a:ext cx="6728700" cy="315900"/>
          </a:xfrm>
          <a:prstGeom prst="roundRect">
            <a:avLst>
              <a:gd name="adj" fmla="val 0"/>
            </a:avLst>
          </a:prstGeom>
          <a:solidFill>
            <a:srgbClr val="E11A81"/>
          </a:solidFill>
          <a:ln w="9525" cap="flat" cmpd="sng">
            <a:solidFill>
              <a:srgbClr val="E11A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107000"/>
              </a:lnSpc>
              <a:buSzPts val="1050"/>
            </a:pPr>
            <a:r>
              <a:rPr lang="fr-FR" sz="1200" b="1" dirty="0">
                <a:solidFill>
                  <a:schemeClr val="bg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🔎</a:t>
            </a:r>
            <a:r>
              <a:rPr lang="fr-FR" sz="1300" b="0" i="0" u="none" strike="noStrike" cap="none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300" b="1" i="1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Quels impacts pour la prise en charge de vos usagers ?</a:t>
            </a:r>
            <a:endParaRPr sz="1300" b="1" i="1" u="none" strike="noStrike" cap="none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7" name="Google Shape;97;g15bf075625a_0_1"/>
          <p:cNvSpPr/>
          <p:nvPr/>
        </p:nvSpPr>
        <p:spPr>
          <a:xfrm>
            <a:off x="57350" y="7569825"/>
            <a:ext cx="6728700" cy="315900"/>
          </a:xfrm>
          <a:prstGeom prst="roundRect">
            <a:avLst>
              <a:gd name="adj" fmla="val 0"/>
            </a:avLst>
          </a:prstGeom>
          <a:solidFill>
            <a:srgbClr val="E11A81"/>
          </a:solidFill>
          <a:ln w="9525" cap="flat" cmpd="sng">
            <a:solidFill>
              <a:srgbClr val="E11A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107000"/>
              </a:lnSpc>
              <a:buSzPts val="1050"/>
            </a:pPr>
            <a:r>
              <a:rPr lang="fr-FR" sz="1200" b="1">
                <a:solidFill>
                  <a:schemeClr val="bg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🔎</a:t>
            </a:r>
            <a:r>
              <a:rPr lang="fr-FR" sz="1300" b="0" i="0" u="none" strike="noStrike" cap="none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300" b="1" i="1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Concrètement, quels impacts sur mon métier ?</a:t>
            </a:r>
            <a:endParaRPr sz="1300" b="1" i="1" u="none" strike="noStrike" cap="non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8" name="Google Shape;98;g15bf075625a_0_1"/>
          <p:cNvSpPr/>
          <p:nvPr/>
        </p:nvSpPr>
        <p:spPr>
          <a:xfrm>
            <a:off x="66825" y="953825"/>
            <a:ext cx="6728700" cy="315900"/>
          </a:xfrm>
          <a:prstGeom prst="roundRect">
            <a:avLst>
              <a:gd name="adj" fmla="val 0"/>
            </a:avLst>
          </a:prstGeom>
          <a:solidFill>
            <a:srgbClr val="E11A81"/>
          </a:solidFill>
          <a:ln w="9525" cap="flat" cmpd="sng">
            <a:solidFill>
              <a:srgbClr val="E11A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b="1" i="0" u="none" strike="noStrike" cap="none" dirty="0">
                <a:solidFill>
                  <a:schemeClr val="bg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🔎</a:t>
            </a:r>
            <a:r>
              <a:rPr lang="fr-FR" sz="1300" b="0" i="0" u="none" strike="noStrike" cap="none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300" b="1" i="1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Qu’est-ce que Mon espace santé ?</a:t>
            </a:r>
            <a:endParaRPr sz="1300" b="1" i="1" u="none" strike="noStrike" cap="none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99" name="Google Shape;99;g15bf075625a_0_1"/>
          <p:cNvSpPr/>
          <p:nvPr/>
        </p:nvSpPr>
        <p:spPr>
          <a:xfrm>
            <a:off x="57188" y="7995050"/>
            <a:ext cx="6728700" cy="1461300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 b="1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"/>
                  </a:ext>
                </a:extLst>
              </a:rPr>
              <a:t>Pas de nouveaux outils à prendre en main car vous n’utilisez pas le service Mon espace santé, mais vos outils actuels !</a:t>
            </a:r>
            <a:endParaRPr lang="fr-FR" sz="1100" b="1" dirty="0">
              <a:solidFill>
                <a:srgbClr val="5E5E5E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r>
              <a:rPr lang="fr-FR" sz="11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 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Alimentez et consultez le dossier médical de Mon espace santé (DMP) depuis </a:t>
            </a:r>
            <a:r>
              <a:rPr lang="fr-FR" sz="1100" b="1" dirty="0">
                <a:solidFill>
                  <a:srgbClr val="DF268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votre logiciel de Dossier Usager informatisé (DUI)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sym typeface="Source Sans Pro"/>
              </a:rPr>
              <a:t>.</a:t>
            </a:r>
          </a:p>
          <a:p>
            <a:pPr algn="just"/>
            <a:r>
              <a:rPr lang="fr-FR" sz="11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Vous utilisez votre </a:t>
            </a:r>
            <a:r>
              <a:rPr lang="fr-FR" sz="1100" b="1" dirty="0">
                <a:solidFill>
                  <a:srgbClr val="DF268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messagerie MSSanté</a:t>
            </a:r>
            <a:r>
              <a:rPr lang="fr-FR" sz="1100" dirty="0">
                <a:solidFill>
                  <a:srgbClr val="DF268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pour communiquer avec la messagerie intégrée à Mon espace santé.  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buSzPts val="1100"/>
            </a:pPr>
            <a:r>
              <a:rPr lang="fr-FR" sz="11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Il est désormais possible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</a:rPr>
              <a:t>d’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</a:rPr>
              <a:t>automatiser le partage des documents vers Mon espace santé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et donc à réduire au maximum toute « action humaine supplémentaire »</a:t>
            </a:r>
          </a:p>
        </p:txBody>
      </p:sp>
      <p:sp>
        <p:nvSpPr>
          <p:cNvPr id="100" name="Google Shape;100;g15bf075625a_0_1"/>
          <p:cNvSpPr txBox="1"/>
          <p:nvPr/>
        </p:nvSpPr>
        <p:spPr>
          <a:xfrm>
            <a:off x="57150" y="5182727"/>
            <a:ext cx="6728700" cy="2254946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E11A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>
              <a:lnSpc>
                <a:spcPct val="115000"/>
              </a:lnSpc>
            </a:pPr>
            <a:r>
              <a:rPr lang="fr-FR" sz="1100" b="1" dirty="0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✅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 b="1" dirty="0">
                <a:solidFill>
                  <a:srgbClr val="DF268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Simplification du parcours 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qui retrouve dans un seul et même endroit tout ce qui a trait à sa santé</a:t>
            </a:r>
            <a:endParaRPr lang="fr-FR" sz="1100" dirty="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b="1" dirty="0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✅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Sécurisation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des échanges et des données stockées dans un contexte d’enjeux cybersécurité croissants</a:t>
            </a:r>
          </a:p>
          <a:p>
            <a:pPr>
              <a:lnSpc>
                <a:spcPct val="115000"/>
              </a:lnSpc>
              <a:spcBef>
                <a:spcPts val="800"/>
              </a:spcBef>
            </a:pPr>
            <a:r>
              <a:rPr lang="fr-FR" sz="1100" b="1" dirty="0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✅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Information plus exhaustive et plus facilement accessible</a:t>
            </a:r>
            <a:r>
              <a:rPr lang="fr-FR" sz="1100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sur la santé et l’accompagnement médical, social et médico-social de l'usager au service de la qualité de la prise en 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charge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(moins de redondance d’examens,  temps de soins libéré grâce à la centralisation et l’accès facilité aux documents de soin utiles, etc.) </a:t>
            </a: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fr-FR" sz="1100" b="1" dirty="0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✅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Meilleure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4"/>
                  </a:ext>
                </a:extLst>
              </a:rPr>
              <a:t>coordination des soins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car les professionnels peuvent accéder facilement aux données de santé utiles</a:t>
            </a:r>
          </a:p>
          <a:p>
            <a:pPr marL="0" lvl="0" indent="0" algn="l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None/>
            </a:pPr>
            <a:r>
              <a:rPr lang="fr-FR" sz="1100" b="1" dirty="0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✅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Gain de temps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dans les procédures médico-administratives (transmission d’informations amont/ aval, etc.) </a:t>
            </a:r>
            <a:endParaRPr lang="fr-FR" sz="1700" b="1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01" name="Google Shape;101;g15bf075625a_0_1"/>
          <p:cNvSpPr txBox="1"/>
          <p:nvPr/>
        </p:nvSpPr>
        <p:spPr>
          <a:xfrm>
            <a:off x="4540125" y="1628899"/>
            <a:ext cx="2255400" cy="1019075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fr-FR" sz="900" b="1">
                <a:solidFill>
                  <a:srgbClr val="E11A8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</a:t>
            </a:r>
            <a:r>
              <a:rPr lang="fr-FR" sz="900" b="1">
                <a:solidFill>
                  <a:srgbClr val="92D05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fr-FR" sz="110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Dossier médical et profil médical                                  </a:t>
            </a:r>
            <a:r>
              <a:rPr lang="fr-FR" sz="1100" b="1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✔</a:t>
            </a:r>
            <a:r>
              <a:rPr lang="fr-FR" sz="1100" b="1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Agenda                      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fr-FR" sz="1100" b="1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✔</a:t>
            </a:r>
            <a:r>
              <a:rPr lang="fr-FR" sz="1100" b="1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Catalogue de services                             </a:t>
            </a:r>
            <a:r>
              <a:rPr lang="fr-FR" sz="1100" b="1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✔</a:t>
            </a:r>
            <a:r>
              <a:rPr lang="fr-FR" sz="1100" b="1">
                <a:solidFill>
                  <a:srgbClr val="92D05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10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Messagerie</a:t>
            </a:r>
            <a:r>
              <a:rPr lang="fr-FR" sz="110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5"/>
                  </a:ext>
                </a:extLst>
              </a:rPr>
              <a:t> </a:t>
            </a:r>
            <a:r>
              <a:rPr lang="fr-FR" sz="110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sécurisée</a:t>
            </a:r>
          </a:p>
        </p:txBody>
      </p:sp>
      <p:sp>
        <p:nvSpPr>
          <p:cNvPr id="102" name="Google Shape;102;g15bf075625a_0_1"/>
          <p:cNvSpPr/>
          <p:nvPr/>
        </p:nvSpPr>
        <p:spPr>
          <a:xfrm>
            <a:off x="2102875" y="1628875"/>
            <a:ext cx="2305200" cy="1019100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 nouveau</a:t>
            </a:r>
            <a:r>
              <a:rPr lang="fr-FR" sz="1100" b="1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carnet de santé numérique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du patient =&gt; un </a:t>
            </a:r>
            <a:r>
              <a:rPr lang="fr-FR" sz="1100" b="1" dirty="0">
                <a:solidFill>
                  <a:srgbClr val="DF268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espace de confiance personnel sécurisé</a:t>
            </a:r>
            <a:r>
              <a:rPr lang="fr-FR" sz="1100" dirty="0">
                <a:solidFill>
                  <a:srgbClr val="5E5E5E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,  qui remet le patient au cœur de la gestion de son parcours de santé, social et médico-social.</a:t>
            </a:r>
            <a:endParaRPr sz="1300" dirty="0"/>
          </a:p>
        </p:txBody>
      </p:sp>
      <p:sp>
        <p:nvSpPr>
          <p:cNvPr id="103" name="Google Shape;103;g15bf075625a_0_1"/>
          <p:cNvSpPr/>
          <p:nvPr/>
        </p:nvSpPr>
        <p:spPr>
          <a:xfrm>
            <a:off x="3447700" y="3089638"/>
            <a:ext cx="3348000" cy="1968600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-  Compléter leur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6"/>
                  </a:ext>
                </a:extLst>
              </a:rPr>
              <a:t>rofil médical 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: allergies, antécédents, traitements, etc.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- 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Recevoir des messages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de ses professionnels qui l’accompagnent et y répondre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- 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Ajouter des documents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dans leur dossier médical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- 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Consulter </a:t>
            </a: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7"/>
                  </a:ext>
                </a:extLst>
              </a:rPr>
              <a:t>des documents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8"/>
                  </a:ext>
                </a:extLst>
              </a:rPr>
              <a:t> déposés par les professionnels qui l’accompagnent et de l’Assurance maladie</a:t>
            </a:r>
            <a:endParaRPr lang="fr-FR" sz="11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4" name="Google Shape;104;g15bf075625a_0_1"/>
          <p:cNvSpPr/>
          <p:nvPr/>
        </p:nvSpPr>
        <p:spPr>
          <a:xfrm>
            <a:off x="66825" y="3125057"/>
            <a:ext cx="3364098" cy="1952493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fr-FR" sz="1100" b="1" dirty="0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171450" lvl="0" indent="-171450" algn="just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Char char="-"/>
            </a:pP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0"/>
                  </a:ext>
                </a:extLst>
              </a:rPr>
              <a:t>déposer des documents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"/>
                  </a:ext>
                </a:extLst>
              </a:rPr>
              <a:t> (DLU, projet personnalisé, grille d’évaluation médico-sociale, ordonnances, résultats d’examens, </a:t>
            </a:r>
            <a:r>
              <a:rPr lang="fr-FR" sz="1100" dirty="0" err="1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"/>
                  </a:ext>
                </a:extLst>
              </a:rPr>
              <a:t>etc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1"/>
                  </a:ext>
                </a:extLst>
              </a:rPr>
              <a:t>) dans le dossier médical de l’usager</a:t>
            </a:r>
            <a:endParaRPr lang="fr-FR" sz="1100" dirty="0">
              <a:solidFill>
                <a:schemeClr val="dk1"/>
              </a:solidFill>
              <a:latin typeface="Source Sans Pro"/>
              <a:ea typeface="Source Sans Pro"/>
              <a:cs typeface="Source Sans Pro"/>
              <a:extLst>
                <a:ext uri="http://customooxmlschemas.google.com/">
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2"/>
                </a:ext>
              </a:extLst>
            </a:endParaRPr>
          </a:p>
          <a:p>
            <a:pPr marL="171450" indent="-171450" algn="just">
              <a:buClr>
                <a:schemeClr val="dk1"/>
              </a:buClr>
              <a:buSzPts val="1100"/>
              <a:buFont typeface="Calibri"/>
              <a:buChar char="-"/>
            </a:pPr>
            <a:r>
              <a:rPr lang="fr-FR" sz="11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4"/>
                  </a:ext>
                </a:extLst>
              </a:rPr>
              <a:t>consulter le dossier médical de leurs usagers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5"/>
                  </a:ext>
                </a:extLst>
              </a:rPr>
              <a:t> 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directement 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6"/>
                  </a:ext>
                </a:extLst>
              </a:rPr>
              <a:t>depuis le 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6"/>
                  </a:ext>
                </a:extLst>
              </a:rPr>
              <a:t>dossier usager informatisé (DUI) 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6"/>
                  </a:ext>
                </a:extLst>
              </a:rPr>
              <a:t>de la structure</a:t>
            </a:r>
            <a:endParaRPr lang="fr-FR" sz="1100" dirty="0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  <a:p>
            <a:pPr marL="171450" indent="-171450">
              <a:buClr>
                <a:schemeClr val="dk1"/>
              </a:buClr>
              <a:buSzPts val="1100"/>
              <a:buFont typeface="Calibri"/>
              <a:buChar char="-"/>
            </a:pPr>
            <a:r>
              <a:rPr lang="fr-FR" sz="1100" b="1" dirty="0">
                <a:solidFill>
                  <a:srgbClr val="DF2680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envoyer des documents ou des messages </a:t>
            </a:r>
            <a:r>
              <a:rPr lang="fr-FR" sz="1100" dirty="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 manière sécurisée  grâce à la messagerie du profil Mon espace santé de leur usager</a:t>
            </a:r>
            <a:endParaRPr lang="fr-FR" sz="1500" dirty="0">
              <a:solidFill>
                <a:schemeClr val="dk1"/>
              </a:solidFill>
              <a:latin typeface="Source Sans Pro"/>
              <a:ea typeface="Source Sans Pro"/>
              <a:cs typeface="Source Sans Pro"/>
            </a:endParaRPr>
          </a:p>
        </p:txBody>
      </p:sp>
      <p:sp>
        <p:nvSpPr>
          <p:cNvPr id="105" name="Google Shape;105;g15bf075625a_0_1"/>
          <p:cNvSpPr txBox="1"/>
          <p:nvPr/>
        </p:nvSpPr>
        <p:spPr>
          <a:xfrm>
            <a:off x="562575" y="1269725"/>
            <a:ext cx="935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Pour qui ? </a:t>
            </a:r>
            <a:endParaRPr sz="1100" b="1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06" name="Google Shape;106;g15bf075625a_0_1"/>
          <p:cNvSpPr txBox="1"/>
          <p:nvPr/>
        </p:nvSpPr>
        <p:spPr>
          <a:xfrm>
            <a:off x="2787925" y="1269725"/>
            <a:ext cx="935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Pourquoi  ? </a:t>
            </a:r>
            <a:endParaRPr sz="1100" b="1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07" name="Google Shape;107;g15bf075625a_0_1"/>
          <p:cNvSpPr txBox="1"/>
          <p:nvPr/>
        </p:nvSpPr>
        <p:spPr>
          <a:xfrm>
            <a:off x="4537475" y="1269725"/>
            <a:ext cx="2255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Que contient Mon espace santé ? </a:t>
            </a:r>
            <a:endParaRPr sz="1100" b="1" dirty="0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08" name="Google Shape;108;g15bf075625a_0_1"/>
          <p:cNvSpPr txBox="1"/>
          <p:nvPr/>
        </p:nvSpPr>
        <p:spPr>
          <a:xfrm>
            <a:off x="554175" y="3043102"/>
            <a:ext cx="2373300" cy="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r-FR" sz="1100" b="1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Les </a:t>
            </a:r>
            <a:r>
              <a:rPr lang="fr-FR" sz="1100" b="1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7"/>
                  </a:ext>
                </a:extLst>
              </a:rPr>
              <a:t>professionnels </a:t>
            </a:r>
            <a:r>
              <a:rPr lang="fr-FR" sz="1100" b="1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peuvent : </a:t>
            </a:r>
          </a:p>
        </p:txBody>
      </p:sp>
      <p:sp>
        <p:nvSpPr>
          <p:cNvPr id="109" name="Google Shape;109;g15bf075625a_0_1"/>
          <p:cNvSpPr txBox="1"/>
          <p:nvPr/>
        </p:nvSpPr>
        <p:spPr>
          <a:xfrm>
            <a:off x="3935050" y="3035302"/>
            <a:ext cx="2373300" cy="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fr-FR" sz="1100" b="1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Les usagers peuvent : </a:t>
            </a:r>
            <a:endParaRPr sz="1100" b="1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028" name="Picture 4" descr="Visage avec thermomètre sur Microsoft 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401" y="3132851"/>
            <a:ext cx="215999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ravailleuse de la santé sur Microsoft Windows 10 Creators Updat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38" y="3132851"/>
            <a:ext cx="216000" cy="2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fffacad2df_0_40"/>
          <p:cNvSpPr/>
          <p:nvPr/>
        </p:nvSpPr>
        <p:spPr>
          <a:xfrm>
            <a:off x="0" y="0"/>
            <a:ext cx="6858000" cy="847800"/>
          </a:xfrm>
          <a:prstGeom prst="rect">
            <a:avLst/>
          </a:prstGeom>
          <a:solidFill>
            <a:srgbClr val="EAD1DC"/>
          </a:solidFill>
          <a:ln w="9525" cap="flat" cmpd="sng">
            <a:solidFill>
              <a:srgbClr val="EAD1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gfffacad2df_0_40"/>
          <p:cNvSpPr/>
          <p:nvPr/>
        </p:nvSpPr>
        <p:spPr>
          <a:xfrm>
            <a:off x="-11150" y="9518950"/>
            <a:ext cx="6858000" cy="378600"/>
          </a:xfrm>
          <a:prstGeom prst="rect">
            <a:avLst/>
          </a:prstGeom>
          <a:solidFill>
            <a:srgbClr val="E11A81"/>
          </a:solidFill>
          <a:ln w="9525" cap="flat" cmpd="sng">
            <a:solidFill>
              <a:srgbClr val="EAD1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lang="fr-FR" sz="1300" b="1" i="0" u="none" strike="noStrike" cap="none">
              <a:solidFill>
                <a:schemeClr val="lt1"/>
              </a:solidFill>
              <a:latin typeface="Source Sans Pro"/>
              <a:ea typeface="Source Sans Pro"/>
            </a:endParaRPr>
          </a:p>
        </p:txBody>
      </p:sp>
      <p:sp>
        <p:nvSpPr>
          <p:cNvPr id="139" name="Google Shape;139;gfffacad2df_0_40"/>
          <p:cNvSpPr/>
          <p:nvPr/>
        </p:nvSpPr>
        <p:spPr>
          <a:xfrm rot="787303">
            <a:off x="-348814" y="-59679"/>
            <a:ext cx="1540832" cy="977240"/>
          </a:xfrm>
          <a:prstGeom prst="flowChartDisplay">
            <a:avLst/>
          </a:prstGeom>
          <a:solidFill>
            <a:srgbClr val="0C419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gfffacad2df_0_40"/>
          <p:cNvSpPr/>
          <p:nvPr/>
        </p:nvSpPr>
        <p:spPr>
          <a:xfrm>
            <a:off x="1122350" y="0"/>
            <a:ext cx="4738500" cy="7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7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Questions les plus fréquemment posées à propos de Mon espace santé</a:t>
            </a:r>
            <a:endParaRPr sz="1700" b="1" i="0" u="none" strike="noStrike" cap="none" dirty="0">
              <a:solidFill>
                <a:srgbClr val="E11A8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41" name="Google Shape;141;gfffacad2df_0_40" descr="Mon Espace Santé | G_NIUS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860712" y="55775"/>
            <a:ext cx="934988" cy="62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gfffacad2df_0_40"/>
          <p:cNvSpPr/>
          <p:nvPr/>
        </p:nvSpPr>
        <p:spPr>
          <a:xfrm>
            <a:off x="53500" y="915325"/>
            <a:ext cx="6728700" cy="315900"/>
          </a:xfrm>
          <a:prstGeom prst="roundRect">
            <a:avLst>
              <a:gd name="adj" fmla="val 16667"/>
            </a:avLst>
          </a:prstGeom>
          <a:solidFill>
            <a:srgbClr val="E11A81"/>
          </a:solidFill>
          <a:ln w="9525" cap="flat" cmpd="sng">
            <a:solidFill>
              <a:srgbClr val="E11A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b="1" i="0" u="none" strike="noStrike" cap="none" dirty="0">
                <a:solidFill>
                  <a:schemeClr val="bg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🔎</a:t>
            </a:r>
            <a:r>
              <a:rPr lang="fr-FR" sz="1300" b="0" i="0" u="none" strike="noStrike" cap="none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300" b="1" i="1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La sécurisation des données dans Mon espace santé</a:t>
            </a:r>
            <a:endParaRPr sz="1300" b="1" i="1" u="none" strike="noStrike" cap="none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3" name="Google Shape;143;gfffacad2df_0_40"/>
          <p:cNvSpPr/>
          <p:nvPr/>
        </p:nvSpPr>
        <p:spPr>
          <a:xfrm>
            <a:off x="53500" y="3868565"/>
            <a:ext cx="6728700" cy="315900"/>
          </a:xfrm>
          <a:prstGeom prst="roundRect">
            <a:avLst>
              <a:gd name="adj" fmla="val 16667"/>
            </a:avLst>
          </a:prstGeom>
          <a:solidFill>
            <a:srgbClr val="E11A81"/>
          </a:solidFill>
          <a:ln w="9525" cap="flat" cmpd="sng">
            <a:solidFill>
              <a:srgbClr val="E11A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b="1" i="0" u="none" strike="noStrike" cap="none" dirty="0">
                <a:solidFill>
                  <a:schemeClr val="bg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🔎</a:t>
            </a:r>
            <a:r>
              <a:rPr lang="fr-FR" sz="1300" b="0" i="0" u="none" strike="noStrike" cap="none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300" b="1" i="1" dirty="0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Les interactions possibles via la Messagerie de Mon espace santé</a:t>
            </a:r>
            <a:endParaRPr sz="1300" b="1" i="1" u="none" strike="noStrike" cap="none" dirty="0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4" name="Google Shape;144;gfffacad2df_0_40"/>
          <p:cNvSpPr/>
          <p:nvPr/>
        </p:nvSpPr>
        <p:spPr>
          <a:xfrm>
            <a:off x="53500" y="6197705"/>
            <a:ext cx="6728700" cy="315900"/>
          </a:xfrm>
          <a:prstGeom prst="roundRect">
            <a:avLst>
              <a:gd name="adj" fmla="val 16667"/>
            </a:avLst>
          </a:prstGeom>
          <a:solidFill>
            <a:srgbClr val="E11A81"/>
          </a:solidFill>
          <a:ln w="9525" cap="flat" cmpd="sng">
            <a:solidFill>
              <a:srgbClr val="E11A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fr-FR" b="1" i="0" u="none" strike="noStrike" cap="none">
                <a:solidFill>
                  <a:schemeClr val="bg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🔎</a:t>
            </a:r>
            <a:r>
              <a:rPr lang="fr-FR" sz="1300" b="0" i="0" u="none" strike="noStrike" cap="none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fr-FR" sz="1300" b="1" i="1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Les  accès au dossier médical partagé (DMP) </a:t>
            </a:r>
            <a:endParaRPr sz="1300" b="1" i="1" u="none" strike="noStrike" cap="none">
              <a:solidFill>
                <a:schemeClr val="lt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5" name="Google Shape;145;gfffacad2df_0_40"/>
          <p:cNvSpPr/>
          <p:nvPr/>
        </p:nvSpPr>
        <p:spPr>
          <a:xfrm>
            <a:off x="53500" y="1265245"/>
            <a:ext cx="6728700" cy="2569300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just" rtl="0">
              <a:lnSpc>
                <a:spcPct val="107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fr-FR" sz="12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 stockage et le traitement des données est-il sécurisé ? </a:t>
            </a:r>
          </a:p>
          <a:p>
            <a:pPr marL="0" marR="0" lvl="0" indent="0" algn="just" rtl="0">
              <a:lnSpc>
                <a:spcPct val="107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Des données personnelles de santé hébergées en France sur des serveurs répondant aux plus hautes normes de sécurité (certification HDS).</a:t>
            </a:r>
          </a:p>
          <a:p>
            <a:pPr marL="0" marR="0" lvl="0" indent="0" algn="just" rtl="0">
              <a:lnSpc>
                <a:spcPct val="107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Confidentialité et  sécurité garanties par le ministère de la Santé et de la Prévention et l’Assurance Maladie, avec un accompagnement de l’Agence Nationale de Sécurité des Systèmes d’Information.</a:t>
            </a:r>
          </a:p>
          <a:p>
            <a:pPr marL="0" marR="0" lvl="0" indent="0" algn="just" rtl="0">
              <a:lnSpc>
                <a:spcPct val="107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Le traitement de ces données sensibles à caractère personnel est soumis aux standards RGPD et fait l’objet d’une surveillance de la Commission National Informatique et Libertés (CNIL).</a:t>
            </a:r>
          </a:p>
          <a:p>
            <a:pPr algn="just">
              <a:lnSpc>
                <a:spcPct val="107000"/>
              </a:lnSpc>
              <a:spcBef>
                <a:spcPts val="250"/>
              </a:spcBef>
            </a:pPr>
            <a:r>
              <a:rPr lang="fr-FR" sz="12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Qui peut accéder aux données des usagers ? </a:t>
            </a:r>
          </a:p>
          <a:p>
            <a:pPr marL="0" marR="0" lvl="0" indent="0" algn="just" rtl="0">
              <a:lnSpc>
                <a:spcPct val="107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Seuls les citoyens et les professionnels de santé, du social et du médico-social qui les accompagnent peuvent accéder aux données de santé à caractère personnel.</a:t>
            </a:r>
          </a:p>
          <a:p>
            <a:pPr marL="0" marR="0" lvl="0" indent="0" algn="just" rtl="0">
              <a:lnSpc>
                <a:spcPct val="107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24"/>
                  </a:ext>
                </a:extLst>
              </a:rPr>
              <a:t>es assurances et mutuelles n’ont aucun accès aux donnée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 et aujourd’hui l’Etat et l’Assurance Maladie n’effectue aucun traitement avec les données personnelles. </a:t>
            </a:r>
          </a:p>
        </p:txBody>
      </p:sp>
      <p:sp>
        <p:nvSpPr>
          <p:cNvPr id="146" name="Google Shape;146;gfffacad2df_0_40"/>
          <p:cNvSpPr/>
          <p:nvPr/>
        </p:nvSpPr>
        <p:spPr>
          <a:xfrm>
            <a:off x="53500" y="4218485"/>
            <a:ext cx="6728700" cy="1945200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just">
              <a:lnSpc>
                <a:spcPct val="107000"/>
              </a:lnSpc>
              <a:spcBef>
                <a:spcPts val="600"/>
              </a:spcBef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</a:t>
            </a:r>
            <a:r>
              <a:rPr lang="fr-FR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Helvetica Neue"/>
                <a:sym typeface="Source Sans Pro"/>
              </a:rPr>
              <a:t> L’usager ne peut pas contacter directement le professionnel de son choix ; seule la personne qui l’accompagne peut initier une correspondance avec lui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. </a:t>
            </a:r>
            <a:endParaRPr sz="1200" dirty="0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lvl="0" algn="just">
              <a:lnSpc>
                <a:spcPct val="107000"/>
              </a:lnSpc>
              <a:spcBef>
                <a:spcPts val="600"/>
              </a:spcBef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</a:t>
            </a:r>
            <a:r>
              <a:rPr lang="fr-FR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Chaque usager 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disposant d’un profil Mon espace santé </a:t>
            </a: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 une messagerie sécurisée dedans.</a:t>
            </a:r>
            <a:endParaRPr sz="1200" b="1" dirty="0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lvl="0" algn="just">
              <a:lnSpc>
                <a:spcPct val="107000"/>
              </a:lnSpc>
              <a:spcBef>
                <a:spcPts val="600"/>
              </a:spcBef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</a:t>
            </a:r>
            <a:r>
              <a:rPr lang="fr-FR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Pour échanger avec un usager, le professionnel doit disposer d’une messagerie MSSanté.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endParaRPr sz="2000" b="1" dirty="0">
              <a:solidFill>
                <a:srgbClr val="0C419A"/>
              </a:solidFill>
              <a:latin typeface="Source Sans Pro"/>
              <a:ea typeface="Source Sans Pro"/>
              <a:cs typeface="Source Sans Pro"/>
            </a:endParaRPr>
          </a:p>
          <a:p>
            <a:pPr>
              <a:spcBef>
                <a:spcPts val="600"/>
              </a:spcBef>
            </a:pP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</a:t>
            </a:r>
            <a:r>
              <a:rPr lang="fr-FR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Helvetica Neue"/>
                <a:sym typeface="Source Sans Pro"/>
              </a:rPr>
              <a:t>L'usager </a:t>
            </a: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Helvetica Neue"/>
                <a:sym typeface="Source Sans Pro"/>
              </a:rPr>
              <a:t>est</a:t>
            </a:r>
            <a:r>
              <a:rPr lang="fr-FR" sz="1200" b="1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notifié de la réception d’un nouveau message dans son profil  Mon espace santé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. Cette notification est envoyée par email, que le patient ait activé ou non son compte dès lors qu’il ne s’est pas opposé à sa création. </a:t>
            </a:r>
            <a:endParaRPr sz="1200" dirty="0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47" name="Google Shape;147;gfffacad2df_0_40"/>
          <p:cNvSpPr/>
          <p:nvPr/>
        </p:nvSpPr>
        <p:spPr>
          <a:xfrm>
            <a:off x="53500" y="6547625"/>
            <a:ext cx="6728700" cy="2925000"/>
          </a:xfrm>
          <a:prstGeom prst="rect">
            <a:avLst/>
          </a:prstGeom>
          <a:solidFill>
            <a:srgbClr val="F0FB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just">
              <a:lnSpc>
                <a:spcPct val="107000"/>
              </a:lnSpc>
              <a:spcBef>
                <a:spcPts val="250"/>
              </a:spcBef>
            </a:pPr>
            <a:r>
              <a:rPr lang="fr-FR" sz="12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Dois-je recueillir le consentement de l'usager pour consulter son dossier médical ? </a:t>
            </a:r>
            <a:endParaRPr sz="1200" dirty="0">
              <a:solidFill>
                <a:srgbClr val="E11A8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algn="just">
              <a:lnSpc>
                <a:spcPct val="107000"/>
              </a:lnSpc>
              <a:spcBef>
                <a:spcPts val="250"/>
              </a:spcBef>
              <a:buClr>
                <a:schemeClr val="dk1"/>
              </a:buClr>
              <a:buSzPts val="1100"/>
            </a:pP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Professionnel membre de l’équipe de soins : le consentement de l'usager est dit présumé dans le cadre de sa prise en charge effective. Il est toutefois important de l’informer à chaque nouvel épisode de soin et de ne consulter ses données qu’à des fins “utiles pour la prise en charge”.</a:t>
            </a:r>
            <a:endParaRPr sz="1200" dirty="0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algn="just">
              <a:lnSpc>
                <a:spcPct val="107000"/>
              </a:lnSpc>
              <a:spcBef>
                <a:spcPts val="250"/>
              </a:spcBef>
            </a:pP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Professionnel non-membre : le professionnel doit recueillir explicitement le consentement de l'usager à chaque consultation de son dossier médical par tout moyen, y compris de façon dématérialisée.</a:t>
            </a:r>
            <a:endParaRPr sz="1200" dirty="0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>
              <a:lnSpc>
                <a:spcPct val="107000"/>
              </a:lnSpc>
            </a:pP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 L'usager  peut s’opposer à la consultation de son dossier médical, sans avoir à invoquer de motif légitime. </a:t>
            </a:r>
            <a:endParaRPr sz="1200" dirty="0">
              <a:solidFill>
                <a:srgbClr val="0C419A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lvl="0" indent="0" algn="just" rtl="0">
              <a:lnSpc>
                <a:spcPct val="107000"/>
              </a:lnSpc>
              <a:spcBef>
                <a:spcPts val="250"/>
              </a:spcBef>
              <a:spcAft>
                <a:spcPts val="0"/>
              </a:spcAft>
              <a:buNone/>
            </a:pPr>
            <a:r>
              <a:rPr lang="fr-FR" sz="1200" b="1" dirty="0">
                <a:solidFill>
                  <a:srgbClr val="E11A8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Est-ce que tous les professionnels accèdent à la même information  ? </a:t>
            </a:r>
            <a:endParaRPr sz="1200" b="1" dirty="0">
              <a:solidFill>
                <a:srgbClr val="E11A8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algn="just">
              <a:lnSpc>
                <a:spcPct val="107000"/>
              </a:lnSpc>
            </a:pP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➡Une </a:t>
            </a:r>
            <a:r>
              <a:rPr lang="fr-FR" sz="1200" dirty="0">
                <a:solidFill>
                  <a:srgbClr val="0C419A"/>
                </a:solidFill>
                <a:uFill>
                  <a:noFill/>
                </a:uFill>
                <a:latin typeface="Source Sans Pro"/>
                <a:ea typeface="Source Sans Pro"/>
                <a:cs typeface="Source Sans Pro"/>
                <a:sym typeface="Source Sans Pr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matrice d’habilitation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(</a:t>
            </a:r>
            <a:r>
              <a:rPr lang="fr-FR" sz="1200" dirty="0">
                <a:solidFill>
                  <a:srgbClr val="0C419A"/>
                </a:solidFill>
                <a:uFill>
                  <a:noFill/>
                </a:uFill>
                <a:latin typeface="Source Sans Pro"/>
                <a:ea typeface="Source Sans Pro"/>
                <a:cs typeface="Source Sans Pro"/>
                <a:sym typeface="Source Sans Pr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https://www.monespacesante.fr/pdf/matrice-habilitations.pdf</a:t>
            </a:r>
            <a:r>
              <a:rPr lang="fr-FR" sz="1200" dirty="0">
                <a:solidFill>
                  <a:srgbClr val="0C419A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) définit les autorisations d’accès des professionnels en fonction de leur spécialité. Ainsi, tous les professionnels ne disposent pas des mêmes droits et certains n’ont pas accès au DMP. </a:t>
            </a:r>
            <a:endParaRPr sz="1200" b="1" dirty="0">
              <a:solidFill>
                <a:srgbClr val="0C419A"/>
              </a:solidFill>
              <a:latin typeface="Source Sans Pro"/>
              <a:ea typeface="Source Sans Pro"/>
              <a:cs typeface="Source Sans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4c48032-22c6-442a-abd9-fcbfb449e040">
      <Terms xmlns="http://schemas.microsoft.com/office/infopath/2007/PartnerControls"/>
    </lcf76f155ced4ddcb4097134ff3c332f>
    <ModificateurAlfresco xmlns="f6ca01e7-bd19-41f1-999c-e032ef5104c3" xsi:nil="true"/>
    <Référence_x0020_Bon_x0020_de_x0020_Commande xmlns="f6ca01e7-bd19-41f1-999c-e032ef5104c3" xsi:nil="true"/>
    <Référence_x0020_Documentaire xmlns="f6ca01e7-bd19-41f1-999c-e032ef5104c3" xsi:nil="true"/>
    <f8b6baa267c0456bbf6a8d18c49a130b xmlns="f6ca01e7-bd19-41f1-999c-e032ef5104c3">
      <Terms xmlns="http://schemas.microsoft.com/office/infopath/2007/PartnerControls"/>
    </f8b6baa267c0456bbf6a8d18c49a130b>
    <eef0f6fc4ed046399a9d01fd3a7d6a6a xmlns="f6ca01e7-bd19-41f1-999c-e032ef5104c3">
      <Terms xmlns="http://schemas.microsoft.com/office/infopath/2007/PartnerControls"/>
    </eef0f6fc4ed046399a9d01fd3a7d6a6a>
    <Chantier xmlns="f6ca01e7-bd19-41f1-999c-e032ef5104c3" xsi:nil="true"/>
    <Durée_x0020_d_x0027_Utilité_x0020_Administrative_x0020__x0028_DUA_x0029_ xmlns="f6ca01e7-bd19-41f1-999c-e032ef5104c3" xsi:nil="true"/>
    <Environnement xmlns="f6ca01e7-bd19-41f1-999c-e032ef5104c3" xsi:nil="true"/>
    <p671c8df16a44846939d278d4958f62c xmlns="f6ca01e7-bd19-41f1-999c-e032ef5104c3">
      <Terms xmlns="http://schemas.microsoft.com/office/infopath/2007/PartnerControls"/>
    </p671c8df16a44846939d278d4958f62c>
    <_ExtendedDescription xmlns="http://schemas.microsoft.com/sharepoint/v3" xsi:nil="true"/>
    <b2804ef99be44b9e8166e80a6c2eb9f1 xmlns="f6ca01e7-bd19-41f1-999c-e032ef5104c3">
      <Terms xmlns="http://schemas.microsoft.com/office/infopath/2007/PartnerControls"/>
    </b2804ef99be44b9e8166e80a6c2eb9f1>
    <mc4aa6e782e045f6bb87dab01c971b56 xmlns="f6ca01e7-bd19-41f1-999c-e032ef5104c3">
      <Terms xmlns="http://schemas.microsoft.com/office/infopath/2007/PartnerControls"/>
    </mc4aa6e782e045f6bb87dab01c971b56>
    <m312bc62cb0243b6a873cbbf4dace6b2 xmlns="f6ca01e7-bd19-41f1-999c-e032ef5104c3">
      <Terms xmlns="http://schemas.microsoft.com/office/infopath/2007/PartnerControls"/>
    </m312bc62cb0243b6a873cbbf4dace6b2>
    <b084a4cb34a444d7969136255594d2f3 xmlns="f6ca01e7-bd19-41f1-999c-e032ef5104c3">
      <Terms xmlns="http://schemas.microsoft.com/office/infopath/2007/PartnerControls"/>
    </b084a4cb34a444d7969136255594d2f3>
    <CreateurAlfresco xmlns="f6ca01e7-bd19-41f1-999c-e032ef5104c3" xsi:nil="true"/>
    <g30fb2d8061a4d40b63138f91c1a832e xmlns="f6ca01e7-bd19-41f1-999c-e032ef5104c3">
      <Terms xmlns="http://schemas.microsoft.com/office/infopath/2007/PartnerControls"/>
    </g30fb2d8061a4d40b63138f91c1a832e>
    <Ticket_x0020_Changement xmlns="f6ca01e7-bd19-41f1-999c-e032ef5104c3" xsi:nil="true"/>
    <m9a76db3058146ae844db6599c9d7036 xmlns="f6ca01e7-bd19-41f1-999c-e032ef5104c3">
      <Terms xmlns="http://schemas.microsoft.com/office/infopath/2007/PartnerControls"/>
    </m9a76db3058146ae844db6599c9d7036>
    <TaxCatchAll xmlns="f6ca01e7-bd19-41f1-999c-e032ef5104c3" xsi:nil="true"/>
    <TaxCatchAllLabel xmlns="f6ca01e7-bd19-41f1-999c-e032ef5104c3" xsi:nil="true"/>
    <l0a6b4600f484920bbceae0813174244 xmlns="f6ca01e7-bd19-41f1-999c-e032ef5104c3">
      <Terms xmlns="http://schemas.microsoft.com/office/infopath/2007/PartnerControls"/>
    </l0a6b4600f484920bbceae0813174244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 - Suivi de projet" ma:contentTypeID="0x010100333226B5D6902549BFE4A72F45A4400B010092345AB85CE3CE47838D458FBAC61B5D" ma:contentTypeVersion="73" ma:contentTypeDescription="Type de contenu - Documentation de suivi de projet" ma:contentTypeScope="" ma:versionID="2ac87b7ec9d2ebaba45115e9c75b74f2">
  <xsd:schema xmlns:xsd="http://www.w3.org/2001/XMLSchema" xmlns:xs="http://www.w3.org/2001/XMLSchema" xmlns:p="http://schemas.microsoft.com/office/2006/metadata/properties" xmlns:ns1="http://schemas.microsoft.com/sharepoint/v3" xmlns:ns2="f6ca01e7-bd19-41f1-999c-e032ef5104c3" xmlns:ns3="c4c48032-22c6-442a-abd9-fcbfb449e040" targetNamespace="http://schemas.microsoft.com/office/2006/metadata/properties" ma:root="true" ma:fieldsID="a6d76e7aae2570bcce7daf3265833c25" ns1:_="" ns2:_="" ns3:_="">
    <xsd:import namespace="http://schemas.microsoft.com/sharepoint/v3"/>
    <xsd:import namespace="f6ca01e7-bd19-41f1-999c-e032ef5104c3"/>
    <xsd:import namespace="c4c48032-22c6-442a-abd9-fcbfb449e040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CreateurAlfresco" minOccurs="0"/>
                <xsd:element ref="ns2:ModificateurAlfresco" minOccurs="0"/>
                <xsd:element ref="ns2:Durée_x0020_d_x0027_Utilité_x0020_Administrative_x0020__x0028_DUA_x0029_" minOccurs="0"/>
                <xsd:element ref="ns2:Référence_x0020_Bon_x0020_de_x0020_Commande" minOccurs="0"/>
                <xsd:element ref="ns1:_ExtendedDescription" minOccurs="0"/>
                <xsd:element ref="ns2:Référence_x0020_Documentaire" minOccurs="0"/>
                <xsd:element ref="ns2:Chantier" minOccurs="0"/>
                <xsd:element ref="ns3:MediaServiceMetadata" minOccurs="0"/>
                <xsd:element ref="ns3:MediaServiceFastMetadata" minOccurs="0"/>
                <xsd:element ref="ns2:Ticket_x0020_Changement" minOccurs="0"/>
                <xsd:element ref="ns2:Environnement" minOccurs="0"/>
                <xsd:element ref="ns3:MediaServiceObjectDetectorVersions" minOccurs="0"/>
                <xsd:element ref="ns3:MediaServiceSearchProperties" minOccurs="0"/>
                <xsd:element ref="ns2:SharedWithUsers" minOccurs="0"/>
                <xsd:element ref="ns2:SharedWithDetails" minOccurs="0"/>
                <xsd:element ref="ns2:TaxCatchAllLabel" minOccurs="0"/>
                <xsd:element ref="ns2:m312bc62cb0243b6a873cbbf4dace6b2" minOccurs="0"/>
                <xsd:element ref="ns2:p671c8df16a44846939d278d4958f62c" minOccurs="0"/>
                <xsd:element ref="ns2:b084a4cb34a444d7969136255594d2f3" minOccurs="0"/>
                <xsd:element ref="ns2:m9a76db3058146ae844db6599c9d7036" minOccurs="0"/>
                <xsd:element ref="ns2:f8b6baa267c0456bbf6a8d18c49a130b" minOccurs="0"/>
                <xsd:element ref="ns2:l0a6b4600f484920bbceae0813174244" minOccurs="0"/>
                <xsd:element ref="ns2:b2804ef99be44b9e8166e80a6c2eb9f1" minOccurs="0"/>
                <xsd:element ref="ns2:eef0f6fc4ed046399a9d01fd3a7d6a6a" minOccurs="0"/>
                <xsd:element ref="ns2:mc4aa6e782e045f6bb87dab01c971b56" minOccurs="0"/>
                <xsd:element ref="ns2:g30fb2d8061a4d40b63138f91c1a832e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21" nillable="true" ma:displayName="Description" ma:internalName="_ExtendedDescription">
      <xsd:simpleType>
        <xsd:restriction base="dms:Note">
          <xsd:maxLength value="255"/>
        </xsd:restriction>
      </xsd:simpleType>
    </xsd:element>
    <xsd:element name="_ip_UnifiedCompliancePolicyProperties" ma:index="52" nillable="true" ma:displayName="Propriétés de la stratégie de conformité unifiée" ma:hidden="true" ma:internalName="_ip_UnifiedCompliancePolicyProperties">
      <xsd:simpleType>
        <xsd:restriction base="dms:Note"/>
      </xsd:simpleType>
    </xsd:element>
    <xsd:element name="_ip_UnifiedCompliancePolicyUIAction" ma:index="53" nillable="true" ma:displayName="Action d’interface utilisateur de la stratégie de conformité unifié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a01e7-bd19-41f1-999c-e032ef5104c3" elementFormDefault="qualified">
    <xsd:import namespace="http://schemas.microsoft.com/office/2006/documentManagement/types"/>
    <xsd:import namespace="http://schemas.microsoft.com/office/infopath/2007/PartnerControls"/>
    <xsd:element name="TaxCatchAll" ma:index="5" nillable="true" ma:displayName="Taxonomy Catch All Column" ma:hidden="true" ma:list="{61f3ec5f-5a67-40e0-b5e0-e23b6b588f8b}" ma:internalName="TaxCatchAll" ma:readOnly="false" ma:showField="CatchAllData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reateurAlfresco" ma:index="13" nillable="true" ma:displayName="CreateurAlfresco" ma:default="" ma:internalName="CreateurAlfresco">
      <xsd:simpleType>
        <xsd:restriction base="dms:Text">
          <xsd:maxLength value="255"/>
        </xsd:restriction>
      </xsd:simpleType>
    </xsd:element>
    <xsd:element name="ModificateurAlfresco" ma:index="14" nillable="true" ma:displayName="ModificateurAlfresco" ma:default="" ma:internalName="ModificateurAlfresco">
      <xsd:simpleType>
        <xsd:restriction base="dms:Text">
          <xsd:maxLength value="255"/>
        </xsd:restriction>
      </xsd:simpleType>
    </xsd:element>
    <xsd:element name="Durée_x0020_d_x0027_Utilité_x0020_Administrative_x0020__x0028_DUA_x0029_" ma:index="19" nillable="true" ma:displayName="Durée d'Utilité Administrative (DUA)" ma:internalName="Dur_x00e9_e_x0020_d_x0027_Utilit_x00e9__x0020_Administrative_x0020__x0028_DUA_x0029_" ma:percentage="FALSE">
      <xsd:simpleType>
        <xsd:restriction base="dms:Number"/>
      </xsd:simpleType>
    </xsd:element>
    <xsd:element name="Référence_x0020_Bon_x0020_de_x0020_Commande" ma:index="20" nillable="true" ma:displayName="Référence Bon de Commande" ma:indexed="true" ma:internalName="R_x00e9_f_x00e9_rence_x0020_Bon_x0020_de_x0020_Commande">
      <xsd:simpleType>
        <xsd:restriction base="dms:Text">
          <xsd:maxLength value="255"/>
        </xsd:restriction>
      </xsd:simpleType>
    </xsd:element>
    <xsd:element name="Référence_x0020_Documentaire" ma:index="22" nillable="true" ma:displayName="Référence Documentaire" ma:default="" ma:internalName="R_x00e9_f_x00e9_rence_x0020_Documentaire">
      <xsd:simpleType>
        <xsd:restriction base="dms:Text">
          <xsd:maxLength value="255"/>
        </xsd:restriction>
      </xsd:simpleType>
    </xsd:element>
    <xsd:element name="Chantier" ma:index="23" nillable="true" ma:displayName="Chantier" ma:default="" ma:internalName="Chantier">
      <xsd:simpleType>
        <xsd:restriction base="dms:Text">
          <xsd:maxLength value="255"/>
        </xsd:restriction>
      </xsd:simpleType>
    </xsd:element>
    <xsd:element name="Ticket_x0020_Changement" ma:index="27" nillable="true" ma:displayName="Ticket Changement" ma:default="" ma:internalName="Ticket_x0020_Changement">
      <xsd:simpleType>
        <xsd:restriction base="dms:Text">
          <xsd:maxLength value="255"/>
        </xsd:restriction>
      </xsd:simpleType>
    </xsd:element>
    <xsd:element name="Environnement" ma:index="28" nillable="true" ma:displayName="Environnement" ma:default="" ma:internalName="Environnement">
      <xsd:simpleType>
        <xsd:restriction base="dms:Text">
          <xsd:maxLength value="255"/>
        </xsd:restriction>
      </xsd:simpleType>
    </xsd:element>
    <xsd:element name="SharedWithUsers" ma:index="3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Label" ma:index="33" nillable="true" ma:displayName="Taxonomy Catch All Column1" ma:hidden="true" ma:list="{61f3ec5f-5a67-40e0-b5e0-e23b6b588f8b}" ma:internalName="TaxCatchAllLabel" ma:readOnly="false" ma:showField="CatchAllDataLabel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312bc62cb0243b6a873cbbf4dace6b2" ma:index="34" nillable="true" ma:taxonomy="true" ma:internalName="m312bc62cb0243b6a873cbbf4dace6b2" ma:taxonomyFieldName="Projet" ma:displayName="Projet" ma:readOnly="false" ma:fieldId="{6312bc62-cb02-43b6-a873-cbbf4dace6b2}" ma:sspId="c4480557-28ee-4200-b705-f4b4ceb9c11a" ma:termSetId="207e172a-6847-42a8-b45e-d0bbb1e234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671c8df16a44846939d278d4958f62c" ma:index="35" nillable="true" ma:taxonomy="true" ma:internalName="p671c8df16a44846939d278d4958f62c" ma:taxonomyFieldName="Direction_x0020__x002F__x0020_Service" ma:displayName="Direction / Service" ma:readOnly="false" ma:fieldId="{9671c8df-16a4-4846-939d-278d4958f62c}" ma:taxonomyMulti="true" ma:sspId="c4480557-28ee-4200-b705-f4b4ceb9c11a" ma:termSetId="06452e41-1966-4633-9fe1-38f9847c7dc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084a4cb34a444d7969136255594d2f3" ma:index="36" nillable="true" ma:taxonomy="true" ma:internalName="b084a4cb34a444d7969136255594d2f3" ma:taxonomyFieldName="Type_x0020_de_x0020_document_x0020_ANS" ma:displayName="Type de document ANS" ma:indexed="true" ma:readOnly="false" ma:default="" ma:fieldId="{b084a4cb-34a4-44d7-9691-36255594d2f3}" ma:sspId="c4480557-28ee-4200-b705-f4b4ceb9c11a" ma:termSetId="1275da89-553e-403a-abbb-5d47ef28975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9a76db3058146ae844db6599c9d7036" ma:index="37" nillable="true" ma:taxonomy="true" ma:internalName="m9a76db3058146ae844db6599c9d7036" ma:taxonomyFieldName="Classification" ma:displayName="Classification" ma:readOnly="false" ma:fieldId="{69a76db3-0581-46ae-844d-b6599c9d7036}" ma:sspId="c4480557-28ee-4200-b705-f4b4ceb9c11a" ma:termSetId="8feb0b63-8672-4f69-8e69-5df4ee99fa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8b6baa267c0456bbf6a8d18c49a130b" ma:index="38" nillable="true" ma:taxonomy="true" ma:internalName="f8b6baa267c0456bbf6a8d18c49a130b" ma:taxonomyFieldName="Cat_x00e9_gorie_x0020_Documentaire" ma:displayName="Catégorie Documentaire" ma:readOnly="false" ma:fieldId="{f8b6baa2-67c0-456b-bf6a-8d18c49a130b}" ma:sspId="c4480557-28ee-4200-b705-f4b4ceb9c11a" ma:termSetId="5548a444-67a9-4fed-ab61-d9aae03cf8e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0a6b4600f484920bbceae0813174244" ma:index="39" nillable="true" ma:taxonomy="true" ma:internalName="l0a6b4600f484920bbceae0813174244" ma:taxonomyFieldName="Prestataire_x0028_s_x0029_" ma:displayName="Prestataire(s)" ma:readOnly="false" ma:fieldId="{50a6b460-0f48-4920-bbce-ae0813174244}" ma:taxonomyMulti="true" ma:sspId="c4480557-28ee-4200-b705-f4b4ceb9c11a" ma:termSetId="46ab08c7-aeb3-4684-9e81-fb4503d5290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804ef99be44b9e8166e80a6c2eb9f1" ma:index="40" nillable="true" ma:taxonomy="true" ma:internalName="b2804ef99be44b9e8166e80a6c2eb9f1" ma:taxonomyFieldName="Statut_x0020_du_x0020_document" ma:displayName="Statut du document" ma:readOnly="false" ma:default="" ma:fieldId="{b2804ef9-9be4-4b9e-8166-e80a6c2eb9f1}" ma:sspId="c4480557-28ee-4200-b705-f4b4ceb9c11a" ma:termSetId="57d84b5c-8637-4a53-9541-e98f138eeb7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f0f6fc4ed046399a9d01fd3a7d6a6a" ma:index="41" nillable="true" ma:taxonomy="true" ma:internalName="eef0f6fc4ed046399a9d01fd3a7d6a6a" ma:taxonomyFieldName="Sort_x0020_Final_x0020__x0028_Archivage_x0029_1" ma:displayName="Sort Final (Archivage)" ma:indexed="true" ma:readOnly="false" ma:fieldId="{eef0f6fc-4ed0-4639-9a9d-01fd3a7d6a6a}" ma:sspId="c4480557-28ee-4200-b705-f4b4ceb9c11a" ma:termSetId="894a0867-9216-43ab-99c5-e7b2cbb034e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c4aa6e782e045f6bb87dab01c971b56" ma:index="42" nillable="true" ma:taxonomy="true" ma:internalName="mc4aa6e782e045f6bb87dab01c971b56" ma:taxonomyFieldName="Version_x0020_Applicative0" ma:displayName="Version Applicative" ma:readOnly="false" ma:default="" ma:fieldId="{6c4aa6e7-82e0-45f6-bb87-dab01c971b56}" ma:taxonomyMulti="true" ma:sspId="c4480557-28ee-4200-b705-f4b4ceb9c11a" ma:termSetId="3d1661bf-2cce-4a88-b69a-0a25d82a55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g30fb2d8061a4d40b63138f91c1a832e" ma:index="43" nillable="true" ma:taxonomy="true" ma:internalName="g30fb2d8061a4d40b63138f91c1a832e" ma:taxonomyFieldName="March_x00e9_" ma:displayName="Marché" ma:readOnly="false" ma:fieldId="{030fb2d8-061a-4d40-b631-38f91c1a832e}" ma:sspId="c4480557-28ee-4200-b705-f4b4ceb9c11a" ma:termSetId="e41f313d-41ce-4da8-b34e-2b840364225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c48032-22c6-442a-abd9-fcbfb449e0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2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4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4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4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50" nillable="true" ma:taxonomy="true" ma:internalName="lcf76f155ced4ddcb4097134ff3c332f" ma:taxonomyFieldName="MediaServiceImageTags" ma:displayName="Balises d’images" ma:readOnly="false" ma:fieldId="{5cf76f15-5ced-4ddc-b409-7134ff3c332f}" ma:taxonomyMulti="true" ma:sspId="c4480557-28ee-4200-b705-f4b4ceb9c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5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5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CE9CE2-2CBF-421C-A875-C67820564AF6}">
  <ds:schemaRefs>
    <ds:schemaRef ds:uri="c4c48032-22c6-442a-abd9-fcbfb449e040"/>
    <ds:schemaRef ds:uri="http://schemas.microsoft.com/sharepoint/v3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f6ca01e7-bd19-41f1-999c-e032ef5104c3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721A25B-7FA0-43CF-8BBA-D7526833C5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CC556D-EBE3-41E5-9302-F40946A163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6ca01e7-bd19-41f1-999c-e032ef5104c3"/>
    <ds:schemaRef ds:uri="c4c48032-22c6-442a-abd9-fcbfb449e0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9645ce-24f7-4fa7-847c-11dc6037a35a}" enabled="1" method="Standard" siteId="{b9e9ed43-edf4-4755-925b-76f18f50dbe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929</Words>
  <Application>Microsoft Office PowerPoint</Application>
  <PresentationFormat>Format A4 (210 x 297 mm)</PresentationFormat>
  <Paragraphs>54</Paragraphs>
  <Slides>2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Laure Jallet</dc:creator>
  <cp:lastModifiedBy>Steve Ehemba</cp:lastModifiedBy>
  <cp:revision>10</cp:revision>
  <dcterms:created xsi:type="dcterms:W3CDTF">2021-05-07T13:35:12Z</dcterms:created>
  <dcterms:modified xsi:type="dcterms:W3CDTF">2025-12-02T13:36:28Z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0x010100333226B5D6902549BFE4A72F45A4400B010092345AB85CE3CE47838D458FBAC61B5D</vt:lpwstr>
  </property>
  <property fmtid="{D5CDD505-2E9C-101B-9397-08002B2CF9AE}" pid="3" name="_ExtendedDescription">
    <vt:lpwstr/>
  </property>
  <property fmtid="{D5CDD505-2E9C-101B-9397-08002B2CF9AE}" pid="4" name="TriggerFlowInfo">
    <vt:lpwstr/>
  </property>
  <property fmtid="{D5CDD505-2E9C-101B-9397-08002B2CF9AE}" pid="5" name="MSIP_Label_7bd1f144-26ac-4410-8fdb-05c7de218e82_Enabled">
    <vt:lpwstr>true</vt:lpwstr>
  </property>
  <property fmtid="{D5CDD505-2E9C-101B-9397-08002B2CF9AE}" pid="6" name="MSIP_Label_7bd1f144-26ac-4410-8fdb-05c7de218e82_SetDate">
    <vt:lpwstr>2023-02-15T17:38:56Z</vt:lpwstr>
  </property>
  <property fmtid="{D5CDD505-2E9C-101B-9397-08002B2CF9AE}" pid="7" name="MSIP_Label_7bd1f144-26ac-4410-8fdb-05c7de218e82_Method">
    <vt:lpwstr>Standard</vt:lpwstr>
  </property>
  <property fmtid="{D5CDD505-2E9C-101B-9397-08002B2CF9AE}" pid="8" name="MSIP_Label_7bd1f144-26ac-4410-8fdb-05c7de218e82_Name">
    <vt:lpwstr>FR Usage restreint</vt:lpwstr>
  </property>
  <property fmtid="{D5CDD505-2E9C-101B-9397-08002B2CF9AE}" pid="9" name="MSIP_Label_7bd1f144-26ac-4410-8fdb-05c7de218e82_SiteId">
    <vt:lpwstr>8b87af7d-8647-4dc7-8df4-5f69a2011bb5</vt:lpwstr>
  </property>
  <property fmtid="{D5CDD505-2E9C-101B-9397-08002B2CF9AE}" pid="10" name="MSIP_Label_7bd1f144-26ac-4410-8fdb-05c7de218e82_ActionId">
    <vt:lpwstr>ebfd9244-4dfc-4d3e-9790-67e2722947ed</vt:lpwstr>
  </property>
  <property fmtid="{D5CDD505-2E9C-101B-9397-08002B2CF9AE}" pid="11" name="MSIP_Label_7bd1f144-26ac-4410-8fdb-05c7de218e82_ContentBits">
    <vt:lpwstr>3</vt:lpwstr>
  </property>
  <property fmtid="{D5CDD505-2E9C-101B-9397-08002B2CF9AE}" pid="12" name="MediaServiceImageTags">
    <vt:lpwstr/>
  </property>
  <property fmtid="{D5CDD505-2E9C-101B-9397-08002B2CF9AE}" pid="13" name="Marché">
    <vt:lpwstr/>
  </property>
  <property fmtid="{D5CDD505-2E9C-101B-9397-08002B2CF9AE}" pid="14" name="Projet">
    <vt:lpwstr/>
  </property>
  <property fmtid="{D5CDD505-2E9C-101B-9397-08002B2CF9AE}" pid="15" name="Type de document ANS">
    <vt:lpwstr/>
  </property>
  <property fmtid="{D5CDD505-2E9C-101B-9397-08002B2CF9AE}" pid="16" name="Statut_x0020_du_x0020_document">
    <vt:lpwstr/>
  </property>
  <property fmtid="{D5CDD505-2E9C-101B-9397-08002B2CF9AE}" pid="17" name="Direction / Service">
    <vt:lpwstr/>
  </property>
  <property fmtid="{D5CDD505-2E9C-101B-9397-08002B2CF9AE}" pid="18" name="Cat_x00e9_gorie_x0020_Documentaire">
    <vt:lpwstr/>
  </property>
  <property fmtid="{D5CDD505-2E9C-101B-9397-08002B2CF9AE}" pid="19" name="March_x00e9_">
    <vt:lpwstr/>
  </property>
  <property fmtid="{D5CDD505-2E9C-101B-9397-08002B2CF9AE}" pid="20" name="Direction_x0020__x002F__x0020_Service">
    <vt:lpwstr/>
  </property>
  <property fmtid="{D5CDD505-2E9C-101B-9397-08002B2CF9AE}" pid="21" name="Statut du document">
    <vt:lpwstr/>
  </property>
  <property fmtid="{D5CDD505-2E9C-101B-9397-08002B2CF9AE}" pid="22" name="Type_x0020_de_x0020_document_x0020_ANS">
    <vt:lpwstr/>
  </property>
  <property fmtid="{D5CDD505-2E9C-101B-9397-08002B2CF9AE}" pid="23" name="Classification">
    <vt:lpwstr/>
  </property>
  <property fmtid="{D5CDD505-2E9C-101B-9397-08002B2CF9AE}" pid="24" name="Version Applicative0">
    <vt:lpwstr/>
  </property>
  <property fmtid="{D5CDD505-2E9C-101B-9397-08002B2CF9AE}" pid="25" name="Catégorie Documentaire">
    <vt:lpwstr/>
  </property>
  <property fmtid="{D5CDD505-2E9C-101B-9397-08002B2CF9AE}" pid="26" name="Sort_x0020_Final_x0020__x0028_Archivage_x0029_1">
    <vt:lpwstr/>
  </property>
  <property fmtid="{D5CDD505-2E9C-101B-9397-08002B2CF9AE}" pid="27" name="Prestataire_x0028_s_x0029_">
    <vt:lpwstr/>
  </property>
  <property fmtid="{D5CDD505-2E9C-101B-9397-08002B2CF9AE}" pid="28" name="Sort Final (Archivage)1">
    <vt:lpwstr/>
  </property>
  <property fmtid="{D5CDD505-2E9C-101B-9397-08002B2CF9AE}" pid="29" name="Prestataire(s)">
    <vt:lpwstr/>
  </property>
  <property fmtid="{D5CDD505-2E9C-101B-9397-08002B2CF9AE}" pid="30" name="Version_x0020_Applicative0">
    <vt:lpwstr/>
  </property>
  <property fmtid="{D5CDD505-2E9C-101B-9397-08002B2CF9AE}" pid="31" name="MSIP_Label_fe9645ce-24f7-4fa7-847c-11dc6037a35a_Enabled">
    <vt:lpwstr>true</vt:lpwstr>
  </property>
  <property fmtid="{D5CDD505-2E9C-101B-9397-08002B2CF9AE}" pid="32" name="MSIP_Label_fe9645ce-24f7-4fa7-847c-11dc6037a35a_SetDate">
    <vt:lpwstr>2025-10-08T20:13:57Z</vt:lpwstr>
  </property>
  <property fmtid="{D5CDD505-2E9C-101B-9397-08002B2CF9AE}" pid="33" name="MSIP_Label_fe9645ce-24f7-4fa7-847c-11dc6037a35a_Method">
    <vt:lpwstr>Standard</vt:lpwstr>
  </property>
  <property fmtid="{D5CDD505-2E9C-101B-9397-08002B2CF9AE}" pid="34" name="MSIP_Label_fe9645ce-24f7-4fa7-847c-11dc6037a35a_Name">
    <vt:lpwstr>(FRA) C-Confidentiel</vt:lpwstr>
  </property>
  <property fmtid="{D5CDD505-2E9C-101B-9397-08002B2CF9AE}" pid="35" name="MSIP_Label_fe9645ce-24f7-4fa7-847c-11dc6037a35a_SiteId">
    <vt:lpwstr>b9e9ed43-edf4-4755-925b-76f18f50dbe7</vt:lpwstr>
  </property>
  <property fmtid="{D5CDD505-2E9C-101B-9397-08002B2CF9AE}" pid="36" name="MSIP_Label_fe9645ce-24f7-4fa7-847c-11dc6037a35a_ActionId">
    <vt:lpwstr>1663ada9-e996-42de-a27b-1f27bebf39c8</vt:lpwstr>
  </property>
  <property fmtid="{D5CDD505-2E9C-101B-9397-08002B2CF9AE}" pid="37" name="MSIP_Label_fe9645ce-24f7-4fa7-847c-11dc6037a35a_ContentBits">
    <vt:lpwstr>0</vt:lpwstr>
  </property>
  <property fmtid="{D5CDD505-2E9C-101B-9397-08002B2CF9AE}" pid="38" name="MSIP_Label_fe9645ce-24f7-4fa7-847c-11dc6037a35a_Tag">
    <vt:lpwstr>10, 3, 0, 1</vt:lpwstr>
  </property>
</Properties>
</file>