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34"/>
  </p:notesMasterIdLst>
  <p:sldIdLst>
    <p:sldId id="258" r:id="rId6"/>
    <p:sldId id="259" r:id="rId7"/>
    <p:sldId id="290" r:id="rId8"/>
    <p:sldId id="281" r:id="rId9"/>
    <p:sldId id="2147327031" r:id="rId10"/>
    <p:sldId id="285" r:id="rId11"/>
    <p:sldId id="314" r:id="rId12"/>
    <p:sldId id="315" r:id="rId13"/>
    <p:sldId id="277" r:id="rId14"/>
    <p:sldId id="291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292" r:id="rId23"/>
    <p:sldId id="309" r:id="rId24"/>
    <p:sldId id="310" r:id="rId25"/>
    <p:sldId id="311" r:id="rId26"/>
    <p:sldId id="307" r:id="rId27"/>
    <p:sldId id="316" r:id="rId28"/>
    <p:sldId id="312" r:id="rId29"/>
    <p:sldId id="294" r:id="rId30"/>
    <p:sldId id="313" r:id="rId31"/>
    <p:sldId id="317" r:id="rId32"/>
    <p:sldId id="276" r:id="rId3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11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50"/>
    <a:srgbClr val="4171B1"/>
    <a:srgbClr val="6F7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615" autoAdjust="0"/>
  </p:normalViewPr>
  <p:slideViewPr>
    <p:cSldViewPr snapToGrid="0" snapToObjects="1">
      <p:cViewPr varScale="1">
        <p:scale>
          <a:sx n="89" d="100"/>
          <a:sy n="89" d="100"/>
        </p:scale>
        <p:origin x="1434" y="108"/>
      </p:cViewPr>
      <p:guideLst>
        <p:guide pos="302"/>
        <p:guide pos="7378"/>
        <p:guide orient="horz" pos="3974"/>
        <p:guide orient="horz" pos="323"/>
        <p:guide orient="horz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8.xml" Id="rId13" /><Relationship Type="http://schemas.openxmlformats.org/officeDocument/2006/relationships/slide" Target="slides/slide13.xml" Id="rId18" /><Relationship Type="http://schemas.openxmlformats.org/officeDocument/2006/relationships/slide" Target="slides/slide21.xml" Id="rId26" /><Relationship Type="http://schemas.openxmlformats.org/officeDocument/2006/relationships/slide" Target="slides/slide16.xml" Id="rId21" /><Relationship Type="http://schemas.openxmlformats.org/officeDocument/2006/relationships/notesMaster" Target="notesMasters/notesMaster1.xml" Id="rId34" /><Relationship Type="http://schemas.openxmlformats.org/officeDocument/2006/relationships/slide" Target="slides/slide2.xml" Id="rId7" /><Relationship Type="http://schemas.openxmlformats.org/officeDocument/2006/relationships/slide" Target="slides/slide7.xml" Id="rId12" /><Relationship Type="http://schemas.openxmlformats.org/officeDocument/2006/relationships/slide" Target="slides/slide12.xml" Id="rId17" /><Relationship Type="http://schemas.openxmlformats.org/officeDocument/2006/relationships/slide" Target="slides/slide20.xml" Id="rId25" /><Relationship Type="http://schemas.openxmlformats.org/officeDocument/2006/relationships/slide" Target="slides/slide28.xml" Id="rId33" /><Relationship Type="http://schemas.openxmlformats.org/officeDocument/2006/relationships/tableStyles" Target="tableStyles.xml" Id="rId38" /><Relationship Type="http://schemas.openxmlformats.org/officeDocument/2006/relationships/customXml" Target="../customXml/item2.xml" Id="rId2" /><Relationship Type="http://schemas.openxmlformats.org/officeDocument/2006/relationships/slide" Target="slides/slide11.xml" Id="rId16" /><Relationship Type="http://schemas.openxmlformats.org/officeDocument/2006/relationships/slide" Target="slides/slide15.xml" Id="rId20" /><Relationship Type="http://schemas.openxmlformats.org/officeDocument/2006/relationships/slide" Target="slides/slide24.xml" Id="rId29" /><Relationship Type="http://schemas.openxmlformats.org/officeDocument/2006/relationships/customXml" Target="../customXml/item1.xml" Id="rId1" /><Relationship Type="http://schemas.openxmlformats.org/officeDocument/2006/relationships/slide" Target="slides/slide1.xml" Id="rId6" /><Relationship Type="http://schemas.openxmlformats.org/officeDocument/2006/relationships/slide" Target="slides/slide6.xml" Id="rId11" /><Relationship Type="http://schemas.openxmlformats.org/officeDocument/2006/relationships/slide" Target="slides/slide19.xml" Id="rId24" /><Relationship Type="http://schemas.openxmlformats.org/officeDocument/2006/relationships/slide" Target="slides/slide27.xml" Id="rId32" /><Relationship Type="http://schemas.openxmlformats.org/officeDocument/2006/relationships/theme" Target="theme/theme1.xml" Id="rId37" /><Relationship Type="http://schemas.openxmlformats.org/officeDocument/2006/relationships/slideMaster" Target="slideMasters/slideMaster2.xml" Id="rId5" /><Relationship Type="http://schemas.openxmlformats.org/officeDocument/2006/relationships/slide" Target="slides/slide10.xml" Id="rId15" /><Relationship Type="http://schemas.openxmlformats.org/officeDocument/2006/relationships/slide" Target="slides/slide18.xml" Id="rId23" /><Relationship Type="http://schemas.openxmlformats.org/officeDocument/2006/relationships/slide" Target="slides/slide23.xml" Id="rId28" /><Relationship Type="http://schemas.openxmlformats.org/officeDocument/2006/relationships/viewProps" Target="viewProps.xml" Id="rId36" /><Relationship Type="http://schemas.openxmlformats.org/officeDocument/2006/relationships/slide" Target="slides/slide5.xml" Id="rId10" /><Relationship Type="http://schemas.openxmlformats.org/officeDocument/2006/relationships/slide" Target="slides/slide14.xml" Id="rId19" /><Relationship Type="http://schemas.openxmlformats.org/officeDocument/2006/relationships/slide" Target="slides/slide26.xml" Id="rId31" /><Relationship Type="http://schemas.openxmlformats.org/officeDocument/2006/relationships/slideMaster" Target="slideMasters/slideMaster1.xml" Id="rId4" /><Relationship Type="http://schemas.openxmlformats.org/officeDocument/2006/relationships/slide" Target="slides/slide4.xml" Id="rId9" /><Relationship Type="http://schemas.openxmlformats.org/officeDocument/2006/relationships/slide" Target="slides/slide9.xml" Id="rId14" /><Relationship Type="http://schemas.openxmlformats.org/officeDocument/2006/relationships/slide" Target="slides/slide17.xml" Id="rId22" /><Relationship Type="http://schemas.openxmlformats.org/officeDocument/2006/relationships/slide" Target="slides/slide22.xml" Id="rId27" /><Relationship Type="http://schemas.openxmlformats.org/officeDocument/2006/relationships/slide" Target="slides/slide25.xml" Id="rId30" /><Relationship Type="http://schemas.openxmlformats.org/officeDocument/2006/relationships/presProps" Target="presProps.xml" Id="rId35" /><Relationship Type="http://schemas.openxmlformats.org/officeDocument/2006/relationships/slide" Target="slides/slide3.xml" Id="rId8" /><Relationship Type="http://schemas.openxmlformats.org/officeDocument/2006/relationships/customXml" Target="../customXml/item3.xml" Id="rId3" 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3-14T14:50:19.986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4815 9190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A2469-0737-4440-9CD6-85FBD96A0BEC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E92ED-DA8D-4799-95A0-EB82D31446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274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99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: On est plus </a:t>
            </a:r>
            <a:r>
              <a:rPr lang="fr-FR" dirty="0" err="1"/>
              <a:t>hapé</a:t>
            </a:r>
            <a:r>
              <a:rPr lang="fr-FR" dirty="0"/>
              <a:t> par le fait de relancer vite ou mieux ? </a:t>
            </a:r>
          </a:p>
          <a:p>
            <a:r>
              <a:rPr lang="fr-FR" dirty="0"/>
              <a:t>Comment on conjugue le fait de devoir faire les 2 ? </a:t>
            </a:r>
          </a:p>
          <a:p>
            <a:r>
              <a:rPr lang="fr-FR" dirty="0"/>
              <a:t>A-t-on une connaissance assez forte des points faibles du passé pour rebâtir efficacement et mieux ?</a:t>
            </a:r>
          </a:p>
          <a:p>
            <a:endParaRPr lang="fr-FR" dirty="0"/>
          </a:p>
          <a:p>
            <a:r>
              <a:rPr lang="fr-FR" dirty="0"/>
              <a:t>Ça ne fait pas trop peur aux équipes de repartir sur une « enclave saine » ce qui veut dire repartir de très loin dans la construction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1785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: depuis combien de temps aviez vous mis en place la politique d’avoir du matériel en cas de crise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02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6786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3127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Objectif : Dire quels sont les leçons apprises majeures en quelques mots, basé sur les précédentes slides.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80486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4226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: Comment la chaine d’information s’est elle déclenchée, avais t-on des le début conscience d’être face à un ransomware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0895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Questions : Quelle était le </a:t>
            </a:r>
            <a:r>
              <a:rPr lang="fr-FR" dirty="0" err="1"/>
              <a:t>degrès</a:t>
            </a:r>
            <a:r>
              <a:rPr lang="fr-FR" dirty="0"/>
              <a:t> de stress / les réactions des métiers face à une impression massive et plutôt équivoque ?</a:t>
            </a:r>
            <a:br>
              <a:rPr lang="fr-FR" dirty="0"/>
            </a:br>
            <a:r>
              <a:rPr lang="fr-FR" dirty="0"/>
              <a:t>Comment faire pour sortir de l’effet de sidération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387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: Suite au déclenchement du plan blanc, a-t-on des typicités liées au fait que ce soit une crise cyber ?</a:t>
            </a:r>
          </a:p>
          <a:p>
            <a:r>
              <a:rPr lang="fr-FR" dirty="0"/>
              <a:t>Quelles sont les difficultés lors du recensement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475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Évoquer la fin de journée, le temps long, et donc la nécessité de se préserver – départ avant 22h</a:t>
            </a:r>
          </a:p>
          <a:p>
            <a:endParaRPr lang="fr-FR" dirty="0"/>
          </a:p>
          <a:p>
            <a:r>
              <a:rPr lang="fr-FR" dirty="0"/>
              <a:t>Pourquoi partir directement sur un communiqué de presse ?</a:t>
            </a:r>
          </a:p>
          <a:p>
            <a:r>
              <a:rPr lang="fr-FR" dirty="0"/>
              <a:t>La fermeture des urgences a-t-elle était une décision unanime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1863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Question : Est-ce compliqué de tripler la taille de l’équipe, quid de la fatigue pour les personnes a j3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3855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Problématique RH = aussi mécontentement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FR" dirty="0"/>
              <a:t>Cellules de crise = paravent pour les acteurs IT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fr-F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Question : les métiers arrivent-ils a être compréhensifs, demandent-ils des engagements sur les retours de fonctionnement de briques IT ?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fr-FR" dirty="0"/>
              <a:t>Aviez vous une cartographie des services IT essentiels à une reprise d’</a:t>
            </a:r>
            <a:r>
              <a:rPr lang="fr-FR" dirty="0" err="1"/>
              <a:t>activitée</a:t>
            </a:r>
            <a:r>
              <a:rPr lang="fr-FR" dirty="0"/>
              <a:t> le moins dégradée possible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675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Quentin : présentation TL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5228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5E92ED-DA8D-4799-95A0-EB82D314461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28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3.gif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E25486-EEA3-7240-8226-EC84AD7886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826" y="1982155"/>
            <a:ext cx="5617029" cy="374468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20A41F4-920C-7B44-9853-6EAB7B3621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16ABE1-4F0E-9E44-AFB4-243D4003457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/ 00 mois AAAA / version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</p:spTree>
    <p:extLst>
      <p:ext uri="{BB962C8B-B14F-4D97-AF65-F5344CB8AC3E}">
        <p14:creationId xmlns:p14="http://schemas.microsoft.com/office/powerpoint/2010/main" val="1010963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3137" userDrawn="1">
          <p15:clr>
            <a:srgbClr val="FBAE40"/>
          </p15:clr>
        </p15:guide>
        <p15:guide id="4" orient="horz" pos="225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article /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2F5E0A-62D6-3649-B081-B1396B113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284865-CFF5-384E-8D1E-E95C88F61152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42894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99627C-0612-426A-8459-CB923D2BB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3" y="222759"/>
            <a:ext cx="1087196" cy="5304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A5452A-8FB2-2180-F795-596E7DDA1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1" y="222759"/>
            <a:ext cx="520001" cy="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95245D-8F04-BA01-556F-CEB462D6D0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99" y="222759"/>
            <a:ext cx="972446" cy="54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5615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Fond de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387B809-D44B-8844-B749-DB4C5E161C0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210377DD-3289-604B-9C0F-5601F30F8FB6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texte 21">
            <a:extLst>
              <a:ext uri="{FF2B5EF4-FFF2-40B4-BE49-F238E27FC236}">
                <a16:creationId xmlns:a16="http://schemas.microsoft.com/office/drawing/2014/main" id="{15C01E2E-0ED0-8144-9636-5AB73025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4376241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455E882E-1CC8-3746-91B9-6550384D3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AAAD3E24-E7D5-D446-889E-9AE9897A045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6" y="2376618"/>
            <a:ext cx="3717470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14E9B65D-0D9F-194C-972A-3B0CA3EAF31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502050" y="2376617"/>
            <a:ext cx="3717470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pelit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eiciis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audania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nihil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exceaquiam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volupid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nissi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omnitibusae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suntiis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exceaqui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nectemq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uaerit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consequiate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vellupt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asitis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21A0440-FFCC-1843-BBF9-546D889DC4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27244" y="0"/>
            <a:ext cx="3564755" cy="6858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C3590B4-8BF7-7345-BCB4-C3E08B61B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0195" b="3950"/>
          <a:stretch/>
        </p:blipFill>
        <p:spPr>
          <a:xfrm>
            <a:off x="9142839" y="3060721"/>
            <a:ext cx="3049162" cy="379728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726B9265-F407-FB02-0633-AA23AC1E32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0" detail="1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34199" y="212612"/>
            <a:ext cx="1130068" cy="523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5253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178" userDrawn="1">
          <p15:clr>
            <a:srgbClr val="FBAE40"/>
          </p15:clr>
        </p15:guide>
        <p15:guide id="3" pos="302" userDrawn="1">
          <p15:clr>
            <a:srgbClr val="FBAE40"/>
          </p15:clr>
        </p15:guide>
        <p15:guide id="4" pos="2842" userDrawn="1">
          <p15:clr>
            <a:srgbClr val="FBAE40"/>
          </p15:clr>
        </p15:guide>
        <p15:guide id="5" pos="2638" userDrawn="1">
          <p15:clr>
            <a:srgbClr val="FBAE40"/>
          </p15:clr>
        </p15:guide>
        <p15:guide id="6" pos="54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A77CEFF-C9A5-B44E-8097-C6D8CE6F293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8E3CCD0-EF97-8346-B301-6960F00C3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99" r="9083" b="12517"/>
          <a:stretch/>
        </p:blipFill>
        <p:spPr>
          <a:xfrm>
            <a:off x="9994391" y="0"/>
            <a:ext cx="2197609" cy="6858000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0415C11F-44AC-C24D-9D2F-6897A40205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  <a:br>
              <a:rPr lang="fr-FR" dirty="0"/>
            </a:br>
            <a:r>
              <a:rPr lang="fr-FR" dirty="0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A9ECA64F-AF84-DC4F-8A30-80E2309F5E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3FE8055-629E-B0D9-2FFB-CEE9D77B5F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0" detail="10"/>
                    </a14:imgEffect>
                    <a14:imgEffect>
                      <a14:saturation sat="23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348312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ièm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6B86459-0ECC-FE46-A5ED-095A3C2CE23B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417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E653707-488B-206B-78BA-BF912C5C20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saturation sat="23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10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Titre de la slide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575757"/>
                </a:solidFill>
              </a:defRPr>
            </a:lvl1pPr>
          </a:lstStyle>
          <a:p>
            <a:fld id="{646E7B68-C406-4B5C-B79D-A1CDE10CB85D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sz="1067"/>
            </a:lvl1pPr>
          </a:lstStyle>
          <a:p>
            <a:endParaRPr lang="fr-FR">
              <a:latin typeface="Arial"/>
              <a:ea typeface="+mn-ea"/>
            </a:endParaRPr>
          </a:p>
        </p:txBody>
      </p:sp>
      <p:sp>
        <p:nvSpPr>
          <p:cNvPr id="7" name="Espace réservé du texte 2"/>
          <p:cNvSpPr>
            <a:spLocks noGrp="1"/>
          </p:cNvSpPr>
          <p:nvPr>
            <p:ph idx="1"/>
          </p:nvPr>
        </p:nvSpPr>
        <p:spPr>
          <a:xfrm>
            <a:off x="1103445" y="1124744"/>
            <a:ext cx="10753195" cy="49925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kumimoji="0" lang="fr-FR" sz="1867" b="0" i="0" u="none" strike="noStrike" kern="1200" cap="none" spc="0" normalizeH="0" baseline="0" noProof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240423"/>
      </p:ext>
    </p:extLst>
  </p:cSld>
  <p:clrMapOvr>
    <a:masterClrMapping/>
  </p:clrMapOvr>
  <p:transition>
    <p:fade/>
  </p:transition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E24A8F-A707-7F43-8A1F-50C4428555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2419AB-7F41-1A4E-B8C4-E4557B5DCF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B252A1-267F-6447-A4D6-DC6805206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E4F72E-C3E4-AA41-BFE9-990FBADAA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A6251A-97C0-B24C-B593-41A3B8EBD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929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6B529-C829-D843-9FDF-5510C0056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EBE48C-524F-0143-B758-034AC2A88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B8622D-FA1B-0444-AFEB-F82F62612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2DF431-41DE-5D41-8C06-8A9A6A732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56FDD2-4DAF-A74D-8C51-2BCD41BD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697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36C44A-1100-C24D-93A1-2D3239A8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0ED6DC-FFD3-DF43-AED1-71E1FC69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CB2390-BFAB-FC42-A9DF-46E5F2D6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760CEA-824A-0F48-93F6-B1CF6739C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E6CC6-A724-794F-A4DB-8845A7344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274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24204-BCAE-4341-B885-44870A9A1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76D9D-8F42-394E-AF16-D846C97729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EDBDAA-160A-834A-B468-E2BA6969E7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8F144A0-BB21-1C4E-B143-2698B5209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103615-4905-504C-9AEA-A7B8153A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4AC634D-5633-9A45-8981-629D31FEA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32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5EBBDAA-6B8D-BE49-922B-999AC59A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CF45A4-0FC7-6547-B21C-CE598DB378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D75BAC1-AD91-C443-845F-56026C448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A762FDD-33AF-494F-9134-EB65963D8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E92BCF-1135-EA48-A283-4372376F7A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B5A4924-DD3F-C84C-A97A-EDD29555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31DAA-DD3C-7944-A08C-BC4AF443F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060C02-BA12-3142-8A57-45340CB77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15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7553362B-0D70-3E42-82CA-BCD592F307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21194"/>
            <a:ext cx="4689523" cy="49698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26D9EC8-3F89-D34C-BAA2-01906AE968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3DA25FD-CCBE-4C48-A113-48E583C19D66}"/>
              </a:ext>
            </a:extLst>
          </p:cNvPr>
          <p:cNvSpPr txBox="1"/>
          <p:nvPr userDrawn="1"/>
        </p:nvSpPr>
        <p:spPr>
          <a:xfrm>
            <a:off x="806242" y="6208480"/>
            <a:ext cx="6595672" cy="1320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100"/>
              </a:lnSpc>
            </a:pPr>
            <a:r>
              <a:rPr lang="fr-FR" sz="850" dirty="0">
                <a:solidFill>
                  <a:srgbClr val="6F70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 du document / 00 mois AAAA / version</a:t>
            </a: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F73C96-E2CF-DE65-09B2-28DB2CA84A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7680">
          <p15:clr>
            <a:srgbClr val="FBAE40"/>
          </p15:clr>
        </p15:guide>
        <p15:guide id="3" pos="3137">
          <p15:clr>
            <a:srgbClr val="FBAE40"/>
          </p15:clr>
        </p15:guide>
        <p15:guide id="4" orient="horz" pos="225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E43A69-3374-1C42-8643-2C3C98BBE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4A3A4FD-3097-1748-9092-CD16C279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F2B6E07-8E60-5846-B99E-1A61F1008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9C562D-1E4C-424F-B7A9-1F26AA29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886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96BDF6-62CF-734D-B419-BF9652F0F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0A21E58-A400-E04F-A6BC-7BC28900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A5EBDF-F968-F841-AF6B-14F02D9CF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0046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24AEF8-0BD6-964A-8A05-BA73ED730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E1CF5B-D556-314B-91D9-270C1D3D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4052EB6-7900-464F-ACC3-B88A91EDA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D6F6E18-AEB2-2B4A-979A-E0AD0AA2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21F3939-3C39-F94B-848C-E4700C67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25870E5-E192-E045-BB56-6718B44E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1450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42936B-A69F-A546-BFE3-A8BC447F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83399C-B57E-244E-A90C-C39F7EBE6F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E149850-658D-0940-A5E2-BE106F634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525509-5F0D-0348-ADDF-20293E02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9F3984-432D-FC41-9C0A-F949D231E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6E8BA43-8856-6644-86B3-4C9D462E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510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0E88A9-2156-754C-8B74-A3E60B316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60BEE-38F6-534B-AC2F-5C1F2AC716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7D677E-38B6-BB4A-A700-CC768FAF7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437D72-4773-5542-9702-F6D56AA4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B3FBCB-97B8-4A4D-877E-DF260D3B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6148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C23C3D1-9619-2F40-A4A4-351677752C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81F35E6-A9B4-2C4D-AC49-FFD1DA5FA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62759C-7100-AA49-8867-836712A30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290218-494D-D24C-A3F7-3BDD32202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F12D575-EB35-F94C-9C9F-DEEE8FB23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218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BB52D14-9142-3F40-8EE6-E4FF6A8AA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3" y="2070194"/>
            <a:ext cx="5891751" cy="33141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75C9D1-7FF3-7D41-BC72-B1D615376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3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F7EA1070-2372-EE42-9FD8-FFB4C6EC6C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96991" y="2095594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CLIQUEZ POUR </a:t>
            </a:r>
            <a:br>
              <a:rPr lang="fr-FR" dirty="0"/>
            </a:br>
            <a:r>
              <a:rPr lang="fr-FR" dirty="0"/>
              <a:t>AJOUTER UN TITRE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B85C5C3F-95A4-FA4C-BF63-04CCC77216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979988" y="3808740"/>
            <a:ext cx="209731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Date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9A5C752-6366-A642-B5BD-8498AEA0ED7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979987" y="4220932"/>
            <a:ext cx="6349525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Service émetteur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21E713-EA0E-FFFB-49B6-884B6DC180D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977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>
          <p15:clr>
            <a:srgbClr val="FBAE40"/>
          </p15:clr>
        </p15:guide>
        <p15:guide id="2" pos="7680">
          <p15:clr>
            <a:srgbClr val="FBAE40"/>
          </p15:clr>
        </p15:guide>
        <p15:guide id="3" pos="3137">
          <p15:clr>
            <a:srgbClr val="FBAE40"/>
          </p15:clr>
        </p15:guide>
        <p15:guide id="4" orient="horz" pos="225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C1B207-59CD-004B-B392-04D2001D56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57E41960-6857-DF46-A859-E5BE5CA3C7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1385" y="2033413"/>
            <a:ext cx="1897430" cy="412557"/>
          </a:xfrm>
        </p:spPr>
        <p:txBody>
          <a:bodyPr lIns="0" tIns="0" rIns="0" bIns="0">
            <a:normAutofit/>
          </a:bodyPr>
          <a:lstStyle>
            <a:lvl1pPr>
              <a:defRPr lang="fr-FR" sz="2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9C5B5C4-7BA0-3849-A36C-D0DEF3C2C9B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84176" y="2648551"/>
            <a:ext cx="9691104" cy="1545315"/>
          </a:xfr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ts val="28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fr-FR" sz="14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1 / </a:t>
            </a:r>
            <a:r>
              <a:rPr lang="fr-FR" b="0" dirty="0"/>
              <a:t>Partie 1</a:t>
            </a:r>
          </a:p>
          <a:p>
            <a:r>
              <a:rPr lang="fr-FR" dirty="0"/>
              <a:t>2 / </a:t>
            </a:r>
            <a:r>
              <a:rPr lang="fr-FR" b="0" dirty="0"/>
              <a:t>Partie 2</a:t>
            </a:r>
          </a:p>
          <a:p>
            <a:r>
              <a:rPr lang="fr-FR" dirty="0"/>
              <a:t>3 / </a:t>
            </a:r>
            <a:r>
              <a:rPr lang="fr-FR" b="0" dirty="0"/>
              <a:t>Partie 3</a:t>
            </a:r>
          </a:p>
          <a:p>
            <a:r>
              <a:rPr lang="fr-FR" dirty="0"/>
              <a:t>4 / </a:t>
            </a:r>
            <a:r>
              <a:rPr lang="fr-FR" b="0" dirty="0"/>
              <a:t>Partie 4</a:t>
            </a:r>
          </a:p>
          <a:p>
            <a:r>
              <a:rPr lang="fr-FR" dirty="0"/>
              <a:t>5 / </a:t>
            </a:r>
            <a:r>
              <a:rPr lang="fr-FR" b="0" dirty="0"/>
              <a:t>Partie 5</a:t>
            </a:r>
          </a:p>
          <a:p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167D123-8582-C7C7-C4A9-52A7407BD3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saturation sat="23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9DAAC9F-9CDA-DFD4-93C0-169B0F37E2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8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ACA10F6-3E96-6540-9DE6-E2EBE1084AE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20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5209781F-2CF8-3246-A11F-87B28488C9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831" y="2285599"/>
            <a:ext cx="6332521" cy="1462781"/>
          </a:xfrm>
        </p:spPr>
        <p:txBody>
          <a:bodyPr lIns="0" tIns="0" rIns="0" bIns="0" anchor="b">
            <a:normAutofit/>
          </a:bodyPr>
          <a:lstStyle>
            <a:lvl1pPr>
              <a:defRPr lang="fr-FR" sz="48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  <a:br>
              <a:rPr lang="fr-FR" dirty="0"/>
            </a:br>
            <a:r>
              <a:rPr lang="fr-FR" dirty="0"/>
              <a:t>(INTERCALAIRE)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4AD1FD0-4665-9D43-A14E-72B3BA3DDD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3828" y="3998745"/>
            <a:ext cx="4294640" cy="308562"/>
          </a:xfr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ts val="2400"/>
              </a:lnSpc>
              <a:buNone/>
              <a:defRPr lang="fr-FR" sz="2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C25D5E4-8A0D-CF94-AF81-1133C9A021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 trans="0" detail="10"/>
                    </a14:imgEffect>
                    <a14:imgEffect>
                      <a14:saturation sat="236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806242" y="517496"/>
            <a:ext cx="3719290" cy="727569"/>
          </a:xfrm>
          <a:prstGeom prst="rect">
            <a:avLst/>
          </a:prstGeom>
          <a:noFill/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552F91B-0197-A079-909B-A95069A289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7870" r="25359" b="38"/>
          <a:stretch/>
        </p:blipFill>
        <p:spPr>
          <a:xfrm>
            <a:off x="7398589" y="-1420"/>
            <a:ext cx="4794784" cy="767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79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avec logo M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37D0B4C5-1680-CA44-8FB5-1F5F70BE8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4208"/>
            <a:ext cx="3662774" cy="2291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4A2F6D-3469-C841-9F39-9AA0B6484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CF3C63-C2E5-F14C-A190-AEA1F151930B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DDCD3B5B-05E9-A849-8625-33CB5A51F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821" y="1799198"/>
            <a:ext cx="7484076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8808046-E445-DE40-A5C0-05567F14E0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2821" y="2376618"/>
            <a:ext cx="7484076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est,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inimusdae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expliciant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nsequiam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et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faccaboriae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ommodi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uribuscil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turernatio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nestotaque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Ehentorem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moluptiori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sundior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eperum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5B1D212D-1CBD-084D-8AB1-D8E338E054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63618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A6CDD08-9BCD-088F-A545-DDD66D61645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3" y="222759"/>
            <a:ext cx="1087196" cy="53044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61BD9C8-388D-FFDD-9FBA-B662C246654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99" y="222759"/>
            <a:ext cx="972446" cy="5470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5B4793-EC71-1924-7ADF-CDB739D525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1" y="222759"/>
            <a:ext cx="520001" cy="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6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8BF51FF9-91D6-DB4F-8D0F-4EAD40206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14208"/>
            <a:ext cx="3662774" cy="2291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4A2F6D-3469-C841-9F39-9AA0B64846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73"/>
            <a:ext cx="12191999" cy="685465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75045FC-21AB-8341-BFC2-4A16AC088D5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3CF3C63-C2E5-F14C-A190-AEA1F151930B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re 1">
            <a:extLst>
              <a:ext uri="{FF2B5EF4-FFF2-40B4-BE49-F238E27FC236}">
                <a16:creationId xmlns:a16="http://schemas.microsoft.com/office/drawing/2014/main" id="{DDCD3B5B-05E9-A849-8625-33CB5A51FD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821" y="1799198"/>
            <a:ext cx="7484076" cy="480400"/>
          </a:xfrm>
        </p:spPr>
        <p:txBody>
          <a:bodyPr lIns="0" tIns="0" rIns="0" bIns="0">
            <a:norm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08808046-E445-DE40-A5C0-05567F14E02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422821" y="2376618"/>
            <a:ext cx="7484076" cy="305449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est, con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inimusdae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expliciant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nsequiam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et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tora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del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faccaboriae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ommodi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uribuscil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expedi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turernatio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quibusam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nestotaque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Ehentorem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fugitas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moluptiori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dit,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sundior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eperum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FE6A3AC-1D9F-6B40-B804-BC70C5D713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63618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6F7352-175A-09E6-E7F6-AEF4D869AA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3" y="222759"/>
            <a:ext cx="1087196" cy="5304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3871A22-C704-7D82-FAA5-DF2296CB59F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99" y="222759"/>
            <a:ext cx="972446" cy="54700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32C04C9-9B30-84FE-A676-E9C6C22DB8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1" y="222759"/>
            <a:ext cx="520001" cy="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116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Imag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284865-CFF5-384E-8D1E-E95C88F61152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2252721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A8A7006-50D9-2146-90FA-ADEE04673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6725" y="4432"/>
            <a:ext cx="5375275" cy="685356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765691A-CC9E-8B46-AA1D-4F600A1AA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4" r="1971" b="3454"/>
          <a:stretch/>
        </p:blipFill>
        <p:spPr>
          <a:xfrm>
            <a:off x="6796216" y="4209536"/>
            <a:ext cx="5395784" cy="2648464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3EDADE75-250B-7384-B492-9EB7D2D6EC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3" y="222759"/>
            <a:ext cx="1087196" cy="53044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9CE96D4-23E3-AA54-8F61-E3166D0522F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99" y="222759"/>
            <a:ext cx="972446" cy="547001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C5A7878-AF00-968C-44B0-4FCE700E07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1" y="222759"/>
            <a:ext cx="520001" cy="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385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article / For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942F5E0A-62D6-3649-B081-B1396B1130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355" y="501063"/>
            <a:ext cx="516648" cy="249992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83284865-CFF5-384E-8D1E-E95C88F61152}"/>
              </a:ext>
            </a:extLst>
          </p:cNvPr>
          <p:cNvCxnSpPr>
            <a:cxnSpLocks/>
          </p:cNvCxnSpPr>
          <p:nvPr userDrawn="1"/>
        </p:nvCxnSpPr>
        <p:spPr>
          <a:xfrm>
            <a:off x="476352" y="864175"/>
            <a:ext cx="3328827" cy="0"/>
          </a:xfrm>
          <a:prstGeom prst="line">
            <a:avLst/>
          </a:prstGeom>
          <a:ln>
            <a:solidFill>
              <a:srgbClr val="6F707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21">
            <a:extLst>
              <a:ext uri="{FF2B5EF4-FFF2-40B4-BE49-F238E27FC236}">
                <a16:creationId xmlns:a16="http://schemas.microsoft.com/office/drawing/2014/main" id="{AF16BD01-4833-1145-B1F4-E80F47DC6A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3279" y="716882"/>
            <a:ext cx="7042894" cy="3048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1500" kern="1200" dirty="0">
                <a:solidFill>
                  <a:srgbClr val="6F707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816FF46-CBD5-4942-B676-27BE5BD81F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0355" y="1799198"/>
            <a:ext cx="5625645" cy="480400"/>
          </a:xfrm>
        </p:spPr>
        <p:txBody>
          <a:bodyPr lIns="0" tIns="0" rIns="0" bIns="0">
            <a:noAutofit/>
          </a:bodyPr>
          <a:lstStyle>
            <a:lvl1pPr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Cliquer pour ajouter un titre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A7E251FD-9F0E-194D-8757-F7FD7B73E0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0355" y="2376618"/>
            <a:ext cx="5625645" cy="305449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2000"/>
              </a:lnSpc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Aximus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Fic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temporit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idis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licature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comnisquidem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ipsandant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adipsam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parum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conetum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quide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velicipiento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consequo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et ad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magnis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aceaquunt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modiossed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illab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imolenis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sequo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eaquam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optasinto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dolorest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aperita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estias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quia sus,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il minci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officienimin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cullor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doluptas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inume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pratae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apita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veruptas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velenec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ullaborem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anis doles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rehenda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escipienihil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quodita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tusapisCus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prorepe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litempo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riantem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porerestrunt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volendi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temolum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exceprae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rem.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duciis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adicipsa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volorem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nonseditat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fuga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 Nam, non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nimuscia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cum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repedit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atibus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simos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 ex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elique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simaio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mo quid et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mint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 rendent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iuntinus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ulluptas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plaut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pliquatur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serepudae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lis ut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alis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accupti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atquiditatem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est.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99627C-0612-426A-8459-CB923D2BB6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53" y="222759"/>
            <a:ext cx="1087196" cy="530443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BA5452A-8FB2-2180-F795-596E7DDA17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61" y="222759"/>
            <a:ext cx="520001" cy="52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A95245D-8F04-BA01-556F-CEB462D6D09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8099" y="222759"/>
            <a:ext cx="972446" cy="54700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1DA997F2-14D0-79D7-5879-6EB571120F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17870" r="25359" b="38"/>
          <a:stretch/>
        </p:blipFill>
        <p:spPr>
          <a:xfrm>
            <a:off x="9111942" y="0"/>
            <a:ext cx="3080058" cy="4933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55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814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92" r:id="rId10"/>
    <p:sldLayoutId id="2147483681" r:id="rId11"/>
    <p:sldLayoutId id="2147483682" r:id="rId12"/>
    <p:sldLayoutId id="2147483691" r:id="rId13"/>
    <p:sldLayoutId id="214748369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EDF37C-BAA1-9F45-9E5A-C012BC187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C4A8D8-ED2F-8946-8D1E-7D7DB6D99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7BE01E-D4B0-4840-9F4A-224AD609F6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4A0BC-939D-A84F-A7C4-D217642CCECB}" type="datetimeFigureOut">
              <a:rPr lang="fr-FR" smtClean="0"/>
              <a:t>21/05/2024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303DDE-1368-644D-AF97-0F270E62F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D71D62-60F7-D640-ABA7-EAB3033C0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33F58-996B-6244-9794-480B52F9F7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048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emf"/><Relationship Id="rId4" Type="http://schemas.openxmlformats.org/officeDocument/2006/relationships/image" Target="../media/image6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3" Type="http://schemas.openxmlformats.org/officeDocument/2006/relationships/tags" Target="../tags/tag3.xml"/><Relationship Id="rId21" Type="http://schemas.openxmlformats.org/officeDocument/2006/relationships/image" Target="../media/image41.svg"/><Relationship Id="rId7" Type="http://schemas.openxmlformats.org/officeDocument/2006/relationships/tags" Target="../tags/tag7.xml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30.png"/><Relationship Id="rId2" Type="http://schemas.openxmlformats.org/officeDocument/2006/relationships/tags" Target="../tags/tag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0.xml"/><Relationship Id="rId24" Type="http://schemas.openxmlformats.org/officeDocument/2006/relationships/customXml" Target="../ink/ink1.xml"/><Relationship Id="rId5" Type="http://schemas.openxmlformats.org/officeDocument/2006/relationships/tags" Target="../tags/tag5.xml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tags" Target="../tags/tag10.xml"/><Relationship Id="rId19" Type="http://schemas.openxmlformats.org/officeDocument/2006/relationships/image" Target="../media/image39.sv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png"/><Relationship Id="rId3" Type="http://schemas.openxmlformats.org/officeDocument/2006/relationships/image" Target="../media/image12.gif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1.jpeg"/><Relationship Id="rId11" Type="http://schemas.openxmlformats.org/officeDocument/2006/relationships/image" Target="../media/image56.pn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876C46-8620-3F43-AA18-6A5D7E0FD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RETEX :</a:t>
            </a:r>
            <a:br>
              <a:rPr lang="fr-FR" dirty="0"/>
            </a:br>
            <a:r>
              <a:rPr lang="fr-FR" sz="3600" dirty="0"/>
              <a:t>Cyberattaque Centre Hospitalier d’Armentières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08F3D1B-B85A-E045-89DF-DDAF1AD9C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22/05/2024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207C16-CB76-D848-9F3A-43B9FD43637C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fr-FR" dirty="0"/>
              <a:t>CERT SANTÉ – Hôpitaux Public Grand Lille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3C8EAC3-7DD5-D615-17C6-EB9E3BAA4E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755" y="335749"/>
            <a:ext cx="1614127" cy="78753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2B85DA9-6800-3BCC-1D8A-050B675A6BE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216" y="109064"/>
            <a:ext cx="2292996" cy="1289810"/>
          </a:xfrm>
          <a:prstGeom prst="rect">
            <a:avLst/>
          </a:prstGeom>
        </p:spPr>
      </p:pic>
      <p:pic>
        <p:nvPicPr>
          <p:cNvPr id="6" name="Image 9">
            <a:extLst>
              <a:ext uri="{FF2B5EF4-FFF2-40B4-BE49-F238E27FC236}">
                <a16:creationId xmlns:a16="http://schemas.microsoft.com/office/drawing/2014/main" id="{5E7966D5-BC74-A5C4-F934-EE4E15A81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213" y="5022890"/>
            <a:ext cx="3330362" cy="128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6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L’appel 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Temps 0 : l’Alerte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7845306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/>
              <a:t>Dimanche 11 Février 2H00 : Appel de l’astreinte informatique, pour des postes qui dysfonctionnent et des impressions qui éditent un message en Anglais … puis appel du Responsable Informatique du CHA.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Dimanche 11 Février 3h16 : Appel du RSSI GHT 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 </a:t>
            </a:r>
          </a:p>
          <a:p>
            <a:pPr algn="just">
              <a:lnSpc>
                <a:spcPts val="2000"/>
              </a:lnSpc>
            </a:pPr>
            <a:r>
              <a:rPr lang="fr-FR" b="1" i="1" dirty="0"/>
              <a:t>Les premières questions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	Quel est l’état du SIH ?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	Quel est l’état des sauvegardes ?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	L’établissement est-il isolé de l’extérieur ?...</a:t>
            </a:r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0754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5625645" cy="480400"/>
          </a:xfrm>
        </p:spPr>
        <p:txBody>
          <a:bodyPr/>
          <a:lstStyle/>
          <a:p>
            <a:r>
              <a:rPr lang="fr-FR" dirty="0"/>
              <a:t>L’arrivée 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Temps 0 : l’Alerte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8727434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/>
              <a:t>Une prise de connaissance de l’impression, diffusée partout.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dirty="0"/>
              <a:t>Une prise d’empreinte sur des postes de travail aux Urgences, rapide ;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 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Une prise d’empreinte sur les serveurs, avec un constat – les serveurs Windows sont massivement chiffrés (AD, Veeam, …)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	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Appel du Directeur de garde, rappel du CERT Santé (déjà contacté dans la nuit), contact avec l’ARS ….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dirty="0"/>
              <a:t>Mobilisation « en cascade » dès 5 heures du matin : Membres de la Direction, membres de la DSI, … </a:t>
            </a:r>
          </a:p>
        </p:txBody>
      </p:sp>
    </p:spTree>
    <p:extLst>
      <p:ext uri="{BB962C8B-B14F-4D97-AF65-F5344CB8AC3E}">
        <p14:creationId xmlns:p14="http://schemas.microsoft.com/office/powerpoint/2010/main" val="324745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4C7F171-8853-3342-B8BB-E7AC943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1" y="2285599"/>
            <a:ext cx="6332521" cy="1462781"/>
          </a:xfrm>
        </p:spPr>
        <p:txBody>
          <a:bodyPr/>
          <a:lstStyle/>
          <a:p>
            <a:r>
              <a:rPr lang="fr-FR" dirty="0"/>
              <a:t>CyberAttaque </a:t>
            </a:r>
            <a:br>
              <a:rPr lang="fr-FR" dirty="0"/>
            </a:br>
            <a:r>
              <a:rPr lang="fr-FR" dirty="0"/>
              <a:t>Enjeu 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910E3D-5942-450C-8F19-D9AB88706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828" y="3998745"/>
            <a:ext cx="4294640" cy="308562"/>
          </a:xfrm>
        </p:spPr>
        <p:txBody>
          <a:bodyPr/>
          <a:lstStyle/>
          <a:p>
            <a:r>
              <a:rPr lang="fr-FR" dirty="0"/>
              <a:t>La gestion de crise</a:t>
            </a:r>
          </a:p>
        </p:txBody>
      </p:sp>
    </p:spTree>
    <p:extLst>
      <p:ext uri="{BB962C8B-B14F-4D97-AF65-F5344CB8AC3E}">
        <p14:creationId xmlns:p14="http://schemas.microsoft.com/office/powerpoint/2010/main" val="393171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8659790" cy="480400"/>
          </a:xfrm>
        </p:spPr>
        <p:txBody>
          <a:bodyPr/>
          <a:lstStyle/>
          <a:p>
            <a:r>
              <a:rPr lang="fr-FR" dirty="0"/>
              <a:t>Les premières heures : mobilisation générale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1 : la gestion de crise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6" y="2376618"/>
            <a:ext cx="8659790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/>
              <a:t>Première cellule de crise établissement avant 6 heures, déclenchement du Plan Blanc.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Diagnostic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Propagation de la souche de chiffrement : périmètre, capacité de déclenchement, …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Recensement : qu’est-ce qui marche, qu’est ce qui ne marche plus ?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Communication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Récupération des éditions sorties des imprimantes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Annonce d’une cyberattaque en interne -  passage en mode dégradé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Contact de la préfecture, du directeur de l’ARS … et poursuite des échanges avec le CERT Santé, en lien avec l’ANSSI.</a:t>
            </a:r>
          </a:p>
        </p:txBody>
      </p:sp>
    </p:spTree>
    <p:extLst>
      <p:ext uri="{BB962C8B-B14F-4D97-AF65-F5344CB8AC3E}">
        <p14:creationId xmlns:p14="http://schemas.microsoft.com/office/powerpoint/2010/main" val="3336858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8341136" cy="480400"/>
          </a:xfrm>
        </p:spPr>
        <p:txBody>
          <a:bodyPr/>
          <a:lstStyle/>
          <a:p>
            <a:r>
              <a:rPr lang="fr-FR" dirty="0"/>
              <a:t>Le premier jour : bascule dans un monde sans IT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1 : la gestion de crise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9103951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Communication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Contact avec les partenaires (ex EFS, …), les établissements du GHT et du territoire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Communiqués de presse : information sur la cyberattaque, et sur la sécurisation de la prise en charge des patients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Echange avec le commissariat d’Armentières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i="1" dirty="0"/>
              <a:t>Principe de précaution </a:t>
            </a:r>
            <a:r>
              <a:rPr lang="fr-FR" dirty="0"/>
              <a:t>: fermeture des urgences pour 24h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i="1" dirty="0"/>
              <a:t>Effectif IT passé de 6 personnes à 11 personnes  </a:t>
            </a:r>
          </a:p>
        </p:txBody>
      </p:sp>
    </p:spTree>
    <p:extLst>
      <p:ext uri="{BB962C8B-B14F-4D97-AF65-F5344CB8AC3E}">
        <p14:creationId xmlns:p14="http://schemas.microsoft.com/office/powerpoint/2010/main" val="2429119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6900263" cy="480400"/>
          </a:xfrm>
        </p:spPr>
        <p:txBody>
          <a:bodyPr/>
          <a:lstStyle/>
          <a:p>
            <a:r>
              <a:rPr lang="fr-FR" dirty="0"/>
              <a:t>Les jours d’après 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1 : la gestion de crise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4" y="2376618"/>
            <a:ext cx="8819643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r>
              <a:rPr lang="fr-FR" dirty="0"/>
              <a:t>Mise en place de cellules de crise journalières : établissement et technique (IT locale, CERT Santé, ANSSI, Wavestone)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Communication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Assemblée générale du personnel dès J2 puis régulièrement pour tenir informé les professionnels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Un dépôt de plainte fait auprès du C3N dans les 48h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Une pré-déclaration faite à la CNIL dans les 72h, puis un suivi sur le temps long sur la violation de données</a:t>
            </a:r>
          </a:p>
          <a:p>
            <a:pPr algn="just">
              <a:lnSpc>
                <a:spcPct val="100000"/>
              </a:lnSpc>
            </a:pPr>
            <a:r>
              <a:rPr lang="fr-FR" dirty="0"/>
              <a:t>Grosse sollicitation médiatique – de la Presse Quotidienne Régionale au JT de TF1 …</a:t>
            </a:r>
          </a:p>
          <a:p>
            <a:pPr algn="just">
              <a:lnSpc>
                <a:spcPct val="100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r>
              <a:rPr lang="fr-FR" dirty="0"/>
              <a:t>Réouverture des urgences annoncée à J2 pour J3 – et tenue !</a:t>
            </a:r>
          </a:p>
          <a:p>
            <a:pPr algn="just">
              <a:lnSpc>
                <a:spcPct val="100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r>
              <a:rPr lang="fr-FR" i="1" dirty="0"/>
              <a:t>J3 à J6 : Effectif IT passé de 6 personnes à 18-19 personnes  - sanctuarisation des bureaux de la DSI par des agents de sécurité 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9961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6900263" cy="480400"/>
          </a:xfrm>
        </p:spPr>
        <p:txBody>
          <a:bodyPr/>
          <a:lstStyle/>
          <a:p>
            <a:r>
              <a:rPr lang="fr-FR" dirty="0"/>
              <a:t>Le passage au temps long, avec 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1 : la gestion de crise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8842694" cy="3054491"/>
          </a:xfrm>
        </p:spPr>
        <p:txBody>
          <a:bodyPr/>
          <a:lstStyle/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dirty="0"/>
              <a:t>Des cellules de crise qui s’espacent, mais qui restent des temps forts pour :</a:t>
            </a:r>
          </a:p>
          <a:p>
            <a:pPr marL="285750" indent="-285750" algn="just">
              <a:lnSpc>
                <a:spcPts val="2000"/>
              </a:lnSpc>
              <a:buFontTx/>
              <a:buChar char="-"/>
            </a:pPr>
            <a:r>
              <a:rPr lang="fr-FR" dirty="0"/>
              <a:t>faire état des difficultés liés à l’absence de l’IT, </a:t>
            </a:r>
          </a:p>
          <a:p>
            <a:pPr marL="285750" indent="-285750" algn="just">
              <a:lnSpc>
                <a:spcPts val="2000"/>
              </a:lnSpc>
              <a:buFontTx/>
              <a:buChar char="-"/>
            </a:pPr>
            <a:r>
              <a:rPr lang="fr-FR" dirty="0"/>
              <a:t>prendre en compte les problématiques RH (surcroit d’activité dans certains services, changements de pratiques difficiles, …),</a:t>
            </a:r>
          </a:p>
          <a:p>
            <a:pPr marL="285750" indent="-285750" algn="just">
              <a:lnSpc>
                <a:spcPts val="2000"/>
              </a:lnSpc>
              <a:buFontTx/>
              <a:buChar char="-"/>
            </a:pPr>
            <a:r>
              <a:rPr lang="fr-FR" dirty="0"/>
              <a:t>prioriser les remises en services. </a:t>
            </a:r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r>
              <a:rPr lang="fr-FR" dirty="0"/>
              <a:t>Une gestion de la fuite de donnée, qui doit être l’objet de travaux de qualification et quantification – processus fastidieux !</a:t>
            </a:r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r>
              <a:rPr lang="fr-FR" dirty="0"/>
              <a:t>Une organisation « agile » au sein de l’équipe IT, qui doit continuer de reconstruire, tout en reprenant les sujets d’exploitation, de projets qui ne peuvent attendre, …</a:t>
            </a:r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2465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F171-8853-3342-B8BB-E7AC943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1" y="2285599"/>
            <a:ext cx="6332521" cy="1462781"/>
          </a:xfrm>
        </p:spPr>
        <p:txBody>
          <a:bodyPr/>
          <a:lstStyle/>
          <a:p>
            <a:r>
              <a:rPr lang="fr-FR" dirty="0"/>
              <a:t>CyberAttaque </a:t>
            </a:r>
            <a:br>
              <a:rPr lang="fr-FR" dirty="0"/>
            </a:br>
            <a:r>
              <a:rPr lang="fr-FR" dirty="0"/>
              <a:t>Enjeu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5BBE1-3032-C34D-A3BC-C912FC776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remédiation</a:t>
            </a:r>
          </a:p>
        </p:txBody>
      </p:sp>
    </p:spTree>
    <p:extLst>
      <p:ext uri="{BB962C8B-B14F-4D97-AF65-F5344CB8AC3E}">
        <p14:creationId xmlns:p14="http://schemas.microsoft.com/office/powerpoint/2010/main" val="25183384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fr-FR" dirty="0"/>
              <a:t>CyberAttaque - Enjeu 2 : la remédiation</a:t>
            </a:r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021682"/>
            <a:ext cx="5625645" cy="480400"/>
          </a:xfrm>
        </p:spPr>
        <p:txBody>
          <a:bodyPr anchor="ctr">
            <a:normAutofit/>
          </a:bodyPr>
          <a:lstStyle/>
          <a:p>
            <a:r>
              <a:rPr lang="fr-FR" dirty="0"/>
              <a:t>L’attaque …</a:t>
            </a:r>
          </a:p>
        </p:txBody>
      </p:sp>
      <p:cxnSp>
        <p:nvCxnSpPr>
          <p:cNvPr id="126" name="Connecteur droit 125">
            <a:extLst>
              <a:ext uri="{FF2B5EF4-FFF2-40B4-BE49-F238E27FC236}">
                <a16:creationId xmlns:a16="http://schemas.microsoft.com/office/drawing/2014/main" id="{61AEF7A4-69E2-4416-7935-048FDCAE70F3}"/>
              </a:ext>
            </a:extLst>
          </p:cNvPr>
          <p:cNvCxnSpPr/>
          <p:nvPr/>
        </p:nvCxnSpPr>
        <p:spPr>
          <a:xfrm>
            <a:off x="5702787" y="4045534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>
            <a:extLst>
              <a:ext uri="{FF2B5EF4-FFF2-40B4-BE49-F238E27FC236}">
                <a16:creationId xmlns:a16="http://schemas.microsoft.com/office/drawing/2014/main" id="{79B7ADF0-844E-D675-EC4B-586F7B075E51}"/>
              </a:ext>
            </a:extLst>
          </p:cNvPr>
          <p:cNvCxnSpPr>
            <a:cxnSpLocks/>
          </p:cNvCxnSpPr>
          <p:nvPr/>
        </p:nvCxnSpPr>
        <p:spPr>
          <a:xfrm flipH="1">
            <a:off x="889822" y="2950615"/>
            <a:ext cx="6806" cy="1008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8" name="Group 45">
            <a:extLst>
              <a:ext uri="{FF2B5EF4-FFF2-40B4-BE49-F238E27FC236}">
                <a16:creationId xmlns:a16="http://schemas.microsoft.com/office/drawing/2014/main" id="{3F10601C-0CE7-4C95-BE6A-54775A626274}"/>
              </a:ext>
            </a:extLst>
          </p:cNvPr>
          <p:cNvGrpSpPr>
            <a:grpSpLocks/>
          </p:cNvGrpSpPr>
          <p:nvPr/>
        </p:nvGrpSpPr>
        <p:grpSpPr>
          <a:xfrm rot="16200000">
            <a:off x="6091668" y="-1777728"/>
            <a:ext cx="8663" cy="11519862"/>
            <a:chOff x="4563337" y="1795559"/>
            <a:chExt cx="8663" cy="5558596"/>
          </a:xfrm>
        </p:grpSpPr>
        <p:cxnSp>
          <p:nvCxnSpPr>
            <p:cNvPr id="129" name="Straight Connector 39">
              <a:extLst>
                <a:ext uri="{FF2B5EF4-FFF2-40B4-BE49-F238E27FC236}">
                  <a16:creationId xmlns:a16="http://schemas.microsoft.com/office/drawing/2014/main" id="{C3A2C41B-543A-0BD4-9BC0-517F19340B5C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2010111" y="4792266"/>
              <a:ext cx="5116316" cy="7462"/>
            </a:xfrm>
            <a:prstGeom prst="line">
              <a:avLst/>
            </a:prstGeom>
            <a:ln w="381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43">
              <a:extLst>
                <a:ext uri="{FF2B5EF4-FFF2-40B4-BE49-F238E27FC236}">
                  <a16:creationId xmlns:a16="http://schemas.microsoft.com/office/drawing/2014/main" id="{CF729F0F-0DF6-3DA1-FC82-EA44C0AD9578}"/>
                </a:ext>
              </a:extLst>
            </p:cNvPr>
            <p:cNvCxnSpPr>
              <a:cxnSpLocks/>
            </p:cNvCxnSpPr>
            <p:nvPr/>
          </p:nvCxnSpPr>
          <p:spPr>
            <a:xfrm>
              <a:off x="4563337" y="1795559"/>
              <a:ext cx="0" cy="457200"/>
            </a:xfrm>
            <a:prstGeom prst="line">
              <a:avLst/>
            </a:prstGeom>
            <a:ln w="38100" cap="flat" cmpd="sng" algn="ctr">
              <a:solidFill>
                <a:schemeClr val="bg2">
                  <a:lumMod val="40000"/>
                  <a:lumOff val="60000"/>
                </a:scheme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Ellipse 130">
            <a:extLst>
              <a:ext uri="{FF2B5EF4-FFF2-40B4-BE49-F238E27FC236}">
                <a16:creationId xmlns:a16="http://schemas.microsoft.com/office/drawing/2014/main" id="{E42CF036-7A93-3640-1333-9DDFED1F416E}"/>
              </a:ext>
            </a:extLst>
          </p:cNvPr>
          <p:cNvSpPr>
            <a:spLocks/>
          </p:cNvSpPr>
          <p:nvPr/>
        </p:nvSpPr>
        <p:spPr>
          <a:xfrm>
            <a:off x="783206" y="3867196"/>
            <a:ext cx="212130" cy="221351"/>
          </a:xfrm>
          <a:prstGeom prst="ellipse">
            <a:avLst/>
          </a:prstGeom>
          <a:solidFill>
            <a:schemeClr val="bg1">
              <a:lumMod val="10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32" name="Groupe 131">
            <a:extLst>
              <a:ext uri="{FF2B5EF4-FFF2-40B4-BE49-F238E27FC236}">
                <a16:creationId xmlns:a16="http://schemas.microsoft.com/office/drawing/2014/main" id="{A7D1C514-A716-7983-5391-62E75DC44E36}"/>
              </a:ext>
            </a:extLst>
          </p:cNvPr>
          <p:cNvGrpSpPr>
            <a:grpSpLocks/>
          </p:cNvGrpSpPr>
          <p:nvPr/>
        </p:nvGrpSpPr>
        <p:grpSpPr>
          <a:xfrm>
            <a:off x="336069" y="1736949"/>
            <a:ext cx="2454805" cy="1388974"/>
            <a:chOff x="391118" y="1547374"/>
            <a:chExt cx="2349200" cy="136854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3" name="Rectangle : avec coins arrondis en diagonale 132">
              <a:extLst>
                <a:ext uri="{FF2B5EF4-FFF2-40B4-BE49-F238E27FC236}">
                  <a16:creationId xmlns:a16="http://schemas.microsoft.com/office/drawing/2014/main" id="{9A9F6A32-2A41-9DEF-B790-93E4FD401F0A}"/>
                </a:ext>
              </a:extLst>
            </p:cNvPr>
            <p:cNvSpPr>
              <a:spLocks/>
            </p:cNvSpPr>
            <p:nvPr/>
          </p:nvSpPr>
          <p:spPr>
            <a:xfrm>
              <a:off x="391118" y="1547374"/>
              <a:ext cx="2349200" cy="1368547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/>
            </a:p>
          </p:txBody>
        </p:sp>
        <p:sp>
          <p:nvSpPr>
            <p:cNvPr id="134" name="TextBox 25">
              <a:extLst>
                <a:ext uri="{FF2B5EF4-FFF2-40B4-BE49-F238E27FC236}">
                  <a16:creationId xmlns:a16="http://schemas.microsoft.com/office/drawing/2014/main" id="{04ECB238-2AB7-E61C-99C6-00C4815EB3D3}"/>
                </a:ext>
              </a:extLst>
            </p:cNvPr>
            <p:cNvSpPr txBox="1">
              <a:spLocks/>
            </p:cNvSpPr>
            <p:nvPr/>
          </p:nvSpPr>
          <p:spPr>
            <a:xfrm>
              <a:off x="470418" y="1657589"/>
              <a:ext cx="2197917" cy="1159932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>
                <a:spcAft>
                  <a:spcPts val="325"/>
                </a:spcAft>
                <a:defRPr/>
              </a:pPr>
              <a:r>
                <a:rPr lang="fr-FR" sz="1200" i="1" kern="0" cap="small" dirty="0"/>
                <a:t>Décembre 2023</a:t>
              </a:r>
              <a:endParaRPr lang="fr-FR" sz="1400" i="1" kern="0" cap="small" dirty="0"/>
            </a:p>
            <a:p>
              <a:pPr algn="ctr">
                <a:spcAft>
                  <a:spcPts val="325"/>
                </a:spcAft>
                <a:defRPr/>
              </a:pPr>
              <a:r>
                <a:rPr lang="fr-FR" sz="1400" b="1" kern="0" cap="small" dirty="0"/>
                <a:t>accès initial au Système d’information du CH Armentières au travers d’un compte VPN</a:t>
              </a:r>
            </a:p>
          </p:txBody>
        </p:sp>
      </p:grpSp>
      <p:cxnSp>
        <p:nvCxnSpPr>
          <p:cNvPr id="135" name="Connecteur droit 134">
            <a:extLst>
              <a:ext uri="{FF2B5EF4-FFF2-40B4-BE49-F238E27FC236}">
                <a16:creationId xmlns:a16="http://schemas.microsoft.com/office/drawing/2014/main" id="{11D59D41-F45C-2BE1-9C7C-9D5A26F2E646}"/>
              </a:ext>
            </a:extLst>
          </p:cNvPr>
          <p:cNvCxnSpPr/>
          <p:nvPr/>
        </p:nvCxnSpPr>
        <p:spPr>
          <a:xfrm>
            <a:off x="7681252" y="2974647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6" name="Groupe 135">
            <a:extLst>
              <a:ext uri="{FF2B5EF4-FFF2-40B4-BE49-F238E27FC236}">
                <a16:creationId xmlns:a16="http://schemas.microsoft.com/office/drawing/2014/main" id="{860580F4-7B40-6FA1-B1E6-A13E9D078D5D}"/>
              </a:ext>
            </a:extLst>
          </p:cNvPr>
          <p:cNvGrpSpPr>
            <a:grpSpLocks/>
          </p:cNvGrpSpPr>
          <p:nvPr/>
        </p:nvGrpSpPr>
        <p:grpSpPr>
          <a:xfrm>
            <a:off x="5005752" y="4873466"/>
            <a:ext cx="3030305" cy="1273186"/>
            <a:chOff x="4667273" y="1575455"/>
            <a:chExt cx="2349200" cy="1368547"/>
          </a:xfrm>
        </p:grpSpPr>
        <p:sp>
          <p:nvSpPr>
            <p:cNvPr id="137" name="Rectangle : avec coins arrondis en diagonale 136">
              <a:extLst>
                <a:ext uri="{FF2B5EF4-FFF2-40B4-BE49-F238E27FC236}">
                  <a16:creationId xmlns:a16="http://schemas.microsoft.com/office/drawing/2014/main" id="{BAA474AD-BFF3-6667-EB01-D958FB2B53B0}"/>
                </a:ext>
              </a:extLst>
            </p:cNvPr>
            <p:cNvSpPr>
              <a:spLocks/>
            </p:cNvSpPr>
            <p:nvPr/>
          </p:nvSpPr>
          <p:spPr>
            <a:xfrm>
              <a:off x="4667273" y="1575455"/>
              <a:ext cx="2349200" cy="1368547"/>
            </a:xfrm>
            <a:prstGeom prst="round2DiagRect">
              <a:avLst/>
            </a:prstGeom>
            <a:solidFill>
              <a:schemeClr val="bg1">
                <a:lumMod val="100000"/>
              </a:schemeClr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38" name="TextBox 25">
              <a:extLst>
                <a:ext uri="{FF2B5EF4-FFF2-40B4-BE49-F238E27FC236}">
                  <a16:creationId xmlns:a16="http://schemas.microsoft.com/office/drawing/2014/main" id="{64202FF2-7573-3AB3-B0B2-18884CDDD29F}"/>
                </a:ext>
              </a:extLst>
            </p:cNvPr>
            <p:cNvSpPr txBox="1">
              <a:spLocks/>
            </p:cNvSpPr>
            <p:nvPr/>
          </p:nvSpPr>
          <p:spPr>
            <a:xfrm>
              <a:off x="4667273" y="1879275"/>
              <a:ext cx="2349200" cy="760906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100000"/>
                    </a:schemeClr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200" i="1" kern="0" cap="small" dirty="0">
                  <a:solidFill>
                    <a:schemeClr val="tx1">
                      <a:lumMod val="100000"/>
                    </a:schemeClr>
                  </a:solidFill>
                </a:rPr>
                <a:t>23 Janvier</a:t>
              </a:r>
              <a:endParaRPr lang="fr-FR" sz="1400" i="1" kern="0" cap="small" dirty="0">
                <a:solidFill>
                  <a:schemeClr val="tx1">
                    <a:lumMod val="100000"/>
                  </a:schemeClr>
                </a:solidFill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Mise en œuvre de mécanismes de persistance sur le Pare-Feu</a:t>
              </a:r>
            </a:p>
          </p:txBody>
        </p:sp>
      </p:grpSp>
      <p:sp>
        <p:nvSpPr>
          <p:cNvPr id="139" name="Ellipse 138">
            <a:extLst>
              <a:ext uri="{FF2B5EF4-FFF2-40B4-BE49-F238E27FC236}">
                <a16:creationId xmlns:a16="http://schemas.microsoft.com/office/drawing/2014/main" id="{9140C95C-A638-CB01-C59A-9FCAB1E99DAB}"/>
              </a:ext>
            </a:extLst>
          </p:cNvPr>
          <p:cNvSpPr>
            <a:spLocks/>
          </p:cNvSpPr>
          <p:nvPr/>
        </p:nvSpPr>
        <p:spPr>
          <a:xfrm>
            <a:off x="7596513" y="3868615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DDEEB31F-F03B-765A-BD88-AE616BDC7B70}"/>
              </a:ext>
            </a:extLst>
          </p:cNvPr>
          <p:cNvGrpSpPr>
            <a:grpSpLocks/>
          </p:cNvGrpSpPr>
          <p:nvPr/>
        </p:nvGrpSpPr>
        <p:grpSpPr>
          <a:xfrm>
            <a:off x="6284582" y="1736949"/>
            <a:ext cx="2905068" cy="1434122"/>
            <a:chOff x="4667273" y="1575455"/>
            <a:chExt cx="2349200" cy="1368547"/>
          </a:xfrm>
        </p:grpSpPr>
        <p:sp>
          <p:nvSpPr>
            <p:cNvPr id="141" name="Rectangle : avec coins arrondis en diagonale 140">
              <a:extLst>
                <a:ext uri="{FF2B5EF4-FFF2-40B4-BE49-F238E27FC236}">
                  <a16:creationId xmlns:a16="http://schemas.microsoft.com/office/drawing/2014/main" id="{4AC02C37-290F-4B66-365F-D16B2CF14E2E}"/>
                </a:ext>
              </a:extLst>
            </p:cNvPr>
            <p:cNvSpPr>
              <a:spLocks/>
            </p:cNvSpPr>
            <p:nvPr/>
          </p:nvSpPr>
          <p:spPr>
            <a:xfrm>
              <a:off x="4667273" y="1575455"/>
              <a:ext cx="2349200" cy="1368547"/>
            </a:xfrm>
            <a:prstGeom prst="round2DiagRect">
              <a:avLst/>
            </a:prstGeom>
            <a:solidFill>
              <a:schemeClr val="bg1">
                <a:lumMod val="100000"/>
              </a:schemeClr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42" name="TextBox 25">
              <a:extLst>
                <a:ext uri="{FF2B5EF4-FFF2-40B4-BE49-F238E27FC236}">
                  <a16:creationId xmlns:a16="http://schemas.microsoft.com/office/drawing/2014/main" id="{F967BBE9-CD32-CAC5-BF2F-0F4E2C00AB5E}"/>
                </a:ext>
              </a:extLst>
            </p:cNvPr>
            <p:cNvSpPr txBox="1">
              <a:spLocks/>
            </p:cNvSpPr>
            <p:nvPr/>
          </p:nvSpPr>
          <p:spPr>
            <a:xfrm>
              <a:off x="4667273" y="1819172"/>
              <a:ext cx="2349200" cy="881111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>
                      <a:lumMod val="100000"/>
                    </a:schemeClr>
                  </a:solidFill>
                </a14:hiddenFill>
              </a:ext>
            </a:extLst>
          </p:spPr>
          <p:txBody>
            <a:bodyPr wrap="square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200" i="1" kern="0" cap="small" dirty="0">
                  <a:solidFill>
                    <a:schemeClr val="tx1">
                      <a:lumMod val="100000"/>
                    </a:schemeClr>
                  </a:solidFill>
                </a:rPr>
                <a:t>27 Janvier</a:t>
              </a:r>
              <a:endParaRPr lang="fr-FR" sz="1400" i="1" kern="0" cap="small" dirty="0">
                <a:solidFill>
                  <a:schemeClr val="tx1">
                    <a:lumMod val="100000"/>
                  </a:schemeClr>
                </a:solidFill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Impacts Sauvegarde</a:t>
              </a: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(Arrêt des mécanismes de réplication et chiffrement)</a:t>
              </a:r>
            </a:p>
          </p:txBody>
        </p:sp>
      </p:grpSp>
      <p:cxnSp>
        <p:nvCxnSpPr>
          <p:cNvPr id="143" name="Connecteur droit 142">
            <a:extLst>
              <a:ext uri="{FF2B5EF4-FFF2-40B4-BE49-F238E27FC236}">
                <a16:creationId xmlns:a16="http://schemas.microsoft.com/office/drawing/2014/main" id="{5356A10E-2EC9-684E-B8D5-DE3DED1F2982}"/>
              </a:ext>
            </a:extLst>
          </p:cNvPr>
          <p:cNvCxnSpPr/>
          <p:nvPr/>
        </p:nvCxnSpPr>
        <p:spPr>
          <a:xfrm>
            <a:off x="9748896" y="4045534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13446CC1-199D-B543-5E3A-3FD2C5C2D2A9}"/>
              </a:ext>
            </a:extLst>
          </p:cNvPr>
          <p:cNvGrpSpPr/>
          <p:nvPr/>
        </p:nvGrpSpPr>
        <p:grpSpPr>
          <a:xfrm>
            <a:off x="8375753" y="4864076"/>
            <a:ext cx="2914545" cy="1190676"/>
            <a:chOff x="4667273" y="1575455"/>
            <a:chExt cx="2349200" cy="136854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5" name="Rectangle : avec coins arrondis en diagonale 144">
              <a:extLst>
                <a:ext uri="{FF2B5EF4-FFF2-40B4-BE49-F238E27FC236}">
                  <a16:creationId xmlns:a16="http://schemas.microsoft.com/office/drawing/2014/main" id="{DF0A7FF0-7316-A65E-B3F9-E3915153F19C}"/>
                </a:ext>
              </a:extLst>
            </p:cNvPr>
            <p:cNvSpPr>
              <a:spLocks/>
            </p:cNvSpPr>
            <p:nvPr/>
          </p:nvSpPr>
          <p:spPr>
            <a:xfrm>
              <a:off x="4667273" y="1575455"/>
              <a:ext cx="2349200" cy="1368547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46" name="TextBox 25">
              <a:extLst>
                <a:ext uri="{FF2B5EF4-FFF2-40B4-BE49-F238E27FC236}">
                  <a16:creationId xmlns:a16="http://schemas.microsoft.com/office/drawing/2014/main" id="{78566C19-4480-6434-8305-B8E214B875B0}"/>
                </a:ext>
              </a:extLst>
            </p:cNvPr>
            <p:cNvSpPr txBox="1">
              <a:spLocks/>
            </p:cNvSpPr>
            <p:nvPr/>
          </p:nvSpPr>
          <p:spPr>
            <a:xfrm>
              <a:off x="4716265" y="1851985"/>
              <a:ext cx="2251214" cy="813635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200" i="1" kern="0" cap="small" dirty="0">
                  <a:solidFill>
                    <a:schemeClr val="tx1">
                      <a:lumMod val="100000"/>
                    </a:schemeClr>
                  </a:solidFill>
                </a:rPr>
                <a:t>09 Février</a:t>
              </a:r>
              <a:endParaRPr lang="fr-FR" sz="1400" i="1" kern="0" cap="small" dirty="0">
                <a:solidFill>
                  <a:schemeClr val="tx1">
                    <a:lumMod val="100000"/>
                  </a:schemeClr>
                </a:solidFill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Déploiement de la charge de chiffrement</a:t>
              </a:r>
            </a:p>
          </p:txBody>
        </p:sp>
      </p:grpSp>
      <p:sp>
        <p:nvSpPr>
          <p:cNvPr id="147" name="Ellipse 146">
            <a:extLst>
              <a:ext uri="{FF2B5EF4-FFF2-40B4-BE49-F238E27FC236}">
                <a16:creationId xmlns:a16="http://schemas.microsoft.com/office/drawing/2014/main" id="{FF999F3A-4970-F2E2-896B-2EC4525BC13E}"/>
              </a:ext>
            </a:extLst>
          </p:cNvPr>
          <p:cNvSpPr>
            <a:spLocks/>
          </p:cNvSpPr>
          <p:nvPr/>
        </p:nvSpPr>
        <p:spPr>
          <a:xfrm>
            <a:off x="5622373" y="388611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48" name="Ellipse 147">
            <a:extLst>
              <a:ext uri="{FF2B5EF4-FFF2-40B4-BE49-F238E27FC236}">
                <a16:creationId xmlns:a16="http://schemas.microsoft.com/office/drawing/2014/main" id="{5849DFB7-A004-C864-2D85-F4C18FA31D8B}"/>
              </a:ext>
            </a:extLst>
          </p:cNvPr>
          <p:cNvSpPr>
            <a:spLocks/>
          </p:cNvSpPr>
          <p:nvPr/>
        </p:nvSpPr>
        <p:spPr>
          <a:xfrm>
            <a:off x="9662122" y="388611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49" name="Connecteur droit 148">
            <a:extLst>
              <a:ext uri="{FF2B5EF4-FFF2-40B4-BE49-F238E27FC236}">
                <a16:creationId xmlns:a16="http://schemas.microsoft.com/office/drawing/2014/main" id="{FFF754C0-159D-1564-66F9-8FF4E3CE8291}"/>
              </a:ext>
            </a:extLst>
          </p:cNvPr>
          <p:cNvCxnSpPr/>
          <p:nvPr/>
        </p:nvCxnSpPr>
        <p:spPr>
          <a:xfrm>
            <a:off x="2059875" y="4045534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>
            <a:extLst>
              <a:ext uri="{FF2B5EF4-FFF2-40B4-BE49-F238E27FC236}">
                <a16:creationId xmlns:a16="http://schemas.microsoft.com/office/drawing/2014/main" id="{AB6F4F52-8B19-17ED-96C1-106CD569AE6A}"/>
              </a:ext>
            </a:extLst>
          </p:cNvPr>
          <p:cNvCxnSpPr/>
          <p:nvPr/>
        </p:nvCxnSpPr>
        <p:spPr>
          <a:xfrm>
            <a:off x="3211606" y="2933872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DFCB4DD9-F6A9-49BA-1263-9304EB4C6AAA}"/>
              </a:ext>
            </a:extLst>
          </p:cNvPr>
          <p:cNvGrpSpPr>
            <a:grpSpLocks/>
          </p:cNvGrpSpPr>
          <p:nvPr/>
        </p:nvGrpSpPr>
        <p:grpSpPr>
          <a:xfrm>
            <a:off x="1157913" y="4873466"/>
            <a:ext cx="3508143" cy="1273186"/>
            <a:chOff x="4667272" y="1575455"/>
            <a:chExt cx="2349201" cy="1368547"/>
          </a:xfrm>
        </p:grpSpPr>
        <p:sp>
          <p:nvSpPr>
            <p:cNvPr id="152" name="Rectangle : avec coins arrondis en diagonale 151">
              <a:extLst>
                <a:ext uri="{FF2B5EF4-FFF2-40B4-BE49-F238E27FC236}">
                  <a16:creationId xmlns:a16="http://schemas.microsoft.com/office/drawing/2014/main" id="{77A0A2E8-C8B0-3A76-8B7A-131F135FFFE2}"/>
                </a:ext>
              </a:extLst>
            </p:cNvPr>
            <p:cNvSpPr>
              <a:spLocks/>
            </p:cNvSpPr>
            <p:nvPr/>
          </p:nvSpPr>
          <p:spPr>
            <a:xfrm>
              <a:off x="4667272" y="1575455"/>
              <a:ext cx="2349200" cy="1368547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53" name="TextBox 25">
              <a:extLst>
                <a:ext uri="{FF2B5EF4-FFF2-40B4-BE49-F238E27FC236}">
                  <a16:creationId xmlns:a16="http://schemas.microsoft.com/office/drawing/2014/main" id="{6FF411A4-8742-5915-FE67-236BB9AF8AC1}"/>
                </a:ext>
              </a:extLst>
            </p:cNvPr>
            <p:cNvSpPr txBox="1">
              <a:spLocks/>
            </p:cNvSpPr>
            <p:nvPr/>
          </p:nvSpPr>
          <p:spPr>
            <a:xfrm>
              <a:off x="4667273" y="1879275"/>
              <a:ext cx="2349200" cy="760906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200" i="1" kern="0" cap="small" dirty="0">
                  <a:solidFill>
                    <a:schemeClr val="tx1">
                      <a:lumMod val="100000"/>
                    </a:schemeClr>
                  </a:solidFill>
                </a:rPr>
                <a:t>18 Janvier</a:t>
              </a:r>
              <a:endParaRPr lang="fr-FR" sz="1400" i="1" kern="0" cap="small" dirty="0">
                <a:solidFill>
                  <a:schemeClr val="tx1">
                    <a:lumMod val="100000"/>
                  </a:schemeClr>
                </a:solidFill>
              </a:endParaRPr>
            </a:p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Début de la phase de reconnaissance et d’élévation de privilèges</a:t>
              </a:r>
            </a:p>
          </p:txBody>
        </p:sp>
      </p:grpSp>
      <p:sp>
        <p:nvSpPr>
          <p:cNvPr id="154" name="Ellipse 153">
            <a:extLst>
              <a:ext uri="{FF2B5EF4-FFF2-40B4-BE49-F238E27FC236}">
                <a16:creationId xmlns:a16="http://schemas.microsoft.com/office/drawing/2014/main" id="{0798D985-4CB4-37B9-4A5A-2E13014C0A30}"/>
              </a:ext>
            </a:extLst>
          </p:cNvPr>
          <p:cNvSpPr>
            <a:spLocks/>
          </p:cNvSpPr>
          <p:nvPr/>
        </p:nvSpPr>
        <p:spPr>
          <a:xfrm>
            <a:off x="3130716" y="387142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2F89EE8A-C9EF-53D5-D267-93A02D58767E}"/>
              </a:ext>
            </a:extLst>
          </p:cNvPr>
          <p:cNvGrpSpPr>
            <a:grpSpLocks/>
          </p:cNvGrpSpPr>
          <p:nvPr/>
        </p:nvGrpSpPr>
        <p:grpSpPr>
          <a:xfrm>
            <a:off x="3085194" y="1736949"/>
            <a:ext cx="2905068" cy="1434122"/>
            <a:chOff x="4667273" y="1575455"/>
            <a:chExt cx="2349200" cy="1368547"/>
          </a:xfrm>
        </p:grpSpPr>
        <p:sp>
          <p:nvSpPr>
            <p:cNvPr id="156" name="Rectangle : avec coins arrondis en diagonale 155">
              <a:extLst>
                <a:ext uri="{FF2B5EF4-FFF2-40B4-BE49-F238E27FC236}">
                  <a16:creationId xmlns:a16="http://schemas.microsoft.com/office/drawing/2014/main" id="{D6240BE0-57EF-0B7F-FF19-05BD5E7DAA74}"/>
                </a:ext>
              </a:extLst>
            </p:cNvPr>
            <p:cNvSpPr>
              <a:spLocks/>
            </p:cNvSpPr>
            <p:nvPr/>
          </p:nvSpPr>
          <p:spPr>
            <a:xfrm>
              <a:off x="4667273" y="1575455"/>
              <a:ext cx="2349200" cy="1368547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57" name="TextBox 25">
              <a:extLst>
                <a:ext uri="{FF2B5EF4-FFF2-40B4-BE49-F238E27FC236}">
                  <a16:creationId xmlns:a16="http://schemas.microsoft.com/office/drawing/2014/main" id="{CF0E96FB-98BB-C0A5-A988-162F3B3B18A8}"/>
                </a:ext>
              </a:extLst>
            </p:cNvPr>
            <p:cNvSpPr txBox="1">
              <a:spLocks/>
            </p:cNvSpPr>
            <p:nvPr/>
          </p:nvSpPr>
          <p:spPr>
            <a:xfrm>
              <a:off x="4667273" y="1921969"/>
              <a:ext cx="2349200" cy="675518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lang="fr-FR" sz="1200" i="1" kern="0" cap="small" dirty="0"/>
                <a:t>19 Janvier</a:t>
              </a:r>
              <a:endParaRPr lang="fr-FR" sz="1600" i="1" kern="0" cap="small" dirty="0"/>
            </a:p>
            <a:p>
              <a:pPr algn="ctr">
                <a:defRPr/>
              </a:pPr>
              <a:r>
                <a:rPr lang="fr-FR" sz="1400" b="1" kern="0" cap="small" dirty="0"/>
                <a:t>Prise de contrôle du Domaine (Administrateur du Domaine)</a:t>
              </a:r>
            </a:p>
          </p:txBody>
        </p:sp>
      </p:grpSp>
      <p:sp>
        <p:nvSpPr>
          <p:cNvPr id="158" name="Ellipse 157">
            <a:extLst>
              <a:ext uri="{FF2B5EF4-FFF2-40B4-BE49-F238E27FC236}">
                <a16:creationId xmlns:a16="http://schemas.microsoft.com/office/drawing/2014/main" id="{3F0AC532-0C82-2D7B-E4E2-788CA546EE07}"/>
              </a:ext>
            </a:extLst>
          </p:cNvPr>
          <p:cNvSpPr>
            <a:spLocks/>
          </p:cNvSpPr>
          <p:nvPr/>
        </p:nvSpPr>
        <p:spPr>
          <a:xfrm>
            <a:off x="1979461" y="388611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cxnSp>
        <p:nvCxnSpPr>
          <p:cNvPr id="159" name="Connecteur droit 158">
            <a:extLst>
              <a:ext uri="{FF2B5EF4-FFF2-40B4-BE49-F238E27FC236}">
                <a16:creationId xmlns:a16="http://schemas.microsoft.com/office/drawing/2014/main" id="{3AF3B213-8643-FCB2-6B29-A12782F080ED}"/>
              </a:ext>
            </a:extLst>
          </p:cNvPr>
          <p:cNvCxnSpPr/>
          <p:nvPr/>
        </p:nvCxnSpPr>
        <p:spPr>
          <a:xfrm>
            <a:off x="10844071" y="3002659"/>
            <a:ext cx="0" cy="1044000"/>
          </a:xfrm>
          <a:prstGeom prst="line">
            <a:avLst/>
          </a:prstGeom>
          <a:ln>
            <a:solidFill>
              <a:schemeClr val="tx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Ellipse 159">
            <a:extLst>
              <a:ext uri="{FF2B5EF4-FFF2-40B4-BE49-F238E27FC236}">
                <a16:creationId xmlns:a16="http://schemas.microsoft.com/office/drawing/2014/main" id="{121928B2-7A18-C5C8-F56C-E7C18CF1CD8D}"/>
              </a:ext>
            </a:extLst>
          </p:cNvPr>
          <p:cNvSpPr>
            <a:spLocks/>
          </p:cNvSpPr>
          <p:nvPr/>
        </p:nvSpPr>
        <p:spPr>
          <a:xfrm>
            <a:off x="10759332" y="3886112"/>
            <a:ext cx="180000" cy="18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EBB5EB70-BDCA-70AA-4F52-E3466F2B9E47}"/>
              </a:ext>
            </a:extLst>
          </p:cNvPr>
          <p:cNvGrpSpPr>
            <a:grpSpLocks/>
          </p:cNvGrpSpPr>
          <p:nvPr/>
        </p:nvGrpSpPr>
        <p:grpSpPr>
          <a:xfrm>
            <a:off x="9483971" y="1736949"/>
            <a:ext cx="2371960" cy="1434122"/>
            <a:chOff x="4667273" y="1575455"/>
            <a:chExt cx="2349200" cy="136854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2" name="Rectangle : avec coins arrondis en diagonale 161">
              <a:extLst>
                <a:ext uri="{FF2B5EF4-FFF2-40B4-BE49-F238E27FC236}">
                  <a16:creationId xmlns:a16="http://schemas.microsoft.com/office/drawing/2014/main" id="{7BE07A70-E8ED-B5DA-DA46-399E7CA7F81E}"/>
                </a:ext>
              </a:extLst>
            </p:cNvPr>
            <p:cNvSpPr>
              <a:spLocks/>
            </p:cNvSpPr>
            <p:nvPr/>
          </p:nvSpPr>
          <p:spPr>
            <a:xfrm>
              <a:off x="4667273" y="1575455"/>
              <a:ext cx="2349200" cy="1368547"/>
            </a:xfrm>
            <a:prstGeom prst="round2DiagRect">
              <a:avLst/>
            </a:prstGeom>
            <a:solidFill>
              <a:schemeClr val="bg1"/>
            </a:solidFill>
            <a:ln w="12700">
              <a:solidFill>
                <a:srgbClr val="2270B8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800" b="1" dirty="0"/>
            </a:p>
          </p:txBody>
        </p:sp>
        <p:sp>
          <p:nvSpPr>
            <p:cNvPr id="163" name="TextBox 25">
              <a:extLst>
                <a:ext uri="{FF2B5EF4-FFF2-40B4-BE49-F238E27FC236}">
                  <a16:creationId xmlns:a16="http://schemas.microsoft.com/office/drawing/2014/main" id="{9C53A30B-05A0-9086-E10E-74A8EEBFC092}"/>
                </a:ext>
              </a:extLst>
            </p:cNvPr>
            <p:cNvSpPr txBox="1">
              <a:spLocks/>
            </p:cNvSpPr>
            <p:nvPr/>
          </p:nvSpPr>
          <p:spPr>
            <a:xfrm>
              <a:off x="4716265" y="1818246"/>
              <a:ext cx="2251214" cy="881111"/>
            </a:xfrm>
            <a:prstGeom prst="rect">
              <a:avLst/>
            </a:prstGeom>
            <a:noFill/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 anchor="ctr">
              <a:spAutoFit/>
            </a:bodyPr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buClrTx/>
                <a:buSzTx/>
                <a:buFontTx/>
                <a:buNone/>
                <a:tabLst/>
                <a:defRPr/>
              </a:pPr>
              <a:r>
                <a:rPr lang="fr-FR" sz="1200" i="1" kern="0" cap="small" dirty="0">
                  <a:solidFill>
                    <a:schemeClr val="tx1">
                      <a:lumMod val="100000"/>
                    </a:schemeClr>
                  </a:solidFill>
                </a:rPr>
                <a:t>Nuit du 10 au 11 Février </a:t>
              </a:r>
              <a:r>
                <a:rPr lang="fr-FR" sz="1400" b="1" kern="0" cap="small" dirty="0">
                  <a:solidFill>
                    <a:schemeClr val="tx1">
                      <a:lumMod val="100000"/>
                    </a:schemeClr>
                  </a:solidFill>
                </a:rPr>
                <a:t>Chiffrement des postes de travail et des serveurs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042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5" y="1799198"/>
            <a:ext cx="6900263" cy="480400"/>
          </a:xfrm>
        </p:spPr>
        <p:txBody>
          <a:bodyPr/>
          <a:lstStyle/>
          <a:p>
            <a:r>
              <a:rPr lang="fr-FR" dirty="0"/>
              <a:t>Les premières actions 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2 : la remédiation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376618"/>
            <a:ext cx="8858062" cy="305449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Investigation numérique, parce qu’on ne peut bien reconstruire qu’en sachant  ce qui est « cassé » 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Dès J2, mobilisation des acteurs pour construire le scénario d’attaque, identifier les failles utilisées, les assets impactés </a:t>
            </a:r>
          </a:p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En attendant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Dès J1, reconstruction d’un Active Directory sur base du modèle </a:t>
            </a:r>
            <a:r>
              <a:rPr lang="fr-FR" dirty="0" err="1"/>
              <a:t>Tiering</a:t>
            </a:r>
            <a:r>
              <a:rPr lang="fr-FR" dirty="0"/>
              <a:t>, 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Récupération des cartographies, comptes à privilège, éléments structurant du SIH pour disposer d’un référentiel permettant à des équipes externes au CHA d’intervenir,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Etablissement d’une première liste des « indispensables » avant réouverture des flux massifs vers l’extérieur avec notamment : renforcement des politiques de mots de passe, LAPS, déploiement EDR, MFA …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Identification des besoins de connexion vers l’extérieur (Doctolib, …) et déploiement de postes dédiés avec galet 4G,</a:t>
            </a:r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08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3992282-B262-2D4C-8983-CF3D673F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559ACC8-F74D-514E-86DD-E3B2B723A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176" y="2648551"/>
            <a:ext cx="9691104" cy="2626093"/>
          </a:xfrm>
        </p:spPr>
        <p:txBody>
          <a:bodyPr>
            <a:noAutofit/>
          </a:bodyPr>
          <a:lstStyle/>
          <a:p>
            <a:r>
              <a:rPr lang="fr-FR" dirty="0"/>
              <a:t>1 / </a:t>
            </a:r>
            <a:r>
              <a:rPr lang="fr-FR" b="0" dirty="0"/>
              <a:t>Présentation du CERT Santé</a:t>
            </a:r>
          </a:p>
          <a:p>
            <a:r>
              <a:rPr lang="fr-FR" dirty="0"/>
              <a:t>2 / </a:t>
            </a:r>
            <a:r>
              <a:rPr lang="fr-FR" b="0" dirty="0"/>
              <a:t>Présentation du CH Armentières</a:t>
            </a:r>
          </a:p>
          <a:p>
            <a:r>
              <a:rPr lang="fr-FR" dirty="0"/>
              <a:t>3 / </a:t>
            </a:r>
            <a:r>
              <a:rPr lang="fr-FR" b="0" dirty="0"/>
              <a:t>CyberAttaque Temps 0 – l’Alerte</a:t>
            </a:r>
          </a:p>
          <a:p>
            <a:r>
              <a:rPr lang="fr-FR" dirty="0"/>
              <a:t>4 / </a:t>
            </a:r>
            <a:r>
              <a:rPr lang="fr-FR" b="0" dirty="0"/>
              <a:t>CyberAttaque Enjeu 1 – La gestion de crise</a:t>
            </a:r>
          </a:p>
          <a:p>
            <a:r>
              <a:rPr lang="fr-FR" dirty="0"/>
              <a:t>5 / </a:t>
            </a:r>
            <a:r>
              <a:rPr lang="fr-FR" b="0" dirty="0"/>
              <a:t>CyberAttaque Enjeu 2 – la Reconstruction</a:t>
            </a:r>
          </a:p>
          <a:p>
            <a:r>
              <a:rPr lang="fr-FR" dirty="0"/>
              <a:t>6 / </a:t>
            </a:r>
            <a:r>
              <a:rPr lang="fr-FR" b="0" dirty="0"/>
              <a:t>CyberAttaque – les enseignements</a:t>
            </a:r>
          </a:p>
          <a:p>
            <a:endParaRPr lang="fr-FR" b="0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04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4" y="1799198"/>
            <a:ext cx="8881463" cy="480400"/>
          </a:xfrm>
        </p:spPr>
        <p:txBody>
          <a:bodyPr/>
          <a:lstStyle/>
          <a:p>
            <a:r>
              <a:rPr lang="fr-FR" dirty="0"/>
              <a:t>Relancer un Système d’information, en « mieux »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2 : la remédiation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4" y="2556727"/>
            <a:ext cx="8804275" cy="305449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Restauration des systèmes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En fonction des priorisations des cellules de crise, avec une restauration technique des serveurs finalisé vers j65</a:t>
            </a:r>
          </a:p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Reconstruction des systèmes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Pour une partie du SIH, les restaurations ne sont pas possibles/pas souhaitables ; il est donc indispensable de reconstruire, réinstaller, migrer </a:t>
            </a:r>
          </a:p>
          <a:p>
            <a:pPr algn="just">
              <a:lnSpc>
                <a:spcPts val="2000"/>
              </a:lnSpc>
            </a:pPr>
            <a:endParaRPr lang="fr-FR" i="1" dirty="0"/>
          </a:p>
          <a:p>
            <a:pPr algn="just">
              <a:lnSpc>
                <a:spcPts val="2000"/>
              </a:lnSpc>
            </a:pPr>
            <a:r>
              <a:rPr lang="fr-FR" i="1" dirty="0"/>
              <a:t>Travaux très complexes, d’autant plus quand la documentation manque !</a:t>
            </a:r>
          </a:p>
          <a:p>
            <a:pPr algn="just">
              <a:lnSpc>
                <a:spcPts val="2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20364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4" y="1799198"/>
            <a:ext cx="8881463" cy="480400"/>
          </a:xfrm>
        </p:spPr>
        <p:txBody>
          <a:bodyPr/>
          <a:lstStyle/>
          <a:p>
            <a:r>
              <a:rPr lang="fr-FR" dirty="0"/>
              <a:t>Relancer un Système d’information, en « mieux »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Enjeu 2 : la remédiation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4" y="2376618"/>
            <a:ext cx="11264445" cy="3054491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Postes de travail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Redéploiement massif de postes maitrisés, en remplacement des postes chiffrés …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…grâce à une mise à disposition rapide de ressources par le CHU de Lille</a:t>
            </a:r>
          </a:p>
          <a:p>
            <a:pPr algn="just">
              <a:lnSpc>
                <a:spcPts val="2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r>
              <a:rPr lang="fr-FR" b="1" i="1" dirty="0"/>
              <a:t>Appliquer des bonnes pratiques  :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Auprès des utilisateurs finaux – en expliquant, en communiquant, et en contraignant …</a:t>
            </a:r>
          </a:p>
          <a:p>
            <a:pPr algn="just">
              <a:lnSpc>
                <a:spcPts val="2000"/>
              </a:lnSpc>
            </a:pPr>
            <a:r>
              <a:rPr lang="fr-FR" dirty="0"/>
              <a:t>Auprès des administrateurs de l’IT : de grands pouvoirs impliquent de grandes responsabilités</a:t>
            </a:r>
          </a:p>
          <a:p>
            <a:pPr algn="just">
              <a:lnSpc>
                <a:spcPct val="100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endParaRPr lang="fr-FR" b="1" i="1" dirty="0"/>
          </a:p>
          <a:p>
            <a:pPr algn="just">
              <a:lnSpc>
                <a:spcPts val="2000"/>
              </a:lnSpc>
            </a:pPr>
            <a:endParaRPr lang="fr-FR" sz="800" dirty="0"/>
          </a:p>
          <a:p>
            <a:pPr algn="just">
              <a:lnSpc>
                <a:spcPts val="2000"/>
              </a:lnSpc>
            </a:pPr>
            <a:endParaRPr lang="fr-FR" dirty="0"/>
          </a:p>
          <a:p>
            <a:pPr algn="just">
              <a:lnSpc>
                <a:spcPts val="2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069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4C7F171-8853-3342-B8BB-E7AC943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1" y="2285599"/>
            <a:ext cx="6332521" cy="1462781"/>
          </a:xfrm>
        </p:spPr>
        <p:txBody>
          <a:bodyPr/>
          <a:lstStyle/>
          <a:p>
            <a:r>
              <a:rPr lang="fr-FR" dirty="0"/>
              <a:t>CyberAttaque </a:t>
            </a:r>
            <a:br>
              <a:rPr lang="fr-FR" dirty="0"/>
            </a:br>
            <a:r>
              <a:rPr lang="fr-FR" dirty="0"/>
              <a:t>Les enseignements</a:t>
            </a:r>
          </a:p>
        </p:txBody>
      </p:sp>
    </p:spTree>
    <p:extLst>
      <p:ext uri="{BB962C8B-B14F-4D97-AF65-F5344CB8AC3E}">
        <p14:creationId xmlns:p14="http://schemas.microsoft.com/office/powerpoint/2010/main" val="2526402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Les enseignements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505" y="2437869"/>
            <a:ext cx="8881463" cy="354282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Incident Cyber = instabilité du diagnostic / dans la reconstruction sur le long terme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Perte de compétences ou de repères liée à l’aide apportée par le système d’information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Gestion du dépôt de plainte par l’unité nationale cyber division des opérations (C3N)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l’importance des fiches réflexes : « ce qu’il faut faire dans les 15 minutes » ; Cf le plan blanc numérique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l’importance de la cartographie du matériel informatique complète et à jour, des logiciels et interfaces à jour </a:t>
            </a:r>
            <a:r>
              <a:rPr lang="fr-FR" b="1" dirty="0"/>
              <a:t>avec précision des finalités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 l’importance de la documentation, utile pour établir les diagnostics, indispensable pour la remédiation/reconstruction.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Nécessité de la protection de la cellule de crise opérationnelle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Nécessité de protéger la fonction communication / mise en recul de l’activité de la cellule de crise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Nécessité d’organiser la relève pour la continuité de la gestion de la crise dans la durée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F3992E3-AE32-4791-AAED-7BD37B01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4" y="1799198"/>
            <a:ext cx="8881463" cy="480400"/>
          </a:xfrm>
        </p:spPr>
        <p:txBody>
          <a:bodyPr/>
          <a:lstStyle/>
          <a:p>
            <a:r>
              <a:rPr lang="fr-FR" dirty="0"/>
              <a:t>Premiers enseignements …</a:t>
            </a:r>
          </a:p>
        </p:txBody>
      </p:sp>
    </p:spTree>
    <p:extLst>
      <p:ext uri="{BB962C8B-B14F-4D97-AF65-F5344CB8AC3E}">
        <p14:creationId xmlns:p14="http://schemas.microsoft.com/office/powerpoint/2010/main" val="230973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Les enseignements</a:t>
            </a:r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505" y="2113371"/>
            <a:ext cx="8071763" cy="3054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Toutes les données fragiles/sensibles doivent être identifiées et sécurisées (papier ou emplacement accessible en cas d’attaque)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Prise en compte du mode dégradé pour une durée longue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Besoin de continuer les entraînements aux modes dégradés (papier, crayon, main courante)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Prévoir la reprise (finance/codage/indicateurs, dossiers d’autorisation, accréditation, évaluations externes, …) : organisation du fonctionnement de l’hôpital pour la gestion de crise et le maintien des activités courantes, reprise des données, au regard d’une cinétique longue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F3992E3-AE32-4791-AAED-7BD37B01A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354" y="1522098"/>
            <a:ext cx="8881463" cy="480400"/>
          </a:xfrm>
        </p:spPr>
        <p:txBody>
          <a:bodyPr/>
          <a:lstStyle/>
          <a:p>
            <a:r>
              <a:rPr lang="fr-FR" dirty="0"/>
              <a:t>De l’importance du PCRA …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F8F0950-2A7F-4020-A6BD-CAA11A0740A2}"/>
              </a:ext>
            </a:extLst>
          </p:cNvPr>
          <p:cNvSpPr txBox="1">
            <a:spLocks/>
          </p:cNvSpPr>
          <p:nvPr/>
        </p:nvSpPr>
        <p:spPr>
          <a:xfrm>
            <a:off x="394505" y="3962354"/>
            <a:ext cx="8881463" cy="480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fr-FR" dirty="0"/>
              <a:t>Les points d’attention :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AE65A90-99FF-4C39-8169-4778E08A2B8D}"/>
              </a:ext>
            </a:extLst>
          </p:cNvPr>
          <p:cNvSpPr txBox="1">
            <a:spLocks/>
          </p:cNvSpPr>
          <p:nvPr/>
        </p:nvSpPr>
        <p:spPr>
          <a:xfrm>
            <a:off x="394505" y="4613872"/>
            <a:ext cx="6834634" cy="305449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Matériel en réserve (clés 4G, imprimantes, consommables, cahiers, classeurs, ordinateurs)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Moyens de communication alternatifs (Pensez à utiliser </a:t>
            </a:r>
            <a:r>
              <a:rPr lang="fr-FR" dirty="0" err="1">
                <a:latin typeface="+mn-lt"/>
              </a:rPr>
              <a:t>Tchap</a:t>
            </a:r>
            <a:r>
              <a:rPr lang="fr-FR" dirty="0">
                <a:latin typeface="+mn-lt"/>
              </a:rPr>
              <a:t> !)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b="1" dirty="0">
                <a:solidFill>
                  <a:srgbClr val="FF0000"/>
                </a:solidFill>
                <a:latin typeface="+mn-lt"/>
              </a:rPr>
              <a:t> Point de vigilance </a:t>
            </a:r>
            <a:r>
              <a:rPr lang="fr-FR" b="1" dirty="0">
                <a:latin typeface="+mn-lt"/>
              </a:rPr>
              <a:t>: Absence de dotation plan blanc cyber sécurité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Annuaire accessible et à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04052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a été aidant  (1/2)…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Les enseignements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4" y="2642341"/>
            <a:ext cx="7966715" cy="3054491"/>
          </a:xfrm>
        </p:spPr>
        <p:txBody>
          <a:bodyPr/>
          <a:lstStyle/>
          <a:p>
            <a:pPr algn="just"/>
            <a:r>
              <a:rPr lang="fr-FR" dirty="0">
                <a:latin typeface="+mn-lt"/>
                <a:sym typeface="Wingdings" panose="05000000000000000000" pitchFamily="2" charset="2"/>
              </a:rPr>
              <a:t>La direction commune avec le CHU de Lille : </a:t>
            </a:r>
          </a:p>
          <a:p>
            <a:pPr lvl="1" algn="just"/>
            <a:r>
              <a:rPr lang="fr-FR" sz="1400" dirty="0">
                <a:sym typeface="Wingdings" panose="05000000000000000000" pitchFamily="2" charset="2"/>
              </a:rPr>
              <a:t>Intervention rapide et immédiate des équipes qui ont rapidement mis en place les mesures d’urgence pour stopper l’attaque.</a:t>
            </a:r>
          </a:p>
          <a:p>
            <a:pPr lvl="1" algn="just"/>
            <a:r>
              <a:rPr lang="fr-FR" sz="1400" dirty="0">
                <a:sym typeface="Wingdings" panose="05000000000000000000" pitchFamily="2" charset="2"/>
              </a:rPr>
              <a:t>Expertise « disponible » sur de nombreux sujets, permettant d’apporter des réponses sans faire appel à de la prestation.</a:t>
            </a:r>
          </a:p>
          <a:p>
            <a:pPr lvl="1" algn="just"/>
            <a:endParaRPr lang="fr-FR" sz="1400" dirty="0"/>
          </a:p>
          <a:p>
            <a:pPr algn="just"/>
            <a:r>
              <a:rPr lang="fr-FR" dirty="0">
                <a:latin typeface="+mn-lt"/>
              </a:rPr>
              <a:t>Les exercices des 6 derniers mois et les RETEX associés :</a:t>
            </a:r>
          </a:p>
          <a:p>
            <a:pPr lvl="1" algn="just"/>
            <a:r>
              <a:rPr lang="fr-FR" sz="1400" dirty="0"/>
              <a:t>Exercice cyber attaque du 28/09/23 pour tester la mise en place de la chaine d’alerte et des cellules de crise établissement et opérationnelle</a:t>
            </a:r>
          </a:p>
          <a:p>
            <a:pPr lvl="1" algn="just"/>
            <a:r>
              <a:rPr lang="fr-FR" sz="1400" dirty="0"/>
              <a:t>Formation de 2 membres de la cellule de crise les 4 et 5 janvier 2024 sur la gestion de crise en lien avec les ES du territoire et les CPTS</a:t>
            </a:r>
          </a:p>
          <a:p>
            <a:pPr lvl="1" algn="just"/>
            <a:r>
              <a:rPr lang="fr-FR" sz="1400" dirty="0"/>
              <a:t>Exercice AMAVI le 29/01/24 pour tester une seconde fois la chaine d’alerte et la mise en place de la cellule de crise</a:t>
            </a:r>
          </a:p>
        </p:txBody>
      </p:sp>
    </p:spTree>
    <p:extLst>
      <p:ext uri="{BB962C8B-B14F-4D97-AF65-F5344CB8AC3E}">
        <p14:creationId xmlns:p14="http://schemas.microsoft.com/office/powerpoint/2010/main" val="54063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29E08C-C0A9-EB46-B7E6-0EB9329DA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qui a été aidant  (2/2)…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CyberAttaque – Les enseignements</a:t>
            </a:r>
          </a:p>
          <a:p>
            <a:endParaRPr lang="fr-FR" dirty="0"/>
          </a:p>
        </p:txBody>
      </p:sp>
      <p:sp>
        <p:nvSpPr>
          <p:cNvPr id="12" name="Espace réservé du contenu 7">
            <a:extLst>
              <a:ext uri="{FF2B5EF4-FFF2-40B4-BE49-F238E27FC236}">
                <a16:creationId xmlns:a16="http://schemas.microsoft.com/office/drawing/2014/main" id="{69616761-8460-3C46-8808-F9ADA53E4B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0355" y="2564187"/>
            <a:ext cx="8320180" cy="305449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démarche Plan blanc numérique, qui intègre les actions réflexes CyberSécurité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…et la démarche PCRA CHU de Lille et GHT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sym typeface="Wingdings" panose="05000000000000000000" pitchFamily="2" charset="2"/>
              </a:rPr>
              <a:t>Les messages types et fiches réflexes pour la fonction communication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La gestion de crise COVID, centre de vaccination en lien avec les professionnels libéraux, connaissance des acteurs, qui a entrainé les professionnels à penser résilience de l’activité dans l’incertitude !</a:t>
            </a:r>
            <a:endParaRPr lang="fr-FR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</a:rPr>
              <a:t>Connaissance des équipes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sym typeface="Wingdings" panose="05000000000000000000" pitchFamily="2" charset="2"/>
              </a:rPr>
              <a:t>Contact et réponse immédiate avec SAMU, ARS, Préfecture, CERT santé, EFS,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latin typeface="+mn-lt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sym typeface="Wingdings" panose="05000000000000000000" pitchFamily="2" charset="2"/>
              </a:rPr>
              <a:t>Appartenance au GHT Hôpitaux Publics Grand Lille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+mn-lt"/>
                <a:sym typeface="Wingdings" panose="05000000000000000000" pitchFamily="2" charset="2"/>
              </a:rPr>
              <a:t>La collaboration territoriale</a:t>
            </a:r>
          </a:p>
        </p:txBody>
      </p:sp>
    </p:spTree>
    <p:extLst>
      <p:ext uri="{BB962C8B-B14F-4D97-AF65-F5344CB8AC3E}">
        <p14:creationId xmlns:p14="http://schemas.microsoft.com/office/powerpoint/2010/main" val="41670158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C911841-BF04-9267-BF79-74D914A31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 retenir ?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0A88918-732A-AF6A-C5B8-017BDB2B7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2749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804A4BB0-73AF-0941-9B87-AA90C17BBCE9}"/>
              </a:ext>
            </a:extLst>
          </p:cNvPr>
          <p:cNvSpPr txBox="1"/>
          <p:nvPr/>
        </p:nvSpPr>
        <p:spPr>
          <a:xfrm>
            <a:off x="3614365" y="2479203"/>
            <a:ext cx="4119497" cy="746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www.cyberveille-sante.gouv.fr/</a:t>
            </a:r>
            <a:b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portail pour accéder à l’ensemble des services </a:t>
            </a:r>
          </a:p>
          <a:p>
            <a:pPr>
              <a:lnSpc>
                <a:spcPts val="2000"/>
              </a:lnSpc>
            </a:pP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informations du CERT Santé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6605082-FFC0-814A-8F52-EFFD5A88C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15" y="2551507"/>
            <a:ext cx="1569342" cy="89331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66EE7FB-9516-FA4A-9EC4-8B009D1739C9}"/>
              </a:ext>
            </a:extLst>
          </p:cNvPr>
          <p:cNvSpPr txBox="1"/>
          <p:nvPr/>
        </p:nvSpPr>
        <p:spPr>
          <a:xfrm>
            <a:off x="3987980" y="3461253"/>
            <a:ext cx="4119497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fr-FR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esante_gouv_fr</a:t>
            </a:r>
            <a:endParaRPr lang="fr-F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DA6543-9217-124C-A003-9A0DB3679E02}"/>
              </a:ext>
            </a:extLst>
          </p:cNvPr>
          <p:cNvSpPr txBox="1"/>
          <p:nvPr/>
        </p:nvSpPr>
        <p:spPr>
          <a:xfrm>
            <a:off x="3987979" y="3856742"/>
            <a:ext cx="5783707" cy="233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linkedin.com/showcase/cert-sante/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A0A33174-FCCB-CE47-9ED4-FF5CFE51D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981" y="3400057"/>
            <a:ext cx="355600" cy="3556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AB2DB92-8B31-0F47-9BF6-2FA81D2C0D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3981" y="3785496"/>
            <a:ext cx="355600" cy="355600"/>
          </a:xfrm>
          <a:prstGeom prst="rect">
            <a:avLst/>
          </a:prstGeom>
        </p:spPr>
      </p:pic>
      <p:pic>
        <p:nvPicPr>
          <p:cNvPr id="6" name="Image 5" descr="Une image contenant Graphique, Police, cercle, conception&#10;&#10;Description générée automatiquement">
            <a:extLst>
              <a:ext uri="{FF2B5EF4-FFF2-40B4-BE49-F238E27FC236}">
                <a16:creationId xmlns:a16="http://schemas.microsoft.com/office/drawing/2014/main" id="{12F0B4C1-1D60-E40C-0276-AF68F4D9A2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2420" y="3806029"/>
            <a:ext cx="2530155" cy="253015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ACBCF61-177B-7948-4AF1-9B6E92C034EC}"/>
              </a:ext>
            </a:extLst>
          </p:cNvPr>
          <p:cNvSpPr txBox="1"/>
          <p:nvPr/>
        </p:nvSpPr>
        <p:spPr>
          <a:xfrm>
            <a:off x="9243891" y="3285467"/>
            <a:ext cx="246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 err="1">
                <a:solidFill>
                  <a:schemeClr val="bg1"/>
                </a:solidFill>
                <a:latin typeface="Aharoni" panose="02010803020104030203" pitchFamily="2" charset="-79"/>
                <a:ea typeface="ADLaM Display" panose="020F0502020204030204" pitchFamily="2" charset="0"/>
                <a:cs typeface="Aharoni" panose="02010803020104030203" pitchFamily="2" charset="-79"/>
              </a:rPr>
              <a:t>Flashez-moi</a:t>
            </a:r>
            <a:endParaRPr lang="en-GB" sz="3200" u="sng" dirty="0">
              <a:solidFill>
                <a:schemeClr val="bg1"/>
              </a:solidFill>
              <a:latin typeface="Aharoni" panose="02010803020104030203" pitchFamily="2" charset="-79"/>
              <a:ea typeface="ADLaM Display" panose="020F0502020204030204" pitchFamily="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1958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7CA5B6-8D8C-47B4-B3FD-D57B927C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CERT Santé</a:t>
            </a:r>
          </a:p>
        </p:txBody>
      </p:sp>
    </p:spTree>
    <p:extLst>
      <p:ext uri="{BB962C8B-B14F-4D97-AF65-F5344CB8AC3E}">
        <p14:creationId xmlns:p14="http://schemas.microsoft.com/office/powerpoint/2010/main" val="3146826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4AFA4E4C-0942-4EE6-9072-F8D202AEBE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sz="1600" dirty="0">
                <a:solidFill>
                  <a:schemeClr val="bg2">
                    <a:lumMod val="50000"/>
                  </a:schemeClr>
                </a:solidFill>
              </a:rPr>
              <a:t>Bénéficiaires du CERT Santé 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C4F9AC5-FE98-E051-0ADC-A96932612FCE}"/>
              </a:ext>
            </a:extLst>
          </p:cNvPr>
          <p:cNvSpPr/>
          <p:nvPr/>
        </p:nvSpPr>
        <p:spPr>
          <a:xfrm>
            <a:off x="400342" y="1772575"/>
            <a:ext cx="6992552" cy="3428284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D1B428B-AC84-5CC9-A63B-8C0E0074D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435" y="2648339"/>
            <a:ext cx="1346802" cy="110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C156058-CB03-85B0-E50D-3ACABA0F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098" y="1982713"/>
            <a:ext cx="1440000" cy="160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23">
            <a:extLst>
              <a:ext uri="{FF2B5EF4-FFF2-40B4-BE49-F238E27FC236}">
                <a16:creationId xmlns:a16="http://schemas.microsoft.com/office/drawing/2014/main" id="{6D5CED9C-D8CD-9B70-A533-BAAAC4A52F13}"/>
              </a:ext>
            </a:extLst>
          </p:cNvPr>
          <p:cNvSpPr txBox="1"/>
          <p:nvPr/>
        </p:nvSpPr>
        <p:spPr>
          <a:xfrm>
            <a:off x="4110297" y="3890365"/>
            <a:ext cx="3600000" cy="10080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35 000 établissements sociaux et médico-sociaux, centres de radiothérapie, 500 laboratoires de biologie médicale</a:t>
            </a:r>
          </a:p>
        </p:txBody>
      </p:sp>
      <p:sp>
        <p:nvSpPr>
          <p:cNvPr id="14" name="ZoneTexte 24">
            <a:extLst>
              <a:ext uri="{FF2B5EF4-FFF2-40B4-BE49-F238E27FC236}">
                <a16:creationId xmlns:a16="http://schemas.microsoft.com/office/drawing/2014/main" id="{55EA4F81-AB6D-A877-1ABF-2BA7AEED4F60}"/>
              </a:ext>
            </a:extLst>
          </p:cNvPr>
          <p:cNvSpPr txBox="1"/>
          <p:nvPr/>
        </p:nvSpPr>
        <p:spPr>
          <a:xfrm>
            <a:off x="8191659" y="3890365"/>
            <a:ext cx="3600000" cy="100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2 millions de professionnels de santé libéraux,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20000 officines, 2000 centres de santé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2CD73BB9-FDCC-4AAF-18DF-04033C9BAD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6290" y="5296677"/>
            <a:ext cx="998865" cy="108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26">
            <a:extLst>
              <a:ext uri="{FF2B5EF4-FFF2-40B4-BE49-F238E27FC236}">
                <a16:creationId xmlns:a16="http://schemas.microsoft.com/office/drawing/2014/main" id="{914CEB47-F123-7789-5561-CD8DFDE9D93D}"/>
              </a:ext>
            </a:extLst>
          </p:cNvPr>
          <p:cNvSpPr txBox="1"/>
          <p:nvPr/>
        </p:nvSpPr>
        <p:spPr>
          <a:xfrm>
            <a:off x="7264196" y="5336911"/>
            <a:ext cx="3600000" cy="100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… au service de plus de</a:t>
            </a:r>
            <a:b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</a:b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67,5 millions d’usagers citoyens</a:t>
            </a:r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D23FD3A8-FD74-4C7F-A586-904C24AC1DD5}"/>
              </a:ext>
            </a:extLst>
          </p:cNvPr>
          <p:cNvSpPr txBox="1"/>
          <p:nvPr/>
        </p:nvSpPr>
        <p:spPr>
          <a:xfrm>
            <a:off x="2201942" y="1545503"/>
            <a:ext cx="3946356" cy="72006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6000" tIns="144000" rIns="96000" bIns="144000" rtlCol="0" anchor="ctr" anchorCtr="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charset="0"/>
                <a:ea typeface="Geneva" charset="-128"/>
                <a:cs typeface="+mn-cs"/>
              </a:rPr>
              <a:t>Bénéficiaires du</a:t>
            </a:r>
          </a:p>
        </p:txBody>
      </p:sp>
      <p:pic>
        <p:nvPicPr>
          <p:cNvPr id="18" name="Picture 2" descr="Icônes PNG gelule - PNG Factory">
            <a:extLst>
              <a:ext uri="{FF2B5EF4-FFF2-40B4-BE49-F238E27FC236}">
                <a16:creationId xmlns:a16="http://schemas.microsoft.com/office/drawing/2014/main" id="{0D19F89B-CC29-4F7A-85EB-22042AC0E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228" y="202046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EE3091-C553-440A-95F2-52EF142EF4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3629" y="2020462"/>
            <a:ext cx="922505" cy="484315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D3153387-509C-4000-9E8E-5302B4292F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2551" y="2745434"/>
            <a:ext cx="1297815" cy="943107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D167A71B-94E8-48DA-96E8-1D9F6F825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59" y="1870040"/>
            <a:ext cx="2183961" cy="192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24010644-A3E0-418E-8046-E96EC9BF77F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056" y="1772575"/>
            <a:ext cx="1492790" cy="29202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94C478EF-FFBD-8DAE-89D9-68E2E75BF7E7}"/>
              </a:ext>
            </a:extLst>
          </p:cNvPr>
          <p:cNvSpPr txBox="1"/>
          <p:nvPr/>
        </p:nvSpPr>
        <p:spPr>
          <a:xfrm>
            <a:off x="192894" y="3886994"/>
            <a:ext cx="3600000" cy="100800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1364 ES publics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(dont 898 regroupés en 136 GHT)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1002 ES privés lucratifs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/>
                <a:ea typeface="Geneva" charset="-128"/>
                <a:cs typeface="+mn-cs"/>
              </a:rPr>
              <a:t>680 ES privés à but non lucratifs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3E3CBC86-3028-481C-BC0C-DE1644C5B2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73076" y="1125128"/>
            <a:ext cx="752044" cy="75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8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74E3802-7D40-B6DC-A51F-6CFBAEA2CC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1600" dirty="0"/>
              <a:t>Evolution 2022 - 2023</a:t>
            </a:r>
          </a:p>
        </p:txBody>
      </p:sp>
      <p:cxnSp>
        <p:nvCxnSpPr>
          <p:cNvPr id="2" name="Connecteur droit 40">
            <a:extLst>
              <a:ext uri="{FF2B5EF4-FFF2-40B4-BE49-F238E27FC236}">
                <a16:creationId xmlns:a16="http://schemas.microsoft.com/office/drawing/2014/main" id="{7C74BA40-581D-FCFB-4FFD-848A07C95780}"/>
              </a:ext>
            </a:extLst>
          </p:cNvPr>
          <p:cNvCxnSpPr>
            <a:cxnSpLocks/>
          </p:cNvCxnSpPr>
          <p:nvPr/>
        </p:nvCxnSpPr>
        <p:spPr>
          <a:xfrm>
            <a:off x="2746801" y="1341107"/>
            <a:ext cx="0" cy="3360000"/>
          </a:xfrm>
          <a:prstGeom prst="line">
            <a:avLst/>
          </a:prstGeom>
          <a:ln>
            <a:solidFill>
              <a:srgbClr val="8C86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5">
            <a:extLst>
              <a:ext uri="{FF2B5EF4-FFF2-40B4-BE49-F238E27FC236}">
                <a16:creationId xmlns:a16="http://schemas.microsoft.com/office/drawing/2014/main" id="{7657F43E-E9FD-E436-51E8-FF969F78CD23}"/>
              </a:ext>
            </a:extLst>
          </p:cNvPr>
          <p:cNvGrpSpPr>
            <a:grpSpLocks/>
          </p:cNvGrpSpPr>
          <p:nvPr>
            <p:custDataLst>
              <p:tags r:id="rId1"/>
            </p:custDataLst>
          </p:nvPr>
        </p:nvGrpSpPr>
        <p:grpSpPr>
          <a:xfrm>
            <a:off x="1440925" y="3140544"/>
            <a:ext cx="880025" cy="924629"/>
            <a:chOff x="-1345803" y="780193"/>
            <a:chExt cx="1619250" cy="1701321"/>
          </a:xfrm>
          <a:solidFill>
            <a:srgbClr val="8C8680"/>
          </a:solidFill>
        </p:grpSpPr>
        <p:pic>
          <p:nvPicPr>
            <p:cNvPr id="8" name="Graphic 2 [3]">
              <a:extLst>
                <a:ext uri="{FF2B5EF4-FFF2-40B4-BE49-F238E27FC236}">
                  <a16:creationId xmlns:a16="http://schemas.microsoft.com/office/drawing/2014/main" id="{9D4B974C-508D-C4C7-6529-3C390B0CF89B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1345803" y="780193"/>
              <a:ext cx="1619250" cy="1619250"/>
            </a:xfrm>
            <a:prstGeom prst="rect">
              <a:avLst/>
            </a:prstGeom>
          </p:spPr>
        </p:pic>
        <p:pic>
          <p:nvPicPr>
            <p:cNvPr id="10" name="Graphic 4 [2]" hidden="1">
              <a:extLst>
                <a:ext uri="{FF2B5EF4-FFF2-40B4-BE49-F238E27FC236}">
                  <a16:creationId xmlns:a16="http://schemas.microsoft.com/office/drawing/2014/main" id="{A2A858BA-E416-7EC5-F2D6-36652D7F6F17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-1345803" y="862264"/>
              <a:ext cx="1619250" cy="1619250"/>
            </a:xfrm>
            <a:prstGeom prst="rect">
              <a:avLst/>
            </a:prstGeom>
          </p:spPr>
        </p:pic>
        <p:pic>
          <p:nvPicPr>
            <p:cNvPr id="11" name="Graphic 8 [0]" hidden="1">
              <a:extLst>
                <a:ext uri="{FF2B5EF4-FFF2-40B4-BE49-F238E27FC236}">
                  <a16:creationId xmlns:a16="http://schemas.microsoft.com/office/drawing/2014/main" id="{9D0D5C1A-5ECA-8D69-5FE4-563F47CC4E57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-1345803" y="862264"/>
              <a:ext cx="1619250" cy="1619250"/>
            </a:xfrm>
            <a:prstGeom prst="rect">
              <a:avLst/>
            </a:prstGeom>
          </p:spPr>
        </p:pic>
        <p:pic>
          <p:nvPicPr>
            <p:cNvPr id="12" name="Graphic 12 [1]" hidden="1">
              <a:extLst>
                <a:ext uri="{FF2B5EF4-FFF2-40B4-BE49-F238E27FC236}">
                  <a16:creationId xmlns:a16="http://schemas.microsoft.com/office/drawing/2014/main" id="{8A5DC53D-447C-8E3A-8C8F-03CA0CB6849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-1345803" y="862264"/>
              <a:ext cx="1619250" cy="1619250"/>
            </a:xfrm>
            <a:prstGeom prst="rect">
              <a:avLst/>
            </a:prstGeom>
          </p:spPr>
        </p:pic>
      </p:grpSp>
      <p:sp>
        <p:nvSpPr>
          <p:cNvPr id="13" name="ZoneTexte 46">
            <a:extLst>
              <a:ext uri="{FF2B5EF4-FFF2-40B4-BE49-F238E27FC236}">
                <a16:creationId xmlns:a16="http://schemas.microsoft.com/office/drawing/2014/main" id="{2C8B74C7-CF33-E8FB-1DE7-E69A95F577DD}"/>
              </a:ext>
            </a:extLst>
          </p:cNvPr>
          <p:cNvSpPr txBox="1"/>
          <p:nvPr/>
        </p:nvSpPr>
        <p:spPr>
          <a:xfrm>
            <a:off x="8519098" y="1487454"/>
            <a:ext cx="3236621" cy="1596485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50 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76</a:t>
            </a: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cas de compromission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</p:txBody>
      </p:sp>
      <p:cxnSp>
        <p:nvCxnSpPr>
          <p:cNvPr id="14" name="Connecteur droit 47">
            <a:extLst>
              <a:ext uri="{FF2B5EF4-FFF2-40B4-BE49-F238E27FC236}">
                <a16:creationId xmlns:a16="http://schemas.microsoft.com/office/drawing/2014/main" id="{C7B6F082-FDF3-0EAB-F3EF-BAE3A94B7DE6}"/>
              </a:ext>
            </a:extLst>
          </p:cNvPr>
          <p:cNvCxnSpPr>
            <a:cxnSpLocks/>
          </p:cNvCxnSpPr>
          <p:nvPr/>
        </p:nvCxnSpPr>
        <p:spPr>
          <a:xfrm>
            <a:off x="8340347" y="1341107"/>
            <a:ext cx="0" cy="3360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7F27560-8BE5-956D-DC40-3D6CEA93042F}"/>
              </a:ext>
            </a:extLst>
          </p:cNvPr>
          <p:cNvGrpSpPr>
            <a:grpSpLocks/>
          </p:cNvGrpSpPr>
          <p:nvPr>
            <p:custDataLst>
              <p:tags r:id="rId2"/>
            </p:custDataLst>
          </p:nvPr>
        </p:nvGrpSpPr>
        <p:grpSpPr>
          <a:xfrm>
            <a:off x="7004142" y="3179998"/>
            <a:ext cx="878400" cy="878400"/>
            <a:chOff x="-650843" y="-82696"/>
            <a:chExt cx="1619250" cy="1619250"/>
          </a:xfrm>
          <a:solidFill>
            <a:srgbClr val="006AB2"/>
          </a:solidFill>
        </p:grpSpPr>
        <p:pic>
          <p:nvPicPr>
            <p:cNvPr id="16" name="Graphic 2 [3]">
              <a:extLst>
                <a:ext uri="{FF2B5EF4-FFF2-40B4-BE49-F238E27FC236}">
                  <a16:creationId xmlns:a16="http://schemas.microsoft.com/office/drawing/2014/main" id="{E6F8BFF3-8AF2-A581-B87F-78B531DBD4E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17" name="Graphic 4 [2]" hidden="1">
              <a:extLst>
                <a:ext uri="{FF2B5EF4-FFF2-40B4-BE49-F238E27FC236}">
                  <a16:creationId xmlns:a16="http://schemas.microsoft.com/office/drawing/2014/main" id="{EE4EA201-9F3D-B661-696D-0612F13546BF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18" name="Graphic 8 [1]" hidden="1">
              <a:extLst>
                <a:ext uri="{FF2B5EF4-FFF2-40B4-BE49-F238E27FC236}">
                  <a16:creationId xmlns:a16="http://schemas.microsoft.com/office/drawing/2014/main" id="{A3ABF902-EFDE-6222-E105-033F0F606DCB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  <p:pic>
          <p:nvPicPr>
            <p:cNvPr id="19" name="Graphic 12 [0]" hidden="1">
              <a:extLst>
                <a:ext uri="{FF2B5EF4-FFF2-40B4-BE49-F238E27FC236}">
                  <a16:creationId xmlns:a16="http://schemas.microsoft.com/office/drawing/2014/main" id="{4779CA7F-9A52-B2CA-922B-58D155990C9A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-650843" y="-82696"/>
              <a:ext cx="1619250" cy="16192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DBF8167-459F-348A-B4AD-3F1A6EBC3C32}"/>
              </a:ext>
            </a:extLst>
          </p:cNvPr>
          <p:cNvSpPr/>
          <p:nvPr/>
        </p:nvSpPr>
        <p:spPr>
          <a:xfrm>
            <a:off x="1128491" y="1065115"/>
            <a:ext cx="3236621" cy="340952"/>
          </a:xfrm>
          <a:prstGeom prst="rect">
            <a:avLst/>
          </a:prstGeom>
          <a:solidFill>
            <a:srgbClr val="8C8680"/>
          </a:solidFill>
          <a:ln>
            <a:solidFill>
              <a:srgbClr val="8C86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33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Gestion des incidents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36868D-3201-1EAF-AA9D-BDABE497F4EA}"/>
              </a:ext>
            </a:extLst>
          </p:cNvPr>
          <p:cNvSpPr/>
          <p:nvPr/>
        </p:nvSpPr>
        <p:spPr>
          <a:xfrm>
            <a:off x="6716052" y="1064147"/>
            <a:ext cx="3236621" cy="340952"/>
          </a:xfrm>
          <a:prstGeom prst="rect">
            <a:avLst/>
          </a:prstGeom>
          <a:solidFill>
            <a:srgbClr val="006AB2"/>
          </a:solidFill>
          <a:ln>
            <a:solidFill>
              <a:srgbClr val="006A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Veille &amp; audits</a:t>
            </a:r>
          </a:p>
        </p:txBody>
      </p:sp>
      <p:sp>
        <p:nvSpPr>
          <p:cNvPr id="22" name="ZoneTexte 71">
            <a:extLst>
              <a:ext uri="{FF2B5EF4-FFF2-40B4-BE49-F238E27FC236}">
                <a16:creationId xmlns:a16="http://schemas.microsoft.com/office/drawing/2014/main" id="{6C08C209-045A-EC18-4502-BA18E1B7AC41}"/>
              </a:ext>
            </a:extLst>
          </p:cNvPr>
          <p:cNvSpPr txBox="1"/>
          <p:nvPr/>
        </p:nvSpPr>
        <p:spPr>
          <a:xfrm>
            <a:off x="4098425" y="1541731"/>
            <a:ext cx="6689834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983 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Arial"/>
              </a:rPr>
              <a:t>2200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alertes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envoyées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p:sp>
        <p:nvSpPr>
          <p:cNvPr id="23" name="ZoneTexte 72">
            <a:extLst>
              <a:ext uri="{FF2B5EF4-FFF2-40B4-BE49-F238E27FC236}">
                <a16:creationId xmlns:a16="http://schemas.microsoft.com/office/drawing/2014/main" id="{746380F7-7ADC-0134-2A65-51401263A313}"/>
              </a:ext>
            </a:extLst>
          </p:cNvPr>
          <p:cNvSpPr txBox="1"/>
          <p:nvPr/>
        </p:nvSpPr>
        <p:spPr>
          <a:xfrm>
            <a:off x="3112045" y="1210814"/>
            <a:ext cx="2539843" cy="3620585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/>
          </a:bodyPr>
          <a:lstStyle/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165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165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demandes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C868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d’accompagnement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6AB2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 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93 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101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interventions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C8680"/>
              </a:solidFill>
              <a:effectLst/>
              <a:uLnTx/>
              <a:uFillTx/>
              <a:latin typeface="Arial"/>
              <a:ea typeface="Geneva"/>
              <a:cs typeface="Arial"/>
            </a:endParaRPr>
          </a:p>
          <a:p>
            <a:pPr marL="0" marR="0" lvl="0" indent="0" algn="l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d’appui technique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 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8C868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Encre 2">
                <a:extLst>
                  <a:ext uri="{FF2B5EF4-FFF2-40B4-BE49-F238E27FC236}">
                    <a16:creationId xmlns:a16="http://schemas.microsoft.com/office/drawing/2014/main" id="{B30A9A66-5D14-E1F3-C446-4C38AAB60108}"/>
                  </a:ext>
                </a:extLst>
              </p14:cNvPr>
              <p14:cNvContentPartPr/>
              <p14:nvPr/>
            </p14:nvContentPartPr>
            <p14:xfrm>
              <a:off x="1254124" y="5926666"/>
              <a:ext cx="15875" cy="15875"/>
            </p14:xfrm>
          </p:contentPart>
        </mc:Choice>
        <mc:Fallback xmlns="">
          <p:pic>
            <p:nvPicPr>
              <p:cNvPr id="24" name="Encre 2">
                <a:extLst>
                  <a:ext uri="{FF2B5EF4-FFF2-40B4-BE49-F238E27FC236}">
                    <a16:creationId xmlns:a16="http://schemas.microsoft.com/office/drawing/2014/main" id="{B30A9A66-5D14-E1F3-C446-4C38AAB6010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60374" y="4339166"/>
                <a:ext cx="1587500" cy="317500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ZoneTexte 7">
            <a:extLst>
              <a:ext uri="{FF2B5EF4-FFF2-40B4-BE49-F238E27FC236}">
                <a16:creationId xmlns:a16="http://schemas.microsoft.com/office/drawing/2014/main" id="{2BB3BA43-4904-FD02-DF08-BD0CB4E01947}"/>
              </a:ext>
            </a:extLst>
          </p:cNvPr>
          <p:cNvSpPr txBox="1"/>
          <p:nvPr/>
        </p:nvSpPr>
        <p:spPr>
          <a:xfrm>
            <a:off x="441324" y="5444630"/>
            <a:ext cx="1657350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D60951"/>
                </a:solidFill>
              </a:rPr>
              <a:t>467* / </a:t>
            </a:r>
          </a:p>
          <a:p>
            <a:pPr algn="ctr"/>
            <a:r>
              <a:rPr lang="fr-FR" dirty="0">
                <a:solidFill>
                  <a:srgbClr val="2270B8"/>
                </a:solidFill>
              </a:rPr>
              <a:t>432*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/>
              <a:t>structures ont déclaré au moins un incident</a:t>
            </a:r>
          </a:p>
          <a:p>
            <a:endParaRPr lang="fr-FR" dirty="0">
              <a:solidFill>
                <a:srgbClr val="2270B8"/>
              </a:solidFill>
            </a:endParaRPr>
          </a:p>
        </p:txBody>
      </p:sp>
      <p:sp>
        <p:nvSpPr>
          <p:cNvPr id="28" name="ZoneTexte 9">
            <a:extLst>
              <a:ext uri="{FF2B5EF4-FFF2-40B4-BE49-F238E27FC236}">
                <a16:creationId xmlns:a16="http://schemas.microsoft.com/office/drawing/2014/main" id="{49AB9CEB-FBD4-2748-A4BD-9C7BEEE11E96}"/>
              </a:ext>
            </a:extLst>
          </p:cNvPr>
          <p:cNvSpPr txBox="1"/>
          <p:nvPr/>
        </p:nvSpPr>
        <p:spPr>
          <a:xfrm>
            <a:off x="3052762" y="5370473"/>
            <a:ext cx="2987676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D60951"/>
                </a:solidFill>
              </a:rPr>
              <a:t>93* / </a:t>
            </a:r>
          </a:p>
          <a:p>
            <a:pPr algn="ctr"/>
            <a:r>
              <a:rPr lang="fr-FR" dirty="0">
                <a:solidFill>
                  <a:srgbClr val="2270B8"/>
                </a:solidFill>
              </a:rPr>
              <a:t>103*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100" dirty="0"/>
              <a:t>interventions techniques d’appui (conseils techniques personnalisés, investigation numérique, remédiation, etc…)1</a:t>
            </a:r>
          </a:p>
          <a:p>
            <a:endParaRPr lang="fr-FR" dirty="0">
              <a:solidFill>
                <a:srgbClr val="2270B8"/>
              </a:solidFill>
            </a:endParaRPr>
          </a:p>
        </p:txBody>
      </p:sp>
      <p:sp>
        <p:nvSpPr>
          <p:cNvPr id="29" name="ZoneTexte 6">
            <a:extLst>
              <a:ext uri="{FF2B5EF4-FFF2-40B4-BE49-F238E27FC236}">
                <a16:creationId xmlns:a16="http://schemas.microsoft.com/office/drawing/2014/main" id="{327ED61B-AD54-C286-2457-EA3D4522BDF1}"/>
              </a:ext>
            </a:extLst>
          </p:cNvPr>
          <p:cNvSpPr txBox="1"/>
          <p:nvPr/>
        </p:nvSpPr>
        <p:spPr>
          <a:xfrm>
            <a:off x="6715517" y="5413853"/>
            <a:ext cx="1990725" cy="11541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D60951"/>
                </a:solidFill>
              </a:rPr>
              <a:t>42* / </a:t>
            </a:r>
          </a:p>
          <a:p>
            <a:pPr algn="ctr"/>
            <a:r>
              <a:rPr lang="fr-FR" dirty="0">
                <a:solidFill>
                  <a:srgbClr val="2270B8"/>
                </a:solidFill>
              </a:rPr>
              <a:t>48*</a:t>
            </a:r>
          </a:p>
          <a:p>
            <a:r>
              <a:rPr lang="fr-FR" sz="1100" dirty="0"/>
              <a:t>incidents ont fait l’objet d’un suivi ou d’une prise en charge de la part de l’ANSSI</a:t>
            </a:r>
          </a:p>
        </p:txBody>
      </p:sp>
      <p:sp>
        <p:nvSpPr>
          <p:cNvPr id="30" name="ZoneTexte 6">
            <a:extLst>
              <a:ext uri="{FF2B5EF4-FFF2-40B4-BE49-F238E27FC236}">
                <a16:creationId xmlns:a16="http://schemas.microsoft.com/office/drawing/2014/main" id="{B537CCB5-4F9B-AEFF-B685-181CCA977837}"/>
              </a:ext>
            </a:extLst>
          </p:cNvPr>
          <p:cNvSpPr txBox="1"/>
          <p:nvPr/>
        </p:nvSpPr>
        <p:spPr>
          <a:xfrm>
            <a:off x="9515780" y="5498491"/>
            <a:ext cx="1990725" cy="98488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dirty="0">
                <a:solidFill>
                  <a:srgbClr val="D60951"/>
                </a:solidFill>
              </a:rPr>
              <a:t>23* / </a:t>
            </a:r>
          </a:p>
          <a:p>
            <a:pPr algn="ctr"/>
            <a:r>
              <a:rPr lang="fr-FR" dirty="0">
                <a:solidFill>
                  <a:srgbClr val="2270B8"/>
                </a:solidFill>
              </a:rPr>
              <a:t>16*</a:t>
            </a:r>
          </a:p>
          <a:p>
            <a:r>
              <a:rPr lang="fr-FR" sz="1100" dirty="0"/>
              <a:t>incidents ont fait l’objet d’un signalement CORRUSS</a:t>
            </a:r>
          </a:p>
        </p:txBody>
      </p:sp>
      <p:sp>
        <p:nvSpPr>
          <p:cNvPr id="32" name="ZoneTexte 38">
            <a:extLst>
              <a:ext uri="{FF2B5EF4-FFF2-40B4-BE49-F238E27FC236}">
                <a16:creationId xmlns:a16="http://schemas.microsoft.com/office/drawing/2014/main" id="{992B4F30-1251-D910-4631-421DC485C7B1}"/>
              </a:ext>
            </a:extLst>
          </p:cNvPr>
          <p:cNvSpPr txBox="1"/>
          <p:nvPr/>
        </p:nvSpPr>
        <p:spPr>
          <a:xfrm>
            <a:off x="7216336" y="2119631"/>
            <a:ext cx="4474840" cy="3503463"/>
          </a:xfrm>
          <a:prstGeom prst="rect">
            <a:avLst/>
          </a:prstGeom>
          <a:noFill/>
        </p:spPr>
        <p:txBody>
          <a:bodyPr wrap="square" lIns="96000" tIns="144000" rIns="96000" bIns="144000" rtlCol="0" anchor="ctr" anchorCtr="0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D60951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526 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348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rgbClr val="D6095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D60951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audits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D60951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D60951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réalisés 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D60951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>
              <a:ln>
                <a:noFill/>
              </a:ln>
              <a:solidFill>
                <a:srgbClr val="006AB2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1439006-E7BA-EE88-D643-80772F1C6A0F}"/>
              </a:ext>
            </a:extLst>
          </p:cNvPr>
          <p:cNvSpPr/>
          <p:nvPr/>
        </p:nvSpPr>
        <p:spPr>
          <a:xfrm>
            <a:off x="-1" y="4898745"/>
            <a:ext cx="12191996" cy="340952"/>
          </a:xfrm>
          <a:prstGeom prst="rect">
            <a:avLst/>
          </a:prstGeom>
          <a:solidFill>
            <a:srgbClr val="D60951"/>
          </a:solidFill>
          <a:ln>
            <a:solidFill>
              <a:srgbClr val="D609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détails</a:t>
            </a:r>
          </a:p>
        </p:txBody>
      </p:sp>
      <p:sp>
        <p:nvSpPr>
          <p:cNvPr id="25" name="ZoneTexte 69">
            <a:extLst>
              <a:ext uri="{FF2B5EF4-FFF2-40B4-BE49-F238E27FC236}">
                <a16:creationId xmlns:a16="http://schemas.microsoft.com/office/drawing/2014/main" id="{9B789DC2-9ED8-686A-CF94-C56C03A28C4D}"/>
              </a:ext>
            </a:extLst>
          </p:cNvPr>
          <p:cNvSpPr txBox="1"/>
          <p:nvPr/>
        </p:nvSpPr>
        <p:spPr>
          <a:xfrm>
            <a:off x="-1172318" y="1543515"/>
            <a:ext cx="6106510" cy="138499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581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592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Geneva" charset="-128"/>
              <a:cs typeface="+mn-cs"/>
            </a:endParaRPr>
          </a:p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incidents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C868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  <a:p>
            <a:pPr marL="0" marR="0" lvl="0" indent="0" algn="ctr" defTabSz="12191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8C8680"/>
                </a:solidFill>
                <a:effectLst/>
                <a:uLnTx/>
                <a:uFillTx/>
                <a:latin typeface="Arial"/>
                <a:ea typeface="Geneva"/>
                <a:cs typeface="+mn-cs"/>
              </a:rPr>
              <a:t>déclarés 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rgbClr val="8C8680"/>
              </a:solidFill>
              <a:effectLst/>
              <a:uLnTx/>
              <a:uFillTx/>
              <a:latin typeface="Arial"/>
              <a:ea typeface="Geneva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37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54C7F171-8853-3342-B8BB-E7AC943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1" y="2285599"/>
            <a:ext cx="6332521" cy="1462781"/>
          </a:xfrm>
        </p:spPr>
        <p:txBody>
          <a:bodyPr/>
          <a:lstStyle/>
          <a:p>
            <a:r>
              <a:rPr lang="fr-FR" dirty="0"/>
              <a:t>Présentation du </a:t>
            </a:r>
            <a:br>
              <a:rPr lang="fr-FR" dirty="0"/>
            </a:br>
            <a:r>
              <a:rPr lang="fr-FR" dirty="0"/>
              <a:t>CH Armentières</a:t>
            </a:r>
          </a:p>
        </p:txBody>
      </p:sp>
    </p:spTree>
    <p:extLst>
      <p:ext uri="{BB962C8B-B14F-4D97-AF65-F5344CB8AC3E}">
        <p14:creationId xmlns:p14="http://schemas.microsoft.com/office/powerpoint/2010/main" val="1623868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Présentation du CH d’Armentières</a:t>
            </a:r>
          </a:p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41EF267-CC32-7A23-F9F6-D3A13422B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2117C498-EFEB-4CEC-9092-AAD787783C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fr-FR" dirty="0">
              <a:latin typeface="Archivo"/>
            </a:endParaRPr>
          </a:p>
          <a:p>
            <a:r>
              <a:rPr lang="fr-FR" dirty="0">
                <a:latin typeface="Archivo"/>
              </a:rPr>
              <a:t> 1094 PNM</a:t>
            </a:r>
          </a:p>
          <a:p>
            <a:r>
              <a:rPr lang="fr-FR" dirty="0">
                <a:latin typeface="Archivo"/>
              </a:rPr>
              <a:t> 198 PM</a:t>
            </a:r>
          </a:p>
          <a:p>
            <a:r>
              <a:rPr lang="fr-FR" dirty="0">
                <a:latin typeface="Archivo"/>
              </a:rPr>
              <a:t> 500 Stagiaires PNM par an</a:t>
            </a:r>
          </a:p>
          <a:p>
            <a:r>
              <a:rPr lang="fr-FR" dirty="0">
                <a:latin typeface="Archivo"/>
              </a:rPr>
              <a:t> 150 étudiants IFAS/IFSI</a:t>
            </a:r>
          </a:p>
          <a:p>
            <a:endParaRPr lang="fr-FR" sz="200" dirty="0">
              <a:latin typeface="Archivo"/>
            </a:endParaRPr>
          </a:p>
          <a:p>
            <a:r>
              <a:rPr lang="fr-FR" dirty="0">
                <a:latin typeface="Archivo"/>
              </a:rPr>
              <a:t> 6 Pôles </a:t>
            </a:r>
          </a:p>
          <a:p>
            <a:r>
              <a:rPr lang="fr-FR" dirty="0">
                <a:latin typeface="Archivo"/>
              </a:rPr>
              <a:t> 20 services</a:t>
            </a:r>
          </a:p>
          <a:p>
            <a:endParaRPr lang="fr-FR" dirty="0">
              <a:latin typeface="Archivo"/>
            </a:endParaRPr>
          </a:p>
          <a:p>
            <a:endParaRPr lang="fr-FR" dirty="0">
              <a:latin typeface="Archivo"/>
            </a:endParaRPr>
          </a:p>
        </p:txBody>
      </p:sp>
      <p:pic>
        <p:nvPicPr>
          <p:cNvPr id="9" name="Espace réservé du contenu 2">
            <a:extLst>
              <a:ext uri="{FF2B5EF4-FFF2-40B4-BE49-F238E27FC236}">
                <a16:creationId xmlns:a16="http://schemas.microsoft.com/office/drawing/2014/main" id="{B02A6955-B63C-494A-B0B4-D2562E2F1E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1682"/>
            <a:ext cx="9163265" cy="51543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B778FF5-FDF4-4FD7-B1F9-971ED5068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028" y="716881"/>
            <a:ext cx="502317" cy="5023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2948CC-409C-4E3C-B860-8BD59DD6D3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8008" y="716881"/>
            <a:ext cx="500835" cy="50083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29E9C72-BCC9-4AE5-9D3C-729FC30BF0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31" y="623589"/>
            <a:ext cx="819553" cy="6889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0104D24-DAF9-4EA7-87BA-B1E330B09E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3587" y="1406768"/>
            <a:ext cx="3378413" cy="526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21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F918E6E-2412-E54F-8497-85F494414F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Présentation du CH d’Armentières</a:t>
            </a:r>
          </a:p>
          <a:p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B99627C-0612-426A-8459-CB923D2BB6E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55" y="5672420"/>
            <a:ext cx="1149625" cy="56090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C0FA371-E3E8-4D7B-B95D-66227900DD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316" y="1226444"/>
            <a:ext cx="969161" cy="6644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535A458-5C57-4EA3-9864-10D0AE8F02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15" y="4945961"/>
            <a:ext cx="1356252" cy="70214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FB70ACD-A31F-4F81-8493-5A269CE948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080" y="2983322"/>
            <a:ext cx="942253" cy="94225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59EC14-C4BA-4C3E-BED7-C6BF427B9DC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284" y="2848828"/>
            <a:ext cx="1340278" cy="5551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974EAE6-5983-45D7-B5AB-61165D11108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60" y="4564557"/>
            <a:ext cx="1228720" cy="50813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8AC77F4-2D1E-4841-98A0-D82649E5346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828" y="2090272"/>
            <a:ext cx="893050" cy="89305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B898FAF-F537-4971-9D7B-B61747F94C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77" y="3621654"/>
            <a:ext cx="815390" cy="8270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0083F5B-6922-4BAA-BD82-441D8D9303E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6936" y="4166596"/>
            <a:ext cx="1108540" cy="54267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E714FB3-A6EA-4F1E-BDF2-44C0C4080C0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058" y="1289057"/>
            <a:ext cx="862017" cy="1097113"/>
          </a:xfrm>
          <a:prstGeom prst="rect">
            <a:avLst/>
          </a:prstGeom>
        </p:spPr>
      </p:pic>
      <p:pic>
        <p:nvPicPr>
          <p:cNvPr id="12" name="Espace réservé du contenu 4">
            <a:extLst>
              <a:ext uri="{FF2B5EF4-FFF2-40B4-BE49-F238E27FC236}">
                <a16:creationId xmlns:a16="http://schemas.microsoft.com/office/drawing/2014/main" id="{41B86C5E-0AB2-4D84-A374-C9472579DD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0110" y="1558669"/>
            <a:ext cx="9632057" cy="4474915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C1B3D8BD-C369-410C-9FFD-0E9D947A05E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1373" y="5171862"/>
            <a:ext cx="2749599" cy="154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8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7F171-8853-3342-B8BB-E7AC9437B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831" y="2285599"/>
            <a:ext cx="6332521" cy="1462781"/>
          </a:xfrm>
        </p:spPr>
        <p:txBody>
          <a:bodyPr/>
          <a:lstStyle/>
          <a:p>
            <a:r>
              <a:rPr lang="fr-FR" dirty="0"/>
              <a:t>CyberAttaque </a:t>
            </a:r>
            <a:br>
              <a:rPr lang="fr-FR" dirty="0"/>
            </a:br>
            <a:r>
              <a:rPr lang="fr-FR" dirty="0"/>
              <a:t>Temps 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9A5BBE1-3032-C34D-A3BC-C912FC7767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L’alerte</a:t>
            </a:r>
          </a:p>
        </p:txBody>
      </p:sp>
    </p:spTree>
    <p:extLst>
      <p:ext uri="{BB962C8B-B14F-4D97-AF65-F5344CB8AC3E}">
        <p14:creationId xmlns:p14="http://schemas.microsoft.com/office/powerpoint/2010/main" val="1762160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fa84a2b1-a105-4cf0-b5ff-8706910236a8&quot; IsConsolidated=&quot;False&quot; IsTopLevel=&quot;True&quot; Layer=&quot;Group 15&quot; Source=&quot;Group 15&quot; /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fa84a2b1-a105-4cf0-b5ff-8706910236a8&quot; IsConsolidated=&quot;False&quot; IsTopLevel=&quot;False&quot; Layer=&quot;Graphic 12 [1]&quot; Source=&quot;Group 15&quot; /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True&quot; Layer=&quot;Group 15&quot; Source=&quot;Group 15&quot; /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2 [3]&quot; Source=&quot;Group 15&quot; /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4 [2]&quot; Source=&quot;Group 15&quot; /&gt;"/>
  <p:tag name="TEMPLAFYSLIDEID" val="63769649100812386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8 [1]&quot; Source=&quot;Group 15&quot; 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1a3ac849-413f-4f18-a909-146e915ee7d9&quot; IsConsolidated=&quot;False&quot; IsTopLevel=&quot;False&quot; Layer=&quot;Graphic 12 [0]&quot; Source=&quot;Group 15&quot; /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fa84a2b1-a105-4cf0-b5ff-8706910236a8&quot; IsConsolidated=&quot;False&quot; IsTopLevel=&quot;False&quot; Layer=&quot;Graphic 2 [3]&quot; Source=&quot;Group 15&quot; /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fa84a2b1-a105-4cf0-b5ff-8706910236a8&quot; IsConsolidated=&quot;False&quot; IsTopLevel=&quot;False&quot; Layer=&quot;Graphic 4 [2]&quot; Source=&quot;Group 15&quot; /&gt;"/>
  <p:tag name="TEMPLAFYSLIDEID" val="6376964910081238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_POWERSHAPE" val="&lt;PowerShapeTag ClassVersion=&quot;0&quot; GUID=&quot;fa84a2b1-a105-4cf0-b5ff-8706910236a8&quot; IsConsolidated=&quot;False&quot; IsTopLevel=&quot;False&quot; Layer=&quot;Graphic 8 [0]&quot; Source=&quot;Group 15&quot; /&gt;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C8C4DF5-3178-429A-A8BE-8D1819160862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S_MOD_STRANDARD_COMM EXTERNE POWERPOINT _V1.0.potx" id="{DF040941-0DE4-47FA-97E3-0398349CBB5C}" vid="{6EE02706-072A-42B0-A1C0-30A774BD3A15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AD404F0D5A8346B6CDD382F4FD5B9B" ma:contentTypeVersion="15" ma:contentTypeDescription="Create a new document." ma:contentTypeScope="" ma:versionID="78c6aa33a7171e0069a91a5a2da142ec">
  <xsd:schema xmlns:xsd="http://www.w3.org/2001/XMLSchema" xmlns:xs="http://www.w3.org/2001/XMLSchema" xmlns:p="http://schemas.microsoft.com/office/2006/metadata/properties" xmlns:ns3="9845dcb0-2476-419d-9bb1-0808eaf60973" xmlns:ns4="50e03d1b-35c4-4c06-85ba-88ccdd213019" targetNamespace="http://schemas.microsoft.com/office/2006/metadata/properties" ma:root="true" ma:fieldsID="09f73133557db6a10e108bd813d27fa8" ns3:_="" ns4:_="">
    <xsd:import namespace="9845dcb0-2476-419d-9bb1-0808eaf60973"/>
    <xsd:import namespace="50e03d1b-35c4-4c06-85ba-88ccdd213019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45dcb0-2476-419d-9bb1-0808eaf60973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e03d1b-35c4-4c06-85ba-88ccdd213019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845dcb0-2476-419d-9bb1-0808eaf60973" xsi:nil="true"/>
  </documentManagement>
</p:properties>
</file>

<file path=customXml/itemProps1.xml><?xml version="1.0" encoding="utf-8"?>
<ds:datastoreItem xmlns:ds="http://schemas.openxmlformats.org/officeDocument/2006/customXml" ds:itemID="{895600C0-CE78-483B-8FC7-9688E89234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81D0D8-3D87-467D-96FB-600C3A4199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45dcb0-2476-419d-9bb1-0808eaf60973"/>
    <ds:schemaRef ds:uri="50e03d1b-35c4-4c06-85ba-88ccdd2130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C410BEB-4F52-41A3-91CB-D25B3C0FDA59}">
  <ds:schemaRefs>
    <ds:schemaRef ds:uri="http://schemas.microsoft.com/office/2006/documentManagement/types"/>
    <ds:schemaRef ds:uri="http://purl.org/dc/dcmitype/"/>
    <ds:schemaRef ds:uri="http://purl.org/dc/elements/1.1/"/>
    <ds:schemaRef ds:uri="9845dcb0-2476-419d-9bb1-0808eaf60973"/>
    <ds:schemaRef ds:uri="http://schemas.microsoft.com/office/2006/metadata/properties"/>
    <ds:schemaRef ds:uri="50e03d1b-35c4-4c06-85ba-88ccdd213019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ANS_MOD_STRANDARD_COMM EXTERNE POWERPOINT _V1.0</Template>
  <TotalTime>2902</TotalTime>
  <Words>2232</Words>
  <Application>Microsoft Office PowerPoint</Application>
  <PresentationFormat>Grand écran</PresentationFormat>
  <Paragraphs>286</Paragraphs>
  <Slides>28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Aharoni</vt:lpstr>
      <vt:lpstr>Archivo</vt:lpstr>
      <vt:lpstr>Arial</vt:lpstr>
      <vt:lpstr>Calibri</vt:lpstr>
      <vt:lpstr>Calibri Light</vt:lpstr>
      <vt:lpstr>Wingdings</vt:lpstr>
      <vt:lpstr>Thème Office</vt:lpstr>
      <vt:lpstr>1_Thème Office</vt:lpstr>
      <vt:lpstr>RETEX : Cyberattaque Centre Hospitalier d’Armentières</vt:lpstr>
      <vt:lpstr>Présentation PowerPoint</vt:lpstr>
      <vt:lpstr>Présentation du CERT Santé</vt:lpstr>
      <vt:lpstr>Présentation PowerPoint</vt:lpstr>
      <vt:lpstr>Présentation PowerPoint</vt:lpstr>
      <vt:lpstr>Présentation du  CH Armentières</vt:lpstr>
      <vt:lpstr>Présentation PowerPoint</vt:lpstr>
      <vt:lpstr>Présentation PowerPoint</vt:lpstr>
      <vt:lpstr>CyberAttaque  Temps 0</vt:lpstr>
      <vt:lpstr>L’appel …</vt:lpstr>
      <vt:lpstr>L’arrivée …</vt:lpstr>
      <vt:lpstr>CyberAttaque  Enjeu 1</vt:lpstr>
      <vt:lpstr>Les premières heures : mobilisation générale</vt:lpstr>
      <vt:lpstr>Le premier jour : bascule dans un monde sans IT</vt:lpstr>
      <vt:lpstr>Les jours d’après …</vt:lpstr>
      <vt:lpstr>Le passage au temps long, avec …</vt:lpstr>
      <vt:lpstr>CyberAttaque  Enjeu 2</vt:lpstr>
      <vt:lpstr>L’attaque …</vt:lpstr>
      <vt:lpstr>Les premières actions </vt:lpstr>
      <vt:lpstr>Relancer un Système d’information, en « mieux »</vt:lpstr>
      <vt:lpstr>Relancer un Système d’information, en « mieux »</vt:lpstr>
      <vt:lpstr>CyberAttaque  Les enseignements</vt:lpstr>
      <vt:lpstr>Premiers enseignements …</vt:lpstr>
      <vt:lpstr>De l’importance du PCRA …</vt:lpstr>
      <vt:lpstr>Ce qui a été aidant  (1/2)…</vt:lpstr>
      <vt:lpstr>Ce qui a été aidant  (2/2)…</vt:lpstr>
      <vt:lpstr>Que retenir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Sarah CASTELNAU</dc:creator>
  <cp:lastModifiedBy>Quentin LE THIEC</cp:lastModifiedBy>
  <cp:revision>47</cp:revision>
  <cp:lastPrinted>2021-08-27T14:04:11Z</cp:lastPrinted>
  <dcterms:created xsi:type="dcterms:W3CDTF">2021-10-13T07:30:08Z</dcterms:created>
  <dcterms:modified xsi:type="dcterms:W3CDTF">2024-05-21T12:58:33Z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0x0101008AAD404F0D5A8346B6CDD382F4FD5B9B</vt:lpwstr>
  </property>
</Properties>
</file>