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6" r:id="rId4"/>
    <p:sldMasterId id="2147483744" r:id="rId5"/>
    <p:sldMasterId id="2147483756" r:id="rId6"/>
    <p:sldMasterId id="2147483824" r:id="rId7"/>
    <p:sldMasterId id="2147483918" r:id="rId8"/>
    <p:sldMasterId id="2147483943" r:id="rId9"/>
    <p:sldMasterId id="2147483830" r:id="rId10"/>
    <p:sldMasterId id="2147483660" r:id="rId11"/>
    <p:sldMasterId id="2147483986" r:id="rId12"/>
    <p:sldMasterId id="2147483946" r:id="rId13"/>
    <p:sldMasterId id="2147484032" r:id="rId14"/>
  </p:sldMasterIdLst>
  <p:notesMasterIdLst>
    <p:notesMasterId r:id="rId25"/>
  </p:notesMasterIdLst>
  <p:handoutMasterIdLst>
    <p:handoutMasterId r:id="rId26"/>
  </p:handoutMasterIdLst>
  <p:sldIdLst>
    <p:sldId id="2147470198" r:id="rId15"/>
    <p:sldId id="2147469961" r:id="rId16"/>
    <p:sldId id="2147470250" r:id="rId17"/>
    <p:sldId id="2147470249" r:id="rId18"/>
    <p:sldId id="2147470229" r:id="rId19"/>
    <p:sldId id="2147469964" r:id="rId20"/>
    <p:sldId id="2147470166" r:id="rId21"/>
    <p:sldId id="2147470248" r:id="rId22"/>
    <p:sldId id="2147470147" r:id="rId23"/>
    <p:sldId id="261" r:id="rId24"/>
  </p:sldIdLst>
  <p:sldSz cx="12192000" cy="6858000"/>
  <p:notesSz cx="6858000" cy="9144000"/>
  <p:custDataLst>
    <p:tags r:id="rId2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185E05-39BB-4CE9-BCFC-E024A080E43A}" name="David" initials="D" userId="S::David.MARTIN.EXT@esante.gouv.fr::0928a799-9db3-4cde-8e06-4c46e604aee4" providerId="AD"/>
  <p188:author id="{24AFB30E-EAEB-B1BB-1454-BDAD488E2B10}" name="Frédéric POULIGNY" initials="FP" userId="S::Frederic.POULIGNY@esante.gouv.fr::6950b4c7-f9dc-4bc4-8fd5-997e947770fb" providerId="AD"/>
  <p188:author id="{F94C981A-1331-8B62-F850-C1DD7CFF8D0C}" name="BARBOTIN Céline" initials="BC" userId="S::Celine.BARBOTIN@eurogroupconsulting.com::76ea0e07-c4dc-46a5-886e-f64ee5595333" providerId="AD"/>
  <p188:author id="{5E0CBD20-501F-1EA1-805D-398CDFBC05AF}" name="Thomas GAY" initials="TG" userId="S::thomas.gay@esante.gouv.fr::22b110ec-9e48-4e5b-b64c-c808e10caabd" providerId="AD"/>
  <p188:author id="{A410AC28-A512-AC07-F09E-43307ED9BAAD}" name="Anne-Flore LANGINIER" initials="AFL" userId="S::Anne-Flore.LANGINIER@esante.gouv.fr::7ebdca34-a4fe-4bc2-81fa-d4dfb61cde13" providerId="AD"/>
  <p188:author id="{79EF5B5B-1BF5-8D26-D17F-4A7994B28413}" name="Damien SELVA" initials="DS" userId="S::damien.selva@esante.gouv.fr::133961e4-541a-463d-adbe-40f16e9ecdbb" providerId="AD"/>
  <p188:author id="{3C0A765B-765F-0728-26E9-C5E5A3DE1260}" name="Julien FAURE" initials="JF" userId="S::julien.faure@esante.gouv.fr::48bf398f-4f33-4462-8799-8ad6cee988f4" providerId="AD"/>
  <p188:author id="{BA32E560-B0B3-12EB-677B-044DBB236A39}" name="Diane JOSSELIN (EXT)" initials="D(" userId="S::diane.josselin.ext@esante.gouv.fr::31be5cf6-6741-4ca1-b71a-5505d65ab9c2" providerId="AD"/>
  <p188:author id="{1B9CE17B-14E3-9054-08F2-985254E2757A}" name="LABAT-CHAURE, Hugo" initials="LH" userId="S::hugo.labat-chaure_cgi.com#ext#@esantegouv.onmicrosoft.com::fc285d58-ef8c-4364-a944-2a3cf35ce4b8" providerId="AD"/>
  <p188:author id="{D2969880-75AD-73F5-DE54-58F154CD8604}" name="Frédéric POULIGNY" initials="FP" userId="S::frederic.pouligny@esante.gouv.fr::6950b4c7-f9dc-4bc4-8fd5-997e947770fb" providerId="AD"/>
  <p188:author id="{094517A9-3135-B83C-3F2B-C8B5E9B6B3E3}" name="JOSSELIN Diane" initials="JD" userId="S::diane.josselin@mazars.fr::98cac3cc-1bc5-4290-86a4-6e969332b960" providerId="AD"/>
  <p188:author id="{46CA9BAD-6F32-4B8F-1E6A-73099CCD1F6B}" name="Jean-Francois BAUMANN" initials="JB" userId="S::jean-francois.baumann@esante.gouv.fr::53755755-0de6-4ffb-b2d9-042d04a1ea7b" providerId="AD"/>
  <p188:author id="{AAD498B4-E6DC-03AA-0B7E-6772C94EEC22}" name="Carine L'HOTE" initials="CL" userId="S::carine.lhote@esante.gouv.fr::7a88f453-4290-4e9d-a90d-00c3068ab520" providerId="AD"/>
  <p188:author id="{0AD7DBB4-2445-CB1D-260B-C316DDA1B12C}" name="PETRE Charlotte" initials="PC" userId="S::charlotte.petre@mazars.fr::57375133-dbf9-4d9c-ac92-7c5c9986c9d4" providerId="AD"/>
  <p188:author id="{CFFF06BF-A701-CC37-ECC7-4EBC78D1CE0B}" name="Elsa CREACH" initials="EC" userId="S::elsa.creach@esante.gouv.fr::e235d4eb-72ea-4b25-9670-f314bee4a675" providerId="AD"/>
  <p188:author id="{DFB974C1-FD45-AE3B-03ED-7EED744E78D1}" name="Julien FAURE" initials="JF" userId="S::Julien.FAURE@esante.gouv.fr::48bf398f-4f33-4462-8799-8ad6cee988f4" providerId="AD"/>
  <p188:author id="{6EAAF5EC-F98B-B1CA-3915-752AD0E7C201}" name="Carine L'HOTE" initials="CL" userId="S::Carine.LHOTE@esante.gouv.fr::7a88f453-4290-4e9d-a90d-00c3068ab5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8166A"/>
    <a:srgbClr val="00B1F0"/>
    <a:srgbClr val="F2F2F2"/>
    <a:srgbClr val="A6A6A6"/>
    <a:srgbClr val="005A9E"/>
    <a:srgbClr val="FBD9E9"/>
    <a:srgbClr val="666699"/>
    <a:srgbClr val="5268A5"/>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C34D2-7BB9-43DC-BE17-AA029CB14159}" v="38" dt="2023-12-15T10:10:33.131"/>
    <p1510:client id="{DAA57996-4472-3EA0-5B25-47516AEBABBF}" v="17" dt="2023-12-14T16:05:38.641"/>
    <p1510:client id="{E7B984F8-2CFF-4D80-B0EB-437C18AD2D4D}" v="42" dt="2023-12-14T14:12:32.8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8592" autoAdjust="0"/>
    <p:restoredTop sz="94931" autoAdjust="0"/>
  </p:normalViewPr>
  <p:slideViewPr>
    <p:cSldViewPr snapToGrid="0">
      <p:cViewPr varScale="1">
        <p:scale>
          <a:sx n="105" d="100"/>
          <a:sy n="105" d="100"/>
        </p:scale>
        <p:origin x="1476"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642D53-FA99-44BA-B16E-E108D30A78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8129924C-AACF-4C23-986A-0D34A3FB48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BEFE01-AC24-4EAF-9C7B-FF1468CE17EC}" type="datetimeFigureOut">
              <a:rPr lang="fr-FR" smtClean="0"/>
              <a:t>15/12/2023</a:t>
            </a:fld>
            <a:endParaRPr lang="fr-FR" dirty="0"/>
          </a:p>
        </p:txBody>
      </p:sp>
      <p:sp>
        <p:nvSpPr>
          <p:cNvPr id="4" name="Espace réservé du pied de page 3">
            <a:extLst>
              <a:ext uri="{FF2B5EF4-FFF2-40B4-BE49-F238E27FC236}">
                <a16:creationId xmlns:a16="http://schemas.microsoft.com/office/drawing/2014/main" id="{7AA66D81-9FEA-489A-A7CB-D5F4D139A5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5BF81403-D5F0-4074-BD88-E2B843295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1081AF-8EBA-446B-B597-29D7BE01FC1C}" type="slidenum">
              <a:rPr lang="fr-FR" smtClean="0"/>
              <a:t>‹N°›</a:t>
            </a:fld>
            <a:endParaRPr lang="fr-FR" dirty="0"/>
          </a:p>
        </p:txBody>
      </p:sp>
    </p:spTree>
    <p:extLst>
      <p:ext uri="{BB962C8B-B14F-4D97-AF65-F5344CB8AC3E}">
        <p14:creationId xmlns:p14="http://schemas.microsoft.com/office/powerpoint/2010/main" val="82469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ED79C-2FCF-42C2-838C-B5BE37969A5B}" type="datetimeFigureOut">
              <a:rPr lang="fr-FR" smtClean="0"/>
              <a:t>15/12/2023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A521C-88CE-4765-ADCE-8C7ECA10FF5D}" type="slidenum">
              <a:rPr lang="fr-FR" smtClean="0"/>
              <a:t>‹N°›</a:t>
            </a:fld>
            <a:endParaRPr lang="fr-FR" dirty="0"/>
          </a:p>
        </p:txBody>
      </p:sp>
    </p:spTree>
    <p:extLst>
      <p:ext uri="{BB962C8B-B14F-4D97-AF65-F5344CB8AC3E}">
        <p14:creationId xmlns:p14="http://schemas.microsoft.com/office/powerpoint/2010/main" val="250771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EA521C-88CE-4765-ADCE-8C7ECA10FF5D}" type="slidenum">
              <a:rPr lang="fr-FR" smtClean="0"/>
              <a:t>1</a:t>
            </a:fld>
            <a:endParaRPr lang="fr-FR" dirty="0"/>
          </a:p>
        </p:txBody>
      </p:sp>
    </p:spTree>
    <p:extLst>
      <p:ext uri="{BB962C8B-B14F-4D97-AF65-F5344CB8AC3E}">
        <p14:creationId xmlns:p14="http://schemas.microsoft.com/office/powerpoint/2010/main" val="3733440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dirty="0">
              <a:solidFill>
                <a:schemeClr val="tx1"/>
              </a:solidFill>
            </a:endParaRPr>
          </a:p>
        </p:txBody>
      </p:sp>
      <p:sp>
        <p:nvSpPr>
          <p:cNvPr id="4" name="Espace réservé du numéro de diapositive 3"/>
          <p:cNvSpPr>
            <a:spLocks noGrp="1"/>
          </p:cNvSpPr>
          <p:nvPr>
            <p:ph type="sldNum" sz="quarter" idx="10"/>
          </p:nvPr>
        </p:nvSpPr>
        <p:spPr/>
        <p:txBody>
          <a:bodyPr/>
          <a:lstStyle/>
          <a:p>
            <a:pPr>
              <a:defRPr/>
            </a:pPr>
            <a:fld id="{43599C48-8A9F-4257-828B-FB74267884A8}" type="slidenum">
              <a:rPr lang="fr-FR" smtClean="0"/>
              <a:pPr>
                <a:defRPr/>
              </a:pPr>
              <a:t>10</a:t>
            </a:fld>
            <a:endParaRPr lang="fr-FR" dirty="0"/>
          </a:p>
        </p:txBody>
      </p:sp>
    </p:spTree>
    <p:extLst>
      <p:ext uri="{BB962C8B-B14F-4D97-AF65-F5344CB8AC3E}">
        <p14:creationId xmlns:p14="http://schemas.microsoft.com/office/powerpoint/2010/main" val="367331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dirty="0"/>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2</a:t>
            </a:fld>
            <a:endParaRPr lang="fr-FR" dirty="0"/>
          </a:p>
        </p:txBody>
      </p:sp>
    </p:spTree>
    <p:extLst>
      <p:ext uri="{BB962C8B-B14F-4D97-AF65-F5344CB8AC3E}">
        <p14:creationId xmlns:p14="http://schemas.microsoft.com/office/powerpoint/2010/main" val="185382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dirty="0"/>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3</a:t>
            </a:fld>
            <a:endParaRPr lang="fr-FR" dirty="0"/>
          </a:p>
        </p:txBody>
      </p:sp>
    </p:spTree>
    <p:extLst>
      <p:ext uri="{BB962C8B-B14F-4D97-AF65-F5344CB8AC3E}">
        <p14:creationId xmlns:p14="http://schemas.microsoft.com/office/powerpoint/2010/main" val="384753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dirty="0"/>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4</a:t>
            </a:fld>
            <a:endParaRPr lang="fr-FR" dirty="0"/>
          </a:p>
        </p:txBody>
      </p:sp>
    </p:spTree>
    <p:extLst>
      <p:ext uri="{BB962C8B-B14F-4D97-AF65-F5344CB8AC3E}">
        <p14:creationId xmlns:p14="http://schemas.microsoft.com/office/powerpoint/2010/main" val="32244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dirty="0"/>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5</a:t>
            </a:fld>
            <a:endParaRPr lang="fr-FR" dirty="0"/>
          </a:p>
        </p:txBody>
      </p:sp>
    </p:spTree>
    <p:extLst>
      <p:ext uri="{BB962C8B-B14F-4D97-AF65-F5344CB8AC3E}">
        <p14:creationId xmlns:p14="http://schemas.microsoft.com/office/powerpoint/2010/main" val="227997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dirty="0"/>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6</a:t>
            </a:fld>
            <a:endParaRPr lang="fr-FR" dirty="0"/>
          </a:p>
        </p:txBody>
      </p:sp>
    </p:spTree>
    <p:extLst>
      <p:ext uri="{BB962C8B-B14F-4D97-AF65-F5344CB8AC3E}">
        <p14:creationId xmlns:p14="http://schemas.microsoft.com/office/powerpoint/2010/main" val="234676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8F47C1-0641-4731-A0C8-299D02181240}" type="slidenum">
              <a:rPr lang="fr-FR" smtClean="0"/>
              <a:t>7</a:t>
            </a:fld>
            <a:endParaRPr lang="fr-FR" dirty="0"/>
          </a:p>
        </p:txBody>
      </p:sp>
    </p:spTree>
    <p:extLst>
      <p:ext uri="{BB962C8B-B14F-4D97-AF65-F5344CB8AC3E}">
        <p14:creationId xmlns:p14="http://schemas.microsoft.com/office/powerpoint/2010/main" val="353183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dirty="0"/>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8</a:t>
            </a:fld>
            <a:endParaRPr lang="fr-FR" dirty="0"/>
          </a:p>
        </p:txBody>
      </p:sp>
    </p:spTree>
    <p:extLst>
      <p:ext uri="{BB962C8B-B14F-4D97-AF65-F5344CB8AC3E}">
        <p14:creationId xmlns:p14="http://schemas.microsoft.com/office/powerpoint/2010/main" val="236640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endParaRPr lang="fr-FR" dirty="0"/>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9</a:t>
            </a:fld>
            <a:endParaRPr lang="fr-FR" dirty="0"/>
          </a:p>
        </p:txBody>
      </p:sp>
    </p:spTree>
    <p:extLst>
      <p:ext uri="{BB962C8B-B14F-4D97-AF65-F5344CB8AC3E}">
        <p14:creationId xmlns:p14="http://schemas.microsoft.com/office/powerpoint/2010/main" val="3974605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7" y="3754140"/>
            <a:ext cx="6036733" cy="885891"/>
          </a:xfrm>
        </p:spPr>
        <p:txBody>
          <a:bodyPr>
            <a:noAutofit/>
          </a:bodyPr>
          <a:lstStyle>
            <a:lvl1pPr algn="l">
              <a:defRPr sz="26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3" name="Image 2">
            <a:extLst>
              <a:ext uri="{FF2B5EF4-FFF2-40B4-BE49-F238E27FC236}">
                <a16:creationId xmlns:a16="http://schemas.microsoft.com/office/drawing/2014/main" id="{93217E95-F660-2B5A-8000-B223772F6710}"/>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41621"/>
          <a:stretch/>
        </p:blipFill>
        <p:spPr>
          <a:xfrm>
            <a:off x="9194143" y="330663"/>
            <a:ext cx="2762520" cy="817419"/>
          </a:xfrm>
          <a:prstGeom prst="rect">
            <a:avLst/>
          </a:prstGeom>
        </p:spPr>
      </p:pic>
      <p:pic>
        <p:nvPicPr>
          <p:cNvPr id="5" name="Image 4">
            <a:extLst>
              <a:ext uri="{FF2B5EF4-FFF2-40B4-BE49-F238E27FC236}">
                <a16:creationId xmlns:a16="http://schemas.microsoft.com/office/drawing/2014/main" id="{0369E02B-B9B5-5320-E9D3-F6E3AD366C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6" name="Espace réservé du pied de page 2">
            <a:extLst>
              <a:ext uri="{FF2B5EF4-FFF2-40B4-BE49-F238E27FC236}">
                <a16:creationId xmlns:a16="http://schemas.microsoft.com/office/drawing/2014/main" id="{8AA0B991-BE57-F93E-47DB-66955468F9AA}"/>
              </a:ext>
            </a:extLst>
          </p:cNvPr>
          <p:cNvSpPr>
            <a:spLocks noGrp="1"/>
          </p:cNvSpPr>
          <p:nvPr>
            <p:ph type="ftr" sz="quarter" idx="19"/>
          </p:nvPr>
        </p:nvSpPr>
        <p:spPr>
          <a:xfrm>
            <a:off x="545004" y="6518518"/>
            <a:ext cx="9235315" cy="365125"/>
          </a:xfrm>
        </p:spPr>
        <p:txBody>
          <a:bodyPr/>
          <a:lstStyle/>
          <a:p>
            <a:r>
              <a:rPr lang="fr-FR" dirty="0">
                <a:latin typeface="Arial"/>
                <a:ea typeface="+mn-ea"/>
              </a:rPr>
              <a:t>CoMET - Séminaire 05/12/2023</a:t>
            </a:r>
          </a:p>
        </p:txBody>
      </p:sp>
    </p:spTree>
    <p:extLst>
      <p:ext uri="{BB962C8B-B14F-4D97-AF65-F5344CB8AC3E}">
        <p14:creationId xmlns:p14="http://schemas.microsoft.com/office/powerpoint/2010/main" val="23032272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3" name="Espace réservé du pied de page 3">
            <a:extLst>
              <a:ext uri="{FF2B5EF4-FFF2-40B4-BE49-F238E27FC236}">
                <a16:creationId xmlns:a16="http://schemas.microsoft.com/office/drawing/2014/main" id="{B7D47799-15B9-17DC-0A2E-5AD3DA35125C}"/>
              </a:ext>
            </a:extLst>
          </p:cNvPr>
          <p:cNvSpPr>
            <a:spLocks noGrp="1"/>
          </p:cNvSpPr>
          <p:nvPr>
            <p:ph type="ftr" sz="quarter" idx="18"/>
          </p:nvPr>
        </p:nvSpPr>
        <p:spPr>
          <a:xfrm>
            <a:off x="545004" y="6518518"/>
            <a:ext cx="9235315" cy="365125"/>
          </a:xfrm>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292196865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p:nvPr>
        </p:nvSpPr>
        <p:spPr>
          <a:xfrm>
            <a:off x="5903383" y="2357096"/>
            <a:ext cx="5938660"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endParaRPr lang="fr-FR"/>
          </a:p>
        </p:txBody>
      </p:sp>
      <p:sp>
        <p:nvSpPr>
          <p:cNvPr id="7" name="Espace réservé du pied de page 6"/>
          <p:cNvSpPr>
            <a:spLocks noGrp="1"/>
          </p:cNvSpPr>
          <p:nvPr>
            <p:ph type="ftr" sz="quarter" idx="15"/>
          </p:nvPr>
        </p:nvSpPr>
        <p:spPr>
          <a:xfrm>
            <a:off x="545004" y="6333323"/>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4513096"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Objectifs du copil</a:t>
            </a:r>
          </a:p>
        </p:txBody>
      </p:sp>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053" y="2616076"/>
            <a:ext cx="2347733" cy="1833129"/>
          </a:xfrm>
          <a:prstGeom prst="rect">
            <a:avLst/>
          </a:prstGeom>
        </p:spPr>
      </p:pic>
    </p:spTree>
    <p:extLst>
      <p:ext uri="{BB962C8B-B14F-4D97-AF65-F5344CB8AC3E}">
        <p14:creationId xmlns:p14="http://schemas.microsoft.com/office/powerpoint/2010/main" val="154637501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p:nvPr>
        </p:nvSpPr>
        <p:spPr>
          <a:xfrm>
            <a:off x="5903383" y="2357096"/>
            <a:ext cx="5938660"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endParaRPr lang="fr-FR"/>
          </a:p>
        </p:txBody>
      </p:sp>
      <p:sp>
        <p:nvSpPr>
          <p:cNvPr id="7" name="Espace réservé du pied de page 6"/>
          <p:cNvSpPr>
            <a:spLocks noGrp="1"/>
          </p:cNvSpPr>
          <p:nvPr>
            <p:ph type="ftr" sz="quarter" idx="15"/>
          </p:nvPr>
        </p:nvSpPr>
        <p:spPr>
          <a:xfrm>
            <a:off x="545004" y="6333323"/>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4513096"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Objectifs du COPIL</a:t>
            </a:r>
          </a:p>
        </p:txBody>
      </p:sp>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053" y="2616076"/>
            <a:ext cx="2347733" cy="1833129"/>
          </a:xfrm>
          <a:prstGeom prst="rect">
            <a:avLst/>
          </a:prstGeom>
        </p:spPr>
      </p:pic>
    </p:spTree>
    <p:extLst>
      <p:ext uri="{BB962C8B-B14F-4D97-AF65-F5344CB8AC3E}">
        <p14:creationId xmlns:p14="http://schemas.microsoft.com/office/powerpoint/2010/main" val="331249516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53" y="2616076"/>
            <a:ext cx="2347733" cy="1833129"/>
          </a:xfrm>
          <a:prstGeom prst="rect">
            <a:avLst/>
          </a:prstGeom>
        </p:spPr>
      </p:pic>
    </p:spTree>
    <p:extLst>
      <p:ext uri="{BB962C8B-B14F-4D97-AF65-F5344CB8AC3E}">
        <p14:creationId xmlns:p14="http://schemas.microsoft.com/office/powerpoint/2010/main" val="378954237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3465005439"/>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781" y="265620"/>
            <a:ext cx="1152696" cy="900035"/>
          </a:xfrm>
          <a:prstGeom prst="rect">
            <a:avLst/>
          </a:prstGeom>
        </p:spPr>
      </p:pic>
    </p:spTree>
    <p:extLst>
      <p:ext uri="{BB962C8B-B14F-4D97-AF65-F5344CB8AC3E}">
        <p14:creationId xmlns:p14="http://schemas.microsoft.com/office/powerpoint/2010/main" val="311810849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357414319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791852975"/>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400430646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pic>
        <p:nvPicPr>
          <p:cNvPr id="18" name="Imag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0053" y="2616076"/>
            <a:ext cx="2347733" cy="1833129"/>
          </a:xfrm>
          <a:prstGeom prst="rect">
            <a:avLst/>
          </a:prstGeom>
        </p:spPr>
      </p:pic>
    </p:spTree>
    <p:extLst>
      <p:ext uri="{BB962C8B-B14F-4D97-AF65-F5344CB8AC3E}">
        <p14:creationId xmlns:p14="http://schemas.microsoft.com/office/powerpoint/2010/main" val="136356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8" name="Espace réservé du numéro de diapositive 2">
            <a:extLst>
              <a:ext uri="{FF2B5EF4-FFF2-40B4-BE49-F238E27FC236}">
                <a16:creationId xmlns:a16="http://schemas.microsoft.com/office/drawing/2014/main" id="{2F19B695-D82F-B133-A959-FC10C73FEF85}"/>
              </a:ext>
            </a:extLst>
          </p:cNvPr>
          <p:cNvSpPr>
            <a:spLocks noGrp="1"/>
          </p:cNvSpPr>
          <p:nvPr>
            <p:ph type="sldNum" sz="quarter" idx="12"/>
          </p:nvPr>
        </p:nvSpPr>
        <p:spPr>
          <a:xfrm>
            <a:off x="74328" y="6507301"/>
            <a:ext cx="38311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6E7B68-C406-4B5C-B79D-A1CDE10CB85D}" type="slidenum">
              <a:rPr kumimoji="0" lang="fr-FR" sz="1050" b="0" i="1" u="none" strike="noStrike" kern="1200" cap="none" spc="0" normalizeH="0" baseline="0" noProof="0" dirty="0" smtClean="0">
                <a:ln>
                  <a:noFill/>
                </a:ln>
                <a:solidFill>
                  <a:srgbClr val="575757"/>
                </a:solidFill>
                <a:effectLst/>
                <a:uLnTx/>
                <a:uFillTx/>
                <a:latin typeface="Open Sans Light"/>
                <a:ea typeface="Open Sans Light"/>
                <a:cs typeface="Open Sans Light"/>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lang="fr-FR" sz="1050" b="0" i="1" u="none" strike="noStrike" kern="1200" cap="none" spc="0" normalizeH="0" baseline="0" noProof="0" dirty="0">
              <a:ln>
                <a:noFill/>
              </a:ln>
              <a:solidFill>
                <a:srgbClr val="575757"/>
              </a:solidFill>
              <a:effectLst/>
              <a:uLnTx/>
              <a:uFillTx/>
              <a:latin typeface="Open Sans Light"/>
              <a:ea typeface="Open Sans Light"/>
              <a:cs typeface="Open Sans Light"/>
            </a:endParaRPr>
          </a:p>
        </p:txBody>
      </p:sp>
      <p:sp>
        <p:nvSpPr>
          <p:cNvPr id="3" name="Espace réservé du pied de page 3">
            <a:extLst>
              <a:ext uri="{FF2B5EF4-FFF2-40B4-BE49-F238E27FC236}">
                <a16:creationId xmlns:a16="http://schemas.microsoft.com/office/drawing/2014/main" id="{F17E47EA-B71A-4021-44FE-69648EAAB7BC}"/>
              </a:ext>
            </a:extLst>
          </p:cNvPr>
          <p:cNvSpPr>
            <a:spLocks noGrp="1"/>
          </p:cNvSpPr>
          <p:nvPr>
            <p:ph type="ftr" sz="quarter" idx="18"/>
          </p:nvPr>
        </p:nvSpPr>
        <p:spPr>
          <a:xfrm>
            <a:off x="545004" y="6518518"/>
            <a:ext cx="9235315" cy="365125"/>
          </a:xfrm>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42361547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3" name="Espace réservé du pied de page 3">
            <a:extLst>
              <a:ext uri="{FF2B5EF4-FFF2-40B4-BE49-F238E27FC236}">
                <a16:creationId xmlns:a16="http://schemas.microsoft.com/office/drawing/2014/main" id="{2BD8587E-5A6A-BDAE-6666-31D940ECF4BC}"/>
              </a:ext>
            </a:extLst>
          </p:cNvPr>
          <p:cNvSpPr>
            <a:spLocks noGrp="1"/>
          </p:cNvSpPr>
          <p:nvPr>
            <p:ph type="ftr" sz="quarter" idx="18"/>
          </p:nvPr>
        </p:nvSpPr>
        <p:spPr>
          <a:xfrm>
            <a:off x="545004" y="6518518"/>
            <a:ext cx="9235315" cy="365125"/>
          </a:xfrm>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22498881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spTree>
    <p:extLst>
      <p:ext uri="{BB962C8B-B14F-4D97-AF65-F5344CB8AC3E}">
        <p14:creationId xmlns:p14="http://schemas.microsoft.com/office/powerpoint/2010/main" val="42755736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7" y="3754140"/>
            <a:ext cx="6036733" cy="885891"/>
          </a:xfrm>
        </p:spPr>
        <p:txBody>
          <a:bodyPr>
            <a:noAutofit/>
          </a:bodyPr>
          <a:lstStyle>
            <a:lvl1pPr algn="l">
              <a:defRPr sz="26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18498188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50694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506943"/>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9913040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28624557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8433963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69381292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12033916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50694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506943"/>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567570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Objet de la présentation</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40421541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35477620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9876131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spTree>
    <p:extLst>
      <p:ext uri="{BB962C8B-B14F-4D97-AF65-F5344CB8AC3E}">
        <p14:creationId xmlns:p14="http://schemas.microsoft.com/office/powerpoint/2010/main" val="22434700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4" name="Espace réservé du contenu 3"/>
          <p:cNvSpPr>
            <a:spLocks noGrp="1"/>
          </p:cNvSpPr>
          <p:nvPr>
            <p:ph sz="quarter" idx="18"/>
          </p:nvPr>
        </p:nvSpPr>
        <p:spPr>
          <a:xfrm>
            <a:off x="621600" y="1414800"/>
            <a:ext cx="10948800" cy="4536000"/>
          </a:xfrm>
        </p:spPr>
        <p:txBody>
          <a:bodyPr>
            <a:noAutofit/>
          </a:bodyPr>
          <a:lstStyle>
            <a:lvl1pPr marL="0" indent="0">
              <a:buSzPct val="140000"/>
              <a:buFont typeface="Wingdings" panose="05000000000000000000" pitchFamily="2" charset="2"/>
              <a:buNone/>
              <a:defRPr sz="3200"/>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aseline="0">
                <a:solidFill>
                  <a:schemeClr val="tx2"/>
                </a:solidFill>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sz="2133">
                <a:solidFill>
                  <a:srgbClr val="575757"/>
                </a:solidFill>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sz="1867">
                <a:solidFill>
                  <a:srgbClr val="575757"/>
                </a:solidFill>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sz="1867">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5" name="Espace réservé du pied de page 4"/>
          <p:cNvSpPr>
            <a:spLocks noGrp="1"/>
          </p:cNvSpPr>
          <p:nvPr>
            <p:ph type="ftr" sz="quarter" idx="19"/>
          </p:nvPr>
        </p:nvSpPr>
        <p:spPr/>
        <p:txBody>
          <a:bodyPr/>
          <a:lstStyle/>
          <a:p>
            <a:r>
              <a:rPr lang="fr-FR" sz="1200" i="1" dirty="0">
                <a:latin typeface="Arial"/>
                <a:ea typeface="+mn-ea"/>
              </a:rPr>
              <a:t>CoMET - Séminaire 5/12/2023</a:t>
            </a:r>
          </a:p>
        </p:txBody>
      </p:sp>
    </p:spTree>
    <p:extLst>
      <p:ext uri="{BB962C8B-B14F-4D97-AF65-F5344CB8AC3E}">
        <p14:creationId xmlns:p14="http://schemas.microsoft.com/office/powerpoint/2010/main" val="110214738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50694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506943"/>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08597327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61561480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9118905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170621145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408182468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6109193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10" name="Titre 1"/>
          <p:cNvSpPr txBox="1">
            <a:spLocks/>
          </p:cNvSpPr>
          <p:nvPr/>
        </p:nvSpPr>
        <p:spPr>
          <a:xfrm>
            <a:off x="5903384" y="1220755"/>
            <a:ext cx="567570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Objet de la présentation</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404215412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129590601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spTree>
    <p:extLst>
      <p:ext uri="{BB962C8B-B14F-4D97-AF65-F5344CB8AC3E}">
        <p14:creationId xmlns:p14="http://schemas.microsoft.com/office/powerpoint/2010/main" val="27945303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ctrTitle" hasCustomPrompt="1"/>
          </p:nvPr>
        </p:nvSpPr>
        <p:spPr>
          <a:xfrm>
            <a:off x="5615948" y="2244363"/>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8" y="3754141"/>
            <a:ext cx="6036733" cy="885891"/>
          </a:xfrm>
        </p:spPr>
        <p:txBody>
          <a:bodyPr>
            <a:noAutofit/>
          </a:bodyPr>
          <a:lstStyle>
            <a:lvl1pPr algn="l">
              <a:defRPr sz="26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8"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235200066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40" y="6495370"/>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4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5" y="6495370"/>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36550969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2" y="192021"/>
            <a:ext cx="1746908" cy="6405331"/>
          </a:xfrm>
          <a:prstGeom prst="rect">
            <a:avLst/>
          </a:prstGeom>
        </p:spPr>
      </p:pic>
      <p:sp>
        <p:nvSpPr>
          <p:cNvPr id="17" name="Titre 1"/>
          <p:cNvSpPr>
            <a:spLocks noGrp="1"/>
          </p:cNvSpPr>
          <p:nvPr>
            <p:ph type="ctrTitle" hasCustomPrompt="1"/>
          </p:nvPr>
        </p:nvSpPr>
        <p:spPr>
          <a:xfrm>
            <a:off x="5903384" y="2244363"/>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1"/>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2"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273377690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1" y="3008"/>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72"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5"/>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40" y="6333324"/>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1" y="3008"/>
            <a:ext cx="10029481" cy="6854995"/>
          </a:xfrm>
          <a:prstGeom prst="rect">
            <a:avLst/>
          </a:prstGeom>
        </p:spPr>
      </p:pic>
    </p:spTree>
    <p:extLst>
      <p:ext uri="{BB962C8B-B14F-4D97-AF65-F5344CB8AC3E}">
        <p14:creationId xmlns:p14="http://schemas.microsoft.com/office/powerpoint/2010/main" val="335079247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2"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2" y="1316569"/>
            <a:ext cx="3647943" cy="2495551"/>
          </a:xfrm>
          <a:prstGeom prst="rect">
            <a:avLst/>
          </a:prstGeom>
        </p:spPr>
        <p:txBody>
          <a:bodyPr/>
          <a:lstStyle>
            <a:lvl1pPr>
              <a:defRPr sz="3733" kern="800" cap="all" baseline="0"/>
            </a:lvl1pPr>
            <a:lvl2pPr marL="578972"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6" y="1316569"/>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2" y="252952"/>
            <a:ext cx="876497" cy="775781"/>
          </a:xfrm>
          <a:prstGeom prst="rect">
            <a:avLst/>
          </a:prstGeom>
        </p:spPr>
      </p:pic>
    </p:spTree>
    <p:extLst>
      <p:ext uri="{BB962C8B-B14F-4D97-AF65-F5344CB8AC3E}">
        <p14:creationId xmlns:p14="http://schemas.microsoft.com/office/powerpoint/2010/main" val="30140188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379629399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5"/>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13319232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8" y="1124745"/>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7" y="1124745"/>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21799613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2" name="Image 1">
            <a:extLst>
              <a:ext uri="{FF2B5EF4-FFF2-40B4-BE49-F238E27FC236}">
                <a16:creationId xmlns:a16="http://schemas.microsoft.com/office/drawing/2014/main" id="{D1FB5B1F-1F12-2EFB-A12D-B9A48DA2FE7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41621"/>
          <a:stretch/>
        </p:blipFill>
        <p:spPr>
          <a:xfrm>
            <a:off x="499873" y="3020290"/>
            <a:ext cx="2762520" cy="817419"/>
          </a:xfrm>
          <a:prstGeom prst="rect">
            <a:avLst/>
          </a:prstGeom>
        </p:spPr>
      </p:pic>
    </p:spTree>
    <p:extLst>
      <p:ext uri="{BB962C8B-B14F-4D97-AF65-F5344CB8AC3E}">
        <p14:creationId xmlns:p14="http://schemas.microsoft.com/office/powerpoint/2010/main" val="346975473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5" y="2614471"/>
            <a:ext cx="1846271" cy="1629063"/>
          </a:xfrm>
          <a:prstGeom prst="rect">
            <a:avLst/>
          </a:prstGeom>
        </p:spPr>
      </p:pic>
      <p:grpSp>
        <p:nvGrpSpPr>
          <p:cNvPr id="22" name="Groupe 21"/>
          <p:cNvGrpSpPr/>
          <p:nvPr userDrawn="1"/>
        </p:nvGrpSpPr>
        <p:grpSpPr>
          <a:xfrm>
            <a:off x="6406216"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spTree>
    <p:extLst>
      <p:ext uri="{BB962C8B-B14F-4D97-AF65-F5344CB8AC3E}">
        <p14:creationId xmlns:p14="http://schemas.microsoft.com/office/powerpoint/2010/main" val="6496469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506944"/>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506944"/>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567570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Objet de la présentation</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55976738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49818399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222143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293872462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237619194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395839064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37709044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spTree>
    <p:extLst>
      <p:ext uri="{BB962C8B-B14F-4D97-AF65-F5344CB8AC3E}">
        <p14:creationId xmlns:p14="http://schemas.microsoft.com/office/powerpoint/2010/main" val="326002549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7" y="3754140"/>
            <a:ext cx="6036733" cy="885891"/>
          </a:xfrm>
        </p:spPr>
        <p:txBody>
          <a:bodyPr>
            <a:noAutofit/>
          </a:bodyPr>
          <a:lstStyle>
            <a:lvl1pPr algn="l">
              <a:defRPr sz="26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5997367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92780281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567570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Objet de la présentation</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2205588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10" name="Titre 1"/>
          <p:cNvSpPr txBox="1">
            <a:spLocks/>
          </p:cNvSpPr>
          <p:nvPr/>
        </p:nvSpPr>
        <p:spPr>
          <a:xfrm>
            <a:off x="5903384" y="1220755"/>
            <a:ext cx="567570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Objet de la présentation</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51233495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415388464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90313275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289183343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117688462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103374618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315925560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Tree>
    <p:extLst>
      <p:ext uri="{BB962C8B-B14F-4D97-AF65-F5344CB8AC3E}">
        <p14:creationId xmlns:p14="http://schemas.microsoft.com/office/powerpoint/2010/main" val="295768145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8" name="Espace réservé du numéro de diapositive 2">
            <a:extLst>
              <a:ext uri="{FF2B5EF4-FFF2-40B4-BE49-F238E27FC236}">
                <a16:creationId xmlns:a16="http://schemas.microsoft.com/office/drawing/2014/main" id="{2F19B695-D82F-B133-A959-FC10C73FEF85}"/>
              </a:ext>
            </a:extLst>
          </p:cNvPr>
          <p:cNvSpPr>
            <a:spLocks noGrp="1"/>
          </p:cNvSpPr>
          <p:nvPr>
            <p:ph type="sldNum" sz="quarter" idx="12"/>
          </p:nvPr>
        </p:nvSpPr>
        <p:spPr>
          <a:xfrm>
            <a:off x="74328" y="6414702"/>
            <a:ext cx="38311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46E7B68-C406-4B5C-B79D-A1CDE10CB85D}" type="slidenum">
              <a:rPr kumimoji="0" lang="fr-FR" sz="1050" b="0" i="1" u="none" strike="noStrike" kern="1200" cap="none" spc="0" normalizeH="0" baseline="0" noProof="0" dirty="0" smtClean="0">
                <a:ln>
                  <a:noFill/>
                </a:ln>
                <a:solidFill>
                  <a:srgbClr val="575757"/>
                </a:solidFill>
                <a:effectLst/>
                <a:uLnTx/>
                <a:uFillTx/>
                <a:latin typeface="Open Sans Light"/>
                <a:ea typeface="Open Sans Light"/>
                <a:cs typeface="Open Sans Light"/>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lang="fr-FR" sz="1050" b="0" i="1" u="none" strike="noStrike" kern="1200" cap="none" spc="0" normalizeH="0" baseline="0" noProof="0" dirty="0">
              <a:ln>
                <a:noFill/>
              </a:ln>
              <a:solidFill>
                <a:srgbClr val="575757"/>
              </a:solidFill>
              <a:effectLst/>
              <a:uLnTx/>
              <a:uFillTx/>
              <a:latin typeface="Open Sans Light"/>
              <a:ea typeface="Open Sans Light"/>
              <a:cs typeface="Open Sans Light"/>
            </a:endParaRPr>
          </a:p>
        </p:txBody>
      </p:sp>
    </p:spTree>
    <p:extLst>
      <p:ext uri="{BB962C8B-B14F-4D97-AF65-F5344CB8AC3E}">
        <p14:creationId xmlns:p14="http://schemas.microsoft.com/office/powerpoint/2010/main" val="19209059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2" name="Image 1">
            <a:extLst>
              <a:ext uri="{FF2B5EF4-FFF2-40B4-BE49-F238E27FC236}">
                <a16:creationId xmlns:a16="http://schemas.microsoft.com/office/drawing/2014/main" id="{6967F2F4-AF41-8037-88E0-374F5D8619E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9350" y="211314"/>
            <a:ext cx="1800000" cy="310935"/>
          </a:xfrm>
          <a:prstGeom prst="rect">
            <a:avLst/>
          </a:prstGeom>
        </p:spPr>
      </p:pic>
    </p:spTree>
    <p:extLst>
      <p:ext uri="{BB962C8B-B14F-4D97-AF65-F5344CB8AC3E}">
        <p14:creationId xmlns:p14="http://schemas.microsoft.com/office/powerpoint/2010/main" val="187047516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417486127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spTree>
    <p:extLst>
      <p:ext uri="{BB962C8B-B14F-4D97-AF65-F5344CB8AC3E}">
        <p14:creationId xmlns:p14="http://schemas.microsoft.com/office/powerpoint/2010/main" val="377385213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7" y="3754140"/>
            <a:ext cx="6036733" cy="885891"/>
          </a:xfrm>
        </p:spPr>
        <p:txBody>
          <a:bodyPr>
            <a:noAutofit/>
          </a:bodyPr>
          <a:lstStyle>
            <a:lvl1pPr algn="l">
              <a:defRPr sz="26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26608227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Sommaire</a:t>
            </a:r>
          </a:p>
        </p:txBody>
      </p:sp>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Sommaire</a:t>
            </a:r>
          </a:p>
        </p:txBody>
      </p:sp>
      <p:pic>
        <p:nvPicPr>
          <p:cNvPr id="15" name="Imag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00053" y="2616076"/>
            <a:ext cx="2347733" cy="1833129"/>
          </a:xfrm>
          <a:prstGeom prst="rect">
            <a:avLst/>
          </a:prstGeom>
        </p:spPr>
      </p:pic>
    </p:spTree>
    <p:extLst>
      <p:ext uri="{BB962C8B-B14F-4D97-AF65-F5344CB8AC3E}">
        <p14:creationId xmlns:p14="http://schemas.microsoft.com/office/powerpoint/2010/main" val="391164325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0053" y="2616076"/>
            <a:ext cx="2347733" cy="1833129"/>
          </a:xfrm>
          <a:prstGeom prst="rect">
            <a:avLst/>
          </a:prstGeom>
        </p:spPr>
      </p:pic>
    </p:spTree>
    <p:extLst>
      <p:ext uri="{BB962C8B-B14F-4D97-AF65-F5344CB8AC3E}">
        <p14:creationId xmlns:p14="http://schemas.microsoft.com/office/powerpoint/2010/main" val="132895352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147427140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10" name="Image 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8781" y="265620"/>
            <a:ext cx="1152696" cy="900035"/>
          </a:xfrm>
          <a:prstGeom prst="rect">
            <a:avLst/>
          </a:prstGeom>
        </p:spPr>
      </p:pic>
    </p:spTree>
    <p:extLst>
      <p:ext uri="{BB962C8B-B14F-4D97-AF65-F5344CB8AC3E}">
        <p14:creationId xmlns:p14="http://schemas.microsoft.com/office/powerpoint/2010/main" val="351518282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255218845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96746654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33860851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292196865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pic>
        <p:nvPicPr>
          <p:cNvPr id="18" name="Image 1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0053" y="2616076"/>
            <a:ext cx="2347733" cy="1833129"/>
          </a:xfrm>
          <a:prstGeom prst="rect">
            <a:avLst/>
          </a:prstGeom>
        </p:spPr>
      </p:pic>
    </p:spTree>
    <p:extLst>
      <p:ext uri="{BB962C8B-B14F-4D97-AF65-F5344CB8AC3E}">
        <p14:creationId xmlns:p14="http://schemas.microsoft.com/office/powerpoint/2010/main" val="100524915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ctrTitle" hasCustomPrompt="1"/>
          </p:nvPr>
        </p:nvSpPr>
        <p:spPr>
          <a:xfrm>
            <a:off x="5615948" y="2244363"/>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8" y="3754141"/>
            <a:ext cx="6036733" cy="885891"/>
          </a:xfrm>
        </p:spPr>
        <p:txBody>
          <a:bodyPr>
            <a:noAutofit/>
          </a:bodyPr>
          <a:lstStyle>
            <a:lvl1pPr algn="l">
              <a:defRPr sz="26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2"/>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8"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5" y="2614471"/>
            <a:ext cx="1846271" cy="1629063"/>
          </a:xfrm>
          <a:prstGeom prst="rect">
            <a:avLst/>
          </a:prstGeom>
        </p:spPr>
      </p:pic>
    </p:spTree>
    <p:extLst>
      <p:ext uri="{BB962C8B-B14F-4D97-AF65-F5344CB8AC3E}">
        <p14:creationId xmlns:p14="http://schemas.microsoft.com/office/powerpoint/2010/main" val="291329683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7" y="3754140"/>
            <a:ext cx="6036733" cy="885891"/>
          </a:xfrm>
        </p:spPr>
        <p:txBody>
          <a:bodyPr>
            <a:noAutofit/>
          </a:bodyPr>
          <a:lstStyle>
            <a:lvl1pPr algn="l">
              <a:defRPr sz="26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119387157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4" y="6333323"/>
            <a:ext cx="9235315" cy="365125"/>
          </a:xfrm>
        </p:spPr>
        <p:txBody>
          <a:bodyPr/>
          <a:lstStyle/>
          <a:p>
            <a:r>
              <a:rPr lang="fr-FR" dirty="0">
                <a:latin typeface="Arial"/>
                <a:ea typeface="+mn-ea"/>
              </a:rPr>
              <a:t>CoMET - Séminaire 5/12/2023</a:t>
            </a:r>
          </a:p>
        </p:txBody>
      </p:sp>
      <p:sp>
        <p:nvSpPr>
          <p:cNvPr id="10" name="Titre 1"/>
          <p:cNvSpPr txBox="1">
            <a:spLocks/>
          </p:cNvSpPr>
          <p:nvPr/>
        </p:nvSpPr>
        <p:spPr>
          <a:xfrm>
            <a:off x="5903384" y="1220755"/>
            <a:ext cx="567570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dirty="0"/>
              <a:t>Objet de la présentation</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71401293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238991482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82613425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133101792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81401400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56126317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14196586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10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lvl4pPr>
              <a:defRPr sz="1867"/>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423615475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667" b="1" dirty="0">
                  <a:solidFill>
                    <a:srgbClr val="575757"/>
                  </a:solidFill>
                </a:rPr>
                <a:t>esante.gouv.fr</a:t>
              </a:r>
            </a:p>
            <a:p>
              <a:pPr algn="l"/>
              <a:r>
                <a:rPr lang="fr-FR" sz="2000" dirty="0">
                  <a:solidFill>
                    <a:srgbClr val="575757"/>
                  </a:solidFill>
                </a:rPr>
                <a:t>Le portail</a:t>
              </a:r>
              <a:r>
                <a:rPr lang="fr-FR" sz="2000" baseline="0" dirty="0">
                  <a:solidFill>
                    <a:srgbClr val="575757"/>
                  </a:solidFill>
                </a:rPr>
                <a:t> pour accéder à l’ensemble des services et produits de l’agence du numérique en santé et s’informer sur l’actualité de la e-santé. </a:t>
              </a:r>
            </a:p>
            <a:p>
              <a:pPr algn="ctr"/>
              <a:endParaRPr lang="fr-FR" sz="20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800"/>
                </a:spcAft>
              </a:pPr>
              <a:r>
                <a:rPr lang="fr-FR" sz="1200" b="0" dirty="0">
                  <a:solidFill>
                    <a:srgbClr val="575757"/>
                  </a:solidFill>
                </a:rPr>
                <a:t>@esante_gouv_fr</a:t>
              </a:r>
            </a:p>
            <a:p>
              <a:pPr algn="l"/>
              <a:endParaRPr lang="fr-FR" sz="400" b="0" dirty="0">
                <a:solidFill>
                  <a:srgbClr val="575757"/>
                </a:solidFill>
              </a:endParaRPr>
            </a:p>
            <a:p>
              <a:pPr algn="l"/>
              <a:endParaRPr lang="fr-FR" sz="667" b="0" dirty="0">
                <a:solidFill>
                  <a:srgbClr val="575757"/>
                </a:solidFill>
              </a:endParaRPr>
            </a:p>
            <a:p>
              <a:pPr algn="l"/>
              <a:r>
                <a:rPr lang="fr-FR" sz="1200" b="0" dirty="0">
                  <a:solidFill>
                    <a:srgbClr val="575757"/>
                  </a:solidFill>
                </a:rPr>
                <a:t>linkedin.com/company/agence-du-numerique-en-sante</a:t>
              </a:r>
              <a:endParaRPr lang="fr-FR" sz="1067" b="0" dirty="0">
                <a:solidFill>
                  <a:srgbClr val="575757"/>
                </a:solidFill>
              </a:endParaRPr>
            </a:p>
          </p:txBody>
        </p:sp>
      </p:grpSp>
    </p:spTree>
    <p:extLst>
      <p:ext uri="{BB962C8B-B14F-4D97-AF65-F5344CB8AC3E}">
        <p14:creationId xmlns:p14="http://schemas.microsoft.com/office/powerpoint/2010/main" val="370734100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2" name="Titre 1"/>
          <p:cNvSpPr>
            <a:spLocks noGrp="1"/>
          </p:cNvSpPr>
          <p:nvPr>
            <p:ph type="ctrTitle" hasCustomPrompt="1"/>
          </p:nvPr>
        </p:nvSpPr>
        <p:spPr>
          <a:xfrm>
            <a:off x="5615947" y="2244362"/>
            <a:ext cx="6036734" cy="1376660"/>
          </a:xfrm>
        </p:spPr>
        <p:txBody>
          <a:bodyPr anchor="ctr" anchorCtr="0">
            <a:noAutofit/>
          </a:bodyPr>
          <a:lstStyle>
            <a:lvl1pPr algn="l">
              <a:lnSpc>
                <a:spcPts val="2925"/>
              </a:lnSpc>
              <a:spcBef>
                <a:spcPts val="0"/>
              </a:spcBef>
              <a:defRPr sz="30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7" y="3754142"/>
            <a:ext cx="6036734" cy="885891"/>
          </a:xfrm>
        </p:spPr>
        <p:txBody>
          <a:bodyPr>
            <a:noAutofit/>
          </a:bodyPr>
          <a:lstStyle>
            <a:lvl1pPr algn="l">
              <a:defRPr sz="21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3"/>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5"/>
            <a:ext cx="6036734" cy="513493"/>
          </a:xfrm>
          <a:prstGeom prst="rect">
            <a:avLst/>
          </a:prstGeom>
        </p:spPr>
        <p:txBody>
          <a:bodyPr/>
          <a:lstStyle>
            <a:lvl1pPr>
              <a:defRPr sz="13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5" y="2614472"/>
            <a:ext cx="1846271" cy="1629063"/>
          </a:xfrm>
          <a:prstGeom prst="rect">
            <a:avLst/>
          </a:prstGeom>
        </p:spPr>
      </p:pic>
    </p:spTree>
    <p:extLst>
      <p:ext uri="{BB962C8B-B14F-4D97-AF65-F5344CB8AC3E}">
        <p14:creationId xmlns:p14="http://schemas.microsoft.com/office/powerpoint/2010/main" val="324546353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6" name="Espace réservé du numéro de diapositive 5"/>
          <p:cNvSpPr>
            <a:spLocks noGrp="1"/>
          </p:cNvSpPr>
          <p:nvPr>
            <p:ph type="sldNum" sz="quarter" idx="12"/>
          </p:nvPr>
        </p:nvSpPr>
        <p:spPr>
          <a:xfrm>
            <a:off x="143339" y="6333325"/>
            <a:ext cx="383118"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5" y="2357096"/>
            <a:ext cx="3648405" cy="2880320"/>
          </a:xfrm>
        </p:spPr>
        <p:txBody>
          <a:bodyPr numCol="1">
            <a:normAutofit/>
          </a:bodyPr>
          <a:lstStyle>
            <a:lvl1pPr marL="0" indent="0" algn="l" defTabSz="990576" rtl="0" eaLnBrk="1" latinLnBrk="0" hangingPunct="1">
              <a:lnSpc>
                <a:spcPct val="150000"/>
              </a:lnSpc>
              <a:spcBef>
                <a:spcPts val="217"/>
              </a:spcBef>
              <a:spcAft>
                <a:spcPts val="0"/>
              </a:spcAft>
              <a:buFontTx/>
              <a:buNone/>
              <a:defRPr lang="fr-FR" sz="151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5" y="6333325"/>
            <a:ext cx="9235314" cy="365125"/>
          </a:xfrm>
        </p:spPr>
        <p:txBody>
          <a:bodyPr/>
          <a:lstStyle/>
          <a:p>
            <a:r>
              <a:rPr lang="fr-FR" dirty="0">
                <a:latin typeface="Arial"/>
                <a:ea typeface="+mn-ea"/>
              </a:rPr>
              <a:t>CoMET - Séminaire 5/12/2023</a:t>
            </a:r>
          </a:p>
        </p:txBody>
      </p:sp>
      <p:sp>
        <p:nvSpPr>
          <p:cNvPr id="10" name="Titre 1"/>
          <p:cNvSpPr txBox="1">
            <a:spLocks/>
          </p:cNvSpPr>
          <p:nvPr/>
        </p:nvSpPr>
        <p:spPr>
          <a:xfrm>
            <a:off x="5903385" y="1220755"/>
            <a:ext cx="567570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033" dirty="0"/>
              <a:t>Objet de la présentation</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Tree>
    <p:extLst>
      <p:ext uri="{BB962C8B-B14F-4D97-AF65-F5344CB8AC3E}">
        <p14:creationId xmlns:p14="http://schemas.microsoft.com/office/powerpoint/2010/main" val="32294826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2" y="192023"/>
            <a:ext cx="1746908" cy="6405331"/>
          </a:xfrm>
          <a:prstGeom prst="rect">
            <a:avLst/>
          </a:prstGeom>
        </p:spPr>
      </p:pic>
      <p:sp>
        <p:nvSpPr>
          <p:cNvPr id="17" name="Titre 1"/>
          <p:cNvSpPr>
            <a:spLocks noGrp="1"/>
          </p:cNvSpPr>
          <p:nvPr>
            <p:ph type="ctrTitle" hasCustomPrompt="1"/>
          </p:nvPr>
        </p:nvSpPr>
        <p:spPr>
          <a:xfrm>
            <a:off x="5903385" y="2244362"/>
            <a:ext cx="5749296" cy="1376660"/>
          </a:xfrm>
        </p:spPr>
        <p:txBody>
          <a:bodyPr anchor="ctr" anchorCtr="0">
            <a:noAutofit/>
          </a:bodyPr>
          <a:lstStyle>
            <a:lvl1pPr algn="l">
              <a:lnSpc>
                <a:spcPts val="2925"/>
              </a:lnSpc>
              <a:spcBef>
                <a:spcPts val="0"/>
              </a:spcBef>
              <a:defRPr sz="30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5" y="3754142"/>
            <a:ext cx="5749296" cy="885891"/>
          </a:xfrm>
        </p:spPr>
        <p:txBody>
          <a:bodyPr>
            <a:noAutofit/>
          </a:bodyPr>
          <a:lstStyle>
            <a:lvl1pPr algn="l">
              <a:defRPr sz="21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2" y="192023"/>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Tree>
    <p:extLst>
      <p:ext uri="{BB962C8B-B14F-4D97-AF65-F5344CB8AC3E}">
        <p14:creationId xmlns:p14="http://schemas.microsoft.com/office/powerpoint/2010/main" val="17719648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4"/>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1" y="3009"/>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8" y="1221319"/>
            <a:ext cx="3647346" cy="2015067"/>
          </a:xfrm>
          <a:prstGeom prst="rect">
            <a:avLst/>
          </a:prstGeom>
        </p:spPr>
        <p:txBody>
          <a:bodyPr/>
          <a:lstStyle>
            <a:lvl1pPr>
              <a:lnSpc>
                <a:spcPct val="80000"/>
              </a:lnSpc>
              <a:defRPr sz="3467" kern="800" cap="none" baseline="0">
                <a:solidFill>
                  <a:schemeClr val="bg1"/>
                </a:solidFill>
              </a:defRPr>
            </a:lvl1pPr>
            <a:lvl2pPr marL="470426" indent="0">
              <a:lnSpc>
                <a:spcPct val="80000"/>
              </a:lnSpc>
              <a:buNone/>
              <a:defRPr sz="34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8" y="3236386"/>
            <a:ext cx="3935378" cy="2497667"/>
          </a:xfrm>
          <a:prstGeom prst="rect">
            <a:avLst/>
          </a:prstGeom>
        </p:spPr>
        <p:txBody>
          <a:bodyPr/>
          <a:lstStyle>
            <a:lvl1pPr>
              <a:lnSpc>
                <a:spcPct val="80000"/>
              </a:lnSpc>
              <a:spcBef>
                <a:spcPts val="0"/>
              </a:spcBef>
              <a:defRPr sz="151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5"/>
            <a:ext cx="383118"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4"/>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1" y="3009"/>
            <a:ext cx="10029481" cy="6854995"/>
          </a:xfrm>
          <a:prstGeom prst="rect">
            <a:avLst/>
          </a:prstGeom>
        </p:spPr>
      </p:pic>
    </p:spTree>
    <p:extLst>
      <p:ext uri="{BB962C8B-B14F-4D97-AF65-F5344CB8AC3E}">
        <p14:creationId xmlns:p14="http://schemas.microsoft.com/office/powerpoint/2010/main" val="166808869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4"/>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9"/>
            <a:ext cx="3647943" cy="2495551"/>
          </a:xfrm>
          <a:prstGeom prst="rect">
            <a:avLst/>
          </a:prstGeom>
        </p:spPr>
        <p:txBody>
          <a:bodyPr/>
          <a:lstStyle>
            <a:lvl1pPr>
              <a:defRPr sz="3033" kern="800" cap="all" baseline="0"/>
            </a:lvl1pPr>
            <a:lvl2pPr marL="470426" indent="0">
              <a:buNone/>
              <a:defRPr sz="34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9"/>
            <a:ext cx="4610100" cy="2495551"/>
          </a:xfrm>
          <a:prstGeom prst="rect">
            <a:avLst/>
          </a:prstGeom>
        </p:spPr>
        <p:txBody>
          <a:bodyPr/>
          <a:lstStyle>
            <a:lvl1pPr>
              <a:lnSpc>
                <a:spcPct val="80000"/>
              </a:lnSpc>
              <a:spcBef>
                <a:spcPts val="0"/>
              </a:spcBef>
              <a:defRPr sz="151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4"/>
            <a:ext cx="876497" cy="775781"/>
          </a:xfrm>
          <a:prstGeom prst="rect">
            <a:avLst/>
          </a:prstGeom>
        </p:spPr>
      </p:pic>
    </p:spTree>
    <p:extLst>
      <p:ext uri="{BB962C8B-B14F-4D97-AF65-F5344CB8AC3E}">
        <p14:creationId xmlns:p14="http://schemas.microsoft.com/office/powerpoint/2010/main" val="252789664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867"/>
            </a:lvl1pPr>
          </a:lstStyle>
          <a:p>
            <a:r>
              <a:rPr lang="fr-FR" dirty="0">
                <a:latin typeface="Arial"/>
                <a:ea typeface="+mn-ea"/>
              </a:rPr>
              <a:t>CoMET - Séminaire 5/12/2023</a:t>
            </a:r>
          </a:p>
        </p:txBody>
      </p:sp>
    </p:spTree>
    <p:extLst>
      <p:ext uri="{BB962C8B-B14F-4D97-AF65-F5344CB8AC3E}">
        <p14:creationId xmlns:p14="http://schemas.microsoft.com/office/powerpoint/2010/main" val="259502420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8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6" y="1124746"/>
            <a:ext cx="10753195" cy="4992555"/>
          </a:xfrm>
          <a:prstGeom prst="rect">
            <a:avLst/>
          </a:prstGeom>
        </p:spPr>
        <p:txBody>
          <a:bodyPr vert="horz" lIns="0" tIns="0" rIns="0" bIns="0" rtlCol="0">
            <a:normAutofit/>
          </a:bodyPr>
          <a:lstStyle>
            <a:lvl4pPr>
              <a:defRPr sz="1517"/>
            </a:lvl4pPr>
            <a:lvl5pPr>
              <a:defRPr sz="13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51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303281225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7" y="1124746"/>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517">
                <a:solidFill>
                  <a:srgbClr val="575757"/>
                </a:solidFill>
              </a:defRPr>
            </a:lvl4pPr>
            <a:lvl5pPr>
              <a:defRPr sz="13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51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7" y="1124746"/>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517">
                <a:solidFill>
                  <a:srgbClr val="575757"/>
                </a:solidFill>
              </a:defRPr>
            </a:lvl4pPr>
            <a:lvl5pPr>
              <a:defRPr sz="13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51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867"/>
            </a:lvl1pPr>
          </a:lstStyle>
          <a:p>
            <a:r>
              <a:rPr lang="fr-FR" dirty="0">
                <a:latin typeface="Arial"/>
                <a:ea typeface="+mn-ea"/>
              </a:rPr>
              <a:t>CoMET - Séminaire 5/12/2023</a:t>
            </a:r>
          </a:p>
        </p:txBody>
      </p:sp>
    </p:spTree>
    <p:extLst>
      <p:ext uri="{BB962C8B-B14F-4D97-AF65-F5344CB8AC3E}">
        <p14:creationId xmlns:p14="http://schemas.microsoft.com/office/powerpoint/2010/main" val="311280946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3"/>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3"/>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167" b="1" dirty="0">
                  <a:solidFill>
                    <a:srgbClr val="575757"/>
                  </a:solidFill>
                </a:rPr>
                <a:t>esante.gouv.fr</a:t>
              </a:r>
            </a:p>
            <a:p>
              <a:pPr algn="l"/>
              <a:r>
                <a:rPr lang="fr-FR" sz="1625" dirty="0">
                  <a:solidFill>
                    <a:srgbClr val="575757"/>
                  </a:solidFill>
                </a:rPr>
                <a:t>Le portail</a:t>
              </a:r>
              <a:r>
                <a:rPr lang="fr-FR" sz="1625" baseline="0" dirty="0">
                  <a:solidFill>
                    <a:srgbClr val="575757"/>
                  </a:solidFill>
                </a:rPr>
                <a:t> pour accéder à l’ensemble des services et produits de l’agence du numérique en santé et s’informer sur l’actualité de la e-santé. </a:t>
              </a:r>
            </a:p>
            <a:p>
              <a:pPr algn="ctr"/>
              <a:endParaRPr lang="fr-FR" sz="1625"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650"/>
                </a:spcAft>
              </a:pPr>
              <a:r>
                <a:rPr lang="fr-FR" sz="975" b="0" dirty="0">
                  <a:solidFill>
                    <a:srgbClr val="575757"/>
                  </a:solidFill>
                </a:rPr>
                <a:t>@esante_gouv_fr</a:t>
              </a:r>
            </a:p>
            <a:p>
              <a:pPr algn="l"/>
              <a:endParaRPr lang="fr-FR" sz="325" b="0" dirty="0">
                <a:solidFill>
                  <a:srgbClr val="575757"/>
                </a:solidFill>
              </a:endParaRPr>
            </a:p>
            <a:p>
              <a:pPr algn="l"/>
              <a:endParaRPr lang="fr-FR" sz="542" b="0" dirty="0">
                <a:solidFill>
                  <a:srgbClr val="575757"/>
                </a:solidFill>
              </a:endParaRPr>
            </a:p>
            <a:p>
              <a:pPr algn="l"/>
              <a:r>
                <a:rPr lang="fr-FR" sz="975" b="0" dirty="0">
                  <a:solidFill>
                    <a:srgbClr val="575757"/>
                  </a:solidFill>
                </a:rPr>
                <a:t>linkedin.com/company/agence-du-numerique-en-sante</a:t>
              </a:r>
              <a:endParaRPr lang="fr-FR" sz="867" b="0" dirty="0">
                <a:solidFill>
                  <a:srgbClr val="575757"/>
                </a:solidFill>
              </a:endParaRPr>
            </a:p>
          </p:txBody>
        </p:sp>
      </p:grpSp>
    </p:spTree>
    <p:extLst>
      <p:ext uri="{BB962C8B-B14F-4D97-AF65-F5344CB8AC3E}">
        <p14:creationId xmlns:p14="http://schemas.microsoft.com/office/powerpoint/2010/main" val="37161199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867">
                <a:solidFill>
                  <a:srgbClr val="575757"/>
                </a:solidFill>
              </a:defRPr>
            </a:lvl4pPr>
            <a:lvl5pPr>
              <a:defRPr sz="16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r>
              <a:rPr lang="fr-FR" dirty="0">
                <a:latin typeface="Arial"/>
                <a:ea typeface="+mn-ea"/>
              </a:rPr>
              <a:t>CoMET - Séminaire 5/12/2023</a:t>
            </a:r>
          </a:p>
        </p:txBody>
      </p:sp>
    </p:spTree>
    <p:extLst>
      <p:ext uri="{BB962C8B-B14F-4D97-AF65-F5344CB8AC3E}">
        <p14:creationId xmlns:p14="http://schemas.microsoft.com/office/powerpoint/2010/main" val="224988814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2" name="Titre 1"/>
          <p:cNvSpPr>
            <a:spLocks noGrp="1"/>
          </p:cNvSpPr>
          <p:nvPr>
            <p:ph type="ctrTitle" hasCustomPrompt="1"/>
          </p:nvPr>
        </p:nvSpPr>
        <p:spPr>
          <a:xfrm>
            <a:off x="5615947" y="2244362"/>
            <a:ext cx="6036734" cy="1376660"/>
          </a:xfrm>
        </p:spPr>
        <p:txBody>
          <a:bodyPr anchor="ctr" anchorCtr="0">
            <a:noAutofit/>
          </a:bodyPr>
          <a:lstStyle>
            <a:lvl1pPr algn="l">
              <a:lnSpc>
                <a:spcPts val="2925"/>
              </a:lnSpc>
              <a:spcBef>
                <a:spcPts val="0"/>
              </a:spcBef>
              <a:defRPr sz="3033" baseline="0">
                <a:solidFill>
                  <a:srgbClr val="006AB2"/>
                </a:solidFill>
              </a:defRPr>
            </a:lvl1pPr>
          </a:lstStyle>
          <a:p>
            <a:r>
              <a:rPr lang="fr-FR"/>
              <a:t>NOM DU PROJET</a:t>
            </a:r>
          </a:p>
        </p:txBody>
      </p:sp>
      <p:sp>
        <p:nvSpPr>
          <p:cNvPr id="4" name="Espace réservé du texte 3"/>
          <p:cNvSpPr>
            <a:spLocks noGrp="1"/>
          </p:cNvSpPr>
          <p:nvPr>
            <p:ph type="body" sz="quarter" idx="10"/>
          </p:nvPr>
        </p:nvSpPr>
        <p:spPr>
          <a:xfrm>
            <a:off x="5615947" y="3754142"/>
            <a:ext cx="6036734" cy="885891"/>
          </a:xfrm>
        </p:spPr>
        <p:txBody>
          <a:bodyPr>
            <a:noAutofit/>
          </a:bodyPr>
          <a:lstStyle>
            <a:lvl1pPr algn="l">
              <a:defRPr sz="2167">
                <a:solidFill>
                  <a:srgbClr val="575757"/>
                </a:solidFill>
              </a:defRPr>
            </a:lvl1pPr>
          </a:lstStyle>
          <a:p>
            <a:pPr lvl="0"/>
            <a:r>
              <a:rPr lang="fr-FR"/>
              <a:t>Cliquez pour modifier les styles du texte du masque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3"/>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5"/>
            <a:ext cx="6036734" cy="513493"/>
          </a:xfrm>
          <a:prstGeom prst="rect">
            <a:avLst/>
          </a:prstGeom>
        </p:spPr>
        <p:txBody>
          <a:bodyPr/>
          <a:lstStyle>
            <a:lvl1pPr>
              <a:defRPr sz="13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5" y="2614472"/>
            <a:ext cx="1846271" cy="1629063"/>
          </a:xfrm>
          <a:prstGeom prst="rect">
            <a:avLst/>
          </a:prstGeom>
        </p:spPr>
      </p:pic>
    </p:spTree>
    <p:extLst>
      <p:ext uri="{BB962C8B-B14F-4D97-AF65-F5344CB8AC3E}">
        <p14:creationId xmlns:p14="http://schemas.microsoft.com/office/powerpoint/2010/main" val="159861159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6" name="Espace réservé du numéro de diapositive 5"/>
          <p:cNvSpPr>
            <a:spLocks noGrp="1"/>
          </p:cNvSpPr>
          <p:nvPr>
            <p:ph type="sldNum" sz="quarter" idx="12"/>
          </p:nvPr>
        </p:nvSpPr>
        <p:spPr>
          <a:xfrm>
            <a:off x="143339" y="6333325"/>
            <a:ext cx="383118" cy="365125"/>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5903385" y="2357096"/>
            <a:ext cx="3648405" cy="2880320"/>
          </a:xfrm>
        </p:spPr>
        <p:txBody>
          <a:bodyPr numCol="1">
            <a:normAutofit/>
          </a:bodyPr>
          <a:lstStyle>
            <a:lvl1pPr marL="0" indent="0" algn="l" defTabSz="990576" rtl="0" eaLnBrk="1" latinLnBrk="0" hangingPunct="1">
              <a:lnSpc>
                <a:spcPct val="150000"/>
              </a:lnSpc>
              <a:spcBef>
                <a:spcPts val="217"/>
              </a:spcBef>
              <a:spcAft>
                <a:spcPts val="0"/>
              </a:spcAft>
              <a:buFontTx/>
              <a:buNone/>
              <a:defRPr lang="fr-FR" sz="151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a:xfrm>
            <a:off x="545005" y="6333325"/>
            <a:ext cx="9235314" cy="365125"/>
          </a:xfrm>
        </p:spPr>
        <p:txBody>
          <a:bodyPr/>
          <a:lstStyle/>
          <a:p>
            <a:r>
              <a:rPr lang="fr-FR" dirty="0">
                <a:latin typeface="Arial"/>
                <a:ea typeface="+mn-ea"/>
              </a:rPr>
              <a:t>CoMET - Séminaire 5/12/2023</a:t>
            </a:r>
          </a:p>
        </p:txBody>
      </p:sp>
      <p:sp>
        <p:nvSpPr>
          <p:cNvPr id="10" name="Titre 1"/>
          <p:cNvSpPr txBox="1">
            <a:spLocks/>
          </p:cNvSpPr>
          <p:nvPr/>
        </p:nvSpPr>
        <p:spPr>
          <a:xfrm>
            <a:off x="5903385" y="1220755"/>
            <a:ext cx="567570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033" dirty="0"/>
              <a:t>Objet de la présentation</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Tree>
    <p:extLst>
      <p:ext uri="{BB962C8B-B14F-4D97-AF65-F5344CB8AC3E}">
        <p14:creationId xmlns:p14="http://schemas.microsoft.com/office/powerpoint/2010/main" val="63437365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2" y="192023"/>
            <a:ext cx="1746908" cy="6405331"/>
          </a:xfrm>
          <a:prstGeom prst="rect">
            <a:avLst/>
          </a:prstGeom>
        </p:spPr>
      </p:pic>
      <p:sp>
        <p:nvSpPr>
          <p:cNvPr id="17" name="Titre 1"/>
          <p:cNvSpPr>
            <a:spLocks noGrp="1"/>
          </p:cNvSpPr>
          <p:nvPr>
            <p:ph type="ctrTitle" hasCustomPrompt="1"/>
          </p:nvPr>
        </p:nvSpPr>
        <p:spPr>
          <a:xfrm>
            <a:off x="5903385" y="2244362"/>
            <a:ext cx="5749296" cy="1376660"/>
          </a:xfrm>
        </p:spPr>
        <p:txBody>
          <a:bodyPr anchor="ctr" anchorCtr="0">
            <a:noAutofit/>
          </a:bodyPr>
          <a:lstStyle>
            <a:lvl1pPr algn="l">
              <a:lnSpc>
                <a:spcPts val="2925"/>
              </a:lnSpc>
              <a:spcBef>
                <a:spcPts val="0"/>
              </a:spcBef>
              <a:defRPr sz="30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5" y="3754142"/>
            <a:ext cx="5749296" cy="885891"/>
          </a:xfrm>
        </p:spPr>
        <p:txBody>
          <a:bodyPr>
            <a:noAutofit/>
          </a:bodyPr>
          <a:lstStyle>
            <a:lvl1pPr algn="l">
              <a:defRPr sz="21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2" y="192023"/>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Tree>
    <p:extLst>
      <p:ext uri="{BB962C8B-B14F-4D97-AF65-F5344CB8AC3E}">
        <p14:creationId xmlns:p14="http://schemas.microsoft.com/office/powerpoint/2010/main" val="282086327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4"/>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1" y="3009"/>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8" y="1221319"/>
            <a:ext cx="3647346" cy="2015067"/>
          </a:xfrm>
          <a:prstGeom prst="rect">
            <a:avLst/>
          </a:prstGeom>
        </p:spPr>
        <p:txBody>
          <a:bodyPr/>
          <a:lstStyle>
            <a:lvl1pPr>
              <a:lnSpc>
                <a:spcPct val="80000"/>
              </a:lnSpc>
              <a:defRPr sz="3467" kern="800" cap="none" baseline="0">
                <a:solidFill>
                  <a:schemeClr val="bg1"/>
                </a:solidFill>
              </a:defRPr>
            </a:lvl1pPr>
            <a:lvl2pPr marL="470426" indent="0">
              <a:lnSpc>
                <a:spcPct val="80000"/>
              </a:lnSpc>
              <a:buNone/>
              <a:defRPr sz="34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8" y="3236386"/>
            <a:ext cx="3935378" cy="2497667"/>
          </a:xfrm>
          <a:prstGeom prst="rect">
            <a:avLst/>
          </a:prstGeom>
        </p:spPr>
        <p:txBody>
          <a:bodyPr/>
          <a:lstStyle>
            <a:lvl1pPr>
              <a:lnSpc>
                <a:spcPct val="80000"/>
              </a:lnSpc>
              <a:spcBef>
                <a:spcPts val="0"/>
              </a:spcBef>
              <a:defRPr sz="151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5"/>
            <a:ext cx="383118" cy="365125"/>
          </a:xfrm>
        </p:spPr>
        <p:txBody>
          <a:bodyPr/>
          <a:lstStyle/>
          <a:p>
            <a:fld id="{646E7B68-C406-4B5C-B79D-A1CDE10CB85D}" type="slidenum">
              <a:rPr lang="fr-FR" smtClean="0"/>
              <a:pPr/>
              <a:t>‹N°›</a:t>
            </a:fld>
            <a:endParaRPr lang="fr-FR" dirty="0"/>
          </a:p>
        </p:txBody>
      </p:sp>
      <p:sp>
        <p:nvSpPr>
          <p:cNvPr id="9" name="Rectangle 8"/>
          <p:cNvSpPr/>
          <p:nvPr userDrawn="1"/>
        </p:nvSpPr>
        <p:spPr>
          <a:xfrm>
            <a:off x="0" y="836714"/>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1" y="3009"/>
            <a:ext cx="10029481" cy="6854995"/>
          </a:xfrm>
          <a:prstGeom prst="rect">
            <a:avLst/>
          </a:prstGeom>
        </p:spPr>
      </p:pic>
    </p:spTree>
    <p:extLst>
      <p:ext uri="{BB962C8B-B14F-4D97-AF65-F5344CB8AC3E}">
        <p14:creationId xmlns:p14="http://schemas.microsoft.com/office/powerpoint/2010/main" val="365805429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4"/>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9"/>
            <a:ext cx="3647943" cy="2495551"/>
          </a:xfrm>
          <a:prstGeom prst="rect">
            <a:avLst/>
          </a:prstGeom>
        </p:spPr>
        <p:txBody>
          <a:bodyPr/>
          <a:lstStyle>
            <a:lvl1pPr>
              <a:defRPr sz="3033" kern="800" cap="all" baseline="0"/>
            </a:lvl1pPr>
            <a:lvl2pPr marL="470426" indent="0">
              <a:buNone/>
              <a:defRPr sz="34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9"/>
            <a:ext cx="4610100" cy="2495551"/>
          </a:xfrm>
          <a:prstGeom prst="rect">
            <a:avLst/>
          </a:prstGeom>
        </p:spPr>
        <p:txBody>
          <a:bodyPr/>
          <a:lstStyle>
            <a:lvl1pPr>
              <a:lnSpc>
                <a:spcPct val="80000"/>
              </a:lnSpc>
              <a:spcBef>
                <a:spcPts val="0"/>
              </a:spcBef>
              <a:defRPr sz="151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4"/>
            <a:ext cx="876497" cy="775781"/>
          </a:xfrm>
          <a:prstGeom prst="rect">
            <a:avLst/>
          </a:prstGeom>
        </p:spPr>
      </p:pic>
    </p:spTree>
    <p:extLst>
      <p:ext uri="{BB962C8B-B14F-4D97-AF65-F5344CB8AC3E}">
        <p14:creationId xmlns:p14="http://schemas.microsoft.com/office/powerpoint/2010/main" val="100674618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867"/>
            </a:lvl1pPr>
          </a:lstStyle>
          <a:p>
            <a:r>
              <a:rPr lang="fr-FR" dirty="0">
                <a:latin typeface="Arial"/>
                <a:ea typeface="+mn-ea"/>
              </a:rPr>
              <a:t>CoMET - Séminaire 5/12/2023</a:t>
            </a:r>
          </a:p>
        </p:txBody>
      </p:sp>
    </p:spTree>
    <p:extLst>
      <p:ext uri="{BB962C8B-B14F-4D97-AF65-F5344CB8AC3E}">
        <p14:creationId xmlns:p14="http://schemas.microsoft.com/office/powerpoint/2010/main" val="232410307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867"/>
            </a:lvl1pPr>
          </a:lstStyle>
          <a:p>
            <a:r>
              <a:rPr lang="fr-FR" dirty="0">
                <a:latin typeface="Arial"/>
                <a:ea typeface="+mn-ea"/>
              </a:rPr>
              <a:t>CoMET - Séminaire 5/12/2023</a:t>
            </a:r>
          </a:p>
        </p:txBody>
      </p:sp>
      <p:sp>
        <p:nvSpPr>
          <p:cNvPr id="7" name="Espace réservé du texte 2"/>
          <p:cNvSpPr>
            <a:spLocks noGrp="1"/>
          </p:cNvSpPr>
          <p:nvPr>
            <p:ph idx="1"/>
          </p:nvPr>
        </p:nvSpPr>
        <p:spPr>
          <a:xfrm>
            <a:off x="1103446" y="1124746"/>
            <a:ext cx="10753195" cy="4992555"/>
          </a:xfrm>
          <a:prstGeom prst="rect">
            <a:avLst/>
          </a:prstGeom>
        </p:spPr>
        <p:txBody>
          <a:bodyPr vert="horz" lIns="0" tIns="0" rIns="0" bIns="0" rtlCol="0">
            <a:normAutofit/>
          </a:bodyPr>
          <a:lstStyle>
            <a:lvl4pPr>
              <a:defRPr sz="1517"/>
            </a:lvl4pPr>
            <a:lvl5pPr>
              <a:defRPr sz="13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51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147755342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1103447" y="1124746"/>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sz="1517">
                <a:solidFill>
                  <a:srgbClr val="575757"/>
                </a:solidFill>
              </a:defRPr>
            </a:lvl4pPr>
            <a:lvl5pPr>
              <a:defRPr sz="13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51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7" y="1124746"/>
            <a:ext cx="5185833" cy="4992555"/>
          </a:xfrm>
        </p:spPr>
        <p:txBody>
          <a:bodyPr/>
          <a:lstStyle>
            <a:lvl1pPr marL="0" indent="0">
              <a:buNone/>
              <a:defRPr/>
            </a:lvl1pPr>
            <a:lvl2pPr>
              <a:defRPr>
                <a:solidFill>
                  <a:schemeClr val="tx2"/>
                </a:solidFill>
              </a:defRPr>
            </a:lvl2pPr>
            <a:lvl3pPr>
              <a:defRPr>
                <a:solidFill>
                  <a:srgbClr val="575757"/>
                </a:solidFill>
              </a:defRPr>
            </a:lvl3pPr>
            <a:lvl4pPr>
              <a:defRPr sz="1517">
                <a:solidFill>
                  <a:srgbClr val="575757"/>
                </a:solidFill>
              </a:defRPr>
            </a:lvl4pPr>
            <a:lvl5pPr>
              <a:defRPr sz="1300">
                <a:solidFill>
                  <a:srgbClr val="57575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51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867"/>
            </a:lvl1pPr>
          </a:lstStyle>
          <a:p>
            <a:r>
              <a:rPr lang="fr-FR" dirty="0">
                <a:latin typeface="Arial"/>
                <a:ea typeface="+mn-ea"/>
              </a:rPr>
              <a:t>CoMET - Séminaire 5/12/2023</a:t>
            </a:r>
          </a:p>
        </p:txBody>
      </p:sp>
    </p:spTree>
    <p:extLst>
      <p:ext uri="{BB962C8B-B14F-4D97-AF65-F5344CB8AC3E}">
        <p14:creationId xmlns:p14="http://schemas.microsoft.com/office/powerpoint/2010/main" val="169347072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3"/>
            <a:ext cx="1815188" cy="626492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5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3"/>
            <a:ext cx="1815188" cy="626492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5" y="2614472"/>
            <a:ext cx="1846271" cy="1629063"/>
          </a:xfrm>
          <a:prstGeom prst="rect">
            <a:avLst/>
          </a:prstGeom>
        </p:spPr>
      </p:pic>
      <p:grpSp>
        <p:nvGrpSpPr>
          <p:cNvPr id="22" name="Groupe 21"/>
          <p:cNvGrpSpPr/>
          <p:nvPr userDrawn="1"/>
        </p:nvGrpSpPr>
        <p:grpSpPr>
          <a:xfrm>
            <a:off x="6406214" y="1682636"/>
            <a:ext cx="4471897" cy="3372488"/>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167" b="1" dirty="0">
                  <a:solidFill>
                    <a:srgbClr val="575757"/>
                  </a:solidFill>
                </a:rPr>
                <a:t>esante.gouv.fr</a:t>
              </a:r>
            </a:p>
            <a:p>
              <a:pPr algn="l"/>
              <a:r>
                <a:rPr lang="fr-FR" sz="1625" dirty="0">
                  <a:solidFill>
                    <a:srgbClr val="575757"/>
                  </a:solidFill>
                </a:rPr>
                <a:t>Le portail</a:t>
              </a:r>
              <a:r>
                <a:rPr lang="fr-FR" sz="1625" baseline="0" dirty="0">
                  <a:solidFill>
                    <a:srgbClr val="575757"/>
                  </a:solidFill>
                </a:rPr>
                <a:t> pour accéder à l’ensemble des services et produits de l’agence du numérique en santé et s’informer sur l’actualité de la e-santé. </a:t>
              </a:r>
            </a:p>
            <a:p>
              <a:pPr algn="ctr"/>
              <a:endParaRPr lang="fr-FR" sz="1625"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650"/>
                </a:spcAft>
              </a:pPr>
              <a:r>
                <a:rPr lang="fr-FR" sz="975" b="0" dirty="0">
                  <a:solidFill>
                    <a:srgbClr val="575757"/>
                  </a:solidFill>
                </a:rPr>
                <a:t>@esante_gouv_fr</a:t>
              </a:r>
            </a:p>
            <a:p>
              <a:pPr algn="l"/>
              <a:endParaRPr lang="fr-FR" sz="325" b="0" dirty="0">
                <a:solidFill>
                  <a:srgbClr val="575757"/>
                </a:solidFill>
              </a:endParaRPr>
            </a:p>
            <a:p>
              <a:pPr algn="l"/>
              <a:endParaRPr lang="fr-FR" sz="542" b="0" dirty="0">
                <a:solidFill>
                  <a:srgbClr val="575757"/>
                </a:solidFill>
              </a:endParaRPr>
            </a:p>
            <a:p>
              <a:pPr algn="l"/>
              <a:r>
                <a:rPr lang="fr-FR" sz="975" b="0" dirty="0">
                  <a:solidFill>
                    <a:srgbClr val="575757"/>
                  </a:solidFill>
                </a:rPr>
                <a:t>linkedin.com/company/agence-du-numerique-en-sante</a:t>
              </a:r>
              <a:endParaRPr lang="fr-FR" sz="867" b="0" dirty="0">
                <a:solidFill>
                  <a:srgbClr val="575757"/>
                </a:solidFill>
              </a:endParaRPr>
            </a:p>
          </p:txBody>
        </p:sp>
      </p:grpSp>
    </p:spTree>
    <p:extLst>
      <p:ext uri="{BB962C8B-B14F-4D97-AF65-F5344CB8AC3E}">
        <p14:creationId xmlns:p14="http://schemas.microsoft.com/office/powerpoint/2010/main" val="255661015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53" y="2616076"/>
            <a:ext cx="2347733" cy="1833129"/>
          </a:xfrm>
          <a:prstGeom prst="rect">
            <a:avLst/>
          </a:prstGeom>
        </p:spPr>
      </p:pic>
    </p:spTree>
    <p:extLst>
      <p:ext uri="{BB962C8B-B14F-4D97-AF65-F5344CB8AC3E}">
        <p14:creationId xmlns:p14="http://schemas.microsoft.com/office/powerpoint/2010/main" val="34759796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emf"/><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oleObject" Target="../embeddings/oleObject10.bin"/><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tags" Target="../tags/tag11.xml"/><Relationship Id="rId5" Type="http://schemas.openxmlformats.org/officeDocument/2006/relationships/slideLayout" Target="../slideLayouts/slideLayout94.xml"/><Relationship Id="rId10" Type="http://schemas.openxmlformats.org/officeDocument/2006/relationships/theme" Target="../theme/theme10.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oleObject" Target="../embeddings/oleObject11.bin"/><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ags" Target="../tags/tag12.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theme" Target="../theme/theme11.xml"/><Relationship Id="rId5" Type="http://schemas.openxmlformats.org/officeDocument/2006/relationships/slideLayout" Target="../slideLayouts/slideLayout103.xml"/><Relationship Id="rId15" Type="http://schemas.openxmlformats.org/officeDocument/2006/relationships/image" Target="../media/image2.pn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oleObject" Target="../embeddings/oleObject2.bin"/><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3.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oleObject" Target="../embeddings/oleObject3.bin"/><Relationship Id="rId5" Type="http://schemas.openxmlformats.org/officeDocument/2006/relationships/slideLayout" Target="../slideLayouts/slideLayout28.xml"/><Relationship Id="rId10" Type="http://schemas.openxmlformats.org/officeDocument/2006/relationships/tags" Target="../tags/tag4.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oleObject" Target="../embeddings/oleObject4.bin"/><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ags" Target="../tags/tag5.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5.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6.xml"/><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2.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emf"/><Relationship Id="rId2" Type="http://schemas.openxmlformats.org/officeDocument/2006/relationships/slideLayout" Target="../slideLayouts/slideLayout51.xml"/><Relationship Id="rId16" Type="http://schemas.openxmlformats.org/officeDocument/2006/relationships/oleObject" Target="../embeddings/oleObject6.bin"/><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ags" Target="../tags/tag7.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em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oleObject" Target="../embeddings/oleObject7.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ags" Target="../tags/tag8.xml"/><Relationship Id="rId5" Type="http://schemas.openxmlformats.org/officeDocument/2006/relationships/slideLayout" Target="../slideLayouts/slideLayout67.xml"/><Relationship Id="rId10" Type="http://schemas.openxmlformats.org/officeDocument/2006/relationships/theme" Target="../theme/theme7.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oleObject" Target="../embeddings/oleObject8.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ags" Target="../tags/tag9.xml"/><Relationship Id="rId5" Type="http://schemas.openxmlformats.org/officeDocument/2006/relationships/slideLayout" Target="../slideLayouts/slideLayout76.xml"/><Relationship Id="rId10" Type="http://schemas.openxmlformats.org/officeDocument/2006/relationships/theme" Target="../theme/theme8.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9.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10.xml"/><Relationship Id="rId5" Type="http://schemas.openxmlformats.org/officeDocument/2006/relationships/slideLayout" Target="../slideLayouts/slideLayout85.xml"/><Relationship Id="rId10" Type="http://schemas.openxmlformats.org/officeDocument/2006/relationships/theme" Target="../theme/theme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41749E95-C821-C73D-6C2B-74C0B0002F0E}"/>
              </a:ext>
            </a:extLst>
          </p:cNvPr>
          <p:cNvGraphicFramePr>
            <a:graphicFrameLocks noChangeAspect="1"/>
          </p:cNvGraphicFramePr>
          <p:nvPr userDrawn="1">
            <p:custDataLst>
              <p:tags r:id="rId15"/>
            </p:custDataLst>
            <p:extLst>
              <p:ext uri="{D42A27DB-BD31-4B8C-83A1-F6EECF244321}">
                <p14:modId xmlns:p14="http://schemas.microsoft.com/office/powerpoint/2010/main" val="3658178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6" imgW="473" imgH="473" progId="TCLayout.ActiveDocument.1">
                  <p:embed/>
                </p:oleObj>
              </mc:Choice>
              <mc:Fallback>
                <p:oleObj name="Diapositive think-cell" r:id="rId16" imgW="473" imgH="473" progId="TCLayout.ActiveDocument.1">
                  <p:embed/>
                  <p:pic>
                    <p:nvPicPr>
                      <p:cNvPr id="10" name="Objet 9" hidden="1">
                        <a:extLst>
                          <a:ext uri="{FF2B5EF4-FFF2-40B4-BE49-F238E27FC236}">
                            <a16:creationId xmlns:a16="http://schemas.microsoft.com/office/drawing/2014/main" id="{41749E95-C821-C73D-6C2B-74C0B0002F0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518518"/>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4" y="6518518"/>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793341B4-ABC8-FE21-767C-C68B221115C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5391" y="20696"/>
            <a:ext cx="922130" cy="720007"/>
          </a:xfrm>
          <a:prstGeom prst="rect">
            <a:avLst/>
          </a:prstGeom>
        </p:spPr>
      </p:pic>
      <p:pic>
        <p:nvPicPr>
          <p:cNvPr id="9" name="Image 8">
            <a:extLst>
              <a:ext uri="{FF2B5EF4-FFF2-40B4-BE49-F238E27FC236}">
                <a16:creationId xmlns:a16="http://schemas.microsoft.com/office/drawing/2014/main" id="{5CDF87C1-FB35-DFF9-EBA8-CF770EAF88B4}"/>
              </a:ext>
            </a:extLst>
          </p:cNvPr>
          <p:cNvPicPr>
            <a:picLocks noChangeAspect="1"/>
          </p:cNvPicPr>
          <p:nvPr userDrawn="1"/>
        </p:nvPicPr>
        <p:blipFill rotWithShape="1">
          <a:blip r:embed="rId19" cstate="hqprint">
            <a:extLst>
              <a:ext uri="{28A0092B-C50C-407E-A947-70E740481C1C}">
                <a14:useLocalDpi xmlns:a14="http://schemas.microsoft.com/office/drawing/2010/main" val="0"/>
              </a:ext>
            </a:extLst>
          </a:blip>
          <a:srcRect r="41621"/>
          <a:stretch/>
        </p:blipFill>
        <p:spPr>
          <a:xfrm>
            <a:off x="10440364" y="19222"/>
            <a:ext cx="1751635" cy="518302"/>
          </a:xfrm>
          <a:prstGeom prst="rect">
            <a:avLst/>
          </a:prstGeom>
        </p:spPr>
      </p:pic>
    </p:spTree>
    <p:extLst>
      <p:ext uri="{BB962C8B-B14F-4D97-AF65-F5344CB8AC3E}">
        <p14:creationId xmlns:p14="http://schemas.microsoft.com/office/powerpoint/2010/main" val="1376103672"/>
      </p:ext>
    </p:extLst>
  </p:cSld>
  <p:clrMap bg1="lt1" tx1="dk1" bg2="lt2" tx2="dk2" accent1="accent1" accent2="accent2" accent3="accent3" accent4="accent4" accent5="accent5" accent6="accent6" hlink="hlink" folHlink="folHlink"/>
  <p:sldLayoutIdLst>
    <p:sldLayoutId id="2147483977" r:id="rId1"/>
    <p:sldLayoutId id="2147484009" r:id="rId2"/>
    <p:sldLayoutId id="2147483978" r:id="rId3"/>
    <p:sldLayoutId id="2147483979" r:id="rId4"/>
    <p:sldLayoutId id="2147483980" r:id="rId5"/>
    <p:sldLayoutId id="2147483981" r:id="rId6"/>
    <p:sldLayoutId id="2147484010" r:id="rId7"/>
    <p:sldLayoutId id="2147484011" r:id="rId8"/>
    <p:sldLayoutId id="2147484012" r:id="rId9"/>
    <p:sldLayoutId id="2147483982" r:id="rId10"/>
    <p:sldLayoutId id="2147483983" r:id="rId11"/>
    <p:sldLayoutId id="2147483984" r:id="rId12"/>
    <p:sldLayoutId id="2147483985" r:id="rId13"/>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41749E95-C821-C73D-6C2B-74C0B0002F0E}"/>
              </a:ext>
            </a:extLst>
          </p:cNvPr>
          <p:cNvGraphicFramePr>
            <a:graphicFrameLocks noChangeAspect="1"/>
          </p:cNvGraphicFramePr>
          <p:nvPr userDrawn="1">
            <p:custDataLst>
              <p:tags r:id="rId11"/>
            </p:custDataLst>
            <p:extLst>
              <p:ext uri="{D42A27DB-BD31-4B8C-83A1-F6EECF244321}">
                <p14:modId xmlns:p14="http://schemas.microsoft.com/office/powerpoint/2010/main" val="4094868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2" imgW="473" imgH="473" progId="TCLayout.ActiveDocument.1">
                  <p:embed/>
                </p:oleObj>
              </mc:Choice>
              <mc:Fallback>
                <p:oleObj name="Diapositive think-cell" r:id="rId12" imgW="473" imgH="473" progId="TCLayout.ActiveDocument.1">
                  <p:embed/>
                  <p:pic>
                    <p:nvPicPr>
                      <p:cNvPr id="10" name="Objet 9" hidden="1">
                        <a:extLst>
                          <a:ext uri="{FF2B5EF4-FFF2-40B4-BE49-F238E27FC236}">
                            <a16:creationId xmlns:a16="http://schemas.microsoft.com/office/drawing/2014/main" id="{41749E95-C821-C73D-6C2B-74C0B0002F0E}"/>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6" y="1124746"/>
            <a:ext cx="10753195" cy="4992555"/>
          </a:xfrm>
          <a:prstGeom prst="rect">
            <a:avLst/>
          </a:prstGeom>
        </p:spPr>
        <p:txBody>
          <a:bodyPr vert="horz" lIns="0" tIns="0" rIns="0" bIns="0" rtlCol="0">
            <a:normAutofit/>
          </a:bodyPr>
          <a:lstStyle/>
          <a:p>
            <a:pPr lvl="0"/>
            <a:r>
              <a:rPr lang="fr-FR"/>
              <a:t>Modifiez les styles du texte du masque</a:t>
            </a:r>
          </a:p>
          <a:p>
            <a:pPr marL="779981" marR="0" lvl="1" indent="-309554" algn="l" defTabSz="990576" rtl="0" eaLnBrk="1" fontAlgn="auto" latinLnBrk="0" hangingPunct="1">
              <a:lnSpc>
                <a:spcPct val="100000"/>
              </a:lnSpc>
              <a:spcBef>
                <a:spcPts val="975"/>
              </a:spcBef>
              <a:spcAft>
                <a:spcPts val="0"/>
              </a:spcAft>
              <a:buClr>
                <a:srgbClr val="006AB2"/>
              </a:buClr>
              <a:buSzPct val="100000"/>
              <a:buFont typeface="Wingdings 3" panose="05040102010807070707" pitchFamily="18" charset="2"/>
              <a:buChar char="u"/>
              <a:tabLst/>
              <a:defRPr/>
            </a:pPr>
            <a:r>
              <a:rPr kumimoji="0" lang="fr-FR" sz="1950" b="1" i="0" u="none" strike="noStrike" kern="1200" cap="none" spc="0" normalizeH="0" baseline="0" noProof="0">
                <a:ln>
                  <a:noFill/>
                </a:ln>
                <a:solidFill>
                  <a:srgbClr val="006AB2"/>
                </a:solidFill>
                <a:effectLst/>
                <a:uLnTx/>
                <a:uFillTx/>
                <a:latin typeface="+mn-lt"/>
                <a:ea typeface="+mn-ea"/>
                <a:cs typeface="+mn-cs"/>
              </a:rPr>
              <a:t>Deuxième niveau</a:t>
            </a:r>
          </a:p>
          <a:p>
            <a:pPr marL="1169971" marR="0" lvl="2" indent="-272994" algn="l" defTabSz="990576" rtl="0" eaLnBrk="1" fontAlgn="auto" latinLnBrk="0" hangingPunct="1">
              <a:lnSpc>
                <a:spcPct val="100000"/>
              </a:lnSpc>
              <a:spcBef>
                <a:spcPts val="433"/>
              </a:spcBef>
              <a:spcAft>
                <a:spcPts val="0"/>
              </a:spcAft>
              <a:buClrTx/>
              <a:buSzTx/>
              <a:buFont typeface="Webdings" panose="05030102010509060703" pitchFamily="18" charset="2"/>
              <a:buChar char="&lt;"/>
              <a:tabLst/>
              <a:defRPr/>
            </a:pPr>
            <a:r>
              <a:rPr kumimoji="0" lang="fr-FR" sz="1733" b="0" i="0" u="none" strike="noStrike" kern="1200" cap="none" spc="0" normalizeH="0" baseline="0" noProof="0">
                <a:ln>
                  <a:noFill/>
                </a:ln>
                <a:solidFill>
                  <a:srgbClr val="575757"/>
                </a:solidFill>
                <a:effectLst/>
                <a:uLnTx/>
                <a:uFillTx/>
                <a:latin typeface="+mn-lt"/>
                <a:ea typeface="+mn-ea"/>
                <a:cs typeface="+mn-cs"/>
              </a:rPr>
              <a:t>Troisième niveau</a:t>
            </a:r>
          </a:p>
          <a:p>
            <a:pPr marL="1559961" marR="0" lvl="3" indent="-233994" algn="l" defTabSz="990576" rtl="0" eaLnBrk="1" fontAlgn="auto" latinLnBrk="0" hangingPunct="1">
              <a:lnSpc>
                <a:spcPct val="100000"/>
              </a:lnSpc>
              <a:spcBef>
                <a:spcPts val="433"/>
              </a:spcBef>
              <a:spcAft>
                <a:spcPts val="0"/>
              </a:spcAft>
              <a:buClrTx/>
              <a:buSzPct val="130000"/>
              <a:buFont typeface="Arial" panose="020B0604020202020204" pitchFamily="34" charset="0"/>
              <a:buChar char="•"/>
              <a:tabLst/>
              <a:defRPr/>
            </a:pPr>
            <a:r>
              <a:rPr kumimoji="0" lang="fr-FR" sz="1733" b="0" i="0" u="none" strike="noStrike" kern="1200" cap="none" spc="0" normalizeH="0" baseline="0" noProof="0">
                <a:ln>
                  <a:noFill/>
                </a:ln>
                <a:solidFill>
                  <a:srgbClr val="575757"/>
                </a:solidFill>
                <a:effectLst/>
                <a:uLnTx/>
                <a:uFillTx/>
                <a:latin typeface="+mn-lt"/>
                <a:ea typeface="+mn-ea"/>
                <a:cs typeface="+mn-cs"/>
              </a:rPr>
              <a:t>Quatrième niveau</a:t>
            </a:r>
          </a:p>
          <a:p>
            <a:pPr marL="1949951" marR="0" lvl="4" indent="-233994" algn="l" defTabSz="990576" rtl="0" eaLnBrk="1" fontAlgn="auto" latinLnBrk="0" hangingPunct="1">
              <a:lnSpc>
                <a:spcPct val="100000"/>
              </a:lnSpc>
              <a:spcBef>
                <a:spcPts val="217"/>
              </a:spcBef>
              <a:spcAft>
                <a:spcPts val="0"/>
              </a:spcAft>
              <a:buClrTx/>
              <a:buSzPct val="110000"/>
              <a:buFont typeface="Arial" pitchFamily="34" charset="0"/>
              <a:buChar char="•"/>
              <a:tabLst/>
              <a:defRPr/>
            </a:pPr>
            <a:r>
              <a:rPr kumimoji="0" lang="fr-FR" sz="151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5"/>
            <a:ext cx="383118" cy="365125"/>
          </a:xfrm>
          <a:prstGeom prst="rect">
            <a:avLst/>
          </a:prstGeom>
        </p:spPr>
        <p:txBody>
          <a:bodyPr vert="horz" lIns="0" tIns="0" rIns="0" bIns="0" rtlCol="0" anchor="ctr"/>
          <a:lstStyle>
            <a:lvl1pPr algn="ctr">
              <a:defRPr lang="fr-FR" sz="8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5" y="6333325"/>
            <a:ext cx="9235314" cy="365125"/>
          </a:xfrm>
          <a:prstGeom prst="rect">
            <a:avLst/>
          </a:prstGeom>
        </p:spPr>
        <p:txBody>
          <a:bodyPr vert="horz" lIns="0" tIns="0" rIns="0" bIns="0" rtlCol="0" anchor="ctr"/>
          <a:lstStyle>
            <a:lvl1pPr marL="0" marR="0" indent="0" algn="l" defTabSz="990576" rtl="0" eaLnBrk="1" fontAlgn="auto" latinLnBrk="0" hangingPunct="1">
              <a:lnSpc>
                <a:spcPct val="100000"/>
              </a:lnSpc>
              <a:spcBef>
                <a:spcPts val="0"/>
              </a:spcBef>
              <a:spcAft>
                <a:spcPts val="0"/>
              </a:spcAft>
              <a:buClrTx/>
              <a:buSzTx/>
              <a:buFontTx/>
              <a:buNone/>
              <a:tabLst/>
              <a:defRPr sz="8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5" y="932723"/>
            <a:ext cx="118044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5" y="932723"/>
            <a:ext cx="118044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855" y="116632"/>
            <a:ext cx="715733" cy="633600"/>
          </a:xfrm>
          <a:prstGeom prst="rect">
            <a:avLst/>
          </a:prstGeom>
        </p:spPr>
      </p:pic>
    </p:spTree>
    <p:extLst>
      <p:ext uri="{BB962C8B-B14F-4D97-AF65-F5344CB8AC3E}">
        <p14:creationId xmlns:p14="http://schemas.microsoft.com/office/powerpoint/2010/main" val="111261937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Lst>
  <p:transition>
    <p:fade/>
  </p:transition>
  <p:hf hdr="0" dt="0"/>
  <p:txStyles>
    <p:titleStyle>
      <a:lvl1pPr algn="l" defTabSz="990576" rtl="0" eaLnBrk="1" latinLnBrk="0" hangingPunct="1">
        <a:lnSpc>
          <a:spcPts val="2383"/>
        </a:lnSpc>
        <a:spcBef>
          <a:spcPct val="0"/>
        </a:spcBef>
        <a:buNone/>
        <a:defRPr sz="2167" b="1" kern="1200">
          <a:solidFill>
            <a:srgbClr val="006AB2"/>
          </a:solidFill>
          <a:latin typeface="+mj-lt"/>
          <a:ea typeface="+mj-ea"/>
          <a:cs typeface="+mj-cs"/>
        </a:defRPr>
      </a:lvl1pPr>
    </p:titleStyle>
    <p:bodyStyle>
      <a:lvl1pPr marL="0" marR="0" indent="0" algn="l" defTabSz="990576" rtl="0" eaLnBrk="1" fontAlgn="auto" latinLnBrk="0" hangingPunct="1">
        <a:lnSpc>
          <a:spcPct val="100000"/>
        </a:lnSpc>
        <a:spcBef>
          <a:spcPts val="1950"/>
        </a:spcBef>
        <a:spcAft>
          <a:spcPts val="0"/>
        </a:spcAft>
        <a:buClrTx/>
        <a:buSzPct val="100000"/>
        <a:buFont typeface="Wingdings" panose="05000000000000000000" pitchFamily="2" charset="2"/>
        <a:buNone/>
        <a:tabLst/>
        <a:defRPr sz="2600" b="1" kern="1200" cap="none" baseline="0">
          <a:solidFill>
            <a:schemeClr val="tx2"/>
          </a:solidFill>
          <a:latin typeface="+mn-lt"/>
          <a:ea typeface="+mn-ea"/>
          <a:cs typeface="+mn-cs"/>
        </a:defRPr>
      </a:lvl1pPr>
      <a:lvl2pPr marL="779981" marR="0" indent="-309554" algn="l" defTabSz="990576" rtl="0" eaLnBrk="1" fontAlgn="auto" latinLnBrk="0" hangingPunct="1">
        <a:lnSpc>
          <a:spcPct val="100000"/>
        </a:lnSpc>
        <a:spcBef>
          <a:spcPts val="975"/>
        </a:spcBef>
        <a:spcAft>
          <a:spcPts val="0"/>
        </a:spcAft>
        <a:buClr>
          <a:srgbClr val="006AB2"/>
        </a:buClr>
        <a:buSzPct val="100000"/>
        <a:buFont typeface="Wingdings 3" panose="05040102010807070707" pitchFamily="18" charset="2"/>
        <a:buChar char="u"/>
        <a:tabLst/>
        <a:defRPr sz="1950" b="1" kern="1200" baseline="0">
          <a:solidFill>
            <a:schemeClr val="tx2"/>
          </a:solidFill>
          <a:latin typeface="+mn-lt"/>
          <a:ea typeface="+mn-ea"/>
          <a:cs typeface="+mn-cs"/>
        </a:defRPr>
      </a:lvl2pPr>
      <a:lvl3pPr marL="1169971" marR="0" indent="-272994" algn="l" defTabSz="990576" rtl="0" eaLnBrk="1" fontAlgn="auto" latinLnBrk="0" hangingPunct="1">
        <a:lnSpc>
          <a:spcPct val="100000"/>
        </a:lnSpc>
        <a:spcBef>
          <a:spcPts val="433"/>
        </a:spcBef>
        <a:spcAft>
          <a:spcPts val="0"/>
        </a:spcAft>
        <a:buClrTx/>
        <a:buSzTx/>
        <a:buFont typeface="Webdings" panose="05030102010509060703" pitchFamily="18" charset="2"/>
        <a:buChar char="&lt;"/>
        <a:tabLst/>
        <a:defRPr lang="fr-FR" sz="1733" kern="1200" baseline="0">
          <a:solidFill>
            <a:srgbClr val="575757"/>
          </a:solidFill>
          <a:latin typeface="+mn-lt"/>
          <a:ea typeface="+mn-ea"/>
          <a:cs typeface="+mn-cs"/>
        </a:defRPr>
      </a:lvl3pPr>
      <a:lvl4pPr marL="1559961" marR="0" indent="-233994" algn="l" defTabSz="990576" rtl="0" eaLnBrk="1" fontAlgn="auto" latinLnBrk="0" hangingPunct="1">
        <a:lnSpc>
          <a:spcPct val="100000"/>
        </a:lnSpc>
        <a:spcBef>
          <a:spcPts val="433"/>
        </a:spcBef>
        <a:spcAft>
          <a:spcPts val="0"/>
        </a:spcAft>
        <a:buClrTx/>
        <a:buSzPct val="130000"/>
        <a:buFont typeface="Arial" panose="020B0604020202020204" pitchFamily="34" charset="0"/>
        <a:buChar char="•"/>
        <a:tabLst/>
        <a:defRPr lang="fr-FR" sz="1517" kern="1200">
          <a:solidFill>
            <a:srgbClr val="575757"/>
          </a:solidFill>
          <a:latin typeface="+mn-lt"/>
          <a:ea typeface="+mn-ea"/>
          <a:cs typeface="+mn-cs"/>
        </a:defRPr>
      </a:lvl4pPr>
      <a:lvl5pPr marL="1949951" marR="0" indent="-233994" algn="l" defTabSz="990576" rtl="0" eaLnBrk="1" fontAlgn="auto" latinLnBrk="0" hangingPunct="1">
        <a:lnSpc>
          <a:spcPct val="100000"/>
        </a:lnSpc>
        <a:spcBef>
          <a:spcPts val="217"/>
        </a:spcBef>
        <a:spcAft>
          <a:spcPts val="0"/>
        </a:spcAft>
        <a:buClrTx/>
        <a:buSzPct val="110000"/>
        <a:buFont typeface="Arial" pitchFamily="34" charset="0"/>
        <a:buChar char="•"/>
        <a:tabLst/>
        <a:defRPr lang="fr-FR" sz="1300" kern="1200">
          <a:solidFill>
            <a:srgbClr val="575757"/>
          </a:solidFill>
          <a:latin typeface="+mn-lt"/>
          <a:ea typeface="+mn-ea"/>
          <a:cs typeface="+mn-cs"/>
        </a:defRPr>
      </a:lvl5pPr>
      <a:lvl6pPr marL="2724082"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70"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57"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44"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fr-FR"/>
      </a:defPPr>
      <a:lvl1pPr marL="0" algn="l" defTabSz="990576" rtl="0" eaLnBrk="1" latinLnBrk="0" hangingPunct="1">
        <a:defRPr sz="1950" kern="1200">
          <a:solidFill>
            <a:schemeClr val="tx1"/>
          </a:solidFill>
          <a:latin typeface="+mn-lt"/>
          <a:ea typeface="+mn-ea"/>
          <a:cs typeface="+mn-cs"/>
        </a:defRPr>
      </a:lvl1pPr>
      <a:lvl2pPr marL="495288" algn="l" defTabSz="990576" rtl="0" eaLnBrk="1" latinLnBrk="0" hangingPunct="1">
        <a:defRPr sz="1950" kern="1200">
          <a:solidFill>
            <a:schemeClr val="tx1"/>
          </a:solidFill>
          <a:latin typeface="+mn-lt"/>
          <a:ea typeface="+mn-ea"/>
          <a:cs typeface="+mn-cs"/>
        </a:defRPr>
      </a:lvl2pPr>
      <a:lvl3pPr marL="990576" algn="l" defTabSz="990576" rtl="0" eaLnBrk="1" latinLnBrk="0" hangingPunct="1">
        <a:defRPr sz="1950" kern="1200">
          <a:solidFill>
            <a:schemeClr val="tx1"/>
          </a:solidFill>
          <a:latin typeface="+mn-lt"/>
          <a:ea typeface="+mn-ea"/>
          <a:cs typeface="+mn-cs"/>
        </a:defRPr>
      </a:lvl3pPr>
      <a:lvl4pPr marL="1485863" algn="l" defTabSz="990576" rtl="0" eaLnBrk="1" latinLnBrk="0" hangingPunct="1">
        <a:defRPr sz="1950" kern="1200">
          <a:solidFill>
            <a:schemeClr val="tx1"/>
          </a:solidFill>
          <a:latin typeface="+mn-lt"/>
          <a:ea typeface="+mn-ea"/>
          <a:cs typeface="+mn-cs"/>
        </a:defRPr>
      </a:lvl4pPr>
      <a:lvl5pPr marL="1981150" algn="l" defTabSz="990576" rtl="0" eaLnBrk="1" latinLnBrk="0" hangingPunct="1">
        <a:defRPr sz="1950" kern="1200">
          <a:solidFill>
            <a:schemeClr val="tx1"/>
          </a:solidFill>
          <a:latin typeface="+mn-lt"/>
          <a:ea typeface="+mn-ea"/>
          <a:cs typeface="+mn-cs"/>
        </a:defRPr>
      </a:lvl5pPr>
      <a:lvl6pPr marL="2476438" algn="l" defTabSz="990576" rtl="0" eaLnBrk="1" latinLnBrk="0" hangingPunct="1">
        <a:defRPr sz="1950" kern="1200">
          <a:solidFill>
            <a:schemeClr val="tx1"/>
          </a:solidFill>
          <a:latin typeface="+mn-lt"/>
          <a:ea typeface="+mn-ea"/>
          <a:cs typeface="+mn-cs"/>
        </a:defRPr>
      </a:lvl6pPr>
      <a:lvl7pPr marL="2971726" algn="l" defTabSz="990576" rtl="0" eaLnBrk="1" latinLnBrk="0" hangingPunct="1">
        <a:defRPr sz="1950" kern="1200">
          <a:solidFill>
            <a:schemeClr val="tx1"/>
          </a:solidFill>
          <a:latin typeface="+mn-lt"/>
          <a:ea typeface="+mn-ea"/>
          <a:cs typeface="+mn-cs"/>
        </a:defRPr>
      </a:lvl7pPr>
      <a:lvl8pPr marL="3467013" algn="l" defTabSz="990576" rtl="0" eaLnBrk="1" latinLnBrk="0" hangingPunct="1">
        <a:defRPr sz="1950" kern="1200">
          <a:solidFill>
            <a:schemeClr val="tx1"/>
          </a:solidFill>
          <a:latin typeface="+mn-lt"/>
          <a:ea typeface="+mn-ea"/>
          <a:cs typeface="+mn-cs"/>
        </a:defRPr>
      </a:lvl8pPr>
      <a:lvl9pPr marL="3962301" algn="l" defTabSz="990576" rtl="0" eaLnBrk="1" latinLnBrk="0" hangingPunct="1">
        <a:defRPr sz="19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8F3EFC7-9FDF-CB2E-96E5-835DC1A593FE}"/>
              </a:ext>
            </a:extLst>
          </p:cNvPr>
          <p:cNvGraphicFramePr>
            <a:graphicFrameLocks noChangeAspect="1"/>
          </p:cNvGraphicFramePr>
          <p:nvPr userDrawn="1">
            <p:custDataLst>
              <p:tags r:id="rId12"/>
            </p:custDataLst>
            <p:extLst>
              <p:ext uri="{D42A27DB-BD31-4B8C-83A1-F6EECF244321}">
                <p14:modId xmlns:p14="http://schemas.microsoft.com/office/powerpoint/2010/main" val="374420232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13" imgW="473" imgH="473" progId="TCLayout.ActiveDocument.1">
                  <p:embed/>
                </p:oleObj>
              </mc:Choice>
              <mc:Fallback>
                <p:oleObj name="Diapositive think-cell" r:id="rId13" imgW="473" imgH="473" progId="TCLayout.ActiveDocument.1">
                  <p:embed/>
                  <p:pic>
                    <p:nvPicPr>
                      <p:cNvPr id="9" name="think-cell data - do not delete" hidden="1">
                        <a:extLst>
                          <a:ext uri="{FF2B5EF4-FFF2-40B4-BE49-F238E27FC236}">
                            <a16:creationId xmlns:a16="http://schemas.microsoft.com/office/drawing/2014/main" id="{88F3EFC7-9FDF-CB2E-96E5-835DC1A593FE}"/>
                          </a:ext>
                        </a:extLst>
                      </p:cNvPr>
                      <p:cNvPicPr/>
                      <p:nvPr/>
                    </p:nvPicPr>
                    <p:blipFill>
                      <a:blip r:embed="rId14"/>
                      <a:stretch>
                        <a:fillRect/>
                      </a:stretch>
                    </p:blipFill>
                    <p:spPr>
                      <a:xfrm>
                        <a:off x="2118" y="2118"/>
                        <a:ext cx="2117" cy="2117"/>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24700" y="154773"/>
            <a:ext cx="787307" cy="614736"/>
          </a:xfrm>
          <a:prstGeom prst="rect">
            <a:avLst/>
          </a:prstGeom>
        </p:spPr>
      </p:pic>
    </p:spTree>
    <p:extLst>
      <p:ext uri="{BB962C8B-B14F-4D97-AF65-F5344CB8AC3E}">
        <p14:creationId xmlns:p14="http://schemas.microsoft.com/office/powerpoint/2010/main" val="347459500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DD5AE6AE-ABC3-DA54-0ABE-C535B0FB3852}"/>
              </a:ext>
            </a:extLst>
          </p:cNvPr>
          <p:cNvGraphicFramePr>
            <a:graphicFrameLocks noChangeAspect="1"/>
          </p:cNvGraphicFramePr>
          <p:nvPr userDrawn="1">
            <p:custDataLst>
              <p:tags r:id="rId12"/>
            </p:custDataLst>
            <p:extLst>
              <p:ext uri="{D42A27DB-BD31-4B8C-83A1-F6EECF244321}">
                <p14:modId xmlns:p14="http://schemas.microsoft.com/office/powerpoint/2010/main" val="435971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3" imgW="473" imgH="473" progId="TCLayout.ActiveDocument.1">
                  <p:embed/>
                </p:oleObj>
              </mc:Choice>
              <mc:Fallback>
                <p:oleObj name="Diapositive think-cell" r:id="rId13" imgW="473" imgH="473" progId="TCLayout.ActiveDocument.1">
                  <p:embed/>
                  <p:pic>
                    <p:nvPicPr>
                      <p:cNvPr id="10" name="Objet 9" hidden="1">
                        <a:extLst>
                          <a:ext uri="{FF2B5EF4-FFF2-40B4-BE49-F238E27FC236}">
                            <a16:creationId xmlns:a16="http://schemas.microsoft.com/office/drawing/2014/main" id="{DD5AE6AE-ABC3-DA54-0ABE-C535B0FB3852}"/>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495369"/>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4" y="6495369"/>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7B13623C-C373-1EAA-BD82-E2F7A117B4D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391" y="20696"/>
            <a:ext cx="922130" cy="720007"/>
          </a:xfrm>
          <a:prstGeom prst="rect">
            <a:avLst/>
          </a:prstGeom>
        </p:spPr>
      </p:pic>
      <p:pic>
        <p:nvPicPr>
          <p:cNvPr id="11" name="Image 10">
            <a:extLst>
              <a:ext uri="{FF2B5EF4-FFF2-40B4-BE49-F238E27FC236}">
                <a16:creationId xmlns:a16="http://schemas.microsoft.com/office/drawing/2014/main" id="{97B4995C-7863-F9D8-DFE7-A0150A579B20}"/>
              </a:ext>
            </a:extLst>
          </p:cNvPr>
          <p:cNvPicPr>
            <a:picLocks noChangeAspect="1"/>
          </p:cNvPicPr>
          <p:nvPr userDrawn="1"/>
        </p:nvPicPr>
        <p:blipFill rotWithShape="1">
          <a:blip r:embed="rId16" cstate="hqprint">
            <a:extLst>
              <a:ext uri="{28A0092B-C50C-407E-A947-70E740481C1C}">
                <a14:useLocalDpi xmlns:a14="http://schemas.microsoft.com/office/drawing/2010/main" val="0"/>
              </a:ext>
            </a:extLst>
          </a:blip>
          <a:srcRect r="41621"/>
          <a:stretch/>
        </p:blipFill>
        <p:spPr>
          <a:xfrm>
            <a:off x="10440364" y="19222"/>
            <a:ext cx="1751635" cy="518302"/>
          </a:xfrm>
          <a:prstGeom prst="rect">
            <a:avLst/>
          </a:prstGeom>
        </p:spPr>
      </p:pic>
    </p:spTree>
    <p:extLst>
      <p:ext uri="{BB962C8B-B14F-4D97-AF65-F5344CB8AC3E}">
        <p14:creationId xmlns:p14="http://schemas.microsoft.com/office/powerpoint/2010/main" val="41243144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647323EF-243A-F00E-0500-1C7A85E32033}"/>
              </a:ext>
            </a:extLst>
          </p:cNvPr>
          <p:cNvGraphicFramePr>
            <a:graphicFrameLocks noChangeAspect="1"/>
          </p:cNvGraphicFramePr>
          <p:nvPr userDrawn="1">
            <p:custDataLst>
              <p:tags r:id="rId10"/>
            </p:custDataLst>
            <p:extLst>
              <p:ext uri="{D42A27DB-BD31-4B8C-83A1-F6EECF244321}">
                <p14:modId xmlns:p14="http://schemas.microsoft.com/office/powerpoint/2010/main" val="777531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1" imgW="473" imgH="473" progId="TCLayout.ActiveDocument.1">
                  <p:embed/>
                </p:oleObj>
              </mc:Choice>
              <mc:Fallback>
                <p:oleObj name="Diapositive think-cell" r:id="rId11" imgW="473" imgH="473" progId="TCLayout.ActiveDocument.1">
                  <p:embed/>
                  <p:pic>
                    <p:nvPicPr>
                      <p:cNvPr id="10" name="Objet 9" hidden="1">
                        <a:extLst>
                          <a:ext uri="{FF2B5EF4-FFF2-40B4-BE49-F238E27FC236}">
                            <a16:creationId xmlns:a16="http://schemas.microsoft.com/office/drawing/2014/main" id="{647323EF-243A-F00E-0500-1C7A85E3203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483794"/>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4" y="6483794"/>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42554513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964" r:id="rId7"/>
    <p:sldLayoutId id="2147483965" r:id="rId8"/>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BFD81AC7-9FFB-190E-5DAE-52C5605E3999}"/>
              </a:ext>
            </a:extLst>
          </p:cNvPr>
          <p:cNvGraphicFramePr>
            <a:graphicFrameLocks noChangeAspect="1"/>
          </p:cNvGraphicFramePr>
          <p:nvPr userDrawn="1">
            <p:custDataLst>
              <p:tags r:id="rId11"/>
            </p:custDataLst>
            <p:extLst>
              <p:ext uri="{D42A27DB-BD31-4B8C-83A1-F6EECF244321}">
                <p14:modId xmlns:p14="http://schemas.microsoft.com/office/powerpoint/2010/main" val="3459835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2" imgW="473" imgH="473" progId="TCLayout.ActiveDocument.1">
                  <p:embed/>
                </p:oleObj>
              </mc:Choice>
              <mc:Fallback>
                <p:oleObj name="Diapositive think-cell" r:id="rId12" imgW="473" imgH="473" progId="TCLayout.ActiveDocument.1">
                  <p:embed/>
                  <p:pic>
                    <p:nvPicPr>
                      <p:cNvPr id="10" name="Objet 9" hidden="1">
                        <a:extLst>
                          <a:ext uri="{FF2B5EF4-FFF2-40B4-BE49-F238E27FC236}">
                            <a16:creationId xmlns:a16="http://schemas.microsoft.com/office/drawing/2014/main" id="{BFD81AC7-9FFB-190E-5DAE-52C5605E3999}"/>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5"/>
            <a:ext cx="10753195" cy="4992555"/>
          </a:xfrm>
          <a:prstGeom prst="rect">
            <a:avLst/>
          </a:prstGeom>
        </p:spPr>
        <p:txBody>
          <a:bodyPr vert="horz" lIns="0" tIns="0" rIns="0" bIns="0" rtlCol="0">
            <a:normAutofit/>
          </a:bodyPr>
          <a:lstStyle/>
          <a:p>
            <a:pPr lvl="0"/>
            <a:r>
              <a:rPr lang="fr-FR"/>
              <a:t>Modifiez les styles du texte du masque</a:t>
            </a:r>
          </a:p>
          <a:p>
            <a:pPr marL="959952" marR="0" lvl="1" indent="-380981" algn="l" defTabSz="121914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28" marR="0" lvl="2" indent="-335984" algn="l" defTabSz="121914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04" marR="0" lvl="3" indent="-287986" algn="l" defTabSz="121914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880" marR="0" lvl="4" indent="-287986" algn="l" defTabSz="121914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40" y="6506944"/>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5" y="6506944"/>
            <a:ext cx="9235315" cy="365125"/>
          </a:xfrm>
          <a:prstGeom prst="rect">
            <a:avLst/>
          </a:prstGeom>
        </p:spPr>
        <p:txBody>
          <a:bodyPr vert="horz" lIns="0" tIns="0" rIns="0" bIns="0" rtlCol="0" anchor="ctr"/>
          <a:lstStyle>
            <a:lvl1pPr marL="0" marR="0" indent="0" algn="l" defTabSz="121914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94855" y="116632"/>
            <a:ext cx="715733" cy="633600"/>
          </a:xfrm>
          <a:prstGeom prst="rect">
            <a:avLst/>
          </a:prstGeom>
        </p:spPr>
      </p:pic>
    </p:spTree>
    <p:extLst>
      <p:ext uri="{BB962C8B-B14F-4D97-AF65-F5344CB8AC3E}">
        <p14:creationId xmlns:p14="http://schemas.microsoft.com/office/powerpoint/2010/main" val="218812291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966" r:id="rId6"/>
    <p:sldLayoutId id="2147483967" r:id="rId7"/>
    <p:sldLayoutId id="2147483968" r:id="rId8"/>
    <p:sldLayoutId id="2147483969" r:id="rId9"/>
  </p:sldLayoutIdLst>
  <p:transition>
    <p:fade/>
  </p:transition>
  <p:hf hdr="0" dt="0"/>
  <p:txStyles>
    <p:title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4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52" marR="0" indent="-380981" algn="l" defTabSz="121914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28" marR="0" indent="-335984" algn="l" defTabSz="121914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04" marR="0" indent="-287986" algn="l" defTabSz="121914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880" marR="0" indent="-287986" algn="l" defTabSz="121914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610B942D-C350-9DA5-5447-2A19909E0D5C}"/>
              </a:ext>
            </a:extLst>
          </p:cNvPr>
          <p:cNvGraphicFramePr>
            <a:graphicFrameLocks noChangeAspect="1"/>
          </p:cNvGraphicFramePr>
          <p:nvPr userDrawn="1">
            <p:custDataLst>
              <p:tags r:id="rId11"/>
            </p:custDataLst>
            <p:extLst>
              <p:ext uri="{D42A27DB-BD31-4B8C-83A1-F6EECF244321}">
                <p14:modId xmlns:p14="http://schemas.microsoft.com/office/powerpoint/2010/main" val="1864801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2" imgW="473" imgH="473" progId="TCLayout.ActiveDocument.1">
                  <p:embed/>
                </p:oleObj>
              </mc:Choice>
              <mc:Fallback>
                <p:oleObj name="Diapositive think-cell" r:id="rId12" imgW="473" imgH="473" progId="TCLayout.ActiveDocument.1">
                  <p:embed/>
                  <p:pic>
                    <p:nvPicPr>
                      <p:cNvPr id="10" name="Objet 9" hidden="1">
                        <a:extLst>
                          <a:ext uri="{FF2B5EF4-FFF2-40B4-BE49-F238E27FC236}">
                            <a16:creationId xmlns:a16="http://schemas.microsoft.com/office/drawing/2014/main" id="{610B942D-C350-9DA5-5447-2A19909E0D5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50694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4" y="650694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191478924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610B942D-C350-9DA5-5447-2A19909E0D5C}"/>
              </a:ext>
            </a:extLst>
          </p:cNvPr>
          <p:cNvGraphicFramePr>
            <a:graphicFrameLocks noChangeAspect="1"/>
          </p:cNvGraphicFramePr>
          <p:nvPr userDrawn="1">
            <p:custDataLst>
              <p:tags r:id="rId1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6" imgW="473" imgH="473" progId="TCLayout.ActiveDocument.1">
                  <p:embed/>
                </p:oleObj>
              </mc:Choice>
              <mc:Fallback>
                <p:oleObj name="Diapositive think-cell" r:id="rId16" imgW="473" imgH="473" progId="TCLayout.ActiveDocument.1">
                  <p:embed/>
                  <p:pic>
                    <p:nvPicPr>
                      <p:cNvPr id="10" name="Objet 9" hidden="1">
                        <a:extLst>
                          <a:ext uri="{FF2B5EF4-FFF2-40B4-BE49-F238E27FC236}">
                            <a16:creationId xmlns:a16="http://schemas.microsoft.com/office/drawing/2014/main" id="{610B942D-C350-9DA5-5447-2A19909E0D5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3859959676"/>
      </p:ext>
    </p:extLst>
  </p:cSld>
  <p:clrMap bg1="lt1" tx1="dk1" bg2="lt2" tx2="dk2" accent1="accent1" accent2="accent2" accent3="accent3" accent4="accent4" accent5="accent5" accent6="accent6" hlink="hlink" folHlink="folHlink"/>
  <p:sldLayoutIdLst>
    <p:sldLayoutId id="2147483944" r:id="rId1"/>
    <p:sldLayoutId id="2147484027" r:id="rId2"/>
    <p:sldLayoutId id="2147483945" r:id="rId3"/>
    <p:sldLayoutId id="2147483997" r:id="rId4"/>
    <p:sldLayoutId id="2147483998" r:id="rId5"/>
    <p:sldLayoutId id="2147483999" r:id="rId6"/>
    <p:sldLayoutId id="2147484000" r:id="rId7"/>
    <p:sldLayoutId id="2147484001" r:id="rId8"/>
    <p:sldLayoutId id="2147484028" r:id="rId9"/>
    <p:sldLayoutId id="2147484029" r:id="rId10"/>
    <p:sldLayoutId id="2147484030" r:id="rId11"/>
    <p:sldLayoutId id="2147484002" r:id="rId12"/>
    <p:sldLayoutId id="2147484003" r:id="rId13"/>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t 8" hidden="1">
            <a:extLst>
              <a:ext uri="{FF2B5EF4-FFF2-40B4-BE49-F238E27FC236}">
                <a16:creationId xmlns:a16="http://schemas.microsoft.com/office/drawing/2014/main" id="{54AB19E7-2DF3-4E40-8D37-E5B63B38598A}"/>
              </a:ext>
            </a:extLst>
          </p:cNvPr>
          <p:cNvGraphicFramePr>
            <a:graphicFrameLocks noChangeAspect="1"/>
          </p:cNvGraphicFramePr>
          <p:nvPr userDrawn="1">
            <p:custDataLst>
              <p:tags r:id="rId11"/>
            </p:custDataLst>
            <p:extLst>
              <p:ext uri="{D42A27DB-BD31-4B8C-83A1-F6EECF244321}">
                <p14:modId xmlns:p14="http://schemas.microsoft.com/office/powerpoint/2010/main" val="80629199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e think-cell" r:id="rId12" imgW="473" imgH="473" progId="TCLayout.ActiveDocument.1">
                  <p:embed/>
                </p:oleObj>
              </mc:Choice>
              <mc:Fallback>
                <p:oleObj name="Diapositive think-cell" r:id="rId12" imgW="473" imgH="473" progId="TCLayout.ActiveDocument.1">
                  <p:embed/>
                  <p:pic>
                    <p:nvPicPr>
                      <p:cNvPr id="9" name="Objet 8" hidden="1">
                        <a:extLst>
                          <a:ext uri="{FF2B5EF4-FFF2-40B4-BE49-F238E27FC236}">
                            <a16:creationId xmlns:a16="http://schemas.microsoft.com/office/drawing/2014/main" id="{54AB19E7-2DF3-4E40-8D37-E5B63B38598A}"/>
                          </a:ext>
                        </a:extLst>
                      </p:cNvPr>
                      <p:cNvPicPr/>
                      <p:nvPr/>
                    </p:nvPicPr>
                    <p:blipFill>
                      <a:blip r:embed="rId13"/>
                      <a:stretch>
                        <a:fillRect/>
                      </a:stretch>
                    </p:blipFill>
                    <p:spPr>
                      <a:xfrm>
                        <a:off x="2118" y="2118"/>
                        <a:ext cx="2117" cy="2117"/>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24700" y="154773"/>
            <a:ext cx="787307" cy="614736"/>
          </a:xfrm>
          <a:prstGeom prst="rect">
            <a:avLst/>
          </a:prstGeom>
        </p:spPr>
      </p:pic>
    </p:spTree>
    <p:extLst>
      <p:ext uri="{BB962C8B-B14F-4D97-AF65-F5344CB8AC3E}">
        <p14:creationId xmlns:p14="http://schemas.microsoft.com/office/powerpoint/2010/main" val="252237788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41749E95-C821-C73D-6C2B-74C0B0002F0E}"/>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2" imgW="473" imgH="473" progId="TCLayout.ActiveDocument.1">
                  <p:embed/>
                </p:oleObj>
              </mc:Choice>
              <mc:Fallback>
                <p:oleObj name="Diapositive think-cell" r:id="rId12" imgW="473" imgH="473" progId="TCLayout.ActiveDocument.1">
                  <p:embed/>
                  <p:pic>
                    <p:nvPicPr>
                      <p:cNvPr id="10" name="Objet 9" hidden="1">
                        <a:extLst>
                          <a:ext uri="{FF2B5EF4-FFF2-40B4-BE49-F238E27FC236}">
                            <a16:creationId xmlns:a16="http://schemas.microsoft.com/office/drawing/2014/main" id="{41749E95-C821-C73D-6C2B-74C0B0002F0E}"/>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2253173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hdr="0" dt="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1867"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600"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t 9" hidden="1">
            <a:extLst>
              <a:ext uri="{FF2B5EF4-FFF2-40B4-BE49-F238E27FC236}">
                <a16:creationId xmlns:a16="http://schemas.microsoft.com/office/drawing/2014/main" id="{41749E95-C821-C73D-6C2B-74C0B0002F0E}"/>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2" imgW="473" imgH="473" progId="TCLayout.ActiveDocument.1">
                  <p:embed/>
                </p:oleObj>
              </mc:Choice>
              <mc:Fallback>
                <p:oleObj name="Diapositive think-cell" r:id="rId12" imgW="473" imgH="473" progId="TCLayout.ActiveDocument.1">
                  <p:embed/>
                  <p:pic>
                    <p:nvPicPr>
                      <p:cNvPr id="10" name="Objet 9" hidden="1">
                        <a:extLst>
                          <a:ext uri="{FF2B5EF4-FFF2-40B4-BE49-F238E27FC236}">
                            <a16:creationId xmlns:a16="http://schemas.microsoft.com/office/drawing/2014/main" id="{41749E95-C821-C73D-6C2B-74C0B0002F0E}"/>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Espace réservé du texte 2"/>
          <p:cNvSpPr>
            <a:spLocks noGrp="1"/>
          </p:cNvSpPr>
          <p:nvPr>
            <p:ph type="body" idx="1"/>
          </p:nvPr>
        </p:nvSpPr>
        <p:spPr>
          <a:xfrm>
            <a:off x="1103446" y="1124746"/>
            <a:ext cx="10753195" cy="4992555"/>
          </a:xfrm>
          <a:prstGeom prst="rect">
            <a:avLst/>
          </a:prstGeom>
        </p:spPr>
        <p:txBody>
          <a:bodyPr vert="horz" lIns="0" tIns="0" rIns="0" bIns="0" rtlCol="0">
            <a:normAutofit/>
          </a:bodyPr>
          <a:lstStyle/>
          <a:p>
            <a:pPr lvl="0"/>
            <a:r>
              <a:rPr lang="fr-FR"/>
              <a:t>Modifiez les styles du texte du masque</a:t>
            </a:r>
          </a:p>
          <a:p>
            <a:pPr marL="779981" marR="0" lvl="1" indent="-309554" algn="l" defTabSz="990576" rtl="0" eaLnBrk="1" fontAlgn="auto" latinLnBrk="0" hangingPunct="1">
              <a:lnSpc>
                <a:spcPct val="100000"/>
              </a:lnSpc>
              <a:spcBef>
                <a:spcPts val="975"/>
              </a:spcBef>
              <a:spcAft>
                <a:spcPts val="0"/>
              </a:spcAft>
              <a:buClr>
                <a:srgbClr val="006AB2"/>
              </a:buClr>
              <a:buSzPct val="100000"/>
              <a:buFont typeface="Wingdings 3" panose="05040102010807070707" pitchFamily="18" charset="2"/>
              <a:buChar char="u"/>
              <a:tabLst/>
              <a:defRPr/>
            </a:pPr>
            <a:r>
              <a:rPr kumimoji="0" lang="fr-FR" sz="1950" b="1" i="0" u="none" strike="noStrike" kern="1200" cap="none" spc="0" normalizeH="0" baseline="0" noProof="0">
                <a:ln>
                  <a:noFill/>
                </a:ln>
                <a:solidFill>
                  <a:srgbClr val="006AB2"/>
                </a:solidFill>
                <a:effectLst/>
                <a:uLnTx/>
                <a:uFillTx/>
                <a:latin typeface="+mn-lt"/>
                <a:ea typeface="+mn-ea"/>
                <a:cs typeface="+mn-cs"/>
              </a:rPr>
              <a:t>Deuxième niveau</a:t>
            </a:r>
          </a:p>
          <a:p>
            <a:pPr marL="1169971" marR="0" lvl="2" indent="-272994" algn="l" defTabSz="990576" rtl="0" eaLnBrk="1" fontAlgn="auto" latinLnBrk="0" hangingPunct="1">
              <a:lnSpc>
                <a:spcPct val="100000"/>
              </a:lnSpc>
              <a:spcBef>
                <a:spcPts val="433"/>
              </a:spcBef>
              <a:spcAft>
                <a:spcPts val="0"/>
              </a:spcAft>
              <a:buClrTx/>
              <a:buSzTx/>
              <a:buFont typeface="Webdings" panose="05030102010509060703" pitchFamily="18" charset="2"/>
              <a:buChar char="&lt;"/>
              <a:tabLst/>
              <a:defRPr/>
            </a:pPr>
            <a:r>
              <a:rPr kumimoji="0" lang="fr-FR" sz="1733" b="0" i="0" u="none" strike="noStrike" kern="1200" cap="none" spc="0" normalizeH="0" baseline="0" noProof="0">
                <a:ln>
                  <a:noFill/>
                </a:ln>
                <a:solidFill>
                  <a:srgbClr val="575757"/>
                </a:solidFill>
                <a:effectLst/>
                <a:uLnTx/>
                <a:uFillTx/>
                <a:latin typeface="+mn-lt"/>
                <a:ea typeface="+mn-ea"/>
                <a:cs typeface="+mn-cs"/>
              </a:rPr>
              <a:t>Troisième niveau</a:t>
            </a:r>
          </a:p>
          <a:p>
            <a:pPr marL="1559961" marR="0" lvl="3" indent="-233994" algn="l" defTabSz="990576" rtl="0" eaLnBrk="1" fontAlgn="auto" latinLnBrk="0" hangingPunct="1">
              <a:lnSpc>
                <a:spcPct val="100000"/>
              </a:lnSpc>
              <a:spcBef>
                <a:spcPts val="433"/>
              </a:spcBef>
              <a:spcAft>
                <a:spcPts val="0"/>
              </a:spcAft>
              <a:buClrTx/>
              <a:buSzPct val="130000"/>
              <a:buFont typeface="Arial" panose="020B0604020202020204" pitchFamily="34" charset="0"/>
              <a:buChar char="•"/>
              <a:tabLst/>
              <a:defRPr/>
            </a:pPr>
            <a:r>
              <a:rPr kumimoji="0" lang="fr-FR" sz="1733" b="0" i="0" u="none" strike="noStrike" kern="1200" cap="none" spc="0" normalizeH="0" baseline="0" noProof="0">
                <a:ln>
                  <a:noFill/>
                </a:ln>
                <a:solidFill>
                  <a:srgbClr val="575757"/>
                </a:solidFill>
                <a:effectLst/>
                <a:uLnTx/>
                <a:uFillTx/>
                <a:latin typeface="+mn-lt"/>
                <a:ea typeface="+mn-ea"/>
                <a:cs typeface="+mn-cs"/>
              </a:rPr>
              <a:t>Quatrième niveau</a:t>
            </a:r>
          </a:p>
          <a:p>
            <a:pPr marL="1949951" marR="0" lvl="4" indent="-233994" algn="l" defTabSz="990576" rtl="0" eaLnBrk="1" fontAlgn="auto" latinLnBrk="0" hangingPunct="1">
              <a:lnSpc>
                <a:spcPct val="100000"/>
              </a:lnSpc>
              <a:spcBef>
                <a:spcPts val="217"/>
              </a:spcBef>
              <a:spcAft>
                <a:spcPts val="0"/>
              </a:spcAft>
              <a:buClrTx/>
              <a:buSzPct val="110000"/>
              <a:buFont typeface="Arial" pitchFamily="34" charset="0"/>
              <a:buChar char="•"/>
              <a:tabLst/>
              <a:defRPr/>
            </a:pPr>
            <a:r>
              <a:rPr kumimoji="0" lang="fr-FR" sz="151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5"/>
            <a:ext cx="383118" cy="365125"/>
          </a:xfrm>
          <a:prstGeom prst="rect">
            <a:avLst/>
          </a:prstGeom>
        </p:spPr>
        <p:txBody>
          <a:bodyPr vert="horz" lIns="0" tIns="0" rIns="0" bIns="0" rtlCol="0" anchor="ctr"/>
          <a:lstStyle>
            <a:lvl1pPr algn="ctr">
              <a:defRPr lang="fr-FR" sz="867"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545005" y="6333325"/>
            <a:ext cx="9235314" cy="365125"/>
          </a:xfrm>
          <a:prstGeom prst="rect">
            <a:avLst/>
          </a:prstGeom>
        </p:spPr>
        <p:txBody>
          <a:bodyPr vert="horz" lIns="0" tIns="0" rIns="0" bIns="0" rtlCol="0" anchor="ctr"/>
          <a:lstStyle>
            <a:lvl1pPr marL="0" marR="0" indent="0" algn="l" defTabSz="990576" rtl="0" eaLnBrk="1" fontAlgn="auto" latinLnBrk="0" hangingPunct="1">
              <a:lnSpc>
                <a:spcPct val="100000"/>
              </a:lnSpc>
              <a:spcBef>
                <a:spcPts val="0"/>
              </a:spcBef>
              <a:spcAft>
                <a:spcPts val="0"/>
              </a:spcAft>
              <a:buClrTx/>
              <a:buSzTx/>
              <a:buFontTx/>
              <a:buNone/>
              <a:tabLst/>
              <a:defRPr sz="867" i="1">
                <a:solidFill>
                  <a:srgbClr val="575757"/>
                </a:solidFill>
              </a:defRPr>
            </a:lvl1pPr>
          </a:lstStyle>
          <a:p>
            <a:r>
              <a:rPr lang="fr-FR" dirty="0">
                <a:latin typeface="Arial"/>
                <a:ea typeface="+mn-ea"/>
              </a:rPr>
              <a:t>CoMET - Séminaire 5/12/2023</a:t>
            </a: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5" y="932723"/>
            <a:ext cx="118044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5" y="932723"/>
            <a:ext cx="118044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94855" y="116632"/>
            <a:ext cx="715733" cy="633600"/>
          </a:xfrm>
          <a:prstGeom prst="rect">
            <a:avLst/>
          </a:prstGeom>
        </p:spPr>
      </p:pic>
    </p:spTree>
    <p:extLst>
      <p:ext uri="{BB962C8B-B14F-4D97-AF65-F5344CB8AC3E}">
        <p14:creationId xmlns:p14="http://schemas.microsoft.com/office/powerpoint/2010/main" val="3075000462"/>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Lst>
  <p:transition>
    <p:fade/>
  </p:transition>
  <p:hf hdr="0" dt="0"/>
  <p:txStyles>
    <p:titleStyle>
      <a:lvl1pPr algn="l" defTabSz="990576" rtl="0" eaLnBrk="1" latinLnBrk="0" hangingPunct="1">
        <a:lnSpc>
          <a:spcPts val="2383"/>
        </a:lnSpc>
        <a:spcBef>
          <a:spcPct val="0"/>
        </a:spcBef>
        <a:buNone/>
        <a:defRPr sz="2167" b="1" kern="1200">
          <a:solidFill>
            <a:srgbClr val="006AB2"/>
          </a:solidFill>
          <a:latin typeface="+mj-lt"/>
          <a:ea typeface="+mj-ea"/>
          <a:cs typeface="+mj-cs"/>
        </a:defRPr>
      </a:lvl1pPr>
    </p:titleStyle>
    <p:bodyStyle>
      <a:lvl1pPr marL="0" marR="0" indent="0" algn="l" defTabSz="990576" rtl="0" eaLnBrk="1" fontAlgn="auto" latinLnBrk="0" hangingPunct="1">
        <a:lnSpc>
          <a:spcPct val="100000"/>
        </a:lnSpc>
        <a:spcBef>
          <a:spcPts val="1950"/>
        </a:spcBef>
        <a:spcAft>
          <a:spcPts val="0"/>
        </a:spcAft>
        <a:buClrTx/>
        <a:buSzPct val="100000"/>
        <a:buFont typeface="Wingdings" panose="05000000000000000000" pitchFamily="2" charset="2"/>
        <a:buNone/>
        <a:tabLst/>
        <a:defRPr sz="2600" b="1" kern="1200" cap="none" baseline="0">
          <a:solidFill>
            <a:schemeClr val="tx2"/>
          </a:solidFill>
          <a:latin typeface="+mn-lt"/>
          <a:ea typeface="+mn-ea"/>
          <a:cs typeface="+mn-cs"/>
        </a:defRPr>
      </a:lvl1pPr>
      <a:lvl2pPr marL="779981" marR="0" indent="-309554" algn="l" defTabSz="990576" rtl="0" eaLnBrk="1" fontAlgn="auto" latinLnBrk="0" hangingPunct="1">
        <a:lnSpc>
          <a:spcPct val="100000"/>
        </a:lnSpc>
        <a:spcBef>
          <a:spcPts val="975"/>
        </a:spcBef>
        <a:spcAft>
          <a:spcPts val="0"/>
        </a:spcAft>
        <a:buClr>
          <a:srgbClr val="006AB2"/>
        </a:buClr>
        <a:buSzPct val="100000"/>
        <a:buFont typeface="Wingdings 3" panose="05040102010807070707" pitchFamily="18" charset="2"/>
        <a:buChar char="u"/>
        <a:tabLst/>
        <a:defRPr sz="1950" b="1" kern="1200" baseline="0">
          <a:solidFill>
            <a:schemeClr val="tx2"/>
          </a:solidFill>
          <a:latin typeface="+mn-lt"/>
          <a:ea typeface="+mn-ea"/>
          <a:cs typeface="+mn-cs"/>
        </a:defRPr>
      </a:lvl2pPr>
      <a:lvl3pPr marL="1169971" marR="0" indent="-272994" algn="l" defTabSz="990576" rtl="0" eaLnBrk="1" fontAlgn="auto" latinLnBrk="0" hangingPunct="1">
        <a:lnSpc>
          <a:spcPct val="100000"/>
        </a:lnSpc>
        <a:spcBef>
          <a:spcPts val="433"/>
        </a:spcBef>
        <a:spcAft>
          <a:spcPts val="0"/>
        </a:spcAft>
        <a:buClrTx/>
        <a:buSzTx/>
        <a:buFont typeface="Webdings" panose="05030102010509060703" pitchFamily="18" charset="2"/>
        <a:buChar char="&lt;"/>
        <a:tabLst/>
        <a:defRPr lang="fr-FR" sz="1733" kern="1200" baseline="0">
          <a:solidFill>
            <a:srgbClr val="575757"/>
          </a:solidFill>
          <a:latin typeface="+mn-lt"/>
          <a:ea typeface="+mn-ea"/>
          <a:cs typeface="+mn-cs"/>
        </a:defRPr>
      </a:lvl3pPr>
      <a:lvl4pPr marL="1559961" marR="0" indent="-233994" algn="l" defTabSz="990576" rtl="0" eaLnBrk="1" fontAlgn="auto" latinLnBrk="0" hangingPunct="1">
        <a:lnSpc>
          <a:spcPct val="100000"/>
        </a:lnSpc>
        <a:spcBef>
          <a:spcPts val="433"/>
        </a:spcBef>
        <a:spcAft>
          <a:spcPts val="0"/>
        </a:spcAft>
        <a:buClrTx/>
        <a:buSzPct val="130000"/>
        <a:buFont typeface="Arial" panose="020B0604020202020204" pitchFamily="34" charset="0"/>
        <a:buChar char="•"/>
        <a:tabLst/>
        <a:defRPr lang="fr-FR" sz="1517" kern="1200">
          <a:solidFill>
            <a:srgbClr val="575757"/>
          </a:solidFill>
          <a:latin typeface="+mn-lt"/>
          <a:ea typeface="+mn-ea"/>
          <a:cs typeface="+mn-cs"/>
        </a:defRPr>
      </a:lvl4pPr>
      <a:lvl5pPr marL="1949951" marR="0" indent="-233994" algn="l" defTabSz="990576" rtl="0" eaLnBrk="1" fontAlgn="auto" latinLnBrk="0" hangingPunct="1">
        <a:lnSpc>
          <a:spcPct val="100000"/>
        </a:lnSpc>
        <a:spcBef>
          <a:spcPts val="217"/>
        </a:spcBef>
        <a:spcAft>
          <a:spcPts val="0"/>
        </a:spcAft>
        <a:buClrTx/>
        <a:buSzPct val="110000"/>
        <a:buFont typeface="Arial" pitchFamily="34" charset="0"/>
        <a:buChar char="•"/>
        <a:tabLst/>
        <a:defRPr lang="fr-FR" sz="1300" kern="1200">
          <a:solidFill>
            <a:srgbClr val="575757"/>
          </a:solidFill>
          <a:latin typeface="+mn-lt"/>
          <a:ea typeface="+mn-ea"/>
          <a:cs typeface="+mn-cs"/>
        </a:defRPr>
      </a:lvl5pPr>
      <a:lvl6pPr marL="2724082"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70"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57"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44" indent="-247644" algn="l" defTabSz="990576"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fr-FR"/>
      </a:defPPr>
      <a:lvl1pPr marL="0" algn="l" defTabSz="990576" rtl="0" eaLnBrk="1" latinLnBrk="0" hangingPunct="1">
        <a:defRPr sz="1950" kern="1200">
          <a:solidFill>
            <a:schemeClr val="tx1"/>
          </a:solidFill>
          <a:latin typeface="+mn-lt"/>
          <a:ea typeface="+mn-ea"/>
          <a:cs typeface="+mn-cs"/>
        </a:defRPr>
      </a:lvl1pPr>
      <a:lvl2pPr marL="495288" algn="l" defTabSz="990576" rtl="0" eaLnBrk="1" latinLnBrk="0" hangingPunct="1">
        <a:defRPr sz="1950" kern="1200">
          <a:solidFill>
            <a:schemeClr val="tx1"/>
          </a:solidFill>
          <a:latin typeface="+mn-lt"/>
          <a:ea typeface="+mn-ea"/>
          <a:cs typeface="+mn-cs"/>
        </a:defRPr>
      </a:lvl2pPr>
      <a:lvl3pPr marL="990576" algn="l" defTabSz="990576" rtl="0" eaLnBrk="1" latinLnBrk="0" hangingPunct="1">
        <a:defRPr sz="1950" kern="1200">
          <a:solidFill>
            <a:schemeClr val="tx1"/>
          </a:solidFill>
          <a:latin typeface="+mn-lt"/>
          <a:ea typeface="+mn-ea"/>
          <a:cs typeface="+mn-cs"/>
        </a:defRPr>
      </a:lvl3pPr>
      <a:lvl4pPr marL="1485863" algn="l" defTabSz="990576" rtl="0" eaLnBrk="1" latinLnBrk="0" hangingPunct="1">
        <a:defRPr sz="1950" kern="1200">
          <a:solidFill>
            <a:schemeClr val="tx1"/>
          </a:solidFill>
          <a:latin typeface="+mn-lt"/>
          <a:ea typeface="+mn-ea"/>
          <a:cs typeface="+mn-cs"/>
        </a:defRPr>
      </a:lvl4pPr>
      <a:lvl5pPr marL="1981150" algn="l" defTabSz="990576" rtl="0" eaLnBrk="1" latinLnBrk="0" hangingPunct="1">
        <a:defRPr sz="1950" kern="1200">
          <a:solidFill>
            <a:schemeClr val="tx1"/>
          </a:solidFill>
          <a:latin typeface="+mn-lt"/>
          <a:ea typeface="+mn-ea"/>
          <a:cs typeface="+mn-cs"/>
        </a:defRPr>
      </a:lvl5pPr>
      <a:lvl6pPr marL="2476438" algn="l" defTabSz="990576" rtl="0" eaLnBrk="1" latinLnBrk="0" hangingPunct="1">
        <a:defRPr sz="1950" kern="1200">
          <a:solidFill>
            <a:schemeClr val="tx1"/>
          </a:solidFill>
          <a:latin typeface="+mn-lt"/>
          <a:ea typeface="+mn-ea"/>
          <a:cs typeface="+mn-cs"/>
        </a:defRPr>
      </a:lvl6pPr>
      <a:lvl7pPr marL="2971726" algn="l" defTabSz="990576" rtl="0" eaLnBrk="1" latinLnBrk="0" hangingPunct="1">
        <a:defRPr sz="1950" kern="1200">
          <a:solidFill>
            <a:schemeClr val="tx1"/>
          </a:solidFill>
          <a:latin typeface="+mn-lt"/>
          <a:ea typeface="+mn-ea"/>
          <a:cs typeface="+mn-cs"/>
        </a:defRPr>
      </a:lvl7pPr>
      <a:lvl8pPr marL="3467013" algn="l" defTabSz="990576" rtl="0" eaLnBrk="1" latinLnBrk="0" hangingPunct="1">
        <a:defRPr sz="1950" kern="1200">
          <a:solidFill>
            <a:schemeClr val="tx1"/>
          </a:solidFill>
          <a:latin typeface="+mn-lt"/>
          <a:ea typeface="+mn-ea"/>
          <a:cs typeface="+mn-cs"/>
        </a:defRPr>
      </a:lvl8pPr>
      <a:lvl9pPr marL="3962301" algn="l" defTabSz="990576"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8.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hyperlink" Target="https://www.sante-ara.fr/services/viatrajectoi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50.sv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41AC2F5-6E2D-F07C-4EAA-313FCAAB00C5}"/>
              </a:ext>
            </a:extLst>
          </p:cNvPr>
          <p:cNvPicPr>
            <a:picLocks noChangeAspect="1"/>
          </p:cNvPicPr>
          <p:nvPr/>
        </p:nvPicPr>
        <p:blipFill rotWithShape="1">
          <a:blip r:embed="rId4"/>
          <a:srcRect l="17688" t="14066" r="48632" b="19347"/>
          <a:stretch/>
        </p:blipFill>
        <p:spPr>
          <a:xfrm>
            <a:off x="9669611" y="5230368"/>
            <a:ext cx="2390200" cy="1477357"/>
          </a:xfrm>
          <a:prstGeom prst="rect">
            <a:avLst/>
          </a:prstGeom>
        </p:spPr>
      </p:pic>
      <p:graphicFrame>
        <p:nvGraphicFramePr>
          <p:cNvPr id="10" name="Objet 9" hidden="1">
            <a:extLst>
              <a:ext uri="{FF2B5EF4-FFF2-40B4-BE49-F238E27FC236}">
                <a16:creationId xmlns:a16="http://schemas.microsoft.com/office/drawing/2014/main" id="{3AD1D21A-2B2E-FB10-D2CD-88C3109A86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473" imgH="473" progId="TCLayout.ActiveDocument.1">
                  <p:embed/>
                </p:oleObj>
              </mc:Choice>
              <mc:Fallback>
                <p:oleObj name="Diapositive think-cell" r:id="rId5" imgW="473" imgH="473" progId="TCLayout.ActiveDocument.1">
                  <p:embed/>
                  <p:pic>
                    <p:nvPicPr>
                      <p:cNvPr id="10" name="Objet 9" hidden="1">
                        <a:extLst>
                          <a:ext uri="{FF2B5EF4-FFF2-40B4-BE49-F238E27FC236}">
                            <a16:creationId xmlns:a16="http://schemas.microsoft.com/office/drawing/2014/main" id="{3AD1D21A-2B2E-FB10-D2CD-88C3109A868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re 1">
            <a:extLst>
              <a:ext uri="{FF2B5EF4-FFF2-40B4-BE49-F238E27FC236}">
                <a16:creationId xmlns:a16="http://schemas.microsoft.com/office/drawing/2014/main" id="{3D3D7C54-B336-D519-6F30-49F0C9518E50}"/>
              </a:ext>
            </a:extLst>
          </p:cNvPr>
          <p:cNvSpPr>
            <a:spLocks noGrp="1"/>
          </p:cNvSpPr>
          <p:nvPr>
            <p:ph type="ctrTitle"/>
          </p:nvPr>
        </p:nvSpPr>
        <p:spPr>
          <a:xfrm>
            <a:off x="5402325" y="2057400"/>
            <a:ext cx="4704201" cy="3900948"/>
          </a:xfrm>
        </p:spPr>
        <p:txBody>
          <a:bodyPr vert="horz"/>
          <a:lstStyle/>
          <a:p>
            <a:r>
              <a:rPr lang="fr-FR" sz="2800" dirty="0"/>
              <a:t>Programme CoMET</a:t>
            </a:r>
            <a:br>
              <a:rPr lang="fr-FR" sz="2800" dirty="0"/>
            </a:br>
            <a:r>
              <a:rPr lang="fr-FR" sz="2000" i="1" dirty="0">
                <a:solidFill>
                  <a:schemeClr val="bg1">
                    <a:lumMod val="50000"/>
                  </a:schemeClr>
                </a:solidFill>
              </a:rPr>
              <a:t>Convergence, Mutualisation et Efficience Territoriale</a:t>
            </a:r>
            <a:br>
              <a:rPr lang="fr-FR" sz="2000" dirty="0"/>
            </a:br>
            <a:r>
              <a:rPr lang="fr-FR" sz="2000" b="0" dirty="0">
                <a:solidFill>
                  <a:schemeClr val="accent5">
                    <a:lumMod val="75000"/>
                  </a:schemeClr>
                </a:solidFill>
              </a:rPr>
              <a:t>Webinaire de présentation</a:t>
            </a:r>
            <a:br>
              <a:rPr lang="fr-FR" sz="2000" b="0" dirty="0">
                <a:solidFill>
                  <a:schemeClr val="accent5">
                    <a:lumMod val="75000"/>
                  </a:schemeClr>
                </a:solidFill>
              </a:rPr>
            </a:br>
            <a:r>
              <a:rPr lang="fr-FR" sz="2000" b="0" dirty="0">
                <a:solidFill>
                  <a:schemeClr val="accent5">
                    <a:lumMod val="75000"/>
                  </a:schemeClr>
                </a:solidFill>
              </a:rPr>
              <a:t>de la future cartographie</a:t>
            </a:r>
            <a:br>
              <a:rPr lang="fr-FR" sz="2000" b="0" dirty="0">
                <a:solidFill>
                  <a:schemeClr val="accent5">
                    <a:lumMod val="75000"/>
                  </a:schemeClr>
                </a:solidFill>
              </a:rPr>
            </a:br>
            <a:r>
              <a:rPr lang="fr-FR" sz="2000" b="0" dirty="0">
                <a:solidFill>
                  <a:schemeClr val="accent5">
                    <a:lumMod val="75000"/>
                  </a:schemeClr>
                </a:solidFill>
              </a:rPr>
              <a:t>des services numériques territoriaux</a:t>
            </a:r>
            <a:endParaRPr lang="fr-FR" sz="2000" b="0" i="1" dirty="0">
              <a:solidFill>
                <a:srgbClr val="0070C0"/>
              </a:solidFill>
            </a:endParaRPr>
          </a:p>
        </p:txBody>
      </p:sp>
      <p:sp>
        <p:nvSpPr>
          <p:cNvPr id="8" name="Espace réservé du texte 7">
            <a:extLst>
              <a:ext uri="{FF2B5EF4-FFF2-40B4-BE49-F238E27FC236}">
                <a16:creationId xmlns:a16="http://schemas.microsoft.com/office/drawing/2014/main" id="{9D96B16D-BF04-F251-8BAC-B822C1BCCAB2}"/>
              </a:ext>
            </a:extLst>
          </p:cNvPr>
          <p:cNvSpPr>
            <a:spLocks noGrp="1"/>
          </p:cNvSpPr>
          <p:nvPr>
            <p:ph type="body" sz="quarter" idx="12"/>
          </p:nvPr>
        </p:nvSpPr>
        <p:spPr>
          <a:xfrm>
            <a:off x="5402325" y="5500903"/>
            <a:ext cx="1495624" cy="322253"/>
          </a:xfrm>
          <a:solidFill>
            <a:schemeClr val="bg1"/>
          </a:solidFill>
        </p:spPr>
        <p:txBody>
          <a:bodyPr anchor="ctr"/>
          <a:lstStyle/>
          <a:p>
            <a:r>
              <a:rPr lang="fr-FR" i="1" dirty="0">
                <a:solidFill>
                  <a:schemeClr val="tx2"/>
                </a:solidFill>
              </a:rPr>
              <a:t>15/12/2023</a:t>
            </a:r>
          </a:p>
        </p:txBody>
      </p:sp>
    </p:spTree>
    <p:extLst>
      <p:ext uri="{BB962C8B-B14F-4D97-AF65-F5344CB8AC3E}">
        <p14:creationId xmlns:p14="http://schemas.microsoft.com/office/powerpoint/2010/main" val="4836769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571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1BD8B7C0-C3EA-5448-7F9F-01BE00A0030E}"/>
              </a:ext>
            </a:extLst>
          </p:cNvPr>
          <p:cNvSpPr txBox="1">
            <a:spLocks/>
          </p:cNvSpPr>
          <p:nvPr/>
        </p:nvSpPr>
        <p:spPr>
          <a:xfrm>
            <a:off x="1105195" y="115200"/>
            <a:ext cx="5765720" cy="720000"/>
          </a:xfrm>
          <a:prstGeom prst="rect">
            <a:avLst/>
          </a:prstGeom>
        </p:spPr>
        <p:txBody>
          <a:bodyPr vert="horz" lIns="0" tIns="0" rIns="0" bIns="0" rtlCol="0" anchor="ctr" anchorCtr="0">
            <a:noAutofit/>
          </a:bodyPr>
          <a:lst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a:lstStyle>
          <a:p>
            <a:pPr algn="just">
              <a:lnSpc>
                <a:spcPts val="2500"/>
              </a:lnSpc>
            </a:pPr>
            <a:r>
              <a:rPr lang="fr-FR" sz="2400" dirty="0"/>
              <a:t>Quels objectifs pour ce webinaire ?</a:t>
            </a:r>
            <a:endParaRPr lang="fr-FR" sz="2400" dirty="0">
              <a:solidFill>
                <a:schemeClr val="accent5">
                  <a:lumMod val="75000"/>
                </a:schemeClr>
              </a:solidFill>
            </a:endParaRPr>
          </a:p>
        </p:txBody>
      </p:sp>
      <p:sp>
        <p:nvSpPr>
          <p:cNvPr id="2" name="ZoneTexte 1">
            <a:extLst>
              <a:ext uri="{FF2B5EF4-FFF2-40B4-BE49-F238E27FC236}">
                <a16:creationId xmlns:a16="http://schemas.microsoft.com/office/drawing/2014/main" id="{A90EE83F-20EB-C116-D643-752962C2238A}"/>
              </a:ext>
            </a:extLst>
          </p:cNvPr>
          <p:cNvSpPr txBox="1"/>
          <p:nvPr/>
        </p:nvSpPr>
        <p:spPr>
          <a:xfrm>
            <a:off x="1180800" y="1535999"/>
            <a:ext cx="9849600" cy="4293300"/>
          </a:xfrm>
          <a:prstGeom prst="rect">
            <a:avLst/>
          </a:prstGeom>
          <a:noFill/>
        </p:spPr>
        <p:txBody>
          <a:bodyPr wrap="square" lIns="96000" tIns="144000" rIns="96000" bIns="144000" rtlCol="0" anchor="ctr" anchorCtr="0">
            <a:normAutofit/>
          </a:bodyPr>
          <a:lstStyle/>
          <a:p>
            <a:pPr marL="479988" algn="just">
              <a:spcBef>
                <a:spcPts val="2400"/>
              </a:spcBef>
              <a:buClr>
                <a:srgbClr val="0070C0"/>
              </a:buClr>
            </a:pPr>
            <a:r>
              <a:rPr lang="fr-FR" dirty="0"/>
              <a:t>Recueillir vos retours et attentes sur les sujets suivants :</a:t>
            </a:r>
          </a:p>
          <a:p>
            <a:pPr marL="864000" algn="just">
              <a:spcBef>
                <a:spcPts val="2400"/>
              </a:spcBef>
              <a:buClr>
                <a:srgbClr val="0070C0"/>
              </a:buClr>
            </a:pPr>
            <a:r>
              <a:rPr lang="fr-FR" dirty="0"/>
              <a:t>Le contexte, les enjeux et objectifs de la cartographie </a:t>
            </a:r>
            <a:r>
              <a:rPr lang="fr-FR" sz="1200" i="1" dirty="0">
                <a:solidFill>
                  <a:srgbClr val="00A09D"/>
                </a:solidFill>
              </a:rPr>
              <a:t>– 10’</a:t>
            </a:r>
            <a:r>
              <a:rPr lang="fr-FR" dirty="0"/>
              <a:t>	</a:t>
            </a:r>
            <a:endParaRPr lang="fr-FR" i="1" dirty="0">
              <a:solidFill>
                <a:schemeClr val="tx2"/>
              </a:solidFill>
            </a:endParaRPr>
          </a:p>
          <a:p>
            <a:pPr marL="864000" algn="just">
              <a:spcBef>
                <a:spcPts val="2400"/>
              </a:spcBef>
              <a:buClr>
                <a:srgbClr val="0070C0"/>
              </a:buClr>
            </a:pPr>
            <a:r>
              <a:rPr lang="fr-FR" dirty="0"/>
              <a:t>Le périmètre des outils et services publiés et les données présentées dans la cartographie </a:t>
            </a:r>
            <a:r>
              <a:rPr lang="fr-FR" sz="1200" i="1" dirty="0">
                <a:solidFill>
                  <a:srgbClr val="00A09D"/>
                </a:solidFill>
              </a:rPr>
              <a:t>– 15’</a:t>
            </a:r>
          </a:p>
          <a:p>
            <a:pPr marL="864000" algn="just">
              <a:spcBef>
                <a:spcPts val="2400"/>
              </a:spcBef>
              <a:buClr>
                <a:srgbClr val="0070C0"/>
              </a:buClr>
            </a:pPr>
            <a:r>
              <a:rPr lang="fr-FR" dirty="0"/>
              <a:t>Le format de la cartographie et ses modalités d’accès </a:t>
            </a:r>
            <a:r>
              <a:rPr lang="fr-FR" sz="1200" i="1" dirty="0">
                <a:solidFill>
                  <a:srgbClr val="00A09D"/>
                </a:solidFill>
              </a:rPr>
              <a:t>– 15’</a:t>
            </a:r>
          </a:p>
          <a:p>
            <a:pPr marL="479988" marR="0" lvl="0" indent="0" algn="just" defTabSz="914400" rtl="0" eaLnBrk="1" fontAlgn="auto" latinLnBrk="0" hangingPunct="1">
              <a:lnSpc>
                <a:spcPct val="100000"/>
              </a:lnSpc>
              <a:spcBef>
                <a:spcPts val="3600"/>
              </a:spcBef>
              <a:spcAft>
                <a:spcPts val="0"/>
              </a:spcAft>
              <a:buClr>
                <a:srgbClr val="0070C0"/>
              </a:buClr>
              <a:buSzTx/>
              <a:buFontTx/>
              <a:buNone/>
              <a:tabLst/>
              <a:defRPr/>
            </a:pPr>
            <a:r>
              <a:rPr lang="fr-FR" dirty="0"/>
              <a:t>Répondre à vos questions </a:t>
            </a:r>
            <a:r>
              <a:rPr kumimoji="0" lang="fr-FR" sz="1200" b="0" i="1" u="none" strike="noStrike" kern="1200" cap="none" spc="0" normalizeH="0" baseline="0" noProof="0" dirty="0">
                <a:ln>
                  <a:noFill/>
                </a:ln>
                <a:solidFill>
                  <a:srgbClr val="00A09D"/>
                </a:solidFill>
                <a:effectLst/>
                <a:uLnTx/>
                <a:uFillTx/>
                <a:latin typeface="Arial"/>
                <a:ea typeface="+mn-ea"/>
                <a:cs typeface="+mn-cs"/>
              </a:rPr>
              <a:t>– 15’</a:t>
            </a:r>
          </a:p>
        </p:txBody>
      </p:sp>
      <p:pic>
        <p:nvPicPr>
          <p:cNvPr id="3" name="Graphique 2" descr="Mille avec un remplissage uni">
            <a:extLst>
              <a:ext uri="{FF2B5EF4-FFF2-40B4-BE49-F238E27FC236}">
                <a16:creationId xmlns:a16="http://schemas.microsoft.com/office/drawing/2014/main" id="{3AFFE551-F587-9BA6-AEB9-AF8165F48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12333" y="2714233"/>
            <a:ext cx="384000" cy="384000"/>
          </a:xfrm>
          <a:prstGeom prst="rect">
            <a:avLst/>
          </a:prstGeom>
        </p:spPr>
      </p:pic>
      <p:pic>
        <p:nvPicPr>
          <p:cNvPr id="5" name="Graphique 4" descr="Serveur avec un remplissage uni">
            <a:extLst>
              <a:ext uri="{FF2B5EF4-FFF2-40B4-BE49-F238E27FC236}">
                <a16:creationId xmlns:a16="http://schemas.microsoft.com/office/drawing/2014/main" id="{2E22C47A-B029-E1D4-241D-B458920E6F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2333" y="3298513"/>
            <a:ext cx="384000" cy="384000"/>
          </a:xfrm>
          <a:prstGeom prst="rect">
            <a:avLst/>
          </a:prstGeom>
        </p:spPr>
      </p:pic>
      <p:pic>
        <p:nvPicPr>
          <p:cNvPr id="6" name="Graphique 5" descr="Papier avec un remplissage uni">
            <a:extLst>
              <a:ext uri="{FF2B5EF4-FFF2-40B4-BE49-F238E27FC236}">
                <a16:creationId xmlns:a16="http://schemas.microsoft.com/office/drawing/2014/main" id="{40F09152-9BA8-559D-C17D-D6E642F34A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12333" y="4141412"/>
            <a:ext cx="384000" cy="384000"/>
          </a:xfrm>
          <a:prstGeom prst="rect">
            <a:avLst/>
          </a:prstGeom>
        </p:spPr>
      </p:pic>
      <p:pic>
        <p:nvPicPr>
          <p:cNvPr id="15" name="Graphique 14" descr="Main ouverte avec un remplissage uni">
            <a:extLst>
              <a:ext uri="{FF2B5EF4-FFF2-40B4-BE49-F238E27FC236}">
                <a16:creationId xmlns:a16="http://schemas.microsoft.com/office/drawing/2014/main" id="{D19063E4-CB51-542F-577A-B041B9B1BB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0800" y="2132595"/>
            <a:ext cx="457200" cy="457200"/>
          </a:xfrm>
          <a:prstGeom prst="rect">
            <a:avLst/>
          </a:prstGeom>
        </p:spPr>
      </p:pic>
      <p:sp>
        <p:nvSpPr>
          <p:cNvPr id="16" name="Espace réservé du numéro de diapositive 2">
            <a:extLst>
              <a:ext uri="{FF2B5EF4-FFF2-40B4-BE49-F238E27FC236}">
                <a16:creationId xmlns:a16="http://schemas.microsoft.com/office/drawing/2014/main" id="{539057BD-6505-2429-D3AC-F41D0E496DEC}"/>
              </a:ext>
            </a:extLst>
          </p:cNvPr>
          <p:cNvSpPr>
            <a:spLocks noGrp="1"/>
          </p:cNvSpPr>
          <p:nvPr>
            <p:ph type="sldNum" sz="quarter" idx="12"/>
          </p:nvPr>
        </p:nvSpPr>
        <p:spPr>
          <a:xfrm>
            <a:off x="0" y="6492876"/>
            <a:ext cx="383117" cy="365125"/>
          </a:xfrm>
        </p:spPr>
        <p:txBody>
          <a:bodyPr/>
          <a:lstStyle/>
          <a:p>
            <a:pPr defTabSz="914332" fontAlgn="base">
              <a:spcBef>
                <a:spcPct val="0"/>
              </a:spcBef>
              <a:spcAft>
                <a:spcPct val="0"/>
              </a:spcAft>
            </a:pPr>
            <a:fld id="{646E7B68-C406-4B5C-B79D-A1CDE10CB85D}" type="slidenum">
              <a:rPr lang="fr-FR"/>
              <a:pPr defTabSz="914332" fontAlgn="base">
                <a:spcBef>
                  <a:spcPct val="0"/>
                </a:spcBef>
                <a:spcAft>
                  <a:spcPct val="0"/>
                </a:spcAft>
              </a:pPr>
              <a:t>2</a:t>
            </a:fld>
            <a:endParaRPr lang="fr-FR" dirty="0"/>
          </a:p>
        </p:txBody>
      </p:sp>
      <p:sp>
        <p:nvSpPr>
          <p:cNvPr id="4" name="Espace réservé du pied de page 8">
            <a:extLst>
              <a:ext uri="{FF2B5EF4-FFF2-40B4-BE49-F238E27FC236}">
                <a16:creationId xmlns:a16="http://schemas.microsoft.com/office/drawing/2014/main" id="{A3AA587B-F763-2EA5-B0A7-AE7339159260}"/>
              </a:ext>
            </a:extLst>
          </p:cNvPr>
          <p:cNvSpPr>
            <a:spLocks noGrp="1"/>
          </p:cNvSpPr>
          <p:nvPr>
            <p:ph type="ftr" sz="quarter" idx="19"/>
          </p:nvPr>
        </p:nvSpPr>
        <p:spPr>
          <a:xfrm>
            <a:off x="383117" y="6492875"/>
            <a:ext cx="9235315" cy="365125"/>
          </a:xfrm>
        </p:spPr>
        <p:txBody>
          <a:bodyPr/>
          <a:lstStyle/>
          <a:p>
            <a:r>
              <a:rPr lang="fr-FR" dirty="0">
                <a:latin typeface="Arial"/>
                <a:ea typeface="+mn-ea"/>
              </a:rPr>
              <a:t>CoMET - Webinaire </a:t>
            </a:r>
            <a:r>
              <a:rPr lang="fr-FR" dirty="0">
                <a:latin typeface="Arial"/>
              </a:rPr>
              <a:t>1</a:t>
            </a:r>
            <a:r>
              <a:rPr lang="fr-FR" dirty="0">
                <a:latin typeface="Arial"/>
                <a:ea typeface="+mn-ea"/>
              </a:rPr>
              <a:t>5/12/2023</a:t>
            </a:r>
          </a:p>
        </p:txBody>
      </p:sp>
      <p:pic>
        <p:nvPicPr>
          <p:cNvPr id="9" name="Graphique 8" descr="Badge point d’interrogation avec un remplissage uni">
            <a:extLst>
              <a:ext uri="{FF2B5EF4-FFF2-40B4-BE49-F238E27FC236}">
                <a16:creationId xmlns:a16="http://schemas.microsoft.com/office/drawing/2014/main" id="{A84BC3D5-1ACC-8F79-08FB-253B9B0AF5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08595" y="4853994"/>
            <a:ext cx="457200" cy="457200"/>
          </a:xfrm>
          <a:prstGeom prst="rect">
            <a:avLst/>
          </a:prstGeom>
        </p:spPr>
      </p:pic>
      <p:pic>
        <p:nvPicPr>
          <p:cNvPr id="17" name="Graphique 16">
            <a:extLst>
              <a:ext uri="{FF2B5EF4-FFF2-40B4-BE49-F238E27FC236}">
                <a16:creationId xmlns:a16="http://schemas.microsoft.com/office/drawing/2014/main" id="{7B4D0C4C-B21A-1A15-B1B6-ED14EB067A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77016" y="5532437"/>
            <a:ext cx="1143000" cy="1143000"/>
          </a:xfrm>
          <a:prstGeom prst="rect">
            <a:avLst/>
          </a:prstGeom>
        </p:spPr>
      </p:pic>
    </p:spTree>
    <p:extLst>
      <p:ext uri="{BB962C8B-B14F-4D97-AF65-F5344CB8AC3E}">
        <p14:creationId xmlns:p14="http://schemas.microsoft.com/office/powerpoint/2010/main" val="37520322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6842C6EA-0685-A8DE-8BD0-DA60E4BC20BC}"/>
              </a:ext>
            </a:extLst>
          </p:cNvPr>
          <p:cNvSpPr/>
          <p:nvPr/>
        </p:nvSpPr>
        <p:spPr>
          <a:xfrm>
            <a:off x="446095" y="3958166"/>
            <a:ext cx="11362788" cy="1779137"/>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6" indent="-171446" algn="just">
              <a:buClr>
                <a:srgbClr val="006AB2"/>
              </a:buClr>
              <a:buFont typeface="Wingdings" panose="05000000000000000000" pitchFamily="2" charset="2"/>
              <a:buChar char="ü"/>
            </a:pPr>
            <a:endParaRPr lang="fr-FR" sz="1200" dirty="0">
              <a:solidFill>
                <a:schemeClr val="tx1">
                  <a:lumMod val="75000"/>
                  <a:lumOff val="25000"/>
                </a:schemeClr>
              </a:solidFill>
            </a:endParaRPr>
          </a:p>
        </p:txBody>
      </p:sp>
      <p:pic>
        <p:nvPicPr>
          <p:cNvPr id="3" name="Image 2">
            <a:extLst>
              <a:ext uri="{FF2B5EF4-FFF2-40B4-BE49-F238E27FC236}">
                <a16:creationId xmlns:a16="http://schemas.microsoft.com/office/drawing/2014/main" id="{D37C4027-1455-795A-F079-16289826E165}"/>
              </a:ext>
            </a:extLst>
          </p:cNvPr>
          <p:cNvPicPr>
            <a:picLocks noChangeAspect="1"/>
          </p:cNvPicPr>
          <p:nvPr/>
        </p:nvPicPr>
        <p:blipFill>
          <a:blip r:embed="rId3"/>
          <a:stretch>
            <a:fillRect/>
          </a:stretch>
        </p:blipFill>
        <p:spPr>
          <a:xfrm>
            <a:off x="10248723" y="3768633"/>
            <a:ext cx="1486045" cy="836218"/>
          </a:xfrm>
          <a:prstGeom prst="rect">
            <a:avLst/>
          </a:prstGeom>
        </p:spPr>
      </p:pic>
      <p:pic>
        <p:nvPicPr>
          <p:cNvPr id="2" name="Image 1">
            <a:extLst>
              <a:ext uri="{FF2B5EF4-FFF2-40B4-BE49-F238E27FC236}">
                <a16:creationId xmlns:a16="http://schemas.microsoft.com/office/drawing/2014/main" id="{9C0F0576-5BAD-AFBC-56B7-2699DCA73113}"/>
              </a:ext>
            </a:extLst>
          </p:cNvPr>
          <p:cNvPicPr>
            <a:picLocks noChangeAspect="1"/>
          </p:cNvPicPr>
          <p:nvPr/>
        </p:nvPicPr>
        <p:blipFill>
          <a:blip r:embed="rId4"/>
          <a:stretch>
            <a:fillRect/>
          </a:stretch>
        </p:blipFill>
        <p:spPr>
          <a:xfrm>
            <a:off x="10248723" y="4599788"/>
            <a:ext cx="1057032" cy="645840"/>
          </a:xfrm>
          <a:prstGeom prst="rect">
            <a:avLst/>
          </a:prstGeom>
        </p:spPr>
      </p:pic>
      <p:sp>
        <p:nvSpPr>
          <p:cNvPr id="14" name="Espace réservé du numéro de diapositive 2">
            <a:extLst>
              <a:ext uri="{FF2B5EF4-FFF2-40B4-BE49-F238E27FC236}">
                <a16:creationId xmlns:a16="http://schemas.microsoft.com/office/drawing/2014/main" id="{349A3651-8FEB-DCD2-1137-01B7D2B64AE6}"/>
              </a:ext>
            </a:extLst>
          </p:cNvPr>
          <p:cNvSpPr>
            <a:spLocks noGrp="1"/>
          </p:cNvSpPr>
          <p:nvPr>
            <p:ph type="sldNum" sz="quarter" idx="12"/>
          </p:nvPr>
        </p:nvSpPr>
        <p:spPr>
          <a:xfrm>
            <a:off x="0" y="6492876"/>
            <a:ext cx="383117" cy="365125"/>
          </a:xfrm>
        </p:spPr>
        <p:txBody>
          <a:bodyPr/>
          <a:lstStyle/>
          <a:p>
            <a:fld id="{646E7B68-C406-4B5C-B79D-A1CDE10CB85D}" type="slidenum">
              <a:rPr lang="fr-FR" smtClean="0"/>
              <a:pPr/>
              <a:t>3</a:t>
            </a:fld>
            <a:endParaRPr lang="fr-FR" dirty="0"/>
          </a:p>
        </p:txBody>
      </p:sp>
      <p:sp>
        <p:nvSpPr>
          <p:cNvPr id="12" name="Titre 1">
            <a:extLst>
              <a:ext uri="{FF2B5EF4-FFF2-40B4-BE49-F238E27FC236}">
                <a16:creationId xmlns:a16="http://schemas.microsoft.com/office/drawing/2014/main" id="{1BD8B7C0-C3EA-5448-7F9F-01BE00A0030E}"/>
              </a:ext>
            </a:extLst>
          </p:cNvPr>
          <p:cNvSpPr txBox="1">
            <a:spLocks/>
          </p:cNvSpPr>
          <p:nvPr/>
        </p:nvSpPr>
        <p:spPr>
          <a:xfrm>
            <a:off x="1105195" y="115200"/>
            <a:ext cx="10883605" cy="720000"/>
          </a:xfrm>
          <a:prstGeom prst="rect">
            <a:avLst/>
          </a:prstGeom>
        </p:spPr>
        <p:txBody>
          <a:bodyPr vert="horz" lIns="0" tIns="0" rIns="0" bIns="0" rtlCol="0" anchor="ctr" anchorCtr="0">
            <a:noAutofit/>
          </a:bodyPr>
          <a:lst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a:lstStyle>
          <a:p>
            <a:pPr algn="just">
              <a:lnSpc>
                <a:spcPts val="2500"/>
              </a:lnSpc>
            </a:pPr>
            <a:r>
              <a:rPr lang="fr-FR" sz="2400" dirty="0"/>
              <a:t>Un projet de cartographie en réponse aux enjeux</a:t>
            </a:r>
          </a:p>
          <a:p>
            <a:pPr algn="just">
              <a:lnSpc>
                <a:spcPts val="2500"/>
              </a:lnSpc>
            </a:pPr>
            <a:r>
              <a:rPr lang="fr-FR" sz="2400" dirty="0"/>
              <a:t>de lisibilité et d’efficience de l’offre de services numériques territoriaux</a:t>
            </a:r>
          </a:p>
        </p:txBody>
      </p:sp>
      <p:sp>
        <p:nvSpPr>
          <p:cNvPr id="9" name="Espace réservé du pied de page 8">
            <a:extLst>
              <a:ext uri="{FF2B5EF4-FFF2-40B4-BE49-F238E27FC236}">
                <a16:creationId xmlns:a16="http://schemas.microsoft.com/office/drawing/2014/main" id="{43D5E401-259E-E953-88C3-CA35E6C64792}"/>
              </a:ext>
            </a:extLst>
          </p:cNvPr>
          <p:cNvSpPr>
            <a:spLocks noGrp="1"/>
          </p:cNvSpPr>
          <p:nvPr>
            <p:ph type="ftr" sz="quarter" idx="19"/>
          </p:nvPr>
        </p:nvSpPr>
        <p:spPr>
          <a:xfrm>
            <a:off x="383117" y="6492875"/>
            <a:ext cx="9235315" cy="365125"/>
          </a:xfrm>
        </p:spPr>
        <p:txBody>
          <a:bodyPr/>
          <a:lstStyle/>
          <a:p>
            <a:r>
              <a:rPr lang="fr-FR" dirty="0">
                <a:latin typeface="Arial"/>
                <a:ea typeface="+mn-ea"/>
              </a:rPr>
              <a:t>CoMET - Webinaire </a:t>
            </a:r>
            <a:r>
              <a:rPr lang="fr-FR" dirty="0">
                <a:latin typeface="Arial"/>
              </a:rPr>
              <a:t>1</a:t>
            </a:r>
            <a:r>
              <a:rPr lang="fr-FR" dirty="0">
                <a:latin typeface="Arial"/>
                <a:ea typeface="+mn-ea"/>
              </a:rPr>
              <a:t>5/12/2023</a:t>
            </a:r>
          </a:p>
        </p:txBody>
      </p:sp>
      <p:sp>
        <p:nvSpPr>
          <p:cNvPr id="26" name="Rectangle 25">
            <a:extLst>
              <a:ext uri="{FF2B5EF4-FFF2-40B4-BE49-F238E27FC236}">
                <a16:creationId xmlns:a16="http://schemas.microsoft.com/office/drawing/2014/main" id="{6DC4757E-B380-5D7E-DC6B-214FA7980FDA}"/>
              </a:ext>
            </a:extLst>
          </p:cNvPr>
          <p:cNvSpPr/>
          <p:nvPr/>
        </p:nvSpPr>
        <p:spPr>
          <a:xfrm>
            <a:off x="265719" y="1319345"/>
            <a:ext cx="11673416" cy="5101120"/>
          </a:xfrm>
          <a:prstGeom prst="rect">
            <a:avLst/>
          </a:prstGeom>
          <a:noFill/>
          <a:ln w="6350">
            <a:solidFill>
              <a:srgbClr val="A6A6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867" b="1" dirty="0">
              <a:solidFill>
                <a:srgbClr val="006AB2"/>
              </a:solidFill>
            </a:endParaRPr>
          </a:p>
        </p:txBody>
      </p:sp>
      <p:sp>
        <p:nvSpPr>
          <p:cNvPr id="27" name="ZoneTexte 26">
            <a:extLst>
              <a:ext uri="{FF2B5EF4-FFF2-40B4-BE49-F238E27FC236}">
                <a16:creationId xmlns:a16="http://schemas.microsoft.com/office/drawing/2014/main" id="{D3E0F3DE-C107-EF96-9687-1454127D4BB9}"/>
              </a:ext>
            </a:extLst>
          </p:cNvPr>
          <p:cNvSpPr txBox="1"/>
          <p:nvPr/>
        </p:nvSpPr>
        <p:spPr>
          <a:xfrm>
            <a:off x="383117" y="1008203"/>
            <a:ext cx="5192060" cy="610889"/>
          </a:xfrm>
          <a:prstGeom prst="rect">
            <a:avLst/>
          </a:prstGeom>
          <a:noFill/>
        </p:spPr>
        <p:txBody>
          <a:bodyPr wrap="square" lIns="96000" tIns="144000" rIns="96000" bIns="144000" rtlCol="0" anchor="ctr" anchorCtr="0">
            <a:noAutofit/>
          </a:bodyPr>
          <a:lstStyle/>
          <a:p>
            <a:pPr algn="just"/>
            <a:r>
              <a:rPr lang="fr-FR" b="1" i="1" dirty="0">
                <a:solidFill>
                  <a:schemeClr val="bg1"/>
                </a:solidFill>
                <a:highlight>
                  <a:srgbClr val="006AB2"/>
                </a:highlight>
              </a:rPr>
              <a:t>Un projet du Programme CoMET</a:t>
            </a:r>
          </a:p>
        </p:txBody>
      </p:sp>
      <p:sp>
        <p:nvSpPr>
          <p:cNvPr id="38" name="Rectangle 37">
            <a:extLst>
              <a:ext uri="{FF2B5EF4-FFF2-40B4-BE49-F238E27FC236}">
                <a16:creationId xmlns:a16="http://schemas.microsoft.com/office/drawing/2014/main" id="{0F9CA8AA-9085-409F-93DC-07AA2E73B26D}"/>
              </a:ext>
            </a:extLst>
          </p:cNvPr>
          <p:cNvSpPr/>
          <p:nvPr/>
        </p:nvSpPr>
        <p:spPr>
          <a:xfrm>
            <a:off x="436126" y="1768896"/>
            <a:ext cx="372863" cy="285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68" name="ZoneTexte 67">
            <a:extLst>
              <a:ext uri="{FF2B5EF4-FFF2-40B4-BE49-F238E27FC236}">
                <a16:creationId xmlns:a16="http://schemas.microsoft.com/office/drawing/2014/main" id="{2CA0F856-6511-94C4-D1B5-F38DF5AB3E50}"/>
              </a:ext>
            </a:extLst>
          </p:cNvPr>
          <p:cNvSpPr txBox="1"/>
          <p:nvPr/>
        </p:nvSpPr>
        <p:spPr>
          <a:xfrm>
            <a:off x="446095" y="2219234"/>
            <a:ext cx="11362788" cy="830997"/>
          </a:xfrm>
          <a:prstGeom prst="rect">
            <a:avLst/>
          </a:prstGeom>
          <a:solidFill>
            <a:schemeClr val="bg1">
              <a:lumMod val="95000"/>
            </a:schemeClr>
          </a:solidFill>
        </p:spPr>
        <p:txBody>
          <a:bodyPr wrap="square">
            <a:spAutoFit/>
          </a:bodyPr>
          <a:lstStyle/>
          <a:p>
            <a:pPr algn="ctr"/>
            <a:r>
              <a:rPr lang="fr-FR" altLang="fr-FR" sz="1600" i="1" kern="0" dirty="0">
                <a:solidFill>
                  <a:schemeClr val="tx1">
                    <a:lumMod val="75000"/>
                    <a:lumOff val="25000"/>
                  </a:schemeClr>
                </a:solidFill>
              </a:rPr>
              <a:t>Apporter avec les territoires, des services et produits à valeur ajoutée,</a:t>
            </a:r>
          </a:p>
          <a:p>
            <a:pPr algn="ctr"/>
            <a:r>
              <a:rPr lang="fr-FR" altLang="fr-FR" sz="1600" i="1" kern="0" dirty="0">
                <a:solidFill>
                  <a:schemeClr val="tx1">
                    <a:lumMod val="75000"/>
                    <a:lumOff val="25000"/>
                  </a:schemeClr>
                </a:solidFill>
              </a:rPr>
              <a:t>en accélérant la </a:t>
            </a:r>
            <a:r>
              <a:rPr lang="fr-FR" altLang="fr-FR" sz="1600" b="1" i="1" kern="0" dirty="0">
                <a:solidFill>
                  <a:srgbClr val="006AB2"/>
                </a:solidFill>
              </a:rPr>
              <a:t>convergence, la mutualisation et l'efficience territoriale</a:t>
            </a:r>
          </a:p>
          <a:p>
            <a:pPr algn="ctr"/>
            <a:r>
              <a:rPr lang="fr-FR" altLang="fr-FR" sz="1600" i="1" kern="0" dirty="0">
                <a:solidFill>
                  <a:schemeClr val="tx1">
                    <a:lumMod val="75000"/>
                    <a:lumOff val="25000"/>
                  </a:schemeClr>
                </a:solidFill>
              </a:rPr>
              <a:t>et en améliorant la</a:t>
            </a:r>
            <a:r>
              <a:rPr lang="fr-FR" altLang="fr-FR" sz="1600" b="1" i="1" kern="0" dirty="0">
                <a:solidFill>
                  <a:srgbClr val="006AB2"/>
                </a:solidFill>
              </a:rPr>
              <a:t> lisibilité des services numériques territoriaux</a:t>
            </a:r>
            <a:endParaRPr lang="fr-FR" altLang="fr-FR" sz="1600" i="1" kern="0" dirty="0">
              <a:solidFill>
                <a:srgbClr val="006AB2"/>
              </a:solidFill>
            </a:endParaRPr>
          </a:p>
        </p:txBody>
      </p:sp>
      <p:sp>
        <p:nvSpPr>
          <p:cNvPr id="86" name="ZoneTexte 85">
            <a:extLst>
              <a:ext uri="{FF2B5EF4-FFF2-40B4-BE49-F238E27FC236}">
                <a16:creationId xmlns:a16="http://schemas.microsoft.com/office/drawing/2014/main" id="{A9382084-BA03-5804-7125-4BFC38AE3FB0}"/>
              </a:ext>
            </a:extLst>
          </p:cNvPr>
          <p:cNvSpPr txBox="1"/>
          <p:nvPr/>
        </p:nvSpPr>
        <p:spPr>
          <a:xfrm>
            <a:off x="817005" y="3856457"/>
            <a:ext cx="2342328" cy="230819"/>
          </a:xfrm>
          <a:prstGeom prst="rect">
            <a:avLst/>
          </a:prstGeom>
          <a:noFill/>
        </p:spPr>
        <p:txBody>
          <a:bodyPr wrap="square" lIns="72000" tIns="108000" rIns="72000" bIns="108000" rtlCol="0" anchor="ctr" anchorCtr="0">
            <a:noAutofit/>
          </a:bodyPr>
          <a:lstStyle/>
          <a:p>
            <a:r>
              <a:rPr lang="fr-FR" sz="1600" b="1" i="1" kern="0" dirty="0">
                <a:solidFill>
                  <a:schemeClr val="bg1">
                    <a:lumMod val="95000"/>
                  </a:schemeClr>
                </a:solidFill>
                <a:highlight>
                  <a:srgbClr val="008080"/>
                </a:highlight>
                <a:ea typeface="Geneva" charset="-128"/>
              </a:rPr>
              <a:t>Parties prenantes</a:t>
            </a:r>
          </a:p>
        </p:txBody>
      </p:sp>
      <p:pic>
        <p:nvPicPr>
          <p:cNvPr id="88" name="Graphique 87" descr="Utilisateurs avec un remplissage uni">
            <a:extLst>
              <a:ext uri="{FF2B5EF4-FFF2-40B4-BE49-F238E27FC236}">
                <a16:creationId xmlns:a16="http://schemas.microsoft.com/office/drawing/2014/main" id="{8D302A3D-ABAB-E50E-C36E-0BC2AE5FE4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430" y="3798880"/>
            <a:ext cx="324000" cy="324000"/>
          </a:xfrm>
          <a:prstGeom prst="rect">
            <a:avLst/>
          </a:prstGeom>
        </p:spPr>
      </p:pic>
      <p:sp>
        <p:nvSpPr>
          <p:cNvPr id="89" name="Rectangle 88">
            <a:extLst>
              <a:ext uri="{FF2B5EF4-FFF2-40B4-BE49-F238E27FC236}">
                <a16:creationId xmlns:a16="http://schemas.microsoft.com/office/drawing/2014/main" id="{8C2826FA-1715-91D2-800F-D448E6E9C451}"/>
              </a:ext>
            </a:extLst>
          </p:cNvPr>
          <p:cNvSpPr/>
          <p:nvPr/>
        </p:nvSpPr>
        <p:spPr>
          <a:xfrm>
            <a:off x="312600" y="4006417"/>
            <a:ext cx="11323332" cy="2104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46" indent="-171446" algn="just">
              <a:spcBef>
                <a:spcPts val="600"/>
              </a:spcBef>
              <a:buClr>
                <a:srgbClr val="006AB2"/>
              </a:buClr>
              <a:buFont typeface="Wingdings" panose="05000000000000000000" pitchFamily="2" charset="2"/>
              <a:buChar char="ü"/>
            </a:pPr>
            <a:r>
              <a:rPr lang="fr-FR" sz="1600" dirty="0">
                <a:solidFill>
                  <a:schemeClr val="tx1">
                    <a:lumMod val="75000"/>
                    <a:lumOff val="25000"/>
                  </a:schemeClr>
                </a:solidFill>
              </a:rPr>
              <a:t>Un </a:t>
            </a:r>
            <a:r>
              <a:rPr lang="fr-FR" sz="1600" b="1" dirty="0">
                <a:solidFill>
                  <a:srgbClr val="006AB2"/>
                </a:solidFill>
              </a:rPr>
              <a:t>pilotage stratégique </a:t>
            </a:r>
            <a:r>
              <a:rPr lang="fr-FR" sz="1600" dirty="0">
                <a:solidFill>
                  <a:schemeClr val="tx1">
                    <a:lumMod val="75000"/>
                    <a:lumOff val="25000"/>
                  </a:schemeClr>
                </a:solidFill>
              </a:rPr>
              <a:t>de la </a:t>
            </a:r>
            <a:r>
              <a:rPr lang="fr-FR" sz="1600" b="1" dirty="0">
                <a:solidFill>
                  <a:srgbClr val="006AB2"/>
                </a:solidFill>
              </a:rPr>
              <a:t>DNS</a:t>
            </a:r>
          </a:p>
          <a:p>
            <a:pPr marL="171446" indent="-171446" algn="just">
              <a:spcBef>
                <a:spcPts val="600"/>
              </a:spcBef>
              <a:buClr>
                <a:srgbClr val="006AB2"/>
              </a:buClr>
              <a:buFont typeface="Wingdings" panose="05000000000000000000" pitchFamily="2" charset="2"/>
              <a:buChar char="ü"/>
            </a:pPr>
            <a:r>
              <a:rPr lang="fr-FR" sz="1600" dirty="0">
                <a:solidFill>
                  <a:schemeClr val="tx1">
                    <a:lumMod val="75000"/>
                    <a:lumOff val="25000"/>
                  </a:schemeClr>
                </a:solidFill>
              </a:rPr>
              <a:t>Un </a:t>
            </a:r>
            <a:r>
              <a:rPr lang="fr-FR" sz="1600" b="1" dirty="0">
                <a:solidFill>
                  <a:srgbClr val="006AB2"/>
                </a:solidFill>
              </a:rPr>
              <a:t>pilotage</a:t>
            </a:r>
            <a:r>
              <a:rPr lang="fr-FR" sz="1600" dirty="0">
                <a:solidFill>
                  <a:schemeClr val="tx1">
                    <a:lumMod val="75000"/>
                    <a:lumOff val="25000"/>
                  </a:schemeClr>
                </a:solidFill>
              </a:rPr>
              <a:t> et des </a:t>
            </a:r>
            <a:r>
              <a:rPr lang="fr-FR" sz="1600" b="1" dirty="0">
                <a:solidFill>
                  <a:srgbClr val="006AB2"/>
                </a:solidFill>
              </a:rPr>
              <a:t>contributions opérationnelles </a:t>
            </a:r>
            <a:r>
              <a:rPr lang="fr-FR" sz="1600" dirty="0">
                <a:solidFill>
                  <a:schemeClr val="tx1">
                    <a:lumMod val="75000"/>
                    <a:lumOff val="25000"/>
                  </a:schemeClr>
                </a:solidFill>
              </a:rPr>
              <a:t>de l’</a:t>
            </a:r>
            <a:r>
              <a:rPr lang="fr-FR" sz="1600" b="1" dirty="0">
                <a:solidFill>
                  <a:srgbClr val="006AB2"/>
                </a:solidFill>
              </a:rPr>
              <a:t>ANS</a:t>
            </a:r>
          </a:p>
          <a:p>
            <a:pPr marL="171446" indent="-171446" algn="just">
              <a:spcBef>
                <a:spcPts val="600"/>
              </a:spcBef>
              <a:buClr>
                <a:srgbClr val="006AB2"/>
              </a:buClr>
              <a:buFont typeface="Wingdings" panose="05000000000000000000" pitchFamily="2" charset="2"/>
              <a:buChar char="ü"/>
            </a:pPr>
            <a:r>
              <a:rPr lang="fr-FR" sz="1600" dirty="0">
                <a:solidFill>
                  <a:schemeClr val="tx1">
                    <a:lumMod val="75000"/>
                    <a:lumOff val="25000"/>
                  </a:schemeClr>
                </a:solidFill>
              </a:rPr>
              <a:t>Une </a:t>
            </a:r>
            <a:r>
              <a:rPr lang="fr-FR" sz="1600" b="1" dirty="0">
                <a:solidFill>
                  <a:srgbClr val="006AB2"/>
                </a:solidFill>
              </a:rPr>
              <a:t>co-construction avec </a:t>
            </a:r>
            <a:r>
              <a:rPr lang="fr-FR" sz="1600" dirty="0">
                <a:solidFill>
                  <a:schemeClr val="tx1">
                    <a:lumMod val="75000"/>
                    <a:lumOff val="25000"/>
                  </a:schemeClr>
                </a:solidFill>
              </a:rPr>
              <a:t>les</a:t>
            </a:r>
            <a:r>
              <a:rPr lang="fr-FR" sz="1600" b="1" dirty="0">
                <a:solidFill>
                  <a:srgbClr val="006AB2"/>
                </a:solidFill>
              </a:rPr>
              <a:t> </a:t>
            </a:r>
            <a:r>
              <a:rPr lang="fr-FR" sz="1600" dirty="0">
                <a:solidFill>
                  <a:schemeClr val="tx1">
                    <a:lumMod val="75000"/>
                    <a:lumOff val="25000"/>
                  </a:schemeClr>
                </a:solidFill>
              </a:rPr>
              <a:t>acteurs régionaux (</a:t>
            </a:r>
            <a:r>
              <a:rPr lang="fr-FR" sz="1600" b="1" dirty="0">
                <a:solidFill>
                  <a:srgbClr val="006AB2"/>
                </a:solidFill>
              </a:rPr>
              <a:t>ARS / GRADeS</a:t>
            </a:r>
            <a:r>
              <a:rPr lang="fr-FR" sz="1600" dirty="0">
                <a:solidFill>
                  <a:schemeClr val="tx1">
                    <a:lumMod val="75000"/>
                    <a:lumOff val="25000"/>
                  </a:schemeClr>
                </a:solidFill>
              </a:rPr>
              <a:t>)</a:t>
            </a:r>
          </a:p>
          <a:p>
            <a:pPr marL="171446" indent="-171446" algn="just">
              <a:spcBef>
                <a:spcPts val="600"/>
              </a:spcBef>
              <a:buClr>
                <a:srgbClr val="006AB2"/>
              </a:buClr>
              <a:buFont typeface="Wingdings" panose="05000000000000000000" pitchFamily="2" charset="2"/>
              <a:buChar char="ü"/>
            </a:pPr>
            <a:r>
              <a:rPr lang="fr-FR" sz="1600" dirty="0">
                <a:solidFill>
                  <a:schemeClr val="tx1">
                    <a:lumMod val="75000"/>
                    <a:lumOff val="25000"/>
                  </a:schemeClr>
                </a:solidFill>
              </a:rPr>
              <a:t>Une </a:t>
            </a:r>
            <a:r>
              <a:rPr lang="fr-FR" sz="1600" b="1" dirty="0">
                <a:solidFill>
                  <a:srgbClr val="006AB2"/>
                </a:solidFill>
              </a:rPr>
              <a:t>contribution soutenue </a:t>
            </a:r>
            <a:r>
              <a:rPr lang="fr-FR" sz="1600" dirty="0">
                <a:solidFill>
                  <a:schemeClr val="tx1">
                    <a:lumMod val="75000"/>
                    <a:lumOff val="25000"/>
                  </a:schemeClr>
                </a:solidFill>
              </a:rPr>
              <a:t>des acteurs nationaux (</a:t>
            </a:r>
            <a:r>
              <a:rPr lang="fr-FR" sz="1600" b="1" dirty="0">
                <a:solidFill>
                  <a:srgbClr val="006AB2"/>
                </a:solidFill>
              </a:rPr>
              <a:t>DGOS, CNAM, CNSA</a:t>
            </a:r>
            <a:r>
              <a:rPr lang="fr-FR" sz="1600" dirty="0">
                <a:solidFill>
                  <a:schemeClr val="tx1">
                    <a:lumMod val="75000"/>
                    <a:lumOff val="25000"/>
                  </a:schemeClr>
                </a:solidFill>
              </a:rPr>
              <a:t>)</a:t>
            </a:r>
          </a:p>
        </p:txBody>
      </p:sp>
      <p:sp>
        <p:nvSpPr>
          <p:cNvPr id="22" name="ZoneTexte 21">
            <a:extLst>
              <a:ext uri="{FF2B5EF4-FFF2-40B4-BE49-F238E27FC236}">
                <a16:creationId xmlns:a16="http://schemas.microsoft.com/office/drawing/2014/main" id="{0E2C7EF0-7A9D-3A18-9C68-D6332A6AED49}"/>
              </a:ext>
            </a:extLst>
          </p:cNvPr>
          <p:cNvSpPr txBox="1"/>
          <p:nvPr/>
        </p:nvSpPr>
        <p:spPr>
          <a:xfrm>
            <a:off x="733578" y="1779175"/>
            <a:ext cx="3640302" cy="331324"/>
          </a:xfrm>
          <a:prstGeom prst="rect">
            <a:avLst/>
          </a:prstGeom>
          <a:solidFill>
            <a:schemeClr val="bg1"/>
          </a:solidFill>
        </p:spPr>
        <p:txBody>
          <a:bodyPr wrap="square" lIns="72000" tIns="108000" rIns="72000" bIns="108000" rtlCol="0" anchor="ctr" anchorCtr="0">
            <a:noAutofit/>
          </a:bodyPr>
          <a:lstStyle/>
          <a:p>
            <a:r>
              <a:rPr lang="fr-FR" b="1" i="1" dirty="0">
                <a:solidFill>
                  <a:schemeClr val="bg1"/>
                </a:solidFill>
                <a:highlight>
                  <a:srgbClr val="808080"/>
                </a:highlight>
              </a:rPr>
              <a:t>CoMET pour…</a:t>
            </a:r>
          </a:p>
        </p:txBody>
      </p:sp>
      <p:pic>
        <p:nvPicPr>
          <p:cNvPr id="37" name="Graphique 36" descr="Lumières allumées avec un remplissage uni">
            <a:extLst>
              <a:ext uri="{FF2B5EF4-FFF2-40B4-BE49-F238E27FC236}">
                <a16:creationId xmlns:a16="http://schemas.microsoft.com/office/drawing/2014/main" id="{F9FF4108-87FF-E8E3-63FD-D48889AEF3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1176" y="1730696"/>
            <a:ext cx="358945" cy="358945"/>
          </a:xfrm>
          <a:prstGeom prst="rect">
            <a:avLst/>
          </a:prstGeom>
        </p:spPr>
      </p:pic>
      <p:sp>
        <p:nvSpPr>
          <p:cNvPr id="23" name="Arrondir un rectangle avec un coin diagonal 12">
            <a:extLst>
              <a:ext uri="{FF2B5EF4-FFF2-40B4-BE49-F238E27FC236}">
                <a16:creationId xmlns:a16="http://schemas.microsoft.com/office/drawing/2014/main" id="{9051FEAA-C21C-DB1E-FFE5-90DAA229FFF9}"/>
              </a:ext>
            </a:extLst>
          </p:cNvPr>
          <p:cNvSpPr/>
          <p:nvPr/>
        </p:nvSpPr>
        <p:spPr>
          <a:xfrm>
            <a:off x="2446042" y="1741973"/>
            <a:ext cx="6243708" cy="335515"/>
          </a:xfrm>
          <a:prstGeom prst="rect">
            <a:avLst/>
          </a:prstGeom>
          <a:solidFill>
            <a:schemeClr val="bg1"/>
          </a:solidFill>
          <a:ln w="6350" cap="flat" cmpd="sng" algn="ctr">
            <a:noFill/>
            <a:prstDash val="sysDot"/>
          </a:ln>
          <a:effectLst/>
        </p:spPr>
        <p:txBody>
          <a:bodyPr lIns="96000" tIns="96000" rIns="144000" bIns="96000" numCol="1" rtlCol="0" anchor="t"/>
          <a:lstStyle/>
          <a:p>
            <a:pPr marL="0" lvl="1" algn="just" defTabSz="721766">
              <a:spcBef>
                <a:spcPts val="1200"/>
              </a:spcBef>
              <a:buClr>
                <a:srgbClr val="006AB2"/>
              </a:buClr>
            </a:pPr>
            <a:r>
              <a:rPr lang="fr-FR" altLang="fr-FR" b="1" kern="0" dirty="0">
                <a:solidFill>
                  <a:srgbClr val="0070C0"/>
                </a:solidFill>
              </a:rPr>
              <a:t>Co</a:t>
            </a:r>
            <a:r>
              <a:rPr lang="fr-FR" altLang="fr-FR" kern="0" dirty="0">
                <a:solidFill>
                  <a:schemeClr val="tx1">
                    <a:lumMod val="75000"/>
                    <a:lumOff val="25000"/>
                  </a:schemeClr>
                </a:solidFill>
              </a:rPr>
              <a:t>nvergence,</a:t>
            </a:r>
            <a:r>
              <a:rPr lang="fr-FR" altLang="fr-FR" kern="0" dirty="0"/>
              <a:t> </a:t>
            </a:r>
            <a:r>
              <a:rPr lang="fr-FR" altLang="fr-FR" b="1" kern="0" dirty="0">
                <a:solidFill>
                  <a:srgbClr val="0070C0"/>
                </a:solidFill>
                <a:cs typeface="Arial"/>
              </a:rPr>
              <a:t>M</a:t>
            </a:r>
            <a:r>
              <a:rPr lang="fr-FR" altLang="fr-FR" kern="0" dirty="0">
                <a:solidFill>
                  <a:schemeClr val="tx1">
                    <a:lumMod val="75000"/>
                    <a:lumOff val="25000"/>
                  </a:schemeClr>
                </a:solidFill>
                <a:cs typeface="Arial"/>
              </a:rPr>
              <a:t>utualisation, </a:t>
            </a:r>
            <a:r>
              <a:rPr lang="fr-FR" altLang="fr-FR" b="1" kern="0" dirty="0">
                <a:solidFill>
                  <a:srgbClr val="0070C0"/>
                </a:solidFill>
                <a:cs typeface="Arial"/>
              </a:rPr>
              <a:t>E</a:t>
            </a:r>
            <a:r>
              <a:rPr lang="fr-FR" altLang="fr-FR" kern="0" dirty="0">
                <a:solidFill>
                  <a:schemeClr val="tx1">
                    <a:lumMod val="75000"/>
                    <a:lumOff val="25000"/>
                  </a:schemeClr>
                </a:solidFill>
                <a:cs typeface="Arial"/>
              </a:rPr>
              <a:t>fficience</a:t>
            </a:r>
            <a:r>
              <a:rPr lang="fr-FR" altLang="fr-FR" kern="0" dirty="0">
                <a:cs typeface="Arial"/>
              </a:rPr>
              <a:t> </a:t>
            </a:r>
            <a:r>
              <a:rPr lang="fr-FR" altLang="fr-FR" b="1" kern="0" dirty="0">
                <a:solidFill>
                  <a:srgbClr val="0070C0"/>
                </a:solidFill>
                <a:cs typeface="Arial"/>
              </a:rPr>
              <a:t>T</a:t>
            </a:r>
            <a:r>
              <a:rPr lang="fr-FR" altLang="fr-FR" kern="0" dirty="0">
                <a:solidFill>
                  <a:schemeClr val="tx1">
                    <a:lumMod val="75000"/>
                    <a:lumOff val="25000"/>
                  </a:schemeClr>
                </a:solidFill>
                <a:cs typeface="Arial"/>
              </a:rPr>
              <a:t>erritoriale</a:t>
            </a:r>
          </a:p>
        </p:txBody>
      </p:sp>
      <p:pic>
        <p:nvPicPr>
          <p:cNvPr id="4" name="Image 3">
            <a:extLst>
              <a:ext uri="{FF2B5EF4-FFF2-40B4-BE49-F238E27FC236}">
                <a16:creationId xmlns:a16="http://schemas.microsoft.com/office/drawing/2014/main" id="{974793BB-792A-3BFA-DA87-F8808A8094C9}"/>
              </a:ext>
            </a:extLst>
          </p:cNvPr>
          <p:cNvPicPr>
            <a:picLocks noChangeAspect="1"/>
          </p:cNvPicPr>
          <p:nvPr/>
        </p:nvPicPr>
        <p:blipFill>
          <a:blip r:embed="rId9"/>
          <a:stretch>
            <a:fillRect/>
          </a:stretch>
        </p:blipFill>
        <p:spPr>
          <a:xfrm>
            <a:off x="7379712" y="3819908"/>
            <a:ext cx="1623407" cy="1031056"/>
          </a:xfrm>
          <a:prstGeom prst="rect">
            <a:avLst/>
          </a:prstGeom>
        </p:spPr>
      </p:pic>
      <p:pic>
        <p:nvPicPr>
          <p:cNvPr id="7" name="Graphique 6">
            <a:extLst>
              <a:ext uri="{FF2B5EF4-FFF2-40B4-BE49-F238E27FC236}">
                <a16:creationId xmlns:a16="http://schemas.microsoft.com/office/drawing/2014/main" id="{8DF49C03-B310-419F-B4D8-DB1B80B354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32218" y="3902660"/>
            <a:ext cx="825294" cy="573509"/>
          </a:xfrm>
          <a:prstGeom prst="rect">
            <a:avLst/>
          </a:prstGeom>
        </p:spPr>
      </p:pic>
      <p:pic>
        <p:nvPicPr>
          <p:cNvPr id="20" name="Image 19">
            <a:extLst>
              <a:ext uri="{FF2B5EF4-FFF2-40B4-BE49-F238E27FC236}">
                <a16:creationId xmlns:a16="http://schemas.microsoft.com/office/drawing/2014/main" id="{15933190-2963-A33A-30E0-B3B1CDB69B65}"/>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r="40201" b="12445"/>
          <a:stretch/>
        </p:blipFill>
        <p:spPr>
          <a:xfrm>
            <a:off x="7943731" y="4456225"/>
            <a:ext cx="2500673" cy="632472"/>
          </a:xfrm>
          <a:prstGeom prst="rect">
            <a:avLst/>
          </a:prstGeom>
        </p:spPr>
      </p:pic>
      <p:pic>
        <p:nvPicPr>
          <p:cNvPr id="21" name="Image 20">
            <a:extLst>
              <a:ext uri="{FF2B5EF4-FFF2-40B4-BE49-F238E27FC236}">
                <a16:creationId xmlns:a16="http://schemas.microsoft.com/office/drawing/2014/main" id="{9EFA6E22-FB4F-6FF0-FBC8-E02E6728470C}"/>
              </a:ext>
            </a:extLst>
          </p:cNvPr>
          <p:cNvPicPr>
            <a:picLocks noChangeAspect="1"/>
          </p:cNvPicPr>
          <p:nvPr/>
        </p:nvPicPr>
        <p:blipFill>
          <a:blip r:embed="rId13"/>
          <a:stretch>
            <a:fillRect/>
          </a:stretch>
        </p:blipFill>
        <p:spPr>
          <a:xfrm>
            <a:off x="7562492" y="5049584"/>
            <a:ext cx="1425063" cy="657721"/>
          </a:xfrm>
          <a:prstGeom prst="rect">
            <a:avLst/>
          </a:prstGeom>
        </p:spPr>
      </p:pic>
      <p:pic>
        <p:nvPicPr>
          <p:cNvPr id="28" name="Image 27">
            <a:extLst>
              <a:ext uri="{FF2B5EF4-FFF2-40B4-BE49-F238E27FC236}">
                <a16:creationId xmlns:a16="http://schemas.microsoft.com/office/drawing/2014/main" id="{26246EA0-5E3C-3D7A-5213-82A7859EE3E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3858" y="5083634"/>
            <a:ext cx="1162989" cy="536764"/>
          </a:xfrm>
          <a:prstGeom prst="rect">
            <a:avLst/>
          </a:prstGeom>
        </p:spPr>
      </p:pic>
    </p:spTree>
    <p:extLst>
      <p:ext uri="{BB962C8B-B14F-4D97-AF65-F5344CB8AC3E}">
        <p14:creationId xmlns:p14="http://schemas.microsoft.com/office/powerpoint/2010/main" val="32272568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2">
            <a:extLst>
              <a:ext uri="{FF2B5EF4-FFF2-40B4-BE49-F238E27FC236}">
                <a16:creationId xmlns:a16="http://schemas.microsoft.com/office/drawing/2014/main" id="{349A3651-8FEB-DCD2-1137-01B7D2B64AE6}"/>
              </a:ext>
            </a:extLst>
          </p:cNvPr>
          <p:cNvSpPr>
            <a:spLocks noGrp="1"/>
          </p:cNvSpPr>
          <p:nvPr>
            <p:ph type="sldNum" sz="quarter" idx="12"/>
          </p:nvPr>
        </p:nvSpPr>
        <p:spPr>
          <a:xfrm>
            <a:off x="0" y="6492876"/>
            <a:ext cx="383117" cy="365125"/>
          </a:xfrm>
        </p:spPr>
        <p:txBody>
          <a:bodyPr/>
          <a:lstStyle/>
          <a:p>
            <a:fld id="{646E7B68-C406-4B5C-B79D-A1CDE10CB85D}" type="slidenum">
              <a:rPr lang="fr-FR" smtClean="0"/>
              <a:pPr/>
              <a:t>4</a:t>
            </a:fld>
            <a:endParaRPr lang="fr-FR" dirty="0"/>
          </a:p>
        </p:txBody>
      </p:sp>
      <p:sp>
        <p:nvSpPr>
          <p:cNvPr id="12" name="Titre 1">
            <a:extLst>
              <a:ext uri="{FF2B5EF4-FFF2-40B4-BE49-F238E27FC236}">
                <a16:creationId xmlns:a16="http://schemas.microsoft.com/office/drawing/2014/main" id="{1BD8B7C0-C3EA-5448-7F9F-01BE00A0030E}"/>
              </a:ext>
            </a:extLst>
          </p:cNvPr>
          <p:cNvSpPr txBox="1">
            <a:spLocks/>
          </p:cNvSpPr>
          <p:nvPr/>
        </p:nvSpPr>
        <p:spPr>
          <a:xfrm>
            <a:off x="1105195" y="115200"/>
            <a:ext cx="10883605" cy="720000"/>
          </a:xfrm>
          <a:prstGeom prst="rect">
            <a:avLst/>
          </a:prstGeom>
        </p:spPr>
        <p:txBody>
          <a:bodyPr vert="horz" lIns="0" tIns="0" rIns="0" bIns="0" rtlCol="0" anchor="ctr" anchorCtr="0">
            <a:noAutofit/>
          </a:bodyPr>
          <a:lst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a:lstStyle>
          <a:p>
            <a:pPr algn="just">
              <a:lnSpc>
                <a:spcPts val="2500"/>
              </a:lnSpc>
            </a:pPr>
            <a:r>
              <a:rPr lang="fr-FR" sz="2400" dirty="0"/>
              <a:t>Un objectif confirmé</a:t>
            </a:r>
          </a:p>
          <a:p>
            <a:pPr algn="just">
              <a:lnSpc>
                <a:spcPts val="2500"/>
              </a:lnSpc>
            </a:pPr>
            <a:r>
              <a:rPr lang="fr-FR" sz="2400" dirty="0"/>
              <a:t>par la feuille de route du numérique en santé 2023-27</a:t>
            </a:r>
          </a:p>
        </p:txBody>
      </p:sp>
      <p:sp>
        <p:nvSpPr>
          <p:cNvPr id="4" name="Rectangle 3">
            <a:extLst>
              <a:ext uri="{FF2B5EF4-FFF2-40B4-BE49-F238E27FC236}">
                <a16:creationId xmlns:a16="http://schemas.microsoft.com/office/drawing/2014/main" id="{FF16E89F-6404-AAAF-E2DB-D9E6EA40EB88}"/>
              </a:ext>
            </a:extLst>
          </p:cNvPr>
          <p:cNvSpPr/>
          <p:nvPr/>
        </p:nvSpPr>
        <p:spPr>
          <a:xfrm>
            <a:off x="222022" y="2335995"/>
            <a:ext cx="11766015" cy="1230808"/>
          </a:xfrm>
          <a:prstGeom prst="rect">
            <a:avLst/>
          </a:prstGeom>
          <a:noFill/>
          <a:ln w="6350">
            <a:solidFill>
              <a:srgbClr val="A6A6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867" b="1" dirty="0">
              <a:solidFill>
                <a:srgbClr val="006AB2"/>
              </a:solidFill>
            </a:endParaRPr>
          </a:p>
        </p:txBody>
      </p:sp>
      <p:pic>
        <p:nvPicPr>
          <p:cNvPr id="6" name="Image 5">
            <a:extLst>
              <a:ext uri="{FF2B5EF4-FFF2-40B4-BE49-F238E27FC236}">
                <a16:creationId xmlns:a16="http://schemas.microsoft.com/office/drawing/2014/main" id="{83C40303-7AFE-DB9B-2C71-0B90C1C15F6C}"/>
              </a:ext>
            </a:extLst>
          </p:cNvPr>
          <p:cNvPicPr>
            <a:picLocks noChangeAspect="1"/>
          </p:cNvPicPr>
          <p:nvPr/>
        </p:nvPicPr>
        <p:blipFill rotWithShape="1">
          <a:blip r:embed="rId3"/>
          <a:srcRect l="24193" t="16870" r="21355" b="16209"/>
          <a:stretch/>
        </p:blipFill>
        <p:spPr>
          <a:xfrm>
            <a:off x="286149" y="2709011"/>
            <a:ext cx="1010409" cy="652936"/>
          </a:xfrm>
          <a:prstGeom prst="rect">
            <a:avLst/>
          </a:prstGeom>
        </p:spPr>
      </p:pic>
      <p:sp>
        <p:nvSpPr>
          <p:cNvPr id="7" name="ZoneTexte 6">
            <a:extLst>
              <a:ext uri="{FF2B5EF4-FFF2-40B4-BE49-F238E27FC236}">
                <a16:creationId xmlns:a16="http://schemas.microsoft.com/office/drawing/2014/main" id="{7E6C1719-2E21-6BD3-9111-19CDE1F03CA7}"/>
              </a:ext>
            </a:extLst>
          </p:cNvPr>
          <p:cNvSpPr txBox="1"/>
          <p:nvPr/>
        </p:nvSpPr>
        <p:spPr>
          <a:xfrm>
            <a:off x="980101" y="2204038"/>
            <a:ext cx="10609295" cy="288000"/>
          </a:xfrm>
          <a:prstGeom prst="rect">
            <a:avLst/>
          </a:prstGeom>
          <a:solidFill>
            <a:schemeClr val="bg1"/>
          </a:solidFill>
        </p:spPr>
        <p:txBody>
          <a:bodyPr wrap="square" lIns="96000" tIns="144000" rIns="96000" bIns="144000" rtlCol="0" anchor="ctr" anchorCtr="0">
            <a:noAutofit/>
          </a:bodyPr>
          <a:lstStyle/>
          <a:p>
            <a:r>
              <a:rPr lang="fr-FR" b="1" dirty="0">
                <a:solidFill>
                  <a:srgbClr val="006AB2"/>
                </a:solidFill>
                <a:highlight>
                  <a:srgbClr val="C7DCF1"/>
                </a:highlight>
              </a:rPr>
              <a:t>Action (9.1) de la feuille de route du numérique en santé 2023-2027</a:t>
            </a:r>
          </a:p>
        </p:txBody>
      </p:sp>
      <p:sp>
        <p:nvSpPr>
          <p:cNvPr id="8" name="ZoneTexte 7">
            <a:extLst>
              <a:ext uri="{FF2B5EF4-FFF2-40B4-BE49-F238E27FC236}">
                <a16:creationId xmlns:a16="http://schemas.microsoft.com/office/drawing/2014/main" id="{81ADB43A-6464-1361-6160-394A77390EF4}"/>
              </a:ext>
            </a:extLst>
          </p:cNvPr>
          <p:cNvSpPr txBox="1"/>
          <p:nvPr/>
        </p:nvSpPr>
        <p:spPr>
          <a:xfrm>
            <a:off x="1264753" y="2604593"/>
            <a:ext cx="10609295" cy="830997"/>
          </a:xfrm>
          <a:prstGeom prst="rect">
            <a:avLst/>
          </a:prstGeom>
          <a:noFill/>
        </p:spPr>
        <p:txBody>
          <a:bodyPr wrap="square">
            <a:spAutoFit/>
          </a:bodyPr>
          <a:lstStyle/>
          <a:p>
            <a:pPr algn="just"/>
            <a:r>
              <a:rPr lang="fr-FR" altLang="fr-FR" sz="1600" i="1" kern="0" dirty="0">
                <a:solidFill>
                  <a:schemeClr val="tx1">
                    <a:lumMod val="75000"/>
                    <a:lumOff val="25000"/>
                  </a:schemeClr>
                </a:solidFill>
              </a:rPr>
              <a:t>« Dès le </a:t>
            </a:r>
            <a:r>
              <a:rPr lang="fr-FR" altLang="fr-FR" sz="1600" b="1" i="1" kern="0" dirty="0">
                <a:solidFill>
                  <a:schemeClr val="tx1">
                    <a:lumMod val="75000"/>
                    <a:lumOff val="25000"/>
                  </a:schemeClr>
                </a:solidFill>
              </a:rPr>
              <a:t>premier trimestre 2024</a:t>
            </a:r>
            <a:r>
              <a:rPr lang="fr-FR" altLang="fr-FR" sz="1600" i="1" kern="0" dirty="0">
                <a:solidFill>
                  <a:schemeClr val="tx1">
                    <a:lumMod val="75000"/>
                    <a:lumOff val="25000"/>
                  </a:schemeClr>
                </a:solidFill>
              </a:rPr>
              <a:t>, publier une </a:t>
            </a:r>
            <a:r>
              <a:rPr lang="fr-FR" altLang="fr-FR" sz="1600" b="1" i="1" kern="0" dirty="0">
                <a:solidFill>
                  <a:schemeClr val="tx1">
                    <a:lumMod val="75000"/>
                    <a:lumOff val="25000"/>
                  </a:schemeClr>
                </a:solidFill>
              </a:rPr>
              <a:t>cartographie des services numériques régionaux mis en œuvre par les ARS et les GRADeS</a:t>
            </a:r>
            <a:r>
              <a:rPr lang="fr-FR" altLang="fr-FR" sz="1600" i="1" kern="0" dirty="0">
                <a:solidFill>
                  <a:schemeClr val="tx1">
                    <a:lumMod val="75000"/>
                    <a:lumOff val="25000"/>
                  </a:schemeClr>
                </a:solidFill>
              </a:rPr>
              <a:t>, avec les niveaux de maturité à la </a:t>
            </a:r>
            <a:r>
              <a:rPr lang="fr-FR" altLang="fr-FR" sz="1600" i="1" kern="0" dirty="0">
                <a:solidFill>
                  <a:srgbClr val="666699"/>
                </a:solidFill>
              </a:rPr>
              <a:t>doctrine</a:t>
            </a:r>
            <a:r>
              <a:rPr lang="fr-FR" altLang="fr-FR" sz="1600" i="1" kern="0" dirty="0">
                <a:solidFill>
                  <a:schemeClr val="tx1">
                    <a:lumMod val="75000"/>
                    <a:lumOff val="25000"/>
                  </a:schemeClr>
                </a:solidFill>
              </a:rPr>
              <a:t>, des synergies et des premières perspectives de décommissionnement prévues »</a:t>
            </a:r>
            <a:endParaRPr lang="fr-FR" sz="1600" i="1" dirty="0">
              <a:solidFill>
                <a:schemeClr val="tx1">
                  <a:lumMod val="75000"/>
                  <a:lumOff val="25000"/>
                </a:schemeClr>
              </a:solidFill>
            </a:endParaRPr>
          </a:p>
        </p:txBody>
      </p:sp>
      <p:sp>
        <p:nvSpPr>
          <p:cNvPr id="10" name="ZoneTexte 9">
            <a:extLst>
              <a:ext uri="{FF2B5EF4-FFF2-40B4-BE49-F238E27FC236}">
                <a16:creationId xmlns:a16="http://schemas.microsoft.com/office/drawing/2014/main" id="{EE1AB087-A22C-73A4-A4B7-FBE3C7E9858D}"/>
              </a:ext>
            </a:extLst>
          </p:cNvPr>
          <p:cNvSpPr txBox="1"/>
          <p:nvPr/>
        </p:nvSpPr>
        <p:spPr>
          <a:xfrm>
            <a:off x="1" y="1238276"/>
            <a:ext cx="12105601" cy="610889"/>
          </a:xfrm>
          <a:prstGeom prst="rect">
            <a:avLst/>
          </a:prstGeom>
          <a:noFill/>
        </p:spPr>
        <p:txBody>
          <a:bodyPr wrap="square" lIns="96000" tIns="144000" rIns="96000" bIns="144000" rtlCol="0" anchor="ctr" anchorCtr="0">
            <a:noAutofit/>
          </a:bodyPr>
          <a:lstStyle/>
          <a:p>
            <a:pPr algn="ctr"/>
            <a:r>
              <a:rPr lang="fr-FR" b="1" dirty="0">
                <a:solidFill>
                  <a:schemeClr val="bg1"/>
                </a:solidFill>
                <a:highlight>
                  <a:srgbClr val="006AB2"/>
                </a:highlight>
              </a:rPr>
              <a:t>La Cartographie s’inscrit dans le cadre de la feuille de route du numérique en santé 2023-2027 et répond à l’enjeu de lisibilité de l’offre de services numériques régionaux porté par le programme CoMET  </a:t>
            </a:r>
          </a:p>
        </p:txBody>
      </p:sp>
      <p:pic>
        <p:nvPicPr>
          <p:cNvPr id="11" name="Graphique 10" descr="Flèche vers la droite avec un remplissage uni">
            <a:extLst>
              <a:ext uri="{FF2B5EF4-FFF2-40B4-BE49-F238E27FC236}">
                <a16:creationId xmlns:a16="http://schemas.microsoft.com/office/drawing/2014/main" id="{C9DA8222-B9D6-9E5B-0D6C-FEAA9BFFE2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470" y="2159029"/>
            <a:ext cx="370925" cy="370925"/>
          </a:xfrm>
          <a:prstGeom prst="rect">
            <a:avLst/>
          </a:prstGeom>
        </p:spPr>
      </p:pic>
      <p:sp>
        <p:nvSpPr>
          <p:cNvPr id="9" name="Espace réservé du pied de page 8">
            <a:extLst>
              <a:ext uri="{FF2B5EF4-FFF2-40B4-BE49-F238E27FC236}">
                <a16:creationId xmlns:a16="http://schemas.microsoft.com/office/drawing/2014/main" id="{43D5E401-259E-E953-88C3-CA35E6C64792}"/>
              </a:ext>
            </a:extLst>
          </p:cNvPr>
          <p:cNvSpPr>
            <a:spLocks noGrp="1"/>
          </p:cNvSpPr>
          <p:nvPr>
            <p:ph type="ftr" sz="quarter" idx="19"/>
          </p:nvPr>
        </p:nvSpPr>
        <p:spPr>
          <a:xfrm>
            <a:off x="383117" y="6492875"/>
            <a:ext cx="9235315" cy="365125"/>
          </a:xfrm>
        </p:spPr>
        <p:txBody>
          <a:bodyPr/>
          <a:lstStyle/>
          <a:p>
            <a:r>
              <a:rPr lang="fr-FR" dirty="0">
                <a:latin typeface="Arial"/>
                <a:ea typeface="+mn-ea"/>
              </a:rPr>
              <a:t>CoMET - Webinaire </a:t>
            </a:r>
            <a:r>
              <a:rPr lang="fr-FR" dirty="0">
                <a:latin typeface="Arial"/>
              </a:rPr>
              <a:t>1</a:t>
            </a:r>
            <a:r>
              <a:rPr lang="fr-FR" dirty="0">
                <a:latin typeface="Arial"/>
                <a:ea typeface="+mn-ea"/>
              </a:rPr>
              <a:t>5/12/2023</a:t>
            </a:r>
          </a:p>
        </p:txBody>
      </p:sp>
      <p:sp>
        <p:nvSpPr>
          <p:cNvPr id="18" name="ZoneTexte 17">
            <a:extLst>
              <a:ext uri="{FF2B5EF4-FFF2-40B4-BE49-F238E27FC236}">
                <a16:creationId xmlns:a16="http://schemas.microsoft.com/office/drawing/2014/main" id="{B36F1545-4AC4-9214-E1DB-2CA0C4BD6906}"/>
              </a:ext>
            </a:extLst>
          </p:cNvPr>
          <p:cNvSpPr txBox="1"/>
          <p:nvPr/>
        </p:nvSpPr>
        <p:spPr>
          <a:xfrm>
            <a:off x="734358" y="4187016"/>
            <a:ext cx="10723284" cy="1116000"/>
          </a:xfrm>
          <a:prstGeom prst="rect">
            <a:avLst/>
          </a:prstGeom>
          <a:noFill/>
          <a:ln w="6350">
            <a:solidFill>
              <a:srgbClr val="A6A6A6"/>
            </a:solidFill>
            <a:prstDash val="sysDot"/>
          </a:ln>
        </p:spPr>
        <p:txBody>
          <a:bodyPr wrap="square" anchor="ctr">
            <a:spAutoFit/>
          </a:bodyPr>
          <a:lstStyle/>
          <a:p>
            <a:pPr algn="ctr"/>
            <a:r>
              <a:rPr lang="fr-FR" sz="1600" i="1" dirty="0"/>
              <a:t>Publiée dans le cadre de la feuille de route du numérique en santé, la doctrine a pour objectif de décrire le cadre technique et le cadre d’urbanisation dans lequel devront s’inscrire les services numériques d’échange et de partage de données de santé, en cible (à horizon trois ans) et en trajectoire</a:t>
            </a:r>
          </a:p>
        </p:txBody>
      </p:sp>
      <p:cxnSp>
        <p:nvCxnSpPr>
          <p:cNvPr id="20" name="Connecteur : en arc 19">
            <a:extLst>
              <a:ext uri="{FF2B5EF4-FFF2-40B4-BE49-F238E27FC236}">
                <a16:creationId xmlns:a16="http://schemas.microsoft.com/office/drawing/2014/main" id="{2B8E54B4-292F-C5B6-8AE2-E9017C107B52}"/>
              </a:ext>
            </a:extLst>
          </p:cNvPr>
          <p:cNvCxnSpPr>
            <a:cxnSpLocks/>
            <a:endCxn id="21" idx="0"/>
          </p:cNvCxnSpPr>
          <p:nvPr/>
        </p:nvCxnSpPr>
        <p:spPr>
          <a:xfrm rot="10800000" flipV="1">
            <a:off x="6052802" y="3205128"/>
            <a:ext cx="2138705" cy="821891"/>
          </a:xfrm>
          <a:prstGeom prst="curvedConnector2">
            <a:avLst/>
          </a:prstGeom>
          <a:ln>
            <a:solidFill>
              <a:srgbClr val="666699"/>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EAF9FF5-2475-B1FB-3D96-D933AD7680D8}"/>
              </a:ext>
            </a:extLst>
          </p:cNvPr>
          <p:cNvSpPr txBox="1"/>
          <p:nvPr/>
        </p:nvSpPr>
        <p:spPr>
          <a:xfrm>
            <a:off x="3024593" y="4027020"/>
            <a:ext cx="6056415" cy="288000"/>
          </a:xfrm>
          <a:prstGeom prst="rect">
            <a:avLst/>
          </a:prstGeom>
          <a:solidFill>
            <a:schemeClr val="bg1"/>
          </a:solidFill>
        </p:spPr>
        <p:txBody>
          <a:bodyPr wrap="square" lIns="96000" tIns="144000" rIns="96000" bIns="144000" rtlCol="0" anchor="ctr" anchorCtr="0">
            <a:noAutofit/>
          </a:bodyPr>
          <a:lstStyle/>
          <a:p>
            <a:pPr algn="ctr"/>
            <a:r>
              <a:rPr lang="fr-FR" sz="1600" b="1" i="1" dirty="0">
                <a:solidFill>
                  <a:schemeClr val="bg1"/>
                </a:solidFill>
                <a:highlight>
                  <a:srgbClr val="666699"/>
                </a:highlight>
              </a:rPr>
              <a:t>La Doctrine du Numérique en Santé – Qu’est-ce que c’est ?</a:t>
            </a:r>
          </a:p>
        </p:txBody>
      </p:sp>
      <p:pic>
        <p:nvPicPr>
          <p:cNvPr id="3" name="Graphique 2">
            <a:extLst>
              <a:ext uri="{FF2B5EF4-FFF2-40B4-BE49-F238E27FC236}">
                <a16:creationId xmlns:a16="http://schemas.microsoft.com/office/drawing/2014/main" id="{0642DD2E-EF3D-D9B7-0D1A-4CAA640B09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39364" y="5418110"/>
            <a:ext cx="1143000" cy="1143000"/>
          </a:xfrm>
          <a:prstGeom prst="rect">
            <a:avLst/>
          </a:prstGeom>
        </p:spPr>
      </p:pic>
    </p:spTree>
    <p:extLst>
      <p:ext uri="{BB962C8B-B14F-4D97-AF65-F5344CB8AC3E}">
        <p14:creationId xmlns:p14="http://schemas.microsoft.com/office/powerpoint/2010/main" val="21706847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2">
            <a:extLst>
              <a:ext uri="{FF2B5EF4-FFF2-40B4-BE49-F238E27FC236}">
                <a16:creationId xmlns:a16="http://schemas.microsoft.com/office/drawing/2014/main" id="{349A3651-8FEB-DCD2-1137-01B7D2B64AE6}"/>
              </a:ext>
            </a:extLst>
          </p:cNvPr>
          <p:cNvSpPr>
            <a:spLocks noGrp="1"/>
          </p:cNvSpPr>
          <p:nvPr>
            <p:ph type="sldNum" sz="quarter" idx="12"/>
          </p:nvPr>
        </p:nvSpPr>
        <p:spPr>
          <a:xfrm>
            <a:off x="0" y="6492876"/>
            <a:ext cx="383117" cy="365125"/>
          </a:xfrm>
        </p:spPr>
        <p:txBody>
          <a:bodyPr/>
          <a:lstStyle/>
          <a:p>
            <a:fld id="{646E7B68-C406-4B5C-B79D-A1CDE10CB85D}" type="slidenum">
              <a:rPr lang="fr-FR" smtClean="0"/>
              <a:pPr/>
              <a:t>5</a:t>
            </a:fld>
            <a:endParaRPr lang="fr-FR" dirty="0"/>
          </a:p>
        </p:txBody>
      </p:sp>
      <p:sp>
        <p:nvSpPr>
          <p:cNvPr id="12" name="Titre 1">
            <a:extLst>
              <a:ext uri="{FF2B5EF4-FFF2-40B4-BE49-F238E27FC236}">
                <a16:creationId xmlns:a16="http://schemas.microsoft.com/office/drawing/2014/main" id="{1BD8B7C0-C3EA-5448-7F9F-01BE00A0030E}"/>
              </a:ext>
            </a:extLst>
          </p:cNvPr>
          <p:cNvSpPr txBox="1">
            <a:spLocks/>
          </p:cNvSpPr>
          <p:nvPr/>
        </p:nvSpPr>
        <p:spPr>
          <a:xfrm>
            <a:off x="1105195" y="115200"/>
            <a:ext cx="10837205" cy="720000"/>
          </a:xfrm>
          <a:prstGeom prst="rect">
            <a:avLst/>
          </a:prstGeom>
        </p:spPr>
        <p:txBody>
          <a:bodyPr vert="horz" lIns="0" tIns="0" rIns="0" bIns="0" rtlCol="0" anchor="ctr" anchorCtr="0">
            <a:noAutofit/>
          </a:bodyPr>
          <a:lst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a:lstStyle>
          <a:p>
            <a:pPr algn="just"/>
            <a:r>
              <a:rPr lang="fr-FR" sz="2400" b="1" i="1" dirty="0">
                <a:solidFill>
                  <a:schemeClr val="bg1"/>
                </a:solidFill>
                <a:highlight>
                  <a:srgbClr val="006AB2"/>
                </a:highlight>
              </a:rPr>
              <a:t>Quels périmètres d’outils seront publiés ?</a:t>
            </a:r>
          </a:p>
        </p:txBody>
      </p:sp>
      <p:sp>
        <p:nvSpPr>
          <p:cNvPr id="5" name="ZoneTexte 4">
            <a:extLst>
              <a:ext uri="{FF2B5EF4-FFF2-40B4-BE49-F238E27FC236}">
                <a16:creationId xmlns:a16="http://schemas.microsoft.com/office/drawing/2014/main" id="{999DC96E-6DFF-0D4E-5D75-704E10626929}"/>
              </a:ext>
            </a:extLst>
          </p:cNvPr>
          <p:cNvSpPr txBox="1"/>
          <p:nvPr/>
        </p:nvSpPr>
        <p:spPr>
          <a:xfrm>
            <a:off x="482628" y="1532633"/>
            <a:ext cx="11342373" cy="3223959"/>
          </a:xfrm>
          <a:prstGeom prst="rect">
            <a:avLst/>
          </a:prstGeom>
          <a:noFill/>
        </p:spPr>
        <p:txBody>
          <a:bodyPr wrap="square" lIns="91440" tIns="45720" rIns="91440" bIns="45720" anchor="t">
            <a:spAutoFit/>
          </a:bodyPr>
          <a:lstStyle/>
          <a:p>
            <a:pPr algn="just">
              <a:spcBef>
                <a:spcPts val="600"/>
              </a:spcBef>
            </a:pPr>
            <a:r>
              <a:rPr lang="fr-FR" sz="1600" i="1" dirty="0"/>
              <a:t>(tous les outils de </a:t>
            </a:r>
            <a:r>
              <a:rPr lang="fr-FR" sz="1600" i="1" dirty="0" err="1"/>
              <a:t>eSanté</a:t>
            </a:r>
            <a:r>
              <a:rPr lang="fr-FR" sz="1600" i="1" dirty="0"/>
              <a:t> dans la mesure où ils sont proposés à l’ensemble des membres du </a:t>
            </a:r>
            <a:r>
              <a:rPr lang="fr-FR" sz="1600" i="1" dirty="0" err="1"/>
              <a:t>GRADeS</a:t>
            </a:r>
            <a:r>
              <a:rPr lang="fr-FR" sz="1600" i="1" dirty="0"/>
              <a:t> ou de la région)</a:t>
            </a:r>
          </a:p>
          <a:p>
            <a:pPr algn="just"/>
            <a:endParaRPr lang="fr-FR" sz="1600" i="1" dirty="0"/>
          </a:p>
          <a:p>
            <a:pPr algn="just"/>
            <a:r>
              <a:rPr lang="fr-FR" sz="1600" u="sng" dirty="0">
                <a:solidFill>
                  <a:schemeClr val="accent5">
                    <a:lumMod val="75000"/>
                  </a:schemeClr>
                </a:solidFill>
              </a:rPr>
              <a:t>Partis pris pour la première version en publication au 1er trimestre 2024 :</a:t>
            </a:r>
          </a:p>
          <a:p>
            <a:pPr marL="144000" indent="-144000" algn="just">
              <a:spcBef>
                <a:spcPts val="600"/>
              </a:spcBef>
              <a:buFont typeface="Arial" panose="020B0604020202020204" pitchFamily="34" charset="0"/>
              <a:buChar char="•"/>
            </a:pPr>
            <a:r>
              <a:rPr lang="fr-FR" sz="1600" dirty="0"/>
              <a:t>Affichage de </a:t>
            </a:r>
            <a:r>
              <a:rPr lang="fr-FR" sz="1600" dirty="0">
                <a:solidFill>
                  <a:schemeClr val="accent5">
                    <a:lumMod val="75000"/>
                  </a:schemeClr>
                </a:solidFill>
              </a:rPr>
              <a:t>l’ensemble des outils </a:t>
            </a:r>
            <a:r>
              <a:rPr lang="fr-FR" sz="1600" dirty="0"/>
              <a:t>(y compris ceux qui pourraient ne pas être maintenus), en explicitant les </a:t>
            </a:r>
            <a:r>
              <a:rPr lang="fr-FR" sz="1600" dirty="0">
                <a:solidFill>
                  <a:schemeClr val="accent5">
                    <a:lumMod val="75000"/>
                  </a:schemeClr>
                </a:solidFill>
              </a:rPr>
              <a:t>limites d’usage </a:t>
            </a:r>
            <a:r>
              <a:rPr lang="fr-FR" sz="1600" dirty="0"/>
              <a:t>(notamment géographiques)</a:t>
            </a:r>
          </a:p>
          <a:p>
            <a:pPr marL="144000" indent="-144000" algn="just">
              <a:spcBef>
                <a:spcPts val="300"/>
              </a:spcBef>
              <a:buFont typeface="Arial" panose="020B0604020202020204" pitchFamily="34" charset="0"/>
              <a:buChar char="•"/>
            </a:pPr>
            <a:r>
              <a:rPr lang="fr-FR" sz="1600" dirty="0"/>
              <a:t>Mise en évidence de l’offre de services (notamment accompagnement) via un </a:t>
            </a:r>
            <a:r>
              <a:rPr lang="fr-FR" sz="1600" dirty="0">
                <a:solidFill>
                  <a:schemeClr val="accent5">
                    <a:lumMod val="75000"/>
                  </a:schemeClr>
                </a:solidFill>
              </a:rPr>
              <a:t>lien vers les sites régionaux </a:t>
            </a:r>
            <a:r>
              <a:rPr lang="fr-FR" sz="1600" dirty="0"/>
              <a:t>sur lesquels l’offre est développée</a:t>
            </a:r>
          </a:p>
          <a:p>
            <a:pPr algn="just">
              <a:spcBef>
                <a:spcPts val="1200"/>
              </a:spcBef>
            </a:pPr>
            <a:r>
              <a:rPr lang="fr-FR" sz="1600" u="sng" dirty="0">
                <a:solidFill>
                  <a:srgbClr val="5268A5"/>
                </a:solidFill>
              </a:rPr>
              <a:t>Trajectoire d’extension de la cartographie :</a:t>
            </a:r>
          </a:p>
          <a:p>
            <a:pPr marL="144000" indent="-144000" algn="just">
              <a:spcBef>
                <a:spcPts val="600"/>
              </a:spcBef>
              <a:buFont typeface="Arial" panose="020B0604020202020204" pitchFamily="34" charset="0"/>
              <a:buChar char="•"/>
            </a:pPr>
            <a:r>
              <a:rPr lang="fr-FR" sz="1600" dirty="0"/>
              <a:t>Intégration dans la cartographie de </a:t>
            </a:r>
            <a:r>
              <a:rPr lang="fr-FR" sz="1600" dirty="0">
                <a:solidFill>
                  <a:srgbClr val="5268A5"/>
                </a:solidFill>
              </a:rPr>
              <a:t>l’offre de prestations des </a:t>
            </a:r>
            <a:r>
              <a:rPr lang="fr-FR" sz="1600" dirty="0" err="1">
                <a:solidFill>
                  <a:srgbClr val="5268A5"/>
                </a:solidFill>
              </a:rPr>
              <a:t>GRADeS</a:t>
            </a:r>
            <a:r>
              <a:rPr lang="fr-FR" sz="1600" dirty="0">
                <a:solidFill>
                  <a:srgbClr val="5268A5"/>
                </a:solidFill>
              </a:rPr>
              <a:t> </a:t>
            </a:r>
            <a:r>
              <a:rPr lang="fr-FR" sz="1600" dirty="0"/>
              <a:t>(ex. accompagnement des usages,…)</a:t>
            </a:r>
          </a:p>
          <a:p>
            <a:pPr marL="144000" indent="-144000" algn="just">
              <a:spcBef>
                <a:spcPts val="600"/>
              </a:spcBef>
              <a:buFont typeface="Arial" panose="020B0604020202020204" pitchFamily="34" charset="0"/>
              <a:buChar char="•"/>
            </a:pPr>
            <a:r>
              <a:rPr lang="fr-FR" sz="1600" dirty="0"/>
              <a:t>Intégration ou lien vers des </a:t>
            </a:r>
            <a:r>
              <a:rPr lang="fr-FR" sz="1600" dirty="0">
                <a:solidFill>
                  <a:srgbClr val="5268A5"/>
                </a:solidFill>
              </a:rPr>
              <a:t>catalogues de services territoriaux </a:t>
            </a:r>
            <a:r>
              <a:rPr lang="fr-FR" sz="1600" dirty="0"/>
              <a:t>portés par d’autres acteurs du territoire</a:t>
            </a:r>
            <a:br>
              <a:rPr lang="fr-FR" sz="1600" dirty="0"/>
            </a:br>
            <a:r>
              <a:rPr lang="fr-FR" sz="1600" dirty="0"/>
              <a:t>(ex. URPS, ORU…)</a:t>
            </a:r>
            <a:endParaRPr lang="fr-FR" sz="1600" dirty="0">
              <a:solidFill>
                <a:srgbClr val="5268A5"/>
              </a:solidFill>
            </a:endParaRPr>
          </a:p>
        </p:txBody>
      </p:sp>
      <p:sp>
        <p:nvSpPr>
          <p:cNvPr id="7" name="Rectangle 6">
            <a:extLst>
              <a:ext uri="{FF2B5EF4-FFF2-40B4-BE49-F238E27FC236}">
                <a16:creationId xmlns:a16="http://schemas.microsoft.com/office/drawing/2014/main" id="{673C9DF6-D915-2CDD-BA74-D7711A9686AC}"/>
              </a:ext>
            </a:extLst>
          </p:cNvPr>
          <p:cNvSpPr/>
          <p:nvPr/>
        </p:nvSpPr>
        <p:spPr>
          <a:xfrm>
            <a:off x="265719" y="1274954"/>
            <a:ext cx="11673416" cy="4297245"/>
          </a:xfrm>
          <a:prstGeom prst="rect">
            <a:avLst/>
          </a:prstGeom>
          <a:noFill/>
          <a:ln w="6350">
            <a:solidFill>
              <a:srgbClr val="A6A6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867" b="1" dirty="0">
              <a:solidFill>
                <a:srgbClr val="006AB2"/>
              </a:solidFill>
            </a:endParaRPr>
          </a:p>
        </p:txBody>
      </p:sp>
      <p:sp>
        <p:nvSpPr>
          <p:cNvPr id="4" name="ZoneTexte 3">
            <a:extLst>
              <a:ext uri="{FF2B5EF4-FFF2-40B4-BE49-F238E27FC236}">
                <a16:creationId xmlns:a16="http://schemas.microsoft.com/office/drawing/2014/main" id="{49A89E24-9271-E93C-AABE-ADC3DD45C3A7}"/>
              </a:ext>
            </a:extLst>
          </p:cNvPr>
          <p:cNvSpPr txBox="1"/>
          <p:nvPr/>
        </p:nvSpPr>
        <p:spPr>
          <a:xfrm>
            <a:off x="856467" y="963813"/>
            <a:ext cx="8761965" cy="610889"/>
          </a:xfrm>
          <a:prstGeom prst="rect">
            <a:avLst/>
          </a:prstGeom>
          <a:noFill/>
        </p:spPr>
        <p:txBody>
          <a:bodyPr wrap="square" lIns="96000" tIns="144000" rIns="96000" bIns="144000" rtlCol="0" anchor="ctr" anchorCtr="0">
            <a:noAutofit/>
          </a:bodyPr>
          <a:lstStyle/>
          <a:p>
            <a:pPr algn="just"/>
            <a:r>
              <a:rPr lang="fr-FR" sz="1600" b="1" i="1" dirty="0">
                <a:solidFill>
                  <a:schemeClr val="bg1"/>
                </a:solidFill>
                <a:highlight>
                  <a:srgbClr val="006AB2"/>
                </a:highlight>
              </a:rPr>
              <a:t>Publication de la liste des outils numériques portés par les </a:t>
            </a:r>
            <a:r>
              <a:rPr lang="fr-FR" sz="1600" b="1" i="1" dirty="0" err="1">
                <a:solidFill>
                  <a:schemeClr val="bg1"/>
                </a:solidFill>
                <a:highlight>
                  <a:srgbClr val="006AB2"/>
                </a:highlight>
              </a:rPr>
              <a:t>GRADeS</a:t>
            </a:r>
            <a:endParaRPr lang="fr-FR" sz="1600" b="1" i="1" dirty="0">
              <a:solidFill>
                <a:schemeClr val="bg1"/>
              </a:solidFill>
              <a:highlight>
                <a:srgbClr val="006AB2"/>
              </a:highlight>
            </a:endParaRPr>
          </a:p>
        </p:txBody>
      </p:sp>
      <p:pic>
        <p:nvPicPr>
          <p:cNvPr id="6" name="Graphique 5" descr="Serveur avec un remplissage uni">
            <a:extLst>
              <a:ext uri="{FF2B5EF4-FFF2-40B4-BE49-F238E27FC236}">
                <a16:creationId xmlns:a16="http://schemas.microsoft.com/office/drawing/2014/main" id="{9A67533F-1B79-57AD-902E-A838325CB5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468" y="1082755"/>
            <a:ext cx="384000" cy="384000"/>
          </a:xfrm>
          <a:prstGeom prst="rect">
            <a:avLst/>
          </a:prstGeom>
        </p:spPr>
      </p:pic>
      <p:sp>
        <p:nvSpPr>
          <p:cNvPr id="8" name="ZoneTexte 7">
            <a:extLst>
              <a:ext uri="{FF2B5EF4-FFF2-40B4-BE49-F238E27FC236}">
                <a16:creationId xmlns:a16="http://schemas.microsoft.com/office/drawing/2014/main" id="{E4A05D16-C4D8-B9B1-97CC-4CC5BCE48328}"/>
              </a:ext>
            </a:extLst>
          </p:cNvPr>
          <p:cNvSpPr txBox="1"/>
          <p:nvPr/>
        </p:nvSpPr>
        <p:spPr>
          <a:xfrm>
            <a:off x="295881" y="5702655"/>
            <a:ext cx="5264684" cy="738664"/>
          </a:xfrm>
          <a:prstGeom prst="rect">
            <a:avLst/>
          </a:prstGeom>
          <a:noFill/>
        </p:spPr>
        <p:txBody>
          <a:bodyPr wrap="square">
            <a:spAutoFit/>
          </a:bodyPr>
          <a:lstStyle/>
          <a:p>
            <a:pPr lvl="1"/>
            <a:r>
              <a:rPr lang="fr-FR" sz="1400" b="1" i="1" dirty="0">
                <a:solidFill>
                  <a:schemeClr val="accent5">
                    <a:lumMod val="75000"/>
                  </a:schemeClr>
                </a:solidFill>
              </a:rPr>
              <a:t>Les éléments présentés vous semblent-ils </a:t>
            </a:r>
            <a:r>
              <a:rPr lang="fr-FR" sz="1400" b="1" i="1" dirty="0">
                <a:solidFill>
                  <a:schemeClr val="bg1"/>
                </a:solidFill>
                <a:highlight>
                  <a:srgbClr val="CE186F"/>
                </a:highlight>
              </a:rPr>
              <a:t>pertinents</a:t>
            </a:r>
            <a:r>
              <a:rPr lang="fr-FR" sz="1400" b="1" i="1" dirty="0">
                <a:solidFill>
                  <a:schemeClr val="bg1"/>
                </a:solidFill>
              </a:rPr>
              <a:t> </a:t>
            </a:r>
            <a:r>
              <a:rPr lang="fr-FR" sz="1400" b="1" i="1" dirty="0">
                <a:solidFill>
                  <a:schemeClr val="accent5">
                    <a:lumMod val="75000"/>
                  </a:schemeClr>
                </a:solidFill>
              </a:rPr>
              <a:t>?</a:t>
            </a:r>
          </a:p>
          <a:p>
            <a:pPr lvl="1"/>
            <a:r>
              <a:rPr lang="fr-FR" sz="1400" b="1" i="1" dirty="0">
                <a:solidFill>
                  <a:schemeClr val="bg1"/>
                </a:solidFill>
                <a:highlight>
                  <a:srgbClr val="CE186F"/>
                </a:highlight>
              </a:rPr>
              <a:t>Exhaustifs</a:t>
            </a:r>
            <a:r>
              <a:rPr lang="fr-FR" sz="1400" b="1" i="1" dirty="0">
                <a:solidFill>
                  <a:schemeClr val="accent5">
                    <a:lumMod val="75000"/>
                  </a:schemeClr>
                </a:solidFill>
              </a:rPr>
              <a:t> ?</a:t>
            </a:r>
          </a:p>
          <a:p>
            <a:pPr lvl="1"/>
            <a:r>
              <a:rPr lang="fr-FR" sz="1400" b="1" i="1" dirty="0">
                <a:solidFill>
                  <a:schemeClr val="accent5">
                    <a:lumMod val="75000"/>
                  </a:schemeClr>
                </a:solidFill>
              </a:rPr>
              <a:t>Auriez-vous </a:t>
            </a:r>
            <a:r>
              <a:rPr lang="fr-FR" sz="1400" b="1" i="1" dirty="0">
                <a:solidFill>
                  <a:schemeClr val="bg1"/>
                </a:solidFill>
                <a:highlight>
                  <a:srgbClr val="CE186F"/>
                </a:highlight>
              </a:rPr>
              <a:t>d’autres idées ?</a:t>
            </a:r>
          </a:p>
        </p:txBody>
      </p:sp>
      <p:pic>
        <p:nvPicPr>
          <p:cNvPr id="9" name="Graphique 8" descr="Mégaphone contour">
            <a:extLst>
              <a:ext uri="{FF2B5EF4-FFF2-40B4-BE49-F238E27FC236}">
                <a16:creationId xmlns:a16="http://schemas.microsoft.com/office/drawing/2014/main" id="{D0747603-6D70-5E9A-8B81-75FE8DE2E9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849" y="5811034"/>
            <a:ext cx="531557" cy="531557"/>
          </a:xfrm>
          <a:prstGeom prst="rect">
            <a:avLst/>
          </a:prstGeom>
        </p:spPr>
      </p:pic>
      <p:sp>
        <p:nvSpPr>
          <p:cNvPr id="2" name="Espace réservé du pied de page 8">
            <a:extLst>
              <a:ext uri="{FF2B5EF4-FFF2-40B4-BE49-F238E27FC236}">
                <a16:creationId xmlns:a16="http://schemas.microsoft.com/office/drawing/2014/main" id="{27325450-4D7B-E275-953A-E03A3FE8D1BC}"/>
              </a:ext>
            </a:extLst>
          </p:cNvPr>
          <p:cNvSpPr>
            <a:spLocks noGrp="1"/>
          </p:cNvSpPr>
          <p:nvPr>
            <p:ph type="ftr" sz="quarter" idx="19"/>
          </p:nvPr>
        </p:nvSpPr>
        <p:spPr>
          <a:xfrm>
            <a:off x="383117" y="6492875"/>
            <a:ext cx="9235315" cy="365125"/>
          </a:xfrm>
        </p:spPr>
        <p:txBody>
          <a:bodyPr/>
          <a:lstStyle/>
          <a:p>
            <a:r>
              <a:rPr lang="fr-FR" dirty="0">
                <a:latin typeface="Arial"/>
                <a:ea typeface="+mn-ea"/>
              </a:rPr>
              <a:t>CoMET - Webinaire </a:t>
            </a:r>
            <a:r>
              <a:rPr lang="fr-FR" dirty="0">
                <a:latin typeface="Arial"/>
              </a:rPr>
              <a:t>1</a:t>
            </a:r>
            <a:r>
              <a:rPr lang="fr-FR" dirty="0">
                <a:latin typeface="Arial"/>
                <a:ea typeface="+mn-ea"/>
              </a:rPr>
              <a:t>5/12/2023</a:t>
            </a:r>
          </a:p>
        </p:txBody>
      </p:sp>
    </p:spTree>
    <p:extLst>
      <p:ext uri="{BB962C8B-B14F-4D97-AF65-F5344CB8AC3E}">
        <p14:creationId xmlns:p14="http://schemas.microsoft.com/office/powerpoint/2010/main" val="16601656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9BA41AC1-782B-B5FE-109A-B7B7ED21C10F}"/>
              </a:ext>
            </a:extLst>
          </p:cNvPr>
          <p:cNvSpPr txBox="1"/>
          <p:nvPr/>
        </p:nvSpPr>
        <p:spPr>
          <a:xfrm>
            <a:off x="462531" y="5172255"/>
            <a:ext cx="5264684" cy="738664"/>
          </a:xfrm>
          <a:prstGeom prst="rect">
            <a:avLst/>
          </a:prstGeom>
          <a:noFill/>
        </p:spPr>
        <p:txBody>
          <a:bodyPr wrap="square">
            <a:spAutoFit/>
          </a:bodyPr>
          <a:lstStyle/>
          <a:p>
            <a:pPr lvl="1"/>
            <a:r>
              <a:rPr lang="fr-FR" sz="1400" b="1" i="1" dirty="0">
                <a:solidFill>
                  <a:schemeClr val="accent5">
                    <a:lumMod val="75000"/>
                  </a:schemeClr>
                </a:solidFill>
              </a:rPr>
              <a:t>Les éléments présentés vous semblent-ils </a:t>
            </a:r>
            <a:r>
              <a:rPr lang="fr-FR" sz="1400" b="1" i="1" dirty="0">
                <a:solidFill>
                  <a:schemeClr val="bg1"/>
                </a:solidFill>
                <a:highlight>
                  <a:srgbClr val="CE186F"/>
                </a:highlight>
              </a:rPr>
              <a:t>pertinents</a:t>
            </a:r>
            <a:r>
              <a:rPr lang="fr-FR" sz="1400" b="1" i="1" dirty="0">
                <a:solidFill>
                  <a:schemeClr val="bg1"/>
                </a:solidFill>
              </a:rPr>
              <a:t> </a:t>
            </a:r>
            <a:r>
              <a:rPr lang="fr-FR" sz="1400" b="1" i="1" dirty="0">
                <a:solidFill>
                  <a:schemeClr val="accent5">
                    <a:lumMod val="75000"/>
                  </a:schemeClr>
                </a:solidFill>
              </a:rPr>
              <a:t>(intitulés des champs, données indiquées…) ?</a:t>
            </a:r>
          </a:p>
          <a:p>
            <a:pPr lvl="1"/>
            <a:r>
              <a:rPr lang="fr-FR" sz="1400" b="1" i="1" dirty="0">
                <a:solidFill>
                  <a:schemeClr val="bg1"/>
                </a:solidFill>
                <a:highlight>
                  <a:srgbClr val="CE186F"/>
                </a:highlight>
              </a:rPr>
              <a:t>Exhaustifs</a:t>
            </a:r>
            <a:r>
              <a:rPr lang="fr-FR" sz="1400" b="1" i="1" dirty="0">
                <a:solidFill>
                  <a:schemeClr val="accent5">
                    <a:lumMod val="75000"/>
                  </a:schemeClr>
                </a:solidFill>
              </a:rPr>
              <a:t> ? Auriez-vous </a:t>
            </a:r>
            <a:r>
              <a:rPr lang="fr-FR" sz="1400" b="1" i="1" dirty="0">
                <a:solidFill>
                  <a:schemeClr val="bg1"/>
                </a:solidFill>
                <a:highlight>
                  <a:srgbClr val="CE186F"/>
                </a:highlight>
              </a:rPr>
              <a:t>d’autres idées ?</a:t>
            </a:r>
          </a:p>
        </p:txBody>
      </p:sp>
      <p:sp>
        <p:nvSpPr>
          <p:cNvPr id="33" name="ZoneTexte 32">
            <a:extLst>
              <a:ext uri="{FF2B5EF4-FFF2-40B4-BE49-F238E27FC236}">
                <a16:creationId xmlns:a16="http://schemas.microsoft.com/office/drawing/2014/main" id="{DC5664E2-1B2F-5CF8-4BA6-8C7155BB0C2F}"/>
              </a:ext>
            </a:extLst>
          </p:cNvPr>
          <p:cNvSpPr txBox="1"/>
          <p:nvPr/>
        </p:nvSpPr>
        <p:spPr>
          <a:xfrm>
            <a:off x="383117" y="1488977"/>
            <a:ext cx="11556018" cy="420027"/>
          </a:xfrm>
          <a:prstGeom prst="rect">
            <a:avLst/>
          </a:prstGeom>
          <a:noFill/>
        </p:spPr>
        <p:txBody>
          <a:bodyPr wrap="square" lIns="72000" tIns="108000" rIns="72000" bIns="108000" rtlCol="0" anchor="ctr" anchorCtr="0">
            <a:noAutofit/>
          </a:bodyPr>
          <a:lstStyle/>
          <a:p>
            <a:pPr algn="just"/>
            <a:r>
              <a:rPr lang="fr-FR" sz="1200" dirty="0"/>
              <a:t>Exemple de données d’un service pour une </a:t>
            </a:r>
            <a:r>
              <a:rPr lang="fr-FR" sz="1200" b="1" dirty="0"/>
              <a:t>région </a:t>
            </a:r>
            <a:r>
              <a:rPr lang="fr-FR" sz="1200" dirty="0"/>
              <a:t>:</a:t>
            </a:r>
          </a:p>
        </p:txBody>
      </p:sp>
      <p:sp>
        <p:nvSpPr>
          <p:cNvPr id="14" name="Espace réservé du numéro de diapositive 2">
            <a:extLst>
              <a:ext uri="{FF2B5EF4-FFF2-40B4-BE49-F238E27FC236}">
                <a16:creationId xmlns:a16="http://schemas.microsoft.com/office/drawing/2014/main" id="{349A3651-8FEB-DCD2-1137-01B7D2B64AE6}"/>
              </a:ext>
            </a:extLst>
          </p:cNvPr>
          <p:cNvSpPr>
            <a:spLocks noGrp="1"/>
          </p:cNvSpPr>
          <p:nvPr>
            <p:ph type="sldNum" sz="quarter" idx="12"/>
          </p:nvPr>
        </p:nvSpPr>
        <p:spPr>
          <a:xfrm>
            <a:off x="0" y="6492876"/>
            <a:ext cx="383117" cy="365125"/>
          </a:xfrm>
        </p:spPr>
        <p:txBody>
          <a:bodyPr/>
          <a:lstStyle/>
          <a:p>
            <a:fld id="{646E7B68-C406-4B5C-B79D-A1CDE10CB85D}" type="slidenum">
              <a:rPr lang="fr-FR" smtClean="0"/>
              <a:pPr/>
              <a:t>6</a:t>
            </a:fld>
            <a:endParaRPr lang="fr-FR" dirty="0"/>
          </a:p>
        </p:txBody>
      </p:sp>
      <p:sp>
        <p:nvSpPr>
          <p:cNvPr id="12" name="Titre 1">
            <a:extLst>
              <a:ext uri="{FF2B5EF4-FFF2-40B4-BE49-F238E27FC236}">
                <a16:creationId xmlns:a16="http://schemas.microsoft.com/office/drawing/2014/main" id="{1BD8B7C0-C3EA-5448-7F9F-01BE00A0030E}"/>
              </a:ext>
            </a:extLst>
          </p:cNvPr>
          <p:cNvSpPr txBox="1">
            <a:spLocks/>
          </p:cNvSpPr>
          <p:nvPr/>
        </p:nvSpPr>
        <p:spPr>
          <a:xfrm>
            <a:off x="1105195" y="115200"/>
            <a:ext cx="10837205" cy="720000"/>
          </a:xfrm>
          <a:prstGeom prst="rect">
            <a:avLst/>
          </a:prstGeom>
        </p:spPr>
        <p:txBody>
          <a:bodyPr vert="horz" lIns="0" tIns="0" rIns="0" bIns="0" rtlCol="0" anchor="ctr" anchorCtr="0">
            <a:noAutofit/>
          </a:bodyPr>
          <a:lst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a:lstStyle>
          <a:p>
            <a:pPr algn="just">
              <a:lnSpc>
                <a:spcPts val="2500"/>
              </a:lnSpc>
            </a:pPr>
            <a:r>
              <a:rPr lang="fr-FR" sz="2400" dirty="0"/>
              <a:t>Quelles informations présenter dans la cartographie ?</a:t>
            </a:r>
          </a:p>
        </p:txBody>
      </p:sp>
      <p:sp>
        <p:nvSpPr>
          <p:cNvPr id="7" name="Rectangle 6">
            <a:extLst>
              <a:ext uri="{FF2B5EF4-FFF2-40B4-BE49-F238E27FC236}">
                <a16:creationId xmlns:a16="http://schemas.microsoft.com/office/drawing/2014/main" id="{673C9DF6-D915-2CDD-BA74-D7711A9686AC}"/>
              </a:ext>
            </a:extLst>
          </p:cNvPr>
          <p:cNvSpPr/>
          <p:nvPr/>
        </p:nvSpPr>
        <p:spPr>
          <a:xfrm>
            <a:off x="265719" y="1215201"/>
            <a:ext cx="11673416" cy="5027605"/>
          </a:xfrm>
          <a:prstGeom prst="rect">
            <a:avLst/>
          </a:prstGeom>
          <a:noFill/>
          <a:ln w="6350">
            <a:solidFill>
              <a:srgbClr val="A6A6A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867" b="1" dirty="0">
              <a:solidFill>
                <a:srgbClr val="006AB2"/>
              </a:solidFill>
            </a:endParaRPr>
          </a:p>
        </p:txBody>
      </p:sp>
      <p:sp>
        <p:nvSpPr>
          <p:cNvPr id="4" name="ZoneTexte 3">
            <a:extLst>
              <a:ext uri="{FF2B5EF4-FFF2-40B4-BE49-F238E27FC236}">
                <a16:creationId xmlns:a16="http://schemas.microsoft.com/office/drawing/2014/main" id="{49A89E24-9271-E93C-AABE-ADC3DD45C3A7}"/>
              </a:ext>
            </a:extLst>
          </p:cNvPr>
          <p:cNvSpPr txBox="1"/>
          <p:nvPr/>
        </p:nvSpPr>
        <p:spPr>
          <a:xfrm>
            <a:off x="383117" y="963813"/>
            <a:ext cx="8386051" cy="610889"/>
          </a:xfrm>
          <a:prstGeom prst="rect">
            <a:avLst/>
          </a:prstGeom>
          <a:noFill/>
        </p:spPr>
        <p:txBody>
          <a:bodyPr wrap="square" lIns="96000" tIns="144000" rIns="96000" bIns="144000" rtlCol="0" anchor="ctr" anchorCtr="0">
            <a:noAutofit/>
          </a:bodyPr>
          <a:lstStyle/>
          <a:p>
            <a:pPr algn="just"/>
            <a:r>
              <a:rPr lang="fr-FR" sz="1600" b="1" i="1" dirty="0">
                <a:solidFill>
                  <a:schemeClr val="bg1"/>
                </a:solidFill>
                <a:highlight>
                  <a:srgbClr val="006AB2"/>
                </a:highlight>
              </a:rPr>
              <a:t>Informations pré-identifiées pour affichage dans la 1ère version de la cartographie</a:t>
            </a:r>
          </a:p>
        </p:txBody>
      </p:sp>
      <p:sp>
        <p:nvSpPr>
          <p:cNvPr id="11" name="ZoneTexte 10">
            <a:extLst>
              <a:ext uri="{FF2B5EF4-FFF2-40B4-BE49-F238E27FC236}">
                <a16:creationId xmlns:a16="http://schemas.microsoft.com/office/drawing/2014/main" id="{48AB4196-52EA-5B66-6B6C-81154E1F5F5D}"/>
              </a:ext>
            </a:extLst>
          </p:cNvPr>
          <p:cNvSpPr txBox="1"/>
          <p:nvPr/>
        </p:nvSpPr>
        <p:spPr>
          <a:xfrm>
            <a:off x="7169869" y="5876350"/>
            <a:ext cx="4769266" cy="246221"/>
          </a:xfrm>
          <a:prstGeom prst="rect">
            <a:avLst/>
          </a:prstGeom>
          <a:noFill/>
        </p:spPr>
        <p:txBody>
          <a:bodyPr wrap="square">
            <a:spAutoFit/>
          </a:bodyPr>
          <a:lstStyle/>
          <a:p>
            <a:pPr algn="just" defTabSz="1219170" fontAlgn="ctr">
              <a:defRPr/>
            </a:pPr>
            <a:r>
              <a:rPr lang="fr-FR" sz="1000" dirty="0">
                <a:solidFill>
                  <a:srgbClr val="000000"/>
                </a:solidFill>
                <a:latin typeface="+mj-lt"/>
              </a:rPr>
              <a:t>Information attendue dans la feuille de route du numérique en santé 2023-2027 </a:t>
            </a:r>
          </a:p>
        </p:txBody>
      </p:sp>
      <p:graphicFrame>
        <p:nvGraphicFramePr>
          <p:cNvPr id="22" name="Tableau 21">
            <a:extLst>
              <a:ext uri="{FF2B5EF4-FFF2-40B4-BE49-F238E27FC236}">
                <a16:creationId xmlns:a16="http://schemas.microsoft.com/office/drawing/2014/main" id="{CE42F26A-583B-8EAE-94A1-36C4F6F44F5F}"/>
              </a:ext>
            </a:extLst>
          </p:cNvPr>
          <p:cNvGraphicFramePr>
            <a:graphicFrameLocks noGrp="1"/>
          </p:cNvGraphicFramePr>
          <p:nvPr>
            <p:custDataLst>
              <p:tags r:id="rId1"/>
            </p:custDataLst>
            <p:extLst>
              <p:ext uri="{D42A27DB-BD31-4B8C-83A1-F6EECF244321}">
                <p14:modId xmlns:p14="http://schemas.microsoft.com/office/powerpoint/2010/main" val="2564776299"/>
              </p:ext>
            </p:extLst>
          </p:nvPr>
        </p:nvGraphicFramePr>
        <p:xfrm>
          <a:off x="462531" y="1988430"/>
          <a:ext cx="11309550" cy="3067050"/>
        </p:xfrm>
        <a:graphic>
          <a:graphicData uri="http://schemas.openxmlformats.org/drawingml/2006/table">
            <a:tbl>
              <a:tblPr/>
              <a:tblGrid>
                <a:gridCol w="756000">
                  <a:extLst>
                    <a:ext uri="{9D8B030D-6E8A-4147-A177-3AD203B41FA5}">
                      <a16:colId xmlns:a16="http://schemas.microsoft.com/office/drawing/2014/main" val="3114125331"/>
                    </a:ext>
                  </a:extLst>
                </a:gridCol>
                <a:gridCol w="756000">
                  <a:extLst>
                    <a:ext uri="{9D8B030D-6E8A-4147-A177-3AD203B41FA5}">
                      <a16:colId xmlns:a16="http://schemas.microsoft.com/office/drawing/2014/main" val="1858298242"/>
                    </a:ext>
                  </a:extLst>
                </a:gridCol>
                <a:gridCol w="756000">
                  <a:extLst>
                    <a:ext uri="{9D8B030D-6E8A-4147-A177-3AD203B41FA5}">
                      <a16:colId xmlns:a16="http://schemas.microsoft.com/office/drawing/2014/main" val="1059150802"/>
                    </a:ext>
                  </a:extLst>
                </a:gridCol>
                <a:gridCol w="1656000">
                  <a:extLst>
                    <a:ext uri="{9D8B030D-6E8A-4147-A177-3AD203B41FA5}">
                      <a16:colId xmlns:a16="http://schemas.microsoft.com/office/drawing/2014/main" val="663101146"/>
                    </a:ext>
                  </a:extLst>
                </a:gridCol>
                <a:gridCol w="1235895">
                  <a:extLst>
                    <a:ext uri="{9D8B030D-6E8A-4147-A177-3AD203B41FA5}">
                      <a16:colId xmlns:a16="http://schemas.microsoft.com/office/drawing/2014/main" val="443356657"/>
                    </a:ext>
                  </a:extLst>
                </a:gridCol>
                <a:gridCol w="1670103">
                  <a:extLst>
                    <a:ext uri="{9D8B030D-6E8A-4147-A177-3AD203B41FA5}">
                      <a16:colId xmlns:a16="http://schemas.microsoft.com/office/drawing/2014/main" val="248302163"/>
                    </a:ext>
                  </a:extLst>
                </a:gridCol>
                <a:gridCol w="4479552">
                  <a:extLst>
                    <a:ext uri="{9D8B030D-6E8A-4147-A177-3AD203B41FA5}">
                      <a16:colId xmlns:a16="http://schemas.microsoft.com/office/drawing/2014/main" val="1331140765"/>
                    </a:ext>
                  </a:extLst>
                </a:gridCol>
              </a:tblGrid>
              <a:tr h="360000">
                <a:tc>
                  <a:txBody>
                    <a:bodyPr/>
                    <a:lstStyle/>
                    <a:p>
                      <a:pPr algn="ctr" fontAlgn="ctr"/>
                      <a:r>
                        <a:rPr lang="fr-FR" sz="1200" b="1" i="1" u="none" strike="noStrike" dirty="0">
                          <a:solidFill>
                            <a:srgbClr val="000000"/>
                          </a:solidFill>
                          <a:effectLst/>
                          <a:latin typeface="Arial" panose="020B0604020202020204" pitchFamily="34" charset="0"/>
                        </a:rPr>
                        <a:t>Région</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fr-FR" sz="1200" b="1" i="1" u="none" strike="noStrike" dirty="0">
                          <a:solidFill>
                            <a:srgbClr val="000000"/>
                          </a:solidFill>
                          <a:effectLst/>
                          <a:latin typeface="Arial" panose="020B0604020202020204" pitchFamily="34" charset="0"/>
                        </a:rPr>
                        <a:t>Typologie</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fr-FR" sz="1200" b="1" i="1" u="none" strike="noStrike" dirty="0">
                          <a:solidFill>
                            <a:srgbClr val="000000"/>
                          </a:solidFill>
                          <a:effectLst/>
                          <a:latin typeface="Arial" panose="020B0604020202020204" pitchFamily="34" charset="0"/>
                        </a:rPr>
                        <a:t>Service</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fr-FR" sz="1200" b="1" i="1" u="none" strike="noStrike" dirty="0">
                          <a:solidFill>
                            <a:srgbClr val="000000"/>
                          </a:solidFill>
                          <a:effectLst/>
                          <a:latin typeface="Arial" panose="020B0604020202020204" pitchFamily="34" charset="0"/>
                        </a:rPr>
                        <a:t>Description</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fr-FR" sz="1200" b="1" i="1" u="none" strike="noStrike" dirty="0">
                          <a:solidFill>
                            <a:srgbClr val="000000"/>
                          </a:solidFill>
                          <a:effectLst/>
                          <a:latin typeface="Arial" panose="020B0604020202020204" pitchFamily="34" charset="0"/>
                        </a:rPr>
                        <a:t>En savoir plus</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fr-FR" sz="1200" b="1" i="1" u="none" strike="noStrike" dirty="0">
                          <a:solidFill>
                            <a:srgbClr val="000000"/>
                          </a:solidFill>
                          <a:effectLst/>
                          <a:latin typeface="Arial" panose="020B0604020202020204" pitchFamily="34" charset="0"/>
                        </a:rPr>
                        <a:t>Perspectives du service</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CFF">
                        <a:alpha val="50196"/>
                      </a:srgbClr>
                    </a:solidFill>
                  </a:tcPr>
                </a:tc>
                <a:tc>
                  <a:txBody>
                    <a:bodyPr/>
                    <a:lstStyle/>
                    <a:p>
                      <a:pPr algn="ctr" fontAlgn="ctr"/>
                      <a:r>
                        <a:rPr lang="fr-FR" sz="1200" b="1" i="1" u="none" strike="noStrike" dirty="0">
                          <a:solidFill>
                            <a:srgbClr val="000000"/>
                          </a:solidFill>
                          <a:effectLst/>
                          <a:latin typeface="Arial" panose="020B0604020202020204" pitchFamily="34" charset="0"/>
                        </a:rPr>
                        <a:t>Intégration des référentiels et services socles</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CFF">
                        <a:alpha val="50196"/>
                      </a:srgbClr>
                    </a:solidFill>
                  </a:tcPr>
                </a:tc>
                <a:extLst>
                  <a:ext uri="{0D108BD9-81ED-4DB2-BD59-A6C34878D82A}">
                    <a16:rowId xmlns:a16="http://schemas.microsoft.com/office/drawing/2014/main" val="3994555117"/>
                  </a:ext>
                </a:extLst>
              </a:tr>
              <a:tr h="2484000">
                <a:tc>
                  <a:txBody>
                    <a:bodyPr/>
                    <a:lstStyle/>
                    <a:p>
                      <a:pPr algn="ctr" fontAlgn="ctr"/>
                      <a:r>
                        <a:rPr lang="fr-FR" sz="1100" kern="1200" dirty="0">
                          <a:solidFill>
                            <a:schemeClr val="tx1"/>
                          </a:solidFill>
                          <a:latin typeface="Arial" charset="0"/>
                          <a:ea typeface="Geneva" charset="-128"/>
                          <a:cs typeface="+mn-cs"/>
                        </a:rPr>
                        <a:t>ARA</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fr-FR" sz="1100" dirty="0">
                          <a:solidFill>
                            <a:schemeClr val="tx1"/>
                          </a:solidFill>
                        </a:rPr>
                        <a:t>Orientation</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fr-FR" sz="1100" dirty="0">
                          <a:solidFill>
                            <a:schemeClr val="tx1"/>
                          </a:solidFill>
                        </a:rPr>
                        <a:t>ViaTrajectoire</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just"/>
                      <a:r>
                        <a:rPr lang="fr-FR" sz="1100" u="sng" dirty="0">
                          <a:solidFill>
                            <a:schemeClr val="tx1"/>
                          </a:solidFill>
                        </a:rPr>
                        <a:t>Description :</a:t>
                      </a:r>
                      <a:r>
                        <a:rPr lang="fr-FR" sz="1100" dirty="0">
                          <a:solidFill>
                            <a:schemeClr val="tx1"/>
                          </a:solidFill>
                        </a:rPr>
                        <a:t> ViaTrajectoire est un service public, gratuit et sécurisé qui propose une aide à l’orientation et à l’admission de patients vers les structures sanitaires et médico-sociales</a:t>
                      </a:r>
                    </a:p>
                    <a:p>
                      <a:pPr algn="just"/>
                      <a:endParaRPr lang="fr-FR" sz="1100" dirty="0">
                        <a:solidFill>
                          <a:schemeClr val="tx1"/>
                        </a:solidFill>
                      </a:endParaRPr>
                    </a:p>
                    <a:p>
                      <a:pPr algn="just"/>
                      <a:r>
                        <a:rPr lang="fr-FR" sz="1100" u="sng" dirty="0">
                          <a:solidFill>
                            <a:schemeClr val="tx1"/>
                          </a:solidFill>
                        </a:rPr>
                        <a:t>Usagers :</a:t>
                      </a:r>
                      <a:r>
                        <a:rPr lang="fr-FR" sz="1100" dirty="0">
                          <a:solidFill>
                            <a:schemeClr val="tx1"/>
                          </a:solidFill>
                        </a:rPr>
                        <a:t> Accessible aux professionnels de santé des secteurs sanitaire et médico-social, aux médecins libéraux ainsi qu’aux usagers</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indent="0" algn="ctr" defTabSz="914400" rtl="0" eaLnBrk="1" fontAlgn="ctr" latinLnBrk="0" hangingPunct="1">
                        <a:spcBef>
                          <a:spcPts val="300"/>
                        </a:spcBef>
                        <a:buFont typeface="Arial" panose="020B0604020202020204" pitchFamily="34" charset="0"/>
                        <a:buNone/>
                      </a:pPr>
                      <a:r>
                        <a:rPr lang="fr-FR" sz="1100" b="0" i="0" u="none" strike="noStrike" kern="1200" dirty="0">
                          <a:solidFill>
                            <a:schemeClr val="tx1"/>
                          </a:solidFill>
                          <a:effectLst/>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https://www.sante-ara.fr/services/viatrajectoire/</a:t>
                      </a:r>
                      <a:endParaRPr lang="fr-FR" sz="1100" b="0" i="0" u="none" strike="noStrike" kern="1200" dirty="0">
                        <a:solidFill>
                          <a:schemeClr val="tx1"/>
                        </a:solidFill>
                        <a:effectLst/>
                        <a:latin typeface="Arial" panose="020B0604020202020204" pitchFamily="34" charset="0"/>
                        <a:ea typeface="+mn-ea"/>
                        <a:cs typeface="+mn-cs"/>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indent="0" algn="ctr" fontAlgn="ctr">
                        <a:spcBef>
                          <a:spcPts val="300"/>
                        </a:spcBef>
                        <a:buFont typeface="Arial" panose="020B0604020202020204" pitchFamily="34" charset="0"/>
                        <a:buNone/>
                      </a:pPr>
                      <a:r>
                        <a:rPr lang="fr-FR" sz="1100" b="0" i="0" u="none" strike="noStrike" dirty="0">
                          <a:solidFill>
                            <a:schemeClr val="tx1"/>
                          </a:solidFill>
                          <a:effectLst/>
                          <a:latin typeface="Arial" panose="020B0604020202020204" pitchFamily="34" charset="0"/>
                        </a:rPr>
                        <a:t>Stratégie de déploiement sur l'intégralité des volets d'orientation : orientations Sanitaire, Grand Age, Handicap, PCO-TND, PRADO</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108000" indent="-108000" algn="just" fontAlgn="ctr">
                        <a:spcBef>
                          <a:spcPts val="600"/>
                        </a:spcBef>
                        <a:buClr>
                          <a:srgbClr val="7030A0"/>
                        </a:buClr>
                        <a:buFont typeface="Arial" panose="020B0604020202020204" pitchFamily="34" charset="0"/>
                        <a:buChar char="•"/>
                      </a:pPr>
                      <a:r>
                        <a:rPr lang="fr-FR" sz="1100" b="0" i="0" u="sng" strike="noStrike" dirty="0">
                          <a:solidFill>
                            <a:schemeClr val="tx1"/>
                          </a:solidFill>
                          <a:effectLst/>
                          <a:latin typeface="Arial" panose="020B0604020202020204" pitchFamily="34" charset="0"/>
                        </a:rPr>
                        <a:t>Référencement au catalogue Mon Espace Santé :</a:t>
                      </a:r>
                      <a:r>
                        <a:rPr lang="fr-FR" sz="1100" b="0" i="0" u="none" strike="noStrike" dirty="0">
                          <a:solidFill>
                            <a:schemeClr val="tx1"/>
                          </a:solidFill>
                          <a:effectLst/>
                          <a:latin typeface="Arial" panose="020B0604020202020204" pitchFamily="34" charset="0"/>
                        </a:rPr>
                        <a:t> Référencement à venir</a:t>
                      </a:r>
                    </a:p>
                    <a:p>
                      <a:pPr marL="108000" indent="-108000" algn="just" fontAlgn="ctr">
                        <a:spcBef>
                          <a:spcPts val="600"/>
                        </a:spcBef>
                        <a:buClr>
                          <a:srgbClr val="7030A0"/>
                        </a:buClr>
                        <a:buFont typeface="Arial" panose="020B0604020202020204" pitchFamily="34" charset="0"/>
                        <a:buChar char="•"/>
                      </a:pPr>
                      <a:r>
                        <a:rPr lang="fr-FR" sz="1100" b="0" i="0" u="sng" strike="noStrike" dirty="0">
                          <a:solidFill>
                            <a:schemeClr val="tx1"/>
                          </a:solidFill>
                          <a:effectLst/>
                          <a:latin typeface="Arial" panose="020B0604020202020204" pitchFamily="34" charset="0"/>
                        </a:rPr>
                        <a:t>Implémentation de l’INS :</a:t>
                      </a:r>
                      <a:r>
                        <a:rPr lang="fr-FR" sz="1100" b="0" i="0" u="none" strike="noStrike" dirty="0">
                          <a:solidFill>
                            <a:schemeClr val="tx1"/>
                          </a:solidFill>
                          <a:effectLst/>
                          <a:latin typeface="Arial" panose="020B0604020202020204" pitchFamily="34" charset="0"/>
                        </a:rPr>
                        <a:t> Oui</a:t>
                      </a:r>
                      <a:endParaRPr lang="fr-FR" sz="1100" b="1" i="0" u="none" strike="noStrike" dirty="0">
                        <a:solidFill>
                          <a:schemeClr val="accent5">
                            <a:lumMod val="75000"/>
                          </a:schemeClr>
                        </a:solidFill>
                        <a:effectLst/>
                        <a:latin typeface="Arial" panose="020B0604020202020204" pitchFamily="34" charset="0"/>
                      </a:endParaRPr>
                    </a:p>
                    <a:p>
                      <a:pPr marL="108000" indent="-108000" algn="just" fontAlgn="ctr">
                        <a:spcBef>
                          <a:spcPts val="600"/>
                        </a:spcBef>
                        <a:buClr>
                          <a:srgbClr val="7030A0"/>
                        </a:buClr>
                        <a:buFont typeface="Arial" panose="020B0604020202020204" pitchFamily="34" charset="0"/>
                        <a:buChar char="•"/>
                      </a:pPr>
                      <a:r>
                        <a:rPr lang="fr-FR" sz="1100" b="0" i="0" u="sng" strike="noStrike" dirty="0">
                          <a:solidFill>
                            <a:schemeClr val="tx1"/>
                          </a:solidFill>
                          <a:effectLst/>
                          <a:latin typeface="Arial" panose="020B0604020202020204" pitchFamily="34" charset="0"/>
                        </a:rPr>
                        <a:t>Authentification via Pro Santé Connect :</a:t>
                      </a:r>
                      <a:r>
                        <a:rPr lang="fr-FR" sz="1100" b="0" i="0" u="none" strike="noStrike" dirty="0">
                          <a:solidFill>
                            <a:schemeClr val="tx1"/>
                          </a:solidFill>
                          <a:effectLst/>
                          <a:latin typeface="Arial" panose="020B0604020202020204" pitchFamily="34" charset="0"/>
                        </a:rPr>
                        <a:t> Oui</a:t>
                      </a:r>
                    </a:p>
                    <a:p>
                      <a:pPr marL="108000" indent="-108000" algn="just" fontAlgn="ctr">
                        <a:spcBef>
                          <a:spcPts val="600"/>
                        </a:spcBef>
                        <a:buClr>
                          <a:srgbClr val="7030A0"/>
                        </a:buClr>
                        <a:buFont typeface="Arial" panose="020B0604020202020204" pitchFamily="34" charset="0"/>
                        <a:buChar char="•"/>
                      </a:pPr>
                      <a:r>
                        <a:rPr lang="fr-FR" sz="1100" b="0" i="0" u="sng" strike="noStrike" dirty="0">
                          <a:solidFill>
                            <a:schemeClr val="tx1"/>
                          </a:solidFill>
                          <a:effectLst/>
                          <a:latin typeface="Arial" panose="020B0604020202020204" pitchFamily="34" charset="0"/>
                        </a:rPr>
                        <a:t>Intégration de la MSSanté :</a:t>
                      </a:r>
                      <a:r>
                        <a:rPr lang="fr-FR" sz="1100" b="0" i="0" u="none" strike="noStrike" dirty="0">
                          <a:solidFill>
                            <a:schemeClr val="tx1"/>
                          </a:solidFill>
                          <a:effectLst/>
                          <a:latin typeface="Arial" panose="020B0604020202020204" pitchFamily="34" charset="0"/>
                        </a:rPr>
                        <a:t> Oui</a:t>
                      </a:r>
                    </a:p>
                    <a:p>
                      <a:pPr marL="108000" indent="-108000" algn="just" fontAlgn="ctr">
                        <a:spcBef>
                          <a:spcPts val="600"/>
                        </a:spcBef>
                        <a:buClr>
                          <a:srgbClr val="7030A0"/>
                        </a:buClr>
                        <a:buFont typeface="Arial" panose="020B0604020202020204" pitchFamily="34" charset="0"/>
                        <a:buChar char="•"/>
                      </a:pPr>
                      <a:r>
                        <a:rPr lang="fr-FR" sz="1100" b="0" i="0" u="sng" strike="noStrike" dirty="0">
                          <a:solidFill>
                            <a:schemeClr val="tx1"/>
                          </a:solidFill>
                          <a:effectLst/>
                          <a:latin typeface="Arial" panose="020B0604020202020204" pitchFamily="34" charset="0"/>
                        </a:rPr>
                        <a:t>Interfaçage avec le DMP :</a:t>
                      </a:r>
                      <a:r>
                        <a:rPr lang="fr-FR" sz="1100" b="0" i="0" u="none" strike="noStrike" dirty="0">
                          <a:solidFill>
                            <a:schemeClr val="tx1"/>
                          </a:solidFill>
                          <a:effectLst/>
                          <a:latin typeface="Arial" panose="020B0604020202020204" pitchFamily="34" charset="0"/>
                        </a:rPr>
                        <a:t> Non applicable</a:t>
                      </a:r>
                    </a:p>
                    <a:p>
                      <a:pPr marL="108000" indent="-108000" algn="just" fontAlgn="ctr">
                        <a:spcBef>
                          <a:spcPts val="600"/>
                        </a:spcBef>
                        <a:buClr>
                          <a:srgbClr val="7030A0"/>
                        </a:buClr>
                        <a:buFont typeface="Arial" panose="020B0604020202020204" pitchFamily="34" charset="0"/>
                        <a:buChar char="•"/>
                      </a:pPr>
                      <a:r>
                        <a:rPr lang="fr-FR" sz="1100" b="0" i="0" u="sng" strike="noStrike" dirty="0">
                          <a:solidFill>
                            <a:schemeClr val="tx1"/>
                          </a:solidFill>
                          <a:effectLst/>
                          <a:latin typeface="Arial" panose="020B0604020202020204" pitchFamily="34" charset="0"/>
                        </a:rPr>
                        <a:t>Adossement au FINESS :</a:t>
                      </a:r>
                      <a:r>
                        <a:rPr lang="fr-FR" sz="1100" b="0" i="0" u="none" strike="noStrike" dirty="0">
                          <a:solidFill>
                            <a:schemeClr val="tx1"/>
                          </a:solidFill>
                          <a:effectLst/>
                          <a:latin typeface="Arial" panose="020B0604020202020204" pitchFamily="34" charset="0"/>
                        </a:rPr>
                        <a:t> Oui</a:t>
                      </a:r>
                    </a:p>
                    <a:p>
                      <a:pPr marL="108000" indent="-108000" algn="just" fontAlgn="ctr">
                        <a:spcBef>
                          <a:spcPts val="600"/>
                        </a:spcBef>
                        <a:buClr>
                          <a:srgbClr val="7030A0"/>
                        </a:buClr>
                        <a:buFont typeface="Arial" panose="020B0604020202020204" pitchFamily="34" charset="0"/>
                        <a:buChar char="•"/>
                      </a:pPr>
                      <a:r>
                        <a:rPr lang="fr-FR" sz="1100" b="0" i="0" u="sng" strike="noStrike" dirty="0">
                          <a:solidFill>
                            <a:schemeClr val="tx1"/>
                          </a:solidFill>
                          <a:effectLst/>
                          <a:latin typeface="Arial" panose="020B0604020202020204" pitchFamily="34" charset="0"/>
                        </a:rPr>
                        <a:t>Adossement au RPPS :</a:t>
                      </a:r>
                      <a:r>
                        <a:rPr lang="fr-FR" sz="1100" b="0" i="0" u="none" strike="noStrike" dirty="0">
                          <a:solidFill>
                            <a:schemeClr val="tx1"/>
                          </a:solidFill>
                          <a:effectLst/>
                          <a:latin typeface="Arial" panose="020B0604020202020204" pitchFamily="34" charset="0"/>
                        </a:rPr>
                        <a:t> Oui</a:t>
                      </a:r>
                    </a:p>
                    <a:p>
                      <a:pPr marL="108000" indent="-108000" algn="just" fontAlgn="ctr">
                        <a:spcBef>
                          <a:spcPts val="600"/>
                        </a:spcBef>
                        <a:buClr>
                          <a:srgbClr val="7030A0"/>
                        </a:buClr>
                        <a:buFont typeface="Arial" panose="020B0604020202020204" pitchFamily="34" charset="0"/>
                        <a:buChar char="•"/>
                      </a:pPr>
                      <a:r>
                        <a:rPr lang="fr-FR" sz="1100" b="0" i="0" u="sng" strike="noStrike" dirty="0">
                          <a:solidFill>
                            <a:schemeClr val="tx1"/>
                          </a:solidFill>
                          <a:effectLst/>
                          <a:latin typeface="Arial" panose="020B0604020202020204" pitchFamily="34" charset="0"/>
                        </a:rPr>
                        <a:t>Consommation du ROR :</a:t>
                      </a:r>
                      <a:r>
                        <a:rPr lang="fr-FR" sz="1100" b="0" i="0" u="none" strike="noStrike" dirty="0">
                          <a:solidFill>
                            <a:schemeClr val="tx1"/>
                          </a:solidFill>
                          <a:effectLst/>
                          <a:latin typeface="Arial" panose="020B0604020202020204" pitchFamily="34" charset="0"/>
                        </a:rPr>
                        <a:t> Les services ayant vocation à s'adosser au ROR national (dont VT), ont inscrit dans leur feuille de route des évolutions pour appeler le ROR via l'interface cible FHIR. La cible est fixée à la version de décembre 2023 pour ViaTrajectoire</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50534032"/>
                  </a:ext>
                </a:extLst>
              </a:tr>
            </a:tbl>
          </a:graphicData>
        </a:graphic>
      </p:graphicFrame>
      <p:pic>
        <p:nvPicPr>
          <p:cNvPr id="25" name="Graphique 24" descr="Mégaphone contour">
            <a:extLst>
              <a:ext uri="{FF2B5EF4-FFF2-40B4-BE49-F238E27FC236}">
                <a16:creationId xmlns:a16="http://schemas.microsoft.com/office/drawing/2014/main" id="{8C0C15A4-57DC-2FC0-B55B-95C7629D3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570" y="5178214"/>
            <a:ext cx="531557" cy="531557"/>
          </a:xfrm>
          <a:prstGeom prst="rect">
            <a:avLst/>
          </a:prstGeom>
        </p:spPr>
      </p:pic>
      <p:sp>
        <p:nvSpPr>
          <p:cNvPr id="26" name="ZoneTexte 25">
            <a:extLst>
              <a:ext uri="{FF2B5EF4-FFF2-40B4-BE49-F238E27FC236}">
                <a16:creationId xmlns:a16="http://schemas.microsoft.com/office/drawing/2014/main" id="{80E8A66E-6A64-820C-398A-DA9B01E35096}"/>
              </a:ext>
            </a:extLst>
          </p:cNvPr>
          <p:cNvSpPr txBox="1"/>
          <p:nvPr/>
        </p:nvSpPr>
        <p:spPr>
          <a:xfrm>
            <a:off x="8450301" y="1044120"/>
            <a:ext cx="3758541" cy="461665"/>
          </a:xfrm>
          <a:prstGeom prst="rect">
            <a:avLst/>
          </a:prstGeom>
          <a:noFill/>
        </p:spPr>
        <p:txBody>
          <a:bodyPr wrap="square">
            <a:spAutoFit/>
          </a:bodyPr>
          <a:lstStyle/>
          <a:p>
            <a:pPr marL="0" lvl="1" algn="ctr"/>
            <a:r>
              <a:rPr lang="fr-FR" sz="1200" b="1" i="1" dirty="0">
                <a:solidFill>
                  <a:schemeClr val="bg1"/>
                </a:solidFill>
                <a:highlight>
                  <a:srgbClr val="CE186F"/>
                </a:highlight>
              </a:rPr>
              <a:t>Des évolutions pourront être prises en compte, notamment dans les versions à venir</a:t>
            </a:r>
          </a:p>
        </p:txBody>
      </p:sp>
      <p:sp>
        <p:nvSpPr>
          <p:cNvPr id="28" name="Rectangle 27">
            <a:extLst>
              <a:ext uri="{FF2B5EF4-FFF2-40B4-BE49-F238E27FC236}">
                <a16:creationId xmlns:a16="http://schemas.microsoft.com/office/drawing/2014/main" id="{87401EBB-138D-8486-0386-3237C72CDA41}"/>
              </a:ext>
            </a:extLst>
          </p:cNvPr>
          <p:cNvSpPr/>
          <p:nvPr/>
        </p:nvSpPr>
        <p:spPr>
          <a:xfrm>
            <a:off x="6424675" y="5926561"/>
            <a:ext cx="720000" cy="186313"/>
          </a:xfrm>
          <a:prstGeom prst="rect">
            <a:avLst/>
          </a:prstGeom>
          <a:solidFill>
            <a:srgbClr val="CCCC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ZoneTexte 31">
            <a:extLst>
              <a:ext uri="{FF2B5EF4-FFF2-40B4-BE49-F238E27FC236}">
                <a16:creationId xmlns:a16="http://schemas.microsoft.com/office/drawing/2014/main" id="{4947A54A-1EB0-01FA-B6B0-1C6687E06A7C}"/>
              </a:ext>
            </a:extLst>
          </p:cNvPr>
          <p:cNvSpPr txBox="1"/>
          <p:nvPr/>
        </p:nvSpPr>
        <p:spPr>
          <a:xfrm>
            <a:off x="6997805" y="4862635"/>
            <a:ext cx="4769266" cy="631322"/>
          </a:xfrm>
          <a:prstGeom prst="rect">
            <a:avLst/>
          </a:prstGeom>
          <a:noFill/>
        </p:spPr>
        <p:txBody>
          <a:bodyPr wrap="square" lIns="72000" tIns="108000" rIns="72000" bIns="108000" rtlCol="0" anchor="ctr" anchorCtr="0">
            <a:noAutofit/>
          </a:bodyPr>
          <a:lstStyle/>
          <a:p>
            <a:pPr algn="just"/>
            <a:r>
              <a:rPr lang="fr-FR" sz="1000" i="1" dirty="0"/>
              <a:t>Les données publiées seront validées par les ARS / GRADeS de chaque région</a:t>
            </a:r>
          </a:p>
        </p:txBody>
      </p:sp>
      <p:sp>
        <p:nvSpPr>
          <p:cNvPr id="2" name="Espace réservé du pied de page 8">
            <a:extLst>
              <a:ext uri="{FF2B5EF4-FFF2-40B4-BE49-F238E27FC236}">
                <a16:creationId xmlns:a16="http://schemas.microsoft.com/office/drawing/2014/main" id="{DA87AFDA-D9E3-672A-AEEC-A390A77059DE}"/>
              </a:ext>
            </a:extLst>
          </p:cNvPr>
          <p:cNvSpPr>
            <a:spLocks noGrp="1"/>
          </p:cNvSpPr>
          <p:nvPr>
            <p:ph type="ftr" sz="quarter" idx="19"/>
          </p:nvPr>
        </p:nvSpPr>
        <p:spPr>
          <a:xfrm>
            <a:off x="383117" y="6492875"/>
            <a:ext cx="9235315" cy="365125"/>
          </a:xfrm>
        </p:spPr>
        <p:txBody>
          <a:bodyPr/>
          <a:lstStyle/>
          <a:p>
            <a:r>
              <a:rPr lang="fr-FR" dirty="0">
                <a:latin typeface="Arial"/>
                <a:ea typeface="+mn-ea"/>
              </a:rPr>
              <a:t>CoMET - Webinaire </a:t>
            </a:r>
            <a:r>
              <a:rPr lang="fr-FR" dirty="0">
                <a:latin typeface="Arial"/>
              </a:rPr>
              <a:t>1</a:t>
            </a:r>
            <a:r>
              <a:rPr lang="fr-FR" dirty="0">
                <a:latin typeface="Arial"/>
                <a:ea typeface="+mn-ea"/>
              </a:rPr>
              <a:t>5/12/2023</a:t>
            </a:r>
          </a:p>
        </p:txBody>
      </p:sp>
      <p:pic>
        <p:nvPicPr>
          <p:cNvPr id="3" name="Image 2">
            <a:extLst>
              <a:ext uri="{FF2B5EF4-FFF2-40B4-BE49-F238E27FC236}">
                <a16:creationId xmlns:a16="http://schemas.microsoft.com/office/drawing/2014/main" id="{F605EC79-6D06-1582-402C-DC991814A0B5}"/>
              </a:ext>
            </a:extLst>
          </p:cNvPr>
          <p:cNvPicPr>
            <a:picLocks noChangeAspect="1"/>
          </p:cNvPicPr>
          <p:nvPr/>
        </p:nvPicPr>
        <p:blipFill>
          <a:blip r:embed="rId7"/>
          <a:stretch>
            <a:fillRect/>
          </a:stretch>
        </p:blipFill>
        <p:spPr>
          <a:xfrm>
            <a:off x="10008683" y="700715"/>
            <a:ext cx="384016" cy="337829"/>
          </a:xfrm>
          <a:prstGeom prst="rect">
            <a:avLst/>
          </a:prstGeom>
        </p:spPr>
      </p:pic>
    </p:spTree>
    <p:extLst>
      <p:ext uri="{BB962C8B-B14F-4D97-AF65-F5344CB8AC3E}">
        <p14:creationId xmlns:p14="http://schemas.microsoft.com/office/powerpoint/2010/main" val="1213190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42BBF-581C-45DB-EF3A-1C3A1FF14170}"/>
              </a:ext>
            </a:extLst>
          </p:cNvPr>
          <p:cNvSpPr txBox="1">
            <a:spLocks/>
          </p:cNvSpPr>
          <p:nvPr/>
        </p:nvSpPr>
        <p:spPr>
          <a:xfrm>
            <a:off x="1105195" y="115200"/>
            <a:ext cx="10752000" cy="720000"/>
          </a:xfrm>
          <a:prstGeom prst="rect">
            <a:avLst/>
          </a:prstGeom>
        </p:spPr>
        <p:txBody>
          <a:bodyPr vert="horz" lIns="0" tIns="0" rIns="0" bIns="0" rtlCol="0" anchor="ctr" anchorCtr="0">
            <a:noAutofit/>
          </a:bodyPr>
          <a:lst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a:lstStyle>
          <a:p>
            <a:pPr algn="just">
              <a:lnSpc>
                <a:spcPts val="2500"/>
              </a:lnSpc>
            </a:pPr>
            <a:r>
              <a:rPr lang="fr-FR" sz="2400" dirty="0"/>
              <a:t>Quel format pour la cartographie ? Comment y accéder ?</a:t>
            </a:r>
          </a:p>
        </p:txBody>
      </p:sp>
      <p:sp>
        <p:nvSpPr>
          <p:cNvPr id="5" name="Espace réservé du numéro de diapositive 2">
            <a:extLst>
              <a:ext uri="{FF2B5EF4-FFF2-40B4-BE49-F238E27FC236}">
                <a16:creationId xmlns:a16="http://schemas.microsoft.com/office/drawing/2014/main" id="{E52831F6-0C5A-A845-C7E6-F6EF9C4E341A}"/>
              </a:ext>
            </a:extLst>
          </p:cNvPr>
          <p:cNvSpPr>
            <a:spLocks noGrp="1"/>
          </p:cNvSpPr>
          <p:nvPr>
            <p:ph type="sldNum" sz="quarter" idx="12"/>
          </p:nvPr>
        </p:nvSpPr>
        <p:spPr>
          <a:xfrm>
            <a:off x="0" y="6492876"/>
            <a:ext cx="383117" cy="365125"/>
          </a:xfrm>
        </p:spPr>
        <p:txBody>
          <a:bodyPr/>
          <a:lstStyle/>
          <a:p>
            <a:fld id="{646E7B68-C406-4B5C-B79D-A1CDE10CB85D}" type="slidenum">
              <a:rPr lang="fr-FR" smtClean="0"/>
              <a:pPr/>
              <a:t>7</a:t>
            </a:fld>
            <a:endParaRPr lang="fr-FR" dirty="0"/>
          </a:p>
        </p:txBody>
      </p:sp>
      <p:sp>
        <p:nvSpPr>
          <p:cNvPr id="4" name="Espace réservé du pied de page 8">
            <a:extLst>
              <a:ext uri="{FF2B5EF4-FFF2-40B4-BE49-F238E27FC236}">
                <a16:creationId xmlns:a16="http://schemas.microsoft.com/office/drawing/2014/main" id="{F6424380-624E-F171-7B66-518C880ACAF0}"/>
              </a:ext>
            </a:extLst>
          </p:cNvPr>
          <p:cNvSpPr>
            <a:spLocks noGrp="1"/>
          </p:cNvSpPr>
          <p:nvPr>
            <p:ph type="ftr" sz="quarter" idx="19"/>
          </p:nvPr>
        </p:nvSpPr>
        <p:spPr>
          <a:xfrm>
            <a:off x="383117" y="6492875"/>
            <a:ext cx="9235315" cy="365125"/>
          </a:xfrm>
        </p:spPr>
        <p:txBody>
          <a:bodyPr/>
          <a:lstStyle/>
          <a:p>
            <a:r>
              <a:rPr lang="fr-FR" dirty="0">
                <a:latin typeface="Arial"/>
                <a:ea typeface="+mn-ea"/>
              </a:rPr>
              <a:t>CoMET - Webinaire </a:t>
            </a:r>
            <a:r>
              <a:rPr lang="fr-FR" dirty="0">
                <a:latin typeface="Arial"/>
              </a:rPr>
              <a:t>1</a:t>
            </a:r>
            <a:r>
              <a:rPr lang="fr-FR" dirty="0">
                <a:latin typeface="Arial"/>
                <a:ea typeface="+mn-ea"/>
              </a:rPr>
              <a:t>5/12/2023</a:t>
            </a:r>
          </a:p>
        </p:txBody>
      </p:sp>
      <p:sp>
        <p:nvSpPr>
          <p:cNvPr id="6" name="ZoneTexte 5">
            <a:extLst>
              <a:ext uri="{FF2B5EF4-FFF2-40B4-BE49-F238E27FC236}">
                <a16:creationId xmlns:a16="http://schemas.microsoft.com/office/drawing/2014/main" id="{36325496-DDB2-B9FA-658A-069614D1D43C}"/>
              </a:ext>
            </a:extLst>
          </p:cNvPr>
          <p:cNvSpPr txBox="1"/>
          <p:nvPr/>
        </p:nvSpPr>
        <p:spPr>
          <a:xfrm>
            <a:off x="2094273" y="1456312"/>
            <a:ext cx="8892058" cy="4556886"/>
          </a:xfrm>
          <a:prstGeom prst="rect">
            <a:avLst/>
          </a:prstGeom>
          <a:noFill/>
        </p:spPr>
        <p:txBody>
          <a:bodyPr wrap="square" lIns="72000" tIns="108000" rIns="72000" bIns="108000" rtlCol="0" anchor="ctr" anchorCtr="0">
            <a:normAutofit/>
          </a:bodyPr>
          <a:lstStyle/>
          <a:p>
            <a:pPr algn="ctr"/>
            <a:r>
              <a:rPr lang="fr-FR" sz="3000" i="1" dirty="0">
                <a:solidFill>
                  <a:schemeClr val="accent5">
                    <a:lumMod val="75000"/>
                  </a:schemeClr>
                </a:solidFill>
              </a:rPr>
              <a:t>Zoom sur la maquette</a:t>
            </a:r>
          </a:p>
          <a:p>
            <a:pPr algn="ctr"/>
            <a:r>
              <a:rPr lang="fr-FR" sz="3000" i="1" dirty="0">
                <a:solidFill>
                  <a:schemeClr val="accent5">
                    <a:lumMod val="75000"/>
                  </a:schemeClr>
                </a:solidFill>
              </a:rPr>
              <a:t>(visuels indicatifs, développements en cours)</a:t>
            </a:r>
          </a:p>
        </p:txBody>
      </p:sp>
      <p:pic>
        <p:nvPicPr>
          <p:cNvPr id="11" name="Graphique 10" descr="Loupe avec un remplissage uni">
            <a:extLst>
              <a:ext uri="{FF2B5EF4-FFF2-40B4-BE49-F238E27FC236}">
                <a16:creationId xmlns:a16="http://schemas.microsoft.com/office/drawing/2014/main" id="{A2785C48-2E71-E506-A208-E0DB3F35B7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9037" y="2695074"/>
            <a:ext cx="733926" cy="733926"/>
          </a:xfrm>
          <a:prstGeom prst="rect">
            <a:avLst/>
          </a:prstGeom>
        </p:spPr>
      </p:pic>
      <p:pic>
        <p:nvPicPr>
          <p:cNvPr id="3" name="Image 2">
            <a:extLst>
              <a:ext uri="{FF2B5EF4-FFF2-40B4-BE49-F238E27FC236}">
                <a16:creationId xmlns:a16="http://schemas.microsoft.com/office/drawing/2014/main" id="{E9A09D2A-5236-383D-B87D-8AD6B39D0659}"/>
              </a:ext>
            </a:extLst>
          </p:cNvPr>
          <p:cNvPicPr>
            <a:picLocks noChangeAspect="1"/>
          </p:cNvPicPr>
          <p:nvPr/>
        </p:nvPicPr>
        <p:blipFill>
          <a:blip r:embed="rId5"/>
          <a:stretch>
            <a:fillRect/>
          </a:stretch>
        </p:blipFill>
        <p:spPr>
          <a:xfrm>
            <a:off x="5071326" y="4267227"/>
            <a:ext cx="2049345" cy="1802860"/>
          </a:xfrm>
          <a:prstGeom prst="rect">
            <a:avLst/>
          </a:prstGeom>
        </p:spPr>
      </p:pic>
    </p:spTree>
    <p:extLst>
      <p:ext uri="{BB962C8B-B14F-4D97-AF65-F5344CB8AC3E}">
        <p14:creationId xmlns:p14="http://schemas.microsoft.com/office/powerpoint/2010/main" val="32631110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1D4623A-066F-0087-1DF0-220648157061}"/>
              </a:ext>
            </a:extLst>
          </p:cNvPr>
          <p:cNvSpPr>
            <a:spLocks noGrp="1"/>
          </p:cNvSpPr>
          <p:nvPr>
            <p:ph type="sldNum" sz="quarter" idx="12"/>
          </p:nvPr>
        </p:nvSpPr>
        <p:spPr>
          <a:xfrm>
            <a:off x="0" y="6492876"/>
            <a:ext cx="383117" cy="365125"/>
          </a:xfrm>
        </p:spPr>
        <p:txBody>
          <a:bodyPr/>
          <a:lstStyle/>
          <a:p>
            <a:fld id="{646E7B68-C406-4B5C-B79D-A1CDE10CB85D}" type="slidenum">
              <a:rPr lang="fr-FR" smtClean="0"/>
              <a:pPr/>
              <a:t>8</a:t>
            </a:fld>
            <a:endParaRPr lang="fr-FR" dirty="0"/>
          </a:p>
        </p:txBody>
      </p:sp>
      <p:sp>
        <p:nvSpPr>
          <p:cNvPr id="4" name="Titre 1">
            <a:extLst>
              <a:ext uri="{FF2B5EF4-FFF2-40B4-BE49-F238E27FC236}">
                <a16:creationId xmlns:a16="http://schemas.microsoft.com/office/drawing/2014/main" id="{18F2063D-AF2A-51BA-F7E1-DB5A03E0BB7E}"/>
              </a:ext>
            </a:extLst>
          </p:cNvPr>
          <p:cNvSpPr txBox="1">
            <a:spLocks/>
          </p:cNvSpPr>
          <p:nvPr/>
        </p:nvSpPr>
        <p:spPr>
          <a:xfrm>
            <a:off x="1105195" y="115200"/>
            <a:ext cx="10837205" cy="720000"/>
          </a:xfrm>
          <a:prstGeom prst="rect">
            <a:avLst/>
          </a:prstGeom>
        </p:spPr>
        <p:txBody>
          <a:bodyPr vert="horz" lIns="0" tIns="0" rIns="0" bIns="0" rtlCol="0" anchor="ctr" anchorCtr="0">
            <a:noAutofit/>
          </a:bodyPr>
          <a:lstStyle>
            <a:lvl1pPr algn="l" defTabSz="1219140" rtl="0" eaLnBrk="1" latinLnBrk="0" hangingPunct="1">
              <a:lnSpc>
                <a:spcPts val="2933"/>
              </a:lnSpc>
              <a:spcBef>
                <a:spcPct val="0"/>
              </a:spcBef>
              <a:buNone/>
              <a:defRPr sz="2667" b="1" kern="1200">
                <a:solidFill>
                  <a:srgbClr val="006AB2"/>
                </a:solidFill>
                <a:latin typeface="+mj-lt"/>
                <a:ea typeface="+mj-ea"/>
                <a:cs typeface="+mj-cs"/>
              </a:defRPr>
            </a:lvl1pPr>
          </a:lstStyle>
          <a:p>
            <a:pPr algn="just">
              <a:lnSpc>
                <a:spcPts val="2500"/>
              </a:lnSpc>
            </a:pPr>
            <a:r>
              <a:rPr lang="fr-FR" sz="2400" dirty="0"/>
              <a:t>Vos questions, vos retours  ?</a:t>
            </a:r>
          </a:p>
        </p:txBody>
      </p:sp>
      <p:sp>
        <p:nvSpPr>
          <p:cNvPr id="6" name="Espace réservé du pied de page 8">
            <a:extLst>
              <a:ext uri="{FF2B5EF4-FFF2-40B4-BE49-F238E27FC236}">
                <a16:creationId xmlns:a16="http://schemas.microsoft.com/office/drawing/2014/main" id="{DB90419F-2A7C-CF17-2BA2-CD2E132DA2FC}"/>
              </a:ext>
            </a:extLst>
          </p:cNvPr>
          <p:cNvSpPr>
            <a:spLocks noGrp="1"/>
          </p:cNvSpPr>
          <p:nvPr>
            <p:ph type="ftr" sz="quarter" idx="19"/>
          </p:nvPr>
        </p:nvSpPr>
        <p:spPr>
          <a:xfrm>
            <a:off x="383117" y="6492875"/>
            <a:ext cx="9235315" cy="365125"/>
          </a:xfrm>
        </p:spPr>
        <p:txBody>
          <a:bodyPr/>
          <a:lstStyle/>
          <a:p>
            <a:r>
              <a:rPr lang="fr-FR" dirty="0">
                <a:latin typeface="Arial"/>
                <a:ea typeface="+mn-ea"/>
              </a:rPr>
              <a:t>CoMET - Webinaire </a:t>
            </a:r>
            <a:r>
              <a:rPr lang="fr-FR" dirty="0">
                <a:latin typeface="Arial"/>
              </a:rPr>
              <a:t>1</a:t>
            </a:r>
            <a:r>
              <a:rPr lang="fr-FR" dirty="0">
                <a:latin typeface="Arial"/>
                <a:ea typeface="+mn-ea"/>
              </a:rPr>
              <a:t>5/12/2023</a:t>
            </a:r>
          </a:p>
        </p:txBody>
      </p:sp>
      <p:sp>
        <p:nvSpPr>
          <p:cNvPr id="2" name="AutoShape 2">
            <a:extLst>
              <a:ext uri="{FF2B5EF4-FFF2-40B4-BE49-F238E27FC236}">
                <a16:creationId xmlns:a16="http://schemas.microsoft.com/office/drawing/2014/main" id="{59BC7CDA-D02A-0335-A489-3CCAEA1AD8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a:extLst>
              <a:ext uri="{FF2B5EF4-FFF2-40B4-BE49-F238E27FC236}">
                <a16:creationId xmlns:a16="http://schemas.microsoft.com/office/drawing/2014/main" id="{474FB701-4BC7-5BF2-BAA4-1A545F60AC04}"/>
              </a:ext>
            </a:extLst>
          </p:cNvPr>
          <p:cNvPicPr>
            <a:picLocks noChangeAspect="1"/>
          </p:cNvPicPr>
          <p:nvPr/>
        </p:nvPicPr>
        <p:blipFill>
          <a:blip r:embed="rId3"/>
          <a:stretch>
            <a:fillRect/>
          </a:stretch>
        </p:blipFill>
        <p:spPr>
          <a:xfrm>
            <a:off x="5267325" y="2576512"/>
            <a:ext cx="1657350" cy="1704975"/>
          </a:xfrm>
          <a:prstGeom prst="rect">
            <a:avLst/>
          </a:prstGeom>
        </p:spPr>
      </p:pic>
    </p:spTree>
    <p:extLst>
      <p:ext uri="{BB962C8B-B14F-4D97-AF65-F5344CB8AC3E}">
        <p14:creationId xmlns:p14="http://schemas.microsoft.com/office/powerpoint/2010/main" val="17459593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1D4623A-066F-0087-1DF0-220648157061}"/>
              </a:ext>
            </a:extLst>
          </p:cNvPr>
          <p:cNvSpPr>
            <a:spLocks noGrp="1"/>
          </p:cNvSpPr>
          <p:nvPr>
            <p:ph type="sldNum" sz="quarter" idx="12"/>
          </p:nvPr>
        </p:nvSpPr>
        <p:spPr>
          <a:xfrm>
            <a:off x="0" y="6492876"/>
            <a:ext cx="383117" cy="365125"/>
          </a:xfrm>
        </p:spPr>
        <p:txBody>
          <a:bodyPr/>
          <a:lstStyle/>
          <a:p>
            <a:fld id="{646E7B68-C406-4B5C-B79D-A1CDE10CB85D}" type="slidenum">
              <a:rPr lang="fr-FR" smtClean="0"/>
              <a:pPr/>
              <a:t>9</a:t>
            </a:fld>
            <a:endParaRPr lang="fr-FR" dirty="0"/>
          </a:p>
        </p:txBody>
      </p:sp>
      <p:sp>
        <p:nvSpPr>
          <p:cNvPr id="9" name="ZoneTexte 8">
            <a:extLst>
              <a:ext uri="{FF2B5EF4-FFF2-40B4-BE49-F238E27FC236}">
                <a16:creationId xmlns:a16="http://schemas.microsoft.com/office/drawing/2014/main" id="{E8AEC213-E63E-C781-5A2B-16CB79278CDF}"/>
              </a:ext>
            </a:extLst>
          </p:cNvPr>
          <p:cNvSpPr txBox="1"/>
          <p:nvPr/>
        </p:nvSpPr>
        <p:spPr>
          <a:xfrm>
            <a:off x="2336380" y="1367822"/>
            <a:ext cx="7519239" cy="4556886"/>
          </a:xfrm>
          <a:prstGeom prst="rect">
            <a:avLst/>
          </a:prstGeom>
          <a:noFill/>
        </p:spPr>
        <p:txBody>
          <a:bodyPr wrap="square" lIns="72000" tIns="108000" rIns="72000" bIns="108000" rtlCol="0" anchor="ctr" anchorCtr="0">
            <a:normAutofit/>
          </a:bodyPr>
          <a:lstStyle/>
          <a:p>
            <a:pPr algn="ctr"/>
            <a:r>
              <a:rPr lang="fr-FR" sz="3000" dirty="0">
                <a:solidFill>
                  <a:schemeClr val="accent5">
                    <a:lumMod val="75000"/>
                  </a:schemeClr>
                </a:solidFill>
              </a:rPr>
              <a:t>Merci pour votre attention et vos retours</a:t>
            </a:r>
          </a:p>
          <a:p>
            <a:pPr algn="ctr"/>
            <a:endParaRPr lang="fr-FR" sz="3000" dirty="0"/>
          </a:p>
          <a:p>
            <a:pPr algn="ctr"/>
            <a:r>
              <a:rPr lang="fr-FR" sz="3000" dirty="0">
                <a:sym typeface="Wingdings" panose="05000000000000000000" pitchFamily="2" charset="2"/>
              </a:rPr>
              <a:t></a:t>
            </a:r>
            <a:endParaRPr lang="fr-FR" sz="3000" dirty="0"/>
          </a:p>
        </p:txBody>
      </p:sp>
      <p:sp>
        <p:nvSpPr>
          <p:cNvPr id="10" name="ZoneTexte 9">
            <a:extLst>
              <a:ext uri="{FF2B5EF4-FFF2-40B4-BE49-F238E27FC236}">
                <a16:creationId xmlns:a16="http://schemas.microsoft.com/office/drawing/2014/main" id="{283BA354-3BEF-825D-B8C7-1FA4790BA349}"/>
              </a:ext>
            </a:extLst>
          </p:cNvPr>
          <p:cNvSpPr txBox="1"/>
          <p:nvPr/>
        </p:nvSpPr>
        <p:spPr>
          <a:xfrm>
            <a:off x="3711366" y="4658596"/>
            <a:ext cx="4769266" cy="631322"/>
          </a:xfrm>
          <a:prstGeom prst="rect">
            <a:avLst/>
          </a:prstGeom>
          <a:noFill/>
        </p:spPr>
        <p:txBody>
          <a:bodyPr wrap="square" lIns="72000" tIns="108000" rIns="72000" bIns="108000" rtlCol="0" anchor="ctr" anchorCtr="0">
            <a:noAutofit/>
          </a:bodyPr>
          <a:lstStyle/>
          <a:p>
            <a:pPr algn="ctr"/>
            <a:r>
              <a:rPr lang="fr-FR" sz="1400" i="1" dirty="0">
                <a:solidFill>
                  <a:srgbClr val="0070C0"/>
                </a:solidFill>
              </a:rPr>
              <a:t>Vous serez informés en avant-première de la publication de la cartographie !</a:t>
            </a:r>
          </a:p>
        </p:txBody>
      </p:sp>
      <p:sp>
        <p:nvSpPr>
          <p:cNvPr id="12" name="Espace réservé du pied de page 8">
            <a:extLst>
              <a:ext uri="{FF2B5EF4-FFF2-40B4-BE49-F238E27FC236}">
                <a16:creationId xmlns:a16="http://schemas.microsoft.com/office/drawing/2014/main" id="{CDF9FD46-B9D7-0D1D-AB49-5E85C4F39B77}"/>
              </a:ext>
            </a:extLst>
          </p:cNvPr>
          <p:cNvSpPr>
            <a:spLocks noGrp="1"/>
          </p:cNvSpPr>
          <p:nvPr>
            <p:ph type="ftr" sz="quarter" idx="19"/>
          </p:nvPr>
        </p:nvSpPr>
        <p:spPr>
          <a:xfrm>
            <a:off x="383117" y="6492875"/>
            <a:ext cx="9235315" cy="365125"/>
          </a:xfrm>
        </p:spPr>
        <p:txBody>
          <a:bodyPr/>
          <a:lstStyle/>
          <a:p>
            <a:r>
              <a:rPr lang="fr-FR" dirty="0">
                <a:latin typeface="Arial"/>
                <a:ea typeface="+mn-ea"/>
              </a:rPr>
              <a:t>CoMET - Webinaire </a:t>
            </a:r>
            <a:r>
              <a:rPr lang="fr-FR" dirty="0">
                <a:latin typeface="Arial"/>
              </a:rPr>
              <a:t>1</a:t>
            </a:r>
            <a:r>
              <a:rPr lang="fr-FR" dirty="0">
                <a:latin typeface="Arial"/>
                <a:ea typeface="+mn-ea"/>
              </a:rPr>
              <a:t>5/12/2023</a:t>
            </a:r>
          </a:p>
        </p:txBody>
      </p:sp>
    </p:spTree>
    <p:extLst>
      <p:ext uri="{BB962C8B-B14F-4D97-AF65-F5344CB8AC3E}">
        <p14:creationId xmlns:p14="http://schemas.microsoft.com/office/powerpoint/2010/main" val="90606549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2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2.19510000000000005116E+00&quot;&gt;&lt;m_msothmcolidx val=&quot;0&quot;/&gt;&lt;m_rgb r=&quot;FF&quot; g=&quot;DD&quot; b=&quot;77&quot;/&gt;&lt;/elem&gt;&lt;elem m_fUsage=&quot;1.90973790000000009925E+00&quot;&gt;&lt;m_msothmcolidx val=&quot;0&quot;/&gt;&lt;m_rgb r=&quot;EC&quot; g=&quot;80&quot; b=&quot;D9&quot;/&gt;&lt;/elem&gt;&lt;elem m_fUsage=&quot;1.59049000000000018140E+00&quot;&gt;&lt;m_msothmcolidx val=&quot;0&quot;/&gt;&lt;m_rgb r=&quot;FF&quot; g=&quot;C0&quot; b=&quot;00&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0E04055_11A3_4F64_921F_3E11FD37050A&quot;,&quot;SourceFullName&quot;:&quot;&quot;,&quot;LastUpdate&quot;:&quot;2023-11-03 10:16 AM&quot;,&quot;UpdatedBy&quot;:&quot;diane.josselin&quot;,&quot;IsLinked&quot;:false,&quot;IsBrokenLink&quot;:false,&quot;Type&quot;: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10.xml><?xml version="1.0" encoding="utf-8"?>
<a:theme xmlns:a="http://schemas.openxmlformats.org/drawingml/2006/main" name="3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11.xml><?xml version="1.0" encoding="utf-8"?>
<a:theme xmlns:a="http://schemas.openxmlformats.org/drawingml/2006/main" name="9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2.2.potx" id="{F7DF5B5A-84BF-495B-A4B7-D2C2EF6DAA70}" vid="{EBA46EF0-C239-4070-B26E-4406F29AD006}"/>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3.xml><?xml version="1.0" encoding="utf-8"?>
<a:theme xmlns:a="http://schemas.openxmlformats.org/drawingml/2006/main" name="5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4.xml><?xml version="1.0" encoding="utf-8"?>
<a:theme xmlns:a="http://schemas.openxmlformats.org/drawingml/2006/main" name="4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5.xml><?xml version="1.0" encoding="utf-8"?>
<a:theme xmlns:a="http://schemas.openxmlformats.org/drawingml/2006/main" name="6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6.xml><?xml version="1.0" encoding="utf-8"?>
<a:theme xmlns:a="http://schemas.openxmlformats.org/drawingml/2006/main" name="7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7.xml><?xml version="1.0" encoding="utf-8"?>
<a:theme xmlns:a="http://schemas.openxmlformats.org/drawingml/2006/main" name="1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2.0.potx" id="{D8FDDE08-2B4F-4D3E-AD7C-29C45F95A15B}" vid="{56EDC3C5-EF44-4DCF-B904-FD91458B2BB2}"/>
    </a:ext>
  </a:extLst>
</a:theme>
</file>

<file path=ppt/theme/theme8.xml><?xml version="1.0" encoding="utf-8"?>
<a:theme xmlns:a="http://schemas.openxmlformats.org/drawingml/2006/main" name="3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ppt/theme/theme9.xml><?xml version="1.0" encoding="utf-8"?>
<a:theme xmlns:a="http://schemas.openxmlformats.org/drawingml/2006/main" name="8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REUNION DE LANCEMENT_v2.0.potx" id="{369D3884-57ED-45E1-A4B2-48AAED03D4E4}" vid="{065941DC-7402-40B4-A3ED-DCF66C273B2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9089830-7473-419f-b876-fa6d8a885d75">
      <UserInfo>
        <DisplayName>Jean-Francois BAUMANN</DisplayName>
        <AccountId>31</AccountId>
        <AccountType/>
      </UserInfo>
    </SharedWithUsers>
    <TaxCatchAll xmlns="29089830-7473-419f-b876-fa6d8a885d75" xsi:nil="true"/>
    <lcf76f155ced4ddcb4097134ff3c332f xmlns="127e750a-ef04-4c50-b464-ab23c632b2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F8D71215895B4298DD5571A868FF8B" ma:contentTypeVersion="14" ma:contentTypeDescription="Crée un document." ma:contentTypeScope="" ma:versionID="6d21d01b7051e089dc05fbe5c5891712">
  <xsd:schema xmlns:xsd="http://www.w3.org/2001/XMLSchema" xmlns:xs="http://www.w3.org/2001/XMLSchema" xmlns:p="http://schemas.microsoft.com/office/2006/metadata/properties" xmlns:ns2="127e750a-ef04-4c50-b464-ab23c632b243" xmlns:ns3="29089830-7473-419f-b876-fa6d8a885d75" targetNamespace="http://schemas.microsoft.com/office/2006/metadata/properties" ma:root="true" ma:fieldsID="fca36214bb2dd1621e765ca9276ea205" ns2:_="" ns3:_="">
    <xsd:import namespace="127e750a-ef04-4c50-b464-ab23c632b243"/>
    <xsd:import namespace="29089830-7473-419f-b876-fa6d8a885d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e750a-ef04-4c50-b464-ab23c632b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089830-7473-419f-b876-fa6d8a885d75"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18" nillable="true" ma:displayName="Taxonomy Catch All Column" ma:hidden="true" ma:list="{1d574bb7-fd05-426d-ab7f-0b80952ce8ee}" ma:internalName="TaxCatchAll" ma:showField="CatchAllData" ma:web="29089830-7473-419f-b876-fa6d8a885d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056950-E98B-4E18-9639-C067E0834033}">
  <ds:schemaRefs>
    <ds:schemaRef ds:uri="http://purl.org/dc/dcmitype/"/>
    <ds:schemaRef ds:uri="http://schemas.microsoft.com/office/2006/metadata/properties"/>
    <ds:schemaRef ds:uri="http://purl.org/dc/elements/1.1/"/>
    <ds:schemaRef ds:uri="http://schemas.microsoft.com/office/2006/documentManagement/types"/>
    <ds:schemaRef ds:uri="29089830-7473-419f-b876-fa6d8a885d75"/>
    <ds:schemaRef ds:uri="http://www.w3.org/XML/1998/namespace"/>
    <ds:schemaRef ds:uri="http://schemas.microsoft.com/office/infopath/2007/PartnerControls"/>
    <ds:schemaRef ds:uri="http://schemas.openxmlformats.org/package/2006/metadata/core-properties"/>
    <ds:schemaRef ds:uri="127e750a-ef04-4c50-b464-ab23c632b243"/>
    <ds:schemaRef ds:uri="http://purl.org/dc/terms/"/>
  </ds:schemaRefs>
</ds:datastoreItem>
</file>

<file path=customXml/itemProps2.xml><?xml version="1.0" encoding="utf-8"?>
<ds:datastoreItem xmlns:ds="http://schemas.openxmlformats.org/officeDocument/2006/customXml" ds:itemID="{2B61111B-AF7E-44EE-8763-8032E589DA60}">
  <ds:schemaRefs>
    <ds:schemaRef ds:uri="http://schemas.microsoft.com/sharepoint/v3/contenttype/forms"/>
  </ds:schemaRefs>
</ds:datastoreItem>
</file>

<file path=customXml/itemProps3.xml><?xml version="1.0" encoding="utf-8"?>
<ds:datastoreItem xmlns:ds="http://schemas.openxmlformats.org/officeDocument/2006/customXml" ds:itemID="{C60BFED3-E454-46DD-9B0C-D188B1C8F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e750a-ef04-4c50-b464-ab23c632b243"/>
    <ds:schemaRef ds:uri="29089830-7473-419f-b876-fa6d8a885d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614</TotalTime>
  <Words>899</Words>
  <Application>Microsoft Office PowerPoint</Application>
  <PresentationFormat>Grand écran</PresentationFormat>
  <Paragraphs>106</Paragraphs>
  <Slides>10</Slides>
  <Notes>10</Notes>
  <HiddenSlides>0</HiddenSlides>
  <MMClips>0</MMClips>
  <ScaleCrop>false</ScaleCrop>
  <HeadingPairs>
    <vt:vector size="4" baseType="variant">
      <vt:variant>
        <vt:lpstr>Thème</vt:lpstr>
      </vt:variant>
      <vt:variant>
        <vt:i4>11</vt:i4>
      </vt:variant>
      <vt:variant>
        <vt:lpstr>Titres des diapositives</vt:lpstr>
      </vt:variant>
      <vt:variant>
        <vt:i4>10</vt:i4>
      </vt:variant>
    </vt:vector>
  </HeadingPairs>
  <TitlesOfParts>
    <vt:vector size="21" baseType="lpstr">
      <vt:lpstr>3_ANS_THEME STANDARD_V1.0</vt:lpstr>
      <vt:lpstr>2_ANS_THEME STANDARD_V1.0</vt:lpstr>
      <vt:lpstr>5_ANS_THEME STANDARD_V1.0</vt:lpstr>
      <vt:lpstr>4_ANS_THEME STANDARD_V1.0</vt:lpstr>
      <vt:lpstr>6_ANS_THEME STANDARD_V1.0</vt:lpstr>
      <vt:lpstr>7_ANS_THEME STANDARD_V1.0</vt:lpstr>
      <vt:lpstr>1_ANS_THEME STANDARD_V1.0</vt:lpstr>
      <vt:lpstr>3_ANS_THEME STANDARD_V1.0</vt:lpstr>
      <vt:lpstr>8_ANS_THEME STANDARD_V1.0</vt:lpstr>
      <vt:lpstr>3_ANS_THEME STANDARD_V1.0</vt:lpstr>
      <vt:lpstr>9_ANS_THEME STANDARD_V1.0</vt:lpstr>
      <vt:lpstr>Programme CoMET Convergence, Mutualisation et Efficience Territoriale Webinaire de présentation de la future cartographie des services numériques territoriaux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phase de cadrage du programme (11/2023 -&gt; 02/2023) et des jalons du dialogue de gestion (DDG)</dc:title>
  <dc:creator>Damien SELVA</dc:creator>
  <cp:lastModifiedBy>Frédéric POULIGNY</cp:lastModifiedBy>
  <cp:revision>32</cp:revision>
  <dcterms:created xsi:type="dcterms:W3CDTF">2022-12-14T08:27:30Z</dcterms:created>
  <dcterms:modified xsi:type="dcterms:W3CDTF">2023-12-15T15:40:57Z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0x010100F9F8D71215895B4298DD5571A868FF8B</vt:lpwstr>
  </property>
  <property fmtid="{D5CDD505-2E9C-101B-9397-08002B2CF9AE}" pid="3" name="MediaServiceImageTags">
    <vt:lpwstr/>
  </property>
  <property fmtid="{D5CDD505-2E9C-101B-9397-08002B2CF9AE}" pid="4" name="MSIP_Label_ae8fab06-504b-4325-93a9-50ca85e66f06_Enabled">
    <vt:lpwstr>true</vt:lpwstr>
  </property>
  <property fmtid="{D5CDD505-2E9C-101B-9397-08002B2CF9AE}" pid="5" name="MSIP_Label_ae8fab06-504b-4325-93a9-50ca85e66f06_SetDate">
    <vt:lpwstr>2023-11-22T15:15:03Z</vt:lpwstr>
  </property>
  <property fmtid="{D5CDD505-2E9C-101B-9397-08002B2CF9AE}" pid="6" name="MSIP_Label_ae8fab06-504b-4325-93a9-50ca85e66f06_Method">
    <vt:lpwstr>Standard</vt:lpwstr>
  </property>
  <property fmtid="{D5CDD505-2E9C-101B-9397-08002B2CF9AE}" pid="7" name="MSIP_Label_ae8fab06-504b-4325-93a9-50ca85e66f06_Name">
    <vt:lpwstr>C-Confidentiel</vt:lpwstr>
  </property>
  <property fmtid="{D5CDD505-2E9C-101B-9397-08002B2CF9AE}" pid="8" name="MSIP_Label_ae8fab06-504b-4325-93a9-50ca85e66f06_SiteId">
    <vt:lpwstr>41d9a388-7aef-420d-976c-d046beab641f</vt:lpwstr>
  </property>
  <property fmtid="{D5CDD505-2E9C-101B-9397-08002B2CF9AE}" pid="9" name="MSIP_Label_ae8fab06-504b-4325-93a9-50ca85e66f06_ActionId">
    <vt:lpwstr>a525b3e6-b2c7-4e80-bb49-3e5c07e82611</vt:lpwstr>
  </property>
  <property fmtid="{D5CDD505-2E9C-101B-9397-08002B2CF9AE}" pid="10" name="MSIP_Label_ae8fab06-504b-4325-93a9-50ca85e66f06_ContentBits">
    <vt:lpwstr>0</vt:lpwstr>
  </property>
</Properties>
</file>