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15"/>
  </p:notesMasterIdLst>
  <p:sldIdLst>
    <p:sldId id="273" r:id="rId6"/>
    <p:sldId id="271" r:id="rId7"/>
    <p:sldId id="260" r:id="rId8"/>
    <p:sldId id="266" r:id="rId9"/>
    <p:sldId id="268" r:id="rId10"/>
    <p:sldId id="267" r:id="rId11"/>
    <p:sldId id="269" r:id="rId12"/>
    <p:sldId id="270" r:id="rId13"/>
    <p:sldId id="274" r:id="rId14"/>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IN Cassandre" initials="GC" lastIdx="18" clrIdx="0">
    <p:extLst>
      <p:ext uri="{19B8F6BF-5375-455C-9EA6-DF929625EA0E}">
        <p15:presenceInfo xmlns:p15="http://schemas.microsoft.com/office/powerpoint/2012/main" userId="S::cassandre.gonin@wavestone.com::f0e05665-e0d0-464d-8a36-7e489b81fa5f" providerId="AD"/>
      </p:ext>
    </p:extLst>
  </p:cmAuthor>
  <p:cmAuthor id="2" name="MENNITI Aléna" initials="MA" lastIdx="4" clrIdx="1">
    <p:extLst>
      <p:ext uri="{19B8F6BF-5375-455C-9EA6-DF929625EA0E}">
        <p15:presenceInfo xmlns:p15="http://schemas.microsoft.com/office/powerpoint/2012/main" userId="S::alena.menniti@wavestone.com::72e44f6b-615b-439d-a8f8-2736a446cd7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B5B65"/>
    <a:srgbClr val="006AB2"/>
    <a:srgbClr val="D50C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79BA08-EABA-D4B1-297E-F3F15DE023CF}" v="31" dt="2025-02-25T17:03:58.3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5159" autoAdjust="0"/>
  </p:normalViewPr>
  <p:slideViewPr>
    <p:cSldViewPr snapToGrid="0">
      <p:cViewPr varScale="1">
        <p:scale>
          <a:sx n="77" d="100"/>
          <a:sy n="77" d="100"/>
        </p:scale>
        <p:origin x="315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NNITI Aléna" userId="72e44f6b-615b-439d-a8f8-2736a446cd7f" providerId="ADAL" clId="{5A3A769B-D14C-42F9-91A6-9A7DDBDF0B37}"/>
    <pc:docChg chg="undo custSel modSld">
      <pc:chgData name="MENNITI Aléna" userId="72e44f6b-615b-439d-a8f8-2736a446cd7f" providerId="ADAL" clId="{5A3A769B-D14C-42F9-91A6-9A7DDBDF0B37}" dt="2022-02-22T12:43:53.776" v="89"/>
      <pc:docMkLst>
        <pc:docMk/>
      </pc:docMkLst>
      <pc:sldChg chg="addSp delSp modSp mod">
        <pc:chgData name="MENNITI Aléna" userId="72e44f6b-615b-439d-a8f8-2736a446cd7f" providerId="ADAL" clId="{5A3A769B-D14C-42F9-91A6-9A7DDBDF0B37}" dt="2022-02-22T12:43:27.723" v="71"/>
        <pc:sldMkLst>
          <pc:docMk/>
          <pc:sldMk cId="695775295" sldId="260"/>
        </pc:sldMkLst>
      </pc:sldChg>
      <pc:sldChg chg="addSp delSp modSp mod">
        <pc:chgData name="MENNITI Aléna" userId="72e44f6b-615b-439d-a8f8-2736a446cd7f" providerId="ADAL" clId="{5A3A769B-D14C-42F9-91A6-9A7DDBDF0B37}" dt="2022-02-22T12:43:32.347" v="74"/>
        <pc:sldMkLst>
          <pc:docMk/>
          <pc:sldMk cId="3071671591" sldId="266"/>
        </pc:sldMkLst>
      </pc:sldChg>
      <pc:sldChg chg="addSp delSp modSp mod">
        <pc:chgData name="MENNITI Aléna" userId="72e44f6b-615b-439d-a8f8-2736a446cd7f" providerId="ADAL" clId="{5A3A769B-D14C-42F9-91A6-9A7DDBDF0B37}" dt="2022-02-22T12:43:41.685" v="80"/>
        <pc:sldMkLst>
          <pc:docMk/>
          <pc:sldMk cId="3368721976" sldId="267"/>
        </pc:sldMkLst>
      </pc:sldChg>
      <pc:sldChg chg="addSp delSp modSp mod">
        <pc:chgData name="MENNITI Aléna" userId="72e44f6b-615b-439d-a8f8-2736a446cd7f" providerId="ADAL" clId="{5A3A769B-D14C-42F9-91A6-9A7DDBDF0B37}" dt="2022-02-22T12:43:36.878" v="77"/>
        <pc:sldMkLst>
          <pc:docMk/>
          <pc:sldMk cId="3891264538" sldId="268"/>
        </pc:sldMkLst>
      </pc:sldChg>
      <pc:sldChg chg="addSp delSp modSp mod">
        <pc:chgData name="MENNITI Aléna" userId="72e44f6b-615b-439d-a8f8-2736a446cd7f" providerId="ADAL" clId="{5A3A769B-D14C-42F9-91A6-9A7DDBDF0B37}" dt="2022-02-22T12:43:45.957" v="83"/>
        <pc:sldMkLst>
          <pc:docMk/>
          <pc:sldMk cId="1167409262" sldId="269"/>
        </pc:sldMkLst>
      </pc:sldChg>
      <pc:sldChg chg="addSp delSp modSp mod">
        <pc:chgData name="MENNITI Aléna" userId="72e44f6b-615b-439d-a8f8-2736a446cd7f" providerId="ADAL" clId="{5A3A769B-D14C-42F9-91A6-9A7DDBDF0B37}" dt="2022-02-22T12:43:49.757" v="86"/>
        <pc:sldMkLst>
          <pc:docMk/>
          <pc:sldMk cId="2612851779" sldId="270"/>
        </pc:sldMkLst>
      </pc:sldChg>
      <pc:sldChg chg="addSp delSp modSp mod">
        <pc:chgData name="MENNITI Aléna" userId="72e44f6b-615b-439d-a8f8-2736a446cd7f" providerId="ADAL" clId="{5A3A769B-D14C-42F9-91A6-9A7DDBDF0B37}" dt="2022-02-22T12:43:22.291" v="68"/>
        <pc:sldMkLst>
          <pc:docMk/>
          <pc:sldMk cId="1427998492" sldId="271"/>
        </pc:sldMkLst>
      </pc:sldChg>
      <pc:sldChg chg="addSp delSp modSp mod">
        <pc:chgData name="MENNITI Aléna" userId="72e44f6b-615b-439d-a8f8-2736a446cd7f" providerId="ADAL" clId="{5A3A769B-D14C-42F9-91A6-9A7DDBDF0B37}" dt="2022-02-22T12:43:14.387" v="65" actId="1035"/>
        <pc:sldMkLst>
          <pc:docMk/>
          <pc:sldMk cId="4092551384" sldId="273"/>
        </pc:sldMkLst>
      </pc:sldChg>
      <pc:sldChg chg="addSp delSp modSp mod">
        <pc:chgData name="MENNITI Aléna" userId="72e44f6b-615b-439d-a8f8-2736a446cd7f" providerId="ADAL" clId="{5A3A769B-D14C-42F9-91A6-9A7DDBDF0B37}" dt="2022-02-22T12:43:53.776" v="89"/>
        <pc:sldMkLst>
          <pc:docMk/>
          <pc:sldMk cId="4207289086" sldId="274"/>
        </pc:sldMkLst>
      </pc:sldChg>
    </pc:docChg>
  </pc:docChgLst>
  <pc:docChgLst>
    <pc:chgData name="GONIN Cassandre" userId="f0e05665-e0d0-464d-8a36-7e489b81fa5f" providerId="ADAL" clId="{72E6168C-086F-4985-8099-7289640724DD}"/>
    <pc:docChg chg="undo redo custSel modSld">
      <pc:chgData name="GONIN Cassandre" userId="f0e05665-e0d0-464d-8a36-7e489b81fa5f" providerId="ADAL" clId="{72E6168C-086F-4985-8099-7289640724DD}" dt="2022-05-18T14:32:16.608" v="121" actId="13926"/>
      <pc:docMkLst>
        <pc:docMk/>
      </pc:docMkLst>
      <pc:sldChg chg="addCm modCm">
        <pc:chgData name="GONIN Cassandre" userId="f0e05665-e0d0-464d-8a36-7e489b81fa5f" providerId="ADAL" clId="{72E6168C-086F-4985-8099-7289640724DD}" dt="2022-05-09T12:17:23.485" v="10" actId="5900"/>
        <pc:sldMkLst>
          <pc:docMk/>
          <pc:sldMk cId="695775295" sldId="260"/>
        </pc:sldMkLst>
      </pc:sldChg>
      <pc:sldChg chg="modSp mod addCm delCm modCm">
        <pc:chgData name="GONIN Cassandre" userId="f0e05665-e0d0-464d-8a36-7e489b81fa5f" providerId="ADAL" clId="{72E6168C-086F-4985-8099-7289640724DD}" dt="2022-05-18T14:32:16.608" v="121" actId="13926"/>
        <pc:sldMkLst>
          <pc:docMk/>
          <pc:sldMk cId="3071671591" sldId="266"/>
        </pc:sldMkLst>
      </pc:sldChg>
      <pc:sldChg chg="modSp mod">
        <pc:chgData name="GONIN Cassandre" userId="f0e05665-e0d0-464d-8a36-7e489b81fa5f" providerId="ADAL" clId="{72E6168C-086F-4985-8099-7289640724DD}" dt="2022-05-09T12:19:19.167" v="18" actId="13926"/>
        <pc:sldMkLst>
          <pc:docMk/>
          <pc:sldMk cId="3368721976" sldId="267"/>
        </pc:sldMkLst>
      </pc:sldChg>
      <pc:sldChg chg="addCm modCm">
        <pc:chgData name="GONIN Cassandre" userId="f0e05665-e0d0-464d-8a36-7e489b81fa5f" providerId="ADAL" clId="{72E6168C-086F-4985-8099-7289640724DD}" dt="2022-05-09T12:19:50.743" v="21"/>
        <pc:sldMkLst>
          <pc:docMk/>
          <pc:sldMk cId="1167409262" sldId="269"/>
        </pc:sldMkLst>
      </pc:sldChg>
      <pc:sldChg chg="addCm modCm">
        <pc:chgData name="GONIN Cassandre" userId="f0e05665-e0d0-464d-8a36-7e489b81fa5f" providerId="ADAL" clId="{72E6168C-086F-4985-8099-7289640724DD}" dt="2022-05-09T12:16:54.587" v="6"/>
        <pc:sldMkLst>
          <pc:docMk/>
          <pc:sldMk cId="4092551384" sldId="273"/>
        </pc:sldMkLst>
      </pc:sldChg>
    </pc:docChg>
  </pc:docChgLst>
  <pc:docChgLst>
    <pc:chgData name="GONIN Cassandre" userId="f0e05665-e0d0-464d-8a36-7e489b81fa5f" providerId="ADAL" clId="{92D8E9D9-B9FA-4C02-9CB1-EB25E0E7790B}"/>
    <pc:docChg chg="undo custSel modSld">
      <pc:chgData name="GONIN Cassandre" userId="f0e05665-e0d0-464d-8a36-7e489b81fa5f" providerId="ADAL" clId="{92D8E9D9-B9FA-4C02-9CB1-EB25E0E7790B}" dt="2022-10-13T12:21:38.750" v="786" actId="20577"/>
      <pc:docMkLst>
        <pc:docMk/>
      </pc:docMkLst>
      <pc:sldChg chg="modSp mod">
        <pc:chgData name="GONIN Cassandre" userId="f0e05665-e0d0-464d-8a36-7e489b81fa5f" providerId="ADAL" clId="{92D8E9D9-B9FA-4C02-9CB1-EB25E0E7790B}" dt="2022-10-13T12:21:38.750" v="786" actId="20577"/>
        <pc:sldMkLst>
          <pc:docMk/>
          <pc:sldMk cId="3071671591" sldId="266"/>
        </pc:sldMkLst>
      </pc:sldChg>
      <pc:sldChg chg="addSp modSp mod">
        <pc:chgData name="GONIN Cassandre" userId="f0e05665-e0d0-464d-8a36-7e489b81fa5f" providerId="ADAL" clId="{92D8E9D9-B9FA-4C02-9CB1-EB25E0E7790B}" dt="2022-09-13T10:05:30.895" v="421" actId="20577"/>
        <pc:sldMkLst>
          <pc:docMk/>
          <pc:sldMk cId="3891264538" sldId="268"/>
        </pc:sldMkLst>
      </pc:sldChg>
    </pc:docChg>
  </pc:docChgLst>
  <pc:docChgLst>
    <pc:chgData name="MENNITI Aléna" userId="72e44f6b-615b-439d-a8f8-2736a446cd7f" providerId="ADAL" clId="{86A1637C-449B-4229-96A6-6864E49572A9}"/>
    <pc:docChg chg="undo custSel modSld">
      <pc:chgData name="MENNITI Aléna" userId="72e44f6b-615b-439d-a8f8-2736a446cd7f" providerId="ADAL" clId="{86A1637C-449B-4229-96A6-6864E49572A9}" dt="2022-01-30T10:24:51.264" v="2306" actId="1076"/>
      <pc:docMkLst>
        <pc:docMk/>
      </pc:docMkLst>
      <pc:sldChg chg="addSp delSp modSp mod">
        <pc:chgData name="MENNITI Aléna" userId="72e44f6b-615b-439d-a8f8-2736a446cd7f" providerId="ADAL" clId="{86A1637C-449B-4229-96A6-6864E49572A9}" dt="2022-01-30T10:24:51.264" v="2306" actId="1076"/>
        <pc:sldMkLst>
          <pc:docMk/>
          <pc:sldMk cId="1167409262" sldId="269"/>
        </pc:sldMkLst>
      </pc:sldChg>
      <pc:sldChg chg="modSp mod">
        <pc:chgData name="MENNITI Aléna" userId="72e44f6b-615b-439d-a8f8-2736a446cd7f" providerId="ADAL" clId="{86A1637C-449B-4229-96A6-6864E49572A9}" dt="2022-01-30T09:58:22.317" v="930" actId="20577"/>
        <pc:sldMkLst>
          <pc:docMk/>
          <pc:sldMk cId="1427998492" sldId="271"/>
        </pc:sldMkLst>
      </pc:sldChg>
    </pc:docChg>
  </pc:docChgLst>
  <pc:docChgLst>
    <pc:chgData name="MENNITI Aléna" userId="72e44f6b-615b-439d-a8f8-2736a446cd7f" providerId="ADAL" clId="{4444405B-4386-4939-994D-410B452399F9}"/>
    <pc:docChg chg="modSld">
      <pc:chgData name="MENNITI Aléna" userId="72e44f6b-615b-439d-a8f8-2736a446cd7f" providerId="ADAL" clId="{4444405B-4386-4939-994D-410B452399F9}" dt="2022-07-13T12:29:35.172" v="17" actId="20577"/>
      <pc:docMkLst>
        <pc:docMk/>
      </pc:docMkLst>
      <pc:sldChg chg="modSp mod">
        <pc:chgData name="MENNITI Aléna" userId="72e44f6b-615b-439d-a8f8-2736a446cd7f" providerId="ADAL" clId="{4444405B-4386-4939-994D-410B452399F9}" dt="2022-06-15T08:40:41.803" v="7" actId="20577"/>
        <pc:sldMkLst>
          <pc:docMk/>
          <pc:sldMk cId="3071671591" sldId="266"/>
        </pc:sldMkLst>
      </pc:sldChg>
      <pc:sldChg chg="modSp mod">
        <pc:chgData name="MENNITI Aléna" userId="72e44f6b-615b-439d-a8f8-2736a446cd7f" providerId="ADAL" clId="{4444405B-4386-4939-994D-410B452399F9}" dt="2022-07-13T12:29:35.172" v="17" actId="20577"/>
        <pc:sldMkLst>
          <pc:docMk/>
          <pc:sldMk cId="1427998492" sldId="271"/>
        </pc:sldMkLst>
      </pc:sldChg>
    </pc:docChg>
  </pc:docChgLst>
  <pc:docChgLst>
    <pc:chgData name="MENNITI Aléna" userId="72e44f6b-615b-439d-a8f8-2736a446cd7f" providerId="ADAL" clId="{AD951B73-BC17-480A-B26A-B1489C41FE50}"/>
    <pc:docChg chg="undo custSel modSld">
      <pc:chgData name="MENNITI Aléna" userId="72e44f6b-615b-439d-a8f8-2736a446cd7f" providerId="ADAL" clId="{AD951B73-BC17-480A-B26A-B1489C41FE50}" dt="2022-05-23T09:49:54.226" v="1714" actId="20577"/>
      <pc:docMkLst>
        <pc:docMk/>
      </pc:docMkLst>
      <pc:sldChg chg="addSp delSp modSp mod delCm">
        <pc:chgData name="MENNITI Aléna" userId="72e44f6b-615b-439d-a8f8-2736a446cd7f" providerId="ADAL" clId="{AD951B73-BC17-480A-B26A-B1489C41FE50}" dt="2022-05-18T13:52:57.520" v="1285" actId="1036"/>
        <pc:sldMkLst>
          <pc:docMk/>
          <pc:sldMk cId="695775295" sldId="260"/>
        </pc:sldMkLst>
      </pc:sldChg>
      <pc:sldChg chg="addSp delSp modSp mod delCm modNotesTx">
        <pc:chgData name="MENNITI Aléna" userId="72e44f6b-615b-439d-a8f8-2736a446cd7f" providerId="ADAL" clId="{AD951B73-BC17-480A-B26A-B1489C41FE50}" dt="2022-05-23T07:51:04.612" v="1711" actId="20577"/>
        <pc:sldMkLst>
          <pc:docMk/>
          <pc:sldMk cId="3071671591" sldId="266"/>
        </pc:sldMkLst>
      </pc:sldChg>
      <pc:sldChg chg="modSp mod modNotesTx">
        <pc:chgData name="MENNITI Aléna" userId="72e44f6b-615b-439d-a8f8-2736a446cd7f" providerId="ADAL" clId="{AD951B73-BC17-480A-B26A-B1489C41FE50}" dt="2022-05-23T09:49:54.226" v="1714" actId="20577"/>
        <pc:sldMkLst>
          <pc:docMk/>
          <pc:sldMk cId="3368721976" sldId="267"/>
        </pc:sldMkLst>
      </pc:sldChg>
      <pc:sldChg chg="modSp mod">
        <pc:chgData name="MENNITI Aléna" userId="72e44f6b-615b-439d-a8f8-2736a446cd7f" providerId="ADAL" clId="{AD951B73-BC17-480A-B26A-B1489C41FE50}" dt="2022-05-18T14:08:31.149" v="1710" actId="20577"/>
        <pc:sldMkLst>
          <pc:docMk/>
          <pc:sldMk cId="3891264538" sldId="268"/>
        </pc:sldMkLst>
      </pc:sldChg>
      <pc:sldChg chg="modSp mod delCm modNotesTx">
        <pc:chgData name="MENNITI Aléna" userId="72e44f6b-615b-439d-a8f8-2736a446cd7f" providerId="ADAL" clId="{AD951B73-BC17-480A-B26A-B1489C41FE50}" dt="2022-05-23T09:49:49.226" v="1713" actId="20577"/>
        <pc:sldMkLst>
          <pc:docMk/>
          <pc:sldMk cId="1167409262" sldId="269"/>
        </pc:sldMkLst>
      </pc:sldChg>
      <pc:sldChg chg="modNotesTx">
        <pc:chgData name="MENNITI Aléna" userId="72e44f6b-615b-439d-a8f8-2736a446cd7f" providerId="ADAL" clId="{AD951B73-BC17-480A-B26A-B1489C41FE50}" dt="2022-05-23T09:49:46.850" v="1712" actId="20577"/>
        <pc:sldMkLst>
          <pc:docMk/>
          <pc:sldMk cId="2612851779" sldId="270"/>
        </pc:sldMkLst>
      </pc:sldChg>
      <pc:sldChg chg="addSp modSp mod modNotesTx">
        <pc:chgData name="MENNITI Aléna" userId="72e44f6b-615b-439d-a8f8-2736a446cd7f" providerId="ADAL" clId="{AD951B73-BC17-480A-B26A-B1489C41FE50}" dt="2022-05-18T13:42:36.413" v="464" actId="465"/>
        <pc:sldMkLst>
          <pc:docMk/>
          <pc:sldMk cId="1427998492" sldId="271"/>
        </pc:sldMkLst>
      </pc:sldChg>
      <pc:sldChg chg="addSp delSp modSp mod delCm">
        <pc:chgData name="MENNITI Aléna" userId="72e44f6b-615b-439d-a8f8-2736a446cd7f" providerId="ADAL" clId="{AD951B73-BC17-480A-B26A-B1489C41FE50}" dt="2022-05-18T13:37:26.977" v="320" actId="20577"/>
        <pc:sldMkLst>
          <pc:docMk/>
          <pc:sldMk cId="4092551384" sldId="273"/>
        </pc:sldMkLst>
      </pc:sldChg>
    </pc:docChg>
  </pc:docChgLst>
  <pc:docChgLst>
    <pc:chgData name="MENNITI Aléna" userId="72e44f6b-615b-439d-a8f8-2736a446cd7f" providerId="ADAL" clId="{9F9A3C6E-7792-49A9-B5AD-E5B8EBF21384}"/>
    <pc:docChg chg="custSel modSld">
      <pc:chgData name="MENNITI Aléna" userId="72e44f6b-615b-439d-a8f8-2736a446cd7f" providerId="ADAL" clId="{9F9A3C6E-7792-49A9-B5AD-E5B8EBF21384}" dt="2022-02-01T13:59:40.511" v="66"/>
      <pc:docMkLst>
        <pc:docMk/>
      </pc:docMkLst>
      <pc:sldChg chg="addSp delSp modSp mod">
        <pc:chgData name="MENNITI Aléna" userId="72e44f6b-615b-439d-a8f8-2736a446cd7f" providerId="ADAL" clId="{9F9A3C6E-7792-49A9-B5AD-E5B8EBF21384}" dt="2022-02-01T13:58:07.834" v="33"/>
        <pc:sldMkLst>
          <pc:docMk/>
          <pc:sldMk cId="695775295" sldId="260"/>
        </pc:sldMkLst>
      </pc:sldChg>
      <pc:sldChg chg="addSp delSp modSp mod">
        <pc:chgData name="MENNITI Aléna" userId="72e44f6b-615b-439d-a8f8-2736a446cd7f" providerId="ADAL" clId="{9F9A3C6E-7792-49A9-B5AD-E5B8EBF21384}" dt="2022-02-01T13:58:22.117" v="38"/>
        <pc:sldMkLst>
          <pc:docMk/>
          <pc:sldMk cId="3071671591" sldId="266"/>
        </pc:sldMkLst>
      </pc:sldChg>
      <pc:sldChg chg="addSp delSp modSp mod">
        <pc:chgData name="MENNITI Aléna" userId="72e44f6b-615b-439d-a8f8-2736a446cd7f" providerId="ADAL" clId="{9F9A3C6E-7792-49A9-B5AD-E5B8EBF21384}" dt="2022-02-01T13:58:50.379" v="48"/>
        <pc:sldMkLst>
          <pc:docMk/>
          <pc:sldMk cId="3368721976" sldId="267"/>
        </pc:sldMkLst>
      </pc:sldChg>
      <pc:sldChg chg="addSp delSp modSp mod">
        <pc:chgData name="MENNITI Aléna" userId="72e44f6b-615b-439d-a8f8-2736a446cd7f" providerId="ADAL" clId="{9F9A3C6E-7792-49A9-B5AD-E5B8EBF21384}" dt="2022-02-01T13:58:34.735" v="43"/>
        <pc:sldMkLst>
          <pc:docMk/>
          <pc:sldMk cId="3891264538" sldId="268"/>
        </pc:sldMkLst>
      </pc:sldChg>
      <pc:sldChg chg="addSp delSp modSp mod">
        <pc:chgData name="MENNITI Aléna" userId="72e44f6b-615b-439d-a8f8-2736a446cd7f" providerId="ADAL" clId="{9F9A3C6E-7792-49A9-B5AD-E5B8EBF21384}" dt="2022-02-01T13:59:05.219" v="53"/>
        <pc:sldMkLst>
          <pc:docMk/>
          <pc:sldMk cId="1167409262" sldId="269"/>
        </pc:sldMkLst>
      </pc:sldChg>
      <pc:sldChg chg="addSp delSp modSp mod">
        <pc:chgData name="MENNITI Aléna" userId="72e44f6b-615b-439d-a8f8-2736a446cd7f" providerId="ADAL" clId="{9F9A3C6E-7792-49A9-B5AD-E5B8EBF21384}" dt="2022-02-01T13:59:17.120" v="58"/>
        <pc:sldMkLst>
          <pc:docMk/>
          <pc:sldMk cId="2612851779" sldId="270"/>
        </pc:sldMkLst>
      </pc:sldChg>
      <pc:sldChg chg="addSp delSp modSp mod">
        <pc:chgData name="MENNITI Aléna" userId="72e44f6b-615b-439d-a8f8-2736a446cd7f" providerId="ADAL" clId="{9F9A3C6E-7792-49A9-B5AD-E5B8EBF21384}" dt="2022-02-01T13:57:45.360" v="27"/>
        <pc:sldMkLst>
          <pc:docMk/>
          <pc:sldMk cId="1427998492" sldId="271"/>
        </pc:sldMkLst>
      </pc:sldChg>
      <pc:sldChg chg="addSp delSp modSp mod">
        <pc:chgData name="MENNITI Aléna" userId="72e44f6b-615b-439d-a8f8-2736a446cd7f" providerId="ADAL" clId="{9F9A3C6E-7792-49A9-B5AD-E5B8EBF21384}" dt="2022-02-01T13:55:08.267" v="24" actId="20577"/>
        <pc:sldMkLst>
          <pc:docMk/>
          <pc:sldMk cId="4092551384" sldId="273"/>
        </pc:sldMkLst>
      </pc:sldChg>
      <pc:sldChg chg="addSp delSp modSp mod">
        <pc:chgData name="MENNITI Aléna" userId="72e44f6b-615b-439d-a8f8-2736a446cd7f" providerId="ADAL" clId="{9F9A3C6E-7792-49A9-B5AD-E5B8EBF21384}" dt="2022-02-01T13:59:40.511" v="66"/>
        <pc:sldMkLst>
          <pc:docMk/>
          <pc:sldMk cId="4207289086" sldId="274"/>
        </pc:sldMkLst>
      </pc:sldChg>
    </pc:docChg>
  </pc:docChgLst>
  <pc:docChgLst>
    <pc:chgData name="GONIN Cassandre" userId="f0e05665-e0d0-464d-8a36-7e489b81fa5f" providerId="ADAL" clId="{4C135B2C-3E78-41A1-85EE-5973B3FDC2C6}"/>
    <pc:docChg chg="undo custSel addSld delSld modSld">
      <pc:chgData name="GONIN Cassandre" userId="f0e05665-e0d0-464d-8a36-7e489b81fa5f" providerId="ADAL" clId="{4C135B2C-3E78-41A1-85EE-5973B3FDC2C6}" dt="2022-02-01T15:02:14.581" v="7801" actId="1036"/>
      <pc:docMkLst>
        <pc:docMk/>
      </pc:docMkLst>
      <pc:sldChg chg="del">
        <pc:chgData name="GONIN Cassandre" userId="f0e05665-e0d0-464d-8a36-7e489b81fa5f" providerId="ADAL" clId="{4C135B2C-3E78-41A1-85EE-5973B3FDC2C6}" dt="2022-01-27T16:35:45.851" v="1" actId="47"/>
        <pc:sldMkLst>
          <pc:docMk/>
          <pc:sldMk cId="3468003858" sldId="259"/>
        </pc:sldMkLst>
      </pc:sldChg>
      <pc:sldChg chg="modSp mod">
        <pc:chgData name="GONIN Cassandre" userId="f0e05665-e0d0-464d-8a36-7e489b81fa5f" providerId="ADAL" clId="{4C135B2C-3E78-41A1-85EE-5973B3FDC2C6}" dt="2022-01-27T16:40:21.180" v="99" actId="313"/>
        <pc:sldMkLst>
          <pc:docMk/>
          <pc:sldMk cId="695775295" sldId="260"/>
        </pc:sldMkLst>
      </pc:sldChg>
      <pc:sldChg chg="addSp delSp modSp mod modNotesTx">
        <pc:chgData name="GONIN Cassandre" userId="f0e05665-e0d0-464d-8a36-7e489b81fa5f" providerId="ADAL" clId="{4C135B2C-3E78-41A1-85EE-5973B3FDC2C6}" dt="2022-01-27T17:44:12.679" v="5228" actId="20577"/>
        <pc:sldMkLst>
          <pc:docMk/>
          <pc:sldMk cId="3071671591" sldId="266"/>
        </pc:sldMkLst>
      </pc:sldChg>
      <pc:sldChg chg="modSp mod">
        <pc:chgData name="GONIN Cassandre" userId="f0e05665-e0d0-464d-8a36-7e489b81fa5f" providerId="ADAL" clId="{4C135B2C-3E78-41A1-85EE-5973B3FDC2C6}" dt="2022-02-01T14:35:26.780" v="5289" actId="20577"/>
        <pc:sldMkLst>
          <pc:docMk/>
          <pc:sldMk cId="3368721976" sldId="267"/>
        </pc:sldMkLst>
      </pc:sldChg>
      <pc:sldChg chg="modSp mod">
        <pc:chgData name="GONIN Cassandre" userId="f0e05665-e0d0-464d-8a36-7e489b81fa5f" providerId="ADAL" clId="{4C135B2C-3E78-41A1-85EE-5973B3FDC2C6}" dt="2022-01-27T16:45:32.814" v="145" actId="20577"/>
        <pc:sldMkLst>
          <pc:docMk/>
          <pc:sldMk cId="3891264538" sldId="268"/>
        </pc:sldMkLst>
      </pc:sldChg>
      <pc:sldChg chg="modSp mod">
        <pc:chgData name="GONIN Cassandre" userId="f0e05665-e0d0-464d-8a36-7e489b81fa5f" providerId="ADAL" clId="{4C135B2C-3E78-41A1-85EE-5973B3FDC2C6}" dt="2022-02-01T14:36:02.835" v="5297" actId="20577"/>
        <pc:sldMkLst>
          <pc:docMk/>
          <pc:sldMk cId="1167409262" sldId="269"/>
        </pc:sldMkLst>
      </pc:sldChg>
      <pc:sldChg chg="addSp delSp modSp mod">
        <pc:chgData name="GONIN Cassandre" userId="f0e05665-e0d0-464d-8a36-7e489b81fa5f" providerId="ADAL" clId="{4C135B2C-3E78-41A1-85EE-5973B3FDC2C6}" dt="2022-02-01T15:02:14.581" v="7801" actId="1036"/>
        <pc:sldMkLst>
          <pc:docMk/>
          <pc:sldMk cId="2612851779" sldId="270"/>
        </pc:sldMkLst>
      </pc:sldChg>
      <pc:sldChg chg="modSp mod">
        <pc:chgData name="GONIN Cassandre" userId="f0e05665-e0d0-464d-8a36-7e489b81fa5f" providerId="ADAL" clId="{4C135B2C-3E78-41A1-85EE-5973B3FDC2C6}" dt="2022-02-01T14:59:09.946" v="7404" actId="13926"/>
        <pc:sldMkLst>
          <pc:docMk/>
          <pc:sldMk cId="1427998492" sldId="271"/>
        </pc:sldMkLst>
      </pc:sldChg>
      <pc:sldChg chg="del">
        <pc:chgData name="GONIN Cassandre" userId="f0e05665-e0d0-464d-8a36-7e489b81fa5f" providerId="ADAL" clId="{4C135B2C-3E78-41A1-85EE-5973B3FDC2C6}" dt="2022-01-27T17:14:41.333" v="2032" actId="47"/>
        <pc:sldMkLst>
          <pc:docMk/>
          <pc:sldMk cId="3597119298" sldId="272"/>
        </pc:sldMkLst>
      </pc:sldChg>
      <pc:sldChg chg="add">
        <pc:chgData name="GONIN Cassandre" userId="f0e05665-e0d0-464d-8a36-7e489b81fa5f" providerId="ADAL" clId="{4C135B2C-3E78-41A1-85EE-5973B3FDC2C6}" dt="2022-01-27T16:35:43.976" v="0"/>
        <pc:sldMkLst>
          <pc:docMk/>
          <pc:sldMk cId="4092551384" sldId="273"/>
        </pc:sldMkLst>
      </pc:sldChg>
      <pc:sldChg chg="addSp delSp modSp add mod modNotesTx">
        <pc:chgData name="GONIN Cassandre" userId="f0e05665-e0d0-464d-8a36-7e489b81fa5f" providerId="ADAL" clId="{4C135B2C-3E78-41A1-85EE-5973B3FDC2C6}" dt="2022-01-27T17:44:01.740" v="5227" actId="20577"/>
        <pc:sldMkLst>
          <pc:docMk/>
          <pc:sldMk cId="4207289086" sldId="274"/>
        </pc:sldMkLst>
      </pc:sldChg>
      <pc:sldChg chg="add del modTransition">
        <pc:chgData name="GONIN Cassandre" userId="f0e05665-e0d0-464d-8a36-7e489b81fa5f" providerId="ADAL" clId="{4C135B2C-3E78-41A1-85EE-5973B3FDC2C6}" dt="2022-01-27T16:41:43.200" v="111" actId="2696"/>
        <pc:sldMkLst>
          <pc:docMk/>
          <pc:sldMk cId="810408038" sldId="289"/>
        </pc:sldMkLst>
      </pc:sldChg>
    </pc:docChg>
  </pc:docChgLst>
  <pc:docChgLst>
    <pc:chgData name="Laure MANZANERA (EXT)" userId="S::laure.manzanera.ext@esante.gouv.fr::312a473b-b33f-4013-8b5f-0b68c379c4b8" providerId="AD" clId="Web-{0779BA08-EABA-D4B1-297E-F3F15DE023CF}"/>
    <pc:docChg chg="addSld delSld modSld">
      <pc:chgData name="Laure MANZANERA (EXT)" userId="S::laure.manzanera.ext@esante.gouv.fr::312a473b-b33f-4013-8b5f-0b68c379c4b8" providerId="AD" clId="Web-{0779BA08-EABA-D4B1-297E-F3F15DE023CF}" dt="2025-02-25T17:03:58.308" v="28"/>
      <pc:docMkLst>
        <pc:docMk/>
      </pc:docMkLst>
      <pc:sldChg chg="addSp delSp">
        <pc:chgData name="Laure MANZANERA (EXT)" userId="S::laure.manzanera.ext@esante.gouv.fr::312a473b-b33f-4013-8b5f-0b68c379c4b8" providerId="AD" clId="Web-{0779BA08-EABA-D4B1-297E-F3F15DE023CF}" dt="2025-02-25T17:03:30.995" v="16"/>
        <pc:sldMkLst>
          <pc:docMk/>
          <pc:sldMk cId="695775295" sldId="260"/>
        </pc:sldMkLst>
        <pc:picChg chg="add">
          <ac:chgData name="Laure MANZANERA (EXT)" userId="S::laure.manzanera.ext@esante.gouv.fr::312a473b-b33f-4013-8b5f-0b68c379c4b8" providerId="AD" clId="Web-{0779BA08-EABA-D4B1-297E-F3F15DE023CF}" dt="2025-02-25T17:03:30.995" v="16"/>
          <ac:picMkLst>
            <pc:docMk/>
            <pc:sldMk cId="695775295" sldId="260"/>
            <ac:picMk id="6" creationId="{F742FDD8-BCBB-203A-A45B-0B6A38161205}"/>
          </ac:picMkLst>
        </pc:picChg>
        <pc:picChg chg="del">
          <ac:chgData name="Laure MANZANERA (EXT)" userId="S::laure.manzanera.ext@esante.gouv.fr::312a473b-b33f-4013-8b5f-0b68c379c4b8" providerId="AD" clId="Web-{0779BA08-EABA-D4B1-297E-F3F15DE023CF}" dt="2025-02-25T17:03:30.510" v="15"/>
          <ac:picMkLst>
            <pc:docMk/>
            <pc:sldMk cId="695775295" sldId="260"/>
            <ac:picMk id="61" creationId="{6EAD7AA8-379C-4BFA-82CA-7DCCB48F8F0C}"/>
          </ac:picMkLst>
        </pc:picChg>
      </pc:sldChg>
      <pc:sldChg chg="addSp delSp">
        <pc:chgData name="Laure MANZANERA (EXT)" userId="S::laure.manzanera.ext@esante.gouv.fr::312a473b-b33f-4013-8b5f-0b68c379c4b8" providerId="AD" clId="Web-{0779BA08-EABA-D4B1-297E-F3F15DE023CF}" dt="2025-02-25T17:03:36.182" v="18"/>
        <pc:sldMkLst>
          <pc:docMk/>
          <pc:sldMk cId="3071671591" sldId="266"/>
        </pc:sldMkLst>
        <pc:picChg chg="add">
          <ac:chgData name="Laure MANZANERA (EXT)" userId="S::laure.manzanera.ext@esante.gouv.fr::312a473b-b33f-4013-8b5f-0b68c379c4b8" providerId="AD" clId="Web-{0779BA08-EABA-D4B1-297E-F3F15DE023CF}" dt="2025-02-25T17:03:36.182" v="18"/>
          <ac:picMkLst>
            <pc:docMk/>
            <pc:sldMk cId="3071671591" sldId="266"/>
            <ac:picMk id="4" creationId="{90DA3CB0-2DA1-2D0E-F189-C84C5E6AE475}"/>
          </ac:picMkLst>
        </pc:picChg>
        <pc:picChg chg="del">
          <ac:chgData name="Laure MANZANERA (EXT)" userId="S::laure.manzanera.ext@esante.gouv.fr::312a473b-b33f-4013-8b5f-0b68c379c4b8" providerId="AD" clId="Web-{0779BA08-EABA-D4B1-297E-F3F15DE023CF}" dt="2025-02-25T17:03:35.182" v="17"/>
          <ac:picMkLst>
            <pc:docMk/>
            <pc:sldMk cId="3071671591" sldId="266"/>
            <ac:picMk id="83" creationId="{5CB5405B-ECAA-4ADA-B5A8-8A481A41E56E}"/>
          </ac:picMkLst>
        </pc:picChg>
      </pc:sldChg>
      <pc:sldChg chg="addSp delSp">
        <pc:chgData name="Laure MANZANERA (EXT)" userId="S::laure.manzanera.ext@esante.gouv.fr::312a473b-b33f-4013-8b5f-0b68c379c4b8" providerId="AD" clId="Web-{0779BA08-EABA-D4B1-297E-F3F15DE023CF}" dt="2025-02-25T17:03:45.964" v="22"/>
        <pc:sldMkLst>
          <pc:docMk/>
          <pc:sldMk cId="3368721976" sldId="267"/>
        </pc:sldMkLst>
        <pc:picChg chg="add">
          <ac:chgData name="Laure MANZANERA (EXT)" userId="S::laure.manzanera.ext@esante.gouv.fr::312a473b-b33f-4013-8b5f-0b68c379c4b8" providerId="AD" clId="Web-{0779BA08-EABA-D4B1-297E-F3F15DE023CF}" dt="2025-02-25T17:03:45.964" v="22"/>
          <ac:picMkLst>
            <pc:docMk/>
            <pc:sldMk cId="3368721976" sldId="267"/>
            <ac:picMk id="3" creationId="{72D791B2-A9A7-623B-A587-8B83C9E603B8}"/>
          </ac:picMkLst>
        </pc:picChg>
        <pc:picChg chg="del">
          <ac:chgData name="Laure MANZANERA (EXT)" userId="S::laure.manzanera.ext@esante.gouv.fr::312a473b-b33f-4013-8b5f-0b68c379c4b8" providerId="AD" clId="Web-{0779BA08-EABA-D4B1-297E-F3F15DE023CF}" dt="2025-02-25T17:03:45.542" v="21"/>
          <ac:picMkLst>
            <pc:docMk/>
            <pc:sldMk cId="3368721976" sldId="267"/>
            <ac:picMk id="55" creationId="{25F1BEB5-A389-4C3A-BF93-8F716B631F83}"/>
          </ac:picMkLst>
        </pc:picChg>
      </pc:sldChg>
      <pc:sldChg chg="addSp delSp">
        <pc:chgData name="Laure MANZANERA (EXT)" userId="S::laure.manzanera.ext@esante.gouv.fr::312a473b-b33f-4013-8b5f-0b68c379c4b8" providerId="AD" clId="Web-{0779BA08-EABA-D4B1-297E-F3F15DE023CF}" dt="2025-02-25T17:03:41.136" v="20"/>
        <pc:sldMkLst>
          <pc:docMk/>
          <pc:sldMk cId="3891264538" sldId="268"/>
        </pc:sldMkLst>
        <pc:picChg chg="add">
          <ac:chgData name="Laure MANZANERA (EXT)" userId="S::laure.manzanera.ext@esante.gouv.fr::312a473b-b33f-4013-8b5f-0b68c379c4b8" providerId="AD" clId="Web-{0779BA08-EABA-D4B1-297E-F3F15DE023CF}" dt="2025-02-25T17:03:41.136" v="20"/>
          <ac:picMkLst>
            <pc:docMk/>
            <pc:sldMk cId="3891264538" sldId="268"/>
            <ac:picMk id="4" creationId="{4C85B58A-156D-B5A1-00EF-C61E3C714FAD}"/>
          </ac:picMkLst>
        </pc:picChg>
        <pc:picChg chg="del">
          <ac:chgData name="Laure MANZANERA (EXT)" userId="S::laure.manzanera.ext@esante.gouv.fr::312a473b-b33f-4013-8b5f-0b68c379c4b8" providerId="AD" clId="Web-{0779BA08-EABA-D4B1-297E-F3F15DE023CF}" dt="2025-02-25T17:03:40.854" v="19"/>
          <ac:picMkLst>
            <pc:docMk/>
            <pc:sldMk cId="3891264538" sldId="268"/>
            <ac:picMk id="43" creationId="{62F99D1D-EFDE-4966-B375-C0BBFF1C97AF}"/>
          </ac:picMkLst>
        </pc:picChg>
      </pc:sldChg>
      <pc:sldChg chg="addSp delSp">
        <pc:chgData name="Laure MANZANERA (EXT)" userId="S::laure.manzanera.ext@esante.gouv.fr::312a473b-b33f-4013-8b5f-0b68c379c4b8" providerId="AD" clId="Web-{0779BA08-EABA-D4B1-297E-F3F15DE023CF}" dt="2025-02-25T17:03:50.417" v="24"/>
        <pc:sldMkLst>
          <pc:docMk/>
          <pc:sldMk cId="1167409262" sldId="269"/>
        </pc:sldMkLst>
        <pc:picChg chg="add">
          <ac:chgData name="Laure MANZANERA (EXT)" userId="S::laure.manzanera.ext@esante.gouv.fr::312a473b-b33f-4013-8b5f-0b68c379c4b8" providerId="AD" clId="Web-{0779BA08-EABA-D4B1-297E-F3F15DE023CF}" dt="2025-02-25T17:03:50.417" v="24"/>
          <ac:picMkLst>
            <pc:docMk/>
            <pc:sldMk cId="1167409262" sldId="269"/>
            <ac:picMk id="3" creationId="{81E1868D-4CE4-4778-0462-584938537966}"/>
          </ac:picMkLst>
        </pc:picChg>
        <pc:picChg chg="del">
          <ac:chgData name="Laure MANZANERA (EXT)" userId="S::laure.manzanera.ext@esante.gouv.fr::312a473b-b33f-4013-8b5f-0b68c379c4b8" providerId="AD" clId="Web-{0779BA08-EABA-D4B1-297E-F3F15DE023CF}" dt="2025-02-25T17:03:49.933" v="23"/>
          <ac:picMkLst>
            <pc:docMk/>
            <pc:sldMk cId="1167409262" sldId="269"/>
            <ac:picMk id="47" creationId="{075E50E0-9487-4748-BA51-6FBDFE2F6189}"/>
          </ac:picMkLst>
        </pc:picChg>
      </pc:sldChg>
      <pc:sldChg chg="addSp delSp">
        <pc:chgData name="Laure MANZANERA (EXT)" userId="S::laure.manzanera.ext@esante.gouv.fr::312a473b-b33f-4013-8b5f-0b68c379c4b8" providerId="AD" clId="Web-{0779BA08-EABA-D4B1-297E-F3F15DE023CF}" dt="2025-02-25T17:03:54.605" v="26"/>
        <pc:sldMkLst>
          <pc:docMk/>
          <pc:sldMk cId="2612851779" sldId="270"/>
        </pc:sldMkLst>
        <pc:picChg chg="add">
          <ac:chgData name="Laure MANZANERA (EXT)" userId="S::laure.manzanera.ext@esante.gouv.fr::312a473b-b33f-4013-8b5f-0b68c379c4b8" providerId="AD" clId="Web-{0779BA08-EABA-D4B1-297E-F3F15DE023CF}" dt="2025-02-25T17:03:54.605" v="26"/>
          <ac:picMkLst>
            <pc:docMk/>
            <pc:sldMk cId="2612851779" sldId="270"/>
            <ac:picMk id="3" creationId="{E5D4AA17-9796-1367-349C-E59D84EF17A0}"/>
          </ac:picMkLst>
        </pc:picChg>
        <pc:picChg chg="del">
          <ac:chgData name="Laure MANZANERA (EXT)" userId="S::laure.manzanera.ext@esante.gouv.fr::312a473b-b33f-4013-8b5f-0b68c379c4b8" providerId="AD" clId="Web-{0779BA08-EABA-D4B1-297E-F3F15DE023CF}" dt="2025-02-25T17:03:54.214" v="25"/>
          <ac:picMkLst>
            <pc:docMk/>
            <pc:sldMk cId="2612851779" sldId="270"/>
            <ac:picMk id="47" creationId="{F836F786-8A4D-4F87-B237-3ABE664A6C90}"/>
          </ac:picMkLst>
        </pc:picChg>
      </pc:sldChg>
      <pc:sldChg chg="addSp delSp">
        <pc:chgData name="Laure MANZANERA (EXT)" userId="S::laure.manzanera.ext@esante.gouv.fr::312a473b-b33f-4013-8b5f-0b68c379c4b8" providerId="AD" clId="Web-{0779BA08-EABA-D4B1-297E-F3F15DE023CF}" dt="2025-02-25T17:03:26.698" v="14"/>
        <pc:sldMkLst>
          <pc:docMk/>
          <pc:sldMk cId="1427998492" sldId="271"/>
        </pc:sldMkLst>
        <pc:picChg chg="add">
          <ac:chgData name="Laure MANZANERA (EXT)" userId="S::laure.manzanera.ext@esante.gouv.fr::312a473b-b33f-4013-8b5f-0b68c379c4b8" providerId="AD" clId="Web-{0779BA08-EABA-D4B1-297E-F3F15DE023CF}" dt="2025-02-25T17:03:26.698" v="14"/>
          <ac:picMkLst>
            <pc:docMk/>
            <pc:sldMk cId="1427998492" sldId="271"/>
            <ac:picMk id="3" creationId="{91896436-9CED-FFD7-0939-88FF4D434B3B}"/>
          </ac:picMkLst>
        </pc:picChg>
        <pc:picChg chg="del">
          <ac:chgData name="Laure MANZANERA (EXT)" userId="S::laure.manzanera.ext@esante.gouv.fr::312a473b-b33f-4013-8b5f-0b68c379c4b8" providerId="AD" clId="Web-{0779BA08-EABA-D4B1-297E-F3F15DE023CF}" dt="2025-02-25T17:03:08.322" v="9"/>
          <ac:picMkLst>
            <pc:docMk/>
            <pc:sldMk cId="1427998492" sldId="271"/>
            <ac:picMk id="71" creationId="{9F9FD361-324B-4CA6-9566-81103CF6AF08}"/>
          </ac:picMkLst>
        </pc:picChg>
      </pc:sldChg>
      <pc:sldChg chg="addSp delSp modSp">
        <pc:chgData name="Laure MANZANERA (EXT)" userId="S::laure.manzanera.ext@esante.gouv.fr::312a473b-b33f-4013-8b5f-0b68c379c4b8" providerId="AD" clId="Web-{0779BA08-EABA-D4B1-297E-F3F15DE023CF}" dt="2025-02-25T17:03:00.509" v="8" actId="1076"/>
        <pc:sldMkLst>
          <pc:docMk/>
          <pc:sldMk cId="4092551384" sldId="273"/>
        </pc:sldMkLst>
        <pc:spChg chg="add del mod">
          <ac:chgData name="Laure MANZANERA (EXT)" userId="S::laure.manzanera.ext@esante.gouv.fr::312a473b-b33f-4013-8b5f-0b68c379c4b8" providerId="AD" clId="Web-{0779BA08-EABA-D4B1-297E-F3F15DE023CF}" dt="2025-02-25T17:02:45.337" v="4"/>
          <ac:spMkLst>
            <pc:docMk/>
            <pc:sldMk cId="4092551384" sldId="273"/>
            <ac:spMk id="3" creationId="{9355F220-C0C4-F79E-09F7-676EC1A2CC88}"/>
          </ac:spMkLst>
        </pc:spChg>
        <pc:picChg chg="add mod">
          <ac:chgData name="Laure MANZANERA (EXT)" userId="S::laure.manzanera.ext@esante.gouv.fr::312a473b-b33f-4013-8b5f-0b68c379c4b8" providerId="AD" clId="Web-{0779BA08-EABA-D4B1-297E-F3F15DE023CF}" dt="2025-02-25T17:03:00.509" v="8" actId="1076"/>
          <ac:picMkLst>
            <pc:docMk/>
            <pc:sldMk cId="4092551384" sldId="273"/>
            <ac:picMk id="4" creationId="{A075B392-EDE8-C673-E686-33E8811C74BE}"/>
          </ac:picMkLst>
        </pc:picChg>
        <pc:picChg chg="del">
          <ac:chgData name="Laure MANZANERA (EXT)" userId="S::laure.manzanera.ext@esante.gouv.fr::312a473b-b33f-4013-8b5f-0b68c379c4b8" providerId="AD" clId="Web-{0779BA08-EABA-D4B1-297E-F3F15DE023CF}" dt="2025-02-25T17:02:41.399" v="0"/>
          <ac:picMkLst>
            <pc:docMk/>
            <pc:sldMk cId="4092551384" sldId="273"/>
            <ac:picMk id="38" creationId="{9A56242D-3009-48A3-BA22-26F63E53D143}"/>
          </ac:picMkLst>
        </pc:picChg>
      </pc:sldChg>
      <pc:sldChg chg="addSp delSp">
        <pc:chgData name="Laure MANZANERA (EXT)" userId="S::laure.manzanera.ext@esante.gouv.fr::312a473b-b33f-4013-8b5f-0b68c379c4b8" providerId="AD" clId="Web-{0779BA08-EABA-D4B1-297E-F3F15DE023CF}" dt="2025-02-25T17:03:58.308" v="28"/>
        <pc:sldMkLst>
          <pc:docMk/>
          <pc:sldMk cId="4207289086" sldId="274"/>
        </pc:sldMkLst>
        <pc:picChg chg="add">
          <ac:chgData name="Laure MANZANERA (EXT)" userId="S::laure.manzanera.ext@esante.gouv.fr::312a473b-b33f-4013-8b5f-0b68c379c4b8" providerId="AD" clId="Web-{0779BA08-EABA-D4B1-297E-F3F15DE023CF}" dt="2025-02-25T17:03:58.308" v="28"/>
          <ac:picMkLst>
            <pc:docMk/>
            <pc:sldMk cId="4207289086" sldId="274"/>
            <ac:picMk id="3" creationId="{919F9BB4-251E-E274-27C7-299FDDE5350C}"/>
          </ac:picMkLst>
        </pc:picChg>
        <pc:picChg chg="del">
          <ac:chgData name="Laure MANZANERA (EXT)" userId="S::laure.manzanera.ext@esante.gouv.fr::312a473b-b33f-4013-8b5f-0b68c379c4b8" providerId="AD" clId="Web-{0779BA08-EABA-D4B1-297E-F3F15DE023CF}" dt="2025-02-25T17:03:57.886" v="27"/>
          <ac:picMkLst>
            <pc:docMk/>
            <pc:sldMk cId="4207289086" sldId="274"/>
            <ac:picMk id="52" creationId="{6D002148-B3EC-40A9-BC48-4C949D6F8334}"/>
          </ac:picMkLst>
        </pc:picChg>
      </pc:sldChg>
      <pc:sldChg chg="add del replId">
        <pc:chgData name="Laure MANZANERA (EXT)" userId="S::laure.manzanera.ext@esante.gouv.fr::312a473b-b33f-4013-8b5f-0b68c379c4b8" providerId="AD" clId="Web-{0779BA08-EABA-D4B1-297E-F3F15DE023CF}" dt="2025-02-25T17:03:19.182" v="13"/>
        <pc:sldMkLst>
          <pc:docMk/>
          <pc:sldMk cId="1056945263" sldId="275"/>
        </pc:sldMkLst>
      </pc:sldChg>
      <pc:sldChg chg="add del replId">
        <pc:chgData name="Laure MANZANERA (EXT)" userId="S::laure.manzanera.ext@esante.gouv.fr::312a473b-b33f-4013-8b5f-0b68c379c4b8" providerId="AD" clId="Web-{0779BA08-EABA-D4B1-297E-F3F15DE023CF}" dt="2025-02-25T17:03:16.213" v="12"/>
        <pc:sldMkLst>
          <pc:docMk/>
          <pc:sldMk cId="1789393715" sldId="27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CBF5B3-0B4F-4EF2-91E4-9E0F00322CD8}" type="datetimeFigureOut">
              <a:rPr lang="en-GB" smtClean="0"/>
              <a:t>25/02/2025</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120315-EB8D-4C36-B2F5-1F0EC1210C5F}" type="slidenum">
              <a:rPr lang="en-GB" smtClean="0"/>
              <a:t>‹N°›</a:t>
            </a:fld>
            <a:endParaRPr lang="en-GB"/>
          </a:p>
        </p:txBody>
      </p:sp>
    </p:spTree>
    <p:extLst>
      <p:ext uri="{BB962C8B-B14F-4D97-AF65-F5344CB8AC3E}">
        <p14:creationId xmlns:p14="http://schemas.microsoft.com/office/powerpoint/2010/main" val="4257724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F120315-EB8D-4C36-B2F5-1F0EC1210C5F}" type="slidenum">
              <a:rPr lang="en-GB" smtClean="0"/>
              <a:t>1</a:t>
            </a:fld>
            <a:endParaRPr lang="en-GB"/>
          </a:p>
        </p:txBody>
      </p:sp>
    </p:spTree>
    <p:extLst>
      <p:ext uri="{BB962C8B-B14F-4D97-AF65-F5344CB8AC3E}">
        <p14:creationId xmlns:p14="http://schemas.microsoft.com/office/powerpoint/2010/main" val="1994556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20315-EB8D-4C36-B2F5-1F0EC1210C5F}" type="slidenum">
              <a:rPr lang="en-GB" smtClean="0"/>
              <a:t>2</a:t>
            </a:fld>
            <a:endParaRPr lang="en-GB"/>
          </a:p>
        </p:txBody>
      </p:sp>
    </p:spTree>
    <p:extLst>
      <p:ext uri="{BB962C8B-B14F-4D97-AF65-F5344CB8AC3E}">
        <p14:creationId xmlns:p14="http://schemas.microsoft.com/office/powerpoint/2010/main" val="3614038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20315-EB8D-4C36-B2F5-1F0EC1210C5F}" type="slidenum">
              <a:rPr lang="en-GB" smtClean="0"/>
              <a:t>4</a:t>
            </a:fld>
            <a:endParaRPr lang="en-GB"/>
          </a:p>
        </p:txBody>
      </p:sp>
    </p:spTree>
    <p:extLst>
      <p:ext uri="{BB962C8B-B14F-4D97-AF65-F5344CB8AC3E}">
        <p14:creationId xmlns:p14="http://schemas.microsoft.com/office/powerpoint/2010/main" val="2825178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20315-EB8D-4C36-B2F5-1F0EC1210C5F}" type="slidenum">
              <a:rPr lang="en-GB" smtClean="0"/>
              <a:t>6</a:t>
            </a:fld>
            <a:endParaRPr lang="en-GB"/>
          </a:p>
        </p:txBody>
      </p:sp>
    </p:spTree>
    <p:extLst>
      <p:ext uri="{BB962C8B-B14F-4D97-AF65-F5344CB8AC3E}">
        <p14:creationId xmlns:p14="http://schemas.microsoft.com/office/powerpoint/2010/main" val="28498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20315-EB8D-4C36-B2F5-1F0EC1210C5F}" type="slidenum">
              <a:rPr lang="en-GB" smtClean="0"/>
              <a:t>7</a:t>
            </a:fld>
            <a:endParaRPr lang="en-GB"/>
          </a:p>
        </p:txBody>
      </p:sp>
    </p:spTree>
    <p:extLst>
      <p:ext uri="{BB962C8B-B14F-4D97-AF65-F5344CB8AC3E}">
        <p14:creationId xmlns:p14="http://schemas.microsoft.com/office/powerpoint/2010/main" val="3240953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20315-EB8D-4C36-B2F5-1F0EC1210C5F}" type="slidenum">
              <a:rPr lang="en-GB" smtClean="0"/>
              <a:t>8</a:t>
            </a:fld>
            <a:endParaRPr lang="en-GB"/>
          </a:p>
        </p:txBody>
      </p:sp>
    </p:spTree>
    <p:extLst>
      <p:ext uri="{BB962C8B-B14F-4D97-AF65-F5344CB8AC3E}">
        <p14:creationId xmlns:p14="http://schemas.microsoft.com/office/powerpoint/2010/main" val="4099787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20315-EB8D-4C36-B2F5-1F0EC1210C5F}" type="slidenum">
              <a:rPr lang="en-GB" smtClean="0"/>
              <a:t>9</a:t>
            </a:fld>
            <a:endParaRPr lang="en-GB"/>
          </a:p>
        </p:txBody>
      </p:sp>
    </p:spTree>
    <p:extLst>
      <p:ext uri="{BB962C8B-B14F-4D97-AF65-F5344CB8AC3E}">
        <p14:creationId xmlns:p14="http://schemas.microsoft.com/office/powerpoint/2010/main" val="1097378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2731180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2669203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1624366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13" name="Rectangle 12"/>
          <p:cNvSpPr/>
          <p:nvPr/>
        </p:nvSpPr>
        <p:spPr>
          <a:xfrm>
            <a:off x="0" y="-3941"/>
            <a:ext cx="6858000" cy="1628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Espace réservé du numéro de diapositive 5"/>
          <p:cNvSpPr>
            <a:spLocks noGrp="1"/>
          </p:cNvSpPr>
          <p:nvPr>
            <p:ph type="sldNum" sz="quarter" idx="12"/>
          </p:nvPr>
        </p:nvSpPr>
        <p:spPr>
          <a:xfrm>
            <a:off x="80630" y="9148133"/>
            <a:ext cx="215504" cy="527403"/>
          </a:xfrm>
        </p:spPr>
        <p:txBody>
          <a:bodyPr/>
          <a:lstStyle/>
          <a:p>
            <a:fld id="{646E7B68-C406-4B5C-B79D-A1CDE10CB85D}" type="slidenum">
              <a:rPr lang="fr-FR" smtClean="0"/>
              <a:pPr/>
              <a:t>‹N°›</a:t>
            </a:fld>
            <a:endParaRPr lang="fr-FR"/>
          </a:p>
        </p:txBody>
      </p:sp>
      <p:sp>
        <p:nvSpPr>
          <p:cNvPr id="63" name="Espace réservé du texte 62"/>
          <p:cNvSpPr>
            <a:spLocks noGrp="1"/>
          </p:cNvSpPr>
          <p:nvPr>
            <p:ph type="body" sz="quarter" idx="14" hasCustomPrompt="1"/>
          </p:nvPr>
        </p:nvSpPr>
        <p:spPr>
          <a:xfrm>
            <a:off x="3320655" y="3404696"/>
            <a:ext cx="2052228" cy="4160462"/>
          </a:xfrm>
        </p:spPr>
        <p:txBody>
          <a:bodyPr numCol="1">
            <a:normAutofit/>
          </a:bodyPr>
          <a:lstStyle>
            <a:lvl1pPr marL="0" indent="0" algn="l" defTabSz="685743" rtl="0" eaLnBrk="1" latinLnBrk="0" hangingPunct="1">
              <a:lnSpc>
                <a:spcPct val="150000"/>
              </a:lnSpc>
              <a:spcBef>
                <a:spcPts val="150"/>
              </a:spcBef>
              <a:spcAft>
                <a:spcPts val="0"/>
              </a:spcAft>
              <a:buFontTx/>
              <a:buNone/>
              <a:defRPr lang="fr-FR" sz="1050" b="1" kern="1200" cap="none" baseline="0" smtClean="0">
                <a:solidFill>
                  <a:srgbClr val="575757"/>
                </a:solidFill>
                <a:latin typeface="+mn-lt"/>
                <a:ea typeface="+mn-ea"/>
                <a:cs typeface="+mn-cs"/>
              </a:defRPr>
            </a:lvl1pPr>
          </a:lstStyle>
          <a:p>
            <a:pPr lvl="0"/>
            <a:r>
              <a:rPr lang="fr-FR"/>
              <a:t>Chapitre 1</a:t>
            </a:r>
          </a:p>
          <a:p>
            <a:pPr lvl="0"/>
            <a:r>
              <a:rPr lang="fr-FR"/>
              <a:t>Chapitre 2</a:t>
            </a:r>
          </a:p>
          <a:p>
            <a:pPr lvl="0"/>
            <a:r>
              <a:rPr lang="fr-FR"/>
              <a:t>Chapitre 3</a:t>
            </a:r>
          </a:p>
        </p:txBody>
      </p:sp>
      <p:sp>
        <p:nvSpPr>
          <p:cNvPr id="7" name="Espace réservé du pied de page 6"/>
          <p:cNvSpPr>
            <a:spLocks noGrp="1"/>
          </p:cNvSpPr>
          <p:nvPr>
            <p:ph type="ftr" sz="quarter" idx="15"/>
          </p:nvPr>
        </p:nvSpPr>
        <p:spPr>
          <a:xfrm>
            <a:off x="306568" y="9148133"/>
            <a:ext cx="5194865" cy="527403"/>
          </a:xfrm>
        </p:spPr>
        <p:txBody>
          <a:bodyPr/>
          <a:lstStyle/>
          <a:p>
            <a:r>
              <a:rPr lang="fr-FR">
                <a:latin typeface="Arial"/>
                <a:ea typeface="+mn-ea"/>
              </a:rPr>
              <a:t>| Titre du document</a:t>
            </a:r>
          </a:p>
        </p:txBody>
      </p:sp>
      <p:sp>
        <p:nvSpPr>
          <p:cNvPr id="10" name="Titre 1"/>
          <p:cNvSpPr txBox="1">
            <a:spLocks/>
          </p:cNvSpPr>
          <p:nvPr/>
        </p:nvSpPr>
        <p:spPr>
          <a:xfrm>
            <a:off x="3320656" y="1763319"/>
            <a:ext cx="2322593" cy="1988509"/>
          </a:xfrm>
          <a:prstGeom prst="rect">
            <a:avLst/>
          </a:prstGeom>
        </p:spPr>
        <p:txBody>
          <a:bodyPr vert="horz" lIns="0" tIns="0" rIns="0" bIns="0" rtlCol="0" anchor="ctr" anchorCtr="0">
            <a:noAutofit/>
          </a:bodyPr>
          <a:lstStyle>
            <a:lvl1pPr algn="l" defTabSz="914400" rtl="0" eaLnBrk="1" latinLnBrk="0" hangingPunct="1">
              <a:lnSpc>
                <a:spcPts val="2700"/>
              </a:lnSpc>
              <a:spcBef>
                <a:spcPts val="0"/>
              </a:spcBef>
              <a:buNone/>
              <a:defRPr sz="2800" b="1" kern="1200" baseline="0">
                <a:solidFill>
                  <a:srgbClr val="006AB2"/>
                </a:solidFill>
                <a:latin typeface="+mj-lt"/>
                <a:ea typeface="+mj-ea"/>
                <a:cs typeface="+mj-cs"/>
              </a:defRPr>
            </a:lvl1pPr>
          </a:lstStyle>
          <a:p>
            <a:pPr fontAlgn="auto">
              <a:spcAft>
                <a:spcPts val="0"/>
              </a:spcAft>
            </a:pPr>
            <a:r>
              <a:rPr lang="fr-FR" sz="2100"/>
              <a:t>Sommaire</a:t>
            </a:r>
          </a:p>
        </p:txBody>
      </p:sp>
      <p:pic>
        <p:nvPicPr>
          <p:cNvPr id="14" name="Imag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
        <p:nvSpPr>
          <p:cNvPr id="8" name="Rectangle 7"/>
          <p:cNvSpPr/>
          <p:nvPr userDrawn="1"/>
        </p:nvSpPr>
        <p:spPr>
          <a:xfrm>
            <a:off x="0" y="-3941"/>
            <a:ext cx="6858000" cy="1628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txBox="1">
            <a:spLocks/>
          </p:cNvSpPr>
          <p:nvPr userDrawn="1"/>
        </p:nvSpPr>
        <p:spPr>
          <a:xfrm>
            <a:off x="3320656" y="1763319"/>
            <a:ext cx="2322593" cy="1988509"/>
          </a:xfrm>
          <a:prstGeom prst="rect">
            <a:avLst/>
          </a:prstGeom>
        </p:spPr>
        <p:txBody>
          <a:bodyPr vert="horz" lIns="0" tIns="0" rIns="0" bIns="0" rtlCol="0" anchor="ctr" anchorCtr="0">
            <a:noAutofit/>
          </a:bodyPr>
          <a:lstStyle>
            <a:lvl1pPr algn="l" defTabSz="914400" rtl="0" eaLnBrk="1" latinLnBrk="0" hangingPunct="1">
              <a:lnSpc>
                <a:spcPts val="2700"/>
              </a:lnSpc>
              <a:spcBef>
                <a:spcPts val="0"/>
              </a:spcBef>
              <a:buNone/>
              <a:defRPr sz="2800" b="1" kern="1200" baseline="0">
                <a:solidFill>
                  <a:srgbClr val="006AB2"/>
                </a:solidFill>
                <a:latin typeface="+mj-lt"/>
                <a:ea typeface="+mj-ea"/>
                <a:cs typeface="+mj-cs"/>
              </a:defRPr>
            </a:lvl1pPr>
          </a:lstStyle>
          <a:p>
            <a:pPr fontAlgn="auto">
              <a:spcAft>
                <a:spcPts val="0"/>
              </a:spcAft>
            </a:pPr>
            <a:r>
              <a:rPr lang="fr-FR" sz="2100"/>
              <a:t>Sommaire</a:t>
            </a:r>
          </a:p>
        </p:txBody>
      </p:sp>
      <p:pic>
        <p:nvPicPr>
          <p:cNvPr id="11" name="Imag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Tree>
    <p:extLst>
      <p:ext uri="{BB962C8B-B14F-4D97-AF65-F5344CB8AC3E}">
        <p14:creationId xmlns:p14="http://schemas.microsoft.com/office/powerpoint/2010/main" val="198291819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ntercalaire">
    <p:spTree>
      <p:nvGrpSpPr>
        <p:cNvPr id="1" name=""/>
        <p:cNvGrpSpPr/>
        <p:nvPr/>
      </p:nvGrpSpPr>
      <p:grpSpPr>
        <a:xfrm>
          <a:off x="0" y="0"/>
          <a:ext cx="0" cy="0"/>
          <a:chOff x="0" y="0"/>
          <a:chExt cx="0" cy="0"/>
        </a:xfrm>
      </p:grpSpPr>
      <p:sp>
        <p:nvSpPr>
          <p:cNvPr id="15" name="Rectangle 14"/>
          <p:cNvSpPr/>
          <p:nvPr/>
        </p:nvSpPr>
        <p:spPr>
          <a:xfrm>
            <a:off x="0" y="-3941"/>
            <a:ext cx="6858000" cy="148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Espace réservé du numéro de diapositive 5"/>
          <p:cNvSpPr>
            <a:spLocks noGrp="1"/>
          </p:cNvSpPr>
          <p:nvPr>
            <p:ph type="sldNum" sz="quarter" idx="12"/>
          </p:nvPr>
        </p:nvSpPr>
        <p:spPr/>
        <p:txBody>
          <a:bodyPr/>
          <a:lstStyle/>
          <a:p>
            <a:fld id="{646E7B68-C406-4B5C-B79D-A1CDE10CB85D}" type="slidenum">
              <a:rPr lang="fr-FR" smtClean="0"/>
              <a:pPr/>
              <a:t>‹N°›</a:t>
            </a:fld>
            <a:endParaRPr lang="fr-F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4001" y="277364"/>
            <a:ext cx="982636" cy="9252144"/>
          </a:xfrm>
          <a:prstGeom prst="rect">
            <a:avLst/>
          </a:prstGeom>
        </p:spPr>
      </p:pic>
      <p:sp>
        <p:nvSpPr>
          <p:cNvPr id="17" name="Titre 1"/>
          <p:cNvSpPr>
            <a:spLocks noGrp="1"/>
          </p:cNvSpPr>
          <p:nvPr>
            <p:ph type="ctrTitle" hasCustomPrompt="1"/>
          </p:nvPr>
        </p:nvSpPr>
        <p:spPr>
          <a:xfrm>
            <a:off x="3320654" y="3241862"/>
            <a:ext cx="3233979" cy="1988509"/>
          </a:xfrm>
        </p:spPr>
        <p:txBody>
          <a:bodyPr anchor="ctr" anchorCtr="0">
            <a:noAutofit/>
          </a:bodyPr>
          <a:lstStyle>
            <a:lvl1pPr algn="l">
              <a:lnSpc>
                <a:spcPts val="2025"/>
              </a:lnSpc>
              <a:spcBef>
                <a:spcPts val="0"/>
              </a:spcBef>
              <a:defRPr sz="2100" baseline="0">
                <a:solidFill>
                  <a:srgbClr val="006AB2"/>
                </a:solidFill>
              </a:defRPr>
            </a:lvl1pPr>
          </a:lstStyle>
          <a:p>
            <a:r>
              <a:rPr lang="fr-FR"/>
              <a:t>Titre du chapitre</a:t>
            </a:r>
          </a:p>
        </p:txBody>
      </p:sp>
      <p:sp>
        <p:nvSpPr>
          <p:cNvPr id="18" name="Espace réservé du texte 3"/>
          <p:cNvSpPr>
            <a:spLocks noGrp="1"/>
          </p:cNvSpPr>
          <p:nvPr>
            <p:ph type="body" sz="quarter" idx="13" hasCustomPrompt="1"/>
          </p:nvPr>
        </p:nvSpPr>
        <p:spPr>
          <a:xfrm>
            <a:off x="3320654" y="5422647"/>
            <a:ext cx="3233979" cy="1279620"/>
          </a:xfrm>
        </p:spPr>
        <p:txBody>
          <a:bodyPr>
            <a:noAutofit/>
          </a:bodyPr>
          <a:lstStyle>
            <a:lvl1pPr algn="l">
              <a:defRPr sz="1500">
                <a:solidFill>
                  <a:srgbClr val="575757"/>
                </a:solidFill>
              </a:defRPr>
            </a:lvl1pPr>
          </a:lstStyle>
          <a:p>
            <a:pPr lvl="0"/>
            <a:r>
              <a:rPr lang="fr-FR"/>
              <a:t>Sous-titre éventuel</a:t>
            </a:r>
          </a:p>
        </p:txBody>
      </p:sp>
      <p:pic>
        <p:nvPicPr>
          <p:cNvPr id="20" name="Imag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
        <p:nvSpPr>
          <p:cNvPr id="8" name="Rectangle 7"/>
          <p:cNvSpPr/>
          <p:nvPr userDrawn="1"/>
        </p:nvSpPr>
        <p:spPr>
          <a:xfrm>
            <a:off x="0" y="-3941"/>
            <a:ext cx="6858000" cy="148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44001" y="277364"/>
            <a:ext cx="982636" cy="9252144"/>
          </a:xfrm>
          <a:prstGeom prst="rect">
            <a:avLst/>
          </a:prstGeom>
        </p:spPr>
      </p:pic>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Tree>
    <p:extLst>
      <p:ext uri="{BB962C8B-B14F-4D97-AF65-F5344CB8AC3E}">
        <p14:creationId xmlns:p14="http://schemas.microsoft.com/office/powerpoint/2010/main" val="277059747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re et contenu">
    <p:spTree>
      <p:nvGrpSpPr>
        <p:cNvPr id="1" name=""/>
        <p:cNvGrpSpPr/>
        <p:nvPr/>
      </p:nvGrpSpPr>
      <p:grpSpPr>
        <a:xfrm>
          <a:off x="0" y="0"/>
          <a:ext cx="0" cy="0"/>
          <a:chOff x="0" y="0"/>
          <a:chExt cx="0" cy="0"/>
        </a:xfrm>
      </p:grpSpPr>
      <p:sp>
        <p:nvSpPr>
          <p:cNvPr id="8" name="Rectangle 7"/>
          <p:cNvSpPr/>
          <p:nvPr/>
        </p:nvSpPr>
        <p:spPr>
          <a:xfrm>
            <a:off x="0" y="1208584"/>
            <a:ext cx="6858000" cy="277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5" name="Image 4"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16420" y="4343"/>
            <a:ext cx="5641583" cy="9901659"/>
          </a:xfrm>
          <a:prstGeom prst="rect">
            <a:avLst/>
          </a:prstGeom>
        </p:spPr>
      </p:pic>
      <p:sp>
        <p:nvSpPr>
          <p:cNvPr id="3" name="Espace réservé du texte 2">
            <a:extLst>
              <a:ext uri="{FF2B5EF4-FFF2-40B4-BE49-F238E27FC236}">
                <a16:creationId xmlns:a16="http://schemas.microsoft.com/office/drawing/2014/main" id="{3A4A0B2A-58BC-1D4D-8883-191DA713D2F9}"/>
              </a:ext>
            </a:extLst>
          </p:cNvPr>
          <p:cNvSpPr>
            <a:spLocks noGrp="1"/>
          </p:cNvSpPr>
          <p:nvPr>
            <p:ph type="body" sz="quarter" idx="10" hasCustomPrompt="1"/>
          </p:nvPr>
        </p:nvSpPr>
        <p:spPr>
          <a:xfrm>
            <a:off x="1701406" y="1764125"/>
            <a:ext cx="2051633" cy="2910652"/>
          </a:xfrm>
          <a:prstGeom prst="rect">
            <a:avLst/>
          </a:prstGeom>
        </p:spPr>
        <p:txBody>
          <a:bodyPr/>
          <a:lstStyle>
            <a:lvl1pPr>
              <a:lnSpc>
                <a:spcPct val="80000"/>
              </a:lnSpc>
              <a:defRPr sz="2400" kern="800" cap="none" baseline="0">
                <a:solidFill>
                  <a:schemeClr val="bg1"/>
                </a:solidFill>
              </a:defRPr>
            </a:lvl1pPr>
            <a:lvl2pPr marL="325660" indent="0">
              <a:lnSpc>
                <a:spcPct val="80000"/>
              </a:lnSpc>
              <a:buNone/>
              <a:defRPr sz="2400">
                <a:solidFill>
                  <a:schemeClr val="bg1"/>
                </a:solidFill>
              </a:defRPr>
            </a:lvl2pPr>
          </a:lstStyle>
          <a:p>
            <a:pPr lvl="0"/>
            <a:r>
              <a:rPr lang="fr-FR"/>
              <a:t>Titre principal de la slide</a:t>
            </a:r>
          </a:p>
          <a:p>
            <a:pPr lvl="1"/>
            <a:endParaRPr lang="fr-FR"/>
          </a:p>
        </p:txBody>
      </p:sp>
      <p:sp>
        <p:nvSpPr>
          <p:cNvPr id="6" name="Espace réservé du texte 5">
            <a:extLst>
              <a:ext uri="{FF2B5EF4-FFF2-40B4-BE49-F238E27FC236}">
                <a16:creationId xmlns:a16="http://schemas.microsoft.com/office/drawing/2014/main" id="{05C05DFA-F720-FF4C-A4AA-91C4E66A3103}"/>
              </a:ext>
            </a:extLst>
          </p:cNvPr>
          <p:cNvSpPr>
            <a:spLocks noGrp="1"/>
          </p:cNvSpPr>
          <p:nvPr>
            <p:ph type="body" sz="quarter" idx="11" hasCustomPrompt="1"/>
          </p:nvPr>
        </p:nvSpPr>
        <p:spPr>
          <a:xfrm>
            <a:off x="1701406" y="4674777"/>
            <a:ext cx="2213651" cy="3607741"/>
          </a:xfrm>
          <a:prstGeom prst="rect">
            <a:avLst/>
          </a:prstGeom>
        </p:spPr>
        <p:txBody>
          <a:bodyPr/>
          <a:lstStyle>
            <a:lvl1pPr>
              <a:lnSpc>
                <a:spcPct val="80000"/>
              </a:lnSpc>
              <a:spcBef>
                <a:spcPts val="0"/>
              </a:spcBef>
              <a:defRPr sz="1050" b="0">
                <a:solidFill>
                  <a:schemeClr val="bg1"/>
                </a:solidFill>
              </a:defRPr>
            </a:lvl1pPr>
          </a:lstStyle>
          <a:p>
            <a:pPr lvl="0"/>
            <a:r>
              <a:rPr lang="fr-FR"/>
              <a:t>Texte</a:t>
            </a:r>
          </a:p>
        </p:txBody>
      </p:sp>
      <p:sp>
        <p:nvSpPr>
          <p:cNvPr id="7" name="Espace réservé du numéro de diapositive 5"/>
          <p:cNvSpPr>
            <a:spLocks noGrp="1"/>
          </p:cNvSpPr>
          <p:nvPr>
            <p:ph type="sldNum" sz="quarter" idx="12"/>
          </p:nvPr>
        </p:nvSpPr>
        <p:spPr>
          <a:xfrm>
            <a:off x="80630" y="9148133"/>
            <a:ext cx="215504" cy="527403"/>
          </a:xfrm>
        </p:spPr>
        <p:txBody>
          <a:bodyPr/>
          <a:lstStyle/>
          <a:p>
            <a:fld id="{646E7B68-C406-4B5C-B79D-A1CDE10CB85D}" type="slidenum">
              <a:rPr lang="fr-FR" smtClean="0"/>
              <a:pPr/>
              <a:t>‹N°›</a:t>
            </a:fld>
            <a:endParaRPr lang="fr-FR"/>
          </a:p>
        </p:txBody>
      </p:sp>
      <p:sp>
        <p:nvSpPr>
          <p:cNvPr id="9" name="Rectangle 8"/>
          <p:cNvSpPr/>
          <p:nvPr userDrawn="1"/>
        </p:nvSpPr>
        <p:spPr>
          <a:xfrm>
            <a:off x="0" y="1208584"/>
            <a:ext cx="6858000" cy="277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9"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16420" y="4343"/>
            <a:ext cx="5641583" cy="9901659"/>
          </a:xfrm>
          <a:prstGeom prst="rect">
            <a:avLst/>
          </a:prstGeom>
        </p:spPr>
      </p:pic>
    </p:spTree>
    <p:extLst>
      <p:ext uri="{BB962C8B-B14F-4D97-AF65-F5344CB8AC3E}">
        <p14:creationId xmlns:p14="http://schemas.microsoft.com/office/powerpoint/2010/main" val="18491924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pic>
        <p:nvPicPr>
          <p:cNvPr id="4" name="Image 3"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656" y="-26860"/>
            <a:ext cx="6892637" cy="9959720"/>
          </a:xfrm>
          <a:prstGeom prst="rect">
            <a:avLst/>
          </a:prstGeom>
        </p:spPr>
      </p:pic>
      <p:pic>
        <p:nvPicPr>
          <p:cNvPr id="5" name="Image 4">
            <a:extLst>
              <a:ext uri="{FF2B5EF4-FFF2-40B4-BE49-F238E27FC236}">
                <a16:creationId xmlns:a16="http://schemas.microsoft.com/office/drawing/2014/main" id="{9F7A409D-321F-644F-957D-D88584B88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635" y="365375"/>
            <a:ext cx="493029" cy="1120573"/>
          </a:xfrm>
          <a:prstGeom prst="rect">
            <a:avLst/>
          </a:prstGeom>
        </p:spPr>
      </p:pic>
      <p:sp>
        <p:nvSpPr>
          <p:cNvPr id="7" name="Espace réservé du texte 6">
            <a:extLst>
              <a:ext uri="{FF2B5EF4-FFF2-40B4-BE49-F238E27FC236}">
                <a16:creationId xmlns:a16="http://schemas.microsoft.com/office/drawing/2014/main" id="{C0E49024-B637-B846-AD7A-074C32D97EBE}"/>
              </a:ext>
            </a:extLst>
          </p:cNvPr>
          <p:cNvSpPr>
            <a:spLocks noGrp="1"/>
          </p:cNvSpPr>
          <p:nvPr>
            <p:ph type="body" sz="quarter" idx="10" hasCustomPrompt="1"/>
          </p:nvPr>
        </p:nvSpPr>
        <p:spPr>
          <a:xfrm>
            <a:off x="1593058" y="1901712"/>
            <a:ext cx="2051968" cy="3604684"/>
          </a:xfrm>
          <a:prstGeom prst="rect">
            <a:avLst/>
          </a:prstGeom>
        </p:spPr>
        <p:txBody>
          <a:bodyPr/>
          <a:lstStyle>
            <a:lvl1pPr>
              <a:defRPr sz="2100" kern="800" cap="all" baseline="0"/>
            </a:lvl1pPr>
            <a:lvl2pPr marL="325660" indent="0">
              <a:buNone/>
              <a:defRPr sz="2400"/>
            </a:lvl2pPr>
          </a:lstStyle>
          <a:p>
            <a:pPr lvl="0"/>
            <a:r>
              <a:rPr lang="fr-FR"/>
              <a:t>Titre de la slide</a:t>
            </a:r>
          </a:p>
          <a:p>
            <a:pPr lvl="1"/>
            <a:endParaRPr lang="fr-FR"/>
          </a:p>
        </p:txBody>
      </p:sp>
      <p:sp>
        <p:nvSpPr>
          <p:cNvPr id="9" name="Espace réservé du texte 8">
            <a:extLst>
              <a:ext uri="{FF2B5EF4-FFF2-40B4-BE49-F238E27FC236}">
                <a16:creationId xmlns:a16="http://schemas.microsoft.com/office/drawing/2014/main" id="{F9933515-A54B-C648-9452-ED438F800E2D}"/>
              </a:ext>
            </a:extLst>
          </p:cNvPr>
          <p:cNvSpPr>
            <a:spLocks noGrp="1"/>
          </p:cNvSpPr>
          <p:nvPr>
            <p:ph type="body" sz="quarter" idx="11" hasCustomPrompt="1"/>
          </p:nvPr>
        </p:nvSpPr>
        <p:spPr>
          <a:xfrm>
            <a:off x="3753040" y="1901712"/>
            <a:ext cx="2593181" cy="3604684"/>
          </a:xfrm>
          <a:prstGeom prst="rect">
            <a:avLst/>
          </a:prstGeom>
        </p:spPr>
        <p:txBody>
          <a:bodyPr/>
          <a:lstStyle>
            <a:lvl1pPr>
              <a:lnSpc>
                <a:spcPct val="80000"/>
              </a:lnSpc>
              <a:spcBef>
                <a:spcPts val="0"/>
              </a:spcBef>
              <a:defRPr sz="1050" b="0"/>
            </a:lvl1pPr>
          </a:lstStyle>
          <a:p>
            <a:pPr lvl="0"/>
            <a:r>
              <a:rPr lang="fr-FR"/>
              <a:t>Texte</a:t>
            </a:r>
          </a:p>
        </p:txBody>
      </p:sp>
      <p:pic>
        <p:nvPicPr>
          <p:cNvPr id="6" name="Image 5"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3656" y="-26860"/>
            <a:ext cx="6892637" cy="9959720"/>
          </a:xfrm>
          <a:prstGeom prst="rect">
            <a:avLst/>
          </a:prstGeom>
        </p:spPr>
      </p:pic>
      <p:pic>
        <p:nvPicPr>
          <p:cNvPr id="8" name="Image 7">
            <a:extLst>
              <a:ext uri="{FF2B5EF4-FFF2-40B4-BE49-F238E27FC236}">
                <a16:creationId xmlns:a16="http://schemas.microsoft.com/office/drawing/2014/main" id="{9F7A409D-321F-644F-957D-D88584B88E4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4635" y="365375"/>
            <a:ext cx="493029" cy="1120573"/>
          </a:xfrm>
          <a:prstGeom prst="rect">
            <a:avLst/>
          </a:prstGeom>
        </p:spPr>
      </p:pic>
    </p:spTree>
    <p:extLst>
      <p:ext uri="{BB962C8B-B14F-4D97-AF65-F5344CB8AC3E}">
        <p14:creationId xmlns:p14="http://schemas.microsoft.com/office/powerpoint/2010/main" val="318832319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a:t>Titre de la slide</a:t>
            </a:r>
          </a:p>
        </p:txBody>
      </p:sp>
      <p:sp>
        <p:nvSpPr>
          <p:cNvPr id="6" name="Espace réservé du numéro de diapositive 5"/>
          <p:cNvSpPr>
            <a:spLocks noGrp="1"/>
          </p:cNvSpPr>
          <p:nvPr>
            <p:ph type="sldNum" sz="quarter" idx="12"/>
          </p:nvPr>
        </p:nvSpPr>
        <p:spPr/>
        <p:txBody>
          <a:bodyPr/>
          <a:lstStyle>
            <a:lvl1pPr>
              <a:defRPr>
                <a:solidFill>
                  <a:srgbClr val="575757"/>
                </a:solidFill>
              </a:defRPr>
            </a:lvl1pPr>
          </a:lstStyle>
          <a:p>
            <a:fld id="{646E7B68-C406-4B5C-B79D-A1CDE10CB85D}" type="slidenum">
              <a:rPr lang="fr-FR" smtClean="0"/>
              <a:pPr/>
              <a:t>‹N°›</a:t>
            </a:fld>
            <a:endParaRPr lang="fr-FR"/>
          </a:p>
        </p:txBody>
      </p:sp>
      <p:sp>
        <p:nvSpPr>
          <p:cNvPr id="5" name="Espace réservé du pied de page 4"/>
          <p:cNvSpPr>
            <a:spLocks noGrp="1"/>
          </p:cNvSpPr>
          <p:nvPr>
            <p:ph type="ftr" sz="quarter" idx="13"/>
          </p:nvPr>
        </p:nvSpPr>
        <p:spPr/>
        <p:txBody>
          <a:bodyPr/>
          <a:lstStyle>
            <a:lvl1pPr>
              <a:defRPr sz="600"/>
            </a:lvl1pPr>
          </a:lstStyle>
          <a:p>
            <a:r>
              <a:rPr lang="fr-FR">
                <a:latin typeface="Arial"/>
                <a:ea typeface="+mn-ea"/>
              </a:rPr>
              <a:t>| Titre du document</a:t>
            </a:r>
          </a:p>
        </p:txBody>
      </p:sp>
    </p:spTree>
    <p:extLst>
      <p:ext uri="{BB962C8B-B14F-4D97-AF65-F5344CB8AC3E}">
        <p14:creationId xmlns:p14="http://schemas.microsoft.com/office/powerpoint/2010/main" val="224351881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a:t>Titre de la slide</a:t>
            </a:r>
          </a:p>
        </p:txBody>
      </p:sp>
      <p:sp>
        <p:nvSpPr>
          <p:cNvPr id="6" name="Espace réservé du numéro de diapositive 5"/>
          <p:cNvSpPr>
            <a:spLocks noGrp="1"/>
          </p:cNvSpPr>
          <p:nvPr>
            <p:ph type="sldNum" sz="quarter" idx="12"/>
          </p:nvPr>
        </p:nvSpPr>
        <p:spPr/>
        <p:txBody>
          <a:bodyPr/>
          <a:lstStyle>
            <a:lvl1pPr>
              <a:defRPr>
                <a:solidFill>
                  <a:srgbClr val="575757"/>
                </a:solidFill>
              </a:defRPr>
            </a:lvl1pPr>
          </a:lstStyle>
          <a:p>
            <a:fld id="{646E7B68-C406-4B5C-B79D-A1CDE10CB85D}" type="slidenum">
              <a:rPr lang="fr-FR" smtClean="0"/>
              <a:pPr/>
              <a:t>‹N°›</a:t>
            </a:fld>
            <a:endParaRPr lang="fr-FR"/>
          </a:p>
        </p:txBody>
      </p:sp>
      <p:sp>
        <p:nvSpPr>
          <p:cNvPr id="5" name="Espace réservé du pied de page 4"/>
          <p:cNvSpPr>
            <a:spLocks noGrp="1"/>
          </p:cNvSpPr>
          <p:nvPr>
            <p:ph type="ftr" sz="quarter" idx="19"/>
          </p:nvPr>
        </p:nvSpPr>
        <p:spPr/>
        <p:txBody>
          <a:bodyPr/>
          <a:lstStyle>
            <a:lvl1pPr>
              <a:defRPr sz="600"/>
            </a:lvl1pPr>
          </a:lstStyle>
          <a:p>
            <a:r>
              <a:rPr lang="fr-FR">
                <a:latin typeface="Arial"/>
                <a:ea typeface="+mn-ea"/>
              </a:rPr>
              <a:t>| Titre du document</a:t>
            </a:r>
          </a:p>
        </p:txBody>
      </p:sp>
      <p:sp>
        <p:nvSpPr>
          <p:cNvPr id="7" name="Espace réservé du texte 2"/>
          <p:cNvSpPr>
            <a:spLocks noGrp="1"/>
          </p:cNvSpPr>
          <p:nvPr>
            <p:ph idx="1"/>
          </p:nvPr>
        </p:nvSpPr>
        <p:spPr>
          <a:xfrm>
            <a:off x="620688" y="1624630"/>
            <a:ext cx="6048672" cy="7211468"/>
          </a:xfrm>
          <a:prstGeom prst="rect">
            <a:avLst/>
          </a:prstGeom>
        </p:spPr>
        <p:txBody>
          <a:bodyPr vert="horz" lIns="0" tIns="0" rIns="0" bIns="0" rtlCol="0">
            <a:normAutofit/>
          </a:bodyPr>
          <a:lstStyle>
            <a:lvl4pPr>
              <a:defRPr sz="1050"/>
            </a:lvl4pPr>
            <a:lvl5pPr>
              <a:defRPr sz="9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050" b="0" i="0" u="none" strike="noStrike" kern="1200" cap="none" spc="0" normalizeH="0" baseline="0" noProof="0">
              <a:ln>
                <a:noFill/>
              </a:ln>
              <a:solidFill>
                <a:srgbClr val="575757"/>
              </a:solidFill>
              <a:effectLst/>
              <a:uLnTx/>
              <a:uFillTx/>
              <a:latin typeface="+mn-lt"/>
              <a:ea typeface="+mn-ea"/>
              <a:cs typeface="+mn-cs"/>
            </a:endParaRPr>
          </a:p>
        </p:txBody>
      </p:sp>
    </p:spTree>
    <p:extLst>
      <p:ext uri="{BB962C8B-B14F-4D97-AF65-F5344CB8AC3E}">
        <p14:creationId xmlns:p14="http://schemas.microsoft.com/office/powerpoint/2010/main" val="273434728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20689" y="168468"/>
            <a:ext cx="6048069" cy="1040012"/>
          </a:xfrm>
        </p:spPr>
        <p:txBody>
          <a:bodyPr/>
          <a:lstStyle>
            <a:lvl1pPr>
              <a:defRPr/>
            </a:lvl1pPr>
          </a:lstStyle>
          <a:p>
            <a:r>
              <a:rPr lang="fr-FR"/>
              <a:t>Titre de la slide</a:t>
            </a:r>
          </a:p>
        </p:txBody>
      </p:sp>
      <p:sp>
        <p:nvSpPr>
          <p:cNvPr id="5" name="Espace réservé du numéro de diapositive 4"/>
          <p:cNvSpPr>
            <a:spLocks noGrp="1"/>
          </p:cNvSpPr>
          <p:nvPr>
            <p:ph type="sldNum" sz="quarter" idx="12"/>
          </p:nvPr>
        </p:nvSpPr>
        <p:spPr/>
        <p:txBody>
          <a:bodyPr/>
          <a:lstStyle/>
          <a:p>
            <a:fld id="{646E7B68-C406-4B5C-B79D-A1CDE10CB85D}" type="slidenum">
              <a:rPr lang="fr-FR" smtClean="0"/>
              <a:pPr/>
              <a:t>‹N°›</a:t>
            </a:fld>
            <a:endParaRPr lang="fr-FR"/>
          </a:p>
        </p:txBody>
      </p:sp>
      <p:sp>
        <p:nvSpPr>
          <p:cNvPr id="11" name="Espace réservé du contenu 10"/>
          <p:cNvSpPr>
            <a:spLocks noGrp="1"/>
          </p:cNvSpPr>
          <p:nvPr>
            <p:ph sz="quarter" idx="16"/>
          </p:nvPr>
        </p:nvSpPr>
        <p:spPr>
          <a:xfrm>
            <a:off x="620692" y="1624630"/>
            <a:ext cx="2917031" cy="7211468"/>
          </a:xfrm>
        </p:spPr>
        <p:txBody>
          <a:bodyPr>
            <a:noAutofit/>
          </a:bodyPr>
          <a:lstStyle>
            <a:lvl1pPr marL="0" indent="0">
              <a:buNone/>
              <a:defRPr/>
            </a:lvl1pPr>
            <a:lvl2pPr>
              <a:defRPr>
                <a:solidFill>
                  <a:schemeClr val="tx2"/>
                </a:solidFill>
              </a:defRPr>
            </a:lvl2pPr>
            <a:lvl3pPr>
              <a:defRPr>
                <a:solidFill>
                  <a:srgbClr val="575757"/>
                </a:solidFill>
              </a:defRPr>
            </a:lvl3pPr>
            <a:lvl4pPr>
              <a:defRPr sz="1050">
                <a:solidFill>
                  <a:srgbClr val="575757"/>
                </a:solidFill>
              </a:defRPr>
            </a:lvl4pPr>
            <a:lvl5pPr>
              <a:defRPr sz="900">
                <a:solidFill>
                  <a:srgbClr val="575757"/>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050" b="0" i="0" u="none" strike="noStrike" kern="1200" cap="none" spc="0" normalizeH="0" baseline="0" noProof="0">
              <a:ln>
                <a:noFill/>
              </a:ln>
              <a:solidFill>
                <a:srgbClr val="575757"/>
              </a:solidFill>
              <a:effectLst/>
              <a:uLnTx/>
              <a:uFillTx/>
              <a:latin typeface="+mn-lt"/>
              <a:ea typeface="+mn-ea"/>
              <a:cs typeface="+mn-cs"/>
            </a:endParaRPr>
          </a:p>
        </p:txBody>
      </p:sp>
      <p:sp>
        <p:nvSpPr>
          <p:cNvPr id="13" name="Espace réservé du contenu 12"/>
          <p:cNvSpPr>
            <a:spLocks noGrp="1"/>
          </p:cNvSpPr>
          <p:nvPr>
            <p:ph sz="quarter" idx="17"/>
          </p:nvPr>
        </p:nvSpPr>
        <p:spPr>
          <a:xfrm>
            <a:off x="3751729" y="1624630"/>
            <a:ext cx="2917031" cy="7211468"/>
          </a:xfrm>
        </p:spPr>
        <p:txBody>
          <a:bodyPr/>
          <a:lstStyle>
            <a:lvl1pPr marL="0" indent="0">
              <a:buNone/>
              <a:defRPr/>
            </a:lvl1pPr>
            <a:lvl2pPr>
              <a:defRPr>
                <a:solidFill>
                  <a:schemeClr val="tx2"/>
                </a:solidFill>
              </a:defRPr>
            </a:lvl2pPr>
            <a:lvl3pPr>
              <a:defRPr>
                <a:solidFill>
                  <a:srgbClr val="575757"/>
                </a:solidFill>
              </a:defRPr>
            </a:lvl3pPr>
            <a:lvl4pPr>
              <a:defRPr sz="1050">
                <a:solidFill>
                  <a:srgbClr val="575757"/>
                </a:solidFill>
              </a:defRPr>
            </a:lvl4pPr>
            <a:lvl5pPr>
              <a:defRPr sz="900">
                <a:solidFill>
                  <a:srgbClr val="575757"/>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050" b="0" i="0" u="none" strike="noStrike" kern="1200" cap="none" spc="0" normalizeH="0" baseline="0" noProof="0">
              <a:ln>
                <a:noFill/>
              </a:ln>
              <a:solidFill>
                <a:srgbClr val="575757"/>
              </a:solidFill>
              <a:effectLst/>
              <a:uLnTx/>
              <a:uFillTx/>
              <a:latin typeface="+mn-lt"/>
              <a:ea typeface="+mn-ea"/>
              <a:cs typeface="+mn-cs"/>
            </a:endParaRPr>
          </a:p>
        </p:txBody>
      </p:sp>
      <p:sp>
        <p:nvSpPr>
          <p:cNvPr id="4" name="Espace réservé du pied de page 3"/>
          <p:cNvSpPr>
            <a:spLocks noGrp="1"/>
          </p:cNvSpPr>
          <p:nvPr>
            <p:ph type="ftr" sz="quarter" idx="18"/>
          </p:nvPr>
        </p:nvSpPr>
        <p:spPr/>
        <p:txBody>
          <a:bodyPr/>
          <a:lstStyle>
            <a:lvl1pPr>
              <a:defRPr sz="600"/>
            </a:lvl1pPr>
          </a:lstStyle>
          <a:p>
            <a:r>
              <a:rPr lang="fr-FR">
                <a:latin typeface="Arial"/>
                <a:ea typeface="+mn-ea"/>
              </a:rPr>
              <a:t>| Titre du document</a:t>
            </a:r>
          </a:p>
        </p:txBody>
      </p:sp>
    </p:spTree>
    <p:extLst>
      <p:ext uri="{BB962C8B-B14F-4D97-AF65-F5344CB8AC3E}">
        <p14:creationId xmlns:p14="http://schemas.microsoft.com/office/powerpoint/2010/main" val="425862493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age de fin">
    <p:spTree>
      <p:nvGrpSpPr>
        <p:cNvPr id="1" name=""/>
        <p:cNvGrpSpPr/>
        <p:nvPr/>
      </p:nvGrpSpPr>
      <p:grpSpPr>
        <a:xfrm>
          <a:off x="0" y="0"/>
          <a:ext cx="0" cy="0"/>
          <a:chOff x="0" y="0"/>
          <a:chExt cx="0" cy="0"/>
        </a:xfrm>
      </p:grpSpPr>
      <p:sp>
        <p:nvSpPr>
          <p:cNvPr id="11" name="Rectangle 10"/>
          <p:cNvSpPr/>
          <p:nvPr/>
        </p:nvSpPr>
        <p:spPr>
          <a:xfrm>
            <a:off x="0" y="-3941"/>
            <a:ext cx="6858000" cy="148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p:cNvSpPr/>
          <p:nvPr/>
        </p:nvSpPr>
        <p:spPr>
          <a:xfrm>
            <a:off x="0" y="9529509"/>
            <a:ext cx="6858000" cy="4160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15" name="Imag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1906" y="428340"/>
            <a:ext cx="1021043" cy="9049331"/>
          </a:xfrm>
          <a:prstGeom prst="rect">
            <a:avLst/>
          </a:prstGeom>
        </p:spPr>
      </p:pic>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sp>
        <p:nvSpPr>
          <p:cNvPr id="12" name="Rectangle 11"/>
          <p:cNvSpPr/>
          <p:nvPr userDrawn="1"/>
        </p:nvSpPr>
        <p:spPr>
          <a:xfrm>
            <a:off x="0" y="-3941"/>
            <a:ext cx="6858000" cy="148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Rectangle 12"/>
          <p:cNvSpPr/>
          <p:nvPr userDrawn="1"/>
        </p:nvSpPr>
        <p:spPr>
          <a:xfrm>
            <a:off x="0" y="9529509"/>
            <a:ext cx="6858000" cy="4160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21906" y="428340"/>
            <a:ext cx="1021043" cy="9049331"/>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242" y="3776460"/>
            <a:ext cx="1038527" cy="2353091"/>
          </a:xfrm>
          <a:prstGeom prst="rect">
            <a:avLst/>
          </a:prstGeom>
        </p:spPr>
      </p:pic>
      <p:grpSp>
        <p:nvGrpSpPr>
          <p:cNvPr id="22" name="Groupe 21"/>
          <p:cNvGrpSpPr/>
          <p:nvPr userDrawn="1"/>
        </p:nvGrpSpPr>
        <p:grpSpPr>
          <a:xfrm>
            <a:off x="3603496" y="2430476"/>
            <a:ext cx="2515443" cy="4871372"/>
            <a:chOff x="4804660" y="1261977"/>
            <a:chExt cx="3353923" cy="2529366"/>
          </a:xfrm>
        </p:grpSpPr>
        <p:sp>
          <p:nvSpPr>
            <p:cNvPr id="23" name="ZoneTexte 22"/>
            <p:cNvSpPr txBox="1"/>
            <p:nvPr/>
          </p:nvSpPr>
          <p:spPr>
            <a:xfrm>
              <a:off x="4818086" y="1261977"/>
              <a:ext cx="3240360" cy="2529366"/>
            </a:xfrm>
            <a:prstGeom prst="rect">
              <a:avLst/>
            </a:prstGeom>
            <a:noFill/>
          </p:spPr>
          <p:txBody>
            <a:bodyPr wrap="square" lIns="72000" tIns="108000" rIns="72000" bIns="108000" rtlCol="0" anchor="t" anchorCtr="0">
              <a:normAutofit/>
            </a:bodyPr>
            <a:lstStyle/>
            <a:p>
              <a:pPr algn="l"/>
              <a:r>
                <a:rPr lang="fr-FR" sz="1500" b="1">
                  <a:solidFill>
                    <a:srgbClr val="575757"/>
                  </a:solidFill>
                </a:rPr>
                <a:t>esante.gouv.fr</a:t>
              </a:r>
            </a:p>
            <a:p>
              <a:pPr algn="l"/>
              <a:r>
                <a:rPr lang="fr-FR" sz="1125">
                  <a:solidFill>
                    <a:srgbClr val="575757"/>
                  </a:solidFill>
                </a:rPr>
                <a:t>Le portail</a:t>
              </a:r>
              <a:r>
                <a:rPr lang="fr-FR" sz="1125" baseline="0">
                  <a:solidFill>
                    <a:srgbClr val="575757"/>
                  </a:solidFill>
                </a:rPr>
                <a:t> pour accéder à l’ensemble des services et produits de l’agence du numérique en santé et s’informer sur l’actualité de la e-santé. </a:t>
              </a:r>
            </a:p>
            <a:p>
              <a:pPr algn="ctr"/>
              <a:endParaRPr lang="fr-FR" sz="1125" err="1">
                <a:solidFill>
                  <a:srgbClr val="575757"/>
                </a:solidFill>
              </a:endParaRPr>
            </a:p>
          </p:txBody>
        </p:sp>
        <p:pic>
          <p:nvPicPr>
            <p:cNvPr id="24" name="Picture 2" descr="Y:\Interne\Communication\Communication_2019\Crea_graphiques\Pictos\Picto_OK\Twitter_Logo_Blu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5" name="Picture 3" descr="Y:\Interne\Communication\Communication_2019\Crea_graphiques\Pictos\Picto_OK\LINKEDIN@2x.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Y:\Interne\Communication\Communication_2019\Crea_graphiques\Pictos\Picto_OK\Twitter_Logo_Blue.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7" name="Picture 3" descr="Y:\Interne\Communication\Communication_2019\Crea_graphiques\Pictos\Picto_OK\LINKEDIN@2x.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p:cNvSpPr txBox="1"/>
            <p:nvPr userDrawn="1"/>
          </p:nvSpPr>
          <p:spPr>
            <a:xfrm>
              <a:off x="5220072" y="2859782"/>
              <a:ext cx="2938511" cy="649472"/>
            </a:xfrm>
            <a:prstGeom prst="rect">
              <a:avLst/>
            </a:prstGeom>
            <a:noFill/>
          </p:spPr>
          <p:txBody>
            <a:bodyPr wrap="square" lIns="72000" tIns="108000" rIns="72000" bIns="108000" rtlCol="0" anchor="t" anchorCtr="0">
              <a:noAutofit/>
            </a:bodyPr>
            <a:lstStyle/>
            <a:p>
              <a:pPr algn="l">
                <a:spcAft>
                  <a:spcPts val="450"/>
                </a:spcAft>
              </a:pPr>
              <a:r>
                <a:rPr lang="fr-FR" sz="675" b="0">
                  <a:solidFill>
                    <a:srgbClr val="575757"/>
                  </a:solidFill>
                </a:rPr>
                <a:t>@esante_gouv_fr</a:t>
              </a:r>
            </a:p>
            <a:p>
              <a:pPr algn="l"/>
              <a:endParaRPr lang="fr-FR" sz="225" b="0">
                <a:solidFill>
                  <a:srgbClr val="575757"/>
                </a:solidFill>
              </a:endParaRPr>
            </a:p>
            <a:p>
              <a:pPr algn="l"/>
              <a:endParaRPr lang="fr-FR" sz="375" b="0">
                <a:solidFill>
                  <a:srgbClr val="575757"/>
                </a:solidFill>
              </a:endParaRPr>
            </a:p>
            <a:p>
              <a:pPr algn="l"/>
              <a:r>
                <a:rPr lang="fr-FR" sz="675" b="0">
                  <a:solidFill>
                    <a:srgbClr val="575757"/>
                  </a:solidFill>
                </a:rPr>
                <a:t>linkedin.com/company/agence-du-numerique-en-sante</a:t>
              </a:r>
              <a:endParaRPr lang="fr-FR" sz="600" b="0">
                <a:solidFill>
                  <a:srgbClr val="575757"/>
                </a:solidFill>
              </a:endParaRPr>
            </a:p>
          </p:txBody>
        </p:sp>
      </p:grpSp>
    </p:spTree>
    <p:extLst>
      <p:ext uri="{BB962C8B-B14F-4D97-AF65-F5344CB8AC3E}">
        <p14:creationId xmlns:p14="http://schemas.microsoft.com/office/powerpoint/2010/main" val="233648869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2346860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BBAAA4E-DD60-493E-A474-6A7CA698F688}" type="datetimeFigureOut">
              <a:rPr lang="fr-FR" smtClean="0"/>
              <a:t>25/02/2025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976893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fld id="{4BBAAA4E-DD60-493E-A474-6A7CA698F688}" type="datetimeFigureOut">
              <a:rPr lang="fr-FR" smtClean="0"/>
              <a:t>25/02/2025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3311849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4BBAAA4E-DD60-493E-A474-6A7CA698F688}" type="datetimeFigureOut">
              <a:rPr lang="fr-FR" smtClean="0"/>
              <a:t>25/02/2025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813586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4BBAAA4E-DD60-493E-A474-6A7CA698F688}" type="datetimeFigureOut">
              <a:rPr lang="fr-FR" smtClean="0"/>
              <a:t>25/02/2025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2563282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AAA4E-DD60-493E-A474-6A7CA698F688}" type="datetimeFigureOut">
              <a:rPr lang="fr-FR" smtClean="0"/>
              <a:t>25/02/2025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280092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BBAAA4E-DD60-493E-A474-6A7CA698F688}" type="datetimeFigureOut">
              <a:rPr lang="fr-FR" smtClean="0"/>
              <a:t>25/02/2025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45656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BBAAA4E-DD60-493E-A474-6A7CA698F688}" type="datetimeFigureOut">
              <a:rPr lang="fr-FR" smtClean="0"/>
              <a:t>25/02/2025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74CBBC2-BB27-49B5-AAA0-51F809211533}" type="slidenum">
              <a:rPr lang="fr-FR" smtClean="0"/>
              <a:t>‹N°›</a:t>
            </a:fld>
            <a:endParaRPr lang="fr-FR"/>
          </a:p>
        </p:txBody>
      </p:sp>
    </p:spTree>
    <p:extLst>
      <p:ext uri="{BB962C8B-B14F-4D97-AF65-F5344CB8AC3E}">
        <p14:creationId xmlns:p14="http://schemas.microsoft.com/office/powerpoint/2010/main" val="3982732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BBAAA4E-DD60-493E-A474-6A7CA698F688}" type="datetimeFigureOut">
              <a:rPr lang="fr-FR" smtClean="0"/>
              <a:t>25/02/2025</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74CBBC2-BB27-49B5-AAA0-51F809211533}" type="slidenum">
              <a:rPr lang="fr-FR" smtClean="0"/>
              <a:t>‹N°›</a:t>
            </a:fld>
            <a:endParaRPr lang="fr-FR"/>
          </a:p>
        </p:txBody>
      </p:sp>
    </p:spTree>
    <p:extLst>
      <p:ext uri="{BB962C8B-B14F-4D97-AF65-F5344CB8AC3E}">
        <p14:creationId xmlns:p14="http://schemas.microsoft.com/office/powerpoint/2010/main" val="26894293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620688" y="1624630"/>
            <a:ext cx="6048672" cy="7211468"/>
          </a:xfrm>
          <a:prstGeom prst="rect">
            <a:avLst/>
          </a:prstGeom>
        </p:spPr>
        <p:txBody>
          <a:bodyPr vert="horz" lIns="0" tIns="0" rIns="0" bIns="0" rtlCol="0">
            <a:normAutofit/>
          </a:bodyPr>
          <a:lstStyle/>
          <a:p>
            <a:pPr lvl="0"/>
            <a:r>
              <a:rPr lang="fr-FR"/>
              <a:t>Modifiez les styles du texte du masque</a:t>
            </a:r>
          </a:p>
          <a:p>
            <a:pPr marL="539954" marR="0" lvl="1" indent="-214295" algn="l" defTabSz="685743" rtl="0" eaLnBrk="1" fontAlgn="auto" latinLnBrk="0" hangingPunct="1">
              <a:lnSpc>
                <a:spcPct val="100000"/>
              </a:lnSpc>
              <a:spcBef>
                <a:spcPts val="675"/>
              </a:spcBef>
              <a:spcAft>
                <a:spcPts val="0"/>
              </a:spcAft>
              <a:buClr>
                <a:srgbClr val="006AB2"/>
              </a:buClr>
              <a:buSzPct val="100000"/>
              <a:buFont typeface="Wingdings 3" panose="05040102010807070707" pitchFamily="18" charset="2"/>
              <a:buChar char="u"/>
              <a:tabLst/>
              <a:defRPr/>
            </a:pPr>
            <a:r>
              <a:rPr kumimoji="0" lang="fr-FR" sz="1350" b="1" i="0" u="none" strike="noStrike" kern="1200" cap="none" spc="0" normalizeH="0" baseline="0" noProof="0">
                <a:ln>
                  <a:noFill/>
                </a:ln>
                <a:solidFill>
                  <a:srgbClr val="006AB2"/>
                </a:solidFill>
                <a:effectLst/>
                <a:uLnTx/>
                <a:uFillTx/>
                <a:latin typeface="+mn-lt"/>
                <a:ea typeface="+mn-ea"/>
                <a:cs typeface="+mn-cs"/>
              </a:rPr>
              <a:t>Deuxième niveau</a:t>
            </a:r>
          </a:p>
          <a:p>
            <a:pPr marL="809931" marR="0" lvl="2" indent="-188984" algn="l" defTabSz="685743" rtl="0" eaLnBrk="1" fontAlgn="auto" latinLnBrk="0" hangingPunct="1">
              <a:lnSpc>
                <a:spcPct val="100000"/>
              </a:lnSpc>
              <a:spcBef>
                <a:spcPts val="300"/>
              </a:spcBef>
              <a:spcAft>
                <a:spcPts val="0"/>
              </a:spcAft>
              <a:buClrTx/>
              <a:buSzTx/>
              <a:buFont typeface="Webdings" panose="05030102010509060703" pitchFamily="18" charset="2"/>
              <a:buChar char="&lt;"/>
              <a:tabLst/>
              <a:defRPr/>
            </a:pPr>
            <a:r>
              <a:rPr kumimoji="0" lang="fr-FR" sz="1200" b="0" i="0" u="none" strike="noStrike" kern="1200" cap="none" spc="0" normalizeH="0" baseline="0" noProof="0">
                <a:ln>
                  <a:noFill/>
                </a:ln>
                <a:solidFill>
                  <a:srgbClr val="575757"/>
                </a:solidFill>
                <a:effectLst/>
                <a:uLnTx/>
                <a:uFillTx/>
                <a:latin typeface="+mn-lt"/>
                <a:ea typeface="+mn-ea"/>
                <a:cs typeface="+mn-cs"/>
              </a:rPr>
              <a:t>Troisième niveau</a:t>
            </a:r>
          </a:p>
          <a:p>
            <a:pPr marL="1079908" marR="0" lvl="3" indent="-161986" algn="l" defTabSz="685743" rtl="0" eaLnBrk="1" fontAlgn="auto" latinLnBrk="0" hangingPunct="1">
              <a:lnSpc>
                <a:spcPct val="100000"/>
              </a:lnSpc>
              <a:spcBef>
                <a:spcPts val="300"/>
              </a:spcBef>
              <a:spcAft>
                <a:spcPts val="0"/>
              </a:spcAft>
              <a:buClrTx/>
              <a:buSzPct val="130000"/>
              <a:buFont typeface="Arial" panose="020B0604020202020204" pitchFamily="34" charset="0"/>
              <a:buChar char="•"/>
              <a:tabLst/>
              <a:defRPr/>
            </a:pPr>
            <a:r>
              <a:rPr kumimoji="0" lang="fr-FR" sz="1200" b="0" i="0" u="none" strike="noStrike" kern="1200" cap="none" spc="0" normalizeH="0" baseline="0" noProof="0">
                <a:ln>
                  <a:noFill/>
                </a:ln>
                <a:solidFill>
                  <a:srgbClr val="575757"/>
                </a:solidFill>
                <a:effectLst/>
                <a:uLnTx/>
                <a:uFillTx/>
                <a:latin typeface="+mn-lt"/>
                <a:ea typeface="+mn-ea"/>
                <a:cs typeface="+mn-cs"/>
              </a:rPr>
              <a:t>Quatrième niveau</a:t>
            </a:r>
          </a:p>
          <a:p>
            <a:pPr marL="1349885" marR="0" lvl="4" indent="-161986" algn="l" defTabSz="685743" rtl="0" eaLnBrk="1" fontAlgn="auto" latinLnBrk="0" hangingPunct="1">
              <a:lnSpc>
                <a:spcPct val="100000"/>
              </a:lnSpc>
              <a:spcBef>
                <a:spcPts val="150"/>
              </a:spcBef>
              <a:spcAft>
                <a:spcPts val="0"/>
              </a:spcAft>
              <a:buClrTx/>
              <a:buSzPct val="110000"/>
              <a:buFont typeface="Arial" pitchFamily="34" charset="0"/>
              <a:buChar char="•"/>
              <a:tabLst/>
              <a:defRPr/>
            </a:pPr>
            <a:r>
              <a:rPr kumimoji="0" lang="fr-FR" sz="1050" b="0" i="0" u="none" strike="noStrike" kern="1200" cap="none" spc="0" normalizeH="0" baseline="0" noProof="0">
                <a:ln>
                  <a:noFill/>
                </a:ln>
                <a:solidFill>
                  <a:srgbClr val="575757"/>
                </a:solidFill>
                <a:effectLst/>
                <a:uLnTx/>
                <a:uFillTx/>
                <a:latin typeface="+mn-lt"/>
                <a:ea typeface="+mn-ea"/>
                <a:cs typeface="+mn-cs"/>
              </a:rPr>
              <a:t>Cinquième niveau</a:t>
            </a:r>
          </a:p>
        </p:txBody>
      </p:sp>
      <p:sp>
        <p:nvSpPr>
          <p:cNvPr id="6" name="Espace réservé du numéro de diapositive 5"/>
          <p:cNvSpPr>
            <a:spLocks noGrp="1"/>
          </p:cNvSpPr>
          <p:nvPr>
            <p:ph type="sldNum" sz="quarter" idx="4"/>
          </p:nvPr>
        </p:nvSpPr>
        <p:spPr>
          <a:xfrm>
            <a:off x="80630" y="9148133"/>
            <a:ext cx="215504" cy="527403"/>
          </a:xfrm>
          <a:prstGeom prst="rect">
            <a:avLst/>
          </a:prstGeom>
        </p:spPr>
        <p:txBody>
          <a:bodyPr vert="horz" lIns="0" tIns="0" rIns="0" bIns="0" rtlCol="0" anchor="ctr"/>
          <a:lstStyle>
            <a:lvl1pPr algn="ctr">
              <a:defRPr lang="fr-FR" sz="600" i="1" kern="1200" smtClean="0">
                <a:solidFill>
                  <a:srgbClr val="575757"/>
                </a:solidFill>
                <a:latin typeface="Arial"/>
                <a:ea typeface="+mn-ea"/>
                <a:cs typeface="+mn-cs"/>
              </a:defRPr>
            </a:lvl1pPr>
          </a:lstStyle>
          <a:p>
            <a:fld id="{646E7B68-C406-4B5C-B79D-A1CDE10CB85D}" type="slidenum">
              <a:rPr lang="fr-FR" smtClean="0"/>
              <a:pPr/>
              <a:t>‹N°›</a:t>
            </a:fld>
            <a:endParaRPr lang="fr-FR"/>
          </a:p>
        </p:txBody>
      </p:sp>
      <p:sp>
        <p:nvSpPr>
          <p:cNvPr id="5" name="Espace réservé du pied de page 4"/>
          <p:cNvSpPr>
            <a:spLocks noGrp="1"/>
          </p:cNvSpPr>
          <p:nvPr>
            <p:ph type="ftr" sz="quarter" idx="3"/>
          </p:nvPr>
        </p:nvSpPr>
        <p:spPr>
          <a:xfrm>
            <a:off x="306568" y="9148133"/>
            <a:ext cx="5194865" cy="527403"/>
          </a:xfrm>
          <a:prstGeom prst="rect">
            <a:avLst/>
          </a:prstGeom>
        </p:spPr>
        <p:txBody>
          <a:bodyPr vert="horz" lIns="0" tIns="0" rIns="0" bIns="0" rtlCol="0" anchor="ctr"/>
          <a:lstStyle>
            <a:lvl1pPr marL="0" marR="0" indent="0" algn="l" defTabSz="685743" rtl="0" eaLnBrk="1" fontAlgn="auto" latinLnBrk="0" hangingPunct="1">
              <a:lnSpc>
                <a:spcPct val="100000"/>
              </a:lnSpc>
              <a:spcBef>
                <a:spcPts val="0"/>
              </a:spcBef>
              <a:spcAft>
                <a:spcPts val="0"/>
              </a:spcAft>
              <a:buClrTx/>
              <a:buSzTx/>
              <a:buFontTx/>
              <a:buNone/>
              <a:tabLst/>
              <a:defRPr sz="600" i="1">
                <a:solidFill>
                  <a:srgbClr val="575757"/>
                </a:solidFill>
              </a:defRPr>
            </a:lvl1pPr>
          </a:lstStyle>
          <a:p>
            <a:r>
              <a:rPr lang="fr-FR">
                <a:latin typeface="Arial"/>
                <a:ea typeface="+mn-ea"/>
              </a:rPr>
              <a:t>| Titre du document</a:t>
            </a:r>
          </a:p>
        </p:txBody>
      </p:sp>
      <p:sp>
        <p:nvSpPr>
          <p:cNvPr id="2" name="Espace réservé du titre 1"/>
          <p:cNvSpPr>
            <a:spLocks noGrp="1"/>
          </p:cNvSpPr>
          <p:nvPr>
            <p:ph type="title"/>
          </p:nvPr>
        </p:nvSpPr>
        <p:spPr>
          <a:xfrm>
            <a:off x="620689" y="168468"/>
            <a:ext cx="6048069" cy="1040012"/>
          </a:xfrm>
          <a:prstGeom prst="rect">
            <a:avLst/>
          </a:prstGeom>
        </p:spPr>
        <p:txBody>
          <a:bodyPr vert="horz" lIns="0" tIns="0" rIns="0" bIns="0" rtlCol="0" anchor="b" anchorCtr="0">
            <a:normAutofit/>
          </a:bodyPr>
          <a:lstStyle/>
          <a:p>
            <a:r>
              <a:rPr lang="fr-FR"/>
              <a:t>Titre de la slide</a:t>
            </a:r>
          </a:p>
        </p:txBody>
      </p:sp>
      <p:cxnSp>
        <p:nvCxnSpPr>
          <p:cNvPr id="7" name="Connecteur droit 6"/>
          <p:cNvCxnSpPr/>
          <p:nvPr/>
        </p:nvCxnSpPr>
        <p:spPr>
          <a:xfrm>
            <a:off x="109608" y="1347266"/>
            <a:ext cx="6639977" cy="0"/>
          </a:xfrm>
          <a:prstGeom prst="line">
            <a:avLst/>
          </a:prstGeom>
          <a:ln w="3175">
            <a:solidFill>
              <a:srgbClr val="575757"/>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userDrawn="1"/>
        </p:nvCxnSpPr>
        <p:spPr>
          <a:xfrm>
            <a:off x="109608" y="1347266"/>
            <a:ext cx="6639977"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Image 8"/>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9605" y="168468"/>
            <a:ext cx="402600" cy="915200"/>
          </a:xfrm>
          <a:prstGeom prst="rect">
            <a:avLst/>
          </a:prstGeom>
        </p:spPr>
      </p:pic>
    </p:spTree>
    <p:extLst>
      <p:ext uri="{BB962C8B-B14F-4D97-AF65-F5344CB8AC3E}">
        <p14:creationId xmlns:p14="http://schemas.microsoft.com/office/powerpoint/2010/main" val="7806507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p:transition>
    <p:fade/>
  </p:transition>
  <p:hf hdr="0" dt="0"/>
  <p:txStyles>
    <p:titleStyle>
      <a:lvl1pPr algn="l" defTabSz="685743" rtl="0" eaLnBrk="1" latinLnBrk="0" hangingPunct="1">
        <a:lnSpc>
          <a:spcPts val="1650"/>
        </a:lnSpc>
        <a:spcBef>
          <a:spcPct val="0"/>
        </a:spcBef>
        <a:buNone/>
        <a:defRPr sz="1500" b="1" kern="1200">
          <a:solidFill>
            <a:srgbClr val="006AB2"/>
          </a:solidFill>
          <a:latin typeface="+mj-lt"/>
          <a:ea typeface="+mj-ea"/>
          <a:cs typeface="+mj-cs"/>
        </a:defRPr>
      </a:lvl1pPr>
    </p:titleStyle>
    <p:bodyStyle>
      <a:lvl1pPr marL="0" marR="0" indent="0" algn="l" defTabSz="685743" rtl="0" eaLnBrk="1" fontAlgn="auto" latinLnBrk="0" hangingPunct="1">
        <a:lnSpc>
          <a:spcPct val="100000"/>
        </a:lnSpc>
        <a:spcBef>
          <a:spcPts val="1350"/>
        </a:spcBef>
        <a:spcAft>
          <a:spcPts val="0"/>
        </a:spcAft>
        <a:buClrTx/>
        <a:buSzPct val="100000"/>
        <a:buFont typeface="Wingdings" panose="05000000000000000000" pitchFamily="2" charset="2"/>
        <a:buNone/>
        <a:tabLst/>
        <a:defRPr sz="1800" b="1" kern="1200" cap="none" baseline="0">
          <a:solidFill>
            <a:schemeClr val="tx2"/>
          </a:solidFill>
          <a:latin typeface="+mn-lt"/>
          <a:ea typeface="+mn-ea"/>
          <a:cs typeface="+mn-cs"/>
        </a:defRPr>
      </a:lvl1pPr>
      <a:lvl2pPr marL="539954" marR="0" indent="-214295" algn="l" defTabSz="685743" rtl="0" eaLnBrk="1" fontAlgn="auto" latinLnBrk="0" hangingPunct="1">
        <a:lnSpc>
          <a:spcPct val="100000"/>
        </a:lnSpc>
        <a:spcBef>
          <a:spcPts val="675"/>
        </a:spcBef>
        <a:spcAft>
          <a:spcPts val="0"/>
        </a:spcAft>
        <a:buClr>
          <a:srgbClr val="006AB2"/>
        </a:buClr>
        <a:buSzPct val="100000"/>
        <a:buFont typeface="Wingdings 3" panose="05040102010807070707" pitchFamily="18" charset="2"/>
        <a:buChar char="u"/>
        <a:tabLst/>
        <a:defRPr sz="1350" b="1" kern="1200" baseline="0">
          <a:solidFill>
            <a:schemeClr val="tx2"/>
          </a:solidFill>
          <a:latin typeface="+mn-lt"/>
          <a:ea typeface="+mn-ea"/>
          <a:cs typeface="+mn-cs"/>
        </a:defRPr>
      </a:lvl2pPr>
      <a:lvl3pPr marL="809931" marR="0" indent="-188984" algn="l" defTabSz="685743" rtl="0" eaLnBrk="1" fontAlgn="auto" latinLnBrk="0" hangingPunct="1">
        <a:lnSpc>
          <a:spcPct val="100000"/>
        </a:lnSpc>
        <a:spcBef>
          <a:spcPts val="300"/>
        </a:spcBef>
        <a:spcAft>
          <a:spcPts val="0"/>
        </a:spcAft>
        <a:buClrTx/>
        <a:buSzTx/>
        <a:buFont typeface="Webdings" panose="05030102010509060703" pitchFamily="18" charset="2"/>
        <a:buChar char="&lt;"/>
        <a:tabLst/>
        <a:defRPr lang="fr-FR" sz="1200" kern="1200" baseline="0">
          <a:solidFill>
            <a:srgbClr val="575757"/>
          </a:solidFill>
          <a:latin typeface="+mn-lt"/>
          <a:ea typeface="+mn-ea"/>
          <a:cs typeface="+mn-cs"/>
        </a:defRPr>
      </a:lvl3pPr>
      <a:lvl4pPr marL="1079908" marR="0" indent="-161986" algn="l" defTabSz="685743" rtl="0" eaLnBrk="1" fontAlgn="auto" latinLnBrk="0" hangingPunct="1">
        <a:lnSpc>
          <a:spcPct val="100000"/>
        </a:lnSpc>
        <a:spcBef>
          <a:spcPts val="300"/>
        </a:spcBef>
        <a:spcAft>
          <a:spcPts val="0"/>
        </a:spcAft>
        <a:buClrTx/>
        <a:buSzPct val="130000"/>
        <a:buFont typeface="Arial" panose="020B0604020202020204" pitchFamily="34" charset="0"/>
        <a:buChar char="•"/>
        <a:tabLst/>
        <a:defRPr lang="fr-FR" sz="1050" kern="1200">
          <a:solidFill>
            <a:srgbClr val="575757"/>
          </a:solidFill>
          <a:latin typeface="+mn-lt"/>
          <a:ea typeface="+mn-ea"/>
          <a:cs typeface="+mn-cs"/>
        </a:defRPr>
      </a:lvl4pPr>
      <a:lvl5pPr marL="1349885" marR="0" indent="-161986" algn="l" defTabSz="685743" rtl="0" eaLnBrk="1" fontAlgn="auto" latinLnBrk="0" hangingPunct="1">
        <a:lnSpc>
          <a:spcPct val="100000"/>
        </a:lnSpc>
        <a:spcBef>
          <a:spcPts val="150"/>
        </a:spcBef>
        <a:spcAft>
          <a:spcPts val="0"/>
        </a:spcAft>
        <a:buClrTx/>
        <a:buSzPct val="110000"/>
        <a:buFont typeface="Arial" pitchFamily="34" charset="0"/>
        <a:buChar char="•"/>
        <a:tabLst/>
        <a:defRPr lang="fr-FR" sz="900" kern="1200">
          <a:solidFill>
            <a:srgbClr val="575757"/>
          </a:solidFill>
          <a:latin typeface="+mn-lt"/>
          <a:ea typeface="+mn-ea"/>
          <a:cs typeface="+mn-cs"/>
        </a:defRPr>
      </a:lvl5pPr>
      <a:lvl6pPr marL="1885790" indent="-171436" algn="l" defTabSz="68574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660" indent="-171436" algn="l" defTabSz="68574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531" indent="-171436" algn="l" defTabSz="68574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403" indent="-171436" algn="l" defTabSz="68574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743" rtl="0" eaLnBrk="1" latinLnBrk="0" hangingPunct="1">
        <a:defRPr sz="1350" kern="1200">
          <a:solidFill>
            <a:schemeClr val="tx1"/>
          </a:solidFill>
          <a:latin typeface="+mn-lt"/>
          <a:ea typeface="+mn-ea"/>
          <a:cs typeface="+mn-cs"/>
        </a:defRPr>
      </a:lvl1pPr>
      <a:lvl2pPr marL="342871" algn="l" defTabSz="685743" rtl="0" eaLnBrk="1" latinLnBrk="0" hangingPunct="1">
        <a:defRPr sz="1350" kern="1200">
          <a:solidFill>
            <a:schemeClr val="tx1"/>
          </a:solidFill>
          <a:latin typeface="+mn-lt"/>
          <a:ea typeface="+mn-ea"/>
          <a:cs typeface="+mn-cs"/>
        </a:defRPr>
      </a:lvl2pPr>
      <a:lvl3pPr marL="685743" algn="l" defTabSz="685743" rtl="0" eaLnBrk="1" latinLnBrk="0" hangingPunct="1">
        <a:defRPr sz="1350" kern="1200">
          <a:solidFill>
            <a:schemeClr val="tx1"/>
          </a:solidFill>
          <a:latin typeface="+mn-lt"/>
          <a:ea typeface="+mn-ea"/>
          <a:cs typeface="+mn-cs"/>
        </a:defRPr>
      </a:lvl3pPr>
      <a:lvl4pPr marL="1028612" algn="l" defTabSz="685743" rtl="0" eaLnBrk="1" latinLnBrk="0" hangingPunct="1">
        <a:defRPr sz="1350" kern="1200">
          <a:solidFill>
            <a:schemeClr val="tx1"/>
          </a:solidFill>
          <a:latin typeface="+mn-lt"/>
          <a:ea typeface="+mn-ea"/>
          <a:cs typeface="+mn-cs"/>
        </a:defRPr>
      </a:lvl4pPr>
      <a:lvl5pPr marL="1371483" algn="l" defTabSz="685743" rtl="0" eaLnBrk="1" latinLnBrk="0" hangingPunct="1">
        <a:defRPr sz="1350" kern="1200">
          <a:solidFill>
            <a:schemeClr val="tx1"/>
          </a:solidFill>
          <a:latin typeface="+mn-lt"/>
          <a:ea typeface="+mn-ea"/>
          <a:cs typeface="+mn-cs"/>
        </a:defRPr>
      </a:lvl5pPr>
      <a:lvl6pPr marL="1714355" algn="l" defTabSz="685743" rtl="0" eaLnBrk="1" latinLnBrk="0" hangingPunct="1">
        <a:defRPr sz="1350" kern="1200">
          <a:solidFill>
            <a:schemeClr val="tx1"/>
          </a:solidFill>
          <a:latin typeface="+mn-lt"/>
          <a:ea typeface="+mn-ea"/>
          <a:cs typeface="+mn-cs"/>
        </a:defRPr>
      </a:lvl6pPr>
      <a:lvl7pPr marL="2057225" algn="l" defTabSz="685743" rtl="0" eaLnBrk="1" latinLnBrk="0" hangingPunct="1">
        <a:defRPr sz="1350" kern="1200">
          <a:solidFill>
            <a:schemeClr val="tx1"/>
          </a:solidFill>
          <a:latin typeface="+mn-lt"/>
          <a:ea typeface="+mn-ea"/>
          <a:cs typeface="+mn-cs"/>
        </a:defRPr>
      </a:lvl7pPr>
      <a:lvl8pPr marL="2400095" algn="l" defTabSz="685743" rtl="0" eaLnBrk="1" latinLnBrk="0" hangingPunct="1">
        <a:defRPr sz="1350" kern="1200">
          <a:solidFill>
            <a:schemeClr val="tx1"/>
          </a:solidFill>
          <a:latin typeface="+mn-lt"/>
          <a:ea typeface="+mn-ea"/>
          <a:cs typeface="+mn-cs"/>
        </a:defRPr>
      </a:lvl8pPr>
      <a:lvl9pPr marL="2742967" algn="l" defTabSz="68574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jpg"/><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3.png"/><Relationship Id="rId7"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2.png"/><Relationship Id="rId4" Type="http://schemas.openxmlformats.org/officeDocument/2006/relationships/image" Target="../media/image14.svg"/></Relationships>
</file>

<file path=ppt/slides/_rels/slide3.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16.svg"/><Relationship Id="rId7" Type="http://schemas.openxmlformats.org/officeDocument/2006/relationships/image" Target="../media/image10.jp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12.png"/><Relationship Id="rId5" Type="http://schemas.openxmlformats.org/officeDocument/2006/relationships/image" Target="../media/image18.svg"/><Relationship Id="rId10" Type="http://schemas.openxmlformats.org/officeDocument/2006/relationships/image" Target="../media/image20.png"/><Relationship Id="rId4" Type="http://schemas.openxmlformats.org/officeDocument/2006/relationships/image" Target="../media/image17.png"/><Relationship Id="rId9" Type="http://schemas.openxmlformats.org/officeDocument/2006/relationships/image" Target="../media/image19.png"/></Relationships>
</file>

<file path=ppt/slides/_rels/slide4.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3.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11.jpg"/><Relationship Id="rId2" Type="http://schemas.openxmlformats.org/officeDocument/2006/relationships/notesSlide" Target="../notesSlides/notesSlide3.xml"/><Relationship Id="rId16" Type="http://schemas.openxmlformats.org/officeDocument/2006/relationships/image" Target="../media/image10.jpg"/><Relationship Id="rId20"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2.png"/><Relationship Id="rId10" Type="http://schemas.openxmlformats.org/officeDocument/2006/relationships/image" Target="../media/image28.svg"/><Relationship Id="rId19" Type="http://schemas.openxmlformats.org/officeDocument/2006/relationships/image" Target="../media/image34.sv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6.svg"/><Relationship Id="rId7" Type="http://schemas.openxmlformats.org/officeDocument/2006/relationships/image" Target="../media/image40.svg"/><Relationship Id="rId2"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39.png"/><Relationship Id="rId11" Type="http://schemas.openxmlformats.org/officeDocument/2006/relationships/image" Target="../media/image12.png"/><Relationship Id="rId5" Type="http://schemas.openxmlformats.org/officeDocument/2006/relationships/image" Target="../media/image38.svg"/><Relationship Id="rId10" Type="http://schemas.openxmlformats.org/officeDocument/2006/relationships/image" Target="../media/image11.jpg"/><Relationship Id="rId4" Type="http://schemas.openxmlformats.org/officeDocument/2006/relationships/image" Target="../media/image37.png"/><Relationship Id="rId9" Type="http://schemas.openxmlformats.org/officeDocument/2006/relationships/image" Target="../media/image10.jpg"/></Relationships>
</file>

<file path=ppt/slides/_rels/slide6.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11.jp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8.svg"/><Relationship Id="rId11" Type="http://schemas.openxmlformats.org/officeDocument/2006/relationships/image" Target="../media/image2.png"/><Relationship Id="rId5" Type="http://schemas.openxmlformats.org/officeDocument/2006/relationships/image" Target="../media/image37.png"/><Relationship Id="rId10" Type="http://schemas.openxmlformats.org/officeDocument/2006/relationships/image" Target="../media/image14.svg"/><Relationship Id="rId4" Type="http://schemas.openxmlformats.org/officeDocument/2006/relationships/image" Target="../media/image36.svg"/><Relationship Id="rId9" Type="http://schemas.openxmlformats.org/officeDocument/2006/relationships/image" Target="../media/image13.png"/><Relationship Id="rId1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36.svg"/><Relationship Id="rId13" Type="http://schemas.openxmlformats.org/officeDocument/2006/relationships/image" Target="../media/image11.jpg"/><Relationship Id="rId3" Type="http://schemas.openxmlformats.org/officeDocument/2006/relationships/image" Target="../media/image13.png"/><Relationship Id="rId7" Type="http://schemas.openxmlformats.org/officeDocument/2006/relationships/image" Target="../media/image35.png"/><Relationship Id="rId12"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8.svg"/><Relationship Id="rId11" Type="http://schemas.openxmlformats.org/officeDocument/2006/relationships/image" Target="../media/image2.png"/><Relationship Id="rId5" Type="http://schemas.openxmlformats.org/officeDocument/2006/relationships/image" Target="../media/image37.png"/><Relationship Id="rId10" Type="http://schemas.openxmlformats.org/officeDocument/2006/relationships/image" Target="../media/image40.svg"/><Relationship Id="rId4" Type="http://schemas.openxmlformats.org/officeDocument/2006/relationships/image" Target="../media/image14.svg"/><Relationship Id="rId9" Type="http://schemas.openxmlformats.org/officeDocument/2006/relationships/image" Target="../media/image39.png"/><Relationship Id="rId1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35.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0.svg"/><Relationship Id="rId5" Type="http://schemas.openxmlformats.org/officeDocument/2006/relationships/image" Target="../media/image39.png"/><Relationship Id="rId10" Type="http://schemas.openxmlformats.org/officeDocument/2006/relationships/image" Target="../media/image12.png"/><Relationship Id="rId4" Type="http://schemas.openxmlformats.org/officeDocument/2006/relationships/image" Target="../media/image36.svg"/><Relationship Id="rId9" Type="http://schemas.openxmlformats.org/officeDocument/2006/relationships/image" Target="../media/image11.jp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3.png"/><Relationship Id="rId7"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2.pn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Single Corner Snipped 1">
            <a:extLst>
              <a:ext uri="{FF2B5EF4-FFF2-40B4-BE49-F238E27FC236}">
                <a16:creationId xmlns:a16="http://schemas.microsoft.com/office/drawing/2014/main" id="{27D190A1-DACF-419D-9036-60C2229F11F8}"/>
              </a:ext>
            </a:extLst>
          </p:cNvPr>
          <p:cNvSpPr/>
          <p:nvPr/>
        </p:nvSpPr>
        <p:spPr>
          <a:xfrm rot="16200000" flipH="1">
            <a:off x="5469396" y="1064435"/>
            <a:ext cx="2160723" cy="514891"/>
          </a:xfrm>
          <a:prstGeom prst="snip1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latin typeface="Arial" panose="020B0604020202020204" pitchFamily="34" charset="0"/>
                <a:cs typeface="Arial" panose="020B0604020202020204" pitchFamily="34" charset="0"/>
              </a:rPr>
              <a:t>Kit animateur</a:t>
            </a:r>
          </a:p>
        </p:txBody>
      </p:sp>
      <p:sp>
        <p:nvSpPr>
          <p:cNvPr id="85" name="Titre 1">
            <a:extLst>
              <a:ext uri="{FF2B5EF4-FFF2-40B4-BE49-F238E27FC236}">
                <a16:creationId xmlns:a16="http://schemas.microsoft.com/office/drawing/2014/main" id="{CD9B121A-4327-4A71-BBE4-D8C5C84CD5E5}"/>
              </a:ext>
            </a:extLst>
          </p:cNvPr>
          <p:cNvSpPr txBox="1">
            <a:spLocks/>
          </p:cNvSpPr>
          <p:nvPr/>
        </p:nvSpPr>
        <p:spPr>
          <a:xfrm>
            <a:off x="2686453" y="302841"/>
            <a:ext cx="3867038" cy="1091160"/>
          </a:xfrm>
          <a:prstGeom prst="rect">
            <a:avLst/>
          </a:prstGeom>
        </p:spPr>
        <p:txBody>
          <a:bodyPr vert="horz" lIns="0" tIns="0" rIns="0" bIns="0" rtlCol="0" anchor="ctr" anchorCtr="0">
            <a:noAutofit/>
          </a:bodyPr>
          <a:lstStyle>
            <a:lvl1pPr algn="l" defTabSz="685743" rtl="0" eaLnBrk="1" latinLnBrk="0" hangingPunct="1">
              <a:lnSpc>
                <a:spcPts val="2025"/>
              </a:lnSpc>
              <a:spcBef>
                <a:spcPts val="0"/>
              </a:spcBef>
              <a:buNone/>
              <a:defRPr sz="2100" b="1" kern="1200" baseline="0">
                <a:solidFill>
                  <a:srgbClr val="006AB2"/>
                </a:solidFill>
                <a:latin typeface="+mj-lt"/>
                <a:ea typeface="+mj-ea"/>
                <a:cs typeface="+mj-cs"/>
              </a:defRPr>
            </a:lvl1pPr>
          </a:lstStyle>
          <a:p>
            <a:pPr marL="0" marR="0" lvl="0" indent="0" defTabSz="685743" rtl="0" eaLnBrk="1" fontAlgn="auto" latinLnBrk="0" hangingPunct="1">
              <a:lnSpc>
                <a:spcPts val="2025"/>
              </a:lnSpc>
              <a:spcBef>
                <a:spcPts val="0"/>
              </a:spcBef>
              <a:spcAft>
                <a:spcPts val="0"/>
              </a:spcAft>
              <a:buClrTx/>
              <a:buSzTx/>
              <a:buFontTx/>
              <a:buNone/>
              <a:tabLst/>
              <a:defRPr/>
            </a:pPr>
            <a:r>
              <a:rPr kumimoji="0" lang="fr-FR" sz="2000" b="1" i="0" u="none" strike="noStrike" kern="1200" cap="none" spc="0" normalizeH="0" baseline="0" noProof="0" dirty="0">
                <a:ln>
                  <a:noFill/>
                </a:ln>
                <a:effectLst/>
                <a:uLnTx/>
                <a:uFillTx/>
                <a:latin typeface="Arial" panose="020B0604020202020204" pitchFamily="34" charset="0"/>
                <a:cs typeface="Arial" panose="020B0604020202020204" pitchFamily="34" charset="0"/>
              </a:rPr>
              <a:t>Exercice de gestion de crise cyber : Le kit animateur</a:t>
            </a:r>
          </a:p>
        </p:txBody>
      </p:sp>
      <p:cxnSp>
        <p:nvCxnSpPr>
          <p:cNvPr id="9" name="Straight Connector 8">
            <a:extLst>
              <a:ext uri="{FF2B5EF4-FFF2-40B4-BE49-F238E27FC236}">
                <a16:creationId xmlns:a16="http://schemas.microsoft.com/office/drawing/2014/main" id="{2B93CF02-6F2C-4EA5-B2D9-23F328092933}"/>
              </a:ext>
            </a:extLst>
          </p:cNvPr>
          <p:cNvCxnSpPr>
            <a:cxnSpLocks/>
          </p:cNvCxnSpPr>
          <p:nvPr/>
        </p:nvCxnSpPr>
        <p:spPr>
          <a:xfrm>
            <a:off x="1584701" y="1270299"/>
            <a:ext cx="4707611" cy="1"/>
          </a:xfrm>
          <a:prstGeom prst="line">
            <a:avLst/>
          </a:prstGeom>
          <a:ln w="19050">
            <a:solidFill>
              <a:schemeClr val="accent4">
                <a:lumMod val="60000"/>
                <a:lumOff val="40000"/>
              </a:schemeClr>
            </a:solidFill>
          </a:ln>
        </p:spPr>
        <p:style>
          <a:lnRef idx="1">
            <a:schemeClr val="accent2"/>
          </a:lnRef>
          <a:fillRef idx="0">
            <a:schemeClr val="accent2"/>
          </a:fillRef>
          <a:effectRef idx="0">
            <a:schemeClr val="accent2"/>
          </a:effectRef>
          <a:fontRef idx="minor">
            <a:schemeClr val="tx1"/>
          </a:fontRef>
        </p:style>
      </p:cxnSp>
      <p:sp>
        <p:nvSpPr>
          <p:cNvPr id="139" name="TextBox 138">
            <a:extLst>
              <a:ext uri="{FF2B5EF4-FFF2-40B4-BE49-F238E27FC236}">
                <a16:creationId xmlns:a16="http://schemas.microsoft.com/office/drawing/2014/main" id="{B1721135-DB1D-456C-9CFE-AB30FE5DB4EC}"/>
              </a:ext>
            </a:extLst>
          </p:cNvPr>
          <p:cNvSpPr txBox="1"/>
          <p:nvPr/>
        </p:nvSpPr>
        <p:spPr>
          <a:xfrm>
            <a:off x="562403" y="1366345"/>
            <a:ext cx="5528859" cy="938719"/>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Ce kit dédié à l’équipe d’animation a pour objectif de vous guider dans l’organisation, l’animation et l’évaluation d’un exercice de crise au sein d’une structure de santé. Votre rôle sera de garantir le bon déroulé de l’exercice : faire vivre le chronogramme, mobiliser les joueurs, favoriser les interactions et la participation, s’adapter aux réactions, évaluer la cellule, etc.</a:t>
            </a:r>
            <a:endParaRPr lang="en-GB" sz="11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9" name="Ellipse 42">
            <a:extLst>
              <a:ext uri="{FF2B5EF4-FFF2-40B4-BE49-F238E27FC236}">
                <a16:creationId xmlns:a16="http://schemas.microsoft.com/office/drawing/2014/main" id="{70827DA1-2535-419E-BA79-6AD75C8DA7CC}"/>
              </a:ext>
            </a:extLst>
          </p:cNvPr>
          <p:cNvSpPr/>
          <p:nvPr/>
        </p:nvSpPr>
        <p:spPr>
          <a:xfrm>
            <a:off x="690045" y="2358341"/>
            <a:ext cx="365760" cy="36576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1</a:t>
            </a:r>
          </a:p>
        </p:txBody>
      </p:sp>
      <p:sp>
        <p:nvSpPr>
          <p:cNvPr id="20" name="TextBox 19">
            <a:extLst>
              <a:ext uri="{FF2B5EF4-FFF2-40B4-BE49-F238E27FC236}">
                <a16:creationId xmlns:a16="http://schemas.microsoft.com/office/drawing/2014/main" id="{F9D42859-BBA0-47D7-A7AB-0448E5A8D51A}"/>
              </a:ext>
            </a:extLst>
          </p:cNvPr>
          <p:cNvSpPr txBox="1"/>
          <p:nvPr/>
        </p:nvSpPr>
        <p:spPr>
          <a:xfrm>
            <a:off x="1198546" y="2420076"/>
            <a:ext cx="4892715" cy="276999"/>
          </a:xfrm>
          <a:prstGeom prst="rect">
            <a:avLst/>
          </a:prstGeom>
          <a:noFill/>
        </p:spPr>
        <p:txBody>
          <a:bodyPr wrap="square">
            <a:spAutoFit/>
          </a:bodyPr>
          <a:lstStyle/>
          <a:p>
            <a:pPr algn="just"/>
            <a:r>
              <a:rPr lang="fr-FR" sz="1200" b="1" kern="0">
                <a:solidFill>
                  <a:schemeClr val="tx1">
                    <a:lumMod val="65000"/>
                    <a:lumOff val="35000"/>
                  </a:schemeClr>
                </a:solidFill>
                <a:latin typeface="Arial" panose="020B0604020202020204" pitchFamily="34" charset="0"/>
                <a:ea typeface="Geneva" charset="-128"/>
                <a:cs typeface="Arial" panose="020B0604020202020204" pitchFamily="34" charset="0"/>
              </a:rPr>
              <a:t>Contexte e</a:t>
            </a:r>
            <a:r>
              <a:rPr kumimoji="0" lang="fr-FR" sz="1200" b="1"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t enjeux de l’exercice de crise cybersécurité</a:t>
            </a:r>
            <a:endParaRPr lang="en-GB" sz="1200" b="1">
              <a:solidFill>
                <a:schemeClr val="tx1">
                  <a:lumMod val="65000"/>
                  <a:lumOff val="35000"/>
                </a:schemeClr>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67AA40A3-CC02-4D0A-85AD-E597290B7A41}"/>
              </a:ext>
            </a:extLst>
          </p:cNvPr>
          <p:cNvSpPr/>
          <p:nvPr/>
        </p:nvSpPr>
        <p:spPr>
          <a:xfrm>
            <a:off x="251847" y="2817658"/>
            <a:ext cx="6354305" cy="128732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latin typeface="Arial" panose="020B0604020202020204" pitchFamily="34" charset="0"/>
              <a:ea typeface="+mj-ea"/>
              <a:cs typeface="Arial" panose="020B0604020202020204" pitchFamily="34" charset="0"/>
            </a:endParaRPr>
          </a:p>
        </p:txBody>
      </p:sp>
      <p:sp>
        <p:nvSpPr>
          <p:cNvPr id="22" name="Rectangle 21">
            <a:extLst>
              <a:ext uri="{FF2B5EF4-FFF2-40B4-BE49-F238E27FC236}">
                <a16:creationId xmlns:a16="http://schemas.microsoft.com/office/drawing/2014/main" id="{ACBC578B-2A14-4044-8DAE-C1B0E992E67B}"/>
              </a:ext>
            </a:extLst>
          </p:cNvPr>
          <p:cNvSpPr/>
          <p:nvPr/>
        </p:nvSpPr>
        <p:spPr>
          <a:xfrm>
            <a:off x="251848" y="2817657"/>
            <a:ext cx="1561454" cy="128732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b="1" dirty="0">
                <a:solidFill>
                  <a:schemeClr val="bg1"/>
                </a:solidFill>
                <a:latin typeface="Arial" panose="020B0604020202020204" pitchFamily="34" charset="0"/>
                <a:ea typeface="+mj-ea"/>
                <a:cs typeface="Arial" panose="020B0604020202020204" pitchFamily="34" charset="0"/>
              </a:rPr>
              <a:t>Contexte</a:t>
            </a:r>
          </a:p>
        </p:txBody>
      </p:sp>
      <p:sp>
        <p:nvSpPr>
          <p:cNvPr id="23" name="Espace réservé du contenu 4">
            <a:extLst>
              <a:ext uri="{FF2B5EF4-FFF2-40B4-BE49-F238E27FC236}">
                <a16:creationId xmlns:a16="http://schemas.microsoft.com/office/drawing/2014/main" id="{0FC02A9C-35B4-40A6-BB8B-AC960C4C959C}"/>
              </a:ext>
            </a:extLst>
          </p:cNvPr>
          <p:cNvSpPr txBox="1">
            <a:spLocks/>
          </p:cNvSpPr>
          <p:nvPr/>
        </p:nvSpPr>
        <p:spPr>
          <a:xfrm>
            <a:off x="1839597" y="2984643"/>
            <a:ext cx="4710160" cy="1236491"/>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just"/>
            <a:r>
              <a:rPr lang="fr-FR" sz="1100">
                <a:solidFill>
                  <a:srgbClr val="7F7F7F"/>
                </a:solidFill>
                <a:latin typeface="Arial" panose="020B0604020202020204" pitchFamily="34" charset="0"/>
                <a:cs typeface="Arial" panose="020B0604020202020204" pitchFamily="34" charset="0"/>
              </a:rPr>
              <a:t>L’exercice réalisé aujourd’hui s’inscrit dans la démarche globale amorcée par le Ministère des Solidarités et de la Santé et l’ANS pour lutter contre les cyberattaques qui se multiplient dans le secteur de la santé. Il s’agit plus particulièrement pour les participants de s’approprier des automatismes de gestion de crise cybersécurité adaptés aux spécificités des établissements de santé.</a:t>
            </a:r>
            <a:r>
              <a:rPr lang="fr-FR" sz="1100">
                <a:solidFill>
                  <a:srgbClr val="000000"/>
                </a:solidFill>
                <a:latin typeface="Arial" panose="020B0604020202020204" pitchFamily="34" charset="0"/>
                <a:cs typeface="Arial" panose="020B0604020202020204" pitchFamily="34" charset="0"/>
              </a:rPr>
              <a:t>​</a:t>
            </a:r>
            <a:endParaRPr lang="fr-FR" sz="1400">
              <a:solidFill>
                <a:schemeClr val="bg1">
                  <a:lumMod val="50000"/>
                </a:schemeClr>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2B99EBD7-B332-4D80-BAF9-C4D3EEAE7C75}"/>
              </a:ext>
            </a:extLst>
          </p:cNvPr>
          <p:cNvSpPr/>
          <p:nvPr/>
        </p:nvSpPr>
        <p:spPr>
          <a:xfrm>
            <a:off x="251846" y="4264937"/>
            <a:ext cx="6354305" cy="308053"/>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en-US" sz="1600" b="1">
                <a:solidFill>
                  <a:schemeClr val="bg1"/>
                </a:solidFill>
                <a:latin typeface="Arial" panose="020B0604020202020204" pitchFamily="34" charset="0"/>
                <a:ea typeface="+mj-ea"/>
                <a:cs typeface="Arial" panose="020B0604020202020204" pitchFamily="34" charset="0"/>
              </a:rPr>
              <a:t>OBJECTIFS GENERAUX DE L’EXERCICE</a:t>
            </a:r>
            <a:endParaRPr lang="en-GB" sz="1600" b="1">
              <a:solidFill>
                <a:schemeClr val="bg1"/>
              </a:solidFill>
              <a:latin typeface="Arial" panose="020B0604020202020204" pitchFamily="34" charset="0"/>
              <a:ea typeface="+mj-ea"/>
              <a:cs typeface="Arial" panose="020B0604020202020204" pitchFamily="34" charset="0"/>
            </a:endParaRPr>
          </a:p>
        </p:txBody>
      </p:sp>
      <p:sp>
        <p:nvSpPr>
          <p:cNvPr id="26" name="Rectangle 25">
            <a:extLst>
              <a:ext uri="{FF2B5EF4-FFF2-40B4-BE49-F238E27FC236}">
                <a16:creationId xmlns:a16="http://schemas.microsoft.com/office/drawing/2014/main" id="{3464B67B-D9B2-441F-B423-DA40F7F461E3}"/>
              </a:ext>
            </a:extLst>
          </p:cNvPr>
          <p:cNvSpPr/>
          <p:nvPr/>
        </p:nvSpPr>
        <p:spPr>
          <a:xfrm>
            <a:off x="251845" y="6768807"/>
            <a:ext cx="6354305" cy="308053"/>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en-US" sz="1600" b="1">
                <a:solidFill>
                  <a:schemeClr val="bg1"/>
                </a:solidFill>
                <a:latin typeface="Arial" panose="020B0604020202020204" pitchFamily="34" charset="0"/>
                <a:ea typeface="+mj-ea"/>
                <a:cs typeface="Arial" panose="020B0604020202020204" pitchFamily="34" charset="0"/>
              </a:rPr>
              <a:t>OBJECTIFS PEDAGOGIQUES DE L’EXERCICE</a:t>
            </a:r>
            <a:endParaRPr lang="en-GB" sz="1600" b="1">
              <a:solidFill>
                <a:schemeClr val="bg1"/>
              </a:solidFill>
              <a:latin typeface="Arial" panose="020B0604020202020204" pitchFamily="34" charset="0"/>
              <a:ea typeface="+mj-ea"/>
              <a:cs typeface="Arial" panose="020B0604020202020204" pitchFamily="34" charset="0"/>
            </a:endParaRPr>
          </a:p>
        </p:txBody>
      </p:sp>
      <p:sp>
        <p:nvSpPr>
          <p:cNvPr id="30" name="TextBox 29">
            <a:extLst>
              <a:ext uri="{FF2B5EF4-FFF2-40B4-BE49-F238E27FC236}">
                <a16:creationId xmlns:a16="http://schemas.microsoft.com/office/drawing/2014/main" id="{E0306E4C-0427-41B4-87E4-6019BD5F63B3}"/>
              </a:ext>
            </a:extLst>
          </p:cNvPr>
          <p:cNvSpPr txBox="1"/>
          <p:nvPr/>
        </p:nvSpPr>
        <p:spPr>
          <a:xfrm>
            <a:off x="283744" y="9227183"/>
            <a:ext cx="6251480" cy="430887"/>
          </a:xfrm>
          <a:prstGeom prst="rect">
            <a:avLst/>
          </a:prstGeom>
          <a:noFill/>
        </p:spPr>
        <p:txBody>
          <a:bodyPr wrap="square">
            <a:spAutoFit/>
          </a:bodyPr>
          <a:lstStyle/>
          <a:p>
            <a:pPr algn="just"/>
            <a:r>
              <a:rPr lang="fr-FR" sz="1100" b="1" u="sng" dirty="0">
                <a:solidFill>
                  <a:schemeClr val="accent4"/>
                </a:solidFill>
                <a:latin typeface="Arial" panose="020B0604020202020204" pitchFamily="34" charset="0"/>
                <a:cs typeface="Arial" panose="020B0604020202020204" pitchFamily="34" charset="0"/>
              </a:rPr>
              <a:t>Bonus</a:t>
            </a:r>
            <a:r>
              <a:rPr lang="fr-FR" sz="1100" b="1" dirty="0">
                <a:solidFill>
                  <a:schemeClr val="accent4"/>
                </a:solidFill>
                <a:latin typeface="Arial" panose="020B0604020202020204" pitchFamily="34" charset="0"/>
                <a:cs typeface="Arial" panose="020B0604020202020204" pitchFamily="34" charset="0"/>
              </a:rPr>
              <a:t>: </a:t>
            </a:r>
            <a:r>
              <a:rPr lang="fr-FR" sz="1100" dirty="0">
                <a:solidFill>
                  <a:schemeClr val="bg1">
                    <a:lumMod val="50000"/>
                  </a:schemeClr>
                </a:solidFill>
                <a:latin typeface="Arial" panose="020B0604020202020204" pitchFamily="34" charset="0"/>
                <a:cs typeface="Arial" panose="020B0604020202020204" pitchFamily="34" charset="0"/>
              </a:rPr>
              <a:t>S’entrainer à la prise de décisions en situation de crise cybersécurité au sein des cellules décisionnelles et techniques. </a:t>
            </a:r>
            <a:endParaRPr lang="en-GB" sz="1100" dirty="0">
              <a:solidFill>
                <a:schemeClr val="bg1">
                  <a:lumMod val="50000"/>
                </a:schemeClr>
              </a:solidFill>
              <a:latin typeface="Arial" panose="020B0604020202020204" pitchFamily="34" charset="0"/>
              <a:cs typeface="Arial" panose="020B0604020202020204" pitchFamily="34" charset="0"/>
            </a:endParaRPr>
          </a:p>
        </p:txBody>
      </p:sp>
      <p:sp>
        <p:nvSpPr>
          <p:cNvPr id="33" name="TextBox 138">
            <a:extLst>
              <a:ext uri="{FF2B5EF4-FFF2-40B4-BE49-F238E27FC236}">
                <a16:creationId xmlns:a16="http://schemas.microsoft.com/office/drawing/2014/main" id="{CF68239F-78C1-4437-BC22-3DCB8465255A}"/>
              </a:ext>
            </a:extLst>
          </p:cNvPr>
          <p:cNvSpPr txBox="1"/>
          <p:nvPr/>
        </p:nvSpPr>
        <p:spPr>
          <a:xfrm>
            <a:off x="484907" y="7091264"/>
            <a:ext cx="5929817"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L’animation de l’exercice de crise a pour but de </a:t>
            </a:r>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garantir l’atteinte des objectifs pédagogiques</a:t>
            </a:r>
            <a:endParaRPr lang="fr-FR" sz="1100" b="1"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36" name="Image 10">
            <a:extLst>
              <a:ext uri="{FF2B5EF4-FFF2-40B4-BE49-F238E27FC236}">
                <a16:creationId xmlns:a16="http://schemas.microsoft.com/office/drawing/2014/main" id="{9C114D38-F6F6-4C77-A6B5-7161A1521ED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39" name="Picture 38" descr="Logo, company name&#10;&#10;Description automatically generated">
            <a:extLst>
              <a:ext uri="{FF2B5EF4-FFF2-40B4-BE49-F238E27FC236}">
                <a16:creationId xmlns:a16="http://schemas.microsoft.com/office/drawing/2014/main" id="{5A69B5D5-3E70-44D7-9245-900F0BFB5289}"/>
              </a:ext>
            </a:extLst>
          </p:cNvPr>
          <p:cNvPicPr>
            <a:picLocks noChangeAspect="1"/>
          </p:cNvPicPr>
          <p:nvPr userDrawn="1"/>
        </p:nvPicPr>
        <p:blipFill>
          <a:blip r:embed="rId4"/>
          <a:stretch>
            <a:fillRect/>
          </a:stretch>
        </p:blipFill>
        <p:spPr>
          <a:xfrm>
            <a:off x="1055805" y="731056"/>
            <a:ext cx="761652" cy="465364"/>
          </a:xfrm>
          <a:prstGeom prst="rect">
            <a:avLst/>
          </a:prstGeom>
        </p:spPr>
      </p:pic>
      <p:pic>
        <p:nvPicPr>
          <p:cNvPr id="40" name="Picture 39">
            <a:extLst>
              <a:ext uri="{FF2B5EF4-FFF2-40B4-BE49-F238E27FC236}">
                <a16:creationId xmlns:a16="http://schemas.microsoft.com/office/drawing/2014/main" id="{A1AA2449-A438-4C7B-A1B6-048BA47F8093}"/>
              </a:ext>
            </a:extLst>
          </p:cNvPr>
          <p:cNvPicPr>
            <a:picLocks noChangeAspect="1"/>
          </p:cNvPicPr>
          <p:nvPr userDrawn="1"/>
        </p:nvPicPr>
        <p:blipFill>
          <a:blip r:embed="rId5"/>
          <a:stretch>
            <a:fillRect/>
          </a:stretch>
        </p:blipFill>
        <p:spPr>
          <a:xfrm>
            <a:off x="514892" y="899769"/>
            <a:ext cx="433481" cy="244978"/>
          </a:xfrm>
          <a:prstGeom prst="rect">
            <a:avLst/>
          </a:prstGeom>
        </p:spPr>
      </p:pic>
      <p:sp>
        <p:nvSpPr>
          <p:cNvPr id="32" name="Rectangle 31">
            <a:extLst>
              <a:ext uri="{FF2B5EF4-FFF2-40B4-BE49-F238E27FC236}">
                <a16:creationId xmlns:a16="http://schemas.microsoft.com/office/drawing/2014/main" id="{0C440BC7-1E58-4BEF-972F-1A4ACE0C18E8}"/>
              </a:ext>
            </a:extLst>
          </p:cNvPr>
          <p:cNvSpPr>
            <a:spLocks/>
          </p:cNvSpPr>
          <p:nvPr/>
        </p:nvSpPr>
        <p:spPr>
          <a:xfrm>
            <a:off x="343610" y="4691825"/>
            <a:ext cx="6246042" cy="2270187"/>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t" anchorCtr="0" forceAA="0" compatLnSpc="1">
            <a:prstTxWarp prst="textNoShape">
              <a:avLst/>
            </a:prstTxWarp>
            <a:noAutofit/>
          </a:bodyPr>
          <a:lstStyle/>
          <a:p>
            <a:pPr marL="128588" indent="-128588" defTabSz="685800" fontAlgn="auto">
              <a:spcBef>
                <a:spcPts val="200"/>
              </a:spcBef>
              <a:spcAft>
                <a:spcPts val="0"/>
              </a:spcAft>
              <a:buFont typeface="Tahoma" panose="020B0604030504040204" pitchFamily="34" charset="0"/>
              <a:buChar char="⁄"/>
              <a:defRPr/>
            </a:pPr>
            <a:r>
              <a:rPr lang="fr-FR" sz="1200" kern="0" dirty="0">
                <a:solidFill>
                  <a:schemeClr val="accent4"/>
                </a:solidFill>
                <a:latin typeface="Arial" panose="020B0604020202020204" pitchFamily="34" charset="0"/>
                <a:cs typeface="Arial" panose="020B0604020202020204" pitchFamily="34" charset="0"/>
              </a:rPr>
              <a:t>S’entrainer et tester régulièrement ses reflexes pour faire face à une crise cybersécurité</a:t>
            </a:r>
          </a:p>
          <a:p>
            <a:pPr marL="742950" lvl="1" indent="-285750" defTabSz="685800">
              <a:spcBef>
                <a:spcPts val="200"/>
              </a:spcBef>
              <a:buFont typeface="Wingdings" panose="05000000000000000000" pitchFamily="2" charset="2"/>
              <a:buChar char="§"/>
              <a:defRPr/>
            </a:pPr>
            <a:r>
              <a:rPr lang="fr-FR" sz="1100" kern="0" dirty="0">
                <a:solidFill>
                  <a:srgbClr val="5F5F5F"/>
                </a:solidFill>
                <a:latin typeface="Arial" panose="020B0604020202020204" pitchFamily="34" charset="0"/>
                <a:cs typeface="Arial" panose="020B0604020202020204" pitchFamily="34" charset="0"/>
              </a:rPr>
              <a:t>La spécificité des attaques cybersécurité et leur gestion nécessitent une coordination importante entre les parties prenantes. En s’entrainant régulièrement, les équipes adoptent des bons réflexes et méthodes pour mieux travailler ensemble et se préparer collectivement à y faire face.</a:t>
            </a:r>
          </a:p>
          <a:p>
            <a:pPr marL="742950" lvl="1" indent="-285750" defTabSz="685800">
              <a:spcBef>
                <a:spcPts val="200"/>
              </a:spcBef>
              <a:buFont typeface="Wingdings" panose="05000000000000000000" pitchFamily="2" charset="2"/>
              <a:buChar char="§"/>
              <a:defRPr/>
            </a:pPr>
            <a:endParaRPr lang="fr-FR" sz="1100" kern="0" dirty="0">
              <a:solidFill>
                <a:srgbClr val="5F5F5F"/>
              </a:solidFill>
              <a:latin typeface="Arial" panose="020B0604020202020204" pitchFamily="34" charset="0"/>
              <a:cs typeface="Arial" panose="020B0604020202020204" pitchFamily="34" charset="0"/>
            </a:endParaRPr>
          </a:p>
          <a:p>
            <a:pPr marL="128588" indent="-128588" defTabSz="685800">
              <a:spcBef>
                <a:spcPts val="200"/>
              </a:spcBef>
              <a:buFont typeface="Tahoma" panose="020B0604030504040204" pitchFamily="34" charset="0"/>
              <a:buChar char="⁄"/>
              <a:defRPr/>
            </a:pPr>
            <a:r>
              <a:rPr lang="fr-FR" sz="1200" kern="0" dirty="0">
                <a:solidFill>
                  <a:schemeClr val="accent4"/>
                </a:solidFill>
                <a:latin typeface="Arial" panose="020B0604020202020204" pitchFamily="34" charset="0"/>
                <a:cs typeface="Arial" panose="020B0604020202020204" pitchFamily="34" charset="0"/>
              </a:rPr>
              <a:t>S’inscrire dans l’actualité cybersécurité des ES et ESMS </a:t>
            </a:r>
          </a:p>
          <a:p>
            <a:pPr marL="742950" lvl="1" indent="-285750" defTabSz="685800">
              <a:spcBef>
                <a:spcPts val="200"/>
              </a:spcBef>
              <a:buFont typeface="Wingdings" panose="05000000000000000000" pitchFamily="2" charset="2"/>
              <a:buChar char="§"/>
              <a:defRPr/>
            </a:pPr>
            <a:r>
              <a:rPr lang="fr-FR" sz="1100" kern="0" dirty="0">
                <a:solidFill>
                  <a:srgbClr val="5F5F5F"/>
                </a:solidFill>
                <a:latin typeface="Arial" panose="020B0604020202020204" pitchFamily="34" charset="0"/>
                <a:cs typeface="Arial" panose="020B0604020202020204" pitchFamily="34" charset="0"/>
              </a:rPr>
              <a:t>Les attaques sont de plus en plus nombreuses dans le milieu de la santé comme en témoigne l’actualité (cyberattaques de l’hôpital de Dax, de Villefranche sur Saône, etc.)</a:t>
            </a:r>
          </a:p>
          <a:p>
            <a:pPr marL="128588" indent="-128588" defTabSz="685800" fontAlgn="auto">
              <a:spcBef>
                <a:spcPts val="200"/>
              </a:spcBef>
              <a:spcAft>
                <a:spcPts val="0"/>
              </a:spcAft>
              <a:buFont typeface="Tahoma" panose="020B0604030504040204" pitchFamily="34" charset="0"/>
              <a:buChar char="⁄"/>
              <a:defRPr/>
            </a:pPr>
            <a:endParaRPr lang="fr-FR" sz="1100" kern="0" dirty="0">
              <a:solidFill>
                <a:srgbClr val="5F5F5F"/>
              </a:solidFill>
              <a:latin typeface="Arial" panose="020B0604020202020204" pitchFamily="34" charset="0"/>
              <a:cs typeface="Arial" panose="020B0604020202020204" pitchFamily="34" charset="0"/>
            </a:endParaRPr>
          </a:p>
          <a:p>
            <a:pPr marL="128588" marR="0" lvl="0"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900" b="0" i="0" u="none" strike="noStrike" kern="0" cap="none" spc="0" normalizeH="0" baseline="0" noProof="0" dirty="0">
              <a:ln>
                <a:noFill/>
              </a:ln>
              <a:solidFill>
                <a:srgbClr val="5F5F5F"/>
              </a:solidFill>
              <a:effectLst/>
              <a:uLnTx/>
              <a:uFillTx/>
              <a:latin typeface="Arial" panose="020B0604020202020204" pitchFamily="34" charset="0"/>
              <a:ea typeface="Geneva" charset="-128"/>
              <a:cs typeface="Arial" panose="020B0604020202020204" pitchFamily="34" charset="0"/>
            </a:endParaRPr>
          </a:p>
          <a:p>
            <a:pPr marL="471488" marR="0" lvl="1"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675" b="0" i="0" u="none" strike="noStrike" kern="0" cap="none" spc="0" normalizeH="0" baseline="0" noProof="0" dirty="0">
              <a:ln>
                <a:noFill/>
              </a:ln>
              <a:solidFill>
                <a:srgbClr val="5F5F5F"/>
              </a:solidFill>
              <a:effectLst/>
              <a:uLnTx/>
              <a:uFillTx/>
              <a:latin typeface="Arial" panose="020B0604020202020204" pitchFamily="34" charset="0"/>
              <a:cs typeface="Arial" panose="020B0604020202020204" pitchFamily="34" charset="0"/>
            </a:endParaRPr>
          </a:p>
        </p:txBody>
      </p:sp>
      <p:sp>
        <p:nvSpPr>
          <p:cNvPr id="34" name="AutoShape 8">
            <a:extLst>
              <a:ext uri="{FF2B5EF4-FFF2-40B4-BE49-F238E27FC236}">
                <a16:creationId xmlns:a16="http://schemas.microsoft.com/office/drawing/2014/main" id="{0E0044E1-DEF6-4079-9452-9D92BBF6C8C3}"/>
              </a:ext>
            </a:extLst>
          </p:cNvPr>
          <p:cNvSpPr>
            <a:spLocks noChangeArrowheads="1"/>
          </p:cNvSpPr>
          <p:nvPr/>
        </p:nvSpPr>
        <p:spPr bwMode="gray">
          <a:xfrm rot="5400000">
            <a:off x="285604" y="7746962"/>
            <a:ext cx="1684578" cy="1285976"/>
          </a:xfrm>
          <a:prstGeom prst="homePlate">
            <a:avLst>
              <a:gd name="adj" fmla="val 22260"/>
            </a:avLst>
          </a:prstGeom>
          <a:solidFill>
            <a:schemeClr val="bg1">
              <a:lumMod val="95000"/>
            </a:schemeClr>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endParaRPr lang="fr-FR" altLang="de-DE" sz="1100" b="1">
              <a:solidFill>
                <a:schemeClr val="bg1"/>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DF35C5F0-2BB3-4930-BD14-56070884AE83}"/>
              </a:ext>
            </a:extLst>
          </p:cNvPr>
          <p:cNvSpPr txBox="1"/>
          <p:nvPr/>
        </p:nvSpPr>
        <p:spPr>
          <a:xfrm>
            <a:off x="510992" y="7601931"/>
            <a:ext cx="1251269" cy="1277273"/>
          </a:xfrm>
          <a:prstGeom prst="rect">
            <a:avLst/>
          </a:prstGeom>
          <a:noFill/>
        </p:spPr>
        <p:txBody>
          <a:bodyPr wrap="square">
            <a:spAutoFit/>
          </a:bodyPr>
          <a:lstStyle/>
          <a:p>
            <a:pPr algn="ctr"/>
            <a:r>
              <a:rPr lang="fr-FR" sz="1100" b="1" dirty="0">
                <a:solidFill>
                  <a:schemeClr val="bg1">
                    <a:lumMod val="50000"/>
                  </a:schemeClr>
                </a:solidFill>
                <a:latin typeface="Arial" panose="020B0604020202020204" pitchFamily="34" charset="0"/>
                <a:cs typeface="Arial" panose="020B0604020202020204" pitchFamily="34" charset="0"/>
              </a:rPr>
              <a:t>Tester l’assimilation des procédures PCA et la capacité de continuité des soins</a:t>
            </a:r>
            <a:endParaRPr lang="en-GB" sz="1100" b="1" dirty="0">
              <a:latin typeface="Arial" panose="020B0604020202020204" pitchFamily="34" charset="0"/>
              <a:cs typeface="Arial" panose="020B0604020202020204" pitchFamily="34" charset="0"/>
            </a:endParaRPr>
          </a:p>
        </p:txBody>
      </p:sp>
      <p:sp>
        <p:nvSpPr>
          <p:cNvPr id="43" name="AutoShape 8">
            <a:extLst>
              <a:ext uri="{FF2B5EF4-FFF2-40B4-BE49-F238E27FC236}">
                <a16:creationId xmlns:a16="http://schemas.microsoft.com/office/drawing/2014/main" id="{47D3CA51-56CF-4C93-A512-A1C6C8D690A0}"/>
              </a:ext>
            </a:extLst>
          </p:cNvPr>
          <p:cNvSpPr>
            <a:spLocks noChangeArrowheads="1"/>
          </p:cNvSpPr>
          <p:nvPr/>
        </p:nvSpPr>
        <p:spPr bwMode="gray">
          <a:xfrm rot="5400000">
            <a:off x="1833551" y="7746962"/>
            <a:ext cx="1684578" cy="1285976"/>
          </a:xfrm>
          <a:prstGeom prst="homePlate">
            <a:avLst>
              <a:gd name="adj" fmla="val 22260"/>
            </a:avLst>
          </a:prstGeom>
          <a:solidFill>
            <a:schemeClr val="bg1">
              <a:lumMod val="95000"/>
            </a:schemeClr>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endParaRPr lang="fr-FR" altLang="de-DE" sz="1100" b="1">
              <a:solidFill>
                <a:schemeClr val="bg1"/>
              </a:solidFill>
              <a:latin typeface="Arial" panose="020B0604020202020204" pitchFamily="34" charset="0"/>
              <a:cs typeface="Arial" panose="020B0604020202020204" pitchFamily="34" charset="0"/>
            </a:endParaRPr>
          </a:p>
        </p:txBody>
      </p:sp>
      <p:sp>
        <p:nvSpPr>
          <p:cNvPr id="44" name="AutoShape 8">
            <a:extLst>
              <a:ext uri="{FF2B5EF4-FFF2-40B4-BE49-F238E27FC236}">
                <a16:creationId xmlns:a16="http://schemas.microsoft.com/office/drawing/2014/main" id="{C0737814-0B59-4FFA-8C35-E767F7AEF93A}"/>
              </a:ext>
            </a:extLst>
          </p:cNvPr>
          <p:cNvSpPr>
            <a:spLocks noChangeArrowheads="1"/>
          </p:cNvSpPr>
          <p:nvPr/>
        </p:nvSpPr>
        <p:spPr bwMode="gray">
          <a:xfrm rot="5400000">
            <a:off x="3382117" y="7738265"/>
            <a:ext cx="1683340" cy="1285976"/>
          </a:xfrm>
          <a:prstGeom prst="homePlate">
            <a:avLst>
              <a:gd name="adj" fmla="val 22260"/>
            </a:avLst>
          </a:prstGeom>
          <a:solidFill>
            <a:schemeClr val="bg1">
              <a:lumMod val="95000"/>
            </a:schemeClr>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endParaRPr lang="fr-FR" altLang="de-DE" sz="1100" b="1">
              <a:solidFill>
                <a:schemeClr val="bg1"/>
              </a:solidFill>
              <a:latin typeface="Arial" panose="020B0604020202020204" pitchFamily="34" charset="0"/>
              <a:cs typeface="Arial" panose="020B0604020202020204" pitchFamily="34" charset="0"/>
            </a:endParaRPr>
          </a:p>
        </p:txBody>
      </p:sp>
      <p:sp>
        <p:nvSpPr>
          <p:cNvPr id="47" name="AutoShape 8">
            <a:extLst>
              <a:ext uri="{FF2B5EF4-FFF2-40B4-BE49-F238E27FC236}">
                <a16:creationId xmlns:a16="http://schemas.microsoft.com/office/drawing/2014/main" id="{14AF4169-E931-4D97-9130-E32130B8D510}"/>
              </a:ext>
            </a:extLst>
          </p:cNvPr>
          <p:cNvSpPr>
            <a:spLocks noChangeArrowheads="1"/>
          </p:cNvSpPr>
          <p:nvPr/>
        </p:nvSpPr>
        <p:spPr bwMode="gray">
          <a:xfrm rot="5400000">
            <a:off x="4930064" y="7738263"/>
            <a:ext cx="1683341" cy="1285976"/>
          </a:xfrm>
          <a:prstGeom prst="homePlate">
            <a:avLst>
              <a:gd name="adj" fmla="val 22260"/>
            </a:avLst>
          </a:prstGeom>
          <a:solidFill>
            <a:schemeClr val="bg1">
              <a:lumMod val="95000"/>
            </a:schemeClr>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endParaRPr lang="fr-FR" altLang="de-DE" sz="1100" b="1">
              <a:solidFill>
                <a:schemeClr val="bg1"/>
              </a:solidFill>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9636A1F0-AA2D-41D8-A804-4A1CE3800D7A}"/>
              </a:ext>
            </a:extLst>
          </p:cNvPr>
          <p:cNvSpPr txBox="1"/>
          <p:nvPr/>
        </p:nvSpPr>
        <p:spPr>
          <a:xfrm>
            <a:off x="1970107" y="7517292"/>
            <a:ext cx="1414062" cy="1446550"/>
          </a:xfrm>
          <a:prstGeom prst="rect">
            <a:avLst/>
          </a:prstGeom>
          <a:noFill/>
        </p:spPr>
        <p:txBody>
          <a:bodyPr wrap="square">
            <a:spAutoFit/>
          </a:bodyPr>
          <a:lstStyle/>
          <a:p>
            <a:pPr algn="ctr"/>
            <a:r>
              <a:rPr lang="fr-FR" sz="1100" b="1" dirty="0">
                <a:solidFill>
                  <a:schemeClr val="bg1">
                    <a:lumMod val="50000"/>
                  </a:schemeClr>
                </a:solidFill>
                <a:latin typeface="Arial" panose="020B0604020202020204" pitchFamily="34" charset="0"/>
                <a:cs typeface="Arial" panose="020B0604020202020204" pitchFamily="34" charset="0"/>
              </a:rPr>
              <a:t>Faire appel au bon moment aux acteurs de l’écosystème cyber de la structure : CERT-santé, référents SSI, etc.</a:t>
            </a:r>
            <a:endParaRPr lang="en-GB" sz="1100" b="1" dirty="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88D513C8-4637-488D-8922-5AC39BBC588E}"/>
              </a:ext>
            </a:extLst>
          </p:cNvPr>
          <p:cNvSpPr txBox="1"/>
          <p:nvPr/>
        </p:nvSpPr>
        <p:spPr>
          <a:xfrm>
            <a:off x="3517554" y="7601931"/>
            <a:ext cx="1422124" cy="1277273"/>
          </a:xfrm>
          <a:prstGeom prst="rect">
            <a:avLst/>
          </a:prstGeom>
          <a:noFill/>
        </p:spPr>
        <p:txBody>
          <a:bodyPr wrap="square">
            <a:spAutoFit/>
          </a:bodyPr>
          <a:lstStyle/>
          <a:p>
            <a:pPr algn="ctr"/>
            <a:r>
              <a:rPr lang="fr-FR" sz="1100" b="1" dirty="0">
                <a:solidFill>
                  <a:schemeClr val="bg1">
                    <a:lumMod val="50000"/>
                  </a:schemeClr>
                </a:solidFill>
                <a:latin typeface="Arial" panose="020B0604020202020204" pitchFamily="34" charset="0"/>
                <a:cs typeface="Arial" panose="020B0604020202020204" pitchFamily="34" charset="0"/>
              </a:rPr>
              <a:t>Eprouver la capacité de communication des cellules : messages internes, média, etc.</a:t>
            </a:r>
            <a:endParaRPr lang="en-GB" sz="1100" b="1" dirty="0">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0E17CAD3-6655-4453-A43F-C598F231FC78}"/>
              </a:ext>
            </a:extLst>
          </p:cNvPr>
          <p:cNvSpPr txBox="1"/>
          <p:nvPr/>
        </p:nvSpPr>
        <p:spPr>
          <a:xfrm>
            <a:off x="5206086" y="7601931"/>
            <a:ext cx="1208637" cy="1277273"/>
          </a:xfrm>
          <a:prstGeom prst="rect">
            <a:avLst/>
          </a:prstGeom>
          <a:noFill/>
        </p:spPr>
        <p:txBody>
          <a:bodyPr wrap="square">
            <a:spAutoFit/>
          </a:bodyPr>
          <a:lstStyle/>
          <a:p>
            <a:pPr algn="ctr"/>
            <a:r>
              <a:rPr lang="fr-FR" sz="1100" b="1" dirty="0">
                <a:solidFill>
                  <a:schemeClr val="bg1">
                    <a:lumMod val="50000"/>
                  </a:schemeClr>
                </a:solidFill>
                <a:latin typeface="Arial" panose="020B0604020202020204" pitchFamily="34" charset="0"/>
                <a:cs typeface="Arial" panose="020B0604020202020204" pitchFamily="34" charset="0"/>
              </a:rPr>
              <a:t>Faire appel et intégrer les experts à la cellule de crise : juridique, protection des données, etc.</a:t>
            </a:r>
            <a:endParaRPr lang="en-GB" sz="1100" b="1" dirty="0">
              <a:latin typeface="Arial" panose="020B0604020202020204" pitchFamily="34" charset="0"/>
              <a:cs typeface="Arial" panose="020B0604020202020204" pitchFamily="34" charset="0"/>
            </a:endParaRPr>
          </a:p>
        </p:txBody>
      </p:sp>
      <p:pic>
        <p:nvPicPr>
          <p:cNvPr id="4" name="Image 3" descr="Une image contenant texte, Police, conception, guide&#10;&#10;Le contenu généré par l’IA peut être incorrect.">
            <a:extLst>
              <a:ext uri="{FF2B5EF4-FFF2-40B4-BE49-F238E27FC236}">
                <a16:creationId xmlns:a16="http://schemas.microsoft.com/office/drawing/2014/main" id="{A075B392-EDE8-C673-E686-33E8811C74BE}"/>
              </a:ext>
            </a:extLst>
          </p:cNvPr>
          <p:cNvPicPr>
            <a:picLocks noChangeAspect="1"/>
          </p:cNvPicPr>
          <p:nvPr/>
        </p:nvPicPr>
        <p:blipFill>
          <a:blip r:embed="rId6"/>
          <a:stretch>
            <a:fillRect/>
          </a:stretch>
        </p:blipFill>
        <p:spPr>
          <a:xfrm>
            <a:off x="380928" y="396944"/>
            <a:ext cx="629559" cy="335645"/>
          </a:xfrm>
          <a:prstGeom prst="rect">
            <a:avLst/>
          </a:prstGeom>
        </p:spPr>
      </p:pic>
    </p:spTree>
    <p:extLst>
      <p:ext uri="{BB962C8B-B14F-4D97-AF65-F5344CB8AC3E}">
        <p14:creationId xmlns:p14="http://schemas.microsoft.com/office/powerpoint/2010/main" val="4092551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5" name="Rectangle : avec coin rogné 83">
            <a:extLst>
              <a:ext uri="{FF2B5EF4-FFF2-40B4-BE49-F238E27FC236}">
                <a16:creationId xmlns:a16="http://schemas.microsoft.com/office/drawing/2014/main" id="{473EB34A-99C1-4845-A71D-C4EDE2F01141}"/>
              </a:ext>
            </a:extLst>
          </p:cNvPr>
          <p:cNvSpPr>
            <a:spLocks/>
          </p:cNvSpPr>
          <p:nvPr/>
        </p:nvSpPr>
        <p:spPr>
          <a:xfrm rot="10800000" flipH="1" flipV="1">
            <a:off x="251847" y="2034145"/>
            <a:ext cx="3455917" cy="369550"/>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Organisation de la cellule d’animation</a:t>
            </a:r>
          </a:p>
        </p:txBody>
      </p:sp>
      <p:sp>
        <p:nvSpPr>
          <p:cNvPr id="26" name="Ellipse 42">
            <a:extLst>
              <a:ext uri="{FF2B5EF4-FFF2-40B4-BE49-F238E27FC236}">
                <a16:creationId xmlns:a16="http://schemas.microsoft.com/office/drawing/2014/main" id="{FD0EBFB0-B64A-4730-81D8-F3E03DF16DC0}"/>
              </a:ext>
            </a:extLst>
          </p:cNvPr>
          <p:cNvSpPr/>
          <p:nvPr/>
        </p:nvSpPr>
        <p:spPr>
          <a:xfrm>
            <a:off x="2863182" y="561802"/>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a:solidFill>
                  <a:prstClr val="white"/>
                </a:solidFill>
                <a:latin typeface="Arial" panose="020B0604020202020204" pitchFamily="34" charset="0"/>
                <a:cs typeface="Arial" panose="020B0604020202020204" pitchFamily="34" charset="0"/>
              </a:rPr>
              <a:t>2</a:t>
            </a:r>
            <a:endParaRPr kumimoji="0" lang="fr-FR" sz="16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C450C70-A712-46AF-ADF5-A0A1D2D253F5}"/>
              </a:ext>
            </a:extLst>
          </p:cNvPr>
          <p:cNvSpPr txBox="1"/>
          <p:nvPr/>
        </p:nvSpPr>
        <p:spPr>
          <a:xfrm>
            <a:off x="3371684" y="603303"/>
            <a:ext cx="3947404" cy="307777"/>
          </a:xfrm>
          <a:prstGeom prst="rect">
            <a:avLst/>
          </a:prstGeom>
          <a:noFill/>
        </p:spPr>
        <p:txBody>
          <a:bodyPr wrap="square">
            <a:spAutoFit/>
          </a:bodyPr>
          <a:lstStyle/>
          <a:p>
            <a:pPr algn="just"/>
            <a:r>
              <a:rPr kumimoji="0" lang="fr-FR" sz="1400" b="1"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Bonnes pratiques d’animation</a:t>
            </a:r>
            <a:endParaRPr lang="en-GB" sz="1400" b="1">
              <a:solidFill>
                <a:schemeClr val="tx1">
                  <a:lumMod val="65000"/>
                  <a:lumOff val="35000"/>
                </a:schemeClr>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EA041375-CEB8-4C98-8919-C4E661D3C0B5}"/>
              </a:ext>
            </a:extLst>
          </p:cNvPr>
          <p:cNvSpPr/>
          <p:nvPr/>
        </p:nvSpPr>
        <p:spPr>
          <a:xfrm>
            <a:off x="242761" y="7517720"/>
            <a:ext cx="6354307" cy="2146765"/>
          </a:xfrm>
          <a:prstGeom prst="rect">
            <a:avLst/>
          </a:prstGeom>
          <a:solidFill>
            <a:schemeClr val="accent4">
              <a:lumMod val="20000"/>
              <a:lumOff val="80000"/>
            </a:schemeClr>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C43D207B-0BD6-4E1B-AFC6-5122F893DA58}"/>
              </a:ext>
            </a:extLst>
          </p:cNvPr>
          <p:cNvSpPr txBox="1"/>
          <p:nvPr/>
        </p:nvSpPr>
        <p:spPr>
          <a:xfrm>
            <a:off x="625245" y="1225825"/>
            <a:ext cx="5528859" cy="600164"/>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En tant qu’animateur, votre rôle sera d’accompagner les joueurs tout au long de l’exercice de crise. Cela passe par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l’animation de </a:t>
            </a:r>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la phase de briefing, la mise en action du chronogramme et le partage des retours d’expérience. </a:t>
            </a:r>
          </a:p>
        </p:txBody>
      </p:sp>
      <p:sp>
        <p:nvSpPr>
          <p:cNvPr id="28" name="Rectangle : avec coin rogné 83">
            <a:extLst>
              <a:ext uri="{FF2B5EF4-FFF2-40B4-BE49-F238E27FC236}">
                <a16:creationId xmlns:a16="http://schemas.microsoft.com/office/drawing/2014/main" id="{9E404ECA-1480-430D-B64F-A805CA158ED8}"/>
              </a:ext>
            </a:extLst>
          </p:cNvPr>
          <p:cNvSpPr>
            <a:spLocks/>
          </p:cNvSpPr>
          <p:nvPr/>
        </p:nvSpPr>
        <p:spPr>
          <a:xfrm flipH="1">
            <a:off x="416372" y="2024147"/>
            <a:ext cx="3455915" cy="337507"/>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2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endParaRPr>
          </a:p>
        </p:txBody>
      </p:sp>
      <p:sp>
        <p:nvSpPr>
          <p:cNvPr id="29" name="Ellipse 42">
            <a:extLst>
              <a:ext uri="{FF2B5EF4-FFF2-40B4-BE49-F238E27FC236}">
                <a16:creationId xmlns:a16="http://schemas.microsoft.com/office/drawing/2014/main" id="{8DDA9A8F-B15E-4464-ACD5-ADA4594F607C}"/>
              </a:ext>
            </a:extLst>
          </p:cNvPr>
          <p:cNvSpPr/>
          <p:nvPr/>
        </p:nvSpPr>
        <p:spPr>
          <a:xfrm>
            <a:off x="740443" y="2631409"/>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1</a:t>
            </a:r>
          </a:p>
        </p:txBody>
      </p:sp>
      <p:sp>
        <p:nvSpPr>
          <p:cNvPr id="30" name="TextBox 29">
            <a:extLst>
              <a:ext uri="{FF2B5EF4-FFF2-40B4-BE49-F238E27FC236}">
                <a16:creationId xmlns:a16="http://schemas.microsoft.com/office/drawing/2014/main" id="{351AEB92-B5C3-4C36-98C5-33AA68E807A4}"/>
              </a:ext>
            </a:extLst>
          </p:cNvPr>
          <p:cNvSpPr txBox="1"/>
          <p:nvPr/>
        </p:nvSpPr>
        <p:spPr>
          <a:xfrm>
            <a:off x="1068054" y="2559966"/>
            <a:ext cx="5093969"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L’animateur intervient en autonomie pour dérouler le chronogramme, il est accompagné </a:t>
            </a:r>
            <a:r>
              <a:rPr lang="fr-FR" sz="1100" kern="0">
                <a:solidFill>
                  <a:schemeClr val="tx1">
                    <a:lumMod val="65000"/>
                    <a:lumOff val="35000"/>
                  </a:schemeClr>
                </a:solidFill>
                <a:latin typeface="Arial" panose="020B0604020202020204" pitchFamily="34" charset="0"/>
                <a:ea typeface="Geneva" charset="-128"/>
                <a:cs typeface="Arial" panose="020B0604020202020204" pitchFamily="34" charset="0"/>
              </a:rPr>
              <a:t>de deux observateurs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dont le rôle est détaillé en page 9.</a:t>
            </a:r>
          </a:p>
        </p:txBody>
      </p:sp>
      <p:sp>
        <p:nvSpPr>
          <p:cNvPr id="31" name="Ellipse 42">
            <a:extLst>
              <a:ext uri="{FF2B5EF4-FFF2-40B4-BE49-F238E27FC236}">
                <a16:creationId xmlns:a16="http://schemas.microsoft.com/office/drawing/2014/main" id="{B5AD41A7-F4C6-48EF-A08E-F03632EFF340}"/>
              </a:ext>
            </a:extLst>
          </p:cNvPr>
          <p:cNvSpPr/>
          <p:nvPr/>
        </p:nvSpPr>
        <p:spPr>
          <a:xfrm>
            <a:off x="740443" y="3191259"/>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2</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8B15309C-E8A9-4106-A833-CED8C68A33AC}"/>
              </a:ext>
            </a:extLst>
          </p:cNvPr>
          <p:cNvSpPr txBox="1"/>
          <p:nvPr/>
        </p:nvSpPr>
        <p:spPr>
          <a:xfrm>
            <a:off x="1068054" y="3059598"/>
            <a:ext cx="5093969" cy="600164"/>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Plusieurs animateurs peuvent être désignés pour relayer les éléments d’animation aux joueurs et recevoir leurs consignes d’actions. Un animateur principal peut être désigné pour coordonner la cellule d’animation.</a:t>
            </a:r>
          </a:p>
        </p:txBody>
      </p:sp>
      <p:sp>
        <p:nvSpPr>
          <p:cNvPr id="33" name="Rectangle : avec coin rogné 83">
            <a:extLst>
              <a:ext uri="{FF2B5EF4-FFF2-40B4-BE49-F238E27FC236}">
                <a16:creationId xmlns:a16="http://schemas.microsoft.com/office/drawing/2014/main" id="{D41986CE-B8FE-4A1C-A9B6-479834A73157}"/>
              </a:ext>
            </a:extLst>
          </p:cNvPr>
          <p:cNvSpPr>
            <a:spLocks/>
          </p:cNvSpPr>
          <p:nvPr/>
        </p:nvSpPr>
        <p:spPr>
          <a:xfrm rot="10800000" flipH="1" flipV="1">
            <a:off x="251846" y="3792218"/>
            <a:ext cx="3455917" cy="369550"/>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Le rôle de l’animateur</a:t>
            </a:r>
          </a:p>
        </p:txBody>
      </p:sp>
      <p:sp>
        <p:nvSpPr>
          <p:cNvPr id="34" name="TextBox 33">
            <a:extLst>
              <a:ext uri="{FF2B5EF4-FFF2-40B4-BE49-F238E27FC236}">
                <a16:creationId xmlns:a16="http://schemas.microsoft.com/office/drawing/2014/main" id="{CC521D5E-9332-4A26-9698-E737ACB88B44}"/>
              </a:ext>
            </a:extLst>
          </p:cNvPr>
          <p:cNvSpPr txBox="1"/>
          <p:nvPr/>
        </p:nvSpPr>
        <p:spPr>
          <a:xfrm>
            <a:off x="740443" y="4223549"/>
            <a:ext cx="5093969" cy="600164"/>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Le rôle principal de l’animateur est d’accompagner les joueurs pour garantir l’atteinte des objectifs définis précédemment. Pour cela, l’animateur doit assurer : </a:t>
            </a:r>
          </a:p>
        </p:txBody>
      </p:sp>
      <p:cxnSp>
        <p:nvCxnSpPr>
          <p:cNvPr id="35" name="Straight Connector 34">
            <a:extLst>
              <a:ext uri="{FF2B5EF4-FFF2-40B4-BE49-F238E27FC236}">
                <a16:creationId xmlns:a16="http://schemas.microsoft.com/office/drawing/2014/main" id="{4396DAAE-16A3-4C3E-A46D-56635BDF8C1E}"/>
              </a:ext>
            </a:extLst>
          </p:cNvPr>
          <p:cNvCxnSpPr>
            <a:cxnSpLocks/>
          </p:cNvCxnSpPr>
          <p:nvPr/>
        </p:nvCxnSpPr>
        <p:spPr>
          <a:xfrm>
            <a:off x="1208142" y="4940999"/>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36" name="TextBox 35">
            <a:extLst>
              <a:ext uri="{FF2B5EF4-FFF2-40B4-BE49-F238E27FC236}">
                <a16:creationId xmlns:a16="http://schemas.microsoft.com/office/drawing/2014/main" id="{EC73A616-A239-403E-8A68-4DEF5A70A3EA}"/>
              </a:ext>
            </a:extLst>
          </p:cNvPr>
          <p:cNvSpPr txBox="1"/>
          <p:nvPr/>
        </p:nvSpPr>
        <p:spPr>
          <a:xfrm>
            <a:off x="1462745" y="4725556"/>
            <a:ext cx="4819083"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Une bonne compréhension des objectifs de l’exercice avec la réalisation d’un briefing clair et d’une phase de questions / réponses</a:t>
            </a:r>
          </a:p>
        </p:txBody>
      </p:sp>
      <p:cxnSp>
        <p:nvCxnSpPr>
          <p:cNvPr id="39" name="Straight Connector 38">
            <a:extLst>
              <a:ext uri="{FF2B5EF4-FFF2-40B4-BE49-F238E27FC236}">
                <a16:creationId xmlns:a16="http://schemas.microsoft.com/office/drawing/2014/main" id="{6234D0D8-D322-4E22-A2C4-C26B806406D7}"/>
              </a:ext>
            </a:extLst>
          </p:cNvPr>
          <p:cNvCxnSpPr>
            <a:cxnSpLocks/>
          </p:cNvCxnSpPr>
          <p:nvPr/>
        </p:nvCxnSpPr>
        <p:spPr>
          <a:xfrm>
            <a:off x="1208142" y="5379197"/>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40" name="TextBox 39">
            <a:extLst>
              <a:ext uri="{FF2B5EF4-FFF2-40B4-BE49-F238E27FC236}">
                <a16:creationId xmlns:a16="http://schemas.microsoft.com/office/drawing/2014/main" id="{8F06E6DB-3108-49DD-BBE8-F5A02E3FF085}"/>
              </a:ext>
            </a:extLst>
          </p:cNvPr>
          <p:cNvSpPr txBox="1"/>
          <p:nvPr/>
        </p:nvSpPr>
        <p:spPr>
          <a:xfrm>
            <a:off x="1462745" y="5194305"/>
            <a:ext cx="4819083"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Une implication de tous les joueurs à l’exercice en variant les destinataires des stimuli et en adaptant le scénario si nécessaire</a:t>
            </a:r>
          </a:p>
        </p:txBody>
      </p:sp>
      <p:cxnSp>
        <p:nvCxnSpPr>
          <p:cNvPr id="41" name="Straight Connector 40">
            <a:extLst>
              <a:ext uri="{FF2B5EF4-FFF2-40B4-BE49-F238E27FC236}">
                <a16:creationId xmlns:a16="http://schemas.microsoft.com/office/drawing/2014/main" id="{5771DB35-68CA-481E-B75F-C0B104E586D8}"/>
              </a:ext>
            </a:extLst>
          </p:cNvPr>
          <p:cNvCxnSpPr>
            <a:cxnSpLocks/>
          </p:cNvCxnSpPr>
          <p:nvPr/>
        </p:nvCxnSpPr>
        <p:spPr>
          <a:xfrm>
            <a:off x="1208142" y="5817395"/>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42" name="TextBox 41">
            <a:extLst>
              <a:ext uri="{FF2B5EF4-FFF2-40B4-BE49-F238E27FC236}">
                <a16:creationId xmlns:a16="http://schemas.microsoft.com/office/drawing/2014/main" id="{0D4B3DFF-5B98-4AED-8A71-AB80A4B705EE}"/>
              </a:ext>
            </a:extLst>
          </p:cNvPr>
          <p:cNvSpPr txBox="1"/>
          <p:nvPr/>
        </p:nvSpPr>
        <p:spPr>
          <a:xfrm>
            <a:off x="1462745" y="5735902"/>
            <a:ext cx="4819083" cy="261610"/>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Une animation dynamique pour conserver l’attention de tous</a:t>
            </a:r>
          </a:p>
        </p:txBody>
      </p:sp>
      <p:cxnSp>
        <p:nvCxnSpPr>
          <p:cNvPr id="45" name="Straight Connector 44">
            <a:extLst>
              <a:ext uri="{FF2B5EF4-FFF2-40B4-BE49-F238E27FC236}">
                <a16:creationId xmlns:a16="http://schemas.microsoft.com/office/drawing/2014/main" id="{F3AC82AE-4C71-4CE4-A8C5-2C6D4A674D5D}"/>
              </a:ext>
            </a:extLst>
          </p:cNvPr>
          <p:cNvCxnSpPr>
            <a:cxnSpLocks/>
          </p:cNvCxnSpPr>
          <p:nvPr/>
        </p:nvCxnSpPr>
        <p:spPr>
          <a:xfrm>
            <a:off x="1208142" y="6255593"/>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46" name="TextBox 45">
            <a:extLst>
              <a:ext uri="{FF2B5EF4-FFF2-40B4-BE49-F238E27FC236}">
                <a16:creationId xmlns:a16="http://schemas.microsoft.com/office/drawing/2014/main" id="{721DC25D-EFC3-43F0-BFFF-0E0F741691BC}"/>
              </a:ext>
            </a:extLst>
          </p:cNvPr>
          <p:cNvSpPr txBox="1"/>
          <p:nvPr/>
        </p:nvSpPr>
        <p:spPr>
          <a:xfrm>
            <a:off x="1462745" y="6070002"/>
            <a:ext cx="4819083"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Un environnement d’exercice calme et apaisé pour éviter toute situation de stress. </a:t>
            </a:r>
          </a:p>
        </p:txBody>
      </p:sp>
      <p:cxnSp>
        <p:nvCxnSpPr>
          <p:cNvPr id="47" name="Straight Connector 46">
            <a:extLst>
              <a:ext uri="{FF2B5EF4-FFF2-40B4-BE49-F238E27FC236}">
                <a16:creationId xmlns:a16="http://schemas.microsoft.com/office/drawing/2014/main" id="{3BA1F20F-0842-47D8-BFEC-14F419E948A6}"/>
              </a:ext>
            </a:extLst>
          </p:cNvPr>
          <p:cNvCxnSpPr>
            <a:cxnSpLocks/>
          </p:cNvCxnSpPr>
          <p:nvPr/>
        </p:nvCxnSpPr>
        <p:spPr>
          <a:xfrm>
            <a:off x="1208142" y="6693791"/>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48" name="TextBox 47">
            <a:extLst>
              <a:ext uri="{FF2B5EF4-FFF2-40B4-BE49-F238E27FC236}">
                <a16:creationId xmlns:a16="http://schemas.microsoft.com/office/drawing/2014/main" id="{BC93AC51-0AF9-4A13-B89B-0721EA90A326}"/>
              </a:ext>
            </a:extLst>
          </p:cNvPr>
          <p:cNvSpPr txBox="1"/>
          <p:nvPr/>
        </p:nvSpPr>
        <p:spPr>
          <a:xfrm>
            <a:off x="1462745" y="6561716"/>
            <a:ext cx="4819083" cy="261610"/>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Un partage d’information régulier entre les deux cellules de crise</a:t>
            </a:r>
          </a:p>
        </p:txBody>
      </p:sp>
      <p:sp>
        <p:nvSpPr>
          <p:cNvPr id="54" name="Rectangle 53">
            <a:extLst>
              <a:ext uri="{FF2B5EF4-FFF2-40B4-BE49-F238E27FC236}">
                <a16:creationId xmlns:a16="http://schemas.microsoft.com/office/drawing/2014/main" id="{A3F0B201-3311-4864-B36D-F7470F13869A}"/>
              </a:ext>
            </a:extLst>
          </p:cNvPr>
          <p:cNvSpPr/>
          <p:nvPr/>
        </p:nvSpPr>
        <p:spPr>
          <a:xfrm>
            <a:off x="336104" y="7596944"/>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Single Corner Snipped 1">
            <a:extLst>
              <a:ext uri="{FF2B5EF4-FFF2-40B4-BE49-F238E27FC236}">
                <a16:creationId xmlns:a16="http://schemas.microsoft.com/office/drawing/2014/main" id="{75C3D088-FAC5-4D35-B9E9-625F99F8AA09}"/>
              </a:ext>
            </a:extLst>
          </p:cNvPr>
          <p:cNvSpPr/>
          <p:nvPr/>
        </p:nvSpPr>
        <p:spPr>
          <a:xfrm flipH="1">
            <a:off x="3782291" y="7180028"/>
            <a:ext cx="2832948" cy="334008"/>
          </a:xfrm>
          <a:prstGeom prst="snip1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600" dirty="0"/>
              <a:t>La checklist de l’animateur</a:t>
            </a:r>
            <a:endParaRPr lang="fr-FR" sz="1600" dirty="0">
              <a:cs typeface="Calibri"/>
            </a:endParaRPr>
          </a:p>
        </p:txBody>
      </p:sp>
      <p:pic>
        <p:nvPicPr>
          <p:cNvPr id="50" name="Graphic 49" descr="Checkmark with solid fill">
            <a:extLst>
              <a:ext uri="{FF2B5EF4-FFF2-40B4-BE49-F238E27FC236}">
                <a16:creationId xmlns:a16="http://schemas.microsoft.com/office/drawing/2014/main" id="{FA545913-0608-46ED-96C5-BDC07704411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8860" y="7774389"/>
            <a:ext cx="263931" cy="263931"/>
          </a:xfrm>
          <a:prstGeom prst="rect">
            <a:avLst/>
          </a:prstGeom>
        </p:spPr>
      </p:pic>
      <p:sp>
        <p:nvSpPr>
          <p:cNvPr id="53" name="TextBox 52">
            <a:extLst>
              <a:ext uri="{FF2B5EF4-FFF2-40B4-BE49-F238E27FC236}">
                <a16:creationId xmlns:a16="http://schemas.microsoft.com/office/drawing/2014/main" id="{5F1E7BEE-9E59-4398-A848-BB964DAF8159}"/>
              </a:ext>
            </a:extLst>
          </p:cNvPr>
          <p:cNvSpPr txBox="1"/>
          <p:nvPr/>
        </p:nvSpPr>
        <p:spPr>
          <a:xfrm>
            <a:off x="866566" y="7629355"/>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Assurez-vous d’avoir les documents du kit à portée de main (scénario, kit d’animation, etc.) et prêts à être diffusés</a:t>
            </a:r>
          </a:p>
        </p:txBody>
      </p:sp>
      <p:sp>
        <p:nvSpPr>
          <p:cNvPr id="55" name="Rectangle 54">
            <a:extLst>
              <a:ext uri="{FF2B5EF4-FFF2-40B4-BE49-F238E27FC236}">
                <a16:creationId xmlns:a16="http://schemas.microsoft.com/office/drawing/2014/main" id="{4B87A19C-8BE4-46B1-9CA4-701AA2E7C07F}"/>
              </a:ext>
            </a:extLst>
          </p:cNvPr>
          <p:cNvSpPr/>
          <p:nvPr/>
        </p:nvSpPr>
        <p:spPr>
          <a:xfrm>
            <a:off x="336104" y="8286182"/>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6" name="Graphic 55" descr="Checkmark with solid fill">
            <a:extLst>
              <a:ext uri="{FF2B5EF4-FFF2-40B4-BE49-F238E27FC236}">
                <a16:creationId xmlns:a16="http://schemas.microsoft.com/office/drawing/2014/main" id="{82ACB833-2891-4299-8800-D54D510D24A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8860" y="8463627"/>
            <a:ext cx="263931" cy="263931"/>
          </a:xfrm>
          <a:prstGeom prst="rect">
            <a:avLst/>
          </a:prstGeom>
        </p:spPr>
      </p:pic>
      <p:sp>
        <p:nvSpPr>
          <p:cNvPr id="57" name="TextBox 56">
            <a:extLst>
              <a:ext uri="{FF2B5EF4-FFF2-40B4-BE49-F238E27FC236}">
                <a16:creationId xmlns:a16="http://schemas.microsoft.com/office/drawing/2014/main" id="{689265AE-8E7C-410B-A84F-95312C9EF7FC}"/>
              </a:ext>
            </a:extLst>
          </p:cNvPr>
          <p:cNvSpPr txBox="1"/>
          <p:nvPr/>
        </p:nvSpPr>
        <p:spPr>
          <a:xfrm>
            <a:off x="866566" y="8318593"/>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Assurez-vous d’avoir créé et d’être connecté à la boite mail dédiée à l’exercice</a:t>
            </a:r>
          </a:p>
        </p:txBody>
      </p:sp>
      <p:sp>
        <p:nvSpPr>
          <p:cNvPr id="58" name="Rectangle 57">
            <a:extLst>
              <a:ext uri="{FF2B5EF4-FFF2-40B4-BE49-F238E27FC236}">
                <a16:creationId xmlns:a16="http://schemas.microsoft.com/office/drawing/2014/main" id="{F6BF2239-C1A1-48E4-8E1C-81B88799A61E}"/>
              </a:ext>
            </a:extLst>
          </p:cNvPr>
          <p:cNvSpPr/>
          <p:nvPr/>
        </p:nvSpPr>
        <p:spPr>
          <a:xfrm>
            <a:off x="3497936" y="7596944"/>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9" name="Graphic 58" descr="Checkmark with solid fill">
            <a:extLst>
              <a:ext uri="{FF2B5EF4-FFF2-40B4-BE49-F238E27FC236}">
                <a16:creationId xmlns:a16="http://schemas.microsoft.com/office/drawing/2014/main" id="{DAD511E2-496C-49DF-BADE-BA0287864C2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50692" y="7774389"/>
            <a:ext cx="263931" cy="263931"/>
          </a:xfrm>
          <a:prstGeom prst="rect">
            <a:avLst/>
          </a:prstGeom>
        </p:spPr>
      </p:pic>
      <p:sp>
        <p:nvSpPr>
          <p:cNvPr id="60" name="TextBox 59">
            <a:extLst>
              <a:ext uri="{FF2B5EF4-FFF2-40B4-BE49-F238E27FC236}">
                <a16:creationId xmlns:a16="http://schemas.microsoft.com/office/drawing/2014/main" id="{086969D4-6336-4F0A-930A-C50E2E716D24}"/>
              </a:ext>
            </a:extLst>
          </p:cNvPr>
          <p:cNvSpPr txBox="1"/>
          <p:nvPr/>
        </p:nvSpPr>
        <p:spPr>
          <a:xfrm>
            <a:off x="4028398" y="7629355"/>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Soyez prêt à simuler les appels téléphoniques ainsi que les interventions orales</a:t>
            </a:r>
          </a:p>
        </p:txBody>
      </p:sp>
      <p:sp>
        <p:nvSpPr>
          <p:cNvPr id="61" name="Rectangle 60">
            <a:extLst>
              <a:ext uri="{FF2B5EF4-FFF2-40B4-BE49-F238E27FC236}">
                <a16:creationId xmlns:a16="http://schemas.microsoft.com/office/drawing/2014/main" id="{DC6FDF20-C54F-4931-B6E5-F9199F078F50}"/>
              </a:ext>
            </a:extLst>
          </p:cNvPr>
          <p:cNvSpPr/>
          <p:nvPr/>
        </p:nvSpPr>
        <p:spPr>
          <a:xfrm>
            <a:off x="336104" y="8970584"/>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2" name="Graphic 61" descr="Checkmark with solid fill">
            <a:extLst>
              <a:ext uri="{FF2B5EF4-FFF2-40B4-BE49-F238E27FC236}">
                <a16:creationId xmlns:a16="http://schemas.microsoft.com/office/drawing/2014/main" id="{0A3B62C8-8A8D-4E01-AA92-21EBA77EE8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8860" y="9148029"/>
            <a:ext cx="263931" cy="263931"/>
          </a:xfrm>
          <a:prstGeom prst="rect">
            <a:avLst/>
          </a:prstGeom>
        </p:spPr>
      </p:pic>
      <p:sp>
        <p:nvSpPr>
          <p:cNvPr id="63" name="TextBox 62">
            <a:extLst>
              <a:ext uri="{FF2B5EF4-FFF2-40B4-BE49-F238E27FC236}">
                <a16:creationId xmlns:a16="http://schemas.microsoft.com/office/drawing/2014/main" id="{B7C7180C-2D30-43C9-A6F9-2738E1D54E71}"/>
              </a:ext>
            </a:extLst>
          </p:cNvPr>
          <p:cNvSpPr txBox="1"/>
          <p:nvPr/>
        </p:nvSpPr>
        <p:spPr>
          <a:xfrm>
            <a:off x="866566" y="9002995"/>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Veillez à respecter le rythme de l’exercice sur le chronogramme et à envoyer les stimuli au bon moment</a:t>
            </a:r>
          </a:p>
        </p:txBody>
      </p:sp>
      <p:sp>
        <p:nvSpPr>
          <p:cNvPr id="64" name="Rectangle 63">
            <a:extLst>
              <a:ext uri="{FF2B5EF4-FFF2-40B4-BE49-F238E27FC236}">
                <a16:creationId xmlns:a16="http://schemas.microsoft.com/office/drawing/2014/main" id="{848C649C-56C2-46E9-85AD-12B33D79EA2C}"/>
              </a:ext>
            </a:extLst>
          </p:cNvPr>
          <p:cNvSpPr/>
          <p:nvPr/>
        </p:nvSpPr>
        <p:spPr>
          <a:xfrm>
            <a:off x="3496155" y="8279191"/>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5" name="Graphic 64" descr="Checkmark with solid fill">
            <a:extLst>
              <a:ext uri="{FF2B5EF4-FFF2-40B4-BE49-F238E27FC236}">
                <a16:creationId xmlns:a16="http://schemas.microsoft.com/office/drawing/2014/main" id="{EB349AF0-EF6E-4632-8F9C-BBED9EF262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48911" y="8456636"/>
            <a:ext cx="263931" cy="263931"/>
          </a:xfrm>
          <a:prstGeom prst="rect">
            <a:avLst/>
          </a:prstGeom>
        </p:spPr>
      </p:pic>
      <p:sp>
        <p:nvSpPr>
          <p:cNvPr id="66" name="TextBox 65">
            <a:extLst>
              <a:ext uri="{FF2B5EF4-FFF2-40B4-BE49-F238E27FC236}">
                <a16:creationId xmlns:a16="http://schemas.microsoft.com/office/drawing/2014/main" id="{31024C21-2923-4D36-A41B-385439F52D6A}"/>
              </a:ext>
            </a:extLst>
          </p:cNvPr>
          <p:cNvSpPr txBox="1"/>
          <p:nvPr/>
        </p:nvSpPr>
        <p:spPr>
          <a:xfrm>
            <a:off x="4026617" y="8311602"/>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Imprimez le questionnaire de satisfaction et remettez le aux joueurs avant le début de l’exercice. Récupérez-le à la fin</a:t>
            </a:r>
          </a:p>
        </p:txBody>
      </p:sp>
      <p:sp>
        <p:nvSpPr>
          <p:cNvPr id="67" name="Rectangle 66">
            <a:extLst>
              <a:ext uri="{FF2B5EF4-FFF2-40B4-BE49-F238E27FC236}">
                <a16:creationId xmlns:a16="http://schemas.microsoft.com/office/drawing/2014/main" id="{61382FB0-F933-43BB-B70F-7AFEC0703FED}"/>
              </a:ext>
            </a:extLst>
          </p:cNvPr>
          <p:cNvSpPr/>
          <p:nvPr/>
        </p:nvSpPr>
        <p:spPr>
          <a:xfrm>
            <a:off x="3496155" y="8963593"/>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8" name="Graphic 67" descr="Checkmark with solid fill">
            <a:extLst>
              <a:ext uri="{FF2B5EF4-FFF2-40B4-BE49-F238E27FC236}">
                <a16:creationId xmlns:a16="http://schemas.microsoft.com/office/drawing/2014/main" id="{D4E6FB15-1090-4318-809A-98F238BDFE2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48911" y="9141038"/>
            <a:ext cx="263931" cy="263931"/>
          </a:xfrm>
          <a:prstGeom prst="rect">
            <a:avLst/>
          </a:prstGeom>
        </p:spPr>
      </p:pic>
      <p:sp>
        <p:nvSpPr>
          <p:cNvPr id="69" name="TextBox 68">
            <a:extLst>
              <a:ext uri="{FF2B5EF4-FFF2-40B4-BE49-F238E27FC236}">
                <a16:creationId xmlns:a16="http://schemas.microsoft.com/office/drawing/2014/main" id="{7028298B-4513-41DC-8533-F5259DA9C2F1}"/>
              </a:ext>
            </a:extLst>
          </p:cNvPr>
          <p:cNvSpPr txBox="1"/>
          <p:nvPr/>
        </p:nvSpPr>
        <p:spPr>
          <a:xfrm>
            <a:off x="4026617" y="8996004"/>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Imprimez la grille d’évaluation d’exercice de crise pour l’observateur et lui remettre avant le début de l’exercice</a:t>
            </a:r>
          </a:p>
        </p:txBody>
      </p:sp>
      <p:pic>
        <p:nvPicPr>
          <p:cNvPr id="70" name="Image 10">
            <a:extLst>
              <a:ext uri="{FF2B5EF4-FFF2-40B4-BE49-F238E27FC236}">
                <a16:creationId xmlns:a16="http://schemas.microsoft.com/office/drawing/2014/main" id="{AEF92955-A6F9-4199-AD24-5C928FD9BA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72" name="Picture 71" descr="Logo, company name&#10;&#10;Description automatically generated">
            <a:extLst>
              <a:ext uri="{FF2B5EF4-FFF2-40B4-BE49-F238E27FC236}">
                <a16:creationId xmlns:a16="http://schemas.microsoft.com/office/drawing/2014/main" id="{9495237C-3D7B-41B3-AAB9-32352FACDC2D}"/>
              </a:ext>
            </a:extLst>
          </p:cNvPr>
          <p:cNvPicPr>
            <a:picLocks noChangeAspect="1"/>
          </p:cNvPicPr>
          <p:nvPr/>
        </p:nvPicPr>
        <p:blipFill>
          <a:blip r:embed="rId6"/>
          <a:stretch>
            <a:fillRect/>
          </a:stretch>
        </p:blipFill>
        <p:spPr>
          <a:xfrm>
            <a:off x="1055805" y="731056"/>
            <a:ext cx="761652" cy="465364"/>
          </a:xfrm>
          <a:prstGeom prst="rect">
            <a:avLst/>
          </a:prstGeom>
        </p:spPr>
      </p:pic>
      <p:pic>
        <p:nvPicPr>
          <p:cNvPr id="73" name="Picture 72">
            <a:extLst>
              <a:ext uri="{FF2B5EF4-FFF2-40B4-BE49-F238E27FC236}">
                <a16:creationId xmlns:a16="http://schemas.microsoft.com/office/drawing/2014/main" id="{FBAB34DC-7C62-4D1B-9610-311F38084A92}"/>
              </a:ext>
            </a:extLst>
          </p:cNvPr>
          <p:cNvPicPr>
            <a:picLocks noChangeAspect="1"/>
          </p:cNvPicPr>
          <p:nvPr/>
        </p:nvPicPr>
        <p:blipFill>
          <a:blip r:embed="rId7"/>
          <a:stretch>
            <a:fillRect/>
          </a:stretch>
        </p:blipFill>
        <p:spPr>
          <a:xfrm>
            <a:off x="514892" y="899769"/>
            <a:ext cx="433481" cy="244978"/>
          </a:xfrm>
          <a:prstGeom prst="rect">
            <a:avLst/>
          </a:prstGeom>
        </p:spPr>
      </p:pic>
      <p:cxnSp>
        <p:nvCxnSpPr>
          <p:cNvPr id="51" name="Straight Connector 50">
            <a:extLst>
              <a:ext uri="{FF2B5EF4-FFF2-40B4-BE49-F238E27FC236}">
                <a16:creationId xmlns:a16="http://schemas.microsoft.com/office/drawing/2014/main" id="{2B4016A7-FE97-48F5-9BC9-7E30A061E23F}"/>
              </a:ext>
            </a:extLst>
          </p:cNvPr>
          <p:cNvCxnSpPr>
            <a:cxnSpLocks/>
          </p:cNvCxnSpPr>
          <p:nvPr/>
        </p:nvCxnSpPr>
        <p:spPr>
          <a:xfrm>
            <a:off x="1208142" y="7131990"/>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52" name="TextBox 51">
            <a:extLst>
              <a:ext uri="{FF2B5EF4-FFF2-40B4-BE49-F238E27FC236}">
                <a16:creationId xmlns:a16="http://schemas.microsoft.com/office/drawing/2014/main" id="{E8FAF60A-84D7-45F8-936A-FD8CE475DE86}"/>
              </a:ext>
            </a:extLst>
          </p:cNvPr>
          <p:cNvSpPr txBox="1"/>
          <p:nvPr/>
        </p:nvSpPr>
        <p:spPr>
          <a:xfrm>
            <a:off x="1483863" y="6916546"/>
            <a:ext cx="4819083"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Une bonne compréhension des points d’amélioration à mettre en œuvre et des leçons à tirer de l’exercice </a:t>
            </a:r>
          </a:p>
        </p:txBody>
      </p:sp>
      <p:pic>
        <p:nvPicPr>
          <p:cNvPr id="3" name="Image 2" descr="Une image contenant texte, Police, conception, guide&#10;&#10;Le contenu généré par l’IA peut être incorrect.">
            <a:extLst>
              <a:ext uri="{FF2B5EF4-FFF2-40B4-BE49-F238E27FC236}">
                <a16:creationId xmlns:a16="http://schemas.microsoft.com/office/drawing/2014/main" id="{91896436-9CED-FFD7-0939-88FF4D434B3B}"/>
              </a:ext>
            </a:extLst>
          </p:cNvPr>
          <p:cNvPicPr>
            <a:picLocks noChangeAspect="1"/>
          </p:cNvPicPr>
          <p:nvPr/>
        </p:nvPicPr>
        <p:blipFill>
          <a:blip r:embed="rId8"/>
          <a:stretch>
            <a:fillRect/>
          </a:stretch>
        </p:blipFill>
        <p:spPr>
          <a:xfrm>
            <a:off x="380928" y="396944"/>
            <a:ext cx="629559" cy="335645"/>
          </a:xfrm>
          <a:prstGeom prst="rect">
            <a:avLst/>
          </a:prstGeom>
        </p:spPr>
      </p:pic>
    </p:spTree>
    <p:extLst>
      <p:ext uri="{BB962C8B-B14F-4D97-AF65-F5344CB8AC3E}">
        <p14:creationId xmlns:p14="http://schemas.microsoft.com/office/powerpoint/2010/main" val="1427998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6" name="Ellipse 42">
            <a:extLst>
              <a:ext uri="{FF2B5EF4-FFF2-40B4-BE49-F238E27FC236}">
                <a16:creationId xmlns:a16="http://schemas.microsoft.com/office/drawing/2014/main" id="{FD0EBFB0-B64A-4730-81D8-F3E03DF16DC0}"/>
              </a:ext>
            </a:extLst>
          </p:cNvPr>
          <p:cNvSpPr/>
          <p:nvPr/>
        </p:nvSpPr>
        <p:spPr>
          <a:xfrm>
            <a:off x="2253585" y="568671"/>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3</a:t>
            </a:r>
          </a:p>
        </p:txBody>
      </p:sp>
      <p:sp>
        <p:nvSpPr>
          <p:cNvPr id="27" name="TextBox 26">
            <a:extLst>
              <a:ext uri="{FF2B5EF4-FFF2-40B4-BE49-F238E27FC236}">
                <a16:creationId xmlns:a16="http://schemas.microsoft.com/office/drawing/2014/main" id="{2C450C70-A712-46AF-ADF5-A0A1D2D253F5}"/>
              </a:ext>
            </a:extLst>
          </p:cNvPr>
          <p:cNvSpPr txBox="1"/>
          <p:nvPr/>
        </p:nvSpPr>
        <p:spPr>
          <a:xfrm>
            <a:off x="2631757" y="608943"/>
            <a:ext cx="3947404" cy="307777"/>
          </a:xfrm>
          <a:prstGeom prst="rect">
            <a:avLst/>
          </a:prstGeom>
          <a:noFill/>
        </p:spPr>
        <p:txBody>
          <a:bodyPr wrap="square">
            <a:spAutoFit/>
          </a:bodyPr>
          <a:lstStyle/>
          <a:p>
            <a:pPr algn="just"/>
            <a:r>
              <a:rPr kumimoji="0" lang="fr-FR" sz="1400" b="1"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Compréhension du scénario du kit débutant</a:t>
            </a:r>
            <a:endParaRPr lang="en-GB" sz="14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52ABE2F-34AA-4195-9365-A4EC2E485FD1}"/>
              </a:ext>
            </a:extLst>
          </p:cNvPr>
          <p:cNvSpPr txBox="1"/>
          <p:nvPr/>
        </p:nvSpPr>
        <p:spPr>
          <a:xfrm>
            <a:off x="625245" y="1225825"/>
            <a:ext cx="5528859" cy="600164"/>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Pour assurer le bon déroulé de l’exercice, l’animateur doit s’approprier le chronogramme et être à l’aise avec le scénario. Cette connaissance lui permettra de d’adapter le scénario aux réactions des joueurs le jour de l’exercice. </a:t>
            </a:r>
          </a:p>
        </p:txBody>
      </p:sp>
      <p:sp>
        <p:nvSpPr>
          <p:cNvPr id="11" name="Rectangle : avec coin rogné 83">
            <a:extLst>
              <a:ext uri="{FF2B5EF4-FFF2-40B4-BE49-F238E27FC236}">
                <a16:creationId xmlns:a16="http://schemas.microsoft.com/office/drawing/2014/main" id="{10454857-9D04-4F3B-8828-7E605BBEE9AC}"/>
              </a:ext>
            </a:extLst>
          </p:cNvPr>
          <p:cNvSpPr>
            <a:spLocks/>
          </p:cNvSpPr>
          <p:nvPr/>
        </p:nvSpPr>
        <p:spPr>
          <a:xfrm rot="10800000" flipH="1" flipV="1">
            <a:off x="251446" y="2000119"/>
            <a:ext cx="3043738" cy="369550"/>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Le scénario de crise proposé </a:t>
            </a:r>
          </a:p>
        </p:txBody>
      </p:sp>
      <p:pic>
        <p:nvPicPr>
          <p:cNvPr id="4" name="Graphic 3" descr="Immunity outline">
            <a:extLst>
              <a:ext uri="{FF2B5EF4-FFF2-40B4-BE49-F238E27FC236}">
                <a16:creationId xmlns:a16="http://schemas.microsoft.com/office/drawing/2014/main" id="{8A557CEB-D32D-4E6F-9E55-4236CDCBD0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71447" y="1961157"/>
            <a:ext cx="447474" cy="447474"/>
          </a:xfrm>
          <a:prstGeom prst="rect">
            <a:avLst/>
          </a:prstGeom>
        </p:spPr>
      </p:pic>
      <p:sp>
        <p:nvSpPr>
          <p:cNvPr id="12" name="Rectangle 11">
            <a:extLst>
              <a:ext uri="{FF2B5EF4-FFF2-40B4-BE49-F238E27FC236}">
                <a16:creationId xmlns:a16="http://schemas.microsoft.com/office/drawing/2014/main" id="{F13C6BCA-8B99-4386-BB1E-69573AD1DD27}"/>
              </a:ext>
            </a:extLst>
          </p:cNvPr>
          <p:cNvSpPr/>
          <p:nvPr/>
        </p:nvSpPr>
        <p:spPr>
          <a:xfrm>
            <a:off x="4073804" y="2698148"/>
            <a:ext cx="2079826" cy="1420305"/>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a:r>
              <a:rPr lang="fr-FR" sz="1100" b="1" dirty="0">
                <a:solidFill>
                  <a:srgbClr val="5F5F5F"/>
                </a:solidFill>
                <a:latin typeface="Arial" panose="020B0604020202020204" pitchFamily="34" charset="0"/>
                <a:ea typeface="+mj-ea"/>
                <a:cs typeface="Arial" panose="020B0604020202020204" pitchFamily="34" charset="0"/>
              </a:rPr>
              <a:t>Le mode d’intrusion : la vulnérabilité exchange</a:t>
            </a:r>
          </a:p>
          <a:p>
            <a:pPr algn="just"/>
            <a:endParaRPr lang="fr-FR" sz="600" dirty="0">
              <a:solidFill>
                <a:srgbClr val="5F5F5F"/>
              </a:solidFill>
              <a:latin typeface="Arial" panose="020B0604020202020204" pitchFamily="34" charset="0"/>
              <a:ea typeface="+mj-ea"/>
              <a:cs typeface="Arial" panose="020B0604020202020204" pitchFamily="34" charset="0"/>
            </a:endParaRPr>
          </a:p>
          <a:p>
            <a:pPr algn="ctr"/>
            <a:r>
              <a:rPr lang="fr-FR" sz="1000" dirty="0">
                <a:solidFill>
                  <a:schemeClr val="tx1">
                    <a:lumMod val="50000"/>
                    <a:lumOff val="50000"/>
                  </a:schemeClr>
                </a:solidFill>
                <a:latin typeface="Arial" panose="020B0604020202020204" pitchFamily="34" charset="0"/>
                <a:cs typeface="Arial" panose="020B0604020202020204" pitchFamily="34" charset="0"/>
              </a:rPr>
              <a:t>L’attaquant entre sur le SI interne via l’exploitation des vulnérabilités </a:t>
            </a:r>
            <a:r>
              <a:rPr lang="fr-FR" sz="1000" dirty="0" err="1">
                <a:solidFill>
                  <a:schemeClr val="tx1">
                    <a:lumMod val="50000"/>
                    <a:lumOff val="50000"/>
                  </a:schemeClr>
                </a:solidFill>
                <a:latin typeface="Arial" panose="020B0604020202020204" pitchFamily="34" charset="0"/>
                <a:cs typeface="Arial" panose="020B0604020202020204" pitchFamily="34" charset="0"/>
              </a:rPr>
              <a:t>ProxyShell</a:t>
            </a:r>
            <a:r>
              <a:rPr lang="fr-FR" sz="1000" dirty="0">
                <a:solidFill>
                  <a:schemeClr val="tx1">
                    <a:lumMod val="50000"/>
                    <a:lumOff val="50000"/>
                  </a:schemeClr>
                </a:solidFill>
                <a:latin typeface="Arial" panose="020B0604020202020204" pitchFamily="34" charset="0"/>
                <a:cs typeface="Arial" panose="020B0604020202020204" pitchFamily="34" charset="0"/>
              </a:rPr>
              <a:t> afin de déposer un </a:t>
            </a:r>
            <a:r>
              <a:rPr lang="fr-FR" sz="1000" dirty="0" err="1">
                <a:solidFill>
                  <a:schemeClr val="tx1">
                    <a:lumMod val="50000"/>
                    <a:lumOff val="50000"/>
                  </a:schemeClr>
                </a:solidFill>
                <a:latin typeface="Arial" panose="020B0604020202020204" pitchFamily="34" charset="0"/>
                <a:cs typeface="Arial" panose="020B0604020202020204" pitchFamily="34" charset="0"/>
              </a:rPr>
              <a:t>webshell</a:t>
            </a:r>
            <a:r>
              <a:rPr lang="fr-FR" sz="1000" dirty="0">
                <a:solidFill>
                  <a:schemeClr val="tx1">
                    <a:lumMod val="50000"/>
                    <a:lumOff val="50000"/>
                  </a:schemeClr>
                </a:solidFill>
                <a:latin typeface="Arial" panose="020B0604020202020204" pitchFamily="34" charset="0"/>
                <a:cs typeface="Arial" panose="020B0604020202020204" pitchFamily="34" charset="0"/>
              </a:rPr>
              <a:t> sur le serveur Microsoft Exchange</a:t>
            </a:r>
          </a:p>
        </p:txBody>
      </p:sp>
      <p:cxnSp>
        <p:nvCxnSpPr>
          <p:cNvPr id="13" name="Connecteur droit 48">
            <a:extLst>
              <a:ext uri="{FF2B5EF4-FFF2-40B4-BE49-F238E27FC236}">
                <a16:creationId xmlns:a16="http://schemas.microsoft.com/office/drawing/2014/main" id="{1F2FB382-6653-4ACA-9609-C0C01578FB87}"/>
              </a:ext>
            </a:extLst>
          </p:cNvPr>
          <p:cNvCxnSpPr>
            <a:cxnSpLocks/>
          </p:cNvCxnSpPr>
          <p:nvPr/>
        </p:nvCxnSpPr>
        <p:spPr>
          <a:xfrm>
            <a:off x="4382197" y="2698149"/>
            <a:ext cx="1463040" cy="0"/>
          </a:xfrm>
          <a:prstGeom prst="line">
            <a:avLst/>
          </a:prstGeom>
          <a:ln w="22225" cap="flat" cmpd="sng" algn="ctr">
            <a:solidFill>
              <a:srgbClr val="EB5B65"/>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4492982-282C-4486-8A53-CD72AD1B6C34}"/>
              </a:ext>
            </a:extLst>
          </p:cNvPr>
          <p:cNvSpPr txBox="1"/>
          <p:nvPr/>
        </p:nvSpPr>
        <p:spPr>
          <a:xfrm>
            <a:off x="461224" y="2386847"/>
            <a:ext cx="2850007" cy="2123658"/>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Le scénario du kit débutant repose sur l’exploitation d’une vulnérabilité Microsoft Exchange. Par ce biais, les attaquants vont pouvoir déployer un rançongiciel dont la diffusion dans le système d’information de la structure de santé va provoquer l’indisponibilité des serveurs et postes de travail. Le personnel aura alors l’impossibilité d’accéder aux outils de travail classiques. Les données RH et de messagerie ont été extraites par les attaquants.</a:t>
            </a:r>
            <a:endParaRPr lang="en-GB" sz="1100" kern="0" dirty="0">
              <a:solidFill>
                <a:schemeClr val="tx1">
                  <a:lumMod val="65000"/>
                  <a:lumOff val="35000"/>
                </a:schemeClr>
              </a:solidFill>
              <a:latin typeface="Arial" panose="020B0604020202020204" pitchFamily="34" charset="0"/>
              <a:ea typeface="Geneva" charset="-128"/>
              <a:cs typeface="Arial" panose="020B0604020202020204" pitchFamily="34" charset="0"/>
            </a:endParaRPr>
          </a:p>
        </p:txBody>
      </p:sp>
      <p:sp>
        <p:nvSpPr>
          <p:cNvPr id="20" name="Rectangle 19">
            <a:extLst>
              <a:ext uri="{FF2B5EF4-FFF2-40B4-BE49-F238E27FC236}">
                <a16:creationId xmlns:a16="http://schemas.microsoft.com/office/drawing/2014/main" id="{BF5D5ECD-7FAA-4750-9C6E-2281B8572CE4}"/>
              </a:ext>
            </a:extLst>
          </p:cNvPr>
          <p:cNvSpPr/>
          <p:nvPr/>
        </p:nvSpPr>
        <p:spPr>
          <a:xfrm>
            <a:off x="251847" y="7628750"/>
            <a:ext cx="6354307" cy="2051644"/>
          </a:xfrm>
          <a:prstGeom prst="rect">
            <a:avLst/>
          </a:prstGeom>
          <a:solidFill>
            <a:schemeClr val="accent4">
              <a:lumMod val="20000"/>
              <a:lumOff val="80000"/>
            </a:schemeClr>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Single Corner Snipped 1">
            <a:extLst>
              <a:ext uri="{FF2B5EF4-FFF2-40B4-BE49-F238E27FC236}">
                <a16:creationId xmlns:a16="http://schemas.microsoft.com/office/drawing/2014/main" id="{9F735DA4-FC4D-41DD-ADB1-1B3375E74BCC}"/>
              </a:ext>
            </a:extLst>
          </p:cNvPr>
          <p:cNvSpPr/>
          <p:nvPr/>
        </p:nvSpPr>
        <p:spPr>
          <a:xfrm flipH="1">
            <a:off x="3791377" y="7291057"/>
            <a:ext cx="2832948" cy="334008"/>
          </a:xfrm>
          <a:prstGeom prst="snip1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600" dirty="0"/>
              <a:t>L’actualité des cyberattaques</a:t>
            </a:r>
            <a:endParaRPr lang="fr-FR" sz="1600" dirty="0">
              <a:cs typeface="Calibri"/>
            </a:endParaRPr>
          </a:p>
        </p:txBody>
      </p:sp>
      <p:sp>
        <p:nvSpPr>
          <p:cNvPr id="24" name="TextBox 23">
            <a:extLst>
              <a:ext uri="{FF2B5EF4-FFF2-40B4-BE49-F238E27FC236}">
                <a16:creationId xmlns:a16="http://schemas.microsoft.com/office/drawing/2014/main" id="{15EBDBD9-2C9E-4FE7-9845-F5059D956384}"/>
              </a:ext>
            </a:extLst>
          </p:cNvPr>
          <p:cNvSpPr txBox="1"/>
          <p:nvPr/>
        </p:nvSpPr>
        <p:spPr>
          <a:xfrm rot="21102058">
            <a:off x="557023" y="7637904"/>
            <a:ext cx="1136258" cy="523220"/>
          </a:xfrm>
          <a:prstGeom prst="rect">
            <a:avLst/>
          </a:prstGeom>
          <a:noFill/>
        </p:spPr>
        <p:txBody>
          <a:bodyPr wrap="square">
            <a:spAutoFit/>
          </a:bodyPr>
          <a:lstStyle/>
          <a:p>
            <a:r>
              <a:rPr lang="en-US" sz="2800" b="1" dirty="0">
                <a:solidFill>
                  <a:schemeClr val="bg1"/>
                </a:solidFill>
                <a:latin typeface="Arial" panose="020B0604020202020204" pitchFamily="34" charset="0"/>
                <a:cs typeface="Arial" panose="020B0604020202020204" pitchFamily="34" charset="0"/>
              </a:rPr>
              <a:t>66%</a:t>
            </a:r>
            <a:endParaRPr lang="en-GB" sz="2800" b="1" dirty="0">
              <a:solidFill>
                <a:schemeClr val="bg1"/>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16088768-08B7-401C-A69E-01351DB2D612}"/>
              </a:ext>
            </a:extLst>
          </p:cNvPr>
          <p:cNvSpPr txBox="1"/>
          <p:nvPr/>
        </p:nvSpPr>
        <p:spPr>
          <a:xfrm rot="21102058">
            <a:off x="537303" y="7618830"/>
            <a:ext cx="1136258" cy="523220"/>
          </a:xfrm>
          <a:prstGeom prst="rect">
            <a:avLst/>
          </a:prstGeom>
          <a:noFill/>
        </p:spPr>
        <p:txBody>
          <a:bodyPr wrap="square">
            <a:spAutoFit/>
          </a:bodyPr>
          <a:lstStyle/>
          <a:p>
            <a:r>
              <a:rPr lang="en-US" sz="2800" b="1" dirty="0">
                <a:solidFill>
                  <a:srgbClr val="EB5B65"/>
                </a:solidFill>
                <a:latin typeface="Arial" panose="020B0604020202020204" pitchFamily="34" charset="0"/>
                <a:cs typeface="Arial" panose="020B0604020202020204" pitchFamily="34" charset="0"/>
              </a:rPr>
              <a:t>66%</a:t>
            </a:r>
            <a:endParaRPr lang="en-GB" sz="2800" b="1" dirty="0">
              <a:solidFill>
                <a:srgbClr val="EB5B65"/>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E1EA8B6B-B4BC-4223-AE8F-FB8B8EF22332}"/>
              </a:ext>
            </a:extLst>
          </p:cNvPr>
          <p:cNvSpPr txBox="1"/>
          <p:nvPr/>
        </p:nvSpPr>
        <p:spPr>
          <a:xfrm>
            <a:off x="1329245" y="7802685"/>
            <a:ext cx="4924263" cy="261610"/>
          </a:xfrm>
          <a:prstGeom prst="rect">
            <a:avLst/>
          </a:prstGeom>
          <a:noFill/>
        </p:spPr>
        <p:txBody>
          <a:bodyPr wrap="square">
            <a:spAutoFit/>
          </a:bodyPr>
          <a:lstStyle/>
          <a:p>
            <a:pPr algn="just"/>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des crises cybersécurité sont dues à une attaque de type rançongiciel </a:t>
            </a:r>
            <a:endParaRPr lang="en-GB" sz="1100" b="1" kern="0" dirty="0">
              <a:solidFill>
                <a:schemeClr val="tx1">
                  <a:lumMod val="65000"/>
                  <a:lumOff val="35000"/>
                </a:schemeClr>
              </a:solidFill>
              <a:latin typeface="Arial" panose="020B0604020202020204" pitchFamily="34" charset="0"/>
              <a:ea typeface="Geneva" charset="-128"/>
              <a:cs typeface="Arial" panose="020B0604020202020204" pitchFamily="34" charset="0"/>
            </a:endParaRPr>
          </a:p>
        </p:txBody>
      </p:sp>
      <p:pic>
        <p:nvPicPr>
          <p:cNvPr id="9" name="Graphic 8" descr="Hospital outline">
            <a:extLst>
              <a:ext uri="{FF2B5EF4-FFF2-40B4-BE49-F238E27FC236}">
                <a16:creationId xmlns:a16="http://schemas.microsoft.com/office/drawing/2014/main" id="{6127E3FC-5659-4888-A1B3-20B8FF41EF5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11527" y="8048523"/>
            <a:ext cx="365586" cy="365586"/>
          </a:xfrm>
          <a:prstGeom prst="rect">
            <a:avLst/>
          </a:prstGeom>
        </p:spPr>
      </p:pic>
      <p:sp>
        <p:nvSpPr>
          <p:cNvPr id="30" name="TextBox 29">
            <a:extLst>
              <a:ext uri="{FF2B5EF4-FFF2-40B4-BE49-F238E27FC236}">
                <a16:creationId xmlns:a16="http://schemas.microsoft.com/office/drawing/2014/main" id="{6DE5EF3E-E4F7-4C9A-A483-9C8C5771EE20}"/>
              </a:ext>
            </a:extLst>
          </p:cNvPr>
          <p:cNvSpPr txBox="1"/>
          <p:nvPr/>
        </p:nvSpPr>
        <p:spPr>
          <a:xfrm>
            <a:off x="477409" y="8398463"/>
            <a:ext cx="2833822" cy="253916"/>
          </a:xfrm>
          <a:prstGeom prst="rect">
            <a:avLst/>
          </a:prstGeom>
          <a:noFill/>
        </p:spPr>
        <p:txBody>
          <a:bodyPr wrap="square">
            <a:spAutoFit/>
          </a:bodyPr>
          <a:lstStyle/>
          <a:p>
            <a:pPr algn="ctr" fontAlgn="auto"/>
            <a:r>
              <a:rPr lang="fr-FR" sz="1050" b="1">
                <a:solidFill>
                  <a:srgbClr val="333333"/>
                </a:solidFill>
                <a:latin typeface="Arial" panose="020B0604020202020204" pitchFamily="34" charset="0"/>
              </a:rPr>
              <a:t>CH</a:t>
            </a:r>
            <a:r>
              <a:rPr lang="fr-FR" sz="1050" b="1" i="0">
                <a:solidFill>
                  <a:srgbClr val="333333"/>
                </a:solidFill>
                <a:effectLst/>
                <a:latin typeface="Arial" panose="020B0604020202020204" pitchFamily="34" charset="0"/>
              </a:rPr>
              <a:t> de Villefranche-sur-Saône</a:t>
            </a:r>
          </a:p>
        </p:txBody>
      </p:sp>
      <p:sp>
        <p:nvSpPr>
          <p:cNvPr id="33" name="TextBox 32">
            <a:extLst>
              <a:ext uri="{FF2B5EF4-FFF2-40B4-BE49-F238E27FC236}">
                <a16:creationId xmlns:a16="http://schemas.microsoft.com/office/drawing/2014/main" id="{CFEF0029-0D1F-401E-B29E-4D83CA599064}"/>
              </a:ext>
            </a:extLst>
          </p:cNvPr>
          <p:cNvSpPr txBox="1"/>
          <p:nvPr/>
        </p:nvSpPr>
        <p:spPr>
          <a:xfrm>
            <a:off x="350556" y="8603354"/>
            <a:ext cx="3087529" cy="1061829"/>
          </a:xfrm>
          <a:prstGeom prst="rect">
            <a:avLst/>
          </a:prstGeom>
          <a:noFill/>
        </p:spPr>
        <p:txBody>
          <a:bodyPr wrap="square">
            <a:spAutoFit/>
          </a:bodyPr>
          <a:lstStyle/>
          <a:p>
            <a:pPr algn="just"/>
            <a:r>
              <a:rPr lang="fr-FR" sz="900" dirty="0"/>
              <a:t>Le 16 février 2021 à 4h30 du matin, le CH de Villeneuve-sur-Saône a été victime du rançongiciel RIUK qui a touché les sites de Villefranche, Tarare et Trévoux. Les auteurs de l'attaque ont réclamé une rançon pour débloquer les données du système. Pour éviter que le virus se propage, les accès au système d'information et à internet ont été coupés et les interventions chirurgicales reportées…</a:t>
            </a:r>
            <a:endParaRPr lang="en-GB" sz="900" dirty="0"/>
          </a:p>
        </p:txBody>
      </p:sp>
      <p:pic>
        <p:nvPicPr>
          <p:cNvPr id="83" name="Graphic 82" descr="Hospital outline">
            <a:extLst>
              <a:ext uri="{FF2B5EF4-FFF2-40B4-BE49-F238E27FC236}">
                <a16:creationId xmlns:a16="http://schemas.microsoft.com/office/drawing/2014/main" id="{F25E43FC-61FA-4DBE-9F12-506A92FEB5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36405" y="8048523"/>
            <a:ext cx="365586" cy="365586"/>
          </a:xfrm>
          <a:prstGeom prst="rect">
            <a:avLst/>
          </a:prstGeom>
        </p:spPr>
      </p:pic>
      <p:sp>
        <p:nvSpPr>
          <p:cNvPr id="84" name="TextBox 83">
            <a:extLst>
              <a:ext uri="{FF2B5EF4-FFF2-40B4-BE49-F238E27FC236}">
                <a16:creationId xmlns:a16="http://schemas.microsoft.com/office/drawing/2014/main" id="{F7FA815E-1ECB-40B8-BF29-44E96F65F825}"/>
              </a:ext>
            </a:extLst>
          </p:cNvPr>
          <p:cNvSpPr txBox="1"/>
          <p:nvPr/>
        </p:nvSpPr>
        <p:spPr>
          <a:xfrm>
            <a:off x="3602287" y="8398463"/>
            <a:ext cx="2833822" cy="253916"/>
          </a:xfrm>
          <a:prstGeom prst="rect">
            <a:avLst/>
          </a:prstGeom>
          <a:noFill/>
        </p:spPr>
        <p:txBody>
          <a:bodyPr wrap="square">
            <a:spAutoFit/>
          </a:bodyPr>
          <a:lstStyle/>
          <a:p>
            <a:pPr algn="ctr" fontAlgn="auto"/>
            <a:r>
              <a:rPr lang="en-GB" sz="1050" b="1" dirty="0">
                <a:solidFill>
                  <a:srgbClr val="333333"/>
                </a:solidFill>
                <a:latin typeface="Arial" panose="020B0604020202020204" pitchFamily="34" charset="0"/>
              </a:rPr>
              <a:t>CH de Dax</a:t>
            </a:r>
            <a:endParaRPr lang="en-GB" sz="1050" b="1" i="0" dirty="0">
              <a:solidFill>
                <a:srgbClr val="333333"/>
              </a:solidFill>
              <a:effectLst/>
              <a:latin typeface="Arial" panose="020B0604020202020204" pitchFamily="34" charset="0"/>
            </a:endParaRPr>
          </a:p>
        </p:txBody>
      </p:sp>
      <p:sp>
        <p:nvSpPr>
          <p:cNvPr id="85" name="TextBox 84">
            <a:extLst>
              <a:ext uri="{FF2B5EF4-FFF2-40B4-BE49-F238E27FC236}">
                <a16:creationId xmlns:a16="http://schemas.microsoft.com/office/drawing/2014/main" id="{A84E31D7-60E7-4F9C-95C5-818298B6CC33}"/>
              </a:ext>
            </a:extLst>
          </p:cNvPr>
          <p:cNvSpPr txBox="1"/>
          <p:nvPr/>
        </p:nvSpPr>
        <p:spPr>
          <a:xfrm>
            <a:off x="3475434" y="8603354"/>
            <a:ext cx="3087529" cy="923330"/>
          </a:xfrm>
          <a:prstGeom prst="rect">
            <a:avLst/>
          </a:prstGeom>
          <a:noFill/>
        </p:spPr>
        <p:txBody>
          <a:bodyPr wrap="square">
            <a:spAutoFit/>
          </a:bodyPr>
          <a:lstStyle/>
          <a:p>
            <a:pPr algn="l"/>
            <a:r>
              <a:rPr lang="fr-FR" sz="900" dirty="0"/>
              <a:t>Dans la nuit du 8 au 9 février 2021, le CH de Dax a été victime d’une cyberattaque particulièrement massive, dite au rançongiciel. Un logiciel malveillant a crypté les données de l’établissement, paralysé son système informatique et coupé tous les appareils électroniques, dont les téléphones et ordinateurs. Cela a fortement impacté les services de soins.</a:t>
            </a:r>
            <a:endParaRPr lang="en-GB" sz="900" dirty="0"/>
          </a:p>
        </p:txBody>
      </p:sp>
      <p:pic>
        <p:nvPicPr>
          <p:cNvPr id="60" name="Image 10">
            <a:extLst>
              <a:ext uri="{FF2B5EF4-FFF2-40B4-BE49-F238E27FC236}">
                <a16:creationId xmlns:a16="http://schemas.microsoft.com/office/drawing/2014/main" id="{E7FF1AEF-78C3-4050-95AD-A7B4EFFBFF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68" name="Picture 67" descr="Logo, company name&#10;&#10;Description automatically generated">
            <a:extLst>
              <a:ext uri="{FF2B5EF4-FFF2-40B4-BE49-F238E27FC236}">
                <a16:creationId xmlns:a16="http://schemas.microsoft.com/office/drawing/2014/main" id="{FE14851E-E268-4D5C-B34B-9D3E2FA7DB35}"/>
              </a:ext>
            </a:extLst>
          </p:cNvPr>
          <p:cNvPicPr>
            <a:picLocks noChangeAspect="1"/>
          </p:cNvPicPr>
          <p:nvPr/>
        </p:nvPicPr>
        <p:blipFill>
          <a:blip r:embed="rId7"/>
          <a:stretch>
            <a:fillRect/>
          </a:stretch>
        </p:blipFill>
        <p:spPr>
          <a:xfrm>
            <a:off x="1055805" y="731056"/>
            <a:ext cx="761652" cy="465364"/>
          </a:xfrm>
          <a:prstGeom prst="rect">
            <a:avLst/>
          </a:prstGeom>
        </p:spPr>
      </p:pic>
      <p:pic>
        <p:nvPicPr>
          <p:cNvPr id="69" name="Picture 68">
            <a:extLst>
              <a:ext uri="{FF2B5EF4-FFF2-40B4-BE49-F238E27FC236}">
                <a16:creationId xmlns:a16="http://schemas.microsoft.com/office/drawing/2014/main" id="{B44BC6E4-A863-43DC-9ECB-39D59E77694B}"/>
              </a:ext>
            </a:extLst>
          </p:cNvPr>
          <p:cNvPicPr>
            <a:picLocks noChangeAspect="1"/>
          </p:cNvPicPr>
          <p:nvPr/>
        </p:nvPicPr>
        <p:blipFill>
          <a:blip r:embed="rId8"/>
          <a:stretch>
            <a:fillRect/>
          </a:stretch>
        </p:blipFill>
        <p:spPr>
          <a:xfrm>
            <a:off x="514892" y="899769"/>
            <a:ext cx="433481" cy="244978"/>
          </a:xfrm>
          <a:prstGeom prst="rect">
            <a:avLst/>
          </a:prstGeom>
        </p:spPr>
      </p:pic>
      <p:pic>
        <p:nvPicPr>
          <p:cNvPr id="2" name="Picture 1">
            <a:extLst>
              <a:ext uri="{FF2B5EF4-FFF2-40B4-BE49-F238E27FC236}">
                <a16:creationId xmlns:a16="http://schemas.microsoft.com/office/drawing/2014/main" id="{F4273903-5699-49B0-8407-C191E9DEE900}"/>
              </a:ext>
            </a:extLst>
          </p:cNvPr>
          <p:cNvPicPr>
            <a:picLocks noChangeAspect="1"/>
          </p:cNvPicPr>
          <p:nvPr/>
        </p:nvPicPr>
        <p:blipFill>
          <a:blip r:embed="rId9"/>
          <a:stretch>
            <a:fillRect/>
          </a:stretch>
        </p:blipFill>
        <p:spPr>
          <a:xfrm>
            <a:off x="584228" y="4284868"/>
            <a:ext cx="5669280" cy="2969824"/>
          </a:xfrm>
          <a:prstGeom prst="rect">
            <a:avLst/>
          </a:prstGeom>
        </p:spPr>
      </p:pic>
      <p:pic>
        <p:nvPicPr>
          <p:cNvPr id="1026" name="Picture 2" descr="Microsoft Exchange Server — Wikipédia">
            <a:extLst>
              <a:ext uri="{FF2B5EF4-FFF2-40B4-BE49-F238E27FC236}">
                <a16:creationId xmlns:a16="http://schemas.microsoft.com/office/drawing/2014/main" id="{99C403B0-4F19-4071-9296-08419C48C41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67972" y="2123143"/>
            <a:ext cx="491490" cy="430054"/>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descr="Une image contenant texte, Police, conception, guide&#10;&#10;Le contenu généré par l’IA peut être incorrect.">
            <a:extLst>
              <a:ext uri="{FF2B5EF4-FFF2-40B4-BE49-F238E27FC236}">
                <a16:creationId xmlns:a16="http://schemas.microsoft.com/office/drawing/2014/main" id="{F742FDD8-BCBB-203A-A45B-0B6A38161205}"/>
              </a:ext>
            </a:extLst>
          </p:cNvPr>
          <p:cNvPicPr>
            <a:picLocks noChangeAspect="1"/>
          </p:cNvPicPr>
          <p:nvPr/>
        </p:nvPicPr>
        <p:blipFill>
          <a:blip r:embed="rId11"/>
          <a:stretch>
            <a:fillRect/>
          </a:stretch>
        </p:blipFill>
        <p:spPr>
          <a:xfrm>
            <a:off x="380928" y="396944"/>
            <a:ext cx="629559" cy="335645"/>
          </a:xfrm>
          <a:prstGeom prst="rect">
            <a:avLst/>
          </a:prstGeom>
        </p:spPr>
      </p:pic>
    </p:spTree>
    <p:extLst>
      <p:ext uri="{BB962C8B-B14F-4D97-AF65-F5344CB8AC3E}">
        <p14:creationId xmlns:p14="http://schemas.microsoft.com/office/powerpoint/2010/main" val="695775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6" name="Ellipse 42">
            <a:extLst>
              <a:ext uri="{FF2B5EF4-FFF2-40B4-BE49-F238E27FC236}">
                <a16:creationId xmlns:a16="http://schemas.microsoft.com/office/drawing/2014/main" id="{FD0EBFB0-B64A-4730-81D8-F3E03DF16DC0}"/>
              </a:ext>
            </a:extLst>
          </p:cNvPr>
          <p:cNvSpPr/>
          <p:nvPr/>
        </p:nvSpPr>
        <p:spPr>
          <a:xfrm>
            <a:off x="2480897" y="560998"/>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4</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E21CDADF-0695-478E-B086-54E2489009DE}"/>
              </a:ext>
            </a:extLst>
          </p:cNvPr>
          <p:cNvSpPr/>
          <p:nvPr/>
        </p:nvSpPr>
        <p:spPr>
          <a:xfrm>
            <a:off x="325259" y="6267562"/>
            <a:ext cx="2336470" cy="146064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2C450C70-A712-46AF-ADF5-A0A1D2D253F5}"/>
              </a:ext>
            </a:extLst>
          </p:cNvPr>
          <p:cNvSpPr txBox="1"/>
          <p:nvPr/>
        </p:nvSpPr>
        <p:spPr>
          <a:xfrm>
            <a:off x="2989399" y="602499"/>
            <a:ext cx="3947404" cy="307777"/>
          </a:xfrm>
          <a:prstGeom prst="rect">
            <a:avLst/>
          </a:prstGeom>
          <a:noFill/>
        </p:spPr>
        <p:txBody>
          <a:bodyPr wrap="square">
            <a:spAutoFit/>
          </a:bodyPr>
          <a:lstStyle/>
          <a:p>
            <a:pPr algn="just"/>
            <a:r>
              <a:rPr kumimoji="0" lang="fr-FR" sz="1400" b="1"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Organisation de l’exercice</a:t>
            </a:r>
            <a:endParaRPr lang="en-GB" sz="1400" b="1">
              <a:solidFill>
                <a:schemeClr val="tx1">
                  <a:lumMod val="65000"/>
                  <a:lumOff val="35000"/>
                </a:schemeClr>
              </a:solidFill>
              <a:latin typeface="Arial" panose="020B0604020202020204" pitchFamily="34" charset="0"/>
              <a:cs typeface="Arial" panose="020B0604020202020204" pitchFamily="34" charset="0"/>
            </a:endParaRPr>
          </a:p>
        </p:txBody>
      </p:sp>
      <p:sp>
        <p:nvSpPr>
          <p:cNvPr id="41" name="Rectangle 40">
            <a:extLst>
              <a:ext uri="{FF2B5EF4-FFF2-40B4-BE49-F238E27FC236}">
                <a16:creationId xmlns:a16="http://schemas.microsoft.com/office/drawing/2014/main" id="{06F47775-775A-4EA5-8EF5-057AA8A124B5}"/>
              </a:ext>
            </a:extLst>
          </p:cNvPr>
          <p:cNvSpPr/>
          <p:nvPr/>
        </p:nvSpPr>
        <p:spPr>
          <a:xfrm>
            <a:off x="4304993" y="6337820"/>
            <a:ext cx="2227748" cy="2694124"/>
          </a:xfrm>
          <a:prstGeom prst="rect">
            <a:avLst/>
          </a:prstGeom>
          <a:noFill/>
          <a:ln w="12700" cap="flat" cmpd="sng" algn="ctr">
            <a:solidFill>
              <a:srgbClr val="8C9B9C">
                <a:shade val="50000"/>
              </a:srgbClr>
            </a:solidFill>
            <a:prstDash val="dash"/>
            <a:miter lim="800000"/>
          </a:ln>
          <a:effectLst/>
        </p:spPr>
        <p:txBody>
          <a:bodyPr rtlCol="0" anchor="ctr"/>
          <a:lstStyle/>
          <a:p>
            <a:pPr algn="ctr" defTabSz="514350">
              <a:defRPr/>
            </a:pPr>
            <a:endParaRPr lang="fr-FR" sz="1013" kern="0">
              <a:solidFill>
                <a:srgbClr val="FFFFFF"/>
              </a:solidFill>
              <a:latin typeface="Tahoma"/>
              <a:cs typeface="Arial" panose="020B0604020202020204" pitchFamily="34" charset="0"/>
            </a:endParaRPr>
          </a:p>
        </p:txBody>
      </p:sp>
      <p:sp>
        <p:nvSpPr>
          <p:cNvPr id="42" name="Rectangle 41">
            <a:extLst>
              <a:ext uri="{FF2B5EF4-FFF2-40B4-BE49-F238E27FC236}">
                <a16:creationId xmlns:a16="http://schemas.microsoft.com/office/drawing/2014/main" id="{D7FBF192-697A-4520-A561-5B60D2753EB0}"/>
              </a:ext>
            </a:extLst>
          </p:cNvPr>
          <p:cNvSpPr/>
          <p:nvPr/>
        </p:nvSpPr>
        <p:spPr>
          <a:xfrm>
            <a:off x="373581" y="6624072"/>
            <a:ext cx="2201306" cy="421765"/>
          </a:xfrm>
          <a:prstGeom prst="rect">
            <a:avLst/>
          </a:prstGeom>
          <a:solidFill>
            <a:schemeClr val="bg1"/>
          </a:solidFill>
          <a:ln w="12700" cap="flat" cmpd="sng" algn="ctr">
            <a:solidFill>
              <a:srgbClr val="8C9B9C">
                <a:shade val="50000"/>
              </a:srgbClr>
            </a:solidFill>
            <a:prstDash val="dash"/>
            <a:miter lim="800000"/>
          </a:ln>
          <a:effectLst/>
        </p:spPr>
        <p:txBody>
          <a:bodyPr rtlCol="0" anchor="ctr"/>
          <a:lstStyle/>
          <a:p>
            <a:pPr defTabSz="514350">
              <a:defRPr/>
            </a:pPr>
            <a:endParaRPr lang="fr-FR" sz="1013" b="1" kern="0">
              <a:solidFill>
                <a:srgbClr val="FF0000"/>
              </a:solidFill>
              <a:latin typeface="Tahoma"/>
              <a:cs typeface="Arial" panose="020B0604020202020204" pitchFamily="34" charset="0"/>
            </a:endParaRPr>
          </a:p>
        </p:txBody>
      </p:sp>
      <p:sp>
        <p:nvSpPr>
          <p:cNvPr id="43" name="Rectangle 42">
            <a:extLst>
              <a:ext uri="{FF2B5EF4-FFF2-40B4-BE49-F238E27FC236}">
                <a16:creationId xmlns:a16="http://schemas.microsoft.com/office/drawing/2014/main" id="{8319696B-E584-4251-A1B8-1FEF16A7E4BD}"/>
              </a:ext>
            </a:extLst>
          </p:cNvPr>
          <p:cNvSpPr>
            <a:spLocks/>
          </p:cNvSpPr>
          <p:nvPr/>
        </p:nvSpPr>
        <p:spPr>
          <a:xfrm>
            <a:off x="926186" y="6737629"/>
            <a:ext cx="1592309" cy="258678"/>
          </a:xfrm>
          <a:prstGeom prst="rect">
            <a:avLst/>
          </a:prstGeom>
          <a:solidFill>
            <a:srgbClr val="F4F3F0"/>
          </a:solidFill>
          <a:ln w="12700" cap="flat" cmpd="sng" algn="ctr">
            <a:noFill/>
            <a:prstDash val="solid"/>
            <a:miter lim="800000"/>
          </a:ln>
          <a:effectLst/>
        </p:spPr>
        <p:txBody>
          <a:bodyPr rot="0" spcFirstLastPara="0" vertOverflow="overflow" horzOverflow="overflow" vert="horz" wrap="square" lIns="141750" tIns="40500" rIns="141750" bIns="40500" numCol="1" spcCol="0" rtlCol="0" fromWordArt="0" anchor="ctr" anchorCtr="0" forceAA="0" compatLnSpc="1">
            <a:prstTxWarp prst="textNoShape">
              <a:avLst/>
            </a:prstTxWarp>
            <a:noAutofit/>
          </a:bodyPr>
          <a:lstStyle/>
          <a:p>
            <a:pPr defTabSz="514350">
              <a:defRPr/>
            </a:pPr>
            <a:r>
              <a:rPr lang="fr-FR" sz="500" b="1" kern="0" dirty="0">
                <a:solidFill>
                  <a:srgbClr val="EB5B65"/>
                </a:solidFill>
                <a:latin typeface="Tahoma"/>
                <a:cs typeface="Arial" panose="020B0604020202020204" pitchFamily="34" charset="0"/>
              </a:rPr>
              <a:t>Rôle : Jouer</a:t>
            </a:r>
            <a:r>
              <a:rPr lang="fr-FR" sz="500" kern="0" dirty="0">
                <a:solidFill>
                  <a:srgbClr val="EB5B65"/>
                </a:solidFill>
                <a:latin typeface="Tahoma"/>
                <a:cs typeface="Arial" panose="020B0604020202020204" pitchFamily="34" charset="0"/>
              </a:rPr>
              <a:t> leur propre rôle pour </a:t>
            </a:r>
            <a:r>
              <a:rPr lang="fr-FR" sz="500" b="1" kern="0" dirty="0">
                <a:solidFill>
                  <a:srgbClr val="EB5B65"/>
                </a:solidFill>
                <a:latin typeface="Tahoma"/>
                <a:cs typeface="Arial" panose="020B0604020202020204" pitchFamily="34" charset="0"/>
              </a:rPr>
              <a:t>gérer la crise</a:t>
            </a:r>
            <a:r>
              <a:rPr lang="fr-FR" sz="500" kern="0" dirty="0">
                <a:solidFill>
                  <a:srgbClr val="EB5B65"/>
                </a:solidFill>
                <a:latin typeface="Tahoma"/>
                <a:cs typeface="Arial" panose="020B0604020202020204" pitchFamily="34" charset="0"/>
              </a:rPr>
              <a:t>, suivant les règles de l’exercice</a:t>
            </a:r>
          </a:p>
        </p:txBody>
      </p:sp>
      <p:sp>
        <p:nvSpPr>
          <p:cNvPr id="44" name="Rectangle 43">
            <a:extLst>
              <a:ext uri="{FF2B5EF4-FFF2-40B4-BE49-F238E27FC236}">
                <a16:creationId xmlns:a16="http://schemas.microsoft.com/office/drawing/2014/main" id="{6C4459C0-3E50-4ACA-8CA8-0A9EFAE49530}"/>
              </a:ext>
            </a:extLst>
          </p:cNvPr>
          <p:cNvSpPr>
            <a:spLocks/>
          </p:cNvSpPr>
          <p:nvPr/>
        </p:nvSpPr>
        <p:spPr>
          <a:xfrm>
            <a:off x="4778786" y="6176869"/>
            <a:ext cx="1280160" cy="365760"/>
          </a:xfrm>
          <a:prstGeom prst="rect">
            <a:avLst/>
          </a:prstGeom>
          <a:solidFill>
            <a:srgbClr val="EB5B65"/>
          </a:solidFill>
        </p:spPr>
        <p:txBody>
          <a:bodyPr wrap="square" rtlCol="0">
            <a:spAutoFit/>
          </a:bodyPr>
          <a:lstStyle/>
          <a:p>
            <a:pPr algn="ctr" defTabSz="514350">
              <a:defRPr/>
            </a:pPr>
            <a:r>
              <a:rPr lang="fr-FR" sz="800" b="1" kern="0" dirty="0">
                <a:solidFill>
                  <a:srgbClr val="FFFFFF"/>
                </a:solidFill>
                <a:latin typeface="Arial" panose="020B0604020202020204" pitchFamily="34" charset="0"/>
                <a:cs typeface="Arial" panose="020B0604020202020204" pitchFamily="34" charset="0"/>
              </a:rPr>
              <a:t>Salle des animateurs</a:t>
            </a:r>
          </a:p>
          <a:p>
            <a:pPr algn="ctr" defTabSz="514350">
              <a:defRPr/>
            </a:pPr>
            <a:r>
              <a:rPr lang="fr-FR" sz="800" b="1" kern="0" dirty="0">
                <a:solidFill>
                  <a:srgbClr val="FFFFFF"/>
                </a:solidFill>
                <a:latin typeface="Arial" panose="020B0604020202020204" pitchFamily="34" charset="0"/>
                <a:cs typeface="Arial" panose="020B0604020202020204" pitchFamily="34" charset="0"/>
              </a:rPr>
              <a:t>Cellule d’animation</a:t>
            </a:r>
          </a:p>
        </p:txBody>
      </p:sp>
      <p:sp>
        <p:nvSpPr>
          <p:cNvPr id="45" name="Rectangle 44">
            <a:extLst>
              <a:ext uri="{FF2B5EF4-FFF2-40B4-BE49-F238E27FC236}">
                <a16:creationId xmlns:a16="http://schemas.microsoft.com/office/drawing/2014/main" id="{83D0DE20-520E-4B72-9DCF-FB6DA5AB31E4}"/>
              </a:ext>
            </a:extLst>
          </p:cNvPr>
          <p:cNvSpPr/>
          <p:nvPr/>
        </p:nvSpPr>
        <p:spPr>
          <a:xfrm>
            <a:off x="376972" y="7803921"/>
            <a:ext cx="2123982" cy="1242606"/>
          </a:xfrm>
          <a:prstGeom prst="rect">
            <a:avLst/>
          </a:prstGeom>
          <a:noFill/>
          <a:ln w="12700" cap="flat" cmpd="sng" algn="ctr">
            <a:solidFill>
              <a:srgbClr val="8C9B9C">
                <a:shade val="50000"/>
              </a:srgbClr>
            </a:solidFill>
            <a:prstDash val="dash"/>
            <a:miter lim="800000"/>
          </a:ln>
          <a:effectLst/>
        </p:spPr>
        <p:txBody>
          <a:bodyPr rtlCol="0" anchor="ctr"/>
          <a:lstStyle/>
          <a:p>
            <a:pPr defTabSz="514350">
              <a:defRPr/>
            </a:pPr>
            <a:endParaRPr lang="fr-FR" sz="1013" b="1" kern="0">
              <a:solidFill>
                <a:srgbClr val="FF0000"/>
              </a:solidFill>
              <a:latin typeface="Tahoma"/>
              <a:cs typeface="Arial" panose="020B0604020202020204" pitchFamily="34" charset="0"/>
            </a:endParaRPr>
          </a:p>
        </p:txBody>
      </p:sp>
      <p:sp>
        <p:nvSpPr>
          <p:cNvPr id="46" name="Rectangle 45">
            <a:extLst>
              <a:ext uri="{FF2B5EF4-FFF2-40B4-BE49-F238E27FC236}">
                <a16:creationId xmlns:a16="http://schemas.microsoft.com/office/drawing/2014/main" id="{49E1358D-71B7-4538-8766-49464A9A73CC}"/>
              </a:ext>
            </a:extLst>
          </p:cNvPr>
          <p:cNvSpPr>
            <a:spLocks/>
          </p:cNvSpPr>
          <p:nvPr/>
        </p:nvSpPr>
        <p:spPr>
          <a:xfrm>
            <a:off x="1048856" y="7729553"/>
            <a:ext cx="777933" cy="200055"/>
          </a:xfrm>
          <a:prstGeom prst="rect">
            <a:avLst/>
          </a:prstGeom>
          <a:solidFill>
            <a:srgbClr val="FFFFFF"/>
          </a:solidFill>
        </p:spPr>
        <p:txBody>
          <a:bodyPr wrap="square" rtlCol="0">
            <a:spAutoFit/>
          </a:bodyPr>
          <a:lstStyle/>
          <a:p>
            <a:pPr algn="ctr" defTabSz="514350">
              <a:defRPr/>
            </a:pPr>
            <a:r>
              <a:rPr lang="fr-FR" sz="700" b="1" kern="0" dirty="0">
                <a:solidFill>
                  <a:srgbClr val="EB5B65"/>
                </a:solidFill>
                <a:latin typeface="Arial" panose="020B0604020202020204" pitchFamily="34" charset="0"/>
                <a:cs typeface="Arial" panose="020B0604020202020204" pitchFamily="34" charset="0"/>
              </a:rPr>
              <a:t>Observateur*</a:t>
            </a:r>
          </a:p>
        </p:txBody>
      </p:sp>
      <p:sp>
        <p:nvSpPr>
          <p:cNvPr id="47" name="ZoneTexte 46">
            <a:extLst>
              <a:ext uri="{FF2B5EF4-FFF2-40B4-BE49-F238E27FC236}">
                <a16:creationId xmlns:a16="http://schemas.microsoft.com/office/drawing/2014/main" id="{5FD33067-C00E-453E-A6C1-328F8A2DB9EA}"/>
              </a:ext>
            </a:extLst>
          </p:cNvPr>
          <p:cNvSpPr txBox="1"/>
          <p:nvPr/>
        </p:nvSpPr>
        <p:spPr>
          <a:xfrm>
            <a:off x="2763425" y="7490580"/>
            <a:ext cx="1326651" cy="456087"/>
          </a:xfrm>
          <a:prstGeom prst="rect">
            <a:avLst/>
          </a:prstGeom>
          <a:noFill/>
        </p:spPr>
        <p:txBody>
          <a:bodyPr wrap="square" lIns="60750" rIns="60750" rtlCol="0">
            <a:spAutoFit/>
          </a:bodyPr>
          <a:lstStyle/>
          <a:p>
            <a:pPr algn="ctr" defTabSz="514350">
              <a:defRPr/>
            </a:pPr>
            <a:r>
              <a:rPr lang="fr-FR" sz="788" b="1" i="1" dirty="0">
                <a:solidFill>
                  <a:srgbClr val="EB5B65"/>
                </a:solidFill>
                <a:latin typeface="Arial" panose="020B0604020202020204" pitchFamily="34" charset="0"/>
                <a:cs typeface="Arial" panose="020B0604020202020204" pitchFamily="34" charset="0"/>
              </a:rPr>
              <a:t>Questions Communication des décisions et actions</a:t>
            </a:r>
          </a:p>
        </p:txBody>
      </p:sp>
      <p:sp>
        <p:nvSpPr>
          <p:cNvPr id="48" name="Rectangle 47">
            <a:extLst>
              <a:ext uri="{FF2B5EF4-FFF2-40B4-BE49-F238E27FC236}">
                <a16:creationId xmlns:a16="http://schemas.microsoft.com/office/drawing/2014/main" id="{8A608603-5B93-4419-A05B-F0BF8E723FC5}"/>
              </a:ext>
            </a:extLst>
          </p:cNvPr>
          <p:cNvSpPr>
            <a:spLocks/>
          </p:cNvSpPr>
          <p:nvPr/>
        </p:nvSpPr>
        <p:spPr>
          <a:xfrm>
            <a:off x="4585111" y="6908850"/>
            <a:ext cx="1787220" cy="1071866"/>
          </a:xfrm>
          <a:prstGeom prst="rect">
            <a:avLst/>
          </a:prstGeom>
          <a:solidFill>
            <a:srgbClr val="F4F3F0"/>
          </a:solidFill>
          <a:ln w="12700" cap="flat" cmpd="sng" algn="ctr">
            <a:noFill/>
            <a:prstDash val="solid"/>
            <a:miter lim="800000"/>
          </a:ln>
          <a:effectLst/>
        </p:spPr>
        <p:txBody>
          <a:bodyPr rot="0" spcFirstLastPara="0" vertOverflow="overflow" horzOverflow="overflow" vert="horz" wrap="square" lIns="141750" tIns="40500" rIns="141750" bIns="40500" numCol="1" spcCol="0" rtlCol="0" fromWordArt="0" anchor="ctr" anchorCtr="0" forceAA="0" compatLnSpc="1">
            <a:prstTxWarp prst="textNoShape">
              <a:avLst/>
            </a:prstTxWarp>
            <a:noAutofit/>
          </a:bodyPr>
          <a:lstStyle/>
          <a:p>
            <a:pPr defTabSz="514350">
              <a:defRPr/>
            </a:pPr>
            <a:r>
              <a:rPr lang="fr-FR" sz="700" b="1" kern="0" dirty="0">
                <a:solidFill>
                  <a:srgbClr val="EB5B65"/>
                </a:solidFill>
                <a:latin typeface="Tahoma"/>
                <a:cs typeface="Arial" panose="020B0604020202020204" pitchFamily="34" charset="0"/>
              </a:rPr>
              <a:t>Rôle : </a:t>
            </a:r>
          </a:p>
          <a:p>
            <a:pPr defTabSz="514350">
              <a:defRPr/>
            </a:pPr>
            <a:endParaRPr lang="fr-FR" sz="700" b="1" kern="0" dirty="0">
              <a:solidFill>
                <a:srgbClr val="EB5B65"/>
              </a:solidFill>
              <a:latin typeface="Tahoma"/>
              <a:cs typeface="Arial" panose="020B0604020202020204" pitchFamily="34" charset="0"/>
            </a:endParaRPr>
          </a:p>
          <a:p>
            <a:pPr marL="96441" indent="-96441" defTabSz="514350">
              <a:buFont typeface="Arial" panose="020B0604020202020204" pitchFamily="34" charset="0"/>
              <a:buChar char="•"/>
              <a:defRPr/>
            </a:pPr>
            <a:r>
              <a:rPr lang="fr-FR" sz="700" b="1" kern="0" dirty="0">
                <a:solidFill>
                  <a:srgbClr val="EB5B65"/>
                </a:solidFill>
                <a:latin typeface="Tahoma"/>
                <a:cs typeface="Arial" panose="020B0604020202020204" pitchFamily="34" charset="0"/>
              </a:rPr>
              <a:t>Organiser, animer et gérer l'exercice </a:t>
            </a:r>
            <a:r>
              <a:rPr lang="fr-FR" sz="700" kern="0" dirty="0">
                <a:solidFill>
                  <a:srgbClr val="EB5B65"/>
                </a:solidFill>
                <a:latin typeface="Tahoma"/>
                <a:cs typeface="Arial" panose="020B0604020202020204" pitchFamily="34" charset="0"/>
              </a:rPr>
              <a:t>en envoyant les éléments immersifs : les stimuli et les réponses aux questions posées</a:t>
            </a:r>
            <a:endParaRPr lang="fr-FR" sz="700" b="1" kern="0" dirty="0">
              <a:solidFill>
                <a:srgbClr val="EB5B65"/>
              </a:solidFill>
              <a:latin typeface="Tahoma"/>
              <a:cs typeface="Arial" panose="020B0604020202020204" pitchFamily="34" charset="0"/>
            </a:endParaRPr>
          </a:p>
          <a:p>
            <a:pPr defTabSz="514350">
              <a:defRPr/>
            </a:pPr>
            <a:endParaRPr lang="fr-FR" sz="700" b="1" kern="0" dirty="0">
              <a:solidFill>
                <a:srgbClr val="EB5B65"/>
              </a:solidFill>
              <a:latin typeface="Tahoma"/>
              <a:cs typeface="Arial" panose="020B0604020202020204" pitchFamily="34" charset="0"/>
            </a:endParaRPr>
          </a:p>
          <a:p>
            <a:pPr marL="96441" indent="-96441" defTabSz="514350">
              <a:buFont typeface="Arial" panose="020B0604020202020204" pitchFamily="34" charset="0"/>
              <a:buChar char="•"/>
              <a:defRPr/>
            </a:pPr>
            <a:r>
              <a:rPr lang="fr-FR" sz="700" b="1" kern="0" dirty="0">
                <a:solidFill>
                  <a:srgbClr val="EB5B65"/>
                </a:solidFill>
                <a:latin typeface="Tahoma"/>
                <a:cs typeface="Arial" panose="020B0604020202020204" pitchFamily="34" charset="0"/>
              </a:rPr>
              <a:t>Jouer les rôles </a:t>
            </a:r>
            <a:r>
              <a:rPr lang="fr-FR" sz="700" kern="0" dirty="0">
                <a:solidFill>
                  <a:srgbClr val="EB5B65"/>
                </a:solidFill>
                <a:latin typeface="Tahoma"/>
                <a:cs typeface="Arial" panose="020B0604020202020204" pitchFamily="34" charset="0"/>
              </a:rPr>
              <a:t>des personnes externes à la cellule de crise</a:t>
            </a:r>
          </a:p>
        </p:txBody>
      </p:sp>
      <p:sp>
        <p:nvSpPr>
          <p:cNvPr id="49" name="ZoneTexte 48">
            <a:extLst>
              <a:ext uri="{FF2B5EF4-FFF2-40B4-BE49-F238E27FC236}">
                <a16:creationId xmlns:a16="http://schemas.microsoft.com/office/drawing/2014/main" id="{E7ED602E-6534-42C0-839F-5D5EDD2F46D7}"/>
              </a:ext>
            </a:extLst>
          </p:cNvPr>
          <p:cNvSpPr txBox="1"/>
          <p:nvPr/>
        </p:nvSpPr>
        <p:spPr>
          <a:xfrm>
            <a:off x="417349" y="7971547"/>
            <a:ext cx="2043229" cy="380873"/>
          </a:xfrm>
          <a:prstGeom prst="rect">
            <a:avLst/>
          </a:prstGeom>
          <a:solidFill>
            <a:srgbClr val="F4F3F0"/>
          </a:solidFill>
          <a:ln w="12700" cap="flat" cmpd="sng" algn="ctr">
            <a:noFill/>
            <a:prstDash val="solid"/>
            <a:miter lim="800000"/>
          </a:ln>
          <a:effectLst/>
        </p:spPr>
        <p:txBody>
          <a:bodyPr rot="0" spcFirstLastPara="0" vertOverflow="overflow" horzOverflow="overflow" vert="horz" wrap="square" lIns="141750" tIns="40500" rIns="141750" bIns="40500" numCol="1" spcCol="0" rtlCol="0" fromWordArt="0" anchor="ctr" anchorCtr="0" forceAA="0" compatLnSpc="1">
            <a:prstTxWarp prst="textNoShape">
              <a:avLst/>
            </a:prstTxWarp>
            <a:noAutofit/>
          </a:bodyPr>
          <a:lstStyle>
            <a:defPPr>
              <a:defRPr lang="fr-FR"/>
            </a:defPPr>
            <a:lvl1pPr defTabSz="685800" fontAlgn="auto">
              <a:spcBef>
                <a:spcPts val="0"/>
              </a:spcBef>
              <a:spcAft>
                <a:spcPts val="0"/>
              </a:spcAft>
              <a:defRPr sz="900" b="1">
                <a:solidFill>
                  <a:srgbClr val="5F5F5F"/>
                </a:solidFill>
                <a:latin typeface="Arial" panose="020B0604020202020204" pitchFamily="34" charset="0"/>
                <a:ea typeface="+mn-ea"/>
                <a:cs typeface="Arial" panose="020B0604020202020204" pitchFamily="34" charset="0"/>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defTabSz="514350">
              <a:defRPr/>
            </a:pPr>
            <a:r>
              <a:rPr lang="fr-FR" sz="700" kern="0" dirty="0">
                <a:solidFill>
                  <a:srgbClr val="EB5B65"/>
                </a:solidFill>
              </a:rPr>
              <a:t>Rôle : Observer et évaluer la réaction </a:t>
            </a:r>
            <a:r>
              <a:rPr lang="fr-FR" sz="700" b="0" kern="0" dirty="0">
                <a:solidFill>
                  <a:srgbClr val="EB5B65"/>
                </a:solidFill>
              </a:rPr>
              <a:t>des cellules de crise et </a:t>
            </a:r>
            <a:r>
              <a:rPr lang="fr-FR" sz="700" kern="0" dirty="0">
                <a:solidFill>
                  <a:srgbClr val="EB5B65"/>
                </a:solidFill>
              </a:rPr>
              <a:t>communiquer </a:t>
            </a:r>
            <a:r>
              <a:rPr lang="fr-FR" sz="700" b="0" kern="0" dirty="0">
                <a:solidFill>
                  <a:srgbClr val="EB5B65"/>
                </a:solidFill>
              </a:rPr>
              <a:t>sur l’évolution avec l’équipe d’animation</a:t>
            </a:r>
          </a:p>
        </p:txBody>
      </p:sp>
      <p:sp>
        <p:nvSpPr>
          <p:cNvPr id="50" name="ZoneTexte 49">
            <a:extLst>
              <a:ext uri="{FF2B5EF4-FFF2-40B4-BE49-F238E27FC236}">
                <a16:creationId xmlns:a16="http://schemas.microsoft.com/office/drawing/2014/main" id="{FE211DF3-43D9-49BB-ADAD-E0FA26A4349A}"/>
              </a:ext>
            </a:extLst>
          </p:cNvPr>
          <p:cNvSpPr txBox="1"/>
          <p:nvPr/>
        </p:nvSpPr>
        <p:spPr>
          <a:xfrm>
            <a:off x="2930624" y="6714668"/>
            <a:ext cx="991091" cy="213585"/>
          </a:xfrm>
          <a:prstGeom prst="rect">
            <a:avLst/>
          </a:prstGeom>
          <a:noFill/>
        </p:spPr>
        <p:txBody>
          <a:bodyPr wrap="square" lIns="60750" rIns="60750" rtlCol="0">
            <a:spAutoFit/>
          </a:bodyPr>
          <a:lstStyle/>
          <a:p>
            <a:pPr algn="ctr" defTabSz="514350">
              <a:defRPr/>
            </a:pPr>
            <a:r>
              <a:rPr lang="fr-FR" sz="788" b="1" i="1" dirty="0">
                <a:solidFill>
                  <a:srgbClr val="EB5B65"/>
                </a:solidFill>
                <a:latin typeface="Arial" panose="020B0604020202020204" pitchFamily="34" charset="0"/>
                <a:cs typeface="Arial" panose="020B0604020202020204" pitchFamily="34" charset="0"/>
              </a:rPr>
              <a:t>Envoi de stimuli</a:t>
            </a:r>
          </a:p>
        </p:txBody>
      </p:sp>
      <p:pic>
        <p:nvPicPr>
          <p:cNvPr id="51" name="Graphique 50" descr="Combiné avec un remplissage uni">
            <a:extLst>
              <a:ext uri="{FF2B5EF4-FFF2-40B4-BE49-F238E27FC236}">
                <a16:creationId xmlns:a16="http://schemas.microsoft.com/office/drawing/2014/main" id="{A2B3EE83-0B09-4FEC-9F31-2BBBB1FE5C3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81002" y="7052116"/>
            <a:ext cx="265284" cy="265284"/>
          </a:xfrm>
          <a:prstGeom prst="rect">
            <a:avLst/>
          </a:prstGeom>
        </p:spPr>
      </p:pic>
      <p:pic>
        <p:nvPicPr>
          <p:cNvPr id="52" name="Graphique 51" descr="Enveloppe avec un remplissage uni">
            <a:extLst>
              <a:ext uri="{FF2B5EF4-FFF2-40B4-BE49-F238E27FC236}">
                <a16:creationId xmlns:a16="http://schemas.microsoft.com/office/drawing/2014/main" id="{F5057980-C247-4B84-85F5-3ABF7A0DA78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36984" y="7031589"/>
            <a:ext cx="317774" cy="317774"/>
          </a:xfrm>
          <a:prstGeom prst="rect">
            <a:avLst/>
          </a:prstGeom>
        </p:spPr>
      </p:pic>
      <p:sp>
        <p:nvSpPr>
          <p:cNvPr id="53" name="ZoneTexte 52">
            <a:extLst>
              <a:ext uri="{FF2B5EF4-FFF2-40B4-BE49-F238E27FC236}">
                <a16:creationId xmlns:a16="http://schemas.microsoft.com/office/drawing/2014/main" id="{8E0DEEE1-5486-43A3-AFA0-69EEF61B23C3}"/>
              </a:ext>
            </a:extLst>
          </p:cNvPr>
          <p:cNvSpPr txBox="1"/>
          <p:nvPr/>
        </p:nvSpPr>
        <p:spPr>
          <a:xfrm>
            <a:off x="2763426" y="8504752"/>
            <a:ext cx="1326651" cy="213585"/>
          </a:xfrm>
          <a:prstGeom prst="rect">
            <a:avLst/>
          </a:prstGeom>
          <a:noFill/>
        </p:spPr>
        <p:txBody>
          <a:bodyPr wrap="square" lIns="60750" rIns="60750" rtlCol="0">
            <a:spAutoFit/>
          </a:bodyPr>
          <a:lstStyle/>
          <a:p>
            <a:pPr algn="ctr" defTabSz="514350">
              <a:defRPr/>
            </a:pPr>
            <a:r>
              <a:rPr lang="fr-FR" sz="788" b="1" i="1" dirty="0">
                <a:solidFill>
                  <a:srgbClr val="EB5B65"/>
                </a:solidFill>
                <a:latin typeface="Arial" panose="020B0604020202020204" pitchFamily="34" charset="0"/>
                <a:cs typeface="Arial" panose="020B0604020202020204" pitchFamily="34" charset="0"/>
              </a:rPr>
              <a:t>Observations</a:t>
            </a:r>
          </a:p>
        </p:txBody>
      </p:sp>
      <p:sp>
        <p:nvSpPr>
          <p:cNvPr id="54" name="Rectangle 53">
            <a:extLst>
              <a:ext uri="{FF2B5EF4-FFF2-40B4-BE49-F238E27FC236}">
                <a16:creationId xmlns:a16="http://schemas.microsoft.com/office/drawing/2014/main" id="{A4281B25-083E-45BE-BBFB-105E734AFF6E}"/>
              </a:ext>
            </a:extLst>
          </p:cNvPr>
          <p:cNvSpPr/>
          <p:nvPr/>
        </p:nvSpPr>
        <p:spPr>
          <a:xfrm>
            <a:off x="318256" y="6042266"/>
            <a:ext cx="2351141" cy="3126008"/>
          </a:xfrm>
          <a:prstGeom prst="rect">
            <a:avLst/>
          </a:prstGeom>
          <a:noFill/>
          <a:ln w="12700" cap="flat" cmpd="sng" algn="ctr">
            <a:solidFill>
              <a:srgbClr val="8C9B9C">
                <a:shade val="50000"/>
              </a:srgbClr>
            </a:solidFill>
            <a:prstDash val="dash"/>
            <a:miter lim="800000"/>
          </a:ln>
          <a:effectLst/>
        </p:spPr>
        <p:txBody>
          <a:bodyPr rtlCol="0" anchor="ctr"/>
          <a:lstStyle/>
          <a:p>
            <a:pPr algn="ctr" defTabSz="514350">
              <a:defRPr/>
            </a:pPr>
            <a:endParaRPr lang="fr-FR" sz="1013" kern="0">
              <a:solidFill>
                <a:srgbClr val="FFFFFF"/>
              </a:solidFill>
              <a:latin typeface="Tahoma"/>
              <a:cs typeface="Arial" panose="020B0604020202020204" pitchFamily="34" charset="0"/>
            </a:endParaRPr>
          </a:p>
        </p:txBody>
      </p:sp>
      <p:sp>
        <p:nvSpPr>
          <p:cNvPr id="55" name="Rectangle 54">
            <a:extLst>
              <a:ext uri="{FF2B5EF4-FFF2-40B4-BE49-F238E27FC236}">
                <a16:creationId xmlns:a16="http://schemas.microsoft.com/office/drawing/2014/main" id="{5FBC5FC9-41FF-4239-B3C4-4481F6A8DD01}"/>
              </a:ext>
            </a:extLst>
          </p:cNvPr>
          <p:cNvSpPr>
            <a:spLocks/>
          </p:cNvSpPr>
          <p:nvPr/>
        </p:nvSpPr>
        <p:spPr>
          <a:xfrm>
            <a:off x="853746" y="5815939"/>
            <a:ext cx="1280160" cy="338554"/>
          </a:xfrm>
          <a:prstGeom prst="rect">
            <a:avLst/>
          </a:prstGeom>
          <a:solidFill>
            <a:srgbClr val="EB5B65"/>
          </a:solidFill>
        </p:spPr>
        <p:txBody>
          <a:bodyPr wrap="square" rtlCol="0">
            <a:spAutoFit/>
          </a:bodyPr>
          <a:lstStyle/>
          <a:p>
            <a:pPr algn="ctr" defTabSz="514350">
              <a:defRPr/>
            </a:pPr>
            <a:r>
              <a:rPr lang="fr-FR" sz="800" b="1" kern="0" dirty="0">
                <a:solidFill>
                  <a:srgbClr val="FFFFFF"/>
                </a:solidFill>
                <a:latin typeface="Arial" panose="020B0604020202020204" pitchFamily="34" charset="0"/>
                <a:cs typeface="Arial" panose="020B0604020202020204" pitchFamily="34" charset="0"/>
              </a:rPr>
              <a:t>Salle des Joueurs</a:t>
            </a:r>
          </a:p>
          <a:p>
            <a:pPr algn="ctr" defTabSz="514350">
              <a:defRPr/>
            </a:pPr>
            <a:r>
              <a:rPr lang="fr-FR" sz="800" b="1" kern="0" dirty="0">
                <a:solidFill>
                  <a:srgbClr val="FFFFFF"/>
                </a:solidFill>
                <a:latin typeface="Arial" panose="020B0604020202020204" pitchFamily="34" charset="0"/>
                <a:cs typeface="Arial" panose="020B0604020202020204" pitchFamily="34" charset="0"/>
              </a:rPr>
              <a:t>Cellules de crise</a:t>
            </a:r>
          </a:p>
        </p:txBody>
      </p:sp>
      <p:sp>
        <p:nvSpPr>
          <p:cNvPr id="56" name="Rectangle 55">
            <a:extLst>
              <a:ext uri="{FF2B5EF4-FFF2-40B4-BE49-F238E27FC236}">
                <a16:creationId xmlns:a16="http://schemas.microsoft.com/office/drawing/2014/main" id="{DF9B694D-FB81-42DF-9210-9EB05950A720}"/>
              </a:ext>
            </a:extLst>
          </p:cNvPr>
          <p:cNvSpPr>
            <a:spLocks/>
          </p:cNvSpPr>
          <p:nvPr/>
        </p:nvSpPr>
        <p:spPr>
          <a:xfrm>
            <a:off x="401767" y="6548487"/>
            <a:ext cx="1145131" cy="169277"/>
          </a:xfrm>
          <a:prstGeom prst="rect">
            <a:avLst/>
          </a:prstGeom>
          <a:solidFill>
            <a:schemeClr val="accent4">
              <a:lumMod val="20000"/>
              <a:lumOff val="80000"/>
            </a:schemeClr>
          </a:solidFill>
        </p:spPr>
        <p:txBody>
          <a:bodyPr wrap="square" rtlCol="0">
            <a:spAutoFit/>
          </a:bodyPr>
          <a:lstStyle/>
          <a:p>
            <a:pPr algn="ctr" defTabSz="514350">
              <a:defRPr/>
            </a:pPr>
            <a:r>
              <a:rPr lang="fr-FR" sz="500" b="1" kern="0" dirty="0">
                <a:solidFill>
                  <a:srgbClr val="EB5B65"/>
                </a:solidFill>
                <a:latin typeface="Arial" panose="020B0604020202020204" pitchFamily="34" charset="0"/>
                <a:cs typeface="Arial" panose="020B0604020202020204" pitchFamily="34" charset="0"/>
              </a:rPr>
              <a:t>Cellule de crise décisionnelle</a:t>
            </a:r>
          </a:p>
        </p:txBody>
      </p:sp>
      <p:grpSp>
        <p:nvGrpSpPr>
          <p:cNvPr id="57" name="Groupe 56">
            <a:extLst>
              <a:ext uri="{FF2B5EF4-FFF2-40B4-BE49-F238E27FC236}">
                <a16:creationId xmlns:a16="http://schemas.microsoft.com/office/drawing/2014/main" id="{7B3C6060-2AB0-40D7-A04E-65FBEF9F6480}"/>
              </a:ext>
            </a:extLst>
          </p:cNvPr>
          <p:cNvGrpSpPr/>
          <p:nvPr/>
        </p:nvGrpSpPr>
        <p:grpSpPr>
          <a:xfrm>
            <a:off x="1146032" y="8353771"/>
            <a:ext cx="620141" cy="474797"/>
            <a:chOff x="1813192" y="5556559"/>
            <a:chExt cx="1102472" cy="844083"/>
          </a:xfrm>
          <a:solidFill>
            <a:srgbClr val="EB5B65"/>
          </a:solidFill>
        </p:grpSpPr>
        <p:pic>
          <p:nvPicPr>
            <p:cNvPr id="58" name="Graphique 57" descr="Employée de bureau avec un remplissage uni">
              <a:extLst>
                <a:ext uri="{FF2B5EF4-FFF2-40B4-BE49-F238E27FC236}">
                  <a16:creationId xmlns:a16="http://schemas.microsoft.com/office/drawing/2014/main" id="{7C83B925-20A6-4DBF-9558-5C6B9CF0FFB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184144" y="5556559"/>
              <a:ext cx="731520" cy="731520"/>
            </a:xfrm>
            <a:prstGeom prst="rect">
              <a:avLst/>
            </a:prstGeom>
          </p:spPr>
        </p:pic>
        <p:pic>
          <p:nvPicPr>
            <p:cNvPr id="59" name="Graphique 58" descr="Employé de bureau avec un remplissage uni">
              <a:extLst>
                <a:ext uri="{FF2B5EF4-FFF2-40B4-BE49-F238E27FC236}">
                  <a16:creationId xmlns:a16="http://schemas.microsoft.com/office/drawing/2014/main" id="{B9E89533-51EA-44E5-99A5-AB2B20A222C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13192" y="5669122"/>
              <a:ext cx="731520" cy="731520"/>
            </a:xfrm>
            <a:prstGeom prst="rect">
              <a:avLst/>
            </a:prstGeom>
          </p:spPr>
        </p:pic>
      </p:grpSp>
      <p:pic>
        <p:nvPicPr>
          <p:cNvPr id="60" name="Graphique 59" descr="Cycle avec des personnes avec un remplissage uni">
            <a:extLst>
              <a:ext uri="{FF2B5EF4-FFF2-40B4-BE49-F238E27FC236}">
                <a16:creationId xmlns:a16="http://schemas.microsoft.com/office/drawing/2014/main" id="{A72E32EA-0136-428B-8C57-C4364CA9DA3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06228" y="6734799"/>
            <a:ext cx="294485" cy="294485"/>
          </a:xfrm>
          <a:prstGeom prst="rect">
            <a:avLst/>
          </a:prstGeom>
        </p:spPr>
      </p:pic>
      <p:pic>
        <p:nvPicPr>
          <p:cNvPr id="61" name="Graphique 60" descr="Enseignant avec un remplissage uni">
            <a:extLst>
              <a:ext uri="{FF2B5EF4-FFF2-40B4-BE49-F238E27FC236}">
                <a16:creationId xmlns:a16="http://schemas.microsoft.com/office/drawing/2014/main" id="{FE143083-AAA5-472B-B4D7-72C9A444CA4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168904" y="8037123"/>
            <a:ext cx="617220" cy="617220"/>
          </a:xfrm>
          <a:prstGeom prst="rect">
            <a:avLst/>
          </a:prstGeom>
        </p:spPr>
      </p:pic>
      <p:sp>
        <p:nvSpPr>
          <p:cNvPr id="62" name="Rectangle 61">
            <a:extLst>
              <a:ext uri="{FF2B5EF4-FFF2-40B4-BE49-F238E27FC236}">
                <a16:creationId xmlns:a16="http://schemas.microsoft.com/office/drawing/2014/main" id="{93167347-620A-4932-A748-1CD00108B745}"/>
              </a:ext>
            </a:extLst>
          </p:cNvPr>
          <p:cNvSpPr/>
          <p:nvPr/>
        </p:nvSpPr>
        <p:spPr>
          <a:xfrm>
            <a:off x="4481003" y="6763523"/>
            <a:ext cx="1993024" cy="2133617"/>
          </a:xfrm>
          <a:prstGeom prst="rect">
            <a:avLst/>
          </a:prstGeom>
          <a:noFill/>
          <a:ln w="12700" cap="flat" cmpd="sng" algn="ctr">
            <a:solidFill>
              <a:srgbClr val="8C9B9C">
                <a:shade val="50000"/>
              </a:srgbClr>
            </a:solidFill>
            <a:prstDash val="dash"/>
            <a:miter lim="800000"/>
          </a:ln>
          <a:effectLst/>
        </p:spPr>
        <p:txBody>
          <a:bodyPr rtlCol="0" anchor="ctr"/>
          <a:lstStyle/>
          <a:p>
            <a:pPr defTabSz="514350">
              <a:defRPr/>
            </a:pPr>
            <a:endParaRPr lang="fr-FR" sz="1013" b="1" kern="0">
              <a:solidFill>
                <a:srgbClr val="FF0000"/>
              </a:solidFill>
              <a:latin typeface="Tahoma"/>
              <a:cs typeface="Arial" panose="020B0604020202020204" pitchFamily="34" charset="0"/>
            </a:endParaRPr>
          </a:p>
        </p:txBody>
      </p:sp>
      <p:sp>
        <p:nvSpPr>
          <p:cNvPr id="63" name="Rectangle 62">
            <a:extLst>
              <a:ext uri="{FF2B5EF4-FFF2-40B4-BE49-F238E27FC236}">
                <a16:creationId xmlns:a16="http://schemas.microsoft.com/office/drawing/2014/main" id="{C9D4036F-0250-424F-8AEC-EB370482F169}"/>
              </a:ext>
            </a:extLst>
          </p:cNvPr>
          <p:cNvSpPr>
            <a:spLocks/>
          </p:cNvSpPr>
          <p:nvPr/>
        </p:nvSpPr>
        <p:spPr>
          <a:xfrm>
            <a:off x="5061766" y="6666089"/>
            <a:ext cx="831495" cy="200055"/>
          </a:xfrm>
          <a:prstGeom prst="rect">
            <a:avLst/>
          </a:prstGeom>
          <a:solidFill>
            <a:srgbClr val="FFFFFF"/>
          </a:solidFill>
        </p:spPr>
        <p:txBody>
          <a:bodyPr wrap="square" rtlCol="0">
            <a:spAutoFit/>
          </a:bodyPr>
          <a:lstStyle/>
          <a:p>
            <a:pPr algn="ctr" defTabSz="514350">
              <a:defRPr/>
            </a:pPr>
            <a:r>
              <a:rPr lang="fr-FR" sz="700" b="1" kern="0" dirty="0">
                <a:solidFill>
                  <a:srgbClr val="EB5B65"/>
                </a:solidFill>
                <a:latin typeface="Arial" panose="020B0604020202020204" pitchFamily="34" charset="0"/>
                <a:cs typeface="Arial" panose="020B0604020202020204" pitchFamily="34" charset="0"/>
              </a:rPr>
              <a:t>Animateur(s)*</a:t>
            </a:r>
          </a:p>
        </p:txBody>
      </p:sp>
      <p:sp>
        <p:nvSpPr>
          <p:cNvPr id="64" name="Flèche : droite 63">
            <a:extLst>
              <a:ext uri="{FF2B5EF4-FFF2-40B4-BE49-F238E27FC236}">
                <a16:creationId xmlns:a16="http://schemas.microsoft.com/office/drawing/2014/main" id="{F37DC2D2-B549-47B7-A21A-CFE99C246528}"/>
              </a:ext>
            </a:extLst>
          </p:cNvPr>
          <p:cNvSpPr/>
          <p:nvPr/>
        </p:nvSpPr>
        <p:spPr>
          <a:xfrm flipH="1">
            <a:off x="2568685" y="6814455"/>
            <a:ext cx="1912314" cy="271530"/>
          </a:xfrm>
          <a:prstGeom prst="rightArrow">
            <a:avLst/>
          </a:prstGeom>
          <a:solidFill>
            <a:schemeClr val="accent2"/>
          </a:solidFill>
          <a:ln w="12700" cap="flat" cmpd="sng" algn="ctr">
            <a:noFill/>
            <a:prstDash val="solid"/>
            <a:miter lim="800000"/>
          </a:ln>
          <a:effectLst/>
        </p:spPr>
        <p:txBody>
          <a:bodyPr rot="0" spcFirstLastPara="0" vertOverflow="overflow" horzOverflow="overflow" vert="horz" wrap="square" lIns="60750" tIns="40500" rIns="60750" bIns="40500" numCol="1" spcCol="0" rtlCol="0" fromWordArt="0" anchor="ctr" anchorCtr="0" forceAA="0" compatLnSpc="1">
            <a:prstTxWarp prst="textNoShape">
              <a:avLst/>
            </a:prstTxWarp>
            <a:noAutofit/>
          </a:bodyPr>
          <a:lstStyle/>
          <a:p>
            <a:pPr algn="ctr" defTabSz="514350">
              <a:defRPr/>
            </a:pPr>
            <a:endParaRPr lang="fr-FR" sz="1013" kern="0">
              <a:solidFill>
                <a:srgbClr val="503078"/>
              </a:solidFill>
              <a:latin typeface="Tahoma"/>
              <a:cs typeface="Arial" panose="020B0604020202020204" pitchFamily="34" charset="0"/>
            </a:endParaRPr>
          </a:p>
        </p:txBody>
      </p:sp>
      <p:sp>
        <p:nvSpPr>
          <p:cNvPr id="65" name="Flèche : droite 64">
            <a:extLst>
              <a:ext uri="{FF2B5EF4-FFF2-40B4-BE49-F238E27FC236}">
                <a16:creationId xmlns:a16="http://schemas.microsoft.com/office/drawing/2014/main" id="{81F7366F-4F67-4933-B73F-DC97A78AD422}"/>
              </a:ext>
            </a:extLst>
          </p:cNvPr>
          <p:cNvSpPr/>
          <p:nvPr/>
        </p:nvSpPr>
        <p:spPr>
          <a:xfrm>
            <a:off x="2505444" y="7277712"/>
            <a:ext cx="1975556" cy="271530"/>
          </a:xfrm>
          <a:prstGeom prst="rightArrow">
            <a:avLst/>
          </a:prstGeom>
          <a:solidFill>
            <a:schemeClr val="accent2"/>
          </a:solidFill>
          <a:ln w="12700" cap="flat" cmpd="sng" algn="ctr">
            <a:noFill/>
            <a:prstDash val="solid"/>
            <a:miter lim="800000"/>
          </a:ln>
          <a:effectLst/>
        </p:spPr>
        <p:txBody>
          <a:bodyPr rot="0" spcFirstLastPara="0" vertOverflow="overflow" horzOverflow="overflow" vert="horz" wrap="square" lIns="60750" tIns="40500" rIns="60750" bIns="40500" numCol="1" spcCol="0" rtlCol="0" fromWordArt="0" anchor="ctr" anchorCtr="0" forceAA="0" compatLnSpc="1">
            <a:prstTxWarp prst="textNoShape">
              <a:avLst/>
            </a:prstTxWarp>
            <a:noAutofit/>
          </a:bodyPr>
          <a:lstStyle/>
          <a:p>
            <a:pPr algn="ctr" defTabSz="514350">
              <a:defRPr/>
            </a:pPr>
            <a:endParaRPr lang="fr-FR" sz="1013" kern="0">
              <a:solidFill>
                <a:srgbClr val="503078"/>
              </a:solidFill>
              <a:latin typeface="Tahoma"/>
              <a:cs typeface="Arial" panose="020B0604020202020204" pitchFamily="34" charset="0"/>
            </a:endParaRPr>
          </a:p>
        </p:txBody>
      </p:sp>
      <p:sp>
        <p:nvSpPr>
          <p:cNvPr id="66" name="Flèche : droite 65">
            <a:extLst>
              <a:ext uri="{FF2B5EF4-FFF2-40B4-BE49-F238E27FC236}">
                <a16:creationId xmlns:a16="http://schemas.microsoft.com/office/drawing/2014/main" id="{651BD6D7-D45B-4D4C-886C-63F31FE80BC6}"/>
              </a:ext>
            </a:extLst>
          </p:cNvPr>
          <p:cNvSpPr/>
          <p:nvPr/>
        </p:nvSpPr>
        <p:spPr>
          <a:xfrm>
            <a:off x="2494856" y="8308689"/>
            <a:ext cx="2034275" cy="271530"/>
          </a:xfrm>
          <a:prstGeom prst="rightArrow">
            <a:avLst/>
          </a:prstGeom>
          <a:solidFill>
            <a:schemeClr val="accent2"/>
          </a:solidFill>
          <a:ln w="12700" cap="flat" cmpd="sng" algn="ctr">
            <a:noFill/>
            <a:prstDash val="solid"/>
            <a:miter lim="800000"/>
          </a:ln>
          <a:effectLst/>
        </p:spPr>
        <p:txBody>
          <a:bodyPr rot="0" spcFirstLastPara="0" vertOverflow="overflow" horzOverflow="overflow" vert="horz" wrap="square" lIns="60750" tIns="40500" rIns="60750" bIns="40500" numCol="1" spcCol="0" rtlCol="0" fromWordArt="0" anchor="ctr" anchorCtr="0" forceAA="0" compatLnSpc="1">
            <a:prstTxWarp prst="textNoShape">
              <a:avLst/>
            </a:prstTxWarp>
            <a:noAutofit/>
          </a:bodyPr>
          <a:lstStyle/>
          <a:p>
            <a:pPr algn="ctr" defTabSz="514350">
              <a:defRPr/>
            </a:pPr>
            <a:endParaRPr lang="fr-FR" sz="1013" kern="0">
              <a:solidFill>
                <a:srgbClr val="503078"/>
              </a:solidFill>
              <a:latin typeface="Tahoma"/>
              <a:cs typeface="Arial" panose="020B0604020202020204" pitchFamily="34" charset="0"/>
            </a:endParaRPr>
          </a:p>
        </p:txBody>
      </p:sp>
      <p:sp>
        <p:nvSpPr>
          <p:cNvPr id="67" name="ZoneTexte 66">
            <a:extLst>
              <a:ext uri="{FF2B5EF4-FFF2-40B4-BE49-F238E27FC236}">
                <a16:creationId xmlns:a16="http://schemas.microsoft.com/office/drawing/2014/main" id="{6EF7CDF9-D6FB-4CC0-B652-2E9E2915FB83}"/>
              </a:ext>
            </a:extLst>
          </p:cNvPr>
          <p:cNvSpPr txBox="1"/>
          <p:nvPr/>
        </p:nvSpPr>
        <p:spPr>
          <a:xfrm>
            <a:off x="736500" y="8855255"/>
            <a:ext cx="1433899" cy="176689"/>
          </a:xfrm>
          <a:prstGeom prst="rect">
            <a:avLst/>
          </a:prstGeom>
          <a:noFill/>
        </p:spPr>
        <p:txBody>
          <a:bodyPr wrap="square" lIns="54000" tIns="81000" rIns="54000" bIns="81000" rtlCol="0" anchor="ctr" anchorCtr="0">
            <a:noAutofit/>
          </a:bodyPr>
          <a:lstStyle/>
          <a:p>
            <a:r>
              <a:rPr lang="fr-FR" sz="600" i="1" dirty="0">
                <a:solidFill>
                  <a:srgbClr val="EB5B65"/>
                </a:solidFill>
                <a:latin typeface="Arial" panose="020B0604020202020204" pitchFamily="34" charset="0"/>
                <a:cs typeface="Arial" panose="020B0604020202020204" pitchFamily="34" charset="0"/>
              </a:rPr>
              <a:t>*Un observateur par cellule de crise</a:t>
            </a:r>
          </a:p>
        </p:txBody>
      </p:sp>
      <p:sp>
        <p:nvSpPr>
          <p:cNvPr id="68" name="ZoneTexte 67">
            <a:extLst>
              <a:ext uri="{FF2B5EF4-FFF2-40B4-BE49-F238E27FC236}">
                <a16:creationId xmlns:a16="http://schemas.microsoft.com/office/drawing/2014/main" id="{56F1F159-6205-471A-9C29-0FC05DC0D15E}"/>
              </a:ext>
            </a:extLst>
          </p:cNvPr>
          <p:cNvSpPr txBox="1"/>
          <p:nvPr/>
        </p:nvSpPr>
        <p:spPr>
          <a:xfrm>
            <a:off x="4487019" y="8697963"/>
            <a:ext cx="1987007" cy="170601"/>
          </a:xfrm>
          <a:prstGeom prst="rect">
            <a:avLst/>
          </a:prstGeom>
          <a:noFill/>
        </p:spPr>
        <p:txBody>
          <a:bodyPr wrap="square" lIns="54000" tIns="81000" rIns="54000" bIns="81000" rtlCol="0" anchor="ctr" anchorCtr="0">
            <a:noAutofit/>
          </a:bodyPr>
          <a:lstStyle/>
          <a:p>
            <a:pPr algn="ctr"/>
            <a:r>
              <a:rPr lang="fr-FR" sz="600" i="1" dirty="0">
                <a:solidFill>
                  <a:srgbClr val="EB5B65"/>
                </a:solidFill>
                <a:latin typeface="Arial" panose="020B0604020202020204" pitchFamily="34" charset="0"/>
                <a:cs typeface="Arial" panose="020B0604020202020204" pitchFamily="34" charset="0"/>
              </a:rPr>
              <a:t>*Deux animateurs a minima pour animer chacune des deux cellules de crise mobilisées</a:t>
            </a:r>
          </a:p>
        </p:txBody>
      </p:sp>
      <p:sp>
        <p:nvSpPr>
          <p:cNvPr id="75" name="Rectangle : avec coin rogné 83">
            <a:extLst>
              <a:ext uri="{FF2B5EF4-FFF2-40B4-BE49-F238E27FC236}">
                <a16:creationId xmlns:a16="http://schemas.microsoft.com/office/drawing/2014/main" id="{7D588E16-698A-401C-BC54-10802FE695B6}"/>
              </a:ext>
            </a:extLst>
          </p:cNvPr>
          <p:cNvSpPr>
            <a:spLocks/>
          </p:cNvSpPr>
          <p:nvPr/>
        </p:nvSpPr>
        <p:spPr>
          <a:xfrm rot="10800000" flipH="1" flipV="1">
            <a:off x="251847" y="1417455"/>
            <a:ext cx="3455917" cy="369550"/>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Conseils d’organisation de l’exercice</a:t>
            </a:r>
          </a:p>
        </p:txBody>
      </p:sp>
      <p:sp>
        <p:nvSpPr>
          <p:cNvPr id="76" name="Rectangle : avec coin rogné 83">
            <a:extLst>
              <a:ext uri="{FF2B5EF4-FFF2-40B4-BE49-F238E27FC236}">
                <a16:creationId xmlns:a16="http://schemas.microsoft.com/office/drawing/2014/main" id="{16369C81-D4EE-4C4C-8DBD-EC2400AFE238}"/>
              </a:ext>
            </a:extLst>
          </p:cNvPr>
          <p:cNvSpPr>
            <a:spLocks/>
          </p:cNvSpPr>
          <p:nvPr/>
        </p:nvSpPr>
        <p:spPr>
          <a:xfrm flipH="1">
            <a:off x="416372" y="1407457"/>
            <a:ext cx="3455915" cy="337507"/>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2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endParaRPr>
          </a:p>
        </p:txBody>
      </p:sp>
      <p:sp>
        <p:nvSpPr>
          <p:cNvPr id="77" name="Rectangle : avec coin rogné 83">
            <a:extLst>
              <a:ext uri="{FF2B5EF4-FFF2-40B4-BE49-F238E27FC236}">
                <a16:creationId xmlns:a16="http://schemas.microsoft.com/office/drawing/2014/main" id="{B0BC084E-F233-458F-AD49-D2A87CAF86F0}"/>
              </a:ext>
            </a:extLst>
          </p:cNvPr>
          <p:cNvSpPr>
            <a:spLocks/>
          </p:cNvSpPr>
          <p:nvPr/>
        </p:nvSpPr>
        <p:spPr>
          <a:xfrm rot="10800000" flipH="1" flipV="1">
            <a:off x="250916" y="5348333"/>
            <a:ext cx="3455917" cy="369550"/>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Schéma d’organisation de l’exercice</a:t>
            </a:r>
          </a:p>
        </p:txBody>
      </p:sp>
      <p:sp>
        <p:nvSpPr>
          <p:cNvPr id="78" name="Rectangle : avec coin rogné 83">
            <a:extLst>
              <a:ext uri="{FF2B5EF4-FFF2-40B4-BE49-F238E27FC236}">
                <a16:creationId xmlns:a16="http://schemas.microsoft.com/office/drawing/2014/main" id="{7C532E72-FEE9-426C-8B48-14F7053EBC97}"/>
              </a:ext>
            </a:extLst>
          </p:cNvPr>
          <p:cNvSpPr>
            <a:spLocks/>
          </p:cNvSpPr>
          <p:nvPr/>
        </p:nvSpPr>
        <p:spPr>
          <a:xfrm flipH="1">
            <a:off x="412148" y="5301510"/>
            <a:ext cx="3455915" cy="337507"/>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2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endParaRPr>
          </a:p>
        </p:txBody>
      </p:sp>
      <p:sp>
        <p:nvSpPr>
          <p:cNvPr id="79" name="ZoneTexte 78">
            <a:extLst>
              <a:ext uri="{FF2B5EF4-FFF2-40B4-BE49-F238E27FC236}">
                <a16:creationId xmlns:a16="http://schemas.microsoft.com/office/drawing/2014/main" id="{8FB6D545-C025-4355-ADC2-CA87A59D8174}"/>
              </a:ext>
            </a:extLst>
          </p:cNvPr>
          <p:cNvSpPr txBox="1"/>
          <p:nvPr/>
        </p:nvSpPr>
        <p:spPr>
          <a:xfrm>
            <a:off x="480890" y="9143078"/>
            <a:ext cx="5895665" cy="553998"/>
          </a:xfrm>
          <a:prstGeom prst="rect">
            <a:avLst/>
          </a:prstGeom>
          <a:noFill/>
        </p:spPr>
        <p:txBody>
          <a:bodyPr wrap="square">
            <a:spAutoFit/>
          </a:bodyPr>
          <a:lstStyle/>
          <a:p>
            <a:pPr algn="just"/>
            <a:r>
              <a:rPr lang="fr-FR" sz="1000" i="1" kern="0" dirty="0">
                <a:solidFill>
                  <a:schemeClr val="tx1">
                    <a:lumMod val="65000"/>
                    <a:lumOff val="35000"/>
                  </a:schemeClr>
                </a:solidFill>
                <a:latin typeface="Arial" panose="020B0604020202020204" pitchFamily="34" charset="0"/>
                <a:ea typeface="Geneva" charset="-128"/>
                <a:cs typeface="Arial" panose="020B0604020202020204" pitchFamily="34" charset="0"/>
              </a:rPr>
              <a:t>La réalisation des exercices de crise en </a:t>
            </a:r>
            <a:r>
              <a:rPr lang="fr-FR" sz="1000" b="1" i="1" kern="0" dirty="0">
                <a:solidFill>
                  <a:schemeClr val="tx1">
                    <a:lumMod val="65000"/>
                    <a:lumOff val="35000"/>
                  </a:schemeClr>
                </a:solidFill>
                <a:latin typeface="Arial" panose="020B0604020202020204" pitchFamily="34" charset="0"/>
                <a:ea typeface="Geneva" charset="-128"/>
                <a:cs typeface="Arial" panose="020B0604020202020204" pitchFamily="34" charset="0"/>
              </a:rPr>
              <a:t>présentiel</a:t>
            </a:r>
            <a:r>
              <a:rPr lang="fr-FR" sz="1000" i="1" kern="0" dirty="0">
                <a:solidFill>
                  <a:schemeClr val="tx1">
                    <a:lumMod val="65000"/>
                    <a:lumOff val="35000"/>
                  </a:schemeClr>
                </a:solidFill>
                <a:latin typeface="Arial" panose="020B0604020202020204" pitchFamily="34" charset="0"/>
                <a:ea typeface="Geneva" charset="-128"/>
                <a:cs typeface="Arial" panose="020B0604020202020204" pitchFamily="34" charset="0"/>
              </a:rPr>
              <a:t> dans les structures de santé (ES ou ESMS) est à privilégier. Cependant, notamment au vu de la situation sanitaire actuelle, il peut être envisagé de réaliser les exercices en distanciel avec la mise en place d’une logistique complémentaire.  </a:t>
            </a:r>
          </a:p>
        </p:txBody>
      </p:sp>
      <p:pic>
        <p:nvPicPr>
          <p:cNvPr id="82" name="Image 10">
            <a:extLst>
              <a:ext uri="{FF2B5EF4-FFF2-40B4-BE49-F238E27FC236}">
                <a16:creationId xmlns:a16="http://schemas.microsoft.com/office/drawing/2014/main" id="{A8261A10-5052-41EA-B9D0-5C026D17D5C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84" name="Picture 83" descr="Logo, company name&#10;&#10;Description automatically generated">
            <a:extLst>
              <a:ext uri="{FF2B5EF4-FFF2-40B4-BE49-F238E27FC236}">
                <a16:creationId xmlns:a16="http://schemas.microsoft.com/office/drawing/2014/main" id="{9DAB2848-618A-4C77-9806-C9ACC3E9F059}"/>
              </a:ext>
            </a:extLst>
          </p:cNvPr>
          <p:cNvPicPr>
            <a:picLocks noChangeAspect="1"/>
          </p:cNvPicPr>
          <p:nvPr/>
        </p:nvPicPr>
        <p:blipFill>
          <a:blip r:embed="rId16"/>
          <a:stretch>
            <a:fillRect/>
          </a:stretch>
        </p:blipFill>
        <p:spPr>
          <a:xfrm>
            <a:off x="1055805" y="731056"/>
            <a:ext cx="761652" cy="465364"/>
          </a:xfrm>
          <a:prstGeom prst="rect">
            <a:avLst/>
          </a:prstGeom>
        </p:spPr>
      </p:pic>
      <p:pic>
        <p:nvPicPr>
          <p:cNvPr id="85" name="Picture 84">
            <a:extLst>
              <a:ext uri="{FF2B5EF4-FFF2-40B4-BE49-F238E27FC236}">
                <a16:creationId xmlns:a16="http://schemas.microsoft.com/office/drawing/2014/main" id="{1BCDE3D0-1785-4A3E-8C8B-872EBFB7EC81}"/>
              </a:ext>
            </a:extLst>
          </p:cNvPr>
          <p:cNvPicPr>
            <a:picLocks noChangeAspect="1"/>
          </p:cNvPicPr>
          <p:nvPr/>
        </p:nvPicPr>
        <p:blipFill>
          <a:blip r:embed="rId17"/>
          <a:stretch>
            <a:fillRect/>
          </a:stretch>
        </p:blipFill>
        <p:spPr>
          <a:xfrm>
            <a:off x="514892" y="899769"/>
            <a:ext cx="433481" cy="244978"/>
          </a:xfrm>
          <a:prstGeom prst="rect">
            <a:avLst/>
          </a:prstGeom>
        </p:spPr>
      </p:pic>
      <p:sp>
        <p:nvSpPr>
          <p:cNvPr id="80" name="Ellipse 42">
            <a:extLst>
              <a:ext uri="{FF2B5EF4-FFF2-40B4-BE49-F238E27FC236}">
                <a16:creationId xmlns:a16="http://schemas.microsoft.com/office/drawing/2014/main" id="{70D8C622-B4CE-49BD-A4CE-F4136FB09602}"/>
              </a:ext>
            </a:extLst>
          </p:cNvPr>
          <p:cNvSpPr/>
          <p:nvPr/>
        </p:nvSpPr>
        <p:spPr>
          <a:xfrm>
            <a:off x="663915" y="2230466"/>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1</a:t>
            </a:r>
          </a:p>
        </p:txBody>
      </p:sp>
      <p:sp>
        <p:nvSpPr>
          <p:cNvPr id="81" name="TextBox 29">
            <a:extLst>
              <a:ext uri="{FF2B5EF4-FFF2-40B4-BE49-F238E27FC236}">
                <a16:creationId xmlns:a16="http://schemas.microsoft.com/office/drawing/2014/main" id="{96D85EC7-804A-4158-96BE-95D0176E7A3D}"/>
              </a:ext>
            </a:extLst>
          </p:cNvPr>
          <p:cNvSpPr txBox="1">
            <a:spLocks/>
          </p:cNvSpPr>
          <p:nvPr/>
        </p:nvSpPr>
        <p:spPr>
          <a:xfrm>
            <a:off x="951915" y="2941513"/>
            <a:ext cx="5420416" cy="769441"/>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L’animateur doit indiquer à l’établissement de santé, la </a:t>
            </a:r>
            <a:r>
              <a:rPr lang="fr-FR" sz="1100" kern="0" dirty="0">
                <a:solidFill>
                  <a:srgbClr val="EB5B65"/>
                </a:solidFill>
                <a:latin typeface="Arial" panose="020B0604020202020204" pitchFamily="34" charset="0"/>
                <a:ea typeface="Geneva" charset="-128"/>
                <a:cs typeface="Arial" panose="020B0604020202020204" pitchFamily="34" charset="0"/>
              </a:rPr>
              <a:t>logistique</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 nécessaire à la réalisation de l’exercice : réservation de salles (deux salles pour les joueurs et une salle d’animation), installation de téléphones dans les salles, impression des kits pour les participants, présence d’un tableau blanc, etc.</a:t>
            </a:r>
            <a:endParaRPr lang="fr-FR" sz="1100" kern="0" dirty="0">
              <a:solidFill>
                <a:schemeClr val="tx1">
                  <a:lumMod val="65000"/>
                  <a:lumOff val="35000"/>
                </a:schemeClr>
              </a:solidFill>
              <a:highlight>
                <a:srgbClr val="FFFF00"/>
              </a:highlight>
              <a:latin typeface="Arial" panose="020B0604020202020204" pitchFamily="34" charset="0"/>
              <a:ea typeface="Geneva" charset="-128"/>
              <a:cs typeface="Arial" panose="020B0604020202020204" pitchFamily="34" charset="0"/>
            </a:endParaRPr>
          </a:p>
        </p:txBody>
      </p:sp>
      <p:sp>
        <p:nvSpPr>
          <p:cNvPr id="86" name="Ellipse 42">
            <a:extLst>
              <a:ext uri="{FF2B5EF4-FFF2-40B4-BE49-F238E27FC236}">
                <a16:creationId xmlns:a16="http://schemas.microsoft.com/office/drawing/2014/main" id="{90677BC4-C41E-4C7B-B869-F9711DA0F6C0}"/>
              </a:ext>
            </a:extLst>
          </p:cNvPr>
          <p:cNvSpPr/>
          <p:nvPr/>
        </p:nvSpPr>
        <p:spPr>
          <a:xfrm>
            <a:off x="663915" y="3156513"/>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2</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87" name="TextBox 31">
            <a:extLst>
              <a:ext uri="{FF2B5EF4-FFF2-40B4-BE49-F238E27FC236}">
                <a16:creationId xmlns:a16="http://schemas.microsoft.com/office/drawing/2014/main" id="{3BAC44D3-2077-4999-9898-487CD1736E40}"/>
              </a:ext>
            </a:extLst>
          </p:cNvPr>
          <p:cNvSpPr txBox="1">
            <a:spLocks/>
          </p:cNvSpPr>
          <p:nvPr/>
        </p:nvSpPr>
        <p:spPr>
          <a:xfrm>
            <a:off x="951915" y="1857960"/>
            <a:ext cx="5420416" cy="1107996"/>
          </a:xfrm>
          <a:prstGeom prst="rect">
            <a:avLst/>
          </a:prstGeom>
          <a:noFill/>
        </p:spPr>
        <p:txBody>
          <a:bodyPr wrap="square">
            <a:spAutoFit/>
          </a:bodyPr>
          <a:lstStyle/>
          <a:p>
            <a:pPr algn="just"/>
            <a:r>
              <a:rPr lang="en-US"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’animateur doit, en amont de l’exercice et avec l’aide de l’établissement de santé, </a:t>
            </a:r>
            <a:r>
              <a:rPr lang="fr-FR" sz="1100" kern="0" dirty="0">
                <a:solidFill>
                  <a:srgbClr val="EB5B65"/>
                </a:solidFill>
                <a:latin typeface="Arial" panose="020B0604020202020204" pitchFamily="34" charset="0"/>
                <a:ea typeface="Geneva" charset="-128"/>
                <a:cs typeface="Arial" panose="020B0604020202020204" pitchFamily="34" charset="0"/>
              </a:rPr>
              <a:t>valider la date de l’exercice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(une demi-journée) et </a:t>
            </a:r>
            <a:r>
              <a:rPr lang="fr-FR" sz="1100" kern="0" dirty="0">
                <a:solidFill>
                  <a:srgbClr val="EB5B65"/>
                </a:solidFill>
                <a:latin typeface="Arial" panose="020B0604020202020204" pitchFamily="34" charset="0"/>
                <a:ea typeface="Geneva" charset="-128"/>
                <a:cs typeface="Arial" panose="020B0604020202020204" pitchFamily="34" charset="0"/>
              </a:rPr>
              <a:t>identifier les participants</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 nécessaires à la simulation (RSSI, DSI, DPO, Equipe IT, Membres de la Direction, Président CME/Médecin/Pharmacien, Responsable RH, Responsable Communication, Chefs de services des principaux métiers, Cadres de Santé) en complétant le document « Annuaire des participants ».</a:t>
            </a:r>
          </a:p>
        </p:txBody>
      </p:sp>
      <p:sp>
        <p:nvSpPr>
          <p:cNvPr id="88" name="TextBox 29">
            <a:extLst>
              <a:ext uri="{FF2B5EF4-FFF2-40B4-BE49-F238E27FC236}">
                <a16:creationId xmlns:a16="http://schemas.microsoft.com/office/drawing/2014/main" id="{0745485E-7082-4D9B-A106-7DA7C619192B}"/>
              </a:ext>
            </a:extLst>
          </p:cNvPr>
          <p:cNvSpPr txBox="1">
            <a:spLocks/>
          </p:cNvSpPr>
          <p:nvPr/>
        </p:nvSpPr>
        <p:spPr>
          <a:xfrm>
            <a:off x="951915" y="3838165"/>
            <a:ext cx="5420416" cy="600164"/>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L’animateur doit prévoir la </a:t>
            </a:r>
            <a:r>
              <a:rPr lang="fr-FR" sz="1100" kern="0" dirty="0">
                <a:solidFill>
                  <a:srgbClr val="EB5B65"/>
                </a:solidFill>
                <a:latin typeface="Arial" panose="020B0604020202020204" pitchFamily="34" charset="0"/>
                <a:ea typeface="Geneva" charset="-128"/>
                <a:cs typeface="Arial" panose="020B0604020202020204" pitchFamily="34" charset="0"/>
              </a:rPr>
              <a:t>création d’une boîte mail spécifique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à l’exercice de crise pour pouvoir envoyer les stimuli aux joueurs. Il est préférable de tester que la boîte mail fonctionne en amont de l’exercice. </a:t>
            </a:r>
            <a:endParaRPr lang="fr-FR" sz="1100" kern="0" dirty="0">
              <a:solidFill>
                <a:schemeClr val="tx1">
                  <a:lumMod val="65000"/>
                  <a:lumOff val="35000"/>
                </a:schemeClr>
              </a:solidFill>
              <a:highlight>
                <a:srgbClr val="FFFF00"/>
              </a:highlight>
              <a:latin typeface="Arial" panose="020B0604020202020204" pitchFamily="34" charset="0"/>
              <a:ea typeface="Geneva" charset="-128"/>
              <a:cs typeface="Arial" panose="020B0604020202020204" pitchFamily="34" charset="0"/>
            </a:endParaRPr>
          </a:p>
        </p:txBody>
      </p:sp>
      <p:sp>
        <p:nvSpPr>
          <p:cNvPr id="89" name="Ellipse 42">
            <a:extLst>
              <a:ext uri="{FF2B5EF4-FFF2-40B4-BE49-F238E27FC236}">
                <a16:creationId xmlns:a16="http://schemas.microsoft.com/office/drawing/2014/main" id="{4E467485-4BF2-4BA7-8EC3-758701D84C67}"/>
              </a:ext>
            </a:extLst>
          </p:cNvPr>
          <p:cNvSpPr/>
          <p:nvPr/>
        </p:nvSpPr>
        <p:spPr>
          <a:xfrm>
            <a:off x="663915" y="3969826"/>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3</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90" name="TextBox 29">
            <a:extLst>
              <a:ext uri="{FF2B5EF4-FFF2-40B4-BE49-F238E27FC236}">
                <a16:creationId xmlns:a16="http://schemas.microsoft.com/office/drawing/2014/main" id="{5A1CFBCA-0253-4329-AE2C-4162373E7FEE}"/>
              </a:ext>
            </a:extLst>
          </p:cNvPr>
          <p:cNvSpPr txBox="1">
            <a:spLocks/>
          </p:cNvSpPr>
          <p:nvPr/>
        </p:nvSpPr>
        <p:spPr>
          <a:xfrm>
            <a:off x="948105" y="4491046"/>
            <a:ext cx="5420416" cy="769441"/>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L’animateur doit </a:t>
            </a:r>
            <a:r>
              <a:rPr lang="fr-FR" sz="1100" kern="0" dirty="0">
                <a:solidFill>
                  <a:srgbClr val="EB5B65"/>
                </a:solidFill>
                <a:latin typeface="Arial" panose="020B0604020202020204" pitchFamily="34" charset="0"/>
                <a:ea typeface="Geneva" charset="-128"/>
                <a:cs typeface="Arial" panose="020B0604020202020204" pitchFamily="34" charset="0"/>
              </a:rPr>
              <a:t>mettre à jour sur le chronogramme les destinataires des stimuli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en fonction de la liste des participants identifiés par l’établissement. Il peut également remplacer les fonctions des émetteurs par les noms et prénoms de personnes existantes au sein de l’établissement. </a:t>
            </a:r>
            <a:endParaRPr lang="fr-FR" sz="1100" kern="0" dirty="0">
              <a:solidFill>
                <a:schemeClr val="tx1">
                  <a:lumMod val="65000"/>
                  <a:lumOff val="35000"/>
                </a:schemeClr>
              </a:solidFill>
              <a:highlight>
                <a:srgbClr val="FFFF00"/>
              </a:highlight>
              <a:latin typeface="Arial" panose="020B0604020202020204" pitchFamily="34" charset="0"/>
              <a:ea typeface="Geneva" charset="-128"/>
              <a:cs typeface="Arial" panose="020B0604020202020204" pitchFamily="34" charset="0"/>
            </a:endParaRPr>
          </a:p>
        </p:txBody>
      </p:sp>
      <p:sp>
        <p:nvSpPr>
          <p:cNvPr id="91" name="Ellipse 42">
            <a:extLst>
              <a:ext uri="{FF2B5EF4-FFF2-40B4-BE49-F238E27FC236}">
                <a16:creationId xmlns:a16="http://schemas.microsoft.com/office/drawing/2014/main" id="{C48C42BD-03DA-43AD-9973-E78C39E5D3B6}"/>
              </a:ext>
            </a:extLst>
          </p:cNvPr>
          <p:cNvSpPr/>
          <p:nvPr/>
        </p:nvSpPr>
        <p:spPr>
          <a:xfrm>
            <a:off x="660105" y="4699550"/>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4</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92" name="Rectangle 91">
            <a:extLst>
              <a:ext uri="{FF2B5EF4-FFF2-40B4-BE49-F238E27FC236}">
                <a16:creationId xmlns:a16="http://schemas.microsoft.com/office/drawing/2014/main" id="{1E1E31AB-25A8-4133-9D00-4898849A41B9}"/>
              </a:ext>
            </a:extLst>
          </p:cNvPr>
          <p:cNvSpPr/>
          <p:nvPr/>
        </p:nvSpPr>
        <p:spPr>
          <a:xfrm>
            <a:off x="367380" y="7253029"/>
            <a:ext cx="2201306" cy="421765"/>
          </a:xfrm>
          <a:prstGeom prst="rect">
            <a:avLst/>
          </a:prstGeom>
          <a:solidFill>
            <a:schemeClr val="bg1"/>
          </a:solidFill>
          <a:ln w="12700" cap="flat" cmpd="sng" algn="ctr">
            <a:solidFill>
              <a:srgbClr val="8C9B9C">
                <a:shade val="50000"/>
              </a:srgbClr>
            </a:solidFill>
            <a:prstDash val="dash"/>
            <a:miter lim="800000"/>
          </a:ln>
          <a:effectLst/>
        </p:spPr>
        <p:txBody>
          <a:bodyPr rtlCol="0" anchor="ctr"/>
          <a:lstStyle/>
          <a:p>
            <a:pPr defTabSz="514350">
              <a:defRPr/>
            </a:pPr>
            <a:endParaRPr lang="fr-FR" sz="1013" b="1" kern="0">
              <a:solidFill>
                <a:srgbClr val="FF0000"/>
              </a:solidFill>
              <a:latin typeface="Tahoma"/>
              <a:cs typeface="Arial" panose="020B0604020202020204" pitchFamily="34" charset="0"/>
            </a:endParaRPr>
          </a:p>
        </p:txBody>
      </p:sp>
      <p:sp>
        <p:nvSpPr>
          <p:cNvPr id="93" name="Rectangle 92">
            <a:extLst>
              <a:ext uri="{FF2B5EF4-FFF2-40B4-BE49-F238E27FC236}">
                <a16:creationId xmlns:a16="http://schemas.microsoft.com/office/drawing/2014/main" id="{275523E5-04B6-4E5A-8971-3155BC087458}"/>
              </a:ext>
            </a:extLst>
          </p:cNvPr>
          <p:cNvSpPr>
            <a:spLocks/>
          </p:cNvSpPr>
          <p:nvPr/>
        </p:nvSpPr>
        <p:spPr>
          <a:xfrm>
            <a:off x="919985" y="7366586"/>
            <a:ext cx="1592309" cy="258678"/>
          </a:xfrm>
          <a:prstGeom prst="rect">
            <a:avLst/>
          </a:prstGeom>
          <a:solidFill>
            <a:srgbClr val="F4F3F0"/>
          </a:solidFill>
          <a:ln w="12700" cap="flat" cmpd="sng" algn="ctr">
            <a:noFill/>
            <a:prstDash val="solid"/>
            <a:miter lim="800000"/>
          </a:ln>
          <a:effectLst/>
        </p:spPr>
        <p:txBody>
          <a:bodyPr rot="0" spcFirstLastPara="0" vertOverflow="overflow" horzOverflow="overflow" vert="horz" wrap="square" lIns="141750" tIns="40500" rIns="141750" bIns="40500" numCol="1" spcCol="0" rtlCol="0" fromWordArt="0" anchor="ctr" anchorCtr="0" forceAA="0" compatLnSpc="1">
            <a:prstTxWarp prst="textNoShape">
              <a:avLst/>
            </a:prstTxWarp>
            <a:noAutofit/>
          </a:bodyPr>
          <a:lstStyle/>
          <a:p>
            <a:pPr defTabSz="514350">
              <a:defRPr/>
            </a:pPr>
            <a:r>
              <a:rPr lang="fr-FR" sz="500" b="1" kern="0" dirty="0">
                <a:solidFill>
                  <a:srgbClr val="EB5B65"/>
                </a:solidFill>
                <a:latin typeface="Tahoma"/>
                <a:cs typeface="Arial" panose="020B0604020202020204" pitchFamily="34" charset="0"/>
              </a:rPr>
              <a:t>Rôle : Jouer</a:t>
            </a:r>
            <a:r>
              <a:rPr lang="fr-FR" sz="500" kern="0" dirty="0">
                <a:solidFill>
                  <a:srgbClr val="EB5B65"/>
                </a:solidFill>
                <a:latin typeface="Tahoma"/>
                <a:cs typeface="Arial" panose="020B0604020202020204" pitchFamily="34" charset="0"/>
              </a:rPr>
              <a:t> leur propre rôle pour </a:t>
            </a:r>
            <a:r>
              <a:rPr lang="fr-FR" sz="500" b="1" kern="0" dirty="0">
                <a:solidFill>
                  <a:srgbClr val="EB5B65"/>
                </a:solidFill>
                <a:latin typeface="Tahoma"/>
                <a:cs typeface="Arial" panose="020B0604020202020204" pitchFamily="34" charset="0"/>
              </a:rPr>
              <a:t>gérer la crise</a:t>
            </a:r>
            <a:r>
              <a:rPr lang="fr-FR" sz="500" kern="0" dirty="0">
                <a:solidFill>
                  <a:srgbClr val="EB5B65"/>
                </a:solidFill>
                <a:latin typeface="Tahoma"/>
                <a:cs typeface="Arial" panose="020B0604020202020204" pitchFamily="34" charset="0"/>
              </a:rPr>
              <a:t>, suivant les règles de l’exercice</a:t>
            </a:r>
          </a:p>
        </p:txBody>
      </p:sp>
      <p:sp>
        <p:nvSpPr>
          <p:cNvPr id="94" name="Rectangle 93">
            <a:extLst>
              <a:ext uri="{FF2B5EF4-FFF2-40B4-BE49-F238E27FC236}">
                <a16:creationId xmlns:a16="http://schemas.microsoft.com/office/drawing/2014/main" id="{58B7DAC2-3ACC-4AC7-9217-4DF7E2E8637D}"/>
              </a:ext>
            </a:extLst>
          </p:cNvPr>
          <p:cNvSpPr>
            <a:spLocks/>
          </p:cNvSpPr>
          <p:nvPr/>
        </p:nvSpPr>
        <p:spPr>
          <a:xfrm>
            <a:off x="395566" y="7177444"/>
            <a:ext cx="1145131" cy="169277"/>
          </a:xfrm>
          <a:prstGeom prst="rect">
            <a:avLst/>
          </a:prstGeom>
          <a:solidFill>
            <a:schemeClr val="accent4">
              <a:lumMod val="20000"/>
              <a:lumOff val="80000"/>
            </a:schemeClr>
          </a:solidFill>
        </p:spPr>
        <p:txBody>
          <a:bodyPr wrap="square" rtlCol="0">
            <a:spAutoFit/>
          </a:bodyPr>
          <a:lstStyle/>
          <a:p>
            <a:pPr algn="ctr" defTabSz="514350">
              <a:defRPr/>
            </a:pPr>
            <a:r>
              <a:rPr lang="fr-FR" sz="500" b="1" kern="0" dirty="0">
                <a:solidFill>
                  <a:srgbClr val="EB5B65"/>
                </a:solidFill>
                <a:latin typeface="Arial" panose="020B0604020202020204" pitchFamily="34" charset="0"/>
                <a:cs typeface="Arial" panose="020B0604020202020204" pitchFamily="34" charset="0"/>
              </a:rPr>
              <a:t>Cellule de crise technique</a:t>
            </a:r>
          </a:p>
        </p:txBody>
      </p:sp>
      <p:pic>
        <p:nvPicPr>
          <p:cNvPr id="95" name="Graphique 59" descr="Cycle avec des personnes avec un remplissage uni">
            <a:extLst>
              <a:ext uri="{FF2B5EF4-FFF2-40B4-BE49-F238E27FC236}">
                <a16:creationId xmlns:a16="http://schemas.microsoft.com/office/drawing/2014/main" id="{8335769C-362A-43DF-8111-B2BC33B1A4A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00027" y="7363756"/>
            <a:ext cx="294485" cy="294485"/>
          </a:xfrm>
          <a:prstGeom prst="rect">
            <a:avLst/>
          </a:prstGeom>
        </p:spPr>
      </p:pic>
      <p:pic>
        <p:nvPicPr>
          <p:cNvPr id="6" name="Graphic 5" descr="Circles with arrows outline">
            <a:extLst>
              <a:ext uri="{FF2B5EF4-FFF2-40B4-BE49-F238E27FC236}">
                <a16:creationId xmlns:a16="http://schemas.microsoft.com/office/drawing/2014/main" id="{2E9C27E8-1DB3-4B7D-B8E0-3B07115FD0E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12148" y="6286504"/>
            <a:ext cx="266006" cy="266006"/>
          </a:xfrm>
          <a:prstGeom prst="rect">
            <a:avLst/>
          </a:prstGeom>
        </p:spPr>
      </p:pic>
      <p:sp>
        <p:nvSpPr>
          <p:cNvPr id="96" name="ZoneTexte 46">
            <a:extLst>
              <a:ext uri="{FF2B5EF4-FFF2-40B4-BE49-F238E27FC236}">
                <a16:creationId xmlns:a16="http://schemas.microsoft.com/office/drawing/2014/main" id="{6C33161F-4A15-4783-B770-8838CE9747F1}"/>
              </a:ext>
            </a:extLst>
          </p:cNvPr>
          <p:cNvSpPr txBox="1"/>
          <p:nvPr/>
        </p:nvSpPr>
        <p:spPr>
          <a:xfrm>
            <a:off x="596982" y="6276764"/>
            <a:ext cx="2064747" cy="276999"/>
          </a:xfrm>
          <a:prstGeom prst="rect">
            <a:avLst/>
          </a:prstGeom>
          <a:noFill/>
        </p:spPr>
        <p:txBody>
          <a:bodyPr wrap="square" lIns="60750" rIns="60750" rtlCol="0">
            <a:spAutoFit/>
          </a:bodyPr>
          <a:lstStyle/>
          <a:p>
            <a:pPr algn="ctr" defTabSz="514350">
              <a:defRPr/>
            </a:pPr>
            <a:r>
              <a:rPr lang="fr-FR" sz="600" b="1" i="1" dirty="0">
                <a:solidFill>
                  <a:schemeClr val="bg1"/>
                </a:solidFill>
                <a:latin typeface="Arial" panose="020B0604020202020204" pitchFamily="34" charset="0"/>
                <a:cs typeface="Arial" panose="020B0604020202020204" pitchFamily="34" charset="0"/>
              </a:rPr>
              <a:t>Points de situation réguliers entre les cellules (mail) avec les animateurs en copie</a:t>
            </a:r>
          </a:p>
        </p:txBody>
      </p:sp>
      <p:pic>
        <p:nvPicPr>
          <p:cNvPr id="4" name="Image 3" descr="Une image contenant texte, Police, conception, guide&#10;&#10;Le contenu généré par l’IA peut être incorrect.">
            <a:extLst>
              <a:ext uri="{FF2B5EF4-FFF2-40B4-BE49-F238E27FC236}">
                <a16:creationId xmlns:a16="http://schemas.microsoft.com/office/drawing/2014/main" id="{90DA3CB0-2DA1-2D0E-F189-C84C5E6AE475}"/>
              </a:ext>
            </a:extLst>
          </p:cNvPr>
          <p:cNvPicPr>
            <a:picLocks noChangeAspect="1"/>
          </p:cNvPicPr>
          <p:nvPr/>
        </p:nvPicPr>
        <p:blipFill>
          <a:blip r:embed="rId20"/>
          <a:stretch>
            <a:fillRect/>
          </a:stretch>
        </p:blipFill>
        <p:spPr>
          <a:xfrm>
            <a:off x="380928" y="396944"/>
            <a:ext cx="629559" cy="335645"/>
          </a:xfrm>
          <a:prstGeom prst="rect">
            <a:avLst/>
          </a:prstGeom>
        </p:spPr>
      </p:pic>
    </p:spTree>
    <p:extLst>
      <p:ext uri="{BB962C8B-B14F-4D97-AF65-F5344CB8AC3E}">
        <p14:creationId xmlns:p14="http://schemas.microsoft.com/office/powerpoint/2010/main" val="3071671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6" name="Ellipse 42">
            <a:extLst>
              <a:ext uri="{FF2B5EF4-FFF2-40B4-BE49-F238E27FC236}">
                <a16:creationId xmlns:a16="http://schemas.microsoft.com/office/drawing/2014/main" id="{FD0EBFB0-B64A-4730-81D8-F3E03DF16DC0}"/>
              </a:ext>
            </a:extLst>
          </p:cNvPr>
          <p:cNvSpPr/>
          <p:nvPr/>
        </p:nvSpPr>
        <p:spPr>
          <a:xfrm>
            <a:off x="2601636" y="575458"/>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5</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C450C70-A712-46AF-ADF5-A0A1D2D253F5}"/>
              </a:ext>
            </a:extLst>
          </p:cNvPr>
          <p:cNvSpPr txBox="1"/>
          <p:nvPr/>
        </p:nvSpPr>
        <p:spPr>
          <a:xfrm>
            <a:off x="3110138" y="616959"/>
            <a:ext cx="3947404" cy="307777"/>
          </a:xfrm>
          <a:prstGeom prst="rect">
            <a:avLst/>
          </a:prstGeom>
          <a:noFill/>
        </p:spPr>
        <p:txBody>
          <a:bodyPr wrap="square">
            <a:spAutoFit/>
          </a:bodyPr>
          <a:lstStyle/>
          <a:p>
            <a:pPr algn="just"/>
            <a:r>
              <a:rPr kumimoji="0" lang="fr-FR" sz="1400" b="1"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Animation du briefing</a:t>
            </a:r>
            <a:endParaRPr lang="en-GB" sz="1400" b="1">
              <a:solidFill>
                <a:schemeClr val="tx1">
                  <a:lumMod val="65000"/>
                  <a:lumOff val="35000"/>
                </a:schemeClr>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8DBDA9E6-72F7-4A22-B02D-7661D26C3648}"/>
              </a:ext>
            </a:extLst>
          </p:cNvPr>
          <p:cNvSpPr txBox="1"/>
          <p:nvPr/>
        </p:nvSpPr>
        <p:spPr>
          <a:xfrm>
            <a:off x="664571" y="1227241"/>
            <a:ext cx="5528859" cy="1107996"/>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L’étape du briefing est un moment privilégié pendant lequel l’animateur(s), l’observateur(s) et les joueurs se trouvent réunis pour la première fois avant que commence réellement l’exercice. A ce moment,</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 les joueurs ont eu l’occasion de prendre connaissance du kit participant qui leur a été transmis quelques jours auparavant par mail et pourrons poser toutes les questions utiles à la compréhension des objectifs et modalités de jeu.</a:t>
            </a:r>
            <a:r>
              <a:rPr kumimoji="0" lang="fr-FR" sz="1100" b="0" i="0" u="none" strike="noStrike" kern="0" cap="none" spc="0" normalizeH="0" baseline="0" noProof="0" dirty="0">
                <a:ln>
                  <a:noFill/>
                </a:ln>
                <a:solidFill>
                  <a:schemeClr val="accent4"/>
                </a:solidFill>
                <a:effectLst/>
                <a:uLnTx/>
                <a:uFillTx/>
                <a:latin typeface="Arial" panose="020B0604020202020204" pitchFamily="34" charset="0"/>
                <a:ea typeface="Geneva" charset="-128"/>
                <a:cs typeface="Arial" panose="020B0604020202020204" pitchFamily="34" charset="0"/>
              </a:rPr>
              <a:t> </a:t>
            </a:r>
            <a:endPar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10" name="Rectangle : avec coin rogné 83">
            <a:extLst>
              <a:ext uri="{FF2B5EF4-FFF2-40B4-BE49-F238E27FC236}">
                <a16:creationId xmlns:a16="http://schemas.microsoft.com/office/drawing/2014/main" id="{E9CA86C6-9791-4911-BE16-6A8F31A0675E}"/>
              </a:ext>
            </a:extLst>
          </p:cNvPr>
          <p:cNvSpPr>
            <a:spLocks/>
          </p:cNvSpPr>
          <p:nvPr/>
        </p:nvSpPr>
        <p:spPr>
          <a:xfrm rot="10800000" flipH="1" flipV="1">
            <a:off x="251847" y="2562447"/>
            <a:ext cx="2246804" cy="382771"/>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Logistique du briefing</a:t>
            </a:r>
          </a:p>
        </p:txBody>
      </p:sp>
      <p:pic>
        <p:nvPicPr>
          <p:cNvPr id="3" name="Graphic 2" descr="Tools outline">
            <a:extLst>
              <a:ext uri="{FF2B5EF4-FFF2-40B4-BE49-F238E27FC236}">
                <a16:creationId xmlns:a16="http://schemas.microsoft.com/office/drawing/2014/main" id="{4E4673EB-06DD-4253-8E07-6AEB6ACEFB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2414" y="2615563"/>
            <a:ext cx="261610" cy="261610"/>
          </a:xfrm>
          <a:prstGeom prst="rect">
            <a:avLst/>
          </a:prstGeom>
        </p:spPr>
      </p:pic>
      <p:cxnSp>
        <p:nvCxnSpPr>
          <p:cNvPr id="12" name="Straight Connector 11">
            <a:extLst>
              <a:ext uri="{FF2B5EF4-FFF2-40B4-BE49-F238E27FC236}">
                <a16:creationId xmlns:a16="http://schemas.microsoft.com/office/drawing/2014/main" id="{24870B29-292F-400D-99EF-52BF80068ECE}"/>
              </a:ext>
            </a:extLst>
          </p:cNvPr>
          <p:cNvCxnSpPr>
            <a:cxnSpLocks/>
          </p:cNvCxnSpPr>
          <p:nvPr/>
        </p:nvCxnSpPr>
        <p:spPr>
          <a:xfrm>
            <a:off x="1069610" y="3120772"/>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13" name="TextBox 12">
            <a:extLst>
              <a:ext uri="{FF2B5EF4-FFF2-40B4-BE49-F238E27FC236}">
                <a16:creationId xmlns:a16="http://schemas.microsoft.com/office/drawing/2014/main" id="{D92B9A6A-0CD8-4274-89E4-C5C7F43E8FF0}"/>
              </a:ext>
            </a:extLst>
          </p:cNvPr>
          <p:cNvSpPr txBox="1"/>
          <p:nvPr/>
        </p:nvSpPr>
        <p:spPr>
          <a:xfrm>
            <a:off x="1329140" y="2971516"/>
            <a:ext cx="4824963"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Durée idéale : 15min (dépendant des questionnements des joueurs) </a:t>
            </a:r>
          </a:p>
        </p:txBody>
      </p:sp>
      <p:cxnSp>
        <p:nvCxnSpPr>
          <p:cNvPr id="14" name="Straight Connector 13">
            <a:extLst>
              <a:ext uri="{FF2B5EF4-FFF2-40B4-BE49-F238E27FC236}">
                <a16:creationId xmlns:a16="http://schemas.microsoft.com/office/drawing/2014/main" id="{C981E975-F4C4-4EB8-ADF5-E1716CE42666}"/>
              </a:ext>
            </a:extLst>
          </p:cNvPr>
          <p:cNvCxnSpPr>
            <a:cxnSpLocks/>
          </p:cNvCxnSpPr>
          <p:nvPr/>
        </p:nvCxnSpPr>
        <p:spPr>
          <a:xfrm>
            <a:off x="1077530" y="3478339"/>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15" name="TextBox 14">
            <a:extLst>
              <a:ext uri="{FF2B5EF4-FFF2-40B4-BE49-F238E27FC236}">
                <a16:creationId xmlns:a16="http://schemas.microsoft.com/office/drawing/2014/main" id="{BAC51423-8521-480D-8E18-0EE58BCB50D3}"/>
              </a:ext>
            </a:extLst>
          </p:cNvPr>
          <p:cNvSpPr txBox="1"/>
          <p:nvPr/>
        </p:nvSpPr>
        <p:spPr>
          <a:xfrm>
            <a:off x="1337060" y="3329083"/>
            <a:ext cx="4824963"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Support nécessaire : Brief des participants</a:t>
            </a:r>
          </a:p>
        </p:txBody>
      </p:sp>
      <p:pic>
        <p:nvPicPr>
          <p:cNvPr id="6" name="Graphic 5" descr="Warning outline">
            <a:extLst>
              <a:ext uri="{FF2B5EF4-FFF2-40B4-BE49-F238E27FC236}">
                <a16:creationId xmlns:a16="http://schemas.microsoft.com/office/drawing/2014/main" id="{AA745152-F024-44EE-8111-60810A3F01B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3972" y="3794773"/>
            <a:ext cx="253090" cy="253090"/>
          </a:xfrm>
          <a:prstGeom prst="rect">
            <a:avLst/>
          </a:prstGeom>
        </p:spPr>
      </p:pic>
      <p:sp>
        <p:nvSpPr>
          <p:cNvPr id="18" name="TextBox 17">
            <a:extLst>
              <a:ext uri="{FF2B5EF4-FFF2-40B4-BE49-F238E27FC236}">
                <a16:creationId xmlns:a16="http://schemas.microsoft.com/office/drawing/2014/main" id="{210C9DEC-4BFC-4730-8BE1-67E3E9B1CA9F}"/>
              </a:ext>
            </a:extLst>
          </p:cNvPr>
          <p:cNvSpPr txBox="1"/>
          <p:nvPr/>
        </p:nvSpPr>
        <p:spPr>
          <a:xfrm>
            <a:off x="772812" y="3644318"/>
            <a:ext cx="5312376" cy="553998"/>
          </a:xfrm>
          <a:prstGeom prst="rect">
            <a:avLst/>
          </a:prstGeom>
          <a:noFill/>
        </p:spPr>
        <p:txBody>
          <a:bodyPr wrap="square">
            <a:spAutoFit/>
          </a:bodyPr>
          <a:lstStyle/>
          <a:p>
            <a:pPr algn="just"/>
            <a:r>
              <a:rPr kumimoji="0" lang="fr-FR" sz="10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Le jour de l’exercice, gardez à portée de main le support de </a:t>
            </a:r>
            <a:r>
              <a:rPr kumimoji="0" lang="fr-FR" sz="1000" b="0" i="1" u="none" strike="noStrike" kern="0" cap="none" spc="0" normalizeH="0" baseline="0" noProof="0" dirty="0" err="1">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briefin</a:t>
            </a:r>
            <a:r>
              <a:rPr lang="fr-FR" sz="1000" i="1" kern="0" dirty="0">
                <a:solidFill>
                  <a:schemeClr val="tx1">
                    <a:lumMod val="65000"/>
                    <a:lumOff val="35000"/>
                  </a:schemeClr>
                </a:solidFill>
                <a:latin typeface="Arial" panose="020B0604020202020204" pitchFamily="34" charset="0"/>
                <a:ea typeface="Geneva" charset="-128"/>
                <a:cs typeface="Arial" panose="020B0604020202020204" pitchFamily="34" charset="0"/>
              </a:rPr>
              <a:t>g prêt à être diffusé aux participants. N’hésitez pas à vous entrainer plusieurs fois à le présenter pour être à l’aise avec les objectifs, le déroulé et les règles du jeu.</a:t>
            </a:r>
            <a:endParaRPr kumimoji="0" lang="fr-FR" sz="10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19" name="Rectangle : avec coin rogné 83">
            <a:extLst>
              <a:ext uri="{FF2B5EF4-FFF2-40B4-BE49-F238E27FC236}">
                <a16:creationId xmlns:a16="http://schemas.microsoft.com/office/drawing/2014/main" id="{5C12B469-C7C2-4F89-B8F7-B14B8B2F2203}"/>
              </a:ext>
            </a:extLst>
          </p:cNvPr>
          <p:cNvSpPr>
            <a:spLocks/>
          </p:cNvSpPr>
          <p:nvPr/>
        </p:nvSpPr>
        <p:spPr>
          <a:xfrm rot="10800000" flipH="1" flipV="1">
            <a:off x="251847" y="4314419"/>
            <a:ext cx="2246804" cy="382771"/>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Déroulé du briefing</a:t>
            </a:r>
          </a:p>
        </p:txBody>
      </p:sp>
      <p:pic>
        <p:nvPicPr>
          <p:cNvPr id="11" name="Graphic 10" descr="Arrow circle outline">
            <a:extLst>
              <a:ext uri="{FF2B5EF4-FFF2-40B4-BE49-F238E27FC236}">
                <a16:creationId xmlns:a16="http://schemas.microsoft.com/office/drawing/2014/main" id="{3CD85623-EFAB-4DCB-B0F2-9AC7397D214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12068" y="4344653"/>
            <a:ext cx="322302" cy="322302"/>
          </a:xfrm>
          <a:prstGeom prst="rect">
            <a:avLst/>
          </a:prstGeom>
        </p:spPr>
      </p:pic>
      <p:sp>
        <p:nvSpPr>
          <p:cNvPr id="23" name="Ellipse 42">
            <a:extLst>
              <a:ext uri="{FF2B5EF4-FFF2-40B4-BE49-F238E27FC236}">
                <a16:creationId xmlns:a16="http://schemas.microsoft.com/office/drawing/2014/main" id="{5339CAAE-5B9B-479B-896F-862E06074061}"/>
              </a:ext>
            </a:extLst>
          </p:cNvPr>
          <p:cNvSpPr/>
          <p:nvPr/>
        </p:nvSpPr>
        <p:spPr>
          <a:xfrm>
            <a:off x="908265" y="4916253"/>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1</a:t>
            </a:r>
          </a:p>
        </p:txBody>
      </p:sp>
      <p:sp>
        <p:nvSpPr>
          <p:cNvPr id="24" name="TextBox 23">
            <a:extLst>
              <a:ext uri="{FF2B5EF4-FFF2-40B4-BE49-F238E27FC236}">
                <a16:creationId xmlns:a16="http://schemas.microsoft.com/office/drawing/2014/main" id="{5D7531A5-A689-492F-96C9-FED0ECB923A6}"/>
              </a:ext>
            </a:extLst>
          </p:cNvPr>
          <p:cNvSpPr txBox="1"/>
          <p:nvPr/>
        </p:nvSpPr>
        <p:spPr>
          <a:xfrm>
            <a:off x="1198547" y="4929448"/>
            <a:ext cx="5312376" cy="261610"/>
          </a:xfrm>
          <a:prstGeom prst="rect">
            <a:avLst/>
          </a:prstGeom>
          <a:noFill/>
        </p:spPr>
        <p:txBody>
          <a:bodyPr wrap="square">
            <a:spAutoFit/>
          </a:bodyPr>
          <a:lstStyle/>
          <a:p>
            <a:pPr algn="just"/>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Rappel des objectifs à atteindre suite à l’exercice de crise </a:t>
            </a:r>
          </a:p>
        </p:txBody>
      </p:sp>
      <p:sp>
        <p:nvSpPr>
          <p:cNvPr id="25" name="Ellipse 42">
            <a:extLst>
              <a:ext uri="{FF2B5EF4-FFF2-40B4-BE49-F238E27FC236}">
                <a16:creationId xmlns:a16="http://schemas.microsoft.com/office/drawing/2014/main" id="{3E188955-4802-445C-8096-AE22ECDCF01D}"/>
              </a:ext>
            </a:extLst>
          </p:cNvPr>
          <p:cNvSpPr/>
          <p:nvPr/>
        </p:nvSpPr>
        <p:spPr>
          <a:xfrm>
            <a:off x="908265" y="5376856"/>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2</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DEC50D82-043B-4DF6-A56F-2BBE01D02F37}"/>
              </a:ext>
            </a:extLst>
          </p:cNvPr>
          <p:cNvSpPr txBox="1"/>
          <p:nvPr/>
        </p:nvSpPr>
        <p:spPr>
          <a:xfrm>
            <a:off x="1198547" y="5313086"/>
            <a:ext cx="5312376" cy="430887"/>
          </a:xfrm>
          <a:prstGeom prst="rect">
            <a:avLst/>
          </a:prstGeom>
          <a:noFill/>
        </p:spPr>
        <p:txBody>
          <a:bodyPr wrap="square">
            <a:spAutoFit/>
          </a:bodyPr>
          <a:lstStyle/>
          <a:p>
            <a:pPr algn="just"/>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Partage du découpage de la demi-journée : briefing, lancement de l’exercice, debriefing</a:t>
            </a:r>
          </a:p>
        </p:txBody>
      </p:sp>
      <p:sp>
        <p:nvSpPr>
          <p:cNvPr id="29" name="Ellipse 42">
            <a:extLst>
              <a:ext uri="{FF2B5EF4-FFF2-40B4-BE49-F238E27FC236}">
                <a16:creationId xmlns:a16="http://schemas.microsoft.com/office/drawing/2014/main" id="{EB6F599E-49F8-4A8D-98CB-7419DA3FAAF6}"/>
              </a:ext>
            </a:extLst>
          </p:cNvPr>
          <p:cNvSpPr/>
          <p:nvPr/>
        </p:nvSpPr>
        <p:spPr>
          <a:xfrm>
            <a:off x="908265" y="5845570"/>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3</a:t>
            </a:r>
          </a:p>
        </p:txBody>
      </p:sp>
      <p:sp>
        <p:nvSpPr>
          <p:cNvPr id="30" name="TextBox 29">
            <a:extLst>
              <a:ext uri="{FF2B5EF4-FFF2-40B4-BE49-F238E27FC236}">
                <a16:creationId xmlns:a16="http://schemas.microsoft.com/office/drawing/2014/main" id="{12C9066A-0D8F-4055-82D8-1FECA3CC03EF}"/>
              </a:ext>
            </a:extLst>
          </p:cNvPr>
          <p:cNvSpPr txBox="1"/>
          <p:nvPr/>
        </p:nvSpPr>
        <p:spPr>
          <a:xfrm>
            <a:off x="1198547" y="5871960"/>
            <a:ext cx="5312376" cy="261610"/>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Rappel du déroulé de l’exercice :   </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cxnSp>
        <p:nvCxnSpPr>
          <p:cNvPr id="31" name="Straight Connector 30">
            <a:extLst>
              <a:ext uri="{FF2B5EF4-FFF2-40B4-BE49-F238E27FC236}">
                <a16:creationId xmlns:a16="http://schemas.microsoft.com/office/drawing/2014/main" id="{5EF45DE3-E764-4F98-9DDD-F654ADA9D68A}"/>
              </a:ext>
            </a:extLst>
          </p:cNvPr>
          <p:cNvCxnSpPr>
            <a:cxnSpLocks/>
          </p:cNvCxnSpPr>
          <p:nvPr/>
        </p:nvCxnSpPr>
        <p:spPr>
          <a:xfrm>
            <a:off x="1588451" y="6321967"/>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cxnSp>
        <p:nvCxnSpPr>
          <p:cNvPr id="32" name="Straight Connector 31">
            <a:extLst>
              <a:ext uri="{FF2B5EF4-FFF2-40B4-BE49-F238E27FC236}">
                <a16:creationId xmlns:a16="http://schemas.microsoft.com/office/drawing/2014/main" id="{614A2B39-A821-449E-9740-CD296A385DC3}"/>
              </a:ext>
            </a:extLst>
          </p:cNvPr>
          <p:cNvCxnSpPr>
            <a:cxnSpLocks/>
          </p:cNvCxnSpPr>
          <p:nvPr/>
        </p:nvCxnSpPr>
        <p:spPr>
          <a:xfrm>
            <a:off x="1596371" y="6807739"/>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33" name="TextBox 32">
            <a:extLst>
              <a:ext uri="{FF2B5EF4-FFF2-40B4-BE49-F238E27FC236}">
                <a16:creationId xmlns:a16="http://schemas.microsoft.com/office/drawing/2014/main" id="{17B967BB-2D57-4443-9CCE-CDFA95C37DC4}"/>
              </a:ext>
            </a:extLst>
          </p:cNvPr>
          <p:cNvSpPr txBox="1"/>
          <p:nvPr/>
        </p:nvSpPr>
        <p:spPr>
          <a:xfrm>
            <a:off x="1886117" y="6191162"/>
            <a:ext cx="4658588"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L’animateur transmet les stimuli à certains joueurs par mail / simulation téléphonique</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34" name="TextBox 33">
            <a:extLst>
              <a:ext uri="{FF2B5EF4-FFF2-40B4-BE49-F238E27FC236}">
                <a16:creationId xmlns:a16="http://schemas.microsoft.com/office/drawing/2014/main" id="{1B30954C-74F4-4EBD-8C90-6A098704DE31}"/>
              </a:ext>
            </a:extLst>
          </p:cNvPr>
          <p:cNvSpPr txBox="1"/>
          <p:nvPr/>
        </p:nvSpPr>
        <p:spPr>
          <a:xfrm>
            <a:off x="1876901" y="6592296"/>
            <a:ext cx="4667804"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Les joueurs réagissent et prennent des décisions face aux informations reçues</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35" name="Ellipse 42">
            <a:extLst>
              <a:ext uri="{FF2B5EF4-FFF2-40B4-BE49-F238E27FC236}">
                <a16:creationId xmlns:a16="http://schemas.microsoft.com/office/drawing/2014/main" id="{8E45D15B-FAF0-4815-BCA8-2F9B4E882A5C}"/>
              </a:ext>
            </a:extLst>
          </p:cNvPr>
          <p:cNvSpPr/>
          <p:nvPr/>
        </p:nvSpPr>
        <p:spPr>
          <a:xfrm>
            <a:off x="908265" y="8137947"/>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4</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C092647E-9D56-471B-9A6A-67DF56C42FA3}"/>
              </a:ext>
            </a:extLst>
          </p:cNvPr>
          <p:cNvSpPr txBox="1"/>
          <p:nvPr/>
        </p:nvSpPr>
        <p:spPr>
          <a:xfrm>
            <a:off x="1198547" y="7897227"/>
            <a:ext cx="5312376" cy="769441"/>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Conseil sur les bonnes pratiques à adopter. Ces bonnes pratiques sont détaillées dans la fiche « Bonnes pratiques de gestion de crise » et « Bonnes pratiques de communication de crise ». N’hésitez pas à piocher dans ces documents pour conseiller au mieux les joueurs sur la posture à adopter</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cxnSp>
        <p:nvCxnSpPr>
          <p:cNvPr id="41" name="Straight Connector 40">
            <a:extLst>
              <a:ext uri="{FF2B5EF4-FFF2-40B4-BE49-F238E27FC236}">
                <a16:creationId xmlns:a16="http://schemas.microsoft.com/office/drawing/2014/main" id="{0FF36B5C-A6FD-4CC4-8D23-5A07D271F9C5}"/>
              </a:ext>
            </a:extLst>
          </p:cNvPr>
          <p:cNvCxnSpPr>
            <a:cxnSpLocks/>
          </p:cNvCxnSpPr>
          <p:nvPr/>
        </p:nvCxnSpPr>
        <p:spPr>
          <a:xfrm>
            <a:off x="1596371" y="7253895"/>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42" name="TextBox 41">
            <a:extLst>
              <a:ext uri="{FF2B5EF4-FFF2-40B4-BE49-F238E27FC236}">
                <a16:creationId xmlns:a16="http://schemas.microsoft.com/office/drawing/2014/main" id="{A6C53868-DA4C-44FC-B4E7-F10D3293F215}"/>
              </a:ext>
            </a:extLst>
          </p:cNvPr>
          <p:cNvSpPr txBox="1"/>
          <p:nvPr/>
        </p:nvSpPr>
        <p:spPr>
          <a:xfrm>
            <a:off x="1876901" y="7038452"/>
            <a:ext cx="4667804"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Les joueurs partagent les actions et décisions par mail / simulation téléphonique à l’animateur</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50" name="Ellipse 42">
            <a:extLst>
              <a:ext uri="{FF2B5EF4-FFF2-40B4-BE49-F238E27FC236}">
                <a16:creationId xmlns:a16="http://schemas.microsoft.com/office/drawing/2014/main" id="{B4DEFFEE-7DC2-4EC8-B3A9-78E07DF87B30}"/>
              </a:ext>
            </a:extLst>
          </p:cNvPr>
          <p:cNvSpPr/>
          <p:nvPr/>
        </p:nvSpPr>
        <p:spPr>
          <a:xfrm>
            <a:off x="908265" y="8756008"/>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5</a:t>
            </a:r>
          </a:p>
        </p:txBody>
      </p:sp>
      <p:sp>
        <p:nvSpPr>
          <p:cNvPr id="51" name="TextBox 50">
            <a:extLst>
              <a:ext uri="{FF2B5EF4-FFF2-40B4-BE49-F238E27FC236}">
                <a16:creationId xmlns:a16="http://schemas.microsoft.com/office/drawing/2014/main" id="{B3F12B0C-7981-487E-B117-33D0FF3FEF96}"/>
              </a:ext>
            </a:extLst>
          </p:cNvPr>
          <p:cNvSpPr txBox="1"/>
          <p:nvPr/>
        </p:nvSpPr>
        <p:spPr>
          <a:xfrm>
            <a:off x="1198547" y="8770088"/>
            <a:ext cx="5312376" cy="261610"/>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Mise en marche du chronogramme en présentant le contexte de l’exercice</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52" name="Ellipse 42">
            <a:extLst>
              <a:ext uri="{FF2B5EF4-FFF2-40B4-BE49-F238E27FC236}">
                <a16:creationId xmlns:a16="http://schemas.microsoft.com/office/drawing/2014/main" id="{1135C9EE-081D-45E8-93C3-2403400593C5}"/>
              </a:ext>
            </a:extLst>
          </p:cNvPr>
          <p:cNvSpPr/>
          <p:nvPr/>
        </p:nvSpPr>
        <p:spPr>
          <a:xfrm>
            <a:off x="908265" y="9229184"/>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6</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53" name="TextBox 52">
            <a:extLst>
              <a:ext uri="{FF2B5EF4-FFF2-40B4-BE49-F238E27FC236}">
                <a16:creationId xmlns:a16="http://schemas.microsoft.com/office/drawing/2014/main" id="{28AF0D67-B24B-4F50-BC77-C2C8743CE3CA}"/>
              </a:ext>
            </a:extLst>
          </p:cNvPr>
          <p:cNvSpPr txBox="1"/>
          <p:nvPr/>
        </p:nvSpPr>
        <p:spPr>
          <a:xfrm>
            <a:off x="1198547" y="9243264"/>
            <a:ext cx="5312376" cy="261610"/>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Réponse aux questions</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pic>
        <p:nvPicPr>
          <p:cNvPr id="38" name="Image 10">
            <a:extLst>
              <a:ext uri="{FF2B5EF4-FFF2-40B4-BE49-F238E27FC236}">
                <a16:creationId xmlns:a16="http://schemas.microsoft.com/office/drawing/2014/main" id="{B0768714-03E2-42A8-ABD7-6E80C5A0973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44" name="Picture 43" descr="Logo, company name&#10;&#10;Description automatically generated">
            <a:extLst>
              <a:ext uri="{FF2B5EF4-FFF2-40B4-BE49-F238E27FC236}">
                <a16:creationId xmlns:a16="http://schemas.microsoft.com/office/drawing/2014/main" id="{E11B58E2-DEDC-443E-A430-58BB6E638BEF}"/>
              </a:ext>
            </a:extLst>
          </p:cNvPr>
          <p:cNvPicPr>
            <a:picLocks noChangeAspect="1"/>
          </p:cNvPicPr>
          <p:nvPr/>
        </p:nvPicPr>
        <p:blipFill>
          <a:blip r:embed="rId9"/>
          <a:stretch>
            <a:fillRect/>
          </a:stretch>
        </p:blipFill>
        <p:spPr>
          <a:xfrm>
            <a:off x="1055805" y="731056"/>
            <a:ext cx="761652" cy="465364"/>
          </a:xfrm>
          <a:prstGeom prst="rect">
            <a:avLst/>
          </a:prstGeom>
        </p:spPr>
      </p:pic>
      <p:pic>
        <p:nvPicPr>
          <p:cNvPr id="45" name="Picture 44">
            <a:extLst>
              <a:ext uri="{FF2B5EF4-FFF2-40B4-BE49-F238E27FC236}">
                <a16:creationId xmlns:a16="http://schemas.microsoft.com/office/drawing/2014/main" id="{A5C672B5-894C-4F55-B1BE-A8FE0F3EB88D}"/>
              </a:ext>
            </a:extLst>
          </p:cNvPr>
          <p:cNvPicPr>
            <a:picLocks noChangeAspect="1"/>
          </p:cNvPicPr>
          <p:nvPr/>
        </p:nvPicPr>
        <p:blipFill>
          <a:blip r:embed="rId10"/>
          <a:stretch>
            <a:fillRect/>
          </a:stretch>
        </p:blipFill>
        <p:spPr>
          <a:xfrm>
            <a:off x="514892" y="899769"/>
            <a:ext cx="433481" cy="244978"/>
          </a:xfrm>
          <a:prstGeom prst="rect">
            <a:avLst/>
          </a:prstGeom>
        </p:spPr>
      </p:pic>
      <p:pic>
        <p:nvPicPr>
          <p:cNvPr id="39" name="Graphic 5" descr="Warning outline">
            <a:extLst>
              <a:ext uri="{FF2B5EF4-FFF2-40B4-BE49-F238E27FC236}">
                <a16:creationId xmlns:a16="http://schemas.microsoft.com/office/drawing/2014/main" id="{2B2770AC-0940-43F9-8FB8-B983F6ED44F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5097" y="7510931"/>
            <a:ext cx="253090" cy="253090"/>
          </a:xfrm>
          <a:prstGeom prst="rect">
            <a:avLst/>
          </a:prstGeom>
        </p:spPr>
      </p:pic>
      <p:sp>
        <p:nvSpPr>
          <p:cNvPr id="40" name="TextBox 17">
            <a:extLst>
              <a:ext uri="{FF2B5EF4-FFF2-40B4-BE49-F238E27FC236}">
                <a16:creationId xmlns:a16="http://schemas.microsoft.com/office/drawing/2014/main" id="{BCC85F8B-C255-44A7-8323-9B22EABA3623}"/>
              </a:ext>
            </a:extLst>
          </p:cNvPr>
          <p:cNvSpPr txBox="1"/>
          <p:nvPr/>
        </p:nvSpPr>
        <p:spPr>
          <a:xfrm>
            <a:off x="753937" y="7448158"/>
            <a:ext cx="5756986" cy="400110"/>
          </a:xfrm>
          <a:prstGeom prst="rect">
            <a:avLst/>
          </a:prstGeom>
          <a:noFill/>
        </p:spPr>
        <p:txBody>
          <a:bodyPr wrap="square">
            <a:spAutoFit/>
          </a:bodyPr>
          <a:lstStyle/>
          <a:p>
            <a:pPr algn="just"/>
            <a:r>
              <a:rPr kumimoji="0" lang="fr-FR" sz="10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Assurez vous bien que les joueurs ont bien compris le fonctionnement avec la cellule d’animation notamment la traçabilité de toutes les actions prises à réaliser soit par téléphone, soit par email </a:t>
            </a:r>
          </a:p>
        </p:txBody>
      </p:sp>
      <p:pic>
        <p:nvPicPr>
          <p:cNvPr id="4" name="Image 3" descr="Une image contenant texte, Police, conception, guide&#10;&#10;Le contenu généré par l’IA peut être incorrect.">
            <a:extLst>
              <a:ext uri="{FF2B5EF4-FFF2-40B4-BE49-F238E27FC236}">
                <a16:creationId xmlns:a16="http://schemas.microsoft.com/office/drawing/2014/main" id="{4C85B58A-156D-B5A1-00EF-C61E3C714FAD}"/>
              </a:ext>
            </a:extLst>
          </p:cNvPr>
          <p:cNvPicPr>
            <a:picLocks noChangeAspect="1"/>
          </p:cNvPicPr>
          <p:nvPr/>
        </p:nvPicPr>
        <p:blipFill>
          <a:blip r:embed="rId11"/>
          <a:stretch>
            <a:fillRect/>
          </a:stretch>
        </p:blipFill>
        <p:spPr>
          <a:xfrm>
            <a:off x="380928" y="396944"/>
            <a:ext cx="629559" cy="335645"/>
          </a:xfrm>
          <a:prstGeom prst="rect">
            <a:avLst/>
          </a:prstGeom>
        </p:spPr>
      </p:pic>
    </p:spTree>
    <p:extLst>
      <p:ext uri="{BB962C8B-B14F-4D97-AF65-F5344CB8AC3E}">
        <p14:creationId xmlns:p14="http://schemas.microsoft.com/office/powerpoint/2010/main" val="3891264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6" name="Ellipse 42">
            <a:extLst>
              <a:ext uri="{FF2B5EF4-FFF2-40B4-BE49-F238E27FC236}">
                <a16:creationId xmlns:a16="http://schemas.microsoft.com/office/drawing/2014/main" id="{FD0EBFB0-B64A-4730-81D8-F3E03DF16DC0}"/>
              </a:ext>
            </a:extLst>
          </p:cNvPr>
          <p:cNvSpPr/>
          <p:nvPr/>
        </p:nvSpPr>
        <p:spPr>
          <a:xfrm>
            <a:off x="2498651" y="572735"/>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6</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C450C70-A712-46AF-ADF5-A0A1D2D253F5}"/>
              </a:ext>
            </a:extLst>
          </p:cNvPr>
          <p:cNvSpPr txBox="1"/>
          <p:nvPr/>
        </p:nvSpPr>
        <p:spPr>
          <a:xfrm>
            <a:off x="3007153" y="614236"/>
            <a:ext cx="3947404" cy="307777"/>
          </a:xfrm>
          <a:prstGeom prst="rect">
            <a:avLst/>
          </a:prstGeom>
          <a:noFill/>
        </p:spPr>
        <p:txBody>
          <a:bodyPr wrap="square">
            <a:spAutoFit/>
          </a:bodyPr>
          <a:lstStyle/>
          <a:p>
            <a:pPr algn="just"/>
            <a:r>
              <a:rPr kumimoji="0" lang="fr-FR" sz="1400" b="1" i="0" u="none" strike="noStrike" kern="0" cap="none" spc="0" normalizeH="0" baseline="0" noProof="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Animation de l’exercice</a:t>
            </a:r>
            <a:endParaRPr lang="en-GB" sz="1400" b="1">
              <a:solidFill>
                <a:schemeClr val="tx1">
                  <a:lumMod val="65000"/>
                  <a:lumOff val="35000"/>
                </a:schemeClr>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E666A40-F801-4992-BFE2-E6D11DF9C3EC}"/>
              </a:ext>
            </a:extLst>
          </p:cNvPr>
          <p:cNvSpPr txBox="1"/>
          <p:nvPr/>
        </p:nvSpPr>
        <p:spPr>
          <a:xfrm>
            <a:off x="664571" y="1227241"/>
            <a:ext cx="5528859" cy="769441"/>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L’animation de l’exercice correspond au déroulé pas à pas du chronogramme. Le chronogramme est un support important vous permettant d’être autonome dans la tenue de l’exercice (durée, évènements, actions attendues), tout en restant agile pour s’adapter aux réactions des joueurs.</a:t>
            </a:r>
            <a:endPar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14" name="Rectangle : avec coin rogné 83">
            <a:extLst>
              <a:ext uri="{FF2B5EF4-FFF2-40B4-BE49-F238E27FC236}">
                <a16:creationId xmlns:a16="http://schemas.microsoft.com/office/drawing/2014/main" id="{84FE24EA-2889-4CE8-A711-A3C074E19417}"/>
              </a:ext>
            </a:extLst>
          </p:cNvPr>
          <p:cNvSpPr>
            <a:spLocks/>
          </p:cNvSpPr>
          <p:nvPr/>
        </p:nvSpPr>
        <p:spPr>
          <a:xfrm rot="10800000" flipH="1" flipV="1">
            <a:off x="259766" y="2178113"/>
            <a:ext cx="2991433" cy="428038"/>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Logistique de la phase d’animation</a:t>
            </a:r>
          </a:p>
        </p:txBody>
      </p:sp>
      <p:pic>
        <p:nvPicPr>
          <p:cNvPr id="15" name="Graphic 14" descr="Tools outline">
            <a:extLst>
              <a:ext uri="{FF2B5EF4-FFF2-40B4-BE49-F238E27FC236}">
                <a16:creationId xmlns:a16="http://schemas.microsoft.com/office/drawing/2014/main" id="{7535AAF4-FEF2-478F-81AE-E97C2F9256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0334" y="2231229"/>
            <a:ext cx="261610" cy="261610"/>
          </a:xfrm>
          <a:prstGeom prst="rect">
            <a:avLst/>
          </a:prstGeom>
        </p:spPr>
      </p:pic>
      <p:cxnSp>
        <p:nvCxnSpPr>
          <p:cNvPr id="16" name="Straight Connector 15">
            <a:extLst>
              <a:ext uri="{FF2B5EF4-FFF2-40B4-BE49-F238E27FC236}">
                <a16:creationId xmlns:a16="http://schemas.microsoft.com/office/drawing/2014/main" id="{48809569-2683-4E02-A85F-4F68EB8E9D6E}"/>
              </a:ext>
            </a:extLst>
          </p:cNvPr>
          <p:cNvCxnSpPr>
            <a:cxnSpLocks/>
          </p:cNvCxnSpPr>
          <p:nvPr/>
        </p:nvCxnSpPr>
        <p:spPr>
          <a:xfrm>
            <a:off x="1077530" y="2811594"/>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17" name="TextBox 16">
            <a:extLst>
              <a:ext uri="{FF2B5EF4-FFF2-40B4-BE49-F238E27FC236}">
                <a16:creationId xmlns:a16="http://schemas.microsoft.com/office/drawing/2014/main" id="{ED504DE1-0805-4BD8-AAEA-F62BCDD6D130}"/>
              </a:ext>
            </a:extLst>
          </p:cNvPr>
          <p:cNvSpPr txBox="1"/>
          <p:nvPr/>
        </p:nvSpPr>
        <p:spPr>
          <a:xfrm>
            <a:off x="1337060" y="2662338"/>
            <a:ext cx="4824963"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Durée idéale : 2 heures</a:t>
            </a:r>
            <a:r>
              <a:rPr kumimoji="0" lang="fr-FR" sz="1100" b="0" i="0" u="none" strike="noStrike" kern="0" cap="none" spc="0" normalizeH="0" baseline="0" noProof="0" dirty="0">
                <a:ln>
                  <a:noFill/>
                </a:ln>
                <a:solidFill>
                  <a:schemeClr val="tx1">
                    <a:lumMod val="65000"/>
                    <a:lumOff val="35000"/>
                  </a:schemeClr>
                </a:solidFill>
                <a:effectLst/>
                <a:highlight>
                  <a:srgbClr val="FFFF00"/>
                </a:highlight>
                <a:uLnTx/>
                <a:uFillTx/>
                <a:latin typeface="Arial" panose="020B0604020202020204" pitchFamily="34" charset="0"/>
                <a:ea typeface="Geneva" charset="-128"/>
                <a:cs typeface="Arial" panose="020B0604020202020204" pitchFamily="34" charset="0"/>
              </a:rPr>
              <a:t> </a:t>
            </a:r>
          </a:p>
        </p:txBody>
      </p:sp>
      <p:cxnSp>
        <p:nvCxnSpPr>
          <p:cNvPr id="18" name="Straight Connector 17">
            <a:extLst>
              <a:ext uri="{FF2B5EF4-FFF2-40B4-BE49-F238E27FC236}">
                <a16:creationId xmlns:a16="http://schemas.microsoft.com/office/drawing/2014/main" id="{F1B2512F-9567-49D9-B981-BFFE5E3BE98E}"/>
              </a:ext>
            </a:extLst>
          </p:cNvPr>
          <p:cNvCxnSpPr>
            <a:cxnSpLocks/>
          </p:cNvCxnSpPr>
          <p:nvPr/>
        </p:nvCxnSpPr>
        <p:spPr>
          <a:xfrm>
            <a:off x="1085450" y="3169161"/>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id="{3497D4A5-1964-44EF-8924-E17952A732FE}"/>
              </a:ext>
            </a:extLst>
          </p:cNvPr>
          <p:cNvSpPr txBox="1"/>
          <p:nvPr/>
        </p:nvSpPr>
        <p:spPr>
          <a:xfrm>
            <a:off x="1344980" y="3019905"/>
            <a:ext cx="4824963" cy="430887"/>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Supports nécessaires : Chronogramme ES / ESMS à imprimer ; le livret de stimuli ; boite mail dédiée à l’exercice </a:t>
            </a:r>
          </a:p>
        </p:txBody>
      </p:sp>
      <p:pic>
        <p:nvPicPr>
          <p:cNvPr id="20" name="Graphic 19" descr="Warning outline">
            <a:extLst>
              <a:ext uri="{FF2B5EF4-FFF2-40B4-BE49-F238E27FC236}">
                <a16:creationId xmlns:a16="http://schemas.microsoft.com/office/drawing/2014/main" id="{714DD707-3DF5-43EB-8E53-24623E4E619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83972" y="3677312"/>
            <a:ext cx="253090" cy="253090"/>
          </a:xfrm>
          <a:prstGeom prst="rect">
            <a:avLst/>
          </a:prstGeom>
        </p:spPr>
      </p:pic>
      <p:sp>
        <p:nvSpPr>
          <p:cNvPr id="21" name="TextBox 20">
            <a:extLst>
              <a:ext uri="{FF2B5EF4-FFF2-40B4-BE49-F238E27FC236}">
                <a16:creationId xmlns:a16="http://schemas.microsoft.com/office/drawing/2014/main" id="{D09A94C5-CF94-4B7F-A39D-1F726211225B}"/>
              </a:ext>
            </a:extLst>
          </p:cNvPr>
          <p:cNvSpPr txBox="1"/>
          <p:nvPr/>
        </p:nvSpPr>
        <p:spPr>
          <a:xfrm>
            <a:off x="772812" y="3526857"/>
            <a:ext cx="5312376" cy="553998"/>
          </a:xfrm>
          <a:prstGeom prst="rect">
            <a:avLst/>
          </a:prstGeom>
          <a:noFill/>
        </p:spPr>
        <p:txBody>
          <a:bodyPr wrap="square">
            <a:spAutoFit/>
          </a:bodyPr>
          <a:lstStyle/>
          <a:p>
            <a:pPr algn="just"/>
            <a:r>
              <a:rPr kumimoji="0" lang="fr-FR" sz="10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Le jour de l’exercice, gardez à portée de main les supports d’animation et soyez prêts à envoyer les stimuli pour ne pas casser le rythme de l’exercice. Pour les stimuli transmis par mail (livret de stimuli), vous pouvez préparer en amont les mails prêts à être envoyés.</a:t>
            </a:r>
          </a:p>
        </p:txBody>
      </p:sp>
      <p:sp>
        <p:nvSpPr>
          <p:cNvPr id="22" name="Rectangle : avec coin rogné 83">
            <a:extLst>
              <a:ext uri="{FF2B5EF4-FFF2-40B4-BE49-F238E27FC236}">
                <a16:creationId xmlns:a16="http://schemas.microsoft.com/office/drawing/2014/main" id="{7BD5F66D-1B95-4095-A08A-A95CAFF8B582}"/>
              </a:ext>
            </a:extLst>
          </p:cNvPr>
          <p:cNvSpPr>
            <a:spLocks/>
          </p:cNvSpPr>
          <p:nvPr/>
        </p:nvSpPr>
        <p:spPr>
          <a:xfrm rot="10800000" flipH="1" flipV="1">
            <a:off x="251847" y="4288884"/>
            <a:ext cx="2246804" cy="382771"/>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Déroulé de l’animation</a:t>
            </a:r>
          </a:p>
        </p:txBody>
      </p:sp>
      <p:pic>
        <p:nvPicPr>
          <p:cNvPr id="23" name="Graphic 22" descr="Arrow circle outline">
            <a:extLst>
              <a:ext uri="{FF2B5EF4-FFF2-40B4-BE49-F238E27FC236}">
                <a16:creationId xmlns:a16="http://schemas.microsoft.com/office/drawing/2014/main" id="{FF3E4976-D562-4DBE-AF93-9941E84D8D8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12068" y="4319118"/>
            <a:ext cx="322302" cy="322302"/>
          </a:xfrm>
          <a:prstGeom prst="rect">
            <a:avLst/>
          </a:prstGeom>
        </p:spPr>
      </p:pic>
      <p:sp>
        <p:nvSpPr>
          <p:cNvPr id="24" name="Ellipse 42">
            <a:extLst>
              <a:ext uri="{FF2B5EF4-FFF2-40B4-BE49-F238E27FC236}">
                <a16:creationId xmlns:a16="http://schemas.microsoft.com/office/drawing/2014/main" id="{6C63B002-5304-4B67-BDC7-395922551193}"/>
              </a:ext>
            </a:extLst>
          </p:cNvPr>
          <p:cNvSpPr/>
          <p:nvPr/>
        </p:nvSpPr>
        <p:spPr>
          <a:xfrm>
            <a:off x="908265" y="4975019"/>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1</a:t>
            </a:r>
          </a:p>
        </p:txBody>
      </p:sp>
      <p:sp>
        <p:nvSpPr>
          <p:cNvPr id="25" name="TextBox 24">
            <a:extLst>
              <a:ext uri="{FF2B5EF4-FFF2-40B4-BE49-F238E27FC236}">
                <a16:creationId xmlns:a16="http://schemas.microsoft.com/office/drawing/2014/main" id="{FFD13146-C10E-42D8-869A-B12CCC659AC8}"/>
              </a:ext>
            </a:extLst>
          </p:cNvPr>
          <p:cNvSpPr txBox="1"/>
          <p:nvPr/>
        </p:nvSpPr>
        <p:spPr>
          <a:xfrm>
            <a:off x="1198547" y="4903576"/>
            <a:ext cx="5312376"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Mise en situation des joueurs (réalisée lors de la phase de briefing) correspondant au stimuli 1   </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28" name="Ellipse 42">
            <a:extLst>
              <a:ext uri="{FF2B5EF4-FFF2-40B4-BE49-F238E27FC236}">
                <a16:creationId xmlns:a16="http://schemas.microsoft.com/office/drawing/2014/main" id="{49552A14-9E64-4243-89D3-BED8C66B0955}"/>
              </a:ext>
            </a:extLst>
          </p:cNvPr>
          <p:cNvSpPr/>
          <p:nvPr/>
        </p:nvSpPr>
        <p:spPr>
          <a:xfrm>
            <a:off x="908265" y="5534615"/>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2</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EFB217C5-424E-4651-9E1B-5920F3D4E9B7}"/>
              </a:ext>
            </a:extLst>
          </p:cNvPr>
          <p:cNvSpPr txBox="1"/>
          <p:nvPr/>
        </p:nvSpPr>
        <p:spPr>
          <a:xfrm>
            <a:off x="1198547" y="5402377"/>
            <a:ext cx="5312376" cy="600164"/>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Suivi du chronogramme en veillant à respecter au maximum la cadence prédéfinie (avant le jour J, consultez le mode d’emploi attaché au chronogramme pour comprendre son fonctionnement)</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30" name="Ellipse 42">
            <a:extLst>
              <a:ext uri="{FF2B5EF4-FFF2-40B4-BE49-F238E27FC236}">
                <a16:creationId xmlns:a16="http://schemas.microsoft.com/office/drawing/2014/main" id="{9E253E4D-8F5F-41EE-9595-951B0B1B2409}"/>
              </a:ext>
            </a:extLst>
          </p:cNvPr>
          <p:cNvSpPr/>
          <p:nvPr/>
        </p:nvSpPr>
        <p:spPr>
          <a:xfrm>
            <a:off x="908265" y="6097033"/>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3</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FA0D1E6B-0D32-49C0-AC1F-B6CE5DF7031E}"/>
              </a:ext>
            </a:extLst>
          </p:cNvPr>
          <p:cNvSpPr txBox="1"/>
          <p:nvPr/>
        </p:nvSpPr>
        <p:spPr>
          <a:xfrm>
            <a:off x="1215441" y="6110228"/>
            <a:ext cx="5312376" cy="261610"/>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Adaptation du chronogramme au rythme des joueurs : </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cxnSp>
        <p:nvCxnSpPr>
          <p:cNvPr id="32" name="Straight Connector 31">
            <a:extLst>
              <a:ext uri="{FF2B5EF4-FFF2-40B4-BE49-F238E27FC236}">
                <a16:creationId xmlns:a16="http://schemas.microsoft.com/office/drawing/2014/main" id="{E6533E53-3409-4F63-BE2E-0BDFA43622A9}"/>
              </a:ext>
            </a:extLst>
          </p:cNvPr>
          <p:cNvCxnSpPr>
            <a:cxnSpLocks/>
          </p:cNvCxnSpPr>
          <p:nvPr/>
        </p:nvCxnSpPr>
        <p:spPr>
          <a:xfrm>
            <a:off x="1417667" y="6608639"/>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cxnSp>
        <p:nvCxnSpPr>
          <p:cNvPr id="33" name="Straight Connector 32">
            <a:extLst>
              <a:ext uri="{FF2B5EF4-FFF2-40B4-BE49-F238E27FC236}">
                <a16:creationId xmlns:a16="http://schemas.microsoft.com/office/drawing/2014/main" id="{FCDBC4E9-E3D6-4EBC-9608-B2C6FFB87660}"/>
              </a:ext>
            </a:extLst>
          </p:cNvPr>
          <p:cNvCxnSpPr>
            <a:cxnSpLocks/>
          </p:cNvCxnSpPr>
          <p:nvPr/>
        </p:nvCxnSpPr>
        <p:spPr>
          <a:xfrm>
            <a:off x="1425587" y="7219010"/>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34" name="TextBox 33">
            <a:extLst>
              <a:ext uri="{FF2B5EF4-FFF2-40B4-BE49-F238E27FC236}">
                <a16:creationId xmlns:a16="http://schemas.microsoft.com/office/drawing/2014/main" id="{146E066B-159B-4BA0-A8DC-7F183939BCE7}"/>
              </a:ext>
            </a:extLst>
          </p:cNvPr>
          <p:cNvSpPr txBox="1"/>
          <p:nvPr/>
        </p:nvSpPr>
        <p:spPr>
          <a:xfrm>
            <a:off x="1715333" y="6477834"/>
            <a:ext cx="4658588" cy="600164"/>
          </a:xfrm>
          <a:prstGeom prst="rect">
            <a:avLst/>
          </a:prstGeom>
          <a:noFill/>
        </p:spPr>
        <p:txBody>
          <a:bodyPr wrap="square">
            <a:spAutoFit/>
          </a:bodyPr>
          <a:lstStyle/>
          <a:p>
            <a:pPr algn="just"/>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Les heures d’envoi de cert</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ains stimuli ou la réalisation de certains d’entre eux peuvent être revues. Cependant, toute modification doit être décidée collectivement par la cellule d’animation.</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35" name="TextBox 34">
            <a:extLst>
              <a:ext uri="{FF2B5EF4-FFF2-40B4-BE49-F238E27FC236}">
                <a16:creationId xmlns:a16="http://schemas.microsoft.com/office/drawing/2014/main" id="{3D074495-72DA-4AD7-AA60-808753DF473E}"/>
              </a:ext>
            </a:extLst>
          </p:cNvPr>
          <p:cNvSpPr txBox="1"/>
          <p:nvPr/>
        </p:nvSpPr>
        <p:spPr>
          <a:xfrm>
            <a:off x="1706117" y="7077998"/>
            <a:ext cx="4667804" cy="600164"/>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Les réactions des joueurs peuvent être inattendues et influencer l’exercice. L’animateur devra intervenir pour que ces réactions n’influencent pas la cohérence générale du chronogramme.</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36" name="Rectangle 35">
            <a:extLst>
              <a:ext uri="{FF2B5EF4-FFF2-40B4-BE49-F238E27FC236}">
                <a16:creationId xmlns:a16="http://schemas.microsoft.com/office/drawing/2014/main" id="{8DF4A360-4756-4282-95E3-012E6053E314}"/>
              </a:ext>
            </a:extLst>
          </p:cNvPr>
          <p:cNvSpPr/>
          <p:nvPr/>
        </p:nvSpPr>
        <p:spPr>
          <a:xfrm>
            <a:off x="253825" y="8191269"/>
            <a:ext cx="6354307" cy="1471382"/>
          </a:xfrm>
          <a:prstGeom prst="rect">
            <a:avLst/>
          </a:prstGeom>
          <a:solidFill>
            <a:schemeClr val="accent4">
              <a:lumMod val="20000"/>
              <a:lumOff val="80000"/>
            </a:schemeClr>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198B7EC8-4576-4031-9F61-161A38F424E2}"/>
              </a:ext>
            </a:extLst>
          </p:cNvPr>
          <p:cNvSpPr/>
          <p:nvPr/>
        </p:nvSpPr>
        <p:spPr>
          <a:xfrm>
            <a:off x="328890" y="8267845"/>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Single Corner Snipped 1">
            <a:extLst>
              <a:ext uri="{FF2B5EF4-FFF2-40B4-BE49-F238E27FC236}">
                <a16:creationId xmlns:a16="http://schemas.microsoft.com/office/drawing/2014/main" id="{8B3A6BA7-C907-4F05-B535-E95756CF3D61}"/>
              </a:ext>
            </a:extLst>
          </p:cNvPr>
          <p:cNvSpPr/>
          <p:nvPr/>
        </p:nvSpPr>
        <p:spPr>
          <a:xfrm flipH="1">
            <a:off x="3773477" y="7846949"/>
            <a:ext cx="2832948" cy="334008"/>
          </a:xfrm>
          <a:prstGeom prst="snip1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600" dirty="0"/>
              <a:t>Quelques conseils</a:t>
            </a:r>
            <a:endParaRPr lang="fr-FR" sz="1600" dirty="0">
              <a:cs typeface="Calibri"/>
            </a:endParaRPr>
          </a:p>
        </p:txBody>
      </p:sp>
      <p:pic>
        <p:nvPicPr>
          <p:cNvPr id="41" name="Graphic 40" descr="Checkmark with solid fill">
            <a:extLst>
              <a:ext uri="{FF2B5EF4-FFF2-40B4-BE49-F238E27FC236}">
                <a16:creationId xmlns:a16="http://schemas.microsoft.com/office/drawing/2014/main" id="{6984A575-1369-4963-A108-AAD5229C155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1646" y="8445290"/>
            <a:ext cx="263931" cy="263931"/>
          </a:xfrm>
          <a:prstGeom prst="rect">
            <a:avLst/>
          </a:prstGeom>
        </p:spPr>
      </p:pic>
      <p:sp>
        <p:nvSpPr>
          <p:cNvPr id="42" name="TextBox 41">
            <a:extLst>
              <a:ext uri="{FF2B5EF4-FFF2-40B4-BE49-F238E27FC236}">
                <a16:creationId xmlns:a16="http://schemas.microsoft.com/office/drawing/2014/main" id="{48305ECB-52CB-4046-B1EB-357065C746ED}"/>
              </a:ext>
            </a:extLst>
          </p:cNvPr>
          <p:cNvSpPr txBox="1"/>
          <p:nvPr/>
        </p:nvSpPr>
        <p:spPr>
          <a:xfrm>
            <a:off x="859352" y="8300256"/>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Ne pas être frustré de ne pas suivre le déroulé du chronogramme à 100%. Il est difficile de tout prévoir</a:t>
            </a:r>
          </a:p>
        </p:txBody>
      </p:sp>
      <p:sp>
        <p:nvSpPr>
          <p:cNvPr id="43" name="Rectangle 42">
            <a:extLst>
              <a:ext uri="{FF2B5EF4-FFF2-40B4-BE49-F238E27FC236}">
                <a16:creationId xmlns:a16="http://schemas.microsoft.com/office/drawing/2014/main" id="{8284889D-E355-44FF-969D-E62C4AE3AF7A}"/>
              </a:ext>
            </a:extLst>
          </p:cNvPr>
          <p:cNvSpPr/>
          <p:nvPr/>
        </p:nvSpPr>
        <p:spPr>
          <a:xfrm>
            <a:off x="328890" y="8957083"/>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Graphic 43" descr="Checkmark with solid fill">
            <a:extLst>
              <a:ext uri="{FF2B5EF4-FFF2-40B4-BE49-F238E27FC236}">
                <a16:creationId xmlns:a16="http://schemas.microsoft.com/office/drawing/2014/main" id="{53B15B79-CE9B-48E4-9116-F9F90E74B96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1646" y="9134528"/>
            <a:ext cx="263931" cy="263931"/>
          </a:xfrm>
          <a:prstGeom prst="rect">
            <a:avLst/>
          </a:prstGeom>
        </p:spPr>
      </p:pic>
      <p:sp>
        <p:nvSpPr>
          <p:cNvPr id="45" name="TextBox 44">
            <a:extLst>
              <a:ext uri="{FF2B5EF4-FFF2-40B4-BE49-F238E27FC236}">
                <a16:creationId xmlns:a16="http://schemas.microsoft.com/office/drawing/2014/main" id="{4F4CBDB8-A4D0-4549-B2E3-2732420FBB68}"/>
              </a:ext>
            </a:extLst>
          </p:cNvPr>
          <p:cNvSpPr txBox="1"/>
          <p:nvPr/>
        </p:nvSpPr>
        <p:spPr>
          <a:xfrm>
            <a:off x="859352" y="8926864"/>
            <a:ext cx="2505118" cy="707886"/>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Insister sur les points qui  ne sont pas réalisés par les joueurs : analyse des conséquences sur les biens essentiels, PCA, etc.</a:t>
            </a:r>
          </a:p>
        </p:txBody>
      </p:sp>
      <p:sp>
        <p:nvSpPr>
          <p:cNvPr id="46" name="Rectangle 45">
            <a:extLst>
              <a:ext uri="{FF2B5EF4-FFF2-40B4-BE49-F238E27FC236}">
                <a16:creationId xmlns:a16="http://schemas.microsoft.com/office/drawing/2014/main" id="{8BEC5F0A-DF57-4EAC-B2C0-3359F31AFA14}"/>
              </a:ext>
            </a:extLst>
          </p:cNvPr>
          <p:cNvSpPr/>
          <p:nvPr/>
        </p:nvSpPr>
        <p:spPr>
          <a:xfrm>
            <a:off x="3490722" y="8267845"/>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Graphic 46" descr="Checkmark with solid fill">
            <a:extLst>
              <a:ext uri="{FF2B5EF4-FFF2-40B4-BE49-F238E27FC236}">
                <a16:creationId xmlns:a16="http://schemas.microsoft.com/office/drawing/2014/main" id="{CFF06391-66CF-4A7F-98F4-BADC179AA33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643478" y="8445290"/>
            <a:ext cx="263931" cy="263931"/>
          </a:xfrm>
          <a:prstGeom prst="rect">
            <a:avLst/>
          </a:prstGeom>
        </p:spPr>
      </p:pic>
      <p:sp>
        <p:nvSpPr>
          <p:cNvPr id="48" name="TextBox 47">
            <a:extLst>
              <a:ext uri="{FF2B5EF4-FFF2-40B4-BE49-F238E27FC236}">
                <a16:creationId xmlns:a16="http://schemas.microsoft.com/office/drawing/2014/main" id="{B82EA4CD-B57A-45B4-8104-B67EAECAA84D}"/>
              </a:ext>
            </a:extLst>
          </p:cNvPr>
          <p:cNvSpPr txBox="1"/>
          <p:nvPr/>
        </p:nvSpPr>
        <p:spPr>
          <a:xfrm>
            <a:off x="4021184" y="8300256"/>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Assurer la bonne compréhension des stimuli par les joueurs en étant le plus clair et vivant possible à l’oral</a:t>
            </a:r>
          </a:p>
        </p:txBody>
      </p:sp>
      <p:sp>
        <p:nvSpPr>
          <p:cNvPr id="52" name="Rectangle 51">
            <a:extLst>
              <a:ext uri="{FF2B5EF4-FFF2-40B4-BE49-F238E27FC236}">
                <a16:creationId xmlns:a16="http://schemas.microsoft.com/office/drawing/2014/main" id="{A315C606-FAC0-4AAD-90F7-92AA7A19B148}"/>
              </a:ext>
            </a:extLst>
          </p:cNvPr>
          <p:cNvSpPr/>
          <p:nvPr/>
        </p:nvSpPr>
        <p:spPr>
          <a:xfrm>
            <a:off x="3488941" y="8950092"/>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3" name="Graphic 52" descr="Checkmark with solid fill">
            <a:extLst>
              <a:ext uri="{FF2B5EF4-FFF2-40B4-BE49-F238E27FC236}">
                <a16:creationId xmlns:a16="http://schemas.microsoft.com/office/drawing/2014/main" id="{911337ED-9465-4B05-9617-BECBCBE2640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641697" y="9127537"/>
            <a:ext cx="263931" cy="263931"/>
          </a:xfrm>
          <a:prstGeom prst="rect">
            <a:avLst/>
          </a:prstGeom>
        </p:spPr>
      </p:pic>
      <p:sp>
        <p:nvSpPr>
          <p:cNvPr id="54" name="TextBox 53">
            <a:extLst>
              <a:ext uri="{FF2B5EF4-FFF2-40B4-BE49-F238E27FC236}">
                <a16:creationId xmlns:a16="http://schemas.microsoft.com/office/drawing/2014/main" id="{AE5D37CA-7915-4947-BC9A-B44CB8131D28}"/>
              </a:ext>
            </a:extLst>
          </p:cNvPr>
          <p:cNvSpPr txBox="1"/>
          <p:nvPr/>
        </p:nvSpPr>
        <p:spPr>
          <a:xfrm>
            <a:off x="4019403" y="8982503"/>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Compléter les stimuli par mail par des stimuli oral si nécessaire pour assurer la compréhension des joueurs (par appel)</a:t>
            </a:r>
          </a:p>
        </p:txBody>
      </p:sp>
      <p:pic>
        <p:nvPicPr>
          <p:cNvPr id="51" name="Image 10">
            <a:extLst>
              <a:ext uri="{FF2B5EF4-FFF2-40B4-BE49-F238E27FC236}">
                <a16:creationId xmlns:a16="http://schemas.microsoft.com/office/drawing/2014/main" id="{9B6835C2-2984-48AF-88D9-C25E90A4D4A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56" name="Picture 55" descr="Logo, company name&#10;&#10;Description automatically generated">
            <a:extLst>
              <a:ext uri="{FF2B5EF4-FFF2-40B4-BE49-F238E27FC236}">
                <a16:creationId xmlns:a16="http://schemas.microsoft.com/office/drawing/2014/main" id="{33D5DA96-A31A-48E1-A853-6F295F95E12F}"/>
              </a:ext>
            </a:extLst>
          </p:cNvPr>
          <p:cNvPicPr>
            <a:picLocks noChangeAspect="1"/>
          </p:cNvPicPr>
          <p:nvPr/>
        </p:nvPicPr>
        <p:blipFill>
          <a:blip r:embed="rId12"/>
          <a:stretch>
            <a:fillRect/>
          </a:stretch>
        </p:blipFill>
        <p:spPr>
          <a:xfrm>
            <a:off x="1055805" y="731056"/>
            <a:ext cx="761652" cy="465364"/>
          </a:xfrm>
          <a:prstGeom prst="rect">
            <a:avLst/>
          </a:prstGeom>
        </p:spPr>
      </p:pic>
      <p:pic>
        <p:nvPicPr>
          <p:cNvPr id="57" name="Picture 56">
            <a:extLst>
              <a:ext uri="{FF2B5EF4-FFF2-40B4-BE49-F238E27FC236}">
                <a16:creationId xmlns:a16="http://schemas.microsoft.com/office/drawing/2014/main" id="{C45C50FE-5DCA-40A5-9C38-95F8C8348616}"/>
              </a:ext>
            </a:extLst>
          </p:cNvPr>
          <p:cNvPicPr>
            <a:picLocks noChangeAspect="1"/>
          </p:cNvPicPr>
          <p:nvPr/>
        </p:nvPicPr>
        <p:blipFill>
          <a:blip r:embed="rId13"/>
          <a:stretch>
            <a:fillRect/>
          </a:stretch>
        </p:blipFill>
        <p:spPr>
          <a:xfrm>
            <a:off x="514892" y="899769"/>
            <a:ext cx="433481" cy="244978"/>
          </a:xfrm>
          <a:prstGeom prst="rect">
            <a:avLst/>
          </a:prstGeom>
        </p:spPr>
      </p:pic>
      <p:pic>
        <p:nvPicPr>
          <p:cNvPr id="3" name="Image 2" descr="Une image contenant texte, Police, conception, guide&#10;&#10;Le contenu généré par l’IA peut être incorrect.">
            <a:extLst>
              <a:ext uri="{FF2B5EF4-FFF2-40B4-BE49-F238E27FC236}">
                <a16:creationId xmlns:a16="http://schemas.microsoft.com/office/drawing/2014/main" id="{72D791B2-A9A7-623B-A587-8B83C9E603B8}"/>
              </a:ext>
            </a:extLst>
          </p:cNvPr>
          <p:cNvPicPr>
            <a:picLocks noChangeAspect="1"/>
          </p:cNvPicPr>
          <p:nvPr/>
        </p:nvPicPr>
        <p:blipFill>
          <a:blip r:embed="rId14"/>
          <a:stretch>
            <a:fillRect/>
          </a:stretch>
        </p:blipFill>
        <p:spPr>
          <a:xfrm>
            <a:off x="380928" y="396944"/>
            <a:ext cx="629559" cy="335645"/>
          </a:xfrm>
          <a:prstGeom prst="rect">
            <a:avLst/>
          </a:prstGeom>
        </p:spPr>
      </p:pic>
    </p:spTree>
    <p:extLst>
      <p:ext uri="{BB962C8B-B14F-4D97-AF65-F5344CB8AC3E}">
        <p14:creationId xmlns:p14="http://schemas.microsoft.com/office/powerpoint/2010/main" val="3368721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6" name="Ellipse 42">
            <a:extLst>
              <a:ext uri="{FF2B5EF4-FFF2-40B4-BE49-F238E27FC236}">
                <a16:creationId xmlns:a16="http://schemas.microsoft.com/office/drawing/2014/main" id="{FD0EBFB0-B64A-4730-81D8-F3E03DF16DC0}"/>
              </a:ext>
            </a:extLst>
          </p:cNvPr>
          <p:cNvSpPr/>
          <p:nvPr/>
        </p:nvSpPr>
        <p:spPr>
          <a:xfrm>
            <a:off x="2497854" y="554135"/>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7</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C450C70-A712-46AF-ADF5-A0A1D2D253F5}"/>
              </a:ext>
            </a:extLst>
          </p:cNvPr>
          <p:cNvSpPr txBox="1"/>
          <p:nvPr/>
        </p:nvSpPr>
        <p:spPr>
          <a:xfrm>
            <a:off x="3006356" y="595636"/>
            <a:ext cx="3947404" cy="307777"/>
          </a:xfrm>
          <a:prstGeom prst="rect">
            <a:avLst/>
          </a:prstGeom>
          <a:noFill/>
        </p:spPr>
        <p:txBody>
          <a:bodyPr wrap="square">
            <a:spAutoFit/>
          </a:bodyPr>
          <a:lstStyle/>
          <a:p>
            <a:pPr algn="just"/>
            <a:r>
              <a:rPr kumimoji="0" lang="fr-FR" sz="1400" b="1"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Animation du débriefing à chaud</a:t>
            </a:r>
            <a:endParaRPr lang="en-GB" sz="14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1D112103-7F26-4193-B86A-A6EFD8F3ED44}"/>
              </a:ext>
            </a:extLst>
          </p:cNvPr>
          <p:cNvSpPr txBox="1"/>
          <p:nvPr/>
        </p:nvSpPr>
        <p:spPr>
          <a:xfrm>
            <a:off x="664571" y="1227241"/>
            <a:ext cx="5528859" cy="938719"/>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L’étape du débriefing à chaud est indispensable pour comprendre les points d’amélioration du dispositif de gestion de crise de la structure de santé. Elle permet aux joueurs ainsi qu’aux animateurs de souligner ce qui a bien fonctionné et d’identifier rapidement les axes de travail. </a:t>
            </a:r>
            <a:r>
              <a:rPr kumimoji="0" lang="fr-FR" sz="1100" b="0" i="0" u="none" strike="noStrike" kern="0" cap="none" spc="0" normalizeH="0" baseline="0" noProof="0" dirty="0">
                <a:ln>
                  <a:noFill/>
                </a:ln>
                <a:solidFill>
                  <a:schemeClr val="accent4"/>
                </a:solidFill>
                <a:effectLst/>
                <a:uLnTx/>
                <a:uFillTx/>
                <a:latin typeface="Arial" panose="020B0604020202020204" pitchFamily="34" charset="0"/>
                <a:ea typeface="Geneva" charset="-128"/>
                <a:cs typeface="Arial" panose="020B0604020202020204" pitchFamily="34" charset="0"/>
              </a:rPr>
              <a:t>Le debriefing est commun aux deux cellules de crise (cellule décisionnelle et cellule technique).</a:t>
            </a:r>
          </a:p>
        </p:txBody>
      </p:sp>
      <p:sp>
        <p:nvSpPr>
          <p:cNvPr id="9" name="Rectangle 8">
            <a:extLst>
              <a:ext uri="{FF2B5EF4-FFF2-40B4-BE49-F238E27FC236}">
                <a16:creationId xmlns:a16="http://schemas.microsoft.com/office/drawing/2014/main" id="{8CE57C52-BA3A-4140-A964-39870C3D416D}"/>
              </a:ext>
            </a:extLst>
          </p:cNvPr>
          <p:cNvSpPr/>
          <p:nvPr/>
        </p:nvSpPr>
        <p:spPr>
          <a:xfrm>
            <a:off x="242761" y="7517720"/>
            <a:ext cx="6354307" cy="2146765"/>
          </a:xfrm>
          <a:prstGeom prst="rect">
            <a:avLst/>
          </a:prstGeom>
          <a:solidFill>
            <a:schemeClr val="accent4">
              <a:lumMod val="20000"/>
              <a:lumOff val="80000"/>
            </a:schemeClr>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Single Corner Snipped 1">
            <a:extLst>
              <a:ext uri="{FF2B5EF4-FFF2-40B4-BE49-F238E27FC236}">
                <a16:creationId xmlns:a16="http://schemas.microsoft.com/office/drawing/2014/main" id="{0D6FDC6C-7399-4639-BC7B-8625255F1F8F}"/>
              </a:ext>
            </a:extLst>
          </p:cNvPr>
          <p:cNvSpPr/>
          <p:nvPr/>
        </p:nvSpPr>
        <p:spPr>
          <a:xfrm flipH="1">
            <a:off x="3782291" y="7189860"/>
            <a:ext cx="2832948" cy="334008"/>
          </a:xfrm>
          <a:prstGeom prst="snip1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600" dirty="0">
                <a:cs typeface="Calibri"/>
              </a:rPr>
              <a:t>Quelques conseils</a:t>
            </a:r>
          </a:p>
        </p:txBody>
      </p:sp>
      <p:sp>
        <p:nvSpPr>
          <p:cNvPr id="14" name="Rectangle 13">
            <a:extLst>
              <a:ext uri="{FF2B5EF4-FFF2-40B4-BE49-F238E27FC236}">
                <a16:creationId xmlns:a16="http://schemas.microsoft.com/office/drawing/2014/main" id="{8E51D5E5-F4FA-4D25-A701-5A5B3B0CA164}"/>
              </a:ext>
            </a:extLst>
          </p:cNvPr>
          <p:cNvSpPr/>
          <p:nvPr/>
        </p:nvSpPr>
        <p:spPr>
          <a:xfrm>
            <a:off x="336104" y="8286182"/>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raphic 14" descr="Checkmark with solid fill">
            <a:extLst>
              <a:ext uri="{FF2B5EF4-FFF2-40B4-BE49-F238E27FC236}">
                <a16:creationId xmlns:a16="http://schemas.microsoft.com/office/drawing/2014/main" id="{D7FEDDF4-3DED-4F62-B6A7-E6BBC43B3A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8860" y="8463627"/>
            <a:ext cx="263931" cy="263931"/>
          </a:xfrm>
          <a:prstGeom prst="rect">
            <a:avLst/>
          </a:prstGeom>
        </p:spPr>
      </p:pic>
      <p:sp>
        <p:nvSpPr>
          <p:cNvPr id="16" name="TextBox 15">
            <a:extLst>
              <a:ext uri="{FF2B5EF4-FFF2-40B4-BE49-F238E27FC236}">
                <a16:creationId xmlns:a16="http://schemas.microsoft.com/office/drawing/2014/main" id="{F7F9DAA1-13E0-48C1-8BE8-A0EA30F89150}"/>
              </a:ext>
            </a:extLst>
          </p:cNvPr>
          <p:cNvSpPr txBox="1"/>
          <p:nvPr/>
        </p:nvSpPr>
        <p:spPr>
          <a:xfrm>
            <a:off x="866566" y="8318593"/>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Insister particulièrement sur les points positifs observés et présenter les points négatifs comme des axes d’amélioration</a:t>
            </a:r>
          </a:p>
        </p:txBody>
      </p:sp>
      <p:sp>
        <p:nvSpPr>
          <p:cNvPr id="20" name="Rectangle 19">
            <a:extLst>
              <a:ext uri="{FF2B5EF4-FFF2-40B4-BE49-F238E27FC236}">
                <a16:creationId xmlns:a16="http://schemas.microsoft.com/office/drawing/2014/main" id="{D70F5EEF-6F5E-4650-93BC-046310AD244D}"/>
              </a:ext>
            </a:extLst>
          </p:cNvPr>
          <p:cNvSpPr/>
          <p:nvPr/>
        </p:nvSpPr>
        <p:spPr>
          <a:xfrm>
            <a:off x="336104" y="8970584"/>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raphic 20" descr="Checkmark with solid fill">
            <a:extLst>
              <a:ext uri="{FF2B5EF4-FFF2-40B4-BE49-F238E27FC236}">
                <a16:creationId xmlns:a16="http://schemas.microsoft.com/office/drawing/2014/main" id="{B462C04A-84DB-4A3A-914F-0727023AF5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8860" y="9148029"/>
            <a:ext cx="263931" cy="263931"/>
          </a:xfrm>
          <a:prstGeom prst="rect">
            <a:avLst/>
          </a:prstGeom>
        </p:spPr>
      </p:pic>
      <p:sp>
        <p:nvSpPr>
          <p:cNvPr id="22" name="TextBox 21">
            <a:extLst>
              <a:ext uri="{FF2B5EF4-FFF2-40B4-BE49-F238E27FC236}">
                <a16:creationId xmlns:a16="http://schemas.microsoft.com/office/drawing/2014/main" id="{2BC87E95-DE33-4254-9709-E6563836984D}"/>
              </a:ext>
            </a:extLst>
          </p:cNvPr>
          <p:cNvSpPr txBox="1"/>
          <p:nvPr/>
        </p:nvSpPr>
        <p:spPr>
          <a:xfrm>
            <a:off x="866566" y="9002995"/>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Faire parler les joueurs avant les animateurs et les observateurs pour ne pas influencer leurs retours</a:t>
            </a:r>
          </a:p>
        </p:txBody>
      </p:sp>
      <p:sp>
        <p:nvSpPr>
          <p:cNvPr id="23" name="Rectangle 22">
            <a:extLst>
              <a:ext uri="{FF2B5EF4-FFF2-40B4-BE49-F238E27FC236}">
                <a16:creationId xmlns:a16="http://schemas.microsoft.com/office/drawing/2014/main" id="{A7826260-9675-47B8-B458-9FEBFE995074}"/>
              </a:ext>
            </a:extLst>
          </p:cNvPr>
          <p:cNvSpPr/>
          <p:nvPr/>
        </p:nvSpPr>
        <p:spPr>
          <a:xfrm>
            <a:off x="3496155" y="8279191"/>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raphic 23" descr="Checkmark with solid fill">
            <a:extLst>
              <a:ext uri="{FF2B5EF4-FFF2-40B4-BE49-F238E27FC236}">
                <a16:creationId xmlns:a16="http://schemas.microsoft.com/office/drawing/2014/main" id="{2BDD8392-6753-4877-A3BC-B0ED21EB305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48911" y="8456636"/>
            <a:ext cx="263931" cy="263931"/>
          </a:xfrm>
          <a:prstGeom prst="rect">
            <a:avLst/>
          </a:prstGeom>
        </p:spPr>
      </p:pic>
      <p:sp>
        <p:nvSpPr>
          <p:cNvPr id="25" name="TextBox 24">
            <a:extLst>
              <a:ext uri="{FF2B5EF4-FFF2-40B4-BE49-F238E27FC236}">
                <a16:creationId xmlns:a16="http://schemas.microsoft.com/office/drawing/2014/main" id="{DE25BB8C-3C38-4586-8B4E-9A663D305EAF}"/>
              </a:ext>
            </a:extLst>
          </p:cNvPr>
          <p:cNvSpPr txBox="1"/>
          <p:nvPr/>
        </p:nvSpPr>
        <p:spPr>
          <a:xfrm>
            <a:off x="4026617" y="8311602"/>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Veiller à ce que tous les participants donnent leur impression grâce à une discussion ouverte et un cadre informel</a:t>
            </a:r>
          </a:p>
        </p:txBody>
      </p:sp>
      <p:sp>
        <p:nvSpPr>
          <p:cNvPr id="28" name="Rectangle 27">
            <a:extLst>
              <a:ext uri="{FF2B5EF4-FFF2-40B4-BE49-F238E27FC236}">
                <a16:creationId xmlns:a16="http://schemas.microsoft.com/office/drawing/2014/main" id="{DCC808FC-5B4D-4929-918C-5E4C72BDB5EF}"/>
              </a:ext>
            </a:extLst>
          </p:cNvPr>
          <p:cNvSpPr/>
          <p:nvPr/>
        </p:nvSpPr>
        <p:spPr>
          <a:xfrm>
            <a:off x="3496155" y="8963593"/>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28" descr="Checkmark with solid fill">
            <a:extLst>
              <a:ext uri="{FF2B5EF4-FFF2-40B4-BE49-F238E27FC236}">
                <a16:creationId xmlns:a16="http://schemas.microsoft.com/office/drawing/2014/main" id="{2D73C58C-D9E2-48EB-8B64-140D66F211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48911" y="9141038"/>
            <a:ext cx="263931" cy="263931"/>
          </a:xfrm>
          <a:prstGeom prst="rect">
            <a:avLst/>
          </a:prstGeom>
        </p:spPr>
      </p:pic>
      <p:sp>
        <p:nvSpPr>
          <p:cNvPr id="30" name="TextBox 29">
            <a:extLst>
              <a:ext uri="{FF2B5EF4-FFF2-40B4-BE49-F238E27FC236}">
                <a16:creationId xmlns:a16="http://schemas.microsoft.com/office/drawing/2014/main" id="{FD601375-8711-4025-A5F8-C46FDB176AB3}"/>
              </a:ext>
            </a:extLst>
          </p:cNvPr>
          <p:cNvSpPr txBox="1"/>
          <p:nvPr/>
        </p:nvSpPr>
        <p:spPr>
          <a:xfrm>
            <a:off x="4026617" y="8996004"/>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Profiter de la phase de debriefing pour faire remplir aux joueurs la grille d’évaluation et la récupérer à la fin</a:t>
            </a:r>
          </a:p>
        </p:txBody>
      </p:sp>
      <p:pic>
        <p:nvPicPr>
          <p:cNvPr id="31" name="Graphic 30" descr="Warning outline">
            <a:extLst>
              <a:ext uri="{FF2B5EF4-FFF2-40B4-BE49-F238E27FC236}">
                <a16:creationId xmlns:a16="http://schemas.microsoft.com/office/drawing/2014/main" id="{7ECC31EE-2098-4ED4-992C-781D4406767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0807" y="7766880"/>
            <a:ext cx="253090" cy="253090"/>
          </a:xfrm>
          <a:prstGeom prst="rect">
            <a:avLst/>
          </a:prstGeom>
        </p:spPr>
      </p:pic>
      <p:sp>
        <p:nvSpPr>
          <p:cNvPr id="32" name="TextBox 31">
            <a:extLst>
              <a:ext uri="{FF2B5EF4-FFF2-40B4-BE49-F238E27FC236}">
                <a16:creationId xmlns:a16="http://schemas.microsoft.com/office/drawing/2014/main" id="{3B0D61FD-4407-4053-AFE2-71874650E370}"/>
              </a:ext>
            </a:extLst>
          </p:cNvPr>
          <p:cNvSpPr txBox="1"/>
          <p:nvPr/>
        </p:nvSpPr>
        <p:spPr>
          <a:xfrm>
            <a:off x="849647" y="7616425"/>
            <a:ext cx="5312376" cy="553998"/>
          </a:xfrm>
          <a:prstGeom prst="rect">
            <a:avLst/>
          </a:prstGeom>
          <a:noFill/>
        </p:spPr>
        <p:txBody>
          <a:bodyPr wrap="square">
            <a:spAutoFit/>
          </a:bodyPr>
          <a:lstStyle/>
          <a:p>
            <a:pPr algn="just"/>
            <a:r>
              <a:rPr kumimoji="0" lang="fr-FR" sz="10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La phase de débriefing peut être une étape sensible selon le déroulé de l’exercice qui vient tout juste d’avoir lieu. Il convient donc de l’aborder avec précaution pour en tirer un maximum d’enseignement et une expérience positive pour les joueurs. </a:t>
            </a:r>
          </a:p>
        </p:txBody>
      </p:sp>
      <p:sp>
        <p:nvSpPr>
          <p:cNvPr id="33" name="Rectangle : avec coin rogné 83">
            <a:extLst>
              <a:ext uri="{FF2B5EF4-FFF2-40B4-BE49-F238E27FC236}">
                <a16:creationId xmlns:a16="http://schemas.microsoft.com/office/drawing/2014/main" id="{84CA9F6C-DDA9-4C28-95C0-E7B9509AA49C}"/>
              </a:ext>
            </a:extLst>
          </p:cNvPr>
          <p:cNvSpPr>
            <a:spLocks/>
          </p:cNvSpPr>
          <p:nvPr/>
        </p:nvSpPr>
        <p:spPr>
          <a:xfrm rot="10800000" flipH="1" flipV="1">
            <a:off x="251050" y="2198991"/>
            <a:ext cx="2246804" cy="382771"/>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Logistique du debriefing</a:t>
            </a:r>
          </a:p>
        </p:txBody>
      </p:sp>
      <p:pic>
        <p:nvPicPr>
          <p:cNvPr id="34" name="Graphic 33" descr="Tools outline">
            <a:extLst>
              <a:ext uri="{FF2B5EF4-FFF2-40B4-BE49-F238E27FC236}">
                <a16:creationId xmlns:a16="http://schemas.microsoft.com/office/drawing/2014/main" id="{6A800EC9-758C-4421-8F9A-D646B5AF21A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41617" y="2252107"/>
            <a:ext cx="261610" cy="261610"/>
          </a:xfrm>
          <a:prstGeom prst="rect">
            <a:avLst/>
          </a:prstGeom>
        </p:spPr>
      </p:pic>
      <p:cxnSp>
        <p:nvCxnSpPr>
          <p:cNvPr id="35" name="Straight Connector 34">
            <a:extLst>
              <a:ext uri="{FF2B5EF4-FFF2-40B4-BE49-F238E27FC236}">
                <a16:creationId xmlns:a16="http://schemas.microsoft.com/office/drawing/2014/main" id="{0E0EA110-720E-48B9-9856-8792C26C929E}"/>
              </a:ext>
            </a:extLst>
          </p:cNvPr>
          <p:cNvCxnSpPr>
            <a:cxnSpLocks/>
          </p:cNvCxnSpPr>
          <p:nvPr/>
        </p:nvCxnSpPr>
        <p:spPr>
          <a:xfrm>
            <a:off x="1068813" y="2832472"/>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36" name="TextBox 35">
            <a:extLst>
              <a:ext uri="{FF2B5EF4-FFF2-40B4-BE49-F238E27FC236}">
                <a16:creationId xmlns:a16="http://schemas.microsoft.com/office/drawing/2014/main" id="{0DBA8F38-D27D-47D3-873A-B09C60254857}"/>
              </a:ext>
            </a:extLst>
          </p:cNvPr>
          <p:cNvSpPr txBox="1"/>
          <p:nvPr/>
        </p:nvSpPr>
        <p:spPr>
          <a:xfrm>
            <a:off x="1328343" y="2683216"/>
            <a:ext cx="4824963"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Durée idéale :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30</a:t>
            </a:r>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min  </a:t>
            </a:r>
          </a:p>
        </p:txBody>
      </p:sp>
      <p:cxnSp>
        <p:nvCxnSpPr>
          <p:cNvPr id="39" name="Straight Connector 38">
            <a:extLst>
              <a:ext uri="{FF2B5EF4-FFF2-40B4-BE49-F238E27FC236}">
                <a16:creationId xmlns:a16="http://schemas.microsoft.com/office/drawing/2014/main" id="{078505A3-39B5-4FCA-A671-4211F724A14B}"/>
              </a:ext>
            </a:extLst>
          </p:cNvPr>
          <p:cNvCxnSpPr>
            <a:cxnSpLocks/>
          </p:cNvCxnSpPr>
          <p:nvPr/>
        </p:nvCxnSpPr>
        <p:spPr>
          <a:xfrm>
            <a:off x="1077530" y="3159624"/>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40" name="TextBox 39">
            <a:extLst>
              <a:ext uri="{FF2B5EF4-FFF2-40B4-BE49-F238E27FC236}">
                <a16:creationId xmlns:a16="http://schemas.microsoft.com/office/drawing/2014/main" id="{408436D6-620B-49CF-BA99-6CDB1CD077FE}"/>
              </a:ext>
            </a:extLst>
          </p:cNvPr>
          <p:cNvSpPr txBox="1"/>
          <p:nvPr/>
        </p:nvSpPr>
        <p:spPr>
          <a:xfrm>
            <a:off x="1337060" y="3010368"/>
            <a:ext cx="4824963"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Support nécessaire : Debriefing exercice de crise</a:t>
            </a:r>
          </a:p>
        </p:txBody>
      </p:sp>
      <p:pic>
        <p:nvPicPr>
          <p:cNvPr id="41" name="Graphic 40" descr="Warning outline">
            <a:extLst>
              <a:ext uri="{FF2B5EF4-FFF2-40B4-BE49-F238E27FC236}">
                <a16:creationId xmlns:a16="http://schemas.microsoft.com/office/drawing/2014/main" id="{61F4FC58-145B-46C9-8E3B-CEA4BB7F17C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5057" y="3560084"/>
            <a:ext cx="253090" cy="253090"/>
          </a:xfrm>
          <a:prstGeom prst="rect">
            <a:avLst/>
          </a:prstGeom>
        </p:spPr>
      </p:pic>
      <p:sp>
        <p:nvSpPr>
          <p:cNvPr id="42" name="TextBox 41">
            <a:extLst>
              <a:ext uri="{FF2B5EF4-FFF2-40B4-BE49-F238E27FC236}">
                <a16:creationId xmlns:a16="http://schemas.microsoft.com/office/drawing/2014/main" id="{0D66A2FE-3C49-4B80-87AC-A280ACE2E395}"/>
              </a:ext>
            </a:extLst>
          </p:cNvPr>
          <p:cNvSpPr txBox="1"/>
          <p:nvPr/>
        </p:nvSpPr>
        <p:spPr>
          <a:xfrm>
            <a:off x="813897" y="3409629"/>
            <a:ext cx="5312376" cy="553998"/>
          </a:xfrm>
          <a:prstGeom prst="rect">
            <a:avLst/>
          </a:prstGeom>
          <a:noFill/>
        </p:spPr>
        <p:txBody>
          <a:bodyPr wrap="square">
            <a:spAutoFit/>
          </a:bodyPr>
          <a:lstStyle/>
          <a:p>
            <a:pPr algn="just"/>
            <a:r>
              <a:rPr kumimoji="0" lang="fr-FR" sz="10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Le jour de l’exercice, gardez à portée de main le support de débriefing</a:t>
            </a:r>
            <a:r>
              <a:rPr lang="fr-FR" sz="1000" i="1" kern="0" dirty="0">
                <a:solidFill>
                  <a:schemeClr val="tx1">
                    <a:lumMod val="65000"/>
                    <a:lumOff val="35000"/>
                  </a:schemeClr>
                </a:solidFill>
                <a:latin typeface="Arial" panose="020B0604020202020204" pitchFamily="34" charset="0"/>
                <a:ea typeface="Geneva" charset="-128"/>
                <a:cs typeface="Arial" panose="020B0604020202020204" pitchFamily="34" charset="0"/>
              </a:rPr>
              <a:t>g prêt à être diffusé aux participants. N’hésitez pas à vous entrainer plusieurs fois à le présenter pour être à l’aise avec les exemples présentés, le déroulé des RETEX et les bonnes pratiques. </a:t>
            </a:r>
            <a:endParaRPr kumimoji="0" lang="fr-FR" sz="1000" b="0" i="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59" name="Rectangle : avec coin rogné 83">
            <a:extLst>
              <a:ext uri="{FF2B5EF4-FFF2-40B4-BE49-F238E27FC236}">
                <a16:creationId xmlns:a16="http://schemas.microsoft.com/office/drawing/2014/main" id="{FF907679-5AE3-420F-9FB4-AB62EC63E8C3}"/>
              </a:ext>
            </a:extLst>
          </p:cNvPr>
          <p:cNvSpPr>
            <a:spLocks/>
          </p:cNvSpPr>
          <p:nvPr/>
        </p:nvSpPr>
        <p:spPr>
          <a:xfrm rot="10800000" flipH="1" flipV="1">
            <a:off x="251847" y="4174908"/>
            <a:ext cx="2246804" cy="382771"/>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Déroulé du debriefing</a:t>
            </a:r>
          </a:p>
        </p:txBody>
      </p:sp>
      <p:pic>
        <p:nvPicPr>
          <p:cNvPr id="60" name="Graphic 59" descr="Arrow circle outline">
            <a:extLst>
              <a:ext uri="{FF2B5EF4-FFF2-40B4-BE49-F238E27FC236}">
                <a16:creationId xmlns:a16="http://schemas.microsoft.com/office/drawing/2014/main" id="{B35F5500-289E-4F80-96D0-250CB9876E4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12068" y="4205142"/>
            <a:ext cx="322302" cy="322302"/>
          </a:xfrm>
          <a:prstGeom prst="rect">
            <a:avLst/>
          </a:prstGeom>
        </p:spPr>
      </p:pic>
      <p:sp>
        <p:nvSpPr>
          <p:cNvPr id="61" name="Ellipse 42">
            <a:extLst>
              <a:ext uri="{FF2B5EF4-FFF2-40B4-BE49-F238E27FC236}">
                <a16:creationId xmlns:a16="http://schemas.microsoft.com/office/drawing/2014/main" id="{5BEEB7F0-9AD6-4468-BFA1-7903CD109A5D}"/>
              </a:ext>
            </a:extLst>
          </p:cNvPr>
          <p:cNvSpPr/>
          <p:nvPr/>
        </p:nvSpPr>
        <p:spPr>
          <a:xfrm>
            <a:off x="898596" y="4776742"/>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1</a:t>
            </a:r>
          </a:p>
        </p:txBody>
      </p:sp>
      <p:sp>
        <p:nvSpPr>
          <p:cNvPr id="62" name="TextBox 61">
            <a:extLst>
              <a:ext uri="{FF2B5EF4-FFF2-40B4-BE49-F238E27FC236}">
                <a16:creationId xmlns:a16="http://schemas.microsoft.com/office/drawing/2014/main" id="{C65DF01D-D573-4CF0-A524-4C9245F0E0E1}"/>
              </a:ext>
            </a:extLst>
          </p:cNvPr>
          <p:cNvSpPr txBox="1"/>
          <p:nvPr/>
        </p:nvSpPr>
        <p:spPr>
          <a:xfrm>
            <a:off x="1219359" y="4787858"/>
            <a:ext cx="5312376" cy="261610"/>
          </a:xfrm>
          <a:prstGeom prst="rect">
            <a:avLst/>
          </a:prstGeom>
          <a:noFill/>
        </p:spPr>
        <p:txBody>
          <a:bodyPr wrap="square">
            <a:spAutoFit/>
          </a:bodyPr>
          <a:lstStyle/>
          <a:p>
            <a:pPr algn="just"/>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Rappel des objectifs qui devraient être atteints suite à l’exercice de crise </a:t>
            </a:r>
          </a:p>
        </p:txBody>
      </p:sp>
      <p:sp>
        <p:nvSpPr>
          <p:cNvPr id="63" name="Ellipse 42">
            <a:extLst>
              <a:ext uri="{FF2B5EF4-FFF2-40B4-BE49-F238E27FC236}">
                <a16:creationId xmlns:a16="http://schemas.microsoft.com/office/drawing/2014/main" id="{A2C63C5B-B593-4F4B-942D-0A67B18B7909}"/>
              </a:ext>
            </a:extLst>
          </p:cNvPr>
          <p:cNvSpPr/>
          <p:nvPr/>
        </p:nvSpPr>
        <p:spPr>
          <a:xfrm>
            <a:off x="898596" y="5245698"/>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2</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D214565A-FE2F-402C-9EE2-BF30FA0FC4E6}"/>
              </a:ext>
            </a:extLst>
          </p:cNvPr>
          <p:cNvSpPr txBox="1"/>
          <p:nvPr/>
        </p:nvSpPr>
        <p:spPr>
          <a:xfrm>
            <a:off x="1219359" y="5171496"/>
            <a:ext cx="5312376" cy="430887"/>
          </a:xfrm>
          <a:prstGeom prst="rect">
            <a:avLst/>
          </a:prstGeom>
          <a:noFill/>
        </p:spPr>
        <p:txBody>
          <a:bodyPr wrap="square">
            <a:spAutoFit/>
          </a:bodyPr>
          <a:lstStyle/>
          <a:p>
            <a:pPr algn="just"/>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Partage de l’actualité des cyberattaques en lien avec le scénario de crise autour du rançongiciel qui vient d’être déroulé</a:t>
            </a:r>
          </a:p>
        </p:txBody>
      </p:sp>
      <p:sp>
        <p:nvSpPr>
          <p:cNvPr id="65" name="Ellipse 42">
            <a:extLst>
              <a:ext uri="{FF2B5EF4-FFF2-40B4-BE49-F238E27FC236}">
                <a16:creationId xmlns:a16="http://schemas.microsoft.com/office/drawing/2014/main" id="{A3592DC1-50F4-4695-8BF4-5A98ED78E2B9}"/>
              </a:ext>
            </a:extLst>
          </p:cNvPr>
          <p:cNvSpPr/>
          <p:nvPr/>
        </p:nvSpPr>
        <p:spPr>
          <a:xfrm>
            <a:off x="898596" y="5714654"/>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3</a:t>
            </a:r>
          </a:p>
        </p:txBody>
      </p:sp>
      <p:sp>
        <p:nvSpPr>
          <p:cNvPr id="66" name="TextBox 65">
            <a:extLst>
              <a:ext uri="{FF2B5EF4-FFF2-40B4-BE49-F238E27FC236}">
                <a16:creationId xmlns:a16="http://schemas.microsoft.com/office/drawing/2014/main" id="{AE0DEBA7-7471-439B-A6F9-809F2238D97D}"/>
              </a:ext>
            </a:extLst>
          </p:cNvPr>
          <p:cNvSpPr txBox="1"/>
          <p:nvPr/>
        </p:nvSpPr>
        <p:spPr>
          <a:xfrm>
            <a:off x="1219359" y="5730370"/>
            <a:ext cx="5312376" cy="261610"/>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Retour sur les étapes du scénario d’attaque</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71" name="Ellipse 42">
            <a:extLst>
              <a:ext uri="{FF2B5EF4-FFF2-40B4-BE49-F238E27FC236}">
                <a16:creationId xmlns:a16="http://schemas.microsoft.com/office/drawing/2014/main" id="{580F6BA5-2117-4EDE-948D-6D8B4BBCEF1F}"/>
              </a:ext>
            </a:extLst>
          </p:cNvPr>
          <p:cNvSpPr/>
          <p:nvPr/>
        </p:nvSpPr>
        <p:spPr>
          <a:xfrm>
            <a:off x="898596" y="6183610"/>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4</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444F84A0-81CB-4395-BDE6-EFD7BF8C21C6}"/>
              </a:ext>
            </a:extLst>
          </p:cNvPr>
          <p:cNvSpPr txBox="1"/>
          <p:nvPr/>
        </p:nvSpPr>
        <p:spPr>
          <a:xfrm>
            <a:off x="1219359" y="6203080"/>
            <a:ext cx="5312376" cy="261610"/>
          </a:xfrm>
          <a:prstGeom prst="rect">
            <a:avLst/>
          </a:prstGeom>
          <a:noFill/>
        </p:spPr>
        <p:txBody>
          <a:bodyPr wrap="square">
            <a:spAutoFit/>
          </a:bodyPr>
          <a:lstStyle/>
          <a:p>
            <a:pPr algn="just"/>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Débriefing joueurs (tour de table) puis débriefing animateur / observateur</a:t>
            </a:r>
          </a:p>
        </p:txBody>
      </p:sp>
      <p:sp>
        <p:nvSpPr>
          <p:cNvPr id="73" name="Ellipse 42">
            <a:extLst>
              <a:ext uri="{FF2B5EF4-FFF2-40B4-BE49-F238E27FC236}">
                <a16:creationId xmlns:a16="http://schemas.microsoft.com/office/drawing/2014/main" id="{28A9218C-3985-4F6E-A91C-24B2287499F5}"/>
              </a:ext>
            </a:extLst>
          </p:cNvPr>
          <p:cNvSpPr/>
          <p:nvPr/>
        </p:nvSpPr>
        <p:spPr>
          <a:xfrm>
            <a:off x="898596" y="6652567"/>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5</a:t>
            </a:r>
          </a:p>
        </p:txBody>
      </p:sp>
      <p:sp>
        <p:nvSpPr>
          <p:cNvPr id="74" name="TextBox 73">
            <a:extLst>
              <a:ext uri="{FF2B5EF4-FFF2-40B4-BE49-F238E27FC236}">
                <a16:creationId xmlns:a16="http://schemas.microsoft.com/office/drawing/2014/main" id="{0821D8A7-680C-445C-9400-3F83A9880044}"/>
              </a:ext>
            </a:extLst>
          </p:cNvPr>
          <p:cNvSpPr txBox="1"/>
          <p:nvPr/>
        </p:nvSpPr>
        <p:spPr>
          <a:xfrm>
            <a:off x="1219359" y="6586718"/>
            <a:ext cx="5312376" cy="430887"/>
          </a:xfrm>
          <a:prstGeom prst="rect">
            <a:avLst/>
          </a:prstGeom>
          <a:noFill/>
        </p:spPr>
        <p:txBody>
          <a:bodyPr wrap="square">
            <a:spAutoFit/>
          </a:bodyPr>
          <a:lstStyle/>
          <a:p>
            <a:pPr algn="just"/>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Rappel des bonnes pratiques à adopter en gestion de crise à mettre en œuvre pour les prochains exercices</a:t>
            </a:r>
          </a:p>
        </p:txBody>
      </p:sp>
      <p:pic>
        <p:nvPicPr>
          <p:cNvPr id="46" name="Image 10">
            <a:extLst>
              <a:ext uri="{FF2B5EF4-FFF2-40B4-BE49-F238E27FC236}">
                <a16:creationId xmlns:a16="http://schemas.microsoft.com/office/drawing/2014/main" id="{41D996E4-147C-4963-98D3-78DC6C511CA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48" name="Picture 47" descr="Logo, company name&#10;&#10;Description automatically generated">
            <a:extLst>
              <a:ext uri="{FF2B5EF4-FFF2-40B4-BE49-F238E27FC236}">
                <a16:creationId xmlns:a16="http://schemas.microsoft.com/office/drawing/2014/main" id="{0FD1DD5D-5594-48B2-A85C-6EFDDC744FAD}"/>
              </a:ext>
            </a:extLst>
          </p:cNvPr>
          <p:cNvPicPr>
            <a:picLocks noChangeAspect="1"/>
          </p:cNvPicPr>
          <p:nvPr/>
        </p:nvPicPr>
        <p:blipFill>
          <a:blip r:embed="rId12"/>
          <a:stretch>
            <a:fillRect/>
          </a:stretch>
        </p:blipFill>
        <p:spPr>
          <a:xfrm>
            <a:off x="1055805" y="731056"/>
            <a:ext cx="761652" cy="465364"/>
          </a:xfrm>
          <a:prstGeom prst="rect">
            <a:avLst/>
          </a:prstGeom>
        </p:spPr>
      </p:pic>
      <p:pic>
        <p:nvPicPr>
          <p:cNvPr id="49" name="Picture 48">
            <a:extLst>
              <a:ext uri="{FF2B5EF4-FFF2-40B4-BE49-F238E27FC236}">
                <a16:creationId xmlns:a16="http://schemas.microsoft.com/office/drawing/2014/main" id="{6428640A-6FC6-4A60-B9E7-58F6FF969679}"/>
              </a:ext>
            </a:extLst>
          </p:cNvPr>
          <p:cNvPicPr>
            <a:picLocks noChangeAspect="1"/>
          </p:cNvPicPr>
          <p:nvPr/>
        </p:nvPicPr>
        <p:blipFill>
          <a:blip r:embed="rId13"/>
          <a:stretch>
            <a:fillRect/>
          </a:stretch>
        </p:blipFill>
        <p:spPr>
          <a:xfrm>
            <a:off x="514892" y="899769"/>
            <a:ext cx="433481" cy="244978"/>
          </a:xfrm>
          <a:prstGeom prst="rect">
            <a:avLst/>
          </a:prstGeom>
        </p:spPr>
      </p:pic>
      <p:pic>
        <p:nvPicPr>
          <p:cNvPr id="3" name="Image 2" descr="Une image contenant texte, Police, conception, guide&#10;&#10;Le contenu généré par l’IA peut être incorrect.">
            <a:extLst>
              <a:ext uri="{FF2B5EF4-FFF2-40B4-BE49-F238E27FC236}">
                <a16:creationId xmlns:a16="http://schemas.microsoft.com/office/drawing/2014/main" id="{81E1868D-4CE4-4778-0462-584938537966}"/>
              </a:ext>
            </a:extLst>
          </p:cNvPr>
          <p:cNvPicPr>
            <a:picLocks noChangeAspect="1"/>
          </p:cNvPicPr>
          <p:nvPr/>
        </p:nvPicPr>
        <p:blipFill>
          <a:blip r:embed="rId14"/>
          <a:stretch>
            <a:fillRect/>
          </a:stretch>
        </p:blipFill>
        <p:spPr>
          <a:xfrm>
            <a:off x="380928" y="396944"/>
            <a:ext cx="629559" cy="335645"/>
          </a:xfrm>
          <a:prstGeom prst="rect">
            <a:avLst/>
          </a:prstGeom>
        </p:spPr>
      </p:pic>
    </p:spTree>
    <p:extLst>
      <p:ext uri="{BB962C8B-B14F-4D97-AF65-F5344CB8AC3E}">
        <p14:creationId xmlns:p14="http://schemas.microsoft.com/office/powerpoint/2010/main" val="1167409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cs typeface="Arial" panose="020B0604020202020204" pitchFamily="34" charset="0"/>
            </a:endParaRPr>
          </a:p>
        </p:txBody>
      </p:sp>
      <p:sp>
        <p:nvSpPr>
          <p:cNvPr id="26" name="Ellipse 42">
            <a:extLst>
              <a:ext uri="{FF2B5EF4-FFF2-40B4-BE49-F238E27FC236}">
                <a16:creationId xmlns:a16="http://schemas.microsoft.com/office/drawing/2014/main" id="{FD0EBFB0-B64A-4730-81D8-F3E03DF16DC0}"/>
              </a:ext>
            </a:extLst>
          </p:cNvPr>
          <p:cNvSpPr/>
          <p:nvPr/>
        </p:nvSpPr>
        <p:spPr>
          <a:xfrm>
            <a:off x="2653941" y="555165"/>
            <a:ext cx="360000" cy="360000"/>
          </a:xfrm>
          <a:prstGeom prst="ellipse">
            <a:avLst/>
          </a:prstGeom>
          <a:solidFill>
            <a:srgbClr val="006AB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8</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C450C70-A712-46AF-ADF5-A0A1D2D253F5}"/>
              </a:ext>
            </a:extLst>
          </p:cNvPr>
          <p:cNvSpPr txBox="1"/>
          <p:nvPr/>
        </p:nvSpPr>
        <p:spPr>
          <a:xfrm>
            <a:off x="3162443" y="596666"/>
            <a:ext cx="3947404" cy="307777"/>
          </a:xfrm>
          <a:prstGeom prst="rect">
            <a:avLst/>
          </a:prstGeom>
          <a:noFill/>
        </p:spPr>
        <p:txBody>
          <a:bodyPr wrap="square">
            <a:spAutoFit/>
          </a:bodyPr>
          <a:lstStyle/>
          <a:p>
            <a:pPr algn="just"/>
            <a:r>
              <a:rPr kumimoji="0" lang="fr-FR" sz="1400" b="1"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Les critères d’évaluation</a:t>
            </a:r>
            <a:endParaRPr lang="en-GB" sz="14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1" name="TextBox 7">
            <a:extLst>
              <a:ext uri="{FF2B5EF4-FFF2-40B4-BE49-F238E27FC236}">
                <a16:creationId xmlns:a16="http://schemas.microsoft.com/office/drawing/2014/main" id="{E982BAE4-2DB4-4713-85BA-507AFBC54E4F}"/>
              </a:ext>
            </a:extLst>
          </p:cNvPr>
          <p:cNvSpPr txBox="1"/>
          <p:nvPr/>
        </p:nvSpPr>
        <p:spPr>
          <a:xfrm>
            <a:off x="664571" y="1264819"/>
            <a:ext cx="5528859" cy="600164"/>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L’animateur de l’exercice de crise doit également réaliser un retour d’expérience de l’exercice de crise qui sera présenté à la direction de l’établissement lors d’une réunion de restitution. </a:t>
            </a:r>
          </a:p>
        </p:txBody>
      </p:sp>
      <p:sp>
        <p:nvSpPr>
          <p:cNvPr id="12" name="Rectangle : avec coin rogné 83">
            <a:extLst>
              <a:ext uri="{FF2B5EF4-FFF2-40B4-BE49-F238E27FC236}">
                <a16:creationId xmlns:a16="http://schemas.microsoft.com/office/drawing/2014/main" id="{7CE4F047-10E9-4F37-8549-15DB5E599F6A}"/>
              </a:ext>
            </a:extLst>
          </p:cNvPr>
          <p:cNvSpPr>
            <a:spLocks/>
          </p:cNvSpPr>
          <p:nvPr/>
        </p:nvSpPr>
        <p:spPr>
          <a:xfrm rot="10800000" flipH="1" flipV="1">
            <a:off x="251050" y="1998575"/>
            <a:ext cx="2246804" cy="382771"/>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La grille d’évaluation</a:t>
            </a:r>
          </a:p>
        </p:txBody>
      </p:sp>
      <p:pic>
        <p:nvPicPr>
          <p:cNvPr id="13" name="Graphic 33" descr="Tools outline">
            <a:extLst>
              <a:ext uri="{FF2B5EF4-FFF2-40B4-BE49-F238E27FC236}">
                <a16:creationId xmlns:a16="http://schemas.microsoft.com/office/drawing/2014/main" id="{C4FDA604-39F0-4E23-861C-B480A8FA6C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1617" y="2051691"/>
            <a:ext cx="261610" cy="261610"/>
          </a:xfrm>
          <a:prstGeom prst="rect">
            <a:avLst/>
          </a:prstGeom>
        </p:spPr>
      </p:pic>
      <p:sp>
        <p:nvSpPr>
          <p:cNvPr id="15" name="Rectangle : avec coin rogné 83">
            <a:extLst>
              <a:ext uri="{FF2B5EF4-FFF2-40B4-BE49-F238E27FC236}">
                <a16:creationId xmlns:a16="http://schemas.microsoft.com/office/drawing/2014/main" id="{31631525-E0DD-47B2-A7EA-8F5955580E18}"/>
              </a:ext>
            </a:extLst>
          </p:cNvPr>
          <p:cNvSpPr>
            <a:spLocks/>
          </p:cNvSpPr>
          <p:nvPr/>
        </p:nvSpPr>
        <p:spPr>
          <a:xfrm rot="10800000" flipH="1" flipV="1">
            <a:off x="251847" y="6116438"/>
            <a:ext cx="2246804" cy="382771"/>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Déroulé de la restitution</a:t>
            </a:r>
          </a:p>
        </p:txBody>
      </p:sp>
      <p:pic>
        <p:nvPicPr>
          <p:cNvPr id="16" name="Graphic 59" descr="Arrow circle outline">
            <a:extLst>
              <a:ext uri="{FF2B5EF4-FFF2-40B4-BE49-F238E27FC236}">
                <a16:creationId xmlns:a16="http://schemas.microsoft.com/office/drawing/2014/main" id="{43A1E554-FE66-49BD-BAD7-D416BCC250C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2068" y="6146672"/>
            <a:ext cx="322302" cy="322302"/>
          </a:xfrm>
          <a:prstGeom prst="rect">
            <a:avLst/>
          </a:prstGeom>
        </p:spPr>
      </p:pic>
      <p:sp>
        <p:nvSpPr>
          <p:cNvPr id="17" name="ZoneTexte 16">
            <a:extLst>
              <a:ext uri="{FF2B5EF4-FFF2-40B4-BE49-F238E27FC236}">
                <a16:creationId xmlns:a16="http://schemas.microsoft.com/office/drawing/2014/main" id="{77AA17A5-CDF2-417E-860C-3FE54DD38835}"/>
              </a:ext>
            </a:extLst>
          </p:cNvPr>
          <p:cNvSpPr txBox="1"/>
          <p:nvPr/>
        </p:nvSpPr>
        <p:spPr>
          <a:xfrm>
            <a:off x="664571" y="6597755"/>
            <a:ext cx="5528859" cy="1107996"/>
          </a:xfrm>
          <a:prstGeom prst="rect">
            <a:avLst/>
          </a:prstGeom>
          <a:noFill/>
        </p:spPr>
        <p:txBody>
          <a:bodyPr wrap="square">
            <a:spAutoFit/>
          </a:bodyPr>
          <a:lstStyle>
            <a:defPPr>
              <a:defRPr lang="en-US"/>
            </a:defPPr>
            <a:lvl1pPr algn="just">
              <a:defRPr kumimoji="0" sz="1100" b="0" i="0" u="none" strike="noStrike" kern="0" cap="none" spc="0" normalizeH="0" baseline="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defRPr>
            </a:lvl1pPr>
          </a:lstStyle>
          <a:p>
            <a:r>
              <a:rPr lang="fr-FR" dirty="0"/>
              <a:t>La structure de santé doit organiser une </a:t>
            </a:r>
            <a:r>
              <a:rPr lang="fr-FR" b="1" dirty="0"/>
              <a:t>réunion de restitution </a:t>
            </a:r>
            <a:r>
              <a:rPr lang="fr-FR" dirty="0"/>
              <a:t>de l’exercice, d’une </a:t>
            </a:r>
            <a:r>
              <a:rPr lang="fr-FR" b="1" dirty="0"/>
              <a:t>durée maximale d’une heure</a:t>
            </a:r>
            <a:r>
              <a:rPr lang="fr-FR" dirty="0"/>
              <a:t>. </a:t>
            </a:r>
          </a:p>
          <a:p>
            <a:endParaRPr lang="fr-FR" dirty="0"/>
          </a:p>
          <a:p>
            <a:r>
              <a:rPr lang="fr-FR" dirty="0"/>
              <a:t>L’animateur réalisera le retour d’expérience de l’exercice grâce aux </a:t>
            </a:r>
            <a:r>
              <a:rPr lang="fr-FR" b="1" dirty="0"/>
              <a:t>retours des joueurs récupérés lors du débriefing</a:t>
            </a:r>
            <a:r>
              <a:rPr lang="fr-FR" dirty="0"/>
              <a:t>, à la </a:t>
            </a:r>
            <a:r>
              <a:rPr lang="fr-FR" b="1" dirty="0"/>
              <a:t>grille d’observation</a:t>
            </a:r>
            <a:r>
              <a:rPr lang="fr-FR" dirty="0"/>
              <a:t> remplie par l’observateur ainsi qu’aux </a:t>
            </a:r>
            <a:r>
              <a:rPr lang="fr-FR" b="1" dirty="0"/>
              <a:t>questionnaires de satisfaction</a:t>
            </a:r>
            <a:r>
              <a:rPr lang="fr-FR" dirty="0"/>
              <a:t>.  </a:t>
            </a:r>
          </a:p>
        </p:txBody>
      </p:sp>
      <p:cxnSp>
        <p:nvCxnSpPr>
          <p:cNvPr id="18" name="Straight Connector 34">
            <a:extLst>
              <a:ext uri="{FF2B5EF4-FFF2-40B4-BE49-F238E27FC236}">
                <a16:creationId xmlns:a16="http://schemas.microsoft.com/office/drawing/2014/main" id="{8CB484C2-D736-4DB5-AA6C-C1B23477C102}"/>
              </a:ext>
            </a:extLst>
          </p:cNvPr>
          <p:cNvCxnSpPr>
            <a:cxnSpLocks/>
          </p:cNvCxnSpPr>
          <p:nvPr/>
        </p:nvCxnSpPr>
        <p:spPr>
          <a:xfrm>
            <a:off x="1068813" y="7930554"/>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cxnSp>
        <p:nvCxnSpPr>
          <p:cNvPr id="19" name="Straight Connector 38">
            <a:extLst>
              <a:ext uri="{FF2B5EF4-FFF2-40B4-BE49-F238E27FC236}">
                <a16:creationId xmlns:a16="http://schemas.microsoft.com/office/drawing/2014/main" id="{D7E3D5A1-C904-46F8-BBFE-07655CE7EE9B}"/>
              </a:ext>
            </a:extLst>
          </p:cNvPr>
          <p:cNvCxnSpPr>
            <a:cxnSpLocks/>
          </p:cNvCxnSpPr>
          <p:nvPr/>
        </p:nvCxnSpPr>
        <p:spPr>
          <a:xfrm>
            <a:off x="1068813" y="8278038"/>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20" name="TextBox 35">
            <a:extLst>
              <a:ext uri="{FF2B5EF4-FFF2-40B4-BE49-F238E27FC236}">
                <a16:creationId xmlns:a16="http://schemas.microsoft.com/office/drawing/2014/main" id="{D3818CD3-0079-43CB-BFFD-E1FEC25D9673}"/>
              </a:ext>
            </a:extLst>
          </p:cNvPr>
          <p:cNvSpPr txBox="1"/>
          <p:nvPr/>
        </p:nvSpPr>
        <p:spPr>
          <a:xfrm>
            <a:off x="1328343" y="7781298"/>
            <a:ext cx="4865087"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Un rappel de l’organisation de crise mise en place et du scénario du kit joué</a:t>
            </a:r>
          </a:p>
        </p:txBody>
      </p:sp>
      <p:sp>
        <p:nvSpPr>
          <p:cNvPr id="21" name="TextBox 35">
            <a:extLst>
              <a:ext uri="{FF2B5EF4-FFF2-40B4-BE49-F238E27FC236}">
                <a16:creationId xmlns:a16="http://schemas.microsoft.com/office/drawing/2014/main" id="{B418926F-61F3-443C-9852-7476EDF717D5}"/>
              </a:ext>
            </a:extLst>
          </p:cNvPr>
          <p:cNvSpPr txBox="1"/>
          <p:nvPr/>
        </p:nvSpPr>
        <p:spPr>
          <a:xfrm>
            <a:off x="1328343" y="8133395"/>
            <a:ext cx="4865087"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Une analyse</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 de la mise en place et de l’organisation de la cellule de crise</a:t>
            </a:r>
            <a:endPar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cxnSp>
        <p:nvCxnSpPr>
          <p:cNvPr id="22" name="Straight Connector 34">
            <a:extLst>
              <a:ext uri="{FF2B5EF4-FFF2-40B4-BE49-F238E27FC236}">
                <a16:creationId xmlns:a16="http://schemas.microsoft.com/office/drawing/2014/main" id="{EFADC8EC-356B-45C0-A279-E6D4F3B82426}"/>
              </a:ext>
            </a:extLst>
          </p:cNvPr>
          <p:cNvCxnSpPr>
            <a:cxnSpLocks/>
          </p:cNvCxnSpPr>
          <p:nvPr/>
        </p:nvCxnSpPr>
        <p:spPr>
          <a:xfrm>
            <a:off x="1068813" y="8625522"/>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cxnSp>
        <p:nvCxnSpPr>
          <p:cNvPr id="23" name="Straight Connector 38">
            <a:extLst>
              <a:ext uri="{FF2B5EF4-FFF2-40B4-BE49-F238E27FC236}">
                <a16:creationId xmlns:a16="http://schemas.microsoft.com/office/drawing/2014/main" id="{B123858A-5750-46DF-8BFE-BE81BF5638D2}"/>
              </a:ext>
            </a:extLst>
          </p:cNvPr>
          <p:cNvCxnSpPr>
            <a:cxnSpLocks/>
          </p:cNvCxnSpPr>
          <p:nvPr/>
        </p:nvCxnSpPr>
        <p:spPr>
          <a:xfrm>
            <a:off x="1068813" y="8973006"/>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28" name="TextBox 35">
            <a:extLst>
              <a:ext uri="{FF2B5EF4-FFF2-40B4-BE49-F238E27FC236}">
                <a16:creationId xmlns:a16="http://schemas.microsoft.com/office/drawing/2014/main" id="{A220ECC0-951D-49EC-9927-7A6F8DF1692A}"/>
              </a:ext>
            </a:extLst>
          </p:cNvPr>
          <p:cNvSpPr txBox="1"/>
          <p:nvPr/>
        </p:nvSpPr>
        <p:spPr>
          <a:xfrm>
            <a:off x="1328343" y="8485492"/>
            <a:ext cx="4865087"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Une analyse des prises de décisions et du suivi des actions réalisés</a:t>
            </a:r>
          </a:p>
        </p:txBody>
      </p:sp>
      <p:sp>
        <p:nvSpPr>
          <p:cNvPr id="29" name="TextBox 35">
            <a:extLst>
              <a:ext uri="{FF2B5EF4-FFF2-40B4-BE49-F238E27FC236}">
                <a16:creationId xmlns:a16="http://schemas.microsoft.com/office/drawing/2014/main" id="{86C22DF9-2D90-4FDB-A6DA-B14A118B85E6}"/>
              </a:ext>
            </a:extLst>
          </p:cNvPr>
          <p:cNvSpPr txBox="1"/>
          <p:nvPr/>
        </p:nvSpPr>
        <p:spPr>
          <a:xfrm>
            <a:off x="1328343" y="8837589"/>
            <a:ext cx="4865087" cy="261610"/>
          </a:xfrm>
          <a:prstGeom prst="rect">
            <a:avLst/>
          </a:prstGeom>
          <a:noFill/>
        </p:spPr>
        <p:txBody>
          <a:bodyPr wrap="square">
            <a:spAutoFit/>
          </a:bodyPr>
          <a:lstStyle/>
          <a:p>
            <a:pPr algn="just"/>
            <a:r>
              <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Une analyse du plan de communication établi</a:t>
            </a:r>
          </a:p>
        </p:txBody>
      </p:sp>
      <p:cxnSp>
        <p:nvCxnSpPr>
          <p:cNvPr id="30" name="Straight Connector 38">
            <a:extLst>
              <a:ext uri="{FF2B5EF4-FFF2-40B4-BE49-F238E27FC236}">
                <a16:creationId xmlns:a16="http://schemas.microsoft.com/office/drawing/2014/main" id="{9C2046CC-3D91-407F-8C4A-557FA4E944B6}"/>
              </a:ext>
            </a:extLst>
          </p:cNvPr>
          <p:cNvCxnSpPr>
            <a:cxnSpLocks/>
          </p:cNvCxnSpPr>
          <p:nvPr/>
        </p:nvCxnSpPr>
        <p:spPr>
          <a:xfrm>
            <a:off x="1068813" y="9320491"/>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31" name="TextBox 35">
            <a:extLst>
              <a:ext uri="{FF2B5EF4-FFF2-40B4-BE49-F238E27FC236}">
                <a16:creationId xmlns:a16="http://schemas.microsoft.com/office/drawing/2014/main" id="{CF4BF010-FC2F-4BC7-A047-B15DCEF4FDEB}"/>
              </a:ext>
            </a:extLst>
          </p:cNvPr>
          <p:cNvSpPr txBox="1"/>
          <p:nvPr/>
        </p:nvSpPr>
        <p:spPr>
          <a:xfrm>
            <a:off x="1328343" y="9189686"/>
            <a:ext cx="4865087" cy="261610"/>
          </a:xfrm>
          <a:prstGeom prst="rect">
            <a:avLst/>
          </a:prstGeom>
          <a:noFill/>
        </p:spPr>
        <p:txBody>
          <a:bodyPr wrap="square">
            <a:spAutoFit/>
          </a:bodyPr>
          <a:lstStyle/>
          <a:p>
            <a:pPr algn="just"/>
            <a:r>
              <a:rPr lang="en-US"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D</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es recommandations d’amélioration</a:t>
            </a:r>
            <a:endParaRPr kumimoji="0" lang="fr-FR" sz="11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32" name="ZoneTexte 31">
            <a:extLst>
              <a:ext uri="{FF2B5EF4-FFF2-40B4-BE49-F238E27FC236}">
                <a16:creationId xmlns:a16="http://schemas.microsoft.com/office/drawing/2014/main" id="{88966421-4BFD-41B5-936A-8ED0D71AEC28}"/>
              </a:ext>
            </a:extLst>
          </p:cNvPr>
          <p:cNvSpPr txBox="1"/>
          <p:nvPr/>
        </p:nvSpPr>
        <p:spPr>
          <a:xfrm>
            <a:off x="664571" y="2454665"/>
            <a:ext cx="5528860" cy="600164"/>
          </a:xfrm>
          <a:prstGeom prst="rect">
            <a:avLst/>
          </a:prstGeom>
          <a:noFill/>
        </p:spPr>
        <p:txBody>
          <a:bodyPr wrap="square">
            <a:spAutoFit/>
          </a:bodyPr>
          <a:lstStyle>
            <a:defPPr>
              <a:defRPr lang="en-US"/>
            </a:defPPr>
            <a:lvl1pPr algn="just">
              <a:defRPr kumimoji="0" sz="1100" b="0" i="0" u="none" strike="noStrike" kern="0" cap="none" spc="0" normalizeH="0" baseline="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defRPr>
            </a:lvl1pPr>
          </a:lstStyle>
          <a:p>
            <a:r>
              <a:rPr lang="fr-FR" dirty="0"/>
              <a:t>La grille d’évaluation a pour but d’évaluer de manière objective le déroulé de l’exercice de crise cybersécurité ainsi que la réponse apportée par l’ensemble des joueurs. Elle est composée de six thématiques : </a:t>
            </a:r>
          </a:p>
        </p:txBody>
      </p:sp>
      <p:sp>
        <p:nvSpPr>
          <p:cNvPr id="33" name="Ellipse 42">
            <a:extLst>
              <a:ext uri="{FF2B5EF4-FFF2-40B4-BE49-F238E27FC236}">
                <a16:creationId xmlns:a16="http://schemas.microsoft.com/office/drawing/2014/main" id="{D453F6E7-1B65-4A95-BEC7-372BBA7346A9}"/>
              </a:ext>
            </a:extLst>
          </p:cNvPr>
          <p:cNvSpPr/>
          <p:nvPr/>
        </p:nvSpPr>
        <p:spPr>
          <a:xfrm>
            <a:off x="898596" y="3185940"/>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1</a:t>
            </a:r>
          </a:p>
        </p:txBody>
      </p:sp>
      <p:sp>
        <p:nvSpPr>
          <p:cNvPr id="34" name="TextBox 61">
            <a:extLst>
              <a:ext uri="{FF2B5EF4-FFF2-40B4-BE49-F238E27FC236}">
                <a16:creationId xmlns:a16="http://schemas.microsoft.com/office/drawing/2014/main" id="{BBBCCEB3-2A85-4374-BD7D-34BD790C95B1}"/>
              </a:ext>
            </a:extLst>
          </p:cNvPr>
          <p:cNvSpPr txBox="1"/>
          <p:nvPr/>
        </p:nvSpPr>
        <p:spPr>
          <a:xfrm>
            <a:off x="1201268" y="3108583"/>
            <a:ext cx="4992161" cy="430887"/>
          </a:xfrm>
          <a:prstGeom prst="rect">
            <a:avLst/>
          </a:prstGeom>
          <a:noFill/>
        </p:spPr>
        <p:txBody>
          <a:bodyPr wrap="square">
            <a:spAutoFit/>
          </a:bodyPr>
          <a:lstStyle/>
          <a:p>
            <a:pPr algn="just"/>
            <a:r>
              <a:rPr kumimoji="0" lang="fr-FR" sz="1100" b="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Méthodologie de gestion de crise </a:t>
            </a:r>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 processus et règles mis en place pendant l’exercice pour faciliter le fonctionnement et la prise de décision</a:t>
            </a:r>
          </a:p>
        </p:txBody>
      </p:sp>
      <p:sp>
        <p:nvSpPr>
          <p:cNvPr id="35" name="Ellipse 42">
            <a:extLst>
              <a:ext uri="{FF2B5EF4-FFF2-40B4-BE49-F238E27FC236}">
                <a16:creationId xmlns:a16="http://schemas.microsoft.com/office/drawing/2014/main" id="{69E50E51-FE04-485D-86CB-E0D1B2DA2CA6}"/>
              </a:ext>
            </a:extLst>
          </p:cNvPr>
          <p:cNvSpPr/>
          <p:nvPr/>
        </p:nvSpPr>
        <p:spPr>
          <a:xfrm>
            <a:off x="898596" y="3656709"/>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2</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36" name="TextBox 63">
            <a:extLst>
              <a:ext uri="{FF2B5EF4-FFF2-40B4-BE49-F238E27FC236}">
                <a16:creationId xmlns:a16="http://schemas.microsoft.com/office/drawing/2014/main" id="{7D9DA8C3-AD5B-47B8-8A22-A2BBB91E46D0}"/>
              </a:ext>
            </a:extLst>
          </p:cNvPr>
          <p:cNvSpPr txBox="1"/>
          <p:nvPr/>
        </p:nvSpPr>
        <p:spPr>
          <a:xfrm>
            <a:off x="1201268" y="3581179"/>
            <a:ext cx="4992161" cy="430887"/>
          </a:xfrm>
          <a:prstGeom prst="rect">
            <a:avLst/>
          </a:prstGeom>
          <a:noFill/>
        </p:spPr>
        <p:txBody>
          <a:bodyPr wrap="square">
            <a:spAutoFit/>
          </a:bodyPr>
          <a:lstStyle/>
          <a:p>
            <a:pPr algn="just"/>
            <a:r>
              <a:rPr kumimoji="0" lang="fr-FR" sz="1100" b="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Organisation de la cellule de crise </a:t>
            </a:r>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 rôles et moyens de communication définis à l’intérieur de la cellule</a:t>
            </a:r>
          </a:p>
        </p:txBody>
      </p:sp>
      <p:sp>
        <p:nvSpPr>
          <p:cNvPr id="38" name="Ellipse 42">
            <a:extLst>
              <a:ext uri="{FF2B5EF4-FFF2-40B4-BE49-F238E27FC236}">
                <a16:creationId xmlns:a16="http://schemas.microsoft.com/office/drawing/2014/main" id="{65058F8D-6F92-4332-B03D-B9FD1169A842}"/>
              </a:ext>
            </a:extLst>
          </p:cNvPr>
          <p:cNvSpPr/>
          <p:nvPr/>
        </p:nvSpPr>
        <p:spPr>
          <a:xfrm>
            <a:off x="898596" y="4127478"/>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3</a:t>
            </a:r>
          </a:p>
        </p:txBody>
      </p:sp>
      <p:sp>
        <p:nvSpPr>
          <p:cNvPr id="39" name="TextBox 65">
            <a:extLst>
              <a:ext uri="{FF2B5EF4-FFF2-40B4-BE49-F238E27FC236}">
                <a16:creationId xmlns:a16="http://schemas.microsoft.com/office/drawing/2014/main" id="{5A4C93BE-FA2A-4191-AA9A-DA78C8FBE79B}"/>
              </a:ext>
            </a:extLst>
          </p:cNvPr>
          <p:cNvSpPr txBox="1"/>
          <p:nvPr/>
        </p:nvSpPr>
        <p:spPr>
          <a:xfrm>
            <a:off x="1201268" y="4053775"/>
            <a:ext cx="4992161" cy="430887"/>
          </a:xfrm>
          <a:prstGeom prst="rect">
            <a:avLst/>
          </a:prstGeom>
          <a:noFill/>
        </p:spPr>
        <p:txBody>
          <a:bodyPr wrap="square">
            <a:spAutoFit/>
          </a:bodyPr>
          <a:lstStyle/>
          <a:p>
            <a:pPr algn="just"/>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Prise de décision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 posture de prise d’information et d’analyse dans le but de faciliter la prise de décision et la mise en place d’un plan d’action</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40" name="Ellipse 42">
            <a:extLst>
              <a:ext uri="{FF2B5EF4-FFF2-40B4-BE49-F238E27FC236}">
                <a16:creationId xmlns:a16="http://schemas.microsoft.com/office/drawing/2014/main" id="{571779F0-E3B0-4928-884F-1E921F367283}"/>
              </a:ext>
            </a:extLst>
          </p:cNvPr>
          <p:cNvSpPr/>
          <p:nvPr/>
        </p:nvSpPr>
        <p:spPr>
          <a:xfrm>
            <a:off x="898596" y="4598247"/>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fr-FR" sz="1600" b="1" kern="0" dirty="0">
                <a:solidFill>
                  <a:prstClr val="white"/>
                </a:solidFill>
                <a:latin typeface="Arial" panose="020B0604020202020204" pitchFamily="34" charset="0"/>
                <a:cs typeface="Arial" panose="020B0604020202020204" pitchFamily="34" charset="0"/>
              </a:rPr>
              <a:t>4</a:t>
            </a:r>
            <a:endPar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1" name="TextBox 71">
            <a:extLst>
              <a:ext uri="{FF2B5EF4-FFF2-40B4-BE49-F238E27FC236}">
                <a16:creationId xmlns:a16="http://schemas.microsoft.com/office/drawing/2014/main" id="{27A59065-74D3-42C5-BB2E-846B4FED8363}"/>
              </a:ext>
            </a:extLst>
          </p:cNvPr>
          <p:cNvSpPr txBox="1"/>
          <p:nvPr/>
        </p:nvSpPr>
        <p:spPr>
          <a:xfrm>
            <a:off x="1201268" y="4526371"/>
            <a:ext cx="4992161" cy="430887"/>
          </a:xfrm>
          <a:prstGeom prst="rect">
            <a:avLst/>
          </a:prstGeom>
          <a:noFill/>
        </p:spPr>
        <p:txBody>
          <a:bodyPr wrap="square">
            <a:spAutoFit/>
          </a:bodyPr>
          <a:lstStyle/>
          <a:p>
            <a:pPr algn="just"/>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Réponse technique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 recueil et analyse des informations techniques et partage des consignes aux équipes IT/SI</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42" name="Ellipse 42">
            <a:extLst>
              <a:ext uri="{FF2B5EF4-FFF2-40B4-BE49-F238E27FC236}">
                <a16:creationId xmlns:a16="http://schemas.microsoft.com/office/drawing/2014/main" id="{9E3B13DA-0276-44C0-B37A-AC80C38F33CF}"/>
              </a:ext>
            </a:extLst>
          </p:cNvPr>
          <p:cNvSpPr/>
          <p:nvPr/>
        </p:nvSpPr>
        <p:spPr>
          <a:xfrm>
            <a:off x="898596" y="5069016"/>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5</a:t>
            </a:r>
          </a:p>
        </p:txBody>
      </p:sp>
      <p:sp>
        <p:nvSpPr>
          <p:cNvPr id="43" name="TextBox 73">
            <a:extLst>
              <a:ext uri="{FF2B5EF4-FFF2-40B4-BE49-F238E27FC236}">
                <a16:creationId xmlns:a16="http://schemas.microsoft.com/office/drawing/2014/main" id="{07169BF5-05C3-4F76-9D87-4268F8015D9D}"/>
              </a:ext>
            </a:extLst>
          </p:cNvPr>
          <p:cNvSpPr txBox="1"/>
          <p:nvPr/>
        </p:nvSpPr>
        <p:spPr>
          <a:xfrm>
            <a:off x="1201268" y="4998967"/>
            <a:ext cx="4992161" cy="430887"/>
          </a:xfrm>
          <a:prstGeom prst="rect">
            <a:avLst/>
          </a:prstGeom>
          <a:noFill/>
        </p:spPr>
        <p:txBody>
          <a:bodyPr wrap="square">
            <a:spAutoFit/>
          </a:bodyPr>
          <a:lstStyle/>
          <a:p>
            <a:pPr algn="just"/>
            <a:r>
              <a:rPr kumimoji="0" lang="fr-FR" sz="1100" b="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Réponse métier </a:t>
            </a:r>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anticipation des impacts métier et identification de moyens de travail dégradés</a:t>
            </a:r>
            <a:endPar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endParaRPr>
          </a:p>
        </p:txBody>
      </p:sp>
      <p:sp>
        <p:nvSpPr>
          <p:cNvPr id="44" name="Ellipse 42">
            <a:extLst>
              <a:ext uri="{FF2B5EF4-FFF2-40B4-BE49-F238E27FC236}">
                <a16:creationId xmlns:a16="http://schemas.microsoft.com/office/drawing/2014/main" id="{2A537D81-65CB-43BB-93B7-27BBE047B9D6}"/>
              </a:ext>
            </a:extLst>
          </p:cNvPr>
          <p:cNvSpPr/>
          <p:nvPr/>
        </p:nvSpPr>
        <p:spPr>
          <a:xfrm>
            <a:off x="898596" y="5539787"/>
            <a:ext cx="288000" cy="288000"/>
          </a:xfrm>
          <a:prstGeom prst="ellipse">
            <a:avLst/>
          </a:prstGeom>
          <a:solidFill>
            <a:schemeClr val="accent4"/>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6</a:t>
            </a:r>
          </a:p>
        </p:txBody>
      </p:sp>
      <p:sp>
        <p:nvSpPr>
          <p:cNvPr id="45" name="TextBox 73">
            <a:extLst>
              <a:ext uri="{FF2B5EF4-FFF2-40B4-BE49-F238E27FC236}">
                <a16:creationId xmlns:a16="http://schemas.microsoft.com/office/drawing/2014/main" id="{DA9303AF-CB2D-4B9E-8F8B-90A1B40672AE}"/>
              </a:ext>
            </a:extLst>
          </p:cNvPr>
          <p:cNvSpPr txBox="1"/>
          <p:nvPr/>
        </p:nvSpPr>
        <p:spPr>
          <a:xfrm>
            <a:off x="1201268" y="5471565"/>
            <a:ext cx="4992161" cy="430887"/>
          </a:xfrm>
          <a:prstGeom prst="rect">
            <a:avLst/>
          </a:prstGeom>
          <a:noFill/>
        </p:spPr>
        <p:txBody>
          <a:bodyPr wrap="square">
            <a:spAutoFit/>
          </a:bodyPr>
          <a:lstStyle/>
          <a:p>
            <a:pPr algn="just"/>
            <a:r>
              <a:rPr kumimoji="0" lang="fr-FR" sz="1100" b="1"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Compétences de gestion de crise de la cellule </a:t>
            </a:r>
            <a:r>
              <a:rPr kumimoji="0" lang="fr-FR" sz="1100" b="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Geneva" charset="-128"/>
                <a:cs typeface="Arial" panose="020B0604020202020204" pitchFamily="34" charset="0"/>
              </a:rPr>
              <a:t>: savoir-être collectif au sein de la cellule</a:t>
            </a:r>
          </a:p>
        </p:txBody>
      </p:sp>
      <p:pic>
        <p:nvPicPr>
          <p:cNvPr id="46" name="Image 10">
            <a:extLst>
              <a:ext uri="{FF2B5EF4-FFF2-40B4-BE49-F238E27FC236}">
                <a16:creationId xmlns:a16="http://schemas.microsoft.com/office/drawing/2014/main" id="{8B3CDC9A-A0C0-4EA8-AB93-EDAE889784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48" name="Picture 47" descr="Logo, company name&#10;&#10;Description automatically generated">
            <a:extLst>
              <a:ext uri="{FF2B5EF4-FFF2-40B4-BE49-F238E27FC236}">
                <a16:creationId xmlns:a16="http://schemas.microsoft.com/office/drawing/2014/main" id="{0E17DCEF-FA85-4045-BBC1-94C4453AC8D0}"/>
              </a:ext>
            </a:extLst>
          </p:cNvPr>
          <p:cNvPicPr>
            <a:picLocks noChangeAspect="1"/>
          </p:cNvPicPr>
          <p:nvPr/>
        </p:nvPicPr>
        <p:blipFill>
          <a:blip r:embed="rId8"/>
          <a:stretch>
            <a:fillRect/>
          </a:stretch>
        </p:blipFill>
        <p:spPr>
          <a:xfrm>
            <a:off x="1055805" y="731056"/>
            <a:ext cx="761652" cy="465364"/>
          </a:xfrm>
          <a:prstGeom prst="rect">
            <a:avLst/>
          </a:prstGeom>
        </p:spPr>
      </p:pic>
      <p:pic>
        <p:nvPicPr>
          <p:cNvPr id="49" name="Picture 48">
            <a:extLst>
              <a:ext uri="{FF2B5EF4-FFF2-40B4-BE49-F238E27FC236}">
                <a16:creationId xmlns:a16="http://schemas.microsoft.com/office/drawing/2014/main" id="{68E20552-5B3E-45B9-8492-073733FB9131}"/>
              </a:ext>
            </a:extLst>
          </p:cNvPr>
          <p:cNvPicPr>
            <a:picLocks noChangeAspect="1"/>
          </p:cNvPicPr>
          <p:nvPr/>
        </p:nvPicPr>
        <p:blipFill>
          <a:blip r:embed="rId9"/>
          <a:stretch>
            <a:fillRect/>
          </a:stretch>
        </p:blipFill>
        <p:spPr>
          <a:xfrm>
            <a:off x="514892" y="899769"/>
            <a:ext cx="433481" cy="244978"/>
          </a:xfrm>
          <a:prstGeom prst="rect">
            <a:avLst/>
          </a:prstGeom>
        </p:spPr>
      </p:pic>
      <p:pic>
        <p:nvPicPr>
          <p:cNvPr id="3" name="Image 2" descr="Une image contenant texte, Police, conception, guide&#10;&#10;Le contenu généré par l’IA peut être incorrect.">
            <a:extLst>
              <a:ext uri="{FF2B5EF4-FFF2-40B4-BE49-F238E27FC236}">
                <a16:creationId xmlns:a16="http://schemas.microsoft.com/office/drawing/2014/main" id="{E5D4AA17-9796-1367-349C-E59D84EF17A0}"/>
              </a:ext>
            </a:extLst>
          </p:cNvPr>
          <p:cNvPicPr>
            <a:picLocks noChangeAspect="1"/>
          </p:cNvPicPr>
          <p:nvPr/>
        </p:nvPicPr>
        <p:blipFill>
          <a:blip r:embed="rId10"/>
          <a:stretch>
            <a:fillRect/>
          </a:stretch>
        </p:blipFill>
        <p:spPr>
          <a:xfrm>
            <a:off x="380928" y="396944"/>
            <a:ext cx="629559" cy="335645"/>
          </a:xfrm>
          <a:prstGeom prst="rect">
            <a:avLst/>
          </a:prstGeom>
        </p:spPr>
      </p:pic>
    </p:spTree>
    <p:extLst>
      <p:ext uri="{BB962C8B-B14F-4D97-AF65-F5344CB8AC3E}">
        <p14:creationId xmlns:p14="http://schemas.microsoft.com/office/powerpoint/2010/main" val="2612851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A8A4A-DE6C-44A0-8461-4ECFD042D43E}"/>
              </a:ext>
            </a:extLst>
          </p:cNvPr>
          <p:cNvSpPr/>
          <p:nvPr/>
        </p:nvSpPr>
        <p:spPr>
          <a:xfrm>
            <a:off x="0" y="0"/>
            <a:ext cx="6858000" cy="990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C25E4086-13F5-4527-9DF4-F774D22C807E}"/>
              </a:ext>
            </a:extLst>
          </p:cNvPr>
          <p:cNvSpPr/>
          <p:nvPr/>
        </p:nvSpPr>
        <p:spPr>
          <a:xfrm>
            <a:off x="251847" y="241515"/>
            <a:ext cx="6354306" cy="9422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9" name="Titre 1">
            <a:extLst>
              <a:ext uri="{FF2B5EF4-FFF2-40B4-BE49-F238E27FC236}">
                <a16:creationId xmlns:a16="http://schemas.microsoft.com/office/drawing/2014/main" id="{04EA51D3-FB99-4EF6-BABC-76DAF658F93E}"/>
              </a:ext>
            </a:extLst>
          </p:cNvPr>
          <p:cNvSpPr txBox="1">
            <a:spLocks/>
          </p:cNvSpPr>
          <p:nvPr/>
        </p:nvSpPr>
        <p:spPr>
          <a:xfrm>
            <a:off x="2420822" y="290980"/>
            <a:ext cx="4506560" cy="1091160"/>
          </a:xfrm>
          <a:prstGeom prst="rect">
            <a:avLst/>
          </a:prstGeom>
        </p:spPr>
        <p:txBody>
          <a:bodyPr vert="horz" lIns="0" tIns="0" rIns="0" bIns="0" rtlCol="0" anchor="ctr" anchorCtr="0">
            <a:noAutofit/>
          </a:bodyPr>
          <a:lstStyle>
            <a:lvl1pPr algn="l" defTabSz="685743" rtl="0" eaLnBrk="1" latinLnBrk="0" hangingPunct="1">
              <a:lnSpc>
                <a:spcPts val="2025"/>
              </a:lnSpc>
              <a:spcBef>
                <a:spcPts val="0"/>
              </a:spcBef>
              <a:buNone/>
              <a:defRPr sz="2100" b="1" kern="1200" baseline="0">
                <a:solidFill>
                  <a:srgbClr val="006AB2"/>
                </a:solidFill>
                <a:latin typeface="+mj-lt"/>
                <a:ea typeface="+mj-ea"/>
                <a:cs typeface="+mj-cs"/>
              </a:defRPr>
            </a:lvl1pPr>
          </a:lstStyle>
          <a:p>
            <a:pPr marL="0" marR="0" lvl="0" indent="0" defTabSz="685743" rtl="0" eaLnBrk="1" fontAlgn="auto" latinLnBrk="0" hangingPunct="1">
              <a:lnSpc>
                <a:spcPts val="2025"/>
              </a:lnSpc>
              <a:spcBef>
                <a:spcPts val="0"/>
              </a:spcBef>
              <a:spcAft>
                <a:spcPts val="0"/>
              </a:spcAft>
              <a:buClrTx/>
              <a:buSzTx/>
              <a:buFontTx/>
              <a:buNone/>
              <a:tabLst/>
              <a:defRPr/>
            </a:pPr>
            <a:r>
              <a:rPr lang="fr-FR" sz="2000" dirty="0">
                <a:latin typeface="Arial" panose="020B0604020202020204" pitchFamily="34" charset="0"/>
                <a:cs typeface="Arial" panose="020B0604020202020204" pitchFamily="34" charset="0"/>
              </a:rPr>
              <a:t>Focus : le rôle de l’observateur</a:t>
            </a:r>
            <a:endParaRPr kumimoji="0" lang="fr-FR" sz="2000" b="1" i="0" u="none" strike="noStrike" kern="1200" cap="none" spc="0" normalizeH="0" baseline="0" noProof="0" dirty="0">
              <a:ln>
                <a:noFill/>
              </a:ln>
              <a:effectLst/>
              <a:uLnTx/>
              <a:uFillTx/>
              <a:latin typeface="Arial" panose="020B0604020202020204" pitchFamily="34" charset="0"/>
              <a:cs typeface="Arial" panose="020B0604020202020204" pitchFamily="34" charset="0"/>
            </a:endParaRPr>
          </a:p>
        </p:txBody>
      </p:sp>
      <p:cxnSp>
        <p:nvCxnSpPr>
          <p:cNvPr id="10" name="Straight Connector 8">
            <a:extLst>
              <a:ext uri="{FF2B5EF4-FFF2-40B4-BE49-F238E27FC236}">
                <a16:creationId xmlns:a16="http://schemas.microsoft.com/office/drawing/2014/main" id="{6C2A4125-ABE1-45FD-A811-DB334C83B2D3}"/>
              </a:ext>
            </a:extLst>
          </p:cNvPr>
          <p:cNvCxnSpPr>
            <a:cxnSpLocks/>
          </p:cNvCxnSpPr>
          <p:nvPr/>
        </p:nvCxnSpPr>
        <p:spPr>
          <a:xfrm>
            <a:off x="1904205" y="1268849"/>
            <a:ext cx="4707611" cy="1"/>
          </a:xfrm>
          <a:prstGeom prst="line">
            <a:avLst/>
          </a:prstGeom>
          <a:ln w="19050">
            <a:solidFill>
              <a:schemeClr val="accent4">
                <a:lumMod val="60000"/>
                <a:lumOff val="40000"/>
              </a:schemeClr>
            </a:solidFill>
          </a:ln>
        </p:spPr>
        <p:style>
          <a:lnRef idx="1">
            <a:schemeClr val="accent2"/>
          </a:lnRef>
          <a:fillRef idx="0">
            <a:schemeClr val="accent2"/>
          </a:fillRef>
          <a:effectRef idx="0">
            <a:schemeClr val="accent2"/>
          </a:effectRef>
          <a:fontRef idx="minor">
            <a:schemeClr val="tx1"/>
          </a:fontRef>
        </p:style>
      </p:cxnSp>
      <p:sp>
        <p:nvSpPr>
          <p:cNvPr id="13" name="Rectangle : avec coin rogné 83">
            <a:extLst>
              <a:ext uri="{FF2B5EF4-FFF2-40B4-BE49-F238E27FC236}">
                <a16:creationId xmlns:a16="http://schemas.microsoft.com/office/drawing/2014/main" id="{7461121E-FB7D-48F3-8465-1FEF3B99E416}"/>
              </a:ext>
            </a:extLst>
          </p:cNvPr>
          <p:cNvSpPr>
            <a:spLocks/>
          </p:cNvSpPr>
          <p:nvPr/>
        </p:nvSpPr>
        <p:spPr>
          <a:xfrm rot="10800000" flipH="1" flipV="1">
            <a:off x="251846" y="1572893"/>
            <a:ext cx="3455917" cy="369550"/>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dirty="0">
                <a:ln>
                  <a:noFill/>
                </a:ln>
                <a:solidFill>
                  <a:schemeClr val="accent4"/>
                </a:solidFill>
                <a:effectLst/>
                <a:uLnTx/>
                <a:uFillTx/>
                <a:latin typeface="Arial" panose="020B0604020202020204" pitchFamily="34" charset="0"/>
                <a:cs typeface="Arial" panose="020B0604020202020204" pitchFamily="34" charset="0"/>
              </a:rPr>
              <a:t>          Le rôle de l’observateur</a:t>
            </a:r>
          </a:p>
        </p:txBody>
      </p:sp>
      <p:sp>
        <p:nvSpPr>
          <p:cNvPr id="14" name="TextBox 33">
            <a:extLst>
              <a:ext uri="{FF2B5EF4-FFF2-40B4-BE49-F238E27FC236}">
                <a16:creationId xmlns:a16="http://schemas.microsoft.com/office/drawing/2014/main" id="{5B493642-DCBA-4C7E-8071-3DA9B055C106}"/>
              </a:ext>
            </a:extLst>
          </p:cNvPr>
          <p:cNvSpPr txBox="1"/>
          <p:nvPr/>
        </p:nvSpPr>
        <p:spPr>
          <a:xfrm>
            <a:off x="740443" y="2104460"/>
            <a:ext cx="5374139"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Le rôle principal de l’observateur est d’</a:t>
            </a:r>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observer le fonctionnement du dispositif de gestion de crise</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 Pour ce faire, l’observateur doit s’appuyer :</a:t>
            </a:r>
          </a:p>
        </p:txBody>
      </p:sp>
      <p:cxnSp>
        <p:nvCxnSpPr>
          <p:cNvPr id="15" name="Straight Connector 34">
            <a:extLst>
              <a:ext uri="{FF2B5EF4-FFF2-40B4-BE49-F238E27FC236}">
                <a16:creationId xmlns:a16="http://schemas.microsoft.com/office/drawing/2014/main" id="{82FF98E1-E882-491A-A537-28DBFB4D6D94}"/>
              </a:ext>
            </a:extLst>
          </p:cNvPr>
          <p:cNvCxnSpPr>
            <a:cxnSpLocks/>
          </p:cNvCxnSpPr>
          <p:nvPr/>
        </p:nvCxnSpPr>
        <p:spPr>
          <a:xfrm>
            <a:off x="1204563" y="2795878"/>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16" name="TextBox 35">
            <a:extLst>
              <a:ext uri="{FF2B5EF4-FFF2-40B4-BE49-F238E27FC236}">
                <a16:creationId xmlns:a16="http://schemas.microsoft.com/office/drawing/2014/main" id="{F66AA84F-1B0D-4C15-BC84-D7058247F8A4}"/>
              </a:ext>
            </a:extLst>
          </p:cNvPr>
          <p:cNvSpPr txBox="1"/>
          <p:nvPr/>
        </p:nvSpPr>
        <p:spPr>
          <a:xfrm>
            <a:off x="1462745" y="2656635"/>
            <a:ext cx="4819083" cy="261610"/>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Sur les objectifs pédagogiques de l’exercice de crise</a:t>
            </a:r>
          </a:p>
        </p:txBody>
      </p:sp>
      <p:cxnSp>
        <p:nvCxnSpPr>
          <p:cNvPr id="17" name="Straight Connector 38">
            <a:extLst>
              <a:ext uri="{FF2B5EF4-FFF2-40B4-BE49-F238E27FC236}">
                <a16:creationId xmlns:a16="http://schemas.microsoft.com/office/drawing/2014/main" id="{9F1A668E-D94B-4A96-8ABD-C3002D5D3B6B}"/>
              </a:ext>
            </a:extLst>
          </p:cNvPr>
          <p:cNvCxnSpPr>
            <a:cxnSpLocks/>
          </p:cNvCxnSpPr>
          <p:nvPr/>
        </p:nvCxnSpPr>
        <p:spPr>
          <a:xfrm>
            <a:off x="1204563" y="3315108"/>
            <a:ext cx="186703" cy="0"/>
          </a:xfrm>
          <a:prstGeom prst="line">
            <a:avLst/>
          </a:prstGeom>
          <a:ln w="19050">
            <a:solidFill>
              <a:srgbClr val="EB5B65"/>
            </a:solidFill>
          </a:ln>
        </p:spPr>
        <p:style>
          <a:lnRef idx="1">
            <a:schemeClr val="accent2"/>
          </a:lnRef>
          <a:fillRef idx="0">
            <a:schemeClr val="accent2"/>
          </a:fillRef>
          <a:effectRef idx="0">
            <a:schemeClr val="accent2"/>
          </a:effectRef>
          <a:fontRef idx="minor">
            <a:schemeClr val="tx1"/>
          </a:fontRef>
        </p:style>
      </p:cxnSp>
      <p:sp>
        <p:nvSpPr>
          <p:cNvPr id="18" name="TextBox 39">
            <a:extLst>
              <a:ext uri="{FF2B5EF4-FFF2-40B4-BE49-F238E27FC236}">
                <a16:creationId xmlns:a16="http://schemas.microsoft.com/office/drawing/2014/main" id="{21C54199-DC4C-4411-B49B-3386DD80EC1A}"/>
              </a:ext>
            </a:extLst>
          </p:cNvPr>
          <p:cNvSpPr txBox="1"/>
          <p:nvPr/>
        </p:nvSpPr>
        <p:spPr>
          <a:xfrm>
            <a:off x="1462745" y="3125384"/>
            <a:ext cx="4819083" cy="430887"/>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Sur les réactions attendues des joueurs, explicitées dans le chronogramme, et celles effectives des joueurs</a:t>
            </a:r>
          </a:p>
        </p:txBody>
      </p:sp>
      <p:sp>
        <p:nvSpPr>
          <p:cNvPr id="25" name="TextBox 33">
            <a:extLst>
              <a:ext uri="{FF2B5EF4-FFF2-40B4-BE49-F238E27FC236}">
                <a16:creationId xmlns:a16="http://schemas.microsoft.com/office/drawing/2014/main" id="{251FEEBA-44B9-4656-A1B1-F76E4F48E979}"/>
              </a:ext>
            </a:extLst>
          </p:cNvPr>
          <p:cNvSpPr txBox="1"/>
          <p:nvPr/>
        </p:nvSpPr>
        <p:spPr>
          <a:xfrm>
            <a:off x="740442" y="3893519"/>
            <a:ext cx="5374139" cy="2970044"/>
          </a:xfrm>
          <a:prstGeom prst="rect">
            <a:avLst/>
          </a:prstGeom>
          <a:noFill/>
        </p:spPr>
        <p:txBody>
          <a:bodyPr wrap="square">
            <a:spAutoFit/>
          </a:bodyPr>
          <a:lstStyle/>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Les observateurs n’interviennent pas dans le déroulement de l’exercice de crise. Ils n’ont </a:t>
            </a:r>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aucun rôle actif dans la résolution de l’exercice</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 Ainsi, ils ne peuvent ni répondre aux questions relatives au scénario, ni lancer des actions. </a:t>
            </a:r>
          </a:p>
          <a:p>
            <a:pPr algn="just"/>
            <a:endPar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endParaRPr>
          </a:p>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Ils </a:t>
            </a:r>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apportent un regard extérieur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permettant de relever les points positifs du dispositif de crise et d’identifier les axes d’amélioration. </a:t>
            </a:r>
          </a:p>
          <a:p>
            <a:pPr algn="just"/>
            <a:endPar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endParaRPr>
          </a:p>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Il peuvent également avoir un rôle d’alerte auprès de la cellule d’animation en cas de blocage sur l’exercice. Ainsi, </a:t>
            </a:r>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l’observateur doit être en contact avec la cellule d’animation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pour la prévenir d’un quelconque problème dans la résolution de la crise par la cellule. </a:t>
            </a:r>
          </a:p>
          <a:p>
            <a:pPr algn="just"/>
            <a:endPar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endParaRPr>
          </a:p>
          <a:p>
            <a:pPr algn="just"/>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Les observateurs disposent d’une </a:t>
            </a:r>
            <a:r>
              <a:rPr lang="fr-FR" sz="1100" b="1" kern="0" dirty="0">
                <a:solidFill>
                  <a:schemeClr val="tx1">
                    <a:lumMod val="65000"/>
                    <a:lumOff val="35000"/>
                  </a:schemeClr>
                </a:solidFill>
                <a:latin typeface="Arial" panose="020B0604020202020204" pitchFamily="34" charset="0"/>
                <a:ea typeface="Geneva" charset="-128"/>
                <a:cs typeface="Arial" panose="020B0604020202020204" pitchFamily="34" charset="0"/>
              </a:rPr>
              <a:t>grille d’évaluation </a:t>
            </a:r>
            <a:r>
              <a:rPr lang="fr-FR" sz="1100" kern="0" dirty="0">
                <a:solidFill>
                  <a:schemeClr val="tx1">
                    <a:lumMod val="65000"/>
                    <a:lumOff val="35000"/>
                  </a:schemeClr>
                </a:solidFill>
                <a:latin typeface="Arial" panose="020B0604020202020204" pitchFamily="34" charset="0"/>
                <a:ea typeface="Geneva" charset="-128"/>
                <a:cs typeface="Arial" panose="020B0604020202020204" pitchFamily="34" charset="0"/>
              </a:rPr>
              <a:t>dont ils doivent prendre connaissance avant le début de l’exercice afin de connaitre en amont les critères d’évaluation.  Ils doivent observer, identifier et évaluer les thématiques développées dans cette grille. Ils participent également au retour d’expérience à chaud lors du debriefing.</a:t>
            </a:r>
          </a:p>
        </p:txBody>
      </p:sp>
      <p:sp>
        <p:nvSpPr>
          <p:cNvPr id="28" name="Rectangle 27">
            <a:extLst>
              <a:ext uri="{FF2B5EF4-FFF2-40B4-BE49-F238E27FC236}">
                <a16:creationId xmlns:a16="http://schemas.microsoft.com/office/drawing/2014/main" id="{82F75D48-96AB-4957-B716-9A1658EBE9C9}"/>
              </a:ext>
            </a:extLst>
          </p:cNvPr>
          <p:cNvSpPr/>
          <p:nvPr/>
        </p:nvSpPr>
        <p:spPr>
          <a:xfrm>
            <a:off x="242761" y="7517720"/>
            <a:ext cx="6354307" cy="2146765"/>
          </a:xfrm>
          <a:prstGeom prst="rect">
            <a:avLst/>
          </a:prstGeom>
          <a:solidFill>
            <a:schemeClr val="accent4">
              <a:lumMod val="20000"/>
              <a:lumOff val="80000"/>
            </a:schemeClr>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F06BDA59-8CAF-4495-8118-8CF1F5102743}"/>
              </a:ext>
            </a:extLst>
          </p:cNvPr>
          <p:cNvSpPr/>
          <p:nvPr/>
        </p:nvSpPr>
        <p:spPr>
          <a:xfrm>
            <a:off x="336104" y="7596944"/>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Single Corner Snipped 1">
            <a:extLst>
              <a:ext uri="{FF2B5EF4-FFF2-40B4-BE49-F238E27FC236}">
                <a16:creationId xmlns:a16="http://schemas.microsoft.com/office/drawing/2014/main" id="{C2F5E7EC-7E89-4B06-94ED-44B8109F66BC}"/>
              </a:ext>
            </a:extLst>
          </p:cNvPr>
          <p:cNvSpPr/>
          <p:nvPr/>
        </p:nvSpPr>
        <p:spPr>
          <a:xfrm flipH="1">
            <a:off x="3782291" y="7180028"/>
            <a:ext cx="2832948" cy="334008"/>
          </a:xfrm>
          <a:prstGeom prst="snip1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600" dirty="0"/>
              <a:t>La checklist de l’observateur</a:t>
            </a:r>
            <a:endParaRPr lang="fr-FR" sz="1600" dirty="0">
              <a:cs typeface="Calibri"/>
            </a:endParaRPr>
          </a:p>
        </p:txBody>
      </p:sp>
      <p:pic>
        <p:nvPicPr>
          <p:cNvPr id="31" name="Graphic 49" descr="Checkmark with solid fill">
            <a:extLst>
              <a:ext uri="{FF2B5EF4-FFF2-40B4-BE49-F238E27FC236}">
                <a16:creationId xmlns:a16="http://schemas.microsoft.com/office/drawing/2014/main" id="{401975A6-CE6A-4396-9900-B452172E09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8860" y="7774389"/>
            <a:ext cx="263931" cy="263931"/>
          </a:xfrm>
          <a:prstGeom prst="rect">
            <a:avLst/>
          </a:prstGeom>
        </p:spPr>
      </p:pic>
      <p:sp>
        <p:nvSpPr>
          <p:cNvPr id="32" name="TextBox 52">
            <a:extLst>
              <a:ext uri="{FF2B5EF4-FFF2-40B4-BE49-F238E27FC236}">
                <a16:creationId xmlns:a16="http://schemas.microsoft.com/office/drawing/2014/main" id="{32DBB504-6BB0-4058-897B-8AEA7426E72E}"/>
              </a:ext>
            </a:extLst>
          </p:cNvPr>
          <p:cNvSpPr txBox="1"/>
          <p:nvPr/>
        </p:nvSpPr>
        <p:spPr>
          <a:xfrm>
            <a:off x="866566" y="7629355"/>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Assurez-vous d’avoir la grille d’évaluation à disposition et d’en avoir pris connaissance en amont</a:t>
            </a:r>
          </a:p>
        </p:txBody>
      </p:sp>
      <p:sp>
        <p:nvSpPr>
          <p:cNvPr id="33" name="Rectangle 32">
            <a:extLst>
              <a:ext uri="{FF2B5EF4-FFF2-40B4-BE49-F238E27FC236}">
                <a16:creationId xmlns:a16="http://schemas.microsoft.com/office/drawing/2014/main" id="{51C5008E-5E1F-47E0-9419-CDFF4972E821}"/>
              </a:ext>
            </a:extLst>
          </p:cNvPr>
          <p:cNvSpPr/>
          <p:nvPr/>
        </p:nvSpPr>
        <p:spPr>
          <a:xfrm>
            <a:off x="336104" y="8286182"/>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Graphic 55" descr="Checkmark with solid fill">
            <a:extLst>
              <a:ext uri="{FF2B5EF4-FFF2-40B4-BE49-F238E27FC236}">
                <a16:creationId xmlns:a16="http://schemas.microsoft.com/office/drawing/2014/main" id="{454A43C7-5E2E-4B0F-92B7-99A6AC3611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8860" y="8463627"/>
            <a:ext cx="263931" cy="263931"/>
          </a:xfrm>
          <a:prstGeom prst="rect">
            <a:avLst/>
          </a:prstGeom>
        </p:spPr>
      </p:pic>
      <p:sp>
        <p:nvSpPr>
          <p:cNvPr id="35" name="TextBox 56">
            <a:extLst>
              <a:ext uri="{FF2B5EF4-FFF2-40B4-BE49-F238E27FC236}">
                <a16:creationId xmlns:a16="http://schemas.microsoft.com/office/drawing/2014/main" id="{B1C83AAB-2282-4B12-B0D7-9B78FB569139}"/>
              </a:ext>
            </a:extLst>
          </p:cNvPr>
          <p:cNvSpPr txBox="1"/>
          <p:nvPr/>
        </p:nvSpPr>
        <p:spPr>
          <a:xfrm>
            <a:off x="866566" y="8318593"/>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Le but de l’observateur n’est pas d’évaluer des rôles, des personnes mais le dispositif global de gestion de crise</a:t>
            </a:r>
          </a:p>
        </p:txBody>
      </p:sp>
      <p:sp>
        <p:nvSpPr>
          <p:cNvPr id="36" name="Rectangle 35">
            <a:extLst>
              <a:ext uri="{FF2B5EF4-FFF2-40B4-BE49-F238E27FC236}">
                <a16:creationId xmlns:a16="http://schemas.microsoft.com/office/drawing/2014/main" id="{26F4ED7A-E54C-4B00-A609-FE0798039FEB}"/>
              </a:ext>
            </a:extLst>
          </p:cNvPr>
          <p:cNvSpPr/>
          <p:nvPr/>
        </p:nvSpPr>
        <p:spPr>
          <a:xfrm>
            <a:off x="3497936" y="7596944"/>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Graphic 58" descr="Checkmark with solid fill">
            <a:extLst>
              <a:ext uri="{FF2B5EF4-FFF2-40B4-BE49-F238E27FC236}">
                <a16:creationId xmlns:a16="http://schemas.microsoft.com/office/drawing/2014/main" id="{0FC4AB7A-0787-4304-9B87-47B794D223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50692" y="7774389"/>
            <a:ext cx="263931" cy="263931"/>
          </a:xfrm>
          <a:prstGeom prst="rect">
            <a:avLst/>
          </a:prstGeom>
        </p:spPr>
      </p:pic>
      <p:sp>
        <p:nvSpPr>
          <p:cNvPr id="40" name="TextBox 59">
            <a:extLst>
              <a:ext uri="{FF2B5EF4-FFF2-40B4-BE49-F238E27FC236}">
                <a16:creationId xmlns:a16="http://schemas.microsoft.com/office/drawing/2014/main" id="{FE2C7AA4-E678-43D3-AC39-5460BC4D1F62}"/>
              </a:ext>
            </a:extLst>
          </p:cNvPr>
          <p:cNvSpPr txBox="1"/>
          <p:nvPr/>
        </p:nvSpPr>
        <p:spPr>
          <a:xfrm>
            <a:off x="4028398" y="7629355"/>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Il n’est pas conseillé de remplir la grille en temps réel mais plutôt de prendre des notes et de la compléter par la suite</a:t>
            </a:r>
          </a:p>
        </p:txBody>
      </p:sp>
      <p:sp>
        <p:nvSpPr>
          <p:cNvPr id="41" name="Rectangle 40">
            <a:extLst>
              <a:ext uri="{FF2B5EF4-FFF2-40B4-BE49-F238E27FC236}">
                <a16:creationId xmlns:a16="http://schemas.microsoft.com/office/drawing/2014/main" id="{3F6CF291-889A-4848-916B-0D1C3E12252C}"/>
              </a:ext>
            </a:extLst>
          </p:cNvPr>
          <p:cNvSpPr/>
          <p:nvPr/>
        </p:nvSpPr>
        <p:spPr>
          <a:xfrm>
            <a:off x="336104" y="8970584"/>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2" name="Graphic 61" descr="Checkmark with solid fill">
            <a:extLst>
              <a:ext uri="{FF2B5EF4-FFF2-40B4-BE49-F238E27FC236}">
                <a16:creationId xmlns:a16="http://schemas.microsoft.com/office/drawing/2014/main" id="{25E464F9-9397-4912-9F78-82E460961A0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8860" y="9148029"/>
            <a:ext cx="263931" cy="263931"/>
          </a:xfrm>
          <a:prstGeom prst="rect">
            <a:avLst/>
          </a:prstGeom>
        </p:spPr>
      </p:pic>
      <p:sp>
        <p:nvSpPr>
          <p:cNvPr id="43" name="TextBox 62">
            <a:extLst>
              <a:ext uri="{FF2B5EF4-FFF2-40B4-BE49-F238E27FC236}">
                <a16:creationId xmlns:a16="http://schemas.microsoft.com/office/drawing/2014/main" id="{78BBE80A-B24B-490E-9FDC-4D2355A1BA2A}"/>
              </a:ext>
            </a:extLst>
          </p:cNvPr>
          <p:cNvSpPr txBox="1"/>
          <p:nvPr/>
        </p:nvSpPr>
        <p:spPr>
          <a:xfrm>
            <a:off x="866566" y="9002995"/>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Ne pas hésitez à donner à l’animation des informations sur le déroulé de l’exercice en temps réel</a:t>
            </a:r>
          </a:p>
        </p:txBody>
      </p:sp>
      <p:sp>
        <p:nvSpPr>
          <p:cNvPr id="44" name="Rectangle 43">
            <a:extLst>
              <a:ext uri="{FF2B5EF4-FFF2-40B4-BE49-F238E27FC236}">
                <a16:creationId xmlns:a16="http://schemas.microsoft.com/office/drawing/2014/main" id="{A4B8B8EC-3F84-4A78-875C-74E6F71E133B}"/>
              </a:ext>
            </a:extLst>
          </p:cNvPr>
          <p:cNvSpPr/>
          <p:nvPr/>
        </p:nvSpPr>
        <p:spPr>
          <a:xfrm>
            <a:off x="3496155" y="8279191"/>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5" name="Graphic 64" descr="Checkmark with solid fill">
            <a:extLst>
              <a:ext uri="{FF2B5EF4-FFF2-40B4-BE49-F238E27FC236}">
                <a16:creationId xmlns:a16="http://schemas.microsoft.com/office/drawing/2014/main" id="{A9AA65E5-1FCC-4BFB-BBC0-A74F68074B4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48911" y="8456636"/>
            <a:ext cx="263931" cy="263931"/>
          </a:xfrm>
          <a:prstGeom prst="rect">
            <a:avLst/>
          </a:prstGeom>
        </p:spPr>
      </p:pic>
      <p:sp>
        <p:nvSpPr>
          <p:cNvPr id="46" name="TextBox 65">
            <a:extLst>
              <a:ext uri="{FF2B5EF4-FFF2-40B4-BE49-F238E27FC236}">
                <a16:creationId xmlns:a16="http://schemas.microsoft.com/office/drawing/2014/main" id="{9B86D04C-B34B-4D2D-9B5F-35BD76AE6EC1}"/>
              </a:ext>
            </a:extLst>
          </p:cNvPr>
          <p:cNvSpPr txBox="1"/>
          <p:nvPr/>
        </p:nvSpPr>
        <p:spPr>
          <a:xfrm>
            <a:off x="4026617" y="8311602"/>
            <a:ext cx="2505118" cy="553998"/>
          </a:xfrm>
          <a:prstGeom prst="rect">
            <a:avLst/>
          </a:prstGeom>
          <a:noFill/>
        </p:spPr>
        <p:txBody>
          <a:bodyPr wrap="square">
            <a:spAutoFit/>
          </a:bodyPr>
          <a:lstStyle/>
          <a:p>
            <a:pPr algn="just"/>
            <a:r>
              <a:rPr lang="fr-FR" sz="1000" kern="0" dirty="0">
                <a:solidFill>
                  <a:schemeClr val="bg1"/>
                </a:solidFill>
                <a:latin typeface="Arial" panose="020B0604020202020204" pitchFamily="34" charset="0"/>
                <a:ea typeface="Geneva" charset="-128"/>
                <a:cs typeface="Arial" panose="020B0604020202020204" pitchFamily="34" charset="0"/>
              </a:rPr>
              <a:t>La grille d’évaluation doit être transmise à l’animateur dans les 48 heures suivant l’exercice de crise</a:t>
            </a:r>
          </a:p>
        </p:txBody>
      </p:sp>
      <p:sp>
        <p:nvSpPr>
          <p:cNvPr id="47" name="Rectangle 46">
            <a:extLst>
              <a:ext uri="{FF2B5EF4-FFF2-40B4-BE49-F238E27FC236}">
                <a16:creationId xmlns:a16="http://schemas.microsoft.com/office/drawing/2014/main" id="{3A4207C3-5CE6-4A8B-8BED-A5A290FA5285}"/>
              </a:ext>
            </a:extLst>
          </p:cNvPr>
          <p:cNvSpPr/>
          <p:nvPr/>
        </p:nvSpPr>
        <p:spPr>
          <a:xfrm>
            <a:off x="3496155" y="8963593"/>
            <a:ext cx="3035580" cy="618821"/>
          </a:xfrm>
          <a:prstGeom prst="rect">
            <a:avLst/>
          </a:prstGeom>
          <a:solidFill>
            <a:schemeClr val="accent4"/>
          </a:solidFill>
          <a:ln>
            <a:solidFill>
              <a:srgbClr val="EB5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8" name="Graphic 67" descr="Checkmark with solid fill">
            <a:extLst>
              <a:ext uri="{FF2B5EF4-FFF2-40B4-BE49-F238E27FC236}">
                <a16:creationId xmlns:a16="http://schemas.microsoft.com/office/drawing/2014/main" id="{47A311B8-5C94-44AC-9474-4ED3CDED286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48911" y="9141038"/>
            <a:ext cx="263931" cy="263931"/>
          </a:xfrm>
          <a:prstGeom prst="rect">
            <a:avLst/>
          </a:prstGeom>
        </p:spPr>
      </p:pic>
      <p:sp>
        <p:nvSpPr>
          <p:cNvPr id="49" name="TextBox 68">
            <a:extLst>
              <a:ext uri="{FF2B5EF4-FFF2-40B4-BE49-F238E27FC236}">
                <a16:creationId xmlns:a16="http://schemas.microsoft.com/office/drawing/2014/main" id="{CC807650-771B-4DB6-9989-479AE07FDD17}"/>
              </a:ext>
            </a:extLst>
          </p:cNvPr>
          <p:cNvSpPr txBox="1"/>
          <p:nvPr/>
        </p:nvSpPr>
        <p:spPr>
          <a:xfrm>
            <a:off x="4026617" y="8996004"/>
            <a:ext cx="2505118" cy="553998"/>
          </a:xfrm>
          <a:prstGeom prst="rect">
            <a:avLst/>
          </a:prstGeom>
          <a:noFill/>
        </p:spPr>
        <p:txBody>
          <a:bodyPr wrap="square">
            <a:spAutoFit/>
          </a:bodyPr>
          <a:lstStyle/>
          <a:p>
            <a:pPr algn="just"/>
            <a:r>
              <a:rPr lang="en-US" sz="1000" kern="0" dirty="0">
                <a:solidFill>
                  <a:schemeClr val="bg1"/>
                </a:solidFill>
                <a:latin typeface="Arial" panose="020B0604020202020204" pitchFamily="34" charset="0"/>
                <a:ea typeface="Geneva" charset="-128"/>
                <a:cs typeface="Arial" panose="020B0604020202020204" pitchFamily="34" charset="0"/>
              </a:rPr>
              <a:t>L</a:t>
            </a:r>
            <a:r>
              <a:rPr lang="fr-FR" sz="1000" kern="0" dirty="0">
                <a:solidFill>
                  <a:schemeClr val="bg1"/>
                </a:solidFill>
                <a:latin typeface="Arial" panose="020B0604020202020204" pitchFamily="34" charset="0"/>
                <a:ea typeface="Geneva" charset="-128"/>
                <a:cs typeface="Arial" panose="020B0604020202020204" pitchFamily="34" charset="0"/>
              </a:rPr>
              <a:t>’observateur peut présenter quelques points forts observés ainsi que des axes d’amélioration lors du débriefing</a:t>
            </a:r>
          </a:p>
        </p:txBody>
      </p:sp>
      <p:pic>
        <p:nvPicPr>
          <p:cNvPr id="38" name="Image 10">
            <a:extLst>
              <a:ext uri="{FF2B5EF4-FFF2-40B4-BE49-F238E27FC236}">
                <a16:creationId xmlns:a16="http://schemas.microsoft.com/office/drawing/2014/main" id="{A7D6DFD9-3AF3-4B4F-8B78-D5025F781F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0211" y="339055"/>
            <a:ext cx="432840" cy="381917"/>
          </a:xfrm>
          <a:prstGeom prst="rect">
            <a:avLst/>
          </a:prstGeom>
        </p:spPr>
      </p:pic>
      <p:pic>
        <p:nvPicPr>
          <p:cNvPr id="53" name="Picture 52" descr="Logo, company name&#10;&#10;Description automatically generated">
            <a:extLst>
              <a:ext uri="{FF2B5EF4-FFF2-40B4-BE49-F238E27FC236}">
                <a16:creationId xmlns:a16="http://schemas.microsoft.com/office/drawing/2014/main" id="{E2DACC44-C4E4-4610-8BCC-0259DD9AB30D}"/>
              </a:ext>
            </a:extLst>
          </p:cNvPr>
          <p:cNvPicPr>
            <a:picLocks noChangeAspect="1"/>
          </p:cNvPicPr>
          <p:nvPr/>
        </p:nvPicPr>
        <p:blipFill>
          <a:blip r:embed="rId6"/>
          <a:stretch>
            <a:fillRect/>
          </a:stretch>
        </p:blipFill>
        <p:spPr>
          <a:xfrm>
            <a:off x="1055805" y="731056"/>
            <a:ext cx="761652" cy="465364"/>
          </a:xfrm>
          <a:prstGeom prst="rect">
            <a:avLst/>
          </a:prstGeom>
        </p:spPr>
      </p:pic>
      <p:pic>
        <p:nvPicPr>
          <p:cNvPr id="54" name="Picture 53">
            <a:extLst>
              <a:ext uri="{FF2B5EF4-FFF2-40B4-BE49-F238E27FC236}">
                <a16:creationId xmlns:a16="http://schemas.microsoft.com/office/drawing/2014/main" id="{83FFABD5-2515-4027-A868-27C7AEC5CB1E}"/>
              </a:ext>
            </a:extLst>
          </p:cNvPr>
          <p:cNvPicPr>
            <a:picLocks noChangeAspect="1"/>
          </p:cNvPicPr>
          <p:nvPr/>
        </p:nvPicPr>
        <p:blipFill>
          <a:blip r:embed="rId7"/>
          <a:stretch>
            <a:fillRect/>
          </a:stretch>
        </p:blipFill>
        <p:spPr>
          <a:xfrm>
            <a:off x="514892" y="899769"/>
            <a:ext cx="433481" cy="244978"/>
          </a:xfrm>
          <a:prstGeom prst="rect">
            <a:avLst/>
          </a:prstGeom>
        </p:spPr>
      </p:pic>
      <p:pic>
        <p:nvPicPr>
          <p:cNvPr id="3" name="Image 2" descr="Une image contenant texte, Police, conception, guide&#10;&#10;Le contenu généré par l’IA peut être incorrect.">
            <a:extLst>
              <a:ext uri="{FF2B5EF4-FFF2-40B4-BE49-F238E27FC236}">
                <a16:creationId xmlns:a16="http://schemas.microsoft.com/office/drawing/2014/main" id="{919F9BB4-251E-E274-27C7-299FDDE5350C}"/>
              </a:ext>
            </a:extLst>
          </p:cNvPr>
          <p:cNvPicPr>
            <a:picLocks noChangeAspect="1"/>
          </p:cNvPicPr>
          <p:nvPr/>
        </p:nvPicPr>
        <p:blipFill>
          <a:blip r:embed="rId8"/>
          <a:stretch>
            <a:fillRect/>
          </a:stretch>
        </p:blipFill>
        <p:spPr>
          <a:xfrm>
            <a:off x="380928" y="396944"/>
            <a:ext cx="629559" cy="335645"/>
          </a:xfrm>
          <a:prstGeom prst="rect">
            <a:avLst/>
          </a:prstGeom>
        </p:spPr>
      </p:pic>
    </p:spTree>
    <p:extLst>
      <p:ext uri="{BB962C8B-B14F-4D97-AF65-F5344CB8AC3E}">
        <p14:creationId xmlns:p14="http://schemas.microsoft.com/office/powerpoint/2010/main" val="4207289086"/>
      </p:ext>
    </p:extLst>
  </p:cSld>
  <p:clrMapOvr>
    <a:masterClrMapping/>
  </p:clrMapOvr>
</p:sld>
</file>

<file path=ppt/theme/theme1.xml><?xml version="1.0" encoding="utf-8"?>
<a:theme xmlns:a="http://schemas.openxmlformats.org/drawingml/2006/main" name="Thème Office">
  <a:themeElements>
    <a:clrScheme name="Custom 1">
      <a:dk1>
        <a:sysClr val="windowText" lastClr="000000"/>
      </a:dk1>
      <a:lt1>
        <a:sysClr val="window" lastClr="FFFFFF"/>
      </a:lt1>
      <a:dk2>
        <a:srgbClr val="44546A"/>
      </a:dk2>
      <a:lt2>
        <a:srgbClr val="E7E6E6"/>
      </a:lt2>
      <a:accent1>
        <a:srgbClr val="DAADCE"/>
      </a:accent1>
      <a:accent2>
        <a:srgbClr val="F28DBC"/>
      </a:accent2>
      <a:accent3>
        <a:srgbClr val="A5A5A5"/>
      </a:accent3>
      <a:accent4>
        <a:srgbClr val="EB5B65"/>
      </a:accent4>
      <a:accent5>
        <a:srgbClr val="E94C96"/>
      </a:accent5>
      <a:accent6>
        <a:srgbClr val="FF9900"/>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NS_THEME STANDARD_V1.0">
  <a:themeElements>
    <a:clrScheme name="ASIP_COULEURS STANDARD_V1.0">
      <a:dk1>
        <a:sysClr val="windowText" lastClr="000000"/>
      </a:dk1>
      <a:lt1>
        <a:sysClr val="window" lastClr="FFFFFF"/>
      </a:lt1>
      <a:dk2>
        <a:srgbClr val="006AB2"/>
      </a:dk2>
      <a:lt2>
        <a:srgbClr val="C7C0BA"/>
      </a:lt2>
      <a:accent1>
        <a:srgbClr val="00A1E0"/>
      </a:accent1>
      <a:accent2>
        <a:srgbClr val="95C23D"/>
      </a:accent2>
      <a:accent3>
        <a:srgbClr val="F7D700"/>
      </a:accent3>
      <a:accent4>
        <a:srgbClr val="FF9900"/>
      </a:accent4>
      <a:accent5>
        <a:srgbClr val="E94190"/>
      </a:accent5>
      <a:accent6>
        <a:srgbClr val="B51621"/>
      </a:accent6>
      <a:hlink>
        <a:srgbClr val="00A1E0"/>
      </a:hlink>
      <a:folHlink>
        <a:srgbClr val="E2001A"/>
      </a:folHlink>
    </a:clrScheme>
    <a:fontScheme name="ASIP_POL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sz="18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108000" rIns="72000" bIns="108000" rtlCol="0" anchor="ctr" anchorCtr="0">
        <a:normAutofit/>
      </a:bodyPr>
      <a:lstStyle>
        <a:defPPr algn="ctr">
          <a:defRPr sz="1500" dirty="0" err="1" smtClean="0">
            <a:solidFill>
              <a:srgbClr val="575757"/>
            </a:solidFill>
          </a:defRPr>
        </a:defPPr>
      </a:lstStyle>
    </a:txDef>
  </a:objectDefaults>
  <a:extraClrSchemeLst/>
  <a:extLst>
    <a:ext uri="{05A4C25C-085E-4340-85A3-A5531E510DB2}">
      <thm15:themeFamily xmlns:thm15="http://schemas.microsoft.com/office/thememl/2012/main" name="ANS_MOD_STANDARD_POWERPOINT_V1.0.potx" id="{1D0B4528-888A-4F4B-A3C8-6EAC4B100E8E}" vid="{1774E66C-32F2-4469-890D-D4A16E5F2A1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 Suivi de projet" ma:contentTypeID="0x010100333226B5D6902549BFE4A72F45A4400B0100F8D0D497D662034FA73A58EC353987A7" ma:contentTypeVersion="100" ma:contentTypeDescription="Type de contenu - Documentation de suivi de projet" ma:contentTypeScope="" ma:versionID="3b598eda3cb7cd2044b222040c507793">
  <xsd:schema xmlns:xsd="http://www.w3.org/2001/XMLSchema" xmlns:xs="http://www.w3.org/2001/XMLSchema" xmlns:p="http://schemas.microsoft.com/office/2006/metadata/properties" xmlns:ns1="http://schemas.microsoft.com/sharepoint/v3" xmlns:ns2="f6ca01e7-bd19-41f1-999c-e032ef5104c3" xmlns:ns3="ca7a3878-21c3-4be9-8444-5569e6ec3b89" targetNamespace="http://schemas.microsoft.com/office/2006/metadata/properties" ma:root="true" ma:fieldsID="89c55d1eae64a364ba4f115c56b26fc8" ns1:_="" ns2:_="" ns3:_="">
    <xsd:import namespace="http://schemas.microsoft.com/sharepoint/v3"/>
    <xsd:import namespace="f6ca01e7-bd19-41f1-999c-e032ef5104c3"/>
    <xsd:import namespace="ca7a3878-21c3-4be9-8444-5569e6ec3b89"/>
    <xsd:element name="properties">
      <xsd:complexType>
        <xsd:sequence>
          <xsd:element name="documentManagement">
            <xsd:complexType>
              <xsd:all>
                <xsd:element ref="ns2:Référence_x0020_Documentaire" minOccurs="0"/>
                <xsd:element ref="ns2:Ticket_x0020_Changement" minOccurs="0"/>
                <xsd:element ref="ns2:Environnement" minOccurs="0"/>
                <xsd:element ref="ns2:Chantier" minOccurs="0"/>
                <xsd:element ref="ns2:Référence_x0020_Bon_x0020_de_x0020_Commande" minOccurs="0"/>
                <xsd:element ref="ns2:Durée_x0020_d_x0027_Utilité_x0020_Administrative_x0020__x0028_DUA_x0029_" minOccurs="0"/>
                <xsd:element ref="ns1:_ExtendedDescription" minOccurs="0"/>
                <xsd:element ref="ns2:CreateurAlfresco" minOccurs="0"/>
                <xsd:element ref="ns2:ModificateurAlfresco" minOccurs="0"/>
                <xsd:element ref="ns2:TaxCatchAll"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OCR" minOccurs="0"/>
                <xsd:element ref="ns3:MediaServiceGenerationTime" minOccurs="0"/>
                <xsd:element ref="ns3:MediaServiceEventHashCode" minOccurs="0"/>
                <xsd:element ref="ns3:MediaLengthInSeconds" minOccurs="0"/>
                <xsd:element ref="ns2:SharedWithUsers" minOccurs="0"/>
                <xsd:element ref="ns2:SharedWithDetails" minOccurs="0"/>
                <xsd:element ref="ns2:l0a6b4600f484920bbceae0813174244" minOccurs="0"/>
                <xsd:element ref="ns2:b2804ef99be44b9e8166e80a6c2eb9f1" minOccurs="0"/>
                <xsd:element ref="ns2:eef0f6fc4ed046399a9d01fd3a7d6a6a" minOccurs="0"/>
                <xsd:element ref="ns2:p671c8df16a44846939d278d4958f62c" minOccurs="0"/>
                <xsd:element ref="ns2:b084a4cb34a444d7969136255594d2f3" minOccurs="0"/>
                <xsd:element ref="ns2:m9a76db3058146ae844db6599c9d7036" minOccurs="0"/>
                <xsd:element ref="ns2:mc4aa6e782e045f6bb87dab01c971b56" minOccurs="0"/>
                <xsd:element ref="ns2:TaxCatchAllLabel" minOccurs="0"/>
                <xsd:element ref="ns2:g30fb2d8061a4d40b63138f91c1a832e" minOccurs="0"/>
                <xsd:element ref="ns2:m312bc62cb0243b6a873cbbf4dace6b2" minOccurs="0"/>
                <xsd:element ref="ns2:f8b6baa267c0456bbf6a8d18c49a130b" minOccurs="0"/>
                <xsd:element ref="ns3:lcf76f155ced4ddcb4097134ff3c332f"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ExtendedDescription" ma:index="18" nillable="true" ma:displayName="Description" ma:internalName="_ExtendedDescription">
      <xsd:simpleType>
        <xsd:restriction base="dms:Note">
          <xsd:maxLength value="255"/>
        </xsd:restriction>
      </xsd:simpleType>
    </xsd:element>
    <xsd:element name="_ip_UnifiedCompliancePolicyProperties" ma:index="54" nillable="true" ma:displayName="Propriétés de la stratégie de conformité unifiée" ma:hidden="true" ma:internalName="_ip_UnifiedCompliancePolicyProperties">
      <xsd:simpleType>
        <xsd:restriction base="dms:Note"/>
      </xsd:simpleType>
    </xsd:element>
    <xsd:element name="_ip_UnifiedCompliancePolicyUIAction" ma:index="55" nillable="true" ma:displayName="Action d’interface utilisateur de la stratégie de conformité unifiée"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ca01e7-bd19-41f1-999c-e032ef5104c3" elementFormDefault="qualified">
    <xsd:import namespace="http://schemas.microsoft.com/office/2006/documentManagement/types"/>
    <xsd:import namespace="http://schemas.microsoft.com/office/infopath/2007/PartnerControls"/>
    <xsd:element name="Référence_x0020_Documentaire" ma:index="7" nillable="true" ma:displayName="Référence Documentaire" ma:default="" ma:internalName="R_x00e9_f_x00e9_rence_x0020_Documentaire">
      <xsd:simpleType>
        <xsd:restriction base="dms:Text">
          <xsd:maxLength value="255"/>
        </xsd:restriction>
      </xsd:simpleType>
    </xsd:element>
    <xsd:element name="Ticket_x0020_Changement" ma:index="8" nillable="true" ma:displayName="Ticket Changement" ma:default="" ma:internalName="Ticket_x0020_Changement">
      <xsd:simpleType>
        <xsd:restriction base="dms:Text">
          <xsd:maxLength value="255"/>
        </xsd:restriction>
      </xsd:simpleType>
    </xsd:element>
    <xsd:element name="Environnement" ma:index="9" nillable="true" ma:displayName="Environnement" ma:default="" ma:internalName="Environnement">
      <xsd:simpleType>
        <xsd:restriction base="dms:Text">
          <xsd:maxLength value="255"/>
        </xsd:restriction>
      </xsd:simpleType>
    </xsd:element>
    <xsd:element name="Chantier" ma:index="11" nillable="true" ma:displayName="Chantier" ma:default="" ma:internalName="Chantier">
      <xsd:simpleType>
        <xsd:restriction base="dms:Text">
          <xsd:maxLength value="255"/>
        </xsd:restriction>
      </xsd:simpleType>
    </xsd:element>
    <xsd:element name="Référence_x0020_Bon_x0020_de_x0020_Commande" ma:index="13" nillable="true" ma:displayName="Référence Bon de Commande" ma:indexed="true" ma:internalName="R_x00e9_f_x00e9_rence_x0020_Bon_x0020_de_x0020_Commande">
      <xsd:simpleType>
        <xsd:restriction base="dms:Text">
          <xsd:maxLength value="255"/>
        </xsd:restriction>
      </xsd:simpleType>
    </xsd:element>
    <xsd:element name="Durée_x0020_d_x0027_Utilité_x0020_Administrative_x0020__x0028_DUA_x0029_" ma:index="17" nillable="true" ma:displayName="Durée d'Utilité Administrative (DUA)" ma:internalName="Dur_x00e9_e_x0020_d_x0027_Utilit_x00e9__x0020_Administrative_x0020__x0028_DUA_x0029_" ma:percentage="FALSE">
      <xsd:simpleType>
        <xsd:restriction base="dms:Number"/>
      </xsd:simpleType>
    </xsd:element>
    <xsd:element name="CreateurAlfresco" ma:index="19" nillable="true" ma:displayName="CreateurAlfresco" ma:default="" ma:internalName="CreateurAlfresco">
      <xsd:simpleType>
        <xsd:restriction base="dms:Text">
          <xsd:maxLength value="255"/>
        </xsd:restriction>
      </xsd:simpleType>
    </xsd:element>
    <xsd:element name="ModificateurAlfresco" ma:index="20" nillable="true" ma:displayName="ModificateurAlfresco" ma:default="" ma:internalName="ModificateurAlfresco">
      <xsd:simpleType>
        <xsd:restriction base="dms:Text">
          <xsd:maxLength value="255"/>
        </xsd:restriction>
      </xsd:simpleType>
    </xsd:element>
    <xsd:element name="TaxCatchAll" ma:index="21" nillable="true" ma:displayName="Taxonomy Catch All Column" ma:hidden="true" ma:list="{61f3ec5f-5a67-40e0-b5e0-e23b6b588f8b}" ma:internalName="TaxCatchAll" ma:readOnly="false" ma:showField="CatchAllData"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SharedWithUsers" ma:index="3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Partagé avec détails" ma:internalName="SharedWithDetails" ma:readOnly="true">
      <xsd:simpleType>
        <xsd:restriction base="dms:Note">
          <xsd:maxLength value="255"/>
        </xsd:restriction>
      </xsd:simpleType>
    </xsd:element>
    <xsd:element name="l0a6b4600f484920bbceae0813174244" ma:index="42" nillable="true" ma:taxonomy="true" ma:internalName="l0a6b4600f484920bbceae0813174244" ma:taxonomyFieldName="Prestataire_x0028_s_x0029_" ma:displayName="Prestataire(s)" ma:readOnly="false" ma:fieldId="{50a6b460-0f48-4920-bbce-ae0813174244}" ma:taxonomyMulti="true" ma:sspId="c4480557-28ee-4200-b705-f4b4ceb9c11a" ma:termSetId="46ab08c7-aeb3-4684-9e81-fb4503d52906" ma:anchorId="00000000-0000-0000-0000-000000000000" ma:open="false" ma:isKeyword="false">
      <xsd:complexType>
        <xsd:sequence>
          <xsd:element ref="pc:Terms" minOccurs="0" maxOccurs="1"/>
        </xsd:sequence>
      </xsd:complexType>
    </xsd:element>
    <xsd:element name="b2804ef99be44b9e8166e80a6c2eb9f1" ma:index="43" nillable="true" ma:taxonomy="true" ma:internalName="b2804ef99be44b9e8166e80a6c2eb9f1" ma:taxonomyFieldName="Statut_x0020_du_x0020_document" ma:displayName="Statut du document" ma:readOnly="false" ma:default="" ma:fieldId="{b2804ef9-9be4-4b9e-8166-e80a6c2eb9f1}" ma:sspId="c4480557-28ee-4200-b705-f4b4ceb9c11a" ma:termSetId="57d84b5c-8637-4a53-9541-e98f138eeb73" ma:anchorId="00000000-0000-0000-0000-000000000000" ma:open="false" ma:isKeyword="false">
      <xsd:complexType>
        <xsd:sequence>
          <xsd:element ref="pc:Terms" minOccurs="0" maxOccurs="1"/>
        </xsd:sequence>
      </xsd:complexType>
    </xsd:element>
    <xsd:element name="eef0f6fc4ed046399a9d01fd3a7d6a6a" ma:index="44" nillable="true" ma:taxonomy="true" ma:internalName="eef0f6fc4ed046399a9d01fd3a7d6a6a" ma:taxonomyFieldName="Sort_x0020_Final_x0020__x0028_Archivage_x0029_1" ma:displayName="Sort Final (Archivage)" ma:indexed="true" ma:readOnly="false" ma:fieldId="{eef0f6fc-4ed0-4639-9a9d-01fd3a7d6a6a}" ma:sspId="c4480557-28ee-4200-b705-f4b4ceb9c11a" ma:termSetId="894a0867-9216-43ab-99c5-e7b2cbb034e6" ma:anchorId="00000000-0000-0000-0000-000000000000" ma:open="false" ma:isKeyword="false">
      <xsd:complexType>
        <xsd:sequence>
          <xsd:element ref="pc:Terms" minOccurs="0" maxOccurs="1"/>
        </xsd:sequence>
      </xsd:complexType>
    </xsd:element>
    <xsd:element name="p671c8df16a44846939d278d4958f62c" ma:index="45" nillable="true" ma:taxonomy="true" ma:internalName="p671c8df16a44846939d278d4958f62c" ma:taxonomyFieldName="Direction_x0020__x002F__x0020_Service" ma:displayName="Direction / Service" ma:readOnly="false" ma:fieldId="{9671c8df-16a4-4846-939d-278d4958f62c}" ma:taxonomyMulti="true" ma:sspId="c4480557-28ee-4200-b705-f4b4ceb9c11a" ma:termSetId="06452e41-1966-4633-9fe1-38f9847c7dc7" ma:anchorId="00000000-0000-0000-0000-000000000000" ma:open="false" ma:isKeyword="false">
      <xsd:complexType>
        <xsd:sequence>
          <xsd:element ref="pc:Terms" minOccurs="0" maxOccurs="1"/>
        </xsd:sequence>
      </xsd:complexType>
    </xsd:element>
    <xsd:element name="b084a4cb34a444d7969136255594d2f3" ma:index="46" nillable="true" ma:taxonomy="true" ma:internalName="b084a4cb34a444d7969136255594d2f3" ma:taxonomyFieldName="Type_x0020_de_x0020_document_x0020_ANS" ma:displayName="Type de document ANS" ma:indexed="true" ma:readOnly="false" ma:default="" ma:fieldId="{b084a4cb-34a4-44d7-9691-36255594d2f3}" ma:sspId="c4480557-28ee-4200-b705-f4b4ceb9c11a" ma:termSetId="1275da89-553e-403a-abbb-5d47ef289756" ma:anchorId="00000000-0000-0000-0000-000000000000" ma:open="false" ma:isKeyword="false">
      <xsd:complexType>
        <xsd:sequence>
          <xsd:element ref="pc:Terms" minOccurs="0" maxOccurs="1"/>
        </xsd:sequence>
      </xsd:complexType>
    </xsd:element>
    <xsd:element name="m9a76db3058146ae844db6599c9d7036" ma:index="47" nillable="true" ma:taxonomy="true" ma:internalName="m9a76db3058146ae844db6599c9d7036" ma:taxonomyFieldName="Classification" ma:displayName="Classification" ma:readOnly="false" ma:fieldId="{69a76db3-0581-46ae-844d-b6599c9d7036}" ma:sspId="c4480557-28ee-4200-b705-f4b4ceb9c11a" ma:termSetId="8feb0b63-8672-4f69-8e69-5df4ee99fafe" ma:anchorId="00000000-0000-0000-0000-000000000000" ma:open="false" ma:isKeyword="false">
      <xsd:complexType>
        <xsd:sequence>
          <xsd:element ref="pc:Terms" minOccurs="0" maxOccurs="1"/>
        </xsd:sequence>
      </xsd:complexType>
    </xsd:element>
    <xsd:element name="mc4aa6e782e045f6bb87dab01c971b56" ma:index="48" nillable="true" ma:taxonomy="true" ma:internalName="mc4aa6e782e045f6bb87dab01c971b56" ma:taxonomyFieldName="Version_x0020_Applicative" ma:displayName="Version Applicative" ma:readOnly="false" ma:default="" ma:fieldId="{6c4aa6e7-82e0-45f6-bb87-dab01c971b56}" ma:taxonomyMulti="true" ma:sspId="c4480557-28ee-4200-b705-f4b4ceb9c11a" ma:termSetId="3d1661bf-2cce-4a88-b69a-0a25d82a555a" ma:anchorId="00000000-0000-0000-0000-000000000000" ma:open="true" ma:isKeyword="false">
      <xsd:complexType>
        <xsd:sequence>
          <xsd:element ref="pc:Terms" minOccurs="0" maxOccurs="1"/>
        </xsd:sequence>
      </xsd:complexType>
    </xsd:element>
    <xsd:element name="TaxCatchAllLabel" ma:index="49" nillable="true" ma:displayName="Taxonomy Catch All Column1" ma:hidden="true" ma:list="{61f3ec5f-5a67-40e0-b5e0-e23b6b588f8b}" ma:internalName="TaxCatchAllLabel" ma:readOnly="false" ma:showField="CatchAllDataLabel"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g30fb2d8061a4d40b63138f91c1a832e" ma:index="50" nillable="true" ma:taxonomy="true" ma:internalName="g30fb2d8061a4d40b63138f91c1a832e" ma:taxonomyFieldName="March_x00e9_" ma:displayName="Marché" ma:readOnly="false" ma:fieldId="{030fb2d8-061a-4d40-b631-38f91c1a832e}" ma:sspId="c4480557-28ee-4200-b705-f4b4ceb9c11a" ma:termSetId="e41f313d-41ce-4da8-b34e-2b8403642257" ma:anchorId="00000000-0000-0000-0000-000000000000" ma:open="false" ma:isKeyword="false">
      <xsd:complexType>
        <xsd:sequence>
          <xsd:element ref="pc:Terms" minOccurs="0" maxOccurs="1"/>
        </xsd:sequence>
      </xsd:complexType>
    </xsd:element>
    <xsd:element name="m312bc62cb0243b6a873cbbf4dace6b2" ma:index="51" nillable="true" ma:taxonomy="true" ma:internalName="m312bc62cb0243b6a873cbbf4dace6b2" ma:taxonomyFieldName="Projet" ma:displayName="Projet" ma:readOnly="false" ma:fieldId="{6312bc62-cb02-43b6-a873-cbbf4dace6b2}" ma:sspId="c4480557-28ee-4200-b705-f4b4ceb9c11a" ma:termSetId="207e172a-6847-42a8-b45e-d0bbb1e23407" ma:anchorId="00000000-0000-0000-0000-000000000000" ma:open="false" ma:isKeyword="false">
      <xsd:complexType>
        <xsd:sequence>
          <xsd:element ref="pc:Terms" minOccurs="0" maxOccurs="1"/>
        </xsd:sequence>
      </xsd:complexType>
    </xsd:element>
    <xsd:element name="f8b6baa267c0456bbf6a8d18c49a130b" ma:index="52" nillable="true" ma:taxonomy="true" ma:internalName="f8b6baa267c0456bbf6a8d18c49a130b" ma:taxonomyFieldName="Cat_x00e9_gorie_x0020_Documentaire" ma:displayName="Catégorie Documentaire" ma:readOnly="false" ma:fieldId="{f8b6baa2-67c0-456b-bf6a-8d18c49a130b}" ma:sspId="c4480557-28ee-4200-b705-f4b4ceb9c11a" ma:termSetId="5548a444-67a9-4fed-ab61-d9aae03cf8e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7a3878-21c3-4be9-8444-5569e6ec3b89"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element name="MediaServiceDateTaken" ma:index="33" nillable="true" ma:displayName="MediaServiceDateTaken" ma:hidden="true" ma:indexed="true" ma:internalName="MediaServiceDateTaken" ma:readOnly="true">
      <xsd:simpleType>
        <xsd:restriction base="dms:Text"/>
      </xsd:simpleType>
    </xsd:element>
    <xsd:element name="MediaServiceOCR" ma:index="34" nillable="true" ma:displayName="Extracted Text" ma:internalName="MediaServiceOCR" ma:readOnly="true">
      <xsd:simpleType>
        <xsd:restriction base="dms:Note">
          <xsd:maxLength value="255"/>
        </xsd:restriction>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LengthInSeconds" ma:index="37" nillable="true" ma:displayName="MediaLengthInSeconds" ma:hidden="true" ma:internalName="MediaLengthInSeconds" ma:readOnly="true">
      <xsd:simpleType>
        <xsd:restriction base="dms:Unknown"/>
      </xsd:simpleType>
    </xsd:element>
    <xsd:element name="lcf76f155ced4ddcb4097134ff3c332f" ma:index="53" nillable="true" ma:taxonomy="true" ma:internalName="lcf76f155ced4ddcb4097134ff3c332f" ma:taxonomyFieldName="MediaServiceImageTags" ma:displayName="Balises d’images" ma:readOnly="false" ma:fieldId="{5cf76f15-5ced-4ddc-b409-7134ff3c332f}" ma:taxonomyMulti="true" ma:sspId="c4480557-28ee-4200-b705-f4b4ceb9c11a"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7"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file>

<file path=customXml/item3.xml><?xml version="1.0" encoding="utf-8"?>
<p:properties xmlns:p="http://schemas.microsoft.com/office/2006/metadata/properties" xmlns:xsi="http://www.w3.org/2001/XMLSchema-instance" xmlns:pc="http://schemas.microsoft.com/office/infopath/2007/PartnerControls">
  <documentManagement>
    <ModificateurAlfresco xmlns="f6ca01e7-bd19-41f1-999c-e032ef5104c3" xsi:nil="true"/>
    <_ip_UnifiedCompliancePolicyUIAction xmlns="http://schemas.microsoft.com/sharepoint/v3" xsi:nil="true"/>
    <Référence_x0020_Documentaire xmlns="f6ca01e7-bd19-41f1-999c-e032ef5104c3" xsi:nil="true"/>
    <Référence_x0020_Bon_x0020_de_x0020_Commande xmlns="f6ca01e7-bd19-41f1-999c-e032ef5104c3" xsi:nil="true"/>
    <eef0f6fc4ed046399a9d01fd3a7d6a6a xmlns="f6ca01e7-bd19-41f1-999c-e032ef5104c3">
      <Terms xmlns="http://schemas.microsoft.com/office/infopath/2007/PartnerControls"/>
    </eef0f6fc4ed046399a9d01fd3a7d6a6a>
    <f8b6baa267c0456bbf6a8d18c49a130b xmlns="f6ca01e7-bd19-41f1-999c-e032ef5104c3">
      <Terms xmlns="http://schemas.microsoft.com/office/infopath/2007/PartnerControls"/>
    </f8b6baa267c0456bbf6a8d18c49a130b>
    <Chantier xmlns="f6ca01e7-bd19-41f1-999c-e032ef5104c3" xsi:nil="true"/>
    <Environnement xmlns="f6ca01e7-bd19-41f1-999c-e032ef5104c3" xsi:nil="true"/>
    <Durée_x0020_d_x0027_Utilité_x0020_Administrative_x0020__x0028_DUA_x0029_ xmlns="f6ca01e7-bd19-41f1-999c-e032ef5104c3" xsi:nil="true"/>
    <p671c8df16a44846939d278d4958f62c xmlns="f6ca01e7-bd19-41f1-999c-e032ef5104c3">
      <Terms xmlns="http://schemas.microsoft.com/office/infopath/2007/PartnerControls"/>
    </p671c8df16a44846939d278d4958f62c>
    <_ExtendedDescription xmlns="http://schemas.microsoft.com/sharepoint/v3" xsi:nil="true"/>
    <b2804ef99be44b9e8166e80a6c2eb9f1 xmlns="f6ca01e7-bd19-41f1-999c-e032ef5104c3">
      <Terms xmlns="http://schemas.microsoft.com/office/infopath/2007/PartnerControls"/>
    </b2804ef99be44b9e8166e80a6c2eb9f1>
    <mc4aa6e782e045f6bb87dab01c971b56 xmlns="f6ca01e7-bd19-41f1-999c-e032ef5104c3">
      <Terms xmlns="http://schemas.microsoft.com/office/infopath/2007/PartnerControls"/>
    </mc4aa6e782e045f6bb87dab01c971b56>
    <_ip_UnifiedCompliancePolicyProperties xmlns="http://schemas.microsoft.com/sharepoint/v3" xsi:nil="true"/>
    <lcf76f155ced4ddcb4097134ff3c332f xmlns="ca7a3878-21c3-4be9-8444-5569e6ec3b89">
      <Terms xmlns="http://schemas.microsoft.com/office/infopath/2007/PartnerControls"/>
    </lcf76f155ced4ddcb4097134ff3c332f>
    <m312bc62cb0243b6a873cbbf4dace6b2 xmlns="f6ca01e7-bd19-41f1-999c-e032ef5104c3">
      <Terms xmlns="http://schemas.microsoft.com/office/infopath/2007/PartnerControls"/>
    </m312bc62cb0243b6a873cbbf4dace6b2>
    <b084a4cb34a444d7969136255594d2f3 xmlns="f6ca01e7-bd19-41f1-999c-e032ef5104c3">
      <Terms xmlns="http://schemas.microsoft.com/office/infopath/2007/PartnerControls"/>
    </b084a4cb34a444d7969136255594d2f3>
    <CreateurAlfresco xmlns="f6ca01e7-bd19-41f1-999c-e032ef5104c3" xsi:nil="true"/>
    <g30fb2d8061a4d40b63138f91c1a832e xmlns="f6ca01e7-bd19-41f1-999c-e032ef5104c3">
      <Terms xmlns="http://schemas.microsoft.com/office/infopath/2007/PartnerControls"/>
    </g30fb2d8061a4d40b63138f91c1a832e>
    <Ticket_x0020_Changement xmlns="f6ca01e7-bd19-41f1-999c-e032ef5104c3" xsi:nil="true"/>
    <m9a76db3058146ae844db6599c9d7036 xmlns="f6ca01e7-bd19-41f1-999c-e032ef5104c3">
      <Terms xmlns="http://schemas.microsoft.com/office/infopath/2007/PartnerControls"/>
    </m9a76db3058146ae844db6599c9d7036>
    <TaxCatchAll xmlns="f6ca01e7-bd19-41f1-999c-e032ef5104c3" xsi:nil="true"/>
    <l0a6b4600f484920bbceae0813174244 xmlns="f6ca01e7-bd19-41f1-999c-e032ef5104c3">
      <Terms xmlns="http://schemas.microsoft.com/office/infopath/2007/PartnerControls"/>
    </l0a6b4600f484920bbceae0813174244>
    <TaxCatchAllLabel xmlns="f6ca01e7-bd19-41f1-999c-e032ef5104c3" xsi:nil="true"/>
  </documentManagement>
</p:properties>
</file>

<file path=customXml/itemProps1.xml><?xml version="1.0" encoding="utf-8"?>
<ds:datastoreItem xmlns:ds="http://schemas.openxmlformats.org/officeDocument/2006/customXml" ds:itemID="{D967FC17-4193-4049-BF9F-09FA812317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6ca01e7-bd19-41f1-999c-e032ef5104c3"/>
    <ds:schemaRef ds:uri="ca7a3878-21c3-4be9-8444-5569e6ec3b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655622-A4FF-42E6-957B-A1AF36F777DE}">
  <ds:schemaRefs>
    <ds:schemaRef ds:uri="http://schemas.microsoft.com/sharepoint/v3/contenttype/forms"/>
  </ds:schemaRefs>
</ds:datastoreItem>
</file>

<file path=customXml/itemProps3.xml><?xml version="1.0" encoding="utf-8"?>
<ds:datastoreItem xmlns:ds="http://schemas.openxmlformats.org/officeDocument/2006/customXml" ds:itemID="{664379DC-884C-4DE4-B9D9-570B14709EBB}">
  <ds:schemaRefs>
    <ds:schemaRef ds:uri="6406ba17-b0f9-4a9b-aba1-3e1afb9077dd"/>
    <ds:schemaRef ds:uri="801c3236-88d5-40c6-9c3d-32f327cfc0a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 ds:uri="f6ca01e7-bd19-41f1-999c-e032ef5104c3"/>
    <ds:schemaRef ds:uri="ca7a3878-21c3-4be9-8444-5569e6ec3b89"/>
  </ds:schemaRefs>
</ds:datastoreItem>
</file>

<file path=docProps/app.xml><?xml version="1.0" encoding="utf-8"?>
<Properties xmlns="http://schemas.openxmlformats.org/officeDocument/2006/extended-properties" xmlns:vt="http://schemas.openxmlformats.org/officeDocument/2006/docPropsVTypes">
  <Template>Office Theme</Template>
  <TotalTime>1668</TotalTime>
  <Words>3052</Words>
  <Application>Microsoft Office PowerPoint</Application>
  <PresentationFormat>Format A4 (210 x 297 mm)</PresentationFormat>
  <Paragraphs>216</Paragraphs>
  <Slides>9</Slides>
  <Notes>7</Notes>
  <HiddenSlides>0</HiddenSlides>
  <MMClips>0</MMClips>
  <ScaleCrop>false</ScaleCrop>
  <HeadingPairs>
    <vt:vector size="4" baseType="variant">
      <vt:variant>
        <vt:lpstr>Thème</vt:lpstr>
      </vt:variant>
      <vt:variant>
        <vt:i4>2</vt:i4>
      </vt:variant>
      <vt:variant>
        <vt:lpstr>Titres des diapositives</vt:lpstr>
      </vt:variant>
      <vt:variant>
        <vt:i4>9</vt:i4>
      </vt:variant>
    </vt:vector>
  </HeadingPairs>
  <TitlesOfParts>
    <vt:vector size="11" baseType="lpstr">
      <vt:lpstr>Thème Office</vt:lpstr>
      <vt:lpstr>ANS_THEME STANDARD_V1.0</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GONIN Cassandre</dc:creator>
  <cp:lastModifiedBy>GONIN Cassandre</cp:lastModifiedBy>
  <cp:revision>19</cp:revision>
  <dcterms:created xsi:type="dcterms:W3CDTF">2021-12-03T16:26:04Z</dcterms:created>
  <dcterms:modified xsi:type="dcterms:W3CDTF">2025-02-25T17:04:02Z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0x010100333226B5D6902549BFE4A72F45A4400B0100F8D0D497D662034FA73A58EC353987A7</vt:lpwstr>
  </property>
  <property fmtid="{D5CDD505-2E9C-101B-9397-08002B2CF9AE}" pid="3" name="TaxKeyword">
    <vt:lpwstr/>
  </property>
  <property fmtid="{D5CDD505-2E9C-101B-9397-08002B2CF9AE}" pid="4" name="WSDocumentType">
    <vt:lpwstr/>
  </property>
  <property fmtid="{D5CDD505-2E9C-101B-9397-08002B2CF9AE}" pid="5" name="MediaServiceImageTags">
    <vt:lpwstr/>
  </property>
  <property fmtid="{D5CDD505-2E9C-101B-9397-08002B2CF9AE}" pid="6" name="Type de document ANS">
    <vt:lpwstr/>
  </property>
  <property fmtid="{D5CDD505-2E9C-101B-9397-08002B2CF9AE}" pid="7" name="Direction / Service">
    <vt:lpwstr/>
  </property>
  <property fmtid="{D5CDD505-2E9C-101B-9397-08002B2CF9AE}" pid="8" name="Catégorie Documentaire">
    <vt:lpwstr/>
  </property>
  <property fmtid="{D5CDD505-2E9C-101B-9397-08002B2CF9AE}" pid="9" name="Version Applicative">
    <vt:lpwstr/>
  </property>
  <property fmtid="{D5CDD505-2E9C-101B-9397-08002B2CF9AE}" pid="10" name="Prestataire(s)">
    <vt:lpwstr/>
  </property>
  <property fmtid="{D5CDD505-2E9C-101B-9397-08002B2CF9AE}" pid="11" name="Projet">
    <vt:lpwstr/>
  </property>
  <property fmtid="{D5CDD505-2E9C-101B-9397-08002B2CF9AE}" pid="12" name="Statut du document">
    <vt:lpwstr/>
  </property>
  <property fmtid="{D5CDD505-2E9C-101B-9397-08002B2CF9AE}" pid="13" name="Sort Final (Archivage)1">
    <vt:lpwstr/>
  </property>
  <property fmtid="{D5CDD505-2E9C-101B-9397-08002B2CF9AE}" pid="14" name="Classification">
    <vt:lpwstr/>
  </property>
  <property fmtid="{D5CDD505-2E9C-101B-9397-08002B2CF9AE}" pid="15" name="Marché">
    <vt:lpwstr/>
  </property>
  <property fmtid="{D5CDD505-2E9C-101B-9397-08002B2CF9AE}" pid="16" name="Type_x0020_de_x0020_document_x0020_ANS">
    <vt:lpwstr/>
  </property>
  <property fmtid="{D5CDD505-2E9C-101B-9397-08002B2CF9AE}" pid="17" name="Direction_x0020__x002F__x0020_Service">
    <vt:lpwstr/>
  </property>
  <property fmtid="{D5CDD505-2E9C-101B-9397-08002B2CF9AE}" pid="18" name="Version_x0020_Applicative">
    <vt:lpwstr/>
  </property>
  <property fmtid="{D5CDD505-2E9C-101B-9397-08002B2CF9AE}" pid="19" name="Prestataire_x0028_s_x0029_">
    <vt:lpwstr/>
  </property>
  <property fmtid="{D5CDD505-2E9C-101B-9397-08002B2CF9AE}" pid="20" name="Statut_x0020_du_x0020_document">
    <vt:lpwstr/>
  </property>
  <property fmtid="{D5CDD505-2E9C-101B-9397-08002B2CF9AE}" pid="21" name="March_x00e9_">
    <vt:lpwstr/>
  </property>
  <property fmtid="{D5CDD505-2E9C-101B-9397-08002B2CF9AE}" pid="22" name="Sort_x0020_Final_x0020__x0028_Archivage_x0029_1">
    <vt:lpwstr/>
  </property>
  <property fmtid="{D5CDD505-2E9C-101B-9397-08002B2CF9AE}" pid="23" name="Cat_x00e9_gorie_x0020_Documentaire">
    <vt:lpwstr/>
  </property>
</Properties>
</file>