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9" r:id="rId5"/>
  </p:sldMasterIdLst>
  <p:notesMasterIdLst>
    <p:notesMasterId r:id="rId20"/>
  </p:notesMasterIdLst>
  <p:sldIdLst>
    <p:sldId id="256" r:id="rId6"/>
    <p:sldId id="2147469574" r:id="rId7"/>
    <p:sldId id="283" r:id="rId8"/>
    <p:sldId id="2147469582" r:id="rId9"/>
    <p:sldId id="2147469599" r:id="rId10"/>
    <p:sldId id="262" r:id="rId11"/>
    <p:sldId id="264" r:id="rId12"/>
    <p:sldId id="2147469592" r:id="rId13"/>
    <p:sldId id="2147469594" r:id="rId14"/>
    <p:sldId id="258" r:id="rId15"/>
    <p:sldId id="311" r:id="rId16"/>
    <p:sldId id="2147469580" r:id="rId17"/>
    <p:sldId id="2147469598" r:id="rId18"/>
    <p:sldId id="2147469600" r:id="rId19"/>
  </p:sldIdLst>
  <p:sldSz cx="9144000" cy="5143500" type="screen16x9"/>
  <p:notesSz cx="6799263" cy="9929813"/>
  <p:embeddedFontLst>
    <p:embeddedFont>
      <p:font typeface="Lato Light" panose="020F0502020204030203" pitchFamily="34" charset="0"/>
      <p:regular r:id="rId21"/>
      <p:bold r:id="rId22"/>
      <p:italic r:id="rId23"/>
      <p:boldItalic r:id="rId24"/>
    </p:embeddedFont>
    <p:embeddedFont>
      <p:font typeface="Open Sans" panose="020B0606030504020204"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98854D04-9C42-4092-BD9B-7C14CA209A76}">
          <p14:sldIdLst>
            <p14:sldId id="256"/>
            <p14:sldId id="2147469574"/>
            <p14:sldId id="283"/>
            <p14:sldId id="2147469582"/>
            <p14:sldId id="2147469599"/>
            <p14:sldId id="262"/>
            <p14:sldId id="264"/>
            <p14:sldId id="2147469592"/>
            <p14:sldId id="2147469594"/>
            <p14:sldId id="258"/>
            <p14:sldId id="311"/>
            <p14:sldId id="2147469580"/>
            <p14:sldId id="2147469598"/>
            <p14:sldId id="2147469600"/>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99" roundtripDataSignature="AMtx7mjcnuO8PNiX6rh5k5d3lHsQtqkuL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4BFA58-11DF-2AEF-C0D4-11C11A3887BC}" name="MABRUT Romain" initials="MR" userId="S::romain.mabrut@mazars.fr::7a6897e7-896d-4e62-ae35-7a32cd4a9778" providerId="AD"/>
  <p188:author id="{6550E5A3-A5D4-1ACB-C564-03064A059E1E}" name="MABRUT Romain" initials="MR" userId="S::romain.mabrut@mazars.fr::f986ae4d-e0e7-4f69-ba10-0c02bf109da4" providerId="AD"/>
  <p188:author id="{D8F414AC-76AF-F0D5-79BE-AA625768E166}" name="Mehdi ZINE" initials="MZ" userId="S::Mehdi.ZINE@esante.gouv.fr::ea1b4a29-24bb-4d1c-baed-be8d868458a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4C96"/>
    <a:srgbClr val="DAADCE"/>
    <a:srgbClr val="FCE6F0"/>
    <a:srgbClr val="006AB2"/>
    <a:srgbClr val="F2F2F2"/>
    <a:srgbClr val="E94D97"/>
    <a:srgbClr val="F294C0"/>
    <a:srgbClr val="91121B"/>
    <a:srgbClr val="873D7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1" autoAdjust="0"/>
    <p:restoredTop sz="94118" autoAdjust="0"/>
  </p:normalViewPr>
  <p:slideViewPr>
    <p:cSldViewPr snapToGrid="0">
      <p:cViewPr varScale="1">
        <p:scale>
          <a:sx n="144" d="100"/>
          <a:sy n="144" d="100"/>
        </p:scale>
        <p:origin x="132" y="150"/>
      </p:cViewPr>
      <p:guideLst>
        <p:guide orient="horz" pos="162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6.fntdata"/><Relationship Id="rId3" Type="http://schemas.openxmlformats.org/officeDocument/2006/relationships/customXml" Target="../customXml/item3.xml"/><Relationship Id="rId21" Type="http://schemas.openxmlformats.org/officeDocument/2006/relationships/font" Target="fonts/font1.fntdata"/><Relationship Id="rId10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5.fntdata"/><Relationship Id="rId10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4.fntdata"/><Relationship Id="rId10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5.xml"/><Relationship Id="rId19" Type="http://schemas.openxmlformats.org/officeDocument/2006/relationships/slide" Target="slides/slide14.xml"/><Relationship Id="rId99" Type="http://customschemas.google.com/relationships/presentationmetadata" Target="metadata"/><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font" Target="fonts/font2.fntdata"/><Relationship Id="rId27" Type="http://schemas.openxmlformats.org/officeDocument/2006/relationships/font" Target="fonts/font7.fntdata"/><Relationship Id="rId100" Type="http://schemas.openxmlformats.org/officeDocument/2006/relationships/presProps" Target="presProps.xml"/><Relationship Id="rId105" Type="http://schemas.microsoft.com/office/2018/10/relationships/authors" Target="author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y Lacomat" userId="2c64e117-2ebd-431b-b047-0e06b776026c" providerId="ADAL" clId="{AF0AEA4F-1201-43F5-8D79-2561EF253088}"/>
    <pc:docChg chg="custSel modSld">
      <pc:chgData name="Tony Lacomat" userId="2c64e117-2ebd-431b-b047-0e06b776026c" providerId="ADAL" clId="{AF0AEA4F-1201-43F5-8D79-2561EF253088}" dt="2025-01-13T16:06:04.357" v="9" actId="478"/>
      <pc:docMkLst>
        <pc:docMk/>
      </pc:docMkLst>
      <pc:sldChg chg="delSp mod">
        <pc:chgData name="Tony Lacomat" userId="2c64e117-2ebd-431b-b047-0e06b776026c" providerId="ADAL" clId="{AF0AEA4F-1201-43F5-8D79-2561EF253088}" dt="2025-01-13T16:05:12.992" v="0" actId="478"/>
        <pc:sldMkLst>
          <pc:docMk/>
          <pc:sldMk cId="0" sldId="256"/>
        </pc:sldMkLst>
        <pc:spChg chg="del">
          <ac:chgData name="Tony Lacomat" userId="2c64e117-2ebd-431b-b047-0e06b776026c" providerId="ADAL" clId="{AF0AEA4F-1201-43F5-8D79-2561EF253088}" dt="2025-01-13T16:05:12.992" v="0" actId="478"/>
          <ac:spMkLst>
            <pc:docMk/>
            <pc:sldMk cId="0" sldId="256"/>
            <ac:spMk id="12" creationId="{AE18910E-2220-4262-B6A4-376B66B09489}"/>
          </ac:spMkLst>
        </pc:spChg>
      </pc:sldChg>
      <pc:sldChg chg="delSp mod">
        <pc:chgData name="Tony Lacomat" userId="2c64e117-2ebd-431b-b047-0e06b776026c" providerId="ADAL" clId="{AF0AEA4F-1201-43F5-8D79-2561EF253088}" dt="2025-01-13T16:05:53.763" v="7" actId="478"/>
        <pc:sldMkLst>
          <pc:docMk/>
          <pc:sldMk cId="0" sldId="258"/>
        </pc:sldMkLst>
        <pc:spChg chg="del">
          <ac:chgData name="Tony Lacomat" userId="2c64e117-2ebd-431b-b047-0e06b776026c" providerId="ADAL" clId="{AF0AEA4F-1201-43F5-8D79-2561EF253088}" dt="2025-01-13T16:05:53.763" v="7" actId="478"/>
          <ac:spMkLst>
            <pc:docMk/>
            <pc:sldMk cId="0" sldId="258"/>
            <ac:spMk id="25" creationId="{6B02A948-5039-4063-95B6-D4A8B7F97C6D}"/>
          </ac:spMkLst>
        </pc:spChg>
      </pc:sldChg>
      <pc:sldChg chg="delSp mod">
        <pc:chgData name="Tony Lacomat" userId="2c64e117-2ebd-431b-b047-0e06b776026c" providerId="ADAL" clId="{AF0AEA4F-1201-43F5-8D79-2561EF253088}" dt="2025-01-13T16:05:34.898" v="4" actId="478"/>
        <pc:sldMkLst>
          <pc:docMk/>
          <pc:sldMk cId="0" sldId="262"/>
        </pc:sldMkLst>
        <pc:spChg chg="del">
          <ac:chgData name="Tony Lacomat" userId="2c64e117-2ebd-431b-b047-0e06b776026c" providerId="ADAL" clId="{AF0AEA4F-1201-43F5-8D79-2561EF253088}" dt="2025-01-13T16:05:34.898" v="4" actId="478"/>
          <ac:spMkLst>
            <pc:docMk/>
            <pc:sldMk cId="0" sldId="262"/>
            <ac:spMk id="25" creationId="{C92860DB-2958-4497-9903-AF9120A89A66}"/>
          </ac:spMkLst>
        </pc:spChg>
      </pc:sldChg>
      <pc:sldChg chg="delSp mod">
        <pc:chgData name="Tony Lacomat" userId="2c64e117-2ebd-431b-b047-0e06b776026c" providerId="ADAL" clId="{AF0AEA4F-1201-43F5-8D79-2561EF253088}" dt="2025-01-13T16:05:40.609" v="5" actId="478"/>
        <pc:sldMkLst>
          <pc:docMk/>
          <pc:sldMk cId="0" sldId="264"/>
        </pc:sldMkLst>
        <pc:spChg chg="del">
          <ac:chgData name="Tony Lacomat" userId="2c64e117-2ebd-431b-b047-0e06b776026c" providerId="ADAL" clId="{AF0AEA4F-1201-43F5-8D79-2561EF253088}" dt="2025-01-13T16:05:40.609" v="5" actId="478"/>
          <ac:spMkLst>
            <pc:docMk/>
            <pc:sldMk cId="0" sldId="264"/>
            <ac:spMk id="16" creationId="{73804F2D-7AE0-40AD-BC19-721EC0D51D1D}"/>
          </ac:spMkLst>
        </pc:spChg>
      </pc:sldChg>
      <pc:sldChg chg="delSp mod">
        <pc:chgData name="Tony Lacomat" userId="2c64e117-2ebd-431b-b047-0e06b776026c" providerId="ADAL" clId="{AF0AEA4F-1201-43F5-8D79-2561EF253088}" dt="2025-01-13T16:05:20.799" v="1" actId="478"/>
        <pc:sldMkLst>
          <pc:docMk/>
          <pc:sldMk cId="1534906086" sldId="283"/>
        </pc:sldMkLst>
        <pc:spChg chg="del">
          <ac:chgData name="Tony Lacomat" userId="2c64e117-2ebd-431b-b047-0e06b776026c" providerId="ADAL" clId="{AF0AEA4F-1201-43F5-8D79-2561EF253088}" dt="2025-01-13T16:05:20.799" v="1" actId="478"/>
          <ac:spMkLst>
            <pc:docMk/>
            <pc:sldMk cId="1534906086" sldId="283"/>
            <ac:spMk id="9" creationId="{AE18910E-2220-4262-B6A4-376B66B09489}"/>
          </ac:spMkLst>
        </pc:spChg>
      </pc:sldChg>
      <pc:sldChg chg="delSp mod">
        <pc:chgData name="Tony Lacomat" userId="2c64e117-2ebd-431b-b047-0e06b776026c" providerId="ADAL" clId="{AF0AEA4F-1201-43F5-8D79-2561EF253088}" dt="2025-01-13T16:05:59.512" v="8" actId="478"/>
        <pc:sldMkLst>
          <pc:docMk/>
          <pc:sldMk cId="1924420382" sldId="311"/>
        </pc:sldMkLst>
        <pc:spChg chg="del">
          <ac:chgData name="Tony Lacomat" userId="2c64e117-2ebd-431b-b047-0e06b776026c" providerId="ADAL" clId="{AF0AEA4F-1201-43F5-8D79-2561EF253088}" dt="2025-01-13T16:05:59.512" v="8" actId="478"/>
          <ac:spMkLst>
            <pc:docMk/>
            <pc:sldMk cId="1924420382" sldId="311"/>
            <ac:spMk id="19" creationId="{84BF1B0A-6CB9-43AE-97BB-5441CF71E86A}"/>
          </ac:spMkLst>
        </pc:spChg>
      </pc:sldChg>
      <pc:sldChg chg="delSp mod">
        <pc:chgData name="Tony Lacomat" userId="2c64e117-2ebd-431b-b047-0e06b776026c" providerId="ADAL" clId="{AF0AEA4F-1201-43F5-8D79-2561EF253088}" dt="2025-01-13T16:06:04.357" v="9" actId="478"/>
        <pc:sldMkLst>
          <pc:docMk/>
          <pc:sldMk cId="311590976" sldId="2147469580"/>
        </pc:sldMkLst>
        <pc:spChg chg="del">
          <ac:chgData name="Tony Lacomat" userId="2c64e117-2ebd-431b-b047-0e06b776026c" providerId="ADAL" clId="{AF0AEA4F-1201-43F5-8D79-2561EF253088}" dt="2025-01-13T16:06:04.357" v="9" actId="478"/>
          <ac:spMkLst>
            <pc:docMk/>
            <pc:sldMk cId="311590976" sldId="2147469580"/>
            <ac:spMk id="19" creationId="{84BF1B0A-6CB9-43AE-97BB-5441CF71E86A}"/>
          </ac:spMkLst>
        </pc:spChg>
      </pc:sldChg>
      <pc:sldChg chg="delSp mod">
        <pc:chgData name="Tony Lacomat" userId="2c64e117-2ebd-431b-b047-0e06b776026c" providerId="ADAL" clId="{AF0AEA4F-1201-43F5-8D79-2561EF253088}" dt="2025-01-13T16:05:26.686" v="2" actId="478"/>
        <pc:sldMkLst>
          <pc:docMk/>
          <pc:sldMk cId="4188921290" sldId="2147469582"/>
        </pc:sldMkLst>
        <pc:spChg chg="del">
          <ac:chgData name="Tony Lacomat" userId="2c64e117-2ebd-431b-b047-0e06b776026c" providerId="ADAL" clId="{AF0AEA4F-1201-43F5-8D79-2561EF253088}" dt="2025-01-13T16:05:26.686" v="2" actId="478"/>
          <ac:spMkLst>
            <pc:docMk/>
            <pc:sldMk cId="4188921290" sldId="2147469582"/>
            <ac:spMk id="26" creationId="{5DED21C8-2717-44BA-9762-CBB536F7F544}"/>
          </ac:spMkLst>
        </pc:spChg>
      </pc:sldChg>
      <pc:sldChg chg="delSp mod">
        <pc:chgData name="Tony Lacomat" userId="2c64e117-2ebd-431b-b047-0e06b776026c" providerId="ADAL" clId="{AF0AEA4F-1201-43F5-8D79-2561EF253088}" dt="2025-01-13T16:05:50.056" v="6" actId="478"/>
        <pc:sldMkLst>
          <pc:docMk/>
          <pc:sldMk cId="981785396" sldId="2147469594"/>
        </pc:sldMkLst>
        <pc:spChg chg="del">
          <ac:chgData name="Tony Lacomat" userId="2c64e117-2ebd-431b-b047-0e06b776026c" providerId="ADAL" clId="{AF0AEA4F-1201-43F5-8D79-2561EF253088}" dt="2025-01-13T16:05:50.056" v="6" actId="478"/>
          <ac:spMkLst>
            <pc:docMk/>
            <pc:sldMk cId="981785396" sldId="2147469594"/>
            <ac:spMk id="26" creationId="{5DED21C8-2717-44BA-9762-CBB536F7F544}"/>
          </ac:spMkLst>
        </pc:spChg>
      </pc:sldChg>
      <pc:sldChg chg="delSp mod">
        <pc:chgData name="Tony Lacomat" userId="2c64e117-2ebd-431b-b047-0e06b776026c" providerId="ADAL" clId="{AF0AEA4F-1201-43F5-8D79-2561EF253088}" dt="2025-01-13T16:05:30.143" v="3" actId="478"/>
        <pc:sldMkLst>
          <pc:docMk/>
          <pc:sldMk cId="4032497477" sldId="2147469599"/>
        </pc:sldMkLst>
        <pc:spChg chg="del">
          <ac:chgData name="Tony Lacomat" userId="2c64e117-2ebd-431b-b047-0e06b776026c" providerId="ADAL" clId="{AF0AEA4F-1201-43F5-8D79-2561EF253088}" dt="2025-01-13T16:05:30.143" v="3" actId="478"/>
          <ac:spMkLst>
            <pc:docMk/>
            <pc:sldMk cId="4032497477" sldId="2147469599"/>
            <ac:spMk id="26" creationId="{5DED21C8-2717-44BA-9762-CBB536F7F54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347" cy="4964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1342" y="0"/>
            <a:ext cx="2946347" cy="4964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927" y="4716661"/>
            <a:ext cx="5439410" cy="446841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1599"/>
            <a:ext cx="2946347" cy="496491"/>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1342" y="9431599"/>
            <a:ext cx="2946347" cy="496491"/>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‹N°›</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notes"/>
          <p:cNvSpPr txBox="1">
            <a:spLocks noGrp="1"/>
          </p:cNvSpPr>
          <p:nvPr>
            <p:ph type="body" idx="1"/>
          </p:nvPr>
        </p:nvSpPr>
        <p:spPr>
          <a:xfrm>
            <a:off x="679927" y="4716661"/>
            <a:ext cx="5439410" cy="4468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8" name="Google Shape;238;p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59c8bb200e_0_324: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7" name="Google Shape;277;g259c8bb200e_0_324: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278" name="Google Shape;278;g259c8bb200e_0_324: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12</a:t>
            </a:fld>
            <a:endParaRPr/>
          </a:p>
        </p:txBody>
      </p:sp>
    </p:spTree>
    <p:extLst>
      <p:ext uri="{BB962C8B-B14F-4D97-AF65-F5344CB8AC3E}">
        <p14:creationId xmlns:p14="http://schemas.microsoft.com/office/powerpoint/2010/main" val="712040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a1a78a644_0_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5" name="Google Shape;245;g25a1a78a644_0_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6" name="Google Shape;246;g25a1a78a644_0_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a:t>
            </a:fld>
            <a:endParaRPr/>
          </a:p>
        </p:txBody>
      </p:sp>
    </p:spTree>
    <p:extLst>
      <p:ext uri="{BB962C8B-B14F-4D97-AF65-F5344CB8AC3E}">
        <p14:creationId xmlns:p14="http://schemas.microsoft.com/office/powerpoint/2010/main" val="1641670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259c8bb200e_0_223: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3" name="Google Shape;353;g259c8bb200e_0_223: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354" name="Google Shape;354;g259c8bb200e_0_223: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extLst>
      <p:ext uri="{BB962C8B-B14F-4D97-AF65-F5344CB8AC3E}">
        <p14:creationId xmlns:p14="http://schemas.microsoft.com/office/powerpoint/2010/main" val="69471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259c8bb200e_0_223: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3" name="Google Shape;353;g259c8bb200e_0_223: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354" name="Google Shape;354;g259c8bb200e_0_223: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extLst>
      <p:ext uri="{BB962C8B-B14F-4D97-AF65-F5344CB8AC3E}">
        <p14:creationId xmlns:p14="http://schemas.microsoft.com/office/powerpoint/2010/main" val="2483778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25dc624cfc9_0_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9" name="Google Shape;329;g25dc624cfc9_0_0: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30" name="Google Shape;330;g25dc624cfc9_0_0: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6</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g1e50cfe7f26_0_39: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8" name="Google Shape;378;g1e50cfe7f26_0_39: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379" name="Google Shape;379;g1e50cfe7f26_0_39: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7</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259c8bb200e_0_223: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3" name="Google Shape;353;g259c8bb200e_0_223: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354" name="Google Shape;354;g259c8bb200e_0_223: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9</a:t>
            </a:fld>
            <a:endParaRPr/>
          </a:p>
        </p:txBody>
      </p:sp>
    </p:spTree>
    <p:extLst>
      <p:ext uri="{BB962C8B-B14F-4D97-AF65-F5344CB8AC3E}">
        <p14:creationId xmlns:p14="http://schemas.microsoft.com/office/powerpoint/2010/main" val="1020224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59c8bb200e_0_138: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3" name="Google Shape;253;g259c8bb200e_0_138: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254" name="Google Shape;254;g259c8bb200e_0_138: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10</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59c8bb200e_0_324: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7" name="Google Shape;277;g259c8bb200e_0_324: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278" name="Google Shape;278;g259c8bb200e_0_324: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11</a:t>
            </a:fld>
            <a:endParaRPr/>
          </a:p>
        </p:txBody>
      </p:sp>
    </p:spTree>
    <p:extLst>
      <p:ext uri="{BB962C8B-B14F-4D97-AF65-F5344CB8AC3E}">
        <p14:creationId xmlns:p14="http://schemas.microsoft.com/office/powerpoint/2010/main" val="7780560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5.jpg"/><Relationship Id="rId5" Type="http://schemas.openxmlformats.org/officeDocument/2006/relationships/image" Target="../media/image6.jp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5.jpg"/><Relationship Id="rId4" Type="http://schemas.openxmlformats.org/officeDocument/2006/relationships/image" Target="../media/image6.jp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7.png"/><Relationship Id="rId7"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5.jpg"/><Relationship Id="rId5" Type="http://schemas.openxmlformats.org/officeDocument/2006/relationships/image" Target="../media/image6.jp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6.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7.png"/><Relationship Id="rId7"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5.jpg"/><Relationship Id="rId5" Type="http://schemas.openxmlformats.org/officeDocument/2006/relationships/image" Target="../media/image6.jp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Page de garde standard">
  <p:cSld name="1_Page de garde standard">
    <p:spTree>
      <p:nvGrpSpPr>
        <p:cNvPr id="1" name="Shape 17"/>
        <p:cNvGrpSpPr/>
        <p:nvPr/>
      </p:nvGrpSpPr>
      <p:grpSpPr>
        <a:xfrm>
          <a:off x="0" y="0"/>
          <a:ext cx="0" cy="0"/>
          <a:chOff x="0" y="0"/>
          <a:chExt cx="0" cy="0"/>
        </a:xfrm>
      </p:grpSpPr>
      <p:sp>
        <p:nvSpPr>
          <p:cNvPr id="18" name="Google Shape;18;p14"/>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9" name="Google Shape;19;p14"/>
          <p:cNvSpPr txBox="1">
            <a:spLocks noGrp="1"/>
          </p:cNvSpPr>
          <p:nvPr>
            <p:ph type="ctrTitle"/>
          </p:nvPr>
        </p:nvSpPr>
        <p:spPr>
          <a:xfrm>
            <a:off x="4211960" y="1683272"/>
            <a:ext cx="4527550" cy="1032495"/>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4"/>
          <p:cNvSpPr txBox="1">
            <a:spLocks noGrp="1"/>
          </p:cNvSpPr>
          <p:nvPr>
            <p:ph type="body" idx="1"/>
          </p:nvPr>
        </p:nvSpPr>
        <p:spPr>
          <a:xfrm>
            <a:off x="4211960" y="2815605"/>
            <a:ext cx="4527550" cy="664418"/>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21" name="Google Shape;21;p14"/>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22" name="Google Shape;22;p14"/>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3" name="Google Shape;23;p14"/>
          <p:cNvSpPr txBox="1">
            <a:spLocks noGrp="1"/>
          </p:cNvSpPr>
          <p:nvPr>
            <p:ph type="body" idx="2"/>
          </p:nvPr>
        </p:nvSpPr>
        <p:spPr>
          <a:xfrm>
            <a:off x="4211960" y="3914822"/>
            <a:ext cx="4527550" cy="38512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grpSp>
        <p:nvGrpSpPr>
          <p:cNvPr id="24" name="Google Shape;24;p14"/>
          <p:cNvGrpSpPr/>
          <p:nvPr/>
        </p:nvGrpSpPr>
        <p:grpSpPr>
          <a:xfrm>
            <a:off x="844301" y="942398"/>
            <a:ext cx="1116603" cy="3258704"/>
            <a:chOff x="2168663" y="600819"/>
            <a:chExt cx="1116602" cy="3258704"/>
          </a:xfrm>
        </p:grpSpPr>
        <p:pic>
          <p:nvPicPr>
            <p:cNvPr id="25" name="Google Shape;25;p14"/>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26" name="Google Shape;26;p14"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27" name="Google Shape;27;p14"/>
            <p:cNvPicPr preferRelativeResize="0"/>
            <p:nvPr/>
          </p:nvPicPr>
          <p:blipFill rotWithShape="1">
            <a:blip r:embed="rId5">
              <a:alphaModFix/>
            </a:blip>
            <a:srcRect/>
            <a:stretch/>
          </p:blipFill>
          <p:spPr>
            <a:xfrm>
              <a:off x="2328655" y="3178156"/>
              <a:ext cx="797897" cy="450924"/>
            </a:xfrm>
            <a:prstGeom prst="rect">
              <a:avLst/>
            </a:prstGeom>
            <a:noFill/>
            <a:ln>
              <a:noFill/>
            </a:ln>
          </p:spPr>
        </p:pic>
        <p:sp>
          <p:nvSpPr>
            <p:cNvPr id="28" name="Google Shape;28;p14"/>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9" name="Google Shape;29;p14"/>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30" name="Google Shape;30;p14"/>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eux contenus">
  <p:cSld name="Deux contenus">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2"/>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22" name="Google Shape;122;p22"/>
          <p:cNvSpPr txBox="1">
            <a:spLocks noGrp="1"/>
          </p:cNvSpPr>
          <p:nvPr>
            <p:ph type="body" idx="1"/>
          </p:nvPr>
        </p:nvSpPr>
        <p:spPr>
          <a:xfrm>
            <a:off x="827587" y="843558"/>
            <a:ext cx="3889374" cy="3744416"/>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23" name="Google Shape;123;p22"/>
          <p:cNvSpPr txBox="1">
            <a:spLocks noGrp="1"/>
          </p:cNvSpPr>
          <p:nvPr>
            <p:ph type="body" idx="2"/>
          </p:nvPr>
        </p:nvSpPr>
        <p:spPr>
          <a:xfrm>
            <a:off x="5002303" y="843558"/>
            <a:ext cx="3889374" cy="3744416"/>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24" name="Google Shape;124;p22"/>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33"/>
        <p:cNvGrpSpPr/>
        <p:nvPr/>
      </p:nvGrpSpPr>
      <p:grpSpPr>
        <a:xfrm>
          <a:off x="0" y="0"/>
          <a:ext cx="0" cy="0"/>
          <a:chOff x="0" y="0"/>
          <a:chExt cx="0" cy="0"/>
        </a:xfrm>
      </p:grpSpPr>
      <p:sp>
        <p:nvSpPr>
          <p:cNvPr id="134" name="Google Shape;134;g23cf1af4b80_2_326"/>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g23cf1af4b80_2_326"/>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36" name="Google Shape;136;g23cf1af4b80_2_326"/>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g23cf1af4b80_2_326"/>
          <p:cNvSpPr txBox="1">
            <a:spLocks noGrp="1"/>
          </p:cNvSpPr>
          <p:nvPr>
            <p:ph type="body" idx="1"/>
          </p:nvPr>
        </p:nvSpPr>
        <p:spPr>
          <a:xfrm>
            <a:off x="827584" y="843558"/>
            <a:ext cx="8064900" cy="37443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1800"/>
              <a:buNone/>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44173" algn="l">
              <a:lnSpc>
                <a:spcPct val="100000"/>
              </a:lnSpc>
              <a:spcBef>
                <a:spcPts val="400"/>
              </a:spcBef>
              <a:spcAft>
                <a:spcPts val="0"/>
              </a:spcAft>
              <a:buClr>
                <a:srgbClr val="575757"/>
              </a:buClr>
              <a:buSzPts val="1820"/>
              <a:buChar char="•"/>
              <a:defRPr sz="1401"/>
            </a:lvl4pPr>
            <a:lvl5pPr marL="2286029" lvl="4" indent="-312423" algn="l">
              <a:lnSpc>
                <a:spcPct val="100000"/>
              </a:lnSpc>
              <a:spcBef>
                <a:spcPts val="201"/>
              </a:spcBef>
              <a:spcAft>
                <a:spcPts val="0"/>
              </a:spcAft>
              <a:buClr>
                <a:srgbClr val="575757"/>
              </a:buClr>
              <a:buSzPts val="1320"/>
              <a:buChar char="•"/>
              <a:defRPr sz="1200"/>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eux contenus">
  <p:cSld name="Deux contenus">
    <p:spTree>
      <p:nvGrpSpPr>
        <p:cNvPr id="1" name="Shape 138"/>
        <p:cNvGrpSpPr/>
        <p:nvPr/>
      </p:nvGrpSpPr>
      <p:grpSpPr>
        <a:xfrm>
          <a:off x="0" y="0"/>
          <a:ext cx="0" cy="0"/>
          <a:chOff x="0" y="0"/>
          <a:chExt cx="0" cy="0"/>
        </a:xfrm>
      </p:grpSpPr>
      <p:sp>
        <p:nvSpPr>
          <p:cNvPr id="139" name="Google Shape;139;g23cf1af4b80_2_390"/>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0" name="Google Shape;140;g23cf1af4b80_2_390"/>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41" name="Google Shape;141;g23cf1af4b80_2_390"/>
          <p:cNvSpPr txBox="1">
            <a:spLocks noGrp="1"/>
          </p:cNvSpPr>
          <p:nvPr>
            <p:ph type="body" idx="1"/>
          </p:nvPr>
        </p:nvSpPr>
        <p:spPr>
          <a:xfrm>
            <a:off x="827584" y="843558"/>
            <a:ext cx="3889500" cy="37443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42" name="Google Shape;142;g23cf1af4b80_2_390"/>
          <p:cNvSpPr txBox="1">
            <a:spLocks noGrp="1"/>
          </p:cNvSpPr>
          <p:nvPr>
            <p:ph type="body" idx="2"/>
          </p:nvPr>
        </p:nvSpPr>
        <p:spPr>
          <a:xfrm>
            <a:off x="5002301" y="843558"/>
            <a:ext cx="3889500" cy="37443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43" name="Google Shape;143;g23cf1af4b80_2_390"/>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Page de garde standard">
  <p:cSld name="1_Page de garde standard">
    <p:spTree>
      <p:nvGrpSpPr>
        <p:cNvPr id="1" name="Shape 144"/>
        <p:cNvGrpSpPr/>
        <p:nvPr/>
      </p:nvGrpSpPr>
      <p:grpSpPr>
        <a:xfrm>
          <a:off x="0" y="0"/>
          <a:ext cx="0" cy="0"/>
          <a:chOff x="0" y="0"/>
          <a:chExt cx="0" cy="0"/>
        </a:xfrm>
      </p:grpSpPr>
      <p:sp>
        <p:nvSpPr>
          <p:cNvPr id="145" name="Google Shape;145;g23cf1af4b80_2_293"/>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46" name="Google Shape;146;g23cf1af4b80_2_293"/>
          <p:cNvSpPr txBox="1">
            <a:spLocks noGrp="1"/>
          </p:cNvSpPr>
          <p:nvPr>
            <p:ph type="ctrTitle"/>
          </p:nvPr>
        </p:nvSpPr>
        <p:spPr>
          <a:xfrm>
            <a:off x="4211962" y="1683271"/>
            <a:ext cx="45276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g23cf1af4b80_2_293"/>
          <p:cNvSpPr txBox="1">
            <a:spLocks noGrp="1"/>
          </p:cNvSpPr>
          <p:nvPr>
            <p:ph type="body" idx="1"/>
          </p:nvPr>
        </p:nvSpPr>
        <p:spPr>
          <a:xfrm>
            <a:off x="4211962" y="2815605"/>
            <a:ext cx="45276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148" name="Google Shape;148;g23cf1af4b80_2_293"/>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149" name="Google Shape;149;g23cf1af4b80_2_293"/>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0" name="Google Shape;150;g23cf1af4b80_2_293"/>
          <p:cNvSpPr txBox="1">
            <a:spLocks noGrp="1"/>
          </p:cNvSpPr>
          <p:nvPr>
            <p:ph type="body" idx="2"/>
          </p:nvPr>
        </p:nvSpPr>
        <p:spPr>
          <a:xfrm>
            <a:off x="4211962" y="3914822"/>
            <a:ext cx="4527600" cy="3852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grpSp>
        <p:nvGrpSpPr>
          <p:cNvPr id="151" name="Google Shape;151;g23cf1af4b80_2_293"/>
          <p:cNvGrpSpPr/>
          <p:nvPr/>
        </p:nvGrpSpPr>
        <p:grpSpPr>
          <a:xfrm>
            <a:off x="701675" y="420756"/>
            <a:ext cx="1401948" cy="4395756"/>
            <a:chOff x="2026038" y="600819"/>
            <a:chExt cx="1401948" cy="4395756"/>
          </a:xfrm>
        </p:grpSpPr>
        <p:pic>
          <p:nvPicPr>
            <p:cNvPr id="152" name="Google Shape;152;g23cf1af4b80_2_293"/>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153" name="Google Shape;153;g23cf1af4b80_2_293"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154" name="Google Shape;154;g23cf1af4b80_2_293"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155" name="Google Shape;155;g23cf1af4b80_2_293"/>
            <p:cNvPicPr preferRelativeResize="0"/>
            <p:nvPr/>
          </p:nvPicPr>
          <p:blipFill rotWithShape="1">
            <a:blip r:embed="rId6">
              <a:alphaModFix/>
            </a:blip>
            <a:srcRect/>
            <a:stretch/>
          </p:blipFill>
          <p:spPr>
            <a:xfrm>
              <a:off x="2328655" y="3178156"/>
              <a:ext cx="797897" cy="450924"/>
            </a:xfrm>
            <a:prstGeom prst="rect">
              <a:avLst/>
            </a:prstGeom>
            <a:noFill/>
            <a:ln>
              <a:noFill/>
            </a:ln>
          </p:spPr>
        </p:pic>
        <p:sp>
          <p:nvSpPr>
            <p:cNvPr id="156" name="Google Shape;156;g23cf1af4b80_2_293"/>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7" name="Google Shape;157;g23cf1af4b80_2_293"/>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8" name="Google Shape;158;g23cf1af4b80_2_293"/>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9" name="Google Shape;159;g23cf1af4b80_2_293"/>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ommaire">
  <p:cSld name="Sommaire">
    <p:spTree>
      <p:nvGrpSpPr>
        <p:cNvPr id="1" name="Shape 160"/>
        <p:cNvGrpSpPr/>
        <p:nvPr/>
      </p:nvGrpSpPr>
      <p:grpSpPr>
        <a:xfrm>
          <a:off x="0" y="0"/>
          <a:ext cx="0" cy="0"/>
          <a:chOff x="0" y="0"/>
          <a:chExt cx="0" cy="0"/>
        </a:xfrm>
      </p:grpSpPr>
      <p:sp>
        <p:nvSpPr>
          <p:cNvPr id="161" name="Google Shape;161;g23cf1af4b80_2_309"/>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62" name="Google Shape;162;g23cf1af4b80_2_309"/>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63" name="Google Shape;163;g23cf1af4b80_2_309"/>
          <p:cNvSpPr txBox="1">
            <a:spLocks noGrp="1"/>
          </p:cNvSpPr>
          <p:nvPr>
            <p:ph type="body" idx="1"/>
          </p:nvPr>
        </p:nvSpPr>
        <p:spPr>
          <a:xfrm>
            <a:off x="4427539" y="1767822"/>
            <a:ext cx="2736300" cy="2160300"/>
          </a:xfrm>
          <a:prstGeom prst="rect">
            <a:avLst/>
          </a:prstGeom>
          <a:noFill/>
          <a:ln>
            <a:noFill/>
          </a:ln>
        </p:spPr>
        <p:txBody>
          <a:bodyPr spcFirstLastPara="1" wrap="square" lIns="0" tIns="0" rIns="0" bIns="0" anchor="t" anchorCtr="0">
            <a:normAutofit/>
          </a:bodyPr>
          <a:lstStyle>
            <a:lvl1pPr marL="457206" lvl="0" indent="-228604" algn="l">
              <a:lnSpc>
                <a:spcPct val="150000"/>
              </a:lnSpc>
              <a:spcBef>
                <a:spcPts val="201"/>
              </a:spcBef>
              <a:spcAft>
                <a:spcPts val="0"/>
              </a:spcAft>
              <a:buClr>
                <a:srgbClr val="575757"/>
              </a:buClr>
              <a:buSzPts val="1400"/>
              <a:buFont typeface="Arial"/>
              <a:buNone/>
              <a:defRPr sz="1401" b="1" cap="none">
                <a:solidFill>
                  <a:srgbClr val="575757"/>
                </a:solidFill>
                <a:latin typeface="Arial"/>
                <a:ea typeface="Arial"/>
                <a:cs typeface="Arial"/>
                <a:sym typeface="Aria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64" name="Google Shape;164;g23cf1af4b80_2_309"/>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g23cf1af4b80_2_309"/>
          <p:cNvSpPr txBox="1"/>
          <p:nvPr/>
        </p:nvSpPr>
        <p:spPr>
          <a:xfrm>
            <a:off x="4427538" y="915566"/>
            <a:ext cx="3096900" cy="1032600"/>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sp>
        <p:nvSpPr>
          <p:cNvPr id="166" name="Google Shape;166;g23cf1af4b80_2_309"/>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67" name="Google Shape;167;g23cf1af4b80_2_309"/>
          <p:cNvSpPr txBox="1"/>
          <p:nvPr/>
        </p:nvSpPr>
        <p:spPr>
          <a:xfrm>
            <a:off x="4427538" y="915566"/>
            <a:ext cx="3096900" cy="1032600"/>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grpSp>
        <p:nvGrpSpPr>
          <p:cNvPr id="168" name="Google Shape;168;g23cf1af4b80_2_309"/>
          <p:cNvGrpSpPr/>
          <p:nvPr/>
        </p:nvGrpSpPr>
        <p:grpSpPr>
          <a:xfrm>
            <a:off x="701675" y="420756"/>
            <a:ext cx="1401948" cy="4395756"/>
            <a:chOff x="2026038" y="600819"/>
            <a:chExt cx="1401948" cy="4395756"/>
          </a:xfrm>
        </p:grpSpPr>
        <p:pic>
          <p:nvPicPr>
            <p:cNvPr id="169" name="Google Shape;169;g23cf1af4b80_2_309"/>
            <p:cNvPicPr preferRelativeResize="0"/>
            <p:nvPr/>
          </p:nvPicPr>
          <p:blipFill rotWithShape="1">
            <a:blip r:embed="rId2">
              <a:alphaModFix/>
            </a:blip>
            <a:srcRect/>
            <a:stretch/>
          </p:blipFill>
          <p:spPr>
            <a:xfrm>
              <a:off x="2328655" y="1878706"/>
              <a:ext cx="796714" cy="702982"/>
            </a:xfrm>
            <a:prstGeom prst="rect">
              <a:avLst/>
            </a:prstGeom>
            <a:noFill/>
            <a:ln>
              <a:noFill/>
            </a:ln>
          </p:spPr>
        </p:pic>
        <p:pic>
          <p:nvPicPr>
            <p:cNvPr id="170" name="Google Shape;170;g23cf1af4b80_2_309" descr="Text&#10;&#10;Description automatically generated"/>
            <p:cNvPicPr preferRelativeResize="0"/>
            <p:nvPr/>
          </p:nvPicPr>
          <p:blipFill rotWithShape="1">
            <a:blip r:embed="rId3">
              <a:alphaModFix/>
            </a:blip>
            <a:srcRect/>
            <a:stretch/>
          </p:blipFill>
          <p:spPr>
            <a:xfrm>
              <a:off x="2240458" y="720192"/>
              <a:ext cx="981207" cy="766974"/>
            </a:xfrm>
            <a:prstGeom prst="rect">
              <a:avLst/>
            </a:prstGeom>
            <a:noFill/>
            <a:ln>
              <a:noFill/>
            </a:ln>
          </p:spPr>
        </p:pic>
        <p:pic>
          <p:nvPicPr>
            <p:cNvPr id="171" name="Google Shape;171;g23cf1af4b80_2_309" descr="Logo, company name&#10;&#10;Description automatically generated"/>
            <p:cNvPicPr preferRelativeResize="0"/>
            <p:nvPr/>
          </p:nvPicPr>
          <p:blipFill rotWithShape="1">
            <a:blip r:embed="rId4">
              <a:alphaModFix/>
            </a:blip>
            <a:srcRect/>
            <a:stretch/>
          </p:blipFill>
          <p:spPr>
            <a:xfrm>
              <a:off x="2026038" y="3995018"/>
              <a:ext cx="1401948" cy="856580"/>
            </a:xfrm>
            <a:prstGeom prst="rect">
              <a:avLst/>
            </a:prstGeom>
            <a:noFill/>
            <a:ln>
              <a:noFill/>
            </a:ln>
          </p:spPr>
        </p:pic>
        <p:pic>
          <p:nvPicPr>
            <p:cNvPr id="172" name="Google Shape;172;g23cf1af4b80_2_309"/>
            <p:cNvPicPr preferRelativeResize="0"/>
            <p:nvPr/>
          </p:nvPicPr>
          <p:blipFill rotWithShape="1">
            <a:blip r:embed="rId5">
              <a:alphaModFix/>
            </a:blip>
            <a:srcRect/>
            <a:stretch/>
          </p:blipFill>
          <p:spPr>
            <a:xfrm>
              <a:off x="2328655" y="3178156"/>
              <a:ext cx="797897" cy="450924"/>
            </a:xfrm>
            <a:prstGeom prst="rect">
              <a:avLst/>
            </a:prstGeom>
            <a:noFill/>
            <a:ln>
              <a:noFill/>
            </a:ln>
          </p:spPr>
        </p:pic>
        <p:sp>
          <p:nvSpPr>
            <p:cNvPr id="173" name="Google Shape;173;g23cf1af4b80_2_309"/>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4" name="Google Shape;174;g23cf1af4b80_2_309"/>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5" name="Google Shape;175;g23cf1af4b80_2_309"/>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6" name="Google Shape;176;g23cf1af4b80_2_309"/>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177"/>
        <p:cNvGrpSpPr/>
        <p:nvPr/>
      </p:nvGrpSpPr>
      <p:grpSpPr>
        <a:xfrm>
          <a:off x="0" y="0"/>
          <a:ext cx="0" cy="0"/>
          <a:chOff x="0" y="0"/>
          <a:chExt cx="0" cy="0"/>
        </a:xfrm>
      </p:grpSpPr>
      <p:sp>
        <p:nvSpPr>
          <p:cNvPr id="178" name="Google Shape;178;g23cf1af4b80_2_331"/>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79" name="Google Shape;179;g23cf1af4b80_2_331"/>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180" name="Google Shape;180;g23cf1af4b80_2_331"/>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181" name="Google Shape;181;g23cf1af4b80_2_331"/>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82" name="Google Shape;182;g23cf1af4b80_2_331"/>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183" name="Google Shape;183;g23cf1af4b80_2_331"/>
          <p:cNvPicPr preferRelativeResize="0"/>
          <p:nvPr/>
        </p:nvPicPr>
        <p:blipFill rotWithShape="1">
          <a:blip r:embed="rId2">
            <a:alphaModFix/>
          </a:blip>
          <a:srcRect/>
          <a:stretch/>
        </p:blipFill>
        <p:spPr>
          <a:xfrm>
            <a:off x="2562537" y="222406"/>
            <a:ext cx="1361390" cy="4698691"/>
          </a:xfrm>
          <a:prstGeom prst="rect">
            <a:avLst/>
          </a:prstGeom>
          <a:noFill/>
          <a:ln>
            <a:noFill/>
          </a:ln>
        </p:spPr>
      </p:pic>
      <p:grpSp>
        <p:nvGrpSpPr>
          <p:cNvPr id="184" name="Google Shape;184;g23cf1af4b80_2_331"/>
          <p:cNvGrpSpPr/>
          <p:nvPr/>
        </p:nvGrpSpPr>
        <p:grpSpPr>
          <a:xfrm>
            <a:off x="4804660" y="1261977"/>
            <a:ext cx="3353913" cy="2529300"/>
            <a:chOff x="4804660" y="1261977"/>
            <a:chExt cx="3353912" cy="2529300"/>
          </a:xfrm>
        </p:grpSpPr>
        <p:sp>
          <p:nvSpPr>
            <p:cNvPr id="185" name="Google Shape;185;g23cf1af4b80_2_331"/>
            <p:cNvSpPr txBox="1"/>
            <p:nvPr/>
          </p:nvSpPr>
          <p:spPr>
            <a:xfrm>
              <a:off x="4818086" y="1261977"/>
              <a:ext cx="3240300" cy="2529300"/>
            </a:xfrm>
            <a:prstGeom prst="rect">
              <a:avLst/>
            </a:prstGeom>
            <a:noFill/>
            <a:ln>
              <a:noFill/>
            </a:ln>
          </p:spPr>
          <p:txBody>
            <a:bodyPr spcFirstLastPara="1" wrap="square" lIns="72000" tIns="108000" rIns="72000" bIns="1080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1" i="0" u="none" strike="noStrike" cap="none" dirty="0">
                  <a:solidFill>
                    <a:srgbClr val="575757"/>
                  </a:solidFill>
                  <a:latin typeface="Arial"/>
                  <a:ea typeface="Arial"/>
                  <a:cs typeface="Arial"/>
                  <a:sym typeface="Arial"/>
                </a:rPr>
                <a:t>esante.gouv.fr</a:t>
              </a:r>
              <a:endParaRPr sz="1401"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fr-FR" sz="1500" b="0" i="0" u="none" strike="noStrike" cap="none" dirty="0">
                  <a:solidFill>
                    <a:srgbClr val="575757"/>
                  </a:solidFill>
                  <a:latin typeface="Arial"/>
                  <a:ea typeface="Arial"/>
                  <a:cs typeface="Arial"/>
                  <a:sym typeface="Arial"/>
                </a:rPr>
                <a:t>Le portail pour accéder à l’ensemble des services et produits de l’agence du numérique en santé et s’informer sur l’actualité de la e-santé. </a:t>
              </a:r>
              <a:endParaRPr sz="1401"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dirty="0">
                <a:solidFill>
                  <a:srgbClr val="575757"/>
                </a:solidFill>
                <a:latin typeface="Arial"/>
                <a:ea typeface="Arial"/>
                <a:cs typeface="Arial"/>
                <a:sym typeface="Arial"/>
              </a:endParaRPr>
            </a:p>
          </p:txBody>
        </p:sp>
        <p:pic>
          <p:nvPicPr>
            <p:cNvPr id="186" name="Google Shape;186;g23cf1af4b80_2_331"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187" name="Google Shape;187;g23cf1af4b80_2_331"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pic>
          <p:nvPicPr>
            <p:cNvPr id="188" name="Google Shape;188;g23cf1af4b80_2_331"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189" name="Google Shape;189;g23cf1af4b80_2_331"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sp>
          <p:nvSpPr>
            <p:cNvPr id="190" name="Google Shape;190;g23cf1af4b80_2_331"/>
            <p:cNvSpPr txBox="1"/>
            <p:nvPr/>
          </p:nvSpPr>
          <p:spPr>
            <a:xfrm>
              <a:off x="5220072" y="2859782"/>
              <a:ext cx="2938500" cy="649500"/>
            </a:xfrm>
            <a:prstGeom prst="rect">
              <a:avLst/>
            </a:prstGeom>
            <a:noFill/>
            <a:ln>
              <a:noFill/>
            </a:ln>
          </p:spPr>
          <p:txBody>
            <a:bodyPr spcFirstLastPara="1" wrap="square" lIns="72000" tIns="108000" rIns="72000" bIns="1080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@esante_gouv_fr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601"/>
                </a:spcBef>
                <a:spcAft>
                  <a:spcPts val="0"/>
                </a:spcAft>
                <a:buClr>
                  <a:srgbClr val="000000"/>
                </a:buClr>
                <a:buSzPts val="300"/>
                <a:buFont typeface="Arial"/>
                <a:buNone/>
              </a:pPr>
              <a:endParaRPr sz="3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linkedin.com/company/agence-du-numerique-en-sante</a:t>
              </a:r>
              <a:endParaRPr sz="800" b="0" i="0" u="none" strike="noStrike" cap="none">
                <a:solidFill>
                  <a:srgbClr val="575757"/>
                </a:solidFill>
                <a:latin typeface="Arial"/>
                <a:ea typeface="Arial"/>
                <a:cs typeface="Arial"/>
                <a:sym typeface="Arial"/>
              </a:endParaRPr>
            </a:p>
          </p:txBody>
        </p:sp>
      </p:grpSp>
      <p:grpSp>
        <p:nvGrpSpPr>
          <p:cNvPr id="191" name="Google Shape;191;g23cf1af4b80_2_331"/>
          <p:cNvGrpSpPr/>
          <p:nvPr/>
        </p:nvGrpSpPr>
        <p:grpSpPr>
          <a:xfrm>
            <a:off x="701675" y="420756"/>
            <a:ext cx="1401948" cy="4395756"/>
            <a:chOff x="2026038" y="600819"/>
            <a:chExt cx="1401948" cy="4395756"/>
          </a:xfrm>
        </p:grpSpPr>
        <p:pic>
          <p:nvPicPr>
            <p:cNvPr id="192" name="Google Shape;192;g23cf1af4b80_2_331"/>
            <p:cNvPicPr preferRelativeResize="0"/>
            <p:nvPr/>
          </p:nvPicPr>
          <p:blipFill rotWithShape="1">
            <a:blip r:embed="rId5">
              <a:alphaModFix/>
            </a:blip>
            <a:srcRect/>
            <a:stretch/>
          </p:blipFill>
          <p:spPr>
            <a:xfrm>
              <a:off x="2328655" y="1878706"/>
              <a:ext cx="796714" cy="702982"/>
            </a:xfrm>
            <a:prstGeom prst="rect">
              <a:avLst/>
            </a:prstGeom>
            <a:noFill/>
            <a:ln>
              <a:noFill/>
            </a:ln>
          </p:spPr>
        </p:pic>
        <p:pic>
          <p:nvPicPr>
            <p:cNvPr id="193" name="Google Shape;193;g23cf1af4b80_2_331" descr="Text&#10;&#10;Description automatically generated"/>
            <p:cNvPicPr preferRelativeResize="0"/>
            <p:nvPr/>
          </p:nvPicPr>
          <p:blipFill rotWithShape="1">
            <a:blip r:embed="rId6">
              <a:alphaModFix/>
            </a:blip>
            <a:srcRect/>
            <a:stretch/>
          </p:blipFill>
          <p:spPr>
            <a:xfrm>
              <a:off x="2240458" y="720192"/>
              <a:ext cx="981207" cy="766974"/>
            </a:xfrm>
            <a:prstGeom prst="rect">
              <a:avLst/>
            </a:prstGeom>
            <a:noFill/>
            <a:ln>
              <a:noFill/>
            </a:ln>
          </p:spPr>
        </p:pic>
        <p:pic>
          <p:nvPicPr>
            <p:cNvPr id="194" name="Google Shape;194;g23cf1af4b80_2_331" descr="Logo, company name&#10;&#10;Description automatically generated"/>
            <p:cNvPicPr preferRelativeResize="0"/>
            <p:nvPr/>
          </p:nvPicPr>
          <p:blipFill rotWithShape="1">
            <a:blip r:embed="rId7">
              <a:alphaModFix/>
            </a:blip>
            <a:srcRect/>
            <a:stretch/>
          </p:blipFill>
          <p:spPr>
            <a:xfrm>
              <a:off x="2026038" y="3995018"/>
              <a:ext cx="1401948" cy="856580"/>
            </a:xfrm>
            <a:prstGeom prst="rect">
              <a:avLst/>
            </a:prstGeom>
            <a:noFill/>
            <a:ln>
              <a:noFill/>
            </a:ln>
          </p:spPr>
        </p:pic>
        <p:pic>
          <p:nvPicPr>
            <p:cNvPr id="195" name="Google Shape;195;g23cf1af4b80_2_331"/>
            <p:cNvPicPr preferRelativeResize="0"/>
            <p:nvPr/>
          </p:nvPicPr>
          <p:blipFill rotWithShape="1">
            <a:blip r:embed="rId8">
              <a:alphaModFix/>
            </a:blip>
            <a:srcRect/>
            <a:stretch/>
          </p:blipFill>
          <p:spPr>
            <a:xfrm>
              <a:off x="2328655" y="3178156"/>
              <a:ext cx="797897" cy="450924"/>
            </a:xfrm>
            <a:prstGeom prst="rect">
              <a:avLst/>
            </a:prstGeom>
            <a:noFill/>
            <a:ln>
              <a:noFill/>
            </a:ln>
          </p:spPr>
        </p:pic>
        <p:sp>
          <p:nvSpPr>
            <p:cNvPr id="196" name="Google Shape;196;g23cf1af4b80_2_331"/>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7" name="Google Shape;197;g23cf1af4b80_2_331"/>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8" name="Google Shape;198;g23cf1af4b80_2_331"/>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9" name="Google Shape;199;g23cf1af4b80_2_331"/>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ntercalaire">
  <p:cSld name="Intercalaire">
    <p:spTree>
      <p:nvGrpSpPr>
        <p:cNvPr id="1" name="Shape 200"/>
        <p:cNvGrpSpPr/>
        <p:nvPr/>
      </p:nvGrpSpPr>
      <p:grpSpPr>
        <a:xfrm>
          <a:off x="0" y="0"/>
          <a:ext cx="0" cy="0"/>
          <a:chOff x="0" y="0"/>
          <a:chExt cx="0" cy="0"/>
        </a:xfrm>
      </p:grpSpPr>
      <p:sp>
        <p:nvSpPr>
          <p:cNvPr id="201" name="Google Shape;201;g23cf1af4b80_2_354"/>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202" name="Google Shape;202;g23cf1af4b80_2_354"/>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pic>
        <p:nvPicPr>
          <p:cNvPr id="203" name="Google Shape;203;g23cf1af4b80_2_354"/>
          <p:cNvPicPr preferRelativeResize="0"/>
          <p:nvPr/>
        </p:nvPicPr>
        <p:blipFill rotWithShape="1">
          <a:blip r:embed="rId2">
            <a:alphaModFix/>
          </a:blip>
          <a:srcRect/>
          <a:stretch/>
        </p:blipFill>
        <p:spPr>
          <a:xfrm>
            <a:off x="2592001" y="144017"/>
            <a:ext cx="1310181" cy="4803997"/>
          </a:xfrm>
          <a:prstGeom prst="rect">
            <a:avLst/>
          </a:prstGeom>
          <a:noFill/>
          <a:ln>
            <a:noFill/>
          </a:ln>
        </p:spPr>
      </p:pic>
      <p:sp>
        <p:nvSpPr>
          <p:cNvPr id="204" name="Google Shape;204;g23cf1af4b80_2_354"/>
          <p:cNvSpPr txBox="1">
            <a:spLocks noGrp="1"/>
          </p:cNvSpPr>
          <p:nvPr>
            <p:ph type="ctrTitle"/>
          </p:nvPr>
        </p:nvSpPr>
        <p:spPr>
          <a:xfrm>
            <a:off x="4427538" y="1683271"/>
            <a:ext cx="43119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5" name="Google Shape;205;g23cf1af4b80_2_354"/>
          <p:cNvSpPr txBox="1">
            <a:spLocks noGrp="1"/>
          </p:cNvSpPr>
          <p:nvPr>
            <p:ph type="body" idx="1"/>
          </p:nvPr>
        </p:nvSpPr>
        <p:spPr>
          <a:xfrm>
            <a:off x="4427538" y="2815605"/>
            <a:ext cx="43119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06" name="Google Shape;206;g23cf1af4b80_2_354"/>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07" name="Google Shape;207;g23cf1af4b80_2_354"/>
          <p:cNvPicPr preferRelativeResize="0"/>
          <p:nvPr/>
        </p:nvPicPr>
        <p:blipFill rotWithShape="1">
          <a:blip r:embed="rId2">
            <a:alphaModFix/>
          </a:blip>
          <a:srcRect/>
          <a:stretch/>
        </p:blipFill>
        <p:spPr>
          <a:xfrm>
            <a:off x="2592001" y="144017"/>
            <a:ext cx="1310181" cy="4803997"/>
          </a:xfrm>
          <a:prstGeom prst="rect">
            <a:avLst/>
          </a:prstGeom>
          <a:noFill/>
          <a:ln>
            <a:noFill/>
          </a:ln>
        </p:spPr>
      </p:pic>
      <p:grpSp>
        <p:nvGrpSpPr>
          <p:cNvPr id="208" name="Google Shape;208;g23cf1af4b80_2_354"/>
          <p:cNvGrpSpPr/>
          <p:nvPr/>
        </p:nvGrpSpPr>
        <p:grpSpPr>
          <a:xfrm>
            <a:off x="701675" y="420756"/>
            <a:ext cx="1401948" cy="4395756"/>
            <a:chOff x="2026038" y="600819"/>
            <a:chExt cx="1401948" cy="4395756"/>
          </a:xfrm>
        </p:grpSpPr>
        <p:pic>
          <p:nvPicPr>
            <p:cNvPr id="209" name="Google Shape;209;g23cf1af4b80_2_354"/>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210" name="Google Shape;210;g23cf1af4b80_2_354"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211" name="Google Shape;211;g23cf1af4b80_2_354"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212" name="Google Shape;212;g23cf1af4b80_2_354"/>
            <p:cNvPicPr preferRelativeResize="0"/>
            <p:nvPr/>
          </p:nvPicPr>
          <p:blipFill rotWithShape="1">
            <a:blip r:embed="rId6">
              <a:alphaModFix/>
            </a:blip>
            <a:srcRect/>
            <a:stretch/>
          </p:blipFill>
          <p:spPr>
            <a:xfrm>
              <a:off x="2328655" y="3178156"/>
              <a:ext cx="797897" cy="450924"/>
            </a:xfrm>
            <a:prstGeom prst="rect">
              <a:avLst/>
            </a:prstGeom>
            <a:noFill/>
            <a:ln>
              <a:noFill/>
            </a:ln>
          </p:spPr>
        </p:pic>
        <p:sp>
          <p:nvSpPr>
            <p:cNvPr id="213" name="Google Shape;213;g23cf1af4b80_2_354"/>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4" name="Google Shape;214;g23cf1af4b80_2_354"/>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5" name="Google Shape;215;g23cf1af4b80_2_354"/>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6" name="Google Shape;216;g23cf1af4b80_2_354"/>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217"/>
        <p:cNvGrpSpPr/>
        <p:nvPr/>
      </p:nvGrpSpPr>
      <p:grpSpPr>
        <a:xfrm>
          <a:off x="0" y="0"/>
          <a:ext cx="0" cy="0"/>
          <a:chOff x="0" y="0"/>
          <a:chExt cx="0" cy="0"/>
        </a:xfrm>
      </p:grpSpPr>
      <p:sp>
        <p:nvSpPr>
          <p:cNvPr id="218" name="Google Shape;218;g23cf1af4b80_2_371"/>
          <p:cNvSpPr/>
          <p:nvPr/>
        </p:nvSpPr>
        <p:spPr>
          <a:xfrm>
            <a:off x="0" y="627534"/>
            <a:ext cx="9144000" cy="144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19" name="Google Shape;219;g23cf1af4b80_2_371" descr="Une image contenant personne, intérieur, tenant, alimentation&#10;&#10;Description générée automatiquement"/>
          <p:cNvPicPr preferRelativeResize="0"/>
          <p:nvPr/>
        </p:nvPicPr>
        <p:blipFill rotWithShape="1">
          <a:blip r:embed="rId2">
            <a:alphaModFix/>
          </a:blip>
          <a:srcRect/>
          <a:stretch/>
        </p:blipFill>
        <p:spPr>
          <a:xfrm>
            <a:off x="1621891" y="2256"/>
            <a:ext cx="7522110" cy="5141245"/>
          </a:xfrm>
          <a:prstGeom prst="rect">
            <a:avLst/>
          </a:prstGeom>
          <a:noFill/>
          <a:ln>
            <a:noFill/>
          </a:ln>
        </p:spPr>
      </p:pic>
      <p:sp>
        <p:nvSpPr>
          <p:cNvPr id="220" name="Google Shape;220;g23cf1af4b80_2_371"/>
          <p:cNvSpPr txBox="1">
            <a:spLocks noGrp="1"/>
          </p:cNvSpPr>
          <p:nvPr>
            <p:ph type="body" idx="1"/>
          </p:nvPr>
        </p:nvSpPr>
        <p:spPr>
          <a:xfrm>
            <a:off x="2268538" y="915988"/>
            <a:ext cx="2735401" cy="15114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1801"/>
              </a:spcBef>
              <a:spcAft>
                <a:spcPts val="0"/>
              </a:spcAft>
              <a:buClr>
                <a:schemeClr val="lt1"/>
              </a:buClr>
              <a:buSzPts val="3200"/>
              <a:buNone/>
              <a:defRPr sz="3200" cap="none">
                <a:solidFill>
                  <a:schemeClr val="lt1"/>
                </a:solidFill>
              </a:defRPr>
            </a:lvl1pPr>
            <a:lvl2pPr marL="914411" lvl="1" indent="-228604" algn="l">
              <a:lnSpc>
                <a:spcPct val="80000"/>
              </a:lnSpc>
              <a:spcBef>
                <a:spcPts val="900"/>
              </a:spcBef>
              <a:spcAft>
                <a:spcPts val="0"/>
              </a:spcAft>
              <a:buSzPts val="3200"/>
              <a:buNone/>
              <a:defRPr sz="3200">
                <a:solidFill>
                  <a:schemeClr val="lt1"/>
                </a:solidFill>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1" name="Google Shape;221;g23cf1af4b80_2_371"/>
          <p:cNvSpPr txBox="1">
            <a:spLocks noGrp="1"/>
          </p:cNvSpPr>
          <p:nvPr>
            <p:ph type="body" idx="2"/>
          </p:nvPr>
        </p:nvSpPr>
        <p:spPr>
          <a:xfrm>
            <a:off x="2268538" y="2427288"/>
            <a:ext cx="2951401" cy="18732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lt1"/>
              </a:buClr>
              <a:buSzPts val="1400"/>
              <a:buNone/>
              <a:defRPr sz="1401" b="0">
                <a:solidFill>
                  <a:schemeClr val="lt1"/>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2" name="Google Shape;222;g23cf1af4b80_2_371"/>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223" name="Google Shape;223;g23cf1af4b80_2_371"/>
          <p:cNvSpPr/>
          <p:nvPr/>
        </p:nvSpPr>
        <p:spPr>
          <a:xfrm>
            <a:off x="0" y="627534"/>
            <a:ext cx="9144000" cy="144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24" name="Google Shape;224;g23cf1af4b80_2_371" descr="Une image contenant personne, intérieur, tenant, alimentation&#10;&#10;Description générée automatiquement"/>
          <p:cNvPicPr preferRelativeResize="0"/>
          <p:nvPr/>
        </p:nvPicPr>
        <p:blipFill rotWithShape="1">
          <a:blip r:embed="rId2">
            <a:alphaModFix/>
          </a:blip>
          <a:srcRect/>
          <a:stretch/>
        </p:blipFill>
        <p:spPr>
          <a:xfrm>
            <a:off x="1621891" y="2256"/>
            <a:ext cx="7522110" cy="5141245"/>
          </a:xfrm>
          <a:prstGeom prst="rect">
            <a:avLst/>
          </a:prstGeom>
          <a:noFill/>
          <a:ln>
            <a:noFill/>
          </a:ln>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Disposition personnalisée">
  <p:cSld name="Disposition personnalisée">
    <p:spTree>
      <p:nvGrpSpPr>
        <p:cNvPr id="1" name="Shape 225"/>
        <p:cNvGrpSpPr/>
        <p:nvPr/>
      </p:nvGrpSpPr>
      <p:grpSpPr>
        <a:xfrm>
          <a:off x="0" y="0"/>
          <a:ext cx="0" cy="0"/>
          <a:chOff x="0" y="0"/>
          <a:chExt cx="0" cy="0"/>
        </a:xfrm>
      </p:grpSpPr>
      <p:pic>
        <p:nvPicPr>
          <p:cNvPr id="226" name="Google Shape;226;g23cf1af4b80_2_379" descr="Une image contenant personne, intérieur, homme, table&#10;&#10;Description générée automatiquement"/>
          <p:cNvPicPr preferRelativeResize="0"/>
          <p:nvPr/>
        </p:nvPicPr>
        <p:blipFill rotWithShape="1">
          <a:blip r:embed="rId2">
            <a:alphaModFix/>
          </a:blip>
          <a:srcRect/>
          <a:stretch/>
        </p:blipFill>
        <p:spPr>
          <a:xfrm>
            <a:off x="-18207" y="-13947"/>
            <a:ext cx="9190185" cy="5171392"/>
          </a:xfrm>
          <a:prstGeom prst="rect">
            <a:avLst/>
          </a:prstGeom>
          <a:noFill/>
          <a:ln>
            <a:noFill/>
          </a:ln>
        </p:spPr>
      </p:pic>
      <p:pic>
        <p:nvPicPr>
          <p:cNvPr id="227" name="Google Shape;227;g23cf1af4b80_2_379"/>
          <p:cNvPicPr preferRelativeResize="0"/>
          <p:nvPr/>
        </p:nvPicPr>
        <p:blipFill rotWithShape="1">
          <a:blip r:embed="rId3">
            <a:alphaModFix/>
          </a:blip>
          <a:srcRect/>
          <a:stretch/>
        </p:blipFill>
        <p:spPr>
          <a:xfrm>
            <a:off x="179513" y="189714"/>
            <a:ext cx="657372" cy="581836"/>
          </a:xfrm>
          <a:prstGeom prst="rect">
            <a:avLst/>
          </a:prstGeom>
          <a:noFill/>
          <a:ln>
            <a:noFill/>
          </a:ln>
        </p:spPr>
      </p:pic>
      <p:sp>
        <p:nvSpPr>
          <p:cNvPr id="228" name="Google Shape;228;g23cf1af4b80_2_379"/>
          <p:cNvSpPr txBox="1">
            <a:spLocks noGrp="1"/>
          </p:cNvSpPr>
          <p:nvPr>
            <p:ph type="body" idx="1"/>
          </p:nvPr>
        </p:nvSpPr>
        <p:spPr>
          <a:xfrm>
            <a:off x="2124075" y="987425"/>
            <a:ext cx="2736000" cy="18717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800"/>
              <a:buNone/>
              <a:defRPr sz="2800" cap="none"/>
            </a:lvl1pPr>
            <a:lvl2pPr marL="914411" lvl="1" indent="-228604" algn="l">
              <a:lnSpc>
                <a:spcPct val="100000"/>
              </a:lnSpc>
              <a:spcBef>
                <a:spcPts val="900"/>
              </a:spcBef>
              <a:spcAft>
                <a:spcPts val="0"/>
              </a:spcAft>
              <a:buSzPts val="3200"/>
              <a:buNone/>
              <a:defRPr sz="3200"/>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9" name="Google Shape;229;g23cf1af4b80_2_379"/>
          <p:cNvSpPr txBox="1">
            <a:spLocks noGrp="1"/>
          </p:cNvSpPr>
          <p:nvPr>
            <p:ph type="body" idx="2"/>
          </p:nvPr>
        </p:nvSpPr>
        <p:spPr>
          <a:xfrm>
            <a:off x="5004048" y="987425"/>
            <a:ext cx="3457500" cy="18717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dk2"/>
              </a:buClr>
              <a:buSzPts val="1400"/>
              <a:buNone/>
              <a:defRPr sz="1401" b="0"/>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230" name="Google Shape;230;g23cf1af4b80_2_379" descr="Une image contenant personne, intérieur, homme, table&#10;&#10;Description générée automatiquement"/>
          <p:cNvPicPr preferRelativeResize="0"/>
          <p:nvPr/>
        </p:nvPicPr>
        <p:blipFill rotWithShape="1">
          <a:blip r:embed="rId2">
            <a:alphaModFix/>
          </a:blip>
          <a:srcRect/>
          <a:stretch/>
        </p:blipFill>
        <p:spPr>
          <a:xfrm>
            <a:off x="-18207" y="-13947"/>
            <a:ext cx="9190185" cy="5171392"/>
          </a:xfrm>
          <a:prstGeom prst="rect">
            <a:avLst/>
          </a:prstGeom>
          <a:noFill/>
          <a:ln>
            <a:noFill/>
          </a:ln>
        </p:spPr>
      </p:pic>
      <p:pic>
        <p:nvPicPr>
          <p:cNvPr id="231" name="Google Shape;231;g23cf1af4b80_2_379"/>
          <p:cNvPicPr preferRelativeResize="0"/>
          <p:nvPr/>
        </p:nvPicPr>
        <p:blipFill rotWithShape="1">
          <a:blip r:embed="rId3">
            <a:alphaModFix/>
          </a:blip>
          <a:srcRect/>
          <a:stretch/>
        </p:blipFill>
        <p:spPr>
          <a:xfrm>
            <a:off x="179513" y="189714"/>
            <a:ext cx="657372" cy="581836"/>
          </a:xfrm>
          <a:prstGeom prst="rect">
            <a:avLst/>
          </a:prstGeom>
          <a:noFill/>
          <a:ln>
            <a:noFill/>
          </a:ln>
        </p:spPr>
      </p:pic>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re seul">
  <p:cSld name="Titre seul">
    <p:spTree>
      <p:nvGrpSpPr>
        <p:cNvPr id="1" name="Shape 232"/>
        <p:cNvGrpSpPr/>
        <p:nvPr/>
      </p:nvGrpSpPr>
      <p:grpSpPr>
        <a:xfrm>
          <a:off x="0" y="0"/>
          <a:ext cx="0" cy="0"/>
          <a:chOff x="0" y="0"/>
          <a:chExt cx="0" cy="0"/>
        </a:xfrm>
      </p:grpSpPr>
      <p:sp>
        <p:nvSpPr>
          <p:cNvPr id="233" name="Google Shape;233;g23cf1af4b80_2_386"/>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g23cf1af4b80_2_386"/>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235" name="Google Shape;235;g23cf1af4b80_2_386"/>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Page de garde standard 1">
  <p:cSld name="1_Page de garde standard_1">
    <p:spTree>
      <p:nvGrpSpPr>
        <p:cNvPr id="1" name="Shape 31"/>
        <p:cNvGrpSpPr/>
        <p:nvPr/>
      </p:nvGrpSpPr>
      <p:grpSpPr>
        <a:xfrm>
          <a:off x="0" y="0"/>
          <a:ext cx="0" cy="0"/>
          <a:chOff x="0" y="0"/>
          <a:chExt cx="0" cy="0"/>
        </a:xfrm>
      </p:grpSpPr>
      <p:sp>
        <p:nvSpPr>
          <p:cNvPr id="32" name="Google Shape;32;g25a1a78a644_0_16"/>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33" name="Google Shape;33;g25a1a78a644_0_16"/>
          <p:cNvSpPr txBox="1">
            <a:spLocks noGrp="1"/>
          </p:cNvSpPr>
          <p:nvPr>
            <p:ph type="ctrTitle"/>
          </p:nvPr>
        </p:nvSpPr>
        <p:spPr>
          <a:xfrm>
            <a:off x="3239673" y="1683275"/>
            <a:ext cx="54999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g25a1a78a644_0_16"/>
          <p:cNvSpPr txBox="1">
            <a:spLocks noGrp="1"/>
          </p:cNvSpPr>
          <p:nvPr>
            <p:ph type="body" idx="1"/>
          </p:nvPr>
        </p:nvSpPr>
        <p:spPr>
          <a:xfrm>
            <a:off x="3239526" y="2815600"/>
            <a:ext cx="54999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35" name="Google Shape;35;g25a1a78a644_0_16"/>
          <p:cNvPicPr preferRelativeResize="0"/>
          <p:nvPr/>
        </p:nvPicPr>
        <p:blipFill rotWithShape="1">
          <a:blip r:embed="rId2">
            <a:alphaModFix/>
          </a:blip>
          <a:srcRect/>
          <a:stretch/>
        </p:blipFill>
        <p:spPr>
          <a:xfrm>
            <a:off x="886137" y="222406"/>
            <a:ext cx="1361390" cy="4698691"/>
          </a:xfrm>
          <a:prstGeom prst="rect">
            <a:avLst/>
          </a:prstGeom>
          <a:noFill/>
          <a:ln>
            <a:noFill/>
          </a:ln>
        </p:spPr>
      </p:pic>
      <p:sp>
        <p:nvSpPr>
          <p:cNvPr id="36" name="Google Shape;36;g25a1a78a644_0_16"/>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37" name="Google Shape;37;g25a1a78a644_0_16"/>
          <p:cNvSpPr txBox="1">
            <a:spLocks noGrp="1"/>
          </p:cNvSpPr>
          <p:nvPr>
            <p:ph type="body" idx="2"/>
          </p:nvPr>
        </p:nvSpPr>
        <p:spPr>
          <a:xfrm>
            <a:off x="3239526" y="3914824"/>
            <a:ext cx="5499900" cy="3852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38"/>
        <p:cNvGrpSpPr/>
        <p:nvPr/>
      </p:nvGrpSpPr>
      <p:grpSpPr>
        <a:xfrm>
          <a:off x="0" y="0"/>
          <a:ext cx="0" cy="0"/>
          <a:chOff x="0" y="0"/>
          <a:chExt cx="0" cy="0"/>
        </a:xfrm>
      </p:grpSpPr>
      <p:sp>
        <p:nvSpPr>
          <p:cNvPr id="39" name="Google Shape;39;p16"/>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6"/>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41" name="Google Shape;41;p16"/>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827584" y="843558"/>
            <a:ext cx="8064896" cy="3744416"/>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1800"/>
              <a:buNone/>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44173" algn="l">
              <a:lnSpc>
                <a:spcPct val="100000"/>
              </a:lnSpc>
              <a:spcBef>
                <a:spcPts val="400"/>
              </a:spcBef>
              <a:spcAft>
                <a:spcPts val="0"/>
              </a:spcAft>
              <a:buClr>
                <a:srgbClr val="575757"/>
              </a:buClr>
              <a:buSzPts val="1820"/>
              <a:buChar char="•"/>
              <a:defRPr sz="1401"/>
            </a:lvl4pPr>
            <a:lvl5pPr marL="2286029" lvl="4" indent="-312423" algn="l">
              <a:lnSpc>
                <a:spcPct val="100000"/>
              </a:lnSpc>
              <a:spcBef>
                <a:spcPts val="201"/>
              </a:spcBef>
              <a:spcAft>
                <a:spcPts val="0"/>
              </a:spcAft>
              <a:buClr>
                <a:srgbClr val="575757"/>
              </a:buClr>
              <a:buSzPts val="1320"/>
              <a:buChar char="•"/>
              <a:defRPr sz="1200"/>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mmaire">
  <p:cSld name="Sommaire">
    <p:spTree>
      <p:nvGrpSpPr>
        <p:cNvPr id="1" name="Shape 43"/>
        <p:cNvGrpSpPr/>
        <p:nvPr/>
      </p:nvGrpSpPr>
      <p:grpSpPr>
        <a:xfrm>
          <a:off x="0" y="0"/>
          <a:ext cx="0" cy="0"/>
          <a:chOff x="0" y="0"/>
          <a:chExt cx="0" cy="0"/>
        </a:xfrm>
      </p:grpSpPr>
      <p:sp>
        <p:nvSpPr>
          <p:cNvPr id="44" name="Google Shape;44;p15"/>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45" name="Google Shape;45;p15"/>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46" name="Google Shape;46;p15"/>
          <p:cNvSpPr txBox="1">
            <a:spLocks noGrp="1"/>
          </p:cNvSpPr>
          <p:nvPr>
            <p:ph type="body" idx="1"/>
          </p:nvPr>
        </p:nvSpPr>
        <p:spPr>
          <a:xfrm>
            <a:off x="4427539" y="1767823"/>
            <a:ext cx="2736304" cy="2160240"/>
          </a:xfrm>
          <a:prstGeom prst="rect">
            <a:avLst/>
          </a:prstGeom>
          <a:noFill/>
          <a:ln>
            <a:noFill/>
          </a:ln>
        </p:spPr>
        <p:txBody>
          <a:bodyPr spcFirstLastPara="1" wrap="square" lIns="0" tIns="0" rIns="0" bIns="0" anchor="t" anchorCtr="0">
            <a:normAutofit/>
          </a:bodyPr>
          <a:lstStyle>
            <a:lvl1pPr marL="457206" lvl="0" indent="-228604" algn="l">
              <a:lnSpc>
                <a:spcPct val="150000"/>
              </a:lnSpc>
              <a:spcBef>
                <a:spcPts val="201"/>
              </a:spcBef>
              <a:spcAft>
                <a:spcPts val="0"/>
              </a:spcAft>
              <a:buClr>
                <a:srgbClr val="575757"/>
              </a:buClr>
              <a:buSzPts val="1400"/>
              <a:buFont typeface="Arial"/>
              <a:buNone/>
              <a:defRPr sz="1401" b="1" cap="none">
                <a:solidFill>
                  <a:srgbClr val="575757"/>
                </a:solidFill>
                <a:latin typeface="Arial"/>
                <a:ea typeface="Arial"/>
                <a:cs typeface="Arial"/>
                <a:sym typeface="Aria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47" name="Google Shape;47;p15"/>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p:nvPr/>
        </p:nvSpPr>
        <p:spPr>
          <a:xfrm>
            <a:off x="4427538" y="915567"/>
            <a:ext cx="3096789" cy="1032495"/>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sp>
        <p:nvSpPr>
          <p:cNvPr id="49" name="Google Shape;49;p15"/>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50" name="Google Shape;50;p15"/>
          <p:cNvSpPr txBox="1"/>
          <p:nvPr/>
        </p:nvSpPr>
        <p:spPr>
          <a:xfrm>
            <a:off x="4427538" y="915567"/>
            <a:ext cx="3096789" cy="1032495"/>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grpSp>
        <p:nvGrpSpPr>
          <p:cNvPr id="51" name="Google Shape;51;p15"/>
          <p:cNvGrpSpPr/>
          <p:nvPr/>
        </p:nvGrpSpPr>
        <p:grpSpPr>
          <a:xfrm>
            <a:off x="701675" y="420756"/>
            <a:ext cx="1401948" cy="4395808"/>
            <a:chOff x="2026038" y="600819"/>
            <a:chExt cx="1401948" cy="4395808"/>
          </a:xfrm>
        </p:grpSpPr>
        <p:pic>
          <p:nvPicPr>
            <p:cNvPr id="52" name="Google Shape;52;p15"/>
            <p:cNvPicPr preferRelativeResize="0"/>
            <p:nvPr/>
          </p:nvPicPr>
          <p:blipFill rotWithShape="1">
            <a:blip r:embed="rId2">
              <a:alphaModFix/>
            </a:blip>
            <a:srcRect/>
            <a:stretch/>
          </p:blipFill>
          <p:spPr>
            <a:xfrm>
              <a:off x="2328655" y="1878706"/>
              <a:ext cx="796714" cy="702982"/>
            </a:xfrm>
            <a:prstGeom prst="rect">
              <a:avLst/>
            </a:prstGeom>
            <a:noFill/>
            <a:ln>
              <a:noFill/>
            </a:ln>
          </p:spPr>
        </p:pic>
        <p:pic>
          <p:nvPicPr>
            <p:cNvPr id="53" name="Google Shape;53;p15" descr="Text&#10;&#10;Description automatically generated"/>
            <p:cNvPicPr preferRelativeResize="0"/>
            <p:nvPr/>
          </p:nvPicPr>
          <p:blipFill rotWithShape="1">
            <a:blip r:embed="rId3">
              <a:alphaModFix/>
            </a:blip>
            <a:srcRect/>
            <a:stretch/>
          </p:blipFill>
          <p:spPr>
            <a:xfrm>
              <a:off x="2240458" y="720192"/>
              <a:ext cx="981206" cy="766974"/>
            </a:xfrm>
            <a:prstGeom prst="rect">
              <a:avLst/>
            </a:prstGeom>
            <a:noFill/>
            <a:ln>
              <a:noFill/>
            </a:ln>
          </p:spPr>
        </p:pic>
        <p:pic>
          <p:nvPicPr>
            <p:cNvPr id="54" name="Google Shape;54;p15" descr="Logo, company name&#10;&#10;Description automatically generated"/>
            <p:cNvPicPr preferRelativeResize="0"/>
            <p:nvPr/>
          </p:nvPicPr>
          <p:blipFill rotWithShape="1">
            <a:blip r:embed="rId4">
              <a:alphaModFix/>
            </a:blip>
            <a:srcRect/>
            <a:stretch/>
          </p:blipFill>
          <p:spPr>
            <a:xfrm>
              <a:off x="2026038" y="3995018"/>
              <a:ext cx="1401948" cy="856580"/>
            </a:xfrm>
            <a:prstGeom prst="rect">
              <a:avLst/>
            </a:prstGeom>
            <a:noFill/>
            <a:ln>
              <a:noFill/>
            </a:ln>
          </p:spPr>
        </p:pic>
        <p:pic>
          <p:nvPicPr>
            <p:cNvPr id="55" name="Google Shape;55;p15"/>
            <p:cNvPicPr preferRelativeResize="0"/>
            <p:nvPr/>
          </p:nvPicPr>
          <p:blipFill rotWithShape="1">
            <a:blip r:embed="rId5">
              <a:alphaModFix/>
            </a:blip>
            <a:srcRect/>
            <a:stretch/>
          </p:blipFill>
          <p:spPr>
            <a:xfrm>
              <a:off x="2328655" y="3178156"/>
              <a:ext cx="797896" cy="450924"/>
            </a:xfrm>
            <a:prstGeom prst="rect">
              <a:avLst/>
            </a:prstGeom>
            <a:noFill/>
            <a:ln>
              <a:noFill/>
            </a:ln>
          </p:spPr>
        </p:pic>
        <p:sp>
          <p:nvSpPr>
            <p:cNvPr id="56" name="Google Shape;56;p15"/>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7" name="Google Shape;57;p15"/>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8" name="Google Shape;58;p15"/>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9" name="Google Shape;59;p15"/>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seul">
  <p:cSld name="Titre seul">
    <p:spTree>
      <p:nvGrpSpPr>
        <p:cNvPr id="1" name="Shape 60"/>
        <p:cNvGrpSpPr/>
        <p:nvPr/>
      </p:nvGrpSpPr>
      <p:grpSpPr>
        <a:xfrm>
          <a:off x="0" y="0"/>
          <a:ext cx="0" cy="0"/>
          <a:chOff x="0" y="0"/>
          <a:chExt cx="0" cy="0"/>
        </a:xfrm>
      </p:grpSpPr>
      <p:sp>
        <p:nvSpPr>
          <p:cNvPr id="61" name="Google Shape;61;p21"/>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1"/>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63" name="Google Shape;63;p21"/>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64"/>
        <p:cNvGrpSpPr/>
        <p:nvPr/>
      </p:nvGrpSpPr>
      <p:grpSpPr>
        <a:xfrm>
          <a:off x="0" y="0"/>
          <a:ext cx="0" cy="0"/>
          <a:chOff x="0" y="0"/>
          <a:chExt cx="0" cy="0"/>
        </a:xfrm>
      </p:grpSpPr>
      <p:sp>
        <p:nvSpPr>
          <p:cNvPr id="65" name="Google Shape;65;p17"/>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66" name="Google Shape;66;p17"/>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67" name="Google Shape;67;p17"/>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68" name="Google Shape;68;p17"/>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69" name="Google Shape;69;p17"/>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70" name="Google Shape;70;p17"/>
          <p:cNvPicPr preferRelativeResize="0"/>
          <p:nvPr/>
        </p:nvPicPr>
        <p:blipFill rotWithShape="1">
          <a:blip r:embed="rId2">
            <a:alphaModFix/>
          </a:blip>
          <a:srcRect/>
          <a:stretch/>
        </p:blipFill>
        <p:spPr>
          <a:xfrm>
            <a:off x="2562537" y="222406"/>
            <a:ext cx="1361390" cy="4698691"/>
          </a:xfrm>
          <a:prstGeom prst="rect">
            <a:avLst/>
          </a:prstGeom>
          <a:noFill/>
          <a:ln>
            <a:noFill/>
          </a:ln>
        </p:spPr>
      </p:pic>
      <p:grpSp>
        <p:nvGrpSpPr>
          <p:cNvPr id="71" name="Google Shape;71;p17"/>
          <p:cNvGrpSpPr/>
          <p:nvPr/>
        </p:nvGrpSpPr>
        <p:grpSpPr>
          <a:xfrm>
            <a:off x="4804659" y="1261978"/>
            <a:ext cx="3353924" cy="2529366"/>
            <a:chOff x="4804660" y="1261977"/>
            <a:chExt cx="3353923" cy="2529366"/>
          </a:xfrm>
        </p:grpSpPr>
        <p:sp>
          <p:nvSpPr>
            <p:cNvPr id="72" name="Google Shape;72;p17"/>
            <p:cNvSpPr txBox="1"/>
            <p:nvPr/>
          </p:nvSpPr>
          <p:spPr>
            <a:xfrm>
              <a:off x="4818086" y="1261977"/>
              <a:ext cx="3240360" cy="2529366"/>
            </a:xfrm>
            <a:prstGeom prst="rect">
              <a:avLst/>
            </a:prstGeom>
            <a:noFill/>
            <a:ln>
              <a:noFill/>
            </a:ln>
          </p:spPr>
          <p:txBody>
            <a:bodyPr spcFirstLastPara="1" wrap="square" lIns="72000" tIns="108000" rIns="72000" bIns="1080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1" i="0" u="none" strike="noStrike" cap="none" dirty="0">
                  <a:solidFill>
                    <a:srgbClr val="575757"/>
                  </a:solidFill>
                  <a:latin typeface="Arial"/>
                  <a:ea typeface="Arial"/>
                  <a:cs typeface="Arial"/>
                  <a:sym typeface="Arial"/>
                </a:rPr>
                <a:t>esante.gouv.fr</a:t>
              </a:r>
              <a:endParaRPr sz="1401"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fr-FR" sz="1500" b="0" i="0" u="none" strike="noStrike" cap="none" dirty="0">
                  <a:solidFill>
                    <a:srgbClr val="575757"/>
                  </a:solidFill>
                  <a:latin typeface="Arial"/>
                  <a:ea typeface="Arial"/>
                  <a:cs typeface="Arial"/>
                  <a:sym typeface="Arial"/>
                </a:rPr>
                <a:t>Le portail pour accéder à l’ensemble des services et produits de l’agence du numérique en santé et s’informer sur l’actualité de la e-santé. </a:t>
              </a:r>
              <a:endParaRPr sz="1401"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dirty="0">
                <a:solidFill>
                  <a:srgbClr val="575757"/>
                </a:solidFill>
                <a:latin typeface="Arial"/>
                <a:ea typeface="Arial"/>
                <a:cs typeface="Arial"/>
                <a:sym typeface="Arial"/>
              </a:endParaRPr>
            </a:p>
          </p:txBody>
        </p:sp>
        <p:pic>
          <p:nvPicPr>
            <p:cNvPr id="73" name="Google Shape;73;p17"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74" name="Google Shape;74;p17"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pic>
          <p:nvPicPr>
            <p:cNvPr id="75" name="Google Shape;75;p17"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76" name="Google Shape;76;p17"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sp>
          <p:nvSpPr>
            <p:cNvPr id="77" name="Google Shape;77;p17"/>
            <p:cNvSpPr txBox="1"/>
            <p:nvPr/>
          </p:nvSpPr>
          <p:spPr>
            <a:xfrm>
              <a:off x="5220072" y="2859782"/>
              <a:ext cx="2938511" cy="649472"/>
            </a:xfrm>
            <a:prstGeom prst="rect">
              <a:avLst/>
            </a:prstGeom>
            <a:noFill/>
            <a:ln>
              <a:noFill/>
            </a:ln>
          </p:spPr>
          <p:txBody>
            <a:bodyPr spcFirstLastPara="1" wrap="square" lIns="72000" tIns="108000" rIns="72000" bIns="1080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@esante_gouv_fr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601"/>
                </a:spcBef>
                <a:spcAft>
                  <a:spcPts val="0"/>
                </a:spcAft>
                <a:buClr>
                  <a:srgbClr val="000000"/>
                </a:buClr>
                <a:buSzPts val="300"/>
                <a:buFont typeface="Arial"/>
                <a:buNone/>
              </a:pPr>
              <a:endParaRPr sz="3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linkedin.com/company/agence-du-numerique-en-sante</a:t>
              </a:r>
              <a:endParaRPr sz="800" b="0" i="0" u="none" strike="noStrike" cap="none">
                <a:solidFill>
                  <a:srgbClr val="575757"/>
                </a:solidFill>
                <a:latin typeface="Arial"/>
                <a:ea typeface="Arial"/>
                <a:cs typeface="Arial"/>
                <a:sym typeface="Arial"/>
              </a:endParaRPr>
            </a:p>
          </p:txBody>
        </p:sp>
      </p:grpSp>
      <p:grpSp>
        <p:nvGrpSpPr>
          <p:cNvPr id="78" name="Google Shape;78;p17"/>
          <p:cNvGrpSpPr/>
          <p:nvPr/>
        </p:nvGrpSpPr>
        <p:grpSpPr>
          <a:xfrm>
            <a:off x="701675" y="420756"/>
            <a:ext cx="1401948" cy="4395808"/>
            <a:chOff x="2026038" y="600819"/>
            <a:chExt cx="1401948" cy="4395808"/>
          </a:xfrm>
        </p:grpSpPr>
        <p:pic>
          <p:nvPicPr>
            <p:cNvPr id="79" name="Google Shape;79;p17"/>
            <p:cNvPicPr preferRelativeResize="0"/>
            <p:nvPr/>
          </p:nvPicPr>
          <p:blipFill rotWithShape="1">
            <a:blip r:embed="rId5">
              <a:alphaModFix/>
            </a:blip>
            <a:srcRect/>
            <a:stretch/>
          </p:blipFill>
          <p:spPr>
            <a:xfrm>
              <a:off x="2328655" y="1878706"/>
              <a:ext cx="796714" cy="702982"/>
            </a:xfrm>
            <a:prstGeom prst="rect">
              <a:avLst/>
            </a:prstGeom>
            <a:noFill/>
            <a:ln>
              <a:noFill/>
            </a:ln>
          </p:spPr>
        </p:pic>
        <p:pic>
          <p:nvPicPr>
            <p:cNvPr id="80" name="Google Shape;80;p17" descr="Text&#10;&#10;Description automatically generated"/>
            <p:cNvPicPr preferRelativeResize="0"/>
            <p:nvPr/>
          </p:nvPicPr>
          <p:blipFill rotWithShape="1">
            <a:blip r:embed="rId6">
              <a:alphaModFix/>
            </a:blip>
            <a:srcRect/>
            <a:stretch/>
          </p:blipFill>
          <p:spPr>
            <a:xfrm>
              <a:off x="2240458" y="720192"/>
              <a:ext cx="981206" cy="766974"/>
            </a:xfrm>
            <a:prstGeom prst="rect">
              <a:avLst/>
            </a:prstGeom>
            <a:noFill/>
            <a:ln>
              <a:noFill/>
            </a:ln>
          </p:spPr>
        </p:pic>
        <p:pic>
          <p:nvPicPr>
            <p:cNvPr id="81" name="Google Shape;81;p17" descr="Logo, company name&#10;&#10;Description automatically generated"/>
            <p:cNvPicPr preferRelativeResize="0"/>
            <p:nvPr/>
          </p:nvPicPr>
          <p:blipFill rotWithShape="1">
            <a:blip r:embed="rId7">
              <a:alphaModFix/>
            </a:blip>
            <a:srcRect/>
            <a:stretch/>
          </p:blipFill>
          <p:spPr>
            <a:xfrm>
              <a:off x="2026038" y="3995018"/>
              <a:ext cx="1401948" cy="856580"/>
            </a:xfrm>
            <a:prstGeom prst="rect">
              <a:avLst/>
            </a:prstGeom>
            <a:noFill/>
            <a:ln>
              <a:noFill/>
            </a:ln>
          </p:spPr>
        </p:pic>
        <p:pic>
          <p:nvPicPr>
            <p:cNvPr id="82" name="Google Shape;82;p17"/>
            <p:cNvPicPr preferRelativeResize="0"/>
            <p:nvPr/>
          </p:nvPicPr>
          <p:blipFill rotWithShape="1">
            <a:blip r:embed="rId8">
              <a:alphaModFix/>
            </a:blip>
            <a:srcRect/>
            <a:stretch/>
          </p:blipFill>
          <p:spPr>
            <a:xfrm>
              <a:off x="2328655" y="3178156"/>
              <a:ext cx="797896" cy="450924"/>
            </a:xfrm>
            <a:prstGeom prst="rect">
              <a:avLst/>
            </a:prstGeom>
            <a:noFill/>
            <a:ln>
              <a:noFill/>
            </a:ln>
          </p:spPr>
        </p:pic>
        <p:sp>
          <p:nvSpPr>
            <p:cNvPr id="83" name="Google Shape;83;p17"/>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4" name="Google Shape;84;p17"/>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5" name="Google Shape;85;p17"/>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6" name="Google Shape;86;p17"/>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ercalaire">
  <p:cSld name="Intercalaire">
    <p:spTree>
      <p:nvGrpSpPr>
        <p:cNvPr id="1" name="Shape 87"/>
        <p:cNvGrpSpPr/>
        <p:nvPr/>
      </p:nvGrpSpPr>
      <p:grpSpPr>
        <a:xfrm>
          <a:off x="0" y="0"/>
          <a:ext cx="0" cy="0"/>
          <a:chOff x="0" y="0"/>
          <a:chExt cx="0" cy="0"/>
        </a:xfrm>
      </p:grpSpPr>
      <p:sp>
        <p:nvSpPr>
          <p:cNvPr id="88" name="Google Shape;88;p18"/>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89" name="Google Shape;89;p18"/>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pic>
        <p:nvPicPr>
          <p:cNvPr id="90" name="Google Shape;90;p18"/>
          <p:cNvPicPr preferRelativeResize="0"/>
          <p:nvPr/>
        </p:nvPicPr>
        <p:blipFill rotWithShape="1">
          <a:blip r:embed="rId2">
            <a:alphaModFix/>
          </a:blip>
          <a:srcRect/>
          <a:stretch/>
        </p:blipFill>
        <p:spPr>
          <a:xfrm>
            <a:off x="2592001" y="144016"/>
            <a:ext cx="1310181" cy="4803998"/>
          </a:xfrm>
          <a:prstGeom prst="rect">
            <a:avLst/>
          </a:prstGeom>
          <a:noFill/>
          <a:ln>
            <a:noFill/>
          </a:ln>
        </p:spPr>
      </p:pic>
      <p:sp>
        <p:nvSpPr>
          <p:cNvPr id="91" name="Google Shape;91;p18"/>
          <p:cNvSpPr txBox="1">
            <a:spLocks noGrp="1"/>
          </p:cNvSpPr>
          <p:nvPr>
            <p:ph type="ctrTitle"/>
          </p:nvPr>
        </p:nvSpPr>
        <p:spPr>
          <a:xfrm>
            <a:off x="4427538" y="1683272"/>
            <a:ext cx="4311972" cy="1032495"/>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8"/>
          <p:cNvSpPr txBox="1">
            <a:spLocks noGrp="1"/>
          </p:cNvSpPr>
          <p:nvPr>
            <p:ph type="body" idx="1"/>
          </p:nvPr>
        </p:nvSpPr>
        <p:spPr>
          <a:xfrm>
            <a:off x="4427538" y="2815605"/>
            <a:ext cx="4311972" cy="664418"/>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93" name="Google Shape;93;p18"/>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94" name="Google Shape;94;p18"/>
          <p:cNvPicPr preferRelativeResize="0"/>
          <p:nvPr/>
        </p:nvPicPr>
        <p:blipFill rotWithShape="1">
          <a:blip r:embed="rId2">
            <a:alphaModFix/>
          </a:blip>
          <a:srcRect/>
          <a:stretch/>
        </p:blipFill>
        <p:spPr>
          <a:xfrm>
            <a:off x="2592001" y="144016"/>
            <a:ext cx="1310181" cy="4803998"/>
          </a:xfrm>
          <a:prstGeom prst="rect">
            <a:avLst/>
          </a:prstGeom>
          <a:noFill/>
          <a:ln>
            <a:noFill/>
          </a:ln>
        </p:spPr>
      </p:pic>
      <p:grpSp>
        <p:nvGrpSpPr>
          <p:cNvPr id="95" name="Google Shape;95;p18"/>
          <p:cNvGrpSpPr/>
          <p:nvPr/>
        </p:nvGrpSpPr>
        <p:grpSpPr>
          <a:xfrm>
            <a:off x="701675" y="420756"/>
            <a:ext cx="1401948" cy="4395808"/>
            <a:chOff x="2026038" y="600819"/>
            <a:chExt cx="1401948" cy="4395808"/>
          </a:xfrm>
        </p:grpSpPr>
        <p:pic>
          <p:nvPicPr>
            <p:cNvPr id="96" name="Google Shape;96;p18"/>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97" name="Google Shape;97;p18" descr="Text&#10;&#10;Description automatically generated"/>
            <p:cNvPicPr preferRelativeResize="0"/>
            <p:nvPr/>
          </p:nvPicPr>
          <p:blipFill rotWithShape="1">
            <a:blip r:embed="rId4">
              <a:alphaModFix/>
            </a:blip>
            <a:srcRect/>
            <a:stretch/>
          </p:blipFill>
          <p:spPr>
            <a:xfrm>
              <a:off x="2240458" y="720192"/>
              <a:ext cx="981206" cy="766974"/>
            </a:xfrm>
            <a:prstGeom prst="rect">
              <a:avLst/>
            </a:prstGeom>
            <a:noFill/>
            <a:ln>
              <a:noFill/>
            </a:ln>
          </p:spPr>
        </p:pic>
        <p:pic>
          <p:nvPicPr>
            <p:cNvPr id="98" name="Google Shape;98;p18"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99" name="Google Shape;99;p18"/>
            <p:cNvPicPr preferRelativeResize="0"/>
            <p:nvPr/>
          </p:nvPicPr>
          <p:blipFill rotWithShape="1">
            <a:blip r:embed="rId6">
              <a:alphaModFix/>
            </a:blip>
            <a:srcRect/>
            <a:stretch/>
          </p:blipFill>
          <p:spPr>
            <a:xfrm>
              <a:off x="2328655" y="3178156"/>
              <a:ext cx="797896" cy="450924"/>
            </a:xfrm>
            <a:prstGeom prst="rect">
              <a:avLst/>
            </a:prstGeom>
            <a:noFill/>
            <a:ln>
              <a:noFill/>
            </a:ln>
          </p:spPr>
        </p:pic>
        <p:sp>
          <p:nvSpPr>
            <p:cNvPr id="100" name="Google Shape;100;p18"/>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1" name="Google Shape;101;p18"/>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2" name="Google Shape;102;p18"/>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3" name="Google Shape;103;p18"/>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104"/>
        <p:cNvGrpSpPr/>
        <p:nvPr/>
      </p:nvGrpSpPr>
      <p:grpSpPr>
        <a:xfrm>
          <a:off x="0" y="0"/>
          <a:ext cx="0" cy="0"/>
          <a:chOff x="0" y="0"/>
          <a:chExt cx="0" cy="0"/>
        </a:xfrm>
      </p:grpSpPr>
      <p:sp>
        <p:nvSpPr>
          <p:cNvPr id="105" name="Google Shape;105;p19"/>
          <p:cNvSpPr/>
          <p:nvPr/>
        </p:nvSpPr>
        <p:spPr>
          <a:xfrm>
            <a:off x="0" y="627534"/>
            <a:ext cx="9144000" cy="14401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106" name="Google Shape;106;p19" descr="Une image contenant personne, intérieur, tenant, alimentation&#10;&#10;Description générée automatiquement"/>
          <p:cNvPicPr preferRelativeResize="0"/>
          <p:nvPr/>
        </p:nvPicPr>
        <p:blipFill rotWithShape="1">
          <a:blip r:embed="rId2">
            <a:alphaModFix/>
          </a:blip>
          <a:srcRect/>
          <a:stretch/>
        </p:blipFill>
        <p:spPr>
          <a:xfrm>
            <a:off x="1621891" y="2255"/>
            <a:ext cx="7522110" cy="5141246"/>
          </a:xfrm>
          <a:prstGeom prst="rect">
            <a:avLst/>
          </a:prstGeom>
          <a:noFill/>
          <a:ln>
            <a:noFill/>
          </a:ln>
        </p:spPr>
      </p:pic>
      <p:sp>
        <p:nvSpPr>
          <p:cNvPr id="107" name="Google Shape;107;p19"/>
          <p:cNvSpPr txBox="1">
            <a:spLocks noGrp="1"/>
          </p:cNvSpPr>
          <p:nvPr>
            <p:ph type="body" idx="1"/>
          </p:nvPr>
        </p:nvSpPr>
        <p:spPr>
          <a:xfrm>
            <a:off x="2268539" y="915988"/>
            <a:ext cx="2735509" cy="15113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1801"/>
              </a:spcBef>
              <a:spcAft>
                <a:spcPts val="0"/>
              </a:spcAft>
              <a:buClr>
                <a:schemeClr val="lt1"/>
              </a:buClr>
              <a:buSzPts val="3200"/>
              <a:buNone/>
              <a:defRPr sz="3200" cap="none">
                <a:solidFill>
                  <a:schemeClr val="lt1"/>
                </a:solidFill>
              </a:defRPr>
            </a:lvl1pPr>
            <a:lvl2pPr marL="914411" lvl="1" indent="-228604" algn="l">
              <a:lnSpc>
                <a:spcPct val="80000"/>
              </a:lnSpc>
              <a:spcBef>
                <a:spcPts val="900"/>
              </a:spcBef>
              <a:spcAft>
                <a:spcPts val="0"/>
              </a:spcAft>
              <a:buSzPts val="3200"/>
              <a:buNone/>
              <a:defRPr sz="3200">
                <a:solidFill>
                  <a:schemeClr val="lt1"/>
                </a:solidFill>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08" name="Google Shape;108;p19"/>
          <p:cNvSpPr txBox="1">
            <a:spLocks noGrp="1"/>
          </p:cNvSpPr>
          <p:nvPr>
            <p:ph type="body" idx="2"/>
          </p:nvPr>
        </p:nvSpPr>
        <p:spPr>
          <a:xfrm>
            <a:off x="2268539" y="2427288"/>
            <a:ext cx="2951534" cy="187325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lt1"/>
              </a:buClr>
              <a:buSzPts val="1400"/>
              <a:buNone/>
              <a:defRPr sz="1401" b="0">
                <a:solidFill>
                  <a:schemeClr val="lt1"/>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09" name="Google Shape;109;p19"/>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10" name="Google Shape;110;p19"/>
          <p:cNvSpPr/>
          <p:nvPr/>
        </p:nvSpPr>
        <p:spPr>
          <a:xfrm>
            <a:off x="0" y="627534"/>
            <a:ext cx="9144000" cy="14401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111" name="Google Shape;111;p19" descr="Une image contenant personne, intérieur, tenant, alimentation&#10;&#10;Description générée automatiquement"/>
          <p:cNvPicPr preferRelativeResize="0"/>
          <p:nvPr/>
        </p:nvPicPr>
        <p:blipFill rotWithShape="1">
          <a:blip r:embed="rId2">
            <a:alphaModFix/>
          </a:blip>
          <a:srcRect/>
          <a:stretch/>
        </p:blipFill>
        <p:spPr>
          <a:xfrm>
            <a:off x="1621891" y="2255"/>
            <a:ext cx="7522110" cy="5141246"/>
          </a:xfrm>
          <a:prstGeom prst="rect">
            <a:avLst/>
          </a:prstGeom>
          <a:noFill/>
          <a:ln>
            <a:noFill/>
          </a:ln>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sposition personnalisée">
  <p:cSld name="Disposition personnalisée">
    <p:spTree>
      <p:nvGrpSpPr>
        <p:cNvPr id="1" name="Shape 112"/>
        <p:cNvGrpSpPr/>
        <p:nvPr/>
      </p:nvGrpSpPr>
      <p:grpSpPr>
        <a:xfrm>
          <a:off x="0" y="0"/>
          <a:ext cx="0" cy="0"/>
          <a:chOff x="0" y="0"/>
          <a:chExt cx="0" cy="0"/>
        </a:xfrm>
      </p:grpSpPr>
      <p:pic>
        <p:nvPicPr>
          <p:cNvPr id="113" name="Google Shape;113;p20" descr="Une image contenant personne, intérieur, homme, table&#10;&#10;Description générée automatiquement"/>
          <p:cNvPicPr preferRelativeResize="0"/>
          <p:nvPr/>
        </p:nvPicPr>
        <p:blipFill rotWithShape="1">
          <a:blip r:embed="rId2">
            <a:alphaModFix/>
          </a:blip>
          <a:srcRect/>
          <a:stretch/>
        </p:blipFill>
        <p:spPr>
          <a:xfrm>
            <a:off x="-18208" y="-13947"/>
            <a:ext cx="9190183" cy="5171393"/>
          </a:xfrm>
          <a:prstGeom prst="rect">
            <a:avLst/>
          </a:prstGeom>
          <a:noFill/>
          <a:ln>
            <a:noFill/>
          </a:ln>
        </p:spPr>
      </p:pic>
      <p:pic>
        <p:nvPicPr>
          <p:cNvPr id="114" name="Google Shape;114;p20"/>
          <p:cNvPicPr preferRelativeResize="0"/>
          <p:nvPr/>
        </p:nvPicPr>
        <p:blipFill rotWithShape="1">
          <a:blip r:embed="rId3">
            <a:alphaModFix/>
          </a:blip>
          <a:srcRect/>
          <a:stretch/>
        </p:blipFill>
        <p:spPr>
          <a:xfrm>
            <a:off x="179513" y="189714"/>
            <a:ext cx="657372" cy="581836"/>
          </a:xfrm>
          <a:prstGeom prst="rect">
            <a:avLst/>
          </a:prstGeom>
          <a:noFill/>
          <a:ln>
            <a:noFill/>
          </a:ln>
        </p:spPr>
      </p:pic>
      <p:sp>
        <p:nvSpPr>
          <p:cNvPr id="115" name="Google Shape;115;p20"/>
          <p:cNvSpPr txBox="1">
            <a:spLocks noGrp="1"/>
          </p:cNvSpPr>
          <p:nvPr>
            <p:ph type="body" idx="1"/>
          </p:nvPr>
        </p:nvSpPr>
        <p:spPr>
          <a:xfrm>
            <a:off x="2124075" y="987426"/>
            <a:ext cx="2735957" cy="1871663"/>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800"/>
              <a:buNone/>
              <a:defRPr sz="2800" cap="none"/>
            </a:lvl1pPr>
            <a:lvl2pPr marL="914411" lvl="1" indent="-228604" algn="l">
              <a:lnSpc>
                <a:spcPct val="100000"/>
              </a:lnSpc>
              <a:spcBef>
                <a:spcPts val="900"/>
              </a:spcBef>
              <a:spcAft>
                <a:spcPts val="0"/>
              </a:spcAft>
              <a:buSzPts val="3200"/>
              <a:buNone/>
              <a:defRPr sz="3200"/>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16" name="Google Shape;116;p20"/>
          <p:cNvSpPr txBox="1">
            <a:spLocks noGrp="1"/>
          </p:cNvSpPr>
          <p:nvPr>
            <p:ph type="body" idx="2"/>
          </p:nvPr>
        </p:nvSpPr>
        <p:spPr>
          <a:xfrm>
            <a:off x="5004048" y="987426"/>
            <a:ext cx="3457575" cy="1871663"/>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dk2"/>
              </a:buClr>
              <a:buSzPts val="1400"/>
              <a:buNone/>
              <a:defRPr sz="1401" b="0"/>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117" name="Google Shape;117;p20" descr="Une image contenant personne, intérieur, homme, table&#10;&#10;Description générée automatiquement"/>
          <p:cNvPicPr preferRelativeResize="0"/>
          <p:nvPr/>
        </p:nvPicPr>
        <p:blipFill rotWithShape="1">
          <a:blip r:embed="rId2">
            <a:alphaModFix/>
          </a:blip>
          <a:srcRect/>
          <a:stretch/>
        </p:blipFill>
        <p:spPr>
          <a:xfrm>
            <a:off x="-18208" y="-13947"/>
            <a:ext cx="9190183" cy="5171393"/>
          </a:xfrm>
          <a:prstGeom prst="rect">
            <a:avLst/>
          </a:prstGeom>
          <a:noFill/>
          <a:ln>
            <a:noFill/>
          </a:ln>
        </p:spPr>
      </p:pic>
      <p:pic>
        <p:nvPicPr>
          <p:cNvPr id="118" name="Google Shape;118;p20"/>
          <p:cNvPicPr preferRelativeResize="0"/>
          <p:nvPr/>
        </p:nvPicPr>
        <p:blipFill rotWithShape="1">
          <a:blip r:embed="rId3">
            <a:alphaModFix/>
          </a:blip>
          <a:srcRect/>
          <a:stretch/>
        </p:blipFill>
        <p:spPr>
          <a:xfrm>
            <a:off x="179513" y="189714"/>
            <a:ext cx="657372" cy="581836"/>
          </a:xfrm>
          <a:prstGeom prst="rect">
            <a:avLst/>
          </a:prstGeom>
          <a:noFill/>
          <a:ln>
            <a:noFill/>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body" idx="1"/>
          </p:nvPr>
        </p:nvSpPr>
        <p:spPr>
          <a:xfrm>
            <a:off x="827584" y="843558"/>
            <a:ext cx="8064896" cy="3744416"/>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dk2"/>
              </a:buClr>
              <a:buSzPts val="2400"/>
              <a:buFont typeface="Noto Sans Symbols"/>
              <a:buNone/>
              <a:defRPr sz="2400" b="1" i="0" u="none" strike="noStrike" cap="none">
                <a:solidFill>
                  <a:schemeClr val="dk2"/>
                </a:solidFill>
                <a:latin typeface="Arial"/>
                <a:ea typeface="Arial"/>
                <a:cs typeface="Arial"/>
                <a:sym typeface="Arial"/>
              </a:defRPr>
            </a:lvl1pPr>
            <a:lvl2pPr marL="914400" marR="0" lvl="1" indent="-342900" algn="l" rtl="0">
              <a:lnSpc>
                <a:spcPct val="100000"/>
              </a:lnSpc>
              <a:spcBef>
                <a:spcPts val="900"/>
              </a:spcBef>
              <a:spcAft>
                <a:spcPts val="0"/>
              </a:spcAft>
              <a:buClr>
                <a:srgbClr val="006AB2"/>
              </a:buClr>
              <a:buSzPts val="1800"/>
              <a:buFont typeface="Noto Sans Symbols"/>
              <a:buChar char="►"/>
              <a:defRPr sz="1800" b="1" i="0" u="none" strike="noStrike" cap="none">
                <a:solidFill>
                  <a:schemeClr val="dk2"/>
                </a:solidFill>
                <a:latin typeface="Arial"/>
                <a:ea typeface="Arial"/>
                <a:cs typeface="Arial"/>
                <a:sym typeface="Arial"/>
              </a:defRPr>
            </a:lvl2pPr>
            <a:lvl3pPr marL="1371600" marR="0" lvl="2" indent="-330200" algn="l" rtl="0">
              <a:lnSpc>
                <a:spcPct val="100000"/>
              </a:lnSpc>
              <a:spcBef>
                <a:spcPts val="400"/>
              </a:spcBef>
              <a:spcAft>
                <a:spcPts val="0"/>
              </a:spcAft>
              <a:buClr>
                <a:srgbClr val="575757"/>
              </a:buClr>
              <a:buSzPts val="1600"/>
              <a:buFont typeface="Arimo"/>
              <a:buChar char="&lt;"/>
              <a:defRPr sz="1600" b="0" i="0" u="none" strike="noStrike" cap="none">
                <a:solidFill>
                  <a:srgbClr val="575757"/>
                </a:solidFill>
                <a:latin typeface="Arial"/>
                <a:ea typeface="Arial"/>
                <a:cs typeface="Arial"/>
                <a:sym typeface="Arial"/>
              </a:defRPr>
            </a:lvl3pPr>
            <a:lvl4pPr marL="1828800" marR="0" lvl="3" indent="-344169" algn="l" rtl="0">
              <a:lnSpc>
                <a:spcPct val="100000"/>
              </a:lnSpc>
              <a:spcBef>
                <a:spcPts val="400"/>
              </a:spcBef>
              <a:spcAft>
                <a:spcPts val="0"/>
              </a:spcAft>
              <a:buClr>
                <a:srgbClr val="575757"/>
              </a:buClr>
              <a:buSzPts val="1820"/>
              <a:buFont typeface="Arial"/>
              <a:buChar char="•"/>
              <a:defRPr sz="1400" b="0" i="0" u="none" strike="noStrike" cap="none">
                <a:solidFill>
                  <a:srgbClr val="575757"/>
                </a:solidFill>
                <a:latin typeface="Arial"/>
                <a:ea typeface="Arial"/>
                <a:cs typeface="Arial"/>
                <a:sym typeface="Arial"/>
              </a:defRPr>
            </a:lvl4pPr>
            <a:lvl5pPr marL="2286000" marR="0" lvl="4" indent="-312420" algn="l" rtl="0">
              <a:lnSpc>
                <a:spcPct val="100000"/>
              </a:lnSpc>
              <a:spcBef>
                <a:spcPts val="200"/>
              </a:spcBef>
              <a:spcAft>
                <a:spcPts val="0"/>
              </a:spcAft>
              <a:buClr>
                <a:srgbClr val="575757"/>
              </a:buClr>
              <a:buSzPts val="1320"/>
              <a:buFont typeface="Arial"/>
              <a:buChar char="•"/>
              <a:defRPr sz="1200" b="0" i="0" u="none" strike="noStrike" cap="none">
                <a:solidFill>
                  <a:srgbClr val="575757"/>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 name="Google Shape;11;p13"/>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2" name="Google Shape;12;p13"/>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575757"/>
              </a:buClr>
              <a:buSzPts val="800"/>
              <a:buFont typeface="Arial"/>
              <a:buNone/>
              <a:defRPr sz="800" b="0" i="1" u="none" strike="noStrike" cap="none">
                <a:solidFill>
                  <a:srgbClr val="575757"/>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 name="Google Shape;13;p13"/>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4" name="Google Shape;14;p13"/>
          <p:cNvCxnSpPr/>
          <p:nvPr/>
        </p:nvCxnSpPr>
        <p:spPr>
          <a:xfrm>
            <a:off x="146141" y="699542"/>
            <a:ext cx="8853301" cy="0"/>
          </a:xfrm>
          <a:prstGeom prst="straightConnector1">
            <a:avLst/>
          </a:prstGeom>
          <a:noFill/>
          <a:ln w="9525" cap="flat" cmpd="sng">
            <a:solidFill>
              <a:srgbClr val="575757"/>
            </a:solidFill>
            <a:prstDash val="solid"/>
            <a:round/>
            <a:headEnd type="none" w="sm" len="sm"/>
            <a:tailEnd type="none" w="sm" len="sm"/>
          </a:ln>
        </p:spPr>
      </p:cxnSp>
      <p:cxnSp>
        <p:nvCxnSpPr>
          <p:cNvPr id="15" name="Google Shape;15;p13"/>
          <p:cNvCxnSpPr/>
          <p:nvPr/>
        </p:nvCxnSpPr>
        <p:spPr>
          <a:xfrm>
            <a:off x="146141" y="699542"/>
            <a:ext cx="8853301" cy="0"/>
          </a:xfrm>
          <a:prstGeom prst="straightConnector1">
            <a:avLst/>
          </a:prstGeom>
          <a:noFill/>
          <a:ln w="9525" cap="flat" cmpd="sng">
            <a:solidFill>
              <a:srgbClr val="A5A5A5"/>
            </a:solidFill>
            <a:prstDash val="solid"/>
            <a:round/>
            <a:headEnd type="none" w="sm" len="sm"/>
            <a:tailEnd type="none" w="sm" len="sm"/>
          </a:ln>
        </p:spPr>
      </p:cxnSp>
      <p:pic>
        <p:nvPicPr>
          <p:cNvPr id="16" name="Google Shape;16;p13"/>
          <p:cNvPicPr preferRelativeResize="0"/>
          <p:nvPr/>
        </p:nvPicPr>
        <p:blipFill rotWithShape="1">
          <a:blip r:embed="rId12">
            <a:alphaModFix/>
          </a:blip>
          <a:srcRect/>
          <a:stretch/>
        </p:blipFill>
        <p:spPr>
          <a:xfrm>
            <a:off x="146140" y="87474"/>
            <a:ext cx="536800" cy="475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fade/>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
        <p:cNvGrpSpPr/>
        <p:nvPr/>
      </p:nvGrpSpPr>
      <p:grpSpPr>
        <a:xfrm>
          <a:off x="0" y="0"/>
          <a:ext cx="0" cy="0"/>
          <a:chOff x="0" y="0"/>
          <a:chExt cx="0" cy="0"/>
        </a:xfrm>
      </p:grpSpPr>
      <p:sp>
        <p:nvSpPr>
          <p:cNvPr id="126" name="Google Shape;126;g23cf1af4b80_2_285"/>
          <p:cNvSpPr txBox="1">
            <a:spLocks noGrp="1"/>
          </p:cNvSpPr>
          <p:nvPr>
            <p:ph type="body" idx="1"/>
          </p:nvPr>
        </p:nvSpPr>
        <p:spPr>
          <a:xfrm>
            <a:off x="827584" y="843558"/>
            <a:ext cx="8064900" cy="3744300"/>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dk2"/>
              </a:buClr>
              <a:buSzPts val="2400"/>
              <a:buFont typeface="Noto Sans Symbols"/>
              <a:buNone/>
              <a:defRPr sz="2400" b="1" i="0" u="none" strike="noStrike" cap="none">
                <a:solidFill>
                  <a:schemeClr val="dk2"/>
                </a:solidFill>
                <a:latin typeface="Arial"/>
                <a:ea typeface="Arial"/>
                <a:cs typeface="Arial"/>
                <a:sym typeface="Arial"/>
              </a:defRPr>
            </a:lvl1pPr>
            <a:lvl2pPr marL="914400" marR="0" lvl="1" indent="-342900" algn="l" rtl="0">
              <a:lnSpc>
                <a:spcPct val="100000"/>
              </a:lnSpc>
              <a:spcBef>
                <a:spcPts val="900"/>
              </a:spcBef>
              <a:spcAft>
                <a:spcPts val="0"/>
              </a:spcAft>
              <a:buClr>
                <a:srgbClr val="006AB2"/>
              </a:buClr>
              <a:buSzPts val="1800"/>
              <a:buFont typeface="Noto Sans Symbols"/>
              <a:buChar char="►"/>
              <a:defRPr sz="1800" b="1" i="0" u="none" strike="noStrike" cap="none">
                <a:solidFill>
                  <a:schemeClr val="dk2"/>
                </a:solidFill>
                <a:latin typeface="Arial"/>
                <a:ea typeface="Arial"/>
                <a:cs typeface="Arial"/>
                <a:sym typeface="Arial"/>
              </a:defRPr>
            </a:lvl2pPr>
            <a:lvl3pPr marL="1371600" marR="0" lvl="2" indent="-330200" algn="l" rtl="0">
              <a:lnSpc>
                <a:spcPct val="100000"/>
              </a:lnSpc>
              <a:spcBef>
                <a:spcPts val="400"/>
              </a:spcBef>
              <a:spcAft>
                <a:spcPts val="0"/>
              </a:spcAft>
              <a:buClr>
                <a:srgbClr val="575757"/>
              </a:buClr>
              <a:buSzPts val="1600"/>
              <a:buFont typeface="Arimo"/>
              <a:buChar char="&lt;"/>
              <a:defRPr sz="1600" b="0" i="0" u="none" strike="noStrike" cap="none">
                <a:solidFill>
                  <a:srgbClr val="575757"/>
                </a:solidFill>
                <a:latin typeface="Arial"/>
                <a:ea typeface="Arial"/>
                <a:cs typeface="Arial"/>
                <a:sym typeface="Arial"/>
              </a:defRPr>
            </a:lvl3pPr>
            <a:lvl4pPr marL="1828800" marR="0" lvl="3" indent="-344169" algn="l" rtl="0">
              <a:lnSpc>
                <a:spcPct val="100000"/>
              </a:lnSpc>
              <a:spcBef>
                <a:spcPts val="400"/>
              </a:spcBef>
              <a:spcAft>
                <a:spcPts val="0"/>
              </a:spcAft>
              <a:buClr>
                <a:srgbClr val="575757"/>
              </a:buClr>
              <a:buSzPts val="1820"/>
              <a:buFont typeface="Arial"/>
              <a:buChar char="•"/>
              <a:defRPr sz="1400" b="0" i="0" u="none" strike="noStrike" cap="none">
                <a:solidFill>
                  <a:srgbClr val="575757"/>
                </a:solidFill>
                <a:latin typeface="Arial"/>
                <a:ea typeface="Arial"/>
                <a:cs typeface="Arial"/>
                <a:sym typeface="Arial"/>
              </a:defRPr>
            </a:lvl4pPr>
            <a:lvl5pPr marL="2286000" marR="0" lvl="4" indent="-312420" algn="l" rtl="0">
              <a:lnSpc>
                <a:spcPct val="100000"/>
              </a:lnSpc>
              <a:spcBef>
                <a:spcPts val="200"/>
              </a:spcBef>
              <a:spcAft>
                <a:spcPts val="0"/>
              </a:spcAft>
              <a:buClr>
                <a:srgbClr val="575757"/>
              </a:buClr>
              <a:buSzPts val="1320"/>
              <a:buFont typeface="Arial"/>
              <a:buChar char="•"/>
              <a:defRPr sz="1200" b="0" i="0" u="none" strike="noStrike" cap="none">
                <a:solidFill>
                  <a:srgbClr val="575757"/>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 name="Google Shape;127;g23cf1af4b80_2_285"/>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‹N°›</a:t>
            </a:fld>
            <a:endParaRPr lang="fr-FR"/>
          </a:p>
        </p:txBody>
      </p:sp>
      <p:sp>
        <p:nvSpPr>
          <p:cNvPr id="128" name="Google Shape;128;g23cf1af4b80_2_285"/>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575757"/>
              </a:buClr>
              <a:buSzPts val="800"/>
              <a:buFont typeface="Arial"/>
              <a:buNone/>
              <a:defRPr sz="800" b="0" i="1" u="none" strike="noStrike" cap="none">
                <a:solidFill>
                  <a:srgbClr val="575757"/>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9" name="Google Shape;129;g23cf1af4b80_2_285"/>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30" name="Google Shape;130;g23cf1af4b80_2_285"/>
          <p:cNvCxnSpPr/>
          <p:nvPr/>
        </p:nvCxnSpPr>
        <p:spPr>
          <a:xfrm>
            <a:off x="146141" y="699542"/>
            <a:ext cx="8853300" cy="0"/>
          </a:xfrm>
          <a:prstGeom prst="straightConnector1">
            <a:avLst/>
          </a:prstGeom>
          <a:noFill/>
          <a:ln w="9525" cap="flat" cmpd="sng">
            <a:solidFill>
              <a:srgbClr val="575757"/>
            </a:solidFill>
            <a:prstDash val="solid"/>
            <a:round/>
            <a:headEnd type="none" w="sm" len="sm"/>
            <a:tailEnd type="none" w="sm" len="sm"/>
          </a:ln>
        </p:spPr>
      </p:cxnSp>
      <p:cxnSp>
        <p:nvCxnSpPr>
          <p:cNvPr id="131" name="Google Shape;131;g23cf1af4b80_2_285"/>
          <p:cNvCxnSpPr/>
          <p:nvPr/>
        </p:nvCxnSpPr>
        <p:spPr>
          <a:xfrm>
            <a:off x="146141" y="699542"/>
            <a:ext cx="8853300" cy="0"/>
          </a:xfrm>
          <a:prstGeom prst="straightConnector1">
            <a:avLst/>
          </a:prstGeom>
          <a:noFill/>
          <a:ln w="9525" cap="flat" cmpd="sng">
            <a:solidFill>
              <a:srgbClr val="A5A5A5"/>
            </a:solidFill>
            <a:prstDash val="solid"/>
            <a:round/>
            <a:headEnd type="none" w="sm" len="sm"/>
            <a:tailEnd type="none" w="sm" len="sm"/>
          </a:ln>
        </p:spPr>
      </p:cxnSp>
      <p:pic>
        <p:nvPicPr>
          <p:cNvPr id="132" name="Google Shape;132;g23cf1af4b80_2_285"/>
          <p:cNvPicPr preferRelativeResize="0"/>
          <p:nvPr/>
        </p:nvPicPr>
        <p:blipFill rotWithShape="1">
          <a:blip r:embed="rId11">
            <a:alphaModFix/>
          </a:blip>
          <a:srcRect/>
          <a:stretch/>
        </p:blipFill>
        <p:spPr>
          <a:xfrm>
            <a:off x="146140" y="87474"/>
            <a:ext cx="536800" cy="475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Lst>
  <p:transition>
    <p:fade/>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www.legifrance.gouv.fr/affichCodeArticle.do?cidTexte=LEGITEXT000006074069&amp;idArticle=LEGIARTI000006797745&amp;dateTexte=&amp;categorieLien=cid" TargetMode="External"/><Relationship Id="rId5" Type="http://schemas.openxmlformats.org/officeDocument/2006/relationships/hyperlink" Target="https://www.legifrance.gouv.fr/affichCodeArticle.do?cidTexte=LEGITEXT000006074069&amp;idArticle=LEGIARTI000006797382&amp;dateTexte=&amp;categorieLien=cid" TargetMode="External"/><Relationship Id="rId4" Type="http://schemas.openxmlformats.org/officeDocument/2006/relationships/image" Target="../media/image13.png"/><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3.xml"/><Relationship Id="rId5" Type="http://schemas.openxmlformats.org/officeDocument/2006/relationships/image" Target="../media/image31.sv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3.svg"/><Relationship Id="rId7" Type="http://schemas.openxmlformats.org/officeDocument/2006/relationships/image" Target="../media/image31.svg"/><Relationship Id="rId2"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sv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
          <p:cNvSpPr txBox="1">
            <a:spLocks noGrp="1"/>
          </p:cNvSpPr>
          <p:nvPr>
            <p:ph type="ctrTitle"/>
          </p:nvPr>
        </p:nvSpPr>
        <p:spPr>
          <a:xfrm>
            <a:off x="4211960" y="1465091"/>
            <a:ext cx="4527550" cy="1706116"/>
          </a:xfrm>
          <a:prstGeom prst="rect">
            <a:avLst/>
          </a:prstGeom>
          <a:noFill/>
          <a:ln>
            <a:noFill/>
          </a:ln>
        </p:spPr>
        <p:txBody>
          <a:bodyPr spcFirstLastPara="1" wrap="square" lIns="0" tIns="0" rIns="0" bIns="0" anchor="ctr" anchorCtr="0">
            <a:noAutofit/>
          </a:bodyPr>
          <a:lstStyle/>
          <a:p>
            <a:r>
              <a:rPr lang="fr-FR" dirty="0">
                <a:latin typeface="Lato Light"/>
                <a:ea typeface="Lato Light"/>
                <a:cs typeface="Lato Light"/>
                <a:sym typeface="Lato Light"/>
              </a:rPr>
              <a:t>Présentation du Plan de Continuité et de Reprise d’Activité </a:t>
            </a:r>
            <a:r>
              <a:rPr lang="fr-FR" dirty="0">
                <a:solidFill>
                  <a:schemeClr val="accent5"/>
                </a:solidFill>
                <a:latin typeface="Lato Light"/>
                <a:ea typeface="Lato Light"/>
                <a:cs typeface="Lato Light"/>
                <a:sym typeface="Lato Light"/>
              </a:rPr>
              <a:t>adapté au secteur Médico-Social</a:t>
            </a:r>
            <a:endParaRPr dirty="0">
              <a:solidFill>
                <a:schemeClr val="accent5"/>
              </a:solidFill>
            </a:endParaRPr>
          </a:p>
        </p:txBody>
      </p:sp>
      <p:sp>
        <p:nvSpPr>
          <p:cNvPr id="242" name="Google Shape;242;p1"/>
          <p:cNvSpPr txBox="1">
            <a:spLocks noGrp="1"/>
          </p:cNvSpPr>
          <p:nvPr>
            <p:ph type="body" idx="2"/>
          </p:nvPr>
        </p:nvSpPr>
        <p:spPr>
          <a:xfrm>
            <a:off x="4211960" y="3457622"/>
            <a:ext cx="4527550" cy="385120"/>
          </a:xfrm>
          <a:prstGeom prst="rect">
            <a:avLst/>
          </a:prstGeom>
          <a:noFill/>
          <a:ln>
            <a:noFill/>
          </a:ln>
        </p:spPr>
        <p:txBody>
          <a:bodyPr spcFirstLastPara="1" wrap="square" lIns="0" tIns="0" rIns="0" bIns="0" anchor="t" anchorCtr="0">
            <a:normAutofit/>
          </a:bodyPr>
          <a:lstStyle/>
          <a:p>
            <a:pPr marL="0" indent="0">
              <a:spcBef>
                <a:spcPts val="0"/>
              </a:spcBef>
            </a:pPr>
            <a:r>
              <a:rPr lang="fr-FR" dirty="0"/>
              <a:t>Agence du Numérique en Santé (ANS)   </a:t>
            </a:r>
            <a:endParaRPr dirty="0"/>
          </a:p>
        </p:txBody>
      </p:sp>
      <p:pic>
        <p:nvPicPr>
          <p:cNvPr id="3" name="Image 2" descr="Une image contenant texte, Police, blanc, conception&#10;&#10;Description générée automatiquement">
            <a:extLst>
              <a:ext uri="{FF2B5EF4-FFF2-40B4-BE49-F238E27FC236}">
                <a16:creationId xmlns:a16="http://schemas.microsoft.com/office/drawing/2014/main" id="{355720F8-50F0-ACA9-A473-E1B8FCCD06B8}"/>
              </a:ext>
            </a:extLst>
          </p:cNvPr>
          <p:cNvPicPr>
            <a:picLocks noChangeAspect="1"/>
          </p:cNvPicPr>
          <p:nvPr/>
        </p:nvPicPr>
        <p:blipFill>
          <a:blip r:embed="rId3"/>
          <a:stretch>
            <a:fillRect/>
          </a:stretch>
        </p:blipFill>
        <p:spPr>
          <a:xfrm>
            <a:off x="926275" y="1114515"/>
            <a:ext cx="1024760" cy="701152"/>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8" name="Google Shape;258;g259c8bb200e_0_138"/>
          <p:cNvSpPr txBox="1"/>
          <p:nvPr/>
        </p:nvSpPr>
        <p:spPr>
          <a:xfrm>
            <a:off x="163074" y="3769410"/>
            <a:ext cx="8691059" cy="1162489"/>
          </a:xfrm>
          <a:prstGeom prst="rect">
            <a:avLst/>
          </a:prstGeom>
          <a:solidFill>
            <a:srgbClr val="DAEEF3"/>
          </a:solidFill>
          <a:ln>
            <a:noFill/>
          </a:ln>
        </p:spPr>
        <p:txBody>
          <a:bodyPr spcFirstLastPara="1" wrap="square" lIns="91426" tIns="91426" rIns="91426" bIns="91426" anchor="t" anchorCtr="0">
            <a:noAutofit/>
          </a:bodyPr>
          <a:lstStyle/>
          <a:p>
            <a:pPr>
              <a:buSzPts val="1400"/>
            </a:pPr>
            <a:endParaRPr sz="1401"/>
          </a:p>
        </p:txBody>
      </p:sp>
      <p:sp>
        <p:nvSpPr>
          <p:cNvPr id="259" name="Google Shape;259;g259c8bb200e_0_138"/>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dirty="0">
                <a:latin typeface="Calibri" panose="020F0502020204030204" pitchFamily="34" charset="0"/>
                <a:ea typeface="Calibri" panose="020F0502020204030204" pitchFamily="34" charset="0"/>
                <a:cs typeface="Calibri" panose="020F0502020204030204" pitchFamily="34" charset="0"/>
                <a:sym typeface="Open Sans"/>
              </a:rPr>
              <a:t>Obligations réglementaires</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63" name="Google Shape;263;g259c8bb200e_0_138"/>
          <p:cNvSpPr txBox="1"/>
          <p:nvPr/>
        </p:nvSpPr>
        <p:spPr>
          <a:xfrm>
            <a:off x="2192960" y="3874802"/>
            <a:ext cx="6594944" cy="926772"/>
          </a:xfrm>
          <a:prstGeom prst="rect">
            <a:avLst/>
          </a:prstGeom>
          <a:solidFill>
            <a:srgbClr val="DAEEF3"/>
          </a:solidFill>
          <a:ln>
            <a:noFill/>
          </a:ln>
        </p:spPr>
        <p:txBody>
          <a:bodyPr spcFirstLastPara="1" wrap="square" lIns="91426" tIns="91426" rIns="91426" bIns="91426" anchor="t" anchorCtr="0">
            <a:noAutofit/>
          </a:bodyPr>
          <a:lstStyle/>
          <a:p>
            <a:pPr algn="just">
              <a:buSzPts val="1200"/>
            </a:pPr>
            <a:r>
              <a:rPr lang="fr-F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Procédure d’évaluation du niveau de qualité et de sécurité des soins des établissements de santé, publics et privés.</a:t>
            </a:r>
            <a:endParaRP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200"/>
            </a:pPr>
            <a:r>
              <a:rPr lang="fr-FR" sz="900" u="sng"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Focus sur 4 critères :</a:t>
            </a:r>
            <a:endParaRPr sz="900" u="sng"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200"/>
            </a:pPr>
            <a:r>
              <a:rPr lang="fr-F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3.14.1 - L'ESSMS définit, avec les professionnels, un plan de gestion de crise et de continuité de l'activité et le réactualise régulièrement. </a:t>
            </a:r>
          </a:p>
          <a:p>
            <a:pPr algn="just">
              <a:buSzPts val="1200"/>
            </a:pPr>
            <a:r>
              <a:rPr lang="fr-F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3.14.2 - L’ESSMS communique son plan de gestion de crise en interne et en externe. </a:t>
            </a:r>
          </a:p>
          <a:p>
            <a:pPr algn="just">
              <a:buSzPts val="1200"/>
            </a:pPr>
            <a:r>
              <a:rPr lang="fr-F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3.14.3 - Les professionnels participent aux exercices et aux retours d’expérience partagés, organisés par l'ESSMS. </a:t>
            </a:r>
          </a:p>
          <a:p>
            <a:pPr algn="just">
              <a:buSzPts val="1200"/>
            </a:pPr>
            <a:r>
              <a:rPr lang="fr-F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3.14.4 - Les professionnels sont régulièrement sensibilisés et/ou formés à la gestion de crise. </a:t>
            </a:r>
            <a:endParaRPr sz="900"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 name="Espace réservé du numéro de diapositive 2">
            <a:extLst>
              <a:ext uri="{FF2B5EF4-FFF2-40B4-BE49-F238E27FC236}">
                <a16:creationId xmlns:a16="http://schemas.microsoft.com/office/drawing/2014/main" id="{20B2C848-D752-21D1-AF1B-9AB4B84A733D}"/>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10</a:t>
            </a:fld>
            <a:endParaRPr lang="fr-FR" sz="800" i="1"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39" name="Google Shape;273;g259c8bb200e_0_138">
            <a:extLst>
              <a:ext uri="{FF2B5EF4-FFF2-40B4-BE49-F238E27FC236}">
                <a16:creationId xmlns:a16="http://schemas.microsoft.com/office/drawing/2014/main" id="{F43BD408-5D26-4EA3-72FD-ADB496DEE596}"/>
              </a:ext>
            </a:extLst>
          </p:cNvPr>
          <p:cNvCxnSpPr>
            <a:cxnSpLocks/>
          </p:cNvCxnSpPr>
          <p:nvPr/>
        </p:nvCxnSpPr>
        <p:spPr>
          <a:xfrm flipH="1">
            <a:off x="1411990" y="3565076"/>
            <a:ext cx="598162" cy="1416230"/>
          </a:xfrm>
          <a:prstGeom prst="straightConnector1">
            <a:avLst/>
          </a:prstGeom>
          <a:noFill/>
          <a:ln w="38100" cap="flat" cmpd="sng">
            <a:solidFill>
              <a:schemeClr val="lt1"/>
            </a:solidFill>
            <a:prstDash val="solid"/>
            <a:round/>
            <a:headEnd type="none" w="sm" len="sm"/>
            <a:tailEnd type="none" w="sm" len="sm"/>
          </a:ln>
        </p:spPr>
      </p:cxnSp>
      <p:cxnSp>
        <p:nvCxnSpPr>
          <p:cNvPr id="48" name="Google Shape;273;g259c8bb200e_0_138">
            <a:extLst>
              <a:ext uri="{FF2B5EF4-FFF2-40B4-BE49-F238E27FC236}">
                <a16:creationId xmlns:a16="http://schemas.microsoft.com/office/drawing/2014/main" id="{46023012-3908-8139-13B8-65917F1C6445}"/>
              </a:ext>
            </a:extLst>
          </p:cNvPr>
          <p:cNvCxnSpPr>
            <a:cxnSpLocks/>
          </p:cNvCxnSpPr>
          <p:nvPr/>
        </p:nvCxnSpPr>
        <p:spPr>
          <a:xfrm flipH="1">
            <a:off x="1257764" y="3557429"/>
            <a:ext cx="598162" cy="1416230"/>
          </a:xfrm>
          <a:prstGeom prst="straightConnector1">
            <a:avLst/>
          </a:prstGeom>
          <a:noFill/>
          <a:ln w="38100" cap="flat" cmpd="sng">
            <a:solidFill>
              <a:schemeClr val="lt1"/>
            </a:solidFill>
            <a:prstDash val="solid"/>
            <a:round/>
            <a:headEnd type="none" w="sm" len="sm"/>
            <a:tailEnd type="none" w="sm" len="sm"/>
          </a:ln>
        </p:spPr>
      </p:cxnSp>
      <p:cxnSp>
        <p:nvCxnSpPr>
          <p:cNvPr id="49" name="Google Shape;273;g259c8bb200e_0_138">
            <a:extLst>
              <a:ext uri="{FF2B5EF4-FFF2-40B4-BE49-F238E27FC236}">
                <a16:creationId xmlns:a16="http://schemas.microsoft.com/office/drawing/2014/main" id="{442D82E4-83DD-A9E7-906D-976630AB367D}"/>
              </a:ext>
            </a:extLst>
          </p:cNvPr>
          <p:cNvCxnSpPr>
            <a:cxnSpLocks/>
          </p:cNvCxnSpPr>
          <p:nvPr/>
        </p:nvCxnSpPr>
        <p:spPr>
          <a:xfrm flipH="1">
            <a:off x="1103538" y="3527162"/>
            <a:ext cx="598162" cy="1416230"/>
          </a:xfrm>
          <a:prstGeom prst="straightConnector1">
            <a:avLst/>
          </a:prstGeom>
          <a:noFill/>
          <a:ln w="38100" cap="flat" cmpd="sng">
            <a:solidFill>
              <a:schemeClr val="lt1"/>
            </a:solidFill>
            <a:prstDash val="solid"/>
            <a:round/>
            <a:headEnd type="none" w="sm" len="sm"/>
            <a:tailEnd type="none" w="sm" len="sm"/>
          </a:ln>
        </p:spPr>
      </p:cxnSp>
      <p:pic>
        <p:nvPicPr>
          <p:cNvPr id="260" name="Google Shape;260;g259c8bb200e_0_138"/>
          <p:cNvPicPr preferRelativeResize="0"/>
          <p:nvPr/>
        </p:nvPicPr>
        <p:blipFill rotWithShape="1">
          <a:blip r:embed="rId3">
            <a:alphaModFix/>
          </a:blip>
          <a:srcRect/>
          <a:stretch/>
        </p:blipFill>
        <p:spPr>
          <a:xfrm>
            <a:off x="282243" y="4078430"/>
            <a:ext cx="1221085" cy="475038"/>
          </a:xfrm>
          <a:prstGeom prst="rect">
            <a:avLst/>
          </a:prstGeom>
          <a:noFill/>
          <a:ln>
            <a:noFill/>
          </a:ln>
        </p:spPr>
      </p:pic>
      <p:cxnSp>
        <p:nvCxnSpPr>
          <p:cNvPr id="279" name="Google Shape;273;g259c8bb200e_0_138">
            <a:extLst>
              <a:ext uri="{FF2B5EF4-FFF2-40B4-BE49-F238E27FC236}">
                <a16:creationId xmlns:a16="http://schemas.microsoft.com/office/drawing/2014/main" id="{C856486A-3369-DF41-320D-B2749C6565C2}"/>
              </a:ext>
            </a:extLst>
          </p:cNvPr>
          <p:cNvCxnSpPr>
            <a:cxnSpLocks/>
          </p:cNvCxnSpPr>
          <p:nvPr/>
        </p:nvCxnSpPr>
        <p:spPr>
          <a:xfrm flipH="1">
            <a:off x="1744823" y="2643095"/>
            <a:ext cx="814535" cy="1926864"/>
          </a:xfrm>
          <a:prstGeom prst="straightConnector1">
            <a:avLst/>
          </a:prstGeom>
          <a:noFill/>
          <a:ln w="38100" cap="flat" cmpd="sng">
            <a:solidFill>
              <a:schemeClr val="lt1"/>
            </a:solidFill>
            <a:prstDash val="solid"/>
            <a:round/>
            <a:headEnd type="none" w="sm" len="sm"/>
            <a:tailEnd type="none" w="sm" len="sm"/>
          </a:ln>
        </p:spPr>
      </p:cxnSp>
      <p:cxnSp>
        <p:nvCxnSpPr>
          <p:cNvPr id="280" name="Google Shape;273;g259c8bb200e_0_138">
            <a:extLst>
              <a:ext uri="{FF2B5EF4-FFF2-40B4-BE49-F238E27FC236}">
                <a16:creationId xmlns:a16="http://schemas.microsoft.com/office/drawing/2014/main" id="{2B28B6E3-ED4E-3F46-6FB6-8F1C06E6D1CF}"/>
              </a:ext>
            </a:extLst>
          </p:cNvPr>
          <p:cNvCxnSpPr>
            <a:cxnSpLocks/>
          </p:cNvCxnSpPr>
          <p:nvPr/>
        </p:nvCxnSpPr>
        <p:spPr>
          <a:xfrm flipH="1">
            <a:off x="1685749" y="912989"/>
            <a:ext cx="814535" cy="1926864"/>
          </a:xfrm>
          <a:prstGeom prst="straightConnector1">
            <a:avLst/>
          </a:prstGeom>
          <a:noFill/>
          <a:ln w="38100" cap="flat" cmpd="sng">
            <a:solidFill>
              <a:schemeClr val="lt1"/>
            </a:solidFill>
            <a:prstDash val="solid"/>
            <a:round/>
            <a:headEnd type="none" w="sm" len="sm"/>
            <a:tailEnd type="none" w="sm" len="sm"/>
          </a:ln>
        </p:spPr>
      </p:cxnSp>
      <p:sp>
        <p:nvSpPr>
          <p:cNvPr id="257" name="Google Shape;257;g259c8bb200e_0_138"/>
          <p:cNvSpPr txBox="1"/>
          <p:nvPr/>
        </p:nvSpPr>
        <p:spPr>
          <a:xfrm>
            <a:off x="163074" y="1190991"/>
            <a:ext cx="8691059" cy="523145"/>
          </a:xfrm>
          <a:prstGeom prst="rect">
            <a:avLst/>
          </a:prstGeom>
          <a:solidFill>
            <a:srgbClr val="4F81BD"/>
          </a:solidFill>
          <a:ln>
            <a:noFill/>
          </a:ln>
        </p:spPr>
        <p:txBody>
          <a:bodyPr spcFirstLastPara="1" wrap="square" lIns="91426" tIns="91426" rIns="91426" bIns="91426" anchor="t" anchorCtr="0">
            <a:noAutofit/>
          </a:bodyPr>
          <a:lstStyle/>
          <a:p>
            <a:pPr>
              <a:buSzPts val="1400"/>
            </a:pPr>
            <a:endParaRPr sz="1401"/>
          </a:p>
        </p:txBody>
      </p:sp>
      <p:sp>
        <p:nvSpPr>
          <p:cNvPr id="264" name="Google Shape;264;g259c8bb200e_0_138"/>
          <p:cNvSpPr txBox="1"/>
          <p:nvPr/>
        </p:nvSpPr>
        <p:spPr>
          <a:xfrm>
            <a:off x="2201261" y="1239247"/>
            <a:ext cx="6610927" cy="424914"/>
          </a:xfrm>
          <a:prstGeom prst="rect">
            <a:avLst/>
          </a:prstGeom>
          <a:solidFill>
            <a:srgbClr val="4F81BD"/>
          </a:solidFill>
          <a:ln>
            <a:noFill/>
          </a:ln>
        </p:spPr>
        <p:txBody>
          <a:bodyPr spcFirstLastPara="1" wrap="square" lIns="91426" tIns="91426" rIns="91426" bIns="91426" anchor="ctr" anchorCtr="0">
            <a:noAutofit/>
          </a:bodyPr>
          <a:lstStyle/>
          <a:p>
            <a:pPr>
              <a:lnSpc>
                <a:spcPct val="115000"/>
              </a:lnSpc>
            </a:pPr>
            <a:r>
              <a:rPr lang="fr-FR" sz="900" b="1" dirty="0">
                <a:solidFill>
                  <a:schemeClr val="bg1"/>
                </a:solidFill>
                <a:latin typeface="Calibri" panose="020F0502020204030204" pitchFamily="34" charset="0"/>
                <a:ea typeface="Calibri" panose="020F0502020204030204" pitchFamily="34" charset="0"/>
                <a:cs typeface="Calibri" panose="020F0502020204030204" pitchFamily="34" charset="0"/>
              </a:rPr>
              <a:t>Instruction ministérielle n° SG/HFDS/DGCS/2017/219 :</a:t>
            </a:r>
          </a:p>
          <a:p>
            <a:r>
              <a:rPr lang="fr-FR" sz="900" dirty="0">
                <a:solidFill>
                  <a:schemeClr val="bg1"/>
                </a:solidFill>
                <a:latin typeface="Calibri" panose="020F0502020204030204" pitchFamily="34" charset="0"/>
                <a:ea typeface="Calibri" panose="020F0502020204030204" pitchFamily="34" charset="0"/>
                <a:cs typeface="Calibri" panose="020F0502020204030204" pitchFamily="34" charset="0"/>
              </a:rPr>
              <a:t>Cette instruction a pour objectif de développer une politique globale de sécurité, visant à protéger les établissements de santé et médico-sociaux tant contre les violences qui peuvent se produire au quotidien que contre la menace terroriste, aujourd’hui multiforme.</a:t>
            </a:r>
          </a:p>
        </p:txBody>
      </p:sp>
      <p:pic>
        <p:nvPicPr>
          <p:cNvPr id="5" name="Image 4" descr="Une image contenant texte, Police, blanc, conception&#10;&#10;Description générée automatiquement">
            <a:extLst>
              <a:ext uri="{FF2B5EF4-FFF2-40B4-BE49-F238E27FC236}">
                <a16:creationId xmlns:a16="http://schemas.microsoft.com/office/drawing/2014/main" id="{E3D77798-CB38-B696-C26E-FEE5BBE9371E}"/>
              </a:ext>
            </a:extLst>
          </p:cNvPr>
          <p:cNvPicPr>
            <a:picLocks noChangeAspect="1"/>
          </p:cNvPicPr>
          <p:nvPr/>
        </p:nvPicPr>
        <p:blipFill>
          <a:blip r:embed="rId4"/>
          <a:stretch>
            <a:fillRect/>
          </a:stretch>
        </p:blipFill>
        <p:spPr>
          <a:xfrm>
            <a:off x="492611" y="1215980"/>
            <a:ext cx="693844" cy="474736"/>
          </a:xfrm>
          <a:prstGeom prst="rect">
            <a:avLst/>
          </a:prstGeom>
        </p:spPr>
      </p:pic>
      <p:cxnSp>
        <p:nvCxnSpPr>
          <p:cNvPr id="34" name="Google Shape;273;g259c8bb200e_0_138">
            <a:extLst>
              <a:ext uri="{FF2B5EF4-FFF2-40B4-BE49-F238E27FC236}">
                <a16:creationId xmlns:a16="http://schemas.microsoft.com/office/drawing/2014/main" id="{3E330B09-7EDB-0153-E94C-8D7215850729}"/>
              </a:ext>
            </a:extLst>
          </p:cNvPr>
          <p:cNvCxnSpPr>
            <a:cxnSpLocks/>
          </p:cNvCxnSpPr>
          <p:nvPr/>
        </p:nvCxnSpPr>
        <p:spPr>
          <a:xfrm flipH="1">
            <a:off x="1638296" y="1165618"/>
            <a:ext cx="371856" cy="834538"/>
          </a:xfrm>
          <a:prstGeom prst="straightConnector1">
            <a:avLst/>
          </a:prstGeom>
          <a:noFill/>
          <a:ln w="38100" cap="flat" cmpd="sng">
            <a:solidFill>
              <a:schemeClr val="lt1"/>
            </a:solidFill>
            <a:prstDash val="solid"/>
            <a:round/>
            <a:headEnd type="none" w="sm" len="sm"/>
            <a:tailEnd type="none" w="sm" len="sm"/>
          </a:ln>
        </p:spPr>
      </p:cxnSp>
      <p:cxnSp>
        <p:nvCxnSpPr>
          <p:cNvPr id="37" name="Google Shape;273;g259c8bb200e_0_138">
            <a:extLst>
              <a:ext uri="{FF2B5EF4-FFF2-40B4-BE49-F238E27FC236}">
                <a16:creationId xmlns:a16="http://schemas.microsoft.com/office/drawing/2014/main" id="{9FE999B8-A376-E101-FC21-70B8F549DC24}"/>
              </a:ext>
            </a:extLst>
          </p:cNvPr>
          <p:cNvCxnSpPr>
            <a:cxnSpLocks/>
          </p:cNvCxnSpPr>
          <p:nvPr/>
        </p:nvCxnSpPr>
        <p:spPr>
          <a:xfrm flipH="1">
            <a:off x="1497408" y="1177295"/>
            <a:ext cx="371856" cy="834538"/>
          </a:xfrm>
          <a:prstGeom prst="straightConnector1">
            <a:avLst/>
          </a:prstGeom>
          <a:noFill/>
          <a:ln w="38100" cap="flat" cmpd="sng">
            <a:solidFill>
              <a:schemeClr val="lt1"/>
            </a:solidFill>
            <a:prstDash val="solid"/>
            <a:round/>
            <a:headEnd type="none" w="sm" len="sm"/>
            <a:tailEnd type="none" w="sm" len="sm"/>
          </a:ln>
        </p:spPr>
      </p:cxnSp>
      <p:cxnSp>
        <p:nvCxnSpPr>
          <p:cNvPr id="38" name="Google Shape;273;g259c8bb200e_0_138">
            <a:extLst>
              <a:ext uri="{FF2B5EF4-FFF2-40B4-BE49-F238E27FC236}">
                <a16:creationId xmlns:a16="http://schemas.microsoft.com/office/drawing/2014/main" id="{A4902E40-48FA-5A74-8CDB-BC229CDB47A9}"/>
              </a:ext>
            </a:extLst>
          </p:cNvPr>
          <p:cNvCxnSpPr>
            <a:cxnSpLocks/>
          </p:cNvCxnSpPr>
          <p:nvPr/>
        </p:nvCxnSpPr>
        <p:spPr>
          <a:xfrm flipH="1">
            <a:off x="1362169" y="1165618"/>
            <a:ext cx="371856" cy="834538"/>
          </a:xfrm>
          <a:prstGeom prst="straightConnector1">
            <a:avLst/>
          </a:prstGeom>
          <a:noFill/>
          <a:ln w="38100" cap="flat" cmpd="sng">
            <a:solidFill>
              <a:schemeClr val="lt1"/>
            </a:solidFill>
            <a:prstDash val="solid"/>
            <a:round/>
            <a:headEnd type="none" w="sm" len="sm"/>
            <a:tailEnd type="none" w="sm" len="sm"/>
          </a:ln>
        </p:spPr>
      </p:cxnSp>
      <p:sp>
        <p:nvSpPr>
          <p:cNvPr id="50" name="Google Shape;257;g259c8bb200e_0_138">
            <a:extLst>
              <a:ext uri="{FF2B5EF4-FFF2-40B4-BE49-F238E27FC236}">
                <a16:creationId xmlns:a16="http://schemas.microsoft.com/office/drawing/2014/main" id="{F3AD0C96-BB0E-EF4D-54BE-E68CCB38469C}"/>
              </a:ext>
            </a:extLst>
          </p:cNvPr>
          <p:cNvSpPr txBox="1"/>
          <p:nvPr/>
        </p:nvSpPr>
        <p:spPr>
          <a:xfrm>
            <a:off x="165540" y="1761494"/>
            <a:ext cx="8691059" cy="1954996"/>
          </a:xfrm>
          <a:prstGeom prst="rect">
            <a:avLst/>
          </a:prstGeom>
          <a:solidFill>
            <a:srgbClr val="9BB7D9"/>
          </a:solidFill>
          <a:ln>
            <a:noFill/>
          </a:ln>
        </p:spPr>
        <p:txBody>
          <a:bodyPr spcFirstLastPara="1" wrap="square" lIns="91426" tIns="91426" rIns="91426" bIns="91426" anchor="t" anchorCtr="0">
            <a:noAutofit/>
          </a:bodyPr>
          <a:lstStyle/>
          <a:p>
            <a:pPr>
              <a:buSzPts val="1400"/>
            </a:pPr>
            <a:endParaRPr sz="1401"/>
          </a:p>
        </p:txBody>
      </p:sp>
      <p:sp>
        <p:nvSpPr>
          <p:cNvPr id="10" name="ZoneTexte 9">
            <a:extLst>
              <a:ext uri="{FF2B5EF4-FFF2-40B4-BE49-F238E27FC236}">
                <a16:creationId xmlns:a16="http://schemas.microsoft.com/office/drawing/2014/main" id="{5A26AD67-F08B-95A4-CD08-283E0540DFCD}"/>
              </a:ext>
            </a:extLst>
          </p:cNvPr>
          <p:cNvSpPr txBox="1"/>
          <p:nvPr/>
        </p:nvSpPr>
        <p:spPr>
          <a:xfrm>
            <a:off x="2203728" y="1758251"/>
            <a:ext cx="6625696" cy="646331"/>
          </a:xfrm>
          <a:prstGeom prst="rect">
            <a:avLst/>
          </a:prstGeom>
          <a:noFill/>
        </p:spPr>
        <p:txBody>
          <a:bodyPr wrap="square">
            <a:spAutoFit/>
          </a:bodyPr>
          <a:lstStyle/>
          <a:p>
            <a:pPr algn="l"/>
            <a:r>
              <a:rPr lang="fr-FR" sz="900" b="1"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Article D312-160 (version en vigueur depuis le 30 mai 2016)</a:t>
            </a:r>
          </a:p>
          <a:p>
            <a:pPr algn="l"/>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Les établissements assurant l'hébergement des personnes âgées mentionnés au 6° du I de l'article </a:t>
            </a:r>
            <a:r>
              <a:rPr lang="fr-FR" sz="900" b="0" i="0" u="sng" dirty="0">
                <a:solidFill>
                  <a:schemeClr val="bg1"/>
                </a:solidFill>
                <a:effectLst/>
                <a:latin typeface="Calibri" panose="020F0502020204030204" pitchFamily="34" charset="0"/>
                <a:ea typeface="Calibri" panose="020F0502020204030204" pitchFamily="34" charset="0"/>
                <a:cs typeface="Calibri" panose="020F0502020204030204" pitchFamily="34" charset="0"/>
                <a:hlinkClick r:id="rId5" tooltip="Code de l">
                  <a:extLst>
                    <a:ext uri="{A12FA001-AC4F-418D-AE19-62706E023703}">
                      <ahyp:hlinkClr xmlns:ahyp="http://schemas.microsoft.com/office/drawing/2018/hyperlinkcolor" val="tx"/>
                    </a:ext>
                  </a:extLst>
                </a:hlinkClick>
              </a:rPr>
              <a:t>L. 312-1 </a:t>
            </a:r>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sont tenus d'intégrer dans le projet d'établissement mentionné à l'article </a:t>
            </a:r>
            <a:r>
              <a:rPr lang="fr-FR" sz="900" b="0" i="0" u="sng" dirty="0">
                <a:solidFill>
                  <a:schemeClr val="bg1"/>
                </a:solidFill>
                <a:effectLst/>
                <a:latin typeface="Calibri" panose="020F0502020204030204" pitchFamily="34" charset="0"/>
                <a:ea typeface="Calibri" panose="020F0502020204030204" pitchFamily="34" charset="0"/>
                <a:cs typeface="Calibri" panose="020F0502020204030204" pitchFamily="34" charset="0"/>
                <a:hlinkClick r:id="rId6" tooltip="Code de l">
                  <a:extLst>
                    <a:ext uri="{A12FA001-AC4F-418D-AE19-62706E023703}">
                      <ahyp:hlinkClr xmlns:ahyp="http://schemas.microsoft.com/office/drawing/2018/hyperlinkcolor" val="tx"/>
                    </a:ext>
                  </a:extLst>
                </a:hlinkClick>
              </a:rPr>
              <a:t>L. 311-8</a:t>
            </a:r>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un plan détaillant les modalités d'organisation à mettre en œuvre en cas de crise sanitaire ou climatique</a:t>
            </a:r>
            <a:r>
              <a:rPr lang="fr-FR" sz="900" dirty="0">
                <a:solidFill>
                  <a:schemeClr val="bg1"/>
                </a:solidFill>
                <a:latin typeface="Calibri" panose="020F0502020204030204" pitchFamily="34" charset="0"/>
                <a:ea typeface="Calibri" panose="020F0502020204030204" pitchFamily="34" charset="0"/>
                <a:cs typeface="Calibri" panose="020F0502020204030204" pitchFamily="34" charset="0"/>
              </a:rPr>
              <a:t> […].</a:t>
            </a:r>
            <a:endPar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8" name="ZoneTexte 7">
            <a:extLst>
              <a:ext uri="{FF2B5EF4-FFF2-40B4-BE49-F238E27FC236}">
                <a16:creationId xmlns:a16="http://schemas.microsoft.com/office/drawing/2014/main" id="{13C964E3-18AF-7B67-10ED-F5B0FE976D90}"/>
              </a:ext>
            </a:extLst>
          </p:cNvPr>
          <p:cNvSpPr txBox="1"/>
          <p:nvPr/>
        </p:nvSpPr>
        <p:spPr>
          <a:xfrm>
            <a:off x="2208396" y="2374492"/>
            <a:ext cx="6603792" cy="646331"/>
          </a:xfrm>
          <a:prstGeom prst="rect">
            <a:avLst/>
          </a:prstGeom>
          <a:noFill/>
        </p:spPr>
        <p:txBody>
          <a:bodyPr wrap="square">
            <a:spAutoFit/>
          </a:bodyPr>
          <a:lstStyle/>
          <a:p>
            <a:r>
              <a:rPr lang="fr-FR" sz="900" b="1"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Article D312-59-4 (modifié par Décret n°2009-378 du 2 avril 2009 - art. 3) </a:t>
            </a:r>
          </a:p>
          <a:p>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Le projet d'établissement prévu à l'article </a:t>
            </a:r>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L. 311-8 </a:t>
            </a:r>
            <a:r>
              <a:rPr lang="fr-FR" sz="9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garantit la cohérence, la continuité et la qualité des projets personnalisés d'accompagnement. Ce projet : […] formalise les procédures relatives à l'amélioration de la qualité du fonctionnement de l'établissement et des prestations qui y sont délivrées. </a:t>
            </a:r>
            <a:endParaRPr lang="fr-FR" sz="9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54" name="ZoneTexte 53">
            <a:extLst>
              <a:ext uri="{FF2B5EF4-FFF2-40B4-BE49-F238E27FC236}">
                <a16:creationId xmlns:a16="http://schemas.microsoft.com/office/drawing/2014/main" id="{A546663D-AA8D-6560-CDCC-2826A93DB8BF}"/>
              </a:ext>
            </a:extLst>
          </p:cNvPr>
          <p:cNvSpPr txBox="1"/>
          <p:nvPr/>
        </p:nvSpPr>
        <p:spPr>
          <a:xfrm>
            <a:off x="2201988" y="2986985"/>
            <a:ext cx="6658984" cy="707886"/>
          </a:xfrm>
          <a:prstGeom prst="rect">
            <a:avLst/>
          </a:prstGeom>
          <a:noFill/>
        </p:spPr>
        <p:txBody>
          <a:bodyPr wrap="square">
            <a:spAutoFit/>
          </a:bodyPr>
          <a:lstStyle/>
          <a:p>
            <a:pPr algn="l"/>
            <a:r>
              <a:rPr lang="fr-FR" sz="1000" b="1"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Article L311-8 (version en vigueur depuis le 09 février 2022)</a:t>
            </a:r>
          </a:p>
          <a:p>
            <a:pPr algn="l"/>
            <a:r>
              <a:rPr lang="fr-FR" sz="1000" b="0" i="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Un arrêté des ministres chargés de la santé et des affaires sociales fixe la liste des catégories d'établissements et services médico-sociaux devant intégrer dans leur projet d'établissement un plan détaillant les mesures à mettre en œuvre en cas d'événement entraînant une perturbation de l'organisation des soins, notamment de situation sanitaire exceptionnelle.</a:t>
            </a:r>
          </a:p>
        </p:txBody>
      </p:sp>
      <p:cxnSp>
        <p:nvCxnSpPr>
          <p:cNvPr id="55" name="Google Shape;273;g259c8bb200e_0_138">
            <a:extLst>
              <a:ext uri="{FF2B5EF4-FFF2-40B4-BE49-F238E27FC236}">
                <a16:creationId xmlns:a16="http://schemas.microsoft.com/office/drawing/2014/main" id="{422C8B32-13A0-ABAD-9585-985A7D218127}"/>
              </a:ext>
            </a:extLst>
          </p:cNvPr>
          <p:cNvCxnSpPr>
            <a:cxnSpLocks/>
          </p:cNvCxnSpPr>
          <p:nvPr/>
        </p:nvCxnSpPr>
        <p:spPr>
          <a:xfrm flipH="1">
            <a:off x="1162945" y="1749511"/>
            <a:ext cx="814535" cy="1980000"/>
          </a:xfrm>
          <a:prstGeom prst="straightConnector1">
            <a:avLst/>
          </a:prstGeom>
          <a:noFill/>
          <a:ln w="38100" cap="flat" cmpd="sng">
            <a:solidFill>
              <a:schemeClr val="lt1"/>
            </a:solidFill>
            <a:prstDash val="solid"/>
            <a:round/>
            <a:headEnd type="none" w="sm" len="sm"/>
            <a:tailEnd type="none" w="sm" len="sm"/>
          </a:ln>
        </p:spPr>
      </p:cxnSp>
      <p:cxnSp>
        <p:nvCxnSpPr>
          <p:cNvPr id="261" name="Google Shape;273;g259c8bb200e_0_138">
            <a:extLst>
              <a:ext uri="{FF2B5EF4-FFF2-40B4-BE49-F238E27FC236}">
                <a16:creationId xmlns:a16="http://schemas.microsoft.com/office/drawing/2014/main" id="{2FD212EE-9192-9C0F-4E24-7C0DFBB3537A}"/>
              </a:ext>
            </a:extLst>
          </p:cNvPr>
          <p:cNvCxnSpPr>
            <a:cxnSpLocks/>
          </p:cNvCxnSpPr>
          <p:nvPr/>
        </p:nvCxnSpPr>
        <p:spPr>
          <a:xfrm flipH="1">
            <a:off x="1022498" y="1744403"/>
            <a:ext cx="808038" cy="1980000"/>
          </a:xfrm>
          <a:prstGeom prst="straightConnector1">
            <a:avLst/>
          </a:prstGeom>
          <a:noFill/>
          <a:ln w="38100" cap="flat" cmpd="sng">
            <a:solidFill>
              <a:schemeClr val="lt1"/>
            </a:solidFill>
            <a:prstDash val="solid"/>
            <a:round/>
            <a:headEnd type="none" w="sm" len="sm"/>
            <a:tailEnd type="none" w="sm" len="sm"/>
          </a:ln>
        </p:spPr>
      </p:cxnSp>
      <p:cxnSp>
        <p:nvCxnSpPr>
          <p:cNvPr id="262" name="Google Shape;273;g259c8bb200e_0_138">
            <a:extLst>
              <a:ext uri="{FF2B5EF4-FFF2-40B4-BE49-F238E27FC236}">
                <a16:creationId xmlns:a16="http://schemas.microsoft.com/office/drawing/2014/main" id="{78508CA5-9CFA-5F4A-5029-18B785E580E5}"/>
              </a:ext>
            </a:extLst>
          </p:cNvPr>
          <p:cNvCxnSpPr>
            <a:cxnSpLocks/>
          </p:cNvCxnSpPr>
          <p:nvPr/>
        </p:nvCxnSpPr>
        <p:spPr>
          <a:xfrm flipH="1">
            <a:off x="874388" y="1744403"/>
            <a:ext cx="798039" cy="1980000"/>
          </a:xfrm>
          <a:prstGeom prst="straightConnector1">
            <a:avLst/>
          </a:prstGeom>
          <a:noFill/>
          <a:ln w="38100" cap="flat" cmpd="sng">
            <a:solidFill>
              <a:schemeClr val="lt1"/>
            </a:solidFill>
            <a:prstDash val="solid"/>
            <a:round/>
            <a:headEnd type="none" w="sm" len="sm"/>
            <a:tailEnd type="none" w="sm" len="sm"/>
          </a:ln>
        </p:spPr>
      </p:cxnSp>
      <p:pic>
        <p:nvPicPr>
          <p:cNvPr id="52" name="Image 51">
            <a:extLst>
              <a:ext uri="{FF2B5EF4-FFF2-40B4-BE49-F238E27FC236}">
                <a16:creationId xmlns:a16="http://schemas.microsoft.com/office/drawing/2014/main" id="{3D3A69B7-B3F4-4747-0204-EFD7AF9D3F2B}"/>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tretch>
            <a:fillRect/>
          </a:stretch>
        </p:blipFill>
        <p:spPr>
          <a:xfrm>
            <a:off x="304203" y="2382495"/>
            <a:ext cx="1124914" cy="556161"/>
          </a:xfrm>
          <a:prstGeom prst="rect">
            <a:avLst/>
          </a:prstGeom>
          <a:ln>
            <a:solidFill>
              <a:schemeClr val="bg1"/>
            </a:solidFill>
          </a:ln>
        </p:spPr>
      </p:pic>
      <p:cxnSp>
        <p:nvCxnSpPr>
          <p:cNvPr id="281" name="Google Shape;273;g259c8bb200e_0_138">
            <a:extLst>
              <a:ext uri="{FF2B5EF4-FFF2-40B4-BE49-F238E27FC236}">
                <a16:creationId xmlns:a16="http://schemas.microsoft.com/office/drawing/2014/main" id="{A0C8381F-CC7F-1B8B-172C-382751336830}"/>
              </a:ext>
            </a:extLst>
          </p:cNvPr>
          <p:cNvCxnSpPr>
            <a:cxnSpLocks/>
          </p:cNvCxnSpPr>
          <p:nvPr/>
        </p:nvCxnSpPr>
        <p:spPr>
          <a:xfrm flipH="1">
            <a:off x="1685748" y="1744403"/>
            <a:ext cx="442992" cy="1069451"/>
          </a:xfrm>
          <a:prstGeom prst="straightConnector1">
            <a:avLst/>
          </a:prstGeom>
          <a:noFill/>
          <a:ln w="38100" cap="flat" cmpd="sng">
            <a:solidFill>
              <a:schemeClr val="lt1"/>
            </a:solidFill>
            <a:prstDash val="solid"/>
            <a:round/>
            <a:headEnd type="none" w="sm" len="sm"/>
            <a:tailEnd type="none" w="sm" len="sm"/>
          </a:ln>
        </p:spPr>
      </p:cxnSp>
      <p:cxnSp>
        <p:nvCxnSpPr>
          <p:cNvPr id="284" name="Google Shape;273;g259c8bb200e_0_138">
            <a:extLst>
              <a:ext uri="{FF2B5EF4-FFF2-40B4-BE49-F238E27FC236}">
                <a16:creationId xmlns:a16="http://schemas.microsoft.com/office/drawing/2014/main" id="{AD1E0C1E-7389-8CDA-59D7-705AD30A7C06}"/>
              </a:ext>
            </a:extLst>
          </p:cNvPr>
          <p:cNvCxnSpPr>
            <a:cxnSpLocks/>
          </p:cNvCxnSpPr>
          <p:nvPr/>
        </p:nvCxnSpPr>
        <p:spPr>
          <a:xfrm flipH="1">
            <a:off x="2022493" y="959278"/>
            <a:ext cx="218682" cy="494240"/>
          </a:xfrm>
          <a:prstGeom prst="straightConnector1">
            <a:avLst/>
          </a:prstGeom>
          <a:noFill/>
          <a:ln w="38100" cap="flat" cmpd="sng">
            <a:solidFill>
              <a:schemeClr val="lt1"/>
            </a:solidFill>
            <a:prstDash val="solid"/>
            <a:round/>
            <a:headEnd type="none" w="sm" len="sm"/>
            <a:tailEnd type="none" w="sm" len="sm"/>
          </a:ln>
        </p:spPr>
      </p:cxnSp>
      <p:sp>
        <p:nvSpPr>
          <p:cNvPr id="2" name="Google Shape;256;g259c8bb200e_0_138">
            <a:extLst>
              <a:ext uri="{FF2B5EF4-FFF2-40B4-BE49-F238E27FC236}">
                <a16:creationId xmlns:a16="http://schemas.microsoft.com/office/drawing/2014/main" id="{F9CA1529-7983-E531-EDD5-E05017F2D39B}"/>
              </a:ext>
            </a:extLst>
          </p:cNvPr>
          <p:cNvSpPr txBox="1"/>
          <p:nvPr/>
        </p:nvSpPr>
        <p:spPr>
          <a:xfrm>
            <a:off x="165540" y="735644"/>
            <a:ext cx="8691059" cy="410690"/>
          </a:xfrm>
          <a:prstGeom prst="rect">
            <a:avLst/>
          </a:prstGeom>
          <a:solidFill>
            <a:srgbClr val="006AB2"/>
          </a:solidFill>
          <a:ln>
            <a:noFill/>
          </a:ln>
        </p:spPr>
        <p:txBody>
          <a:bodyPr spcFirstLastPara="1" wrap="square" lIns="91426" tIns="91426" rIns="91426" bIns="91426" anchor="t"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pic>
        <p:nvPicPr>
          <p:cNvPr id="3" name="Google Shape;262;g259c8bb200e_0_138">
            <a:extLst>
              <a:ext uri="{FF2B5EF4-FFF2-40B4-BE49-F238E27FC236}">
                <a16:creationId xmlns:a16="http://schemas.microsoft.com/office/drawing/2014/main" id="{DC249020-2396-BFF8-B7F5-43D227A1B827}"/>
              </a:ext>
            </a:extLst>
          </p:cNvPr>
          <p:cNvPicPr preferRelativeResize="0"/>
          <p:nvPr/>
        </p:nvPicPr>
        <p:blipFill rotWithShape="1">
          <a:blip r:embed="rId9">
            <a:alphaModFix/>
          </a:blip>
          <a:srcRect/>
          <a:stretch/>
        </p:blipFill>
        <p:spPr>
          <a:xfrm>
            <a:off x="588816" y="708665"/>
            <a:ext cx="501225" cy="501225"/>
          </a:xfrm>
          <a:prstGeom prst="rect">
            <a:avLst/>
          </a:prstGeom>
          <a:noFill/>
          <a:ln>
            <a:noFill/>
          </a:ln>
        </p:spPr>
      </p:pic>
      <p:sp>
        <p:nvSpPr>
          <p:cNvPr id="4" name="Google Shape;265;g259c8bb200e_0_138">
            <a:extLst>
              <a:ext uri="{FF2B5EF4-FFF2-40B4-BE49-F238E27FC236}">
                <a16:creationId xmlns:a16="http://schemas.microsoft.com/office/drawing/2014/main" id="{1C727FF0-D17A-2570-0E6C-A772855133AD}"/>
              </a:ext>
            </a:extLst>
          </p:cNvPr>
          <p:cNvSpPr txBox="1"/>
          <p:nvPr/>
        </p:nvSpPr>
        <p:spPr>
          <a:xfrm>
            <a:off x="2201261" y="771500"/>
            <a:ext cx="6266258" cy="332317"/>
          </a:xfrm>
          <a:prstGeom prst="rect">
            <a:avLst/>
          </a:prstGeom>
          <a:solidFill>
            <a:srgbClr val="006AB2"/>
          </a:solidFill>
          <a:ln>
            <a:noFill/>
          </a:ln>
        </p:spPr>
        <p:txBody>
          <a:bodyPr spcFirstLastPara="1" wrap="square" lIns="91426" tIns="36000" rIns="91426" bIns="36000" anchor="t" anchorCtr="0">
            <a:noAutofit/>
          </a:bodyPr>
          <a:lstStyle/>
          <a:p>
            <a:pPr algn="just">
              <a:buSzPts val="1200"/>
            </a:pPr>
            <a:r>
              <a:rPr lang="fr-FR" sz="900" b="1" dirty="0">
                <a:solidFill>
                  <a:schemeClr val="bg1"/>
                </a:solidFill>
                <a:latin typeface="Calibri" panose="020F0502020204030204" pitchFamily="34" charset="0"/>
                <a:ea typeface="Calibri" panose="020F0502020204030204" pitchFamily="34" charset="0"/>
                <a:cs typeface="Calibri" panose="020F0502020204030204" pitchFamily="34" charset="0"/>
                <a:sym typeface="Open Sans"/>
              </a:rPr>
              <a:t>Norme ISO 22301</a:t>
            </a:r>
          </a:p>
          <a:p>
            <a:pPr algn="just">
              <a:buSzPts val="1200"/>
            </a:pPr>
            <a:r>
              <a:rPr lang="fr-FR" sz="900" dirty="0">
                <a:solidFill>
                  <a:schemeClr val="bg1"/>
                </a:solidFill>
                <a:latin typeface="Calibri" panose="020F0502020204030204" pitchFamily="34" charset="0"/>
                <a:ea typeface="Calibri" panose="020F0502020204030204" pitchFamily="34" charset="0"/>
                <a:cs typeface="Calibri" panose="020F0502020204030204" pitchFamily="34" charset="0"/>
                <a:sym typeface="Open Sans"/>
              </a:rPr>
              <a:t>Cadre de référence pour la conduite et le pilote d’un système de management de la continuité d’activité. </a:t>
            </a:r>
            <a:endParaRPr sz="1000" dirty="0">
              <a:solidFill>
                <a:schemeClr val="bg1"/>
              </a:solidFill>
              <a:latin typeface="Calibri" panose="020F0502020204030204" pitchFamily="34" charset="0"/>
              <a:ea typeface="Calibri" panose="020F0502020204030204" pitchFamily="34" charset="0"/>
              <a:cs typeface="Calibri" panose="020F0502020204030204" pitchFamily="34" charset="0"/>
              <a:sym typeface="Open Sans"/>
            </a:endParaRPr>
          </a:p>
        </p:txBody>
      </p:sp>
      <p:cxnSp>
        <p:nvCxnSpPr>
          <p:cNvPr id="14" name="Google Shape;273;g259c8bb200e_0_138">
            <a:extLst>
              <a:ext uri="{FF2B5EF4-FFF2-40B4-BE49-F238E27FC236}">
                <a16:creationId xmlns:a16="http://schemas.microsoft.com/office/drawing/2014/main" id="{50729818-4779-1174-8F07-748659C37BAA}"/>
              </a:ext>
            </a:extLst>
          </p:cNvPr>
          <p:cNvCxnSpPr>
            <a:cxnSpLocks/>
          </p:cNvCxnSpPr>
          <p:nvPr/>
        </p:nvCxnSpPr>
        <p:spPr>
          <a:xfrm flipH="1">
            <a:off x="1787743" y="729384"/>
            <a:ext cx="187581" cy="442973"/>
          </a:xfrm>
          <a:prstGeom prst="straightConnector1">
            <a:avLst/>
          </a:prstGeom>
          <a:noFill/>
          <a:ln w="38100" cap="flat" cmpd="sng">
            <a:solidFill>
              <a:schemeClr val="lt1"/>
            </a:solidFill>
            <a:prstDash val="solid"/>
            <a:round/>
            <a:headEnd type="none" w="sm" len="sm"/>
            <a:tailEnd type="none" w="sm" len="sm"/>
          </a:ln>
        </p:spPr>
      </p:cxnSp>
      <p:cxnSp>
        <p:nvCxnSpPr>
          <p:cNvPr id="32" name="Google Shape;273;g259c8bb200e_0_138">
            <a:extLst>
              <a:ext uri="{FF2B5EF4-FFF2-40B4-BE49-F238E27FC236}">
                <a16:creationId xmlns:a16="http://schemas.microsoft.com/office/drawing/2014/main" id="{89BFB0CA-E8D8-A1A3-E3EC-8CC62C85ADB3}"/>
              </a:ext>
            </a:extLst>
          </p:cNvPr>
          <p:cNvCxnSpPr>
            <a:cxnSpLocks/>
          </p:cNvCxnSpPr>
          <p:nvPr/>
        </p:nvCxnSpPr>
        <p:spPr>
          <a:xfrm flipH="1">
            <a:off x="1657345" y="729384"/>
            <a:ext cx="193330" cy="457339"/>
          </a:xfrm>
          <a:prstGeom prst="straightConnector1">
            <a:avLst/>
          </a:prstGeom>
          <a:noFill/>
          <a:ln w="38100" cap="flat" cmpd="sng">
            <a:solidFill>
              <a:schemeClr val="lt1"/>
            </a:solidFill>
            <a:prstDash val="solid"/>
            <a:round/>
            <a:headEnd type="none" w="sm" len="sm"/>
            <a:tailEnd type="none" w="sm" len="sm"/>
          </a:ln>
        </p:spPr>
      </p:cxnSp>
      <p:cxnSp>
        <p:nvCxnSpPr>
          <p:cNvPr id="33" name="Google Shape;273;g259c8bb200e_0_138">
            <a:extLst>
              <a:ext uri="{FF2B5EF4-FFF2-40B4-BE49-F238E27FC236}">
                <a16:creationId xmlns:a16="http://schemas.microsoft.com/office/drawing/2014/main" id="{A84E43F7-C1EF-8809-3459-6532705E0FEE}"/>
              </a:ext>
            </a:extLst>
          </p:cNvPr>
          <p:cNvCxnSpPr>
            <a:cxnSpLocks/>
          </p:cNvCxnSpPr>
          <p:nvPr/>
        </p:nvCxnSpPr>
        <p:spPr>
          <a:xfrm flipH="1">
            <a:off x="1529385" y="720516"/>
            <a:ext cx="204640" cy="451841"/>
          </a:xfrm>
          <a:prstGeom prst="straightConnector1">
            <a:avLst/>
          </a:prstGeom>
          <a:noFill/>
          <a:ln w="38100" cap="flat" cmpd="sng">
            <a:solidFill>
              <a:schemeClr val="lt1"/>
            </a:solidFill>
            <a:prstDash val="solid"/>
            <a:round/>
            <a:headEnd type="none" w="sm" len="sm"/>
            <a:tailEnd type="none" w="sm" len="sm"/>
          </a:ln>
        </p:spPr>
      </p:cxnSp>
      <p:cxnSp>
        <p:nvCxnSpPr>
          <p:cNvPr id="283" name="Google Shape;273;g259c8bb200e_0_138">
            <a:extLst>
              <a:ext uri="{FF2B5EF4-FFF2-40B4-BE49-F238E27FC236}">
                <a16:creationId xmlns:a16="http://schemas.microsoft.com/office/drawing/2014/main" id="{C143D010-CB24-7599-EBCF-1BA7FE0A466A}"/>
              </a:ext>
            </a:extLst>
          </p:cNvPr>
          <p:cNvCxnSpPr>
            <a:cxnSpLocks/>
          </p:cNvCxnSpPr>
          <p:nvPr/>
        </p:nvCxnSpPr>
        <p:spPr>
          <a:xfrm flipH="1">
            <a:off x="1987665" y="727988"/>
            <a:ext cx="112633" cy="274043"/>
          </a:xfrm>
          <a:prstGeom prst="straightConnector1">
            <a:avLst/>
          </a:prstGeom>
          <a:noFill/>
          <a:ln w="38100" cap="flat" cmpd="sng">
            <a:solidFill>
              <a:schemeClr val="lt1"/>
            </a:solidFill>
            <a:prstDash val="solid"/>
            <a:round/>
            <a:headEnd type="none" w="sm" len="sm"/>
            <a:tailEnd type="none" w="sm" len="sm"/>
          </a:ln>
        </p:spPr>
      </p:cxnSp>
      <p:sp>
        <p:nvSpPr>
          <p:cNvPr id="293" name="Google Shape;362;g259c8bb200e_0_223">
            <a:extLst>
              <a:ext uri="{FF2B5EF4-FFF2-40B4-BE49-F238E27FC236}">
                <a16:creationId xmlns:a16="http://schemas.microsoft.com/office/drawing/2014/main" id="{97689B6D-952D-D5C8-CB0C-1F1ACA7A27F3}"/>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294" name="Google Shape;363;g259c8bb200e_0_223">
            <a:extLst>
              <a:ext uri="{FF2B5EF4-FFF2-40B4-BE49-F238E27FC236}">
                <a16:creationId xmlns:a16="http://schemas.microsoft.com/office/drawing/2014/main" id="{DACE9E50-8DD9-5925-3757-F815EC4C9598}"/>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259c8bb200e_0_324"/>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dirty="0">
                <a:latin typeface="Calibri" panose="020F0502020204030204" pitchFamily="34" charset="0"/>
                <a:ea typeface="Calibri" panose="020F0502020204030204" pitchFamily="34" charset="0"/>
                <a:cs typeface="Calibri" panose="020F0502020204030204" pitchFamily="34" charset="0"/>
                <a:sym typeface="Open Sans"/>
              </a:rPr>
              <a:t>Glossaire (1/2)</a:t>
            </a:r>
            <a:endParaRPr sz="1800" dirty="0">
              <a:latin typeface="Calibri" panose="020F0502020204030204" pitchFamily="34" charset="0"/>
              <a:ea typeface="Calibri" panose="020F0502020204030204" pitchFamily="34" charset="0"/>
              <a:cs typeface="Calibri" panose="020F0502020204030204" pitchFamily="34" charset="0"/>
              <a:sym typeface="Open Sans"/>
            </a:endParaRPr>
          </a:p>
        </p:txBody>
      </p:sp>
      <p:graphicFrame>
        <p:nvGraphicFramePr>
          <p:cNvPr id="2" name="Tableau 2">
            <a:extLst>
              <a:ext uri="{FF2B5EF4-FFF2-40B4-BE49-F238E27FC236}">
                <a16:creationId xmlns:a16="http://schemas.microsoft.com/office/drawing/2014/main" id="{3E0C0504-F852-90A4-46E3-E2722B7E5E9C}"/>
              </a:ext>
            </a:extLst>
          </p:cNvPr>
          <p:cNvGraphicFramePr>
            <a:graphicFrameLocks noGrp="1"/>
          </p:cNvGraphicFramePr>
          <p:nvPr>
            <p:extLst>
              <p:ext uri="{D42A27DB-BD31-4B8C-83A1-F6EECF244321}">
                <p14:modId xmlns:p14="http://schemas.microsoft.com/office/powerpoint/2010/main" val="1136374886"/>
              </p:ext>
            </p:extLst>
          </p:nvPr>
        </p:nvGraphicFramePr>
        <p:xfrm>
          <a:off x="230400" y="746186"/>
          <a:ext cx="8766116" cy="3978720"/>
        </p:xfrm>
        <a:graphic>
          <a:graphicData uri="http://schemas.openxmlformats.org/drawingml/2006/table">
            <a:tbl>
              <a:tblPr firstRow="1" bandRow="1">
                <a:tableStyleId>{5C22544A-7EE6-4342-B048-85BDC9FD1C3A}</a:tableStyleId>
              </a:tblPr>
              <a:tblGrid>
                <a:gridCol w="1899325">
                  <a:extLst>
                    <a:ext uri="{9D8B030D-6E8A-4147-A177-3AD203B41FA5}">
                      <a16:colId xmlns:a16="http://schemas.microsoft.com/office/drawing/2014/main" val="1407757478"/>
                    </a:ext>
                  </a:extLst>
                </a:gridCol>
                <a:gridCol w="6866791">
                  <a:extLst>
                    <a:ext uri="{9D8B030D-6E8A-4147-A177-3AD203B41FA5}">
                      <a16:colId xmlns:a16="http://schemas.microsoft.com/office/drawing/2014/main" val="609590215"/>
                    </a:ext>
                  </a:extLst>
                </a:gridCol>
              </a:tblGrid>
              <a:tr h="178250">
                <a:tc>
                  <a:txBody>
                    <a:bodyPr/>
                    <a:lstStyle/>
                    <a:p>
                      <a:pPr algn="ctr"/>
                      <a:r>
                        <a:rPr lang="fr-FR" sz="1200" dirty="0">
                          <a:latin typeface="Calibri" panose="020F0502020204030204" pitchFamily="34" charset="0"/>
                          <a:ea typeface="Calibri" panose="020F0502020204030204" pitchFamily="34" charset="0"/>
                          <a:cs typeface="Calibri" panose="020F0502020204030204" pitchFamily="34" charset="0"/>
                        </a:rPr>
                        <a:t>Vocabulaire</a:t>
                      </a:r>
                    </a:p>
                  </a:txBody>
                  <a:tcPr/>
                </a:tc>
                <a:tc>
                  <a:txBody>
                    <a:bodyPr/>
                    <a:lstStyle/>
                    <a:p>
                      <a:pPr algn="ctr"/>
                      <a:r>
                        <a:rPr lang="fr-FR" sz="1200" dirty="0">
                          <a:latin typeface="Calibri" panose="020F0502020204030204" pitchFamily="34" charset="0"/>
                          <a:ea typeface="Calibri" panose="020F0502020204030204" pitchFamily="34" charset="0"/>
                          <a:cs typeface="Calibri" panose="020F0502020204030204" pitchFamily="34" charset="0"/>
                        </a:rPr>
                        <a:t>Définition</a:t>
                      </a:r>
                    </a:p>
                  </a:txBody>
                  <a:tcPr/>
                </a:tc>
                <a:extLst>
                  <a:ext uri="{0D108BD9-81ED-4DB2-BD59-A6C34878D82A}">
                    <a16:rowId xmlns:a16="http://schemas.microsoft.com/office/drawing/2014/main" val="4206663030"/>
                  </a:ext>
                </a:extLst>
              </a:tr>
              <a:tr h="257472">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Activité critique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Une activité est définie comme critique si, sur la temporalité étudiée, son interruption induit au moins un des impacts suivants : personnel, patient, opérationnel, juridique, médiatique, financier.</a:t>
                      </a:r>
                      <a:endPar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Pour chacun des 6 impacts, un seuil de criticité doit être défini. Pour un impact donné, si l’arrêt de l’activité induit un impact au-delà du seuil fixé, je peux prétendre que l’activité est critique.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Ce principe de criticité permet d’identifier les activités pour lesquelles il va falloir identifier des solutions de continuité d’activité et de reprise d’activité.</a:t>
                      </a:r>
                    </a:p>
                  </a:txBody>
                  <a:tcPr marT="36000" marB="36000"/>
                </a:tc>
                <a:extLst>
                  <a:ext uri="{0D108BD9-81ED-4DB2-BD59-A6C34878D82A}">
                    <a16:rowId xmlns:a16="http://schemas.microsoft.com/office/drawing/2014/main" val="1813824142"/>
                  </a:ext>
                </a:extLst>
              </a:tr>
              <a:tr h="158444">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Activité prioritaire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rPr>
                        <a:t>Activité dont la priorité doit être donnée à la suite d’un incident afin d’en atténuer les impacts. [ISO 22301:2012]</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Il s’agit d’une activité essentielle au déroulement d’un processus métier et dont la réalisation est prioritaire au regard d’autres activités du processus métier.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b="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Ce principe d’ « activité prioritaire » permet d’identifier rapidement les activités pour lesquelles il faudra s’assurer en priorité du bon déroulement de la continuité d’activité ; et/ou pour lesquelles il faudra axer ses efforts en priorité dans le cadre de la continuité d’activité.</a:t>
                      </a:r>
                    </a:p>
                  </a:txBody>
                  <a:tcPr marT="36000" marB="36000"/>
                </a:tc>
                <a:extLst>
                  <a:ext uri="{0D108BD9-81ED-4DB2-BD59-A6C34878D82A}">
                    <a16:rowId xmlns:a16="http://schemas.microsoft.com/office/drawing/2014/main" val="3908131807"/>
                  </a:ext>
                </a:extLst>
              </a:tr>
              <a:tr h="257472">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Bilan d’Impacts sur l’Activité (BIA)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Processus d’analyse de l’impact dans le temps d’une perturbation sur l’organisme. </a:t>
                      </a: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[Norme ISO 22301:2019] </a:t>
                      </a:r>
                    </a:p>
                  </a:txBody>
                  <a:tcPr marT="36000" marB="36000"/>
                </a:tc>
                <a:extLst>
                  <a:ext uri="{0D108BD9-81ED-4DB2-BD59-A6C34878D82A}">
                    <a16:rowId xmlns:a16="http://schemas.microsoft.com/office/drawing/2014/main" val="3373119743"/>
                  </a:ext>
                </a:extLst>
              </a:tr>
              <a:tr h="257472">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Continuité d’activité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Capacité d’un organisme à poursuivre la livraison de produits et la fourniture de services dans des délais acceptables à une capacité prédéfinie durant une perturbation. </a:t>
                      </a: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[Norme ISO 22301:2019]</a:t>
                      </a:r>
                    </a:p>
                  </a:txBody>
                  <a:tcPr marT="36000" marB="36000"/>
                </a:tc>
                <a:extLst>
                  <a:ext uri="{0D108BD9-81ED-4DB2-BD59-A6C34878D82A}">
                    <a16:rowId xmlns:a16="http://schemas.microsoft.com/office/drawing/2014/main" val="2129722329"/>
                  </a:ext>
                </a:extLst>
              </a:tr>
              <a:tr h="257472">
                <a:tc>
                  <a:txBody>
                    <a:bodyPr/>
                    <a:lstStyle/>
                    <a:p>
                      <a:r>
                        <a:rPr lang="fr-FR" sz="1000" b="1" strike="noStrike"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lc="http://schemas.openxmlformats.org/drawingml/2006/lockedCanvas"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Correspondant PCRA</a:t>
                      </a:r>
                      <a:endParaRPr lang="fr-FR" sz="1000" strike="noStrike"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strike="noStrike"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Personne en charge d’organiser et mettre en œuvre la continuité d’activité de la direction au sein du processus métier dont il est responsable.</a:t>
                      </a:r>
                      <a:endParaRPr lang="fr-FR" sz="1000" b="1" i="1" strike="noStrike"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T="36000" marB="36000"/>
                </a:tc>
                <a:extLst>
                  <a:ext uri="{0D108BD9-81ED-4DB2-BD59-A6C34878D82A}">
                    <a16:rowId xmlns:a16="http://schemas.microsoft.com/office/drawing/2014/main" val="2001665243"/>
                  </a:ext>
                </a:extLst>
              </a:tr>
              <a:tr h="356499">
                <a:tc>
                  <a:txBody>
                    <a:bodyPr/>
                    <a:lstStyle/>
                    <a:p>
                      <a:r>
                        <a:rPr lang="fr-FR" sz="10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rPr>
                        <a:t>Durée Maximale </a:t>
                      </a:r>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d’Interruption Admissible (DMIA)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Temps nécessaire pour que les impacts défavorables pouvant résulter de la non-fourniture d'un produit/service ou de la non-réalisation d'une activité, deviennent inacceptables. </a:t>
                      </a: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[Norme ISO 22301:2019]</a:t>
                      </a:r>
                    </a:p>
                  </a:txBody>
                  <a:tcPr marT="36000" marB="36000"/>
                </a:tc>
                <a:extLst>
                  <a:ext uri="{0D108BD9-81ED-4DB2-BD59-A6C34878D82A}">
                    <a16:rowId xmlns:a16="http://schemas.microsoft.com/office/drawing/2014/main" val="1885648580"/>
                  </a:ext>
                </a:extLst>
              </a:tr>
              <a:tr h="158444">
                <a:tc>
                  <a:txBody>
                    <a:bodyPr/>
                    <a:lstStyle/>
                    <a:p>
                      <a:r>
                        <a:rPr lang="fr-FR" sz="10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rPr>
                        <a:t>Fiche processus métier</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tab pos="4127500" algn="l"/>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Document unique qui recense les points clés pour assurer la continuité et la reprise de l’activité à l’échelle d’un processus métier.</a:t>
                      </a:r>
                    </a:p>
                  </a:txBody>
                  <a:tcPr marT="36000" marB="36000"/>
                </a:tc>
                <a:extLst>
                  <a:ext uri="{0D108BD9-81ED-4DB2-BD59-A6C34878D82A}">
                    <a16:rowId xmlns:a16="http://schemas.microsoft.com/office/drawing/2014/main" val="2862210199"/>
                  </a:ext>
                </a:extLst>
              </a:tr>
            </a:tbl>
          </a:graphicData>
        </a:graphic>
      </p:graphicFrame>
      <p:sp>
        <p:nvSpPr>
          <p:cNvPr id="3" name="Espace réservé du numéro de diapositive 2">
            <a:extLst>
              <a:ext uri="{FF2B5EF4-FFF2-40B4-BE49-F238E27FC236}">
                <a16:creationId xmlns:a16="http://schemas.microsoft.com/office/drawing/2014/main" id="{90681470-BDA8-1E3F-8D3A-3E00876C4C7F}"/>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11</a:t>
            </a:fld>
            <a:endParaRPr lang="fr-FR" sz="8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Google Shape;362;g259c8bb200e_0_223">
            <a:extLst>
              <a:ext uri="{FF2B5EF4-FFF2-40B4-BE49-F238E27FC236}">
                <a16:creationId xmlns:a16="http://schemas.microsoft.com/office/drawing/2014/main" id="{D0634ECB-0A9E-9229-97DE-F7DEB395C793}"/>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363;g259c8bb200e_0_223">
            <a:extLst>
              <a:ext uri="{FF2B5EF4-FFF2-40B4-BE49-F238E27FC236}">
                <a16:creationId xmlns:a16="http://schemas.microsoft.com/office/drawing/2014/main" id="{4F1AE65F-8E4E-07A8-0037-6F77822EAB66}"/>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2442038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g259c8bb200e_0_324"/>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dirty="0">
                <a:latin typeface="Calibri" panose="020F0502020204030204" pitchFamily="34" charset="0"/>
                <a:ea typeface="Calibri" panose="020F0502020204030204" pitchFamily="34" charset="0"/>
                <a:cs typeface="Calibri" panose="020F0502020204030204" pitchFamily="34" charset="0"/>
                <a:sym typeface="Open Sans"/>
              </a:rPr>
              <a:t>Glossaire (2/2)</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graphicFrame>
        <p:nvGraphicFramePr>
          <p:cNvPr id="2" name="Tableau 2">
            <a:extLst>
              <a:ext uri="{FF2B5EF4-FFF2-40B4-BE49-F238E27FC236}">
                <a16:creationId xmlns:a16="http://schemas.microsoft.com/office/drawing/2014/main" id="{3E0C0504-F852-90A4-46E3-E2722B7E5E9C}"/>
              </a:ext>
            </a:extLst>
          </p:cNvPr>
          <p:cNvGraphicFramePr>
            <a:graphicFrameLocks noGrp="1"/>
          </p:cNvGraphicFramePr>
          <p:nvPr>
            <p:extLst>
              <p:ext uri="{D42A27DB-BD31-4B8C-83A1-F6EECF244321}">
                <p14:modId xmlns:p14="http://schemas.microsoft.com/office/powerpoint/2010/main" val="3078662392"/>
              </p:ext>
            </p:extLst>
          </p:nvPr>
        </p:nvGraphicFramePr>
        <p:xfrm>
          <a:off x="228600" y="745200"/>
          <a:ext cx="8802000" cy="4221267"/>
        </p:xfrm>
        <a:graphic>
          <a:graphicData uri="http://schemas.openxmlformats.org/drawingml/2006/table">
            <a:tbl>
              <a:tblPr firstRow="1" bandRow="1">
                <a:tableStyleId>{5C22544A-7EE6-4342-B048-85BDC9FD1C3A}</a:tableStyleId>
              </a:tblPr>
              <a:tblGrid>
                <a:gridCol w="1803158">
                  <a:extLst>
                    <a:ext uri="{9D8B030D-6E8A-4147-A177-3AD203B41FA5}">
                      <a16:colId xmlns:a16="http://schemas.microsoft.com/office/drawing/2014/main" val="1407757478"/>
                    </a:ext>
                  </a:extLst>
                </a:gridCol>
                <a:gridCol w="6998842">
                  <a:extLst>
                    <a:ext uri="{9D8B030D-6E8A-4147-A177-3AD203B41FA5}">
                      <a16:colId xmlns:a16="http://schemas.microsoft.com/office/drawing/2014/main" val="609590215"/>
                    </a:ext>
                  </a:extLst>
                </a:gridCol>
              </a:tblGrid>
              <a:tr h="208608">
                <a:tc>
                  <a:txBody>
                    <a:bodyPr/>
                    <a:lstStyle/>
                    <a:p>
                      <a:pPr algn="ctr"/>
                      <a:r>
                        <a:rPr lang="fr-FR" sz="1200" dirty="0">
                          <a:latin typeface="Calibri" panose="020F0502020204030204" pitchFamily="34" charset="0"/>
                          <a:ea typeface="Calibri" panose="020F0502020204030204" pitchFamily="34" charset="0"/>
                          <a:cs typeface="Calibri" panose="020F0502020204030204" pitchFamily="34" charset="0"/>
                        </a:rPr>
                        <a:t>Vocabulaire</a:t>
                      </a:r>
                    </a:p>
                  </a:txBody>
                  <a:tcPr/>
                </a:tc>
                <a:tc>
                  <a:txBody>
                    <a:bodyPr/>
                    <a:lstStyle/>
                    <a:p>
                      <a:pPr algn="ctr"/>
                      <a:r>
                        <a:rPr lang="fr-FR" sz="1200" dirty="0">
                          <a:latin typeface="Calibri" panose="020F0502020204030204" pitchFamily="34" charset="0"/>
                          <a:ea typeface="Calibri" panose="020F0502020204030204" pitchFamily="34" charset="0"/>
                          <a:cs typeface="Calibri" panose="020F0502020204030204" pitchFamily="34" charset="0"/>
                        </a:rPr>
                        <a:t>Définition</a:t>
                      </a:r>
                    </a:p>
                  </a:txBody>
                  <a:tcPr/>
                </a:tc>
                <a:extLst>
                  <a:ext uri="{0D108BD9-81ED-4DB2-BD59-A6C34878D82A}">
                    <a16:rowId xmlns:a16="http://schemas.microsoft.com/office/drawing/2014/main" val="4206663030"/>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Comprend toutes les actions qui vont permettre d’éprouver et de maintenir à jour le Système de Management de la Continuité d’Activité. Il s’agit d’un processus d’amélioration continue indispensable pour s’assurer de disposer, le jour de la crise, d’une véritable capacité de continuité d’activité.</a:t>
                      </a:r>
                      <a:endPar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T="36000" marB="36000"/>
                </a:tc>
                <a:extLst>
                  <a:ext uri="{0D108BD9-81ED-4DB2-BD59-A6C34878D82A}">
                    <a16:rowId xmlns:a16="http://schemas.microsoft.com/office/drawing/2014/main" val="3189818051"/>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Perte de données maximale admissible (PDMA)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marT="36000" marB="3600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Indicateur de perte de données maximale admissible dans le domaine informatique, qui implique de définir les modalités de sauvegarde, duplication, reprise des données et redémarrage.</a:t>
                      </a:r>
                      <a:endPar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T="36000" marB="36000"/>
                </a:tc>
                <a:extLst>
                  <a:ext uri="{0D108BD9-81ED-4DB2-BD59-A6C34878D82A}">
                    <a16:rowId xmlns:a16="http://schemas.microsoft.com/office/drawing/2014/main" val="3181836622"/>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Plan</a:t>
                      </a:r>
                      <a:r>
                        <a:rPr lang="fr-FR" sz="1000" b="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 </a:t>
                      </a:r>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de Continuité et de Reprise d’Activité cadre (PCRA cadre)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Plan de réponse du niveau stratégique en cas d’événement perturbateur entraînant une indisponibilité d’une ou plusieurs ressources critiques. C’est la vision globale et stratégique du PCA.</a:t>
                      </a:r>
                      <a:r>
                        <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 </a:t>
                      </a:r>
                      <a:endParaRPr lang="fr-FR" sz="1000" b="1" i="1" dirty="0">
                        <a:solidFill>
                          <a:srgbClr val="006AB2"/>
                        </a:solidFill>
                        <a:highlight>
                          <a:srgbClr val="E94C96"/>
                        </a:highlight>
                        <a:latin typeface="Calibri" panose="020F0502020204030204" pitchFamily="34" charset="0"/>
                        <a:ea typeface="Calibri" panose="020F0502020204030204" pitchFamily="34" charset="0"/>
                        <a:cs typeface="Calibri" panose="020F0502020204030204" pitchFamily="34" charset="0"/>
                        <a:sym typeface="Open Sans"/>
                      </a:endParaRPr>
                    </a:p>
                  </a:txBody>
                  <a:tcPr/>
                </a:tc>
                <a:extLst>
                  <a:ext uri="{0D108BD9-81ED-4DB2-BD59-A6C34878D82A}">
                    <a16:rowId xmlns:a16="http://schemas.microsoft.com/office/drawing/2014/main" val="372632358"/>
                  </a:ext>
                </a:extLst>
              </a:tr>
              <a:tr h="271077">
                <a:tc>
                  <a:txBody>
                    <a:bodyPr/>
                    <a:lstStyle/>
                    <a:p>
                      <a:pPr marR="0" algn="l" rtl="0">
                        <a:lnSpc>
                          <a:spcPct val="100000"/>
                        </a:lnSpc>
                        <a:spcBef>
                          <a:spcPts val="0"/>
                        </a:spcBef>
                        <a:spcAft>
                          <a:spcPts val="0"/>
                        </a:spcAft>
                        <a:buClr>
                          <a:srgbClr val="000000"/>
                        </a:buClr>
                        <a:buFont typeface="Arial"/>
                      </a:pPr>
                      <a:r>
                        <a:rPr lang="fr-FR" sz="1000" b="1" i="0" u="none" strike="noStrike" cap="none" dirty="0">
                          <a:solidFill>
                            <a:schemeClr val="accent5"/>
                          </a:solidFill>
                          <a:latin typeface="Calibri" panose="020F0502020204030204" pitchFamily="34" charset="0"/>
                          <a:ea typeface="Calibri" panose="020F0502020204030204" pitchFamily="34" charset="0"/>
                          <a:cs typeface="Calibri" panose="020F0502020204030204" pitchFamily="34" charset="0"/>
                          <a:sym typeface="Arial"/>
                        </a:rPr>
                        <a:t>Processus métier</a:t>
                      </a:r>
                    </a:p>
                  </a:txBody>
                  <a:tcPr marL="89535" marR="89535" marT="89535" marB="89535" anchor="ctr"/>
                </a:tc>
                <a:tc>
                  <a:txBody>
                    <a:bodyPr/>
                    <a:lstStyle/>
                    <a:p>
                      <a:pPr marR="0" algn="l" rtl="0">
                        <a:lnSpc>
                          <a:spcPct val="100000"/>
                        </a:lnSpc>
                        <a:spcBef>
                          <a:spcPts val="0"/>
                        </a:spcBef>
                        <a:spcAft>
                          <a:spcPts val="0"/>
                        </a:spcAft>
                        <a:buClr>
                          <a:srgbClr val="000000"/>
                        </a:buClr>
                        <a:buFont typeface="Arial"/>
                      </a:pPr>
                      <a:r>
                        <a:rPr lang="fr-FR" sz="1000" b="0" i="1" u="none" strike="noStrike" cap="none" dirty="0">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Regroupement d’activités au sein d’une unité d’accompagnement (sociale, éducative, hébergement, médicalisée, unités de travail </a:t>
                      </a:r>
                      <a:r>
                        <a:rPr lang="fr-FR" sz="1000" b="0" i="1" u="none" strike="noStrike" cap="none" dirty="0" err="1">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etc</a:t>
                      </a:r>
                      <a:r>
                        <a:rPr lang="fr-FR" sz="1000" b="0" i="1" u="none" strike="noStrike" cap="none" dirty="0">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 ou d’un service logistique (achat, </a:t>
                      </a:r>
                      <a:r>
                        <a:rPr lang="fr-FR" sz="1000" b="0" i="1" u="none" strike="noStrike" cap="none" dirty="0" err="1">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etc</a:t>
                      </a:r>
                      <a:r>
                        <a:rPr lang="fr-FR" sz="1000" b="0" i="1" u="none" strike="noStrike" cap="none" dirty="0">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 administratif (RH, paie, </a:t>
                      </a:r>
                      <a:r>
                        <a:rPr lang="fr-FR" sz="1000" b="0" i="1" u="none" strike="noStrike" cap="none" dirty="0" err="1">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etc</a:t>
                      </a:r>
                      <a:r>
                        <a:rPr lang="fr-FR" sz="1000" b="0" i="1" u="none" strike="noStrike" cap="none" dirty="0">
                          <a:solidFill>
                            <a:srgbClr val="006AB2"/>
                          </a:solidFill>
                          <a:latin typeface="Calibri" panose="020F0502020204030204" pitchFamily="34" charset="0"/>
                          <a:ea typeface="Calibri" panose="020F0502020204030204" pitchFamily="34" charset="0"/>
                          <a:cs typeface="Calibri" panose="020F0502020204030204" pitchFamily="34" charset="0"/>
                          <a:sym typeface="Arial"/>
                        </a:rPr>
                        <a:t>) ou médico-technique (PUI).</a:t>
                      </a:r>
                    </a:p>
                  </a:txBody>
                  <a:tcPr marL="89535" marR="89535" marT="89535" marB="89535"/>
                </a:tc>
                <a:extLst>
                  <a:ext uri="{0D108BD9-81ED-4DB2-BD59-A6C34878D82A}">
                    <a16:rowId xmlns:a16="http://schemas.microsoft.com/office/drawing/2014/main" val="4284974530"/>
                  </a:ext>
                </a:extLst>
              </a:tr>
              <a:tr h="271077">
                <a:tc>
                  <a:txBody>
                    <a:bodyPr/>
                    <a:lstStyle/>
                    <a:p>
                      <a:r>
                        <a:rPr lang="fr-FR" sz="10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Responsable du PCRA</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indent="0" algn="just">
                        <a:buClr>
                          <a:schemeClr val="accent4"/>
                        </a:buClr>
                        <a:buSzPts val="1400"/>
                        <a:buFont typeface="Arial" panose="020B0604020202020204" pitchFamily="34" charset="0"/>
                        <a:buNone/>
                      </a:pPr>
                      <a:r>
                        <a:rPr lang="fr-FR" sz="1000" b="0" i="1" u="none" strike="noStrike" cap="none"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Personne en charge du PCRA cadre (voir la Fiche de fonction du Responsable du PCRA)</a:t>
                      </a:r>
                    </a:p>
                  </a:txBody>
                  <a:tcPr/>
                </a:tc>
                <a:extLst>
                  <a:ext uri="{0D108BD9-81ED-4DB2-BD59-A6C34878D82A}">
                    <a16:rowId xmlns:a16="http://schemas.microsoft.com/office/drawing/2014/main" val="398105811"/>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Solutions de continuité d’activité (SCA)</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Actions à mettre en œuvre au niveau opérationnel pour assurer la continuité des activités, conformément à la stratégie de continuité.</a:t>
                      </a:r>
                    </a:p>
                  </a:txBody>
                  <a:tcPr/>
                </a:tc>
                <a:extLst>
                  <a:ext uri="{0D108BD9-81ED-4DB2-BD59-A6C34878D82A}">
                    <a16:rowId xmlns:a16="http://schemas.microsoft.com/office/drawing/2014/main" val="1813824142"/>
                  </a:ext>
                </a:extLst>
              </a:tr>
              <a:tr h="16681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Solutions</a:t>
                      </a:r>
                      <a:r>
                        <a:rPr lang="fr-FR" sz="1000" b="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 </a:t>
                      </a:r>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de reprise d’activité (SRA)</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rPr>
                        <a:t>Modalités de retour à un fonctionnement normal.</a:t>
                      </a:r>
                    </a:p>
                  </a:txBody>
                  <a:tcPr/>
                </a:tc>
                <a:extLst>
                  <a:ext uri="{0D108BD9-81ED-4DB2-BD59-A6C34878D82A}">
                    <a16:rowId xmlns:a16="http://schemas.microsoft.com/office/drawing/2014/main" val="3908131807"/>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Stratégies de continuité d’activité </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Objectifs principaux de continuité arbitrés par la direction générale, en corrélation avec les besoins stratégiques de continuité d’activité. </a:t>
                      </a:r>
                      <a:endPar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txBody>
                  <a:tcPr/>
                </a:tc>
                <a:extLst>
                  <a:ext uri="{0D108BD9-81ED-4DB2-BD59-A6C34878D82A}">
                    <a16:rowId xmlns:a16="http://schemas.microsoft.com/office/drawing/2014/main" val="2129722329"/>
                  </a:ext>
                </a:extLst>
              </a:tr>
              <a:tr h="271077">
                <a:tc>
                  <a:txBody>
                    <a:bodyPr/>
                    <a:lstStyle/>
                    <a:p>
                      <a:r>
                        <a:rPr lang="fr-FR" sz="10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Système de Management de la Continuité d’Activité (SMCA)</a:t>
                      </a:r>
                      <a:endParaRPr lang="fr-FR" sz="1000" dirty="0">
                        <a:latin typeface="Calibri" panose="020F0502020204030204" pitchFamily="34" charset="0"/>
                        <a:ea typeface="Calibri" panose="020F0502020204030204" pitchFamily="34" charset="0"/>
                        <a:cs typeface="Calibri" panose="020F0502020204030204" pitchFamily="34" charset="0"/>
                      </a:endParaRPr>
                    </a:p>
                  </a:txBody>
                  <a:tcPr/>
                </a:tc>
                <a:tc>
                  <a:txBody>
                    <a:bodyPr/>
                    <a:lstStyle/>
                    <a:p>
                      <a:pPr marL="0" indent="0" algn="just">
                        <a:lnSpc>
                          <a:spcPct val="115000"/>
                        </a:lnSpc>
                        <a:buClr>
                          <a:schemeClr val="accent4"/>
                        </a:buClr>
                        <a:buSzPts val="1300"/>
                        <a:buFont typeface="Arial" panose="020B0604020202020204" pitchFamily="34" charset="0"/>
                        <a:buNone/>
                      </a:pPr>
                      <a:r>
                        <a:rPr lang="fr-FR" sz="1000"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Partie du système de management global qui établit, met en œuvre, exploite, surveille, passe en revue, maintient et améliore la continuité d’activité. </a:t>
                      </a:r>
                      <a:endParaRPr lang="fr-FR" sz="1000" b="1" i="1" dirty="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endParaRPr>
                    </a:p>
                  </a:txBody>
                  <a:tcPr/>
                </a:tc>
                <a:extLst>
                  <a:ext uri="{0D108BD9-81ED-4DB2-BD59-A6C34878D82A}">
                    <a16:rowId xmlns:a16="http://schemas.microsoft.com/office/drawing/2014/main" val="2001665243"/>
                  </a:ext>
                </a:extLst>
              </a:tr>
            </a:tbl>
          </a:graphicData>
        </a:graphic>
      </p:graphicFrame>
      <p:sp>
        <p:nvSpPr>
          <p:cNvPr id="3" name="Espace réservé du numéro de diapositive 2">
            <a:extLst>
              <a:ext uri="{FF2B5EF4-FFF2-40B4-BE49-F238E27FC236}">
                <a16:creationId xmlns:a16="http://schemas.microsoft.com/office/drawing/2014/main" id="{29E986B9-3F57-E6BC-4892-5787F9840A3E}"/>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12</a:t>
            </a:fld>
            <a:endParaRPr lang="fr-FR" sz="8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Google Shape;362;g259c8bb200e_0_223">
            <a:extLst>
              <a:ext uri="{FF2B5EF4-FFF2-40B4-BE49-F238E27FC236}">
                <a16:creationId xmlns:a16="http://schemas.microsoft.com/office/drawing/2014/main" id="{E89D7C6E-662B-0211-64AF-8AA2277D6987}"/>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363;g259c8bb200e_0_223">
            <a:extLst>
              <a:ext uri="{FF2B5EF4-FFF2-40B4-BE49-F238E27FC236}">
                <a16:creationId xmlns:a16="http://schemas.microsoft.com/office/drawing/2014/main" id="{4CC9C1AE-F1FB-7A16-120C-13FA0AECBCA2}"/>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59097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AA5ED6EB-FB0F-7B45-A1BA-08C4B3906BD1}"/>
              </a:ext>
            </a:extLst>
          </p:cNvPr>
          <p:cNvSpPr/>
          <p:nvPr/>
        </p:nvSpPr>
        <p:spPr>
          <a:xfrm>
            <a:off x="0" y="737918"/>
            <a:ext cx="9143999" cy="413168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a:bodyPr>
          <a:lstStyle/>
          <a:p>
            <a:r>
              <a:rPr lang="fr-FR" dirty="0">
                <a:latin typeface="Calibri" panose="020F0502020204030204" pitchFamily="34" charset="0"/>
                <a:ea typeface="Calibri" panose="020F0502020204030204" pitchFamily="34" charset="0"/>
                <a:cs typeface="Calibri" panose="020F0502020204030204" pitchFamily="34" charset="0"/>
              </a:rPr>
              <a:t>Evolution de l’activité en cas de crise, avec et sans PCRA</a:t>
            </a: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13</a:t>
            </a:fld>
            <a:endParaRPr lang="fr-FR" dirty="0">
              <a:latin typeface="Calibri" panose="020F0502020204030204" pitchFamily="34" charset="0"/>
              <a:ea typeface="Calibri" panose="020F0502020204030204" pitchFamily="34" charset="0"/>
              <a:cs typeface="Calibri" panose="020F0502020204030204" pitchFamily="34" charset="0"/>
            </a:endParaRPr>
          </a:p>
        </p:txBody>
      </p:sp>
      <p:cxnSp>
        <p:nvCxnSpPr>
          <p:cNvPr id="7" name="Connecteur droit avec flèche 6">
            <a:extLst>
              <a:ext uri="{FF2B5EF4-FFF2-40B4-BE49-F238E27FC236}">
                <a16:creationId xmlns:a16="http://schemas.microsoft.com/office/drawing/2014/main" id="{303E46C3-CE3E-5B34-17E3-668F55008037}"/>
              </a:ext>
            </a:extLst>
          </p:cNvPr>
          <p:cNvCxnSpPr>
            <a:cxnSpLocks/>
          </p:cNvCxnSpPr>
          <p:nvPr/>
        </p:nvCxnSpPr>
        <p:spPr>
          <a:xfrm>
            <a:off x="1124743" y="4235704"/>
            <a:ext cx="787555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E30BC22A-4BB5-3573-CFF2-2EA149EC5D46}"/>
              </a:ext>
            </a:extLst>
          </p:cNvPr>
          <p:cNvCxnSpPr>
            <a:cxnSpLocks/>
          </p:cNvCxnSpPr>
          <p:nvPr/>
        </p:nvCxnSpPr>
        <p:spPr>
          <a:xfrm flipH="1" flipV="1">
            <a:off x="1124743" y="1895926"/>
            <a:ext cx="0" cy="23544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F410E91A-A86B-B903-C8C0-86D91D727E5E}"/>
              </a:ext>
            </a:extLst>
          </p:cNvPr>
          <p:cNvSpPr txBox="1"/>
          <p:nvPr/>
        </p:nvSpPr>
        <p:spPr>
          <a:xfrm>
            <a:off x="767884" y="1493136"/>
            <a:ext cx="953424" cy="430887"/>
          </a:xfrm>
          <a:prstGeom prst="rect">
            <a:avLst/>
          </a:prstGeom>
          <a:noFill/>
        </p:spPr>
        <p:txBody>
          <a:bodyPr wrap="square" rtlCol="0">
            <a:spAutoFit/>
          </a:bodyPr>
          <a:lstStyle/>
          <a:p>
            <a:r>
              <a:rPr lang="fr-FR" sz="1100" b="1" i="1" dirty="0">
                <a:solidFill>
                  <a:schemeClr val="accent1"/>
                </a:solidFill>
              </a:rPr>
              <a:t>Niveau d’activité</a:t>
            </a:r>
          </a:p>
        </p:txBody>
      </p:sp>
      <p:sp>
        <p:nvSpPr>
          <p:cNvPr id="13" name="ZoneTexte 12">
            <a:extLst>
              <a:ext uri="{FF2B5EF4-FFF2-40B4-BE49-F238E27FC236}">
                <a16:creationId xmlns:a16="http://schemas.microsoft.com/office/drawing/2014/main" id="{8D2F571B-F3C7-42FA-D4D2-44E153E44A07}"/>
              </a:ext>
            </a:extLst>
          </p:cNvPr>
          <p:cNvSpPr txBox="1"/>
          <p:nvPr/>
        </p:nvSpPr>
        <p:spPr>
          <a:xfrm>
            <a:off x="7535401" y="4227840"/>
            <a:ext cx="639919" cy="261610"/>
          </a:xfrm>
          <a:prstGeom prst="rect">
            <a:avLst/>
          </a:prstGeom>
          <a:noFill/>
        </p:spPr>
        <p:txBody>
          <a:bodyPr wrap="none" rtlCol="0">
            <a:spAutoFit/>
          </a:bodyPr>
          <a:lstStyle/>
          <a:p>
            <a:r>
              <a:rPr lang="fr-FR" sz="1100" b="1" i="1" dirty="0">
                <a:solidFill>
                  <a:schemeClr val="accent1"/>
                </a:solidFill>
              </a:rPr>
              <a:t>Temps</a:t>
            </a:r>
          </a:p>
        </p:txBody>
      </p:sp>
      <p:sp>
        <p:nvSpPr>
          <p:cNvPr id="14" name="ZoneTexte 13">
            <a:extLst>
              <a:ext uri="{FF2B5EF4-FFF2-40B4-BE49-F238E27FC236}">
                <a16:creationId xmlns:a16="http://schemas.microsoft.com/office/drawing/2014/main" id="{BEE95BB0-1B99-F762-B262-C1DB8BE1C2F6}"/>
              </a:ext>
            </a:extLst>
          </p:cNvPr>
          <p:cNvSpPr txBox="1"/>
          <p:nvPr/>
        </p:nvSpPr>
        <p:spPr>
          <a:xfrm>
            <a:off x="620647" y="1924023"/>
            <a:ext cx="468000" cy="246221"/>
          </a:xfrm>
          <a:prstGeom prst="rect">
            <a:avLst/>
          </a:prstGeom>
          <a:noFill/>
        </p:spPr>
        <p:txBody>
          <a:bodyPr wrap="none" rtlCol="0">
            <a:spAutoFit/>
          </a:bodyPr>
          <a:lstStyle/>
          <a:p>
            <a:pPr algn="r"/>
            <a:r>
              <a:rPr lang="fr-FR" sz="1000" i="1" dirty="0">
                <a:solidFill>
                  <a:schemeClr val="accent1"/>
                </a:solidFill>
              </a:rPr>
              <a:t>100%</a:t>
            </a:r>
          </a:p>
        </p:txBody>
      </p:sp>
      <p:sp>
        <p:nvSpPr>
          <p:cNvPr id="15" name="ZoneTexte 14">
            <a:extLst>
              <a:ext uri="{FF2B5EF4-FFF2-40B4-BE49-F238E27FC236}">
                <a16:creationId xmlns:a16="http://schemas.microsoft.com/office/drawing/2014/main" id="{E07BC628-1FF0-03AE-01A1-6A41DB9E4F37}"/>
              </a:ext>
            </a:extLst>
          </p:cNvPr>
          <p:cNvSpPr txBox="1"/>
          <p:nvPr/>
        </p:nvSpPr>
        <p:spPr>
          <a:xfrm>
            <a:off x="622144" y="4030791"/>
            <a:ext cx="468000" cy="253916"/>
          </a:xfrm>
          <a:prstGeom prst="rect">
            <a:avLst/>
          </a:prstGeom>
          <a:noFill/>
        </p:spPr>
        <p:txBody>
          <a:bodyPr wrap="none" rtlCol="0">
            <a:spAutoFit/>
          </a:bodyPr>
          <a:lstStyle/>
          <a:p>
            <a:pPr algn="r"/>
            <a:r>
              <a:rPr lang="fr-FR" sz="1000" i="1" dirty="0">
                <a:solidFill>
                  <a:schemeClr val="accent1"/>
                </a:solidFill>
              </a:rPr>
              <a:t>0%</a:t>
            </a:r>
          </a:p>
        </p:txBody>
      </p:sp>
      <p:pic>
        <p:nvPicPr>
          <p:cNvPr id="50" name="Graphique 49" descr="Haute tension avec un remplissage uni">
            <a:extLst>
              <a:ext uri="{FF2B5EF4-FFF2-40B4-BE49-F238E27FC236}">
                <a16:creationId xmlns:a16="http://schemas.microsoft.com/office/drawing/2014/main" id="{0162FF67-9E1F-965F-32F6-4EC9273B66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68174" y="879637"/>
            <a:ext cx="334322" cy="334322"/>
          </a:xfrm>
          <a:prstGeom prst="rect">
            <a:avLst/>
          </a:prstGeom>
        </p:spPr>
      </p:pic>
      <p:sp>
        <p:nvSpPr>
          <p:cNvPr id="51" name="ZoneTexte 50">
            <a:extLst>
              <a:ext uri="{FF2B5EF4-FFF2-40B4-BE49-F238E27FC236}">
                <a16:creationId xmlns:a16="http://schemas.microsoft.com/office/drawing/2014/main" id="{9F361287-22AE-FDB9-DE1B-874CCC118A7F}"/>
              </a:ext>
            </a:extLst>
          </p:cNvPr>
          <p:cNvSpPr txBox="1"/>
          <p:nvPr/>
        </p:nvSpPr>
        <p:spPr>
          <a:xfrm>
            <a:off x="3113960" y="1166038"/>
            <a:ext cx="442750" cy="215444"/>
          </a:xfrm>
          <a:prstGeom prst="rect">
            <a:avLst/>
          </a:prstGeom>
          <a:noFill/>
        </p:spPr>
        <p:txBody>
          <a:bodyPr wrap="none" rtlCol="0">
            <a:spAutoFit/>
          </a:bodyPr>
          <a:lstStyle/>
          <a:p>
            <a:r>
              <a:rPr lang="fr-FR" sz="800" b="1" i="1" dirty="0">
                <a:solidFill>
                  <a:srgbClr val="D71B3B"/>
                </a:solidFill>
              </a:rPr>
              <a:t>Crise</a:t>
            </a:r>
          </a:p>
        </p:txBody>
      </p:sp>
      <p:sp>
        <p:nvSpPr>
          <p:cNvPr id="30" name="Google Shape;362;g259c8bb200e_0_223">
            <a:extLst>
              <a:ext uri="{FF2B5EF4-FFF2-40B4-BE49-F238E27FC236}">
                <a16:creationId xmlns:a16="http://schemas.microsoft.com/office/drawing/2014/main" id="{5493D865-1EFB-CAD0-8F39-2ED9036605B0}"/>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31" name="Google Shape;363;g259c8bb200e_0_223">
            <a:extLst>
              <a:ext uri="{FF2B5EF4-FFF2-40B4-BE49-F238E27FC236}">
                <a16:creationId xmlns:a16="http://schemas.microsoft.com/office/drawing/2014/main" id="{AC7010A7-AF79-0EF9-A486-0F863694666A}"/>
              </a:ext>
            </a:extLst>
          </p:cNvPr>
          <p:cNvSpPr/>
          <p:nvPr/>
        </p:nvSpPr>
        <p:spPr>
          <a:xfrm>
            <a:off x="0" y="712757"/>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64" name="ZoneTexte 63">
            <a:extLst>
              <a:ext uri="{FF2B5EF4-FFF2-40B4-BE49-F238E27FC236}">
                <a16:creationId xmlns:a16="http://schemas.microsoft.com/office/drawing/2014/main" id="{1B307A01-499C-DEE0-9EAA-F4C339695D50}"/>
              </a:ext>
            </a:extLst>
          </p:cNvPr>
          <p:cNvSpPr txBox="1"/>
          <p:nvPr/>
        </p:nvSpPr>
        <p:spPr>
          <a:xfrm>
            <a:off x="2750090" y="1480414"/>
            <a:ext cx="1170490" cy="338554"/>
          </a:xfrm>
          <a:prstGeom prst="rect">
            <a:avLst/>
          </a:prstGeom>
          <a:noFill/>
        </p:spPr>
        <p:txBody>
          <a:bodyPr wrap="square" rtlCol="0">
            <a:spAutoFit/>
          </a:bodyPr>
          <a:lstStyle/>
          <a:p>
            <a:pPr algn="ctr"/>
            <a:r>
              <a:rPr lang="fr-FR" sz="800" b="1" i="1" dirty="0">
                <a:solidFill>
                  <a:srgbClr val="D71B3B"/>
                </a:solidFill>
              </a:rPr>
              <a:t>Indisponibilité des ressources</a:t>
            </a:r>
          </a:p>
        </p:txBody>
      </p:sp>
      <p:cxnSp>
        <p:nvCxnSpPr>
          <p:cNvPr id="66" name="Connecteur droit avec flèche 65">
            <a:extLst>
              <a:ext uri="{FF2B5EF4-FFF2-40B4-BE49-F238E27FC236}">
                <a16:creationId xmlns:a16="http://schemas.microsoft.com/office/drawing/2014/main" id="{2CDB2AD1-0A7F-7792-6423-05C531024199}"/>
              </a:ext>
            </a:extLst>
          </p:cNvPr>
          <p:cNvCxnSpPr>
            <a:cxnSpLocks/>
          </p:cNvCxnSpPr>
          <p:nvPr/>
        </p:nvCxnSpPr>
        <p:spPr>
          <a:xfrm>
            <a:off x="3335335" y="1799543"/>
            <a:ext cx="0" cy="316404"/>
          </a:xfrm>
          <a:prstGeom prst="straightConnector1">
            <a:avLst/>
          </a:prstGeom>
          <a:ln>
            <a:solidFill>
              <a:srgbClr val="D71B3B"/>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a:extLst>
              <a:ext uri="{FF2B5EF4-FFF2-40B4-BE49-F238E27FC236}">
                <a16:creationId xmlns:a16="http://schemas.microsoft.com/office/drawing/2014/main" id="{661782BE-2C28-D999-231E-E8AD0F077684}"/>
              </a:ext>
            </a:extLst>
          </p:cNvPr>
          <p:cNvCxnSpPr>
            <a:cxnSpLocks/>
          </p:cNvCxnSpPr>
          <p:nvPr/>
        </p:nvCxnSpPr>
        <p:spPr>
          <a:xfrm>
            <a:off x="3335335" y="1336149"/>
            <a:ext cx="1" cy="175977"/>
          </a:xfrm>
          <a:prstGeom prst="straightConnector1">
            <a:avLst/>
          </a:prstGeom>
          <a:ln>
            <a:solidFill>
              <a:srgbClr val="D71B3B"/>
            </a:solidFill>
            <a:tailEnd type="triangle"/>
          </a:ln>
        </p:spPr>
        <p:style>
          <a:lnRef idx="1">
            <a:schemeClr val="accent1"/>
          </a:lnRef>
          <a:fillRef idx="0">
            <a:schemeClr val="accent1"/>
          </a:fillRef>
          <a:effectRef idx="0">
            <a:schemeClr val="accent1"/>
          </a:effectRef>
          <a:fontRef idx="minor">
            <a:schemeClr val="tx1"/>
          </a:fontRef>
        </p:style>
      </p:cxnSp>
      <p:sp>
        <p:nvSpPr>
          <p:cNvPr id="4" name="Forme libre : forme 3">
            <a:extLst>
              <a:ext uri="{FF2B5EF4-FFF2-40B4-BE49-F238E27FC236}">
                <a16:creationId xmlns:a16="http://schemas.microsoft.com/office/drawing/2014/main" id="{54952105-BA67-80A7-5A61-344E8E1B45F0}"/>
              </a:ext>
            </a:extLst>
          </p:cNvPr>
          <p:cNvSpPr/>
          <p:nvPr/>
        </p:nvSpPr>
        <p:spPr>
          <a:xfrm>
            <a:off x="1276443" y="2014806"/>
            <a:ext cx="7627620" cy="2178379"/>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7627620"/>
              <a:gd name="connsiteY0" fmla="*/ 828 h 2184312"/>
              <a:gd name="connsiteX1" fmla="*/ 2156460 w 7627620"/>
              <a:gd name="connsiteY1" fmla="*/ 183708 h 2184312"/>
              <a:gd name="connsiteX2" fmla="*/ 2529840 w 7627620"/>
              <a:gd name="connsiteY2" fmla="*/ 2088708 h 2184312"/>
              <a:gd name="connsiteX3" fmla="*/ 3188877 w 7627620"/>
              <a:gd name="connsiteY3" fmla="*/ 2121398 h 2184312"/>
              <a:gd name="connsiteX4" fmla="*/ 5082540 w 7627620"/>
              <a:gd name="connsiteY4" fmla="*/ 389448 h 2184312"/>
              <a:gd name="connsiteX5" fmla="*/ 5947317 w 7627620"/>
              <a:gd name="connsiteY5" fmla="*/ 94478 h 2184312"/>
              <a:gd name="connsiteX6" fmla="*/ 7627620 w 7627620"/>
              <a:gd name="connsiteY6" fmla="*/ 107508 h 2184312"/>
              <a:gd name="connsiteX0" fmla="*/ 0 w 7627620"/>
              <a:gd name="connsiteY0" fmla="*/ 0 h 2251952"/>
              <a:gd name="connsiteX1" fmla="*/ 2133600 w 7627620"/>
              <a:gd name="connsiteY1" fmla="*/ 220980 h 2251952"/>
              <a:gd name="connsiteX2" fmla="*/ 2529840 w 7627620"/>
              <a:gd name="connsiteY2" fmla="*/ 2087880 h 2251952"/>
              <a:gd name="connsiteX3" fmla="*/ 3188877 w 7627620"/>
              <a:gd name="connsiteY3" fmla="*/ 2120570 h 2251952"/>
              <a:gd name="connsiteX4" fmla="*/ 5082540 w 7627620"/>
              <a:gd name="connsiteY4" fmla="*/ 388620 h 2251952"/>
              <a:gd name="connsiteX5" fmla="*/ 5947317 w 7627620"/>
              <a:gd name="connsiteY5" fmla="*/ 93650 h 2251952"/>
              <a:gd name="connsiteX6" fmla="*/ 7627620 w 7627620"/>
              <a:gd name="connsiteY6" fmla="*/ 106680 h 2251952"/>
              <a:gd name="connsiteX0" fmla="*/ 0 w 7627620"/>
              <a:gd name="connsiteY0" fmla="*/ 828 h 2255544"/>
              <a:gd name="connsiteX1" fmla="*/ 2186940 w 7627620"/>
              <a:gd name="connsiteY1" fmla="*/ 183708 h 2255544"/>
              <a:gd name="connsiteX2" fmla="*/ 2529840 w 7627620"/>
              <a:gd name="connsiteY2" fmla="*/ 2088708 h 2255544"/>
              <a:gd name="connsiteX3" fmla="*/ 3188877 w 7627620"/>
              <a:gd name="connsiteY3" fmla="*/ 2121398 h 2255544"/>
              <a:gd name="connsiteX4" fmla="*/ 5082540 w 7627620"/>
              <a:gd name="connsiteY4" fmla="*/ 389448 h 2255544"/>
              <a:gd name="connsiteX5" fmla="*/ 5947317 w 7627620"/>
              <a:gd name="connsiteY5" fmla="*/ 94478 h 2255544"/>
              <a:gd name="connsiteX6" fmla="*/ 7627620 w 7627620"/>
              <a:gd name="connsiteY6" fmla="*/ 107508 h 2255544"/>
              <a:gd name="connsiteX0" fmla="*/ 0 w 7627620"/>
              <a:gd name="connsiteY0" fmla="*/ 828 h 2190506"/>
              <a:gd name="connsiteX1" fmla="*/ 2186940 w 7627620"/>
              <a:gd name="connsiteY1" fmla="*/ 183708 h 2190506"/>
              <a:gd name="connsiteX2" fmla="*/ 2529840 w 7627620"/>
              <a:gd name="connsiteY2" fmla="*/ 2088708 h 2190506"/>
              <a:gd name="connsiteX3" fmla="*/ 3188877 w 7627620"/>
              <a:gd name="connsiteY3" fmla="*/ 2121398 h 2190506"/>
              <a:gd name="connsiteX4" fmla="*/ 5082540 w 7627620"/>
              <a:gd name="connsiteY4" fmla="*/ 389448 h 2190506"/>
              <a:gd name="connsiteX5" fmla="*/ 5947317 w 7627620"/>
              <a:gd name="connsiteY5" fmla="*/ 94478 h 2190506"/>
              <a:gd name="connsiteX6" fmla="*/ 7627620 w 7627620"/>
              <a:gd name="connsiteY6" fmla="*/ 107508 h 2190506"/>
              <a:gd name="connsiteX0" fmla="*/ 0 w 7627620"/>
              <a:gd name="connsiteY0" fmla="*/ 828 h 2178379"/>
              <a:gd name="connsiteX1" fmla="*/ 2186940 w 7627620"/>
              <a:gd name="connsiteY1" fmla="*/ 183708 h 2178379"/>
              <a:gd name="connsiteX2" fmla="*/ 2529840 w 7627620"/>
              <a:gd name="connsiteY2" fmla="*/ 2088708 h 2178379"/>
              <a:gd name="connsiteX3" fmla="*/ 3188877 w 7627620"/>
              <a:gd name="connsiteY3" fmla="*/ 2121398 h 2178379"/>
              <a:gd name="connsiteX4" fmla="*/ 5082540 w 7627620"/>
              <a:gd name="connsiteY4" fmla="*/ 389448 h 2178379"/>
              <a:gd name="connsiteX5" fmla="*/ 5947317 w 7627620"/>
              <a:gd name="connsiteY5" fmla="*/ 94478 h 2178379"/>
              <a:gd name="connsiteX6" fmla="*/ 7627620 w 7627620"/>
              <a:gd name="connsiteY6" fmla="*/ 107508 h 2178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7620" h="2178379">
                <a:moveTo>
                  <a:pt x="0" y="828"/>
                </a:moveTo>
                <a:cubicBezTo>
                  <a:pt x="434975" y="6543"/>
                  <a:pt x="1894840" y="-42352"/>
                  <a:pt x="2186940" y="183708"/>
                </a:cubicBezTo>
                <a:cubicBezTo>
                  <a:pt x="2479040" y="409768"/>
                  <a:pt x="2479578" y="1948305"/>
                  <a:pt x="2529840" y="2088708"/>
                </a:cubicBezTo>
                <a:cubicBezTo>
                  <a:pt x="2580102" y="2229111"/>
                  <a:pt x="3059337" y="2176008"/>
                  <a:pt x="3188877" y="2121398"/>
                </a:cubicBezTo>
                <a:cubicBezTo>
                  <a:pt x="3379377" y="1960108"/>
                  <a:pt x="4622800" y="727268"/>
                  <a:pt x="5082540" y="389448"/>
                </a:cubicBezTo>
                <a:cubicBezTo>
                  <a:pt x="5542280" y="51628"/>
                  <a:pt x="5844447" y="118608"/>
                  <a:pt x="5947317" y="94478"/>
                </a:cubicBezTo>
                <a:lnTo>
                  <a:pt x="7627620" y="107508"/>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Forme libre : forme 5">
            <a:extLst>
              <a:ext uri="{FF2B5EF4-FFF2-40B4-BE49-F238E27FC236}">
                <a16:creationId xmlns:a16="http://schemas.microsoft.com/office/drawing/2014/main" id="{FA16B130-FD85-4319-E64F-D8ED83E611A1}"/>
              </a:ext>
            </a:extLst>
          </p:cNvPr>
          <p:cNvSpPr/>
          <p:nvPr/>
        </p:nvSpPr>
        <p:spPr>
          <a:xfrm>
            <a:off x="1261371" y="2030820"/>
            <a:ext cx="7711272" cy="2182917"/>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6865620"/>
              <a:gd name="connsiteY0" fmla="*/ 828 h 2255544"/>
              <a:gd name="connsiteX1" fmla="*/ 2156460 w 6865620"/>
              <a:gd name="connsiteY1" fmla="*/ 183708 h 2255544"/>
              <a:gd name="connsiteX2" fmla="*/ 2529840 w 6865620"/>
              <a:gd name="connsiteY2" fmla="*/ 2088708 h 2255544"/>
              <a:gd name="connsiteX3" fmla="*/ 457571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39299 h 2320133"/>
              <a:gd name="connsiteX1" fmla="*/ 2156460 w 6865620"/>
              <a:gd name="connsiteY1" fmla="*/ 222179 h 2320133"/>
              <a:gd name="connsiteX2" fmla="*/ 2613660 w 6865620"/>
              <a:gd name="connsiteY2" fmla="*/ 2165279 h 2320133"/>
              <a:gd name="connsiteX3" fmla="*/ 4575717 w 6865620"/>
              <a:gd name="connsiteY3" fmla="*/ 2159869 h 2320133"/>
              <a:gd name="connsiteX4" fmla="*/ 5082540 w 6865620"/>
              <a:gd name="connsiteY4" fmla="*/ 427919 h 2320133"/>
              <a:gd name="connsiteX5" fmla="*/ 5947317 w 6865620"/>
              <a:gd name="connsiteY5" fmla="*/ 132949 h 2320133"/>
              <a:gd name="connsiteX6" fmla="*/ 6865620 w 6865620"/>
              <a:gd name="connsiteY6" fmla="*/ 130739 h 2320133"/>
              <a:gd name="connsiteX0" fmla="*/ 0 w 6865620"/>
              <a:gd name="connsiteY0" fmla="*/ 39299 h 2201309"/>
              <a:gd name="connsiteX1" fmla="*/ 2156460 w 6865620"/>
              <a:gd name="connsiteY1" fmla="*/ 222179 h 2201309"/>
              <a:gd name="connsiteX2" fmla="*/ 2613660 w 6865620"/>
              <a:gd name="connsiteY2" fmla="*/ 2165279 h 2201309"/>
              <a:gd name="connsiteX3" fmla="*/ 4575717 w 6865620"/>
              <a:gd name="connsiteY3" fmla="*/ 2159869 h 2201309"/>
              <a:gd name="connsiteX4" fmla="*/ 5082540 w 6865620"/>
              <a:gd name="connsiteY4" fmla="*/ 427919 h 2201309"/>
              <a:gd name="connsiteX5" fmla="*/ 5947317 w 6865620"/>
              <a:gd name="connsiteY5" fmla="*/ 132949 h 2201309"/>
              <a:gd name="connsiteX6" fmla="*/ 6865620 w 6865620"/>
              <a:gd name="connsiteY6" fmla="*/ 130739 h 2201309"/>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5082540 w 6865620"/>
              <a:gd name="connsiteY4" fmla="*/ 42791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6587397 w 6865620"/>
              <a:gd name="connsiteY5" fmla="*/ 232009 h 2210421"/>
              <a:gd name="connsiteX6" fmla="*/ 6865620 w 6865620"/>
              <a:gd name="connsiteY6" fmla="*/ 13073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050280 w 7696200"/>
              <a:gd name="connsiteY4" fmla="*/ 62603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930297 w 7696200"/>
              <a:gd name="connsiteY5" fmla="*/ 437749 h 2210421"/>
              <a:gd name="connsiteX6" fmla="*/ 7696200 w 7696200"/>
              <a:gd name="connsiteY6" fmla="*/ 229799 h 2210421"/>
              <a:gd name="connsiteX0" fmla="*/ 0 w 7696200"/>
              <a:gd name="connsiteY0" fmla="*/ 39299 h 2276047"/>
              <a:gd name="connsiteX1" fmla="*/ 2156460 w 7696200"/>
              <a:gd name="connsiteY1" fmla="*/ 222179 h 2276047"/>
              <a:gd name="connsiteX2" fmla="*/ 2613660 w 7696200"/>
              <a:gd name="connsiteY2" fmla="*/ 2165279 h 2276047"/>
              <a:gd name="connsiteX3" fmla="*/ 4697637 w 7696200"/>
              <a:gd name="connsiteY3" fmla="*/ 2015089 h 2276047"/>
              <a:gd name="connsiteX4" fmla="*/ 6195060 w 7696200"/>
              <a:gd name="connsiteY4" fmla="*/ 847019 h 2276047"/>
              <a:gd name="connsiteX5" fmla="*/ 6930297 w 7696200"/>
              <a:gd name="connsiteY5" fmla="*/ 437749 h 2276047"/>
              <a:gd name="connsiteX6" fmla="*/ 7696200 w 7696200"/>
              <a:gd name="connsiteY6" fmla="*/ 229799 h 2276047"/>
              <a:gd name="connsiteX0" fmla="*/ 0 w 7696200"/>
              <a:gd name="connsiteY0" fmla="*/ 39299 h 2196508"/>
              <a:gd name="connsiteX1" fmla="*/ 2156460 w 7696200"/>
              <a:gd name="connsiteY1" fmla="*/ 222179 h 2196508"/>
              <a:gd name="connsiteX2" fmla="*/ 2613660 w 7696200"/>
              <a:gd name="connsiteY2" fmla="*/ 2165279 h 2196508"/>
              <a:gd name="connsiteX3" fmla="*/ 4697637 w 7696200"/>
              <a:gd name="connsiteY3" fmla="*/ 2015089 h 2196508"/>
              <a:gd name="connsiteX4" fmla="*/ 6195060 w 7696200"/>
              <a:gd name="connsiteY4" fmla="*/ 847019 h 2196508"/>
              <a:gd name="connsiteX5" fmla="*/ 6930297 w 7696200"/>
              <a:gd name="connsiteY5" fmla="*/ 437749 h 2196508"/>
              <a:gd name="connsiteX6" fmla="*/ 7696200 w 7696200"/>
              <a:gd name="connsiteY6" fmla="*/ 229799 h 2196508"/>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215542"/>
              <a:gd name="connsiteX1" fmla="*/ 2156460 w 7696200"/>
              <a:gd name="connsiteY1" fmla="*/ 222179 h 2215542"/>
              <a:gd name="connsiteX2" fmla="*/ 2613660 w 7696200"/>
              <a:gd name="connsiteY2" fmla="*/ 2165279 h 2215542"/>
              <a:gd name="connsiteX3" fmla="*/ 4690017 w 7696200"/>
              <a:gd name="connsiteY3" fmla="*/ 1954129 h 2215542"/>
              <a:gd name="connsiteX4" fmla="*/ 6195060 w 7696200"/>
              <a:gd name="connsiteY4" fmla="*/ 847019 h 2215542"/>
              <a:gd name="connsiteX5" fmla="*/ 6930297 w 7696200"/>
              <a:gd name="connsiteY5" fmla="*/ 437749 h 2215542"/>
              <a:gd name="connsiteX6" fmla="*/ 7696200 w 7696200"/>
              <a:gd name="connsiteY6" fmla="*/ 229799 h 2215542"/>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305217"/>
              <a:gd name="connsiteX1" fmla="*/ 2156460 w 7696200"/>
              <a:gd name="connsiteY1" fmla="*/ 222179 h 2305217"/>
              <a:gd name="connsiteX2" fmla="*/ 2613660 w 7696200"/>
              <a:gd name="connsiteY2" fmla="*/ 2165279 h 2305217"/>
              <a:gd name="connsiteX3" fmla="*/ 4690017 w 7696200"/>
              <a:gd name="connsiteY3" fmla="*/ 1954129 h 2305217"/>
              <a:gd name="connsiteX4" fmla="*/ 6195060 w 7696200"/>
              <a:gd name="connsiteY4" fmla="*/ 847019 h 2305217"/>
              <a:gd name="connsiteX5" fmla="*/ 6930297 w 7696200"/>
              <a:gd name="connsiteY5" fmla="*/ 437749 h 2305217"/>
              <a:gd name="connsiteX6" fmla="*/ 7696200 w 7696200"/>
              <a:gd name="connsiteY6" fmla="*/ 229799 h 2305217"/>
              <a:gd name="connsiteX0" fmla="*/ 0 w 7696200"/>
              <a:gd name="connsiteY0" fmla="*/ 39299 h 2220625"/>
              <a:gd name="connsiteX1" fmla="*/ 2156460 w 7696200"/>
              <a:gd name="connsiteY1" fmla="*/ 222179 h 2220625"/>
              <a:gd name="connsiteX2" fmla="*/ 261366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5088 h 2171684"/>
              <a:gd name="connsiteX1" fmla="*/ 2156460 w 7696200"/>
              <a:gd name="connsiteY1" fmla="*/ 217968 h 2171684"/>
              <a:gd name="connsiteX2" fmla="*/ 2514600 w 7696200"/>
              <a:gd name="connsiteY2" fmla="*/ 2092488 h 2171684"/>
              <a:gd name="connsiteX3" fmla="*/ 4690017 w 7696200"/>
              <a:gd name="connsiteY3" fmla="*/ 1949918 h 2171684"/>
              <a:gd name="connsiteX4" fmla="*/ 6195060 w 7696200"/>
              <a:gd name="connsiteY4" fmla="*/ 842808 h 2171684"/>
              <a:gd name="connsiteX5" fmla="*/ 6930297 w 7696200"/>
              <a:gd name="connsiteY5" fmla="*/ 433538 h 2171684"/>
              <a:gd name="connsiteX6" fmla="*/ 7696200 w 7696200"/>
              <a:gd name="connsiteY6" fmla="*/ 225588 h 2171684"/>
              <a:gd name="connsiteX0" fmla="*/ 0 w 7696200"/>
              <a:gd name="connsiteY0" fmla="*/ 35088 h 2193985"/>
              <a:gd name="connsiteX1" fmla="*/ 2156460 w 7696200"/>
              <a:gd name="connsiteY1" fmla="*/ 217968 h 2193985"/>
              <a:gd name="connsiteX2" fmla="*/ 2514600 w 7696200"/>
              <a:gd name="connsiteY2" fmla="*/ 2092488 h 2193985"/>
              <a:gd name="connsiteX3" fmla="*/ 4690017 w 7696200"/>
              <a:gd name="connsiteY3" fmla="*/ 1949918 h 2193985"/>
              <a:gd name="connsiteX4" fmla="*/ 6195060 w 7696200"/>
              <a:gd name="connsiteY4" fmla="*/ 842808 h 2193985"/>
              <a:gd name="connsiteX5" fmla="*/ 6930297 w 7696200"/>
              <a:gd name="connsiteY5" fmla="*/ 433538 h 2193985"/>
              <a:gd name="connsiteX6" fmla="*/ 7696200 w 7696200"/>
              <a:gd name="connsiteY6" fmla="*/ 225588 h 2193985"/>
              <a:gd name="connsiteX0" fmla="*/ 0 w 7696200"/>
              <a:gd name="connsiteY0" fmla="*/ 46100 h 2204997"/>
              <a:gd name="connsiteX1" fmla="*/ 1125113 w 7696200"/>
              <a:gd name="connsiteY1" fmla="*/ 11607 h 2204997"/>
              <a:gd name="connsiteX2" fmla="*/ 2156460 w 7696200"/>
              <a:gd name="connsiteY2" fmla="*/ 228980 h 2204997"/>
              <a:gd name="connsiteX3" fmla="*/ 2514600 w 7696200"/>
              <a:gd name="connsiteY3" fmla="*/ 2103500 h 2204997"/>
              <a:gd name="connsiteX4" fmla="*/ 4690017 w 7696200"/>
              <a:gd name="connsiteY4" fmla="*/ 1960930 h 2204997"/>
              <a:gd name="connsiteX5" fmla="*/ 6195060 w 7696200"/>
              <a:gd name="connsiteY5" fmla="*/ 853820 h 2204997"/>
              <a:gd name="connsiteX6" fmla="*/ 6930297 w 7696200"/>
              <a:gd name="connsiteY6" fmla="*/ 444550 h 2204997"/>
              <a:gd name="connsiteX7" fmla="*/ 7696200 w 7696200"/>
              <a:gd name="connsiteY7" fmla="*/ 236600 h 2204997"/>
              <a:gd name="connsiteX0" fmla="*/ 0 w 7696200"/>
              <a:gd name="connsiteY0" fmla="*/ 43164 h 2202061"/>
              <a:gd name="connsiteX1" fmla="*/ 1125113 w 7696200"/>
              <a:gd name="connsiteY1" fmla="*/ 8671 h 2202061"/>
              <a:gd name="connsiteX2" fmla="*/ 2156460 w 7696200"/>
              <a:gd name="connsiteY2" fmla="*/ 226044 h 2202061"/>
              <a:gd name="connsiteX3" fmla="*/ 2514600 w 7696200"/>
              <a:gd name="connsiteY3" fmla="*/ 2100564 h 2202061"/>
              <a:gd name="connsiteX4" fmla="*/ 4690017 w 7696200"/>
              <a:gd name="connsiteY4" fmla="*/ 1957994 h 2202061"/>
              <a:gd name="connsiteX5" fmla="*/ 6195060 w 7696200"/>
              <a:gd name="connsiteY5" fmla="*/ 850884 h 2202061"/>
              <a:gd name="connsiteX6" fmla="*/ 6930297 w 7696200"/>
              <a:gd name="connsiteY6" fmla="*/ 441614 h 2202061"/>
              <a:gd name="connsiteX7" fmla="*/ 7696200 w 7696200"/>
              <a:gd name="connsiteY7" fmla="*/ 233664 h 2202061"/>
              <a:gd name="connsiteX0" fmla="*/ 0 w 7696200"/>
              <a:gd name="connsiteY0" fmla="*/ 42027 h 2200924"/>
              <a:gd name="connsiteX1" fmla="*/ 1125113 w 7696200"/>
              <a:gd name="connsiteY1" fmla="*/ 7534 h 2200924"/>
              <a:gd name="connsiteX2" fmla="*/ 2156460 w 7696200"/>
              <a:gd name="connsiteY2" fmla="*/ 224907 h 2200924"/>
              <a:gd name="connsiteX3" fmla="*/ 2514600 w 7696200"/>
              <a:gd name="connsiteY3" fmla="*/ 2099427 h 2200924"/>
              <a:gd name="connsiteX4" fmla="*/ 4690017 w 7696200"/>
              <a:gd name="connsiteY4" fmla="*/ 1956857 h 2200924"/>
              <a:gd name="connsiteX5" fmla="*/ 6195060 w 7696200"/>
              <a:gd name="connsiteY5" fmla="*/ 849747 h 2200924"/>
              <a:gd name="connsiteX6" fmla="*/ 6930297 w 7696200"/>
              <a:gd name="connsiteY6" fmla="*/ 440477 h 2200924"/>
              <a:gd name="connsiteX7" fmla="*/ 7696200 w 7696200"/>
              <a:gd name="connsiteY7" fmla="*/ 232527 h 2200924"/>
              <a:gd name="connsiteX0" fmla="*/ 0 w 7696200"/>
              <a:gd name="connsiteY0" fmla="*/ 834 h 2204949"/>
              <a:gd name="connsiteX1" fmla="*/ 1125113 w 7696200"/>
              <a:gd name="connsiteY1" fmla="*/ 11559 h 2204949"/>
              <a:gd name="connsiteX2" fmla="*/ 2156460 w 7696200"/>
              <a:gd name="connsiteY2" fmla="*/ 228932 h 2204949"/>
              <a:gd name="connsiteX3" fmla="*/ 2514600 w 7696200"/>
              <a:gd name="connsiteY3" fmla="*/ 2103452 h 2204949"/>
              <a:gd name="connsiteX4" fmla="*/ 4690017 w 7696200"/>
              <a:gd name="connsiteY4" fmla="*/ 1960882 h 2204949"/>
              <a:gd name="connsiteX5" fmla="*/ 6195060 w 7696200"/>
              <a:gd name="connsiteY5" fmla="*/ 853772 h 2204949"/>
              <a:gd name="connsiteX6" fmla="*/ 6930297 w 7696200"/>
              <a:gd name="connsiteY6" fmla="*/ 444502 h 2204949"/>
              <a:gd name="connsiteX7" fmla="*/ 7696200 w 7696200"/>
              <a:gd name="connsiteY7" fmla="*/ 236552 h 2204949"/>
              <a:gd name="connsiteX0" fmla="*/ 0 w 7696200"/>
              <a:gd name="connsiteY0" fmla="*/ 0 h 2204115"/>
              <a:gd name="connsiteX1" fmla="*/ 1125113 w 7696200"/>
              <a:gd name="connsiteY1" fmla="*/ 10725 h 2204115"/>
              <a:gd name="connsiteX2" fmla="*/ 2156460 w 7696200"/>
              <a:gd name="connsiteY2" fmla="*/ 228098 h 2204115"/>
              <a:gd name="connsiteX3" fmla="*/ 2514600 w 7696200"/>
              <a:gd name="connsiteY3" fmla="*/ 2102618 h 2204115"/>
              <a:gd name="connsiteX4" fmla="*/ 4690017 w 7696200"/>
              <a:gd name="connsiteY4" fmla="*/ 1960048 h 2204115"/>
              <a:gd name="connsiteX5" fmla="*/ 6195060 w 7696200"/>
              <a:gd name="connsiteY5" fmla="*/ 852938 h 2204115"/>
              <a:gd name="connsiteX6" fmla="*/ 6930297 w 7696200"/>
              <a:gd name="connsiteY6" fmla="*/ 443668 h 2204115"/>
              <a:gd name="connsiteX7" fmla="*/ 7696200 w 7696200"/>
              <a:gd name="connsiteY7" fmla="*/ 235718 h 2204115"/>
              <a:gd name="connsiteX0" fmla="*/ 0 w 7711272"/>
              <a:gd name="connsiteY0" fmla="*/ 26954 h 2200924"/>
              <a:gd name="connsiteX1" fmla="*/ 1140185 w 7711272"/>
              <a:gd name="connsiteY1" fmla="*/ 7534 h 2200924"/>
              <a:gd name="connsiteX2" fmla="*/ 2171532 w 7711272"/>
              <a:gd name="connsiteY2" fmla="*/ 224907 h 2200924"/>
              <a:gd name="connsiteX3" fmla="*/ 2529672 w 7711272"/>
              <a:gd name="connsiteY3" fmla="*/ 2099427 h 2200924"/>
              <a:gd name="connsiteX4" fmla="*/ 4705089 w 7711272"/>
              <a:gd name="connsiteY4" fmla="*/ 1956857 h 2200924"/>
              <a:gd name="connsiteX5" fmla="*/ 6210132 w 7711272"/>
              <a:gd name="connsiteY5" fmla="*/ 849747 h 2200924"/>
              <a:gd name="connsiteX6" fmla="*/ 6945369 w 7711272"/>
              <a:gd name="connsiteY6" fmla="*/ 440477 h 2200924"/>
              <a:gd name="connsiteX7" fmla="*/ 7711272 w 7711272"/>
              <a:gd name="connsiteY7" fmla="*/ 232527 h 2200924"/>
              <a:gd name="connsiteX0" fmla="*/ 0 w 7711272"/>
              <a:gd name="connsiteY0" fmla="*/ 6604 h 2180574"/>
              <a:gd name="connsiteX1" fmla="*/ 1165306 w 7711272"/>
              <a:gd name="connsiteY1" fmla="*/ 22354 h 2180574"/>
              <a:gd name="connsiteX2" fmla="*/ 2171532 w 7711272"/>
              <a:gd name="connsiteY2" fmla="*/ 204557 h 2180574"/>
              <a:gd name="connsiteX3" fmla="*/ 2529672 w 7711272"/>
              <a:gd name="connsiteY3" fmla="*/ 2079077 h 2180574"/>
              <a:gd name="connsiteX4" fmla="*/ 4705089 w 7711272"/>
              <a:gd name="connsiteY4" fmla="*/ 1936507 h 2180574"/>
              <a:gd name="connsiteX5" fmla="*/ 6210132 w 7711272"/>
              <a:gd name="connsiteY5" fmla="*/ 829397 h 2180574"/>
              <a:gd name="connsiteX6" fmla="*/ 6945369 w 7711272"/>
              <a:gd name="connsiteY6" fmla="*/ 420127 h 2180574"/>
              <a:gd name="connsiteX7" fmla="*/ 7711272 w 7711272"/>
              <a:gd name="connsiteY7" fmla="*/ 212177 h 2180574"/>
              <a:gd name="connsiteX0" fmla="*/ 0 w 7711272"/>
              <a:gd name="connsiteY0" fmla="*/ 0 h 2173970"/>
              <a:gd name="connsiteX1" fmla="*/ 1165306 w 7711272"/>
              <a:gd name="connsiteY1" fmla="*/ 15750 h 2173970"/>
              <a:gd name="connsiteX2" fmla="*/ 2171532 w 7711272"/>
              <a:gd name="connsiteY2" fmla="*/ 197953 h 2173970"/>
              <a:gd name="connsiteX3" fmla="*/ 2529672 w 7711272"/>
              <a:gd name="connsiteY3" fmla="*/ 2072473 h 2173970"/>
              <a:gd name="connsiteX4" fmla="*/ 4705089 w 7711272"/>
              <a:gd name="connsiteY4" fmla="*/ 1929903 h 2173970"/>
              <a:gd name="connsiteX5" fmla="*/ 6210132 w 7711272"/>
              <a:gd name="connsiteY5" fmla="*/ 822793 h 2173970"/>
              <a:gd name="connsiteX6" fmla="*/ 6945369 w 7711272"/>
              <a:gd name="connsiteY6" fmla="*/ 413523 h 2173970"/>
              <a:gd name="connsiteX7" fmla="*/ 7711272 w 7711272"/>
              <a:gd name="connsiteY7" fmla="*/ 205573 h 2173970"/>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5045"/>
              <a:gd name="connsiteX1" fmla="*/ 1165306 w 7711272"/>
              <a:gd name="connsiteY1" fmla="*/ 15750 h 2155045"/>
              <a:gd name="connsiteX2" fmla="*/ 2141387 w 7711272"/>
              <a:gd name="connsiteY2" fmla="*/ 157760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41387 w 7711272"/>
              <a:gd name="connsiteY2" fmla="*/ 157760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201294"/>
              <a:gd name="connsiteX1" fmla="*/ 1165306 w 7711272"/>
              <a:gd name="connsiteY1" fmla="*/ 15750 h 2201294"/>
              <a:gd name="connsiteX2" fmla="*/ 2191629 w 7711272"/>
              <a:gd name="connsiteY2" fmla="*/ 187906 h 2201294"/>
              <a:gd name="connsiteX3" fmla="*/ 2451495 w 7711272"/>
              <a:gd name="connsiteY3" fmla="*/ 1291890 h 2201294"/>
              <a:gd name="connsiteX4" fmla="*/ 2574890 w 7711272"/>
              <a:gd name="connsiteY4" fmla="*/ 2142811 h 2201294"/>
              <a:gd name="connsiteX5" fmla="*/ 4705089 w 7711272"/>
              <a:gd name="connsiteY5" fmla="*/ 1929903 h 2201294"/>
              <a:gd name="connsiteX6" fmla="*/ 6210132 w 7711272"/>
              <a:gd name="connsiteY6" fmla="*/ 822793 h 2201294"/>
              <a:gd name="connsiteX7" fmla="*/ 6945369 w 7711272"/>
              <a:gd name="connsiteY7" fmla="*/ 413523 h 2201294"/>
              <a:gd name="connsiteX8" fmla="*/ 7711272 w 7711272"/>
              <a:gd name="connsiteY8" fmla="*/ 205573 h 2201294"/>
              <a:gd name="connsiteX0" fmla="*/ 0 w 7711272"/>
              <a:gd name="connsiteY0" fmla="*/ 0 h 2232527"/>
              <a:gd name="connsiteX1" fmla="*/ 1165306 w 7711272"/>
              <a:gd name="connsiteY1" fmla="*/ 15750 h 2232527"/>
              <a:gd name="connsiteX2" fmla="*/ 2191629 w 7711272"/>
              <a:gd name="connsiteY2" fmla="*/ 187906 h 2232527"/>
              <a:gd name="connsiteX3" fmla="*/ 2451495 w 7711272"/>
              <a:gd name="connsiteY3" fmla="*/ 1291890 h 2232527"/>
              <a:gd name="connsiteX4" fmla="*/ 2574890 w 7711272"/>
              <a:gd name="connsiteY4" fmla="*/ 2142811 h 2232527"/>
              <a:gd name="connsiteX5" fmla="*/ 4705089 w 7711272"/>
              <a:gd name="connsiteY5" fmla="*/ 1929903 h 2232527"/>
              <a:gd name="connsiteX6" fmla="*/ 6210132 w 7711272"/>
              <a:gd name="connsiteY6" fmla="*/ 822793 h 2232527"/>
              <a:gd name="connsiteX7" fmla="*/ 6945369 w 7711272"/>
              <a:gd name="connsiteY7" fmla="*/ 413523 h 2232527"/>
              <a:gd name="connsiteX8" fmla="*/ 7711272 w 7711272"/>
              <a:gd name="connsiteY8" fmla="*/ 205573 h 2232527"/>
              <a:gd name="connsiteX0" fmla="*/ 0 w 7711272"/>
              <a:gd name="connsiteY0" fmla="*/ 0 h 2247391"/>
              <a:gd name="connsiteX1" fmla="*/ 1165306 w 7711272"/>
              <a:gd name="connsiteY1" fmla="*/ 15750 h 2247391"/>
              <a:gd name="connsiteX2" fmla="*/ 2191629 w 7711272"/>
              <a:gd name="connsiteY2" fmla="*/ 187906 h 2247391"/>
              <a:gd name="connsiteX3" fmla="*/ 2451495 w 7711272"/>
              <a:gd name="connsiteY3" fmla="*/ 1291890 h 2247391"/>
              <a:gd name="connsiteX4" fmla="*/ 2559817 w 7711272"/>
              <a:gd name="connsiteY4" fmla="*/ 2162907 h 2247391"/>
              <a:gd name="connsiteX5" fmla="*/ 4705089 w 7711272"/>
              <a:gd name="connsiteY5" fmla="*/ 1929903 h 2247391"/>
              <a:gd name="connsiteX6" fmla="*/ 6210132 w 7711272"/>
              <a:gd name="connsiteY6" fmla="*/ 822793 h 2247391"/>
              <a:gd name="connsiteX7" fmla="*/ 6945369 w 7711272"/>
              <a:gd name="connsiteY7" fmla="*/ 413523 h 2247391"/>
              <a:gd name="connsiteX8" fmla="*/ 7711272 w 7711272"/>
              <a:gd name="connsiteY8" fmla="*/ 205573 h 2247391"/>
              <a:gd name="connsiteX0" fmla="*/ 0 w 7711272"/>
              <a:gd name="connsiteY0" fmla="*/ 0 h 2211686"/>
              <a:gd name="connsiteX1" fmla="*/ 1165306 w 7711272"/>
              <a:gd name="connsiteY1" fmla="*/ 15750 h 2211686"/>
              <a:gd name="connsiteX2" fmla="*/ 2191629 w 7711272"/>
              <a:gd name="connsiteY2" fmla="*/ 187906 h 2211686"/>
              <a:gd name="connsiteX3" fmla="*/ 2451495 w 7711272"/>
              <a:gd name="connsiteY3" fmla="*/ 1291890 h 2211686"/>
              <a:gd name="connsiteX4" fmla="*/ 2559817 w 7711272"/>
              <a:gd name="connsiteY4" fmla="*/ 2162907 h 2211686"/>
              <a:gd name="connsiteX5" fmla="*/ 4705089 w 7711272"/>
              <a:gd name="connsiteY5" fmla="*/ 1929903 h 2211686"/>
              <a:gd name="connsiteX6" fmla="*/ 6210132 w 7711272"/>
              <a:gd name="connsiteY6" fmla="*/ 822793 h 2211686"/>
              <a:gd name="connsiteX7" fmla="*/ 6945369 w 7711272"/>
              <a:gd name="connsiteY7" fmla="*/ 413523 h 2211686"/>
              <a:gd name="connsiteX8" fmla="*/ 7711272 w 7711272"/>
              <a:gd name="connsiteY8" fmla="*/ 205573 h 2211686"/>
              <a:gd name="connsiteX0" fmla="*/ 0 w 7711272"/>
              <a:gd name="connsiteY0" fmla="*/ 0 h 2215506"/>
              <a:gd name="connsiteX1" fmla="*/ 1165306 w 7711272"/>
              <a:gd name="connsiteY1" fmla="*/ 15750 h 2215506"/>
              <a:gd name="connsiteX2" fmla="*/ 2191629 w 7711272"/>
              <a:gd name="connsiteY2" fmla="*/ 187906 h 2215506"/>
              <a:gd name="connsiteX3" fmla="*/ 2451495 w 7711272"/>
              <a:gd name="connsiteY3" fmla="*/ 1291890 h 2215506"/>
              <a:gd name="connsiteX4" fmla="*/ 2584938 w 7711272"/>
              <a:gd name="connsiteY4" fmla="*/ 2167931 h 2215506"/>
              <a:gd name="connsiteX5" fmla="*/ 4705089 w 7711272"/>
              <a:gd name="connsiteY5" fmla="*/ 1929903 h 2215506"/>
              <a:gd name="connsiteX6" fmla="*/ 6210132 w 7711272"/>
              <a:gd name="connsiteY6" fmla="*/ 822793 h 2215506"/>
              <a:gd name="connsiteX7" fmla="*/ 6945369 w 7711272"/>
              <a:gd name="connsiteY7" fmla="*/ 413523 h 2215506"/>
              <a:gd name="connsiteX8" fmla="*/ 7711272 w 7711272"/>
              <a:gd name="connsiteY8" fmla="*/ 205573 h 2215506"/>
              <a:gd name="connsiteX0" fmla="*/ 0 w 7711272"/>
              <a:gd name="connsiteY0" fmla="*/ 0 h 2233337"/>
              <a:gd name="connsiteX1" fmla="*/ 1165306 w 7711272"/>
              <a:gd name="connsiteY1" fmla="*/ 15750 h 2233337"/>
              <a:gd name="connsiteX2" fmla="*/ 2191629 w 7711272"/>
              <a:gd name="connsiteY2" fmla="*/ 187906 h 2233337"/>
              <a:gd name="connsiteX3" fmla="*/ 2451495 w 7711272"/>
              <a:gd name="connsiteY3" fmla="*/ 1291890 h 2233337"/>
              <a:gd name="connsiteX4" fmla="*/ 2584938 w 7711272"/>
              <a:gd name="connsiteY4" fmla="*/ 2167931 h 2233337"/>
              <a:gd name="connsiteX5" fmla="*/ 4705089 w 7711272"/>
              <a:gd name="connsiteY5" fmla="*/ 1929903 h 2233337"/>
              <a:gd name="connsiteX6" fmla="*/ 6210132 w 7711272"/>
              <a:gd name="connsiteY6" fmla="*/ 822793 h 2233337"/>
              <a:gd name="connsiteX7" fmla="*/ 6945369 w 7711272"/>
              <a:gd name="connsiteY7" fmla="*/ 413523 h 2233337"/>
              <a:gd name="connsiteX8" fmla="*/ 7711272 w 7711272"/>
              <a:gd name="connsiteY8" fmla="*/ 205573 h 2233337"/>
              <a:gd name="connsiteX0" fmla="*/ 0 w 7711272"/>
              <a:gd name="connsiteY0" fmla="*/ 0 h 2229535"/>
              <a:gd name="connsiteX1" fmla="*/ 1165306 w 7711272"/>
              <a:gd name="connsiteY1" fmla="*/ 15750 h 2229535"/>
              <a:gd name="connsiteX2" fmla="*/ 2191629 w 7711272"/>
              <a:gd name="connsiteY2" fmla="*/ 187906 h 2229535"/>
              <a:gd name="connsiteX3" fmla="*/ 2451495 w 7711272"/>
              <a:gd name="connsiteY3" fmla="*/ 1291890 h 2229535"/>
              <a:gd name="connsiteX4" fmla="*/ 2559817 w 7711272"/>
              <a:gd name="connsiteY4" fmla="*/ 2162906 h 2229535"/>
              <a:gd name="connsiteX5" fmla="*/ 4705089 w 7711272"/>
              <a:gd name="connsiteY5" fmla="*/ 1929903 h 2229535"/>
              <a:gd name="connsiteX6" fmla="*/ 6210132 w 7711272"/>
              <a:gd name="connsiteY6" fmla="*/ 822793 h 2229535"/>
              <a:gd name="connsiteX7" fmla="*/ 6945369 w 7711272"/>
              <a:gd name="connsiteY7" fmla="*/ 413523 h 2229535"/>
              <a:gd name="connsiteX8" fmla="*/ 7711272 w 7711272"/>
              <a:gd name="connsiteY8" fmla="*/ 205573 h 2229535"/>
              <a:gd name="connsiteX0" fmla="*/ 0 w 7711272"/>
              <a:gd name="connsiteY0" fmla="*/ 0 h 2264788"/>
              <a:gd name="connsiteX1" fmla="*/ 1165306 w 7711272"/>
              <a:gd name="connsiteY1" fmla="*/ 15750 h 2264788"/>
              <a:gd name="connsiteX2" fmla="*/ 2191629 w 7711272"/>
              <a:gd name="connsiteY2" fmla="*/ 187906 h 2264788"/>
              <a:gd name="connsiteX3" fmla="*/ 2451495 w 7711272"/>
              <a:gd name="connsiteY3" fmla="*/ 1291890 h 2264788"/>
              <a:gd name="connsiteX4" fmla="*/ 2559817 w 7711272"/>
              <a:gd name="connsiteY4" fmla="*/ 2162906 h 2264788"/>
              <a:gd name="connsiteX5" fmla="*/ 3320677 w 7711272"/>
              <a:gd name="connsiteY5" fmla="*/ 2221361 h 2264788"/>
              <a:gd name="connsiteX6" fmla="*/ 4705089 w 7711272"/>
              <a:gd name="connsiteY6" fmla="*/ 1929903 h 2264788"/>
              <a:gd name="connsiteX7" fmla="*/ 6210132 w 7711272"/>
              <a:gd name="connsiteY7" fmla="*/ 822793 h 2264788"/>
              <a:gd name="connsiteX8" fmla="*/ 6945369 w 7711272"/>
              <a:gd name="connsiteY8" fmla="*/ 413523 h 2264788"/>
              <a:gd name="connsiteX9" fmla="*/ 7711272 w 7711272"/>
              <a:gd name="connsiteY9" fmla="*/ 205573 h 2264788"/>
              <a:gd name="connsiteX0" fmla="*/ 0 w 7711272"/>
              <a:gd name="connsiteY0" fmla="*/ 0 h 2244617"/>
              <a:gd name="connsiteX1" fmla="*/ 1165306 w 7711272"/>
              <a:gd name="connsiteY1" fmla="*/ 15750 h 2244617"/>
              <a:gd name="connsiteX2" fmla="*/ 2191629 w 7711272"/>
              <a:gd name="connsiteY2" fmla="*/ 187906 h 2244617"/>
              <a:gd name="connsiteX3" fmla="*/ 2451495 w 7711272"/>
              <a:gd name="connsiteY3" fmla="*/ 1291890 h 2244617"/>
              <a:gd name="connsiteX4" fmla="*/ 2559817 w 7711272"/>
              <a:gd name="connsiteY4" fmla="*/ 2162906 h 2244617"/>
              <a:gd name="connsiteX5" fmla="*/ 3401064 w 7711272"/>
              <a:gd name="connsiteY5" fmla="*/ 2181167 h 2244617"/>
              <a:gd name="connsiteX6" fmla="*/ 4705089 w 7711272"/>
              <a:gd name="connsiteY6" fmla="*/ 1929903 h 2244617"/>
              <a:gd name="connsiteX7" fmla="*/ 6210132 w 7711272"/>
              <a:gd name="connsiteY7" fmla="*/ 822793 h 2244617"/>
              <a:gd name="connsiteX8" fmla="*/ 6945369 w 7711272"/>
              <a:gd name="connsiteY8" fmla="*/ 413523 h 2244617"/>
              <a:gd name="connsiteX9" fmla="*/ 7711272 w 7711272"/>
              <a:gd name="connsiteY9" fmla="*/ 205573 h 2244617"/>
              <a:gd name="connsiteX0" fmla="*/ 0 w 7711272"/>
              <a:gd name="connsiteY0" fmla="*/ 0 h 2228749"/>
              <a:gd name="connsiteX1" fmla="*/ 1165306 w 7711272"/>
              <a:gd name="connsiteY1" fmla="*/ 15750 h 2228749"/>
              <a:gd name="connsiteX2" fmla="*/ 2191629 w 7711272"/>
              <a:gd name="connsiteY2" fmla="*/ 187906 h 2228749"/>
              <a:gd name="connsiteX3" fmla="*/ 2451495 w 7711272"/>
              <a:gd name="connsiteY3" fmla="*/ 1291890 h 2228749"/>
              <a:gd name="connsiteX4" fmla="*/ 2559817 w 7711272"/>
              <a:gd name="connsiteY4" fmla="*/ 2162906 h 2228749"/>
              <a:gd name="connsiteX5" fmla="*/ 3401064 w 7711272"/>
              <a:gd name="connsiteY5" fmla="*/ 2181167 h 2228749"/>
              <a:gd name="connsiteX6" fmla="*/ 4705089 w 7711272"/>
              <a:gd name="connsiteY6" fmla="*/ 1929903 h 2228749"/>
              <a:gd name="connsiteX7" fmla="*/ 6210132 w 7711272"/>
              <a:gd name="connsiteY7" fmla="*/ 822793 h 2228749"/>
              <a:gd name="connsiteX8" fmla="*/ 6945369 w 7711272"/>
              <a:gd name="connsiteY8" fmla="*/ 413523 h 2228749"/>
              <a:gd name="connsiteX9" fmla="*/ 7711272 w 7711272"/>
              <a:gd name="connsiteY9" fmla="*/ 205573 h 2228749"/>
              <a:gd name="connsiteX0" fmla="*/ 0 w 7711272"/>
              <a:gd name="connsiteY0" fmla="*/ 0 h 2184102"/>
              <a:gd name="connsiteX1" fmla="*/ 1165306 w 7711272"/>
              <a:gd name="connsiteY1" fmla="*/ 15750 h 2184102"/>
              <a:gd name="connsiteX2" fmla="*/ 2191629 w 7711272"/>
              <a:gd name="connsiteY2" fmla="*/ 187906 h 2184102"/>
              <a:gd name="connsiteX3" fmla="*/ 2451495 w 7711272"/>
              <a:gd name="connsiteY3" fmla="*/ 1291890 h 2184102"/>
              <a:gd name="connsiteX4" fmla="*/ 2559817 w 7711272"/>
              <a:gd name="connsiteY4" fmla="*/ 2162906 h 2184102"/>
              <a:gd name="connsiteX5" fmla="*/ 3401064 w 7711272"/>
              <a:gd name="connsiteY5" fmla="*/ 2181167 h 2184102"/>
              <a:gd name="connsiteX6" fmla="*/ 4705089 w 7711272"/>
              <a:gd name="connsiteY6" fmla="*/ 1929903 h 2184102"/>
              <a:gd name="connsiteX7" fmla="*/ 6210132 w 7711272"/>
              <a:gd name="connsiteY7" fmla="*/ 822793 h 2184102"/>
              <a:gd name="connsiteX8" fmla="*/ 6945369 w 7711272"/>
              <a:gd name="connsiteY8" fmla="*/ 413523 h 2184102"/>
              <a:gd name="connsiteX9" fmla="*/ 7711272 w 7711272"/>
              <a:gd name="connsiteY9" fmla="*/ 205573 h 2184102"/>
              <a:gd name="connsiteX0" fmla="*/ 0 w 7711272"/>
              <a:gd name="connsiteY0" fmla="*/ 0 h 2181872"/>
              <a:gd name="connsiteX1" fmla="*/ 1165306 w 7711272"/>
              <a:gd name="connsiteY1" fmla="*/ 15750 h 2181872"/>
              <a:gd name="connsiteX2" fmla="*/ 2191629 w 7711272"/>
              <a:gd name="connsiteY2" fmla="*/ 187906 h 2181872"/>
              <a:gd name="connsiteX3" fmla="*/ 2451495 w 7711272"/>
              <a:gd name="connsiteY3" fmla="*/ 1291890 h 2181872"/>
              <a:gd name="connsiteX4" fmla="*/ 2559817 w 7711272"/>
              <a:gd name="connsiteY4" fmla="*/ 2162906 h 2181872"/>
              <a:gd name="connsiteX5" fmla="*/ 3401064 w 7711272"/>
              <a:gd name="connsiteY5" fmla="*/ 2181167 h 2181872"/>
              <a:gd name="connsiteX6" fmla="*/ 4705089 w 7711272"/>
              <a:gd name="connsiteY6" fmla="*/ 1929903 h 2181872"/>
              <a:gd name="connsiteX7" fmla="*/ 6210132 w 7711272"/>
              <a:gd name="connsiteY7" fmla="*/ 822793 h 2181872"/>
              <a:gd name="connsiteX8" fmla="*/ 6945369 w 7711272"/>
              <a:gd name="connsiteY8" fmla="*/ 413523 h 2181872"/>
              <a:gd name="connsiteX9" fmla="*/ 7711272 w 7711272"/>
              <a:gd name="connsiteY9" fmla="*/ 205573 h 2181872"/>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705089 w 7711272"/>
              <a:gd name="connsiteY6" fmla="*/ 1929903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700065 w 7711272"/>
              <a:gd name="connsiteY6" fmla="*/ 1929903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208928"/>
              <a:gd name="connsiteX1" fmla="*/ 1165306 w 7711272"/>
              <a:gd name="connsiteY1" fmla="*/ 15750 h 2208928"/>
              <a:gd name="connsiteX2" fmla="*/ 2191629 w 7711272"/>
              <a:gd name="connsiteY2" fmla="*/ 187906 h 2208928"/>
              <a:gd name="connsiteX3" fmla="*/ 2451495 w 7711272"/>
              <a:gd name="connsiteY3" fmla="*/ 1291890 h 2208928"/>
              <a:gd name="connsiteX4" fmla="*/ 2574889 w 7711272"/>
              <a:gd name="connsiteY4" fmla="*/ 2167930 h 2208928"/>
              <a:gd name="connsiteX5" fmla="*/ 3401064 w 7711272"/>
              <a:gd name="connsiteY5" fmla="*/ 2181167 h 2208928"/>
              <a:gd name="connsiteX6" fmla="*/ 4684992 w 7711272"/>
              <a:gd name="connsiteY6" fmla="*/ 2085652 h 2208928"/>
              <a:gd name="connsiteX7" fmla="*/ 6210132 w 7711272"/>
              <a:gd name="connsiteY7" fmla="*/ 822793 h 2208928"/>
              <a:gd name="connsiteX8" fmla="*/ 6945369 w 7711272"/>
              <a:gd name="connsiteY8" fmla="*/ 413523 h 2208928"/>
              <a:gd name="connsiteX9" fmla="*/ 7711272 w 7711272"/>
              <a:gd name="connsiteY9" fmla="*/ 205573 h 2208928"/>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684992 w 7711272"/>
              <a:gd name="connsiteY6" fmla="*/ 2085652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190662"/>
              <a:gd name="connsiteX1" fmla="*/ 1165306 w 7711272"/>
              <a:gd name="connsiteY1" fmla="*/ 15750 h 2190662"/>
              <a:gd name="connsiteX2" fmla="*/ 2191629 w 7711272"/>
              <a:gd name="connsiteY2" fmla="*/ 187906 h 2190662"/>
              <a:gd name="connsiteX3" fmla="*/ 2451495 w 7711272"/>
              <a:gd name="connsiteY3" fmla="*/ 1291890 h 2190662"/>
              <a:gd name="connsiteX4" fmla="*/ 2574889 w 7711272"/>
              <a:gd name="connsiteY4" fmla="*/ 2167930 h 2190662"/>
              <a:gd name="connsiteX5" fmla="*/ 3401064 w 7711272"/>
              <a:gd name="connsiteY5" fmla="*/ 2181167 h 2190662"/>
              <a:gd name="connsiteX6" fmla="*/ 4684992 w 7711272"/>
              <a:gd name="connsiteY6" fmla="*/ 2085652 h 2190662"/>
              <a:gd name="connsiteX7" fmla="*/ 6210132 w 7711272"/>
              <a:gd name="connsiteY7" fmla="*/ 822793 h 2190662"/>
              <a:gd name="connsiteX8" fmla="*/ 6945369 w 7711272"/>
              <a:gd name="connsiteY8" fmla="*/ 413523 h 2190662"/>
              <a:gd name="connsiteX9" fmla="*/ 7711272 w 7711272"/>
              <a:gd name="connsiteY9" fmla="*/ 205573 h 2190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684992 w 7711272"/>
              <a:gd name="connsiteY6" fmla="*/ 2085652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9706"/>
              <a:gd name="connsiteX1" fmla="*/ 1165306 w 7711272"/>
              <a:gd name="connsiteY1" fmla="*/ 15750 h 2189706"/>
              <a:gd name="connsiteX2" fmla="*/ 2191629 w 7711272"/>
              <a:gd name="connsiteY2" fmla="*/ 187906 h 2189706"/>
              <a:gd name="connsiteX3" fmla="*/ 2451495 w 7711272"/>
              <a:gd name="connsiteY3" fmla="*/ 1291890 h 2189706"/>
              <a:gd name="connsiteX4" fmla="*/ 2574889 w 7711272"/>
              <a:gd name="connsiteY4" fmla="*/ 2162906 h 2189706"/>
              <a:gd name="connsiteX5" fmla="*/ 3401064 w 7711272"/>
              <a:gd name="connsiteY5" fmla="*/ 2181167 h 2189706"/>
              <a:gd name="connsiteX6" fmla="*/ 4684992 w 7711272"/>
              <a:gd name="connsiteY6" fmla="*/ 2085652 h 2189706"/>
              <a:gd name="connsiteX7" fmla="*/ 6210132 w 7711272"/>
              <a:gd name="connsiteY7" fmla="*/ 822793 h 2189706"/>
              <a:gd name="connsiteX8" fmla="*/ 6945369 w 7711272"/>
              <a:gd name="connsiteY8" fmla="*/ 413523 h 2189706"/>
              <a:gd name="connsiteX9" fmla="*/ 7711272 w 7711272"/>
              <a:gd name="connsiteY9" fmla="*/ 205573 h 2189706"/>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684992 w 7711272"/>
              <a:gd name="connsiteY6" fmla="*/ 2085652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720161 w 7711272"/>
              <a:gd name="connsiteY6" fmla="*/ 2050483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720161 w 7711272"/>
              <a:gd name="connsiteY6" fmla="*/ 2050483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2917"/>
              <a:gd name="connsiteX1" fmla="*/ 1165306 w 7711272"/>
              <a:gd name="connsiteY1" fmla="*/ 15750 h 2182917"/>
              <a:gd name="connsiteX2" fmla="*/ 2191629 w 7711272"/>
              <a:gd name="connsiteY2" fmla="*/ 187906 h 2182917"/>
              <a:gd name="connsiteX3" fmla="*/ 2451495 w 7711272"/>
              <a:gd name="connsiteY3" fmla="*/ 1291890 h 2182917"/>
              <a:gd name="connsiteX4" fmla="*/ 2559817 w 7711272"/>
              <a:gd name="connsiteY4" fmla="*/ 2152858 h 2182917"/>
              <a:gd name="connsiteX5" fmla="*/ 3401064 w 7711272"/>
              <a:gd name="connsiteY5" fmla="*/ 2181167 h 2182917"/>
              <a:gd name="connsiteX6" fmla="*/ 4720161 w 7711272"/>
              <a:gd name="connsiteY6" fmla="*/ 2050483 h 2182917"/>
              <a:gd name="connsiteX7" fmla="*/ 6210132 w 7711272"/>
              <a:gd name="connsiteY7" fmla="*/ 822793 h 2182917"/>
              <a:gd name="connsiteX8" fmla="*/ 6945369 w 7711272"/>
              <a:gd name="connsiteY8" fmla="*/ 413523 h 2182917"/>
              <a:gd name="connsiteX9" fmla="*/ 7711272 w 7711272"/>
              <a:gd name="connsiteY9" fmla="*/ 205573 h 2182917"/>
              <a:gd name="connsiteX0" fmla="*/ 0 w 7711272"/>
              <a:gd name="connsiteY0" fmla="*/ 0 h 2182917"/>
              <a:gd name="connsiteX1" fmla="*/ 1165306 w 7711272"/>
              <a:gd name="connsiteY1" fmla="*/ 15750 h 2182917"/>
              <a:gd name="connsiteX2" fmla="*/ 2191629 w 7711272"/>
              <a:gd name="connsiteY2" fmla="*/ 187906 h 2182917"/>
              <a:gd name="connsiteX3" fmla="*/ 2451495 w 7711272"/>
              <a:gd name="connsiteY3" fmla="*/ 1291890 h 2182917"/>
              <a:gd name="connsiteX4" fmla="*/ 2559817 w 7711272"/>
              <a:gd name="connsiteY4" fmla="*/ 2152858 h 2182917"/>
              <a:gd name="connsiteX5" fmla="*/ 3401064 w 7711272"/>
              <a:gd name="connsiteY5" fmla="*/ 2181167 h 2182917"/>
              <a:gd name="connsiteX6" fmla="*/ 4720161 w 7711272"/>
              <a:gd name="connsiteY6" fmla="*/ 2050483 h 2182917"/>
              <a:gd name="connsiteX7" fmla="*/ 6210132 w 7711272"/>
              <a:gd name="connsiteY7" fmla="*/ 822793 h 2182917"/>
              <a:gd name="connsiteX8" fmla="*/ 6945369 w 7711272"/>
              <a:gd name="connsiteY8" fmla="*/ 413523 h 2182917"/>
              <a:gd name="connsiteX9" fmla="*/ 7711272 w 7711272"/>
              <a:gd name="connsiteY9" fmla="*/ 205573 h 21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1272" h="2182917">
                <a:moveTo>
                  <a:pt x="0" y="0"/>
                </a:moveTo>
                <a:lnTo>
                  <a:pt x="1165306" y="15750"/>
                </a:lnTo>
                <a:cubicBezTo>
                  <a:pt x="1479497" y="36183"/>
                  <a:pt x="2042577" y="65652"/>
                  <a:pt x="2191629" y="187906"/>
                </a:cubicBezTo>
                <a:cubicBezTo>
                  <a:pt x="2340681" y="310160"/>
                  <a:pt x="2447072" y="932578"/>
                  <a:pt x="2451495" y="1291890"/>
                </a:cubicBezTo>
                <a:cubicBezTo>
                  <a:pt x="2486064" y="1626082"/>
                  <a:pt x="2491990" y="2110152"/>
                  <a:pt x="2559817" y="2152858"/>
                </a:cubicBezTo>
                <a:cubicBezTo>
                  <a:pt x="2627644" y="2195564"/>
                  <a:pt x="3244486" y="2179807"/>
                  <a:pt x="3401064" y="2181167"/>
                </a:cubicBezTo>
                <a:cubicBezTo>
                  <a:pt x="3808851" y="2172478"/>
                  <a:pt x="4464672" y="2183096"/>
                  <a:pt x="4720161" y="2050483"/>
                </a:cubicBezTo>
                <a:cubicBezTo>
                  <a:pt x="4910661" y="1889193"/>
                  <a:pt x="5839264" y="1095620"/>
                  <a:pt x="6210132" y="822793"/>
                </a:cubicBezTo>
                <a:cubicBezTo>
                  <a:pt x="6581000" y="549966"/>
                  <a:pt x="6842499" y="437653"/>
                  <a:pt x="6945369" y="413523"/>
                </a:cubicBezTo>
                <a:lnTo>
                  <a:pt x="7711272" y="205573"/>
                </a:ln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a:extLst>
              <a:ext uri="{FF2B5EF4-FFF2-40B4-BE49-F238E27FC236}">
                <a16:creationId xmlns:a16="http://schemas.microsoft.com/office/drawing/2014/main" id="{A528DF6F-963E-95BF-6970-879AE5A76809}"/>
              </a:ext>
            </a:extLst>
          </p:cNvPr>
          <p:cNvSpPr txBox="1"/>
          <p:nvPr/>
        </p:nvSpPr>
        <p:spPr>
          <a:xfrm>
            <a:off x="7346847" y="2990558"/>
            <a:ext cx="1443905" cy="507831"/>
          </a:xfrm>
          <a:prstGeom prst="rect">
            <a:avLst/>
          </a:prstGeom>
          <a:solidFill>
            <a:srgbClr val="FF0000"/>
          </a:solidFill>
        </p:spPr>
        <p:txBody>
          <a:bodyPr wrap="square" rtlCol="0">
            <a:spAutoFit/>
          </a:bodyPr>
          <a:lstStyle/>
          <a:p>
            <a:r>
              <a:rPr lang="fr-FR" sz="900" i="1" dirty="0">
                <a:solidFill>
                  <a:schemeClr val="bg1"/>
                </a:solidFill>
              </a:rPr>
              <a:t>Evolution de l’activité d’une structure médico-sociale </a:t>
            </a:r>
            <a:r>
              <a:rPr lang="fr-FR" sz="900" b="1" i="1" u="sng" dirty="0">
                <a:solidFill>
                  <a:schemeClr val="bg1"/>
                </a:solidFill>
              </a:rPr>
              <a:t>SANS PCRA</a:t>
            </a:r>
          </a:p>
        </p:txBody>
      </p:sp>
      <p:sp>
        <p:nvSpPr>
          <p:cNvPr id="19" name="ZoneTexte 18">
            <a:extLst>
              <a:ext uri="{FF2B5EF4-FFF2-40B4-BE49-F238E27FC236}">
                <a16:creationId xmlns:a16="http://schemas.microsoft.com/office/drawing/2014/main" id="{6E368683-99E0-D517-2C58-09781B40A5F0}"/>
              </a:ext>
            </a:extLst>
          </p:cNvPr>
          <p:cNvSpPr txBox="1"/>
          <p:nvPr/>
        </p:nvSpPr>
        <p:spPr>
          <a:xfrm>
            <a:off x="7297304" y="1397543"/>
            <a:ext cx="1443905" cy="507831"/>
          </a:xfrm>
          <a:prstGeom prst="rect">
            <a:avLst/>
          </a:prstGeom>
          <a:solidFill>
            <a:schemeClr val="bg2"/>
          </a:solidFill>
        </p:spPr>
        <p:txBody>
          <a:bodyPr wrap="square" rtlCol="0">
            <a:spAutoFit/>
          </a:bodyPr>
          <a:lstStyle/>
          <a:p>
            <a:r>
              <a:rPr lang="fr-FR" sz="900" i="1" dirty="0">
                <a:solidFill>
                  <a:schemeClr val="bg1"/>
                </a:solidFill>
              </a:rPr>
              <a:t>Evolution de l’activité d’une structure médico-sociale </a:t>
            </a:r>
            <a:r>
              <a:rPr lang="fr-FR" sz="900" b="1" i="1" u="sng" dirty="0">
                <a:solidFill>
                  <a:schemeClr val="bg1"/>
                </a:solidFill>
              </a:rPr>
              <a:t>AVEC PCRA</a:t>
            </a:r>
          </a:p>
        </p:txBody>
      </p:sp>
      <p:sp>
        <p:nvSpPr>
          <p:cNvPr id="26" name="Forme libre : forme 25">
            <a:extLst>
              <a:ext uri="{FF2B5EF4-FFF2-40B4-BE49-F238E27FC236}">
                <a16:creationId xmlns:a16="http://schemas.microsoft.com/office/drawing/2014/main" id="{B5ED1332-3A37-EBED-7F76-AB1129B47F34}"/>
              </a:ext>
            </a:extLst>
          </p:cNvPr>
          <p:cNvSpPr/>
          <p:nvPr/>
        </p:nvSpPr>
        <p:spPr>
          <a:xfrm>
            <a:off x="3870960" y="2170244"/>
            <a:ext cx="2910840" cy="2004538"/>
          </a:xfrm>
          <a:custGeom>
            <a:avLst/>
            <a:gdLst>
              <a:gd name="connsiteX0" fmla="*/ 0 w 2903220"/>
              <a:gd name="connsiteY0" fmla="*/ 190500 h 1958340"/>
              <a:gd name="connsiteX1" fmla="*/ 30480 w 2903220"/>
              <a:gd name="connsiteY1" fmla="*/ 1958340 h 1958340"/>
              <a:gd name="connsiteX2" fmla="*/ 563880 w 2903220"/>
              <a:gd name="connsiteY2" fmla="*/ 1950720 h 1958340"/>
              <a:gd name="connsiteX3" fmla="*/ 2316480 w 2903220"/>
              <a:gd name="connsiteY3" fmla="*/ 342900 h 1958340"/>
              <a:gd name="connsiteX4" fmla="*/ 2537460 w 2903220"/>
              <a:gd name="connsiteY4" fmla="*/ 167640 h 1958340"/>
              <a:gd name="connsiteX5" fmla="*/ 2659380 w 2903220"/>
              <a:gd name="connsiteY5" fmla="*/ 106680 h 1958340"/>
              <a:gd name="connsiteX6" fmla="*/ 2750820 w 2903220"/>
              <a:gd name="connsiteY6" fmla="*/ 45720 h 1958340"/>
              <a:gd name="connsiteX7" fmla="*/ 2857500 w 2903220"/>
              <a:gd name="connsiteY7" fmla="*/ 7620 h 1958340"/>
              <a:gd name="connsiteX8" fmla="*/ 2903220 w 2903220"/>
              <a:gd name="connsiteY8" fmla="*/ 0 h 1958340"/>
              <a:gd name="connsiteX9" fmla="*/ 38100 w 2903220"/>
              <a:gd name="connsiteY9" fmla="*/ 7620 h 1958340"/>
              <a:gd name="connsiteX10" fmla="*/ 0 w 2903220"/>
              <a:gd name="connsiteY10" fmla="*/ 190500 h 1958340"/>
              <a:gd name="connsiteX0" fmla="*/ 0 w 2903220"/>
              <a:gd name="connsiteY0" fmla="*/ 190500 h 1958340"/>
              <a:gd name="connsiteX1" fmla="*/ 30480 w 2903220"/>
              <a:gd name="connsiteY1" fmla="*/ 1958340 h 1958340"/>
              <a:gd name="connsiteX2" fmla="*/ 281940 w 2903220"/>
              <a:gd name="connsiteY2" fmla="*/ 1943100 h 1958340"/>
              <a:gd name="connsiteX3" fmla="*/ 563880 w 2903220"/>
              <a:gd name="connsiteY3" fmla="*/ 1950720 h 1958340"/>
              <a:gd name="connsiteX4" fmla="*/ 2316480 w 2903220"/>
              <a:gd name="connsiteY4" fmla="*/ 342900 h 1958340"/>
              <a:gd name="connsiteX5" fmla="*/ 2537460 w 2903220"/>
              <a:gd name="connsiteY5" fmla="*/ 167640 h 1958340"/>
              <a:gd name="connsiteX6" fmla="*/ 2659380 w 2903220"/>
              <a:gd name="connsiteY6" fmla="*/ 106680 h 1958340"/>
              <a:gd name="connsiteX7" fmla="*/ 2750820 w 2903220"/>
              <a:gd name="connsiteY7" fmla="*/ 45720 h 1958340"/>
              <a:gd name="connsiteX8" fmla="*/ 2857500 w 2903220"/>
              <a:gd name="connsiteY8" fmla="*/ 7620 h 1958340"/>
              <a:gd name="connsiteX9" fmla="*/ 2903220 w 2903220"/>
              <a:gd name="connsiteY9" fmla="*/ 0 h 1958340"/>
              <a:gd name="connsiteX10" fmla="*/ 38100 w 2903220"/>
              <a:gd name="connsiteY10" fmla="*/ 7620 h 1958340"/>
              <a:gd name="connsiteX11" fmla="*/ 0 w 2903220"/>
              <a:gd name="connsiteY11" fmla="*/ 190500 h 1958340"/>
              <a:gd name="connsiteX0" fmla="*/ 0 w 2903220"/>
              <a:gd name="connsiteY0" fmla="*/ 190500 h 2019300"/>
              <a:gd name="connsiteX1" fmla="*/ 30480 w 2903220"/>
              <a:gd name="connsiteY1" fmla="*/ 1958340 h 2019300"/>
              <a:gd name="connsiteX2" fmla="*/ 304800 w 2903220"/>
              <a:gd name="connsiteY2" fmla="*/ 2019300 h 2019300"/>
              <a:gd name="connsiteX3" fmla="*/ 563880 w 2903220"/>
              <a:gd name="connsiteY3" fmla="*/ 1950720 h 2019300"/>
              <a:gd name="connsiteX4" fmla="*/ 2316480 w 2903220"/>
              <a:gd name="connsiteY4" fmla="*/ 342900 h 2019300"/>
              <a:gd name="connsiteX5" fmla="*/ 2537460 w 2903220"/>
              <a:gd name="connsiteY5" fmla="*/ 167640 h 2019300"/>
              <a:gd name="connsiteX6" fmla="*/ 2659380 w 2903220"/>
              <a:gd name="connsiteY6" fmla="*/ 106680 h 2019300"/>
              <a:gd name="connsiteX7" fmla="*/ 2750820 w 2903220"/>
              <a:gd name="connsiteY7" fmla="*/ 45720 h 2019300"/>
              <a:gd name="connsiteX8" fmla="*/ 2857500 w 2903220"/>
              <a:gd name="connsiteY8" fmla="*/ 7620 h 2019300"/>
              <a:gd name="connsiteX9" fmla="*/ 2903220 w 2903220"/>
              <a:gd name="connsiteY9" fmla="*/ 0 h 2019300"/>
              <a:gd name="connsiteX10" fmla="*/ 38100 w 2903220"/>
              <a:gd name="connsiteY10" fmla="*/ 7620 h 2019300"/>
              <a:gd name="connsiteX11" fmla="*/ 0 w 2903220"/>
              <a:gd name="connsiteY11" fmla="*/ 190500 h 2019300"/>
              <a:gd name="connsiteX0" fmla="*/ 7620 w 2910840"/>
              <a:gd name="connsiteY0" fmla="*/ 190500 h 2019300"/>
              <a:gd name="connsiteX1" fmla="*/ 38100 w 2910840"/>
              <a:gd name="connsiteY1" fmla="*/ 1958340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15240 w 2918460"/>
              <a:gd name="connsiteY0" fmla="*/ 190500 h 2019300"/>
              <a:gd name="connsiteX1" fmla="*/ 0 w 2918460"/>
              <a:gd name="connsiteY1" fmla="*/ 1927745 h 2019300"/>
              <a:gd name="connsiteX2" fmla="*/ 320040 w 2918460"/>
              <a:gd name="connsiteY2" fmla="*/ 2019300 h 2019300"/>
              <a:gd name="connsiteX3" fmla="*/ 579120 w 2918460"/>
              <a:gd name="connsiteY3" fmla="*/ 1950720 h 2019300"/>
              <a:gd name="connsiteX4" fmla="*/ 2331720 w 2918460"/>
              <a:gd name="connsiteY4" fmla="*/ 342900 h 2019300"/>
              <a:gd name="connsiteX5" fmla="*/ 2552700 w 2918460"/>
              <a:gd name="connsiteY5" fmla="*/ 167640 h 2019300"/>
              <a:gd name="connsiteX6" fmla="*/ 2674620 w 2918460"/>
              <a:gd name="connsiteY6" fmla="*/ 106680 h 2019300"/>
              <a:gd name="connsiteX7" fmla="*/ 2766060 w 2918460"/>
              <a:gd name="connsiteY7" fmla="*/ 45720 h 2019300"/>
              <a:gd name="connsiteX8" fmla="*/ 2872740 w 2918460"/>
              <a:gd name="connsiteY8" fmla="*/ 7620 h 2019300"/>
              <a:gd name="connsiteX9" fmla="*/ 2918460 w 2918460"/>
              <a:gd name="connsiteY9" fmla="*/ 0 h 2019300"/>
              <a:gd name="connsiteX10" fmla="*/ 7620 w 2918460"/>
              <a:gd name="connsiteY10" fmla="*/ 22860 h 2019300"/>
              <a:gd name="connsiteX11" fmla="*/ 15240 w 2918460"/>
              <a:gd name="connsiteY11" fmla="*/ 190500 h 2019300"/>
              <a:gd name="connsiteX0" fmla="*/ 7620 w 2910840"/>
              <a:gd name="connsiteY0" fmla="*/ 190500 h 2019300"/>
              <a:gd name="connsiteX1" fmla="*/ 15240 w 2910840"/>
              <a:gd name="connsiteY1" fmla="*/ 1927745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7620 w 2910840"/>
              <a:gd name="connsiteY0" fmla="*/ 190500 h 2019300"/>
              <a:gd name="connsiteX1" fmla="*/ 15240 w 2910840"/>
              <a:gd name="connsiteY1" fmla="*/ 1927745 h 2019300"/>
              <a:gd name="connsiteX2" fmla="*/ 86678 w 2910840"/>
              <a:gd name="connsiteY2" fmla="*/ 1954285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86678 w 2910840"/>
              <a:gd name="connsiteY3" fmla="*/ 1975797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393859 w 2910840"/>
              <a:gd name="connsiteY5" fmla="*/ 1994919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90550 w 2910840"/>
              <a:gd name="connsiteY6" fmla="*/ 195550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498634 w 2910840"/>
              <a:gd name="connsiteY6" fmla="*/ 198057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46210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36685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31470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91615 w 2910840"/>
              <a:gd name="connsiteY8" fmla="*/ 1110521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0840" h="2012129">
                <a:moveTo>
                  <a:pt x="7620" y="190500"/>
                </a:moveTo>
                <a:cubicBezTo>
                  <a:pt x="8573" y="769582"/>
                  <a:pt x="9525" y="1348663"/>
                  <a:pt x="10478" y="1927745"/>
                </a:cubicBezTo>
                <a:lnTo>
                  <a:pt x="34291" y="1963846"/>
                </a:lnTo>
                <a:cubicBezTo>
                  <a:pt x="63660" y="1974204"/>
                  <a:pt x="59691" y="1977390"/>
                  <a:pt x="136685" y="1992528"/>
                </a:cubicBezTo>
                <a:cubicBezTo>
                  <a:pt x="193676" y="1999062"/>
                  <a:pt x="255430" y="2010376"/>
                  <a:pt x="307658" y="2012129"/>
                </a:cubicBezTo>
                <a:cubicBezTo>
                  <a:pt x="355442" y="2009579"/>
                  <a:pt x="405607" y="2009421"/>
                  <a:pt x="441485" y="1999700"/>
                </a:cubicBezTo>
                <a:cubicBezTo>
                  <a:pt x="474822" y="1990138"/>
                  <a:pt x="489109" y="1990139"/>
                  <a:pt x="512921" y="1985358"/>
                </a:cubicBezTo>
                <a:lnTo>
                  <a:pt x="590550" y="1955500"/>
                </a:lnTo>
                <a:lnTo>
                  <a:pt x="1486853" y="1105740"/>
                </a:lnTo>
                <a:cubicBezTo>
                  <a:pt x="2106454" y="526384"/>
                  <a:pt x="1933099" y="678449"/>
                  <a:pt x="2324100" y="342900"/>
                </a:cubicBezTo>
                <a:lnTo>
                  <a:pt x="2545080" y="167640"/>
                </a:lnTo>
                <a:lnTo>
                  <a:pt x="2667000" y="106680"/>
                </a:lnTo>
                <a:lnTo>
                  <a:pt x="2758440" y="45720"/>
                </a:lnTo>
                <a:lnTo>
                  <a:pt x="2865120" y="7620"/>
                </a:lnTo>
                <a:lnTo>
                  <a:pt x="2910840" y="0"/>
                </a:lnTo>
                <a:lnTo>
                  <a:pt x="0" y="22860"/>
                </a:lnTo>
                <a:lnTo>
                  <a:pt x="7620" y="190500"/>
                </a:lnTo>
                <a:close/>
              </a:path>
            </a:pathLst>
          </a:cu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ZoneTexte 20">
            <a:extLst>
              <a:ext uri="{FF2B5EF4-FFF2-40B4-BE49-F238E27FC236}">
                <a16:creationId xmlns:a16="http://schemas.microsoft.com/office/drawing/2014/main" id="{6DA57E07-A440-926F-31F1-A789AAE0A5BB}"/>
              </a:ext>
            </a:extLst>
          </p:cNvPr>
          <p:cNvSpPr txBox="1"/>
          <p:nvPr/>
        </p:nvSpPr>
        <p:spPr>
          <a:xfrm>
            <a:off x="3729616" y="2180937"/>
            <a:ext cx="1637704" cy="324000"/>
          </a:xfrm>
          <a:prstGeom prst="rect">
            <a:avLst/>
          </a:prstGeom>
          <a:solidFill>
            <a:schemeClr val="bg1">
              <a:lumMod val="85000"/>
            </a:schemeClr>
          </a:solidFill>
        </p:spPr>
        <p:txBody>
          <a:bodyPr wrap="square" anchor="ctr">
            <a:spAutoFit/>
          </a:bodyPr>
          <a:lstStyle/>
          <a:p>
            <a:pPr algn="r"/>
            <a:r>
              <a:rPr lang="fr-FR" sz="1050" b="1" i="1" dirty="0">
                <a:solidFill>
                  <a:schemeClr val="tx1"/>
                </a:solidFill>
              </a:rPr>
              <a:t>Activation du PCRA</a:t>
            </a:r>
            <a:endParaRPr lang="fr-FR" sz="1050" dirty="0"/>
          </a:p>
        </p:txBody>
      </p:sp>
      <p:sp>
        <p:nvSpPr>
          <p:cNvPr id="52" name="ZoneTexte 51">
            <a:extLst>
              <a:ext uri="{FF2B5EF4-FFF2-40B4-BE49-F238E27FC236}">
                <a16:creationId xmlns:a16="http://schemas.microsoft.com/office/drawing/2014/main" id="{D2A297B4-99E7-22CE-9C03-75A4BBFE86D6}"/>
              </a:ext>
            </a:extLst>
          </p:cNvPr>
          <p:cNvSpPr txBox="1"/>
          <p:nvPr/>
        </p:nvSpPr>
        <p:spPr>
          <a:xfrm>
            <a:off x="3917822" y="2846709"/>
            <a:ext cx="1684560" cy="338554"/>
          </a:xfrm>
          <a:prstGeom prst="rect">
            <a:avLst/>
          </a:prstGeom>
          <a:noFill/>
        </p:spPr>
        <p:txBody>
          <a:bodyPr wrap="square" rtlCol="0">
            <a:spAutoFit/>
          </a:bodyPr>
          <a:lstStyle/>
          <a:p>
            <a:pPr algn="ctr"/>
            <a:r>
              <a:rPr lang="fr-FR" sz="800" i="1" dirty="0">
                <a:solidFill>
                  <a:schemeClr val="tx1">
                    <a:lumMod val="50000"/>
                    <a:lumOff val="50000"/>
                  </a:schemeClr>
                </a:solidFill>
              </a:rPr>
              <a:t>Activité sur un mode dégradé</a:t>
            </a:r>
          </a:p>
          <a:p>
            <a:pPr algn="ctr"/>
            <a:r>
              <a:rPr lang="fr-FR" sz="800" i="1" dirty="0">
                <a:solidFill>
                  <a:schemeClr val="tx1">
                    <a:lumMod val="50000"/>
                    <a:lumOff val="50000"/>
                  </a:schemeClr>
                </a:solidFill>
              </a:rPr>
              <a:t>Reprise progressive de l’activité</a:t>
            </a:r>
          </a:p>
        </p:txBody>
      </p:sp>
      <p:cxnSp>
        <p:nvCxnSpPr>
          <p:cNvPr id="22" name="Connecteur droit avec flèche 21">
            <a:extLst>
              <a:ext uri="{FF2B5EF4-FFF2-40B4-BE49-F238E27FC236}">
                <a16:creationId xmlns:a16="http://schemas.microsoft.com/office/drawing/2014/main" id="{F199A6D0-C09E-1398-DD9E-16906B3CC26C}"/>
              </a:ext>
            </a:extLst>
          </p:cNvPr>
          <p:cNvCxnSpPr>
            <a:cxnSpLocks/>
          </p:cNvCxnSpPr>
          <p:nvPr/>
        </p:nvCxnSpPr>
        <p:spPr>
          <a:xfrm>
            <a:off x="3888000" y="2532759"/>
            <a:ext cx="0" cy="1569108"/>
          </a:xfrm>
          <a:prstGeom prst="straightConnector1">
            <a:avLst/>
          </a:prstGeom>
          <a:ln w="127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id="{D15CDA2C-3FD6-9C36-683A-947F3F9A043A}"/>
              </a:ext>
            </a:extLst>
          </p:cNvPr>
          <p:cNvSpPr txBox="1"/>
          <p:nvPr/>
        </p:nvSpPr>
        <p:spPr>
          <a:xfrm>
            <a:off x="3966754" y="2409523"/>
            <a:ext cx="1862882" cy="338554"/>
          </a:xfrm>
          <a:prstGeom prst="rect">
            <a:avLst/>
          </a:prstGeom>
          <a:solidFill>
            <a:schemeClr val="bg1">
              <a:lumMod val="85000"/>
            </a:schemeClr>
          </a:solidFill>
        </p:spPr>
        <p:txBody>
          <a:bodyPr wrap="square" rtlCol="0">
            <a:spAutoFit/>
          </a:bodyPr>
          <a:lstStyle/>
          <a:p>
            <a:pPr algn="ctr"/>
            <a:r>
              <a:rPr lang="fr-FR" sz="800" b="1" i="1" dirty="0">
                <a:solidFill>
                  <a:schemeClr val="tx1"/>
                </a:solidFill>
                <a:sym typeface="Wingdings" panose="05000000000000000000" pitchFamily="2" charset="2"/>
              </a:rPr>
              <a:t> </a:t>
            </a:r>
            <a:r>
              <a:rPr lang="fr-FR" sz="800" b="1" i="1" dirty="0">
                <a:solidFill>
                  <a:schemeClr val="tx1"/>
                </a:solidFill>
              </a:rPr>
              <a:t>Application des solutions de continuité et de reprise d’activité</a:t>
            </a:r>
          </a:p>
        </p:txBody>
      </p:sp>
      <p:pic>
        <p:nvPicPr>
          <p:cNvPr id="33" name="Graphique 32" descr="Engrenages avec un remplissage uni">
            <a:extLst>
              <a:ext uri="{FF2B5EF4-FFF2-40B4-BE49-F238E27FC236}">
                <a16:creationId xmlns:a16="http://schemas.microsoft.com/office/drawing/2014/main" id="{3BE6BBFF-1D89-D4B0-2D86-83624DFA1B1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6920876">
            <a:off x="3707510" y="2192547"/>
            <a:ext cx="326900" cy="326900"/>
          </a:xfrm>
          <a:prstGeom prst="rect">
            <a:avLst/>
          </a:prstGeom>
        </p:spPr>
      </p:pic>
    </p:spTree>
    <p:extLst>
      <p:ext uri="{BB962C8B-B14F-4D97-AF65-F5344CB8AC3E}">
        <p14:creationId xmlns:p14="http://schemas.microsoft.com/office/powerpoint/2010/main" val="255356830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AA5ED6EB-FB0F-7B45-A1BA-08C4B3906BD1}"/>
              </a:ext>
            </a:extLst>
          </p:cNvPr>
          <p:cNvSpPr/>
          <p:nvPr/>
        </p:nvSpPr>
        <p:spPr>
          <a:xfrm>
            <a:off x="0" y="737918"/>
            <a:ext cx="9143999" cy="4131682"/>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a:bodyPr>
          <a:lstStyle/>
          <a:p>
            <a:r>
              <a:rPr lang="fr-FR" dirty="0">
                <a:latin typeface="Calibri" panose="020F0502020204030204" pitchFamily="34" charset="0"/>
                <a:ea typeface="Calibri" panose="020F0502020204030204" pitchFamily="34" charset="0"/>
                <a:cs typeface="Calibri" panose="020F0502020204030204" pitchFamily="34" charset="0"/>
              </a:rPr>
              <a:t>Evolution de l’activité en cas de crise, avec et sans PCRA</a:t>
            </a: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14</a:t>
            </a:fld>
            <a:endParaRPr lang="fr-FR" dirty="0">
              <a:latin typeface="Calibri" panose="020F0502020204030204" pitchFamily="34" charset="0"/>
              <a:ea typeface="Calibri" panose="020F0502020204030204" pitchFamily="34" charset="0"/>
              <a:cs typeface="Calibri" panose="020F0502020204030204" pitchFamily="34" charset="0"/>
            </a:endParaRPr>
          </a:p>
        </p:txBody>
      </p:sp>
      <p:cxnSp>
        <p:nvCxnSpPr>
          <p:cNvPr id="7" name="Connecteur droit avec flèche 6">
            <a:extLst>
              <a:ext uri="{FF2B5EF4-FFF2-40B4-BE49-F238E27FC236}">
                <a16:creationId xmlns:a16="http://schemas.microsoft.com/office/drawing/2014/main" id="{303E46C3-CE3E-5B34-17E3-668F55008037}"/>
              </a:ext>
            </a:extLst>
          </p:cNvPr>
          <p:cNvCxnSpPr>
            <a:cxnSpLocks/>
          </p:cNvCxnSpPr>
          <p:nvPr/>
        </p:nvCxnSpPr>
        <p:spPr>
          <a:xfrm>
            <a:off x="1124743" y="4235704"/>
            <a:ext cx="787555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E30BC22A-4BB5-3573-CFF2-2EA149EC5D46}"/>
              </a:ext>
            </a:extLst>
          </p:cNvPr>
          <p:cNvCxnSpPr>
            <a:cxnSpLocks/>
          </p:cNvCxnSpPr>
          <p:nvPr/>
        </p:nvCxnSpPr>
        <p:spPr>
          <a:xfrm flipH="1" flipV="1">
            <a:off x="1124743" y="1895926"/>
            <a:ext cx="0" cy="23544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F410E91A-A86B-B903-C8C0-86D91D727E5E}"/>
              </a:ext>
            </a:extLst>
          </p:cNvPr>
          <p:cNvSpPr txBox="1"/>
          <p:nvPr/>
        </p:nvSpPr>
        <p:spPr>
          <a:xfrm>
            <a:off x="767884" y="1493136"/>
            <a:ext cx="953424" cy="430887"/>
          </a:xfrm>
          <a:prstGeom prst="rect">
            <a:avLst/>
          </a:prstGeom>
          <a:noFill/>
        </p:spPr>
        <p:txBody>
          <a:bodyPr wrap="square" rtlCol="0">
            <a:spAutoFit/>
          </a:bodyPr>
          <a:lstStyle/>
          <a:p>
            <a:r>
              <a:rPr lang="fr-FR" sz="1100" b="1" i="1" dirty="0">
                <a:solidFill>
                  <a:schemeClr val="accent1"/>
                </a:solidFill>
              </a:rPr>
              <a:t>Niveau d’activité</a:t>
            </a:r>
          </a:p>
        </p:txBody>
      </p:sp>
      <p:sp>
        <p:nvSpPr>
          <p:cNvPr id="13" name="ZoneTexte 12">
            <a:extLst>
              <a:ext uri="{FF2B5EF4-FFF2-40B4-BE49-F238E27FC236}">
                <a16:creationId xmlns:a16="http://schemas.microsoft.com/office/drawing/2014/main" id="{8D2F571B-F3C7-42FA-D4D2-44E153E44A07}"/>
              </a:ext>
            </a:extLst>
          </p:cNvPr>
          <p:cNvSpPr txBox="1"/>
          <p:nvPr/>
        </p:nvSpPr>
        <p:spPr>
          <a:xfrm>
            <a:off x="7535401" y="4227840"/>
            <a:ext cx="639919" cy="261610"/>
          </a:xfrm>
          <a:prstGeom prst="rect">
            <a:avLst/>
          </a:prstGeom>
          <a:noFill/>
        </p:spPr>
        <p:txBody>
          <a:bodyPr wrap="none" rtlCol="0">
            <a:spAutoFit/>
          </a:bodyPr>
          <a:lstStyle/>
          <a:p>
            <a:r>
              <a:rPr lang="fr-FR" sz="1100" b="1" i="1" dirty="0">
                <a:solidFill>
                  <a:schemeClr val="accent1"/>
                </a:solidFill>
              </a:rPr>
              <a:t>Temps</a:t>
            </a:r>
          </a:p>
        </p:txBody>
      </p:sp>
      <p:sp>
        <p:nvSpPr>
          <p:cNvPr id="14" name="ZoneTexte 13">
            <a:extLst>
              <a:ext uri="{FF2B5EF4-FFF2-40B4-BE49-F238E27FC236}">
                <a16:creationId xmlns:a16="http://schemas.microsoft.com/office/drawing/2014/main" id="{BEE95BB0-1B99-F762-B262-C1DB8BE1C2F6}"/>
              </a:ext>
            </a:extLst>
          </p:cNvPr>
          <p:cNvSpPr txBox="1"/>
          <p:nvPr/>
        </p:nvSpPr>
        <p:spPr>
          <a:xfrm>
            <a:off x="620647" y="1924023"/>
            <a:ext cx="468000" cy="246221"/>
          </a:xfrm>
          <a:prstGeom prst="rect">
            <a:avLst/>
          </a:prstGeom>
          <a:noFill/>
        </p:spPr>
        <p:txBody>
          <a:bodyPr wrap="none" rtlCol="0">
            <a:spAutoFit/>
          </a:bodyPr>
          <a:lstStyle/>
          <a:p>
            <a:pPr algn="r"/>
            <a:r>
              <a:rPr lang="fr-FR" sz="1000" i="1" dirty="0">
                <a:solidFill>
                  <a:schemeClr val="accent1"/>
                </a:solidFill>
              </a:rPr>
              <a:t>100%</a:t>
            </a:r>
          </a:p>
        </p:txBody>
      </p:sp>
      <p:sp>
        <p:nvSpPr>
          <p:cNvPr id="15" name="ZoneTexte 14">
            <a:extLst>
              <a:ext uri="{FF2B5EF4-FFF2-40B4-BE49-F238E27FC236}">
                <a16:creationId xmlns:a16="http://schemas.microsoft.com/office/drawing/2014/main" id="{E07BC628-1FF0-03AE-01A1-6A41DB9E4F37}"/>
              </a:ext>
            </a:extLst>
          </p:cNvPr>
          <p:cNvSpPr txBox="1"/>
          <p:nvPr/>
        </p:nvSpPr>
        <p:spPr>
          <a:xfrm>
            <a:off x="622144" y="4030791"/>
            <a:ext cx="468000" cy="253916"/>
          </a:xfrm>
          <a:prstGeom prst="rect">
            <a:avLst/>
          </a:prstGeom>
          <a:noFill/>
        </p:spPr>
        <p:txBody>
          <a:bodyPr wrap="none" rtlCol="0">
            <a:spAutoFit/>
          </a:bodyPr>
          <a:lstStyle/>
          <a:p>
            <a:pPr algn="r"/>
            <a:r>
              <a:rPr lang="fr-FR" sz="1000" i="1" dirty="0">
                <a:solidFill>
                  <a:schemeClr val="accent1"/>
                </a:solidFill>
              </a:rPr>
              <a:t>0%</a:t>
            </a:r>
          </a:p>
        </p:txBody>
      </p:sp>
      <p:pic>
        <p:nvPicPr>
          <p:cNvPr id="38" name="Graphique 37" descr="Disque avec un remplissage uni">
            <a:extLst>
              <a:ext uri="{FF2B5EF4-FFF2-40B4-BE49-F238E27FC236}">
                <a16:creationId xmlns:a16="http://schemas.microsoft.com/office/drawing/2014/main" id="{A7EB4EB9-79EA-483D-6325-C38ADC0463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86267" y="1425227"/>
            <a:ext cx="366385" cy="366385"/>
          </a:xfrm>
          <a:prstGeom prst="rect">
            <a:avLst/>
          </a:prstGeom>
        </p:spPr>
      </p:pic>
      <p:sp>
        <p:nvSpPr>
          <p:cNvPr id="42" name="ZoneTexte 41">
            <a:extLst>
              <a:ext uri="{FF2B5EF4-FFF2-40B4-BE49-F238E27FC236}">
                <a16:creationId xmlns:a16="http://schemas.microsoft.com/office/drawing/2014/main" id="{BEE400B2-32E5-AEAD-554A-0FBE1E16BF53}"/>
              </a:ext>
            </a:extLst>
          </p:cNvPr>
          <p:cNvSpPr txBox="1"/>
          <p:nvPr/>
        </p:nvSpPr>
        <p:spPr>
          <a:xfrm>
            <a:off x="1464611" y="1161601"/>
            <a:ext cx="1209695" cy="338554"/>
          </a:xfrm>
          <a:prstGeom prst="rect">
            <a:avLst/>
          </a:prstGeom>
          <a:noFill/>
        </p:spPr>
        <p:txBody>
          <a:bodyPr wrap="square" rtlCol="0">
            <a:spAutoFit/>
          </a:bodyPr>
          <a:lstStyle/>
          <a:p>
            <a:pPr algn="ctr"/>
            <a:r>
              <a:rPr lang="fr-FR" sz="800" b="1" i="1" dirty="0">
                <a:solidFill>
                  <a:schemeClr val="bg1">
                    <a:lumMod val="50000"/>
                  </a:schemeClr>
                </a:solidFill>
              </a:rPr>
              <a:t>Dernière sauvegarde de données</a:t>
            </a:r>
          </a:p>
        </p:txBody>
      </p:sp>
      <p:cxnSp>
        <p:nvCxnSpPr>
          <p:cNvPr id="44" name="Connecteur droit avec flèche 43">
            <a:extLst>
              <a:ext uri="{FF2B5EF4-FFF2-40B4-BE49-F238E27FC236}">
                <a16:creationId xmlns:a16="http://schemas.microsoft.com/office/drawing/2014/main" id="{47FE3EBC-2712-7681-DBAA-506CFCDC8744}"/>
              </a:ext>
            </a:extLst>
          </p:cNvPr>
          <p:cNvCxnSpPr>
            <a:cxnSpLocks/>
          </p:cNvCxnSpPr>
          <p:nvPr/>
        </p:nvCxnSpPr>
        <p:spPr>
          <a:xfrm>
            <a:off x="2069459" y="2732856"/>
            <a:ext cx="1253531"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75C9E5E0-680E-48BD-C6AF-3E1CC8709B1C}"/>
              </a:ext>
            </a:extLst>
          </p:cNvPr>
          <p:cNvCxnSpPr>
            <a:cxnSpLocks/>
          </p:cNvCxnSpPr>
          <p:nvPr/>
        </p:nvCxnSpPr>
        <p:spPr>
          <a:xfrm>
            <a:off x="3733800" y="4334636"/>
            <a:ext cx="725851" cy="0"/>
          </a:xfrm>
          <a:prstGeom prst="straightConnector1">
            <a:avLst/>
          </a:prstGeom>
          <a:ln>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ZoneTexte 46">
            <a:extLst>
              <a:ext uri="{FF2B5EF4-FFF2-40B4-BE49-F238E27FC236}">
                <a16:creationId xmlns:a16="http://schemas.microsoft.com/office/drawing/2014/main" id="{046313DC-923C-C02F-037F-90BF2E8DD1F7}"/>
              </a:ext>
            </a:extLst>
          </p:cNvPr>
          <p:cNvSpPr txBox="1"/>
          <p:nvPr/>
        </p:nvSpPr>
        <p:spPr>
          <a:xfrm>
            <a:off x="1893398" y="2755556"/>
            <a:ext cx="1373941" cy="584775"/>
          </a:xfrm>
          <a:prstGeom prst="rect">
            <a:avLst/>
          </a:prstGeom>
          <a:noFill/>
        </p:spPr>
        <p:txBody>
          <a:bodyPr wrap="square" rtlCol="0">
            <a:spAutoFit/>
          </a:bodyPr>
          <a:lstStyle/>
          <a:p>
            <a:pPr algn="ctr"/>
            <a:r>
              <a:rPr lang="fr-FR" sz="800" b="1" i="1" dirty="0">
                <a:solidFill>
                  <a:schemeClr val="bg1">
                    <a:lumMod val="50000"/>
                  </a:schemeClr>
                </a:solidFill>
              </a:rPr>
              <a:t>PDMA </a:t>
            </a:r>
          </a:p>
          <a:p>
            <a:pPr algn="ctr"/>
            <a:r>
              <a:rPr lang="fr-FR" sz="800" i="1" dirty="0">
                <a:solidFill>
                  <a:schemeClr val="bg1">
                    <a:lumMod val="50000"/>
                  </a:schemeClr>
                </a:solidFill>
              </a:rPr>
              <a:t>(Perte de données maximale autorisée de l’application informatique)</a:t>
            </a:r>
          </a:p>
        </p:txBody>
      </p:sp>
      <p:sp>
        <p:nvSpPr>
          <p:cNvPr id="48" name="ZoneTexte 47">
            <a:extLst>
              <a:ext uri="{FF2B5EF4-FFF2-40B4-BE49-F238E27FC236}">
                <a16:creationId xmlns:a16="http://schemas.microsoft.com/office/drawing/2014/main" id="{ACF13AC8-AE1E-0915-6827-24B91DAD7CAE}"/>
              </a:ext>
            </a:extLst>
          </p:cNvPr>
          <p:cNvSpPr txBox="1"/>
          <p:nvPr/>
        </p:nvSpPr>
        <p:spPr>
          <a:xfrm>
            <a:off x="2674306" y="4334637"/>
            <a:ext cx="2856978" cy="461665"/>
          </a:xfrm>
          <a:prstGeom prst="rect">
            <a:avLst/>
          </a:prstGeom>
          <a:noFill/>
        </p:spPr>
        <p:txBody>
          <a:bodyPr wrap="square" rtlCol="0">
            <a:spAutoFit/>
          </a:bodyPr>
          <a:lstStyle/>
          <a:p>
            <a:pPr algn="ctr"/>
            <a:r>
              <a:rPr lang="fr-FR" sz="800" b="1" i="1" dirty="0">
                <a:solidFill>
                  <a:schemeClr val="bg1">
                    <a:lumMod val="50000"/>
                  </a:schemeClr>
                </a:solidFill>
              </a:rPr>
              <a:t>DMIA </a:t>
            </a:r>
          </a:p>
          <a:p>
            <a:pPr algn="ctr"/>
            <a:r>
              <a:rPr lang="fr-FR" sz="800" i="1" dirty="0">
                <a:solidFill>
                  <a:schemeClr val="bg1">
                    <a:lumMod val="50000"/>
                  </a:schemeClr>
                </a:solidFill>
              </a:rPr>
              <a:t>(Durée maximale d’interruption admissible)</a:t>
            </a:r>
          </a:p>
          <a:p>
            <a:pPr algn="ctr"/>
            <a:r>
              <a:rPr lang="fr-FR" sz="800" i="1" dirty="0">
                <a:solidFill>
                  <a:schemeClr val="bg1">
                    <a:lumMod val="50000"/>
                  </a:schemeClr>
                </a:solidFill>
              </a:rPr>
              <a:t>S’applique aux activités et aux applications informatiques</a:t>
            </a:r>
          </a:p>
        </p:txBody>
      </p:sp>
      <p:pic>
        <p:nvPicPr>
          <p:cNvPr id="50" name="Graphique 49" descr="Haute tension avec un remplissage uni">
            <a:extLst>
              <a:ext uri="{FF2B5EF4-FFF2-40B4-BE49-F238E27FC236}">
                <a16:creationId xmlns:a16="http://schemas.microsoft.com/office/drawing/2014/main" id="{0162FF67-9E1F-965F-32F6-4EC9273B66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70289" y="879637"/>
            <a:ext cx="334322" cy="334322"/>
          </a:xfrm>
          <a:prstGeom prst="rect">
            <a:avLst/>
          </a:prstGeom>
        </p:spPr>
      </p:pic>
      <p:sp>
        <p:nvSpPr>
          <p:cNvPr id="51" name="ZoneTexte 50">
            <a:extLst>
              <a:ext uri="{FF2B5EF4-FFF2-40B4-BE49-F238E27FC236}">
                <a16:creationId xmlns:a16="http://schemas.microsoft.com/office/drawing/2014/main" id="{9F361287-22AE-FDB9-DE1B-874CCC118A7F}"/>
              </a:ext>
            </a:extLst>
          </p:cNvPr>
          <p:cNvSpPr txBox="1"/>
          <p:nvPr/>
        </p:nvSpPr>
        <p:spPr>
          <a:xfrm>
            <a:off x="3113960" y="1166038"/>
            <a:ext cx="442750" cy="215444"/>
          </a:xfrm>
          <a:prstGeom prst="rect">
            <a:avLst/>
          </a:prstGeom>
          <a:noFill/>
        </p:spPr>
        <p:txBody>
          <a:bodyPr wrap="none" rtlCol="0">
            <a:spAutoFit/>
          </a:bodyPr>
          <a:lstStyle/>
          <a:p>
            <a:r>
              <a:rPr lang="fr-FR" sz="800" b="1" i="1" dirty="0">
                <a:solidFill>
                  <a:srgbClr val="D71B3B"/>
                </a:solidFill>
              </a:rPr>
              <a:t>Crise</a:t>
            </a:r>
          </a:p>
        </p:txBody>
      </p:sp>
      <p:sp>
        <p:nvSpPr>
          <p:cNvPr id="30" name="Google Shape;362;g259c8bb200e_0_223">
            <a:extLst>
              <a:ext uri="{FF2B5EF4-FFF2-40B4-BE49-F238E27FC236}">
                <a16:creationId xmlns:a16="http://schemas.microsoft.com/office/drawing/2014/main" id="{5493D865-1EFB-CAD0-8F39-2ED9036605B0}"/>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31" name="Google Shape;363;g259c8bb200e_0_223">
            <a:extLst>
              <a:ext uri="{FF2B5EF4-FFF2-40B4-BE49-F238E27FC236}">
                <a16:creationId xmlns:a16="http://schemas.microsoft.com/office/drawing/2014/main" id="{AC7010A7-AF79-0EF9-A486-0F863694666A}"/>
              </a:ext>
            </a:extLst>
          </p:cNvPr>
          <p:cNvSpPr/>
          <p:nvPr/>
        </p:nvSpPr>
        <p:spPr>
          <a:xfrm>
            <a:off x="0" y="712757"/>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64" name="ZoneTexte 63">
            <a:extLst>
              <a:ext uri="{FF2B5EF4-FFF2-40B4-BE49-F238E27FC236}">
                <a16:creationId xmlns:a16="http://schemas.microsoft.com/office/drawing/2014/main" id="{1B307A01-499C-DEE0-9EAA-F4C339695D50}"/>
              </a:ext>
            </a:extLst>
          </p:cNvPr>
          <p:cNvSpPr txBox="1"/>
          <p:nvPr/>
        </p:nvSpPr>
        <p:spPr>
          <a:xfrm>
            <a:off x="2750090" y="1480414"/>
            <a:ext cx="1170490" cy="338554"/>
          </a:xfrm>
          <a:prstGeom prst="rect">
            <a:avLst/>
          </a:prstGeom>
          <a:noFill/>
        </p:spPr>
        <p:txBody>
          <a:bodyPr wrap="square" rtlCol="0">
            <a:spAutoFit/>
          </a:bodyPr>
          <a:lstStyle/>
          <a:p>
            <a:pPr algn="ctr"/>
            <a:r>
              <a:rPr lang="fr-FR" sz="800" b="1" i="1" dirty="0">
                <a:solidFill>
                  <a:srgbClr val="D71B3B"/>
                </a:solidFill>
              </a:rPr>
              <a:t>Indisponibilité des ressources</a:t>
            </a:r>
          </a:p>
        </p:txBody>
      </p:sp>
      <p:cxnSp>
        <p:nvCxnSpPr>
          <p:cNvPr id="66" name="Connecteur droit avec flèche 65">
            <a:extLst>
              <a:ext uri="{FF2B5EF4-FFF2-40B4-BE49-F238E27FC236}">
                <a16:creationId xmlns:a16="http://schemas.microsoft.com/office/drawing/2014/main" id="{2CDB2AD1-0A7F-7792-6423-05C531024199}"/>
              </a:ext>
            </a:extLst>
          </p:cNvPr>
          <p:cNvCxnSpPr>
            <a:cxnSpLocks/>
          </p:cNvCxnSpPr>
          <p:nvPr/>
        </p:nvCxnSpPr>
        <p:spPr>
          <a:xfrm>
            <a:off x="3322990" y="1799543"/>
            <a:ext cx="1" cy="217472"/>
          </a:xfrm>
          <a:prstGeom prst="straightConnector1">
            <a:avLst/>
          </a:prstGeom>
          <a:ln>
            <a:solidFill>
              <a:srgbClr val="D71B3B"/>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a:extLst>
              <a:ext uri="{FF2B5EF4-FFF2-40B4-BE49-F238E27FC236}">
                <a16:creationId xmlns:a16="http://schemas.microsoft.com/office/drawing/2014/main" id="{661782BE-2C28-D999-231E-E8AD0F077684}"/>
              </a:ext>
            </a:extLst>
          </p:cNvPr>
          <p:cNvCxnSpPr>
            <a:cxnSpLocks/>
          </p:cNvCxnSpPr>
          <p:nvPr/>
        </p:nvCxnSpPr>
        <p:spPr>
          <a:xfrm>
            <a:off x="3337449" y="1336149"/>
            <a:ext cx="1" cy="175977"/>
          </a:xfrm>
          <a:prstGeom prst="straightConnector1">
            <a:avLst/>
          </a:prstGeom>
          <a:ln>
            <a:solidFill>
              <a:srgbClr val="D71B3B"/>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a:extLst>
              <a:ext uri="{FF2B5EF4-FFF2-40B4-BE49-F238E27FC236}">
                <a16:creationId xmlns:a16="http://schemas.microsoft.com/office/drawing/2014/main" id="{75EE7ED6-686A-F499-0EB3-BD8FB29B6AFD}"/>
              </a:ext>
            </a:extLst>
          </p:cNvPr>
          <p:cNvCxnSpPr>
            <a:cxnSpLocks/>
            <a:endCxn id="38" idx="2"/>
          </p:cNvCxnSpPr>
          <p:nvPr/>
        </p:nvCxnSpPr>
        <p:spPr>
          <a:xfrm flipH="1" flipV="1">
            <a:off x="2069460" y="1791612"/>
            <a:ext cx="0" cy="875820"/>
          </a:xfrm>
          <a:prstGeom prst="straightConnector1">
            <a:avLst/>
          </a:prstGeom>
          <a:ln w="12700">
            <a:solidFill>
              <a:schemeClr val="bg1">
                <a:lumMod val="50000"/>
              </a:schemeClr>
            </a:solidFill>
            <a:prstDash val="dash"/>
            <a:tailEnd type="triangle" w="med" len="med"/>
          </a:ln>
        </p:spPr>
        <p:style>
          <a:lnRef idx="1">
            <a:schemeClr val="accent1"/>
          </a:lnRef>
          <a:fillRef idx="0">
            <a:schemeClr val="accent1"/>
          </a:fillRef>
          <a:effectRef idx="0">
            <a:schemeClr val="accent1"/>
          </a:effectRef>
          <a:fontRef idx="minor">
            <a:schemeClr val="tx1"/>
          </a:fontRef>
        </p:style>
      </p:cxnSp>
      <p:sp>
        <p:nvSpPr>
          <p:cNvPr id="4" name="Forme libre : forme 3">
            <a:extLst>
              <a:ext uri="{FF2B5EF4-FFF2-40B4-BE49-F238E27FC236}">
                <a16:creationId xmlns:a16="http://schemas.microsoft.com/office/drawing/2014/main" id="{54952105-BA67-80A7-5A61-344E8E1B45F0}"/>
              </a:ext>
            </a:extLst>
          </p:cNvPr>
          <p:cNvSpPr/>
          <p:nvPr/>
        </p:nvSpPr>
        <p:spPr>
          <a:xfrm>
            <a:off x="1276443" y="2014806"/>
            <a:ext cx="7627620" cy="2178379"/>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7627620"/>
              <a:gd name="connsiteY0" fmla="*/ 828 h 2184312"/>
              <a:gd name="connsiteX1" fmla="*/ 2156460 w 7627620"/>
              <a:gd name="connsiteY1" fmla="*/ 183708 h 2184312"/>
              <a:gd name="connsiteX2" fmla="*/ 2529840 w 7627620"/>
              <a:gd name="connsiteY2" fmla="*/ 2088708 h 2184312"/>
              <a:gd name="connsiteX3" fmla="*/ 3188877 w 7627620"/>
              <a:gd name="connsiteY3" fmla="*/ 2121398 h 2184312"/>
              <a:gd name="connsiteX4" fmla="*/ 5082540 w 7627620"/>
              <a:gd name="connsiteY4" fmla="*/ 389448 h 2184312"/>
              <a:gd name="connsiteX5" fmla="*/ 5947317 w 7627620"/>
              <a:gd name="connsiteY5" fmla="*/ 94478 h 2184312"/>
              <a:gd name="connsiteX6" fmla="*/ 7627620 w 7627620"/>
              <a:gd name="connsiteY6" fmla="*/ 107508 h 2184312"/>
              <a:gd name="connsiteX0" fmla="*/ 0 w 7627620"/>
              <a:gd name="connsiteY0" fmla="*/ 0 h 2251952"/>
              <a:gd name="connsiteX1" fmla="*/ 2133600 w 7627620"/>
              <a:gd name="connsiteY1" fmla="*/ 220980 h 2251952"/>
              <a:gd name="connsiteX2" fmla="*/ 2529840 w 7627620"/>
              <a:gd name="connsiteY2" fmla="*/ 2087880 h 2251952"/>
              <a:gd name="connsiteX3" fmla="*/ 3188877 w 7627620"/>
              <a:gd name="connsiteY3" fmla="*/ 2120570 h 2251952"/>
              <a:gd name="connsiteX4" fmla="*/ 5082540 w 7627620"/>
              <a:gd name="connsiteY4" fmla="*/ 388620 h 2251952"/>
              <a:gd name="connsiteX5" fmla="*/ 5947317 w 7627620"/>
              <a:gd name="connsiteY5" fmla="*/ 93650 h 2251952"/>
              <a:gd name="connsiteX6" fmla="*/ 7627620 w 7627620"/>
              <a:gd name="connsiteY6" fmla="*/ 106680 h 2251952"/>
              <a:gd name="connsiteX0" fmla="*/ 0 w 7627620"/>
              <a:gd name="connsiteY0" fmla="*/ 828 h 2255544"/>
              <a:gd name="connsiteX1" fmla="*/ 2186940 w 7627620"/>
              <a:gd name="connsiteY1" fmla="*/ 183708 h 2255544"/>
              <a:gd name="connsiteX2" fmla="*/ 2529840 w 7627620"/>
              <a:gd name="connsiteY2" fmla="*/ 2088708 h 2255544"/>
              <a:gd name="connsiteX3" fmla="*/ 3188877 w 7627620"/>
              <a:gd name="connsiteY3" fmla="*/ 2121398 h 2255544"/>
              <a:gd name="connsiteX4" fmla="*/ 5082540 w 7627620"/>
              <a:gd name="connsiteY4" fmla="*/ 389448 h 2255544"/>
              <a:gd name="connsiteX5" fmla="*/ 5947317 w 7627620"/>
              <a:gd name="connsiteY5" fmla="*/ 94478 h 2255544"/>
              <a:gd name="connsiteX6" fmla="*/ 7627620 w 7627620"/>
              <a:gd name="connsiteY6" fmla="*/ 107508 h 2255544"/>
              <a:gd name="connsiteX0" fmla="*/ 0 w 7627620"/>
              <a:gd name="connsiteY0" fmla="*/ 828 h 2190506"/>
              <a:gd name="connsiteX1" fmla="*/ 2186940 w 7627620"/>
              <a:gd name="connsiteY1" fmla="*/ 183708 h 2190506"/>
              <a:gd name="connsiteX2" fmla="*/ 2529840 w 7627620"/>
              <a:gd name="connsiteY2" fmla="*/ 2088708 h 2190506"/>
              <a:gd name="connsiteX3" fmla="*/ 3188877 w 7627620"/>
              <a:gd name="connsiteY3" fmla="*/ 2121398 h 2190506"/>
              <a:gd name="connsiteX4" fmla="*/ 5082540 w 7627620"/>
              <a:gd name="connsiteY4" fmla="*/ 389448 h 2190506"/>
              <a:gd name="connsiteX5" fmla="*/ 5947317 w 7627620"/>
              <a:gd name="connsiteY5" fmla="*/ 94478 h 2190506"/>
              <a:gd name="connsiteX6" fmla="*/ 7627620 w 7627620"/>
              <a:gd name="connsiteY6" fmla="*/ 107508 h 2190506"/>
              <a:gd name="connsiteX0" fmla="*/ 0 w 7627620"/>
              <a:gd name="connsiteY0" fmla="*/ 828 h 2178379"/>
              <a:gd name="connsiteX1" fmla="*/ 2186940 w 7627620"/>
              <a:gd name="connsiteY1" fmla="*/ 183708 h 2178379"/>
              <a:gd name="connsiteX2" fmla="*/ 2529840 w 7627620"/>
              <a:gd name="connsiteY2" fmla="*/ 2088708 h 2178379"/>
              <a:gd name="connsiteX3" fmla="*/ 3188877 w 7627620"/>
              <a:gd name="connsiteY3" fmla="*/ 2121398 h 2178379"/>
              <a:gd name="connsiteX4" fmla="*/ 5082540 w 7627620"/>
              <a:gd name="connsiteY4" fmla="*/ 389448 h 2178379"/>
              <a:gd name="connsiteX5" fmla="*/ 5947317 w 7627620"/>
              <a:gd name="connsiteY5" fmla="*/ 94478 h 2178379"/>
              <a:gd name="connsiteX6" fmla="*/ 7627620 w 7627620"/>
              <a:gd name="connsiteY6" fmla="*/ 107508 h 2178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7620" h="2178379">
                <a:moveTo>
                  <a:pt x="0" y="828"/>
                </a:moveTo>
                <a:cubicBezTo>
                  <a:pt x="434975" y="6543"/>
                  <a:pt x="1894840" y="-42352"/>
                  <a:pt x="2186940" y="183708"/>
                </a:cubicBezTo>
                <a:cubicBezTo>
                  <a:pt x="2479040" y="409768"/>
                  <a:pt x="2479578" y="1948305"/>
                  <a:pt x="2529840" y="2088708"/>
                </a:cubicBezTo>
                <a:cubicBezTo>
                  <a:pt x="2580102" y="2229111"/>
                  <a:pt x="3059337" y="2176008"/>
                  <a:pt x="3188877" y="2121398"/>
                </a:cubicBezTo>
                <a:cubicBezTo>
                  <a:pt x="3379377" y="1960108"/>
                  <a:pt x="4622800" y="727268"/>
                  <a:pt x="5082540" y="389448"/>
                </a:cubicBezTo>
                <a:cubicBezTo>
                  <a:pt x="5542280" y="51628"/>
                  <a:pt x="5844447" y="118608"/>
                  <a:pt x="5947317" y="94478"/>
                </a:cubicBezTo>
                <a:lnTo>
                  <a:pt x="7627620" y="107508"/>
                </a:lnTo>
              </a:path>
            </a:pathLst>
          </a:cu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Forme libre : forme 5">
            <a:extLst>
              <a:ext uri="{FF2B5EF4-FFF2-40B4-BE49-F238E27FC236}">
                <a16:creationId xmlns:a16="http://schemas.microsoft.com/office/drawing/2014/main" id="{FA16B130-FD85-4319-E64F-D8ED83E611A1}"/>
              </a:ext>
            </a:extLst>
          </p:cNvPr>
          <p:cNvSpPr/>
          <p:nvPr/>
        </p:nvSpPr>
        <p:spPr>
          <a:xfrm>
            <a:off x="1261371" y="2030820"/>
            <a:ext cx="7711272" cy="2182917"/>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6865620"/>
              <a:gd name="connsiteY0" fmla="*/ 828 h 2255544"/>
              <a:gd name="connsiteX1" fmla="*/ 2156460 w 6865620"/>
              <a:gd name="connsiteY1" fmla="*/ 183708 h 2255544"/>
              <a:gd name="connsiteX2" fmla="*/ 2529840 w 6865620"/>
              <a:gd name="connsiteY2" fmla="*/ 2088708 h 2255544"/>
              <a:gd name="connsiteX3" fmla="*/ 457571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39299 h 2320133"/>
              <a:gd name="connsiteX1" fmla="*/ 2156460 w 6865620"/>
              <a:gd name="connsiteY1" fmla="*/ 222179 h 2320133"/>
              <a:gd name="connsiteX2" fmla="*/ 2613660 w 6865620"/>
              <a:gd name="connsiteY2" fmla="*/ 2165279 h 2320133"/>
              <a:gd name="connsiteX3" fmla="*/ 4575717 w 6865620"/>
              <a:gd name="connsiteY3" fmla="*/ 2159869 h 2320133"/>
              <a:gd name="connsiteX4" fmla="*/ 5082540 w 6865620"/>
              <a:gd name="connsiteY4" fmla="*/ 427919 h 2320133"/>
              <a:gd name="connsiteX5" fmla="*/ 5947317 w 6865620"/>
              <a:gd name="connsiteY5" fmla="*/ 132949 h 2320133"/>
              <a:gd name="connsiteX6" fmla="*/ 6865620 w 6865620"/>
              <a:gd name="connsiteY6" fmla="*/ 130739 h 2320133"/>
              <a:gd name="connsiteX0" fmla="*/ 0 w 6865620"/>
              <a:gd name="connsiteY0" fmla="*/ 39299 h 2201309"/>
              <a:gd name="connsiteX1" fmla="*/ 2156460 w 6865620"/>
              <a:gd name="connsiteY1" fmla="*/ 222179 h 2201309"/>
              <a:gd name="connsiteX2" fmla="*/ 2613660 w 6865620"/>
              <a:gd name="connsiteY2" fmla="*/ 2165279 h 2201309"/>
              <a:gd name="connsiteX3" fmla="*/ 4575717 w 6865620"/>
              <a:gd name="connsiteY3" fmla="*/ 2159869 h 2201309"/>
              <a:gd name="connsiteX4" fmla="*/ 5082540 w 6865620"/>
              <a:gd name="connsiteY4" fmla="*/ 427919 h 2201309"/>
              <a:gd name="connsiteX5" fmla="*/ 5947317 w 6865620"/>
              <a:gd name="connsiteY5" fmla="*/ 132949 h 2201309"/>
              <a:gd name="connsiteX6" fmla="*/ 6865620 w 6865620"/>
              <a:gd name="connsiteY6" fmla="*/ 130739 h 2201309"/>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5082540 w 6865620"/>
              <a:gd name="connsiteY4" fmla="*/ 42791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6587397 w 6865620"/>
              <a:gd name="connsiteY5" fmla="*/ 232009 h 2210421"/>
              <a:gd name="connsiteX6" fmla="*/ 6865620 w 6865620"/>
              <a:gd name="connsiteY6" fmla="*/ 13073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050280 w 7696200"/>
              <a:gd name="connsiteY4" fmla="*/ 62603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930297 w 7696200"/>
              <a:gd name="connsiteY5" fmla="*/ 437749 h 2210421"/>
              <a:gd name="connsiteX6" fmla="*/ 7696200 w 7696200"/>
              <a:gd name="connsiteY6" fmla="*/ 229799 h 2210421"/>
              <a:gd name="connsiteX0" fmla="*/ 0 w 7696200"/>
              <a:gd name="connsiteY0" fmla="*/ 39299 h 2276047"/>
              <a:gd name="connsiteX1" fmla="*/ 2156460 w 7696200"/>
              <a:gd name="connsiteY1" fmla="*/ 222179 h 2276047"/>
              <a:gd name="connsiteX2" fmla="*/ 2613660 w 7696200"/>
              <a:gd name="connsiteY2" fmla="*/ 2165279 h 2276047"/>
              <a:gd name="connsiteX3" fmla="*/ 4697637 w 7696200"/>
              <a:gd name="connsiteY3" fmla="*/ 2015089 h 2276047"/>
              <a:gd name="connsiteX4" fmla="*/ 6195060 w 7696200"/>
              <a:gd name="connsiteY4" fmla="*/ 847019 h 2276047"/>
              <a:gd name="connsiteX5" fmla="*/ 6930297 w 7696200"/>
              <a:gd name="connsiteY5" fmla="*/ 437749 h 2276047"/>
              <a:gd name="connsiteX6" fmla="*/ 7696200 w 7696200"/>
              <a:gd name="connsiteY6" fmla="*/ 229799 h 2276047"/>
              <a:gd name="connsiteX0" fmla="*/ 0 w 7696200"/>
              <a:gd name="connsiteY0" fmla="*/ 39299 h 2196508"/>
              <a:gd name="connsiteX1" fmla="*/ 2156460 w 7696200"/>
              <a:gd name="connsiteY1" fmla="*/ 222179 h 2196508"/>
              <a:gd name="connsiteX2" fmla="*/ 2613660 w 7696200"/>
              <a:gd name="connsiteY2" fmla="*/ 2165279 h 2196508"/>
              <a:gd name="connsiteX3" fmla="*/ 4697637 w 7696200"/>
              <a:gd name="connsiteY3" fmla="*/ 2015089 h 2196508"/>
              <a:gd name="connsiteX4" fmla="*/ 6195060 w 7696200"/>
              <a:gd name="connsiteY4" fmla="*/ 847019 h 2196508"/>
              <a:gd name="connsiteX5" fmla="*/ 6930297 w 7696200"/>
              <a:gd name="connsiteY5" fmla="*/ 437749 h 2196508"/>
              <a:gd name="connsiteX6" fmla="*/ 7696200 w 7696200"/>
              <a:gd name="connsiteY6" fmla="*/ 229799 h 2196508"/>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215542"/>
              <a:gd name="connsiteX1" fmla="*/ 2156460 w 7696200"/>
              <a:gd name="connsiteY1" fmla="*/ 222179 h 2215542"/>
              <a:gd name="connsiteX2" fmla="*/ 2613660 w 7696200"/>
              <a:gd name="connsiteY2" fmla="*/ 2165279 h 2215542"/>
              <a:gd name="connsiteX3" fmla="*/ 4690017 w 7696200"/>
              <a:gd name="connsiteY3" fmla="*/ 1954129 h 2215542"/>
              <a:gd name="connsiteX4" fmla="*/ 6195060 w 7696200"/>
              <a:gd name="connsiteY4" fmla="*/ 847019 h 2215542"/>
              <a:gd name="connsiteX5" fmla="*/ 6930297 w 7696200"/>
              <a:gd name="connsiteY5" fmla="*/ 437749 h 2215542"/>
              <a:gd name="connsiteX6" fmla="*/ 7696200 w 7696200"/>
              <a:gd name="connsiteY6" fmla="*/ 229799 h 2215542"/>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305217"/>
              <a:gd name="connsiteX1" fmla="*/ 2156460 w 7696200"/>
              <a:gd name="connsiteY1" fmla="*/ 222179 h 2305217"/>
              <a:gd name="connsiteX2" fmla="*/ 2613660 w 7696200"/>
              <a:gd name="connsiteY2" fmla="*/ 2165279 h 2305217"/>
              <a:gd name="connsiteX3" fmla="*/ 4690017 w 7696200"/>
              <a:gd name="connsiteY3" fmla="*/ 1954129 h 2305217"/>
              <a:gd name="connsiteX4" fmla="*/ 6195060 w 7696200"/>
              <a:gd name="connsiteY4" fmla="*/ 847019 h 2305217"/>
              <a:gd name="connsiteX5" fmla="*/ 6930297 w 7696200"/>
              <a:gd name="connsiteY5" fmla="*/ 437749 h 2305217"/>
              <a:gd name="connsiteX6" fmla="*/ 7696200 w 7696200"/>
              <a:gd name="connsiteY6" fmla="*/ 229799 h 2305217"/>
              <a:gd name="connsiteX0" fmla="*/ 0 w 7696200"/>
              <a:gd name="connsiteY0" fmla="*/ 39299 h 2220625"/>
              <a:gd name="connsiteX1" fmla="*/ 2156460 w 7696200"/>
              <a:gd name="connsiteY1" fmla="*/ 222179 h 2220625"/>
              <a:gd name="connsiteX2" fmla="*/ 261366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5088 h 2171684"/>
              <a:gd name="connsiteX1" fmla="*/ 2156460 w 7696200"/>
              <a:gd name="connsiteY1" fmla="*/ 217968 h 2171684"/>
              <a:gd name="connsiteX2" fmla="*/ 2514600 w 7696200"/>
              <a:gd name="connsiteY2" fmla="*/ 2092488 h 2171684"/>
              <a:gd name="connsiteX3" fmla="*/ 4690017 w 7696200"/>
              <a:gd name="connsiteY3" fmla="*/ 1949918 h 2171684"/>
              <a:gd name="connsiteX4" fmla="*/ 6195060 w 7696200"/>
              <a:gd name="connsiteY4" fmla="*/ 842808 h 2171684"/>
              <a:gd name="connsiteX5" fmla="*/ 6930297 w 7696200"/>
              <a:gd name="connsiteY5" fmla="*/ 433538 h 2171684"/>
              <a:gd name="connsiteX6" fmla="*/ 7696200 w 7696200"/>
              <a:gd name="connsiteY6" fmla="*/ 225588 h 2171684"/>
              <a:gd name="connsiteX0" fmla="*/ 0 w 7696200"/>
              <a:gd name="connsiteY0" fmla="*/ 35088 h 2193985"/>
              <a:gd name="connsiteX1" fmla="*/ 2156460 w 7696200"/>
              <a:gd name="connsiteY1" fmla="*/ 217968 h 2193985"/>
              <a:gd name="connsiteX2" fmla="*/ 2514600 w 7696200"/>
              <a:gd name="connsiteY2" fmla="*/ 2092488 h 2193985"/>
              <a:gd name="connsiteX3" fmla="*/ 4690017 w 7696200"/>
              <a:gd name="connsiteY3" fmla="*/ 1949918 h 2193985"/>
              <a:gd name="connsiteX4" fmla="*/ 6195060 w 7696200"/>
              <a:gd name="connsiteY4" fmla="*/ 842808 h 2193985"/>
              <a:gd name="connsiteX5" fmla="*/ 6930297 w 7696200"/>
              <a:gd name="connsiteY5" fmla="*/ 433538 h 2193985"/>
              <a:gd name="connsiteX6" fmla="*/ 7696200 w 7696200"/>
              <a:gd name="connsiteY6" fmla="*/ 225588 h 2193985"/>
              <a:gd name="connsiteX0" fmla="*/ 0 w 7696200"/>
              <a:gd name="connsiteY0" fmla="*/ 46100 h 2204997"/>
              <a:gd name="connsiteX1" fmla="*/ 1125113 w 7696200"/>
              <a:gd name="connsiteY1" fmla="*/ 11607 h 2204997"/>
              <a:gd name="connsiteX2" fmla="*/ 2156460 w 7696200"/>
              <a:gd name="connsiteY2" fmla="*/ 228980 h 2204997"/>
              <a:gd name="connsiteX3" fmla="*/ 2514600 w 7696200"/>
              <a:gd name="connsiteY3" fmla="*/ 2103500 h 2204997"/>
              <a:gd name="connsiteX4" fmla="*/ 4690017 w 7696200"/>
              <a:gd name="connsiteY4" fmla="*/ 1960930 h 2204997"/>
              <a:gd name="connsiteX5" fmla="*/ 6195060 w 7696200"/>
              <a:gd name="connsiteY5" fmla="*/ 853820 h 2204997"/>
              <a:gd name="connsiteX6" fmla="*/ 6930297 w 7696200"/>
              <a:gd name="connsiteY6" fmla="*/ 444550 h 2204997"/>
              <a:gd name="connsiteX7" fmla="*/ 7696200 w 7696200"/>
              <a:gd name="connsiteY7" fmla="*/ 236600 h 2204997"/>
              <a:gd name="connsiteX0" fmla="*/ 0 w 7696200"/>
              <a:gd name="connsiteY0" fmla="*/ 43164 h 2202061"/>
              <a:gd name="connsiteX1" fmla="*/ 1125113 w 7696200"/>
              <a:gd name="connsiteY1" fmla="*/ 8671 h 2202061"/>
              <a:gd name="connsiteX2" fmla="*/ 2156460 w 7696200"/>
              <a:gd name="connsiteY2" fmla="*/ 226044 h 2202061"/>
              <a:gd name="connsiteX3" fmla="*/ 2514600 w 7696200"/>
              <a:gd name="connsiteY3" fmla="*/ 2100564 h 2202061"/>
              <a:gd name="connsiteX4" fmla="*/ 4690017 w 7696200"/>
              <a:gd name="connsiteY4" fmla="*/ 1957994 h 2202061"/>
              <a:gd name="connsiteX5" fmla="*/ 6195060 w 7696200"/>
              <a:gd name="connsiteY5" fmla="*/ 850884 h 2202061"/>
              <a:gd name="connsiteX6" fmla="*/ 6930297 w 7696200"/>
              <a:gd name="connsiteY6" fmla="*/ 441614 h 2202061"/>
              <a:gd name="connsiteX7" fmla="*/ 7696200 w 7696200"/>
              <a:gd name="connsiteY7" fmla="*/ 233664 h 2202061"/>
              <a:gd name="connsiteX0" fmla="*/ 0 w 7696200"/>
              <a:gd name="connsiteY0" fmla="*/ 42027 h 2200924"/>
              <a:gd name="connsiteX1" fmla="*/ 1125113 w 7696200"/>
              <a:gd name="connsiteY1" fmla="*/ 7534 h 2200924"/>
              <a:gd name="connsiteX2" fmla="*/ 2156460 w 7696200"/>
              <a:gd name="connsiteY2" fmla="*/ 224907 h 2200924"/>
              <a:gd name="connsiteX3" fmla="*/ 2514600 w 7696200"/>
              <a:gd name="connsiteY3" fmla="*/ 2099427 h 2200924"/>
              <a:gd name="connsiteX4" fmla="*/ 4690017 w 7696200"/>
              <a:gd name="connsiteY4" fmla="*/ 1956857 h 2200924"/>
              <a:gd name="connsiteX5" fmla="*/ 6195060 w 7696200"/>
              <a:gd name="connsiteY5" fmla="*/ 849747 h 2200924"/>
              <a:gd name="connsiteX6" fmla="*/ 6930297 w 7696200"/>
              <a:gd name="connsiteY6" fmla="*/ 440477 h 2200924"/>
              <a:gd name="connsiteX7" fmla="*/ 7696200 w 7696200"/>
              <a:gd name="connsiteY7" fmla="*/ 232527 h 2200924"/>
              <a:gd name="connsiteX0" fmla="*/ 0 w 7696200"/>
              <a:gd name="connsiteY0" fmla="*/ 834 h 2204949"/>
              <a:gd name="connsiteX1" fmla="*/ 1125113 w 7696200"/>
              <a:gd name="connsiteY1" fmla="*/ 11559 h 2204949"/>
              <a:gd name="connsiteX2" fmla="*/ 2156460 w 7696200"/>
              <a:gd name="connsiteY2" fmla="*/ 228932 h 2204949"/>
              <a:gd name="connsiteX3" fmla="*/ 2514600 w 7696200"/>
              <a:gd name="connsiteY3" fmla="*/ 2103452 h 2204949"/>
              <a:gd name="connsiteX4" fmla="*/ 4690017 w 7696200"/>
              <a:gd name="connsiteY4" fmla="*/ 1960882 h 2204949"/>
              <a:gd name="connsiteX5" fmla="*/ 6195060 w 7696200"/>
              <a:gd name="connsiteY5" fmla="*/ 853772 h 2204949"/>
              <a:gd name="connsiteX6" fmla="*/ 6930297 w 7696200"/>
              <a:gd name="connsiteY6" fmla="*/ 444502 h 2204949"/>
              <a:gd name="connsiteX7" fmla="*/ 7696200 w 7696200"/>
              <a:gd name="connsiteY7" fmla="*/ 236552 h 2204949"/>
              <a:gd name="connsiteX0" fmla="*/ 0 w 7696200"/>
              <a:gd name="connsiteY0" fmla="*/ 0 h 2204115"/>
              <a:gd name="connsiteX1" fmla="*/ 1125113 w 7696200"/>
              <a:gd name="connsiteY1" fmla="*/ 10725 h 2204115"/>
              <a:gd name="connsiteX2" fmla="*/ 2156460 w 7696200"/>
              <a:gd name="connsiteY2" fmla="*/ 228098 h 2204115"/>
              <a:gd name="connsiteX3" fmla="*/ 2514600 w 7696200"/>
              <a:gd name="connsiteY3" fmla="*/ 2102618 h 2204115"/>
              <a:gd name="connsiteX4" fmla="*/ 4690017 w 7696200"/>
              <a:gd name="connsiteY4" fmla="*/ 1960048 h 2204115"/>
              <a:gd name="connsiteX5" fmla="*/ 6195060 w 7696200"/>
              <a:gd name="connsiteY5" fmla="*/ 852938 h 2204115"/>
              <a:gd name="connsiteX6" fmla="*/ 6930297 w 7696200"/>
              <a:gd name="connsiteY6" fmla="*/ 443668 h 2204115"/>
              <a:gd name="connsiteX7" fmla="*/ 7696200 w 7696200"/>
              <a:gd name="connsiteY7" fmla="*/ 235718 h 2204115"/>
              <a:gd name="connsiteX0" fmla="*/ 0 w 7711272"/>
              <a:gd name="connsiteY0" fmla="*/ 26954 h 2200924"/>
              <a:gd name="connsiteX1" fmla="*/ 1140185 w 7711272"/>
              <a:gd name="connsiteY1" fmla="*/ 7534 h 2200924"/>
              <a:gd name="connsiteX2" fmla="*/ 2171532 w 7711272"/>
              <a:gd name="connsiteY2" fmla="*/ 224907 h 2200924"/>
              <a:gd name="connsiteX3" fmla="*/ 2529672 w 7711272"/>
              <a:gd name="connsiteY3" fmla="*/ 2099427 h 2200924"/>
              <a:gd name="connsiteX4" fmla="*/ 4705089 w 7711272"/>
              <a:gd name="connsiteY4" fmla="*/ 1956857 h 2200924"/>
              <a:gd name="connsiteX5" fmla="*/ 6210132 w 7711272"/>
              <a:gd name="connsiteY5" fmla="*/ 849747 h 2200924"/>
              <a:gd name="connsiteX6" fmla="*/ 6945369 w 7711272"/>
              <a:gd name="connsiteY6" fmla="*/ 440477 h 2200924"/>
              <a:gd name="connsiteX7" fmla="*/ 7711272 w 7711272"/>
              <a:gd name="connsiteY7" fmla="*/ 232527 h 2200924"/>
              <a:gd name="connsiteX0" fmla="*/ 0 w 7711272"/>
              <a:gd name="connsiteY0" fmla="*/ 6604 h 2180574"/>
              <a:gd name="connsiteX1" fmla="*/ 1165306 w 7711272"/>
              <a:gd name="connsiteY1" fmla="*/ 22354 h 2180574"/>
              <a:gd name="connsiteX2" fmla="*/ 2171532 w 7711272"/>
              <a:gd name="connsiteY2" fmla="*/ 204557 h 2180574"/>
              <a:gd name="connsiteX3" fmla="*/ 2529672 w 7711272"/>
              <a:gd name="connsiteY3" fmla="*/ 2079077 h 2180574"/>
              <a:gd name="connsiteX4" fmla="*/ 4705089 w 7711272"/>
              <a:gd name="connsiteY4" fmla="*/ 1936507 h 2180574"/>
              <a:gd name="connsiteX5" fmla="*/ 6210132 w 7711272"/>
              <a:gd name="connsiteY5" fmla="*/ 829397 h 2180574"/>
              <a:gd name="connsiteX6" fmla="*/ 6945369 w 7711272"/>
              <a:gd name="connsiteY6" fmla="*/ 420127 h 2180574"/>
              <a:gd name="connsiteX7" fmla="*/ 7711272 w 7711272"/>
              <a:gd name="connsiteY7" fmla="*/ 212177 h 2180574"/>
              <a:gd name="connsiteX0" fmla="*/ 0 w 7711272"/>
              <a:gd name="connsiteY0" fmla="*/ 0 h 2173970"/>
              <a:gd name="connsiteX1" fmla="*/ 1165306 w 7711272"/>
              <a:gd name="connsiteY1" fmla="*/ 15750 h 2173970"/>
              <a:gd name="connsiteX2" fmla="*/ 2171532 w 7711272"/>
              <a:gd name="connsiteY2" fmla="*/ 197953 h 2173970"/>
              <a:gd name="connsiteX3" fmla="*/ 2529672 w 7711272"/>
              <a:gd name="connsiteY3" fmla="*/ 2072473 h 2173970"/>
              <a:gd name="connsiteX4" fmla="*/ 4705089 w 7711272"/>
              <a:gd name="connsiteY4" fmla="*/ 1929903 h 2173970"/>
              <a:gd name="connsiteX5" fmla="*/ 6210132 w 7711272"/>
              <a:gd name="connsiteY5" fmla="*/ 822793 h 2173970"/>
              <a:gd name="connsiteX6" fmla="*/ 6945369 w 7711272"/>
              <a:gd name="connsiteY6" fmla="*/ 413523 h 2173970"/>
              <a:gd name="connsiteX7" fmla="*/ 7711272 w 7711272"/>
              <a:gd name="connsiteY7" fmla="*/ 205573 h 2173970"/>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235997"/>
              <a:gd name="connsiteX1" fmla="*/ 1165306 w 7711272"/>
              <a:gd name="connsiteY1" fmla="*/ 15750 h 2235997"/>
              <a:gd name="connsiteX2" fmla="*/ 2141387 w 7711272"/>
              <a:gd name="connsiteY2" fmla="*/ 157760 h 2235997"/>
              <a:gd name="connsiteX3" fmla="*/ 2529672 w 7711272"/>
              <a:gd name="connsiteY3" fmla="*/ 2072473 h 2235997"/>
              <a:gd name="connsiteX4" fmla="*/ 4705089 w 7711272"/>
              <a:gd name="connsiteY4" fmla="*/ 1929903 h 2235997"/>
              <a:gd name="connsiteX5" fmla="*/ 6210132 w 7711272"/>
              <a:gd name="connsiteY5" fmla="*/ 822793 h 2235997"/>
              <a:gd name="connsiteX6" fmla="*/ 6945369 w 7711272"/>
              <a:gd name="connsiteY6" fmla="*/ 413523 h 2235997"/>
              <a:gd name="connsiteX7" fmla="*/ 7711272 w 7711272"/>
              <a:gd name="connsiteY7" fmla="*/ 205573 h 2235997"/>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3314"/>
              <a:gd name="connsiteX1" fmla="*/ 1165306 w 7711272"/>
              <a:gd name="connsiteY1" fmla="*/ 15750 h 2153314"/>
              <a:gd name="connsiteX2" fmla="*/ 2141387 w 7711272"/>
              <a:gd name="connsiteY2" fmla="*/ 157760 h 2153314"/>
              <a:gd name="connsiteX3" fmla="*/ 2315842 w 7711272"/>
              <a:gd name="connsiteY3" fmla="*/ 1317010 h 2153314"/>
              <a:gd name="connsiteX4" fmla="*/ 2529672 w 7711272"/>
              <a:gd name="connsiteY4" fmla="*/ 2072473 h 2153314"/>
              <a:gd name="connsiteX5" fmla="*/ 4705089 w 7711272"/>
              <a:gd name="connsiteY5" fmla="*/ 1929903 h 2153314"/>
              <a:gd name="connsiteX6" fmla="*/ 6210132 w 7711272"/>
              <a:gd name="connsiteY6" fmla="*/ 822793 h 2153314"/>
              <a:gd name="connsiteX7" fmla="*/ 6945369 w 7711272"/>
              <a:gd name="connsiteY7" fmla="*/ 413523 h 2153314"/>
              <a:gd name="connsiteX8" fmla="*/ 7711272 w 7711272"/>
              <a:gd name="connsiteY8" fmla="*/ 205573 h 2153314"/>
              <a:gd name="connsiteX0" fmla="*/ 0 w 7711272"/>
              <a:gd name="connsiteY0" fmla="*/ 0 h 2155045"/>
              <a:gd name="connsiteX1" fmla="*/ 1165306 w 7711272"/>
              <a:gd name="connsiteY1" fmla="*/ 15750 h 2155045"/>
              <a:gd name="connsiteX2" fmla="*/ 2141387 w 7711272"/>
              <a:gd name="connsiteY2" fmla="*/ 157760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41387 w 7711272"/>
              <a:gd name="connsiteY2" fmla="*/ 157760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155045"/>
              <a:gd name="connsiteX1" fmla="*/ 1165306 w 7711272"/>
              <a:gd name="connsiteY1" fmla="*/ 15750 h 2155045"/>
              <a:gd name="connsiteX2" fmla="*/ 2191629 w 7711272"/>
              <a:gd name="connsiteY2" fmla="*/ 187906 h 2155045"/>
              <a:gd name="connsiteX3" fmla="*/ 2451495 w 7711272"/>
              <a:gd name="connsiteY3" fmla="*/ 1291890 h 2155045"/>
              <a:gd name="connsiteX4" fmla="*/ 2529672 w 7711272"/>
              <a:gd name="connsiteY4" fmla="*/ 2072473 h 2155045"/>
              <a:gd name="connsiteX5" fmla="*/ 4705089 w 7711272"/>
              <a:gd name="connsiteY5" fmla="*/ 1929903 h 2155045"/>
              <a:gd name="connsiteX6" fmla="*/ 6210132 w 7711272"/>
              <a:gd name="connsiteY6" fmla="*/ 822793 h 2155045"/>
              <a:gd name="connsiteX7" fmla="*/ 6945369 w 7711272"/>
              <a:gd name="connsiteY7" fmla="*/ 413523 h 2155045"/>
              <a:gd name="connsiteX8" fmla="*/ 7711272 w 7711272"/>
              <a:gd name="connsiteY8" fmla="*/ 205573 h 2155045"/>
              <a:gd name="connsiteX0" fmla="*/ 0 w 7711272"/>
              <a:gd name="connsiteY0" fmla="*/ 0 h 2201294"/>
              <a:gd name="connsiteX1" fmla="*/ 1165306 w 7711272"/>
              <a:gd name="connsiteY1" fmla="*/ 15750 h 2201294"/>
              <a:gd name="connsiteX2" fmla="*/ 2191629 w 7711272"/>
              <a:gd name="connsiteY2" fmla="*/ 187906 h 2201294"/>
              <a:gd name="connsiteX3" fmla="*/ 2451495 w 7711272"/>
              <a:gd name="connsiteY3" fmla="*/ 1291890 h 2201294"/>
              <a:gd name="connsiteX4" fmla="*/ 2574890 w 7711272"/>
              <a:gd name="connsiteY4" fmla="*/ 2142811 h 2201294"/>
              <a:gd name="connsiteX5" fmla="*/ 4705089 w 7711272"/>
              <a:gd name="connsiteY5" fmla="*/ 1929903 h 2201294"/>
              <a:gd name="connsiteX6" fmla="*/ 6210132 w 7711272"/>
              <a:gd name="connsiteY6" fmla="*/ 822793 h 2201294"/>
              <a:gd name="connsiteX7" fmla="*/ 6945369 w 7711272"/>
              <a:gd name="connsiteY7" fmla="*/ 413523 h 2201294"/>
              <a:gd name="connsiteX8" fmla="*/ 7711272 w 7711272"/>
              <a:gd name="connsiteY8" fmla="*/ 205573 h 2201294"/>
              <a:gd name="connsiteX0" fmla="*/ 0 w 7711272"/>
              <a:gd name="connsiteY0" fmla="*/ 0 h 2232527"/>
              <a:gd name="connsiteX1" fmla="*/ 1165306 w 7711272"/>
              <a:gd name="connsiteY1" fmla="*/ 15750 h 2232527"/>
              <a:gd name="connsiteX2" fmla="*/ 2191629 w 7711272"/>
              <a:gd name="connsiteY2" fmla="*/ 187906 h 2232527"/>
              <a:gd name="connsiteX3" fmla="*/ 2451495 w 7711272"/>
              <a:gd name="connsiteY3" fmla="*/ 1291890 h 2232527"/>
              <a:gd name="connsiteX4" fmla="*/ 2574890 w 7711272"/>
              <a:gd name="connsiteY4" fmla="*/ 2142811 h 2232527"/>
              <a:gd name="connsiteX5" fmla="*/ 4705089 w 7711272"/>
              <a:gd name="connsiteY5" fmla="*/ 1929903 h 2232527"/>
              <a:gd name="connsiteX6" fmla="*/ 6210132 w 7711272"/>
              <a:gd name="connsiteY6" fmla="*/ 822793 h 2232527"/>
              <a:gd name="connsiteX7" fmla="*/ 6945369 w 7711272"/>
              <a:gd name="connsiteY7" fmla="*/ 413523 h 2232527"/>
              <a:gd name="connsiteX8" fmla="*/ 7711272 w 7711272"/>
              <a:gd name="connsiteY8" fmla="*/ 205573 h 2232527"/>
              <a:gd name="connsiteX0" fmla="*/ 0 w 7711272"/>
              <a:gd name="connsiteY0" fmla="*/ 0 h 2247391"/>
              <a:gd name="connsiteX1" fmla="*/ 1165306 w 7711272"/>
              <a:gd name="connsiteY1" fmla="*/ 15750 h 2247391"/>
              <a:gd name="connsiteX2" fmla="*/ 2191629 w 7711272"/>
              <a:gd name="connsiteY2" fmla="*/ 187906 h 2247391"/>
              <a:gd name="connsiteX3" fmla="*/ 2451495 w 7711272"/>
              <a:gd name="connsiteY3" fmla="*/ 1291890 h 2247391"/>
              <a:gd name="connsiteX4" fmla="*/ 2559817 w 7711272"/>
              <a:gd name="connsiteY4" fmla="*/ 2162907 h 2247391"/>
              <a:gd name="connsiteX5" fmla="*/ 4705089 w 7711272"/>
              <a:gd name="connsiteY5" fmla="*/ 1929903 h 2247391"/>
              <a:gd name="connsiteX6" fmla="*/ 6210132 w 7711272"/>
              <a:gd name="connsiteY6" fmla="*/ 822793 h 2247391"/>
              <a:gd name="connsiteX7" fmla="*/ 6945369 w 7711272"/>
              <a:gd name="connsiteY7" fmla="*/ 413523 h 2247391"/>
              <a:gd name="connsiteX8" fmla="*/ 7711272 w 7711272"/>
              <a:gd name="connsiteY8" fmla="*/ 205573 h 2247391"/>
              <a:gd name="connsiteX0" fmla="*/ 0 w 7711272"/>
              <a:gd name="connsiteY0" fmla="*/ 0 h 2211686"/>
              <a:gd name="connsiteX1" fmla="*/ 1165306 w 7711272"/>
              <a:gd name="connsiteY1" fmla="*/ 15750 h 2211686"/>
              <a:gd name="connsiteX2" fmla="*/ 2191629 w 7711272"/>
              <a:gd name="connsiteY2" fmla="*/ 187906 h 2211686"/>
              <a:gd name="connsiteX3" fmla="*/ 2451495 w 7711272"/>
              <a:gd name="connsiteY3" fmla="*/ 1291890 h 2211686"/>
              <a:gd name="connsiteX4" fmla="*/ 2559817 w 7711272"/>
              <a:gd name="connsiteY4" fmla="*/ 2162907 h 2211686"/>
              <a:gd name="connsiteX5" fmla="*/ 4705089 w 7711272"/>
              <a:gd name="connsiteY5" fmla="*/ 1929903 h 2211686"/>
              <a:gd name="connsiteX6" fmla="*/ 6210132 w 7711272"/>
              <a:gd name="connsiteY6" fmla="*/ 822793 h 2211686"/>
              <a:gd name="connsiteX7" fmla="*/ 6945369 w 7711272"/>
              <a:gd name="connsiteY7" fmla="*/ 413523 h 2211686"/>
              <a:gd name="connsiteX8" fmla="*/ 7711272 w 7711272"/>
              <a:gd name="connsiteY8" fmla="*/ 205573 h 2211686"/>
              <a:gd name="connsiteX0" fmla="*/ 0 w 7711272"/>
              <a:gd name="connsiteY0" fmla="*/ 0 h 2215506"/>
              <a:gd name="connsiteX1" fmla="*/ 1165306 w 7711272"/>
              <a:gd name="connsiteY1" fmla="*/ 15750 h 2215506"/>
              <a:gd name="connsiteX2" fmla="*/ 2191629 w 7711272"/>
              <a:gd name="connsiteY2" fmla="*/ 187906 h 2215506"/>
              <a:gd name="connsiteX3" fmla="*/ 2451495 w 7711272"/>
              <a:gd name="connsiteY3" fmla="*/ 1291890 h 2215506"/>
              <a:gd name="connsiteX4" fmla="*/ 2584938 w 7711272"/>
              <a:gd name="connsiteY4" fmla="*/ 2167931 h 2215506"/>
              <a:gd name="connsiteX5" fmla="*/ 4705089 w 7711272"/>
              <a:gd name="connsiteY5" fmla="*/ 1929903 h 2215506"/>
              <a:gd name="connsiteX6" fmla="*/ 6210132 w 7711272"/>
              <a:gd name="connsiteY6" fmla="*/ 822793 h 2215506"/>
              <a:gd name="connsiteX7" fmla="*/ 6945369 w 7711272"/>
              <a:gd name="connsiteY7" fmla="*/ 413523 h 2215506"/>
              <a:gd name="connsiteX8" fmla="*/ 7711272 w 7711272"/>
              <a:gd name="connsiteY8" fmla="*/ 205573 h 2215506"/>
              <a:gd name="connsiteX0" fmla="*/ 0 w 7711272"/>
              <a:gd name="connsiteY0" fmla="*/ 0 h 2233337"/>
              <a:gd name="connsiteX1" fmla="*/ 1165306 w 7711272"/>
              <a:gd name="connsiteY1" fmla="*/ 15750 h 2233337"/>
              <a:gd name="connsiteX2" fmla="*/ 2191629 w 7711272"/>
              <a:gd name="connsiteY2" fmla="*/ 187906 h 2233337"/>
              <a:gd name="connsiteX3" fmla="*/ 2451495 w 7711272"/>
              <a:gd name="connsiteY3" fmla="*/ 1291890 h 2233337"/>
              <a:gd name="connsiteX4" fmla="*/ 2584938 w 7711272"/>
              <a:gd name="connsiteY4" fmla="*/ 2167931 h 2233337"/>
              <a:gd name="connsiteX5" fmla="*/ 4705089 w 7711272"/>
              <a:gd name="connsiteY5" fmla="*/ 1929903 h 2233337"/>
              <a:gd name="connsiteX6" fmla="*/ 6210132 w 7711272"/>
              <a:gd name="connsiteY6" fmla="*/ 822793 h 2233337"/>
              <a:gd name="connsiteX7" fmla="*/ 6945369 w 7711272"/>
              <a:gd name="connsiteY7" fmla="*/ 413523 h 2233337"/>
              <a:gd name="connsiteX8" fmla="*/ 7711272 w 7711272"/>
              <a:gd name="connsiteY8" fmla="*/ 205573 h 2233337"/>
              <a:gd name="connsiteX0" fmla="*/ 0 w 7711272"/>
              <a:gd name="connsiteY0" fmla="*/ 0 h 2229535"/>
              <a:gd name="connsiteX1" fmla="*/ 1165306 w 7711272"/>
              <a:gd name="connsiteY1" fmla="*/ 15750 h 2229535"/>
              <a:gd name="connsiteX2" fmla="*/ 2191629 w 7711272"/>
              <a:gd name="connsiteY2" fmla="*/ 187906 h 2229535"/>
              <a:gd name="connsiteX3" fmla="*/ 2451495 w 7711272"/>
              <a:gd name="connsiteY3" fmla="*/ 1291890 h 2229535"/>
              <a:gd name="connsiteX4" fmla="*/ 2559817 w 7711272"/>
              <a:gd name="connsiteY4" fmla="*/ 2162906 h 2229535"/>
              <a:gd name="connsiteX5" fmla="*/ 4705089 w 7711272"/>
              <a:gd name="connsiteY5" fmla="*/ 1929903 h 2229535"/>
              <a:gd name="connsiteX6" fmla="*/ 6210132 w 7711272"/>
              <a:gd name="connsiteY6" fmla="*/ 822793 h 2229535"/>
              <a:gd name="connsiteX7" fmla="*/ 6945369 w 7711272"/>
              <a:gd name="connsiteY7" fmla="*/ 413523 h 2229535"/>
              <a:gd name="connsiteX8" fmla="*/ 7711272 w 7711272"/>
              <a:gd name="connsiteY8" fmla="*/ 205573 h 2229535"/>
              <a:gd name="connsiteX0" fmla="*/ 0 w 7711272"/>
              <a:gd name="connsiteY0" fmla="*/ 0 h 2264788"/>
              <a:gd name="connsiteX1" fmla="*/ 1165306 w 7711272"/>
              <a:gd name="connsiteY1" fmla="*/ 15750 h 2264788"/>
              <a:gd name="connsiteX2" fmla="*/ 2191629 w 7711272"/>
              <a:gd name="connsiteY2" fmla="*/ 187906 h 2264788"/>
              <a:gd name="connsiteX3" fmla="*/ 2451495 w 7711272"/>
              <a:gd name="connsiteY3" fmla="*/ 1291890 h 2264788"/>
              <a:gd name="connsiteX4" fmla="*/ 2559817 w 7711272"/>
              <a:gd name="connsiteY4" fmla="*/ 2162906 h 2264788"/>
              <a:gd name="connsiteX5" fmla="*/ 3320677 w 7711272"/>
              <a:gd name="connsiteY5" fmla="*/ 2221361 h 2264788"/>
              <a:gd name="connsiteX6" fmla="*/ 4705089 w 7711272"/>
              <a:gd name="connsiteY6" fmla="*/ 1929903 h 2264788"/>
              <a:gd name="connsiteX7" fmla="*/ 6210132 w 7711272"/>
              <a:gd name="connsiteY7" fmla="*/ 822793 h 2264788"/>
              <a:gd name="connsiteX8" fmla="*/ 6945369 w 7711272"/>
              <a:gd name="connsiteY8" fmla="*/ 413523 h 2264788"/>
              <a:gd name="connsiteX9" fmla="*/ 7711272 w 7711272"/>
              <a:gd name="connsiteY9" fmla="*/ 205573 h 2264788"/>
              <a:gd name="connsiteX0" fmla="*/ 0 w 7711272"/>
              <a:gd name="connsiteY0" fmla="*/ 0 h 2244617"/>
              <a:gd name="connsiteX1" fmla="*/ 1165306 w 7711272"/>
              <a:gd name="connsiteY1" fmla="*/ 15750 h 2244617"/>
              <a:gd name="connsiteX2" fmla="*/ 2191629 w 7711272"/>
              <a:gd name="connsiteY2" fmla="*/ 187906 h 2244617"/>
              <a:gd name="connsiteX3" fmla="*/ 2451495 w 7711272"/>
              <a:gd name="connsiteY3" fmla="*/ 1291890 h 2244617"/>
              <a:gd name="connsiteX4" fmla="*/ 2559817 w 7711272"/>
              <a:gd name="connsiteY4" fmla="*/ 2162906 h 2244617"/>
              <a:gd name="connsiteX5" fmla="*/ 3401064 w 7711272"/>
              <a:gd name="connsiteY5" fmla="*/ 2181167 h 2244617"/>
              <a:gd name="connsiteX6" fmla="*/ 4705089 w 7711272"/>
              <a:gd name="connsiteY6" fmla="*/ 1929903 h 2244617"/>
              <a:gd name="connsiteX7" fmla="*/ 6210132 w 7711272"/>
              <a:gd name="connsiteY7" fmla="*/ 822793 h 2244617"/>
              <a:gd name="connsiteX8" fmla="*/ 6945369 w 7711272"/>
              <a:gd name="connsiteY8" fmla="*/ 413523 h 2244617"/>
              <a:gd name="connsiteX9" fmla="*/ 7711272 w 7711272"/>
              <a:gd name="connsiteY9" fmla="*/ 205573 h 2244617"/>
              <a:gd name="connsiteX0" fmla="*/ 0 w 7711272"/>
              <a:gd name="connsiteY0" fmla="*/ 0 h 2228749"/>
              <a:gd name="connsiteX1" fmla="*/ 1165306 w 7711272"/>
              <a:gd name="connsiteY1" fmla="*/ 15750 h 2228749"/>
              <a:gd name="connsiteX2" fmla="*/ 2191629 w 7711272"/>
              <a:gd name="connsiteY2" fmla="*/ 187906 h 2228749"/>
              <a:gd name="connsiteX3" fmla="*/ 2451495 w 7711272"/>
              <a:gd name="connsiteY3" fmla="*/ 1291890 h 2228749"/>
              <a:gd name="connsiteX4" fmla="*/ 2559817 w 7711272"/>
              <a:gd name="connsiteY4" fmla="*/ 2162906 h 2228749"/>
              <a:gd name="connsiteX5" fmla="*/ 3401064 w 7711272"/>
              <a:gd name="connsiteY5" fmla="*/ 2181167 h 2228749"/>
              <a:gd name="connsiteX6" fmla="*/ 4705089 w 7711272"/>
              <a:gd name="connsiteY6" fmla="*/ 1929903 h 2228749"/>
              <a:gd name="connsiteX7" fmla="*/ 6210132 w 7711272"/>
              <a:gd name="connsiteY7" fmla="*/ 822793 h 2228749"/>
              <a:gd name="connsiteX8" fmla="*/ 6945369 w 7711272"/>
              <a:gd name="connsiteY8" fmla="*/ 413523 h 2228749"/>
              <a:gd name="connsiteX9" fmla="*/ 7711272 w 7711272"/>
              <a:gd name="connsiteY9" fmla="*/ 205573 h 2228749"/>
              <a:gd name="connsiteX0" fmla="*/ 0 w 7711272"/>
              <a:gd name="connsiteY0" fmla="*/ 0 h 2184102"/>
              <a:gd name="connsiteX1" fmla="*/ 1165306 w 7711272"/>
              <a:gd name="connsiteY1" fmla="*/ 15750 h 2184102"/>
              <a:gd name="connsiteX2" fmla="*/ 2191629 w 7711272"/>
              <a:gd name="connsiteY2" fmla="*/ 187906 h 2184102"/>
              <a:gd name="connsiteX3" fmla="*/ 2451495 w 7711272"/>
              <a:gd name="connsiteY3" fmla="*/ 1291890 h 2184102"/>
              <a:gd name="connsiteX4" fmla="*/ 2559817 w 7711272"/>
              <a:gd name="connsiteY4" fmla="*/ 2162906 h 2184102"/>
              <a:gd name="connsiteX5" fmla="*/ 3401064 w 7711272"/>
              <a:gd name="connsiteY5" fmla="*/ 2181167 h 2184102"/>
              <a:gd name="connsiteX6" fmla="*/ 4705089 w 7711272"/>
              <a:gd name="connsiteY6" fmla="*/ 1929903 h 2184102"/>
              <a:gd name="connsiteX7" fmla="*/ 6210132 w 7711272"/>
              <a:gd name="connsiteY7" fmla="*/ 822793 h 2184102"/>
              <a:gd name="connsiteX8" fmla="*/ 6945369 w 7711272"/>
              <a:gd name="connsiteY8" fmla="*/ 413523 h 2184102"/>
              <a:gd name="connsiteX9" fmla="*/ 7711272 w 7711272"/>
              <a:gd name="connsiteY9" fmla="*/ 205573 h 2184102"/>
              <a:gd name="connsiteX0" fmla="*/ 0 w 7711272"/>
              <a:gd name="connsiteY0" fmla="*/ 0 h 2181872"/>
              <a:gd name="connsiteX1" fmla="*/ 1165306 w 7711272"/>
              <a:gd name="connsiteY1" fmla="*/ 15750 h 2181872"/>
              <a:gd name="connsiteX2" fmla="*/ 2191629 w 7711272"/>
              <a:gd name="connsiteY2" fmla="*/ 187906 h 2181872"/>
              <a:gd name="connsiteX3" fmla="*/ 2451495 w 7711272"/>
              <a:gd name="connsiteY3" fmla="*/ 1291890 h 2181872"/>
              <a:gd name="connsiteX4" fmla="*/ 2559817 w 7711272"/>
              <a:gd name="connsiteY4" fmla="*/ 2162906 h 2181872"/>
              <a:gd name="connsiteX5" fmla="*/ 3401064 w 7711272"/>
              <a:gd name="connsiteY5" fmla="*/ 2181167 h 2181872"/>
              <a:gd name="connsiteX6" fmla="*/ 4705089 w 7711272"/>
              <a:gd name="connsiteY6" fmla="*/ 1929903 h 2181872"/>
              <a:gd name="connsiteX7" fmla="*/ 6210132 w 7711272"/>
              <a:gd name="connsiteY7" fmla="*/ 822793 h 2181872"/>
              <a:gd name="connsiteX8" fmla="*/ 6945369 w 7711272"/>
              <a:gd name="connsiteY8" fmla="*/ 413523 h 2181872"/>
              <a:gd name="connsiteX9" fmla="*/ 7711272 w 7711272"/>
              <a:gd name="connsiteY9" fmla="*/ 205573 h 2181872"/>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705089 w 7711272"/>
              <a:gd name="connsiteY6" fmla="*/ 1929903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700065 w 7711272"/>
              <a:gd name="connsiteY6" fmla="*/ 1929903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208928"/>
              <a:gd name="connsiteX1" fmla="*/ 1165306 w 7711272"/>
              <a:gd name="connsiteY1" fmla="*/ 15750 h 2208928"/>
              <a:gd name="connsiteX2" fmla="*/ 2191629 w 7711272"/>
              <a:gd name="connsiteY2" fmla="*/ 187906 h 2208928"/>
              <a:gd name="connsiteX3" fmla="*/ 2451495 w 7711272"/>
              <a:gd name="connsiteY3" fmla="*/ 1291890 h 2208928"/>
              <a:gd name="connsiteX4" fmla="*/ 2574889 w 7711272"/>
              <a:gd name="connsiteY4" fmla="*/ 2167930 h 2208928"/>
              <a:gd name="connsiteX5" fmla="*/ 3401064 w 7711272"/>
              <a:gd name="connsiteY5" fmla="*/ 2181167 h 2208928"/>
              <a:gd name="connsiteX6" fmla="*/ 4684992 w 7711272"/>
              <a:gd name="connsiteY6" fmla="*/ 2085652 h 2208928"/>
              <a:gd name="connsiteX7" fmla="*/ 6210132 w 7711272"/>
              <a:gd name="connsiteY7" fmla="*/ 822793 h 2208928"/>
              <a:gd name="connsiteX8" fmla="*/ 6945369 w 7711272"/>
              <a:gd name="connsiteY8" fmla="*/ 413523 h 2208928"/>
              <a:gd name="connsiteX9" fmla="*/ 7711272 w 7711272"/>
              <a:gd name="connsiteY9" fmla="*/ 205573 h 2208928"/>
              <a:gd name="connsiteX0" fmla="*/ 0 w 7711272"/>
              <a:gd name="connsiteY0" fmla="*/ 0 h 2185605"/>
              <a:gd name="connsiteX1" fmla="*/ 1165306 w 7711272"/>
              <a:gd name="connsiteY1" fmla="*/ 15750 h 2185605"/>
              <a:gd name="connsiteX2" fmla="*/ 2191629 w 7711272"/>
              <a:gd name="connsiteY2" fmla="*/ 187906 h 2185605"/>
              <a:gd name="connsiteX3" fmla="*/ 2451495 w 7711272"/>
              <a:gd name="connsiteY3" fmla="*/ 1291890 h 2185605"/>
              <a:gd name="connsiteX4" fmla="*/ 2574889 w 7711272"/>
              <a:gd name="connsiteY4" fmla="*/ 2167930 h 2185605"/>
              <a:gd name="connsiteX5" fmla="*/ 3401064 w 7711272"/>
              <a:gd name="connsiteY5" fmla="*/ 2181167 h 2185605"/>
              <a:gd name="connsiteX6" fmla="*/ 4684992 w 7711272"/>
              <a:gd name="connsiteY6" fmla="*/ 2085652 h 2185605"/>
              <a:gd name="connsiteX7" fmla="*/ 6210132 w 7711272"/>
              <a:gd name="connsiteY7" fmla="*/ 822793 h 2185605"/>
              <a:gd name="connsiteX8" fmla="*/ 6945369 w 7711272"/>
              <a:gd name="connsiteY8" fmla="*/ 413523 h 2185605"/>
              <a:gd name="connsiteX9" fmla="*/ 7711272 w 7711272"/>
              <a:gd name="connsiteY9" fmla="*/ 205573 h 2185605"/>
              <a:gd name="connsiteX0" fmla="*/ 0 w 7711272"/>
              <a:gd name="connsiteY0" fmla="*/ 0 h 2190662"/>
              <a:gd name="connsiteX1" fmla="*/ 1165306 w 7711272"/>
              <a:gd name="connsiteY1" fmla="*/ 15750 h 2190662"/>
              <a:gd name="connsiteX2" fmla="*/ 2191629 w 7711272"/>
              <a:gd name="connsiteY2" fmla="*/ 187906 h 2190662"/>
              <a:gd name="connsiteX3" fmla="*/ 2451495 w 7711272"/>
              <a:gd name="connsiteY3" fmla="*/ 1291890 h 2190662"/>
              <a:gd name="connsiteX4" fmla="*/ 2574889 w 7711272"/>
              <a:gd name="connsiteY4" fmla="*/ 2167930 h 2190662"/>
              <a:gd name="connsiteX5" fmla="*/ 3401064 w 7711272"/>
              <a:gd name="connsiteY5" fmla="*/ 2181167 h 2190662"/>
              <a:gd name="connsiteX6" fmla="*/ 4684992 w 7711272"/>
              <a:gd name="connsiteY6" fmla="*/ 2085652 h 2190662"/>
              <a:gd name="connsiteX7" fmla="*/ 6210132 w 7711272"/>
              <a:gd name="connsiteY7" fmla="*/ 822793 h 2190662"/>
              <a:gd name="connsiteX8" fmla="*/ 6945369 w 7711272"/>
              <a:gd name="connsiteY8" fmla="*/ 413523 h 2190662"/>
              <a:gd name="connsiteX9" fmla="*/ 7711272 w 7711272"/>
              <a:gd name="connsiteY9" fmla="*/ 205573 h 2190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684992 w 7711272"/>
              <a:gd name="connsiteY6" fmla="*/ 2085652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9706"/>
              <a:gd name="connsiteX1" fmla="*/ 1165306 w 7711272"/>
              <a:gd name="connsiteY1" fmla="*/ 15750 h 2189706"/>
              <a:gd name="connsiteX2" fmla="*/ 2191629 w 7711272"/>
              <a:gd name="connsiteY2" fmla="*/ 187906 h 2189706"/>
              <a:gd name="connsiteX3" fmla="*/ 2451495 w 7711272"/>
              <a:gd name="connsiteY3" fmla="*/ 1291890 h 2189706"/>
              <a:gd name="connsiteX4" fmla="*/ 2574889 w 7711272"/>
              <a:gd name="connsiteY4" fmla="*/ 2162906 h 2189706"/>
              <a:gd name="connsiteX5" fmla="*/ 3401064 w 7711272"/>
              <a:gd name="connsiteY5" fmla="*/ 2181167 h 2189706"/>
              <a:gd name="connsiteX6" fmla="*/ 4684992 w 7711272"/>
              <a:gd name="connsiteY6" fmla="*/ 2085652 h 2189706"/>
              <a:gd name="connsiteX7" fmla="*/ 6210132 w 7711272"/>
              <a:gd name="connsiteY7" fmla="*/ 822793 h 2189706"/>
              <a:gd name="connsiteX8" fmla="*/ 6945369 w 7711272"/>
              <a:gd name="connsiteY8" fmla="*/ 413523 h 2189706"/>
              <a:gd name="connsiteX9" fmla="*/ 7711272 w 7711272"/>
              <a:gd name="connsiteY9" fmla="*/ 205573 h 2189706"/>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684992 w 7711272"/>
              <a:gd name="connsiteY6" fmla="*/ 2085652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720161 w 7711272"/>
              <a:gd name="connsiteY6" fmla="*/ 2050483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7662"/>
              <a:gd name="connsiteX1" fmla="*/ 1165306 w 7711272"/>
              <a:gd name="connsiteY1" fmla="*/ 15750 h 2187662"/>
              <a:gd name="connsiteX2" fmla="*/ 2191629 w 7711272"/>
              <a:gd name="connsiteY2" fmla="*/ 187906 h 2187662"/>
              <a:gd name="connsiteX3" fmla="*/ 2451495 w 7711272"/>
              <a:gd name="connsiteY3" fmla="*/ 1291890 h 2187662"/>
              <a:gd name="connsiteX4" fmla="*/ 2574889 w 7711272"/>
              <a:gd name="connsiteY4" fmla="*/ 2162906 h 2187662"/>
              <a:gd name="connsiteX5" fmla="*/ 3401064 w 7711272"/>
              <a:gd name="connsiteY5" fmla="*/ 2181167 h 2187662"/>
              <a:gd name="connsiteX6" fmla="*/ 4720161 w 7711272"/>
              <a:gd name="connsiteY6" fmla="*/ 2050483 h 2187662"/>
              <a:gd name="connsiteX7" fmla="*/ 6210132 w 7711272"/>
              <a:gd name="connsiteY7" fmla="*/ 822793 h 2187662"/>
              <a:gd name="connsiteX8" fmla="*/ 6945369 w 7711272"/>
              <a:gd name="connsiteY8" fmla="*/ 413523 h 2187662"/>
              <a:gd name="connsiteX9" fmla="*/ 7711272 w 7711272"/>
              <a:gd name="connsiteY9" fmla="*/ 205573 h 2187662"/>
              <a:gd name="connsiteX0" fmla="*/ 0 w 7711272"/>
              <a:gd name="connsiteY0" fmla="*/ 0 h 2182917"/>
              <a:gd name="connsiteX1" fmla="*/ 1165306 w 7711272"/>
              <a:gd name="connsiteY1" fmla="*/ 15750 h 2182917"/>
              <a:gd name="connsiteX2" fmla="*/ 2191629 w 7711272"/>
              <a:gd name="connsiteY2" fmla="*/ 187906 h 2182917"/>
              <a:gd name="connsiteX3" fmla="*/ 2451495 w 7711272"/>
              <a:gd name="connsiteY3" fmla="*/ 1291890 h 2182917"/>
              <a:gd name="connsiteX4" fmla="*/ 2559817 w 7711272"/>
              <a:gd name="connsiteY4" fmla="*/ 2152858 h 2182917"/>
              <a:gd name="connsiteX5" fmla="*/ 3401064 w 7711272"/>
              <a:gd name="connsiteY5" fmla="*/ 2181167 h 2182917"/>
              <a:gd name="connsiteX6" fmla="*/ 4720161 w 7711272"/>
              <a:gd name="connsiteY6" fmla="*/ 2050483 h 2182917"/>
              <a:gd name="connsiteX7" fmla="*/ 6210132 w 7711272"/>
              <a:gd name="connsiteY7" fmla="*/ 822793 h 2182917"/>
              <a:gd name="connsiteX8" fmla="*/ 6945369 w 7711272"/>
              <a:gd name="connsiteY8" fmla="*/ 413523 h 2182917"/>
              <a:gd name="connsiteX9" fmla="*/ 7711272 w 7711272"/>
              <a:gd name="connsiteY9" fmla="*/ 205573 h 2182917"/>
              <a:gd name="connsiteX0" fmla="*/ 0 w 7711272"/>
              <a:gd name="connsiteY0" fmla="*/ 0 h 2182917"/>
              <a:gd name="connsiteX1" fmla="*/ 1165306 w 7711272"/>
              <a:gd name="connsiteY1" fmla="*/ 15750 h 2182917"/>
              <a:gd name="connsiteX2" fmla="*/ 2191629 w 7711272"/>
              <a:gd name="connsiteY2" fmla="*/ 187906 h 2182917"/>
              <a:gd name="connsiteX3" fmla="*/ 2451495 w 7711272"/>
              <a:gd name="connsiteY3" fmla="*/ 1291890 h 2182917"/>
              <a:gd name="connsiteX4" fmla="*/ 2559817 w 7711272"/>
              <a:gd name="connsiteY4" fmla="*/ 2152858 h 2182917"/>
              <a:gd name="connsiteX5" fmla="*/ 3401064 w 7711272"/>
              <a:gd name="connsiteY5" fmla="*/ 2181167 h 2182917"/>
              <a:gd name="connsiteX6" fmla="*/ 4720161 w 7711272"/>
              <a:gd name="connsiteY6" fmla="*/ 2050483 h 2182917"/>
              <a:gd name="connsiteX7" fmla="*/ 6210132 w 7711272"/>
              <a:gd name="connsiteY7" fmla="*/ 822793 h 2182917"/>
              <a:gd name="connsiteX8" fmla="*/ 6945369 w 7711272"/>
              <a:gd name="connsiteY8" fmla="*/ 413523 h 2182917"/>
              <a:gd name="connsiteX9" fmla="*/ 7711272 w 7711272"/>
              <a:gd name="connsiteY9" fmla="*/ 205573 h 218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1272" h="2182917">
                <a:moveTo>
                  <a:pt x="0" y="0"/>
                </a:moveTo>
                <a:lnTo>
                  <a:pt x="1165306" y="15750"/>
                </a:lnTo>
                <a:cubicBezTo>
                  <a:pt x="1479497" y="36183"/>
                  <a:pt x="2042577" y="65652"/>
                  <a:pt x="2191629" y="187906"/>
                </a:cubicBezTo>
                <a:cubicBezTo>
                  <a:pt x="2340681" y="310160"/>
                  <a:pt x="2447072" y="932578"/>
                  <a:pt x="2451495" y="1291890"/>
                </a:cubicBezTo>
                <a:cubicBezTo>
                  <a:pt x="2486064" y="1626082"/>
                  <a:pt x="2491990" y="2110152"/>
                  <a:pt x="2559817" y="2152858"/>
                </a:cubicBezTo>
                <a:cubicBezTo>
                  <a:pt x="2627644" y="2195564"/>
                  <a:pt x="3244486" y="2179807"/>
                  <a:pt x="3401064" y="2181167"/>
                </a:cubicBezTo>
                <a:cubicBezTo>
                  <a:pt x="3808851" y="2172478"/>
                  <a:pt x="4464672" y="2183096"/>
                  <a:pt x="4720161" y="2050483"/>
                </a:cubicBezTo>
                <a:cubicBezTo>
                  <a:pt x="4910661" y="1889193"/>
                  <a:pt x="5839264" y="1095620"/>
                  <a:pt x="6210132" y="822793"/>
                </a:cubicBezTo>
                <a:cubicBezTo>
                  <a:pt x="6581000" y="549966"/>
                  <a:pt x="6842499" y="437653"/>
                  <a:pt x="6945369" y="413523"/>
                </a:cubicBezTo>
                <a:lnTo>
                  <a:pt x="7711272" y="205573"/>
                </a:ln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a:extLst>
              <a:ext uri="{FF2B5EF4-FFF2-40B4-BE49-F238E27FC236}">
                <a16:creationId xmlns:a16="http://schemas.microsoft.com/office/drawing/2014/main" id="{A528DF6F-963E-95BF-6970-879AE5A76809}"/>
              </a:ext>
            </a:extLst>
          </p:cNvPr>
          <p:cNvSpPr txBox="1"/>
          <p:nvPr/>
        </p:nvSpPr>
        <p:spPr>
          <a:xfrm>
            <a:off x="7346847" y="2990558"/>
            <a:ext cx="1443905" cy="507831"/>
          </a:xfrm>
          <a:prstGeom prst="rect">
            <a:avLst/>
          </a:prstGeom>
          <a:solidFill>
            <a:srgbClr val="FF0000"/>
          </a:solidFill>
        </p:spPr>
        <p:txBody>
          <a:bodyPr wrap="square" rtlCol="0">
            <a:spAutoFit/>
          </a:bodyPr>
          <a:lstStyle/>
          <a:p>
            <a:r>
              <a:rPr lang="fr-FR" sz="900" i="1" dirty="0">
                <a:solidFill>
                  <a:schemeClr val="bg1"/>
                </a:solidFill>
              </a:rPr>
              <a:t>Evolution de l’activité d’une structure médico-sociale </a:t>
            </a:r>
            <a:r>
              <a:rPr lang="fr-FR" sz="900" b="1" i="1" u="sng" dirty="0">
                <a:solidFill>
                  <a:schemeClr val="bg1"/>
                </a:solidFill>
              </a:rPr>
              <a:t>SANS PCRA</a:t>
            </a:r>
          </a:p>
        </p:txBody>
      </p:sp>
      <p:sp>
        <p:nvSpPr>
          <p:cNvPr id="19" name="ZoneTexte 18">
            <a:extLst>
              <a:ext uri="{FF2B5EF4-FFF2-40B4-BE49-F238E27FC236}">
                <a16:creationId xmlns:a16="http://schemas.microsoft.com/office/drawing/2014/main" id="{6E368683-99E0-D517-2C58-09781B40A5F0}"/>
              </a:ext>
            </a:extLst>
          </p:cNvPr>
          <p:cNvSpPr txBox="1"/>
          <p:nvPr/>
        </p:nvSpPr>
        <p:spPr>
          <a:xfrm>
            <a:off x="7297304" y="1397543"/>
            <a:ext cx="1443905" cy="507831"/>
          </a:xfrm>
          <a:prstGeom prst="rect">
            <a:avLst/>
          </a:prstGeom>
          <a:solidFill>
            <a:schemeClr val="bg2"/>
          </a:solidFill>
        </p:spPr>
        <p:txBody>
          <a:bodyPr wrap="square" rtlCol="0">
            <a:spAutoFit/>
          </a:bodyPr>
          <a:lstStyle/>
          <a:p>
            <a:r>
              <a:rPr lang="fr-FR" sz="900" i="1" dirty="0">
                <a:solidFill>
                  <a:schemeClr val="bg1"/>
                </a:solidFill>
              </a:rPr>
              <a:t>Evolution de l’activité d’une structure médico-sociale </a:t>
            </a:r>
            <a:r>
              <a:rPr lang="fr-FR" sz="900" b="1" i="1" u="sng" dirty="0">
                <a:solidFill>
                  <a:schemeClr val="bg1"/>
                </a:solidFill>
              </a:rPr>
              <a:t>AVEC PCRA</a:t>
            </a:r>
          </a:p>
        </p:txBody>
      </p:sp>
      <p:sp>
        <p:nvSpPr>
          <p:cNvPr id="26" name="Forme libre : forme 25">
            <a:extLst>
              <a:ext uri="{FF2B5EF4-FFF2-40B4-BE49-F238E27FC236}">
                <a16:creationId xmlns:a16="http://schemas.microsoft.com/office/drawing/2014/main" id="{B5ED1332-3A37-EBED-7F76-AB1129B47F34}"/>
              </a:ext>
            </a:extLst>
          </p:cNvPr>
          <p:cNvSpPr/>
          <p:nvPr/>
        </p:nvSpPr>
        <p:spPr>
          <a:xfrm>
            <a:off x="3870960" y="2170244"/>
            <a:ext cx="2910840" cy="2004538"/>
          </a:xfrm>
          <a:custGeom>
            <a:avLst/>
            <a:gdLst>
              <a:gd name="connsiteX0" fmla="*/ 0 w 2903220"/>
              <a:gd name="connsiteY0" fmla="*/ 190500 h 1958340"/>
              <a:gd name="connsiteX1" fmla="*/ 30480 w 2903220"/>
              <a:gd name="connsiteY1" fmla="*/ 1958340 h 1958340"/>
              <a:gd name="connsiteX2" fmla="*/ 563880 w 2903220"/>
              <a:gd name="connsiteY2" fmla="*/ 1950720 h 1958340"/>
              <a:gd name="connsiteX3" fmla="*/ 2316480 w 2903220"/>
              <a:gd name="connsiteY3" fmla="*/ 342900 h 1958340"/>
              <a:gd name="connsiteX4" fmla="*/ 2537460 w 2903220"/>
              <a:gd name="connsiteY4" fmla="*/ 167640 h 1958340"/>
              <a:gd name="connsiteX5" fmla="*/ 2659380 w 2903220"/>
              <a:gd name="connsiteY5" fmla="*/ 106680 h 1958340"/>
              <a:gd name="connsiteX6" fmla="*/ 2750820 w 2903220"/>
              <a:gd name="connsiteY6" fmla="*/ 45720 h 1958340"/>
              <a:gd name="connsiteX7" fmla="*/ 2857500 w 2903220"/>
              <a:gd name="connsiteY7" fmla="*/ 7620 h 1958340"/>
              <a:gd name="connsiteX8" fmla="*/ 2903220 w 2903220"/>
              <a:gd name="connsiteY8" fmla="*/ 0 h 1958340"/>
              <a:gd name="connsiteX9" fmla="*/ 38100 w 2903220"/>
              <a:gd name="connsiteY9" fmla="*/ 7620 h 1958340"/>
              <a:gd name="connsiteX10" fmla="*/ 0 w 2903220"/>
              <a:gd name="connsiteY10" fmla="*/ 190500 h 1958340"/>
              <a:gd name="connsiteX0" fmla="*/ 0 w 2903220"/>
              <a:gd name="connsiteY0" fmla="*/ 190500 h 1958340"/>
              <a:gd name="connsiteX1" fmla="*/ 30480 w 2903220"/>
              <a:gd name="connsiteY1" fmla="*/ 1958340 h 1958340"/>
              <a:gd name="connsiteX2" fmla="*/ 281940 w 2903220"/>
              <a:gd name="connsiteY2" fmla="*/ 1943100 h 1958340"/>
              <a:gd name="connsiteX3" fmla="*/ 563880 w 2903220"/>
              <a:gd name="connsiteY3" fmla="*/ 1950720 h 1958340"/>
              <a:gd name="connsiteX4" fmla="*/ 2316480 w 2903220"/>
              <a:gd name="connsiteY4" fmla="*/ 342900 h 1958340"/>
              <a:gd name="connsiteX5" fmla="*/ 2537460 w 2903220"/>
              <a:gd name="connsiteY5" fmla="*/ 167640 h 1958340"/>
              <a:gd name="connsiteX6" fmla="*/ 2659380 w 2903220"/>
              <a:gd name="connsiteY6" fmla="*/ 106680 h 1958340"/>
              <a:gd name="connsiteX7" fmla="*/ 2750820 w 2903220"/>
              <a:gd name="connsiteY7" fmla="*/ 45720 h 1958340"/>
              <a:gd name="connsiteX8" fmla="*/ 2857500 w 2903220"/>
              <a:gd name="connsiteY8" fmla="*/ 7620 h 1958340"/>
              <a:gd name="connsiteX9" fmla="*/ 2903220 w 2903220"/>
              <a:gd name="connsiteY9" fmla="*/ 0 h 1958340"/>
              <a:gd name="connsiteX10" fmla="*/ 38100 w 2903220"/>
              <a:gd name="connsiteY10" fmla="*/ 7620 h 1958340"/>
              <a:gd name="connsiteX11" fmla="*/ 0 w 2903220"/>
              <a:gd name="connsiteY11" fmla="*/ 190500 h 1958340"/>
              <a:gd name="connsiteX0" fmla="*/ 0 w 2903220"/>
              <a:gd name="connsiteY0" fmla="*/ 190500 h 2019300"/>
              <a:gd name="connsiteX1" fmla="*/ 30480 w 2903220"/>
              <a:gd name="connsiteY1" fmla="*/ 1958340 h 2019300"/>
              <a:gd name="connsiteX2" fmla="*/ 304800 w 2903220"/>
              <a:gd name="connsiteY2" fmla="*/ 2019300 h 2019300"/>
              <a:gd name="connsiteX3" fmla="*/ 563880 w 2903220"/>
              <a:gd name="connsiteY3" fmla="*/ 1950720 h 2019300"/>
              <a:gd name="connsiteX4" fmla="*/ 2316480 w 2903220"/>
              <a:gd name="connsiteY4" fmla="*/ 342900 h 2019300"/>
              <a:gd name="connsiteX5" fmla="*/ 2537460 w 2903220"/>
              <a:gd name="connsiteY5" fmla="*/ 167640 h 2019300"/>
              <a:gd name="connsiteX6" fmla="*/ 2659380 w 2903220"/>
              <a:gd name="connsiteY6" fmla="*/ 106680 h 2019300"/>
              <a:gd name="connsiteX7" fmla="*/ 2750820 w 2903220"/>
              <a:gd name="connsiteY7" fmla="*/ 45720 h 2019300"/>
              <a:gd name="connsiteX8" fmla="*/ 2857500 w 2903220"/>
              <a:gd name="connsiteY8" fmla="*/ 7620 h 2019300"/>
              <a:gd name="connsiteX9" fmla="*/ 2903220 w 2903220"/>
              <a:gd name="connsiteY9" fmla="*/ 0 h 2019300"/>
              <a:gd name="connsiteX10" fmla="*/ 38100 w 2903220"/>
              <a:gd name="connsiteY10" fmla="*/ 7620 h 2019300"/>
              <a:gd name="connsiteX11" fmla="*/ 0 w 2903220"/>
              <a:gd name="connsiteY11" fmla="*/ 190500 h 2019300"/>
              <a:gd name="connsiteX0" fmla="*/ 7620 w 2910840"/>
              <a:gd name="connsiteY0" fmla="*/ 190500 h 2019300"/>
              <a:gd name="connsiteX1" fmla="*/ 38100 w 2910840"/>
              <a:gd name="connsiteY1" fmla="*/ 1958340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15240 w 2918460"/>
              <a:gd name="connsiteY0" fmla="*/ 190500 h 2019300"/>
              <a:gd name="connsiteX1" fmla="*/ 0 w 2918460"/>
              <a:gd name="connsiteY1" fmla="*/ 1927745 h 2019300"/>
              <a:gd name="connsiteX2" fmla="*/ 320040 w 2918460"/>
              <a:gd name="connsiteY2" fmla="*/ 2019300 h 2019300"/>
              <a:gd name="connsiteX3" fmla="*/ 579120 w 2918460"/>
              <a:gd name="connsiteY3" fmla="*/ 1950720 h 2019300"/>
              <a:gd name="connsiteX4" fmla="*/ 2331720 w 2918460"/>
              <a:gd name="connsiteY4" fmla="*/ 342900 h 2019300"/>
              <a:gd name="connsiteX5" fmla="*/ 2552700 w 2918460"/>
              <a:gd name="connsiteY5" fmla="*/ 167640 h 2019300"/>
              <a:gd name="connsiteX6" fmla="*/ 2674620 w 2918460"/>
              <a:gd name="connsiteY6" fmla="*/ 106680 h 2019300"/>
              <a:gd name="connsiteX7" fmla="*/ 2766060 w 2918460"/>
              <a:gd name="connsiteY7" fmla="*/ 45720 h 2019300"/>
              <a:gd name="connsiteX8" fmla="*/ 2872740 w 2918460"/>
              <a:gd name="connsiteY8" fmla="*/ 7620 h 2019300"/>
              <a:gd name="connsiteX9" fmla="*/ 2918460 w 2918460"/>
              <a:gd name="connsiteY9" fmla="*/ 0 h 2019300"/>
              <a:gd name="connsiteX10" fmla="*/ 7620 w 2918460"/>
              <a:gd name="connsiteY10" fmla="*/ 22860 h 2019300"/>
              <a:gd name="connsiteX11" fmla="*/ 15240 w 2918460"/>
              <a:gd name="connsiteY11" fmla="*/ 190500 h 2019300"/>
              <a:gd name="connsiteX0" fmla="*/ 7620 w 2910840"/>
              <a:gd name="connsiteY0" fmla="*/ 190500 h 2019300"/>
              <a:gd name="connsiteX1" fmla="*/ 15240 w 2910840"/>
              <a:gd name="connsiteY1" fmla="*/ 1927745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7620 w 2910840"/>
              <a:gd name="connsiteY0" fmla="*/ 190500 h 2019300"/>
              <a:gd name="connsiteX1" fmla="*/ 15240 w 2910840"/>
              <a:gd name="connsiteY1" fmla="*/ 1927745 h 2019300"/>
              <a:gd name="connsiteX2" fmla="*/ 86678 w 2910840"/>
              <a:gd name="connsiteY2" fmla="*/ 1954285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86678 w 2910840"/>
              <a:gd name="connsiteY3" fmla="*/ 1975797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393859 w 2910840"/>
              <a:gd name="connsiteY5" fmla="*/ 1994919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90550 w 2910840"/>
              <a:gd name="connsiteY6" fmla="*/ 195550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498634 w 2910840"/>
              <a:gd name="connsiteY6" fmla="*/ 198057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46210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36685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31470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91615 w 2910840"/>
              <a:gd name="connsiteY8" fmla="*/ 1110521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0840" h="2012129">
                <a:moveTo>
                  <a:pt x="7620" y="190500"/>
                </a:moveTo>
                <a:cubicBezTo>
                  <a:pt x="8573" y="769582"/>
                  <a:pt x="9525" y="1348663"/>
                  <a:pt x="10478" y="1927745"/>
                </a:cubicBezTo>
                <a:lnTo>
                  <a:pt x="34291" y="1963846"/>
                </a:lnTo>
                <a:cubicBezTo>
                  <a:pt x="63660" y="1974204"/>
                  <a:pt x="59691" y="1977390"/>
                  <a:pt x="136685" y="1992528"/>
                </a:cubicBezTo>
                <a:cubicBezTo>
                  <a:pt x="193676" y="1999062"/>
                  <a:pt x="255430" y="2010376"/>
                  <a:pt x="307658" y="2012129"/>
                </a:cubicBezTo>
                <a:cubicBezTo>
                  <a:pt x="355442" y="2009579"/>
                  <a:pt x="405607" y="2009421"/>
                  <a:pt x="441485" y="1999700"/>
                </a:cubicBezTo>
                <a:cubicBezTo>
                  <a:pt x="474822" y="1990138"/>
                  <a:pt x="489109" y="1990139"/>
                  <a:pt x="512921" y="1985358"/>
                </a:cubicBezTo>
                <a:lnTo>
                  <a:pt x="590550" y="1955500"/>
                </a:lnTo>
                <a:lnTo>
                  <a:pt x="1486853" y="1105740"/>
                </a:lnTo>
                <a:cubicBezTo>
                  <a:pt x="2106454" y="526384"/>
                  <a:pt x="1933099" y="678449"/>
                  <a:pt x="2324100" y="342900"/>
                </a:cubicBezTo>
                <a:lnTo>
                  <a:pt x="2545080" y="167640"/>
                </a:lnTo>
                <a:lnTo>
                  <a:pt x="2667000" y="106680"/>
                </a:lnTo>
                <a:lnTo>
                  <a:pt x="2758440" y="45720"/>
                </a:lnTo>
                <a:lnTo>
                  <a:pt x="2865120" y="7620"/>
                </a:lnTo>
                <a:lnTo>
                  <a:pt x="2910840" y="0"/>
                </a:lnTo>
                <a:lnTo>
                  <a:pt x="0" y="22860"/>
                </a:lnTo>
                <a:lnTo>
                  <a:pt x="7620" y="190500"/>
                </a:lnTo>
                <a:close/>
              </a:path>
            </a:pathLst>
          </a:cu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ZoneTexte 20">
            <a:extLst>
              <a:ext uri="{FF2B5EF4-FFF2-40B4-BE49-F238E27FC236}">
                <a16:creationId xmlns:a16="http://schemas.microsoft.com/office/drawing/2014/main" id="{6DA57E07-A440-926F-31F1-A789AAE0A5BB}"/>
              </a:ext>
            </a:extLst>
          </p:cNvPr>
          <p:cNvSpPr txBox="1"/>
          <p:nvPr/>
        </p:nvSpPr>
        <p:spPr>
          <a:xfrm>
            <a:off x="3729616" y="2180937"/>
            <a:ext cx="1637704" cy="324000"/>
          </a:xfrm>
          <a:prstGeom prst="rect">
            <a:avLst/>
          </a:prstGeom>
          <a:solidFill>
            <a:schemeClr val="bg1">
              <a:lumMod val="85000"/>
            </a:schemeClr>
          </a:solidFill>
        </p:spPr>
        <p:txBody>
          <a:bodyPr wrap="square" anchor="ctr">
            <a:spAutoFit/>
          </a:bodyPr>
          <a:lstStyle/>
          <a:p>
            <a:pPr algn="r"/>
            <a:r>
              <a:rPr lang="fr-FR" sz="1050" b="1" i="1" dirty="0">
                <a:solidFill>
                  <a:schemeClr val="tx1"/>
                </a:solidFill>
              </a:rPr>
              <a:t>Activation du PCRA</a:t>
            </a:r>
            <a:endParaRPr lang="fr-FR" sz="1050" dirty="0"/>
          </a:p>
        </p:txBody>
      </p:sp>
      <p:sp>
        <p:nvSpPr>
          <p:cNvPr id="52" name="ZoneTexte 51">
            <a:extLst>
              <a:ext uri="{FF2B5EF4-FFF2-40B4-BE49-F238E27FC236}">
                <a16:creationId xmlns:a16="http://schemas.microsoft.com/office/drawing/2014/main" id="{D2A297B4-99E7-22CE-9C03-75A4BBFE86D6}"/>
              </a:ext>
            </a:extLst>
          </p:cNvPr>
          <p:cNvSpPr txBox="1"/>
          <p:nvPr/>
        </p:nvSpPr>
        <p:spPr>
          <a:xfrm>
            <a:off x="3917822" y="2846709"/>
            <a:ext cx="1684560" cy="338554"/>
          </a:xfrm>
          <a:prstGeom prst="rect">
            <a:avLst/>
          </a:prstGeom>
          <a:noFill/>
        </p:spPr>
        <p:txBody>
          <a:bodyPr wrap="square" rtlCol="0">
            <a:spAutoFit/>
          </a:bodyPr>
          <a:lstStyle/>
          <a:p>
            <a:pPr algn="ctr"/>
            <a:r>
              <a:rPr lang="fr-FR" sz="800" i="1" dirty="0">
                <a:solidFill>
                  <a:schemeClr val="tx1">
                    <a:lumMod val="50000"/>
                    <a:lumOff val="50000"/>
                  </a:schemeClr>
                </a:solidFill>
              </a:rPr>
              <a:t>Activité sur un mode dégradé</a:t>
            </a:r>
          </a:p>
          <a:p>
            <a:pPr algn="ctr"/>
            <a:r>
              <a:rPr lang="fr-FR" sz="800" i="1" dirty="0">
                <a:solidFill>
                  <a:schemeClr val="tx1">
                    <a:lumMod val="50000"/>
                    <a:lumOff val="50000"/>
                  </a:schemeClr>
                </a:solidFill>
              </a:rPr>
              <a:t>Reprise progressive de l’activité</a:t>
            </a:r>
          </a:p>
        </p:txBody>
      </p:sp>
      <p:cxnSp>
        <p:nvCxnSpPr>
          <p:cNvPr id="22" name="Connecteur droit avec flèche 21">
            <a:extLst>
              <a:ext uri="{FF2B5EF4-FFF2-40B4-BE49-F238E27FC236}">
                <a16:creationId xmlns:a16="http://schemas.microsoft.com/office/drawing/2014/main" id="{F199A6D0-C09E-1398-DD9E-16906B3CC26C}"/>
              </a:ext>
            </a:extLst>
          </p:cNvPr>
          <p:cNvCxnSpPr>
            <a:cxnSpLocks/>
          </p:cNvCxnSpPr>
          <p:nvPr/>
        </p:nvCxnSpPr>
        <p:spPr>
          <a:xfrm>
            <a:off x="3888000" y="2532759"/>
            <a:ext cx="0" cy="1569108"/>
          </a:xfrm>
          <a:prstGeom prst="straightConnector1">
            <a:avLst/>
          </a:prstGeom>
          <a:ln w="12700">
            <a:solidFill>
              <a:schemeClr val="tx1"/>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58" name="ZoneTexte 57">
            <a:extLst>
              <a:ext uri="{FF2B5EF4-FFF2-40B4-BE49-F238E27FC236}">
                <a16:creationId xmlns:a16="http://schemas.microsoft.com/office/drawing/2014/main" id="{D15CDA2C-3FD6-9C36-683A-947F3F9A043A}"/>
              </a:ext>
            </a:extLst>
          </p:cNvPr>
          <p:cNvSpPr txBox="1"/>
          <p:nvPr/>
        </p:nvSpPr>
        <p:spPr>
          <a:xfrm>
            <a:off x="3966754" y="2409523"/>
            <a:ext cx="1862882" cy="338554"/>
          </a:xfrm>
          <a:prstGeom prst="rect">
            <a:avLst/>
          </a:prstGeom>
          <a:solidFill>
            <a:schemeClr val="bg1">
              <a:lumMod val="85000"/>
            </a:schemeClr>
          </a:solidFill>
        </p:spPr>
        <p:txBody>
          <a:bodyPr wrap="square" rtlCol="0">
            <a:spAutoFit/>
          </a:bodyPr>
          <a:lstStyle/>
          <a:p>
            <a:pPr algn="ctr"/>
            <a:r>
              <a:rPr lang="fr-FR" sz="800" b="1" i="1" dirty="0">
                <a:solidFill>
                  <a:schemeClr val="tx1"/>
                </a:solidFill>
                <a:sym typeface="Wingdings" panose="05000000000000000000" pitchFamily="2" charset="2"/>
              </a:rPr>
              <a:t> </a:t>
            </a:r>
            <a:r>
              <a:rPr lang="fr-FR" sz="800" b="1" i="1" dirty="0">
                <a:solidFill>
                  <a:schemeClr val="tx1"/>
                </a:solidFill>
              </a:rPr>
              <a:t>Application des solutions de continuité et de reprise d’activité</a:t>
            </a:r>
          </a:p>
        </p:txBody>
      </p:sp>
      <p:pic>
        <p:nvPicPr>
          <p:cNvPr id="33" name="Graphique 32" descr="Engrenages avec un remplissage uni">
            <a:extLst>
              <a:ext uri="{FF2B5EF4-FFF2-40B4-BE49-F238E27FC236}">
                <a16:creationId xmlns:a16="http://schemas.microsoft.com/office/drawing/2014/main" id="{3BE6BBFF-1D89-D4B0-2D86-83624DFA1B1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6920876">
            <a:off x="3707510" y="2192547"/>
            <a:ext cx="326900" cy="326900"/>
          </a:xfrm>
          <a:prstGeom prst="rect">
            <a:avLst/>
          </a:prstGeom>
        </p:spPr>
      </p:pic>
      <p:cxnSp>
        <p:nvCxnSpPr>
          <p:cNvPr id="5" name="Connecteur droit avec flèche 4">
            <a:extLst>
              <a:ext uri="{FF2B5EF4-FFF2-40B4-BE49-F238E27FC236}">
                <a16:creationId xmlns:a16="http://schemas.microsoft.com/office/drawing/2014/main" id="{24B419B4-369C-3176-34BF-D8565057274A}"/>
              </a:ext>
            </a:extLst>
          </p:cNvPr>
          <p:cNvCxnSpPr>
            <a:cxnSpLocks/>
          </p:cNvCxnSpPr>
          <p:nvPr/>
        </p:nvCxnSpPr>
        <p:spPr>
          <a:xfrm flipH="1" flipV="1">
            <a:off x="3337449" y="2170244"/>
            <a:ext cx="0" cy="540000"/>
          </a:xfrm>
          <a:prstGeom prst="straightConnector1">
            <a:avLst/>
          </a:prstGeom>
          <a:ln w="12700">
            <a:solidFill>
              <a:schemeClr val="bg1">
                <a:lumMod val="50000"/>
              </a:schemeClr>
            </a:solidFill>
            <a:prstDash val="dash"/>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74202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617451"/>
          </a:xfrm>
        </p:spPr>
        <p:txBody>
          <a:bodyPr>
            <a:normAutofit fontScale="90000"/>
          </a:bodyPr>
          <a:lstStyle/>
          <a:p>
            <a:r>
              <a:rPr lang="fr-FR" dirty="0">
                <a:latin typeface="Calibri" panose="020F0502020204030204" pitchFamily="34" charset="0"/>
                <a:ea typeface="Calibri" panose="020F0502020204030204" pitchFamily="34" charset="0"/>
                <a:cs typeface="Calibri" panose="020F0502020204030204" pitchFamily="34" charset="0"/>
              </a:rPr>
              <a:t>Pour commencer, quelques éléments permettant de mener à bien les travaux d’élaboration du PCRA MS</a:t>
            </a: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2</a:t>
            </a:fld>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0D28F59D-EA8A-B91F-7124-BC82440C7C7B}"/>
              </a:ext>
            </a:extLst>
          </p:cNvPr>
          <p:cNvSpPr txBox="1"/>
          <p:nvPr/>
        </p:nvSpPr>
        <p:spPr>
          <a:xfrm>
            <a:off x="214038" y="1400318"/>
            <a:ext cx="4151941" cy="1323439"/>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r>
              <a:rPr lang="fr-FR" dirty="0">
                <a:latin typeface="Calibri" panose="020F0502020204030204" pitchFamily="34" charset="0"/>
                <a:ea typeface="Calibri" panose="020F0502020204030204" pitchFamily="34" charset="0"/>
                <a:cs typeface="Calibri" panose="020F0502020204030204" pitchFamily="34" charset="0"/>
              </a:rPr>
              <a:t>Engagement de la direction dans la démarche : PCRA intégré à la gouvernance institutionnelle</a:t>
            </a:r>
          </a:p>
          <a:p>
            <a:r>
              <a:rPr lang="fr-FR" dirty="0">
                <a:latin typeface="Calibri" panose="020F0502020204030204" pitchFamily="34" charset="0"/>
                <a:ea typeface="Calibri" panose="020F0502020204030204" pitchFamily="34" charset="0"/>
                <a:cs typeface="Calibri" panose="020F0502020204030204" pitchFamily="34" charset="0"/>
              </a:rPr>
              <a:t>Politique de communication formalisée sur le sujet : communiquer auprès de l’ensemble du personnel sur les enjeux, les objectifs </a:t>
            </a:r>
          </a:p>
          <a:p>
            <a:r>
              <a:rPr lang="fr-FR" dirty="0">
                <a:latin typeface="Calibri" panose="020F0502020204030204" pitchFamily="34" charset="0"/>
                <a:ea typeface="Calibri" panose="020F0502020204030204" pitchFamily="34" charset="0"/>
                <a:cs typeface="Calibri" panose="020F0502020204030204" pitchFamily="34" charset="0"/>
              </a:rPr>
              <a:t>Une équipe projet engagée et l’identification d’un Responsable de PCRA porteur du sujet</a:t>
            </a:r>
          </a:p>
          <a:p>
            <a:r>
              <a:rPr lang="fr-FR" dirty="0">
                <a:latin typeface="Calibri" panose="020F0502020204030204" pitchFamily="34" charset="0"/>
                <a:ea typeface="Calibri" panose="020F0502020204030204" pitchFamily="34" charset="0"/>
                <a:cs typeface="Calibri" panose="020F0502020204030204" pitchFamily="34" charset="0"/>
              </a:rPr>
              <a:t>Un travail conjoint entre les équipes qualité / gestion des risques et informatique</a:t>
            </a:r>
          </a:p>
        </p:txBody>
      </p:sp>
      <p:sp>
        <p:nvSpPr>
          <p:cNvPr id="4" name="Rectangle 3">
            <a:extLst>
              <a:ext uri="{FF2B5EF4-FFF2-40B4-BE49-F238E27FC236}">
                <a16:creationId xmlns:a16="http://schemas.microsoft.com/office/drawing/2014/main" id="{D964F934-DC6F-DA17-9EE4-232A07C4D30C}"/>
              </a:ext>
            </a:extLst>
          </p:cNvPr>
          <p:cNvSpPr/>
          <p:nvPr/>
        </p:nvSpPr>
        <p:spPr>
          <a:xfrm>
            <a:off x="4700542" y="941910"/>
            <a:ext cx="4153279" cy="433290"/>
          </a:xfrm>
          <a:prstGeom prst="rect">
            <a:avLst/>
          </a:prstGeom>
          <a:solidFill>
            <a:srgbClr val="004D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latin typeface="Calibri" panose="020F0502020204030204" pitchFamily="34" charset="0"/>
                <a:ea typeface="Calibri" panose="020F0502020204030204" pitchFamily="34" charset="0"/>
                <a:cs typeface="Calibri" panose="020F0502020204030204" pitchFamily="34" charset="0"/>
              </a:rPr>
              <a:t>La bonne appropriation du kit et l’articulation avec les outils existants</a:t>
            </a:r>
          </a:p>
        </p:txBody>
      </p:sp>
      <p:sp>
        <p:nvSpPr>
          <p:cNvPr id="8" name="ZoneTexte 7">
            <a:extLst>
              <a:ext uri="{FF2B5EF4-FFF2-40B4-BE49-F238E27FC236}">
                <a16:creationId xmlns:a16="http://schemas.microsoft.com/office/drawing/2014/main" id="{EE3B679B-8461-4559-8AE9-A6B2D19AC4B0}"/>
              </a:ext>
            </a:extLst>
          </p:cNvPr>
          <p:cNvSpPr txBox="1"/>
          <p:nvPr/>
        </p:nvSpPr>
        <p:spPr>
          <a:xfrm>
            <a:off x="4701879" y="1377334"/>
            <a:ext cx="4151941" cy="1169551"/>
          </a:xfrm>
          <a:prstGeom prst="rect">
            <a:avLst/>
          </a:prstGeom>
          <a:noFill/>
        </p:spPr>
        <p:txBody>
          <a:bodyPr wrap="square">
            <a:spAutoFit/>
          </a:bodyPr>
          <a:lstStyle/>
          <a:p>
            <a:pPr marL="171450" indent="-171450">
              <a:buFont typeface="Arial" panose="020B0604020202020204" pitchFamily="34" charset="0"/>
              <a:buChar char="•"/>
            </a:pPr>
            <a:r>
              <a:rPr lang="fr-FR" sz="1000" kern="1200" dirty="0">
                <a:solidFill>
                  <a:srgbClr val="616161"/>
                </a:solidFill>
                <a:latin typeface="Calibri" panose="020F0502020204030204" pitchFamily="34" charset="0"/>
                <a:ea typeface="Calibri" panose="020F0502020204030204" pitchFamily="34" charset="0"/>
                <a:cs typeface="Calibri" panose="020F0502020204030204" pitchFamily="34" charset="0"/>
              </a:rPr>
              <a:t>Commencer les travaux de BIA sur un service d'activités simple</a:t>
            </a:r>
          </a:p>
          <a:p>
            <a:pPr marL="171450" indent="-171450">
              <a:buFont typeface="Arial" panose="020B0604020202020204" pitchFamily="34" charset="0"/>
              <a:buChar char="•"/>
            </a:pPr>
            <a:r>
              <a:rPr lang="fr-FR" sz="1000" kern="1200" dirty="0">
                <a:solidFill>
                  <a:srgbClr val="616161"/>
                </a:solidFill>
                <a:latin typeface="Calibri" panose="020F0502020204030204" pitchFamily="34" charset="0"/>
                <a:ea typeface="Calibri" panose="020F0502020204030204" pitchFamily="34" charset="0"/>
                <a:cs typeface="Calibri" panose="020F0502020204030204" pitchFamily="34" charset="0"/>
              </a:rPr>
              <a:t>Prendre en compte les outils déjà formalisés par les équipes qualité : processus, cartographie et plan de maitrise des risques, modes dégradés, etc.</a:t>
            </a:r>
          </a:p>
          <a:p>
            <a:pPr marL="171450" indent="-171450">
              <a:buFont typeface="Arial" panose="020B0604020202020204" pitchFamily="34" charset="0"/>
              <a:buChar char="•"/>
            </a:pPr>
            <a:r>
              <a:rPr lang="fr-FR" sz="1000" kern="1200" dirty="0">
                <a:solidFill>
                  <a:srgbClr val="616161"/>
                </a:solidFill>
                <a:latin typeface="Calibri" panose="020F0502020204030204" pitchFamily="34" charset="0"/>
                <a:ea typeface="Calibri" panose="020F0502020204030204" pitchFamily="34" charset="0"/>
                <a:cs typeface="Calibri" panose="020F0502020204030204" pitchFamily="34" charset="0"/>
              </a:rPr>
              <a:t>Articuler la démarche, si possible, avec les travaux déjà menés par les équipes qualité / gestion des risques et les équipes informatiques (plan bleu, etc.)</a:t>
            </a:r>
          </a:p>
        </p:txBody>
      </p:sp>
      <p:sp>
        <p:nvSpPr>
          <p:cNvPr id="9" name="Rectangle 8">
            <a:extLst>
              <a:ext uri="{FF2B5EF4-FFF2-40B4-BE49-F238E27FC236}">
                <a16:creationId xmlns:a16="http://schemas.microsoft.com/office/drawing/2014/main" id="{54654D10-0E11-E9A5-696F-72597A585341}"/>
              </a:ext>
            </a:extLst>
          </p:cNvPr>
          <p:cNvSpPr/>
          <p:nvPr/>
        </p:nvSpPr>
        <p:spPr>
          <a:xfrm>
            <a:off x="4700543" y="2960743"/>
            <a:ext cx="4153278" cy="43542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latin typeface="Calibri" panose="020F0502020204030204" pitchFamily="34" charset="0"/>
                <a:ea typeface="Calibri" panose="020F0502020204030204" pitchFamily="34" charset="0"/>
                <a:cs typeface="Calibri" panose="020F0502020204030204" pitchFamily="34" charset="0"/>
              </a:rPr>
              <a:t>La connaissance des différents services d'activités</a:t>
            </a:r>
          </a:p>
        </p:txBody>
      </p:sp>
      <p:sp>
        <p:nvSpPr>
          <p:cNvPr id="11" name="ZoneTexte 10">
            <a:extLst>
              <a:ext uri="{FF2B5EF4-FFF2-40B4-BE49-F238E27FC236}">
                <a16:creationId xmlns:a16="http://schemas.microsoft.com/office/drawing/2014/main" id="{2ECC30CF-9BBA-83CC-CFF9-37CCE131BD3A}"/>
              </a:ext>
            </a:extLst>
          </p:cNvPr>
          <p:cNvSpPr txBox="1"/>
          <p:nvPr/>
        </p:nvSpPr>
        <p:spPr>
          <a:xfrm>
            <a:off x="4700543" y="3396167"/>
            <a:ext cx="4153278" cy="1015663"/>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171450" lvl="1" indent="-171450">
              <a:buFont typeface="Arial" panose="020B0604020202020204" pitchFamily="34" charset="0"/>
              <a:buChar char="•"/>
            </a:pPr>
            <a:r>
              <a:rPr lang="fr-FR" sz="1000" kern="1200" dirty="0">
                <a:solidFill>
                  <a:srgbClr val="616161"/>
                </a:solidFill>
                <a:latin typeface="Calibri" panose="020F0502020204030204" pitchFamily="34" charset="0"/>
                <a:ea typeface="Calibri" panose="020F0502020204030204" pitchFamily="34" charset="0"/>
                <a:cs typeface="Calibri" panose="020F0502020204030204" pitchFamily="34" charset="0"/>
              </a:rPr>
              <a:t>Une bonne compréhension du fonctionnement des processus métier pour construire les solutions alternatives en cas d’indisponibilité des SI, du personnel (compétences clés), des bâtiments, et/ou des fournisseurs</a:t>
            </a:r>
          </a:p>
          <a:p>
            <a:pPr marL="171450" lvl="1" indent="-171450">
              <a:buFont typeface="Arial" panose="020B0604020202020204" pitchFamily="34" charset="0"/>
              <a:buChar char="•"/>
            </a:pPr>
            <a:r>
              <a:rPr lang="fr-FR" sz="1000" kern="1200" dirty="0">
                <a:solidFill>
                  <a:srgbClr val="616161"/>
                </a:solidFill>
                <a:latin typeface="Calibri" panose="020F0502020204030204" pitchFamily="34" charset="0"/>
                <a:ea typeface="Calibri" panose="020F0502020204030204" pitchFamily="34" charset="0"/>
                <a:cs typeface="Calibri" panose="020F0502020204030204" pitchFamily="34" charset="0"/>
              </a:rPr>
              <a:t>La connaissance des logiciels utilisés par les professionnels de la structure médico-sociale et la prise en compte de l'organisation des processus métier</a:t>
            </a:r>
          </a:p>
        </p:txBody>
      </p:sp>
      <p:sp>
        <p:nvSpPr>
          <p:cNvPr id="12" name="Rectangle 11">
            <a:extLst>
              <a:ext uri="{FF2B5EF4-FFF2-40B4-BE49-F238E27FC236}">
                <a16:creationId xmlns:a16="http://schemas.microsoft.com/office/drawing/2014/main" id="{C593504A-59C2-D982-CBB7-C143DC1BFC2C}"/>
              </a:ext>
            </a:extLst>
          </p:cNvPr>
          <p:cNvSpPr/>
          <p:nvPr/>
        </p:nvSpPr>
        <p:spPr>
          <a:xfrm>
            <a:off x="214038" y="941910"/>
            <a:ext cx="4151941" cy="43542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latin typeface="Calibri" panose="020F0502020204030204" pitchFamily="34" charset="0"/>
                <a:ea typeface="Calibri" panose="020F0502020204030204" pitchFamily="34" charset="0"/>
                <a:cs typeface="Calibri" panose="020F0502020204030204" pitchFamily="34" charset="0"/>
              </a:rPr>
              <a:t>L’engagement de la Direction et l’appui d’une équipe projet</a:t>
            </a:r>
          </a:p>
        </p:txBody>
      </p:sp>
      <p:sp>
        <p:nvSpPr>
          <p:cNvPr id="6" name="Rectangle 5">
            <a:extLst>
              <a:ext uri="{FF2B5EF4-FFF2-40B4-BE49-F238E27FC236}">
                <a16:creationId xmlns:a16="http://schemas.microsoft.com/office/drawing/2014/main" id="{7F7414E2-430D-FFA0-872A-9C0749750FF5}"/>
              </a:ext>
            </a:extLst>
          </p:cNvPr>
          <p:cNvSpPr/>
          <p:nvPr/>
        </p:nvSpPr>
        <p:spPr>
          <a:xfrm>
            <a:off x="214038" y="2960743"/>
            <a:ext cx="4151942" cy="435424"/>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latin typeface="Calibri" panose="020F0502020204030204" pitchFamily="34" charset="0"/>
                <a:ea typeface="Calibri" panose="020F0502020204030204" pitchFamily="34" charset="0"/>
                <a:cs typeface="Calibri" panose="020F0502020204030204" pitchFamily="34" charset="0"/>
              </a:rPr>
              <a:t>La disponibilité et l’adhésion des professionnels</a:t>
            </a:r>
          </a:p>
        </p:txBody>
      </p:sp>
      <p:sp>
        <p:nvSpPr>
          <p:cNvPr id="10" name="ZoneTexte 9">
            <a:extLst>
              <a:ext uri="{FF2B5EF4-FFF2-40B4-BE49-F238E27FC236}">
                <a16:creationId xmlns:a16="http://schemas.microsoft.com/office/drawing/2014/main" id="{ABC420B5-A71A-7E71-7B58-B61B4DFC98B2}"/>
              </a:ext>
            </a:extLst>
          </p:cNvPr>
          <p:cNvSpPr txBox="1"/>
          <p:nvPr/>
        </p:nvSpPr>
        <p:spPr>
          <a:xfrm>
            <a:off x="214038" y="3396167"/>
            <a:ext cx="4151941" cy="553998"/>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r>
              <a:rPr lang="fr-FR" dirty="0">
                <a:latin typeface="Calibri" panose="020F0502020204030204" pitchFamily="34" charset="0"/>
                <a:ea typeface="Calibri" panose="020F0502020204030204" pitchFamily="34" charset="0"/>
                <a:cs typeface="Calibri" panose="020F0502020204030204" pitchFamily="34" charset="0"/>
              </a:rPr>
              <a:t>Sensibilisation des professionnels aux enjeux du PCRA</a:t>
            </a:r>
          </a:p>
          <a:p>
            <a:r>
              <a:rPr lang="fr-FR" dirty="0">
                <a:latin typeface="Calibri" panose="020F0502020204030204" pitchFamily="34" charset="0"/>
                <a:ea typeface="Calibri" panose="020F0502020204030204" pitchFamily="34" charset="0"/>
                <a:cs typeface="Calibri" panose="020F0502020204030204" pitchFamily="34" charset="0"/>
              </a:rPr>
              <a:t>Implication des professionnels des différents services d'activité aux travaux opérationnels de la mise en place du PCRA</a:t>
            </a:r>
          </a:p>
        </p:txBody>
      </p:sp>
    </p:spTree>
    <p:extLst>
      <p:ext uri="{BB962C8B-B14F-4D97-AF65-F5344CB8AC3E}">
        <p14:creationId xmlns:p14="http://schemas.microsoft.com/office/powerpoint/2010/main" val="262372075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25a1a78a644_0_32"/>
          <p:cNvSpPr txBox="1">
            <a:spLocks noGrp="1"/>
          </p:cNvSpPr>
          <p:nvPr>
            <p:ph type="ctrTitle"/>
          </p:nvPr>
        </p:nvSpPr>
        <p:spPr>
          <a:xfrm>
            <a:off x="2914847" y="1280712"/>
            <a:ext cx="5499900" cy="1032601"/>
          </a:xfrm>
          <a:prstGeom prst="rect">
            <a:avLst/>
          </a:prstGeom>
          <a:noFill/>
          <a:ln>
            <a:noFill/>
          </a:ln>
        </p:spPr>
        <p:txBody>
          <a:bodyPr spcFirstLastPara="1" wrap="square" lIns="0" tIns="0" rIns="0" bIns="0" anchor="ctr" anchorCtr="0">
            <a:noAutofit/>
          </a:bodyPr>
          <a:lstStyle/>
          <a:p>
            <a:r>
              <a:rPr lang="fr-FR" sz="2500" dirty="0">
                <a:latin typeface="Calibri" panose="020F0502020204030204" pitchFamily="34" charset="0"/>
                <a:ea typeface="Calibri" panose="020F0502020204030204" pitchFamily="34" charset="0"/>
                <a:cs typeface="Calibri" panose="020F0502020204030204" pitchFamily="34" charset="0"/>
                <a:sym typeface="Open Sans"/>
              </a:rPr>
              <a:t>Sommaire</a:t>
            </a:r>
            <a:endParaRPr sz="2500" dirty="0">
              <a:latin typeface="Calibri" panose="020F0502020204030204" pitchFamily="34" charset="0"/>
              <a:ea typeface="Calibri" panose="020F0502020204030204" pitchFamily="34" charset="0"/>
              <a:cs typeface="Calibri" panose="020F0502020204030204" pitchFamily="34" charset="0"/>
              <a:sym typeface="Open Sans"/>
            </a:endParaRPr>
          </a:p>
          <a:p>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249" name="Google Shape;249;g25a1a78a644_0_32"/>
          <p:cNvSpPr txBox="1">
            <a:spLocks noGrp="1"/>
          </p:cNvSpPr>
          <p:nvPr>
            <p:ph type="body" idx="1"/>
          </p:nvPr>
        </p:nvSpPr>
        <p:spPr>
          <a:xfrm>
            <a:off x="2785696" y="1950895"/>
            <a:ext cx="5758201" cy="2239000"/>
          </a:xfrm>
          <a:prstGeom prst="rect">
            <a:avLst/>
          </a:prstGeom>
          <a:noFill/>
          <a:ln>
            <a:noFill/>
          </a:ln>
        </p:spPr>
        <p:txBody>
          <a:bodyPr spcFirstLastPara="1" wrap="square" lIns="0" tIns="0" rIns="0" bIns="0" anchor="t" anchorCtr="0">
            <a:noAutofit/>
          </a:bodyPr>
          <a:lstStyle/>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Pourquoi mettre en place un PCRA ?</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Le Système de Management de la Continuité d’Activité (SMCA)</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Quels scénarios d’indisponibilité traiter dans un PCRA ?</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Comment décrire l’activité d’une structure médico-sociale ?</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Complémentarité du PCRA avec les autres plans de gestion crise dans le médico-social</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Obligations réglementaires </a:t>
            </a:r>
          </a:p>
          <a:p>
            <a:pPr indent="-317504">
              <a:spcBef>
                <a:spcPts val="0"/>
              </a:spcBef>
              <a:buSzPts val="1400"/>
              <a:buFont typeface="Wingdings" panose="05000000000000000000" pitchFamily="2" charset="2"/>
              <a:buChar char="q"/>
            </a:pPr>
            <a:r>
              <a:rPr lang="fr-FR" sz="1401" b="0" dirty="0">
                <a:latin typeface="Calibri" panose="020F0502020204030204" pitchFamily="34" charset="0"/>
                <a:ea typeface="Calibri" panose="020F0502020204030204" pitchFamily="34" charset="0"/>
                <a:cs typeface="Calibri" panose="020F0502020204030204" pitchFamily="34" charset="0"/>
                <a:sym typeface="Open Sans"/>
              </a:rPr>
              <a:t>Glossaire</a:t>
            </a:r>
          </a:p>
        </p:txBody>
      </p:sp>
      <p:pic>
        <p:nvPicPr>
          <p:cNvPr id="250" name="Google Shape;250;g25a1a78a644_0_32"/>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00A0FCC7-656C-9DC4-B486-D8CDA3060FFC}"/>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3</a:t>
            </a:fld>
            <a:endParaRPr lang="fr-FR" sz="800" i="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34906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6" name="Rectangle 5">
            <a:extLst>
              <a:ext uri="{FF2B5EF4-FFF2-40B4-BE49-F238E27FC236}">
                <a16:creationId xmlns:a16="http://schemas.microsoft.com/office/drawing/2014/main" id="{5BEB010B-E744-A5A5-E6F7-D8A9D8153900}"/>
              </a:ext>
            </a:extLst>
          </p:cNvPr>
          <p:cNvSpPr/>
          <p:nvPr/>
        </p:nvSpPr>
        <p:spPr>
          <a:xfrm>
            <a:off x="-1" y="2643273"/>
            <a:ext cx="9135252" cy="2307322"/>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Google Shape;362;g259c8bb200e_0_223">
            <a:extLst>
              <a:ext uri="{FF2B5EF4-FFF2-40B4-BE49-F238E27FC236}">
                <a16:creationId xmlns:a16="http://schemas.microsoft.com/office/drawing/2014/main" id="{B7147969-F8BA-FE23-B3B7-8E7783B0BE7A}"/>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363;g259c8bb200e_0_223">
            <a:extLst>
              <a:ext uri="{FF2B5EF4-FFF2-40B4-BE49-F238E27FC236}">
                <a16:creationId xmlns:a16="http://schemas.microsoft.com/office/drawing/2014/main" id="{F23E1B3C-8FAD-2732-8546-899A4458C7C2}"/>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357" name="Google Shape;357;g259c8bb200e_0_223"/>
          <p:cNvSpPr txBox="1">
            <a:spLocks noGrp="1"/>
          </p:cNvSpPr>
          <p:nvPr>
            <p:ph type="title"/>
          </p:nvPr>
        </p:nvSpPr>
        <p:spPr>
          <a:xfrm>
            <a:off x="840283" y="113950"/>
            <a:ext cx="7463433" cy="540000"/>
          </a:xfrm>
          <a:prstGeom prst="rect">
            <a:avLst/>
          </a:prstGeom>
          <a:noFill/>
          <a:ln>
            <a:noFill/>
          </a:ln>
        </p:spPr>
        <p:txBody>
          <a:bodyPr spcFirstLastPara="1" wrap="square" lIns="0" tIns="0" rIns="0" bIns="0" anchor="b" anchorCtr="0">
            <a:noAutofit/>
          </a:bodyPr>
          <a:lstStyle/>
          <a:p>
            <a:pPr>
              <a:buSzPct val="100000"/>
            </a:pPr>
            <a:r>
              <a:rPr lang="fr-FR" dirty="0">
                <a:latin typeface="Calibri" panose="020F0502020204030204" pitchFamily="34" charset="0"/>
                <a:ea typeface="Calibri" panose="020F0502020204030204" pitchFamily="34" charset="0"/>
                <a:cs typeface="Calibri" panose="020F0502020204030204" pitchFamily="34" charset="0"/>
                <a:sym typeface="Open Sans"/>
              </a:rPr>
              <a:t>Pourquoi construire un Plan de Continuité et de Reprise d’Activité (PCRA) dans le secteur Médico-Social ? </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7" name="ZoneTexte 46">
            <a:extLst>
              <a:ext uri="{FF2B5EF4-FFF2-40B4-BE49-F238E27FC236}">
                <a16:creationId xmlns:a16="http://schemas.microsoft.com/office/drawing/2014/main" id="{4A8AB40A-3749-04A6-A26B-09F9ACF4E9DA}"/>
              </a:ext>
            </a:extLst>
          </p:cNvPr>
          <p:cNvSpPr txBox="1"/>
          <p:nvPr/>
        </p:nvSpPr>
        <p:spPr>
          <a:xfrm>
            <a:off x="418561" y="753785"/>
            <a:ext cx="6788998" cy="553998"/>
          </a:xfrm>
          <a:prstGeom prst="rect">
            <a:avLst/>
          </a:prstGeom>
          <a:noFill/>
        </p:spPr>
        <p:txBody>
          <a:bodyPr wrap="square">
            <a:spAutoFit/>
          </a:bodyPr>
          <a:lstStyle>
            <a:defPPr marR="0" lvl="0" algn="l" rtl="0">
              <a:lnSpc>
                <a:spcPct val="100000"/>
              </a:lnSpc>
              <a:spcBef>
                <a:spcPts val="0"/>
              </a:spcBef>
              <a:spcAft>
                <a:spcPts val="0"/>
              </a:spcAft>
            </a:defPPr>
            <a:lvl1pPr>
              <a:defRPr sz="1200">
                <a:solidFill>
                  <a:schemeClr val="bg1"/>
                </a:solidFill>
                <a:latin typeface="+mn-lt"/>
                <a:ea typeface="Calibri" panose="020F0502020204030204" pitchFamily="34" charset="0"/>
                <a:cs typeface="Calibri" panose="020F0502020204030204" pitchFamily="34" charset="0"/>
              </a:defRPr>
            </a:lvl1pPr>
          </a:lstStyle>
          <a:p>
            <a:r>
              <a:rPr lang="fr-FR" sz="1000" dirty="0">
                <a:solidFill>
                  <a:schemeClr val="tx1"/>
                </a:solidFill>
                <a:latin typeface="Calibri" panose="020F0502020204030204" pitchFamily="34" charset="0"/>
              </a:rPr>
              <a:t>Tout comme d’autres secteurs d’activité, le secteur médico-social doit faire face à de nombreux évènements perturbateurs, pouvant se transformer en véritables </a:t>
            </a:r>
            <a:r>
              <a:rPr lang="fr-FR" sz="1000" b="1" dirty="0">
                <a:solidFill>
                  <a:schemeClr val="tx1"/>
                </a:solidFill>
                <a:latin typeface="Calibri" panose="020F0502020204030204" pitchFamily="34" charset="0"/>
              </a:rPr>
              <a:t>crises</a:t>
            </a:r>
            <a:r>
              <a:rPr lang="fr-FR" sz="1000" dirty="0">
                <a:solidFill>
                  <a:schemeClr val="tx1"/>
                </a:solidFill>
                <a:latin typeface="Calibri" panose="020F0502020204030204" pitchFamily="34" charset="0"/>
              </a:rPr>
              <a:t> : catastrophes naturelles, terrorisme, pandémie, cyberattaques, etc. Ces crises peuvent provoquer une </a:t>
            </a:r>
            <a:r>
              <a:rPr lang="fr-FR" sz="1000" b="1" dirty="0">
                <a:solidFill>
                  <a:schemeClr val="tx1"/>
                </a:solidFill>
                <a:latin typeface="Calibri" panose="020F0502020204030204" pitchFamily="34" charset="0"/>
              </a:rPr>
              <a:t>indisponibilité de ressources</a:t>
            </a:r>
            <a:r>
              <a:rPr lang="fr-FR" sz="1000" dirty="0">
                <a:solidFill>
                  <a:schemeClr val="tx1"/>
                </a:solidFill>
                <a:latin typeface="Calibri" panose="020F0502020204030204" pitchFamily="34" charset="0"/>
              </a:rPr>
              <a:t>, responsables de </a:t>
            </a:r>
            <a:r>
              <a:rPr lang="fr-FR" sz="1000" b="1" dirty="0">
                <a:solidFill>
                  <a:schemeClr val="tx1"/>
                </a:solidFill>
                <a:latin typeface="Calibri" panose="020F0502020204030204" pitchFamily="34" charset="0"/>
              </a:rPr>
              <a:t>l’arrêt d’activités jugées critiques. </a:t>
            </a:r>
          </a:p>
        </p:txBody>
      </p:sp>
      <p:sp>
        <p:nvSpPr>
          <p:cNvPr id="63" name="ZoneTexte 62">
            <a:extLst>
              <a:ext uri="{FF2B5EF4-FFF2-40B4-BE49-F238E27FC236}">
                <a16:creationId xmlns:a16="http://schemas.microsoft.com/office/drawing/2014/main" id="{F2740761-A6F1-AE80-204C-756EDD824A2F}"/>
              </a:ext>
            </a:extLst>
          </p:cNvPr>
          <p:cNvSpPr txBox="1"/>
          <p:nvPr/>
        </p:nvSpPr>
        <p:spPr>
          <a:xfrm>
            <a:off x="1383696" y="1283598"/>
            <a:ext cx="6236304" cy="1323439"/>
          </a:xfrm>
          <a:prstGeom prst="rect">
            <a:avLst/>
          </a:prstGeom>
          <a:noFill/>
        </p:spPr>
        <p:txBody>
          <a:bodyPr wrap="square">
            <a:spAutoFit/>
          </a:bodyPr>
          <a:lstStyle>
            <a:defPPr marR="0" lvl="0" algn="l" rtl="0">
              <a:lnSpc>
                <a:spcPct val="100000"/>
              </a:lnSpc>
              <a:spcBef>
                <a:spcPts val="0"/>
              </a:spcBef>
              <a:spcAft>
                <a:spcPts val="0"/>
              </a:spcAft>
              <a:defRPr/>
            </a:defPPr>
            <a:lvl1pPr>
              <a:defRPr>
                <a:latin typeface="+mn-lt"/>
                <a:ea typeface="Calibri" panose="020F0502020204030204" pitchFamily="34" charset="0"/>
                <a:cs typeface="Calibri" panose="020F0502020204030204" pitchFamily="34" charset="0"/>
              </a:defRPr>
            </a:lvl1pPr>
          </a:lstStyle>
          <a:p>
            <a:r>
              <a:rPr lang="fr-FR" sz="1000" dirty="0">
                <a:solidFill>
                  <a:schemeClr val="tx1"/>
                </a:solidFill>
                <a:latin typeface="Calibri" panose="020F0502020204030204" pitchFamily="34" charset="0"/>
              </a:rPr>
              <a:t>Un</a:t>
            </a:r>
            <a:r>
              <a:rPr lang="fr-FR" sz="1000" b="1" dirty="0">
                <a:solidFill>
                  <a:schemeClr val="tx1"/>
                </a:solidFill>
                <a:latin typeface="Calibri" panose="020F0502020204030204" pitchFamily="34" charset="0"/>
              </a:rPr>
              <a:t> Plan de Continuité et de Reprise d’Activité adapté au secteur médico-social (PCRA MS) </a:t>
            </a:r>
            <a:r>
              <a:rPr lang="fr-FR" sz="1000" dirty="0">
                <a:solidFill>
                  <a:schemeClr val="tx1"/>
                </a:solidFill>
                <a:latin typeface="Calibri" panose="020F0502020204030204" pitchFamily="34" charset="0"/>
              </a:rPr>
              <a:t>est un </a:t>
            </a:r>
            <a:r>
              <a:rPr lang="fr-FR" sz="1000" b="1" dirty="0">
                <a:solidFill>
                  <a:schemeClr val="tx1"/>
                </a:solidFill>
                <a:latin typeface="Calibri" panose="020F0502020204030204" pitchFamily="34" charset="0"/>
              </a:rPr>
              <a:t>plan de gestion de crise</a:t>
            </a:r>
            <a:r>
              <a:rPr lang="fr-FR" sz="1000" dirty="0">
                <a:solidFill>
                  <a:schemeClr val="tx1"/>
                </a:solidFill>
                <a:latin typeface="Calibri" panose="020F0502020204030204" pitchFamily="34" charset="0"/>
              </a:rPr>
              <a:t>, pour </a:t>
            </a:r>
            <a:r>
              <a:rPr lang="fr-FR" sz="1000" b="1" dirty="0">
                <a:solidFill>
                  <a:schemeClr val="tx1"/>
                </a:solidFill>
                <a:latin typeface="Calibri" panose="020F0502020204030204" pitchFamily="34" charset="0"/>
              </a:rPr>
              <a:t>assurer la continuité d’activité </a:t>
            </a:r>
            <a:r>
              <a:rPr lang="fr-FR" sz="1000" dirty="0">
                <a:solidFill>
                  <a:schemeClr val="tx1"/>
                </a:solidFill>
                <a:latin typeface="Calibri" panose="020F0502020204030204" pitchFamily="34" charset="0"/>
              </a:rPr>
              <a:t>au sein d’une structure médico-sociale. </a:t>
            </a:r>
          </a:p>
          <a:p>
            <a:r>
              <a:rPr lang="fr-FR" sz="1000" dirty="0">
                <a:solidFill>
                  <a:schemeClr val="tx1"/>
                </a:solidFill>
                <a:latin typeface="Calibri" panose="020F0502020204030204" pitchFamily="34" charset="0"/>
              </a:rPr>
              <a:t>Sa</a:t>
            </a:r>
            <a:r>
              <a:rPr lang="fr-FR" sz="1000" b="1" dirty="0">
                <a:solidFill>
                  <a:schemeClr val="tx1"/>
                </a:solidFill>
                <a:latin typeface="Calibri" panose="020F0502020204030204" pitchFamily="34" charset="0"/>
              </a:rPr>
              <a:t> </a:t>
            </a:r>
            <a:r>
              <a:rPr lang="fr-FR" sz="1000" dirty="0">
                <a:solidFill>
                  <a:schemeClr val="tx1"/>
                </a:solidFill>
                <a:latin typeface="Calibri" panose="020F0502020204030204" pitchFamily="34" charset="0"/>
              </a:rPr>
              <a:t>mise en place va permettre d’anticiper et minimiser les conséquences de la survenue d’une crise. Pour cela, dans le cadre du PCRA, l’OG va :</a:t>
            </a:r>
          </a:p>
          <a:p>
            <a:pPr marL="714375" indent="-176213">
              <a:buClrTx/>
              <a:buFont typeface="Wingdings" panose="05000000000000000000" pitchFamily="2" charset="2"/>
              <a:buChar char="ü"/>
            </a:pPr>
            <a:r>
              <a:rPr lang="fr-FR" sz="1000" dirty="0">
                <a:solidFill>
                  <a:schemeClr val="tx1"/>
                </a:solidFill>
                <a:latin typeface="Calibri" panose="020F0502020204030204" pitchFamily="34" charset="0"/>
              </a:rPr>
              <a:t>Identifier ses </a:t>
            </a:r>
            <a:r>
              <a:rPr lang="fr-FR" sz="1000" b="1" dirty="0">
                <a:solidFill>
                  <a:schemeClr val="tx1"/>
                </a:solidFill>
                <a:latin typeface="Calibri" panose="020F0502020204030204" pitchFamily="34" charset="0"/>
              </a:rPr>
              <a:t>activités critiques </a:t>
            </a:r>
            <a:r>
              <a:rPr lang="fr-FR" sz="1000" dirty="0">
                <a:solidFill>
                  <a:schemeClr val="tx1"/>
                </a:solidFill>
                <a:latin typeface="Calibri" panose="020F0502020204030204" pitchFamily="34" charset="0"/>
              </a:rPr>
              <a:t>pour chaque processus métier intégré au PCRA</a:t>
            </a:r>
          </a:p>
          <a:p>
            <a:pPr marL="714375" indent="-176213">
              <a:buClrTx/>
              <a:buFont typeface="Wingdings" panose="05000000000000000000" pitchFamily="2" charset="2"/>
              <a:buChar char="ü"/>
            </a:pPr>
            <a:r>
              <a:rPr lang="fr-FR" sz="1000" dirty="0">
                <a:solidFill>
                  <a:schemeClr val="tx1"/>
                </a:solidFill>
                <a:latin typeface="Calibri" panose="020F0502020204030204" pitchFamily="34" charset="0"/>
              </a:rPr>
              <a:t>Déterminer des </a:t>
            </a:r>
            <a:r>
              <a:rPr lang="fr-FR" sz="1000" b="1" dirty="0">
                <a:solidFill>
                  <a:schemeClr val="tx1"/>
                </a:solidFill>
                <a:latin typeface="Calibri" panose="020F0502020204030204" pitchFamily="34" charset="0"/>
              </a:rPr>
              <a:t>solutions de continuité et de reprise d’activité </a:t>
            </a:r>
            <a:r>
              <a:rPr lang="fr-FR" sz="1000" dirty="0">
                <a:solidFill>
                  <a:schemeClr val="tx1"/>
                </a:solidFill>
                <a:latin typeface="Calibri" panose="020F0502020204030204" pitchFamily="34" charset="0"/>
              </a:rPr>
              <a:t>sur un mode « dégradé », pour les scénarios d’indisponibilité de ressources traités,</a:t>
            </a:r>
          </a:p>
          <a:p>
            <a:pPr marL="714375" indent="-176213">
              <a:buClrTx/>
              <a:buFont typeface="Wingdings" panose="05000000000000000000" pitchFamily="2" charset="2"/>
              <a:buChar char="ü"/>
            </a:pPr>
            <a:r>
              <a:rPr lang="fr-FR" sz="1000" dirty="0">
                <a:solidFill>
                  <a:schemeClr val="tx1"/>
                </a:solidFill>
                <a:latin typeface="Calibri" panose="020F0502020204030204" pitchFamily="34" charset="0"/>
              </a:rPr>
              <a:t>Éditer des </a:t>
            </a:r>
            <a:r>
              <a:rPr lang="fr-FR" sz="1000" b="1" dirty="0">
                <a:solidFill>
                  <a:schemeClr val="tx1"/>
                </a:solidFill>
                <a:latin typeface="Calibri" panose="020F0502020204030204" pitchFamily="34" charset="0"/>
              </a:rPr>
              <a:t>fiches opérationnelles </a:t>
            </a:r>
            <a:r>
              <a:rPr lang="fr-FR" sz="1000" dirty="0">
                <a:solidFill>
                  <a:schemeClr val="tx1"/>
                </a:solidFill>
                <a:latin typeface="Calibri" panose="020F0502020204030204" pitchFamily="34" charset="0"/>
              </a:rPr>
              <a:t>de mise en œuvre de ces solutions identifiées</a:t>
            </a:r>
          </a:p>
        </p:txBody>
      </p:sp>
      <p:sp>
        <p:nvSpPr>
          <p:cNvPr id="10" name="Espace réservé du numéro de diapositive 2">
            <a:extLst>
              <a:ext uri="{FF2B5EF4-FFF2-40B4-BE49-F238E27FC236}">
                <a16:creationId xmlns:a16="http://schemas.microsoft.com/office/drawing/2014/main" id="{CE99EEF5-E383-A269-3038-8BB6B03FE033}"/>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algn="ctr"/>
              <a:t>4</a:t>
            </a:fld>
            <a:endParaRPr lang="fr-FR" sz="800" i="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Image 7">
            <a:extLst>
              <a:ext uri="{FF2B5EF4-FFF2-40B4-BE49-F238E27FC236}">
                <a16:creationId xmlns:a16="http://schemas.microsoft.com/office/drawing/2014/main" id="{46E9D5EE-616C-D47F-A89C-E8BF322866A4}"/>
              </a:ext>
            </a:extLst>
          </p:cNvPr>
          <p:cNvPicPr>
            <a:picLocks noChangeAspect="1"/>
          </p:cNvPicPr>
          <p:nvPr/>
        </p:nvPicPr>
        <p:blipFill>
          <a:blip r:embed="rId3">
            <a:alphaModFix amt="85000"/>
            <a:extLst>
              <a:ext uri="{BEBA8EAE-BF5A-486C-A8C5-ECC9F3942E4B}">
                <a14:imgProps xmlns:a14="http://schemas.microsoft.com/office/drawing/2010/main">
                  <a14:imgLayer r:embed="rId4">
                    <a14:imgEffect>
                      <a14:brightnessContrast bright="-40000" contrast="20000"/>
                    </a14:imgEffect>
                  </a14:imgLayer>
                </a14:imgProps>
              </a:ext>
            </a:extLst>
          </a:blip>
          <a:stretch>
            <a:fillRect/>
          </a:stretch>
        </p:blipFill>
        <p:spPr>
          <a:xfrm>
            <a:off x="405211" y="1440740"/>
            <a:ext cx="1015663" cy="1015663"/>
          </a:xfrm>
          <a:prstGeom prst="rect">
            <a:avLst/>
          </a:prstGeom>
        </p:spPr>
      </p:pic>
      <p:sp>
        <p:nvSpPr>
          <p:cNvPr id="335" name="Rectangle 334">
            <a:extLst>
              <a:ext uri="{FF2B5EF4-FFF2-40B4-BE49-F238E27FC236}">
                <a16:creationId xmlns:a16="http://schemas.microsoft.com/office/drawing/2014/main" id="{333F61E8-7647-0745-AB28-AD522FD94246}"/>
              </a:ext>
            </a:extLst>
          </p:cNvPr>
          <p:cNvSpPr/>
          <p:nvPr/>
        </p:nvSpPr>
        <p:spPr>
          <a:xfrm>
            <a:off x="742572" y="1948571"/>
            <a:ext cx="543997" cy="190971"/>
          </a:xfrm>
          <a:prstGeom prst="rect">
            <a:avLst/>
          </a:prstGeom>
          <a:solidFill>
            <a:schemeClr val="accent1">
              <a:lumMod val="75000"/>
            </a:schemeClr>
          </a:solidFill>
          <a:ln>
            <a:no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fr-FR" sz="1000" b="1" dirty="0">
                <a:ln w="3175">
                  <a:noFill/>
                </a:ln>
                <a:solidFill>
                  <a:schemeClr val="bg1"/>
                </a:solidFill>
                <a:latin typeface="Calibri" panose="020F0502020204030204" pitchFamily="34" charset="0"/>
                <a:ea typeface="Calibri" panose="020F0502020204030204" pitchFamily="34" charset="0"/>
                <a:cs typeface="Calibri" panose="020F0502020204030204" pitchFamily="34" charset="0"/>
              </a:rPr>
              <a:t>PCRA</a:t>
            </a:r>
          </a:p>
        </p:txBody>
      </p:sp>
      <p:pic>
        <p:nvPicPr>
          <p:cNvPr id="12" name="Image 11">
            <a:extLst>
              <a:ext uri="{FF2B5EF4-FFF2-40B4-BE49-F238E27FC236}">
                <a16:creationId xmlns:a16="http://schemas.microsoft.com/office/drawing/2014/main" id="{24508218-2B68-513A-92CE-1627EE91ED36}"/>
              </a:ext>
            </a:extLst>
          </p:cNvPr>
          <p:cNvPicPr>
            <a:picLocks noChangeAspect="1"/>
          </p:cNvPicPr>
          <p:nvPr/>
        </p:nvPicPr>
        <p:blipFill rotWithShape="1">
          <a:blip r:embed="rId5">
            <a:duotone>
              <a:schemeClr val="accent5">
                <a:shade val="45000"/>
                <a:satMod val="135000"/>
              </a:schemeClr>
              <a:prstClr val="white"/>
            </a:duotone>
            <a:alphaModFix amt="20000"/>
          </a:blip>
          <a:srcRect t="18017" r="3057" b="152"/>
          <a:stretch/>
        </p:blipFill>
        <p:spPr>
          <a:xfrm>
            <a:off x="7564033" y="719783"/>
            <a:ext cx="1532808" cy="1293842"/>
          </a:xfrm>
          <a:prstGeom prst="rect">
            <a:avLst/>
          </a:prstGeom>
        </p:spPr>
      </p:pic>
      <p:sp>
        <p:nvSpPr>
          <p:cNvPr id="339" name="Espace réservé du numéro de diapositive 2">
            <a:extLst>
              <a:ext uri="{FF2B5EF4-FFF2-40B4-BE49-F238E27FC236}">
                <a16:creationId xmlns:a16="http://schemas.microsoft.com/office/drawing/2014/main" id="{C74EFD3A-74B9-71FC-47D8-AFD05C6C2978}"/>
              </a:ext>
            </a:extLst>
          </p:cNvPr>
          <p:cNvSpPr txBox="1">
            <a:spLocks/>
          </p:cNvSpPr>
          <p:nvPr/>
        </p:nvSpPr>
        <p:spPr>
          <a:xfrm>
            <a:off x="8847850" y="7455494"/>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solidFill>
                  <a:schemeClr val="bg1"/>
                </a:solidFill>
                <a:latin typeface="Calibri" panose="020F0502020204030204" pitchFamily="34" charset="0"/>
                <a:ea typeface="Calibri" panose="020F0502020204030204" pitchFamily="34" charset="0"/>
                <a:cs typeface="Calibri" panose="020F0502020204030204" pitchFamily="34" charset="0"/>
              </a:rPr>
              <a:pPr algn="ctr"/>
              <a:t>4</a:t>
            </a:fld>
            <a:endParaRPr lang="fr-FR" sz="800" i="1"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05A3593A-860F-153F-D928-BA69AC53AF09}"/>
              </a:ext>
            </a:extLst>
          </p:cNvPr>
          <p:cNvSpPr/>
          <p:nvPr/>
        </p:nvSpPr>
        <p:spPr>
          <a:xfrm>
            <a:off x="648200" y="2643273"/>
            <a:ext cx="2238008" cy="2307322"/>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1" dirty="0">
                <a:solidFill>
                  <a:srgbClr val="006AB2"/>
                </a:solidFill>
                <a:latin typeface="Calibri" panose="020F0502020204030204" pitchFamily="34" charset="0"/>
                <a:ea typeface="Calibri" panose="020F0502020204030204" pitchFamily="34" charset="0"/>
                <a:cs typeface="Calibri" panose="020F0502020204030204" pitchFamily="34" charset="0"/>
              </a:rPr>
              <a:t>Evolution de l’activité en cas de crise, avec et sans PCRA</a:t>
            </a:r>
          </a:p>
        </p:txBody>
      </p:sp>
      <p:cxnSp>
        <p:nvCxnSpPr>
          <p:cNvPr id="9" name="Connecteur droit 8">
            <a:extLst>
              <a:ext uri="{FF2B5EF4-FFF2-40B4-BE49-F238E27FC236}">
                <a16:creationId xmlns:a16="http://schemas.microsoft.com/office/drawing/2014/main" id="{70613DC5-C5BC-14A5-DAB9-8CD2BA7980A1}"/>
              </a:ext>
            </a:extLst>
          </p:cNvPr>
          <p:cNvCxnSpPr>
            <a:cxnSpLocks/>
          </p:cNvCxnSpPr>
          <p:nvPr/>
        </p:nvCxnSpPr>
        <p:spPr>
          <a:xfrm>
            <a:off x="603956" y="3411018"/>
            <a:ext cx="0" cy="771832"/>
          </a:xfrm>
          <a:prstGeom prst="line">
            <a:avLst/>
          </a:prstGeom>
          <a:ln w="19050">
            <a:solidFill>
              <a:srgbClr val="006AB2"/>
            </a:solidFill>
          </a:ln>
        </p:spPr>
        <p:style>
          <a:lnRef idx="1">
            <a:schemeClr val="accent1"/>
          </a:lnRef>
          <a:fillRef idx="0">
            <a:schemeClr val="accent1"/>
          </a:fillRef>
          <a:effectRef idx="0">
            <a:schemeClr val="accent1"/>
          </a:effectRef>
          <a:fontRef idx="minor">
            <a:schemeClr val="tx1"/>
          </a:fontRef>
        </p:style>
      </p:cxnSp>
      <p:pic>
        <p:nvPicPr>
          <p:cNvPr id="39" name="Image 38">
            <a:extLst>
              <a:ext uri="{FF2B5EF4-FFF2-40B4-BE49-F238E27FC236}">
                <a16:creationId xmlns:a16="http://schemas.microsoft.com/office/drawing/2014/main" id="{09CB92F8-2B67-7A95-EBBD-424A1040387B}"/>
              </a:ext>
            </a:extLst>
          </p:cNvPr>
          <p:cNvPicPr>
            <a:picLocks noChangeAspect="1"/>
          </p:cNvPicPr>
          <p:nvPr/>
        </p:nvPicPr>
        <p:blipFill rotWithShape="1">
          <a:blip r:embed="rId6"/>
          <a:srcRect l="6000" t="2033" b="8289"/>
          <a:stretch/>
        </p:blipFill>
        <p:spPr>
          <a:xfrm>
            <a:off x="3407700" y="2643273"/>
            <a:ext cx="5350792" cy="2307322"/>
          </a:xfrm>
          <a:prstGeom prst="rect">
            <a:avLst/>
          </a:prstGeom>
        </p:spPr>
      </p:pic>
    </p:spTree>
    <p:extLst>
      <p:ext uri="{BB962C8B-B14F-4D97-AF65-F5344CB8AC3E}">
        <p14:creationId xmlns:p14="http://schemas.microsoft.com/office/powerpoint/2010/main" val="418892129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46" name="Rectangle 345">
            <a:extLst>
              <a:ext uri="{FF2B5EF4-FFF2-40B4-BE49-F238E27FC236}">
                <a16:creationId xmlns:a16="http://schemas.microsoft.com/office/drawing/2014/main" id="{38016A4A-3263-22CA-3802-02E3C1D98C67}"/>
              </a:ext>
            </a:extLst>
          </p:cNvPr>
          <p:cNvSpPr/>
          <p:nvPr/>
        </p:nvSpPr>
        <p:spPr>
          <a:xfrm>
            <a:off x="0" y="1025017"/>
            <a:ext cx="9144000" cy="368978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Google Shape;362;g259c8bb200e_0_223">
            <a:extLst>
              <a:ext uri="{FF2B5EF4-FFF2-40B4-BE49-F238E27FC236}">
                <a16:creationId xmlns:a16="http://schemas.microsoft.com/office/drawing/2014/main" id="{B7147969-F8BA-FE23-B3B7-8E7783B0BE7A}"/>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363;g259c8bb200e_0_223">
            <a:extLst>
              <a:ext uri="{FF2B5EF4-FFF2-40B4-BE49-F238E27FC236}">
                <a16:creationId xmlns:a16="http://schemas.microsoft.com/office/drawing/2014/main" id="{F23E1B3C-8FAD-2732-8546-899A4458C7C2}"/>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357" name="Google Shape;357;g259c8bb200e_0_223"/>
          <p:cNvSpPr txBox="1">
            <a:spLocks noGrp="1"/>
          </p:cNvSpPr>
          <p:nvPr>
            <p:ph type="title"/>
          </p:nvPr>
        </p:nvSpPr>
        <p:spPr>
          <a:xfrm>
            <a:off x="840283" y="113950"/>
            <a:ext cx="7463433" cy="540000"/>
          </a:xfrm>
          <a:prstGeom prst="rect">
            <a:avLst/>
          </a:prstGeom>
          <a:noFill/>
          <a:ln>
            <a:noFill/>
          </a:ln>
        </p:spPr>
        <p:txBody>
          <a:bodyPr spcFirstLastPara="1" wrap="square" lIns="0" tIns="0" rIns="0" bIns="0" anchor="b" anchorCtr="0">
            <a:noAutofit/>
          </a:bodyPr>
          <a:lstStyle/>
          <a:p>
            <a:pPr>
              <a:buSzPct val="100000"/>
            </a:pPr>
            <a:r>
              <a:rPr lang="fr-FR" dirty="0">
                <a:latin typeface="Calibri" panose="020F0502020204030204" pitchFamily="34" charset="0"/>
                <a:ea typeface="Calibri" panose="020F0502020204030204" pitchFamily="34" charset="0"/>
                <a:cs typeface="Calibri" panose="020F0502020204030204" pitchFamily="34" charset="0"/>
                <a:sym typeface="Open Sans"/>
              </a:rPr>
              <a:t>Les 6 objectifs du PCRA dans le secteur médico-social</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0" name="Espace réservé du numéro de diapositive 2">
            <a:extLst>
              <a:ext uri="{FF2B5EF4-FFF2-40B4-BE49-F238E27FC236}">
                <a16:creationId xmlns:a16="http://schemas.microsoft.com/office/drawing/2014/main" id="{CE99EEF5-E383-A269-3038-8BB6B03FE033}"/>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solidFill>
                  <a:schemeClr val="tx1"/>
                </a:solidFill>
                <a:latin typeface="Open Sans" panose="020B0606030504020204" pitchFamily="34" charset="0"/>
                <a:ea typeface="Open Sans" panose="020B0606030504020204" pitchFamily="34" charset="0"/>
                <a:cs typeface="Open Sans" panose="020B0606030504020204" pitchFamily="34" charset="0"/>
              </a:rPr>
              <a:pPr algn="ctr"/>
              <a:t>5</a:t>
            </a:fld>
            <a:endParaRPr lang="fr-FR" sz="800" i="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7" name="Google Shape;365;g259c8bb200e_0_223">
            <a:extLst>
              <a:ext uri="{FF2B5EF4-FFF2-40B4-BE49-F238E27FC236}">
                <a16:creationId xmlns:a16="http://schemas.microsoft.com/office/drawing/2014/main" id="{C5AC7E10-8904-635B-AEA1-FFAE3D15A9D7}"/>
              </a:ext>
            </a:extLst>
          </p:cNvPr>
          <p:cNvSpPr txBox="1"/>
          <p:nvPr/>
        </p:nvSpPr>
        <p:spPr>
          <a:xfrm>
            <a:off x="2411999" y="1610243"/>
            <a:ext cx="2160000" cy="946800"/>
          </a:xfrm>
          <a:prstGeom prst="rect">
            <a:avLst/>
          </a:prstGeom>
          <a:noFill/>
          <a:ln>
            <a:noFill/>
          </a:ln>
        </p:spPr>
        <p:txBody>
          <a:bodyPr spcFirstLastPara="1" wrap="square" lIns="36000" tIns="36000" rIns="36000" bIns="360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01</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Prioriser</a:t>
            </a:r>
            <a:endParaRPr lang="fr-FR" sz="1800"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Assurer la continuité d’accompagnement des usagers et des processus métier critiques en cas d’un événement perturbateur</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29" name="Google Shape;367;g259c8bb200e_0_223">
            <a:extLst>
              <a:ext uri="{FF2B5EF4-FFF2-40B4-BE49-F238E27FC236}">
                <a16:creationId xmlns:a16="http://schemas.microsoft.com/office/drawing/2014/main" id="{2547803D-809E-018C-2DC1-0CCAA353C334}"/>
              </a:ext>
            </a:extLst>
          </p:cNvPr>
          <p:cNvSpPr txBox="1"/>
          <p:nvPr/>
        </p:nvSpPr>
        <p:spPr>
          <a:xfrm>
            <a:off x="4670045" y="1610243"/>
            <a:ext cx="2160000" cy="946800"/>
          </a:xfrm>
          <a:prstGeom prst="rect">
            <a:avLst/>
          </a:prstGeom>
          <a:noFill/>
          <a:ln>
            <a:noFill/>
          </a:ln>
        </p:spPr>
        <p:txBody>
          <a:bodyPr spcFirstLastPara="1" wrap="square" lIns="36000" tIns="36000" rIns="36000" bIns="360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02</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Anticiper</a:t>
            </a:r>
            <a:endParaRPr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Éviter une situation risquée en identifiant les besoins de continuité d’activité</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31" name="Google Shape;369;g259c8bb200e_0_223">
            <a:extLst>
              <a:ext uri="{FF2B5EF4-FFF2-40B4-BE49-F238E27FC236}">
                <a16:creationId xmlns:a16="http://schemas.microsoft.com/office/drawing/2014/main" id="{B90F2530-7141-041A-39EA-1E883A100437}"/>
              </a:ext>
            </a:extLst>
          </p:cNvPr>
          <p:cNvSpPr txBox="1"/>
          <p:nvPr/>
        </p:nvSpPr>
        <p:spPr>
          <a:xfrm>
            <a:off x="6928091" y="1610243"/>
            <a:ext cx="2160000" cy="946800"/>
          </a:xfrm>
          <a:prstGeom prst="rect">
            <a:avLst/>
          </a:prstGeom>
          <a:noFill/>
          <a:ln>
            <a:noFill/>
          </a:ln>
        </p:spPr>
        <p:txBody>
          <a:bodyPr spcFirstLastPara="1" wrap="square" lIns="36000" tIns="36000" rIns="36000" bIns="360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03</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Rechercher</a:t>
            </a:r>
            <a:endParaRPr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Disposer de solutions de continuité et de reprise d’activité qui prennent en compte les singularités de l’OG</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333" name="Google Shape;371;g259c8bb200e_0_223">
            <a:extLst>
              <a:ext uri="{FF2B5EF4-FFF2-40B4-BE49-F238E27FC236}">
                <a16:creationId xmlns:a16="http://schemas.microsoft.com/office/drawing/2014/main" id="{4E6DA6F0-EC0B-08A3-30A7-9EF222EE0F3E}"/>
              </a:ext>
            </a:extLst>
          </p:cNvPr>
          <p:cNvSpPr txBox="1"/>
          <p:nvPr/>
        </p:nvSpPr>
        <p:spPr>
          <a:xfrm>
            <a:off x="2411999" y="2966234"/>
            <a:ext cx="2160000" cy="946800"/>
          </a:xfrm>
          <a:prstGeom prst="rect">
            <a:avLst/>
          </a:prstGeom>
          <a:noFill/>
          <a:ln>
            <a:noFill/>
          </a:ln>
        </p:spPr>
        <p:txBody>
          <a:bodyPr spcFirstLastPara="1" wrap="square" lIns="36000" tIns="36000" rIns="36000" bIns="360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04</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marL="0" marR="0" lvl="0" indent="0" algn="l" defTabSz="914400" rtl="0" eaLnBrk="1" fontAlgn="auto" latinLnBrk="0" hangingPunct="1">
              <a:lnSpc>
                <a:spcPct val="100000"/>
              </a:lnSpc>
              <a:spcBef>
                <a:spcPts val="0"/>
              </a:spcBef>
              <a:spcAft>
                <a:spcPts val="0"/>
              </a:spcAft>
              <a:buClr>
                <a:srgbClr val="000000"/>
              </a:buClr>
              <a:buSzPts val="4000"/>
              <a:buFont typeface="Arial"/>
              <a:buNone/>
              <a:tabLst/>
              <a:defRPr/>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Procéder</a:t>
            </a:r>
            <a:endParaRPr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Comprendre la mise en œuvre des solutions de continuité et de reprise d’activité à travers les procédures opérationnelles </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336" name="Google Shape;373;g259c8bb200e_0_223">
            <a:extLst>
              <a:ext uri="{FF2B5EF4-FFF2-40B4-BE49-F238E27FC236}">
                <a16:creationId xmlns:a16="http://schemas.microsoft.com/office/drawing/2014/main" id="{905ACF74-0A22-73B2-291C-CC12F6C65ECB}"/>
              </a:ext>
            </a:extLst>
          </p:cNvPr>
          <p:cNvSpPr txBox="1"/>
          <p:nvPr/>
        </p:nvSpPr>
        <p:spPr>
          <a:xfrm>
            <a:off x="4670045" y="2966234"/>
            <a:ext cx="2160000" cy="946800"/>
          </a:xfrm>
          <a:prstGeom prst="rect">
            <a:avLst/>
          </a:prstGeom>
          <a:noFill/>
          <a:ln>
            <a:noFill/>
          </a:ln>
        </p:spPr>
        <p:txBody>
          <a:bodyPr spcFirstLastPara="1" wrap="square" lIns="36000" tIns="36000" rIns="36000" bIns="36000" anchor="t" anchorCtr="0">
            <a:noAutofit/>
          </a:bodyPr>
          <a:lstStyle/>
          <a:p>
            <a:pPr>
              <a:buSzPts val="1500"/>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05</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a:buSzPts val="1500"/>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Éprouver</a:t>
            </a:r>
            <a:endParaRPr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S’assurer de la faisabilité et de l’opérationnalité par des tests ou des exercices </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38" name="Google Shape;375;g259c8bb200e_0_223">
            <a:extLst>
              <a:ext uri="{FF2B5EF4-FFF2-40B4-BE49-F238E27FC236}">
                <a16:creationId xmlns:a16="http://schemas.microsoft.com/office/drawing/2014/main" id="{5498E43A-D4BE-0884-55A2-9DA1C54E6825}"/>
              </a:ext>
            </a:extLst>
          </p:cNvPr>
          <p:cNvSpPr txBox="1"/>
          <p:nvPr/>
        </p:nvSpPr>
        <p:spPr>
          <a:xfrm>
            <a:off x="6928091" y="2966234"/>
            <a:ext cx="2160000" cy="946800"/>
          </a:xfrm>
          <a:prstGeom prst="rect">
            <a:avLst/>
          </a:prstGeom>
          <a:noFill/>
          <a:ln>
            <a:noFill/>
          </a:ln>
        </p:spPr>
        <p:txBody>
          <a:bodyPr spcFirstLastPara="1" wrap="square" lIns="36000" tIns="36000" rIns="36000" bIns="360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fr-FR" sz="24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06</a:t>
            </a:r>
            <a:r>
              <a:rPr kumimoji="0" lang="fr-FR" sz="1800" b="1" i="0" u="none" strike="noStrike" kern="0" cap="none" spc="0" normalizeH="0" baseline="0" noProof="0" dirty="0">
                <a:ln>
                  <a:noFill/>
                </a:ln>
                <a:solidFill>
                  <a:srgbClr val="E94C96"/>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 </a:t>
            </a: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fr-FR"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sym typeface="Open Sans"/>
              </a:rPr>
              <a:t>Formaliser</a:t>
            </a:r>
            <a:endParaRPr lang="fr-FR" sz="1800" b="1"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r>
              <a:rPr lang="fr-F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rPr>
              <a:t>Formaliser le pilotage stratégique du PCRA par la rédaction du PCRA cadre </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339" name="Espace réservé du numéro de diapositive 2">
            <a:extLst>
              <a:ext uri="{FF2B5EF4-FFF2-40B4-BE49-F238E27FC236}">
                <a16:creationId xmlns:a16="http://schemas.microsoft.com/office/drawing/2014/main" id="{C74EFD3A-74B9-71FC-47D8-AFD05C6C2978}"/>
              </a:ext>
            </a:extLst>
          </p:cNvPr>
          <p:cNvSpPr txBox="1">
            <a:spLocks/>
          </p:cNvSpPr>
          <p:nvPr/>
        </p:nvSpPr>
        <p:spPr>
          <a:xfrm>
            <a:off x="8847850" y="7455494"/>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solidFill>
                  <a:schemeClr val="bg1"/>
                </a:solidFill>
                <a:latin typeface="Calibri" panose="020F0502020204030204" pitchFamily="34" charset="0"/>
                <a:ea typeface="Calibri" panose="020F0502020204030204" pitchFamily="34" charset="0"/>
                <a:cs typeface="Calibri" panose="020F0502020204030204" pitchFamily="34" charset="0"/>
              </a:rPr>
              <a:pPr algn="ctr"/>
              <a:t>5</a:t>
            </a:fld>
            <a:endParaRPr lang="fr-FR" sz="800" i="1"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40" name="ZoneTexte 339">
            <a:extLst>
              <a:ext uri="{FF2B5EF4-FFF2-40B4-BE49-F238E27FC236}">
                <a16:creationId xmlns:a16="http://schemas.microsoft.com/office/drawing/2014/main" id="{C59F0070-406E-7873-DFA1-BB0E787B540A}"/>
              </a:ext>
            </a:extLst>
          </p:cNvPr>
          <p:cNvSpPr txBox="1"/>
          <p:nvPr/>
        </p:nvSpPr>
        <p:spPr>
          <a:xfrm>
            <a:off x="131100" y="881851"/>
            <a:ext cx="7012448" cy="276999"/>
          </a:xfrm>
          <a:prstGeom prst="rect">
            <a:avLst/>
          </a:prstGeom>
          <a:solidFill>
            <a:schemeClr val="accent1"/>
          </a:solidFill>
        </p:spPr>
        <p:txBody>
          <a:bodyPr wrap="square">
            <a:spAutoFit/>
          </a:bodyPr>
          <a:lstStyle>
            <a:defPPr marR="0" lvl="0" algn="l" rtl="0">
              <a:lnSpc>
                <a:spcPct val="100000"/>
              </a:lnSpc>
              <a:spcBef>
                <a:spcPts val="0"/>
              </a:spcBef>
              <a:spcAft>
                <a:spcPts val="0"/>
              </a:spcAft>
            </a:defPPr>
            <a:lvl1pPr>
              <a:defRPr sz="1200">
                <a:solidFill>
                  <a:schemeClr val="bg1"/>
                </a:solidFill>
                <a:latin typeface="+mn-lt"/>
                <a:ea typeface="Calibri" panose="020F0502020204030204" pitchFamily="34" charset="0"/>
                <a:cs typeface="Calibri" panose="020F0502020204030204" pitchFamily="34" charset="0"/>
              </a:defRPr>
            </a:lvl1pPr>
          </a:lstStyle>
          <a:p>
            <a:endParaRPr lang="fr-FR" b="1" u="sng" dirty="0">
              <a:latin typeface="Calibri" panose="020F0502020204030204" pitchFamily="34" charset="0"/>
            </a:endParaRPr>
          </a:p>
        </p:txBody>
      </p:sp>
      <p:pic>
        <p:nvPicPr>
          <p:cNvPr id="345" name="Image 344">
            <a:extLst>
              <a:ext uri="{FF2B5EF4-FFF2-40B4-BE49-F238E27FC236}">
                <a16:creationId xmlns:a16="http://schemas.microsoft.com/office/drawing/2014/main" id="{E81218F5-7428-BD5B-B6E3-53029D8071F6}"/>
              </a:ext>
            </a:extLst>
          </p:cNvPr>
          <p:cNvPicPr>
            <a:picLocks noChangeAspect="1"/>
          </p:cNvPicPr>
          <p:nvPr/>
        </p:nvPicPr>
        <p:blipFill rotWithShape="1">
          <a:blip r:embed="rId3"/>
          <a:srcRect l="20722" b="24806"/>
          <a:stretch/>
        </p:blipFill>
        <p:spPr>
          <a:xfrm>
            <a:off x="0" y="2465331"/>
            <a:ext cx="2372498" cy="2245472"/>
          </a:xfrm>
          <a:prstGeom prst="rect">
            <a:avLst/>
          </a:prstGeom>
        </p:spPr>
      </p:pic>
    </p:spTree>
    <p:extLst>
      <p:ext uri="{BB962C8B-B14F-4D97-AF65-F5344CB8AC3E}">
        <p14:creationId xmlns:p14="http://schemas.microsoft.com/office/powerpoint/2010/main" val="403249747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3" name="Google Shape;333;g25dc624cfc9_0_0"/>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a:buSzPct val="111111"/>
            </a:pPr>
            <a:r>
              <a:rPr lang="fr-FR" dirty="0">
                <a:latin typeface="Calibri" panose="020F0502020204030204" pitchFamily="34" charset="0"/>
                <a:ea typeface="Calibri" panose="020F0502020204030204" pitchFamily="34" charset="0"/>
                <a:cs typeface="Calibri" panose="020F0502020204030204" pitchFamily="34" charset="0"/>
                <a:sym typeface="Open Sans"/>
              </a:rPr>
              <a:t>Le Système de Management de la Continuité d’Activité (SMCA)</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36" name="Google Shape;336;g25dc624cfc9_0_0"/>
          <p:cNvSpPr txBox="1"/>
          <p:nvPr/>
        </p:nvSpPr>
        <p:spPr>
          <a:xfrm rot="-5400000">
            <a:off x="-9706" y="2547845"/>
            <a:ext cx="2049055" cy="533421"/>
          </a:xfrm>
          <a:prstGeom prst="rect">
            <a:avLst/>
          </a:prstGeom>
          <a:noFill/>
          <a:ln w="9525">
            <a:solidFill>
              <a:srgbClr val="DAADCE"/>
            </a:solidFill>
            <a:prstDash val="dash"/>
          </a:ln>
        </p:spPr>
        <p:txBody>
          <a:bodyPr spcFirstLastPara="1" wrap="square" lIns="91426" tIns="91426" rIns="91426" bIns="91426" anchor="ctr" anchorCtr="0">
            <a:noAutofit/>
          </a:bodyPr>
          <a:lstStyle/>
          <a:p>
            <a:pPr algn="ctr">
              <a:buSzPts val="1100"/>
            </a:pPr>
            <a:r>
              <a:rPr lang="fr-FR" sz="1100" b="1" dirty="0">
                <a:solidFill>
                  <a:srgbClr val="DAADCE"/>
                </a:solidFill>
                <a:latin typeface="Calibri" panose="020F0502020204030204" pitchFamily="34" charset="0"/>
                <a:ea typeface="Calibri" panose="020F0502020204030204" pitchFamily="34" charset="0"/>
                <a:cs typeface="Calibri" panose="020F0502020204030204" pitchFamily="34" charset="0"/>
                <a:sym typeface="Open Sans"/>
              </a:rPr>
              <a:t>Niveau </a:t>
            </a:r>
            <a:endParaRPr sz="1100" b="1" dirty="0">
              <a:solidFill>
                <a:srgbClr val="DAADCE"/>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buSzPts val="1100"/>
            </a:pPr>
            <a:r>
              <a:rPr lang="fr-FR" sz="1100" b="1" dirty="0">
                <a:solidFill>
                  <a:srgbClr val="DAADCE"/>
                </a:solidFill>
                <a:latin typeface="Calibri" panose="020F0502020204030204" pitchFamily="34" charset="0"/>
                <a:ea typeface="Calibri" panose="020F0502020204030204" pitchFamily="34" charset="0"/>
                <a:cs typeface="Calibri" panose="020F0502020204030204" pitchFamily="34" charset="0"/>
                <a:sym typeface="Open Sans"/>
              </a:rPr>
              <a:t>stratégique</a:t>
            </a:r>
            <a:endParaRPr sz="1100" b="1" dirty="0">
              <a:solidFill>
                <a:srgbClr val="DAADCE"/>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37" name="Google Shape;337;g25dc624cfc9_0_0"/>
          <p:cNvSpPr txBox="1"/>
          <p:nvPr/>
        </p:nvSpPr>
        <p:spPr>
          <a:xfrm rot="-5400000">
            <a:off x="551101" y="4075090"/>
            <a:ext cx="927189" cy="533422"/>
          </a:xfrm>
          <a:prstGeom prst="rect">
            <a:avLst/>
          </a:prstGeom>
          <a:noFill/>
          <a:ln w="9525">
            <a:solidFill>
              <a:srgbClr val="E94C96"/>
            </a:solidFill>
            <a:prstDash val="dash"/>
          </a:ln>
        </p:spPr>
        <p:txBody>
          <a:bodyPr spcFirstLastPara="1" wrap="square" lIns="36000" tIns="91426" rIns="36000" bIns="91426" anchor="ctr" anchorCtr="0">
            <a:noAutofit/>
          </a:bodyPr>
          <a:lstStyle/>
          <a:p>
            <a:pPr algn="ctr">
              <a:buSzPts val="1100"/>
            </a:pPr>
            <a:r>
              <a:rPr lang="fr-FR" sz="11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rPr>
              <a:t>Niveau</a:t>
            </a:r>
            <a:endParaRPr sz="11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buSzPts val="1100"/>
            </a:pPr>
            <a:r>
              <a:rPr lang="fr-FR" sz="11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rPr>
              <a:t>opérationnel</a:t>
            </a:r>
            <a:endParaRPr sz="1100" b="1" dirty="0">
              <a:solidFill>
                <a:srgbClr val="E94C96"/>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43" name="Google Shape;343;g25dc624cfc9_0_0"/>
          <p:cNvSpPr txBox="1"/>
          <p:nvPr/>
        </p:nvSpPr>
        <p:spPr>
          <a:xfrm>
            <a:off x="4859584" y="2055512"/>
            <a:ext cx="3891849" cy="1079390"/>
          </a:xfrm>
          <a:prstGeom prst="rect">
            <a:avLst/>
          </a:prstGeom>
          <a:noFill/>
          <a:ln>
            <a:noFill/>
          </a:ln>
        </p:spPr>
        <p:txBody>
          <a:bodyPr spcFirstLastPara="1" wrap="square" lIns="91426" tIns="91426" rIns="91426" bIns="91426" anchor="t" anchorCtr="0">
            <a:noAutofit/>
          </a:bodyPr>
          <a:lstStyle/>
          <a:p>
            <a:pPr>
              <a:buSzPts val="1400"/>
            </a:pPr>
            <a:r>
              <a:rPr lang="fr-FR" sz="1200" dirty="0">
                <a:latin typeface="Calibri" panose="020F0502020204030204" pitchFamily="34" charset="0"/>
                <a:ea typeface="Calibri" panose="020F0502020204030204" pitchFamily="34" charset="0"/>
                <a:cs typeface="Calibri" panose="020F0502020204030204" pitchFamily="34" charset="0"/>
              </a:rPr>
              <a:t>Dispositif global de la continuité et de la reprise d’activité, incluant le maintien en conditions opérationnelles (MCO) du PCRA</a:t>
            </a:r>
          </a:p>
          <a:p>
            <a:pPr>
              <a:buSzPts val="1400"/>
            </a:pPr>
            <a:r>
              <a:rPr lang="fr-FR" sz="10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(Réalisé durant la phase 4 de construction du PCRA*)</a:t>
            </a:r>
            <a:endParaRPr sz="10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44" name="Google Shape;344;g25dc624cfc9_0_0"/>
          <p:cNvSpPr txBox="1"/>
          <p:nvPr/>
        </p:nvSpPr>
        <p:spPr>
          <a:xfrm>
            <a:off x="4859584" y="2939307"/>
            <a:ext cx="3891849" cy="695295"/>
          </a:xfrm>
          <a:prstGeom prst="rect">
            <a:avLst/>
          </a:prstGeom>
          <a:noFill/>
          <a:ln>
            <a:noFill/>
          </a:ln>
        </p:spPr>
        <p:txBody>
          <a:bodyPr spcFirstLastPara="1" wrap="square" lIns="91426" tIns="91426" rIns="91426" bIns="91426" anchor="t" anchorCtr="0">
            <a:noAutofit/>
          </a:bodyPr>
          <a:lstStyle/>
          <a:p>
            <a:pPr>
              <a:buSzPts val="1400"/>
            </a:pPr>
            <a:r>
              <a:rPr lang="fr-FR" sz="1200" dirty="0">
                <a:latin typeface="Calibri" panose="020F0502020204030204" pitchFamily="34" charset="0"/>
                <a:ea typeface="Calibri" panose="020F0502020204030204" pitchFamily="34" charset="0"/>
                <a:cs typeface="Calibri" panose="020F0502020204030204" pitchFamily="34" charset="0"/>
              </a:rPr>
              <a:t>Document permettant le pilotage stratégique de la continuité et de la reprise d’activité</a:t>
            </a:r>
          </a:p>
          <a:p>
            <a:pPr>
              <a:buSzPts val="1400"/>
            </a:pPr>
            <a:r>
              <a:rPr lang="fr-FR" sz="10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(Réalisé durant la phase 3 de construction du PCRA*)</a:t>
            </a:r>
          </a:p>
          <a:p>
            <a:pPr>
              <a:buSzPts val="1400"/>
            </a:pPr>
            <a:endParaRPr sz="1200" dirty="0">
              <a:latin typeface="Calibri" panose="020F0502020204030204" pitchFamily="34" charset="0"/>
              <a:ea typeface="Calibri" panose="020F0502020204030204" pitchFamily="34" charset="0"/>
              <a:cs typeface="Calibri" panose="020F0502020204030204" pitchFamily="34" charset="0"/>
            </a:endParaRPr>
          </a:p>
        </p:txBody>
      </p:sp>
      <p:sp>
        <p:nvSpPr>
          <p:cNvPr id="345" name="Google Shape;345;g25dc624cfc9_0_0"/>
          <p:cNvSpPr txBox="1"/>
          <p:nvPr/>
        </p:nvSpPr>
        <p:spPr>
          <a:xfrm>
            <a:off x="4859585" y="3732796"/>
            <a:ext cx="3891848" cy="1133401"/>
          </a:xfrm>
          <a:prstGeom prst="rect">
            <a:avLst/>
          </a:prstGeom>
          <a:noFill/>
          <a:ln>
            <a:noFill/>
          </a:ln>
        </p:spPr>
        <p:txBody>
          <a:bodyPr spcFirstLastPara="1" wrap="square" lIns="91426" tIns="91426" rIns="91426" bIns="91426" anchor="t" anchorCtr="0">
            <a:noAutofit/>
          </a:bodyPr>
          <a:lstStyle/>
          <a:p>
            <a:pPr>
              <a:buSzPts val="1400"/>
            </a:pPr>
            <a:r>
              <a:rPr lang="fr-FR" sz="1200" dirty="0">
                <a:latin typeface="Calibri" panose="020F0502020204030204" pitchFamily="34" charset="0"/>
                <a:ea typeface="Calibri" panose="020F0502020204030204" pitchFamily="34" charset="0"/>
                <a:cs typeface="Calibri" panose="020F0502020204030204" pitchFamily="34" charset="0"/>
              </a:rPr>
              <a:t>Documents permettant la mise en œuvre </a:t>
            </a:r>
            <a:r>
              <a:rPr lang="fr-FR" sz="1200" dirty="0">
                <a:solidFill>
                  <a:schemeClr val="dk1"/>
                </a:solidFill>
                <a:latin typeface="Calibri" panose="020F0502020204030204" pitchFamily="34" charset="0"/>
                <a:ea typeface="Calibri" panose="020F0502020204030204" pitchFamily="34" charset="0"/>
                <a:cs typeface="Calibri" panose="020F0502020204030204" pitchFamily="34" charset="0"/>
              </a:rPr>
              <a:t>opérationnelle, par le personnel ciblé,</a:t>
            </a:r>
            <a:r>
              <a:rPr lang="fr-FR" sz="1200" dirty="0">
                <a:latin typeface="Calibri" panose="020F0502020204030204" pitchFamily="34" charset="0"/>
                <a:ea typeface="Calibri" panose="020F0502020204030204" pitchFamily="34" charset="0"/>
                <a:cs typeface="Calibri" panose="020F0502020204030204" pitchFamily="34" charset="0"/>
              </a:rPr>
              <a:t> de la continuité et de la reprise d’activité au sein des processus métier intégrés au PCRA</a:t>
            </a:r>
          </a:p>
          <a:p>
            <a:pPr>
              <a:buSzPts val="1400"/>
            </a:pPr>
            <a:r>
              <a:rPr lang="fr-FR" sz="10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(Réalisé durant la phase 2 de construction du PCRA*)</a:t>
            </a:r>
            <a:endParaRPr sz="10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 name="Espace réservé du numéro de diapositive 2">
            <a:extLst>
              <a:ext uri="{FF2B5EF4-FFF2-40B4-BE49-F238E27FC236}">
                <a16:creationId xmlns:a16="http://schemas.microsoft.com/office/drawing/2014/main" id="{64AEAF09-71E2-FC9B-2658-18BCE6F43625}"/>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6</a:t>
            </a:fld>
            <a:endParaRPr lang="fr-FR" sz="800" i="1" dirty="0">
              <a:latin typeface="Calibri" panose="020F0502020204030204" pitchFamily="34" charset="0"/>
              <a:ea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CB63434D-03AB-CC56-2511-96BFB1D3E9CA}"/>
              </a:ext>
            </a:extLst>
          </p:cNvPr>
          <p:cNvSpPr txBox="1"/>
          <p:nvPr/>
        </p:nvSpPr>
        <p:spPr>
          <a:xfrm>
            <a:off x="4855114" y="4635365"/>
            <a:ext cx="3817964" cy="338554"/>
          </a:xfrm>
          <a:prstGeom prst="rect">
            <a:avLst/>
          </a:prstGeom>
          <a:noFill/>
        </p:spPr>
        <p:txBody>
          <a:bodyPr wrap="square">
            <a:spAutoFit/>
          </a:bodyPr>
          <a:lstStyle/>
          <a:p>
            <a:pPr>
              <a:buSzPts val="1400"/>
            </a:pPr>
            <a:r>
              <a:rPr lang="fr-FR" sz="8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 Les phases de construction du PCRA sont décrites dans le document « Méthodologie de construction du PCRA » du kit PCRA MS.</a:t>
            </a:r>
          </a:p>
        </p:txBody>
      </p:sp>
      <p:sp>
        <p:nvSpPr>
          <p:cNvPr id="3" name="Google Shape;362;g259c8bb200e_0_223">
            <a:extLst>
              <a:ext uri="{FF2B5EF4-FFF2-40B4-BE49-F238E27FC236}">
                <a16:creationId xmlns:a16="http://schemas.microsoft.com/office/drawing/2014/main" id="{B83AEEA4-B9FE-7596-4177-E693F90E84E8}"/>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4" name="Google Shape;363;g259c8bb200e_0_223">
            <a:extLst>
              <a:ext uri="{FF2B5EF4-FFF2-40B4-BE49-F238E27FC236}">
                <a16:creationId xmlns:a16="http://schemas.microsoft.com/office/drawing/2014/main" id="{C2475E34-67CB-AF14-567A-C7AD7D13375A}"/>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8" name="ZoneTexte 7">
            <a:extLst>
              <a:ext uri="{FF2B5EF4-FFF2-40B4-BE49-F238E27FC236}">
                <a16:creationId xmlns:a16="http://schemas.microsoft.com/office/drawing/2014/main" id="{B659CE5C-0BA8-BBD6-A67F-AF25A446322F}"/>
              </a:ext>
            </a:extLst>
          </p:cNvPr>
          <p:cNvSpPr txBox="1"/>
          <p:nvPr/>
        </p:nvSpPr>
        <p:spPr>
          <a:xfrm>
            <a:off x="392571" y="825449"/>
            <a:ext cx="8358862" cy="646331"/>
          </a:xfrm>
          <a:prstGeom prst="rect">
            <a:avLst/>
          </a:prstGeom>
          <a:solidFill>
            <a:schemeClr val="bg1">
              <a:lumMod val="95000"/>
            </a:schemeClr>
          </a:solidFill>
        </p:spPr>
        <p:txBody>
          <a:bodyPr wrap="square">
            <a:spAutoFit/>
          </a:bodyPr>
          <a:lstStyle/>
          <a:p>
            <a:pPr>
              <a:buSzPts val="1400"/>
            </a:pPr>
            <a:r>
              <a:rPr lang="fr-FR" sz="1200" dirty="0">
                <a:latin typeface="Calibri" panose="020F0502020204030204" pitchFamily="34" charset="0"/>
                <a:ea typeface="Calibri" panose="020F0502020204030204" pitchFamily="34" charset="0"/>
                <a:cs typeface="Calibri" panose="020F0502020204030204" pitchFamily="34" charset="0"/>
              </a:rPr>
              <a:t>La mise en place d’un Plan de Continuité et de Reprise d’Activité (PCRA) au sein d’un OG s’inscrit dans une démarche plus globale de management de la continuité d’activité, appelée Système de Management de la Continuité d’Activité (SMCA). Ce SMCA vise à </a:t>
            </a:r>
            <a:r>
              <a:rPr lang="fr-FR" sz="1200" b="1" dirty="0">
                <a:latin typeface="Calibri" panose="020F0502020204030204" pitchFamily="34" charset="0"/>
                <a:ea typeface="Calibri" panose="020F0502020204030204" pitchFamily="34" charset="0"/>
                <a:cs typeface="Calibri" panose="020F0502020204030204" pitchFamily="34" charset="0"/>
              </a:rPr>
              <a:t>améliorer continuellement les pratiques de l’OG en termes de continuité d’activité</a:t>
            </a:r>
            <a:r>
              <a:rPr lang="fr-FR" sz="1200" dirty="0">
                <a:latin typeface="Calibri" panose="020F0502020204030204" pitchFamily="34" charset="0"/>
                <a:ea typeface="Calibri" panose="020F0502020204030204" pitchFamily="34" charset="0"/>
                <a:cs typeface="Calibri" panose="020F0502020204030204" pitchFamily="34" charset="0"/>
              </a:rPr>
              <a:t>.</a:t>
            </a:r>
          </a:p>
        </p:txBody>
      </p:sp>
      <p:pic>
        <p:nvPicPr>
          <p:cNvPr id="23" name="Image 22">
            <a:extLst>
              <a:ext uri="{FF2B5EF4-FFF2-40B4-BE49-F238E27FC236}">
                <a16:creationId xmlns:a16="http://schemas.microsoft.com/office/drawing/2014/main" id="{B4795121-9A81-0D98-36CF-2EB713BFA65B}"/>
              </a:ext>
            </a:extLst>
          </p:cNvPr>
          <p:cNvPicPr>
            <a:picLocks noChangeAspect="1"/>
          </p:cNvPicPr>
          <p:nvPr/>
        </p:nvPicPr>
        <p:blipFill>
          <a:blip r:embed="rId3"/>
          <a:stretch>
            <a:fillRect/>
          </a:stretch>
        </p:blipFill>
        <p:spPr>
          <a:xfrm>
            <a:off x="1468157" y="1790029"/>
            <a:ext cx="3316911" cy="3076168"/>
          </a:xfrm>
          <a:prstGeom prst="rect">
            <a:avLst/>
          </a:prstGeom>
        </p:spPr>
      </p:pic>
      <p:sp>
        <p:nvSpPr>
          <p:cNvPr id="26" name="ZoneTexte 25">
            <a:extLst>
              <a:ext uri="{FF2B5EF4-FFF2-40B4-BE49-F238E27FC236}">
                <a16:creationId xmlns:a16="http://schemas.microsoft.com/office/drawing/2014/main" id="{19C07A92-EC4A-1DCA-9CF4-C4C1609696B3}"/>
              </a:ext>
            </a:extLst>
          </p:cNvPr>
          <p:cNvSpPr txBox="1"/>
          <p:nvPr/>
        </p:nvSpPr>
        <p:spPr>
          <a:xfrm>
            <a:off x="2003210" y="3737834"/>
            <a:ext cx="579437" cy="307777"/>
          </a:xfrm>
          <a:prstGeom prst="rect">
            <a:avLst/>
          </a:prstGeom>
          <a:noFill/>
          <a:ln w="12700">
            <a:solidFill>
              <a:srgbClr val="006AB2"/>
            </a:solidFill>
            <a:prstDash val="sysDot"/>
          </a:ln>
        </p:spPr>
        <p:txBody>
          <a:bodyPr wrap="square">
            <a:spAutoFit/>
          </a:bodyPr>
          <a:lstStyle/>
          <a:p>
            <a:r>
              <a:rPr lang="fr-FR" sz="1400" dirty="0">
                <a:latin typeface="Calibri" panose="020F0502020204030204" pitchFamily="34" charset="0"/>
                <a:ea typeface="Calibri" panose="020F0502020204030204" pitchFamily="34" charset="0"/>
                <a:cs typeface="Calibri" panose="020F0502020204030204" pitchFamily="34" charset="0"/>
              </a:rPr>
              <a:t>PCRA</a:t>
            </a:r>
            <a:endParaRPr lang="fr-FR" dirty="0"/>
          </a:p>
        </p:txBody>
      </p:sp>
      <p:sp>
        <p:nvSpPr>
          <p:cNvPr id="28" name="ZoneTexte 27">
            <a:extLst>
              <a:ext uri="{FF2B5EF4-FFF2-40B4-BE49-F238E27FC236}">
                <a16:creationId xmlns:a16="http://schemas.microsoft.com/office/drawing/2014/main" id="{513B5D88-26A3-32E1-4499-C6AD868E9F4E}"/>
              </a:ext>
            </a:extLst>
          </p:cNvPr>
          <p:cNvSpPr txBox="1"/>
          <p:nvPr/>
        </p:nvSpPr>
        <p:spPr>
          <a:xfrm>
            <a:off x="2187738" y="1512474"/>
            <a:ext cx="1877748" cy="307777"/>
          </a:xfrm>
          <a:prstGeom prst="rect">
            <a:avLst/>
          </a:prstGeom>
          <a:noFill/>
        </p:spPr>
        <p:txBody>
          <a:bodyPr wrap="square">
            <a:spAutoFit/>
          </a:bodyPr>
          <a:lstStyle/>
          <a:p>
            <a:pPr algn="ctr"/>
            <a:r>
              <a:rPr lang="fr-FR" sz="1400" b="1" dirty="0">
                <a:latin typeface="Calibri" panose="020F0502020204030204" pitchFamily="34" charset="0"/>
                <a:ea typeface="Calibri" panose="020F0502020204030204" pitchFamily="34" charset="0"/>
                <a:cs typeface="Calibri" panose="020F0502020204030204" pitchFamily="34" charset="0"/>
              </a:rPr>
              <a:t>Architecture du SMCA</a:t>
            </a:r>
            <a:endParaRPr lang="fr-FR"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2" name="Google Shape;382;g1e50cfe7f26_0_39"/>
          <p:cNvSpPr txBox="1"/>
          <p:nvPr/>
        </p:nvSpPr>
        <p:spPr>
          <a:xfrm>
            <a:off x="247475" y="827020"/>
            <a:ext cx="8644109" cy="830997"/>
          </a:xfrm>
          <a:prstGeom prst="rect">
            <a:avLst/>
          </a:prstGeom>
          <a:solidFill>
            <a:schemeClr val="bg1">
              <a:lumMod val="95000"/>
            </a:schemeClr>
          </a:solidFill>
        </p:spPr>
        <p:txBody>
          <a:bodyPr wrap="square">
            <a:spAutoFit/>
          </a:bodyPr>
          <a:lstStyle>
            <a:defPPr marR="0" lvl="0" algn="l" rtl="0">
              <a:lnSpc>
                <a:spcPct val="100000"/>
              </a:lnSpc>
              <a:spcBef>
                <a:spcPts val="0"/>
              </a:spcBef>
              <a:spcAft>
                <a:spcPts val="0"/>
              </a:spcAft>
            </a:defPPr>
            <a:lvl1pPr>
              <a:buSzPts val="1400"/>
              <a:defRPr b="1">
                <a:latin typeface="Calibri" panose="020F0502020204030204" pitchFamily="34" charset="0"/>
                <a:ea typeface="Calibri" panose="020F0502020204030204" pitchFamily="34" charset="0"/>
                <a:cs typeface="Calibri" panose="020F0502020204030204" pitchFamily="34" charset="0"/>
              </a:defRPr>
            </a:lvl1pPr>
          </a:lstStyle>
          <a:p>
            <a:r>
              <a:rPr lang="fr-FR" sz="1200" b="0" dirty="0"/>
              <a:t>L’élaboration d’un PCRA se construit autour de </a:t>
            </a:r>
            <a:r>
              <a:rPr lang="fr-FR" sz="1200" dirty="0"/>
              <a:t>quatre scénarios d’indisponibilité des ressources </a:t>
            </a:r>
            <a:r>
              <a:rPr lang="fr-FR" sz="1200" b="0" dirty="0"/>
              <a:t>pouvant être provoqués par différents types de crises. </a:t>
            </a:r>
          </a:p>
          <a:p>
            <a:r>
              <a:rPr lang="fr-FR" sz="1200" b="0" dirty="0"/>
              <a:t>En fonction de plusieurs critères, comme des </a:t>
            </a:r>
            <a:r>
              <a:rPr lang="fr-FR" sz="1200" dirty="0"/>
              <a:t>situations à risques </a:t>
            </a:r>
            <a:r>
              <a:rPr lang="fr-FR" sz="1200" b="0" dirty="0"/>
              <a:t>identifiées, des </a:t>
            </a:r>
            <a:r>
              <a:rPr lang="fr-FR" sz="1200" dirty="0"/>
              <a:t>évènements</a:t>
            </a:r>
            <a:r>
              <a:rPr lang="fr-FR" sz="1200" b="0" dirty="0"/>
              <a:t> déjà rencontrés, des </a:t>
            </a:r>
            <a:r>
              <a:rPr lang="fr-FR" sz="1200" dirty="0"/>
              <a:t>spécificités</a:t>
            </a:r>
            <a:r>
              <a:rPr lang="fr-FR" sz="1200" b="0" dirty="0"/>
              <a:t> et des </a:t>
            </a:r>
            <a:r>
              <a:rPr lang="fr-FR" sz="1200" dirty="0"/>
              <a:t>besoins</a:t>
            </a:r>
            <a:r>
              <a:rPr lang="fr-FR" sz="1200" b="0" dirty="0"/>
              <a:t> de leurs ESSMS, l’OG peut choisir de traiter </a:t>
            </a:r>
            <a:r>
              <a:rPr lang="fr-FR" sz="1200" dirty="0"/>
              <a:t>un ou plusieurs scénarios d’indisponibilité</a:t>
            </a:r>
            <a:r>
              <a:rPr lang="fr-FR" sz="1200" b="0" dirty="0"/>
              <a:t>.</a:t>
            </a:r>
            <a:endParaRPr sz="1200" b="0" dirty="0"/>
          </a:p>
        </p:txBody>
      </p:sp>
      <p:sp>
        <p:nvSpPr>
          <p:cNvPr id="384" name="Google Shape;384;g1e50cfe7f26_0_39"/>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dirty="0">
                <a:latin typeface="Open Sans"/>
                <a:ea typeface="Open Sans"/>
                <a:cs typeface="Open Sans"/>
                <a:sym typeface="Open Sans"/>
              </a:rPr>
              <a:t>Quels scénarios d’indisponibilité traiter dans un PCRA ?</a:t>
            </a:r>
            <a:endParaRPr dirty="0">
              <a:latin typeface="Open Sans"/>
              <a:ea typeface="Open Sans"/>
              <a:cs typeface="Open Sans"/>
              <a:sym typeface="Open Sans"/>
            </a:endParaRPr>
          </a:p>
        </p:txBody>
      </p:sp>
      <p:pic>
        <p:nvPicPr>
          <p:cNvPr id="381" name="Google Shape;381;g1e50cfe7f26_0_39"/>
          <p:cNvPicPr preferRelativeResize="0"/>
          <p:nvPr/>
        </p:nvPicPr>
        <p:blipFill rotWithShape="1">
          <a:blip r:embed="rId3">
            <a:alphaModFix amt="20000"/>
          </a:blip>
          <a:srcRect t="19943" b="36896"/>
          <a:stretch/>
        </p:blipFill>
        <p:spPr>
          <a:xfrm>
            <a:off x="1926910" y="2282085"/>
            <a:ext cx="2001551" cy="903427"/>
          </a:xfrm>
          <a:prstGeom prst="rect">
            <a:avLst/>
          </a:prstGeom>
          <a:noFill/>
          <a:ln>
            <a:noFill/>
          </a:ln>
        </p:spPr>
      </p:pic>
      <p:sp>
        <p:nvSpPr>
          <p:cNvPr id="383" name="Google Shape;383;g1e50cfe7f26_0_39"/>
          <p:cNvSpPr/>
          <p:nvPr/>
        </p:nvSpPr>
        <p:spPr>
          <a:xfrm>
            <a:off x="1382285" y="2080323"/>
            <a:ext cx="3148201" cy="1260000"/>
          </a:xfrm>
          <a:prstGeom prst="rect">
            <a:avLst/>
          </a:prstGeom>
          <a:solidFill>
            <a:srgbClr val="FCE6F0">
              <a:alpha val="71372"/>
            </a:srgbClr>
          </a:solidFill>
          <a:ln>
            <a:noFill/>
          </a:ln>
        </p:spPr>
        <p:txBody>
          <a:bodyPr spcFirstLastPara="1" wrap="square" lIns="91426" tIns="91426" rIns="91426" bIns="91426" anchor="t" anchorCtr="0">
            <a:noAutofit/>
          </a:bodyPr>
          <a:lstStyle/>
          <a:p>
            <a:pPr algn="ctr">
              <a:lnSpc>
                <a:spcPct val="115000"/>
              </a:lnSpc>
              <a:buClr>
                <a:schemeClr val="dk1"/>
              </a:buClr>
              <a:buSzPts val="1100"/>
            </a:pPr>
            <a:r>
              <a:rPr lang="fr-FR" sz="15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Indisponibilités des compétences clés (personnel)</a:t>
            </a:r>
            <a:endParaRPr sz="1500" b="1"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lnSpc>
                <a:spcPct val="115000"/>
              </a:lnSpc>
              <a:buClr>
                <a:schemeClr val="dk1"/>
              </a:buClr>
              <a:buSzPts val="1100"/>
            </a:pPr>
            <a:r>
              <a:rPr lang="fr-FR" sz="1200"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(épidémie, mouvement social, catastrophe naturelle, …)</a:t>
            </a:r>
            <a:endParaRPr sz="1200" dirty="0">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385" name="Google Shape;385;g1e50cfe7f26_0_39"/>
          <p:cNvPicPr preferRelativeResize="0"/>
          <p:nvPr/>
        </p:nvPicPr>
        <p:blipFill rotWithShape="1">
          <a:blip r:embed="rId4">
            <a:alphaModFix amt="20000"/>
          </a:blip>
          <a:srcRect/>
          <a:stretch/>
        </p:blipFill>
        <p:spPr>
          <a:xfrm>
            <a:off x="2426321" y="3478177"/>
            <a:ext cx="1002728" cy="950968"/>
          </a:xfrm>
          <a:prstGeom prst="rect">
            <a:avLst/>
          </a:prstGeom>
          <a:noFill/>
          <a:ln>
            <a:noFill/>
          </a:ln>
        </p:spPr>
      </p:pic>
      <p:pic>
        <p:nvPicPr>
          <p:cNvPr id="386" name="Google Shape;386;g1e50cfe7f26_0_39"/>
          <p:cNvPicPr preferRelativeResize="0"/>
          <p:nvPr/>
        </p:nvPicPr>
        <p:blipFill rotWithShape="1">
          <a:blip r:embed="rId5">
            <a:alphaModFix amt="24000"/>
          </a:blip>
          <a:srcRect/>
          <a:stretch/>
        </p:blipFill>
        <p:spPr>
          <a:xfrm>
            <a:off x="5580590" y="2235598"/>
            <a:ext cx="1041367" cy="949449"/>
          </a:xfrm>
          <a:prstGeom prst="rect">
            <a:avLst/>
          </a:prstGeom>
          <a:noFill/>
          <a:ln>
            <a:noFill/>
          </a:ln>
        </p:spPr>
      </p:pic>
      <p:pic>
        <p:nvPicPr>
          <p:cNvPr id="387" name="Google Shape;387;g1e50cfe7f26_0_39"/>
          <p:cNvPicPr preferRelativeResize="0"/>
          <p:nvPr/>
        </p:nvPicPr>
        <p:blipFill rotWithShape="1">
          <a:blip r:embed="rId6">
            <a:alphaModFix amt="20000"/>
          </a:blip>
          <a:srcRect/>
          <a:stretch/>
        </p:blipFill>
        <p:spPr>
          <a:xfrm rot="5400000">
            <a:off x="5607718" y="3387137"/>
            <a:ext cx="993712" cy="1125972"/>
          </a:xfrm>
          <a:prstGeom prst="rect">
            <a:avLst/>
          </a:prstGeom>
          <a:noFill/>
          <a:ln>
            <a:noFill/>
          </a:ln>
        </p:spPr>
      </p:pic>
      <p:sp>
        <p:nvSpPr>
          <p:cNvPr id="388" name="Google Shape;388;g1e50cfe7f26_0_39"/>
          <p:cNvSpPr/>
          <p:nvPr/>
        </p:nvSpPr>
        <p:spPr>
          <a:xfrm>
            <a:off x="4530436" y="2080349"/>
            <a:ext cx="3148201" cy="1305001"/>
          </a:xfrm>
          <a:prstGeom prst="rect">
            <a:avLst/>
          </a:prstGeom>
          <a:solidFill>
            <a:srgbClr val="F7EDF4">
              <a:alpha val="70980"/>
            </a:srgbClr>
          </a:solidFill>
          <a:ln>
            <a:noFill/>
          </a:ln>
        </p:spPr>
        <p:txBody>
          <a:bodyPr spcFirstLastPara="1" wrap="square" lIns="91426" tIns="91426" rIns="91426" bIns="91426" anchor="t" anchorCtr="0">
            <a:noAutofit/>
          </a:bodyPr>
          <a:lstStyle/>
          <a:p>
            <a:pPr algn="ctr">
              <a:lnSpc>
                <a:spcPct val="115000"/>
              </a:lnSpc>
              <a:buClr>
                <a:schemeClr val="dk1"/>
              </a:buClr>
              <a:buSzPts val="1100"/>
            </a:pPr>
            <a:r>
              <a:rPr lang="fr-FR" sz="1500" b="1"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rPr>
              <a:t>Indisponibilité </a:t>
            </a:r>
            <a:endParaRPr sz="1500" b="1"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lnSpc>
                <a:spcPct val="115000"/>
              </a:lnSpc>
              <a:buClr>
                <a:schemeClr val="dk1"/>
              </a:buClr>
              <a:buSzPts val="1100"/>
            </a:pPr>
            <a:r>
              <a:rPr lang="fr-FR" sz="1500" b="1"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rPr>
              <a:t>bâtimentaire</a:t>
            </a:r>
            <a:endParaRPr sz="1500" b="1"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lnSpc>
                <a:spcPct val="115000"/>
              </a:lnSpc>
              <a:buClr>
                <a:schemeClr val="dk1"/>
              </a:buClr>
              <a:buSzPts val="1100"/>
            </a:pPr>
            <a:r>
              <a:rPr lang="fr-FR" sz="1200"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rPr>
              <a:t>(incendie, catastrophe naturelle, panne électrique, …)</a:t>
            </a:r>
            <a:endParaRPr sz="1200" dirty="0">
              <a:solidFill>
                <a:srgbClr val="C680B4"/>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89" name="Google Shape;389;g1e50cfe7f26_0_39"/>
          <p:cNvSpPr/>
          <p:nvPr/>
        </p:nvSpPr>
        <p:spPr>
          <a:xfrm>
            <a:off x="1382311" y="3340300"/>
            <a:ext cx="3148201" cy="1226700"/>
          </a:xfrm>
          <a:prstGeom prst="rect">
            <a:avLst/>
          </a:prstGeom>
          <a:solidFill>
            <a:srgbClr val="E94C96">
              <a:alpha val="65882"/>
            </a:srgbClr>
          </a:solidFill>
          <a:ln>
            <a:noFill/>
          </a:ln>
        </p:spPr>
        <p:txBody>
          <a:bodyPr spcFirstLastPara="1" wrap="square" lIns="91426" tIns="91426" rIns="91426" bIns="91426" anchor="t" anchorCtr="0">
            <a:noAutofit/>
          </a:bodyPr>
          <a:lstStyle/>
          <a:p>
            <a:pPr algn="ctr">
              <a:lnSpc>
                <a:spcPct val="115000"/>
              </a:lnSpc>
              <a:buClr>
                <a:schemeClr val="dk1"/>
              </a:buClr>
              <a:buSzPts val="1100"/>
            </a:pPr>
            <a:r>
              <a:rPr lang="fr-FR" sz="1500" b="1" dirty="0">
                <a:solidFill>
                  <a:srgbClr val="FAF4F8"/>
                </a:solidFill>
                <a:latin typeface="Calibri" panose="020F0502020204030204" pitchFamily="34" charset="0"/>
                <a:ea typeface="Calibri" panose="020F0502020204030204" pitchFamily="34" charset="0"/>
                <a:cs typeface="Calibri" panose="020F0502020204030204" pitchFamily="34" charset="0"/>
                <a:sym typeface="Open Sans"/>
              </a:rPr>
              <a:t>Indisponibilité des                                 systèmes d’information</a:t>
            </a:r>
            <a:endParaRPr sz="1500" b="1" dirty="0">
              <a:solidFill>
                <a:srgbClr val="FAF4F8"/>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lnSpc>
                <a:spcPct val="115000"/>
              </a:lnSpc>
              <a:buClr>
                <a:schemeClr val="dk1"/>
              </a:buClr>
              <a:buSzPts val="1100"/>
            </a:pPr>
            <a:r>
              <a:rPr lang="fr-FR" sz="1200" dirty="0">
                <a:solidFill>
                  <a:srgbClr val="FAF4F8"/>
                </a:solidFill>
                <a:latin typeface="Calibri" panose="020F0502020204030204" pitchFamily="34" charset="0"/>
                <a:ea typeface="Calibri" panose="020F0502020204030204" pitchFamily="34" charset="0"/>
                <a:cs typeface="Calibri" panose="020F0502020204030204" pitchFamily="34" charset="0"/>
                <a:sym typeface="Open Sans"/>
              </a:rPr>
              <a:t>(panne informatique, cyberattaque, panne électrique, …)</a:t>
            </a:r>
            <a:endParaRPr sz="1200" dirty="0">
              <a:solidFill>
                <a:srgbClr val="FAF4F8"/>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90" name="Google Shape;390;g1e50cfe7f26_0_39"/>
          <p:cNvSpPr/>
          <p:nvPr/>
        </p:nvSpPr>
        <p:spPr>
          <a:xfrm>
            <a:off x="4530436" y="3340301"/>
            <a:ext cx="3148201" cy="1226700"/>
          </a:xfrm>
          <a:prstGeom prst="rect">
            <a:avLst/>
          </a:prstGeom>
          <a:solidFill>
            <a:srgbClr val="DAADCE">
              <a:alpha val="72156"/>
            </a:srgbClr>
          </a:solidFill>
          <a:ln>
            <a:noFill/>
          </a:ln>
        </p:spPr>
        <p:txBody>
          <a:bodyPr spcFirstLastPara="1" wrap="square" lIns="91426" tIns="91426" rIns="91426" bIns="91426" anchor="t" anchorCtr="0">
            <a:noAutofit/>
          </a:bodyPr>
          <a:lstStyle/>
          <a:p>
            <a:pPr algn="ctr">
              <a:lnSpc>
                <a:spcPct val="115000"/>
              </a:lnSpc>
              <a:buClr>
                <a:schemeClr val="dk1"/>
              </a:buClr>
              <a:buSzPts val="1100"/>
            </a:pPr>
            <a:r>
              <a:rPr lang="fr-FR" sz="1500" b="1" dirty="0">
                <a:solidFill>
                  <a:srgbClr val="FAFAFA"/>
                </a:solidFill>
                <a:latin typeface="Calibri" panose="020F0502020204030204" pitchFamily="34" charset="0"/>
                <a:ea typeface="Calibri" panose="020F0502020204030204" pitchFamily="34" charset="0"/>
                <a:cs typeface="Calibri" panose="020F0502020204030204" pitchFamily="34" charset="0"/>
                <a:sym typeface="Open Sans"/>
              </a:rPr>
              <a:t>Indisponibilité des fournisseurs</a:t>
            </a:r>
            <a:endParaRPr sz="1500" b="1" dirty="0">
              <a:solidFill>
                <a:srgbClr val="FAFAFA"/>
              </a:solidFill>
              <a:latin typeface="Calibri" panose="020F0502020204030204" pitchFamily="34" charset="0"/>
              <a:ea typeface="Calibri" panose="020F0502020204030204" pitchFamily="34" charset="0"/>
              <a:cs typeface="Calibri" panose="020F0502020204030204" pitchFamily="34" charset="0"/>
              <a:sym typeface="Open Sans"/>
            </a:endParaRPr>
          </a:p>
          <a:p>
            <a:pPr algn="ctr">
              <a:lnSpc>
                <a:spcPct val="115000"/>
              </a:lnSpc>
              <a:buClr>
                <a:schemeClr val="dk1"/>
              </a:buClr>
              <a:buSzPts val="1100"/>
            </a:pPr>
            <a:r>
              <a:rPr lang="fr-FR"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Open Sans"/>
              </a:rPr>
              <a:t>(pénurie, dysfonctionnement de la chaîne d’approvisionnement, crise interne, mouvement social…)</a:t>
            </a:r>
            <a:endParaRPr sz="1100" dirty="0">
              <a:solidFill>
                <a:schemeClr val="bg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Espace réservé du numéro de diapositive 2">
            <a:extLst>
              <a:ext uri="{FF2B5EF4-FFF2-40B4-BE49-F238E27FC236}">
                <a16:creationId xmlns:a16="http://schemas.microsoft.com/office/drawing/2014/main" id="{66472F1D-58E2-A328-D3DA-9983DB5F1E18}"/>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7</a:t>
            </a:fld>
            <a:endParaRPr lang="fr-FR" sz="800" i="1" dirty="0">
              <a:latin typeface="Calibri" panose="020F0502020204030204" pitchFamily="34" charset="0"/>
              <a:ea typeface="Calibri" panose="020F0502020204030204" pitchFamily="34" charset="0"/>
              <a:cs typeface="Calibri" panose="020F0502020204030204" pitchFamily="34" charset="0"/>
            </a:endParaRPr>
          </a:p>
        </p:txBody>
      </p:sp>
      <p:sp>
        <p:nvSpPr>
          <p:cNvPr id="3" name="Google Shape;362;g259c8bb200e_0_223">
            <a:extLst>
              <a:ext uri="{FF2B5EF4-FFF2-40B4-BE49-F238E27FC236}">
                <a16:creationId xmlns:a16="http://schemas.microsoft.com/office/drawing/2014/main" id="{A392017E-B0A8-6DE7-193D-6A4EFF63774E}"/>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4" name="Google Shape;363;g259c8bb200e_0_223">
            <a:extLst>
              <a:ext uri="{FF2B5EF4-FFF2-40B4-BE49-F238E27FC236}">
                <a16:creationId xmlns:a16="http://schemas.microsoft.com/office/drawing/2014/main" id="{4ADDAA06-BCC0-1CA8-6507-9A43B87ABB09}"/>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FC9C688A-41EB-1569-A87B-FBA723B91BDA}"/>
              </a:ext>
            </a:extLst>
          </p:cNvPr>
          <p:cNvSpPr/>
          <p:nvPr/>
        </p:nvSpPr>
        <p:spPr>
          <a:xfrm>
            <a:off x="182930" y="1487440"/>
            <a:ext cx="3498732" cy="36560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87456165-161B-880A-8E21-0D75626C7B22}"/>
              </a:ext>
            </a:extLst>
          </p:cNvPr>
          <p:cNvPicPr>
            <a:picLocks noChangeAspect="1"/>
          </p:cNvPicPr>
          <p:nvPr/>
        </p:nvPicPr>
        <p:blipFill>
          <a:blip r:embed="rId2"/>
          <a:stretch>
            <a:fillRect/>
          </a:stretch>
        </p:blipFill>
        <p:spPr>
          <a:xfrm>
            <a:off x="3720028" y="1362119"/>
            <a:ext cx="5335465" cy="3248781"/>
          </a:xfrm>
          <a:prstGeom prst="rect">
            <a:avLst/>
          </a:prstGeom>
        </p:spPr>
      </p:pic>
      <p:sp>
        <p:nvSpPr>
          <p:cNvPr id="12" name="Rectangle 11">
            <a:extLst>
              <a:ext uri="{FF2B5EF4-FFF2-40B4-BE49-F238E27FC236}">
                <a16:creationId xmlns:a16="http://schemas.microsoft.com/office/drawing/2014/main" id="{C593504A-59C2-D982-CBB7-C143DC1BFC2C}"/>
              </a:ext>
            </a:extLst>
          </p:cNvPr>
          <p:cNvSpPr/>
          <p:nvPr/>
        </p:nvSpPr>
        <p:spPr>
          <a:xfrm>
            <a:off x="410105" y="2065761"/>
            <a:ext cx="3044382" cy="2669306"/>
          </a:xfrm>
          <a:prstGeom prst="rect">
            <a:avLst/>
          </a:prstGeom>
          <a:solidFill>
            <a:schemeClr val="accent5">
              <a:lumMod val="75000"/>
            </a:schemeClr>
          </a:solidFill>
          <a:ln w="12700">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a:latin typeface="Calibri" panose="020F0502020204030204" pitchFamily="34" charset="0"/>
                <a:ea typeface="Calibri" panose="020F0502020204030204" pitchFamily="34" charset="0"/>
                <a:cs typeface="Calibri" panose="020F0502020204030204" pitchFamily="34" charset="0"/>
              </a:rPr>
              <a:t>Processus métier*</a:t>
            </a:r>
          </a:p>
          <a:p>
            <a:pPr algn="ctr"/>
            <a:r>
              <a:rPr lang="fr-FR" sz="1000" i="1" dirty="0">
                <a:latin typeface="Calibri" panose="020F0502020204030204" pitchFamily="34" charset="0"/>
                <a:ea typeface="Calibri" panose="020F0502020204030204" pitchFamily="34" charset="0"/>
                <a:cs typeface="Calibri" panose="020F0502020204030204" pitchFamily="34" charset="0"/>
              </a:rPr>
              <a:t>de management / opérationnels / support</a:t>
            </a:r>
            <a:endParaRPr lang="fr-FR" sz="1100" i="1" dirty="0">
              <a:latin typeface="Calibri" panose="020F0502020204030204" pitchFamily="34" charset="0"/>
              <a:ea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7F7414E2-430D-FFA0-872A-9C0749750FF5}"/>
              </a:ext>
            </a:extLst>
          </p:cNvPr>
          <p:cNvSpPr/>
          <p:nvPr/>
        </p:nvSpPr>
        <p:spPr>
          <a:xfrm>
            <a:off x="546422" y="3072000"/>
            <a:ext cx="2771748" cy="1554678"/>
          </a:xfrm>
          <a:prstGeom prst="rect">
            <a:avLst/>
          </a:prstGeom>
          <a:solidFill>
            <a:schemeClr val="accent5">
              <a:lumMod val="60000"/>
              <a:lumOff val="40000"/>
            </a:schemeClr>
          </a:solidFill>
          <a:ln w="12700">
            <a:solidFill>
              <a:schemeClr val="tx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100" b="1" dirty="0">
                <a:latin typeface="Calibri" panose="020F0502020204030204" pitchFamily="34" charset="0"/>
                <a:ea typeface="Calibri" panose="020F0502020204030204" pitchFamily="34" charset="0"/>
                <a:cs typeface="Calibri" panose="020F0502020204030204" pitchFamily="34" charset="0"/>
              </a:rPr>
              <a:t>Activités</a:t>
            </a:r>
          </a:p>
          <a:p>
            <a:pPr algn="ctr"/>
            <a:r>
              <a:rPr lang="fr-FR" sz="1000" i="1" dirty="0">
                <a:latin typeface="Calibri" panose="020F0502020204030204" pitchFamily="34" charset="0"/>
                <a:ea typeface="Calibri" panose="020F0502020204030204" pitchFamily="34" charset="0"/>
                <a:cs typeface="Calibri" panose="020F0502020204030204" pitchFamily="34" charset="0"/>
              </a:rPr>
              <a:t>tâches / actions réalisés par une personne ou une équipe</a:t>
            </a:r>
          </a:p>
        </p:txBody>
      </p:sp>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fontScale="90000"/>
          </a:bodyPr>
          <a:lstStyle/>
          <a:p>
            <a:br>
              <a:rPr lang="fr-FR" dirty="0">
                <a:latin typeface="Calibri" panose="020F0502020204030204" pitchFamily="34" charset="0"/>
                <a:ea typeface="Calibri" panose="020F0502020204030204" pitchFamily="34" charset="0"/>
                <a:cs typeface="Calibri" panose="020F0502020204030204" pitchFamily="34" charset="0"/>
              </a:rPr>
            </a:br>
            <a:r>
              <a:rPr lang="fr-FR" dirty="0">
                <a:latin typeface="Calibri" panose="020F0502020204030204" pitchFamily="34" charset="0"/>
                <a:ea typeface="Calibri" panose="020F0502020204030204" pitchFamily="34" charset="0"/>
                <a:cs typeface="Calibri" panose="020F0502020204030204" pitchFamily="34" charset="0"/>
              </a:rPr>
              <a:t>PCRA MS : Comment décrire l’activité d’une structure médico-sociale ?</a:t>
            </a: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8</a:t>
            </a:fld>
            <a:endParaRPr lang="fr-FR" dirty="0">
              <a:latin typeface="Calibri" panose="020F0502020204030204" pitchFamily="34" charset="0"/>
              <a:ea typeface="Calibri" panose="020F0502020204030204" pitchFamily="34" charset="0"/>
              <a:cs typeface="Calibri" panose="020F0502020204030204" pitchFamily="34" charset="0"/>
            </a:endParaRPr>
          </a:p>
        </p:txBody>
      </p:sp>
      <p:sp>
        <p:nvSpPr>
          <p:cNvPr id="8" name="Flèche : bas 7">
            <a:extLst>
              <a:ext uri="{FF2B5EF4-FFF2-40B4-BE49-F238E27FC236}">
                <a16:creationId xmlns:a16="http://schemas.microsoft.com/office/drawing/2014/main" id="{7867644C-5152-24A2-BBBF-B6FD8974DB63}"/>
              </a:ext>
            </a:extLst>
          </p:cNvPr>
          <p:cNvSpPr/>
          <p:nvPr/>
        </p:nvSpPr>
        <p:spPr>
          <a:xfrm>
            <a:off x="1794134" y="2566461"/>
            <a:ext cx="276324" cy="415242"/>
          </a:xfrm>
          <a:prstGeom prst="downArrow">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F45C55D2-60BD-D030-B134-CB5F70C19B16}"/>
              </a:ext>
            </a:extLst>
          </p:cNvPr>
          <p:cNvSpPr txBox="1"/>
          <p:nvPr/>
        </p:nvSpPr>
        <p:spPr>
          <a:xfrm>
            <a:off x="169700" y="1487440"/>
            <a:ext cx="3498732" cy="461665"/>
          </a:xfrm>
          <a:prstGeom prst="rect">
            <a:avLst/>
          </a:prstGeom>
          <a:noFill/>
        </p:spPr>
        <p:txBody>
          <a:bodyPr wrap="square">
            <a:spAutoFit/>
          </a:bodyPr>
          <a:lstStyle/>
          <a:p>
            <a:pPr algn="ctr"/>
            <a:r>
              <a:rPr lang="fr-FR" sz="12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Principe de la description de l’activité d’un OG</a:t>
            </a:r>
          </a:p>
          <a:p>
            <a:pPr algn="ctr"/>
            <a:r>
              <a:rPr lang="fr-FR" sz="12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dans le cadre d’un PCRA</a:t>
            </a:r>
            <a:endParaRPr lang="fr-FR" sz="1200" dirty="0">
              <a:solidFill>
                <a:schemeClr val="bg1">
                  <a:lumMod val="50000"/>
                </a:schemeClr>
              </a:solidFill>
            </a:endParaRPr>
          </a:p>
        </p:txBody>
      </p:sp>
      <p:sp>
        <p:nvSpPr>
          <p:cNvPr id="19" name="ZoneTexte 18">
            <a:extLst>
              <a:ext uri="{FF2B5EF4-FFF2-40B4-BE49-F238E27FC236}">
                <a16:creationId xmlns:a16="http://schemas.microsoft.com/office/drawing/2014/main" id="{56315C86-5E0B-0CCB-8C73-860D27549623}"/>
              </a:ext>
            </a:extLst>
          </p:cNvPr>
          <p:cNvSpPr txBox="1"/>
          <p:nvPr/>
        </p:nvSpPr>
        <p:spPr>
          <a:xfrm>
            <a:off x="4045974" y="1147829"/>
            <a:ext cx="4683572" cy="246221"/>
          </a:xfrm>
          <a:prstGeom prst="rect">
            <a:avLst/>
          </a:prstGeom>
          <a:noFill/>
        </p:spPr>
        <p:txBody>
          <a:bodyPr wrap="square">
            <a:spAutoFit/>
          </a:bodyPr>
          <a:lstStyle/>
          <a:p>
            <a:pPr algn="ctr"/>
            <a:r>
              <a:rPr lang="fr-FR" sz="1000" i="1" dirty="0">
                <a:latin typeface="Calibri" panose="020F0502020204030204" pitchFamily="34" charset="0"/>
                <a:ea typeface="Calibri" panose="020F0502020204030204" pitchFamily="34" charset="0"/>
                <a:cs typeface="Calibri" panose="020F0502020204030204" pitchFamily="34" charset="0"/>
              </a:rPr>
              <a:t>Exemple d’une cartographie des processus métier d’une structure médico-sociale :</a:t>
            </a:r>
            <a:endParaRPr lang="fr-FR" sz="1000" i="1" dirty="0"/>
          </a:p>
        </p:txBody>
      </p:sp>
      <p:sp>
        <p:nvSpPr>
          <p:cNvPr id="21" name="Rectangle : coins arrondis 20">
            <a:extLst>
              <a:ext uri="{FF2B5EF4-FFF2-40B4-BE49-F238E27FC236}">
                <a16:creationId xmlns:a16="http://schemas.microsoft.com/office/drawing/2014/main" id="{A8971260-4CB9-E284-405F-A6B0A3C1019D}"/>
              </a:ext>
            </a:extLst>
          </p:cNvPr>
          <p:cNvSpPr/>
          <p:nvPr/>
        </p:nvSpPr>
        <p:spPr>
          <a:xfrm>
            <a:off x="739056" y="3623344"/>
            <a:ext cx="1313121" cy="768513"/>
          </a:xfrm>
          <a:prstGeom prst="roundRect">
            <a:avLst/>
          </a:prstGeom>
          <a:solidFill>
            <a:srgbClr val="873D73">
              <a:alpha val="50196"/>
            </a:srgb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fr-FR" sz="1000" b="1" i="1" dirty="0">
                <a:latin typeface="Calibri" panose="020F0502020204030204" pitchFamily="34" charset="0"/>
                <a:ea typeface="Calibri" panose="020F0502020204030204" pitchFamily="34" charset="0"/>
                <a:cs typeface="Calibri" panose="020F0502020204030204" pitchFamily="34" charset="0"/>
              </a:rPr>
              <a:t>Activités critiques*</a:t>
            </a:r>
          </a:p>
        </p:txBody>
      </p:sp>
      <p:sp>
        <p:nvSpPr>
          <p:cNvPr id="22" name="Rectangle : coins arrondis 21">
            <a:extLst>
              <a:ext uri="{FF2B5EF4-FFF2-40B4-BE49-F238E27FC236}">
                <a16:creationId xmlns:a16="http://schemas.microsoft.com/office/drawing/2014/main" id="{2D4CD783-F66C-9CE3-5FE9-8F2A1B1BAFBA}"/>
              </a:ext>
            </a:extLst>
          </p:cNvPr>
          <p:cNvSpPr/>
          <p:nvPr/>
        </p:nvSpPr>
        <p:spPr>
          <a:xfrm>
            <a:off x="1676866" y="3803939"/>
            <a:ext cx="1313121" cy="768513"/>
          </a:xfrm>
          <a:prstGeom prst="roundRect">
            <a:avLst/>
          </a:prstGeom>
          <a:solidFill>
            <a:schemeClr val="accent2">
              <a:lumMod val="50000"/>
              <a:alpha val="50196"/>
            </a:schemeClr>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r"/>
            <a:r>
              <a:rPr lang="fr-FR" sz="1000" b="1" i="1" dirty="0">
                <a:latin typeface="Calibri" panose="020F0502020204030204" pitchFamily="34" charset="0"/>
                <a:ea typeface="Calibri" panose="020F0502020204030204" pitchFamily="34" charset="0"/>
                <a:cs typeface="Calibri" panose="020F0502020204030204" pitchFamily="34" charset="0"/>
              </a:rPr>
              <a:t>Activités prioritaires*</a:t>
            </a:r>
          </a:p>
        </p:txBody>
      </p:sp>
      <p:sp>
        <p:nvSpPr>
          <p:cNvPr id="23" name="ZoneTexte 22">
            <a:extLst>
              <a:ext uri="{FF2B5EF4-FFF2-40B4-BE49-F238E27FC236}">
                <a16:creationId xmlns:a16="http://schemas.microsoft.com/office/drawing/2014/main" id="{921B1AA5-3C8E-D171-3DC0-87E5EBD5221B}"/>
              </a:ext>
            </a:extLst>
          </p:cNvPr>
          <p:cNvSpPr txBox="1"/>
          <p:nvPr/>
        </p:nvSpPr>
        <p:spPr>
          <a:xfrm>
            <a:off x="302434" y="4735067"/>
            <a:ext cx="3365998" cy="215444"/>
          </a:xfrm>
          <a:prstGeom prst="rect">
            <a:avLst/>
          </a:prstGeom>
          <a:noFill/>
        </p:spPr>
        <p:txBody>
          <a:bodyPr wrap="square">
            <a:spAutoFit/>
          </a:bodyPr>
          <a:lstStyle/>
          <a:p>
            <a:r>
              <a:rPr lang="fr-FR" sz="800" i="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 Voir les définitions dans le glossaire (slides 4 et 5)</a:t>
            </a:r>
            <a:endParaRPr lang="fr-FR" sz="800" i="1" dirty="0">
              <a:solidFill>
                <a:schemeClr val="bg1">
                  <a:lumMod val="50000"/>
                </a:schemeClr>
              </a:solidFill>
            </a:endParaRPr>
          </a:p>
        </p:txBody>
      </p:sp>
      <p:sp>
        <p:nvSpPr>
          <p:cNvPr id="24" name="Google Shape;362;g259c8bb200e_0_223">
            <a:extLst>
              <a:ext uri="{FF2B5EF4-FFF2-40B4-BE49-F238E27FC236}">
                <a16:creationId xmlns:a16="http://schemas.microsoft.com/office/drawing/2014/main" id="{CA7DB287-5466-1E81-A710-07BCC53AE1C6}"/>
              </a:ext>
            </a:extLst>
          </p:cNvPr>
          <p:cNvSpPr/>
          <p:nvPr/>
        </p:nvSpPr>
        <p:spPr>
          <a:xfrm>
            <a:off x="0" y="737526"/>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25" name="Google Shape;363;g259c8bb200e_0_223">
            <a:extLst>
              <a:ext uri="{FF2B5EF4-FFF2-40B4-BE49-F238E27FC236}">
                <a16:creationId xmlns:a16="http://schemas.microsoft.com/office/drawing/2014/main" id="{0D470214-E229-2519-D968-A770C0AE027B}"/>
              </a:ext>
            </a:extLst>
          </p:cNvPr>
          <p:cNvSpPr/>
          <p:nvPr/>
        </p:nvSpPr>
        <p:spPr>
          <a:xfrm>
            <a:off x="0" y="881851"/>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4C65D5AB-FB23-3925-32B6-6FD9DB320C77}"/>
              </a:ext>
            </a:extLst>
          </p:cNvPr>
          <p:cNvSpPr txBox="1"/>
          <p:nvPr/>
        </p:nvSpPr>
        <p:spPr>
          <a:xfrm>
            <a:off x="182696" y="788488"/>
            <a:ext cx="3499200" cy="1223412"/>
          </a:xfrm>
          <a:prstGeom prst="rect">
            <a:avLst/>
          </a:prstGeom>
          <a:solidFill>
            <a:schemeClr val="bg1">
              <a:lumMod val="95000"/>
            </a:schemeClr>
          </a:solidFill>
        </p:spPr>
        <p:txBody>
          <a:bodyPr wrap="square">
            <a:spAutoFit/>
          </a:bodyPr>
          <a:lstStyle/>
          <a:p>
            <a:pPr>
              <a:buSzPts val="1400"/>
            </a:pPr>
            <a:r>
              <a:rPr lang="fr-FR" sz="1050" dirty="0">
                <a:latin typeface="Calibri" panose="020F0502020204030204" pitchFamily="34" charset="0"/>
                <a:ea typeface="Calibri" panose="020F0502020204030204" pitchFamily="34" charset="0"/>
                <a:cs typeface="Calibri" panose="020F0502020204030204" pitchFamily="34" charset="0"/>
              </a:rPr>
              <a:t>La mise en place d’un PCRA consiste à sécuriser certaines </a:t>
            </a:r>
            <a:r>
              <a:rPr lang="fr-FR" sz="1050" b="1" dirty="0">
                <a:latin typeface="Calibri" panose="020F0502020204030204" pitchFamily="34" charset="0"/>
                <a:ea typeface="Calibri" panose="020F0502020204030204" pitchFamily="34" charset="0"/>
                <a:cs typeface="Calibri" panose="020F0502020204030204" pitchFamily="34" charset="0"/>
              </a:rPr>
              <a:t>activités</a:t>
            </a:r>
            <a:r>
              <a:rPr lang="fr-FR" sz="1050" dirty="0">
                <a:latin typeface="Calibri" panose="020F0502020204030204" pitchFamily="34" charset="0"/>
                <a:ea typeface="Calibri" panose="020F0502020204030204" pitchFamily="34" charset="0"/>
                <a:cs typeface="Calibri" panose="020F0502020204030204" pitchFamily="34" charset="0"/>
              </a:rPr>
              <a:t>, les plus critiques et/ou les plus prioritaires, qui composent les différents </a:t>
            </a:r>
            <a:r>
              <a:rPr lang="fr-FR" sz="1050" b="1" dirty="0">
                <a:latin typeface="Calibri" panose="020F0502020204030204" pitchFamily="34" charset="0"/>
                <a:ea typeface="Calibri" panose="020F0502020204030204" pitchFamily="34" charset="0"/>
                <a:cs typeface="Calibri" panose="020F0502020204030204" pitchFamily="34" charset="0"/>
              </a:rPr>
              <a:t>processus métier </a:t>
            </a:r>
            <a:r>
              <a:rPr lang="fr-FR" sz="1050" dirty="0">
                <a:latin typeface="Calibri" panose="020F0502020204030204" pitchFamily="34" charset="0"/>
                <a:ea typeface="Calibri" panose="020F0502020204030204" pitchFamily="34" charset="0"/>
                <a:cs typeface="Calibri" panose="020F0502020204030204" pitchFamily="34" charset="0"/>
              </a:rPr>
              <a:t>de l’OG et ses ESSMS. Cette </a:t>
            </a:r>
            <a:r>
              <a:rPr lang="fr-FR" sz="1050" b="1" dirty="0">
                <a:latin typeface="Calibri" panose="020F0502020204030204" pitchFamily="34" charset="0"/>
                <a:ea typeface="Calibri" panose="020F0502020204030204" pitchFamily="34" charset="0"/>
                <a:cs typeface="Calibri" panose="020F0502020204030204" pitchFamily="34" charset="0"/>
              </a:rPr>
              <a:t>description de l’activité </a:t>
            </a:r>
            <a:r>
              <a:rPr lang="fr-FR" sz="1050" dirty="0">
                <a:latin typeface="Calibri" panose="020F0502020204030204" pitchFamily="34" charset="0"/>
                <a:ea typeface="Calibri" panose="020F0502020204030204" pitchFamily="34" charset="0"/>
                <a:cs typeface="Calibri" panose="020F0502020204030204" pitchFamily="34" charset="0"/>
              </a:rPr>
              <a:t>est donc essentielle pour construire le PCRA. Le </a:t>
            </a:r>
            <a:r>
              <a:rPr lang="fr-FR" sz="1050" b="1" dirty="0">
                <a:latin typeface="Calibri" panose="020F0502020204030204" pitchFamily="34" charset="0"/>
                <a:ea typeface="Calibri" panose="020F0502020204030204" pitchFamily="34" charset="0"/>
                <a:cs typeface="Calibri" panose="020F0502020204030204" pitchFamily="34" charset="0"/>
              </a:rPr>
              <a:t>principe</a:t>
            </a:r>
            <a:r>
              <a:rPr lang="fr-FR" sz="1050" dirty="0">
                <a:latin typeface="Calibri" panose="020F0502020204030204" pitchFamily="34" charset="0"/>
                <a:ea typeface="Calibri" panose="020F0502020204030204" pitchFamily="34" charset="0"/>
                <a:cs typeface="Calibri" panose="020F0502020204030204" pitchFamily="34" charset="0"/>
              </a:rPr>
              <a:t> proposé pour décrire l’activité d’une structure médico-sociale est présenté ci-dessous :</a:t>
            </a:r>
          </a:p>
        </p:txBody>
      </p:sp>
    </p:spTree>
    <p:extLst>
      <p:ext uri="{BB962C8B-B14F-4D97-AF65-F5344CB8AC3E}">
        <p14:creationId xmlns:p14="http://schemas.microsoft.com/office/powerpoint/2010/main" val="246601193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50" name="ZoneTexte 49">
            <a:extLst>
              <a:ext uri="{FF2B5EF4-FFF2-40B4-BE49-F238E27FC236}">
                <a16:creationId xmlns:a16="http://schemas.microsoft.com/office/drawing/2014/main" id="{2A7572BC-2614-D227-3928-ED96BC254F7F}"/>
              </a:ext>
            </a:extLst>
          </p:cNvPr>
          <p:cNvSpPr txBox="1"/>
          <p:nvPr/>
        </p:nvSpPr>
        <p:spPr>
          <a:xfrm>
            <a:off x="194796" y="1616273"/>
            <a:ext cx="4572000" cy="1815882"/>
          </a:xfrm>
          <a:prstGeom prst="rect">
            <a:avLst/>
          </a:prstGeom>
          <a:noFill/>
        </p:spPr>
        <p:txBody>
          <a:bodyPr wrap="square">
            <a:spAutoFit/>
          </a:bodyPr>
          <a:lstStyle/>
          <a:p>
            <a:pPr algn="l"/>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 plan bleu doit contenir :</a:t>
            </a:r>
          </a:p>
          <a:p>
            <a:pPr marL="72000" indent="-72000" algn="l">
              <a:buFont typeface="Arial" panose="020B0604020202020204" pitchFamily="34" charset="0"/>
              <a:buChar char="•"/>
            </a:pP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Les modalités d’organisation de la cellule de crise et ses missions ;</a:t>
            </a:r>
          </a:p>
          <a:p>
            <a:pPr marL="72000" indent="-72000" algn="l">
              <a:buFont typeface="Arial" panose="020B0604020202020204" pitchFamily="34" charset="0"/>
              <a:buChar char="•"/>
            </a:pP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Les procédures de gestion des événements précisant, le cas </a:t>
            </a:r>
            <a:endPar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endParaRPr>
          </a:p>
          <a:p>
            <a:pPr algn="l"/>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échéant, les partenariats conclus avec des établissements de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santé ;</a:t>
            </a:r>
          </a:p>
          <a:p>
            <a:pPr marL="72000" indent="-72000" algn="l">
              <a:buFont typeface="Arial" panose="020B0604020202020204" pitchFamily="34" charset="0"/>
              <a:buChar char="•"/>
            </a:pPr>
            <a:r>
              <a:rPr lang="fr-FR" sz="800" b="1" i="0" u="sng"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Les modalités de continuité de l’activité de l’établissement ;</a:t>
            </a:r>
          </a:p>
          <a:p>
            <a:pPr marL="72000" indent="-72000" algn="l">
              <a:buFont typeface="Arial" panose="020B0604020202020204" pitchFamily="34" charset="0"/>
              <a:buChar char="•"/>
            </a:pP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Les modalités de mise en œuvre de ses dispositions et de leur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levée ;</a:t>
            </a:r>
          </a:p>
          <a:p>
            <a:pPr marL="72000" indent="-72000" algn="l">
              <a:buFont typeface="Arial" panose="020B0604020202020204" pitchFamily="34" charset="0"/>
              <a:buChar char="•"/>
            </a:pP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 recensement des moyens de réponse (équipements et matériels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disponibles au sein de l’établissement) ainsi que les modalités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d’organisation et de déploiement, adaptés  à chacun des plans de réponse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du dispositif ORSAN ;</a:t>
            </a:r>
          </a:p>
          <a:p>
            <a:pPr marL="72000" indent="-72000" algn="l">
              <a:buFont typeface="Arial" panose="020B0604020202020204" pitchFamily="34" charset="0"/>
              <a:buChar char="•"/>
            </a:pP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 plan de formation des personnels de l’établissement aux situations </a:t>
            </a:r>
          </a:p>
          <a:p>
            <a:pPr algn="l"/>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sanitaires exceptionnelles.</a:t>
            </a:r>
            <a:endParaRPr lang="fr-FR" sz="800" dirty="0"/>
          </a:p>
        </p:txBody>
      </p:sp>
      <p:sp>
        <p:nvSpPr>
          <p:cNvPr id="4" name="Google Shape;362;g259c8bb200e_0_223">
            <a:extLst>
              <a:ext uri="{FF2B5EF4-FFF2-40B4-BE49-F238E27FC236}">
                <a16:creationId xmlns:a16="http://schemas.microsoft.com/office/drawing/2014/main" id="{B7147969-F8BA-FE23-B3B7-8E7783B0BE7A}"/>
              </a:ext>
            </a:extLst>
          </p:cNvPr>
          <p:cNvSpPr/>
          <p:nvPr/>
        </p:nvSpPr>
        <p:spPr>
          <a:xfrm>
            <a:off x="0" y="825000"/>
            <a:ext cx="131100" cy="146700"/>
          </a:xfrm>
          <a:prstGeom prst="rect">
            <a:avLst/>
          </a:prstGeom>
          <a:solidFill>
            <a:srgbClr val="FCE6F0"/>
          </a:solidFill>
          <a:ln>
            <a:noFill/>
          </a:ln>
        </p:spPr>
        <p:txBody>
          <a:bodyPr spcFirstLastPara="1" wrap="square" lIns="91426" tIns="91426" rIns="91426" bIns="91426" anchor="ctr" anchorCtr="0">
            <a:noAutofit/>
          </a:bodyPr>
          <a:lstStyle/>
          <a:p>
            <a:pPr>
              <a:buSzPts val="1400"/>
            </a:pPr>
            <a:endParaRPr sz="1401"/>
          </a:p>
        </p:txBody>
      </p:sp>
      <p:sp>
        <p:nvSpPr>
          <p:cNvPr id="5" name="Google Shape;363;g259c8bb200e_0_223">
            <a:extLst>
              <a:ext uri="{FF2B5EF4-FFF2-40B4-BE49-F238E27FC236}">
                <a16:creationId xmlns:a16="http://schemas.microsoft.com/office/drawing/2014/main" id="{F23E1B3C-8FAD-2732-8546-899A4458C7C2}"/>
              </a:ext>
            </a:extLst>
          </p:cNvPr>
          <p:cNvSpPr/>
          <p:nvPr/>
        </p:nvSpPr>
        <p:spPr>
          <a:xfrm>
            <a:off x="0" y="969325"/>
            <a:ext cx="131100" cy="728700"/>
          </a:xfrm>
          <a:prstGeom prst="rect">
            <a:avLst/>
          </a:prstGeom>
          <a:solidFill>
            <a:schemeClr val="accent5"/>
          </a:solidFill>
          <a:ln>
            <a:noFill/>
          </a:ln>
        </p:spPr>
        <p:txBody>
          <a:bodyPr spcFirstLastPara="1" wrap="square" lIns="91426" tIns="91426" rIns="91426" bIns="91426" anchor="ctr" anchorCtr="0">
            <a:noAutofit/>
          </a:bodyPr>
          <a:lstStyle/>
          <a:p>
            <a:pPr>
              <a:buSzPts val="1400"/>
            </a:pPr>
            <a:endParaRPr sz="1401"/>
          </a:p>
        </p:txBody>
      </p:sp>
      <p:sp>
        <p:nvSpPr>
          <p:cNvPr id="357" name="Google Shape;357;g259c8bb200e_0_223"/>
          <p:cNvSpPr txBox="1">
            <a:spLocks noGrp="1"/>
          </p:cNvSpPr>
          <p:nvPr>
            <p:ph type="title"/>
          </p:nvPr>
        </p:nvSpPr>
        <p:spPr>
          <a:xfrm>
            <a:off x="827584" y="87473"/>
            <a:ext cx="7463433" cy="582505"/>
          </a:xfrm>
          <a:prstGeom prst="rect">
            <a:avLst/>
          </a:prstGeom>
          <a:noFill/>
          <a:ln>
            <a:noFill/>
          </a:ln>
        </p:spPr>
        <p:txBody>
          <a:bodyPr spcFirstLastPara="1" wrap="square" lIns="0" tIns="0" rIns="0" bIns="0" anchor="b" anchorCtr="0">
            <a:noAutofit/>
          </a:bodyPr>
          <a:lstStyle/>
          <a:p>
            <a:pPr>
              <a:buSzPct val="100000"/>
            </a:pPr>
            <a:r>
              <a:rPr lang="fr-FR" dirty="0">
                <a:latin typeface="Calibri" panose="020F0502020204030204" pitchFamily="34" charset="0"/>
                <a:ea typeface="Calibri" panose="020F0502020204030204" pitchFamily="34" charset="0"/>
                <a:cs typeface="Calibri" panose="020F0502020204030204" pitchFamily="34" charset="0"/>
                <a:sym typeface="Open Sans"/>
              </a:rPr>
              <a:t>PCRA : un plan de gestion de crise complémentaire à d’autres procédures du secteur médico-social : Plan Bleu et PRI</a:t>
            </a:r>
            <a:endParaRPr dirty="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0" name="Espace réservé du numéro de diapositive 2">
            <a:extLst>
              <a:ext uri="{FF2B5EF4-FFF2-40B4-BE49-F238E27FC236}">
                <a16:creationId xmlns:a16="http://schemas.microsoft.com/office/drawing/2014/main" id="{CE99EEF5-E383-A269-3038-8BB6B03FE033}"/>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solidFill>
                  <a:schemeClr val="bg1"/>
                </a:solidFill>
                <a:latin typeface="Open Sans" panose="020B0606030504020204" pitchFamily="34" charset="0"/>
                <a:ea typeface="Open Sans" panose="020B0606030504020204" pitchFamily="34" charset="0"/>
                <a:cs typeface="Open Sans" panose="020B0606030504020204" pitchFamily="34" charset="0"/>
              </a:rPr>
              <a:pPr algn="ctr"/>
              <a:t>9</a:t>
            </a:fld>
            <a:endParaRPr lang="fr-FR" sz="800"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ZoneTexte 41">
            <a:extLst>
              <a:ext uri="{FF2B5EF4-FFF2-40B4-BE49-F238E27FC236}">
                <a16:creationId xmlns:a16="http://schemas.microsoft.com/office/drawing/2014/main" id="{CE0C4F27-7663-F7F1-035A-9052896C50E7}"/>
              </a:ext>
            </a:extLst>
          </p:cNvPr>
          <p:cNvSpPr txBox="1"/>
          <p:nvPr/>
        </p:nvSpPr>
        <p:spPr>
          <a:xfrm>
            <a:off x="198685" y="787104"/>
            <a:ext cx="3169177" cy="869469"/>
          </a:xfrm>
          <a:prstGeom prst="rect">
            <a:avLst/>
          </a:prstGeom>
          <a:noFill/>
        </p:spPr>
        <p:txBody>
          <a:bodyPr wrap="square">
            <a:spAutoFit/>
          </a:bodyPr>
          <a:lstStyle/>
          <a:p>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 </a:t>
            </a:r>
            <a:r>
              <a:rPr lang="fr-FR" sz="1050" b="1" dirty="0">
                <a:solidFill>
                  <a:srgbClr val="378DCD"/>
                </a:solidFill>
                <a:latin typeface="Calibri" panose="020F0502020204030204" pitchFamily="34" charset="0"/>
                <a:ea typeface="Calibri" panose="020F0502020204030204" pitchFamily="34" charset="0"/>
                <a:cs typeface="Calibri" panose="020F0502020204030204" pitchFamily="34" charset="0"/>
              </a:rPr>
              <a:t>P</a:t>
            </a:r>
            <a:r>
              <a:rPr lang="fr-FR" sz="1050" b="1" i="0" dirty="0">
                <a:solidFill>
                  <a:srgbClr val="378DCD"/>
                </a:solidFill>
                <a:effectLst/>
                <a:latin typeface="Calibri" panose="020F0502020204030204" pitchFamily="34" charset="0"/>
                <a:ea typeface="Calibri" panose="020F0502020204030204" pitchFamily="34" charset="0"/>
                <a:cs typeface="Calibri" panose="020F0502020204030204" pitchFamily="34" charset="0"/>
              </a:rPr>
              <a:t>lan </a:t>
            </a:r>
            <a:r>
              <a:rPr lang="fr-FR" sz="1050" b="1" dirty="0">
                <a:solidFill>
                  <a:srgbClr val="378DCD"/>
                </a:solidFill>
                <a:latin typeface="Calibri" panose="020F0502020204030204" pitchFamily="34" charset="0"/>
                <a:ea typeface="Calibri" panose="020F0502020204030204" pitchFamily="34" charset="0"/>
                <a:cs typeface="Calibri" panose="020F0502020204030204" pitchFamily="34" charset="0"/>
              </a:rPr>
              <a:t>B</a:t>
            </a:r>
            <a:r>
              <a:rPr lang="fr-FR" sz="1050" b="1" i="0" dirty="0">
                <a:solidFill>
                  <a:srgbClr val="378DCD"/>
                </a:solidFill>
                <a:effectLst/>
                <a:latin typeface="Calibri" panose="020F0502020204030204" pitchFamily="34" charset="0"/>
                <a:ea typeface="Calibri" panose="020F0502020204030204" pitchFamily="34" charset="0"/>
                <a:cs typeface="Calibri" panose="020F0502020204030204" pitchFamily="34" charset="0"/>
              </a:rPr>
              <a:t>leu</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a:t>
            </a:r>
            <a:r>
              <a:rPr lang="fr-FR" sz="800" b="1" i="0" u="sng"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intégré dans le projet d’établissement constitue le plan global de gestion des risques des établissements médico-sociaux pour faire face à tout type de crises et de situations sanitaires exceptionnelles </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susceptibles de les impacter (épidémies, </a:t>
            </a:r>
            <a:r>
              <a:rPr lang="fr-FR" sz="800" b="1" i="0" u="sng"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rupture de flux</a:t>
            </a:r>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 incendie, infections nosocomiales, actes de malveillance et de terrorisme, catastrophes naturelles et technologiques, etc.).</a:t>
            </a:r>
          </a:p>
        </p:txBody>
      </p:sp>
      <p:sp>
        <p:nvSpPr>
          <p:cNvPr id="45" name="Ellipse 44">
            <a:extLst>
              <a:ext uri="{FF2B5EF4-FFF2-40B4-BE49-F238E27FC236}">
                <a16:creationId xmlns:a16="http://schemas.microsoft.com/office/drawing/2014/main" id="{097F29F4-FEB2-282E-722D-B52A72434297}"/>
              </a:ext>
            </a:extLst>
          </p:cNvPr>
          <p:cNvSpPr/>
          <p:nvPr/>
        </p:nvSpPr>
        <p:spPr>
          <a:xfrm>
            <a:off x="5188523" y="736343"/>
            <a:ext cx="1440000" cy="1440000"/>
          </a:xfrm>
          <a:prstGeom prst="ellipse">
            <a:avLst/>
          </a:prstGeom>
          <a:solidFill>
            <a:srgbClr val="7030A0">
              <a:alpha val="50000"/>
            </a:srgbClr>
          </a:solidFill>
          <a:ln w="25400" cap="flat" cmpd="sng" algn="ctr">
            <a:solidFill>
              <a:srgbClr val="FFFFFF">
                <a:hueOff val="0"/>
                <a:satOff val="0"/>
                <a:lumOff val="0"/>
                <a:alphaOff val="0"/>
              </a:srgbClr>
            </a:solidFill>
            <a:prstDash val="solid"/>
          </a:ln>
          <a:effectLst/>
        </p:spPr>
        <p:txBody>
          <a:bodyPr spcFirstLastPara="0" vert="horz" wrap="square" lIns="0" tIns="0" rIns="0" bIns="0" numCol="1" spcCol="1270" anchor="t" anchorCtr="1">
            <a:noAutofit/>
          </a:bodyPr>
          <a:lstStyle/>
          <a:p>
            <a:pPr lvl="0" algn="r"/>
            <a:r>
              <a:rPr lang="fr-FR" sz="1000" b="1" dirty="0">
                <a:solidFill>
                  <a:schemeClr val="bg1"/>
                </a:solidFill>
              </a:rPr>
              <a:t>Plan de </a:t>
            </a:r>
          </a:p>
          <a:p>
            <a:pPr lvl="0" algn="r"/>
            <a:r>
              <a:rPr lang="fr-FR" sz="1000" b="1" dirty="0">
                <a:solidFill>
                  <a:schemeClr val="bg1"/>
                </a:solidFill>
              </a:rPr>
              <a:t>Reprise Informatique (PRI)</a:t>
            </a:r>
          </a:p>
        </p:txBody>
      </p:sp>
      <p:sp>
        <p:nvSpPr>
          <p:cNvPr id="46" name="Ellipse 45">
            <a:extLst>
              <a:ext uri="{FF2B5EF4-FFF2-40B4-BE49-F238E27FC236}">
                <a16:creationId xmlns:a16="http://schemas.microsoft.com/office/drawing/2014/main" id="{B64526A3-DD0D-2743-2FCC-A48529A404D9}"/>
              </a:ext>
            </a:extLst>
          </p:cNvPr>
          <p:cNvSpPr/>
          <p:nvPr/>
        </p:nvSpPr>
        <p:spPr>
          <a:xfrm>
            <a:off x="5138691" y="1887424"/>
            <a:ext cx="1440000" cy="1440000"/>
          </a:xfrm>
          <a:prstGeom prst="ellipse">
            <a:avLst/>
          </a:prstGeom>
          <a:solidFill>
            <a:srgbClr val="D39DC5">
              <a:alpha val="49804"/>
            </a:srgbClr>
          </a:solidFill>
          <a:ln w="25400" cap="flat" cmpd="sng" algn="ctr">
            <a:solidFill>
              <a:srgbClr val="FFFFFF">
                <a:hueOff val="0"/>
                <a:satOff val="0"/>
                <a:lumOff val="0"/>
                <a:alphaOff val="0"/>
              </a:srgbClr>
            </a:solidFill>
            <a:prstDash val="solid"/>
          </a:ln>
          <a:effectLst/>
        </p:spPr>
        <p:txBody>
          <a:bodyPr spcFirstLastPara="0" vert="horz" wrap="square" lIns="0" tIns="0" rIns="0" bIns="0" numCol="1" spcCol="1270" anchor="ctr" anchorCtr="0">
            <a:noAutofit/>
          </a:bodyPr>
          <a:lstStyle/>
          <a:p>
            <a:pPr lvl="0" algn="r"/>
            <a:r>
              <a:rPr lang="fr-FR" sz="1000" b="1" dirty="0">
                <a:solidFill>
                  <a:schemeClr val="bg1"/>
                </a:solidFill>
              </a:rPr>
              <a:t>PCRA adapté </a:t>
            </a:r>
          </a:p>
          <a:p>
            <a:pPr lvl="0" algn="r"/>
            <a:r>
              <a:rPr lang="fr-FR" sz="1000" b="1" dirty="0">
                <a:solidFill>
                  <a:schemeClr val="bg1"/>
                </a:solidFill>
              </a:rPr>
              <a:t>au secteur médico-social </a:t>
            </a:r>
          </a:p>
          <a:p>
            <a:pPr lvl="0" algn="r"/>
            <a:r>
              <a:rPr lang="fr-FR" sz="1000" b="1" dirty="0">
                <a:solidFill>
                  <a:schemeClr val="bg1"/>
                </a:solidFill>
              </a:rPr>
              <a:t>(PCRA MS)</a:t>
            </a:r>
          </a:p>
        </p:txBody>
      </p:sp>
      <p:sp>
        <p:nvSpPr>
          <p:cNvPr id="48" name="ZoneTexte 47">
            <a:extLst>
              <a:ext uri="{FF2B5EF4-FFF2-40B4-BE49-F238E27FC236}">
                <a16:creationId xmlns:a16="http://schemas.microsoft.com/office/drawing/2014/main" id="{4191978F-32C5-EBD4-8D7E-36BAE5853322}"/>
              </a:ext>
            </a:extLst>
          </p:cNvPr>
          <p:cNvSpPr txBox="1"/>
          <p:nvPr/>
        </p:nvSpPr>
        <p:spPr>
          <a:xfrm>
            <a:off x="6716178" y="825000"/>
            <a:ext cx="2213493" cy="1854354"/>
          </a:xfrm>
          <a:prstGeom prst="rect">
            <a:avLst/>
          </a:prstGeom>
          <a:noFill/>
        </p:spPr>
        <p:txBody>
          <a:bodyPr wrap="square">
            <a:spAutoFit/>
          </a:bodyPr>
          <a:lstStyle/>
          <a:p>
            <a:r>
              <a:rPr lang="fr-FR" sz="800" b="0" i="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Le </a:t>
            </a:r>
            <a:r>
              <a:rPr lang="fr-FR" sz="1050" b="1" dirty="0">
                <a:solidFill>
                  <a:srgbClr val="986ABA"/>
                </a:solidFill>
                <a:latin typeface="Calibri" panose="020F0502020204030204" pitchFamily="34" charset="0"/>
                <a:ea typeface="Calibri" panose="020F0502020204030204" pitchFamily="34" charset="0"/>
                <a:cs typeface="Calibri" panose="020F0502020204030204" pitchFamily="34" charset="0"/>
              </a:rPr>
              <a:t>Plan de Reprise Informatique (PRI) </a:t>
            </a:r>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est une procédure de gestion de crise qui cible spécifiquement les systèmes d’information (SI). Ce plan détaille les actions à mettre en œuvre en cas d’interruption du SI de la structure médico-sociale. Cette interruption peut être provoquée par diverses causes (catastrophes naturelles, erreur humaine, panne de courant, cyberattaque, </a:t>
            </a:r>
            <a:r>
              <a:rPr lang="fr-FR" sz="800" dirty="0" err="1">
                <a:solidFill>
                  <a:srgbClr val="333333"/>
                </a:solidFill>
                <a:latin typeface="Calibri" panose="020F0502020204030204" pitchFamily="34" charset="0"/>
                <a:ea typeface="Calibri" panose="020F0502020204030204" pitchFamily="34" charset="0"/>
                <a:cs typeface="Calibri" panose="020F0502020204030204" pitchFamily="34" charset="0"/>
              </a:rPr>
              <a:t>etc</a:t>
            </a:r>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a:t>
            </a:r>
          </a:p>
          <a:p>
            <a:endPar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endParaRPr>
          </a:p>
          <a:p>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L’objectif du PRI est de minimiser le temps d’interruption du SI, et de s’assurer que la durée de perte des données soit la plus courte possible (stratégies de sauvegardes informatiques, </a:t>
            </a:r>
            <a:r>
              <a:rPr lang="fr-FR" sz="800" dirty="0" err="1">
                <a:solidFill>
                  <a:srgbClr val="333333"/>
                </a:solidFill>
                <a:latin typeface="Calibri" panose="020F0502020204030204" pitchFamily="34" charset="0"/>
                <a:ea typeface="Calibri" panose="020F0502020204030204" pitchFamily="34" charset="0"/>
                <a:cs typeface="Calibri" panose="020F0502020204030204" pitchFamily="34" charset="0"/>
              </a:rPr>
              <a:t>etc</a:t>
            </a:r>
            <a:r>
              <a:rPr lang="fr-FR" sz="800" dirty="0">
                <a:solidFill>
                  <a:srgbClr val="333333"/>
                </a:solidFill>
                <a:latin typeface="Calibri" panose="020F0502020204030204" pitchFamily="34" charset="0"/>
                <a:ea typeface="Calibri" panose="020F0502020204030204" pitchFamily="34" charset="0"/>
                <a:cs typeface="Calibri" panose="020F0502020204030204" pitchFamily="34" charset="0"/>
              </a:rPr>
              <a:t>).</a:t>
            </a:r>
            <a:endParaRPr lang="fr-FR" sz="800" dirty="0">
              <a:latin typeface="Calibri" panose="020F0502020204030204" pitchFamily="34" charset="0"/>
              <a:ea typeface="Calibri" panose="020F0502020204030204" pitchFamily="34" charset="0"/>
              <a:cs typeface="Calibri" panose="020F0502020204030204" pitchFamily="34" charset="0"/>
            </a:endParaRPr>
          </a:p>
        </p:txBody>
      </p:sp>
      <p:sp>
        <p:nvSpPr>
          <p:cNvPr id="2" name="Ellipse 1">
            <a:extLst>
              <a:ext uri="{FF2B5EF4-FFF2-40B4-BE49-F238E27FC236}">
                <a16:creationId xmlns:a16="http://schemas.microsoft.com/office/drawing/2014/main" id="{8837A60D-9C38-28FD-02DA-988DF26A6606}"/>
              </a:ext>
            </a:extLst>
          </p:cNvPr>
          <p:cNvSpPr/>
          <p:nvPr/>
        </p:nvSpPr>
        <p:spPr>
          <a:xfrm>
            <a:off x="3064331" y="779842"/>
            <a:ext cx="2520000" cy="2520000"/>
          </a:xfrm>
          <a:prstGeom prst="ellipse">
            <a:avLst/>
          </a:prstGeom>
          <a:solidFill>
            <a:srgbClr val="0070C0">
              <a:alpha val="50000"/>
            </a:srgbClr>
          </a:solidFill>
          <a:ln w="25400" cap="flat" cmpd="sng" algn="ctr">
            <a:solidFill>
              <a:srgbClr val="FFFFFF">
                <a:hueOff val="0"/>
                <a:satOff val="0"/>
                <a:lumOff val="0"/>
                <a:alphaOff val="0"/>
              </a:srgbClr>
            </a:solidFill>
            <a:prstDash val="solid"/>
          </a:ln>
          <a:effectLst/>
        </p:spPr>
        <p:txBody>
          <a:bodyPr spcFirstLastPara="0" vert="horz" wrap="square" lIns="0" tIns="0" rIns="0" bIns="0" numCol="1" spcCol="1270" anchor="t" anchorCtr="0">
            <a:noAutofit/>
          </a:bodyPr>
          <a:lstStyle/>
          <a:p>
            <a:pPr algn="ctr"/>
            <a:r>
              <a:rPr lang="fr-FR" sz="1600" b="1" dirty="0">
                <a:solidFill>
                  <a:schemeClr val="bg1"/>
                </a:solidFill>
              </a:rPr>
              <a:t>Plan Bleu</a:t>
            </a:r>
          </a:p>
        </p:txBody>
      </p:sp>
      <p:sp>
        <p:nvSpPr>
          <p:cNvPr id="47" name="ZoneTexte 46">
            <a:extLst>
              <a:ext uri="{FF2B5EF4-FFF2-40B4-BE49-F238E27FC236}">
                <a16:creationId xmlns:a16="http://schemas.microsoft.com/office/drawing/2014/main" id="{4A8AB40A-3749-04A6-A26B-09F9ACF4E9DA}"/>
              </a:ext>
            </a:extLst>
          </p:cNvPr>
          <p:cNvSpPr txBox="1"/>
          <p:nvPr/>
        </p:nvSpPr>
        <p:spPr>
          <a:xfrm>
            <a:off x="3202767" y="1333088"/>
            <a:ext cx="2092084" cy="1569660"/>
          </a:xfrm>
          <a:prstGeom prst="rect">
            <a:avLst/>
          </a:prstGeom>
          <a:noFill/>
        </p:spPr>
        <p:txBody>
          <a:bodyPr wrap="square">
            <a:spAutoFit/>
          </a:bodyPr>
          <a:lstStyle>
            <a:defPPr marR="0" lvl="0" algn="l" rtl="0">
              <a:lnSpc>
                <a:spcPct val="100000"/>
              </a:lnSpc>
              <a:spcBef>
                <a:spcPts val="0"/>
              </a:spcBef>
              <a:spcAft>
                <a:spcPts val="0"/>
              </a:spcAft>
            </a:defPPr>
            <a:lvl1pPr>
              <a:defRPr sz="1200">
                <a:solidFill>
                  <a:schemeClr val="bg1"/>
                </a:solidFill>
                <a:latin typeface="+mn-lt"/>
                <a:ea typeface="Calibri" panose="020F0502020204030204" pitchFamily="34" charset="0"/>
                <a:cs typeface="Calibri" panose="020F0502020204030204" pitchFamily="34" charset="0"/>
              </a:defRPr>
            </a:lvl1pPr>
          </a:lstStyle>
          <a:p>
            <a:pPr>
              <a:buClr>
                <a:schemeClr val="bg1"/>
              </a:buClr>
            </a:pPr>
            <a:r>
              <a:rPr lang="fr-FR" sz="800" i="1" dirty="0">
                <a:latin typeface="Calibri" panose="020F0502020204030204" pitchFamily="34" charset="0"/>
                <a:sym typeface="Wingdings" panose="05000000000000000000" pitchFamily="2" charset="2"/>
              </a:rPr>
              <a:t>Obligation d’inscription dans le projet d’établissement pour :</a:t>
            </a:r>
          </a:p>
          <a:p>
            <a:pPr marL="171450" indent="-171450">
              <a:buClr>
                <a:schemeClr val="bg1"/>
              </a:buClr>
              <a:buFont typeface="Wingdings" panose="05000000000000000000" pitchFamily="2" charset="2"/>
              <a:buChar char="Ø"/>
            </a:pPr>
            <a:r>
              <a:rPr lang="fr-FR" sz="800" b="0" i="1" dirty="0">
                <a:effectLst/>
                <a:latin typeface="sourcesanspro"/>
              </a:rPr>
              <a:t>Les établissements d'hébergement pour personnes âgées dépendantes (EHPAD) ;</a:t>
            </a:r>
          </a:p>
          <a:p>
            <a:pPr marL="171450" indent="-171450">
              <a:buClr>
                <a:schemeClr val="bg1"/>
              </a:buClr>
              <a:buFont typeface="Wingdings" panose="05000000000000000000" pitchFamily="2" charset="2"/>
              <a:buChar char="Ø"/>
            </a:pPr>
            <a:r>
              <a:rPr lang="fr-FR" sz="800" b="0" i="1" dirty="0">
                <a:effectLst/>
                <a:latin typeface="sourcesanspro"/>
              </a:rPr>
              <a:t>Les établissements qui assurent pour les personnes en situation de handicap un hébergement collectif et des soins pris en charge par la branche autonomie et par les organismes d'assurance maladie ;</a:t>
            </a:r>
          </a:p>
          <a:p>
            <a:pPr marL="171450" indent="-171450">
              <a:buClr>
                <a:schemeClr val="bg1"/>
              </a:buClr>
              <a:buFont typeface="Wingdings" panose="05000000000000000000" pitchFamily="2" charset="2"/>
              <a:buChar char="Ø"/>
            </a:pPr>
            <a:r>
              <a:rPr lang="fr-FR" sz="800" b="0" i="1" dirty="0">
                <a:effectLst/>
                <a:latin typeface="sourcesanspro"/>
              </a:rPr>
              <a:t>Les structures dénommées « lits halte soins santé » et « lits d'accueil médicalisés ».</a:t>
            </a:r>
            <a:endParaRPr lang="fr-FR" sz="800" b="1" i="1" u="sng" dirty="0">
              <a:latin typeface="Calibri" panose="020F0502020204030204" pitchFamily="34" charset="0"/>
            </a:endParaRPr>
          </a:p>
        </p:txBody>
      </p:sp>
      <p:sp>
        <p:nvSpPr>
          <p:cNvPr id="3" name="Rectangle : coins arrondis 2">
            <a:extLst>
              <a:ext uri="{FF2B5EF4-FFF2-40B4-BE49-F238E27FC236}">
                <a16:creationId xmlns:a16="http://schemas.microsoft.com/office/drawing/2014/main" id="{18F5E725-085D-0E36-9F14-1ECF70635333}"/>
              </a:ext>
            </a:extLst>
          </p:cNvPr>
          <p:cNvSpPr/>
          <p:nvPr/>
        </p:nvSpPr>
        <p:spPr>
          <a:xfrm>
            <a:off x="1269053" y="3455994"/>
            <a:ext cx="7587546" cy="1498283"/>
          </a:xfrm>
          <a:prstGeom prst="roundRect">
            <a:avLst/>
          </a:prstGeom>
          <a:solidFill>
            <a:schemeClr val="accent1">
              <a:lumMod val="20000"/>
              <a:lumOff val="80000"/>
            </a:schemeClr>
          </a:solidFill>
          <a:ln>
            <a:solidFill>
              <a:schemeClr val="bg1"/>
            </a:solidFill>
          </a:ln>
        </p:spPr>
        <p:txBody>
          <a:bodyPr wrap="square" lIns="180000">
            <a:spAutoFit/>
          </a:bodyPr>
          <a:lstStyle/>
          <a:p>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Le </a:t>
            </a:r>
            <a:r>
              <a:rPr lang="fr-FR" sz="1200" b="1" dirty="0">
                <a:solidFill>
                  <a:srgbClr val="D39DC5"/>
                </a:solidFill>
                <a:latin typeface="Calibri" panose="020F0502020204030204" pitchFamily="34" charset="0"/>
                <a:ea typeface="Calibri" panose="020F0502020204030204" pitchFamily="34" charset="0"/>
                <a:cs typeface="Calibri" panose="020F0502020204030204" pitchFamily="34" charset="0"/>
              </a:rPr>
              <a:t>PCRA adapté au secteur médico-social (PCRA MS) </a:t>
            </a:r>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est un </a:t>
            </a:r>
            <a:r>
              <a:rPr lang="fr-FR" sz="1000" b="1"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outil de gestion de crise complémentaire</a:t>
            </a:r>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 qui vise à renforcer la protection de la continuité d’activité du secteur médico-social, et notamment pour les structures qui ne possèdent ni Plan Bleu, ni PRI.</a:t>
            </a:r>
          </a:p>
          <a:p>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Les structures médico-sociales qui ont déjà formalisé des procédures de continuité d’activité dans le cadre d’un Plan Bleu ou d’un PRI, pourront </a:t>
            </a:r>
            <a:r>
              <a:rPr lang="fr-FR" sz="1000" u="sng"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compléter ces procédures existantes par le traitement de scénarios d’indisponibilité de ressources différents </a:t>
            </a:r>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(SI, personnel, bâtiment, fournisseur). </a:t>
            </a:r>
          </a:p>
          <a:p>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Le kit PCRA MS peut également </a:t>
            </a:r>
            <a:r>
              <a:rPr lang="fr-FR" sz="1000" u="sng"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apporter une aide méthodologique </a:t>
            </a:r>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d’identification des processus métier critiques et des solutions de continuité et de reprise d’activité. </a:t>
            </a:r>
          </a:p>
          <a:p>
            <a:r>
              <a:rPr lang="fr-FR" sz="1000"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Le PCRA MS </a:t>
            </a:r>
            <a:r>
              <a:rPr lang="fr-FR" sz="1000" u="sng" dirty="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rPr>
              <a:t>peut enrichir et améliorer les procédures opérationnelles de continuité d’activité existantes liées au Plan Bleu et/ou au PRI.</a:t>
            </a:r>
          </a:p>
        </p:txBody>
      </p:sp>
      <p:sp>
        <p:nvSpPr>
          <p:cNvPr id="6" name="Espace réservé du numéro de diapositive 2">
            <a:extLst>
              <a:ext uri="{FF2B5EF4-FFF2-40B4-BE49-F238E27FC236}">
                <a16:creationId xmlns:a16="http://schemas.microsoft.com/office/drawing/2014/main" id="{013EFC6F-F6FE-A388-BF39-7E86C5001E12}"/>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9</a:t>
            </a:fld>
            <a:endParaRPr lang="fr-FR" sz="800" i="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81785396"/>
      </p:ext>
    </p:extLst>
  </p:cSld>
  <p:clrMapOvr>
    <a:masterClrMapping/>
  </p:clrMapOvr>
  <p:transition>
    <p:fade/>
  </p:transition>
</p:sld>
</file>

<file path=ppt/theme/theme1.xml><?xml version="1.0" encoding="utf-8"?>
<a:theme xmlns:a="http://schemas.openxmlformats.org/drawingml/2006/main" name="ANS_THEME STANDARD_V1.0">
  <a:themeElements>
    <a:clrScheme name="Custom 1">
      <a:dk1>
        <a:srgbClr val="000000"/>
      </a:dk1>
      <a:lt1>
        <a:srgbClr val="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S_THEME STANDARD_V1.0">
  <a:themeElements>
    <a:clrScheme name="Custom 1">
      <a:dk1>
        <a:srgbClr val="000000"/>
      </a:dk1>
      <a:lt1>
        <a:srgbClr val="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6d63cff-b930-45ae-9cdb-d4200eb6be09" xsi:nil="true"/>
    <lcf76f155ced4ddcb4097134ff3c332f xmlns="4338ecf6-cca6-464c-bf43-6526cb7490a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C2AE7274C7214EA9C6749E3B848957" ma:contentTypeVersion="18" ma:contentTypeDescription="Crée un document." ma:contentTypeScope="" ma:versionID="9a393fd8165a9a637a17ccf24c7058ab">
  <xsd:schema xmlns:xsd="http://www.w3.org/2001/XMLSchema" xmlns:xs="http://www.w3.org/2001/XMLSchema" xmlns:p="http://schemas.microsoft.com/office/2006/metadata/properties" xmlns:ns2="4338ecf6-cca6-464c-bf43-6526cb7490ab" xmlns:ns3="e6d63cff-b930-45ae-9cdb-d4200eb6be09" targetNamespace="http://schemas.microsoft.com/office/2006/metadata/properties" ma:root="true" ma:fieldsID="10e5a61954fbed26c19251b68265c72a" ns2:_="" ns3:_="">
    <xsd:import namespace="4338ecf6-cca6-464c-bf43-6526cb7490ab"/>
    <xsd:import namespace="e6d63cff-b930-45ae-9cdb-d4200eb6be09"/>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38ecf6-cca6-464c-bf43-6526cb7490a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GenerationTime" ma:index="7" nillable="true" ma:displayName="MediaServiceGenerationTime" ma:hidden="true" ma:internalName="MediaServiceGenerationTime" ma:readOnly="true">
      <xsd:simpleType>
        <xsd:restriction base="dms:Text"/>
      </xsd:simpleType>
    </xsd:element>
    <xsd:element name="MediaServiceEventHashCode" ma:index="8" nillable="true" ma:displayName="MediaServiceEventHashCode" ma:hidden="true" ma:internalName="MediaServiceEventHashCode" ma:readOnly="true">
      <xsd:simpleType>
        <xsd:restriction base="dms:Text"/>
      </xsd:simpleType>
    </xsd:element>
    <xsd:element name="MediaServiceDateTaken" ma:index="9" nillable="true" ma:displayName="MediaServiceDateTaken" ma:description="" ma:hidden="true" ma:internalName="MediaServiceDateTaken" ma:readOnly="true">
      <xsd:simpleType>
        <xsd:restriction base="dms:Text"/>
      </xsd:simpleType>
    </xsd:element>
    <xsd:element name="MediaLengthInSeconds" ma:index="10" nillable="true" ma:displayName="MediaLengthInSeconds" ma:hidden="true" ma:internalName="MediaLengthInSeconds" ma:readOnly="true">
      <xsd:simpleType>
        <xsd:restriction base="dms:Unknown"/>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f9c04131-a3dd-48b1-9899-21c6397bbaf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6d63cff-b930-45ae-9cdb-d4200eb6be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5632647-0b00-4549-8120-6505e936c0c5}" ma:internalName="TaxCatchAll" ma:showField="CatchAllData" ma:web="e6d63cff-b930-45ae-9cdb-d4200eb6be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B919D1-1562-4EED-BF3E-BFD8F67AE9A8}">
  <ds:schemaRefs>
    <ds:schemaRef ds:uri="http://schemas.microsoft.com/sharepoint/v3/contenttype/forms"/>
  </ds:schemaRefs>
</ds:datastoreItem>
</file>

<file path=customXml/itemProps2.xml><?xml version="1.0" encoding="utf-8"?>
<ds:datastoreItem xmlns:ds="http://schemas.openxmlformats.org/officeDocument/2006/customXml" ds:itemID="{9E4EB366-B44B-4BD6-BC30-DFE6C075BC4B}">
  <ds:schemaRefs>
    <ds:schemaRef ds:uri="4338ecf6-cca6-464c-bf43-6526cb7490ab"/>
    <ds:schemaRef ds:uri="http://schemas.microsoft.com/office/2006/metadata/properties"/>
    <ds:schemaRef ds:uri="http://schemas.microsoft.com/office/2006/documentManagement/types"/>
    <ds:schemaRef ds:uri="http://purl.org/dc/dcmitype/"/>
    <ds:schemaRef ds:uri="http://purl.org/dc/elements/1.1/"/>
    <ds:schemaRef ds:uri="http://www.w3.org/XML/1998/namespace"/>
    <ds:schemaRef ds:uri="http://schemas.openxmlformats.org/package/2006/metadata/core-properties"/>
    <ds:schemaRef ds:uri="http://schemas.microsoft.com/office/infopath/2007/PartnerControls"/>
    <ds:schemaRef ds:uri="e6d63cff-b930-45ae-9cdb-d4200eb6be09"/>
    <ds:schemaRef ds:uri="http://purl.org/dc/terms/"/>
  </ds:schemaRefs>
</ds:datastoreItem>
</file>

<file path=customXml/itemProps3.xml><?xml version="1.0" encoding="utf-8"?>
<ds:datastoreItem xmlns:ds="http://schemas.openxmlformats.org/officeDocument/2006/customXml" ds:itemID="{2DC9C36F-3939-4F0B-85E9-38AACA7B2676}"/>
</file>

<file path=docProps/app.xml><?xml version="1.0" encoding="utf-8"?>
<Properties xmlns="http://schemas.openxmlformats.org/officeDocument/2006/extended-properties" xmlns:vt="http://schemas.openxmlformats.org/officeDocument/2006/docPropsVTypes">
  <TotalTime>24740</TotalTime>
  <Words>2812</Words>
  <Application>Microsoft Office PowerPoint</Application>
  <PresentationFormat>Affichage à l'écran (16:9)</PresentationFormat>
  <Paragraphs>242</Paragraphs>
  <Slides>14</Slides>
  <Notes>10</Notes>
  <HiddenSlides>2</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14</vt:i4>
      </vt:variant>
    </vt:vector>
  </HeadingPairs>
  <TitlesOfParts>
    <vt:vector size="23" baseType="lpstr">
      <vt:lpstr>Wingdings</vt:lpstr>
      <vt:lpstr>sourcesanspro</vt:lpstr>
      <vt:lpstr>Noto Sans Symbols</vt:lpstr>
      <vt:lpstr>Open Sans</vt:lpstr>
      <vt:lpstr>Lato Light</vt:lpstr>
      <vt:lpstr>Calibri</vt:lpstr>
      <vt:lpstr>Arial</vt:lpstr>
      <vt:lpstr>ANS_THEME STANDARD_V1.0</vt:lpstr>
      <vt:lpstr>ANS_THEME STANDARD_V1.0</vt:lpstr>
      <vt:lpstr>Présentation du Plan de Continuité et de Reprise d’Activité adapté au secteur Médico-Social</vt:lpstr>
      <vt:lpstr>Pour commencer, quelques éléments permettant de mener à bien les travaux d’élaboration du PCRA MS</vt:lpstr>
      <vt:lpstr>Sommaire </vt:lpstr>
      <vt:lpstr>Pourquoi construire un Plan de Continuité et de Reprise d’Activité (PCRA) dans le secteur Médico-Social ? </vt:lpstr>
      <vt:lpstr>Les 6 objectifs du PCRA dans le secteur médico-social</vt:lpstr>
      <vt:lpstr>Le Système de Management de la Continuité d’Activité (SMCA)</vt:lpstr>
      <vt:lpstr>Quels scénarios d’indisponibilité traiter dans un PCRA ?</vt:lpstr>
      <vt:lpstr> PCRA MS : Comment décrire l’activité d’une structure médico-sociale ?</vt:lpstr>
      <vt:lpstr>PCRA : un plan de gestion de crise complémentaire à d’autres procédures du secteur médico-social : Plan Bleu et PRI</vt:lpstr>
      <vt:lpstr>Obligations réglementaires</vt:lpstr>
      <vt:lpstr>Glossaire (1/2)</vt:lpstr>
      <vt:lpstr>Glossaire (2/2)</vt:lpstr>
      <vt:lpstr>Evolution de l’activité en cas de crise, avec et sans PCRA</vt:lpstr>
      <vt:lpstr>Evolution de l’activité en cas de crise, avec et sans PCRA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d’un Plan de Continuité et de Reprise d’Activité</dc:title>
  <dc:creator>Vincent CORNET</dc:creator>
  <cp:lastModifiedBy>Tony Lacomat</cp:lastModifiedBy>
  <cp:revision>14</cp:revision>
  <dcterms:created xsi:type="dcterms:W3CDTF">2020-03-11T15:38:49Z</dcterms:created>
  <dcterms:modified xsi:type="dcterms:W3CDTF">2025-01-13T16:06:10Z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itre">
    <vt:lpwstr>Titre du document</vt:lpwstr>
  </property>
  <property fmtid="{D5CDD505-2E9C-101B-9397-08002B2CF9AE}" pid="3" name="_Sous-titre">
    <vt:lpwstr>Sous-titre</vt:lpwstr>
  </property>
  <property fmtid="{D5CDD505-2E9C-101B-9397-08002B2CF9AE}" pid="4" name="_Projet">
    <vt:lpwstr>Nom du projet</vt:lpwstr>
  </property>
  <property fmtid="{D5CDD505-2E9C-101B-9397-08002B2CF9AE}" pid="5" name="_Direction">
    <vt:lpwstr>Nom du pôle/direction</vt:lpwstr>
  </property>
  <property fmtid="{D5CDD505-2E9C-101B-9397-08002B2CF9AE}" pid="6" name="_Version">
    <vt:lpwstr>V0.1</vt:lpwstr>
  </property>
  <property fmtid="{D5CDD505-2E9C-101B-9397-08002B2CF9AE}" pid="7" name="_Statut">
    <vt:lpwstr>En cours</vt:lpwstr>
  </property>
  <property fmtid="{D5CDD505-2E9C-101B-9397-08002B2CF9AE}" pid="8" name="_Classification">
    <vt:lpwstr>Restreinte</vt:lpwstr>
  </property>
  <property fmtid="{D5CDD505-2E9C-101B-9397-08002B2CF9AE}" pid="9" name="*Choix Statut">
    <vt:lpwstr>En cours / En validation / Validé</vt:lpwstr>
  </property>
  <property fmtid="{D5CDD505-2E9C-101B-9397-08002B2CF9AE}" pid="10" name="*Choix classification">
    <vt:lpwstr>Publique / Interne / Restreinte / Confidentielle</vt:lpwstr>
  </property>
  <property fmtid="{D5CDD505-2E9C-101B-9397-08002B2CF9AE}" pid="11" name="ContentTypeId">
    <vt:lpwstr>0x01010077C2AE7274C7214EA9C6749E3B848957</vt:lpwstr>
  </property>
  <property fmtid="{D5CDD505-2E9C-101B-9397-08002B2CF9AE}" pid="12" name="TaxKeyword">
    <vt:lpwstr/>
  </property>
  <property fmtid="{D5CDD505-2E9C-101B-9397-08002B2CF9AE}" pid="13" name="WSDocumentType">
    <vt:lpwstr/>
  </property>
  <property fmtid="{D5CDD505-2E9C-101B-9397-08002B2CF9AE}" pid="14" name="MediaServiceImageTags">
    <vt:lpwstr/>
  </property>
  <property fmtid="{D5CDD505-2E9C-101B-9397-08002B2CF9AE}" pid="15" name="MSIP_Label_ae8fab06-504b-4325-93a9-50ca85e66f06_Enabled">
    <vt:lpwstr>true</vt:lpwstr>
  </property>
  <property fmtid="{D5CDD505-2E9C-101B-9397-08002B2CF9AE}" pid="16" name="MSIP_Label_ae8fab06-504b-4325-93a9-50ca85e66f06_SetDate">
    <vt:lpwstr>2024-01-17T11:32:11Z</vt:lpwstr>
  </property>
  <property fmtid="{D5CDD505-2E9C-101B-9397-08002B2CF9AE}" pid="17" name="MSIP_Label_ae8fab06-504b-4325-93a9-50ca85e66f06_Method">
    <vt:lpwstr>Standard</vt:lpwstr>
  </property>
  <property fmtid="{D5CDD505-2E9C-101B-9397-08002B2CF9AE}" pid="18" name="MSIP_Label_ae8fab06-504b-4325-93a9-50ca85e66f06_Name">
    <vt:lpwstr>C-Confidentiel</vt:lpwstr>
  </property>
  <property fmtid="{D5CDD505-2E9C-101B-9397-08002B2CF9AE}" pid="19" name="MSIP_Label_ae8fab06-504b-4325-93a9-50ca85e66f06_SiteId">
    <vt:lpwstr>41d9a388-7aef-420d-976c-d046beab641f</vt:lpwstr>
  </property>
  <property fmtid="{D5CDD505-2E9C-101B-9397-08002B2CF9AE}" pid="20" name="MSIP_Label_ae8fab06-504b-4325-93a9-50ca85e66f06_ActionId">
    <vt:lpwstr>5ac3adaa-e5a2-41e7-b09f-7abff6e82a56</vt:lpwstr>
  </property>
  <property fmtid="{D5CDD505-2E9C-101B-9397-08002B2CF9AE}" pid="21" name="MSIP_Label_ae8fab06-504b-4325-93a9-50ca85e66f06_ContentBits">
    <vt:lpwstr>0</vt:lpwstr>
  </property>
  <property fmtid="{D5CDD505-2E9C-101B-9397-08002B2CF9AE}" pid="22" name="_ExtendedDescription">
    <vt:lpwstr/>
  </property>
</Properties>
</file>