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4"/>
  </p:sldMasterIdLst>
  <p:notesMasterIdLst>
    <p:notesMasterId r:id="rId6"/>
  </p:notesMasterIdLst>
  <p:sldIdLst>
    <p:sldId id="256" r:id="rId5"/>
  </p:sldIdLst>
  <p:sldSz cx="6858000" cy="9906000" type="A4"/>
  <p:notesSz cx="6858000" cy="9144000"/>
  <p:embeddedFontLst>
    <p:embeddedFont>
      <p:font typeface="Open Sans" panose="020B0606030504020204" pitchFamily="34" charset="0"/>
      <p:regular r:id="rId7"/>
      <p:bold r:id="rId8"/>
      <p:italic r:id="rId9"/>
      <p:boldItalic r:id="rId10"/>
    </p:embeddedFont>
    <p:embeddedFont>
      <p:font typeface="Tahoma" panose="020B0604030504040204" pitchFamily="34" charset="0"/>
      <p:regular r:id="rId11"/>
      <p:bold r:id="rId1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17" roundtripDataSignature="AMtx7mgPWlzHfpsxOGKXNsBUdoJNp7R6t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3" d="100"/>
          <a:sy n="73" d="100"/>
        </p:scale>
        <p:origin x="322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customschemas.google.com/relationships/presentationmetadata" Target="metadata"/><Relationship Id="rId2" Type="http://schemas.openxmlformats.org/officeDocument/2006/relationships/customXml" Target="../customXml/item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5" Type="http://schemas.openxmlformats.org/officeDocument/2006/relationships/slide" Target="slides/slide1.xml"/><Relationship Id="rId10" Type="http://schemas.openxmlformats.org/officeDocument/2006/relationships/font" Target="fonts/font4.fntdata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ny Lacomat" userId="2c64e117-2ebd-431b-b047-0e06b776026c" providerId="ADAL" clId="{FB3CB925-BF98-4B08-AB88-A10C28F03D2E}"/>
    <pc:docChg chg="custSel modSld">
      <pc:chgData name="Tony Lacomat" userId="2c64e117-2ebd-431b-b047-0e06b776026c" providerId="ADAL" clId="{FB3CB925-BF98-4B08-AB88-A10C28F03D2E}" dt="2025-01-13T16:00:27.831" v="0" actId="478"/>
      <pc:docMkLst>
        <pc:docMk/>
      </pc:docMkLst>
      <pc:sldChg chg="delSp mod">
        <pc:chgData name="Tony Lacomat" userId="2c64e117-2ebd-431b-b047-0e06b776026c" providerId="ADAL" clId="{FB3CB925-BF98-4B08-AB88-A10C28F03D2E}" dt="2025-01-13T16:00:27.831" v="0" actId="478"/>
        <pc:sldMkLst>
          <pc:docMk/>
          <pc:sldMk cId="0" sldId="256"/>
        </pc:sldMkLst>
        <pc:spChg chg="del">
          <ac:chgData name="Tony Lacomat" userId="2c64e117-2ebd-431b-b047-0e06b776026c" providerId="ADAL" clId="{FB3CB925-BF98-4B08-AB88-A10C28F03D2E}" dt="2025-01-13T16:00:27.831" v="0" actId="478"/>
          <ac:spMkLst>
            <pc:docMk/>
            <pc:sldMk cId="0" sldId="256"/>
            <ac:spMk id="17" creationId="{AE18910E-2220-4262-B6A4-376B66B09489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2360613" y="1143000"/>
            <a:ext cx="213677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fr-FR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‹N°›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25a12b0f089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g25a12b0f089_0_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7" name="Google Shape;87;g25a12b0f089_0_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1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e de titre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6"/>
          <p:cNvSpPr txBox="1"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6"/>
          <p:cNvSpPr txBox="1"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/>
            </a:lvl3pPr>
            <a:lvl4pPr lvl="3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18" name="Google Shape;18;p6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6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6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texte vertical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5"/>
          <p:cNvSpPr txBox="1"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5"/>
          <p:cNvSpPr txBox="1">
            <a:spLocks noGrp="1"/>
          </p:cNvSpPr>
          <p:nvPr>
            <p:ph type="body" idx="1"/>
          </p:nvPr>
        </p:nvSpPr>
        <p:spPr>
          <a:xfrm rot="5400000">
            <a:off x="286367" y="2822135"/>
            <a:ext cx="6285266" cy="5915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15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5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5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vertical et texte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6"/>
          <p:cNvSpPr txBox="1">
            <a:spLocks noGrp="1"/>
          </p:cNvSpPr>
          <p:nvPr>
            <p:ph type="title"/>
          </p:nvPr>
        </p:nvSpPr>
        <p:spPr>
          <a:xfrm rot="5400000">
            <a:off x="1449696" y="3985464"/>
            <a:ext cx="8394877" cy="14787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6"/>
          <p:cNvSpPr txBox="1">
            <a:spLocks noGrp="1"/>
          </p:cNvSpPr>
          <p:nvPr>
            <p:ph type="body" idx="1"/>
          </p:nvPr>
        </p:nvSpPr>
        <p:spPr>
          <a:xfrm rot="5400000">
            <a:off x="-1550679" y="2549570"/>
            <a:ext cx="8394877" cy="43505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16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6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6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contenu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7"/>
          <p:cNvSpPr txBox="1"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7"/>
          <p:cNvSpPr txBox="1"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7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7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7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de section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8"/>
          <p:cNvSpPr txBox="1"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8"/>
          <p:cNvSpPr txBox="1"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350"/>
              <a:buNone/>
              <a:defRPr sz="135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8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8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8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eux contenus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9"/>
          <p:cNvSpPr txBox="1"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9"/>
          <p:cNvSpPr txBox="1">
            <a:spLocks noGrp="1"/>
          </p:cNvSpPr>
          <p:nvPr>
            <p:ph type="body" idx="1"/>
          </p:nvPr>
        </p:nvSpPr>
        <p:spPr>
          <a:xfrm>
            <a:off x="471488" y="2637014"/>
            <a:ext cx="2914650" cy="62852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9"/>
          <p:cNvSpPr txBox="1">
            <a:spLocks noGrp="1"/>
          </p:cNvSpPr>
          <p:nvPr>
            <p:ph type="body" idx="2"/>
          </p:nvPr>
        </p:nvSpPr>
        <p:spPr>
          <a:xfrm>
            <a:off x="3471863" y="2637014"/>
            <a:ext cx="2914650" cy="62852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ison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0"/>
          <p:cNvSpPr txBox="1"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 b="1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body" idx="2"/>
          </p:nvPr>
        </p:nvSpPr>
        <p:spPr>
          <a:xfrm>
            <a:off x="472381" y="3618442"/>
            <a:ext cx="2901255" cy="53221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10"/>
          <p:cNvSpPr txBox="1">
            <a:spLocks noGrp="1"/>
          </p:cNvSpPr>
          <p:nvPr>
            <p:ph type="body" idx="3"/>
          </p:nvPr>
        </p:nvSpPr>
        <p:spPr>
          <a:xfrm>
            <a:off x="3471863" y="2428347"/>
            <a:ext cx="2915543" cy="11900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 b="1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45" name="Google Shape;45;p10"/>
          <p:cNvSpPr txBox="1">
            <a:spLocks noGrp="1"/>
          </p:cNvSpPr>
          <p:nvPr>
            <p:ph type="body" idx="4"/>
          </p:nvPr>
        </p:nvSpPr>
        <p:spPr>
          <a:xfrm>
            <a:off x="3471863" y="3618442"/>
            <a:ext cx="2915543" cy="53221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10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0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0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seul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1"/>
          <p:cNvSpPr txBox="1"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1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1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1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de" typ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2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2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2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 avec légende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3"/>
          <p:cNvSpPr txBox="1">
            <a:spLocks noGrp="1"/>
          </p:cNvSpPr>
          <p:nvPr>
            <p:ph type="body" idx="1"/>
          </p:nvPr>
        </p:nvSpPr>
        <p:spPr>
          <a:xfrm>
            <a:off x="2915543" y="1426283"/>
            <a:ext cx="3471863" cy="70396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619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4pPr>
            <a:lvl5pPr marL="2286000" lvl="4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5pPr>
            <a:lvl6pPr marL="2743200" lvl="5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6pPr>
            <a:lvl7pPr marL="3200400" lvl="6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7pPr>
            <a:lvl8pPr marL="3657600" lvl="7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8pPr>
            <a:lvl9pPr marL="4114800" lvl="8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9pPr>
          </a:lstStyle>
          <a:p>
            <a:endParaRPr/>
          </a:p>
        </p:txBody>
      </p:sp>
      <p:sp>
        <p:nvSpPr>
          <p:cNvPr id="61" name="Google Shape;61;p13"/>
          <p:cNvSpPr txBox="1">
            <a:spLocks noGrp="1"/>
          </p:cNvSpPr>
          <p:nvPr>
            <p:ph type="body" idx="2"/>
          </p:nvPr>
        </p:nvSpPr>
        <p:spPr>
          <a:xfrm>
            <a:off x="472381" y="2971800"/>
            <a:ext cx="2211884" cy="55056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>
            <a:endParaRPr/>
          </a:p>
        </p:txBody>
      </p:sp>
      <p:sp>
        <p:nvSpPr>
          <p:cNvPr id="62" name="Google Shape;62;p13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3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3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avec légende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4"/>
          <p:cNvSpPr txBox="1"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4"/>
          <p:cNvSpPr>
            <a:spLocks noGrp="1"/>
          </p:cNvSpPr>
          <p:nvPr>
            <p:ph type="pic" idx="2"/>
          </p:nvPr>
        </p:nvSpPr>
        <p:spPr>
          <a:xfrm>
            <a:off x="2915543" y="1426283"/>
            <a:ext cx="3471863" cy="7039681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14"/>
          <p:cNvSpPr txBox="1">
            <a:spLocks noGrp="1"/>
          </p:cNvSpPr>
          <p:nvPr>
            <p:ph type="body" idx="1"/>
          </p:nvPr>
        </p:nvSpPr>
        <p:spPr>
          <a:xfrm>
            <a:off x="472381" y="2971800"/>
            <a:ext cx="2211884" cy="55056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>
            <a:endParaRPr/>
          </a:p>
        </p:txBody>
      </p:sp>
      <p:sp>
        <p:nvSpPr>
          <p:cNvPr id="69" name="Google Shape;69;p14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4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4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5"/>
          <p:cNvSpPr txBox="1"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5"/>
          <p:cNvSpPr txBox="1"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5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5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5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25a12b0f089_0_1"/>
          <p:cNvSpPr/>
          <p:nvPr/>
        </p:nvSpPr>
        <p:spPr>
          <a:xfrm>
            <a:off x="0" y="0"/>
            <a:ext cx="6858000" cy="9906000"/>
          </a:xfrm>
          <a:prstGeom prst="rect">
            <a:avLst/>
          </a:prstGeom>
          <a:solidFill>
            <a:srgbClr val="006AB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highlight>
                <a:srgbClr val="FCE6F0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" name="Google Shape;90;g25a12b0f089_0_1"/>
          <p:cNvSpPr/>
          <p:nvPr/>
        </p:nvSpPr>
        <p:spPr>
          <a:xfrm>
            <a:off x="251847" y="241515"/>
            <a:ext cx="6354300" cy="9423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" name="Google Shape;91;g25a12b0f089_0_1"/>
          <p:cNvSpPr/>
          <p:nvPr/>
        </p:nvSpPr>
        <p:spPr>
          <a:xfrm rot="-5400000" flipH="1">
            <a:off x="5682250" y="705825"/>
            <a:ext cx="1734900" cy="514800"/>
          </a:xfrm>
          <a:prstGeom prst="snip1Rect">
            <a:avLst>
              <a:gd name="adj" fmla="val 16667"/>
            </a:avLst>
          </a:prstGeom>
          <a:solidFill>
            <a:srgbClr val="006AB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fr-FR" b="1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Fiche de </a:t>
            </a:r>
            <a:r>
              <a:rPr lang="fr-FR" b="1">
                <a:solidFill>
                  <a:schemeClr val="accent2"/>
                </a:solidFill>
              </a:rPr>
              <a:t>fonction</a:t>
            </a:r>
            <a:endParaRPr b="1" i="0" u="none" strike="noStrike" cap="none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" name="Google Shape;92;g25a12b0f089_0_1"/>
          <p:cNvSpPr txBox="1"/>
          <p:nvPr/>
        </p:nvSpPr>
        <p:spPr>
          <a:xfrm>
            <a:off x="1545500" y="302850"/>
            <a:ext cx="4569675" cy="109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r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rgbClr val="006AB2"/>
              </a:buClr>
              <a:buSzPts val="2000"/>
              <a:buFont typeface="Arial"/>
              <a:buNone/>
            </a:pPr>
            <a:r>
              <a:rPr lang="fr-FR" sz="2000" b="1" i="0" u="none" strike="noStrike" cap="none" dirty="0">
                <a:solidFill>
                  <a:srgbClr val="006AB2"/>
                </a:solidFill>
                <a:latin typeface="Calibri"/>
                <a:ea typeface="Calibri"/>
                <a:cs typeface="Calibri"/>
                <a:sym typeface="Calibri"/>
              </a:rPr>
              <a:t>Responsable du PCRA</a:t>
            </a:r>
          </a:p>
          <a:p>
            <a:pPr marL="0" marR="0" lvl="0" indent="0" algn="r" rtl="0">
              <a:lnSpc>
                <a:spcPct val="101250"/>
              </a:lnSpc>
              <a:spcBef>
                <a:spcPts val="0"/>
              </a:spcBef>
              <a:spcAft>
                <a:spcPts val="0"/>
              </a:spcAft>
              <a:buClr>
                <a:srgbClr val="006AB2"/>
              </a:buClr>
              <a:buSzPts val="2000"/>
              <a:buFont typeface="Arial"/>
              <a:buNone/>
            </a:pPr>
            <a:r>
              <a:rPr lang="fr-FR" sz="1600" b="1" dirty="0">
                <a:solidFill>
                  <a:srgbClr val="006AB2"/>
                </a:solidFill>
                <a:latin typeface="Calibri"/>
                <a:ea typeface="Calibri"/>
                <a:cs typeface="Calibri"/>
                <a:sym typeface="Calibri"/>
              </a:rPr>
              <a:t>[Nom, prénom, fonction dans l’OG]</a:t>
            </a:r>
            <a:endParaRPr sz="110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93" name="Google Shape;93;g25a12b0f089_0_1"/>
          <p:cNvCxnSpPr/>
          <p:nvPr/>
        </p:nvCxnSpPr>
        <p:spPr>
          <a:xfrm>
            <a:off x="2130458" y="1270300"/>
            <a:ext cx="4161900" cy="0"/>
          </a:xfrm>
          <a:prstGeom prst="straightConnector1">
            <a:avLst/>
          </a:prstGeom>
          <a:noFill/>
          <a:ln w="19050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94" name="Google Shape;94;g25a12b0f089_0_1"/>
          <p:cNvSpPr/>
          <p:nvPr/>
        </p:nvSpPr>
        <p:spPr>
          <a:xfrm>
            <a:off x="478875" y="1425600"/>
            <a:ext cx="5645100" cy="308100"/>
          </a:xfrm>
          <a:prstGeom prst="rect">
            <a:avLst/>
          </a:prstGeom>
          <a:solidFill>
            <a:srgbClr val="006AB2"/>
          </a:solidFill>
          <a:ln>
            <a:noFill/>
          </a:ln>
        </p:spPr>
        <p:txBody>
          <a:bodyPr spcFirstLastPara="1" wrap="square" lIns="108000" tIns="72000" rIns="108000" bIns="720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fr-FR" sz="1600" b="1" i="0" u="none" strike="noStrike" cap="none" dirty="0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0"/>
                  </a:ext>
                </a:extLst>
              </a:rPr>
              <a:t>Missions</a:t>
            </a:r>
            <a:endParaRPr sz="1600" b="1" i="0" u="none" strike="noStrike" cap="none" dirty="0">
              <a:solidFill>
                <a:schemeClr val="accent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6" name="Google Shape;96;g25a12b0f089_0_1"/>
          <p:cNvSpPr txBox="1"/>
          <p:nvPr/>
        </p:nvSpPr>
        <p:spPr>
          <a:xfrm>
            <a:off x="478875" y="437825"/>
            <a:ext cx="889500" cy="832500"/>
          </a:xfrm>
          <a:prstGeom prst="rect">
            <a:avLst/>
          </a:prstGeom>
          <a:solidFill>
            <a:srgbClr val="F28DBC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 sz="14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Logo à intégrer</a:t>
            </a:r>
            <a:endParaRPr sz="1400" b="1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0" name="Google Shape;100;g25a12b0f089_0_1"/>
          <p:cNvSpPr/>
          <p:nvPr/>
        </p:nvSpPr>
        <p:spPr>
          <a:xfrm>
            <a:off x="3448787" y="6759599"/>
            <a:ext cx="2685278" cy="238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00" tIns="54000" rIns="81000" bIns="54000" anchor="t" anchorCtr="0">
            <a:noAutofit/>
          </a:bodyPr>
          <a:lstStyle/>
          <a:p>
            <a:pPr marL="128270" indent="-115570">
              <a:buClr>
                <a:schemeClr val="accent5"/>
              </a:buClr>
              <a:buSzPts val="1200"/>
              <a:buFont typeface="Open Sans"/>
              <a:buChar char="⁄"/>
            </a:pPr>
            <a:r>
              <a:rPr lang="fr-FR" sz="1200" b="0" i="0" u="none" strike="noStrike" cap="none" dirty="0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</a:rPr>
              <a:t>Compétences </a:t>
            </a:r>
            <a:r>
              <a:rPr lang="fr-FR" sz="1200" dirty="0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</a:rPr>
              <a:t>interpersonnelles </a:t>
            </a:r>
            <a:r>
              <a:rPr lang="fr-FR" sz="1200" i="1" dirty="0">
                <a:solidFill>
                  <a:schemeClr val="tx1"/>
                </a:solidFill>
                <a:latin typeface="Open Sans"/>
                <a:ea typeface="Open Sans"/>
                <a:cs typeface="Open Sans"/>
                <a:sym typeface="Open Sans"/>
              </a:rPr>
              <a:t>[</a:t>
            </a:r>
            <a:r>
              <a:rPr lang="fr-FR" sz="1200" i="1" dirty="0">
                <a:solidFill>
                  <a:schemeClr val="tx1"/>
                </a:solidFill>
                <a:highlight>
                  <a:srgbClr val="FFFF00"/>
                </a:highlight>
                <a:latin typeface="Open Sans"/>
                <a:ea typeface="Open Sans"/>
                <a:cs typeface="Open Sans"/>
                <a:sym typeface="Open Sans"/>
              </a:rPr>
              <a:t>compétences ci-dessous à adapter</a:t>
            </a:r>
            <a:r>
              <a:rPr lang="fr-FR" sz="1200" i="1" dirty="0">
                <a:solidFill>
                  <a:schemeClr val="tx1"/>
                </a:solidFill>
                <a:latin typeface="Open Sans"/>
                <a:ea typeface="Open Sans"/>
                <a:cs typeface="Open Sans"/>
                <a:sym typeface="Open Sans"/>
              </a:rPr>
              <a:t>]</a:t>
            </a:r>
            <a:endParaRPr lang="fr-FR" sz="1200" dirty="0">
              <a:solidFill>
                <a:schemeClr val="accent5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12700"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200"/>
            </a:pPr>
            <a:endParaRPr lang="fr-FR" sz="1200" b="0" i="0" u="none" strike="noStrike" cap="none" dirty="0">
              <a:solidFill>
                <a:schemeClr val="accent5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360000" lvl="1" indent="-180000">
              <a:spcBef>
                <a:spcPts val="200"/>
              </a:spcBef>
              <a:buClr>
                <a:srgbClr val="5F5F5F"/>
              </a:buClr>
              <a:buSzPts val="1100"/>
              <a:buFont typeface="Open Sans"/>
              <a:buChar char="▪"/>
              <a:defRPr/>
            </a:pPr>
            <a:r>
              <a:rPr lang="fr-FR" sz="10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Pédagogie</a:t>
            </a:r>
          </a:p>
          <a:p>
            <a:pPr marL="360000" lvl="1" indent="-180000">
              <a:spcBef>
                <a:spcPts val="200"/>
              </a:spcBef>
              <a:buClr>
                <a:srgbClr val="5F5F5F"/>
              </a:buClr>
              <a:buSzPts val="1100"/>
              <a:buFont typeface="Open Sans"/>
              <a:buChar char="▪"/>
              <a:defRPr/>
            </a:pPr>
            <a:r>
              <a:rPr lang="fr-FR" sz="10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Capacité à argumenter</a:t>
            </a:r>
          </a:p>
          <a:p>
            <a:pPr marL="360000" lvl="1" indent="-180000">
              <a:spcBef>
                <a:spcPts val="200"/>
              </a:spcBef>
              <a:buClr>
                <a:srgbClr val="5F5F5F"/>
              </a:buClr>
              <a:buSzPts val="1100"/>
              <a:buFont typeface="Open Sans"/>
              <a:buChar char="▪"/>
              <a:defRPr/>
            </a:pPr>
            <a:r>
              <a:rPr lang="fr-FR" sz="10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Capacité à gérer le stress</a:t>
            </a:r>
          </a:p>
          <a:p>
            <a:pPr marL="360000" lvl="1" indent="-180000">
              <a:spcBef>
                <a:spcPts val="200"/>
              </a:spcBef>
              <a:buClr>
                <a:srgbClr val="5F5F5F"/>
              </a:buClr>
              <a:buSzPts val="1100"/>
              <a:buFont typeface="Open Sans"/>
              <a:buChar char="▪"/>
              <a:defRPr/>
            </a:pPr>
            <a:r>
              <a:rPr lang="fr-FR" sz="10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Sens de l’intérêt général</a:t>
            </a:r>
          </a:p>
          <a:p>
            <a:pPr marL="360000" lvl="1" indent="-180000">
              <a:spcBef>
                <a:spcPts val="200"/>
              </a:spcBef>
              <a:buClr>
                <a:srgbClr val="5F5F5F"/>
              </a:buClr>
              <a:buSzPts val="1100"/>
              <a:buFont typeface="Open Sans"/>
              <a:buChar char="▪"/>
              <a:defRPr/>
            </a:pPr>
            <a:r>
              <a:rPr lang="fr-FR" sz="10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Pragmatisme </a:t>
            </a:r>
          </a:p>
          <a:p>
            <a:pPr marL="360000" lvl="1" indent="-180000">
              <a:spcBef>
                <a:spcPts val="200"/>
              </a:spcBef>
              <a:buClr>
                <a:srgbClr val="5F5F5F"/>
              </a:buClr>
              <a:buSzPts val="1100"/>
              <a:buFont typeface="Open Sans"/>
              <a:buChar char="▪"/>
              <a:defRPr/>
            </a:pPr>
            <a:r>
              <a:rPr lang="fr-FR" sz="10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Autonomie</a:t>
            </a:r>
          </a:p>
          <a:p>
            <a:pPr marL="360000" lvl="1" indent="-180000">
              <a:spcBef>
                <a:spcPts val="200"/>
              </a:spcBef>
              <a:buClr>
                <a:srgbClr val="5F5F5F"/>
              </a:buClr>
              <a:buSzPts val="1100"/>
              <a:buFont typeface="Open Sans"/>
              <a:buChar char="▪"/>
              <a:defRPr/>
            </a:pPr>
            <a:r>
              <a:rPr lang="fr-FR" sz="10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Aisance relationnelle et communicationnelle</a:t>
            </a:r>
          </a:p>
          <a:p>
            <a:pPr marL="12700"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200"/>
            </a:pPr>
            <a:endParaRPr sz="900" b="0" i="0" u="none" strike="noStrike" cap="none" dirty="0">
              <a:solidFill>
                <a:srgbClr val="5F5F5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71169" marR="0" lvl="1" indent="-8540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75"/>
              <a:buFont typeface="Tahoma"/>
              <a:buNone/>
            </a:pPr>
            <a:endParaRPr sz="675" b="0" i="0" u="none" strike="noStrike" cap="none" dirty="0">
              <a:solidFill>
                <a:srgbClr val="5F5F5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2" name="Google Shape;102;g25a12b0f089_0_1"/>
          <p:cNvCxnSpPr/>
          <p:nvPr/>
        </p:nvCxnSpPr>
        <p:spPr>
          <a:xfrm>
            <a:off x="3448787" y="6774194"/>
            <a:ext cx="3000" cy="2717700"/>
          </a:xfrm>
          <a:prstGeom prst="straightConnector1">
            <a:avLst/>
          </a:prstGeom>
          <a:noFill/>
          <a:ln w="9525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95" name="Google Shape;95;g25a12b0f089_0_1"/>
          <p:cNvSpPr/>
          <p:nvPr/>
        </p:nvSpPr>
        <p:spPr>
          <a:xfrm>
            <a:off x="461575" y="1671169"/>
            <a:ext cx="5758200" cy="46060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00" tIns="54000" rIns="81000" bIns="5400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"/>
              <a:buFont typeface="Arial"/>
              <a:buNone/>
            </a:pPr>
            <a:endParaRPr sz="1000" b="0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128270" marR="0" lvl="0" indent="-11557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200"/>
              <a:buFont typeface="Open Sans"/>
              <a:buChar char="⁄"/>
            </a:pPr>
            <a:r>
              <a:rPr lang="fr-FR" sz="1100" b="0" i="0" u="none" strike="noStrike" cap="none" dirty="0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</a:rPr>
              <a:t>La construction d’un </a:t>
            </a:r>
            <a:r>
              <a:rPr lang="fr-FR" sz="1100" dirty="0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</a:rPr>
              <a:t>Système de Management de Continuité d’Activité </a:t>
            </a:r>
            <a:r>
              <a:rPr lang="fr-FR" sz="1000" i="1" dirty="0">
                <a:solidFill>
                  <a:schemeClr val="tx1"/>
                </a:solidFill>
                <a:latin typeface="Open Sans"/>
                <a:ea typeface="Open Sans"/>
                <a:cs typeface="Open Sans"/>
                <a:sym typeface="Open Sans"/>
              </a:rPr>
              <a:t>[</a:t>
            </a:r>
            <a:r>
              <a:rPr lang="fr-FR" sz="1000" i="1" dirty="0">
                <a:solidFill>
                  <a:schemeClr val="tx1"/>
                </a:solidFill>
                <a:highlight>
                  <a:srgbClr val="FFFF00"/>
                </a:highlight>
                <a:latin typeface="Open Sans"/>
                <a:ea typeface="Open Sans"/>
                <a:cs typeface="Open Sans"/>
                <a:sym typeface="Open Sans"/>
              </a:rPr>
              <a:t>missions ci-dessous à adapter</a:t>
            </a:r>
            <a:r>
              <a:rPr lang="fr-FR" sz="1000" i="1" dirty="0">
                <a:solidFill>
                  <a:schemeClr val="tx1"/>
                </a:solidFill>
                <a:latin typeface="Open Sans"/>
                <a:ea typeface="Open Sans"/>
                <a:cs typeface="Open Sans"/>
                <a:sym typeface="Open Sans"/>
              </a:rPr>
              <a:t>]</a:t>
            </a:r>
            <a:endParaRPr sz="1000" i="1" u="none" strike="noStrike" cap="none" dirty="0">
              <a:solidFill>
                <a:schemeClr val="tx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742950" marR="0" lvl="1" indent="-2794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5F5F5F"/>
              </a:buClr>
              <a:buSzPts val="1100"/>
              <a:buFont typeface="Open Sans"/>
              <a:buChar char="▪"/>
            </a:pPr>
            <a:r>
              <a:rPr lang="fr-FR" sz="1000" b="0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Réaliser une cartographie des risques de l’OG et ses ESSMS</a:t>
            </a:r>
            <a:endParaRPr sz="1000" b="0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742950" marR="0" lvl="1" indent="-2794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5F5F5F"/>
              </a:buClr>
              <a:buSzPts val="1100"/>
              <a:buFont typeface="Open Sans"/>
              <a:buChar char="▪"/>
            </a:pPr>
            <a:r>
              <a:rPr lang="fr-FR" sz="1000" b="0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Réaliser des </a:t>
            </a:r>
            <a:r>
              <a:rPr lang="fr-FR" sz="10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B</a:t>
            </a:r>
            <a:r>
              <a:rPr lang="fr-FR" sz="1000" b="0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ilans d’</a:t>
            </a:r>
            <a:r>
              <a:rPr lang="fr-FR" sz="10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</a:t>
            </a:r>
            <a:r>
              <a:rPr lang="fr-FR" sz="1000" b="0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mpact sur l</a:t>
            </a:r>
            <a:r>
              <a:rPr lang="fr-FR" sz="10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’A</a:t>
            </a:r>
            <a:r>
              <a:rPr lang="fr-FR" sz="1000" b="0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ctivité (BIA)</a:t>
            </a:r>
            <a:endParaRPr sz="1000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742950" marR="0" lvl="1" indent="-2794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5F5F5F"/>
              </a:buClr>
              <a:buSzPts val="1100"/>
              <a:buFont typeface="Open Sans"/>
              <a:buChar char="▪"/>
            </a:pPr>
            <a:r>
              <a:rPr lang="fr-FR" sz="1000" b="0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Définir et prioriser les activités critiques </a:t>
            </a:r>
            <a:endParaRPr sz="1000" b="0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742950" marR="0" lvl="1" indent="-2794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5F5F5F"/>
              </a:buClr>
              <a:buSzPts val="1100"/>
              <a:buFont typeface="Open Sans"/>
              <a:buChar char="▪"/>
            </a:pPr>
            <a:r>
              <a:rPr lang="fr-FR" sz="1000" b="0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Définir des s</a:t>
            </a:r>
            <a:r>
              <a:rPr lang="fr-FR" sz="10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olutions</a:t>
            </a:r>
            <a:r>
              <a:rPr lang="fr-FR" sz="1000" b="0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de continuité et de reprise d’activité</a:t>
            </a:r>
            <a:endParaRPr sz="1000" b="0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742950" marR="0" lvl="1" indent="-2794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5F5F5F"/>
              </a:buClr>
              <a:buSzPts val="1100"/>
              <a:buFont typeface="Open Sans"/>
              <a:buChar char="▪"/>
            </a:pPr>
            <a:r>
              <a:rPr lang="fr-FR" sz="10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Accompagner le personnel d’encadrement dans le déploiement des fiches processus métier</a:t>
            </a:r>
            <a:endParaRPr sz="1000" b="0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742950" marR="0" lvl="1" indent="-2794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5F5F5F"/>
              </a:buClr>
              <a:buSzPts val="1100"/>
              <a:buFont typeface="Open Sans"/>
              <a:buChar char="▪"/>
            </a:pPr>
            <a:r>
              <a:rPr lang="fr-FR" sz="1000" b="0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Rédiger un </a:t>
            </a:r>
            <a:r>
              <a:rPr lang="fr-FR" sz="10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P</a:t>
            </a:r>
            <a:r>
              <a:rPr lang="fr-FR" sz="1000" b="0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lan de </a:t>
            </a:r>
            <a:r>
              <a:rPr lang="fr-FR" sz="10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</a:t>
            </a:r>
            <a:r>
              <a:rPr lang="fr-FR" sz="1000" b="0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ontinuité et de </a:t>
            </a:r>
            <a:r>
              <a:rPr lang="fr-FR" sz="10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R</a:t>
            </a:r>
            <a:r>
              <a:rPr lang="fr-FR" sz="1000" b="0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eprise d’</a:t>
            </a:r>
            <a:r>
              <a:rPr lang="fr-FR" sz="10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</a:t>
            </a:r>
            <a:r>
              <a:rPr lang="fr-FR" sz="1000" b="0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ctivité (PCRA)</a:t>
            </a:r>
            <a:endParaRPr sz="1000" b="0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742950" marR="0" lvl="1" indent="-2794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Open Sans"/>
              <a:buChar char="▪"/>
            </a:pPr>
            <a:r>
              <a:rPr lang="fr-FR" sz="10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Réaliser une promotion du PCRA une fois construit</a:t>
            </a:r>
            <a:endParaRPr sz="1000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742950" marR="0" lvl="1" indent="-2159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Noto Sans Symbols"/>
              <a:buNone/>
            </a:pPr>
            <a:endParaRPr sz="800" b="0" i="0" u="none" strike="noStrike" cap="none" dirty="0">
              <a:solidFill>
                <a:srgbClr val="5F5F5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128270" indent="-115570">
              <a:spcBef>
                <a:spcPts val="200"/>
              </a:spcBef>
              <a:buClr>
                <a:schemeClr val="accent5"/>
              </a:buClr>
              <a:buSzPts val="1200"/>
              <a:buFont typeface="Open Sans"/>
              <a:buChar char="⁄"/>
            </a:pPr>
            <a:r>
              <a:rPr lang="fr-FR" sz="1100" b="0" i="0" u="none" strike="noStrike" cap="none" dirty="0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</a:rPr>
              <a:t>Le maintien en conditions opérationnelles de ce dispositif </a:t>
            </a:r>
            <a:r>
              <a:rPr lang="fr-FR" sz="1100" i="1" dirty="0">
                <a:solidFill>
                  <a:schemeClr val="tx1"/>
                </a:solidFill>
                <a:latin typeface="Open Sans"/>
                <a:ea typeface="Open Sans"/>
                <a:cs typeface="Open Sans"/>
                <a:sym typeface="Open Sans"/>
              </a:rPr>
              <a:t>[</a:t>
            </a:r>
            <a:r>
              <a:rPr lang="fr-FR" sz="1100" i="1" dirty="0">
                <a:solidFill>
                  <a:schemeClr val="tx1"/>
                </a:solidFill>
                <a:highlight>
                  <a:srgbClr val="FFFF00"/>
                </a:highlight>
                <a:latin typeface="Open Sans"/>
                <a:ea typeface="Open Sans"/>
                <a:cs typeface="Open Sans"/>
                <a:sym typeface="Open Sans"/>
              </a:rPr>
              <a:t>missions ci-dessous à adapter</a:t>
            </a:r>
            <a:r>
              <a:rPr lang="fr-FR" sz="1100" i="1" dirty="0">
                <a:solidFill>
                  <a:schemeClr val="tx1"/>
                </a:solidFill>
                <a:latin typeface="Open Sans"/>
                <a:ea typeface="Open Sans"/>
                <a:cs typeface="Open Sans"/>
                <a:sym typeface="Open Sans"/>
              </a:rPr>
              <a:t>]</a:t>
            </a:r>
            <a:endParaRPr sz="1100" dirty="0">
              <a:solidFill>
                <a:schemeClr val="accent5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742950" marR="0" lvl="1" indent="-2794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5F5F5F"/>
              </a:buClr>
              <a:buSzPts val="1100"/>
              <a:buFont typeface="Open Sans"/>
              <a:buChar char="▪"/>
            </a:pPr>
            <a:r>
              <a:rPr lang="fr-FR" sz="1000" b="0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Réaliser la mise à jour périodique des éléments constitutifs du dispositif (activités p</a:t>
            </a:r>
            <a:r>
              <a:rPr lang="fr-FR" sz="10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rioritaires</a:t>
            </a:r>
            <a:r>
              <a:rPr lang="fr-FR" sz="1000" b="0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, moyens, indicateurs de continuité d'activité, s</a:t>
            </a:r>
            <a:r>
              <a:rPr lang="fr-FR" sz="10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tratégies, solutions de continuité et de reprise d’activité</a:t>
            </a:r>
            <a:r>
              <a:rPr lang="fr-FR" sz="1000" b="0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,  …)</a:t>
            </a:r>
            <a:endParaRPr sz="1000" b="0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742950" marR="0" lvl="1" indent="-2794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5F5F5F"/>
              </a:buClr>
              <a:buSzPts val="1100"/>
              <a:buFont typeface="Open Sans"/>
              <a:buChar char="▪"/>
            </a:pPr>
            <a:r>
              <a:rPr lang="fr-FR" sz="1000" b="0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Organiser des exercices de simulation (global, sectoriel, …) pour tester le dispositif </a:t>
            </a:r>
            <a:endParaRPr sz="1000" b="0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742950" marR="0" lvl="1" indent="-2794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5F5F5F"/>
              </a:buClr>
              <a:buSzPts val="1100"/>
              <a:buFont typeface="Open Sans"/>
              <a:buChar char="▪"/>
            </a:pPr>
            <a:r>
              <a:rPr lang="fr-FR" sz="1000" b="0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Renforcer le dispositif par la rédaction et la mise en œuvre d’un plan d’amélioration de la résilience</a:t>
            </a:r>
            <a:endParaRPr sz="1000" b="0" i="0" u="none" strike="noStrike" cap="none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914400" marR="0" lvl="0" indent="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None/>
            </a:pPr>
            <a:endParaRPr sz="800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128270" indent="-115570">
              <a:spcBef>
                <a:spcPts val="200"/>
              </a:spcBef>
              <a:buClr>
                <a:schemeClr val="accent5"/>
              </a:buClr>
              <a:buSzPts val="1200"/>
              <a:buFont typeface="Open Sans"/>
              <a:buChar char="⁄"/>
            </a:pPr>
            <a:r>
              <a:rPr lang="fr-FR" sz="1100" dirty="0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"/>
                  </a:ext>
                </a:extLst>
              </a:rPr>
              <a:t>La gestion de crise et de continuité d’activité</a:t>
            </a:r>
            <a:r>
              <a:rPr lang="fr-FR" sz="11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2"/>
                  </a:ext>
                </a:extLst>
              </a:rPr>
              <a:t> </a:t>
            </a:r>
            <a:r>
              <a:rPr lang="fr-FR" sz="1100" i="1" dirty="0">
                <a:solidFill>
                  <a:schemeClr val="tx1"/>
                </a:solidFill>
                <a:latin typeface="Open Sans"/>
                <a:ea typeface="Open Sans"/>
                <a:cs typeface="Open Sans"/>
                <a:sym typeface="Open Sans"/>
              </a:rPr>
              <a:t>[</a:t>
            </a:r>
            <a:r>
              <a:rPr lang="fr-FR" sz="1100" i="1" dirty="0">
                <a:solidFill>
                  <a:schemeClr val="tx1"/>
                </a:solidFill>
                <a:highlight>
                  <a:srgbClr val="FFFF00"/>
                </a:highlight>
                <a:latin typeface="Open Sans"/>
                <a:ea typeface="Open Sans"/>
                <a:cs typeface="Open Sans"/>
                <a:sym typeface="Open Sans"/>
              </a:rPr>
              <a:t>missions ci-dessous à adapter</a:t>
            </a:r>
            <a:r>
              <a:rPr lang="fr-FR" sz="1100" i="1" dirty="0">
                <a:solidFill>
                  <a:schemeClr val="tx1"/>
                </a:solidFill>
                <a:latin typeface="Open Sans"/>
                <a:ea typeface="Open Sans"/>
                <a:cs typeface="Open Sans"/>
                <a:sym typeface="Open Sans"/>
              </a:rPr>
              <a:t>]</a:t>
            </a:r>
            <a:endParaRPr sz="1100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  <a:extLst>
                <a:ext uri="http://customooxmlschemas.google.com/">
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3"/>
                </a:ext>
              </a:extLst>
            </a:endParaRPr>
          </a:p>
          <a:p>
            <a:pPr marL="742950" lvl="1" indent="-279400">
              <a:spcBef>
                <a:spcPts val="200"/>
              </a:spcBef>
              <a:buClr>
                <a:srgbClr val="5F5F5F"/>
              </a:buClr>
              <a:buSzPts val="1100"/>
              <a:buFont typeface="Open Sans"/>
              <a:buChar char="▪"/>
            </a:pPr>
            <a:r>
              <a:rPr lang="fr-FR" sz="10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Apporter une expertise sur les sujets relatifs à la continuité d’activité</a:t>
            </a:r>
            <a:endParaRPr sz="1000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742950" lvl="1" indent="-279400">
              <a:spcBef>
                <a:spcPts val="200"/>
              </a:spcBef>
              <a:buClr>
                <a:srgbClr val="5F5F5F"/>
              </a:buClr>
              <a:buSzPts val="1100"/>
              <a:buFont typeface="Open Sans"/>
              <a:buChar char="▪"/>
            </a:pPr>
            <a:r>
              <a:rPr lang="fr-FR" sz="10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Garantir le suivi </a:t>
            </a:r>
            <a:r>
              <a:rPr lang="fr-FR" sz="10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6"/>
                  </a:ext>
                </a:extLst>
              </a:rPr>
              <a:t>et l’adaptation du PCRA aux évolutions de la crise</a:t>
            </a:r>
            <a:endParaRPr sz="1100" b="0" i="0" u="none" strike="noStrike" cap="none" dirty="0">
              <a:solidFill>
                <a:srgbClr val="5F5F5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28270" marR="0" lvl="0" indent="-7112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Tahoma"/>
              <a:buNone/>
            </a:pPr>
            <a:endParaRPr sz="900" b="0" i="0" u="none" strike="noStrike" cap="none" dirty="0">
              <a:solidFill>
                <a:srgbClr val="5F5F5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71169" marR="0" lvl="1" indent="-8540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75"/>
              <a:buFont typeface="Tahoma"/>
              <a:buNone/>
            </a:pPr>
            <a:endParaRPr sz="675" b="0" i="0" u="none" strike="noStrike" cap="none" dirty="0">
              <a:solidFill>
                <a:srgbClr val="5F5F5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Google Shape;97;g25a12b0f089_0_1"/>
          <p:cNvSpPr/>
          <p:nvPr/>
        </p:nvSpPr>
        <p:spPr>
          <a:xfrm>
            <a:off x="478875" y="6224579"/>
            <a:ext cx="5645100" cy="308100"/>
          </a:xfrm>
          <a:prstGeom prst="rect">
            <a:avLst/>
          </a:prstGeom>
          <a:solidFill>
            <a:srgbClr val="006AB2"/>
          </a:solidFill>
          <a:ln>
            <a:noFill/>
          </a:ln>
        </p:spPr>
        <p:txBody>
          <a:bodyPr spcFirstLastPara="1" wrap="square" lIns="108000" tIns="72000" rIns="108000" bIns="720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fr-FR" sz="1600" b="1" i="0" u="none" strike="noStrike" cap="none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Profil</a:t>
            </a:r>
            <a:endParaRPr sz="1600" b="1" i="0" u="none" strike="noStrike" cap="none">
              <a:solidFill>
                <a:schemeClr val="accent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8" name="Google Shape;98;g25a12b0f089_0_1"/>
          <p:cNvSpPr/>
          <p:nvPr/>
        </p:nvSpPr>
        <p:spPr>
          <a:xfrm>
            <a:off x="461575" y="6759599"/>
            <a:ext cx="2977122" cy="26206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00" tIns="54000" rIns="81000" bIns="54000" anchor="t" anchorCtr="0">
            <a:noAutofit/>
          </a:bodyPr>
          <a:lstStyle/>
          <a:p>
            <a:pPr marL="128270" indent="-115570">
              <a:buClr>
                <a:schemeClr val="accent5"/>
              </a:buClr>
              <a:buSzPts val="1200"/>
              <a:buFont typeface="Open Sans"/>
              <a:buChar char="⁄"/>
            </a:pPr>
            <a:r>
              <a:rPr lang="fr-FR" sz="1100" b="0" i="0" u="none" strike="noStrike" cap="none" dirty="0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</a:rPr>
              <a:t>Compétences professionnelles </a:t>
            </a:r>
            <a:r>
              <a:rPr lang="fr-FR" sz="1100" i="1" dirty="0">
                <a:solidFill>
                  <a:schemeClr val="tx1"/>
                </a:solidFill>
                <a:latin typeface="Open Sans"/>
                <a:ea typeface="Open Sans"/>
                <a:cs typeface="Open Sans"/>
                <a:sym typeface="Open Sans"/>
              </a:rPr>
              <a:t>[</a:t>
            </a:r>
            <a:r>
              <a:rPr lang="fr-FR" sz="1100" i="1" dirty="0">
                <a:solidFill>
                  <a:schemeClr val="tx1"/>
                </a:solidFill>
                <a:highlight>
                  <a:srgbClr val="FFFF00"/>
                </a:highlight>
                <a:latin typeface="Open Sans"/>
                <a:ea typeface="Open Sans"/>
                <a:cs typeface="Open Sans"/>
                <a:sym typeface="Open Sans"/>
              </a:rPr>
              <a:t>compétences ci-dessous à adapter</a:t>
            </a:r>
            <a:r>
              <a:rPr lang="fr-FR" sz="1100" i="1" dirty="0">
                <a:solidFill>
                  <a:schemeClr val="tx1"/>
                </a:solidFill>
                <a:latin typeface="Open Sans"/>
                <a:ea typeface="Open Sans"/>
                <a:cs typeface="Open Sans"/>
                <a:sym typeface="Open Sans"/>
              </a:rPr>
              <a:t>]</a:t>
            </a:r>
          </a:p>
          <a:p>
            <a:pPr marL="128270" indent="-115570">
              <a:buClr>
                <a:schemeClr val="accent5"/>
              </a:buClr>
              <a:buSzPts val="1200"/>
              <a:buFont typeface="Open Sans"/>
              <a:buChar char="⁄"/>
            </a:pPr>
            <a:endParaRPr lang="fr-FR" sz="1200" i="1" dirty="0">
              <a:solidFill>
                <a:schemeClr val="tx1"/>
              </a:solidFill>
              <a:latin typeface="Open Sans"/>
              <a:ea typeface="Open Sans"/>
              <a:cs typeface="Open Sans"/>
              <a:sym typeface="Open Sans"/>
              <a:extLst>
                <a:ext uri="http://customooxmlschemas.google.com/">
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xmlns:lc="http://schemas.openxmlformats.org/drawingml/2006/lockedCanvas" textRoundtripDataId="3"/>
                </a:ext>
              </a:extLst>
            </a:endParaRPr>
          </a:p>
          <a:p>
            <a:pPr marL="360000" lvl="1" indent="-180000" defTabSz="914400" eaLnBrk="1" fontAlgn="auto" latinLnBrk="0" hangingPunct="1">
              <a:spcBef>
                <a:spcPts val="200"/>
              </a:spcBef>
              <a:buClr>
                <a:srgbClr val="5F5F5F"/>
              </a:buClr>
              <a:buSzPts val="1100"/>
              <a:buFont typeface="Open Sans"/>
              <a:buChar char="▪"/>
              <a:tabLst/>
              <a:defRPr/>
            </a:pPr>
            <a:r>
              <a:rPr lang="fr-FR" sz="10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Connaissance transversale des métiers de l’OG et ses ESSMS</a:t>
            </a:r>
          </a:p>
          <a:p>
            <a:pPr marL="360000" lvl="1" indent="-180000" defTabSz="914400" eaLnBrk="1" fontAlgn="auto" latinLnBrk="0" hangingPunct="1">
              <a:spcBef>
                <a:spcPts val="200"/>
              </a:spcBef>
              <a:buClr>
                <a:srgbClr val="5F5F5F"/>
              </a:buClr>
              <a:buSzPts val="1100"/>
              <a:buFont typeface="Open Sans"/>
              <a:buChar char="▪"/>
              <a:tabLst/>
              <a:defRPr/>
            </a:pPr>
            <a:r>
              <a:rPr lang="fr-FR" sz="10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Expérience dans le domaine de la continuité d’activité ou de la gestion des risques</a:t>
            </a:r>
          </a:p>
          <a:p>
            <a:pPr marL="360000" lvl="1" indent="-180000" defTabSz="914400" eaLnBrk="1" fontAlgn="auto" latinLnBrk="0" hangingPunct="1">
              <a:spcBef>
                <a:spcPts val="200"/>
              </a:spcBef>
              <a:buClr>
                <a:srgbClr val="5F5F5F"/>
              </a:buClr>
              <a:buSzPts val="1100"/>
              <a:buFont typeface="Open Sans"/>
              <a:buChar char="▪"/>
              <a:tabLst/>
              <a:defRPr/>
            </a:pPr>
            <a:r>
              <a:rPr lang="fr-FR" sz="10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Maîtrise des outils bureautiques de base et aisance avec Excel </a:t>
            </a:r>
          </a:p>
          <a:p>
            <a:pPr marL="360000" lvl="1" indent="-180000" defTabSz="914400" eaLnBrk="1" fontAlgn="auto" latinLnBrk="0" hangingPunct="1">
              <a:spcBef>
                <a:spcPts val="200"/>
              </a:spcBef>
              <a:buClr>
                <a:srgbClr val="5F5F5F"/>
              </a:buClr>
              <a:buSzPts val="1100"/>
              <a:buFont typeface="Open Sans"/>
              <a:buChar char="▪"/>
              <a:tabLst/>
              <a:defRPr/>
            </a:pPr>
            <a:r>
              <a:rPr lang="fr-FR" sz="10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Capacité à appréhender des thématiques variées </a:t>
            </a:r>
          </a:p>
          <a:p>
            <a:pPr marL="360000" lvl="1" indent="-180000" defTabSz="914400" eaLnBrk="1" fontAlgn="auto" latinLnBrk="0" hangingPunct="1">
              <a:spcBef>
                <a:spcPts val="200"/>
              </a:spcBef>
              <a:buClr>
                <a:srgbClr val="5F5F5F"/>
              </a:buClr>
              <a:buSzPts val="1100"/>
              <a:buFont typeface="Open Sans"/>
              <a:buChar char="▪"/>
              <a:tabLst/>
              <a:defRPr/>
            </a:pPr>
            <a:r>
              <a:rPr lang="fr-FR" sz="10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Connaissance appréciée, à minima macro, des briques constituantes du système d’information de l’OG</a:t>
            </a:r>
            <a:endParaRPr sz="900" b="0" i="0" u="none" strike="noStrike" cap="none" dirty="0">
              <a:solidFill>
                <a:srgbClr val="5F5F5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Google Shape;92;g25a12b0f089_0_1">
            <a:extLst>
              <a:ext uri="{FF2B5EF4-FFF2-40B4-BE49-F238E27FC236}">
                <a16:creationId xmlns:a16="http://schemas.microsoft.com/office/drawing/2014/main" id="{AF6B1721-7832-2C15-014B-5035BF9CF116}"/>
              </a:ext>
            </a:extLst>
          </p:cNvPr>
          <p:cNvSpPr txBox="1"/>
          <p:nvPr/>
        </p:nvSpPr>
        <p:spPr>
          <a:xfrm>
            <a:off x="4402255" y="281173"/>
            <a:ext cx="1712920" cy="2261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2000" tIns="72000" rIns="72000" bIns="72000" anchor="ctr" anchorCtr="0">
            <a:noAutofit/>
          </a:bodyPr>
          <a:lstStyle/>
          <a:p>
            <a:pPr algn="r">
              <a:lnSpc>
                <a:spcPct val="101250"/>
              </a:lnSpc>
              <a:buClr>
                <a:srgbClr val="006AB2"/>
              </a:buClr>
              <a:buSzPts val="2000"/>
            </a:pPr>
            <a:r>
              <a:rPr lang="fr-FR" sz="969" dirty="0">
                <a:latin typeface="Calibri"/>
                <a:ea typeface="Calibri"/>
                <a:cs typeface="Calibri"/>
                <a:sym typeface="Calibri"/>
              </a:rPr>
              <a:t>Dernière actualisation : [Date]</a:t>
            </a:r>
            <a:endParaRPr sz="969" dirty="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Custom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DAADCE"/>
      </a:accent1>
      <a:accent2>
        <a:srgbClr val="F28DBC"/>
      </a:accent2>
      <a:accent3>
        <a:srgbClr val="A5A5A5"/>
      </a:accent3>
      <a:accent4>
        <a:srgbClr val="EB5B65"/>
      </a:accent4>
      <a:accent5>
        <a:srgbClr val="E94C96"/>
      </a:accent5>
      <a:accent6>
        <a:srgbClr val="FF9900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6d63cff-b930-45ae-9cdb-d4200eb6be09" xsi:nil="true"/>
    <lcf76f155ced4ddcb4097134ff3c332f xmlns="4338ecf6-cca6-464c-bf43-6526cb7490ab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7C2AE7274C7214EA9C6749E3B848957" ma:contentTypeVersion="18" ma:contentTypeDescription="Crée un document." ma:contentTypeScope="" ma:versionID="9a393fd8165a9a637a17ccf24c7058ab">
  <xsd:schema xmlns:xsd="http://www.w3.org/2001/XMLSchema" xmlns:xs="http://www.w3.org/2001/XMLSchema" xmlns:p="http://schemas.microsoft.com/office/2006/metadata/properties" xmlns:ns2="4338ecf6-cca6-464c-bf43-6526cb7490ab" xmlns:ns3="e6d63cff-b930-45ae-9cdb-d4200eb6be09" targetNamespace="http://schemas.microsoft.com/office/2006/metadata/properties" ma:root="true" ma:fieldsID="10e5a61954fbed26c19251b68265c72a" ns2:_="" ns3:_="">
    <xsd:import namespace="4338ecf6-cca6-464c-bf43-6526cb7490ab"/>
    <xsd:import namespace="e6d63cff-b930-45ae-9cdb-d4200eb6be0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MediaServiceObjectDetectorVersions" minOccurs="0"/>
                <xsd:element ref="ns2:MediaServiceSearchPropertie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38ecf6-cca6-464c-bf43-6526cb7490a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5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6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GenerationTime" ma:index="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9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f9c04131-a3dd-48b1-9899-21c6397bbaf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6d63cff-b930-45ae-9cdb-d4200eb6be09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5632647-0b00-4549-8120-6505e936c0c5}" ma:internalName="TaxCatchAll" ma:showField="CatchAllData" ma:web="e6d63cff-b930-45ae-9cdb-d4200eb6be0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3" ma:displayName="Content Type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EBC3C06-30BB-43FC-B44D-508121836FA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295A016-EA9F-4529-92FD-1BA5D431BABB}">
  <ds:schemaRefs>
    <ds:schemaRef ds:uri="http://schemas.openxmlformats.org/package/2006/metadata/core-properties"/>
    <ds:schemaRef ds:uri="http://purl.org/dc/terms/"/>
    <ds:schemaRef ds:uri="4338ecf6-cca6-464c-bf43-6526cb7490ab"/>
    <ds:schemaRef ds:uri="http://schemas.microsoft.com/office/2006/metadata/properties"/>
    <ds:schemaRef ds:uri="http://schemas.microsoft.com/office/2006/documentManagement/types"/>
    <ds:schemaRef ds:uri="http://purl.org/dc/elements/1.1/"/>
    <ds:schemaRef ds:uri="http://purl.org/dc/dcmitype/"/>
    <ds:schemaRef ds:uri="http://www.w3.org/XML/1998/namespace"/>
    <ds:schemaRef ds:uri="e6d63cff-b930-45ae-9cdb-d4200eb6be09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670F2873-482C-4BE7-A767-83496A24D94B}"/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312</Words>
  <Application>Microsoft Office PowerPoint</Application>
  <PresentationFormat>Format A4 (210 x 297 mm)</PresentationFormat>
  <Paragraphs>42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7" baseType="lpstr">
      <vt:lpstr>Open Sans</vt:lpstr>
      <vt:lpstr>Noto Sans Symbols</vt:lpstr>
      <vt:lpstr>Calibri</vt:lpstr>
      <vt:lpstr>Tahoma</vt:lpstr>
      <vt:lpstr>Arial</vt:lpstr>
      <vt:lpstr>Thème Office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GONIN Cassandre</dc:creator>
  <cp:lastModifiedBy>Tony Lacomat</cp:lastModifiedBy>
  <cp:revision>2</cp:revision>
  <dcterms:created xsi:type="dcterms:W3CDTF">2021-12-03T16:26:04Z</dcterms:created>
  <dcterms:modified xsi:type="dcterms:W3CDTF">2025-01-13T16:00:32Z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0x01010077C2AE7274C7214EA9C6749E3B848957</vt:lpwstr>
  </property>
  <property fmtid="{D5CDD505-2E9C-101B-9397-08002B2CF9AE}" pid="3" name="TaxKeyword">
    <vt:lpwstr/>
  </property>
  <property fmtid="{D5CDD505-2E9C-101B-9397-08002B2CF9AE}" pid="4" name="WSDocumentType">
    <vt:lpwstr/>
  </property>
  <property fmtid="{D5CDD505-2E9C-101B-9397-08002B2CF9AE}" pid="5" name="MediaServiceImageTags">
    <vt:lpwstr/>
  </property>
  <property fmtid="{D5CDD505-2E9C-101B-9397-08002B2CF9AE}" pid="6" name="MSIP_Label_ae8fab06-504b-4325-93a9-50ca85e66f06_Enabled">
    <vt:lpwstr>true</vt:lpwstr>
  </property>
  <property fmtid="{D5CDD505-2E9C-101B-9397-08002B2CF9AE}" pid="7" name="MSIP_Label_ae8fab06-504b-4325-93a9-50ca85e66f06_SetDate">
    <vt:lpwstr>2024-03-29T20:58:59Z</vt:lpwstr>
  </property>
  <property fmtid="{D5CDD505-2E9C-101B-9397-08002B2CF9AE}" pid="8" name="MSIP_Label_ae8fab06-504b-4325-93a9-50ca85e66f06_Method">
    <vt:lpwstr>Standard</vt:lpwstr>
  </property>
  <property fmtid="{D5CDD505-2E9C-101B-9397-08002B2CF9AE}" pid="9" name="MSIP_Label_ae8fab06-504b-4325-93a9-50ca85e66f06_Name">
    <vt:lpwstr>C-Confidentiel</vt:lpwstr>
  </property>
  <property fmtid="{D5CDD505-2E9C-101B-9397-08002B2CF9AE}" pid="10" name="MSIP_Label_ae8fab06-504b-4325-93a9-50ca85e66f06_SiteId">
    <vt:lpwstr>41d9a388-7aef-420d-976c-d046beab641f</vt:lpwstr>
  </property>
  <property fmtid="{D5CDD505-2E9C-101B-9397-08002B2CF9AE}" pid="11" name="MSIP_Label_ae8fab06-504b-4325-93a9-50ca85e66f06_ActionId">
    <vt:lpwstr>17e55bda-4080-4dcb-9f3f-a15ec5559d09</vt:lpwstr>
  </property>
  <property fmtid="{D5CDD505-2E9C-101B-9397-08002B2CF9AE}" pid="12" name="MSIP_Label_ae8fab06-504b-4325-93a9-50ca85e66f06_ContentBits">
    <vt:lpwstr>0</vt:lpwstr>
  </property>
  <property fmtid="{D5CDD505-2E9C-101B-9397-08002B2CF9AE}" pid="13" name="_ExtendedDescription">
    <vt:lpwstr/>
  </property>
</Properties>
</file>