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47" r:id="rId4"/>
  </p:sldMasterIdLst>
  <p:notesMasterIdLst>
    <p:notesMasterId r:id="rId12"/>
  </p:notesMasterIdLst>
  <p:handoutMasterIdLst>
    <p:handoutMasterId r:id="rId13"/>
  </p:handoutMasterIdLst>
  <p:sldIdLst>
    <p:sldId id="230719749" r:id="rId5"/>
    <p:sldId id="230719757" r:id="rId6"/>
    <p:sldId id="230719771" r:id="rId7"/>
    <p:sldId id="230719769" r:id="rId8"/>
    <p:sldId id="230719773" r:id="rId9"/>
    <p:sldId id="230719768" r:id="rId10"/>
    <p:sldId id="23071977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ésentation de mon espace santé" id="{75EBFBA5-144B-4F1F-B66C-F543F4CCDA76}">
          <p14:sldIdLst>
            <p14:sldId id="230719749"/>
            <p14:sldId id="230719757"/>
            <p14:sldId id="230719771"/>
            <p14:sldId id="230719769"/>
            <p14:sldId id="230719773"/>
            <p14:sldId id="230719768"/>
            <p14:sldId id="2307197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CBBC0D-13C1-BA97-3E57-8C0ECDDA988F}" name="Yezza GABSI" initials="YG" userId="S::yezza.gabsi_assurance-maladie.fr#ext#@esante.gouv.fr::ebaad67c-296d-499e-a40c-4e70f576c192" providerId="AD"/>
  <p188:author id="{15B77F20-1B40-E939-279E-A0BB1F124996}" name="Said Berramdane" initials="SB" userId="S::said.berramdane_assurance-maladie.fr#ext#@esante.gouv.fr::416be72b-c2b8-4c73-b479-8d6a915ec03e" providerId="AD"/>
  <p188:author id="{1C35E42B-1A7E-ADAF-EA9C-7EE8EC0745DF}" name="Maylis PERNIN (EXT)" initials="MP" userId="S::Maylis.PERNIN.EXT@esante.gouv.fr::d52f518f-f995-4772-a9fb-0fa9cac925bf" providerId="AD"/>
  <p188:author id="{B561DF8F-9347-32E4-0DB1-EBFF36E84182}" name="ZEGGAIE Sihem" initials="ZS" userId="S::sihem.zeggaie@soprasterianext.com::852d612d-0a0b-47c5-a714-96aecabfef4a" providerId="AD"/>
  <p188:author id="{43B834E6-F409-B94F-BF71-D2C58D3EF800}" name="Léa BOSQUAIN" initials="LB" userId="S::lea.bosquain@esante.gouv.fr::29629b55-ab34-4d23-8190-d6d5d16d66ff" providerId="AD"/>
  <p188:author id="{770618F8-28DD-34C7-CD02-5D025E8371CF}" name="Fanny HANNAUX" initials="FH" userId="S::fanny.hannaux@esante.gouv.fr::d59ad06e-1bb0-4ebf-940b-c28bedced359" providerId="AD"/>
  <p188:author id="{458951FE-8BE4-40B4-9FE4-0984CD3C3B39}" name="Fanny HANNAUX" initials="FH" userId="S::Fanny.HANNAUX@esante.gouv.fr::d59ad06e-1bb0-4ebf-940b-c28bedced3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odie FIANCETTE" initials="EF" lastIdx="1" clrIdx="0"/>
  <p:cmAuthor id="2" name="Muriel Bakassa Traore" initials="MBT" lastIdx="2" clrIdx="1"/>
  <p:cmAuthor id="3" name="DECKER AMELIE (CNAM / Paris)" initials="DA(/P" lastIdx="9" clrIdx="2"/>
  <p:cmAuthor id="4" name=" " initials="VC(" lastIdx="2" clrIdx="3">
    <p:extLst>
      <p:ext uri="{19B8F6BF-5375-455C-9EA6-DF929625EA0E}">
        <p15:presenceInfo xmlns:p15="http://schemas.microsoft.com/office/powerpoint/2012/main" userId="S-1-5-21-27022435-3177379373-3347635678-113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5B5"/>
    <a:srgbClr val="F0FBFE"/>
    <a:srgbClr val="F9FAFF"/>
    <a:srgbClr val="F2F2F2"/>
    <a:srgbClr val="FFEFF7"/>
    <a:srgbClr val="DF2680"/>
    <a:srgbClr val="F7F7F7"/>
    <a:srgbClr val="FFD9EC"/>
    <a:srgbClr val="464646"/>
    <a:srgbClr val="FF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7BA82-862B-CED2-5FEA-F5344053B588}" v="4" dt="2024-03-14T08:36:38.160"/>
    <p1510:client id="{57A8BA8E-C977-2DF2-8222-EB3F8FB596F7}" v="41" dt="2024-03-12T17:15:41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BAB5A41-F7BB-5B45-8406-53FAF30F41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002B9B-3729-D046-BD04-BD4A9E105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F53A3-D88A-7648-B088-8F25B950B550}" type="datetimeFigureOut">
              <a:rPr lang="fr-FR" smtClean="0"/>
              <a:t>03/04/2024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1A13A4-6082-274F-B128-8042AC6CE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Point presse 29 avril 2021</a:t>
            </a:r>
          </a:p>
          <a:p>
            <a:r>
              <a:rPr lang="fr-FR"/>
              <a:t>
Point presse 29 avril 2021</a:t>
            </a:r>
          </a:p>
          <a:p>
            <a:r>
              <a:rPr lang="fr-FR"/>
              <a:t>
POINT PRESSE 29 AVRIL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495A50-1997-FC49-9C85-2C0CC43066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E018-1185-9346-A9CF-393C6DBAD9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910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5C94-4397-B542-9142-3C7D82A76010}" type="datetimeFigureOut">
              <a:rPr lang="fr-FR" smtClean="0"/>
              <a:t>03/04/2024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Point presse 29 avril 2021</a:t>
            </a:r>
          </a:p>
          <a:p>
            <a:r>
              <a:rPr lang="fr-FR"/>
              <a:t>
Point presse 29 avril 2021</a:t>
            </a:r>
          </a:p>
          <a:p>
            <a:r>
              <a:rPr lang="fr-FR"/>
              <a:t>
POINT PRESSE 29 AVRIL 2021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91A9D-FBD1-6549-8392-1A40951E00D9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8" y="3962508"/>
            <a:ext cx="344964" cy="21909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19" y="3955473"/>
            <a:ext cx="377202" cy="23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896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Point presse 29 avril 2021</a:t>
            </a:r>
          </a:p>
          <a:p>
            <a:r>
              <a:rPr lang="fr-FR"/>
              <a:t>
Point presse 29 avril 2021</a:t>
            </a:r>
          </a:p>
          <a:p>
            <a:r>
              <a:rPr lang="fr-FR"/>
              <a:t>
POINT PRESSE 29 AVRIL 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1A9D-FBD1-6549-8392-1A40951E00D9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71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Point presse 29 avril 2021</a:t>
            </a:r>
          </a:p>
          <a:p>
            <a:r>
              <a:rPr lang="fr-FR"/>
              <a:t>
Point presse 29 avril 2021</a:t>
            </a:r>
          </a:p>
          <a:p>
            <a:r>
              <a:rPr lang="fr-FR"/>
              <a:t>
POINT PRESSE 29 AVRIL 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91A9D-FBD1-6549-8392-1A40951E00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4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MES-masque PPT.jpg" descr="MES-masque PPT.jpg"/>
          <p:cNvPicPr>
            <a:picLocks noChangeAspect="1"/>
          </p:cNvPicPr>
          <p:nvPr userDrawn="1"/>
        </p:nvPicPr>
        <p:blipFill rotWithShape="1">
          <a:blip r:embed="rId2"/>
          <a:srcRect b="18743"/>
          <a:stretch/>
        </p:blipFill>
        <p:spPr>
          <a:xfrm>
            <a:off x="-1" y="1874"/>
            <a:ext cx="12192001" cy="556958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794902" y="2025265"/>
            <a:ext cx="6761760" cy="1263055"/>
          </a:xfrm>
          <a:prstGeom prst="rect">
            <a:avLst/>
          </a:prstGeom>
        </p:spPr>
        <p:txBody>
          <a:bodyPr anchor="b"/>
          <a:lstStyle>
            <a:lvl1pPr>
              <a:defRPr sz="3000" cap="all" spc="-60"/>
            </a:lvl1pPr>
          </a:lstStyle>
          <a:p>
            <a:r>
              <a:rPr err="1"/>
              <a:t>Titre</a:t>
            </a:r>
            <a:r>
              <a:t> de la </a:t>
            </a:r>
            <a:r>
              <a:rPr err="1"/>
              <a:t>présentation</a:t>
            </a:r>
            <a:endParaRPr/>
          </a:p>
        </p:txBody>
      </p:sp>
      <p:sp>
        <p:nvSpPr>
          <p:cNvPr id="21" name="Ligne"/>
          <p:cNvSpPr/>
          <p:nvPr/>
        </p:nvSpPr>
        <p:spPr>
          <a:xfrm>
            <a:off x="830437" y="3429000"/>
            <a:ext cx="6106157" cy="1"/>
          </a:xfrm>
          <a:prstGeom prst="line">
            <a:avLst/>
          </a:prstGeom>
          <a:ln w="1143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2" name="Ligne"/>
          <p:cNvSpPr/>
          <p:nvPr/>
        </p:nvSpPr>
        <p:spPr>
          <a:xfrm>
            <a:off x="6926728" y="3429000"/>
            <a:ext cx="1785299" cy="223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04" y="0"/>
                </a:lnTo>
                <a:lnTo>
                  <a:pt x="21600" y="505"/>
                </a:lnTo>
              </a:path>
            </a:pathLst>
          </a:custGeom>
          <a:ln w="1143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>
                <a:solidFill>
                  <a:srgbClr val="005C9B"/>
                </a:solidFill>
              </a:defRPr>
            </a:pPr>
            <a:endParaRPr sz="900"/>
          </a:p>
        </p:txBody>
      </p:sp>
      <p:sp>
        <p:nvSpPr>
          <p:cNvPr id="23" name="Sur titre de la présentation"/>
          <p:cNvSpPr txBox="1">
            <a:spLocks noGrp="1"/>
          </p:cNvSpPr>
          <p:nvPr>
            <p:ph type="body" sz="quarter" idx="22"/>
          </p:nvPr>
        </p:nvSpPr>
        <p:spPr>
          <a:xfrm>
            <a:off x="794902" y="3537024"/>
            <a:ext cx="2880597" cy="302647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ctr" defTabSz="1219169">
              <a:defRPr sz="1300" cap="all"/>
            </a:lvl1pPr>
          </a:lstStyle>
          <a:p>
            <a:r>
              <a:t>Sur </a:t>
            </a:r>
            <a:r>
              <a:rPr err="1"/>
              <a:t>titre</a:t>
            </a:r>
            <a:r>
              <a:t> de la </a:t>
            </a:r>
            <a:r>
              <a:rPr err="1"/>
              <a:t>présentation</a:t>
            </a:r>
            <a:endParaRPr/>
          </a:p>
        </p:txBody>
      </p:sp>
      <p:pic>
        <p:nvPicPr>
          <p:cNvPr id="10" name="Logo-ReMES.png" descr="Logo-ReMES.png">
            <a:extLst>
              <a:ext uri="{FF2B5EF4-FFF2-40B4-BE49-F238E27FC236}">
                <a16:creationId xmlns:a16="http://schemas.microsoft.com/office/drawing/2014/main" id="{25275FFF-632A-6B46-96DE-FFAF89E4BD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6672" y="373987"/>
            <a:ext cx="1999528" cy="2163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BA6711FC-B5BC-D940-821A-E4CB71FE22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5367" y="6043894"/>
            <a:ext cx="1021223" cy="30020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243E6BC-6888-406A-B31F-4F493CFF85E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51231" y="5981745"/>
            <a:ext cx="1187427" cy="427901"/>
          </a:xfrm>
          <a:prstGeom prst="rect">
            <a:avLst/>
          </a:prstGeom>
        </p:spPr>
      </p:pic>
      <p:sp>
        <p:nvSpPr>
          <p:cNvPr id="20" name="Numéro de diapositive"/>
          <p:cNvSpPr txBox="1"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Auteur et date">
            <a:extLst>
              <a:ext uri="{FF2B5EF4-FFF2-40B4-BE49-F238E27FC236}">
                <a16:creationId xmlns:a16="http://schemas.microsoft.com/office/drawing/2014/main" id="{E30CA11C-B037-8E48-B945-69C3DE227325}"/>
              </a:ext>
            </a:extLst>
          </p:cNvPr>
          <p:cNvSpPr txBox="1">
            <a:spLocks/>
          </p:cNvSpPr>
          <p:nvPr userDrawn="1"/>
        </p:nvSpPr>
        <p:spPr>
          <a:xfrm>
            <a:off x="7755010" y="6344103"/>
            <a:ext cx="3742855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marR="0" indent="0" algn="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cap="none" spc="0" baseline="0">
                <a:solidFill>
                  <a:srgbClr val="005C9B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228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457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685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9144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11430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1371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600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>
              <a:defRPr/>
            </a:pPr>
            <a:r>
              <a:rPr lang="fr-FR" kern="0"/>
              <a:t>Présentation Mon espace santé</a:t>
            </a:r>
          </a:p>
        </p:txBody>
      </p:sp>
      <p:pic>
        <p:nvPicPr>
          <p:cNvPr id="26" name="Image 25" descr="Une image contenant texte&#10;&#10;Description générée automatiquement">
            <a:extLst>
              <a:ext uri="{FF2B5EF4-FFF2-40B4-BE49-F238E27FC236}">
                <a16:creationId xmlns:a16="http://schemas.microsoft.com/office/drawing/2014/main" id="{79C59AC4-335C-48A5-A4FC-53733DABE3F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793695" y="5937991"/>
            <a:ext cx="1880873" cy="472713"/>
          </a:xfrm>
          <a:prstGeom prst="rect">
            <a:avLst/>
          </a:prstGeom>
        </p:spPr>
      </p:pic>
      <p:pic>
        <p:nvPicPr>
          <p:cNvPr id="15" name="Picture 4" descr="Le Ségur du numérique en santé | esante.gouv.fr">
            <a:extLst>
              <a:ext uri="{FF2B5EF4-FFF2-40B4-BE49-F238E27FC236}">
                <a16:creationId xmlns:a16="http://schemas.microsoft.com/office/drawing/2014/main" id="{1C3E1B84-0438-4385-AA91-0AD02EFCBE3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84"/>
          <a:stretch/>
        </p:blipFill>
        <p:spPr bwMode="auto">
          <a:xfrm>
            <a:off x="6694629" y="5939498"/>
            <a:ext cx="518021" cy="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>
            <a:extLst>
              <a:ext uri="{FF2B5EF4-FFF2-40B4-BE49-F238E27FC236}">
                <a16:creationId xmlns:a16="http://schemas.microsoft.com/office/drawing/2014/main" id="{1C4C0A26-9075-6B83-4C3B-DF7835FC017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25077" y="5939023"/>
            <a:ext cx="610720" cy="47064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611716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du chapitr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450165" y="3390139"/>
            <a:ext cx="6761760" cy="1263055"/>
          </a:xfrm>
          <a:prstGeom prst="rect">
            <a:avLst/>
          </a:prstGeom>
        </p:spPr>
        <p:txBody>
          <a:bodyPr anchor="b"/>
          <a:lstStyle>
            <a:lvl1pPr defTabSz="1219169">
              <a:lnSpc>
                <a:spcPct val="80000"/>
              </a:lnSpc>
              <a:defRPr sz="3000" cap="all" spc="-60">
                <a:solidFill>
                  <a:srgbClr val="005C9B"/>
                </a:solidFill>
                <a:latin typeface="+mn-lt"/>
              </a:defRPr>
            </a:lvl1pPr>
          </a:lstStyle>
          <a:p>
            <a:r>
              <a:t>TITRE CHAPITRE</a:t>
            </a:r>
          </a:p>
        </p:txBody>
      </p:sp>
      <p:pic>
        <p:nvPicPr>
          <p:cNvPr id="11" name="Logo-ReMES.png" descr="Logo-ReMES.png">
            <a:extLst>
              <a:ext uri="{FF2B5EF4-FFF2-40B4-BE49-F238E27FC236}">
                <a16:creationId xmlns:a16="http://schemas.microsoft.com/office/drawing/2014/main" id="{25275FFF-632A-6B46-96DE-FFAF89E4BD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672" y="373987"/>
            <a:ext cx="1999528" cy="216342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20951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MES-masque PPT3.jpg" descr="MES-masque PPT3.jpg"/>
          <p:cNvPicPr>
            <a:picLocks noChangeAspect="1"/>
          </p:cNvPicPr>
          <p:nvPr/>
        </p:nvPicPr>
        <p:blipFill rotWithShape="1">
          <a:blip r:embed="rId2"/>
          <a:srcRect b="18035"/>
          <a:stretch/>
        </p:blipFill>
        <p:spPr>
          <a:xfrm>
            <a:off x="-1" y="-13855"/>
            <a:ext cx="12192001" cy="161373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Logo-ReMES.png" descr="Logo-Re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82" y="16625"/>
            <a:ext cx="1415817" cy="153186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Ligne"/>
          <p:cNvSpPr/>
          <p:nvPr/>
        </p:nvSpPr>
        <p:spPr>
          <a:xfrm>
            <a:off x="2318430" y="1153622"/>
            <a:ext cx="7224831" cy="1"/>
          </a:xfrm>
          <a:prstGeom prst="line">
            <a:avLst/>
          </a:pr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46" name="Ligne"/>
          <p:cNvSpPr/>
          <p:nvPr/>
        </p:nvSpPr>
        <p:spPr>
          <a:xfrm>
            <a:off x="9533395" y="1146312"/>
            <a:ext cx="2201720" cy="23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23" y="684"/>
                </a:lnTo>
                <a:lnTo>
                  <a:pt x="21600" y="0"/>
                </a:lnTo>
              </a:path>
            </a:pathLst>
          </a:cu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>
                <a:solidFill>
                  <a:srgbClr val="005C9B"/>
                </a:solidFill>
              </a:defRPr>
            </a:pPr>
            <a:endParaRPr sz="90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D00C3AFE-F4E7-CE4A-AEA1-5618EB75D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3517" y="16625"/>
            <a:ext cx="6984241" cy="1133342"/>
          </a:xfrm>
        </p:spPr>
        <p:txBody>
          <a:bodyPr anchor="b"/>
          <a:lstStyle>
            <a:lvl1pPr>
              <a:defRPr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EC26EF3-16DB-0049-9F50-E599677CA0A6}"/>
              </a:ext>
            </a:extLst>
          </p:cNvPr>
          <p:cNvSpPr/>
          <p:nvPr userDrawn="1"/>
        </p:nvSpPr>
        <p:spPr>
          <a:xfrm flipV="1">
            <a:off x="327103" y="6247483"/>
            <a:ext cx="11434174" cy="7148"/>
          </a:xfrm>
          <a:prstGeom prst="line">
            <a:avLst/>
          </a:prstGeom>
          <a:ln w="508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pic>
        <p:nvPicPr>
          <p:cNvPr id="19" name="Graphique 6">
            <a:extLst>
              <a:ext uri="{FF2B5EF4-FFF2-40B4-BE49-F238E27FC236}">
                <a16:creationId xmlns:a16="http://schemas.microsoft.com/office/drawing/2014/main" id="{B220D2EE-C8F8-5242-AC0E-C44EB0E22A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819" y="6390559"/>
            <a:ext cx="819724" cy="24097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2243E6BC-6888-406A-B31F-4F493CFF85E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93865" y="6340658"/>
            <a:ext cx="989967" cy="356744"/>
          </a:xfrm>
          <a:prstGeom prst="rect">
            <a:avLst/>
          </a:prstGeom>
        </p:spPr>
      </p:pic>
      <p:sp>
        <p:nvSpPr>
          <p:cNvPr id="23" name="Numéro de diapositive"/>
          <p:cNvSpPr txBox="1"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Auteur et date">
            <a:extLst>
              <a:ext uri="{FF2B5EF4-FFF2-40B4-BE49-F238E27FC236}">
                <a16:creationId xmlns:a16="http://schemas.microsoft.com/office/drawing/2014/main" id="{E30CA11C-B037-8E48-B945-69C3DE227325}"/>
              </a:ext>
            </a:extLst>
          </p:cNvPr>
          <p:cNvSpPr txBox="1">
            <a:spLocks/>
          </p:cNvSpPr>
          <p:nvPr userDrawn="1"/>
        </p:nvSpPr>
        <p:spPr>
          <a:xfrm>
            <a:off x="7755010" y="6344103"/>
            <a:ext cx="3742855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marR="0" indent="0" algn="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cap="none" spc="0" baseline="0">
                <a:solidFill>
                  <a:srgbClr val="005C9B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228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457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685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9144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11430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1371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600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>
              <a:defRPr/>
            </a:pPr>
            <a:r>
              <a:rPr lang="fr-FR" kern="0"/>
              <a:t>Présentation Mon espace santé</a:t>
            </a:r>
          </a:p>
        </p:txBody>
      </p:sp>
      <p:pic>
        <p:nvPicPr>
          <p:cNvPr id="21" name="Picture 4" descr="Le Ségur du numérique en santé | esante.gouv.fr">
            <a:extLst>
              <a:ext uri="{FF2B5EF4-FFF2-40B4-BE49-F238E27FC236}">
                <a16:creationId xmlns:a16="http://schemas.microsoft.com/office/drawing/2014/main" id="{1C3E1B84-0438-4385-AA91-0AD02EFCBE3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97"/>
          <a:stretch/>
        </p:blipFill>
        <p:spPr bwMode="auto">
          <a:xfrm>
            <a:off x="6694629" y="6290475"/>
            <a:ext cx="535113" cy="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9C59AC4-335C-48A5-A4FC-53733DABE3F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93695" y="6289220"/>
            <a:ext cx="1880873" cy="472713"/>
          </a:xfrm>
          <a:prstGeom prst="rect">
            <a:avLst/>
          </a:prstGeom>
        </p:spPr>
      </p:pic>
      <p:sp>
        <p:nvSpPr>
          <p:cNvPr id="28" name="Rectangle avec coins arrondis en diagonale 27"/>
          <p:cNvSpPr/>
          <p:nvPr userDrawn="1"/>
        </p:nvSpPr>
        <p:spPr>
          <a:xfrm>
            <a:off x="551232" y="4506255"/>
            <a:ext cx="4451322" cy="1620000"/>
          </a:xfrm>
          <a:prstGeom prst="round2DiagRect">
            <a:avLst/>
          </a:prstGeom>
          <a:solidFill>
            <a:srgbClr val="FFEFF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Larme 29"/>
          <p:cNvSpPr/>
          <p:nvPr userDrawn="1"/>
        </p:nvSpPr>
        <p:spPr>
          <a:xfrm>
            <a:off x="54802" y="4157477"/>
            <a:ext cx="720000" cy="648000"/>
          </a:xfrm>
          <a:prstGeom prst="teardrop">
            <a:avLst/>
          </a:prstGeom>
          <a:solidFill>
            <a:srgbClr val="DF268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ZoneTexte 30"/>
          <p:cNvSpPr txBox="1"/>
          <p:nvPr userDrawn="1"/>
        </p:nvSpPr>
        <p:spPr>
          <a:xfrm>
            <a:off x="964684" y="4157477"/>
            <a:ext cx="365662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spc="0" normalizeH="0" baseline="0">
                <a:ln>
                  <a:noFill/>
                </a:ln>
                <a:solidFill>
                  <a:srgbClr val="DF268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Les prochaines</a:t>
            </a:r>
            <a:r>
              <a:rPr kumimoji="0" lang="fr-FR" b="1" i="0" u="none" strike="noStrike" cap="none" spc="0" normalizeH="0">
                <a:ln>
                  <a:noFill/>
                </a:ln>
                <a:solidFill>
                  <a:srgbClr val="DF268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étapes </a:t>
            </a:r>
            <a:endParaRPr kumimoji="0" lang="fr-FR" b="1" i="0" u="none" strike="noStrike" cap="none" spc="0" normalizeH="0" baseline="0">
              <a:ln>
                <a:noFill/>
              </a:ln>
              <a:solidFill>
                <a:srgbClr val="DF268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2" name="Rectangle avec coins arrondis en diagonale 31"/>
          <p:cNvSpPr/>
          <p:nvPr userDrawn="1"/>
        </p:nvSpPr>
        <p:spPr>
          <a:xfrm>
            <a:off x="5513715" y="2254797"/>
            <a:ext cx="6576685" cy="1620000"/>
          </a:xfrm>
          <a:prstGeom prst="round2DiagRect">
            <a:avLst/>
          </a:prstGeom>
          <a:solidFill>
            <a:srgbClr val="F0FBF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3" name="Larme 32"/>
          <p:cNvSpPr/>
          <p:nvPr userDrawn="1"/>
        </p:nvSpPr>
        <p:spPr>
          <a:xfrm>
            <a:off x="5090683" y="1828196"/>
            <a:ext cx="720000" cy="648000"/>
          </a:xfrm>
          <a:prstGeom prst="teardrop">
            <a:avLst/>
          </a:prstGeom>
          <a:solidFill>
            <a:srgbClr val="2F75B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ZoneTexte 33"/>
          <p:cNvSpPr txBox="1"/>
          <p:nvPr userDrawn="1"/>
        </p:nvSpPr>
        <p:spPr>
          <a:xfrm>
            <a:off x="5898812" y="1858987"/>
            <a:ext cx="365662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spc="0" normalizeH="0" baseline="0">
                <a:ln>
                  <a:noFill/>
                </a:ln>
                <a:solidFill>
                  <a:srgbClr val="2F75B5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Les usages Mon espace santé </a:t>
            </a:r>
          </a:p>
        </p:txBody>
      </p:sp>
      <p:sp>
        <p:nvSpPr>
          <p:cNvPr id="37" name="Rectangle avec coins arrondis en diagonale 36"/>
          <p:cNvSpPr/>
          <p:nvPr userDrawn="1"/>
        </p:nvSpPr>
        <p:spPr>
          <a:xfrm>
            <a:off x="5513715" y="4506255"/>
            <a:ext cx="6576685" cy="1620000"/>
          </a:xfrm>
          <a:prstGeom prst="round2DiagRect">
            <a:avLst/>
          </a:prstGeom>
          <a:solidFill>
            <a:srgbClr val="F0FBF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8" name="Larme 37"/>
          <p:cNvSpPr/>
          <p:nvPr userDrawn="1"/>
        </p:nvSpPr>
        <p:spPr>
          <a:xfrm>
            <a:off x="5090683" y="4157477"/>
            <a:ext cx="720000" cy="648000"/>
          </a:xfrm>
          <a:prstGeom prst="teardrop">
            <a:avLst/>
          </a:prstGeom>
          <a:solidFill>
            <a:srgbClr val="2F75B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ZoneTexte 38"/>
          <p:cNvSpPr txBox="1"/>
          <p:nvPr userDrawn="1"/>
        </p:nvSpPr>
        <p:spPr>
          <a:xfrm>
            <a:off x="5898812" y="4157477"/>
            <a:ext cx="365662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spc="0" normalizeH="0" baseline="0">
                <a:ln>
                  <a:noFill/>
                </a:ln>
                <a:solidFill>
                  <a:srgbClr val="2F75B5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Les actions de sensibilisation </a:t>
            </a:r>
          </a:p>
        </p:txBody>
      </p:sp>
      <p:sp>
        <p:nvSpPr>
          <p:cNvPr id="76" name="Rectangle avec coins arrondis en diagonale 75"/>
          <p:cNvSpPr/>
          <p:nvPr userDrawn="1"/>
        </p:nvSpPr>
        <p:spPr>
          <a:xfrm>
            <a:off x="551232" y="2254797"/>
            <a:ext cx="4428000" cy="1620000"/>
          </a:xfrm>
          <a:prstGeom prst="round2DiagRect">
            <a:avLst/>
          </a:prstGeom>
          <a:solidFill>
            <a:srgbClr val="FFEFF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8" name="Larme 77"/>
          <p:cNvSpPr/>
          <p:nvPr userDrawn="1"/>
        </p:nvSpPr>
        <p:spPr>
          <a:xfrm>
            <a:off x="54802" y="1828196"/>
            <a:ext cx="720000" cy="648000"/>
          </a:xfrm>
          <a:prstGeom prst="teardrop">
            <a:avLst/>
          </a:prstGeom>
          <a:solidFill>
            <a:srgbClr val="DF268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9" name="ZoneTexte 78"/>
          <p:cNvSpPr txBox="1"/>
          <p:nvPr userDrawn="1"/>
        </p:nvSpPr>
        <p:spPr>
          <a:xfrm>
            <a:off x="862931" y="1858987"/>
            <a:ext cx="365662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spc="0" normalizeH="0" baseline="0">
                <a:ln>
                  <a:noFill/>
                </a:ln>
                <a:solidFill>
                  <a:srgbClr val="DF268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Les étapes en cours</a:t>
            </a:r>
          </a:p>
        </p:txBody>
      </p:sp>
      <p:grpSp>
        <p:nvGrpSpPr>
          <p:cNvPr id="80" name="Groupe 79"/>
          <p:cNvGrpSpPr/>
          <p:nvPr userDrawn="1"/>
        </p:nvGrpSpPr>
        <p:grpSpPr>
          <a:xfrm>
            <a:off x="5269811" y="1916502"/>
            <a:ext cx="425616" cy="426616"/>
            <a:chOff x="4610100" y="3854451"/>
            <a:chExt cx="1060450" cy="1054099"/>
          </a:xfrm>
        </p:grpSpPr>
        <p:sp>
          <p:nvSpPr>
            <p:cNvPr id="81" name="AutoShape 151"/>
            <p:cNvSpPr>
              <a:spLocks noChangeAspect="1" noChangeArrowheads="1" noTextEdit="1"/>
            </p:cNvSpPr>
            <p:nvPr/>
          </p:nvSpPr>
          <p:spPr bwMode="auto">
            <a:xfrm>
              <a:off x="4610100" y="3862388"/>
              <a:ext cx="1050925" cy="104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153"/>
            <p:cNvSpPr>
              <a:spLocks noEditPoints="1"/>
            </p:cNvSpPr>
            <p:nvPr/>
          </p:nvSpPr>
          <p:spPr bwMode="auto">
            <a:xfrm>
              <a:off x="4657725" y="3854451"/>
              <a:ext cx="1012825" cy="977900"/>
            </a:xfrm>
            <a:custGeom>
              <a:avLst/>
              <a:gdLst>
                <a:gd name="T0" fmla="*/ 1412 w 1481"/>
                <a:gd name="T1" fmla="*/ 55 h 1438"/>
                <a:gd name="T2" fmla="*/ 929 w 1481"/>
                <a:gd name="T3" fmla="*/ 41 h 1438"/>
                <a:gd name="T4" fmla="*/ 798 w 1481"/>
                <a:gd name="T5" fmla="*/ 112 h 1438"/>
                <a:gd name="T6" fmla="*/ 940 w 1481"/>
                <a:gd name="T7" fmla="*/ 85 h 1438"/>
                <a:gd name="T8" fmla="*/ 1398 w 1481"/>
                <a:gd name="T9" fmla="*/ 533 h 1438"/>
                <a:gd name="T10" fmla="*/ 1185 w 1481"/>
                <a:gd name="T11" fmla="*/ 908 h 1438"/>
                <a:gd name="T12" fmla="*/ 339 w 1481"/>
                <a:gd name="T13" fmla="*/ 795 h 1438"/>
                <a:gd name="T14" fmla="*/ 758 w 1481"/>
                <a:gd name="T15" fmla="*/ 158 h 1438"/>
                <a:gd name="T16" fmla="*/ 736 w 1481"/>
                <a:gd name="T17" fmla="*/ 118 h 1438"/>
                <a:gd name="T18" fmla="*/ 451 w 1481"/>
                <a:gd name="T19" fmla="*/ 371 h 1438"/>
                <a:gd name="T20" fmla="*/ 101 w 1481"/>
                <a:gd name="T21" fmla="*/ 905 h 1438"/>
                <a:gd name="T22" fmla="*/ 172 w 1481"/>
                <a:gd name="T23" fmla="*/ 946 h 1438"/>
                <a:gd name="T24" fmla="*/ 316 w 1481"/>
                <a:gd name="T25" fmla="*/ 836 h 1438"/>
                <a:gd name="T26" fmla="*/ 297 w 1481"/>
                <a:gd name="T27" fmla="*/ 891 h 1438"/>
                <a:gd name="T28" fmla="*/ 470 w 1481"/>
                <a:gd name="T29" fmla="*/ 1184 h 1438"/>
                <a:gd name="T30" fmla="*/ 590 w 1481"/>
                <a:gd name="T31" fmla="*/ 1184 h 1438"/>
                <a:gd name="T32" fmla="*/ 645 w 1481"/>
                <a:gd name="T33" fmla="*/ 1165 h 1438"/>
                <a:gd name="T34" fmla="*/ 535 w 1481"/>
                <a:gd name="T35" fmla="*/ 1321 h 1438"/>
                <a:gd name="T36" fmla="*/ 781 w 1481"/>
                <a:gd name="T37" fmla="*/ 1438 h 1438"/>
                <a:gd name="T38" fmla="*/ 958 w 1481"/>
                <a:gd name="T39" fmla="*/ 1356 h 1438"/>
                <a:gd name="T40" fmla="*/ 745 w 1481"/>
                <a:gd name="T41" fmla="*/ 1390 h 1438"/>
                <a:gd name="T42" fmla="*/ 581 w 1481"/>
                <a:gd name="T43" fmla="*/ 1314 h 1438"/>
                <a:gd name="T44" fmla="*/ 688 w 1481"/>
                <a:gd name="T45" fmla="*/ 1187 h 1438"/>
                <a:gd name="T46" fmla="*/ 987 w 1481"/>
                <a:gd name="T47" fmla="*/ 1297 h 1438"/>
                <a:gd name="T48" fmla="*/ 1004 w 1481"/>
                <a:gd name="T49" fmla="*/ 1335 h 1438"/>
                <a:gd name="T50" fmla="*/ 1110 w 1481"/>
                <a:gd name="T51" fmla="*/ 1030 h 1438"/>
                <a:gd name="T52" fmla="*/ 1440 w 1481"/>
                <a:gd name="T53" fmla="*/ 552 h 1438"/>
                <a:gd name="T54" fmla="*/ 1426 w 1481"/>
                <a:gd name="T55" fmla="*/ 69 h 1438"/>
                <a:gd name="T56" fmla="*/ 167 w 1481"/>
                <a:gd name="T57" fmla="*/ 900 h 1438"/>
                <a:gd name="T58" fmla="*/ 91 w 1481"/>
                <a:gd name="T59" fmla="*/ 736 h 1438"/>
                <a:gd name="T60" fmla="*/ 301 w 1481"/>
                <a:gd name="T61" fmla="*/ 430 h 1438"/>
                <a:gd name="T62" fmla="*/ 294 w 1481"/>
                <a:gd name="T63" fmla="*/ 793 h 1438"/>
                <a:gd name="T64" fmla="*/ 558 w 1481"/>
                <a:gd name="T65" fmla="*/ 1151 h 1438"/>
                <a:gd name="T66" fmla="*/ 502 w 1481"/>
                <a:gd name="T67" fmla="*/ 1151 h 1438"/>
                <a:gd name="T68" fmla="*/ 329 w 1481"/>
                <a:gd name="T69" fmla="*/ 923 h 1438"/>
                <a:gd name="T70" fmla="*/ 595 w 1481"/>
                <a:gd name="T71" fmla="*/ 1115 h 1438"/>
                <a:gd name="T72" fmla="*/ 1386 w 1481"/>
                <a:gd name="T73" fmla="*/ 94 h 1438"/>
                <a:gd name="T74" fmla="*/ 1001 w 1481"/>
                <a:gd name="T75" fmla="*/ 72 h 1438"/>
                <a:gd name="T76" fmla="*/ 1386 w 1481"/>
                <a:gd name="T77" fmla="*/ 94 h 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1" h="1438">
                  <a:moveTo>
                    <a:pt x="1426" y="69"/>
                  </a:moveTo>
                  <a:cubicBezTo>
                    <a:pt x="1424" y="62"/>
                    <a:pt x="1419" y="57"/>
                    <a:pt x="1412" y="55"/>
                  </a:cubicBezTo>
                  <a:cubicBezTo>
                    <a:pt x="1262" y="6"/>
                    <a:pt x="1103" y="0"/>
                    <a:pt x="950" y="36"/>
                  </a:cubicBezTo>
                  <a:cubicBezTo>
                    <a:pt x="943" y="38"/>
                    <a:pt x="935" y="39"/>
                    <a:pt x="929" y="41"/>
                  </a:cubicBezTo>
                  <a:cubicBezTo>
                    <a:pt x="888" y="52"/>
                    <a:pt x="848" y="66"/>
                    <a:pt x="810" y="82"/>
                  </a:cubicBezTo>
                  <a:cubicBezTo>
                    <a:pt x="798" y="87"/>
                    <a:pt x="793" y="100"/>
                    <a:pt x="798" y="112"/>
                  </a:cubicBezTo>
                  <a:cubicBezTo>
                    <a:pt x="803" y="124"/>
                    <a:pt x="816" y="129"/>
                    <a:pt x="828" y="124"/>
                  </a:cubicBezTo>
                  <a:cubicBezTo>
                    <a:pt x="864" y="108"/>
                    <a:pt x="902" y="95"/>
                    <a:pt x="940" y="85"/>
                  </a:cubicBezTo>
                  <a:cubicBezTo>
                    <a:pt x="943" y="85"/>
                    <a:pt x="945" y="84"/>
                    <a:pt x="948" y="83"/>
                  </a:cubicBezTo>
                  <a:cubicBezTo>
                    <a:pt x="1398" y="533"/>
                    <a:pt x="1398" y="533"/>
                    <a:pt x="1398" y="533"/>
                  </a:cubicBezTo>
                  <a:cubicBezTo>
                    <a:pt x="1397" y="536"/>
                    <a:pt x="1396" y="538"/>
                    <a:pt x="1396" y="541"/>
                  </a:cubicBezTo>
                  <a:cubicBezTo>
                    <a:pt x="1359" y="679"/>
                    <a:pt x="1286" y="806"/>
                    <a:pt x="1185" y="908"/>
                  </a:cubicBezTo>
                  <a:cubicBezTo>
                    <a:pt x="1051" y="1041"/>
                    <a:pt x="874" y="1124"/>
                    <a:pt x="686" y="1142"/>
                  </a:cubicBezTo>
                  <a:cubicBezTo>
                    <a:pt x="339" y="795"/>
                    <a:pt x="339" y="795"/>
                    <a:pt x="339" y="795"/>
                  </a:cubicBezTo>
                  <a:cubicBezTo>
                    <a:pt x="357" y="607"/>
                    <a:pt x="440" y="430"/>
                    <a:pt x="573" y="296"/>
                  </a:cubicBezTo>
                  <a:cubicBezTo>
                    <a:pt x="628" y="241"/>
                    <a:pt x="691" y="194"/>
                    <a:pt x="758" y="158"/>
                  </a:cubicBezTo>
                  <a:cubicBezTo>
                    <a:pt x="769" y="152"/>
                    <a:pt x="773" y="138"/>
                    <a:pt x="767" y="127"/>
                  </a:cubicBezTo>
                  <a:cubicBezTo>
                    <a:pt x="761" y="116"/>
                    <a:pt x="748" y="112"/>
                    <a:pt x="736" y="118"/>
                  </a:cubicBezTo>
                  <a:cubicBezTo>
                    <a:pt x="665" y="157"/>
                    <a:pt x="599" y="206"/>
                    <a:pt x="541" y="264"/>
                  </a:cubicBezTo>
                  <a:cubicBezTo>
                    <a:pt x="508" y="297"/>
                    <a:pt x="478" y="333"/>
                    <a:pt x="451" y="371"/>
                  </a:cubicBezTo>
                  <a:cubicBezTo>
                    <a:pt x="368" y="365"/>
                    <a:pt x="194" y="374"/>
                    <a:pt x="94" y="530"/>
                  </a:cubicBezTo>
                  <a:cubicBezTo>
                    <a:pt x="0" y="675"/>
                    <a:pt x="58" y="827"/>
                    <a:pt x="101" y="905"/>
                  </a:cubicBezTo>
                  <a:cubicBezTo>
                    <a:pt x="113" y="927"/>
                    <a:pt x="135" y="942"/>
                    <a:pt x="160" y="946"/>
                  </a:cubicBezTo>
                  <a:cubicBezTo>
                    <a:pt x="164" y="946"/>
                    <a:pt x="168" y="946"/>
                    <a:pt x="172" y="946"/>
                  </a:cubicBezTo>
                  <a:cubicBezTo>
                    <a:pt x="193" y="946"/>
                    <a:pt x="213" y="938"/>
                    <a:pt x="229" y="923"/>
                  </a:cubicBezTo>
                  <a:cubicBezTo>
                    <a:pt x="316" y="836"/>
                    <a:pt x="316" y="836"/>
                    <a:pt x="316" y="836"/>
                  </a:cubicBezTo>
                  <a:cubicBezTo>
                    <a:pt x="334" y="854"/>
                    <a:pt x="334" y="854"/>
                    <a:pt x="334" y="854"/>
                  </a:cubicBezTo>
                  <a:cubicBezTo>
                    <a:pt x="297" y="891"/>
                    <a:pt x="297" y="891"/>
                    <a:pt x="297" y="891"/>
                  </a:cubicBezTo>
                  <a:cubicBezTo>
                    <a:pt x="264" y="924"/>
                    <a:pt x="264" y="978"/>
                    <a:pt x="297" y="1011"/>
                  </a:cubicBezTo>
                  <a:cubicBezTo>
                    <a:pt x="470" y="1184"/>
                    <a:pt x="470" y="1184"/>
                    <a:pt x="470" y="1184"/>
                  </a:cubicBezTo>
                  <a:cubicBezTo>
                    <a:pt x="486" y="1200"/>
                    <a:pt x="507" y="1209"/>
                    <a:pt x="530" y="1209"/>
                  </a:cubicBezTo>
                  <a:cubicBezTo>
                    <a:pt x="553" y="1209"/>
                    <a:pt x="574" y="1200"/>
                    <a:pt x="590" y="1184"/>
                  </a:cubicBezTo>
                  <a:cubicBezTo>
                    <a:pt x="627" y="1147"/>
                    <a:pt x="627" y="1147"/>
                    <a:pt x="627" y="1147"/>
                  </a:cubicBezTo>
                  <a:cubicBezTo>
                    <a:pt x="645" y="1165"/>
                    <a:pt x="645" y="1165"/>
                    <a:pt x="645" y="1165"/>
                  </a:cubicBezTo>
                  <a:cubicBezTo>
                    <a:pt x="558" y="1252"/>
                    <a:pt x="558" y="1252"/>
                    <a:pt x="558" y="1252"/>
                  </a:cubicBezTo>
                  <a:cubicBezTo>
                    <a:pt x="540" y="1270"/>
                    <a:pt x="532" y="1295"/>
                    <a:pt x="535" y="1321"/>
                  </a:cubicBezTo>
                  <a:cubicBezTo>
                    <a:pt x="539" y="1346"/>
                    <a:pt x="554" y="1368"/>
                    <a:pt x="576" y="1380"/>
                  </a:cubicBezTo>
                  <a:cubicBezTo>
                    <a:pt x="623" y="1406"/>
                    <a:pt x="697" y="1438"/>
                    <a:pt x="781" y="1438"/>
                  </a:cubicBezTo>
                  <a:cubicBezTo>
                    <a:pt x="836" y="1438"/>
                    <a:pt x="894" y="1424"/>
                    <a:pt x="951" y="1387"/>
                  </a:cubicBezTo>
                  <a:cubicBezTo>
                    <a:pt x="962" y="1380"/>
                    <a:pt x="965" y="1366"/>
                    <a:pt x="958" y="1356"/>
                  </a:cubicBezTo>
                  <a:cubicBezTo>
                    <a:pt x="951" y="1345"/>
                    <a:pt x="937" y="1342"/>
                    <a:pt x="927" y="1349"/>
                  </a:cubicBezTo>
                  <a:cubicBezTo>
                    <a:pt x="872" y="1384"/>
                    <a:pt x="811" y="1398"/>
                    <a:pt x="745" y="1390"/>
                  </a:cubicBezTo>
                  <a:cubicBezTo>
                    <a:pt x="685" y="1383"/>
                    <a:pt x="632" y="1359"/>
                    <a:pt x="598" y="1340"/>
                  </a:cubicBezTo>
                  <a:cubicBezTo>
                    <a:pt x="588" y="1335"/>
                    <a:pt x="582" y="1325"/>
                    <a:pt x="581" y="1314"/>
                  </a:cubicBezTo>
                  <a:cubicBezTo>
                    <a:pt x="579" y="1303"/>
                    <a:pt x="583" y="1292"/>
                    <a:pt x="591" y="1284"/>
                  </a:cubicBezTo>
                  <a:cubicBezTo>
                    <a:pt x="688" y="1187"/>
                    <a:pt x="688" y="1187"/>
                    <a:pt x="688" y="1187"/>
                  </a:cubicBezTo>
                  <a:cubicBezTo>
                    <a:pt x="823" y="1175"/>
                    <a:pt x="952" y="1131"/>
                    <a:pt x="1066" y="1060"/>
                  </a:cubicBezTo>
                  <a:cubicBezTo>
                    <a:pt x="1067" y="1127"/>
                    <a:pt x="1054" y="1222"/>
                    <a:pt x="987" y="1297"/>
                  </a:cubicBezTo>
                  <a:cubicBezTo>
                    <a:pt x="979" y="1307"/>
                    <a:pt x="979" y="1321"/>
                    <a:pt x="989" y="1329"/>
                  </a:cubicBezTo>
                  <a:cubicBezTo>
                    <a:pt x="993" y="1333"/>
                    <a:pt x="999" y="1335"/>
                    <a:pt x="1004" y="1335"/>
                  </a:cubicBezTo>
                  <a:cubicBezTo>
                    <a:pt x="1010" y="1335"/>
                    <a:pt x="1016" y="1333"/>
                    <a:pt x="1021" y="1328"/>
                  </a:cubicBezTo>
                  <a:cubicBezTo>
                    <a:pt x="1108" y="1230"/>
                    <a:pt x="1115" y="1104"/>
                    <a:pt x="1110" y="1030"/>
                  </a:cubicBezTo>
                  <a:cubicBezTo>
                    <a:pt x="1148" y="1003"/>
                    <a:pt x="1184" y="973"/>
                    <a:pt x="1217" y="940"/>
                  </a:cubicBezTo>
                  <a:cubicBezTo>
                    <a:pt x="1324" y="832"/>
                    <a:pt x="1401" y="698"/>
                    <a:pt x="1440" y="552"/>
                  </a:cubicBezTo>
                  <a:cubicBezTo>
                    <a:pt x="1442" y="545"/>
                    <a:pt x="1443" y="538"/>
                    <a:pt x="1445" y="531"/>
                  </a:cubicBezTo>
                  <a:cubicBezTo>
                    <a:pt x="1481" y="378"/>
                    <a:pt x="1475" y="219"/>
                    <a:pt x="1426" y="69"/>
                  </a:cubicBezTo>
                  <a:close/>
                  <a:moveTo>
                    <a:pt x="197" y="890"/>
                  </a:moveTo>
                  <a:cubicBezTo>
                    <a:pt x="189" y="898"/>
                    <a:pt x="178" y="902"/>
                    <a:pt x="167" y="900"/>
                  </a:cubicBezTo>
                  <a:cubicBezTo>
                    <a:pt x="156" y="899"/>
                    <a:pt x="146" y="892"/>
                    <a:pt x="141" y="883"/>
                  </a:cubicBezTo>
                  <a:cubicBezTo>
                    <a:pt x="122" y="849"/>
                    <a:pt x="98" y="796"/>
                    <a:pt x="91" y="736"/>
                  </a:cubicBezTo>
                  <a:cubicBezTo>
                    <a:pt x="83" y="670"/>
                    <a:pt x="97" y="609"/>
                    <a:pt x="132" y="554"/>
                  </a:cubicBezTo>
                  <a:cubicBezTo>
                    <a:pt x="172" y="493"/>
                    <a:pt x="229" y="451"/>
                    <a:pt x="301" y="430"/>
                  </a:cubicBezTo>
                  <a:cubicBezTo>
                    <a:pt x="344" y="418"/>
                    <a:pt x="386" y="415"/>
                    <a:pt x="421" y="415"/>
                  </a:cubicBezTo>
                  <a:cubicBezTo>
                    <a:pt x="350" y="529"/>
                    <a:pt x="306" y="658"/>
                    <a:pt x="294" y="793"/>
                  </a:cubicBezTo>
                  <a:lnTo>
                    <a:pt x="197" y="890"/>
                  </a:lnTo>
                  <a:close/>
                  <a:moveTo>
                    <a:pt x="558" y="1151"/>
                  </a:moveTo>
                  <a:cubicBezTo>
                    <a:pt x="550" y="1159"/>
                    <a:pt x="540" y="1163"/>
                    <a:pt x="530" y="1163"/>
                  </a:cubicBezTo>
                  <a:cubicBezTo>
                    <a:pt x="520" y="1163"/>
                    <a:pt x="510" y="1159"/>
                    <a:pt x="502" y="1151"/>
                  </a:cubicBezTo>
                  <a:cubicBezTo>
                    <a:pt x="329" y="979"/>
                    <a:pt x="329" y="979"/>
                    <a:pt x="329" y="979"/>
                  </a:cubicBezTo>
                  <a:cubicBezTo>
                    <a:pt x="314" y="963"/>
                    <a:pt x="314" y="938"/>
                    <a:pt x="329" y="923"/>
                  </a:cubicBezTo>
                  <a:cubicBezTo>
                    <a:pt x="366" y="886"/>
                    <a:pt x="366" y="886"/>
                    <a:pt x="366" y="886"/>
                  </a:cubicBezTo>
                  <a:cubicBezTo>
                    <a:pt x="595" y="1115"/>
                    <a:pt x="595" y="1115"/>
                    <a:pt x="595" y="1115"/>
                  </a:cubicBezTo>
                  <a:lnTo>
                    <a:pt x="558" y="1151"/>
                  </a:lnTo>
                  <a:close/>
                  <a:moveTo>
                    <a:pt x="1386" y="94"/>
                  </a:moveTo>
                  <a:cubicBezTo>
                    <a:pt x="1425" y="219"/>
                    <a:pt x="1433" y="352"/>
                    <a:pt x="1409" y="480"/>
                  </a:cubicBezTo>
                  <a:cubicBezTo>
                    <a:pt x="1001" y="72"/>
                    <a:pt x="1001" y="72"/>
                    <a:pt x="1001" y="72"/>
                  </a:cubicBezTo>
                  <a:cubicBezTo>
                    <a:pt x="1129" y="48"/>
                    <a:pt x="1262" y="56"/>
                    <a:pt x="1386" y="94"/>
                  </a:cubicBezTo>
                  <a:close/>
                  <a:moveTo>
                    <a:pt x="1386" y="94"/>
                  </a:moveTo>
                  <a:cubicBezTo>
                    <a:pt x="1386" y="94"/>
                    <a:pt x="1386" y="94"/>
                    <a:pt x="1386" y="9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154"/>
            <p:cNvSpPr>
              <a:spLocks noEditPoints="1"/>
            </p:cNvSpPr>
            <p:nvPr/>
          </p:nvSpPr>
          <p:spPr bwMode="auto">
            <a:xfrm>
              <a:off x="5029200" y="4027488"/>
              <a:ext cx="444500" cy="465137"/>
            </a:xfrm>
            <a:custGeom>
              <a:avLst/>
              <a:gdLst>
                <a:gd name="T0" fmla="*/ 0 w 650"/>
                <a:gd name="T1" fmla="*/ 357 h 682"/>
                <a:gd name="T2" fmla="*/ 95 w 650"/>
                <a:gd name="T3" fmla="*/ 587 h 682"/>
                <a:gd name="T4" fmla="*/ 325 w 650"/>
                <a:gd name="T5" fmla="*/ 682 h 682"/>
                <a:gd name="T6" fmla="*/ 555 w 650"/>
                <a:gd name="T7" fmla="*/ 587 h 682"/>
                <a:gd name="T8" fmla="*/ 650 w 650"/>
                <a:gd name="T9" fmla="*/ 357 h 682"/>
                <a:gd name="T10" fmla="*/ 555 w 650"/>
                <a:gd name="T11" fmla="*/ 127 h 682"/>
                <a:gd name="T12" fmla="*/ 95 w 650"/>
                <a:gd name="T13" fmla="*/ 127 h 682"/>
                <a:gd name="T14" fmla="*/ 0 w 650"/>
                <a:gd name="T15" fmla="*/ 357 h 682"/>
                <a:gd name="T16" fmla="*/ 325 w 650"/>
                <a:gd name="T17" fmla="*/ 77 h 682"/>
                <a:gd name="T18" fmla="*/ 523 w 650"/>
                <a:gd name="T19" fmla="*/ 159 h 682"/>
                <a:gd name="T20" fmla="*/ 523 w 650"/>
                <a:gd name="T21" fmla="*/ 554 h 682"/>
                <a:gd name="T22" fmla="*/ 127 w 650"/>
                <a:gd name="T23" fmla="*/ 554 h 682"/>
                <a:gd name="T24" fmla="*/ 127 w 650"/>
                <a:gd name="T25" fmla="*/ 159 h 682"/>
                <a:gd name="T26" fmla="*/ 325 w 650"/>
                <a:gd name="T27" fmla="*/ 77 h 682"/>
                <a:gd name="T28" fmla="*/ 325 w 650"/>
                <a:gd name="T29" fmla="*/ 77 h 682"/>
                <a:gd name="T30" fmla="*/ 325 w 650"/>
                <a:gd name="T31" fmla="*/ 77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82">
                  <a:moveTo>
                    <a:pt x="0" y="357"/>
                  </a:moveTo>
                  <a:cubicBezTo>
                    <a:pt x="0" y="444"/>
                    <a:pt x="34" y="525"/>
                    <a:pt x="95" y="587"/>
                  </a:cubicBezTo>
                  <a:cubicBezTo>
                    <a:pt x="157" y="648"/>
                    <a:pt x="238" y="682"/>
                    <a:pt x="325" y="682"/>
                  </a:cubicBezTo>
                  <a:cubicBezTo>
                    <a:pt x="412" y="682"/>
                    <a:pt x="494" y="648"/>
                    <a:pt x="555" y="587"/>
                  </a:cubicBezTo>
                  <a:cubicBezTo>
                    <a:pt x="617" y="525"/>
                    <a:pt x="650" y="444"/>
                    <a:pt x="650" y="357"/>
                  </a:cubicBezTo>
                  <a:cubicBezTo>
                    <a:pt x="650" y="270"/>
                    <a:pt x="617" y="188"/>
                    <a:pt x="555" y="127"/>
                  </a:cubicBezTo>
                  <a:cubicBezTo>
                    <a:pt x="428" y="0"/>
                    <a:pt x="222" y="0"/>
                    <a:pt x="95" y="127"/>
                  </a:cubicBezTo>
                  <a:cubicBezTo>
                    <a:pt x="34" y="188"/>
                    <a:pt x="0" y="270"/>
                    <a:pt x="0" y="357"/>
                  </a:cubicBezTo>
                  <a:close/>
                  <a:moveTo>
                    <a:pt x="325" y="77"/>
                  </a:moveTo>
                  <a:cubicBezTo>
                    <a:pt x="397" y="77"/>
                    <a:pt x="468" y="104"/>
                    <a:pt x="523" y="159"/>
                  </a:cubicBezTo>
                  <a:cubicBezTo>
                    <a:pt x="632" y="268"/>
                    <a:pt x="632" y="445"/>
                    <a:pt x="523" y="554"/>
                  </a:cubicBezTo>
                  <a:cubicBezTo>
                    <a:pt x="414" y="664"/>
                    <a:pt x="236" y="664"/>
                    <a:pt x="127" y="554"/>
                  </a:cubicBezTo>
                  <a:cubicBezTo>
                    <a:pt x="18" y="445"/>
                    <a:pt x="18" y="268"/>
                    <a:pt x="127" y="159"/>
                  </a:cubicBezTo>
                  <a:cubicBezTo>
                    <a:pt x="182" y="104"/>
                    <a:pt x="254" y="77"/>
                    <a:pt x="325" y="77"/>
                  </a:cubicBezTo>
                  <a:close/>
                  <a:moveTo>
                    <a:pt x="325" y="77"/>
                  </a:moveTo>
                  <a:cubicBezTo>
                    <a:pt x="325" y="77"/>
                    <a:pt x="325" y="77"/>
                    <a:pt x="325" y="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155"/>
            <p:cNvSpPr>
              <a:spLocks noEditPoints="1"/>
            </p:cNvSpPr>
            <p:nvPr/>
          </p:nvSpPr>
          <p:spPr bwMode="auto">
            <a:xfrm>
              <a:off x="5095875" y="4116388"/>
              <a:ext cx="311150" cy="295275"/>
            </a:xfrm>
            <a:custGeom>
              <a:avLst/>
              <a:gdLst>
                <a:gd name="T0" fmla="*/ 81 w 456"/>
                <a:gd name="T1" fmla="*/ 375 h 435"/>
                <a:gd name="T2" fmla="*/ 228 w 456"/>
                <a:gd name="T3" fmla="*/ 435 h 435"/>
                <a:gd name="T4" fmla="*/ 375 w 456"/>
                <a:gd name="T5" fmla="*/ 375 h 435"/>
                <a:gd name="T6" fmla="*/ 375 w 456"/>
                <a:gd name="T7" fmla="*/ 81 h 435"/>
                <a:gd name="T8" fmla="*/ 81 w 456"/>
                <a:gd name="T9" fmla="*/ 81 h 435"/>
                <a:gd name="T10" fmla="*/ 81 w 456"/>
                <a:gd name="T11" fmla="*/ 375 h 435"/>
                <a:gd name="T12" fmla="*/ 113 w 456"/>
                <a:gd name="T13" fmla="*/ 113 h 435"/>
                <a:gd name="T14" fmla="*/ 228 w 456"/>
                <a:gd name="T15" fmla="*/ 66 h 435"/>
                <a:gd name="T16" fmla="*/ 343 w 456"/>
                <a:gd name="T17" fmla="*/ 113 h 435"/>
                <a:gd name="T18" fmla="*/ 343 w 456"/>
                <a:gd name="T19" fmla="*/ 342 h 435"/>
                <a:gd name="T20" fmla="*/ 113 w 456"/>
                <a:gd name="T21" fmla="*/ 342 h 435"/>
                <a:gd name="T22" fmla="*/ 113 w 456"/>
                <a:gd name="T23" fmla="*/ 113 h 435"/>
                <a:gd name="T24" fmla="*/ 113 w 456"/>
                <a:gd name="T25" fmla="*/ 113 h 435"/>
                <a:gd name="T26" fmla="*/ 113 w 456"/>
                <a:gd name="T27" fmla="*/ 113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6" h="435">
                  <a:moveTo>
                    <a:pt x="81" y="375"/>
                  </a:moveTo>
                  <a:cubicBezTo>
                    <a:pt x="122" y="415"/>
                    <a:pt x="175" y="435"/>
                    <a:pt x="228" y="435"/>
                  </a:cubicBezTo>
                  <a:cubicBezTo>
                    <a:pt x="281" y="435"/>
                    <a:pt x="335" y="415"/>
                    <a:pt x="375" y="375"/>
                  </a:cubicBezTo>
                  <a:cubicBezTo>
                    <a:pt x="456" y="294"/>
                    <a:pt x="456" y="162"/>
                    <a:pt x="375" y="81"/>
                  </a:cubicBezTo>
                  <a:cubicBezTo>
                    <a:pt x="294" y="0"/>
                    <a:pt x="162" y="0"/>
                    <a:pt x="81" y="81"/>
                  </a:cubicBezTo>
                  <a:cubicBezTo>
                    <a:pt x="0" y="162"/>
                    <a:pt x="0" y="294"/>
                    <a:pt x="81" y="375"/>
                  </a:cubicBezTo>
                  <a:close/>
                  <a:moveTo>
                    <a:pt x="113" y="113"/>
                  </a:moveTo>
                  <a:cubicBezTo>
                    <a:pt x="145" y="81"/>
                    <a:pt x="187" y="66"/>
                    <a:pt x="228" y="66"/>
                  </a:cubicBezTo>
                  <a:cubicBezTo>
                    <a:pt x="270" y="66"/>
                    <a:pt x="311" y="81"/>
                    <a:pt x="343" y="113"/>
                  </a:cubicBezTo>
                  <a:cubicBezTo>
                    <a:pt x="406" y="176"/>
                    <a:pt x="406" y="279"/>
                    <a:pt x="343" y="342"/>
                  </a:cubicBezTo>
                  <a:cubicBezTo>
                    <a:pt x="280" y="406"/>
                    <a:pt x="177" y="406"/>
                    <a:pt x="113" y="342"/>
                  </a:cubicBezTo>
                  <a:cubicBezTo>
                    <a:pt x="50" y="279"/>
                    <a:pt x="50" y="176"/>
                    <a:pt x="113" y="113"/>
                  </a:cubicBezTo>
                  <a:close/>
                  <a:moveTo>
                    <a:pt x="113" y="113"/>
                  </a:moveTo>
                  <a:cubicBezTo>
                    <a:pt x="113" y="113"/>
                    <a:pt x="113" y="113"/>
                    <a:pt x="113" y="1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156"/>
            <p:cNvSpPr>
              <a:spLocks noEditPoints="1"/>
            </p:cNvSpPr>
            <p:nvPr/>
          </p:nvSpPr>
          <p:spPr bwMode="auto">
            <a:xfrm>
              <a:off x="4611688" y="4575175"/>
              <a:ext cx="334963" cy="333375"/>
            </a:xfrm>
            <a:custGeom>
              <a:avLst/>
              <a:gdLst>
                <a:gd name="T0" fmla="*/ 350 w 490"/>
                <a:gd name="T1" fmla="*/ 54 h 489"/>
                <a:gd name="T2" fmla="*/ 201 w 490"/>
                <a:gd name="T3" fmla="*/ 14 h 489"/>
                <a:gd name="T4" fmla="*/ 92 w 490"/>
                <a:gd name="T5" fmla="*/ 123 h 489"/>
                <a:gd name="T6" fmla="*/ 2 w 490"/>
                <a:gd name="T7" fmla="*/ 460 h 489"/>
                <a:gd name="T8" fmla="*/ 8 w 490"/>
                <a:gd name="T9" fmla="*/ 482 h 489"/>
                <a:gd name="T10" fmla="*/ 24 w 490"/>
                <a:gd name="T11" fmla="*/ 489 h 489"/>
                <a:gd name="T12" fmla="*/ 30 w 490"/>
                <a:gd name="T13" fmla="*/ 488 h 489"/>
                <a:gd name="T14" fmla="*/ 367 w 490"/>
                <a:gd name="T15" fmla="*/ 398 h 489"/>
                <a:gd name="T16" fmla="*/ 476 w 490"/>
                <a:gd name="T17" fmla="*/ 289 h 489"/>
                <a:gd name="T18" fmla="*/ 436 w 490"/>
                <a:gd name="T19" fmla="*/ 140 h 489"/>
                <a:gd name="T20" fmla="*/ 350 w 490"/>
                <a:gd name="T21" fmla="*/ 54 h 489"/>
                <a:gd name="T22" fmla="*/ 432 w 490"/>
                <a:gd name="T23" fmla="*/ 277 h 489"/>
                <a:gd name="T24" fmla="*/ 355 w 490"/>
                <a:gd name="T25" fmla="*/ 354 h 489"/>
                <a:gd name="T26" fmla="*/ 56 w 490"/>
                <a:gd name="T27" fmla="*/ 434 h 489"/>
                <a:gd name="T28" fmla="*/ 136 w 490"/>
                <a:gd name="T29" fmla="*/ 135 h 489"/>
                <a:gd name="T30" fmla="*/ 213 w 490"/>
                <a:gd name="T31" fmla="*/ 58 h 489"/>
                <a:gd name="T32" fmla="*/ 241 w 490"/>
                <a:gd name="T33" fmla="*/ 55 h 489"/>
                <a:gd name="T34" fmla="*/ 318 w 490"/>
                <a:gd name="T35" fmla="*/ 87 h 489"/>
                <a:gd name="T36" fmla="*/ 403 w 490"/>
                <a:gd name="T37" fmla="*/ 172 h 489"/>
                <a:gd name="T38" fmla="*/ 432 w 490"/>
                <a:gd name="T39" fmla="*/ 277 h 489"/>
                <a:gd name="T40" fmla="*/ 432 w 490"/>
                <a:gd name="T41" fmla="*/ 277 h 489"/>
                <a:gd name="T42" fmla="*/ 432 w 490"/>
                <a:gd name="T43" fmla="*/ 277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0" h="489">
                  <a:moveTo>
                    <a:pt x="350" y="54"/>
                  </a:moveTo>
                  <a:cubicBezTo>
                    <a:pt x="311" y="15"/>
                    <a:pt x="255" y="0"/>
                    <a:pt x="201" y="14"/>
                  </a:cubicBezTo>
                  <a:cubicBezTo>
                    <a:pt x="147" y="29"/>
                    <a:pt x="106" y="70"/>
                    <a:pt x="92" y="123"/>
                  </a:cubicBezTo>
                  <a:cubicBezTo>
                    <a:pt x="2" y="460"/>
                    <a:pt x="2" y="460"/>
                    <a:pt x="2" y="460"/>
                  </a:cubicBezTo>
                  <a:cubicBezTo>
                    <a:pt x="0" y="468"/>
                    <a:pt x="2" y="477"/>
                    <a:pt x="8" y="482"/>
                  </a:cubicBezTo>
                  <a:cubicBezTo>
                    <a:pt x="12" y="487"/>
                    <a:pt x="18" y="489"/>
                    <a:pt x="24" y="489"/>
                  </a:cubicBezTo>
                  <a:cubicBezTo>
                    <a:pt x="26" y="489"/>
                    <a:pt x="28" y="489"/>
                    <a:pt x="30" y="488"/>
                  </a:cubicBezTo>
                  <a:cubicBezTo>
                    <a:pt x="367" y="398"/>
                    <a:pt x="367" y="398"/>
                    <a:pt x="367" y="398"/>
                  </a:cubicBezTo>
                  <a:cubicBezTo>
                    <a:pt x="420" y="384"/>
                    <a:pt x="461" y="343"/>
                    <a:pt x="476" y="289"/>
                  </a:cubicBezTo>
                  <a:cubicBezTo>
                    <a:pt x="490" y="235"/>
                    <a:pt x="475" y="179"/>
                    <a:pt x="436" y="140"/>
                  </a:cubicBezTo>
                  <a:lnTo>
                    <a:pt x="350" y="54"/>
                  </a:lnTo>
                  <a:close/>
                  <a:moveTo>
                    <a:pt x="432" y="277"/>
                  </a:moveTo>
                  <a:cubicBezTo>
                    <a:pt x="421" y="315"/>
                    <a:pt x="393" y="344"/>
                    <a:pt x="355" y="354"/>
                  </a:cubicBezTo>
                  <a:cubicBezTo>
                    <a:pt x="56" y="434"/>
                    <a:pt x="56" y="434"/>
                    <a:pt x="56" y="434"/>
                  </a:cubicBezTo>
                  <a:cubicBezTo>
                    <a:pt x="136" y="135"/>
                    <a:pt x="136" y="135"/>
                    <a:pt x="136" y="135"/>
                  </a:cubicBezTo>
                  <a:cubicBezTo>
                    <a:pt x="146" y="97"/>
                    <a:pt x="175" y="69"/>
                    <a:pt x="213" y="58"/>
                  </a:cubicBezTo>
                  <a:cubicBezTo>
                    <a:pt x="222" y="56"/>
                    <a:pt x="232" y="55"/>
                    <a:pt x="241" y="55"/>
                  </a:cubicBezTo>
                  <a:cubicBezTo>
                    <a:pt x="270" y="55"/>
                    <a:pt x="297" y="66"/>
                    <a:pt x="318" y="87"/>
                  </a:cubicBezTo>
                  <a:cubicBezTo>
                    <a:pt x="403" y="172"/>
                    <a:pt x="403" y="172"/>
                    <a:pt x="403" y="172"/>
                  </a:cubicBezTo>
                  <a:cubicBezTo>
                    <a:pt x="431" y="200"/>
                    <a:pt x="442" y="239"/>
                    <a:pt x="432" y="277"/>
                  </a:cubicBezTo>
                  <a:close/>
                  <a:moveTo>
                    <a:pt x="432" y="277"/>
                  </a:moveTo>
                  <a:cubicBezTo>
                    <a:pt x="432" y="277"/>
                    <a:pt x="432" y="277"/>
                    <a:pt x="432" y="2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6" name="Groupe 85"/>
          <p:cNvGrpSpPr/>
          <p:nvPr userDrawn="1"/>
        </p:nvGrpSpPr>
        <p:grpSpPr>
          <a:xfrm>
            <a:off x="196842" y="1916502"/>
            <a:ext cx="411812" cy="379730"/>
            <a:chOff x="742015" y="4831193"/>
            <a:chExt cx="464594" cy="428400"/>
          </a:xfrm>
        </p:grpSpPr>
        <p:sp>
          <p:nvSpPr>
            <p:cNvPr id="87" name="Line 12"/>
            <p:cNvSpPr>
              <a:spLocks noChangeShapeType="1"/>
            </p:cNvSpPr>
            <p:nvPr/>
          </p:nvSpPr>
          <p:spPr bwMode="auto">
            <a:xfrm>
              <a:off x="1156151" y="492271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13"/>
            <p:cNvSpPr>
              <a:spLocks noChangeShapeType="1"/>
            </p:cNvSpPr>
            <p:nvPr/>
          </p:nvSpPr>
          <p:spPr bwMode="auto">
            <a:xfrm>
              <a:off x="1156151" y="492271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14"/>
            <p:cNvSpPr>
              <a:spLocks/>
            </p:cNvSpPr>
            <p:nvPr/>
          </p:nvSpPr>
          <p:spPr bwMode="auto">
            <a:xfrm>
              <a:off x="1126964" y="4926173"/>
              <a:ext cx="66288" cy="62578"/>
            </a:xfrm>
            <a:custGeom>
              <a:avLst/>
              <a:gdLst>
                <a:gd name="T0" fmla="*/ 0 w 268"/>
                <a:gd name="T1" fmla="*/ 0 h 253"/>
                <a:gd name="T2" fmla="*/ 16 w 268"/>
                <a:gd name="T3" fmla="*/ 0 h 253"/>
                <a:gd name="T4" fmla="*/ 268 w 268"/>
                <a:gd name="T5" fmla="*/ 253 h 253"/>
                <a:gd name="T6" fmla="*/ 268 w 268"/>
                <a:gd name="T7" fmla="*/ 177 h 253"/>
                <a:gd name="T8" fmla="*/ 93 w 268"/>
                <a:gd name="T9" fmla="*/ 0 h 253"/>
                <a:gd name="T10" fmla="*/ 0 w 268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" h="253">
                  <a:moveTo>
                    <a:pt x="0" y="0"/>
                  </a:moveTo>
                  <a:lnTo>
                    <a:pt x="16" y="0"/>
                  </a:lnTo>
                  <a:lnTo>
                    <a:pt x="268" y="253"/>
                  </a:lnTo>
                  <a:lnTo>
                    <a:pt x="268" y="177"/>
                  </a:lnTo>
                  <a:lnTo>
                    <a:pt x="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1126964" y="4926173"/>
              <a:ext cx="66288" cy="62578"/>
            </a:xfrm>
            <a:custGeom>
              <a:avLst/>
              <a:gdLst>
                <a:gd name="T0" fmla="*/ 0 w 268"/>
                <a:gd name="T1" fmla="*/ 0 h 253"/>
                <a:gd name="T2" fmla="*/ 16 w 268"/>
                <a:gd name="T3" fmla="*/ 0 h 253"/>
                <a:gd name="T4" fmla="*/ 268 w 268"/>
                <a:gd name="T5" fmla="*/ 253 h 253"/>
                <a:gd name="T6" fmla="*/ 268 w 268"/>
                <a:gd name="T7" fmla="*/ 177 h 253"/>
                <a:gd name="T8" fmla="*/ 93 w 268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53">
                  <a:moveTo>
                    <a:pt x="0" y="0"/>
                  </a:moveTo>
                  <a:lnTo>
                    <a:pt x="16" y="0"/>
                  </a:lnTo>
                  <a:lnTo>
                    <a:pt x="268" y="253"/>
                  </a:lnTo>
                  <a:lnTo>
                    <a:pt x="268" y="177"/>
                  </a:lnTo>
                  <a:lnTo>
                    <a:pt x="93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16"/>
            <p:cNvSpPr>
              <a:spLocks noChangeShapeType="1"/>
            </p:cNvSpPr>
            <p:nvPr/>
          </p:nvSpPr>
          <p:spPr bwMode="auto">
            <a:xfrm>
              <a:off x="1099261" y="491479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17"/>
            <p:cNvSpPr>
              <a:spLocks noChangeShapeType="1"/>
            </p:cNvSpPr>
            <p:nvPr/>
          </p:nvSpPr>
          <p:spPr bwMode="auto">
            <a:xfrm>
              <a:off x="1099261" y="491479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18"/>
            <p:cNvSpPr>
              <a:spLocks/>
            </p:cNvSpPr>
            <p:nvPr/>
          </p:nvSpPr>
          <p:spPr bwMode="auto">
            <a:xfrm>
              <a:off x="1068096" y="4926173"/>
              <a:ext cx="111058" cy="86076"/>
            </a:xfrm>
            <a:custGeom>
              <a:avLst/>
              <a:gdLst>
                <a:gd name="T0" fmla="*/ 0 w 449"/>
                <a:gd name="T1" fmla="*/ 0 h 348"/>
                <a:gd name="T2" fmla="*/ 26 w 449"/>
                <a:gd name="T3" fmla="*/ 0 h 348"/>
                <a:gd name="T4" fmla="*/ 372 w 449"/>
                <a:gd name="T5" fmla="*/ 348 h 348"/>
                <a:gd name="T6" fmla="*/ 449 w 449"/>
                <a:gd name="T7" fmla="*/ 348 h 348"/>
                <a:gd name="T8" fmla="*/ 103 w 449"/>
                <a:gd name="T9" fmla="*/ 0 h 348"/>
                <a:gd name="T10" fmla="*/ 0 w 449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" h="348">
                  <a:moveTo>
                    <a:pt x="0" y="0"/>
                  </a:moveTo>
                  <a:lnTo>
                    <a:pt x="26" y="0"/>
                  </a:lnTo>
                  <a:lnTo>
                    <a:pt x="372" y="348"/>
                  </a:lnTo>
                  <a:lnTo>
                    <a:pt x="449" y="348"/>
                  </a:lnTo>
                  <a:lnTo>
                    <a:pt x="1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19"/>
            <p:cNvSpPr>
              <a:spLocks/>
            </p:cNvSpPr>
            <p:nvPr/>
          </p:nvSpPr>
          <p:spPr bwMode="auto">
            <a:xfrm>
              <a:off x="1068096" y="4926173"/>
              <a:ext cx="111058" cy="86076"/>
            </a:xfrm>
            <a:custGeom>
              <a:avLst/>
              <a:gdLst>
                <a:gd name="T0" fmla="*/ 0 w 449"/>
                <a:gd name="T1" fmla="*/ 0 h 348"/>
                <a:gd name="T2" fmla="*/ 26 w 449"/>
                <a:gd name="T3" fmla="*/ 0 h 348"/>
                <a:gd name="T4" fmla="*/ 372 w 449"/>
                <a:gd name="T5" fmla="*/ 348 h 348"/>
                <a:gd name="T6" fmla="*/ 449 w 449"/>
                <a:gd name="T7" fmla="*/ 348 h 348"/>
                <a:gd name="T8" fmla="*/ 103 w 449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9" h="348">
                  <a:moveTo>
                    <a:pt x="0" y="0"/>
                  </a:moveTo>
                  <a:lnTo>
                    <a:pt x="26" y="0"/>
                  </a:lnTo>
                  <a:lnTo>
                    <a:pt x="372" y="348"/>
                  </a:lnTo>
                  <a:lnTo>
                    <a:pt x="449" y="348"/>
                  </a:lnTo>
                  <a:lnTo>
                    <a:pt x="103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20"/>
            <p:cNvSpPr>
              <a:spLocks noChangeShapeType="1"/>
            </p:cNvSpPr>
            <p:nvPr/>
          </p:nvSpPr>
          <p:spPr bwMode="auto">
            <a:xfrm>
              <a:off x="1045340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21"/>
            <p:cNvSpPr>
              <a:spLocks noChangeShapeType="1"/>
            </p:cNvSpPr>
            <p:nvPr/>
          </p:nvSpPr>
          <p:spPr bwMode="auto">
            <a:xfrm>
              <a:off x="1045340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22"/>
            <p:cNvSpPr>
              <a:spLocks/>
            </p:cNvSpPr>
            <p:nvPr/>
          </p:nvSpPr>
          <p:spPr bwMode="auto">
            <a:xfrm>
              <a:off x="1010218" y="4926173"/>
              <a:ext cx="106111" cy="86076"/>
            </a:xfrm>
            <a:custGeom>
              <a:avLst/>
              <a:gdLst>
                <a:gd name="T0" fmla="*/ 0 w 429"/>
                <a:gd name="T1" fmla="*/ 0 h 348"/>
                <a:gd name="T2" fmla="*/ 6 w 429"/>
                <a:gd name="T3" fmla="*/ 0 h 348"/>
                <a:gd name="T4" fmla="*/ 353 w 429"/>
                <a:gd name="T5" fmla="*/ 348 h 348"/>
                <a:gd name="T6" fmla="*/ 429 w 429"/>
                <a:gd name="T7" fmla="*/ 348 h 348"/>
                <a:gd name="T8" fmla="*/ 82 w 429"/>
                <a:gd name="T9" fmla="*/ 0 h 348"/>
                <a:gd name="T10" fmla="*/ 0 w 429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9" h="348">
                  <a:moveTo>
                    <a:pt x="0" y="0"/>
                  </a:moveTo>
                  <a:lnTo>
                    <a:pt x="6" y="0"/>
                  </a:lnTo>
                  <a:lnTo>
                    <a:pt x="353" y="348"/>
                  </a:lnTo>
                  <a:lnTo>
                    <a:pt x="429" y="348"/>
                  </a:lnTo>
                  <a:lnTo>
                    <a:pt x="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23"/>
            <p:cNvSpPr>
              <a:spLocks/>
            </p:cNvSpPr>
            <p:nvPr/>
          </p:nvSpPr>
          <p:spPr bwMode="auto">
            <a:xfrm>
              <a:off x="1010218" y="4926173"/>
              <a:ext cx="106111" cy="86076"/>
            </a:xfrm>
            <a:custGeom>
              <a:avLst/>
              <a:gdLst>
                <a:gd name="T0" fmla="*/ 0 w 429"/>
                <a:gd name="T1" fmla="*/ 0 h 348"/>
                <a:gd name="T2" fmla="*/ 6 w 429"/>
                <a:gd name="T3" fmla="*/ 0 h 348"/>
                <a:gd name="T4" fmla="*/ 353 w 429"/>
                <a:gd name="T5" fmla="*/ 348 h 348"/>
                <a:gd name="T6" fmla="*/ 429 w 429"/>
                <a:gd name="T7" fmla="*/ 348 h 348"/>
                <a:gd name="T8" fmla="*/ 82 w 429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" h="348">
                  <a:moveTo>
                    <a:pt x="0" y="0"/>
                  </a:moveTo>
                  <a:lnTo>
                    <a:pt x="6" y="0"/>
                  </a:lnTo>
                  <a:lnTo>
                    <a:pt x="353" y="348"/>
                  </a:lnTo>
                  <a:lnTo>
                    <a:pt x="429" y="348"/>
                  </a:lnTo>
                  <a:lnTo>
                    <a:pt x="82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886793" y="4926173"/>
              <a:ext cx="110068" cy="86076"/>
            </a:xfrm>
            <a:custGeom>
              <a:avLst/>
              <a:gdLst>
                <a:gd name="T0" fmla="*/ 0 w 445"/>
                <a:gd name="T1" fmla="*/ 0 h 348"/>
                <a:gd name="T2" fmla="*/ 22 w 445"/>
                <a:gd name="T3" fmla="*/ 0 h 348"/>
                <a:gd name="T4" fmla="*/ 368 w 445"/>
                <a:gd name="T5" fmla="*/ 348 h 348"/>
                <a:gd name="T6" fmla="*/ 445 w 445"/>
                <a:gd name="T7" fmla="*/ 348 h 348"/>
                <a:gd name="T8" fmla="*/ 97 w 445"/>
                <a:gd name="T9" fmla="*/ 0 h 348"/>
                <a:gd name="T10" fmla="*/ 175 w 445"/>
                <a:gd name="T11" fmla="*/ 0 h 348"/>
                <a:gd name="T12" fmla="*/ 0 w 445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348">
                  <a:moveTo>
                    <a:pt x="0" y="0"/>
                  </a:moveTo>
                  <a:lnTo>
                    <a:pt x="22" y="0"/>
                  </a:lnTo>
                  <a:lnTo>
                    <a:pt x="368" y="348"/>
                  </a:lnTo>
                  <a:lnTo>
                    <a:pt x="445" y="348"/>
                  </a:lnTo>
                  <a:lnTo>
                    <a:pt x="97" y="0"/>
                  </a:lnTo>
                  <a:lnTo>
                    <a:pt x="1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886793" y="4926173"/>
              <a:ext cx="110068" cy="86076"/>
            </a:xfrm>
            <a:custGeom>
              <a:avLst/>
              <a:gdLst>
                <a:gd name="T0" fmla="*/ 0 w 445"/>
                <a:gd name="T1" fmla="*/ 0 h 348"/>
                <a:gd name="T2" fmla="*/ 22 w 445"/>
                <a:gd name="T3" fmla="*/ 0 h 348"/>
                <a:gd name="T4" fmla="*/ 368 w 445"/>
                <a:gd name="T5" fmla="*/ 348 h 348"/>
                <a:gd name="T6" fmla="*/ 445 w 445"/>
                <a:gd name="T7" fmla="*/ 348 h 348"/>
                <a:gd name="T8" fmla="*/ 97 w 445"/>
                <a:gd name="T9" fmla="*/ 0 h 348"/>
                <a:gd name="T10" fmla="*/ 175 w 44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5" h="348">
                  <a:moveTo>
                    <a:pt x="0" y="0"/>
                  </a:moveTo>
                  <a:lnTo>
                    <a:pt x="22" y="0"/>
                  </a:lnTo>
                  <a:lnTo>
                    <a:pt x="368" y="348"/>
                  </a:lnTo>
                  <a:lnTo>
                    <a:pt x="445" y="348"/>
                  </a:lnTo>
                  <a:lnTo>
                    <a:pt x="97" y="0"/>
                  </a:lnTo>
                  <a:lnTo>
                    <a:pt x="175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26"/>
            <p:cNvSpPr>
              <a:spLocks/>
            </p:cNvSpPr>
            <p:nvPr/>
          </p:nvSpPr>
          <p:spPr bwMode="auto">
            <a:xfrm>
              <a:off x="767573" y="4926173"/>
              <a:ext cx="109574" cy="86076"/>
            </a:xfrm>
            <a:custGeom>
              <a:avLst/>
              <a:gdLst>
                <a:gd name="T0" fmla="*/ 0 w 443"/>
                <a:gd name="T1" fmla="*/ 0 h 348"/>
                <a:gd name="T2" fmla="*/ 21 w 443"/>
                <a:gd name="T3" fmla="*/ 0 h 348"/>
                <a:gd name="T4" fmla="*/ 367 w 443"/>
                <a:gd name="T5" fmla="*/ 348 h 348"/>
                <a:gd name="T6" fmla="*/ 443 w 443"/>
                <a:gd name="T7" fmla="*/ 348 h 348"/>
                <a:gd name="T8" fmla="*/ 97 w 443"/>
                <a:gd name="T9" fmla="*/ 0 h 348"/>
                <a:gd name="T10" fmla="*/ 136 w 443"/>
                <a:gd name="T11" fmla="*/ 0 h 348"/>
                <a:gd name="T12" fmla="*/ 0 w 443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3" h="348">
                  <a:moveTo>
                    <a:pt x="0" y="0"/>
                  </a:moveTo>
                  <a:lnTo>
                    <a:pt x="21" y="0"/>
                  </a:lnTo>
                  <a:lnTo>
                    <a:pt x="367" y="348"/>
                  </a:lnTo>
                  <a:lnTo>
                    <a:pt x="443" y="348"/>
                  </a:lnTo>
                  <a:lnTo>
                    <a:pt x="97" y="0"/>
                  </a:lnTo>
                  <a:lnTo>
                    <a:pt x="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auto">
            <a:xfrm>
              <a:off x="767573" y="4926173"/>
              <a:ext cx="109574" cy="86076"/>
            </a:xfrm>
            <a:custGeom>
              <a:avLst/>
              <a:gdLst>
                <a:gd name="T0" fmla="*/ 0 w 443"/>
                <a:gd name="T1" fmla="*/ 0 h 348"/>
                <a:gd name="T2" fmla="*/ 21 w 443"/>
                <a:gd name="T3" fmla="*/ 0 h 348"/>
                <a:gd name="T4" fmla="*/ 367 w 443"/>
                <a:gd name="T5" fmla="*/ 348 h 348"/>
                <a:gd name="T6" fmla="*/ 443 w 443"/>
                <a:gd name="T7" fmla="*/ 348 h 348"/>
                <a:gd name="T8" fmla="*/ 97 w 443"/>
                <a:gd name="T9" fmla="*/ 0 h 348"/>
                <a:gd name="T10" fmla="*/ 136 w 443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3" h="348">
                  <a:moveTo>
                    <a:pt x="0" y="0"/>
                  </a:moveTo>
                  <a:lnTo>
                    <a:pt x="21" y="0"/>
                  </a:lnTo>
                  <a:lnTo>
                    <a:pt x="367" y="348"/>
                  </a:lnTo>
                  <a:lnTo>
                    <a:pt x="443" y="348"/>
                  </a:lnTo>
                  <a:lnTo>
                    <a:pt x="97" y="0"/>
                  </a:lnTo>
                  <a:lnTo>
                    <a:pt x="136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28"/>
            <p:cNvSpPr>
              <a:spLocks noChangeShapeType="1"/>
            </p:cNvSpPr>
            <p:nvPr/>
          </p:nvSpPr>
          <p:spPr bwMode="auto">
            <a:xfrm>
              <a:off x="771531" y="491232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29"/>
            <p:cNvSpPr>
              <a:spLocks noChangeShapeType="1"/>
            </p:cNvSpPr>
            <p:nvPr/>
          </p:nvSpPr>
          <p:spPr bwMode="auto">
            <a:xfrm>
              <a:off x="771531" y="491232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auto">
            <a:xfrm>
              <a:off x="756690" y="4947939"/>
              <a:ext cx="64309" cy="64309"/>
            </a:xfrm>
            <a:custGeom>
              <a:avLst/>
              <a:gdLst>
                <a:gd name="T0" fmla="*/ 0 w 260"/>
                <a:gd name="T1" fmla="*/ 77 h 260"/>
                <a:gd name="T2" fmla="*/ 183 w 260"/>
                <a:gd name="T3" fmla="*/ 260 h 260"/>
                <a:gd name="T4" fmla="*/ 260 w 260"/>
                <a:gd name="T5" fmla="*/ 260 h 260"/>
                <a:gd name="T6" fmla="*/ 0 w 260"/>
                <a:gd name="T7" fmla="*/ 0 h 260"/>
                <a:gd name="T8" fmla="*/ 0 w 260"/>
                <a:gd name="T9" fmla="*/ 7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260">
                  <a:moveTo>
                    <a:pt x="0" y="77"/>
                  </a:moveTo>
                  <a:lnTo>
                    <a:pt x="183" y="260"/>
                  </a:lnTo>
                  <a:lnTo>
                    <a:pt x="260" y="26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auto">
            <a:xfrm>
              <a:off x="756690" y="4947939"/>
              <a:ext cx="64309" cy="64309"/>
            </a:xfrm>
            <a:custGeom>
              <a:avLst/>
              <a:gdLst>
                <a:gd name="T0" fmla="*/ 0 w 260"/>
                <a:gd name="T1" fmla="*/ 77 h 260"/>
                <a:gd name="T2" fmla="*/ 183 w 260"/>
                <a:gd name="T3" fmla="*/ 260 h 260"/>
                <a:gd name="T4" fmla="*/ 260 w 260"/>
                <a:gd name="T5" fmla="*/ 260 h 260"/>
                <a:gd name="T6" fmla="*/ 0 w 260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60">
                  <a:moveTo>
                    <a:pt x="0" y="77"/>
                  </a:moveTo>
                  <a:lnTo>
                    <a:pt x="183" y="260"/>
                  </a:lnTo>
                  <a:lnTo>
                    <a:pt x="260" y="2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32"/>
            <p:cNvSpPr>
              <a:spLocks noChangeShapeType="1"/>
            </p:cNvSpPr>
            <p:nvPr/>
          </p:nvSpPr>
          <p:spPr bwMode="auto">
            <a:xfrm>
              <a:off x="753227" y="497242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33"/>
            <p:cNvSpPr>
              <a:spLocks noChangeShapeType="1"/>
            </p:cNvSpPr>
            <p:nvPr/>
          </p:nvSpPr>
          <p:spPr bwMode="auto">
            <a:xfrm>
              <a:off x="753227" y="497242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4"/>
            <p:cNvSpPr>
              <a:spLocks/>
            </p:cNvSpPr>
            <p:nvPr/>
          </p:nvSpPr>
          <p:spPr bwMode="auto">
            <a:xfrm>
              <a:off x="835840" y="4926173"/>
              <a:ext cx="104627" cy="86076"/>
            </a:xfrm>
            <a:custGeom>
              <a:avLst/>
              <a:gdLst>
                <a:gd name="T0" fmla="*/ 0 w 423"/>
                <a:gd name="T1" fmla="*/ 0 h 348"/>
                <a:gd name="T2" fmla="*/ 346 w 423"/>
                <a:gd name="T3" fmla="*/ 348 h 348"/>
                <a:gd name="T4" fmla="*/ 423 w 423"/>
                <a:gd name="T5" fmla="*/ 348 h 348"/>
                <a:gd name="T6" fmla="*/ 75 w 423"/>
                <a:gd name="T7" fmla="*/ 0 h 348"/>
                <a:gd name="T8" fmla="*/ 129 w 423"/>
                <a:gd name="T9" fmla="*/ 0 h 348"/>
                <a:gd name="T10" fmla="*/ 0 w 423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3" h="348">
                  <a:moveTo>
                    <a:pt x="0" y="0"/>
                  </a:moveTo>
                  <a:lnTo>
                    <a:pt x="346" y="348"/>
                  </a:lnTo>
                  <a:lnTo>
                    <a:pt x="423" y="348"/>
                  </a:lnTo>
                  <a:lnTo>
                    <a:pt x="75" y="0"/>
                  </a:lnTo>
                  <a:lnTo>
                    <a:pt x="1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5"/>
            <p:cNvSpPr>
              <a:spLocks/>
            </p:cNvSpPr>
            <p:nvPr/>
          </p:nvSpPr>
          <p:spPr bwMode="auto">
            <a:xfrm>
              <a:off x="835840" y="4926173"/>
              <a:ext cx="104627" cy="86076"/>
            </a:xfrm>
            <a:custGeom>
              <a:avLst/>
              <a:gdLst>
                <a:gd name="T0" fmla="*/ 0 w 423"/>
                <a:gd name="T1" fmla="*/ 0 h 348"/>
                <a:gd name="T2" fmla="*/ 346 w 423"/>
                <a:gd name="T3" fmla="*/ 348 h 348"/>
                <a:gd name="T4" fmla="*/ 423 w 423"/>
                <a:gd name="T5" fmla="*/ 348 h 348"/>
                <a:gd name="T6" fmla="*/ 75 w 423"/>
                <a:gd name="T7" fmla="*/ 0 h 348"/>
                <a:gd name="T8" fmla="*/ 129 w 423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348">
                  <a:moveTo>
                    <a:pt x="0" y="0"/>
                  </a:moveTo>
                  <a:lnTo>
                    <a:pt x="346" y="348"/>
                  </a:lnTo>
                  <a:lnTo>
                    <a:pt x="423" y="348"/>
                  </a:lnTo>
                  <a:lnTo>
                    <a:pt x="75" y="0"/>
                  </a:lnTo>
                  <a:lnTo>
                    <a:pt x="129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951844" y="4926173"/>
              <a:ext cx="111305" cy="86076"/>
            </a:xfrm>
            <a:custGeom>
              <a:avLst/>
              <a:gdLst>
                <a:gd name="T0" fmla="*/ 0 w 450"/>
                <a:gd name="T1" fmla="*/ 0 h 348"/>
                <a:gd name="T2" fmla="*/ 13 w 450"/>
                <a:gd name="T3" fmla="*/ 0 h 348"/>
                <a:gd name="T4" fmla="*/ 359 w 450"/>
                <a:gd name="T5" fmla="*/ 348 h 348"/>
                <a:gd name="T6" fmla="*/ 450 w 450"/>
                <a:gd name="T7" fmla="*/ 348 h 348"/>
                <a:gd name="T8" fmla="*/ 90 w 450"/>
                <a:gd name="T9" fmla="*/ 0 h 348"/>
                <a:gd name="T10" fmla="*/ 0 w 450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0" h="348">
                  <a:moveTo>
                    <a:pt x="0" y="0"/>
                  </a:moveTo>
                  <a:lnTo>
                    <a:pt x="13" y="0"/>
                  </a:lnTo>
                  <a:lnTo>
                    <a:pt x="359" y="348"/>
                  </a:lnTo>
                  <a:lnTo>
                    <a:pt x="450" y="348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951844" y="4926173"/>
              <a:ext cx="111305" cy="86076"/>
            </a:xfrm>
            <a:custGeom>
              <a:avLst/>
              <a:gdLst>
                <a:gd name="T0" fmla="*/ 0 w 450"/>
                <a:gd name="T1" fmla="*/ 0 h 348"/>
                <a:gd name="T2" fmla="*/ 13 w 450"/>
                <a:gd name="T3" fmla="*/ 0 h 348"/>
                <a:gd name="T4" fmla="*/ 359 w 450"/>
                <a:gd name="T5" fmla="*/ 348 h 348"/>
                <a:gd name="T6" fmla="*/ 450 w 450"/>
                <a:gd name="T7" fmla="*/ 348 h 348"/>
                <a:gd name="T8" fmla="*/ 90 w 450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348">
                  <a:moveTo>
                    <a:pt x="0" y="0"/>
                  </a:moveTo>
                  <a:lnTo>
                    <a:pt x="13" y="0"/>
                  </a:lnTo>
                  <a:lnTo>
                    <a:pt x="359" y="348"/>
                  </a:lnTo>
                  <a:lnTo>
                    <a:pt x="450" y="348"/>
                  </a:lnTo>
                  <a:lnTo>
                    <a:pt x="90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>
              <a:off x="1206609" y="496698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1206609" y="496698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>
              <a:off x="1009723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1009723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>
              <a:off x="968416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968416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950360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>
              <a:off x="950360" y="50256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>
              <a:off x="906086" y="501991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Line 47"/>
            <p:cNvSpPr>
              <a:spLocks noChangeShapeType="1"/>
            </p:cNvSpPr>
            <p:nvPr/>
          </p:nvSpPr>
          <p:spPr bwMode="auto">
            <a:xfrm>
              <a:off x="906086" y="501991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Line 48"/>
            <p:cNvSpPr>
              <a:spLocks noChangeShapeType="1"/>
            </p:cNvSpPr>
            <p:nvPr/>
          </p:nvSpPr>
          <p:spPr bwMode="auto">
            <a:xfrm>
              <a:off x="854638" y="502288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Line 49"/>
            <p:cNvSpPr>
              <a:spLocks noChangeShapeType="1"/>
            </p:cNvSpPr>
            <p:nvPr/>
          </p:nvSpPr>
          <p:spPr bwMode="auto">
            <a:xfrm>
              <a:off x="854638" y="502288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3"/>
            <p:cNvSpPr>
              <a:spLocks noEditPoints="1"/>
            </p:cNvSpPr>
            <p:nvPr/>
          </p:nvSpPr>
          <p:spPr bwMode="auto">
            <a:xfrm>
              <a:off x="742015" y="4831193"/>
              <a:ext cx="463028" cy="428400"/>
            </a:xfrm>
            <a:custGeom>
              <a:avLst/>
              <a:gdLst>
                <a:gd name="T0" fmla="*/ 1465 w 1536"/>
                <a:gd name="T1" fmla="*/ 273 h 1428"/>
                <a:gd name="T2" fmla="*/ 1429 w 1536"/>
                <a:gd name="T3" fmla="*/ 199 h 1428"/>
                <a:gd name="T4" fmla="*/ 1419 w 1536"/>
                <a:gd name="T5" fmla="*/ 101 h 1428"/>
                <a:gd name="T6" fmla="*/ 1239 w 1536"/>
                <a:gd name="T7" fmla="*/ 0 h 1428"/>
                <a:gd name="T8" fmla="*/ 1138 w 1536"/>
                <a:gd name="T9" fmla="*/ 199 h 1428"/>
                <a:gd name="T10" fmla="*/ 1093 w 1536"/>
                <a:gd name="T11" fmla="*/ 235 h 1428"/>
                <a:gd name="T12" fmla="*/ 443 w 1536"/>
                <a:gd name="T13" fmla="*/ 273 h 1428"/>
                <a:gd name="T14" fmla="*/ 408 w 1536"/>
                <a:gd name="T15" fmla="*/ 199 h 1428"/>
                <a:gd name="T16" fmla="*/ 398 w 1536"/>
                <a:gd name="T17" fmla="*/ 101 h 1428"/>
                <a:gd name="T18" fmla="*/ 217 w 1536"/>
                <a:gd name="T19" fmla="*/ 0 h 1428"/>
                <a:gd name="T20" fmla="*/ 117 w 1536"/>
                <a:gd name="T21" fmla="*/ 199 h 1428"/>
                <a:gd name="T22" fmla="*/ 71 w 1536"/>
                <a:gd name="T23" fmla="*/ 235 h 1428"/>
                <a:gd name="T24" fmla="*/ 49 w 1536"/>
                <a:gd name="T25" fmla="*/ 273 h 1428"/>
                <a:gd name="T26" fmla="*/ 0 w 1536"/>
                <a:gd name="T27" fmla="*/ 322 h 1428"/>
                <a:gd name="T28" fmla="*/ 49 w 1536"/>
                <a:gd name="T29" fmla="*/ 646 h 1428"/>
                <a:gd name="T30" fmla="*/ 138 w 1536"/>
                <a:gd name="T31" fmla="*/ 931 h 1428"/>
                <a:gd name="T32" fmla="*/ 183 w 1536"/>
                <a:gd name="T33" fmla="*/ 931 h 1428"/>
                <a:gd name="T34" fmla="*/ 332 w 1536"/>
                <a:gd name="T35" fmla="*/ 646 h 1428"/>
                <a:gd name="T36" fmla="*/ 183 w 1536"/>
                <a:gd name="T37" fmla="*/ 1384 h 1428"/>
                <a:gd name="T38" fmla="*/ 161 w 1536"/>
                <a:gd name="T39" fmla="*/ 1076 h 1428"/>
                <a:gd name="T40" fmla="*/ 138 w 1536"/>
                <a:gd name="T41" fmla="*/ 1392 h 1428"/>
                <a:gd name="T42" fmla="*/ 340 w 1536"/>
                <a:gd name="T43" fmla="*/ 1428 h 1428"/>
                <a:gd name="T44" fmla="*/ 376 w 1536"/>
                <a:gd name="T45" fmla="*/ 646 h 1428"/>
                <a:gd name="T46" fmla="*/ 1160 w 1536"/>
                <a:gd name="T47" fmla="*/ 1392 h 1428"/>
                <a:gd name="T48" fmla="*/ 1362 w 1536"/>
                <a:gd name="T49" fmla="*/ 1428 h 1428"/>
                <a:gd name="T50" fmla="*/ 1398 w 1536"/>
                <a:gd name="T51" fmla="*/ 1099 h 1428"/>
                <a:gd name="T52" fmla="*/ 1353 w 1536"/>
                <a:gd name="T53" fmla="*/ 1099 h 1428"/>
                <a:gd name="T54" fmla="*/ 1204 w 1536"/>
                <a:gd name="T55" fmla="*/ 1384 h 1428"/>
                <a:gd name="T56" fmla="*/ 1353 w 1536"/>
                <a:gd name="T57" fmla="*/ 646 h 1428"/>
                <a:gd name="T58" fmla="*/ 1375 w 1536"/>
                <a:gd name="T59" fmla="*/ 953 h 1428"/>
                <a:gd name="T60" fmla="*/ 1398 w 1536"/>
                <a:gd name="T61" fmla="*/ 646 h 1428"/>
                <a:gd name="T62" fmla="*/ 1502 w 1536"/>
                <a:gd name="T63" fmla="*/ 644 h 1428"/>
                <a:gd name="T64" fmla="*/ 1536 w 1536"/>
                <a:gd name="T65" fmla="*/ 322 h 1428"/>
                <a:gd name="T66" fmla="*/ 1183 w 1536"/>
                <a:gd name="T67" fmla="*/ 101 h 1428"/>
                <a:gd name="T68" fmla="*/ 1319 w 1536"/>
                <a:gd name="T69" fmla="*/ 44 h 1428"/>
                <a:gd name="T70" fmla="*/ 1375 w 1536"/>
                <a:gd name="T71" fmla="*/ 199 h 1428"/>
                <a:gd name="T72" fmla="*/ 1183 w 1536"/>
                <a:gd name="T73" fmla="*/ 101 h 1428"/>
                <a:gd name="T74" fmla="*/ 1421 w 1536"/>
                <a:gd name="T75" fmla="*/ 243 h 1428"/>
                <a:gd name="T76" fmla="*/ 1137 w 1536"/>
                <a:gd name="T77" fmla="*/ 273 h 1428"/>
                <a:gd name="T78" fmla="*/ 161 w 1536"/>
                <a:gd name="T79" fmla="*/ 101 h 1428"/>
                <a:gd name="T80" fmla="*/ 297 w 1536"/>
                <a:gd name="T81" fmla="*/ 44 h 1428"/>
                <a:gd name="T82" fmla="*/ 353 w 1536"/>
                <a:gd name="T83" fmla="*/ 199 h 1428"/>
                <a:gd name="T84" fmla="*/ 161 w 1536"/>
                <a:gd name="T85" fmla="*/ 101 h 1428"/>
                <a:gd name="T86" fmla="*/ 399 w 1536"/>
                <a:gd name="T87" fmla="*/ 243 h 1428"/>
                <a:gd name="T88" fmla="*/ 115 w 1536"/>
                <a:gd name="T89" fmla="*/ 273 h 1428"/>
                <a:gd name="T90" fmla="*/ 48 w 1536"/>
                <a:gd name="T91" fmla="*/ 432 h 1428"/>
                <a:gd name="T92" fmla="*/ 44 w 1536"/>
                <a:gd name="T93" fmla="*/ 389 h 1428"/>
                <a:gd name="T94" fmla="*/ 45 w 1536"/>
                <a:gd name="T95" fmla="*/ 320 h 1428"/>
                <a:gd name="T96" fmla="*/ 1487 w 1536"/>
                <a:gd name="T97" fmla="*/ 317 h 1428"/>
                <a:gd name="T98" fmla="*/ 1492 w 1536"/>
                <a:gd name="T99" fmla="*/ 597 h 1428"/>
                <a:gd name="T100" fmla="*/ 1487 w 1536"/>
                <a:gd name="T101" fmla="*/ 602 h 1428"/>
                <a:gd name="T102" fmla="*/ 44 w 1536"/>
                <a:gd name="T103" fmla="*/ 597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6" h="1428">
                  <a:moveTo>
                    <a:pt x="1487" y="273"/>
                  </a:moveTo>
                  <a:cubicBezTo>
                    <a:pt x="1465" y="273"/>
                    <a:pt x="1465" y="273"/>
                    <a:pt x="1465" y="273"/>
                  </a:cubicBezTo>
                  <a:cubicBezTo>
                    <a:pt x="1465" y="235"/>
                    <a:pt x="1465" y="235"/>
                    <a:pt x="1465" y="235"/>
                  </a:cubicBezTo>
                  <a:cubicBezTo>
                    <a:pt x="1465" y="215"/>
                    <a:pt x="1449" y="199"/>
                    <a:pt x="1429" y="199"/>
                  </a:cubicBezTo>
                  <a:cubicBezTo>
                    <a:pt x="1419" y="199"/>
                    <a:pt x="1419" y="199"/>
                    <a:pt x="1419" y="199"/>
                  </a:cubicBezTo>
                  <a:cubicBezTo>
                    <a:pt x="1419" y="101"/>
                    <a:pt x="1419" y="101"/>
                    <a:pt x="1419" y="101"/>
                  </a:cubicBezTo>
                  <a:cubicBezTo>
                    <a:pt x="1419" y="45"/>
                    <a:pt x="1374" y="0"/>
                    <a:pt x="1319" y="0"/>
                  </a:cubicBezTo>
                  <a:cubicBezTo>
                    <a:pt x="1239" y="0"/>
                    <a:pt x="1239" y="0"/>
                    <a:pt x="1239" y="0"/>
                  </a:cubicBezTo>
                  <a:cubicBezTo>
                    <a:pt x="1184" y="0"/>
                    <a:pt x="1138" y="45"/>
                    <a:pt x="1138" y="101"/>
                  </a:cubicBezTo>
                  <a:cubicBezTo>
                    <a:pt x="1138" y="199"/>
                    <a:pt x="1138" y="199"/>
                    <a:pt x="1138" y="199"/>
                  </a:cubicBezTo>
                  <a:cubicBezTo>
                    <a:pt x="1128" y="199"/>
                    <a:pt x="1128" y="199"/>
                    <a:pt x="1128" y="199"/>
                  </a:cubicBezTo>
                  <a:cubicBezTo>
                    <a:pt x="1109" y="199"/>
                    <a:pt x="1093" y="215"/>
                    <a:pt x="1093" y="235"/>
                  </a:cubicBezTo>
                  <a:cubicBezTo>
                    <a:pt x="1093" y="273"/>
                    <a:pt x="1093" y="273"/>
                    <a:pt x="1093" y="273"/>
                  </a:cubicBezTo>
                  <a:cubicBezTo>
                    <a:pt x="443" y="273"/>
                    <a:pt x="443" y="273"/>
                    <a:pt x="443" y="273"/>
                  </a:cubicBezTo>
                  <a:cubicBezTo>
                    <a:pt x="443" y="235"/>
                    <a:pt x="443" y="235"/>
                    <a:pt x="443" y="235"/>
                  </a:cubicBezTo>
                  <a:cubicBezTo>
                    <a:pt x="443" y="215"/>
                    <a:pt x="427" y="199"/>
                    <a:pt x="408" y="199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98" y="101"/>
                    <a:pt x="398" y="101"/>
                    <a:pt x="398" y="101"/>
                  </a:cubicBezTo>
                  <a:cubicBezTo>
                    <a:pt x="398" y="45"/>
                    <a:pt x="352" y="0"/>
                    <a:pt x="297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62" y="0"/>
                    <a:pt x="117" y="45"/>
                    <a:pt x="117" y="101"/>
                  </a:cubicBezTo>
                  <a:cubicBezTo>
                    <a:pt x="117" y="199"/>
                    <a:pt x="117" y="199"/>
                    <a:pt x="117" y="199"/>
                  </a:cubicBezTo>
                  <a:cubicBezTo>
                    <a:pt x="107" y="199"/>
                    <a:pt x="107" y="199"/>
                    <a:pt x="107" y="199"/>
                  </a:cubicBezTo>
                  <a:cubicBezTo>
                    <a:pt x="87" y="199"/>
                    <a:pt x="71" y="215"/>
                    <a:pt x="71" y="235"/>
                  </a:cubicBezTo>
                  <a:cubicBezTo>
                    <a:pt x="71" y="273"/>
                    <a:pt x="71" y="273"/>
                    <a:pt x="71" y="273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27" y="273"/>
                    <a:pt x="8" y="288"/>
                    <a:pt x="2" y="308"/>
                  </a:cubicBezTo>
                  <a:cubicBezTo>
                    <a:pt x="1" y="312"/>
                    <a:pt x="0" y="317"/>
                    <a:pt x="0" y="322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624"/>
                    <a:pt x="22" y="646"/>
                    <a:pt x="49" y="646"/>
                  </a:cubicBezTo>
                  <a:cubicBezTo>
                    <a:pt x="138" y="646"/>
                    <a:pt x="138" y="646"/>
                    <a:pt x="138" y="646"/>
                  </a:cubicBezTo>
                  <a:cubicBezTo>
                    <a:pt x="138" y="931"/>
                    <a:pt x="138" y="931"/>
                    <a:pt x="138" y="931"/>
                  </a:cubicBezTo>
                  <a:cubicBezTo>
                    <a:pt x="138" y="943"/>
                    <a:pt x="148" y="953"/>
                    <a:pt x="161" y="953"/>
                  </a:cubicBezTo>
                  <a:cubicBezTo>
                    <a:pt x="173" y="953"/>
                    <a:pt x="183" y="943"/>
                    <a:pt x="183" y="931"/>
                  </a:cubicBezTo>
                  <a:cubicBezTo>
                    <a:pt x="183" y="646"/>
                    <a:pt x="183" y="646"/>
                    <a:pt x="183" y="646"/>
                  </a:cubicBezTo>
                  <a:cubicBezTo>
                    <a:pt x="332" y="646"/>
                    <a:pt x="332" y="646"/>
                    <a:pt x="332" y="646"/>
                  </a:cubicBezTo>
                  <a:cubicBezTo>
                    <a:pt x="332" y="1384"/>
                    <a:pt x="332" y="1384"/>
                    <a:pt x="332" y="1384"/>
                  </a:cubicBezTo>
                  <a:cubicBezTo>
                    <a:pt x="183" y="1384"/>
                    <a:pt x="183" y="1384"/>
                    <a:pt x="183" y="1384"/>
                  </a:cubicBezTo>
                  <a:cubicBezTo>
                    <a:pt x="183" y="1098"/>
                    <a:pt x="183" y="1098"/>
                    <a:pt x="183" y="1098"/>
                  </a:cubicBezTo>
                  <a:cubicBezTo>
                    <a:pt x="183" y="1086"/>
                    <a:pt x="173" y="1076"/>
                    <a:pt x="161" y="1076"/>
                  </a:cubicBezTo>
                  <a:cubicBezTo>
                    <a:pt x="148" y="1076"/>
                    <a:pt x="138" y="1086"/>
                    <a:pt x="138" y="1098"/>
                  </a:cubicBezTo>
                  <a:cubicBezTo>
                    <a:pt x="138" y="1392"/>
                    <a:pt x="138" y="1392"/>
                    <a:pt x="138" y="1392"/>
                  </a:cubicBezTo>
                  <a:cubicBezTo>
                    <a:pt x="138" y="1412"/>
                    <a:pt x="155" y="1428"/>
                    <a:pt x="174" y="1428"/>
                  </a:cubicBezTo>
                  <a:cubicBezTo>
                    <a:pt x="340" y="1428"/>
                    <a:pt x="340" y="1428"/>
                    <a:pt x="340" y="1428"/>
                  </a:cubicBezTo>
                  <a:cubicBezTo>
                    <a:pt x="360" y="1428"/>
                    <a:pt x="376" y="1412"/>
                    <a:pt x="376" y="1392"/>
                  </a:cubicBezTo>
                  <a:cubicBezTo>
                    <a:pt x="376" y="646"/>
                    <a:pt x="376" y="646"/>
                    <a:pt x="376" y="646"/>
                  </a:cubicBezTo>
                  <a:cubicBezTo>
                    <a:pt x="1160" y="646"/>
                    <a:pt x="1160" y="646"/>
                    <a:pt x="1160" y="646"/>
                  </a:cubicBezTo>
                  <a:cubicBezTo>
                    <a:pt x="1160" y="1392"/>
                    <a:pt x="1160" y="1392"/>
                    <a:pt x="1160" y="1392"/>
                  </a:cubicBezTo>
                  <a:cubicBezTo>
                    <a:pt x="1160" y="1412"/>
                    <a:pt x="1176" y="1428"/>
                    <a:pt x="1196" y="1428"/>
                  </a:cubicBezTo>
                  <a:cubicBezTo>
                    <a:pt x="1362" y="1428"/>
                    <a:pt x="1362" y="1428"/>
                    <a:pt x="1362" y="1428"/>
                  </a:cubicBezTo>
                  <a:cubicBezTo>
                    <a:pt x="1382" y="1428"/>
                    <a:pt x="1398" y="1412"/>
                    <a:pt x="1398" y="1392"/>
                  </a:cubicBezTo>
                  <a:cubicBezTo>
                    <a:pt x="1398" y="1099"/>
                    <a:pt x="1398" y="1099"/>
                    <a:pt x="1398" y="1099"/>
                  </a:cubicBezTo>
                  <a:cubicBezTo>
                    <a:pt x="1398" y="1087"/>
                    <a:pt x="1388" y="1077"/>
                    <a:pt x="1375" y="1077"/>
                  </a:cubicBezTo>
                  <a:cubicBezTo>
                    <a:pt x="1363" y="1077"/>
                    <a:pt x="1353" y="1087"/>
                    <a:pt x="1353" y="1099"/>
                  </a:cubicBezTo>
                  <a:cubicBezTo>
                    <a:pt x="1353" y="1384"/>
                    <a:pt x="1353" y="1384"/>
                    <a:pt x="1353" y="1384"/>
                  </a:cubicBezTo>
                  <a:cubicBezTo>
                    <a:pt x="1204" y="1384"/>
                    <a:pt x="1204" y="1384"/>
                    <a:pt x="1204" y="1384"/>
                  </a:cubicBezTo>
                  <a:cubicBezTo>
                    <a:pt x="1204" y="646"/>
                    <a:pt x="1204" y="646"/>
                    <a:pt x="1204" y="646"/>
                  </a:cubicBezTo>
                  <a:cubicBezTo>
                    <a:pt x="1353" y="646"/>
                    <a:pt x="1353" y="646"/>
                    <a:pt x="1353" y="646"/>
                  </a:cubicBezTo>
                  <a:cubicBezTo>
                    <a:pt x="1353" y="931"/>
                    <a:pt x="1353" y="931"/>
                    <a:pt x="1353" y="931"/>
                  </a:cubicBezTo>
                  <a:cubicBezTo>
                    <a:pt x="1353" y="943"/>
                    <a:pt x="1363" y="953"/>
                    <a:pt x="1375" y="953"/>
                  </a:cubicBezTo>
                  <a:cubicBezTo>
                    <a:pt x="1388" y="953"/>
                    <a:pt x="1398" y="943"/>
                    <a:pt x="1398" y="931"/>
                  </a:cubicBezTo>
                  <a:cubicBezTo>
                    <a:pt x="1398" y="646"/>
                    <a:pt x="1398" y="646"/>
                    <a:pt x="1398" y="646"/>
                  </a:cubicBezTo>
                  <a:cubicBezTo>
                    <a:pt x="1487" y="646"/>
                    <a:pt x="1487" y="646"/>
                    <a:pt x="1487" y="646"/>
                  </a:cubicBezTo>
                  <a:cubicBezTo>
                    <a:pt x="1492" y="646"/>
                    <a:pt x="1497" y="645"/>
                    <a:pt x="1502" y="644"/>
                  </a:cubicBezTo>
                  <a:cubicBezTo>
                    <a:pt x="1521" y="637"/>
                    <a:pt x="1536" y="619"/>
                    <a:pt x="1536" y="597"/>
                  </a:cubicBezTo>
                  <a:cubicBezTo>
                    <a:pt x="1536" y="322"/>
                    <a:pt x="1536" y="322"/>
                    <a:pt x="1536" y="322"/>
                  </a:cubicBezTo>
                  <a:cubicBezTo>
                    <a:pt x="1536" y="295"/>
                    <a:pt x="1514" y="273"/>
                    <a:pt x="1487" y="273"/>
                  </a:cubicBezTo>
                  <a:close/>
                  <a:moveTo>
                    <a:pt x="1183" y="101"/>
                  </a:moveTo>
                  <a:cubicBezTo>
                    <a:pt x="1183" y="70"/>
                    <a:pt x="1208" y="44"/>
                    <a:pt x="1239" y="44"/>
                  </a:cubicBezTo>
                  <a:cubicBezTo>
                    <a:pt x="1319" y="44"/>
                    <a:pt x="1319" y="44"/>
                    <a:pt x="1319" y="44"/>
                  </a:cubicBezTo>
                  <a:cubicBezTo>
                    <a:pt x="1350" y="44"/>
                    <a:pt x="1375" y="70"/>
                    <a:pt x="1375" y="101"/>
                  </a:cubicBezTo>
                  <a:cubicBezTo>
                    <a:pt x="1375" y="199"/>
                    <a:pt x="1375" y="199"/>
                    <a:pt x="1375" y="199"/>
                  </a:cubicBezTo>
                  <a:cubicBezTo>
                    <a:pt x="1183" y="199"/>
                    <a:pt x="1183" y="199"/>
                    <a:pt x="1183" y="199"/>
                  </a:cubicBezTo>
                  <a:lnTo>
                    <a:pt x="1183" y="101"/>
                  </a:lnTo>
                  <a:close/>
                  <a:moveTo>
                    <a:pt x="1137" y="243"/>
                  </a:moveTo>
                  <a:cubicBezTo>
                    <a:pt x="1421" y="243"/>
                    <a:pt x="1421" y="243"/>
                    <a:pt x="1421" y="243"/>
                  </a:cubicBezTo>
                  <a:cubicBezTo>
                    <a:pt x="1421" y="273"/>
                    <a:pt x="1421" y="273"/>
                    <a:pt x="1421" y="273"/>
                  </a:cubicBezTo>
                  <a:cubicBezTo>
                    <a:pt x="1137" y="273"/>
                    <a:pt x="1137" y="273"/>
                    <a:pt x="1137" y="273"/>
                  </a:cubicBezTo>
                  <a:lnTo>
                    <a:pt x="1137" y="243"/>
                  </a:lnTo>
                  <a:close/>
                  <a:moveTo>
                    <a:pt x="161" y="101"/>
                  </a:moveTo>
                  <a:cubicBezTo>
                    <a:pt x="161" y="70"/>
                    <a:pt x="186" y="44"/>
                    <a:pt x="217" y="44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328" y="44"/>
                    <a:pt x="353" y="70"/>
                    <a:pt x="353" y="101"/>
                  </a:cubicBezTo>
                  <a:cubicBezTo>
                    <a:pt x="353" y="199"/>
                    <a:pt x="353" y="199"/>
                    <a:pt x="353" y="199"/>
                  </a:cubicBezTo>
                  <a:cubicBezTo>
                    <a:pt x="161" y="199"/>
                    <a:pt x="161" y="199"/>
                    <a:pt x="161" y="199"/>
                  </a:cubicBezTo>
                  <a:lnTo>
                    <a:pt x="161" y="101"/>
                  </a:lnTo>
                  <a:close/>
                  <a:moveTo>
                    <a:pt x="115" y="243"/>
                  </a:moveTo>
                  <a:cubicBezTo>
                    <a:pt x="399" y="243"/>
                    <a:pt x="399" y="243"/>
                    <a:pt x="399" y="243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115" y="273"/>
                    <a:pt x="115" y="273"/>
                    <a:pt x="115" y="273"/>
                  </a:cubicBezTo>
                  <a:lnTo>
                    <a:pt x="115" y="243"/>
                  </a:lnTo>
                  <a:close/>
                  <a:moveTo>
                    <a:pt x="48" y="432"/>
                  </a:moveTo>
                  <a:cubicBezTo>
                    <a:pt x="48" y="432"/>
                    <a:pt x="48" y="432"/>
                    <a:pt x="48" y="432"/>
                  </a:cubicBezTo>
                  <a:moveTo>
                    <a:pt x="44" y="389"/>
                  </a:moveTo>
                  <a:cubicBezTo>
                    <a:pt x="44" y="322"/>
                    <a:pt x="44" y="322"/>
                    <a:pt x="44" y="322"/>
                  </a:cubicBezTo>
                  <a:cubicBezTo>
                    <a:pt x="44" y="321"/>
                    <a:pt x="45" y="320"/>
                    <a:pt x="45" y="320"/>
                  </a:cubicBezTo>
                  <a:cubicBezTo>
                    <a:pt x="46" y="318"/>
                    <a:pt x="47" y="317"/>
                    <a:pt x="49" y="317"/>
                  </a:cubicBezTo>
                  <a:cubicBezTo>
                    <a:pt x="1487" y="317"/>
                    <a:pt x="1487" y="317"/>
                    <a:pt x="1487" y="317"/>
                  </a:cubicBezTo>
                  <a:cubicBezTo>
                    <a:pt x="1490" y="317"/>
                    <a:pt x="1492" y="320"/>
                    <a:pt x="1492" y="322"/>
                  </a:cubicBezTo>
                  <a:cubicBezTo>
                    <a:pt x="1492" y="597"/>
                    <a:pt x="1492" y="597"/>
                    <a:pt x="1492" y="597"/>
                  </a:cubicBezTo>
                  <a:cubicBezTo>
                    <a:pt x="1492" y="598"/>
                    <a:pt x="1491" y="600"/>
                    <a:pt x="1490" y="601"/>
                  </a:cubicBezTo>
                  <a:cubicBezTo>
                    <a:pt x="1489" y="601"/>
                    <a:pt x="1488" y="602"/>
                    <a:pt x="1487" y="602"/>
                  </a:cubicBezTo>
                  <a:cubicBezTo>
                    <a:pt x="49" y="602"/>
                    <a:pt x="49" y="602"/>
                    <a:pt x="49" y="602"/>
                  </a:cubicBezTo>
                  <a:cubicBezTo>
                    <a:pt x="46" y="602"/>
                    <a:pt x="44" y="599"/>
                    <a:pt x="44" y="597"/>
                  </a:cubicBezTo>
                  <a:cubicBezTo>
                    <a:pt x="44" y="452"/>
                    <a:pt x="44" y="452"/>
                    <a:pt x="44" y="45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Line 54"/>
            <p:cNvSpPr>
              <a:spLocks noChangeShapeType="1"/>
            </p:cNvSpPr>
            <p:nvPr/>
          </p:nvSpPr>
          <p:spPr bwMode="auto">
            <a:xfrm>
              <a:off x="1130922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Line 55"/>
            <p:cNvSpPr>
              <a:spLocks noChangeShapeType="1"/>
            </p:cNvSpPr>
            <p:nvPr/>
          </p:nvSpPr>
          <p:spPr bwMode="auto">
            <a:xfrm>
              <a:off x="1130922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56"/>
            <p:cNvSpPr>
              <a:spLocks noChangeShapeType="1"/>
            </p:cNvSpPr>
            <p:nvPr/>
          </p:nvSpPr>
          <p:spPr bwMode="auto">
            <a:xfrm>
              <a:off x="1093573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Line 57"/>
            <p:cNvSpPr>
              <a:spLocks noChangeShapeType="1"/>
            </p:cNvSpPr>
            <p:nvPr/>
          </p:nvSpPr>
          <p:spPr bwMode="auto">
            <a:xfrm>
              <a:off x="1093573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58"/>
            <p:cNvSpPr>
              <a:spLocks noChangeShapeType="1"/>
            </p:cNvSpPr>
            <p:nvPr/>
          </p:nvSpPr>
          <p:spPr bwMode="auto">
            <a:xfrm>
              <a:off x="1074527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Line 59"/>
            <p:cNvSpPr>
              <a:spLocks noChangeShapeType="1"/>
            </p:cNvSpPr>
            <p:nvPr/>
          </p:nvSpPr>
          <p:spPr bwMode="auto">
            <a:xfrm>
              <a:off x="1074527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60"/>
            <p:cNvSpPr>
              <a:spLocks noChangeShapeType="1"/>
            </p:cNvSpPr>
            <p:nvPr/>
          </p:nvSpPr>
          <p:spPr bwMode="auto">
            <a:xfrm>
              <a:off x="1030253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Line 61"/>
            <p:cNvSpPr>
              <a:spLocks noChangeShapeType="1"/>
            </p:cNvSpPr>
            <p:nvPr/>
          </p:nvSpPr>
          <p:spPr bwMode="auto">
            <a:xfrm>
              <a:off x="1030253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62"/>
            <p:cNvSpPr>
              <a:spLocks noChangeShapeType="1"/>
            </p:cNvSpPr>
            <p:nvPr/>
          </p:nvSpPr>
          <p:spPr bwMode="auto">
            <a:xfrm>
              <a:off x="1027779" y="493384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Line 63"/>
            <p:cNvSpPr>
              <a:spLocks noChangeShapeType="1"/>
            </p:cNvSpPr>
            <p:nvPr/>
          </p:nvSpPr>
          <p:spPr bwMode="auto">
            <a:xfrm>
              <a:off x="1027779" y="493384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Line 64"/>
            <p:cNvSpPr>
              <a:spLocks noChangeShapeType="1"/>
            </p:cNvSpPr>
            <p:nvPr/>
          </p:nvSpPr>
          <p:spPr bwMode="auto">
            <a:xfrm>
              <a:off x="1011454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Line 65"/>
            <p:cNvSpPr>
              <a:spLocks noChangeShapeType="1"/>
            </p:cNvSpPr>
            <p:nvPr/>
          </p:nvSpPr>
          <p:spPr bwMode="auto">
            <a:xfrm>
              <a:off x="1011454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66"/>
            <p:cNvSpPr>
              <a:spLocks noChangeShapeType="1"/>
            </p:cNvSpPr>
            <p:nvPr/>
          </p:nvSpPr>
          <p:spPr bwMode="auto">
            <a:xfrm>
              <a:off x="97410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67"/>
            <p:cNvSpPr>
              <a:spLocks noChangeShapeType="1"/>
            </p:cNvSpPr>
            <p:nvPr/>
          </p:nvSpPr>
          <p:spPr bwMode="auto">
            <a:xfrm>
              <a:off x="97410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68"/>
            <p:cNvSpPr>
              <a:spLocks noChangeShapeType="1"/>
            </p:cNvSpPr>
            <p:nvPr/>
          </p:nvSpPr>
          <p:spPr bwMode="auto">
            <a:xfrm>
              <a:off x="955307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69"/>
            <p:cNvSpPr>
              <a:spLocks noChangeShapeType="1"/>
            </p:cNvSpPr>
            <p:nvPr/>
          </p:nvSpPr>
          <p:spPr bwMode="auto">
            <a:xfrm>
              <a:off x="955307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Line 70"/>
            <p:cNvSpPr>
              <a:spLocks noChangeShapeType="1"/>
            </p:cNvSpPr>
            <p:nvPr/>
          </p:nvSpPr>
          <p:spPr bwMode="auto">
            <a:xfrm>
              <a:off x="91078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Line 71"/>
            <p:cNvSpPr>
              <a:spLocks noChangeShapeType="1"/>
            </p:cNvSpPr>
            <p:nvPr/>
          </p:nvSpPr>
          <p:spPr bwMode="auto">
            <a:xfrm>
              <a:off x="91078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Line 72"/>
            <p:cNvSpPr>
              <a:spLocks noChangeShapeType="1"/>
            </p:cNvSpPr>
            <p:nvPr/>
          </p:nvSpPr>
          <p:spPr bwMode="auto">
            <a:xfrm>
              <a:off x="892234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Line 73"/>
            <p:cNvSpPr>
              <a:spLocks noChangeShapeType="1"/>
            </p:cNvSpPr>
            <p:nvPr/>
          </p:nvSpPr>
          <p:spPr bwMode="auto">
            <a:xfrm>
              <a:off x="892234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Line 74"/>
            <p:cNvSpPr>
              <a:spLocks noChangeShapeType="1"/>
            </p:cNvSpPr>
            <p:nvPr/>
          </p:nvSpPr>
          <p:spPr bwMode="auto">
            <a:xfrm>
              <a:off x="854638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Line 75"/>
            <p:cNvSpPr>
              <a:spLocks noChangeShapeType="1"/>
            </p:cNvSpPr>
            <p:nvPr/>
          </p:nvSpPr>
          <p:spPr bwMode="auto">
            <a:xfrm>
              <a:off x="854638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Line 76"/>
            <p:cNvSpPr>
              <a:spLocks noChangeShapeType="1"/>
            </p:cNvSpPr>
            <p:nvPr/>
          </p:nvSpPr>
          <p:spPr bwMode="auto">
            <a:xfrm>
              <a:off x="835840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Line 77"/>
            <p:cNvSpPr>
              <a:spLocks noChangeShapeType="1"/>
            </p:cNvSpPr>
            <p:nvPr/>
          </p:nvSpPr>
          <p:spPr bwMode="auto">
            <a:xfrm>
              <a:off x="835840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Line 78"/>
            <p:cNvSpPr>
              <a:spLocks noChangeShapeType="1"/>
            </p:cNvSpPr>
            <p:nvPr/>
          </p:nvSpPr>
          <p:spPr bwMode="auto">
            <a:xfrm>
              <a:off x="79156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Line 79"/>
            <p:cNvSpPr>
              <a:spLocks noChangeShapeType="1"/>
            </p:cNvSpPr>
            <p:nvPr/>
          </p:nvSpPr>
          <p:spPr bwMode="auto">
            <a:xfrm>
              <a:off x="791565" y="492617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Line 80"/>
            <p:cNvSpPr>
              <a:spLocks noChangeShapeType="1"/>
            </p:cNvSpPr>
            <p:nvPr/>
          </p:nvSpPr>
          <p:spPr bwMode="auto">
            <a:xfrm>
              <a:off x="1191026" y="497391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Line 81"/>
            <p:cNvSpPr>
              <a:spLocks noChangeShapeType="1"/>
            </p:cNvSpPr>
            <p:nvPr/>
          </p:nvSpPr>
          <p:spPr bwMode="auto">
            <a:xfrm>
              <a:off x="1191026" y="497391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Line 82"/>
            <p:cNvSpPr>
              <a:spLocks noChangeShapeType="1"/>
            </p:cNvSpPr>
            <p:nvPr/>
          </p:nvSpPr>
          <p:spPr bwMode="auto">
            <a:xfrm>
              <a:off x="787608" y="4991719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Line 83"/>
            <p:cNvSpPr>
              <a:spLocks noChangeShapeType="1"/>
            </p:cNvSpPr>
            <p:nvPr/>
          </p:nvSpPr>
          <p:spPr bwMode="auto">
            <a:xfrm>
              <a:off x="787608" y="4991719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820999" y="5011754"/>
              <a:ext cx="37349" cy="0"/>
            </a:xfrm>
            <a:custGeom>
              <a:avLst/>
              <a:gdLst>
                <a:gd name="T0" fmla="*/ 151 w 151"/>
                <a:gd name="T1" fmla="*/ 0 w 151"/>
                <a:gd name="T2" fmla="*/ 151 w 1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51">
                  <a:moveTo>
                    <a:pt x="151" y="0"/>
                  </a:moveTo>
                  <a:lnTo>
                    <a:pt x="0" y="0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85"/>
            <p:cNvSpPr>
              <a:spLocks noChangeShapeType="1"/>
            </p:cNvSpPr>
            <p:nvPr/>
          </p:nvSpPr>
          <p:spPr bwMode="auto">
            <a:xfrm flipH="1">
              <a:off x="820999" y="5011754"/>
              <a:ext cx="3734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77146" y="5011754"/>
              <a:ext cx="44275" cy="0"/>
            </a:xfrm>
            <a:custGeom>
              <a:avLst/>
              <a:gdLst>
                <a:gd name="T0" fmla="*/ 179 w 179"/>
                <a:gd name="T1" fmla="*/ 0 w 179"/>
                <a:gd name="T2" fmla="*/ 179 w 17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9">
                  <a:moveTo>
                    <a:pt x="179" y="0"/>
                  </a:moveTo>
                  <a:lnTo>
                    <a:pt x="0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Line 87"/>
            <p:cNvSpPr>
              <a:spLocks noChangeShapeType="1"/>
            </p:cNvSpPr>
            <p:nvPr/>
          </p:nvSpPr>
          <p:spPr bwMode="auto">
            <a:xfrm flipH="1">
              <a:off x="877146" y="5011754"/>
              <a:ext cx="442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940467" y="5011754"/>
              <a:ext cx="37349" cy="0"/>
            </a:xfrm>
            <a:custGeom>
              <a:avLst/>
              <a:gdLst>
                <a:gd name="T0" fmla="*/ 151 w 151"/>
                <a:gd name="T1" fmla="*/ 0 w 151"/>
                <a:gd name="T2" fmla="*/ 151 w 1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51">
                  <a:moveTo>
                    <a:pt x="151" y="0"/>
                  </a:moveTo>
                  <a:lnTo>
                    <a:pt x="0" y="0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Line 89"/>
            <p:cNvSpPr>
              <a:spLocks noChangeShapeType="1"/>
            </p:cNvSpPr>
            <p:nvPr/>
          </p:nvSpPr>
          <p:spPr bwMode="auto">
            <a:xfrm flipH="1">
              <a:off x="940467" y="5011754"/>
              <a:ext cx="3734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90"/>
            <p:cNvSpPr>
              <a:spLocks/>
            </p:cNvSpPr>
            <p:nvPr/>
          </p:nvSpPr>
          <p:spPr bwMode="auto">
            <a:xfrm>
              <a:off x="996861" y="5011754"/>
              <a:ext cx="44027" cy="0"/>
            </a:xfrm>
            <a:custGeom>
              <a:avLst/>
              <a:gdLst>
                <a:gd name="T0" fmla="*/ 178 w 178"/>
                <a:gd name="T1" fmla="*/ 0 w 178"/>
                <a:gd name="T2" fmla="*/ 178 w 17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8">
                  <a:moveTo>
                    <a:pt x="178" y="0"/>
                  </a:move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Line 91"/>
            <p:cNvSpPr>
              <a:spLocks noChangeShapeType="1"/>
            </p:cNvSpPr>
            <p:nvPr/>
          </p:nvSpPr>
          <p:spPr bwMode="auto">
            <a:xfrm flipH="1">
              <a:off x="996861" y="5011754"/>
              <a:ext cx="4402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92"/>
            <p:cNvSpPr>
              <a:spLocks/>
            </p:cNvSpPr>
            <p:nvPr/>
          </p:nvSpPr>
          <p:spPr bwMode="auto">
            <a:xfrm>
              <a:off x="1059686" y="5011754"/>
              <a:ext cx="37596" cy="0"/>
            </a:xfrm>
            <a:custGeom>
              <a:avLst/>
              <a:gdLst>
                <a:gd name="T0" fmla="*/ 152 w 152"/>
                <a:gd name="T1" fmla="*/ 0 w 152"/>
                <a:gd name="T2" fmla="*/ 152 w 1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52">
                  <a:moveTo>
                    <a:pt x="152" y="0"/>
                  </a:moveTo>
                  <a:lnTo>
                    <a:pt x="0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Line 93"/>
            <p:cNvSpPr>
              <a:spLocks noChangeShapeType="1"/>
            </p:cNvSpPr>
            <p:nvPr/>
          </p:nvSpPr>
          <p:spPr bwMode="auto">
            <a:xfrm flipH="1">
              <a:off x="1059686" y="5011754"/>
              <a:ext cx="3759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94"/>
            <p:cNvSpPr>
              <a:spLocks/>
            </p:cNvSpPr>
            <p:nvPr/>
          </p:nvSpPr>
          <p:spPr bwMode="auto">
            <a:xfrm>
              <a:off x="1116081" y="5011754"/>
              <a:ext cx="44027" cy="0"/>
            </a:xfrm>
            <a:custGeom>
              <a:avLst/>
              <a:gdLst>
                <a:gd name="T0" fmla="*/ 178 w 178"/>
                <a:gd name="T1" fmla="*/ 0 w 178"/>
                <a:gd name="T2" fmla="*/ 178 w 17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8">
                  <a:moveTo>
                    <a:pt x="178" y="0"/>
                  </a:move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CF02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Line 95"/>
            <p:cNvSpPr>
              <a:spLocks noChangeShapeType="1"/>
            </p:cNvSpPr>
            <p:nvPr/>
          </p:nvSpPr>
          <p:spPr bwMode="auto">
            <a:xfrm flipH="1">
              <a:off x="1116081" y="5011754"/>
              <a:ext cx="4402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Line 96"/>
            <p:cNvSpPr>
              <a:spLocks noChangeShapeType="1"/>
            </p:cNvSpPr>
            <p:nvPr/>
          </p:nvSpPr>
          <p:spPr bwMode="auto">
            <a:xfrm>
              <a:off x="1192758" y="5011507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Line 97"/>
            <p:cNvSpPr>
              <a:spLocks noChangeShapeType="1"/>
            </p:cNvSpPr>
            <p:nvPr/>
          </p:nvSpPr>
          <p:spPr bwMode="auto">
            <a:xfrm>
              <a:off x="1192758" y="5011507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70" name="Group 29"/>
          <p:cNvGrpSpPr>
            <a:grpSpLocks noChangeAspect="1"/>
          </p:cNvGrpSpPr>
          <p:nvPr userDrawn="1"/>
        </p:nvGrpSpPr>
        <p:grpSpPr bwMode="auto">
          <a:xfrm>
            <a:off x="181150" y="4245025"/>
            <a:ext cx="515231" cy="428400"/>
            <a:chOff x="2904" y="1378"/>
            <a:chExt cx="1881" cy="1564"/>
          </a:xfrm>
        </p:grpSpPr>
        <p:sp>
          <p:nvSpPr>
            <p:cNvPr id="171" name="Freeform 30"/>
            <p:cNvSpPr>
              <a:spLocks noEditPoints="1"/>
            </p:cNvSpPr>
            <p:nvPr/>
          </p:nvSpPr>
          <p:spPr bwMode="auto">
            <a:xfrm>
              <a:off x="3467" y="1985"/>
              <a:ext cx="224" cy="224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92 w 184"/>
                <a:gd name="T11" fmla="*/ 139 h 184"/>
                <a:gd name="T12" fmla="*/ 45 w 184"/>
                <a:gd name="T13" fmla="*/ 92 h 184"/>
                <a:gd name="T14" fmla="*/ 92 w 184"/>
                <a:gd name="T15" fmla="*/ 45 h 184"/>
                <a:gd name="T16" fmla="*/ 139 w 184"/>
                <a:gd name="T17" fmla="*/ 92 h 184"/>
                <a:gd name="T18" fmla="*/ 92 w 184"/>
                <a:gd name="T19" fmla="*/ 139 h 184"/>
                <a:gd name="T20" fmla="*/ 92 w 184"/>
                <a:gd name="T21" fmla="*/ 139 h 184"/>
                <a:gd name="T22" fmla="*/ 92 w 184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92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2" y="45"/>
                  </a:cubicBezTo>
                  <a:cubicBezTo>
                    <a:pt x="118" y="45"/>
                    <a:pt x="139" y="66"/>
                    <a:pt x="139" y="92"/>
                  </a:cubicBezTo>
                  <a:cubicBezTo>
                    <a:pt x="139" y="118"/>
                    <a:pt x="118" y="139"/>
                    <a:pt x="92" y="139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9"/>
                    <a:pt x="92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2" name="Freeform 31"/>
            <p:cNvSpPr>
              <a:spLocks noEditPoints="1"/>
            </p:cNvSpPr>
            <p:nvPr/>
          </p:nvSpPr>
          <p:spPr bwMode="auto">
            <a:xfrm>
              <a:off x="3760" y="1985"/>
              <a:ext cx="223" cy="224"/>
            </a:xfrm>
            <a:custGeom>
              <a:avLst/>
              <a:gdLst>
                <a:gd name="T0" fmla="*/ 91 w 183"/>
                <a:gd name="T1" fmla="*/ 0 h 184"/>
                <a:gd name="T2" fmla="*/ 0 w 183"/>
                <a:gd name="T3" fmla="*/ 92 h 184"/>
                <a:gd name="T4" fmla="*/ 91 w 183"/>
                <a:gd name="T5" fmla="*/ 184 h 184"/>
                <a:gd name="T6" fmla="*/ 183 w 183"/>
                <a:gd name="T7" fmla="*/ 92 h 184"/>
                <a:gd name="T8" fmla="*/ 91 w 183"/>
                <a:gd name="T9" fmla="*/ 0 h 184"/>
                <a:gd name="T10" fmla="*/ 91 w 183"/>
                <a:gd name="T11" fmla="*/ 139 h 184"/>
                <a:gd name="T12" fmla="*/ 45 w 183"/>
                <a:gd name="T13" fmla="*/ 92 h 184"/>
                <a:gd name="T14" fmla="*/ 91 w 183"/>
                <a:gd name="T15" fmla="*/ 45 h 184"/>
                <a:gd name="T16" fmla="*/ 138 w 183"/>
                <a:gd name="T17" fmla="*/ 92 h 184"/>
                <a:gd name="T18" fmla="*/ 91 w 183"/>
                <a:gd name="T19" fmla="*/ 139 h 184"/>
                <a:gd name="T20" fmla="*/ 91 w 183"/>
                <a:gd name="T21" fmla="*/ 139 h 184"/>
                <a:gd name="T22" fmla="*/ 91 w 183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84">
                  <a:moveTo>
                    <a:pt x="91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1" y="184"/>
                  </a:cubicBezTo>
                  <a:cubicBezTo>
                    <a:pt x="142" y="184"/>
                    <a:pt x="183" y="143"/>
                    <a:pt x="183" y="92"/>
                  </a:cubicBezTo>
                  <a:cubicBezTo>
                    <a:pt x="183" y="41"/>
                    <a:pt x="142" y="0"/>
                    <a:pt x="91" y="0"/>
                  </a:cubicBezTo>
                  <a:close/>
                  <a:moveTo>
                    <a:pt x="91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1" y="45"/>
                  </a:cubicBezTo>
                  <a:cubicBezTo>
                    <a:pt x="117" y="45"/>
                    <a:pt x="138" y="66"/>
                    <a:pt x="138" y="92"/>
                  </a:cubicBezTo>
                  <a:cubicBezTo>
                    <a:pt x="138" y="118"/>
                    <a:pt x="117" y="139"/>
                    <a:pt x="91" y="139"/>
                  </a:cubicBezTo>
                  <a:close/>
                  <a:moveTo>
                    <a:pt x="91" y="139"/>
                  </a:moveTo>
                  <a:cubicBezTo>
                    <a:pt x="91" y="139"/>
                    <a:pt x="91" y="139"/>
                    <a:pt x="91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3" name="Freeform 32"/>
            <p:cNvSpPr>
              <a:spLocks noEditPoints="1"/>
            </p:cNvSpPr>
            <p:nvPr/>
          </p:nvSpPr>
          <p:spPr bwMode="auto">
            <a:xfrm>
              <a:off x="4051" y="1985"/>
              <a:ext cx="223" cy="224"/>
            </a:xfrm>
            <a:custGeom>
              <a:avLst/>
              <a:gdLst>
                <a:gd name="T0" fmla="*/ 92 w 183"/>
                <a:gd name="T1" fmla="*/ 0 h 184"/>
                <a:gd name="T2" fmla="*/ 0 w 183"/>
                <a:gd name="T3" fmla="*/ 92 h 184"/>
                <a:gd name="T4" fmla="*/ 92 w 183"/>
                <a:gd name="T5" fmla="*/ 184 h 184"/>
                <a:gd name="T6" fmla="*/ 183 w 183"/>
                <a:gd name="T7" fmla="*/ 92 h 184"/>
                <a:gd name="T8" fmla="*/ 92 w 183"/>
                <a:gd name="T9" fmla="*/ 0 h 184"/>
                <a:gd name="T10" fmla="*/ 92 w 183"/>
                <a:gd name="T11" fmla="*/ 139 h 184"/>
                <a:gd name="T12" fmla="*/ 45 w 183"/>
                <a:gd name="T13" fmla="*/ 92 h 184"/>
                <a:gd name="T14" fmla="*/ 92 w 183"/>
                <a:gd name="T15" fmla="*/ 45 h 184"/>
                <a:gd name="T16" fmla="*/ 138 w 183"/>
                <a:gd name="T17" fmla="*/ 92 h 184"/>
                <a:gd name="T18" fmla="*/ 92 w 183"/>
                <a:gd name="T19" fmla="*/ 139 h 184"/>
                <a:gd name="T20" fmla="*/ 92 w 183"/>
                <a:gd name="T21" fmla="*/ 139 h 184"/>
                <a:gd name="T22" fmla="*/ 92 w 183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2" y="184"/>
                    <a:pt x="183" y="143"/>
                    <a:pt x="183" y="92"/>
                  </a:cubicBezTo>
                  <a:cubicBezTo>
                    <a:pt x="183" y="41"/>
                    <a:pt x="142" y="0"/>
                    <a:pt x="92" y="0"/>
                  </a:cubicBezTo>
                  <a:close/>
                  <a:moveTo>
                    <a:pt x="92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2" y="45"/>
                  </a:cubicBezTo>
                  <a:cubicBezTo>
                    <a:pt x="117" y="45"/>
                    <a:pt x="138" y="66"/>
                    <a:pt x="138" y="92"/>
                  </a:cubicBezTo>
                  <a:cubicBezTo>
                    <a:pt x="138" y="118"/>
                    <a:pt x="117" y="139"/>
                    <a:pt x="92" y="139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9"/>
                    <a:pt x="92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" name="Freeform 33"/>
            <p:cNvSpPr>
              <a:spLocks noEditPoints="1"/>
            </p:cNvSpPr>
            <p:nvPr/>
          </p:nvSpPr>
          <p:spPr bwMode="auto">
            <a:xfrm>
              <a:off x="3467" y="2257"/>
              <a:ext cx="224" cy="223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92 w 184"/>
                <a:gd name="T11" fmla="*/ 139 h 184"/>
                <a:gd name="T12" fmla="*/ 45 w 184"/>
                <a:gd name="T13" fmla="*/ 92 h 184"/>
                <a:gd name="T14" fmla="*/ 92 w 184"/>
                <a:gd name="T15" fmla="*/ 45 h 184"/>
                <a:gd name="T16" fmla="*/ 139 w 184"/>
                <a:gd name="T17" fmla="*/ 92 h 184"/>
                <a:gd name="T18" fmla="*/ 92 w 184"/>
                <a:gd name="T19" fmla="*/ 139 h 184"/>
                <a:gd name="T20" fmla="*/ 92 w 184"/>
                <a:gd name="T21" fmla="*/ 139 h 184"/>
                <a:gd name="T22" fmla="*/ 92 w 184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2"/>
                    <a:pt x="41" y="184"/>
                    <a:pt x="92" y="184"/>
                  </a:cubicBezTo>
                  <a:cubicBezTo>
                    <a:pt x="143" y="184"/>
                    <a:pt x="184" y="142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92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2" y="45"/>
                  </a:cubicBezTo>
                  <a:cubicBezTo>
                    <a:pt x="118" y="45"/>
                    <a:pt x="139" y="66"/>
                    <a:pt x="139" y="92"/>
                  </a:cubicBezTo>
                  <a:cubicBezTo>
                    <a:pt x="139" y="118"/>
                    <a:pt x="118" y="139"/>
                    <a:pt x="92" y="139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9"/>
                    <a:pt x="92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5" name="Freeform 34"/>
            <p:cNvSpPr>
              <a:spLocks noEditPoints="1"/>
            </p:cNvSpPr>
            <p:nvPr/>
          </p:nvSpPr>
          <p:spPr bwMode="auto">
            <a:xfrm>
              <a:off x="4051" y="2257"/>
              <a:ext cx="223" cy="223"/>
            </a:xfrm>
            <a:custGeom>
              <a:avLst/>
              <a:gdLst>
                <a:gd name="T0" fmla="*/ 92 w 183"/>
                <a:gd name="T1" fmla="*/ 0 h 184"/>
                <a:gd name="T2" fmla="*/ 0 w 183"/>
                <a:gd name="T3" fmla="*/ 92 h 184"/>
                <a:gd name="T4" fmla="*/ 92 w 183"/>
                <a:gd name="T5" fmla="*/ 184 h 184"/>
                <a:gd name="T6" fmla="*/ 183 w 183"/>
                <a:gd name="T7" fmla="*/ 92 h 184"/>
                <a:gd name="T8" fmla="*/ 92 w 183"/>
                <a:gd name="T9" fmla="*/ 0 h 184"/>
                <a:gd name="T10" fmla="*/ 92 w 183"/>
                <a:gd name="T11" fmla="*/ 139 h 184"/>
                <a:gd name="T12" fmla="*/ 45 w 183"/>
                <a:gd name="T13" fmla="*/ 92 h 184"/>
                <a:gd name="T14" fmla="*/ 92 w 183"/>
                <a:gd name="T15" fmla="*/ 45 h 184"/>
                <a:gd name="T16" fmla="*/ 138 w 183"/>
                <a:gd name="T17" fmla="*/ 92 h 184"/>
                <a:gd name="T18" fmla="*/ 92 w 183"/>
                <a:gd name="T19" fmla="*/ 139 h 184"/>
                <a:gd name="T20" fmla="*/ 92 w 183"/>
                <a:gd name="T21" fmla="*/ 139 h 184"/>
                <a:gd name="T22" fmla="*/ 92 w 183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2"/>
                    <a:pt x="41" y="184"/>
                    <a:pt x="92" y="184"/>
                  </a:cubicBezTo>
                  <a:cubicBezTo>
                    <a:pt x="142" y="184"/>
                    <a:pt x="183" y="142"/>
                    <a:pt x="183" y="92"/>
                  </a:cubicBezTo>
                  <a:cubicBezTo>
                    <a:pt x="183" y="41"/>
                    <a:pt x="142" y="0"/>
                    <a:pt x="92" y="0"/>
                  </a:cubicBezTo>
                  <a:close/>
                  <a:moveTo>
                    <a:pt x="92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2" y="45"/>
                  </a:cubicBezTo>
                  <a:cubicBezTo>
                    <a:pt x="117" y="45"/>
                    <a:pt x="138" y="66"/>
                    <a:pt x="138" y="92"/>
                  </a:cubicBezTo>
                  <a:cubicBezTo>
                    <a:pt x="138" y="118"/>
                    <a:pt x="117" y="139"/>
                    <a:pt x="92" y="139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9"/>
                    <a:pt x="92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6" name="Freeform 35"/>
            <p:cNvSpPr>
              <a:spLocks noEditPoints="1"/>
            </p:cNvSpPr>
            <p:nvPr/>
          </p:nvSpPr>
          <p:spPr bwMode="auto">
            <a:xfrm>
              <a:off x="3760" y="2257"/>
              <a:ext cx="223" cy="223"/>
            </a:xfrm>
            <a:custGeom>
              <a:avLst/>
              <a:gdLst>
                <a:gd name="T0" fmla="*/ 91 w 183"/>
                <a:gd name="T1" fmla="*/ 0 h 184"/>
                <a:gd name="T2" fmla="*/ 0 w 183"/>
                <a:gd name="T3" fmla="*/ 92 h 184"/>
                <a:gd name="T4" fmla="*/ 91 w 183"/>
                <a:gd name="T5" fmla="*/ 184 h 184"/>
                <a:gd name="T6" fmla="*/ 183 w 183"/>
                <a:gd name="T7" fmla="*/ 92 h 184"/>
                <a:gd name="T8" fmla="*/ 91 w 183"/>
                <a:gd name="T9" fmla="*/ 0 h 184"/>
                <a:gd name="T10" fmla="*/ 91 w 183"/>
                <a:gd name="T11" fmla="*/ 139 h 184"/>
                <a:gd name="T12" fmla="*/ 45 w 183"/>
                <a:gd name="T13" fmla="*/ 92 h 184"/>
                <a:gd name="T14" fmla="*/ 91 w 183"/>
                <a:gd name="T15" fmla="*/ 45 h 184"/>
                <a:gd name="T16" fmla="*/ 138 w 183"/>
                <a:gd name="T17" fmla="*/ 92 h 184"/>
                <a:gd name="T18" fmla="*/ 91 w 183"/>
                <a:gd name="T19" fmla="*/ 139 h 184"/>
                <a:gd name="T20" fmla="*/ 91 w 183"/>
                <a:gd name="T21" fmla="*/ 139 h 184"/>
                <a:gd name="T22" fmla="*/ 91 w 183"/>
                <a:gd name="T23" fmla="*/ 1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84">
                  <a:moveTo>
                    <a:pt x="91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2"/>
                    <a:pt x="41" y="184"/>
                    <a:pt x="91" y="184"/>
                  </a:cubicBezTo>
                  <a:cubicBezTo>
                    <a:pt x="142" y="184"/>
                    <a:pt x="183" y="142"/>
                    <a:pt x="183" y="92"/>
                  </a:cubicBezTo>
                  <a:cubicBezTo>
                    <a:pt x="183" y="41"/>
                    <a:pt x="142" y="0"/>
                    <a:pt x="91" y="0"/>
                  </a:cubicBezTo>
                  <a:close/>
                  <a:moveTo>
                    <a:pt x="91" y="139"/>
                  </a:moveTo>
                  <a:cubicBezTo>
                    <a:pt x="66" y="139"/>
                    <a:pt x="45" y="118"/>
                    <a:pt x="45" y="92"/>
                  </a:cubicBezTo>
                  <a:cubicBezTo>
                    <a:pt x="45" y="66"/>
                    <a:pt x="66" y="45"/>
                    <a:pt x="91" y="45"/>
                  </a:cubicBezTo>
                  <a:cubicBezTo>
                    <a:pt x="117" y="45"/>
                    <a:pt x="138" y="66"/>
                    <a:pt x="138" y="92"/>
                  </a:cubicBezTo>
                  <a:cubicBezTo>
                    <a:pt x="138" y="118"/>
                    <a:pt x="117" y="139"/>
                    <a:pt x="91" y="139"/>
                  </a:cubicBezTo>
                  <a:close/>
                  <a:moveTo>
                    <a:pt x="91" y="139"/>
                  </a:moveTo>
                  <a:cubicBezTo>
                    <a:pt x="91" y="139"/>
                    <a:pt x="91" y="139"/>
                    <a:pt x="91" y="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36"/>
            <p:cNvSpPr>
              <a:spLocks noEditPoints="1"/>
            </p:cNvSpPr>
            <p:nvPr/>
          </p:nvSpPr>
          <p:spPr bwMode="auto">
            <a:xfrm>
              <a:off x="3760" y="2529"/>
              <a:ext cx="223" cy="222"/>
            </a:xfrm>
            <a:custGeom>
              <a:avLst/>
              <a:gdLst>
                <a:gd name="T0" fmla="*/ 91 w 183"/>
                <a:gd name="T1" fmla="*/ 0 h 183"/>
                <a:gd name="T2" fmla="*/ 0 w 183"/>
                <a:gd name="T3" fmla="*/ 92 h 183"/>
                <a:gd name="T4" fmla="*/ 91 w 183"/>
                <a:gd name="T5" fmla="*/ 183 h 183"/>
                <a:gd name="T6" fmla="*/ 183 w 183"/>
                <a:gd name="T7" fmla="*/ 92 h 183"/>
                <a:gd name="T8" fmla="*/ 91 w 183"/>
                <a:gd name="T9" fmla="*/ 0 h 183"/>
                <a:gd name="T10" fmla="*/ 91 w 183"/>
                <a:gd name="T11" fmla="*/ 138 h 183"/>
                <a:gd name="T12" fmla="*/ 45 w 183"/>
                <a:gd name="T13" fmla="*/ 92 h 183"/>
                <a:gd name="T14" fmla="*/ 91 w 183"/>
                <a:gd name="T15" fmla="*/ 45 h 183"/>
                <a:gd name="T16" fmla="*/ 138 w 183"/>
                <a:gd name="T17" fmla="*/ 92 h 183"/>
                <a:gd name="T18" fmla="*/ 91 w 183"/>
                <a:gd name="T19" fmla="*/ 138 h 183"/>
                <a:gd name="T20" fmla="*/ 91 w 183"/>
                <a:gd name="T21" fmla="*/ 138 h 183"/>
                <a:gd name="T22" fmla="*/ 91 w 183"/>
                <a:gd name="T23" fmla="*/ 1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83">
                  <a:moveTo>
                    <a:pt x="91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2"/>
                    <a:pt x="41" y="183"/>
                    <a:pt x="91" y="183"/>
                  </a:cubicBezTo>
                  <a:cubicBezTo>
                    <a:pt x="142" y="183"/>
                    <a:pt x="183" y="142"/>
                    <a:pt x="183" y="92"/>
                  </a:cubicBezTo>
                  <a:cubicBezTo>
                    <a:pt x="183" y="41"/>
                    <a:pt x="142" y="0"/>
                    <a:pt x="91" y="0"/>
                  </a:cubicBezTo>
                  <a:close/>
                  <a:moveTo>
                    <a:pt x="91" y="138"/>
                  </a:moveTo>
                  <a:cubicBezTo>
                    <a:pt x="66" y="138"/>
                    <a:pt x="45" y="117"/>
                    <a:pt x="45" y="92"/>
                  </a:cubicBezTo>
                  <a:cubicBezTo>
                    <a:pt x="45" y="66"/>
                    <a:pt x="66" y="45"/>
                    <a:pt x="91" y="45"/>
                  </a:cubicBezTo>
                  <a:cubicBezTo>
                    <a:pt x="117" y="45"/>
                    <a:pt x="138" y="66"/>
                    <a:pt x="138" y="92"/>
                  </a:cubicBezTo>
                  <a:cubicBezTo>
                    <a:pt x="138" y="117"/>
                    <a:pt x="117" y="138"/>
                    <a:pt x="91" y="138"/>
                  </a:cubicBezTo>
                  <a:close/>
                  <a:moveTo>
                    <a:pt x="91" y="138"/>
                  </a:moveTo>
                  <a:cubicBezTo>
                    <a:pt x="91" y="138"/>
                    <a:pt x="91" y="138"/>
                    <a:pt x="91" y="13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37"/>
            <p:cNvSpPr>
              <a:spLocks noEditPoints="1"/>
            </p:cNvSpPr>
            <p:nvPr/>
          </p:nvSpPr>
          <p:spPr bwMode="auto">
            <a:xfrm>
              <a:off x="3467" y="2529"/>
              <a:ext cx="224" cy="222"/>
            </a:xfrm>
            <a:custGeom>
              <a:avLst/>
              <a:gdLst>
                <a:gd name="T0" fmla="*/ 92 w 184"/>
                <a:gd name="T1" fmla="*/ 0 h 183"/>
                <a:gd name="T2" fmla="*/ 0 w 184"/>
                <a:gd name="T3" fmla="*/ 92 h 183"/>
                <a:gd name="T4" fmla="*/ 92 w 184"/>
                <a:gd name="T5" fmla="*/ 183 h 183"/>
                <a:gd name="T6" fmla="*/ 184 w 184"/>
                <a:gd name="T7" fmla="*/ 92 h 183"/>
                <a:gd name="T8" fmla="*/ 92 w 184"/>
                <a:gd name="T9" fmla="*/ 0 h 183"/>
                <a:gd name="T10" fmla="*/ 92 w 184"/>
                <a:gd name="T11" fmla="*/ 138 h 183"/>
                <a:gd name="T12" fmla="*/ 45 w 184"/>
                <a:gd name="T13" fmla="*/ 92 h 183"/>
                <a:gd name="T14" fmla="*/ 92 w 184"/>
                <a:gd name="T15" fmla="*/ 45 h 183"/>
                <a:gd name="T16" fmla="*/ 139 w 184"/>
                <a:gd name="T17" fmla="*/ 92 h 183"/>
                <a:gd name="T18" fmla="*/ 92 w 184"/>
                <a:gd name="T19" fmla="*/ 138 h 183"/>
                <a:gd name="T20" fmla="*/ 92 w 184"/>
                <a:gd name="T21" fmla="*/ 138 h 183"/>
                <a:gd name="T22" fmla="*/ 92 w 184"/>
                <a:gd name="T23" fmla="*/ 1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4" h="183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2"/>
                    <a:pt x="41" y="183"/>
                    <a:pt x="92" y="183"/>
                  </a:cubicBezTo>
                  <a:cubicBezTo>
                    <a:pt x="143" y="183"/>
                    <a:pt x="184" y="142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92" y="138"/>
                  </a:moveTo>
                  <a:cubicBezTo>
                    <a:pt x="66" y="138"/>
                    <a:pt x="45" y="117"/>
                    <a:pt x="45" y="92"/>
                  </a:cubicBezTo>
                  <a:cubicBezTo>
                    <a:pt x="45" y="66"/>
                    <a:pt x="66" y="45"/>
                    <a:pt x="92" y="45"/>
                  </a:cubicBezTo>
                  <a:cubicBezTo>
                    <a:pt x="118" y="45"/>
                    <a:pt x="139" y="66"/>
                    <a:pt x="139" y="92"/>
                  </a:cubicBezTo>
                  <a:cubicBezTo>
                    <a:pt x="139" y="117"/>
                    <a:pt x="118" y="138"/>
                    <a:pt x="92" y="138"/>
                  </a:cubicBezTo>
                  <a:close/>
                  <a:moveTo>
                    <a:pt x="92" y="138"/>
                  </a:moveTo>
                  <a:cubicBezTo>
                    <a:pt x="92" y="138"/>
                    <a:pt x="92" y="138"/>
                    <a:pt x="92" y="13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38"/>
            <p:cNvSpPr>
              <a:spLocks noEditPoints="1"/>
            </p:cNvSpPr>
            <p:nvPr/>
          </p:nvSpPr>
          <p:spPr bwMode="auto">
            <a:xfrm>
              <a:off x="3198" y="2007"/>
              <a:ext cx="180" cy="176"/>
            </a:xfrm>
            <a:custGeom>
              <a:avLst/>
              <a:gdLst>
                <a:gd name="T0" fmla="*/ 106 w 148"/>
                <a:gd name="T1" fmla="*/ 74 h 145"/>
                <a:gd name="T2" fmla="*/ 139 w 148"/>
                <a:gd name="T3" fmla="*/ 41 h 145"/>
                <a:gd name="T4" fmla="*/ 139 w 148"/>
                <a:gd name="T5" fmla="*/ 9 h 145"/>
                <a:gd name="T6" fmla="*/ 107 w 148"/>
                <a:gd name="T7" fmla="*/ 9 h 145"/>
                <a:gd name="T8" fmla="*/ 74 w 148"/>
                <a:gd name="T9" fmla="*/ 42 h 145"/>
                <a:gd name="T10" fmla="*/ 41 w 148"/>
                <a:gd name="T11" fmla="*/ 9 h 145"/>
                <a:gd name="T12" fmla="*/ 9 w 148"/>
                <a:gd name="T13" fmla="*/ 9 h 145"/>
                <a:gd name="T14" fmla="*/ 9 w 148"/>
                <a:gd name="T15" fmla="*/ 41 h 145"/>
                <a:gd name="T16" fmla="*/ 42 w 148"/>
                <a:gd name="T17" fmla="*/ 74 h 145"/>
                <a:gd name="T18" fmla="*/ 9 w 148"/>
                <a:gd name="T19" fmla="*/ 107 h 145"/>
                <a:gd name="T20" fmla="*/ 9 w 148"/>
                <a:gd name="T21" fmla="*/ 139 h 145"/>
                <a:gd name="T22" fmla="*/ 25 w 148"/>
                <a:gd name="T23" fmla="*/ 145 h 145"/>
                <a:gd name="T24" fmla="*/ 41 w 148"/>
                <a:gd name="T25" fmla="*/ 139 h 145"/>
                <a:gd name="T26" fmla="*/ 74 w 148"/>
                <a:gd name="T27" fmla="*/ 106 h 145"/>
                <a:gd name="T28" fmla="*/ 107 w 148"/>
                <a:gd name="T29" fmla="*/ 139 h 145"/>
                <a:gd name="T30" fmla="*/ 123 w 148"/>
                <a:gd name="T31" fmla="*/ 145 h 145"/>
                <a:gd name="T32" fmla="*/ 139 w 148"/>
                <a:gd name="T33" fmla="*/ 139 h 145"/>
                <a:gd name="T34" fmla="*/ 139 w 148"/>
                <a:gd name="T35" fmla="*/ 107 h 145"/>
                <a:gd name="T36" fmla="*/ 106 w 148"/>
                <a:gd name="T37" fmla="*/ 74 h 145"/>
                <a:gd name="T38" fmla="*/ 106 w 148"/>
                <a:gd name="T39" fmla="*/ 74 h 145"/>
                <a:gd name="T40" fmla="*/ 106 w 148"/>
                <a:gd name="T41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8" h="145">
                  <a:moveTo>
                    <a:pt x="106" y="74"/>
                  </a:moveTo>
                  <a:cubicBezTo>
                    <a:pt x="139" y="41"/>
                    <a:pt x="139" y="41"/>
                    <a:pt x="139" y="41"/>
                  </a:cubicBezTo>
                  <a:cubicBezTo>
                    <a:pt x="148" y="32"/>
                    <a:pt x="148" y="18"/>
                    <a:pt x="139" y="9"/>
                  </a:cubicBezTo>
                  <a:cubicBezTo>
                    <a:pt x="130" y="0"/>
                    <a:pt x="116" y="0"/>
                    <a:pt x="107" y="9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0" y="116"/>
                    <a:pt x="0" y="130"/>
                    <a:pt x="9" y="139"/>
                  </a:cubicBezTo>
                  <a:cubicBezTo>
                    <a:pt x="13" y="143"/>
                    <a:pt x="19" y="145"/>
                    <a:pt x="25" y="145"/>
                  </a:cubicBezTo>
                  <a:cubicBezTo>
                    <a:pt x="31" y="145"/>
                    <a:pt x="36" y="143"/>
                    <a:pt x="41" y="139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107" y="139"/>
                    <a:pt x="107" y="139"/>
                    <a:pt x="107" y="139"/>
                  </a:cubicBezTo>
                  <a:cubicBezTo>
                    <a:pt x="111" y="143"/>
                    <a:pt x="117" y="145"/>
                    <a:pt x="123" y="145"/>
                  </a:cubicBezTo>
                  <a:cubicBezTo>
                    <a:pt x="129" y="145"/>
                    <a:pt x="134" y="143"/>
                    <a:pt x="139" y="139"/>
                  </a:cubicBezTo>
                  <a:cubicBezTo>
                    <a:pt x="147" y="130"/>
                    <a:pt x="147" y="116"/>
                    <a:pt x="139" y="107"/>
                  </a:cubicBezTo>
                  <a:lnTo>
                    <a:pt x="106" y="74"/>
                  </a:lnTo>
                  <a:close/>
                  <a:moveTo>
                    <a:pt x="106" y="74"/>
                  </a:moveTo>
                  <a:cubicBezTo>
                    <a:pt x="106" y="74"/>
                    <a:pt x="106" y="74"/>
                    <a:pt x="106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39"/>
            <p:cNvSpPr>
              <a:spLocks noEditPoints="1"/>
            </p:cNvSpPr>
            <p:nvPr/>
          </p:nvSpPr>
          <p:spPr bwMode="auto">
            <a:xfrm>
              <a:off x="3198" y="2279"/>
              <a:ext cx="180" cy="176"/>
            </a:xfrm>
            <a:custGeom>
              <a:avLst/>
              <a:gdLst>
                <a:gd name="T0" fmla="*/ 106 w 148"/>
                <a:gd name="T1" fmla="*/ 74 h 145"/>
                <a:gd name="T2" fmla="*/ 139 w 148"/>
                <a:gd name="T3" fmla="*/ 41 h 145"/>
                <a:gd name="T4" fmla="*/ 139 w 148"/>
                <a:gd name="T5" fmla="*/ 9 h 145"/>
                <a:gd name="T6" fmla="*/ 107 w 148"/>
                <a:gd name="T7" fmla="*/ 9 h 145"/>
                <a:gd name="T8" fmla="*/ 74 w 148"/>
                <a:gd name="T9" fmla="*/ 42 h 145"/>
                <a:gd name="T10" fmla="*/ 41 w 148"/>
                <a:gd name="T11" fmla="*/ 9 h 145"/>
                <a:gd name="T12" fmla="*/ 9 w 148"/>
                <a:gd name="T13" fmla="*/ 9 h 145"/>
                <a:gd name="T14" fmla="*/ 9 w 148"/>
                <a:gd name="T15" fmla="*/ 41 h 145"/>
                <a:gd name="T16" fmla="*/ 42 w 148"/>
                <a:gd name="T17" fmla="*/ 74 h 145"/>
                <a:gd name="T18" fmla="*/ 9 w 148"/>
                <a:gd name="T19" fmla="*/ 107 h 145"/>
                <a:gd name="T20" fmla="*/ 9 w 148"/>
                <a:gd name="T21" fmla="*/ 139 h 145"/>
                <a:gd name="T22" fmla="*/ 25 w 148"/>
                <a:gd name="T23" fmla="*/ 145 h 145"/>
                <a:gd name="T24" fmla="*/ 41 w 148"/>
                <a:gd name="T25" fmla="*/ 139 h 145"/>
                <a:gd name="T26" fmla="*/ 74 w 148"/>
                <a:gd name="T27" fmla="*/ 106 h 145"/>
                <a:gd name="T28" fmla="*/ 107 w 148"/>
                <a:gd name="T29" fmla="*/ 139 h 145"/>
                <a:gd name="T30" fmla="*/ 123 w 148"/>
                <a:gd name="T31" fmla="*/ 145 h 145"/>
                <a:gd name="T32" fmla="*/ 139 w 148"/>
                <a:gd name="T33" fmla="*/ 139 h 145"/>
                <a:gd name="T34" fmla="*/ 139 w 148"/>
                <a:gd name="T35" fmla="*/ 107 h 145"/>
                <a:gd name="T36" fmla="*/ 106 w 148"/>
                <a:gd name="T37" fmla="*/ 74 h 145"/>
                <a:gd name="T38" fmla="*/ 106 w 148"/>
                <a:gd name="T39" fmla="*/ 74 h 145"/>
                <a:gd name="T40" fmla="*/ 106 w 148"/>
                <a:gd name="T41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8" h="145">
                  <a:moveTo>
                    <a:pt x="106" y="74"/>
                  </a:moveTo>
                  <a:cubicBezTo>
                    <a:pt x="139" y="41"/>
                    <a:pt x="139" y="41"/>
                    <a:pt x="139" y="41"/>
                  </a:cubicBezTo>
                  <a:cubicBezTo>
                    <a:pt x="148" y="32"/>
                    <a:pt x="148" y="18"/>
                    <a:pt x="139" y="9"/>
                  </a:cubicBezTo>
                  <a:cubicBezTo>
                    <a:pt x="130" y="0"/>
                    <a:pt x="116" y="0"/>
                    <a:pt x="107" y="9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0" y="116"/>
                    <a:pt x="0" y="130"/>
                    <a:pt x="9" y="139"/>
                  </a:cubicBezTo>
                  <a:cubicBezTo>
                    <a:pt x="13" y="143"/>
                    <a:pt x="19" y="145"/>
                    <a:pt x="25" y="145"/>
                  </a:cubicBezTo>
                  <a:cubicBezTo>
                    <a:pt x="31" y="145"/>
                    <a:pt x="36" y="143"/>
                    <a:pt x="41" y="139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107" y="139"/>
                    <a:pt x="107" y="139"/>
                    <a:pt x="107" y="139"/>
                  </a:cubicBezTo>
                  <a:cubicBezTo>
                    <a:pt x="111" y="143"/>
                    <a:pt x="117" y="145"/>
                    <a:pt x="123" y="145"/>
                  </a:cubicBezTo>
                  <a:cubicBezTo>
                    <a:pt x="129" y="145"/>
                    <a:pt x="134" y="143"/>
                    <a:pt x="139" y="139"/>
                  </a:cubicBezTo>
                  <a:cubicBezTo>
                    <a:pt x="147" y="130"/>
                    <a:pt x="147" y="116"/>
                    <a:pt x="139" y="107"/>
                  </a:cubicBezTo>
                  <a:lnTo>
                    <a:pt x="106" y="74"/>
                  </a:lnTo>
                  <a:close/>
                  <a:moveTo>
                    <a:pt x="106" y="74"/>
                  </a:moveTo>
                  <a:cubicBezTo>
                    <a:pt x="106" y="74"/>
                    <a:pt x="106" y="74"/>
                    <a:pt x="106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40"/>
            <p:cNvSpPr>
              <a:spLocks noEditPoints="1"/>
            </p:cNvSpPr>
            <p:nvPr/>
          </p:nvSpPr>
          <p:spPr bwMode="auto">
            <a:xfrm>
              <a:off x="3198" y="2551"/>
              <a:ext cx="179" cy="175"/>
            </a:xfrm>
            <a:custGeom>
              <a:avLst/>
              <a:gdLst>
                <a:gd name="T0" fmla="*/ 139 w 147"/>
                <a:gd name="T1" fmla="*/ 107 h 145"/>
                <a:gd name="T2" fmla="*/ 106 w 147"/>
                <a:gd name="T3" fmla="*/ 74 h 145"/>
                <a:gd name="T4" fmla="*/ 139 w 147"/>
                <a:gd name="T5" fmla="*/ 41 h 145"/>
                <a:gd name="T6" fmla="*/ 139 w 147"/>
                <a:gd name="T7" fmla="*/ 9 h 145"/>
                <a:gd name="T8" fmla="*/ 107 w 147"/>
                <a:gd name="T9" fmla="*/ 9 h 145"/>
                <a:gd name="T10" fmla="*/ 74 w 147"/>
                <a:gd name="T11" fmla="*/ 42 h 145"/>
                <a:gd name="T12" fmla="*/ 41 w 147"/>
                <a:gd name="T13" fmla="*/ 9 h 145"/>
                <a:gd name="T14" fmla="*/ 9 w 147"/>
                <a:gd name="T15" fmla="*/ 9 h 145"/>
                <a:gd name="T16" fmla="*/ 9 w 147"/>
                <a:gd name="T17" fmla="*/ 41 h 145"/>
                <a:gd name="T18" fmla="*/ 42 w 147"/>
                <a:gd name="T19" fmla="*/ 74 h 145"/>
                <a:gd name="T20" fmla="*/ 9 w 147"/>
                <a:gd name="T21" fmla="*/ 107 h 145"/>
                <a:gd name="T22" fmla="*/ 9 w 147"/>
                <a:gd name="T23" fmla="*/ 139 h 145"/>
                <a:gd name="T24" fmla="*/ 25 w 147"/>
                <a:gd name="T25" fmla="*/ 145 h 145"/>
                <a:gd name="T26" fmla="*/ 41 w 147"/>
                <a:gd name="T27" fmla="*/ 139 h 145"/>
                <a:gd name="T28" fmla="*/ 74 w 147"/>
                <a:gd name="T29" fmla="*/ 105 h 145"/>
                <a:gd name="T30" fmla="*/ 107 w 147"/>
                <a:gd name="T31" fmla="*/ 139 h 145"/>
                <a:gd name="T32" fmla="*/ 123 w 147"/>
                <a:gd name="T33" fmla="*/ 145 h 145"/>
                <a:gd name="T34" fmla="*/ 139 w 147"/>
                <a:gd name="T35" fmla="*/ 139 h 145"/>
                <a:gd name="T36" fmla="*/ 139 w 147"/>
                <a:gd name="T37" fmla="*/ 107 h 145"/>
                <a:gd name="T38" fmla="*/ 139 w 147"/>
                <a:gd name="T39" fmla="*/ 107 h 145"/>
                <a:gd name="T40" fmla="*/ 139 w 147"/>
                <a:gd name="T41" fmla="*/ 10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7" h="145">
                  <a:moveTo>
                    <a:pt x="139" y="107"/>
                  </a:moveTo>
                  <a:cubicBezTo>
                    <a:pt x="106" y="74"/>
                    <a:pt x="106" y="74"/>
                    <a:pt x="106" y="74"/>
                  </a:cubicBezTo>
                  <a:cubicBezTo>
                    <a:pt x="139" y="41"/>
                    <a:pt x="139" y="41"/>
                    <a:pt x="139" y="41"/>
                  </a:cubicBezTo>
                  <a:cubicBezTo>
                    <a:pt x="147" y="32"/>
                    <a:pt x="147" y="18"/>
                    <a:pt x="139" y="9"/>
                  </a:cubicBezTo>
                  <a:cubicBezTo>
                    <a:pt x="130" y="0"/>
                    <a:pt x="116" y="0"/>
                    <a:pt x="107" y="9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0" y="116"/>
                    <a:pt x="0" y="130"/>
                    <a:pt x="9" y="139"/>
                  </a:cubicBezTo>
                  <a:cubicBezTo>
                    <a:pt x="13" y="143"/>
                    <a:pt x="19" y="145"/>
                    <a:pt x="25" y="145"/>
                  </a:cubicBezTo>
                  <a:cubicBezTo>
                    <a:pt x="31" y="145"/>
                    <a:pt x="36" y="143"/>
                    <a:pt x="41" y="139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107" y="139"/>
                    <a:pt x="107" y="139"/>
                    <a:pt x="107" y="139"/>
                  </a:cubicBezTo>
                  <a:cubicBezTo>
                    <a:pt x="111" y="143"/>
                    <a:pt x="117" y="145"/>
                    <a:pt x="123" y="145"/>
                  </a:cubicBezTo>
                  <a:cubicBezTo>
                    <a:pt x="129" y="145"/>
                    <a:pt x="134" y="143"/>
                    <a:pt x="139" y="139"/>
                  </a:cubicBezTo>
                  <a:cubicBezTo>
                    <a:pt x="147" y="130"/>
                    <a:pt x="147" y="116"/>
                    <a:pt x="139" y="107"/>
                  </a:cubicBezTo>
                  <a:close/>
                  <a:moveTo>
                    <a:pt x="139" y="107"/>
                  </a:moveTo>
                  <a:cubicBezTo>
                    <a:pt x="139" y="107"/>
                    <a:pt x="139" y="107"/>
                    <a:pt x="139" y="1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41"/>
            <p:cNvSpPr>
              <a:spLocks noEditPoints="1"/>
            </p:cNvSpPr>
            <p:nvPr/>
          </p:nvSpPr>
          <p:spPr bwMode="auto">
            <a:xfrm>
              <a:off x="2904" y="1378"/>
              <a:ext cx="1881" cy="1564"/>
            </a:xfrm>
            <a:custGeom>
              <a:avLst/>
              <a:gdLst>
                <a:gd name="T0" fmla="*/ 1473 w 1543"/>
                <a:gd name="T1" fmla="*/ 818 h 1290"/>
                <a:gd name="T2" fmla="*/ 1429 w 1543"/>
                <a:gd name="T3" fmla="*/ 826 h 1290"/>
                <a:gd name="T4" fmla="*/ 1458 w 1543"/>
                <a:gd name="T5" fmla="*/ 1184 h 1290"/>
                <a:gd name="T6" fmla="*/ 1341 w 1543"/>
                <a:gd name="T7" fmla="*/ 968 h 1290"/>
                <a:gd name="T8" fmla="*/ 1347 w 1543"/>
                <a:gd name="T9" fmla="*/ 396 h 1290"/>
                <a:gd name="T10" fmla="*/ 1435 w 1543"/>
                <a:gd name="T11" fmla="*/ 739 h 1290"/>
                <a:gd name="T12" fmla="*/ 1347 w 1543"/>
                <a:gd name="T13" fmla="*/ 155 h 1290"/>
                <a:gd name="T14" fmla="*/ 1088 w 1543"/>
                <a:gd name="T15" fmla="*/ 95 h 1290"/>
                <a:gd name="T16" fmla="*/ 1065 w 1543"/>
                <a:gd name="T17" fmla="*/ 0 h 1290"/>
                <a:gd name="T18" fmla="*/ 1043 w 1543"/>
                <a:gd name="T19" fmla="*/ 95 h 1290"/>
                <a:gd name="T20" fmla="*/ 892 w 1543"/>
                <a:gd name="T21" fmla="*/ 22 h 1290"/>
                <a:gd name="T22" fmla="*/ 847 w 1543"/>
                <a:gd name="T23" fmla="*/ 22 h 1290"/>
                <a:gd name="T24" fmla="*/ 696 w 1543"/>
                <a:gd name="T25" fmla="*/ 95 h 1290"/>
                <a:gd name="T26" fmla="*/ 674 w 1543"/>
                <a:gd name="T27" fmla="*/ 0 h 1290"/>
                <a:gd name="T28" fmla="*/ 651 w 1543"/>
                <a:gd name="T29" fmla="*/ 95 h 1290"/>
                <a:gd name="T30" fmla="*/ 501 w 1543"/>
                <a:gd name="T31" fmla="*/ 22 h 1290"/>
                <a:gd name="T32" fmla="*/ 456 w 1543"/>
                <a:gd name="T33" fmla="*/ 22 h 1290"/>
                <a:gd name="T34" fmla="*/ 305 w 1543"/>
                <a:gd name="T35" fmla="*/ 95 h 1290"/>
                <a:gd name="T36" fmla="*/ 282 w 1543"/>
                <a:gd name="T37" fmla="*/ 0 h 1290"/>
                <a:gd name="T38" fmla="*/ 260 w 1543"/>
                <a:gd name="T39" fmla="*/ 95 h 1290"/>
                <a:gd name="T40" fmla="*/ 0 w 1543"/>
                <a:gd name="T41" fmla="*/ 157 h 1290"/>
                <a:gd name="T42" fmla="*/ 63 w 1543"/>
                <a:gd name="T43" fmla="*/ 1290 h 1290"/>
                <a:gd name="T44" fmla="*/ 644 w 1543"/>
                <a:gd name="T45" fmla="*/ 1268 h 1290"/>
                <a:gd name="T46" fmla="*/ 63 w 1543"/>
                <a:gd name="T47" fmla="*/ 1245 h 1290"/>
                <a:gd name="T48" fmla="*/ 45 w 1543"/>
                <a:gd name="T49" fmla="*/ 387 h 1290"/>
                <a:gd name="T50" fmla="*/ 1302 w 1543"/>
                <a:gd name="T51" fmla="*/ 930 h 1290"/>
                <a:gd name="T52" fmla="*/ 987 w 1543"/>
                <a:gd name="T53" fmla="*/ 993 h 1290"/>
                <a:gd name="T54" fmla="*/ 726 w 1543"/>
                <a:gd name="T55" fmla="*/ 1245 h 1290"/>
                <a:gd name="T56" fmla="*/ 726 w 1543"/>
                <a:gd name="T57" fmla="*/ 1290 h 1290"/>
                <a:gd name="T58" fmla="*/ 1026 w 1543"/>
                <a:gd name="T59" fmla="*/ 1283 h 1290"/>
                <a:gd name="T60" fmla="*/ 1458 w 1543"/>
                <a:gd name="T61" fmla="*/ 1229 h 1290"/>
                <a:gd name="T62" fmla="*/ 45 w 1543"/>
                <a:gd name="T63" fmla="*/ 342 h 1290"/>
                <a:gd name="T64" fmla="*/ 63 w 1543"/>
                <a:gd name="T65" fmla="*/ 140 h 1290"/>
                <a:gd name="T66" fmla="*/ 260 w 1543"/>
                <a:gd name="T67" fmla="*/ 241 h 1290"/>
                <a:gd name="T68" fmla="*/ 305 w 1543"/>
                <a:gd name="T69" fmla="*/ 241 h 1290"/>
                <a:gd name="T70" fmla="*/ 456 w 1543"/>
                <a:gd name="T71" fmla="*/ 140 h 1290"/>
                <a:gd name="T72" fmla="*/ 478 w 1543"/>
                <a:gd name="T73" fmla="*/ 263 h 1290"/>
                <a:gd name="T74" fmla="*/ 501 w 1543"/>
                <a:gd name="T75" fmla="*/ 140 h 1290"/>
                <a:gd name="T76" fmla="*/ 651 w 1543"/>
                <a:gd name="T77" fmla="*/ 241 h 1290"/>
                <a:gd name="T78" fmla="*/ 696 w 1543"/>
                <a:gd name="T79" fmla="*/ 241 h 1290"/>
                <a:gd name="T80" fmla="*/ 847 w 1543"/>
                <a:gd name="T81" fmla="*/ 140 h 1290"/>
                <a:gd name="T82" fmla="*/ 869 w 1543"/>
                <a:gd name="T83" fmla="*/ 263 h 1290"/>
                <a:gd name="T84" fmla="*/ 892 w 1543"/>
                <a:gd name="T85" fmla="*/ 140 h 1290"/>
                <a:gd name="T86" fmla="*/ 1043 w 1543"/>
                <a:gd name="T87" fmla="*/ 241 h 1290"/>
                <a:gd name="T88" fmla="*/ 1088 w 1543"/>
                <a:gd name="T89" fmla="*/ 241 h 1290"/>
                <a:gd name="T90" fmla="*/ 1285 w 1543"/>
                <a:gd name="T91" fmla="*/ 140 h 1290"/>
                <a:gd name="T92" fmla="*/ 1302 w 1543"/>
                <a:gd name="T93" fmla="*/ 342 h 1290"/>
                <a:gd name="T94" fmla="*/ 1032 w 1543"/>
                <a:gd name="T95" fmla="*/ 1213 h 1290"/>
                <a:gd name="T96" fmla="*/ 1050 w 1543"/>
                <a:gd name="T97" fmla="*/ 975 h 1290"/>
                <a:gd name="T98" fmla="*/ 1032 w 1543"/>
                <a:gd name="T99" fmla="*/ 1213 h 1290"/>
                <a:gd name="T100" fmla="*/ 1032 w 1543"/>
                <a:gd name="T101" fmla="*/ 1213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43" h="1290">
                  <a:moveTo>
                    <a:pt x="1535" y="1141"/>
                  </a:moveTo>
                  <a:cubicBezTo>
                    <a:pt x="1473" y="818"/>
                    <a:pt x="1473" y="818"/>
                    <a:pt x="1473" y="818"/>
                  </a:cubicBezTo>
                  <a:cubicBezTo>
                    <a:pt x="1471" y="806"/>
                    <a:pt x="1459" y="798"/>
                    <a:pt x="1447" y="800"/>
                  </a:cubicBezTo>
                  <a:cubicBezTo>
                    <a:pt x="1435" y="802"/>
                    <a:pt x="1427" y="814"/>
                    <a:pt x="1429" y="826"/>
                  </a:cubicBezTo>
                  <a:cubicBezTo>
                    <a:pt x="1491" y="1149"/>
                    <a:pt x="1491" y="1149"/>
                    <a:pt x="1491" y="1149"/>
                  </a:cubicBezTo>
                  <a:cubicBezTo>
                    <a:pt x="1494" y="1167"/>
                    <a:pt x="1479" y="1184"/>
                    <a:pt x="1458" y="1184"/>
                  </a:cubicBezTo>
                  <a:cubicBezTo>
                    <a:pt x="1125" y="1184"/>
                    <a:pt x="1125" y="1184"/>
                    <a:pt x="1125" y="1184"/>
                  </a:cubicBezTo>
                  <a:cubicBezTo>
                    <a:pt x="1341" y="968"/>
                    <a:pt x="1341" y="968"/>
                    <a:pt x="1341" y="968"/>
                  </a:cubicBezTo>
                  <a:cubicBezTo>
                    <a:pt x="1345" y="964"/>
                    <a:pt x="1347" y="959"/>
                    <a:pt x="1347" y="952"/>
                  </a:cubicBezTo>
                  <a:cubicBezTo>
                    <a:pt x="1347" y="396"/>
                    <a:pt x="1347" y="396"/>
                    <a:pt x="1347" y="396"/>
                  </a:cubicBezTo>
                  <a:cubicBezTo>
                    <a:pt x="1409" y="721"/>
                    <a:pt x="1409" y="721"/>
                    <a:pt x="1409" y="721"/>
                  </a:cubicBezTo>
                  <a:cubicBezTo>
                    <a:pt x="1411" y="733"/>
                    <a:pt x="1423" y="741"/>
                    <a:pt x="1435" y="739"/>
                  </a:cubicBezTo>
                  <a:cubicBezTo>
                    <a:pt x="1448" y="737"/>
                    <a:pt x="1456" y="725"/>
                    <a:pt x="1453" y="713"/>
                  </a:cubicBezTo>
                  <a:cubicBezTo>
                    <a:pt x="1347" y="155"/>
                    <a:pt x="1347" y="155"/>
                    <a:pt x="1347" y="155"/>
                  </a:cubicBezTo>
                  <a:cubicBezTo>
                    <a:pt x="1346" y="121"/>
                    <a:pt x="1318" y="95"/>
                    <a:pt x="1285" y="95"/>
                  </a:cubicBezTo>
                  <a:cubicBezTo>
                    <a:pt x="1088" y="95"/>
                    <a:pt x="1088" y="95"/>
                    <a:pt x="1088" y="95"/>
                  </a:cubicBezTo>
                  <a:cubicBezTo>
                    <a:pt x="1088" y="22"/>
                    <a:pt x="1088" y="22"/>
                    <a:pt x="1088" y="22"/>
                  </a:cubicBezTo>
                  <a:cubicBezTo>
                    <a:pt x="1088" y="10"/>
                    <a:pt x="1078" y="0"/>
                    <a:pt x="1065" y="0"/>
                  </a:cubicBezTo>
                  <a:cubicBezTo>
                    <a:pt x="1053" y="0"/>
                    <a:pt x="1043" y="10"/>
                    <a:pt x="1043" y="22"/>
                  </a:cubicBezTo>
                  <a:cubicBezTo>
                    <a:pt x="1043" y="95"/>
                    <a:pt x="1043" y="95"/>
                    <a:pt x="1043" y="95"/>
                  </a:cubicBezTo>
                  <a:cubicBezTo>
                    <a:pt x="892" y="95"/>
                    <a:pt x="892" y="95"/>
                    <a:pt x="892" y="95"/>
                  </a:cubicBezTo>
                  <a:cubicBezTo>
                    <a:pt x="892" y="22"/>
                    <a:pt x="892" y="22"/>
                    <a:pt x="892" y="22"/>
                  </a:cubicBezTo>
                  <a:cubicBezTo>
                    <a:pt x="892" y="10"/>
                    <a:pt x="882" y="0"/>
                    <a:pt x="869" y="0"/>
                  </a:cubicBezTo>
                  <a:cubicBezTo>
                    <a:pt x="857" y="0"/>
                    <a:pt x="847" y="10"/>
                    <a:pt x="847" y="22"/>
                  </a:cubicBezTo>
                  <a:cubicBezTo>
                    <a:pt x="847" y="95"/>
                    <a:pt x="847" y="95"/>
                    <a:pt x="847" y="95"/>
                  </a:cubicBezTo>
                  <a:cubicBezTo>
                    <a:pt x="696" y="95"/>
                    <a:pt x="696" y="95"/>
                    <a:pt x="696" y="95"/>
                  </a:cubicBezTo>
                  <a:cubicBezTo>
                    <a:pt x="696" y="22"/>
                    <a:pt x="696" y="22"/>
                    <a:pt x="696" y="22"/>
                  </a:cubicBezTo>
                  <a:cubicBezTo>
                    <a:pt x="696" y="10"/>
                    <a:pt x="686" y="0"/>
                    <a:pt x="674" y="0"/>
                  </a:cubicBezTo>
                  <a:cubicBezTo>
                    <a:pt x="661" y="0"/>
                    <a:pt x="651" y="10"/>
                    <a:pt x="651" y="22"/>
                  </a:cubicBezTo>
                  <a:cubicBezTo>
                    <a:pt x="651" y="95"/>
                    <a:pt x="651" y="95"/>
                    <a:pt x="651" y="95"/>
                  </a:cubicBezTo>
                  <a:cubicBezTo>
                    <a:pt x="501" y="95"/>
                    <a:pt x="501" y="95"/>
                    <a:pt x="501" y="95"/>
                  </a:cubicBezTo>
                  <a:cubicBezTo>
                    <a:pt x="501" y="22"/>
                    <a:pt x="501" y="22"/>
                    <a:pt x="501" y="22"/>
                  </a:cubicBezTo>
                  <a:cubicBezTo>
                    <a:pt x="501" y="10"/>
                    <a:pt x="490" y="0"/>
                    <a:pt x="478" y="0"/>
                  </a:cubicBezTo>
                  <a:cubicBezTo>
                    <a:pt x="466" y="0"/>
                    <a:pt x="456" y="10"/>
                    <a:pt x="456" y="22"/>
                  </a:cubicBezTo>
                  <a:cubicBezTo>
                    <a:pt x="456" y="95"/>
                    <a:pt x="456" y="95"/>
                    <a:pt x="456" y="95"/>
                  </a:cubicBezTo>
                  <a:cubicBezTo>
                    <a:pt x="305" y="95"/>
                    <a:pt x="305" y="95"/>
                    <a:pt x="305" y="95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5" y="10"/>
                    <a:pt x="295" y="0"/>
                    <a:pt x="282" y="0"/>
                  </a:cubicBezTo>
                  <a:cubicBezTo>
                    <a:pt x="270" y="0"/>
                    <a:pt x="260" y="10"/>
                    <a:pt x="260" y="22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28" y="95"/>
                    <a:pt x="0" y="123"/>
                    <a:pt x="0" y="157"/>
                  </a:cubicBezTo>
                  <a:cubicBezTo>
                    <a:pt x="0" y="1227"/>
                    <a:pt x="0" y="1227"/>
                    <a:pt x="0" y="1227"/>
                  </a:cubicBezTo>
                  <a:cubicBezTo>
                    <a:pt x="0" y="1262"/>
                    <a:pt x="28" y="1290"/>
                    <a:pt x="63" y="1290"/>
                  </a:cubicBezTo>
                  <a:cubicBezTo>
                    <a:pt x="621" y="1290"/>
                    <a:pt x="621" y="1290"/>
                    <a:pt x="621" y="1290"/>
                  </a:cubicBezTo>
                  <a:cubicBezTo>
                    <a:pt x="634" y="1290"/>
                    <a:pt x="644" y="1280"/>
                    <a:pt x="644" y="1268"/>
                  </a:cubicBezTo>
                  <a:cubicBezTo>
                    <a:pt x="644" y="1255"/>
                    <a:pt x="634" y="1245"/>
                    <a:pt x="621" y="1245"/>
                  </a:cubicBezTo>
                  <a:cubicBezTo>
                    <a:pt x="63" y="1245"/>
                    <a:pt x="63" y="1245"/>
                    <a:pt x="63" y="1245"/>
                  </a:cubicBezTo>
                  <a:cubicBezTo>
                    <a:pt x="53" y="1245"/>
                    <a:pt x="45" y="1237"/>
                    <a:pt x="45" y="1227"/>
                  </a:cubicBezTo>
                  <a:cubicBezTo>
                    <a:pt x="45" y="387"/>
                    <a:pt x="45" y="387"/>
                    <a:pt x="45" y="387"/>
                  </a:cubicBezTo>
                  <a:cubicBezTo>
                    <a:pt x="1302" y="387"/>
                    <a:pt x="1302" y="387"/>
                    <a:pt x="1302" y="387"/>
                  </a:cubicBezTo>
                  <a:cubicBezTo>
                    <a:pt x="1302" y="930"/>
                    <a:pt x="1302" y="930"/>
                    <a:pt x="1302" y="930"/>
                  </a:cubicBezTo>
                  <a:cubicBezTo>
                    <a:pt x="1050" y="930"/>
                    <a:pt x="1050" y="930"/>
                    <a:pt x="1050" y="930"/>
                  </a:cubicBezTo>
                  <a:cubicBezTo>
                    <a:pt x="1015" y="930"/>
                    <a:pt x="987" y="958"/>
                    <a:pt x="987" y="993"/>
                  </a:cubicBezTo>
                  <a:cubicBezTo>
                    <a:pt x="987" y="1245"/>
                    <a:pt x="987" y="1245"/>
                    <a:pt x="987" y="1245"/>
                  </a:cubicBezTo>
                  <a:cubicBezTo>
                    <a:pt x="726" y="1245"/>
                    <a:pt x="726" y="1245"/>
                    <a:pt x="726" y="1245"/>
                  </a:cubicBezTo>
                  <a:cubicBezTo>
                    <a:pt x="714" y="1245"/>
                    <a:pt x="704" y="1255"/>
                    <a:pt x="704" y="1268"/>
                  </a:cubicBezTo>
                  <a:cubicBezTo>
                    <a:pt x="704" y="1280"/>
                    <a:pt x="714" y="1290"/>
                    <a:pt x="726" y="1290"/>
                  </a:cubicBezTo>
                  <a:cubicBezTo>
                    <a:pt x="1010" y="1290"/>
                    <a:pt x="1010" y="1290"/>
                    <a:pt x="1010" y="1290"/>
                  </a:cubicBezTo>
                  <a:cubicBezTo>
                    <a:pt x="1016" y="1290"/>
                    <a:pt x="1021" y="1288"/>
                    <a:pt x="1026" y="1283"/>
                  </a:cubicBezTo>
                  <a:cubicBezTo>
                    <a:pt x="1080" y="1229"/>
                    <a:pt x="1080" y="1229"/>
                    <a:pt x="1080" y="1229"/>
                  </a:cubicBezTo>
                  <a:cubicBezTo>
                    <a:pt x="1458" y="1229"/>
                    <a:pt x="1458" y="1229"/>
                    <a:pt x="1458" y="1229"/>
                  </a:cubicBezTo>
                  <a:cubicBezTo>
                    <a:pt x="1507" y="1229"/>
                    <a:pt x="1543" y="1187"/>
                    <a:pt x="1535" y="1141"/>
                  </a:cubicBezTo>
                  <a:close/>
                  <a:moveTo>
                    <a:pt x="45" y="342"/>
                  </a:moveTo>
                  <a:cubicBezTo>
                    <a:pt x="45" y="157"/>
                    <a:pt x="45" y="157"/>
                    <a:pt x="45" y="157"/>
                  </a:cubicBezTo>
                  <a:cubicBezTo>
                    <a:pt x="45" y="148"/>
                    <a:pt x="53" y="140"/>
                    <a:pt x="63" y="140"/>
                  </a:cubicBezTo>
                  <a:cubicBezTo>
                    <a:pt x="260" y="140"/>
                    <a:pt x="260" y="140"/>
                    <a:pt x="260" y="140"/>
                  </a:cubicBezTo>
                  <a:cubicBezTo>
                    <a:pt x="260" y="241"/>
                    <a:pt x="260" y="241"/>
                    <a:pt x="260" y="241"/>
                  </a:cubicBezTo>
                  <a:cubicBezTo>
                    <a:pt x="260" y="253"/>
                    <a:pt x="270" y="263"/>
                    <a:pt x="282" y="263"/>
                  </a:cubicBezTo>
                  <a:cubicBezTo>
                    <a:pt x="295" y="263"/>
                    <a:pt x="305" y="253"/>
                    <a:pt x="305" y="2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456" y="140"/>
                    <a:pt x="456" y="140"/>
                    <a:pt x="456" y="140"/>
                  </a:cubicBezTo>
                  <a:cubicBezTo>
                    <a:pt x="456" y="241"/>
                    <a:pt x="456" y="241"/>
                    <a:pt x="456" y="241"/>
                  </a:cubicBezTo>
                  <a:cubicBezTo>
                    <a:pt x="456" y="253"/>
                    <a:pt x="466" y="263"/>
                    <a:pt x="478" y="263"/>
                  </a:cubicBezTo>
                  <a:cubicBezTo>
                    <a:pt x="490" y="263"/>
                    <a:pt x="501" y="253"/>
                    <a:pt x="501" y="241"/>
                  </a:cubicBezTo>
                  <a:cubicBezTo>
                    <a:pt x="501" y="140"/>
                    <a:pt x="501" y="140"/>
                    <a:pt x="501" y="140"/>
                  </a:cubicBezTo>
                  <a:cubicBezTo>
                    <a:pt x="651" y="140"/>
                    <a:pt x="651" y="140"/>
                    <a:pt x="651" y="140"/>
                  </a:cubicBezTo>
                  <a:cubicBezTo>
                    <a:pt x="651" y="241"/>
                    <a:pt x="651" y="241"/>
                    <a:pt x="651" y="241"/>
                  </a:cubicBezTo>
                  <a:cubicBezTo>
                    <a:pt x="651" y="253"/>
                    <a:pt x="661" y="263"/>
                    <a:pt x="674" y="263"/>
                  </a:cubicBezTo>
                  <a:cubicBezTo>
                    <a:pt x="686" y="263"/>
                    <a:pt x="696" y="253"/>
                    <a:pt x="696" y="241"/>
                  </a:cubicBezTo>
                  <a:cubicBezTo>
                    <a:pt x="696" y="140"/>
                    <a:pt x="696" y="140"/>
                    <a:pt x="696" y="140"/>
                  </a:cubicBezTo>
                  <a:cubicBezTo>
                    <a:pt x="847" y="140"/>
                    <a:pt x="847" y="140"/>
                    <a:pt x="847" y="140"/>
                  </a:cubicBezTo>
                  <a:cubicBezTo>
                    <a:pt x="847" y="241"/>
                    <a:pt x="847" y="241"/>
                    <a:pt x="847" y="241"/>
                  </a:cubicBezTo>
                  <a:cubicBezTo>
                    <a:pt x="847" y="253"/>
                    <a:pt x="857" y="263"/>
                    <a:pt x="869" y="263"/>
                  </a:cubicBezTo>
                  <a:cubicBezTo>
                    <a:pt x="882" y="263"/>
                    <a:pt x="892" y="253"/>
                    <a:pt x="892" y="241"/>
                  </a:cubicBezTo>
                  <a:cubicBezTo>
                    <a:pt x="892" y="140"/>
                    <a:pt x="892" y="140"/>
                    <a:pt x="892" y="140"/>
                  </a:cubicBezTo>
                  <a:cubicBezTo>
                    <a:pt x="1043" y="140"/>
                    <a:pt x="1043" y="140"/>
                    <a:pt x="1043" y="140"/>
                  </a:cubicBezTo>
                  <a:cubicBezTo>
                    <a:pt x="1043" y="241"/>
                    <a:pt x="1043" y="241"/>
                    <a:pt x="1043" y="241"/>
                  </a:cubicBezTo>
                  <a:cubicBezTo>
                    <a:pt x="1043" y="253"/>
                    <a:pt x="1053" y="263"/>
                    <a:pt x="1065" y="263"/>
                  </a:cubicBezTo>
                  <a:cubicBezTo>
                    <a:pt x="1078" y="263"/>
                    <a:pt x="1088" y="253"/>
                    <a:pt x="1088" y="241"/>
                  </a:cubicBezTo>
                  <a:cubicBezTo>
                    <a:pt x="1088" y="140"/>
                    <a:pt x="1088" y="140"/>
                    <a:pt x="1088" y="140"/>
                  </a:cubicBezTo>
                  <a:cubicBezTo>
                    <a:pt x="1285" y="140"/>
                    <a:pt x="1285" y="140"/>
                    <a:pt x="1285" y="140"/>
                  </a:cubicBezTo>
                  <a:cubicBezTo>
                    <a:pt x="1295" y="140"/>
                    <a:pt x="1302" y="148"/>
                    <a:pt x="1302" y="157"/>
                  </a:cubicBezTo>
                  <a:cubicBezTo>
                    <a:pt x="1302" y="342"/>
                    <a:pt x="1302" y="342"/>
                    <a:pt x="1302" y="342"/>
                  </a:cubicBezTo>
                  <a:lnTo>
                    <a:pt x="45" y="342"/>
                  </a:lnTo>
                  <a:close/>
                  <a:moveTo>
                    <a:pt x="1032" y="1213"/>
                  </a:moveTo>
                  <a:cubicBezTo>
                    <a:pt x="1032" y="993"/>
                    <a:pt x="1032" y="993"/>
                    <a:pt x="1032" y="993"/>
                  </a:cubicBezTo>
                  <a:cubicBezTo>
                    <a:pt x="1032" y="983"/>
                    <a:pt x="1040" y="975"/>
                    <a:pt x="1050" y="975"/>
                  </a:cubicBezTo>
                  <a:cubicBezTo>
                    <a:pt x="1271" y="975"/>
                    <a:pt x="1271" y="975"/>
                    <a:pt x="1271" y="975"/>
                  </a:cubicBezTo>
                  <a:cubicBezTo>
                    <a:pt x="1248" y="997"/>
                    <a:pt x="1055" y="1191"/>
                    <a:pt x="1032" y="1213"/>
                  </a:cubicBezTo>
                  <a:close/>
                  <a:moveTo>
                    <a:pt x="1032" y="1213"/>
                  </a:moveTo>
                  <a:cubicBezTo>
                    <a:pt x="1032" y="1213"/>
                    <a:pt x="1032" y="1213"/>
                    <a:pt x="1032" y="12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83" name="Groupe 182"/>
          <p:cNvGrpSpPr/>
          <p:nvPr userDrawn="1"/>
        </p:nvGrpSpPr>
        <p:grpSpPr>
          <a:xfrm>
            <a:off x="5255296" y="4225573"/>
            <a:ext cx="432000" cy="438353"/>
            <a:chOff x="7017294" y="4810173"/>
            <a:chExt cx="432000" cy="438353"/>
          </a:xfrm>
        </p:grpSpPr>
        <p:sp>
          <p:nvSpPr>
            <p:cNvPr id="184" name="Freeform 206"/>
            <p:cNvSpPr>
              <a:spLocks noEditPoints="1"/>
            </p:cNvSpPr>
            <p:nvPr/>
          </p:nvSpPr>
          <p:spPr bwMode="auto">
            <a:xfrm>
              <a:off x="7017294" y="5016644"/>
              <a:ext cx="136588" cy="231882"/>
            </a:xfrm>
            <a:custGeom>
              <a:avLst/>
              <a:gdLst>
                <a:gd name="T0" fmla="*/ 334 w 478"/>
                <a:gd name="T1" fmla="*/ 544 h 815"/>
                <a:gd name="T2" fmla="*/ 334 w 478"/>
                <a:gd name="T3" fmla="*/ 497 h 815"/>
                <a:gd name="T4" fmla="*/ 430 w 478"/>
                <a:gd name="T5" fmla="*/ 287 h 815"/>
                <a:gd name="T6" fmla="*/ 358 w 478"/>
                <a:gd name="T7" fmla="*/ 107 h 815"/>
                <a:gd name="T8" fmla="*/ 120 w 478"/>
                <a:gd name="T9" fmla="*/ 107 h 815"/>
                <a:gd name="T10" fmla="*/ 48 w 478"/>
                <a:gd name="T11" fmla="*/ 287 h 815"/>
                <a:gd name="T12" fmla="*/ 144 w 478"/>
                <a:gd name="T13" fmla="*/ 497 h 815"/>
                <a:gd name="T14" fmla="*/ 143 w 478"/>
                <a:gd name="T15" fmla="*/ 544 h 815"/>
                <a:gd name="T16" fmla="*/ 0 w 478"/>
                <a:gd name="T17" fmla="*/ 674 h 815"/>
                <a:gd name="T18" fmla="*/ 23 w 478"/>
                <a:gd name="T19" fmla="*/ 815 h 815"/>
                <a:gd name="T20" fmla="*/ 45 w 478"/>
                <a:gd name="T21" fmla="*/ 674 h 815"/>
                <a:gd name="T22" fmla="*/ 148 w 478"/>
                <a:gd name="T23" fmla="*/ 592 h 815"/>
                <a:gd name="T24" fmla="*/ 216 w 478"/>
                <a:gd name="T25" fmla="*/ 793 h 815"/>
                <a:gd name="T26" fmla="*/ 261 w 478"/>
                <a:gd name="T27" fmla="*/ 793 h 815"/>
                <a:gd name="T28" fmla="*/ 330 w 478"/>
                <a:gd name="T29" fmla="*/ 592 h 815"/>
                <a:gd name="T30" fmla="*/ 433 w 478"/>
                <a:gd name="T31" fmla="*/ 674 h 815"/>
                <a:gd name="T32" fmla="*/ 455 w 478"/>
                <a:gd name="T33" fmla="*/ 815 h 815"/>
                <a:gd name="T34" fmla="*/ 478 w 478"/>
                <a:gd name="T35" fmla="*/ 674 h 815"/>
                <a:gd name="T36" fmla="*/ 239 w 478"/>
                <a:gd name="T37" fmla="*/ 45 h 815"/>
                <a:gd name="T38" fmla="*/ 312 w 478"/>
                <a:gd name="T39" fmla="*/ 111 h 815"/>
                <a:gd name="T40" fmla="*/ 165 w 478"/>
                <a:gd name="T41" fmla="*/ 111 h 815"/>
                <a:gd name="T42" fmla="*/ 239 w 478"/>
                <a:gd name="T43" fmla="*/ 45 h 815"/>
                <a:gd name="T44" fmla="*/ 184 w 478"/>
                <a:gd name="T45" fmla="*/ 565 h 815"/>
                <a:gd name="T46" fmla="*/ 189 w 478"/>
                <a:gd name="T47" fmla="*/ 519 h 815"/>
                <a:gd name="T48" fmla="*/ 289 w 478"/>
                <a:gd name="T49" fmla="*/ 519 h 815"/>
                <a:gd name="T50" fmla="*/ 294 w 478"/>
                <a:gd name="T51" fmla="*/ 565 h 815"/>
                <a:gd name="T52" fmla="*/ 239 w 478"/>
                <a:gd name="T53" fmla="*/ 481 h 815"/>
                <a:gd name="T54" fmla="*/ 115 w 478"/>
                <a:gd name="T55" fmla="*/ 364 h 815"/>
                <a:gd name="T56" fmla="*/ 239 w 478"/>
                <a:gd name="T57" fmla="*/ 142 h 815"/>
                <a:gd name="T58" fmla="*/ 377 w 478"/>
                <a:gd name="T59" fmla="*/ 333 h 815"/>
                <a:gd name="T60" fmla="*/ 176 w 478"/>
                <a:gd name="T61" fmla="*/ 246 h 815"/>
                <a:gd name="T62" fmla="*/ 151 w 478"/>
                <a:gd name="T63" fmla="*/ 296 h 815"/>
                <a:gd name="T64" fmla="*/ 183 w 478"/>
                <a:gd name="T65" fmla="*/ 327 h 815"/>
                <a:gd name="T66" fmla="*/ 359 w 478"/>
                <a:gd name="T67" fmla="*/ 381 h 815"/>
                <a:gd name="T68" fmla="*/ 239 w 478"/>
                <a:gd name="T69" fmla="*/ 48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8" h="815">
                  <a:moveTo>
                    <a:pt x="426" y="590"/>
                  </a:moveTo>
                  <a:cubicBezTo>
                    <a:pt x="334" y="544"/>
                    <a:pt x="334" y="544"/>
                    <a:pt x="334" y="544"/>
                  </a:cubicBezTo>
                  <a:cubicBezTo>
                    <a:pt x="334" y="544"/>
                    <a:pt x="334" y="543"/>
                    <a:pt x="334" y="543"/>
                  </a:cubicBezTo>
                  <a:cubicBezTo>
                    <a:pt x="334" y="497"/>
                    <a:pt x="334" y="497"/>
                    <a:pt x="334" y="497"/>
                  </a:cubicBezTo>
                  <a:cubicBezTo>
                    <a:pt x="371" y="471"/>
                    <a:pt x="397" y="431"/>
                    <a:pt x="404" y="383"/>
                  </a:cubicBezTo>
                  <a:cubicBezTo>
                    <a:pt x="421" y="354"/>
                    <a:pt x="430" y="321"/>
                    <a:pt x="430" y="287"/>
                  </a:cubicBezTo>
                  <a:cubicBezTo>
                    <a:pt x="430" y="225"/>
                    <a:pt x="400" y="170"/>
                    <a:pt x="354" y="135"/>
                  </a:cubicBezTo>
                  <a:cubicBezTo>
                    <a:pt x="356" y="126"/>
                    <a:pt x="358" y="117"/>
                    <a:pt x="358" y="107"/>
                  </a:cubicBezTo>
                  <a:cubicBezTo>
                    <a:pt x="358" y="48"/>
                    <a:pt x="304" y="0"/>
                    <a:pt x="239" y="0"/>
                  </a:cubicBezTo>
                  <a:cubicBezTo>
                    <a:pt x="173" y="0"/>
                    <a:pt x="120" y="48"/>
                    <a:pt x="120" y="107"/>
                  </a:cubicBezTo>
                  <a:cubicBezTo>
                    <a:pt x="120" y="117"/>
                    <a:pt x="122" y="126"/>
                    <a:pt x="124" y="135"/>
                  </a:cubicBezTo>
                  <a:cubicBezTo>
                    <a:pt x="78" y="170"/>
                    <a:pt x="48" y="225"/>
                    <a:pt x="48" y="287"/>
                  </a:cubicBezTo>
                  <a:cubicBezTo>
                    <a:pt x="48" y="321"/>
                    <a:pt x="57" y="354"/>
                    <a:pt x="74" y="383"/>
                  </a:cubicBezTo>
                  <a:cubicBezTo>
                    <a:pt x="80" y="431"/>
                    <a:pt x="107" y="471"/>
                    <a:pt x="144" y="497"/>
                  </a:cubicBezTo>
                  <a:cubicBezTo>
                    <a:pt x="144" y="543"/>
                    <a:pt x="144" y="543"/>
                    <a:pt x="144" y="543"/>
                  </a:cubicBezTo>
                  <a:cubicBezTo>
                    <a:pt x="144" y="543"/>
                    <a:pt x="144" y="544"/>
                    <a:pt x="143" y="544"/>
                  </a:cubicBezTo>
                  <a:cubicBezTo>
                    <a:pt x="52" y="590"/>
                    <a:pt x="52" y="590"/>
                    <a:pt x="52" y="590"/>
                  </a:cubicBezTo>
                  <a:cubicBezTo>
                    <a:pt x="20" y="606"/>
                    <a:pt x="0" y="638"/>
                    <a:pt x="0" y="674"/>
                  </a:cubicBezTo>
                  <a:cubicBezTo>
                    <a:pt x="0" y="793"/>
                    <a:pt x="0" y="793"/>
                    <a:pt x="0" y="793"/>
                  </a:cubicBezTo>
                  <a:cubicBezTo>
                    <a:pt x="0" y="805"/>
                    <a:pt x="10" y="815"/>
                    <a:pt x="23" y="815"/>
                  </a:cubicBezTo>
                  <a:cubicBezTo>
                    <a:pt x="35" y="815"/>
                    <a:pt x="45" y="805"/>
                    <a:pt x="45" y="793"/>
                  </a:cubicBezTo>
                  <a:cubicBezTo>
                    <a:pt x="45" y="674"/>
                    <a:pt x="45" y="674"/>
                    <a:pt x="45" y="674"/>
                  </a:cubicBezTo>
                  <a:cubicBezTo>
                    <a:pt x="45" y="655"/>
                    <a:pt x="56" y="638"/>
                    <a:pt x="72" y="630"/>
                  </a:cubicBezTo>
                  <a:cubicBezTo>
                    <a:pt x="148" y="592"/>
                    <a:pt x="148" y="592"/>
                    <a:pt x="148" y="592"/>
                  </a:cubicBezTo>
                  <a:cubicBezTo>
                    <a:pt x="216" y="658"/>
                    <a:pt x="216" y="658"/>
                    <a:pt x="216" y="658"/>
                  </a:cubicBezTo>
                  <a:cubicBezTo>
                    <a:pt x="216" y="793"/>
                    <a:pt x="216" y="793"/>
                    <a:pt x="216" y="793"/>
                  </a:cubicBezTo>
                  <a:cubicBezTo>
                    <a:pt x="216" y="805"/>
                    <a:pt x="227" y="815"/>
                    <a:pt x="239" y="815"/>
                  </a:cubicBezTo>
                  <a:cubicBezTo>
                    <a:pt x="251" y="815"/>
                    <a:pt x="261" y="805"/>
                    <a:pt x="261" y="793"/>
                  </a:cubicBezTo>
                  <a:cubicBezTo>
                    <a:pt x="261" y="658"/>
                    <a:pt x="261" y="658"/>
                    <a:pt x="261" y="658"/>
                  </a:cubicBezTo>
                  <a:cubicBezTo>
                    <a:pt x="330" y="592"/>
                    <a:pt x="330" y="592"/>
                    <a:pt x="330" y="592"/>
                  </a:cubicBezTo>
                  <a:cubicBezTo>
                    <a:pt x="405" y="630"/>
                    <a:pt x="405" y="630"/>
                    <a:pt x="405" y="630"/>
                  </a:cubicBezTo>
                  <a:cubicBezTo>
                    <a:pt x="422" y="638"/>
                    <a:pt x="433" y="655"/>
                    <a:pt x="433" y="674"/>
                  </a:cubicBezTo>
                  <a:cubicBezTo>
                    <a:pt x="433" y="793"/>
                    <a:pt x="433" y="793"/>
                    <a:pt x="433" y="793"/>
                  </a:cubicBezTo>
                  <a:cubicBezTo>
                    <a:pt x="433" y="805"/>
                    <a:pt x="443" y="815"/>
                    <a:pt x="455" y="815"/>
                  </a:cubicBezTo>
                  <a:cubicBezTo>
                    <a:pt x="468" y="815"/>
                    <a:pt x="478" y="805"/>
                    <a:pt x="478" y="793"/>
                  </a:cubicBezTo>
                  <a:cubicBezTo>
                    <a:pt x="478" y="674"/>
                    <a:pt x="478" y="674"/>
                    <a:pt x="478" y="674"/>
                  </a:cubicBezTo>
                  <a:cubicBezTo>
                    <a:pt x="478" y="638"/>
                    <a:pt x="458" y="606"/>
                    <a:pt x="426" y="590"/>
                  </a:cubicBezTo>
                  <a:close/>
                  <a:moveTo>
                    <a:pt x="239" y="45"/>
                  </a:moveTo>
                  <a:cubicBezTo>
                    <a:pt x="280" y="45"/>
                    <a:pt x="313" y="73"/>
                    <a:pt x="313" y="107"/>
                  </a:cubicBezTo>
                  <a:cubicBezTo>
                    <a:pt x="313" y="109"/>
                    <a:pt x="313" y="110"/>
                    <a:pt x="312" y="111"/>
                  </a:cubicBezTo>
                  <a:cubicBezTo>
                    <a:pt x="290" y="102"/>
                    <a:pt x="265" y="97"/>
                    <a:pt x="239" y="97"/>
                  </a:cubicBezTo>
                  <a:cubicBezTo>
                    <a:pt x="213" y="97"/>
                    <a:pt x="188" y="102"/>
                    <a:pt x="165" y="111"/>
                  </a:cubicBezTo>
                  <a:cubicBezTo>
                    <a:pt x="165" y="110"/>
                    <a:pt x="165" y="109"/>
                    <a:pt x="165" y="107"/>
                  </a:cubicBezTo>
                  <a:cubicBezTo>
                    <a:pt x="165" y="73"/>
                    <a:pt x="198" y="45"/>
                    <a:pt x="239" y="45"/>
                  </a:cubicBezTo>
                  <a:close/>
                  <a:moveTo>
                    <a:pt x="239" y="617"/>
                  </a:moveTo>
                  <a:cubicBezTo>
                    <a:pt x="184" y="565"/>
                    <a:pt x="184" y="565"/>
                    <a:pt x="184" y="565"/>
                  </a:cubicBezTo>
                  <a:cubicBezTo>
                    <a:pt x="187" y="558"/>
                    <a:pt x="189" y="551"/>
                    <a:pt x="189" y="543"/>
                  </a:cubicBezTo>
                  <a:cubicBezTo>
                    <a:pt x="189" y="519"/>
                    <a:pt x="189" y="519"/>
                    <a:pt x="189" y="519"/>
                  </a:cubicBezTo>
                  <a:cubicBezTo>
                    <a:pt x="205" y="524"/>
                    <a:pt x="222" y="526"/>
                    <a:pt x="239" y="526"/>
                  </a:cubicBezTo>
                  <a:cubicBezTo>
                    <a:pt x="256" y="526"/>
                    <a:pt x="273" y="524"/>
                    <a:pt x="289" y="519"/>
                  </a:cubicBezTo>
                  <a:cubicBezTo>
                    <a:pt x="289" y="543"/>
                    <a:pt x="289" y="543"/>
                    <a:pt x="289" y="543"/>
                  </a:cubicBezTo>
                  <a:cubicBezTo>
                    <a:pt x="289" y="551"/>
                    <a:pt x="291" y="558"/>
                    <a:pt x="294" y="565"/>
                  </a:cubicBezTo>
                  <a:lnTo>
                    <a:pt x="239" y="617"/>
                  </a:lnTo>
                  <a:close/>
                  <a:moveTo>
                    <a:pt x="239" y="481"/>
                  </a:moveTo>
                  <a:cubicBezTo>
                    <a:pt x="177" y="481"/>
                    <a:pt x="125" y="435"/>
                    <a:pt x="118" y="373"/>
                  </a:cubicBezTo>
                  <a:cubicBezTo>
                    <a:pt x="118" y="370"/>
                    <a:pt x="116" y="366"/>
                    <a:pt x="115" y="364"/>
                  </a:cubicBezTo>
                  <a:cubicBezTo>
                    <a:pt x="101" y="341"/>
                    <a:pt x="93" y="314"/>
                    <a:pt x="93" y="287"/>
                  </a:cubicBezTo>
                  <a:cubicBezTo>
                    <a:pt x="93" y="207"/>
                    <a:pt x="159" y="142"/>
                    <a:pt x="239" y="142"/>
                  </a:cubicBezTo>
                  <a:cubicBezTo>
                    <a:pt x="319" y="142"/>
                    <a:pt x="385" y="207"/>
                    <a:pt x="385" y="287"/>
                  </a:cubicBezTo>
                  <a:cubicBezTo>
                    <a:pt x="385" y="303"/>
                    <a:pt x="382" y="318"/>
                    <a:pt x="377" y="333"/>
                  </a:cubicBezTo>
                  <a:cubicBezTo>
                    <a:pt x="313" y="268"/>
                    <a:pt x="201" y="243"/>
                    <a:pt x="196" y="241"/>
                  </a:cubicBezTo>
                  <a:cubicBezTo>
                    <a:pt x="189" y="240"/>
                    <a:pt x="182" y="241"/>
                    <a:pt x="176" y="246"/>
                  </a:cubicBezTo>
                  <a:cubicBezTo>
                    <a:pt x="171" y="250"/>
                    <a:pt x="168" y="256"/>
                    <a:pt x="168" y="263"/>
                  </a:cubicBezTo>
                  <a:cubicBezTo>
                    <a:pt x="168" y="265"/>
                    <a:pt x="166" y="280"/>
                    <a:pt x="151" y="296"/>
                  </a:cubicBezTo>
                  <a:cubicBezTo>
                    <a:pt x="142" y="304"/>
                    <a:pt x="142" y="319"/>
                    <a:pt x="151" y="327"/>
                  </a:cubicBezTo>
                  <a:cubicBezTo>
                    <a:pt x="160" y="336"/>
                    <a:pt x="174" y="336"/>
                    <a:pt x="183" y="327"/>
                  </a:cubicBezTo>
                  <a:cubicBezTo>
                    <a:pt x="195" y="315"/>
                    <a:pt x="203" y="302"/>
                    <a:pt x="207" y="291"/>
                  </a:cubicBezTo>
                  <a:cubicBezTo>
                    <a:pt x="245" y="302"/>
                    <a:pt x="324" y="331"/>
                    <a:pt x="359" y="381"/>
                  </a:cubicBezTo>
                  <a:cubicBezTo>
                    <a:pt x="349" y="439"/>
                    <a:pt x="299" y="481"/>
                    <a:pt x="239" y="481"/>
                  </a:cubicBezTo>
                  <a:close/>
                  <a:moveTo>
                    <a:pt x="239" y="481"/>
                  </a:moveTo>
                  <a:cubicBezTo>
                    <a:pt x="239" y="481"/>
                    <a:pt x="239" y="481"/>
                    <a:pt x="239" y="4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207"/>
            <p:cNvSpPr>
              <a:spLocks noEditPoints="1"/>
            </p:cNvSpPr>
            <p:nvPr/>
          </p:nvSpPr>
          <p:spPr bwMode="auto">
            <a:xfrm>
              <a:off x="7044294" y="5216761"/>
              <a:ext cx="12706" cy="31765"/>
            </a:xfrm>
            <a:custGeom>
              <a:avLst/>
              <a:gdLst>
                <a:gd name="T0" fmla="*/ 23 w 45"/>
                <a:gd name="T1" fmla="*/ 0 h 111"/>
                <a:gd name="T2" fmla="*/ 0 w 45"/>
                <a:gd name="T3" fmla="*/ 22 h 111"/>
                <a:gd name="T4" fmla="*/ 0 w 45"/>
                <a:gd name="T5" fmla="*/ 89 h 111"/>
                <a:gd name="T6" fmla="*/ 23 w 45"/>
                <a:gd name="T7" fmla="*/ 111 h 111"/>
                <a:gd name="T8" fmla="*/ 45 w 45"/>
                <a:gd name="T9" fmla="*/ 89 h 111"/>
                <a:gd name="T10" fmla="*/ 45 w 45"/>
                <a:gd name="T11" fmla="*/ 22 h 111"/>
                <a:gd name="T12" fmla="*/ 23 w 45"/>
                <a:gd name="T13" fmla="*/ 0 h 111"/>
                <a:gd name="T14" fmla="*/ 23 w 45"/>
                <a:gd name="T15" fmla="*/ 0 h 111"/>
                <a:gd name="T16" fmla="*/ 23 w 45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11">
                  <a:moveTo>
                    <a:pt x="23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01"/>
                    <a:pt x="10" y="111"/>
                    <a:pt x="23" y="111"/>
                  </a:cubicBezTo>
                  <a:cubicBezTo>
                    <a:pt x="35" y="111"/>
                    <a:pt x="45" y="101"/>
                    <a:pt x="45" y="8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208"/>
            <p:cNvSpPr>
              <a:spLocks noEditPoints="1"/>
            </p:cNvSpPr>
            <p:nvPr/>
          </p:nvSpPr>
          <p:spPr bwMode="auto">
            <a:xfrm>
              <a:off x="7114176" y="5216761"/>
              <a:ext cx="12706" cy="31765"/>
            </a:xfrm>
            <a:custGeom>
              <a:avLst/>
              <a:gdLst>
                <a:gd name="T0" fmla="*/ 22 w 45"/>
                <a:gd name="T1" fmla="*/ 0 h 111"/>
                <a:gd name="T2" fmla="*/ 0 w 45"/>
                <a:gd name="T3" fmla="*/ 22 h 111"/>
                <a:gd name="T4" fmla="*/ 0 w 45"/>
                <a:gd name="T5" fmla="*/ 89 h 111"/>
                <a:gd name="T6" fmla="*/ 22 w 45"/>
                <a:gd name="T7" fmla="*/ 111 h 111"/>
                <a:gd name="T8" fmla="*/ 45 w 45"/>
                <a:gd name="T9" fmla="*/ 89 h 111"/>
                <a:gd name="T10" fmla="*/ 45 w 45"/>
                <a:gd name="T11" fmla="*/ 22 h 111"/>
                <a:gd name="T12" fmla="*/ 22 w 45"/>
                <a:gd name="T13" fmla="*/ 0 h 111"/>
                <a:gd name="T14" fmla="*/ 22 w 45"/>
                <a:gd name="T15" fmla="*/ 0 h 111"/>
                <a:gd name="T16" fmla="*/ 22 w 45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11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01"/>
                    <a:pt x="10" y="111"/>
                    <a:pt x="22" y="111"/>
                  </a:cubicBezTo>
                  <a:cubicBezTo>
                    <a:pt x="35" y="111"/>
                    <a:pt x="45" y="101"/>
                    <a:pt x="45" y="8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2" y="0"/>
                  </a:cubicBezTo>
                  <a:close/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209"/>
            <p:cNvSpPr>
              <a:spLocks noEditPoints="1"/>
            </p:cNvSpPr>
            <p:nvPr/>
          </p:nvSpPr>
          <p:spPr bwMode="auto">
            <a:xfrm>
              <a:off x="7147529" y="5029350"/>
              <a:ext cx="165176" cy="138176"/>
            </a:xfrm>
            <a:custGeom>
              <a:avLst/>
              <a:gdLst>
                <a:gd name="T0" fmla="*/ 567 w 580"/>
                <a:gd name="T1" fmla="*/ 436 h 481"/>
                <a:gd name="T2" fmla="*/ 312 w 580"/>
                <a:gd name="T3" fmla="*/ 274 h 481"/>
                <a:gd name="T4" fmla="*/ 312 w 580"/>
                <a:gd name="T5" fmla="*/ 22 h 481"/>
                <a:gd name="T6" fmla="*/ 290 w 580"/>
                <a:gd name="T7" fmla="*/ 0 h 481"/>
                <a:gd name="T8" fmla="*/ 267 w 580"/>
                <a:gd name="T9" fmla="*/ 22 h 481"/>
                <a:gd name="T10" fmla="*/ 267 w 580"/>
                <a:gd name="T11" fmla="*/ 274 h 481"/>
                <a:gd name="T12" fmla="*/ 13 w 580"/>
                <a:gd name="T13" fmla="*/ 436 h 481"/>
                <a:gd name="T14" fmla="*/ 6 w 580"/>
                <a:gd name="T15" fmla="*/ 467 h 481"/>
                <a:gd name="T16" fmla="*/ 25 w 580"/>
                <a:gd name="T17" fmla="*/ 477 h 481"/>
                <a:gd name="T18" fmla="*/ 38 w 580"/>
                <a:gd name="T19" fmla="*/ 474 h 481"/>
                <a:gd name="T20" fmla="*/ 290 w 580"/>
                <a:gd name="T21" fmla="*/ 313 h 481"/>
                <a:gd name="T22" fmla="*/ 542 w 580"/>
                <a:gd name="T23" fmla="*/ 474 h 481"/>
                <a:gd name="T24" fmla="*/ 573 w 580"/>
                <a:gd name="T25" fmla="*/ 467 h 481"/>
                <a:gd name="T26" fmla="*/ 567 w 580"/>
                <a:gd name="T27" fmla="*/ 436 h 481"/>
                <a:gd name="T28" fmla="*/ 567 w 580"/>
                <a:gd name="T29" fmla="*/ 436 h 481"/>
                <a:gd name="T30" fmla="*/ 567 w 580"/>
                <a:gd name="T31" fmla="*/ 4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0" h="481">
                  <a:moveTo>
                    <a:pt x="567" y="436"/>
                  </a:moveTo>
                  <a:cubicBezTo>
                    <a:pt x="312" y="274"/>
                    <a:pt x="312" y="274"/>
                    <a:pt x="312" y="274"/>
                  </a:cubicBezTo>
                  <a:cubicBezTo>
                    <a:pt x="312" y="22"/>
                    <a:pt x="312" y="22"/>
                    <a:pt x="312" y="22"/>
                  </a:cubicBezTo>
                  <a:cubicBezTo>
                    <a:pt x="312" y="10"/>
                    <a:pt x="302" y="0"/>
                    <a:pt x="290" y="0"/>
                  </a:cubicBezTo>
                  <a:cubicBezTo>
                    <a:pt x="278" y="0"/>
                    <a:pt x="267" y="10"/>
                    <a:pt x="267" y="22"/>
                  </a:cubicBezTo>
                  <a:cubicBezTo>
                    <a:pt x="267" y="274"/>
                    <a:pt x="267" y="274"/>
                    <a:pt x="267" y="274"/>
                  </a:cubicBezTo>
                  <a:cubicBezTo>
                    <a:pt x="13" y="436"/>
                    <a:pt x="13" y="436"/>
                    <a:pt x="13" y="436"/>
                  </a:cubicBezTo>
                  <a:cubicBezTo>
                    <a:pt x="3" y="443"/>
                    <a:pt x="0" y="457"/>
                    <a:pt x="6" y="467"/>
                  </a:cubicBezTo>
                  <a:cubicBezTo>
                    <a:pt x="11" y="474"/>
                    <a:pt x="18" y="477"/>
                    <a:pt x="25" y="477"/>
                  </a:cubicBezTo>
                  <a:cubicBezTo>
                    <a:pt x="30" y="477"/>
                    <a:pt x="34" y="476"/>
                    <a:pt x="38" y="474"/>
                  </a:cubicBezTo>
                  <a:cubicBezTo>
                    <a:pt x="290" y="313"/>
                    <a:pt x="290" y="313"/>
                    <a:pt x="290" y="313"/>
                  </a:cubicBezTo>
                  <a:cubicBezTo>
                    <a:pt x="542" y="474"/>
                    <a:pt x="542" y="474"/>
                    <a:pt x="542" y="474"/>
                  </a:cubicBezTo>
                  <a:cubicBezTo>
                    <a:pt x="553" y="481"/>
                    <a:pt x="567" y="477"/>
                    <a:pt x="573" y="467"/>
                  </a:cubicBezTo>
                  <a:cubicBezTo>
                    <a:pt x="580" y="457"/>
                    <a:pt x="577" y="443"/>
                    <a:pt x="567" y="436"/>
                  </a:cubicBezTo>
                  <a:close/>
                  <a:moveTo>
                    <a:pt x="567" y="436"/>
                  </a:moveTo>
                  <a:cubicBezTo>
                    <a:pt x="567" y="436"/>
                    <a:pt x="567" y="436"/>
                    <a:pt x="567" y="4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210"/>
            <p:cNvSpPr>
              <a:spLocks noEditPoints="1"/>
            </p:cNvSpPr>
            <p:nvPr/>
          </p:nvSpPr>
          <p:spPr bwMode="auto">
            <a:xfrm>
              <a:off x="7161823" y="4810173"/>
              <a:ext cx="136588" cy="204882"/>
            </a:xfrm>
            <a:custGeom>
              <a:avLst/>
              <a:gdLst>
                <a:gd name="T0" fmla="*/ 367 w 478"/>
                <a:gd name="T1" fmla="*/ 464 h 718"/>
                <a:gd name="T2" fmla="*/ 468 w 478"/>
                <a:gd name="T3" fmla="*/ 380 h 718"/>
                <a:gd name="T4" fmla="*/ 239 w 478"/>
                <a:gd name="T5" fmla="*/ 0 h 718"/>
                <a:gd name="T6" fmla="*/ 10 w 478"/>
                <a:gd name="T7" fmla="*/ 380 h 718"/>
                <a:gd name="T8" fmla="*/ 110 w 478"/>
                <a:gd name="T9" fmla="*/ 464 h 718"/>
                <a:gd name="T10" fmla="*/ 0 w 478"/>
                <a:gd name="T11" fmla="*/ 578 h 718"/>
                <a:gd name="T12" fmla="*/ 23 w 478"/>
                <a:gd name="T13" fmla="*/ 718 h 718"/>
                <a:gd name="T14" fmla="*/ 45 w 478"/>
                <a:gd name="T15" fmla="*/ 578 h 718"/>
                <a:gd name="T16" fmla="*/ 148 w 478"/>
                <a:gd name="T17" fmla="*/ 496 h 718"/>
                <a:gd name="T18" fmla="*/ 239 w 478"/>
                <a:gd name="T19" fmla="*/ 547 h 718"/>
                <a:gd name="T20" fmla="*/ 330 w 478"/>
                <a:gd name="T21" fmla="*/ 496 h 718"/>
                <a:gd name="T22" fmla="*/ 433 w 478"/>
                <a:gd name="T23" fmla="*/ 578 h 718"/>
                <a:gd name="T24" fmla="*/ 455 w 478"/>
                <a:gd name="T25" fmla="*/ 718 h 718"/>
                <a:gd name="T26" fmla="*/ 478 w 478"/>
                <a:gd name="T27" fmla="*/ 578 h 718"/>
                <a:gd name="T28" fmla="*/ 144 w 478"/>
                <a:gd name="T29" fmla="*/ 425 h 718"/>
                <a:gd name="T30" fmla="*/ 52 w 478"/>
                <a:gd name="T31" fmla="*/ 395 h 718"/>
                <a:gd name="T32" fmla="*/ 144 w 478"/>
                <a:gd name="T33" fmla="*/ 400 h 718"/>
                <a:gd name="T34" fmla="*/ 273 w 478"/>
                <a:gd name="T35" fmla="*/ 488 h 718"/>
                <a:gd name="T36" fmla="*/ 184 w 478"/>
                <a:gd name="T37" fmla="*/ 468 h 718"/>
                <a:gd name="T38" fmla="*/ 189 w 478"/>
                <a:gd name="T39" fmla="*/ 422 h 718"/>
                <a:gd name="T40" fmla="*/ 289 w 478"/>
                <a:gd name="T41" fmla="*/ 422 h 718"/>
                <a:gd name="T42" fmla="*/ 294 w 478"/>
                <a:gd name="T43" fmla="*/ 468 h 718"/>
                <a:gd name="T44" fmla="*/ 239 w 478"/>
                <a:gd name="T45" fmla="*/ 385 h 718"/>
                <a:gd name="T46" fmla="*/ 95 w 478"/>
                <a:gd name="T47" fmla="*/ 240 h 718"/>
                <a:gd name="T48" fmla="*/ 93 w 478"/>
                <a:gd name="T49" fmla="*/ 192 h 718"/>
                <a:gd name="T50" fmla="*/ 239 w 478"/>
                <a:gd name="T51" fmla="*/ 45 h 718"/>
                <a:gd name="T52" fmla="*/ 385 w 478"/>
                <a:gd name="T53" fmla="*/ 192 h 718"/>
                <a:gd name="T54" fmla="*/ 276 w 478"/>
                <a:gd name="T55" fmla="*/ 158 h 718"/>
                <a:gd name="T56" fmla="*/ 175 w 478"/>
                <a:gd name="T57" fmla="*/ 151 h 718"/>
                <a:gd name="T58" fmla="*/ 135 w 478"/>
                <a:gd name="T59" fmla="*/ 225 h 718"/>
                <a:gd name="T60" fmla="*/ 200 w 478"/>
                <a:gd name="T61" fmla="*/ 189 h 718"/>
                <a:gd name="T62" fmla="*/ 359 w 478"/>
                <a:gd name="T63" fmla="*/ 282 h 718"/>
                <a:gd name="T64" fmla="*/ 334 w 478"/>
                <a:gd name="T65" fmla="*/ 400 h 718"/>
                <a:gd name="T66" fmla="*/ 426 w 478"/>
                <a:gd name="T67" fmla="*/ 395 h 718"/>
                <a:gd name="T68" fmla="*/ 334 w 478"/>
                <a:gd name="T69" fmla="*/ 425 h 718"/>
                <a:gd name="T70" fmla="*/ 334 w 478"/>
                <a:gd name="T71" fmla="*/ 400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8" h="718">
                  <a:moveTo>
                    <a:pt x="426" y="493"/>
                  </a:moveTo>
                  <a:cubicBezTo>
                    <a:pt x="367" y="464"/>
                    <a:pt x="367" y="464"/>
                    <a:pt x="367" y="464"/>
                  </a:cubicBezTo>
                  <a:cubicBezTo>
                    <a:pt x="402" y="456"/>
                    <a:pt x="427" y="447"/>
                    <a:pt x="444" y="439"/>
                  </a:cubicBezTo>
                  <a:cubicBezTo>
                    <a:pt x="466" y="428"/>
                    <a:pt x="477" y="403"/>
                    <a:pt x="468" y="380"/>
                  </a:cubicBezTo>
                  <a:cubicBezTo>
                    <a:pt x="448" y="327"/>
                    <a:pt x="433" y="233"/>
                    <a:pt x="430" y="189"/>
                  </a:cubicBezTo>
                  <a:cubicBezTo>
                    <a:pt x="422" y="81"/>
                    <a:pt x="340" y="0"/>
                    <a:pt x="239" y="0"/>
                  </a:cubicBezTo>
                  <a:cubicBezTo>
                    <a:pt x="138" y="0"/>
                    <a:pt x="56" y="81"/>
                    <a:pt x="48" y="189"/>
                  </a:cubicBezTo>
                  <a:cubicBezTo>
                    <a:pt x="45" y="233"/>
                    <a:pt x="30" y="327"/>
                    <a:pt x="10" y="380"/>
                  </a:cubicBezTo>
                  <a:cubicBezTo>
                    <a:pt x="1" y="403"/>
                    <a:pt x="11" y="428"/>
                    <a:pt x="34" y="439"/>
                  </a:cubicBezTo>
                  <a:cubicBezTo>
                    <a:pt x="51" y="447"/>
                    <a:pt x="76" y="456"/>
                    <a:pt x="110" y="464"/>
                  </a:cubicBezTo>
                  <a:cubicBezTo>
                    <a:pt x="52" y="493"/>
                    <a:pt x="52" y="493"/>
                    <a:pt x="52" y="493"/>
                  </a:cubicBezTo>
                  <a:cubicBezTo>
                    <a:pt x="20" y="509"/>
                    <a:pt x="0" y="542"/>
                    <a:pt x="0" y="578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708"/>
                    <a:pt x="10" y="718"/>
                    <a:pt x="23" y="718"/>
                  </a:cubicBezTo>
                  <a:cubicBezTo>
                    <a:pt x="35" y="718"/>
                    <a:pt x="45" y="708"/>
                    <a:pt x="45" y="696"/>
                  </a:cubicBezTo>
                  <a:cubicBezTo>
                    <a:pt x="45" y="578"/>
                    <a:pt x="45" y="578"/>
                    <a:pt x="45" y="578"/>
                  </a:cubicBezTo>
                  <a:cubicBezTo>
                    <a:pt x="45" y="559"/>
                    <a:pt x="56" y="542"/>
                    <a:pt x="72" y="533"/>
                  </a:cubicBezTo>
                  <a:cubicBezTo>
                    <a:pt x="148" y="496"/>
                    <a:pt x="148" y="496"/>
                    <a:pt x="148" y="496"/>
                  </a:cubicBezTo>
                  <a:cubicBezTo>
                    <a:pt x="174" y="521"/>
                    <a:pt x="174" y="521"/>
                    <a:pt x="174" y="521"/>
                  </a:cubicBezTo>
                  <a:cubicBezTo>
                    <a:pt x="192" y="538"/>
                    <a:pt x="215" y="547"/>
                    <a:pt x="239" y="547"/>
                  </a:cubicBezTo>
                  <a:cubicBezTo>
                    <a:pt x="262" y="547"/>
                    <a:pt x="286" y="538"/>
                    <a:pt x="304" y="521"/>
                  </a:cubicBezTo>
                  <a:cubicBezTo>
                    <a:pt x="330" y="496"/>
                    <a:pt x="330" y="496"/>
                    <a:pt x="330" y="496"/>
                  </a:cubicBezTo>
                  <a:cubicBezTo>
                    <a:pt x="405" y="533"/>
                    <a:pt x="405" y="533"/>
                    <a:pt x="405" y="533"/>
                  </a:cubicBezTo>
                  <a:cubicBezTo>
                    <a:pt x="422" y="542"/>
                    <a:pt x="433" y="559"/>
                    <a:pt x="433" y="578"/>
                  </a:cubicBezTo>
                  <a:cubicBezTo>
                    <a:pt x="433" y="696"/>
                    <a:pt x="433" y="696"/>
                    <a:pt x="433" y="696"/>
                  </a:cubicBezTo>
                  <a:cubicBezTo>
                    <a:pt x="433" y="708"/>
                    <a:pt x="443" y="718"/>
                    <a:pt x="455" y="718"/>
                  </a:cubicBezTo>
                  <a:cubicBezTo>
                    <a:pt x="468" y="718"/>
                    <a:pt x="478" y="708"/>
                    <a:pt x="478" y="696"/>
                  </a:cubicBezTo>
                  <a:cubicBezTo>
                    <a:pt x="478" y="578"/>
                    <a:pt x="478" y="578"/>
                    <a:pt x="478" y="578"/>
                  </a:cubicBezTo>
                  <a:cubicBezTo>
                    <a:pt x="478" y="542"/>
                    <a:pt x="458" y="509"/>
                    <a:pt x="426" y="493"/>
                  </a:cubicBezTo>
                  <a:close/>
                  <a:moveTo>
                    <a:pt x="144" y="425"/>
                  </a:moveTo>
                  <a:cubicBezTo>
                    <a:pt x="102" y="418"/>
                    <a:pt x="71" y="406"/>
                    <a:pt x="53" y="398"/>
                  </a:cubicBezTo>
                  <a:cubicBezTo>
                    <a:pt x="51" y="397"/>
                    <a:pt x="52" y="396"/>
                    <a:pt x="52" y="395"/>
                  </a:cubicBezTo>
                  <a:cubicBezTo>
                    <a:pt x="62" y="370"/>
                    <a:pt x="70" y="336"/>
                    <a:pt x="77" y="302"/>
                  </a:cubicBezTo>
                  <a:cubicBezTo>
                    <a:pt x="87" y="343"/>
                    <a:pt x="111" y="377"/>
                    <a:pt x="144" y="400"/>
                  </a:cubicBezTo>
                  <a:lnTo>
                    <a:pt x="144" y="425"/>
                  </a:lnTo>
                  <a:close/>
                  <a:moveTo>
                    <a:pt x="273" y="488"/>
                  </a:moveTo>
                  <a:cubicBezTo>
                    <a:pt x="254" y="506"/>
                    <a:pt x="224" y="506"/>
                    <a:pt x="205" y="488"/>
                  </a:cubicBezTo>
                  <a:cubicBezTo>
                    <a:pt x="184" y="468"/>
                    <a:pt x="184" y="468"/>
                    <a:pt x="184" y="468"/>
                  </a:cubicBezTo>
                  <a:cubicBezTo>
                    <a:pt x="187" y="462"/>
                    <a:pt x="189" y="454"/>
                    <a:pt x="189" y="446"/>
                  </a:cubicBezTo>
                  <a:cubicBezTo>
                    <a:pt x="189" y="422"/>
                    <a:pt x="189" y="422"/>
                    <a:pt x="189" y="422"/>
                  </a:cubicBezTo>
                  <a:cubicBezTo>
                    <a:pt x="205" y="427"/>
                    <a:pt x="222" y="430"/>
                    <a:pt x="239" y="430"/>
                  </a:cubicBezTo>
                  <a:cubicBezTo>
                    <a:pt x="256" y="430"/>
                    <a:pt x="273" y="427"/>
                    <a:pt x="289" y="422"/>
                  </a:cubicBezTo>
                  <a:cubicBezTo>
                    <a:pt x="289" y="446"/>
                    <a:pt x="289" y="446"/>
                    <a:pt x="289" y="446"/>
                  </a:cubicBezTo>
                  <a:cubicBezTo>
                    <a:pt x="289" y="454"/>
                    <a:pt x="291" y="462"/>
                    <a:pt x="294" y="468"/>
                  </a:cubicBezTo>
                  <a:lnTo>
                    <a:pt x="273" y="488"/>
                  </a:lnTo>
                  <a:close/>
                  <a:moveTo>
                    <a:pt x="239" y="385"/>
                  </a:moveTo>
                  <a:cubicBezTo>
                    <a:pt x="172" y="385"/>
                    <a:pt x="117" y="330"/>
                    <a:pt x="117" y="263"/>
                  </a:cubicBezTo>
                  <a:cubicBezTo>
                    <a:pt x="117" y="251"/>
                    <a:pt x="107" y="240"/>
                    <a:pt x="95" y="240"/>
                  </a:cubicBezTo>
                  <a:cubicBezTo>
                    <a:pt x="92" y="240"/>
                    <a:pt x="90" y="241"/>
                    <a:pt x="87" y="242"/>
                  </a:cubicBezTo>
                  <a:cubicBezTo>
                    <a:pt x="90" y="223"/>
                    <a:pt x="92" y="206"/>
                    <a:pt x="93" y="192"/>
                  </a:cubicBezTo>
                  <a:cubicBezTo>
                    <a:pt x="96" y="152"/>
                    <a:pt x="112" y="115"/>
                    <a:pt x="139" y="88"/>
                  </a:cubicBezTo>
                  <a:cubicBezTo>
                    <a:pt x="165" y="60"/>
                    <a:pt x="201" y="45"/>
                    <a:pt x="239" y="45"/>
                  </a:cubicBezTo>
                  <a:cubicBezTo>
                    <a:pt x="277" y="45"/>
                    <a:pt x="313" y="60"/>
                    <a:pt x="339" y="88"/>
                  </a:cubicBezTo>
                  <a:cubicBezTo>
                    <a:pt x="366" y="115"/>
                    <a:pt x="382" y="152"/>
                    <a:pt x="385" y="192"/>
                  </a:cubicBezTo>
                  <a:cubicBezTo>
                    <a:pt x="386" y="207"/>
                    <a:pt x="388" y="225"/>
                    <a:pt x="391" y="246"/>
                  </a:cubicBezTo>
                  <a:cubicBezTo>
                    <a:pt x="367" y="205"/>
                    <a:pt x="328" y="174"/>
                    <a:pt x="276" y="158"/>
                  </a:cubicBezTo>
                  <a:cubicBezTo>
                    <a:pt x="231" y="143"/>
                    <a:pt x="192" y="144"/>
                    <a:pt x="190" y="144"/>
                  </a:cubicBezTo>
                  <a:cubicBezTo>
                    <a:pt x="184" y="144"/>
                    <a:pt x="179" y="147"/>
                    <a:pt x="175" y="151"/>
                  </a:cubicBezTo>
                  <a:cubicBezTo>
                    <a:pt x="134" y="193"/>
                    <a:pt x="134" y="193"/>
                    <a:pt x="134" y="193"/>
                  </a:cubicBezTo>
                  <a:cubicBezTo>
                    <a:pt x="125" y="202"/>
                    <a:pt x="126" y="216"/>
                    <a:pt x="135" y="225"/>
                  </a:cubicBezTo>
                  <a:cubicBezTo>
                    <a:pt x="144" y="234"/>
                    <a:pt x="158" y="233"/>
                    <a:pt x="166" y="224"/>
                  </a:cubicBezTo>
                  <a:cubicBezTo>
                    <a:pt x="200" y="189"/>
                    <a:pt x="200" y="189"/>
                    <a:pt x="200" y="189"/>
                  </a:cubicBezTo>
                  <a:cubicBezTo>
                    <a:pt x="213" y="190"/>
                    <a:pt x="237" y="192"/>
                    <a:pt x="263" y="201"/>
                  </a:cubicBezTo>
                  <a:cubicBezTo>
                    <a:pt x="310" y="216"/>
                    <a:pt x="342" y="243"/>
                    <a:pt x="359" y="282"/>
                  </a:cubicBezTo>
                  <a:cubicBezTo>
                    <a:pt x="350" y="341"/>
                    <a:pt x="299" y="385"/>
                    <a:pt x="239" y="385"/>
                  </a:cubicBezTo>
                  <a:close/>
                  <a:moveTo>
                    <a:pt x="334" y="400"/>
                  </a:moveTo>
                  <a:cubicBezTo>
                    <a:pt x="367" y="378"/>
                    <a:pt x="391" y="343"/>
                    <a:pt x="401" y="302"/>
                  </a:cubicBezTo>
                  <a:cubicBezTo>
                    <a:pt x="408" y="336"/>
                    <a:pt x="416" y="370"/>
                    <a:pt x="426" y="395"/>
                  </a:cubicBezTo>
                  <a:cubicBezTo>
                    <a:pt x="426" y="396"/>
                    <a:pt x="427" y="397"/>
                    <a:pt x="425" y="398"/>
                  </a:cubicBezTo>
                  <a:cubicBezTo>
                    <a:pt x="407" y="406"/>
                    <a:pt x="376" y="418"/>
                    <a:pt x="334" y="425"/>
                  </a:cubicBezTo>
                  <a:lnTo>
                    <a:pt x="334" y="400"/>
                  </a:lnTo>
                  <a:close/>
                  <a:moveTo>
                    <a:pt x="334" y="400"/>
                  </a:moveTo>
                  <a:cubicBezTo>
                    <a:pt x="334" y="400"/>
                    <a:pt x="334" y="400"/>
                    <a:pt x="334" y="40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211"/>
            <p:cNvSpPr>
              <a:spLocks noEditPoints="1"/>
            </p:cNvSpPr>
            <p:nvPr/>
          </p:nvSpPr>
          <p:spPr bwMode="auto">
            <a:xfrm>
              <a:off x="7188823" y="4983291"/>
              <a:ext cx="12706" cy="31765"/>
            </a:xfrm>
            <a:custGeom>
              <a:avLst/>
              <a:gdLst>
                <a:gd name="T0" fmla="*/ 23 w 45"/>
                <a:gd name="T1" fmla="*/ 0 h 111"/>
                <a:gd name="T2" fmla="*/ 0 w 45"/>
                <a:gd name="T3" fmla="*/ 22 h 111"/>
                <a:gd name="T4" fmla="*/ 0 w 45"/>
                <a:gd name="T5" fmla="*/ 89 h 111"/>
                <a:gd name="T6" fmla="*/ 23 w 45"/>
                <a:gd name="T7" fmla="*/ 111 h 111"/>
                <a:gd name="T8" fmla="*/ 45 w 45"/>
                <a:gd name="T9" fmla="*/ 89 h 111"/>
                <a:gd name="T10" fmla="*/ 45 w 45"/>
                <a:gd name="T11" fmla="*/ 22 h 111"/>
                <a:gd name="T12" fmla="*/ 23 w 45"/>
                <a:gd name="T13" fmla="*/ 0 h 111"/>
                <a:gd name="T14" fmla="*/ 23 w 45"/>
                <a:gd name="T15" fmla="*/ 0 h 111"/>
                <a:gd name="T16" fmla="*/ 23 w 45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11">
                  <a:moveTo>
                    <a:pt x="23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01"/>
                    <a:pt x="10" y="111"/>
                    <a:pt x="23" y="111"/>
                  </a:cubicBezTo>
                  <a:cubicBezTo>
                    <a:pt x="35" y="111"/>
                    <a:pt x="45" y="101"/>
                    <a:pt x="45" y="8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212"/>
            <p:cNvSpPr>
              <a:spLocks noEditPoints="1"/>
            </p:cNvSpPr>
            <p:nvPr/>
          </p:nvSpPr>
          <p:spPr bwMode="auto">
            <a:xfrm>
              <a:off x="7257118" y="4983291"/>
              <a:ext cx="14294" cy="31765"/>
            </a:xfrm>
            <a:custGeom>
              <a:avLst/>
              <a:gdLst>
                <a:gd name="T0" fmla="*/ 22 w 45"/>
                <a:gd name="T1" fmla="*/ 0 h 111"/>
                <a:gd name="T2" fmla="*/ 0 w 45"/>
                <a:gd name="T3" fmla="*/ 22 h 111"/>
                <a:gd name="T4" fmla="*/ 0 w 45"/>
                <a:gd name="T5" fmla="*/ 89 h 111"/>
                <a:gd name="T6" fmla="*/ 22 w 45"/>
                <a:gd name="T7" fmla="*/ 111 h 111"/>
                <a:gd name="T8" fmla="*/ 45 w 45"/>
                <a:gd name="T9" fmla="*/ 89 h 111"/>
                <a:gd name="T10" fmla="*/ 45 w 45"/>
                <a:gd name="T11" fmla="*/ 22 h 111"/>
                <a:gd name="T12" fmla="*/ 22 w 45"/>
                <a:gd name="T13" fmla="*/ 0 h 111"/>
                <a:gd name="T14" fmla="*/ 22 w 45"/>
                <a:gd name="T15" fmla="*/ 0 h 111"/>
                <a:gd name="T16" fmla="*/ 22 w 45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11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01"/>
                    <a:pt x="10" y="111"/>
                    <a:pt x="22" y="111"/>
                  </a:cubicBezTo>
                  <a:cubicBezTo>
                    <a:pt x="35" y="111"/>
                    <a:pt x="45" y="101"/>
                    <a:pt x="45" y="8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2" y="0"/>
                  </a:cubicBezTo>
                  <a:close/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1" name="Freeform 213"/>
            <p:cNvSpPr>
              <a:spLocks noEditPoints="1"/>
            </p:cNvSpPr>
            <p:nvPr/>
          </p:nvSpPr>
          <p:spPr bwMode="auto">
            <a:xfrm>
              <a:off x="7347647" y="5078585"/>
              <a:ext cx="54000" cy="19059"/>
            </a:xfrm>
            <a:custGeom>
              <a:avLst/>
              <a:gdLst>
                <a:gd name="T0" fmla="*/ 177 w 193"/>
                <a:gd name="T1" fmla="*/ 26 h 69"/>
                <a:gd name="T2" fmla="*/ 23 w 193"/>
                <a:gd name="T3" fmla="*/ 0 h 69"/>
                <a:gd name="T4" fmla="*/ 0 w 193"/>
                <a:gd name="T5" fmla="*/ 22 h 69"/>
                <a:gd name="T6" fmla="*/ 23 w 193"/>
                <a:gd name="T7" fmla="*/ 45 h 69"/>
                <a:gd name="T8" fmla="*/ 157 w 193"/>
                <a:gd name="T9" fmla="*/ 67 h 69"/>
                <a:gd name="T10" fmla="*/ 167 w 193"/>
                <a:gd name="T11" fmla="*/ 69 h 69"/>
                <a:gd name="T12" fmla="*/ 187 w 193"/>
                <a:gd name="T13" fmla="*/ 56 h 69"/>
                <a:gd name="T14" fmla="*/ 177 w 193"/>
                <a:gd name="T15" fmla="*/ 26 h 69"/>
                <a:gd name="T16" fmla="*/ 177 w 193"/>
                <a:gd name="T17" fmla="*/ 26 h 69"/>
                <a:gd name="T18" fmla="*/ 177 w 193"/>
                <a:gd name="T19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3" h="69">
                  <a:moveTo>
                    <a:pt x="177" y="26"/>
                  </a:moveTo>
                  <a:cubicBezTo>
                    <a:pt x="125" y="0"/>
                    <a:pt x="27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48" y="45"/>
                    <a:pt x="122" y="49"/>
                    <a:pt x="157" y="67"/>
                  </a:cubicBezTo>
                  <a:cubicBezTo>
                    <a:pt x="160" y="68"/>
                    <a:pt x="164" y="69"/>
                    <a:pt x="167" y="69"/>
                  </a:cubicBezTo>
                  <a:cubicBezTo>
                    <a:pt x="175" y="69"/>
                    <a:pt x="183" y="64"/>
                    <a:pt x="187" y="56"/>
                  </a:cubicBezTo>
                  <a:cubicBezTo>
                    <a:pt x="193" y="45"/>
                    <a:pt x="188" y="32"/>
                    <a:pt x="177" y="26"/>
                  </a:cubicBezTo>
                  <a:close/>
                  <a:moveTo>
                    <a:pt x="177" y="26"/>
                  </a:moveTo>
                  <a:cubicBezTo>
                    <a:pt x="177" y="26"/>
                    <a:pt x="177" y="26"/>
                    <a:pt x="177" y="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2" name="Freeform 214"/>
            <p:cNvSpPr>
              <a:spLocks noEditPoints="1"/>
            </p:cNvSpPr>
            <p:nvPr/>
          </p:nvSpPr>
          <p:spPr bwMode="auto">
            <a:xfrm>
              <a:off x="7298412" y="5043644"/>
              <a:ext cx="150882" cy="204882"/>
            </a:xfrm>
            <a:custGeom>
              <a:avLst/>
              <a:gdLst>
                <a:gd name="T0" fmla="*/ 376 w 526"/>
                <a:gd name="T1" fmla="*/ 443 h 718"/>
                <a:gd name="T2" fmla="*/ 358 w 526"/>
                <a:gd name="T3" fmla="*/ 400 h 718"/>
                <a:gd name="T4" fmla="*/ 430 w 526"/>
                <a:gd name="T5" fmla="*/ 263 h 718"/>
                <a:gd name="T6" fmla="*/ 439 w 526"/>
                <a:gd name="T7" fmla="*/ 202 h 718"/>
                <a:gd name="T8" fmla="*/ 454 w 526"/>
                <a:gd name="T9" fmla="*/ 22 h 718"/>
                <a:gd name="T10" fmla="*/ 215 w 526"/>
                <a:gd name="T11" fmla="*/ 0 h 718"/>
                <a:gd name="T12" fmla="*/ 72 w 526"/>
                <a:gd name="T13" fmla="*/ 144 h 718"/>
                <a:gd name="T14" fmla="*/ 96 w 526"/>
                <a:gd name="T15" fmla="*/ 220 h 718"/>
                <a:gd name="T16" fmla="*/ 168 w 526"/>
                <a:gd name="T17" fmla="*/ 398 h 718"/>
                <a:gd name="T18" fmla="*/ 150 w 526"/>
                <a:gd name="T19" fmla="*/ 443 h 718"/>
                <a:gd name="T20" fmla="*/ 0 w 526"/>
                <a:gd name="T21" fmla="*/ 558 h 718"/>
                <a:gd name="T22" fmla="*/ 22 w 526"/>
                <a:gd name="T23" fmla="*/ 718 h 718"/>
                <a:gd name="T24" fmla="*/ 45 w 526"/>
                <a:gd name="T25" fmla="*/ 558 h 718"/>
                <a:gd name="T26" fmla="*/ 162 w 526"/>
                <a:gd name="T27" fmla="*/ 487 h 718"/>
                <a:gd name="T28" fmla="*/ 196 w 526"/>
                <a:gd name="T29" fmla="*/ 492 h 718"/>
                <a:gd name="T30" fmla="*/ 330 w 526"/>
                <a:gd name="T31" fmla="*/ 492 h 718"/>
                <a:gd name="T32" fmla="*/ 364 w 526"/>
                <a:gd name="T33" fmla="*/ 487 h 718"/>
                <a:gd name="T34" fmla="*/ 481 w 526"/>
                <a:gd name="T35" fmla="*/ 558 h 718"/>
                <a:gd name="T36" fmla="*/ 503 w 526"/>
                <a:gd name="T37" fmla="*/ 718 h 718"/>
                <a:gd name="T38" fmla="*/ 526 w 526"/>
                <a:gd name="T39" fmla="*/ 558 h 718"/>
                <a:gd name="T40" fmla="*/ 298 w 526"/>
                <a:gd name="T41" fmla="*/ 460 h 718"/>
                <a:gd name="T42" fmla="*/ 209 w 526"/>
                <a:gd name="T43" fmla="*/ 442 h 718"/>
                <a:gd name="T44" fmla="*/ 258 w 526"/>
                <a:gd name="T45" fmla="*/ 429 h 718"/>
                <a:gd name="T46" fmla="*/ 313 w 526"/>
                <a:gd name="T47" fmla="*/ 422 h 718"/>
                <a:gd name="T48" fmla="*/ 298 w 526"/>
                <a:gd name="T49" fmla="*/ 460 h 718"/>
                <a:gd name="T50" fmla="*/ 141 w 526"/>
                <a:gd name="T51" fmla="*/ 257 h 718"/>
                <a:gd name="T52" fmla="*/ 139 w 526"/>
                <a:gd name="T53" fmla="*/ 204 h 718"/>
                <a:gd name="T54" fmla="*/ 117 w 526"/>
                <a:gd name="T55" fmla="*/ 144 h 718"/>
                <a:gd name="T56" fmla="*/ 215 w 526"/>
                <a:gd name="T57" fmla="*/ 45 h 718"/>
                <a:gd name="T58" fmla="*/ 409 w 526"/>
                <a:gd name="T59" fmla="*/ 138 h 718"/>
                <a:gd name="T60" fmla="*/ 387 w 526"/>
                <a:gd name="T61" fmla="*/ 204 h 718"/>
                <a:gd name="T62" fmla="*/ 385 w 526"/>
                <a:gd name="T63" fmla="*/ 263 h 718"/>
                <a:gd name="T64" fmla="*/ 259 w 526"/>
                <a:gd name="T65" fmla="*/ 384 h 718"/>
                <a:gd name="T66" fmla="*/ 259 w 526"/>
                <a:gd name="T67" fmla="*/ 384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6" h="718">
                  <a:moveTo>
                    <a:pt x="457" y="467"/>
                  </a:moveTo>
                  <a:cubicBezTo>
                    <a:pt x="376" y="443"/>
                    <a:pt x="376" y="443"/>
                    <a:pt x="376" y="443"/>
                  </a:cubicBezTo>
                  <a:cubicBezTo>
                    <a:pt x="365" y="440"/>
                    <a:pt x="358" y="430"/>
                    <a:pt x="358" y="419"/>
                  </a:cubicBezTo>
                  <a:cubicBezTo>
                    <a:pt x="358" y="400"/>
                    <a:pt x="358" y="400"/>
                    <a:pt x="358" y="400"/>
                  </a:cubicBezTo>
                  <a:cubicBezTo>
                    <a:pt x="365" y="395"/>
                    <a:pt x="372" y="389"/>
                    <a:pt x="379" y="382"/>
                  </a:cubicBezTo>
                  <a:cubicBezTo>
                    <a:pt x="412" y="351"/>
                    <a:pt x="430" y="308"/>
                    <a:pt x="430" y="263"/>
                  </a:cubicBezTo>
                  <a:cubicBezTo>
                    <a:pt x="430" y="220"/>
                    <a:pt x="430" y="220"/>
                    <a:pt x="430" y="220"/>
                  </a:cubicBezTo>
                  <a:cubicBezTo>
                    <a:pt x="439" y="202"/>
                    <a:pt x="439" y="202"/>
                    <a:pt x="439" y="202"/>
                  </a:cubicBezTo>
                  <a:cubicBezTo>
                    <a:pt x="449" y="182"/>
                    <a:pt x="454" y="160"/>
                    <a:pt x="454" y="138"/>
                  </a:cubicBezTo>
                  <a:cubicBezTo>
                    <a:pt x="454" y="22"/>
                    <a:pt x="454" y="22"/>
                    <a:pt x="454" y="22"/>
                  </a:cubicBezTo>
                  <a:cubicBezTo>
                    <a:pt x="454" y="10"/>
                    <a:pt x="444" y="0"/>
                    <a:pt x="431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136" y="0"/>
                    <a:pt x="72" y="64"/>
                    <a:pt x="72" y="142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62"/>
                    <a:pt x="76" y="180"/>
                    <a:pt x="85" y="197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57"/>
                    <a:pt x="96" y="257"/>
                    <a:pt x="96" y="257"/>
                  </a:cubicBezTo>
                  <a:cubicBezTo>
                    <a:pt x="96" y="315"/>
                    <a:pt x="125" y="367"/>
                    <a:pt x="168" y="398"/>
                  </a:cubicBezTo>
                  <a:cubicBezTo>
                    <a:pt x="168" y="419"/>
                    <a:pt x="168" y="419"/>
                    <a:pt x="168" y="419"/>
                  </a:cubicBezTo>
                  <a:cubicBezTo>
                    <a:pt x="168" y="430"/>
                    <a:pt x="161" y="440"/>
                    <a:pt x="150" y="443"/>
                  </a:cubicBezTo>
                  <a:cubicBezTo>
                    <a:pt x="69" y="467"/>
                    <a:pt x="69" y="467"/>
                    <a:pt x="69" y="467"/>
                  </a:cubicBezTo>
                  <a:cubicBezTo>
                    <a:pt x="28" y="478"/>
                    <a:pt x="0" y="515"/>
                    <a:pt x="0" y="558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708"/>
                    <a:pt x="10" y="718"/>
                    <a:pt x="22" y="718"/>
                  </a:cubicBezTo>
                  <a:cubicBezTo>
                    <a:pt x="35" y="718"/>
                    <a:pt x="45" y="708"/>
                    <a:pt x="45" y="696"/>
                  </a:cubicBezTo>
                  <a:cubicBezTo>
                    <a:pt x="45" y="558"/>
                    <a:pt x="45" y="558"/>
                    <a:pt x="45" y="558"/>
                  </a:cubicBezTo>
                  <a:cubicBezTo>
                    <a:pt x="45" y="535"/>
                    <a:pt x="60" y="516"/>
                    <a:pt x="81" y="510"/>
                  </a:cubicBezTo>
                  <a:cubicBezTo>
                    <a:pt x="162" y="487"/>
                    <a:pt x="162" y="487"/>
                    <a:pt x="162" y="487"/>
                  </a:cubicBezTo>
                  <a:cubicBezTo>
                    <a:pt x="169" y="485"/>
                    <a:pt x="176" y="481"/>
                    <a:pt x="182" y="478"/>
                  </a:cubicBezTo>
                  <a:cubicBezTo>
                    <a:pt x="196" y="492"/>
                    <a:pt x="196" y="492"/>
                    <a:pt x="196" y="492"/>
                  </a:cubicBezTo>
                  <a:cubicBezTo>
                    <a:pt x="214" y="511"/>
                    <a:pt x="239" y="520"/>
                    <a:pt x="263" y="520"/>
                  </a:cubicBezTo>
                  <a:cubicBezTo>
                    <a:pt x="287" y="520"/>
                    <a:pt x="311" y="511"/>
                    <a:pt x="330" y="492"/>
                  </a:cubicBezTo>
                  <a:cubicBezTo>
                    <a:pt x="344" y="478"/>
                    <a:pt x="344" y="478"/>
                    <a:pt x="344" y="478"/>
                  </a:cubicBezTo>
                  <a:cubicBezTo>
                    <a:pt x="350" y="482"/>
                    <a:pt x="357" y="485"/>
                    <a:pt x="364" y="487"/>
                  </a:cubicBezTo>
                  <a:cubicBezTo>
                    <a:pt x="445" y="510"/>
                    <a:pt x="445" y="510"/>
                    <a:pt x="445" y="510"/>
                  </a:cubicBezTo>
                  <a:cubicBezTo>
                    <a:pt x="466" y="516"/>
                    <a:pt x="481" y="535"/>
                    <a:pt x="481" y="558"/>
                  </a:cubicBezTo>
                  <a:cubicBezTo>
                    <a:pt x="481" y="696"/>
                    <a:pt x="481" y="696"/>
                    <a:pt x="481" y="696"/>
                  </a:cubicBezTo>
                  <a:cubicBezTo>
                    <a:pt x="481" y="708"/>
                    <a:pt x="491" y="718"/>
                    <a:pt x="503" y="718"/>
                  </a:cubicBezTo>
                  <a:cubicBezTo>
                    <a:pt x="516" y="718"/>
                    <a:pt x="526" y="708"/>
                    <a:pt x="526" y="696"/>
                  </a:cubicBezTo>
                  <a:cubicBezTo>
                    <a:pt x="526" y="558"/>
                    <a:pt x="526" y="558"/>
                    <a:pt x="526" y="558"/>
                  </a:cubicBezTo>
                  <a:cubicBezTo>
                    <a:pt x="526" y="515"/>
                    <a:pt x="498" y="478"/>
                    <a:pt x="457" y="467"/>
                  </a:cubicBezTo>
                  <a:close/>
                  <a:moveTo>
                    <a:pt x="298" y="460"/>
                  </a:moveTo>
                  <a:cubicBezTo>
                    <a:pt x="279" y="480"/>
                    <a:pt x="247" y="480"/>
                    <a:pt x="228" y="460"/>
                  </a:cubicBezTo>
                  <a:cubicBezTo>
                    <a:pt x="209" y="442"/>
                    <a:pt x="209" y="442"/>
                    <a:pt x="209" y="442"/>
                  </a:cubicBezTo>
                  <a:cubicBezTo>
                    <a:pt x="212" y="435"/>
                    <a:pt x="213" y="428"/>
                    <a:pt x="213" y="421"/>
                  </a:cubicBezTo>
                  <a:cubicBezTo>
                    <a:pt x="227" y="426"/>
                    <a:pt x="242" y="429"/>
                    <a:pt x="258" y="429"/>
                  </a:cubicBezTo>
                  <a:cubicBezTo>
                    <a:pt x="260" y="429"/>
                    <a:pt x="261" y="429"/>
                    <a:pt x="263" y="429"/>
                  </a:cubicBezTo>
                  <a:cubicBezTo>
                    <a:pt x="280" y="429"/>
                    <a:pt x="297" y="427"/>
                    <a:pt x="313" y="422"/>
                  </a:cubicBezTo>
                  <a:cubicBezTo>
                    <a:pt x="313" y="429"/>
                    <a:pt x="314" y="435"/>
                    <a:pt x="317" y="442"/>
                  </a:cubicBezTo>
                  <a:lnTo>
                    <a:pt x="298" y="460"/>
                  </a:lnTo>
                  <a:close/>
                  <a:moveTo>
                    <a:pt x="259" y="384"/>
                  </a:moveTo>
                  <a:cubicBezTo>
                    <a:pt x="194" y="382"/>
                    <a:pt x="141" y="325"/>
                    <a:pt x="141" y="257"/>
                  </a:cubicBezTo>
                  <a:cubicBezTo>
                    <a:pt x="141" y="215"/>
                    <a:pt x="141" y="215"/>
                    <a:pt x="141" y="215"/>
                  </a:cubicBezTo>
                  <a:cubicBezTo>
                    <a:pt x="141" y="211"/>
                    <a:pt x="140" y="208"/>
                    <a:pt x="139" y="204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0" y="166"/>
                    <a:pt x="117" y="155"/>
                    <a:pt x="117" y="144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17" y="88"/>
                    <a:pt x="161" y="45"/>
                    <a:pt x="215" y="45"/>
                  </a:cubicBezTo>
                  <a:cubicBezTo>
                    <a:pt x="409" y="45"/>
                    <a:pt x="409" y="45"/>
                    <a:pt x="409" y="45"/>
                  </a:cubicBezTo>
                  <a:cubicBezTo>
                    <a:pt x="409" y="138"/>
                    <a:pt x="409" y="138"/>
                    <a:pt x="409" y="138"/>
                  </a:cubicBezTo>
                  <a:cubicBezTo>
                    <a:pt x="409" y="153"/>
                    <a:pt x="405" y="168"/>
                    <a:pt x="398" y="182"/>
                  </a:cubicBezTo>
                  <a:cubicBezTo>
                    <a:pt x="387" y="204"/>
                    <a:pt x="387" y="204"/>
                    <a:pt x="387" y="204"/>
                  </a:cubicBezTo>
                  <a:cubicBezTo>
                    <a:pt x="386" y="208"/>
                    <a:pt x="385" y="211"/>
                    <a:pt x="385" y="215"/>
                  </a:cubicBezTo>
                  <a:cubicBezTo>
                    <a:pt x="385" y="263"/>
                    <a:pt x="385" y="263"/>
                    <a:pt x="385" y="263"/>
                  </a:cubicBezTo>
                  <a:cubicBezTo>
                    <a:pt x="385" y="296"/>
                    <a:pt x="372" y="327"/>
                    <a:pt x="348" y="350"/>
                  </a:cubicBezTo>
                  <a:cubicBezTo>
                    <a:pt x="324" y="373"/>
                    <a:pt x="292" y="385"/>
                    <a:pt x="259" y="384"/>
                  </a:cubicBezTo>
                  <a:close/>
                  <a:moveTo>
                    <a:pt x="259" y="384"/>
                  </a:moveTo>
                  <a:cubicBezTo>
                    <a:pt x="259" y="384"/>
                    <a:pt x="259" y="384"/>
                    <a:pt x="259" y="38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3" name="Freeform 215"/>
            <p:cNvSpPr>
              <a:spLocks noEditPoints="1"/>
            </p:cNvSpPr>
            <p:nvPr/>
          </p:nvSpPr>
          <p:spPr bwMode="auto">
            <a:xfrm>
              <a:off x="7327000" y="5208820"/>
              <a:ext cx="12706" cy="39706"/>
            </a:xfrm>
            <a:custGeom>
              <a:avLst/>
              <a:gdLst>
                <a:gd name="T0" fmla="*/ 23 w 45"/>
                <a:gd name="T1" fmla="*/ 0 h 141"/>
                <a:gd name="T2" fmla="*/ 0 w 45"/>
                <a:gd name="T3" fmla="*/ 22 h 141"/>
                <a:gd name="T4" fmla="*/ 0 w 45"/>
                <a:gd name="T5" fmla="*/ 119 h 141"/>
                <a:gd name="T6" fmla="*/ 23 w 45"/>
                <a:gd name="T7" fmla="*/ 141 h 141"/>
                <a:gd name="T8" fmla="*/ 45 w 45"/>
                <a:gd name="T9" fmla="*/ 119 h 141"/>
                <a:gd name="T10" fmla="*/ 45 w 45"/>
                <a:gd name="T11" fmla="*/ 22 h 141"/>
                <a:gd name="T12" fmla="*/ 23 w 45"/>
                <a:gd name="T13" fmla="*/ 0 h 141"/>
                <a:gd name="T14" fmla="*/ 23 w 45"/>
                <a:gd name="T15" fmla="*/ 0 h 141"/>
                <a:gd name="T16" fmla="*/ 23 w 45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41">
                  <a:moveTo>
                    <a:pt x="23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31"/>
                    <a:pt x="10" y="141"/>
                    <a:pt x="23" y="141"/>
                  </a:cubicBezTo>
                  <a:cubicBezTo>
                    <a:pt x="35" y="141"/>
                    <a:pt x="45" y="131"/>
                    <a:pt x="45" y="11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3" y="0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" name="Freeform 216"/>
            <p:cNvSpPr>
              <a:spLocks noEditPoints="1"/>
            </p:cNvSpPr>
            <p:nvPr/>
          </p:nvSpPr>
          <p:spPr bwMode="auto">
            <a:xfrm>
              <a:off x="7409588" y="5208820"/>
              <a:ext cx="12706" cy="39706"/>
            </a:xfrm>
            <a:custGeom>
              <a:avLst/>
              <a:gdLst>
                <a:gd name="T0" fmla="*/ 22 w 45"/>
                <a:gd name="T1" fmla="*/ 0 h 141"/>
                <a:gd name="T2" fmla="*/ 0 w 45"/>
                <a:gd name="T3" fmla="*/ 22 h 141"/>
                <a:gd name="T4" fmla="*/ 0 w 45"/>
                <a:gd name="T5" fmla="*/ 119 h 141"/>
                <a:gd name="T6" fmla="*/ 22 w 45"/>
                <a:gd name="T7" fmla="*/ 141 h 141"/>
                <a:gd name="T8" fmla="*/ 45 w 45"/>
                <a:gd name="T9" fmla="*/ 119 h 141"/>
                <a:gd name="T10" fmla="*/ 45 w 45"/>
                <a:gd name="T11" fmla="*/ 22 h 141"/>
                <a:gd name="T12" fmla="*/ 22 w 45"/>
                <a:gd name="T13" fmla="*/ 0 h 141"/>
                <a:gd name="T14" fmla="*/ 22 w 45"/>
                <a:gd name="T15" fmla="*/ 0 h 141"/>
                <a:gd name="T16" fmla="*/ 22 w 45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41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31"/>
                    <a:pt x="10" y="141"/>
                    <a:pt x="22" y="141"/>
                  </a:cubicBezTo>
                  <a:cubicBezTo>
                    <a:pt x="35" y="141"/>
                    <a:pt x="45" y="131"/>
                    <a:pt x="45" y="119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5" y="0"/>
                    <a:pt x="22" y="0"/>
                  </a:cubicBezTo>
                  <a:close/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" name="Picture 11">
            <a:extLst>
              <a:ext uri="{FF2B5EF4-FFF2-40B4-BE49-F238E27FC236}">
                <a16:creationId xmlns:a16="http://schemas.microsoft.com/office/drawing/2014/main" id="{8BED36DA-777F-4C30-40A1-AC9A19E973F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2748" y="6245129"/>
            <a:ext cx="610720" cy="47064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8121542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MES-masque PPT3.jpg" descr="MES-masque PPT3.jpg"/>
          <p:cNvPicPr>
            <a:picLocks noChangeAspect="1"/>
          </p:cNvPicPr>
          <p:nvPr/>
        </p:nvPicPr>
        <p:blipFill rotWithShape="1">
          <a:blip r:embed="rId2"/>
          <a:srcRect b="18035"/>
          <a:stretch/>
        </p:blipFill>
        <p:spPr>
          <a:xfrm>
            <a:off x="-1" y="-13855"/>
            <a:ext cx="12192001" cy="161373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Logo-ReMES.png" descr="Logo-Re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82" y="16625"/>
            <a:ext cx="1415817" cy="153186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Ligne"/>
          <p:cNvSpPr/>
          <p:nvPr/>
        </p:nvSpPr>
        <p:spPr>
          <a:xfrm>
            <a:off x="2318430" y="1153622"/>
            <a:ext cx="7224831" cy="1"/>
          </a:xfrm>
          <a:prstGeom prst="line">
            <a:avLst/>
          </a:pr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46" name="Ligne"/>
          <p:cNvSpPr/>
          <p:nvPr/>
        </p:nvSpPr>
        <p:spPr>
          <a:xfrm>
            <a:off x="9533395" y="1146312"/>
            <a:ext cx="2201720" cy="23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23" y="684"/>
                </a:lnTo>
                <a:lnTo>
                  <a:pt x="21600" y="0"/>
                </a:lnTo>
              </a:path>
            </a:pathLst>
          </a:cu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>
                <a:solidFill>
                  <a:srgbClr val="005C9B"/>
                </a:solidFill>
              </a:defRPr>
            </a:pPr>
            <a:endParaRPr sz="90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D00C3AFE-F4E7-CE4A-AEA1-5618EB75D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3517" y="16625"/>
            <a:ext cx="6984241" cy="1133342"/>
          </a:xfrm>
        </p:spPr>
        <p:txBody>
          <a:bodyPr anchor="b"/>
          <a:lstStyle>
            <a:lvl1pPr>
              <a:defRPr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EC26EF3-16DB-0049-9F50-E599677CA0A6}"/>
              </a:ext>
            </a:extLst>
          </p:cNvPr>
          <p:cNvSpPr/>
          <p:nvPr userDrawn="1"/>
        </p:nvSpPr>
        <p:spPr>
          <a:xfrm flipV="1">
            <a:off x="327103" y="6154495"/>
            <a:ext cx="11434174" cy="7148"/>
          </a:xfrm>
          <a:prstGeom prst="line">
            <a:avLst/>
          </a:prstGeom>
          <a:ln w="508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pic>
        <p:nvPicPr>
          <p:cNvPr id="19" name="Graphique 6">
            <a:extLst>
              <a:ext uri="{FF2B5EF4-FFF2-40B4-BE49-F238E27FC236}">
                <a16:creationId xmlns:a16="http://schemas.microsoft.com/office/drawing/2014/main" id="{B220D2EE-C8F8-5242-AC0E-C44EB0E22A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819" y="6390559"/>
            <a:ext cx="819724" cy="24097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2243E6BC-6888-406A-B31F-4F493CFF85E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93865" y="6340658"/>
            <a:ext cx="989967" cy="356744"/>
          </a:xfrm>
          <a:prstGeom prst="rect">
            <a:avLst/>
          </a:prstGeom>
        </p:spPr>
      </p:pic>
      <p:sp>
        <p:nvSpPr>
          <p:cNvPr id="23" name="Numéro de diapositive"/>
          <p:cNvSpPr txBox="1"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Auteur et date">
            <a:extLst>
              <a:ext uri="{FF2B5EF4-FFF2-40B4-BE49-F238E27FC236}">
                <a16:creationId xmlns:a16="http://schemas.microsoft.com/office/drawing/2014/main" id="{E30CA11C-B037-8E48-B945-69C3DE227325}"/>
              </a:ext>
            </a:extLst>
          </p:cNvPr>
          <p:cNvSpPr txBox="1">
            <a:spLocks/>
          </p:cNvSpPr>
          <p:nvPr userDrawn="1"/>
        </p:nvSpPr>
        <p:spPr>
          <a:xfrm>
            <a:off x="7755010" y="6344103"/>
            <a:ext cx="3742855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marR="0" indent="0" algn="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cap="none" spc="0" baseline="0">
                <a:solidFill>
                  <a:srgbClr val="005C9B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228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457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685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9144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11430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1371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600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>
              <a:defRPr/>
            </a:pPr>
            <a:r>
              <a:rPr lang="fr-FR" kern="0"/>
              <a:t>Présentation Mon espace santé</a:t>
            </a:r>
          </a:p>
        </p:txBody>
      </p:sp>
      <p:pic>
        <p:nvPicPr>
          <p:cNvPr id="21" name="Picture 4" descr="Le Ségur du numérique en santé | esante.gouv.fr">
            <a:extLst>
              <a:ext uri="{FF2B5EF4-FFF2-40B4-BE49-F238E27FC236}">
                <a16:creationId xmlns:a16="http://schemas.microsoft.com/office/drawing/2014/main" id="{1C3E1B84-0438-4385-AA91-0AD02EFCBE3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97"/>
          <a:stretch/>
        </p:blipFill>
        <p:spPr bwMode="auto">
          <a:xfrm>
            <a:off x="6694629" y="6290475"/>
            <a:ext cx="535113" cy="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9C59AC4-335C-48A5-A4FC-53733DABE3F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93695" y="6289220"/>
            <a:ext cx="1880873" cy="472713"/>
          </a:xfrm>
          <a:prstGeom prst="rect">
            <a:avLst/>
          </a:prstGeom>
        </p:spPr>
      </p:pic>
      <p:pic>
        <p:nvPicPr>
          <p:cNvPr id="2" name="Picture 11">
            <a:extLst>
              <a:ext uri="{FF2B5EF4-FFF2-40B4-BE49-F238E27FC236}">
                <a16:creationId xmlns:a16="http://schemas.microsoft.com/office/drawing/2014/main" id="{91F63CFA-4412-2B56-DA55-AC32F74682E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9482" y="6268024"/>
            <a:ext cx="610720" cy="47064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4169798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MES-masque PPT3.jpg" descr="MES-masque PPT3.jpg"/>
          <p:cNvPicPr>
            <a:picLocks noChangeAspect="1"/>
          </p:cNvPicPr>
          <p:nvPr/>
        </p:nvPicPr>
        <p:blipFill rotWithShape="1">
          <a:blip r:embed="rId2"/>
          <a:srcRect b="18035"/>
          <a:stretch/>
        </p:blipFill>
        <p:spPr>
          <a:xfrm>
            <a:off x="-1" y="-13855"/>
            <a:ext cx="12192001" cy="161373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313517" y="2437519"/>
            <a:ext cx="9156370" cy="3359471"/>
          </a:xfrm>
          <a:prstGeom prst="rect">
            <a:avLst/>
          </a:prstGeom>
        </p:spPr>
        <p:txBody>
          <a:bodyPr/>
          <a:lstStyle>
            <a:lvl1pPr marL="254000" indent="-254000" defTabSz="1219169">
              <a:lnSpc>
                <a:spcPct val="80000"/>
              </a:lnSpc>
              <a:spcBef>
                <a:spcPts val="2250"/>
              </a:spcBef>
              <a:buSzPct val="123000"/>
              <a:buChar char="•"/>
              <a:defRPr sz="2000" b="0">
                <a:solidFill>
                  <a:srgbClr val="000000"/>
                </a:solidFill>
              </a:defRPr>
            </a:lvl1pPr>
            <a:lvl2pPr marL="520700" indent="-215900" defTabSz="1219169">
              <a:lnSpc>
                <a:spcPct val="80000"/>
              </a:lnSpc>
              <a:spcBef>
                <a:spcPts val="2250"/>
              </a:spcBef>
              <a:buSzPct val="123000"/>
              <a:buChar char="•"/>
              <a:defRPr sz="1700" b="0">
                <a:solidFill>
                  <a:srgbClr val="000000"/>
                </a:solidFill>
              </a:defRPr>
            </a:lvl2pPr>
            <a:lvl3pPr marL="800100" indent="-190500" defTabSz="1219169">
              <a:lnSpc>
                <a:spcPct val="80000"/>
              </a:lnSpc>
              <a:spcBef>
                <a:spcPts val="2250"/>
              </a:spcBef>
              <a:buSzPct val="123000"/>
              <a:buChar char="•"/>
              <a:defRPr sz="1500" b="0">
                <a:solidFill>
                  <a:srgbClr val="000000"/>
                </a:solidFill>
              </a:defRPr>
            </a:lvl3pPr>
            <a:lvl4pPr marL="1104900" indent="-190500" defTabSz="1219169">
              <a:lnSpc>
                <a:spcPct val="80000"/>
              </a:lnSpc>
              <a:spcBef>
                <a:spcPts val="2250"/>
              </a:spcBef>
              <a:buSzPct val="123000"/>
              <a:buChar char="•"/>
              <a:defRPr sz="1500" b="0">
                <a:solidFill>
                  <a:srgbClr val="000000"/>
                </a:solidFill>
              </a:defRPr>
            </a:lvl4pPr>
            <a:lvl5pPr marL="1409700" indent="-190500" defTabSz="1219169">
              <a:lnSpc>
                <a:spcPct val="80000"/>
              </a:lnSpc>
              <a:spcBef>
                <a:spcPts val="2250"/>
              </a:spcBef>
              <a:buSzPct val="123000"/>
              <a:buChar char="•"/>
              <a:defRPr sz="1500" b="0">
                <a:solidFill>
                  <a:srgbClr val="000000"/>
                </a:solidFill>
              </a:defRPr>
            </a:lvl5pPr>
          </a:lstStyle>
          <a:p>
            <a:r>
              <a:rPr err="1"/>
              <a:t>Texte</a:t>
            </a:r>
            <a:r>
              <a:t>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43" name="Logo-ReMES.png" descr="Logo-Re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82" y="16625"/>
            <a:ext cx="1415817" cy="153186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Ligne"/>
          <p:cNvSpPr/>
          <p:nvPr/>
        </p:nvSpPr>
        <p:spPr>
          <a:xfrm>
            <a:off x="2318430" y="1153622"/>
            <a:ext cx="7224831" cy="1"/>
          </a:xfrm>
          <a:prstGeom prst="line">
            <a:avLst/>
          </a:pr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46" name="Ligne"/>
          <p:cNvSpPr/>
          <p:nvPr/>
        </p:nvSpPr>
        <p:spPr>
          <a:xfrm>
            <a:off x="9533395" y="1146312"/>
            <a:ext cx="2201720" cy="23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23" y="684"/>
                </a:lnTo>
                <a:lnTo>
                  <a:pt x="21600" y="0"/>
                </a:lnTo>
              </a:path>
            </a:pathLst>
          </a:custGeom>
          <a:ln w="635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>
                <a:solidFill>
                  <a:srgbClr val="005C9B"/>
                </a:solidFill>
              </a:defRPr>
            </a:pPr>
            <a:endParaRPr sz="90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D00C3AFE-F4E7-CE4A-AEA1-5618EB75D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3517" y="16625"/>
            <a:ext cx="6984241" cy="1133342"/>
          </a:xfrm>
        </p:spPr>
        <p:txBody>
          <a:bodyPr anchor="b"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EC26EF3-16DB-0049-9F50-E599677CA0A6}"/>
              </a:ext>
            </a:extLst>
          </p:cNvPr>
          <p:cNvSpPr/>
          <p:nvPr userDrawn="1"/>
        </p:nvSpPr>
        <p:spPr>
          <a:xfrm flipV="1">
            <a:off x="327103" y="6154495"/>
            <a:ext cx="11434174" cy="7148"/>
          </a:xfrm>
          <a:prstGeom prst="line">
            <a:avLst/>
          </a:prstGeom>
          <a:ln w="508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pic>
        <p:nvPicPr>
          <p:cNvPr id="19" name="Graphique 6">
            <a:extLst>
              <a:ext uri="{FF2B5EF4-FFF2-40B4-BE49-F238E27FC236}">
                <a16:creationId xmlns:a16="http://schemas.microsoft.com/office/drawing/2014/main" id="{B220D2EE-C8F8-5242-AC0E-C44EB0E22A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819" y="6390559"/>
            <a:ext cx="819724" cy="24097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2243E6BC-6888-406A-B31F-4F493CFF85E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93865" y="6340658"/>
            <a:ext cx="989967" cy="356744"/>
          </a:xfrm>
          <a:prstGeom prst="rect">
            <a:avLst/>
          </a:prstGeom>
        </p:spPr>
      </p:pic>
      <p:sp>
        <p:nvSpPr>
          <p:cNvPr id="23" name="Numéro de diapositive"/>
          <p:cNvSpPr txBox="1"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Auteur et date">
            <a:extLst>
              <a:ext uri="{FF2B5EF4-FFF2-40B4-BE49-F238E27FC236}">
                <a16:creationId xmlns:a16="http://schemas.microsoft.com/office/drawing/2014/main" id="{E30CA11C-B037-8E48-B945-69C3DE227325}"/>
              </a:ext>
            </a:extLst>
          </p:cNvPr>
          <p:cNvSpPr txBox="1">
            <a:spLocks/>
          </p:cNvSpPr>
          <p:nvPr userDrawn="1"/>
        </p:nvSpPr>
        <p:spPr>
          <a:xfrm>
            <a:off x="7755010" y="6344103"/>
            <a:ext cx="3742855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marR="0" indent="0" algn="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cap="none" spc="0" baseline="0">
                <a:solidFill>
                  <a:srgbClr val="005C9B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228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457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685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9144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11430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1371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600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>
              <a:defRPr/>
            </a:pPr>
            <a:r>
              <a:rPr lang="fr-FR" kern="0"/>
              <a:t>Présentation Mon espace santé</a:t>
            </a:r>
          </a:p>
        </p:txBody>
      </p:sp>
      <p:pic>
        <p:nvPicPr>
          <p:cNvPr id="21" name="Picture 4" descr="Le Ségur du numérique en santé | esante.gouv.fr">
            <a:extLst>
              <a:ext uri="{FF2B5EF4-FFF2-40B4-BE49-F238E27FC236}">
                <a16:creationId xmlns:a16="http://schemas.microsoft.com/office/drawing/2014/main" id="{1C3E1B84-0438-4385-AA91-0AD02EFCBE3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97"/>
          <a:stretch/>
        </p:blipFill>
        <p:spPr bwMode="auto">
          <a:xfrm>
            <a:off x="6694629" y="6290475"/>
            <a:ext cx="535113" cy="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9C59AC4-335C-48A5-A4FC-53733DABE3F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93695" y="6289220"/>
            <a:ext cx="1880873" cy="472713"/>
          </a:xfrm>
          <a:prstGeom prst="rect">
            <a:avLst/>
          </a:prstGeom>
        </p:spPr>
      </p:pic>
      <p:pic>
        <p:nvPicPr>
          <p:cNvPr id="2" name="Picture 11">
            <a:extLst>
              <a:ext uri="{FF2B5EF4-FFF2-40B4-BE49-F238E27FC236}">
                <a16:creationId xmlns:a16="http://schemas.microsoft.com/office/drawing/2014/main" id="{BC2B2DA1-BB49-73AA-4709-ABFDE1C9B69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71438" y="6300384"/>
            <a:ext cx="610720" cy="47064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869470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ES-masque PPT2.jpg" descr="MES-masque PPT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1" cy="619641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Ligne"/>
          <p:cNvSpPr/>
          <p:nvPr/>
        </p:nvSpPr>
        <p:spPr>
          <a:xfrm>
            <a:off x="3442403" y="4737753"/>
            <a:ext cx="6106157" cy="1"/>
          </a:xfrm>
          <a:prstGeom prst="line">
            <a:avLst/>
          </a:prstGeom>
          <a:ln w="1016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5" name="Ligne"/>
          <p:cNvSpPr/>
          <p:nvPr/>
        </p:nvSpPr>
        <p:spPr>
          <a:xfrm>
            <a:off x="9538695" y="4730444"/>
            <a:ext cx="2201720" cy="23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23" y="684"/>
                </a:lnTo>
                <a:lnTo>
                  <a:pt x="21600" y="0"/>
                </a:lnTo>
              </a:path>
            </a:pathLst>
          </a:custGeom>
          <a:ln w="101600">
            <a:solidFill>
              <a:srgbClr val="005C9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>
                <a:solidFill>
                  <a:srgbClr val="005C9B"/>
                </a:solidFill>
              </a:defRPr>
            </a:pPr>
            <a:endParaRPr sz="900"/>
          </a:p>
        </p:txBody>
      </p:sp>
      <p:sp>
        <p:nvSpPr>
          <p:cNvPr id="9" name="Titre de la présentation"/>
          <p:cNvSpPr txBox="1">
            <a:spLocks noGrp="1"/>
          </p:cNvSpPr>
          <p:nvPr>
            <p:ph type="title"/>
          </p:nvPr>
        </p:nvSpPr>
        <p:spPr>
          <a:xfrm>
            <a:off x="3442403" y="1713281"/>
            <a:ext cx="6266062" cy="232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rPr err="1"/>
              <a:t>Titre</a:t>
            </a:r>
            <a:r>
              <a:t> de la </a:t>
            </a:r>
            <a:r>
              <a:rPr err="1"/>
              <a:t>présentation</a:t>
            </a:r>
            <a:endParaRPr/>
          </a:p>
        </p:txBody>
      </p:sp>
      <p:sp>
        <p:nvSpPr>
          <p:cNvPr id="10" name="Texte niveau 1…"/>
          <p:cNvSpPr txBox="1">
            <a:spLocks noGrp="1"/>
          </p:cNvSpPr>
          <p:nvPr>
            <p:ph type="body" idx="1"/>
          </p:nvPr>
        </p:nvSpPr>
        <p:spPr>
          <a:xfrm>
            <a:off x="3442403" y="3955885"/>
            <a:ext cx="6266062" cy="703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Sous-</a:t>
            </a:r>
            <a:r>
              <a:rPr err="1"/>
              <a:t>titre</a:t>
            </a:r>
            <a:r>
              <a:t> de la </a:t>
            </a:r>
            <a:r>
              <a:rPr err="1"/>
              <a:t>présentation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Auteur et date">
            <a:extLst>
              <a:ext uri="{FF2B5EF4-FFF2-40B4-BE49-F238E27FC236}">
                <a16:creationId xmlns:a16="http://schemas.microsoft.com/office/drawing/2014/main" id="{E30CA11C-B037-8E48-B945-69C3DE227325}"/>
              </a:ext>
            </a:extLst>
          </p:cNvPr>
          <p:cNvSpPr txBox="1">
            <a:spLocks/>
          </p:cNvSpPr>
          <p:nvPr userDrawn="1"/>
        </p:nvSpPr>
        <p:spPr>
          <a:xfrm>
            <a:off x="7755010" y="6344103"/>
            <a:ext cx="3742855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marR="0" indent="0" algn="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cap="none" spc="0" baseline="0">
                <a:solidFill>
                  <a:srgbClr val="005C9B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228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457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685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9144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11430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13716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6002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50" b="1" i="0" u="none" strike="noStrike" cap="none" spc="0" baseline="0">
                <a:solidFill>
                  <a:srgbClr val="DB308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>
              <a:defRPr/>
            </a:pPr>
            <a:r>
              <a:rPr lang="fr-FR" kern="0"/>
              <a:t>Présentation Mon espace santé</a:t>
            </a:r>
          </a:p>
        </p:txBody>
      </p:sp>
      <p:pic>
        <p:nvPicPr>
          <p:cNvPr id="16" name="Graphique 6">
            <a:extLst>
              <a:ext uri="{FF2B5EF4-FFF2-40B4-BE49-F238E27FC236}">
                <a16:creationId xmlns:a16="http://schemas.microsoft.com/office/drawing/2014/main" id="{B220D2EE-C8F8-5242-AC0E-C44EB0E22A2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819" y="6390559"/>
            <a:ext cx="819724" cy="24097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243E6BC-6888-406A-B31F-4F493CFF85E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993865" y="6340658"/>
            <a:ext cx="989967" cy="356744"/>
          </a:xfrm>
          <a:prstGeom prst="rect">
            <a:avLst/>
          </a:prstGeom>
        </p:spPr>
      </p:pic>
      <p:pic>
        <p:nvPicPr>
          <p:cNvPr id="21" name="Image 20" descr="Une image contenant texte&#10;&#10;Description générée automatiquement">
            <a:extLst>
              <a:ext uri="{FF2B5EF4-FFF2-40B4-BE49-F238E27FC236}">
                <a16:creationId xmlns:a16="http://schemas.microsoft.com/office/drawing/2014/main" id="{79C59AC4-335C-48A5-A4FC-53733DABE3F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793695" y="6289220"/>
            <a:ext cx="1880873" cy="472713"/>
          </a:xfrm>
          <a:prstGeom prst="rect">
            <a:avLst/>
          </a:prstGeom>
        </p:spPr>
      </p:pic>
      <p:pic>
        <p:nvPicPr>
          <p:cNvPr id="19" name="Picture 4" descr="Le Ségur du numérique en santé | esante.gouv.fr">
            <a:extLst>
              <a:ext uri="{FF2B5EF4-FFF2-40B4-BE49-F238E27FC236}">
                <a16:creationId xmlns:a16="http://schemas.microsoft.com/office/drawing/2014/main" id="{1C3E1B84-0438-4385-AA91-0AD02EFCBE3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84"/>
          <a:stretch/>
        </p:blipFill>
        <p:spPr bwMode="auto">
          <a:xfrm>
            <a:off x="6694629" y="6290475"/>
            <a:ext cx="518021" cy="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SIPCMContentMarking" descr="{&quot;HashCode&quot;:-1489314896,&quot;Placement&quot;:&quot;Footer&quot;,&quot;Top&quot;:520.8117,&quot;Left&quot;:0.0,&quot;SlideWidth&quot;:960,&quot;SlideHeight&quot;:540}"/>
          <p:cNvSpPr txBox="1"/>
          <p:nvPr userDrawn="1"/>
        </p:nvSpPr>
        <p:spPr>
          <a:xfrm>
            <a:off x="0" y="6614309"/>
            <a:ext cx="1304575" cy="2436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 anchorCtr="1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spc="0" normalizeH="0" baseline="0">
                <a:ln>
                  <a:noFill/>
                </a:ln>
                <a:solidFill>
                  <a:srgbClr val="CF022B"/>
                </a:solidFill>
                <a:effectLst/>
                <a:uFillTx/>
                <a:latin typeface="Tahoma" panose="020B0604030504040204" pitchFamily="34" charset="0"/>
                <a:ea typeface="+mn-ea"/>
                <a:cs typeface="+mn-cs"/>
                <a:sym typeface="Helvetica Neue"/>
              </a:rPr>
              <a:t>C2 – Usage restreint </a:t>
            </a: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F8C67DDA-2EBB-45BE-2879-08910AE74C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9482" y="6265507"/>
            <a:ext cx="610720" cy="47064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75330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1" r:id="rId3"/>
    <p:sldLayoutId id="2147483752" r:id="rId4"/>
    <p:sldLayoutId id="2147483753" r:id="rId5"/>
  </p:sldLayoutIdLst>
  <p:transition spd="med"/>
  <p:hf hdr="0" dt="0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n-lt"/>
          <a:ea typeface="+mj-ea"/>
          <a:cs typeface="+mj-cs"/>
          <a:sym typeface="Arial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1" i="0" u="none" strike="noStrike" cap="none" spc="-70" baseline="0">
          <a:solidFill>
            <a:srgbClr val="005C9B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n-lt"/>
          <a:ea typeface="+mj-ea"/>
          <a:cs typeface="+mj-cs"/>
          <a:sym typeface="Arial"/>
        </a:defRPr>
      </a:lvl1pPr>
      <a:lvl2pPr marL="0" marR="0" indent="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n-lt"/>
          <a:ea typeface="+mj-ea"/>
          <a:cs typeface="+mj-cs"/>
          <a:sym typeface="Arial"/>
        </a:defRPr>
      </a:lvl2pPr>
      <a:lvl3pPr marL="0" marR="0" indent="457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n-lt"/>
          <a:ea typeface="+mj-ea"/>
          <a:cs typeface="+mj-cs"/>
          <a:sym typeface="Arial"/>
        </a:defRPr>
      </a:lvl3pPr>
      <a:lvl4pPr marL="0" marR="0" indent="685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n-lt"/>
          <a:ea typeface="+mj-ea"/>
          <a:cs typeface="+mj-cs"/>
          <a:sym typeface="Arial"/>
        </a:defRPr>
      </a:lvl4pPr>
      <a:lvl5pPr marL="0" marR="0" indent="9144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n-lt"/>
          <a:ea typeface="+mj-ea"/>
          <a:cs typeface="+mj-cs"/>
          <a:sym typeface="Arial"/>
        </a:defRPr>
      </a:lvl5pPr>
      <a:lvl6pPr marL="0" marR="0" indent="11430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1371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600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DB308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286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572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858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9144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1430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3716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6002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292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901" y="2079695"/>
            <a:ext cx="10286054" cy="1263055"/>
          </a:xfrm>
        </p:spPr>
        <p:txBody>
          <a:bodyPr/>
          <a:lstStyle/>
          <a:p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Comité régional - expérimentation Mon espace santé secteur Médico-social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1211696" y="3609213"/>
            <a:ext cx="472886" cy="302647"/>
          </a:xfrm>
        </p:spPr>
        <p:txBody>
          <a:bodyPr/>
          <a:lstStyle/>
          <a:p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2990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5041903" y="1624704"/>
            <a:ext cx="6740387" cy="4488111"/>
          </a:xfrm>
          <a:prstGeom prst="rect">
            <a:avLst/>
          </a:prstGeom>
          <a:solidFill>
            <a:srgbClr val="FFF3F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37325" y="1624454"/>
            <a:ext cx="4468480" cy="4488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313517" y="16625"/>
            <a:ext cx="7905139" cy="1133342"/>
          </a:xfrm>
        </p:spPr>
        <p:txBody>
          <a:bodyPr/>
          <a:lstStyle/>
          <a:p>
            <a:r>
              <a:rPr lang="fr-FR"/>
              <a:t>Tour de table – Nom de la région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626165" y="2060461"/>
            <a:ext cx="1856399" cy="2161671"/>
            <a:chOff x="0" y="2266423"/>
            <a:chExt cx="1856399" cy="2161671"/>
          </a:xfrm>
        </p:grpSpPr>
        <p:sp>
          <p:nvSpPr>
            <p:cNvPr id="11" name="Titre 9">
              <a:extLst>
                <a:ext uri="{FF2B5EF4-FFF2-40B4-BE49-F238E27FC236}">
                  <a16:creationId xmlns:a16="http://schemas.microsoft.com/office/drawing/2014/main" id="{92B5B126-EE25-4FF1-8F14-3F30DE2D5E1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Prénom NOM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Organisme de rattachement </a:t>
              </a:r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Calibri" panose="020F0502020204030204" pitchFamily="34" charset="0"/>
                  <a:sym typeface="Helvetica Neue Medium"/>
                </a:endParaRPr>
              </a:p>
            </p:txBody>
          </p:sp>
          <p:sp>
            <p:nvSpPr>
              <p:cNvPr id="5" name="ZoneTexte 4"/>
              <p:cNvSpPr txBox="1"/>
              <p:nvPr/>
            </p:nvSpPr>
            <p:spPr>
              <a:xfrm>
                <a:off x="3248947" y="3099214"/>
                <a:ext cx="675861" cy="3180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0" i="0" u="none" strike="noStrike" cap="none" spc="0" normalizeH="0" baseline="0">
                    <a:ln>
                      <a:noFill/>
                    </a:ln>
                    <a:solidFill>
                      <a:srgbClr val="5E5E5E"/>
                    </a:solidFill>
                    <a:effectLst/>
                    <a:uFillTx/>
                    <a:sym typeface="Helvetica Neue"/>
                  </a:rPr>
                  <a:t>Photo</a:t>
                </a:r>
              </a:p>
            </p:txBody>
          </p:sp>
        </p:grpSp>
      </p:grpSp>
      <p:grpSp>
        <p:nvGrpSpPr>
          <p:cNvPr id="18" name="Groupe 17"/>
          <p:cNvGrpSpPr/>
          <p:nvPr/>
        </p:nvGrpSpPr>
        <p:grpSpPr>
          <a:xfrm>
            <a:off x="2844801" y="2060461"/>
            <a:ext cx="1856399" cy="2161671"/>
            <a:chOff x="0" y="2266423"/>
            <a:chExt cx="1856399" cy="2161671"/>
          </a:xfrm>
        </p:grpSpPr>
        <p:sp>
          <p:nvSpPr>
            <p:cNvPr id="19" name="Titre 9">
              <a:extLst>
                <a:ext uri="{FF2B5EF4-FFF2-40B4-BE49-F238E27FC236}">
                  <a16:creationId xmlns:a16="http://schemas.microsoft.com/office/drawing/2014/main" id="{92B5B126-EE25-4FF1-8F14-3F30DE2D5E1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Prénom NOM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Organisme de rattachement </a:t>
              </a:r>
            </a:p>
          </p:txBody>
        </p:sp>
        <p:grpSp>
          <p:nvGrpSpPr>
            <p:cNvPr id="20" name="Groupe 19"/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Calibri" panose="020F0502020204030204" pitchFamily="34" charset="0"/>
                  <a:sym typeface="Helvetica Neue Medium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3248947" y="3099214"/>
                <a:ext cx="675861" cy="3180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0" i="0" u="none" strike="noStrike" cap="none" spc="0" normalizeH="0" baseline="0">
                    <a:ln>
                      <a:noFill/>
                    </a:ln>
                    <a:solidFill>
                      <a:srgbClr val="5E5E5E"/>
                    </a:solidFill>
                    <a:effectLst/>
                    <a:uFillTx/>
                    <a:sym typeface="Helvetica Neue"/>
                  </a:rPr>
                  <a:t>Photo</a:t>
                </a:r>
              </a:p>
            </p:txBody>
          </p:sp>
        </p:grpSp>
      </p:grpSp>
      <p:grpSp>
        <p:nvGrpSpPr>
          <p:cNvPr id="23" name="Groupe 22"/>
          <p:cNvGrpSpPr/>
          <p:nvPr/>
        </p:nvGrpSpPr>
        <p:grpSpPr>
          <a:xfrm>
            <a:off x="2860242" y="4138094"/>
            <a:ext cx="1856399" cy="2161671"/>
            <a:chOff x="0" y="2266423"/>
            <a:chExt cx="1856399" cy="2161671"/>
          </a:xfrm>
        </p:grpSpPr>
        <p:sp>
          <p:nvSpPr>
            <p:cNvPr id="24" name="Titre 9">
              <a:extLst>
                <a:ext uri="{FF2B5EF4-FFF2-40B4-BE49-F238E27FC236}">
                  <a16:creationId xmlns:a16="http://schemas.microsoft.com/office/drawing/2014/main" id="{92B5B126-EE25-4FF1-8F14-3F30DE2D5E1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Prénom NOM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Organisme de rattachement </a:t>
              </a:r>
            </a:p>
          </p:txBody>
        </p:sp>
        <p:grpSp>
          <p:nvGrpSpPr>
            <p:cNvPr id="25" name="Groupe 24"/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3248947" y="3099214"/>
                <a:ext cx="675861" cy="3180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0" i="0" u="none" strike="noStrike" cap="none" spc="0" normalizeH="0" baseline="0">
                    <a:ln>
                      <a:noFill/>
                    </a:ln>
                    <a:solidFill>
                      <a:srgbClr val="5E5E5E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Neue"/>
                  </a:rPr>
                  <a:t>Photo</a:t>
                </a:r>
              </a:p>
            </p:txBody>
          </p:sp>
        </p:grpSp>
      </p:grpSp>
      <p:grpSp>
        <p:nvGrpSpPr>
          <p:cNvPr id="28" name="Groupe 27"/>
          <p:cNvGrpSpPr/>
          <p:nvPr/>
        </p:nvGrpSpPr>
        <p:grpSpPr>
          <a:xfrm>
            <a:off x="626164" y="4138094"/>
            <a:ext cx="1856399" cy="2161671"/>
            <a:chOff x="0" y="2266423"/>
            <a:chExt cx="1856399" cy="2161671"/>
          </a:xfrm>
        </p:grpSpPr>
        <p:sp>
          <p:nvSpPr>
            <p:cNvPr id="29" name="Titre 9">
              <a:extLst>
                <a:ext uri="{FF2B5EF4-FFF2-40B4-BE49-F238E27FC236}">
                  <a16:creationId xmlns:a16="http://schemas.microsoft.com/office/drawing/2014/main" id="{92B5B126-EE25-4FF1-8F14-3F30DE2D5E1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Prénom NOM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Organisme de rattachement </a:t>
              </a:r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248947" y="3099214"/>
                <a:ext cx="675861" cy="3180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0" i="0" u="none" strike="noStrike" cap="none" spc="0" normalizeH="0" baseline="0">
                    <a:ln>
                      <a:noFill/>
                    </a:ln>
                    <a:solidFill>
                      <a:srgbClr val="5E5E5E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Neue"/>
                  </a:rPr>
                  <a:t>Photo</a:t>
                </a:r>
              </a:p>
            </p:txBody>
          </p:sp>
        </p:grpSp>
      </p:grpSp>
      <p:sp>
        <p:nvSpPr>
          <p:cNvPr id="60" name="ZoneTexte 59"/>
          <p:cNvSpPr txBox="1"/>
          <p:nvPr/>
        </p:nvSpPr>
        <p:spPr>
          <a:xfrm>
            <a:off x="1219291" y="1624455"/>
            <a:ext cx="290454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Les</a:t>
            </a:r>
            <a:r>
              <a:rPr kumimoji="0" lang="fr-FR" sz="1600" b="1" i="1" u="none" strike="noStrike" cap="none" spc="0" normalizeH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acteurs régionaux</a:t>
            </a:r>
            <a:endParaRPr kumimoji="0" lang="fr-FR" sz="1600" b="1" i="1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458503" y="1601398"/>
            <a:ext cx="390718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600" b="1" i="1">
                <a:solidFill>
                  <a:srgbClr val="5E5E5E"/>
                </a:solidFill>
                <a:sym typeface="Helvetica Neue"/>
              </a:rPr>
              <a:t>Les structures pilotes</a:t>
            </a:r>
            <a:endParaRPr kumimoji="0" lang="fr-FR" sz="1600" b="1" i="1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5052165" y="2060461"/>
            <a:ext cx="1856399" cy="2161671"/>
            <a:chOff x="0" y="2266423"/>
            <a:chExt cx="1856399" cy="2161671"/>
          </a:xfrm>
        </p:grpSpPr>
        <p:sp>
          <p:nvSpPr>
            <p:cNvPr id="98" name="Titre 9">
              <a:extLst>
                <a:ext uri="{FF2B5EF4-FFF2-40B4-BE49-F238E27FC236}">
                  <a16:creationId xmlns:a16="http://schemas.microsoft.com/office/drawing/2014/main" id="{92B5B126-EE25-4FF1-8F14-3F30DE2D5E1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endPara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99" name="Groupe 98"/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100" name="Ellipse 99"/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Calibri" panose="020F0502020204030204" pitchFamily="34" charset="0"/>
                  <a:sym typeface="Helvetica Neue Medium"/>
                </a:endParaRPr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sym typeface="Helvetica Neue"/>
                </a:endParaRPr>
              </a:p>
            </p:txBody>
          </p:sp>
        </p:grp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790BC25-6589-8808-890F-45F4038057E4}"/>
              </a:ext>
            </a:extLst>
          </p:cNvPr>
          <p:cNvGrpSpPr/>
          <p:nvPr/>
        </p:nvGrpSpPr>
        <p:grpSpPr>
          <a:xfrm>
            <a:off x="9842517" y="2060461"/>
            <a:ext cx="1856399" cy="2161671"/>
            <a:chOff x="0" y="2266423"/>
            <a:chExt cx="1856399" cy="2161671"/>
          </a:xfrm>
        </p:grpSpPr>
        <p:sp>
          <p:nvSpPr>
            <p:cNvPr id="8" name="Titre 9">
              <a:extLst>
                <a:ext uri="{FF2B5EF4-FFF2-40B4-BE49-F238E27FC236}">
                  <a16:creationId xmlns:a16="http://schemas.microsoft.com/office/drawing/2014/main" id="{4768B02C-E722-64EF-78EA-A9237617ADF3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0CB7D1B8-ABE8-FEEF-411E-345D61568157}"/>
                </a:ext>
              </a:extLst>
            </p:cNvPr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3083EBC7-4FEC-09AD-2E6B-53A872FE4149}"/>
                  </a:ext>
                </a:extLst>
              </p:cNvPr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Calibri" panose="020F0502020204030204" pitchFamily="34" charset="0"/>
                  <a:sym typeface="Helvetica Neue Medium"/>
                </a:endParaRP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1FC9940D-85E9-BE47-A06A-96F4A8269E48}"/>
                  </a:ext>
                </a:extLst>
              </p:cNvPr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sym typeface="Helvetica Neue"/>
                </a:endParaRPr>
              </a:p>
            </p:txBody>
          </p:sp>
        </p:grp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FE6B86B-8549-63C9-EE4D-C4FA1D808261}"/>
              </a:ext>
            </a:extLst>
          </p:cNvPr>
          <p:cNvGrpSpPr/>
          <p:nvPr/>
        </p:nvGrpSpPr>
        <p:grpSpPr>
          <a:xfrm>
            <a:off x="7447341" y="2060461"/>
            <a:ext cx="1856399" cy="2161671"/>
            <a:chOff x="0" y="2266423"/>
            <a:chExt cx="1856399" cy="2161671"/>
          </a:xfrm>
        </p:grpSpPr>
        <p:sp>
          <p:nvSpPr>
            <p:cNvPr id="14" name="Titre 9">
              <a:extLst>
                <a:ext uri="{FF2B5EF4-FFF2-40B4-BE49-F238E27FC236}">
                  <a16:creationId xmlns:a16="http://schemas.microsoft.com/office/drawing/2014/main" id="{71729F79-FC2D-4A23-7D25-114C208B2D4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endPara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C37567FD-85D8-6784-06DE-00292AD89B5F}"/>
                </a:ext>
              </a:extLst>
            </p:cNvPr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8B9640F1-E32F-2645-41C7-99FF11115712}"/>
                  </a:ext>
                </a:extLst>
              </p:cNvPr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Calibri" panose="020F0502020204030204" pitchFamily="34" charset="0"/>
                  <a:sym typeface="Helvetica Neue Medium"/>
                </a:endParaRP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C86B35E9-285B-C442-1D01-B945C8990648}"/>
                  </a:ext>
                </a:extLst>
              </p:cNvPr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sym typeface="Helvetica Neue"/>
                </a:endParaRPr>
              </a:p>
            </p:txBody>
          </p:sp>
        </p:grp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6A9653BB-27F1-6BE0-FE87-91F9653A03A3}"/>
              </a:ext>
            </a:extLst>
          </p:cNvPr>
          <p:cNvGrpSpPr/>
          <p:nvPr/>
        </p:nvGrpSpPr>
        <p:grpSpPr>
          <a:xfrm>
            <a:off x="5052165" y="4138094"/>
            <a:ext cx="1856399" cy="2161671"/>
            <a:chOff x="0" y="2266423"/>
            <a:chExt cx="1856399" cy="2161671"/>
          </a:xfrm>
        </p:grpSpPr>
        <p:sp>
          <p:nvSpPr>
            <p:cNvPr id="68" name="Titre 9">
              <a:extLst>
                <a:ext uri="{FF2B5EF4-FFF2-40B4-BE49-F238E27FC236}">
                  <a16:creationId xmlns:a16="http://schemas.microsoft.com/office/drawing/2014/main" id="{6BF24025-9655-FD01-4759-C922A6E18CA9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CC44326F-90ED-6F67-4081-C0A787927722}"/>
                </a:ext>
              </a:extLst>
            </p:cNvPr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29D97188-2E90-6699-66E1-5EF6EE551042}"/>
                  </a:ext>
                </a:extLst>
              </p:cNvPr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CC7C890C-29F8-0E30-A3A7-E48786411875}"/>
                  </a:ext>
                </a:extLst>
              </p:cNvPr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</p:grp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A2875559-8F74-5795-96DB-E05518DA1344}"/>
              </a:ext>
            </a:extLst>
          </p:cNvPr>
          <p:cNvGrpSpPr/>
          <p:nvPr/>
        </p:nvGrpSpPr>
        <p:grpSpPr>
          <a:xfrm>
            <a:off x="9842517" y="4138094"/>
            <a:ext cx="1856399" cy="2161671"/>
            <a:chOff x="0" y="2266423"/>
            <a:chExt cx="1856399" cy="2161671"/>
          </a:xfrm>
        </p:grpSpPr>
        <p:sp>
          <p:nvSpPr>
            <p:cNvPr id="73" name="Titre 9">
              <a:extLst>
                <a:ext uri="{FF2B5EF4-FFF2-40B4-BE49-F238E27FC236}">
                  <a16:creationId xmlns:a16="http://schemas.microsoft.com/office/drawing/2014/main" id="{8327868C-3BF1-AC6E-DA66-CA3836E3104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endPara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F3EDA1A4-AF43-AAA6-E506-69FBBC34BB22}"/>
                </a:ext>
              </a:extLst>
            </p:cNvPr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E631D523-148E-D964-D0B3-63A4E89F0B40}"/>
                  </a:ext>
                </a:extLst>
              </p:cNvPr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B42FD391-07DB-C243-6BA0-7A29F730190E}"/>
                  </a:ext>
                </a:extLst>
              </p:cNvPr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</p:grp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644DBC6F-4DFC-FC85-3E90-CBB2578DF74B}"/>
              </a:ext>
            </a:extLst>
          </p:cNvPr>
          <p:cNvGrpSpPr/>
          <p:nvPr/>
        </p:nvGrpSpPr>
        <p:grpSpPr>
          <a:xfrm>
            <a:off x="7447341" y="4138094"/>
            <a:ext cx="1856399" cy="2161671"/>
            <a:chOff x="0" y="2266423"/>
            <a:chExt cx="1856399" cy="2161671"/>
          </a:xfrm>
        </p:grpSpPr>
        <p:sp>
          <p:nvSpPr>
            <p:cNvPr id="111" name="Titre 9">
              <a:extLst>
                <a:ext uri="{FF2B5EF4-FFF2-40B4-BE49-F238E27FC236}">
                  <a16:creationId xmlns:a16="http://schemas.microsoft.com/office/drawing/2014/main" id="{0692DC49-D891-996B-A244-1074514D0523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528094"/>
              <a:ext cx="1856399" cy="9000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a14="http://schemas.microsoft.com/office/drawing/2010/main" xmlns:m="http://schemas.openxmlformats.org/officeDocument/2006/math" val="1"/>
              </a:ext>
            </a:extLst>
          </p:spPr>
          <p:txBody>
            <a:bodyPr lIns="50800" tIns="50800" rIns="50800" bIns="50800" anchor="t">
              <a:noAutofit/>
            </a:bodyPr>
            <a:lstStyle>
              <a:lvl1pPr marL="0" marR="0" indent="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1pPr>
              <a:lvl2pPr marL="0" marR="0" indent="228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2pPr>
              <a:lvl3pPr marL="0" marR="0" indent="457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3pPr>
              <a:lvl4pPr marL="0" marR="0" indent="685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4pPr>
              <a:lvl5pPr marL="0" marR="0" indent="9144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5pPr>
              <a:lvl6pPr marL="0" marR="0" indent="11430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6pPr>
              <a:lvl7pPr marL="0" marR="0" indent="13716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7pPr>
              <a:lvl8pPr marL="0" marR="0" indent="16002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8pPr>
              <a:lvl9pPr marL="0" marR="0" indent="1828800" algn="l" defTabSz="1219169" rtl="0" latinLnBrk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1" i="0" u="none" strike="noStrike" cap="none" spc="-70" baseline="0">
                  <a:solidFill>
                    <a:srgbClr val="005C9B"/>
                  </a:solidFill>
                  <a:uFillTx/>
                  <a:latin typeface="+mj-lt"/>
                  <a:ea typeface="+mj-ea"/>
                  <a:cs typeface="+mj-cs"/>
                  <a:sym typeface="Arial"/>
                </a:defRPr>
              </a:lvl9pPr>
            </a:lstStyle>
            <a:p>
              <a:pPr algn="ctr">
                <a:spcAft>
                  <a:spcPts val="300"/>
                </a:spcAft>
              </a:pPr>
              <a:r>
                <a:rPr lang="fr-F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Structure</a:t>
              </a:r>
            </a:p>
            <a:p>
              <a:pPr algn="ctr">
                <a:spcAft>
                  <a:spcPts val="300"/>
                </a:spcAft>
              </a:pPr>
              <a:endPara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300"/>
                </a:spcAft>
              </a:pPr>
              <a:r>
                <a:rPr lang="fr-FR" sz="1400" b="0" kern="0">
                  <a:latin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805D2C75-C6A5-812C-2758-BFF3812A6BEA}"/>
                </a:ext>
              </a:extLst>
            </p:cNvPr>
            <p:cNvGrpSpPr/>
            <p:nvPr/>
          </p:nvGrpSpPr>
          <p:grpSpPr>
            <a:xfrm>
              <a:off x="278401" y="2266423"/>
              <a:ext cx="1301921" cy="1122820"/>
              <a:chOff x="2812879" y="2559315"/>
              <a:chExt cx="1547999" cy="1397834"/>
            </a:xfrm>
          </p:grpSpPr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FEA22F64-3C10-4617-5799-FEFF439837A9}"/>
                  </a:ext>
                </a:extLst>
              </p:cNvPr>
              <p:cNvSpPr/>
              <p:nvPr/>
            </p:nvSpPr>
            <p:spPr>
              <a:xfrm>
                <a:off x="2812879" y="2559315"/>
                <a:ext cx="1547999" cy="1397834"/>
              </a:xfrm>
              <a:prstGeom prst="ellipse">
                <a:avLst/>
              </a:prstGeom>
              <a:solidFill>
                <a:srgbClr val="F7F7F7"/>
              </a:solidFill>
              <a:ln w="12700" cap="flat">
                <a:solidFill>
                  <a:schemeClr val="tx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05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2F1EA5E7-76F6-956B-DF83-50801FB9BC2C}"/>
                  </a:ext>
                </a:extLst>
              </p:cNvPr>
              <p:cNvSpPr txBox="1"/>
              <p:nvPr/>
            </p:nvSpPr>
            <p:spPr>
              <a:xfrm>
                <a:off x="3248947" y="2792055"/>
                <a:ext cx="675861" cy="932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400">
                    <a:solidFill>
                      <a:srgbClr val="5E5E5E"/>
                    </a:solidFill>
                    <a:sym typeface="Helvetica Neue"/>
                  </a:rPr>
                  <a:t>Logo ou photo</a:t>
                </a:r>
                <a:endParaRPr kumimoji="0" lang="fr-FR" sz="1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</p:grpSp>
      </p:grpSp>
      <p:sp>
        <p:nvSpPr>
          <p:cNvPr id="115" name="Espace réservé du numéro de diapositive 2">
            <a:extLst>
              <a:ext uri="{FF2B5EF4-FFF2-40B4-BE49-F238E27FC236}">
                <a16:creationId xmlns:a16="http://schemas.microsoft.com/office/drawing/2014/main" id="{C14683CA-9059-8D8A-62AE-821395E1A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</p:spPr>
        <p:txBody>
          <a:bodyPr/>
          <a:lstStyle/>
          <a:p>
            <a:fld id="{86CB4B4D-7CA3-9044-876B-883B54F8677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10953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Nom de la structure pilote </a:t>
            </a:r>
            <a:br>
              <a:rPr lang="fr-FR"/>
            </a:br>
            <a:r>
              <a:rPr lang="fr-FR"/>
              <a:t>Région - département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6B117A-146B-CD47-3EFB-8DD39E2AA33E}"/>
              </a:ext>
            </a:extLst>
          </p:cNvPr>
          <p:cNvSpPr/>
          <p:nvPr/>
        </p:nvSpPr>
        <p:spPr>
          <a:xfrm>
            <a:off x="6763180" y="1692099"/>
            <a:ext cx="5069155" cy="216000"/>
          </a:xfrm>
          <a:prstGeom prst="rect">
            <a:avLst/>
          </a:prstGeom>
          <a:solidFill>
            <a:srgbClr val="23277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12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Etat des lieux des usages existant</a:t>
            </a:r>
            <a:endParaRPr kumimoji="0" lang="fr-FR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177D2A-E5BF-EEC6-2A04-FD4CA4AB8D58}"/>
              </a:ext>
            </a:extLst>
          </p:cNvPr>
          <p:cNvSpPr/>
          <p:nvPr/>
        </p:nvSpPr>
        <p:spPr>
          <a:xfrm>
            <a:off x="271537" y="4134628"/>
            <a:ext cx="6089227" cy="216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Cartographie technique</a:t>
            </a:r>
          </a:p>
        </p:txBody>
      </p:sp>
      <p:graphicFrame>
        <p:nvGraphicFramePr>
          <p:cNvPr id="16" name="Tableau 5">
            <a:extLst>
              <a:ext uri="{FF2B5EF4-FFF2-40B4-BE49-F238E27FC236}">
                <a16:creationId xmlns:a16="http://schemas.microsoft.com/office/drawing/2014/main" id="{7A949DFD-F6AB-4CB7-6E4E-BAD47F9C1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01791"/>
              </p:ext>
            </p:extLst>
          </p:nvPr>
        </p:nvGraphicFramePr>
        <p:xfrm>
          <a:off x="6763180" y="1947790"/>
          <a:ext cx="5069155" cy="1950720"/>
        </p:xfrm>
        <a:graphic>
          <a:graphicData uri="http://schemas.openxmlformats.org/drawingml/2006/table">
            <a:tbl>
              <a:tblPr firstRow="1" bandRow="1"/>
              <a:tblGrid>
                <a:gridCol w="2463273">
                  <a:extLst>
                    <a:ext uri="{9D8B030D-6E8A-4147-A177-3AD203B41FA5}">
                      <a16:colId xmlns:a16="http://schemas.microsoft.com/office/drawing/2014/main" val="2493971082"/>
                    </a:ext>
                  </a:extLst>
                </a:gridCol>
                <a:gridCol w="2605882">
                  <a:extLst>
                    <a:ext uri="{9D8B030D-6E8A-4147-A177-3AD203B41FA5}">
                      <a16:colId xmlns:a16="http://schemas.microsoft.com/office/drawing/2014/main" val="1792187025"/>
                    </a:ext>
                  </a:extLst>
                </a:gridCol>
              </a:tblGrid>
              <a:tr h="22057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Appel au téléservice </a:t>
                      </a:r>
                      <a:r>
                        <a:rPr lang="fr-FR" sz="1000" b="1" err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INSi</a:t>
                      </a:r>
                      <a:endParaRPr lang="fr-FR" sz="1000" b="1">
                        <a:solidFill>
                          <a:srgbClr val="23277E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Oui / Non / Jamais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34171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marL="0" marR="0" lvl="0" indent="0" algn="ctr" defTabSz="2921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T% de qualification INS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XX%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1292"/>
                  </a:ext>
                </a:extLst>
              </a:tr>
              <a:tr h="220571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Alimentation du DMP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 routine / Occasionnelle / Jamais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48436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Automatisation de l’alimentation du DMP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Automatique / Semi-automatique / Manuelle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69972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Consultation du dossier médical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 routine / Occasionnelle / Jamais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637786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 de pro inscrits au RPPS+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52409"/>
                  </a:ext>
                </a:extLst>
              </a:tr>
              <a:tr h="220571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Utilisation de la MSSanté par les pro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defTabSz="2921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 routine / Occasionnelle / Jamais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15276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Autres informations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1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876546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AE9C61F6-D17C-2F75-0BAA-10A1C7871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74418"/>
              </p:ext>
            </p:extLst>
          </p:nvPr>
        </p:nvGraphicFramePr>
        <p:xfrm>
          <a:off x="271538" y="4426924"/>
          <a:ext cx="6089228" cy="1265520"/>
        </p:xfrm>
        <a:graphic>
          <a:graphicData uri="http://schemas.openxmlformats.org/drawingml/2006/table">
            <a:tbl>
              <a:tblPr firstRow="1" bandRow="1"/>
              <a:tblGrid>
                <a:gridCol w="2339443">
                  <a:extLst>
                    <a:ext uri="{9D8B030D-6E8A-4147-A177-3AD203B41FA5}">
                      <a16:colId xmlns:a16="http://schemas.microsoft.com/office/drawing/2014/main" val="2493971082"/>
                    </a:ext>
                  </a:extLst>
                </a:gridCol>
                <a:gridCol w="3749785">
                  <a:extLst>
                    <a:ext uri="{9D8B030D-6E8A-4147-A177-3AD203B41FA5}">
                      <a16:colId xmlns:a16="http://schemas.microsoft.com/office/drawing/2014/main" val="1792187025"/>
                    </a:ext>
                  </a:extLst>
                </a:gridCol>
              </a:tblGrid>
              <a:tr h="253104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kumimoji="0" lang="fr-FR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  <a:sym typeface="Arial"/>
                        </a:rPr>
                        <a:t>Logiciel(s) métier</a:t>
                      </a:r>
                      <a:r>
                        <a:rPr lang="fr-FR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  <a:endParaRPr lang="fr-FR" sz="1000" b="1">
                        <a:solidFill>
                          <a:srgbClr val="23277E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/>
                          <a:cs typeface="Calibri"/>
                        </a:rPr>
                        <a:t>Solution et éditeur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48436"/>
                  </a:ext>
                </a:extLst>
              </a:tr>
              <a:tr h="253104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 kern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Arial"/>
                        </a:rPr>
                        <a:t>Opérateur MSSanté</a:t>
                      </a:r>
                      <a:r>
                        <a:rPr lang="fr-FR" sz="1000" b="1" ker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 </a:t>
                      </a:r>
                      <a:endParaRPr lang="fr-FR" sz="1000" b="1">
                        <a:solidFill>
                          <a:srgbClr val="23277E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/>
                          <a:cs typeface="Calibri"/>
                        </a:rPr>
                        <a:t>Nom de l’opérateur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991605"/>
                  </a:ext>
                </a:extLst>
              </a:tr>
              <a:tr h="253104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 ker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Equipement en BAL (type de BAL…)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/>
                          <a:cs typeface="Calibri"/>
                        </a:rPr>
                        <a:t>Nominative, organisationnelle.. </a:t>
                      </a:r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304741"/>
                  </a:ext>
                </a:extLst>
              </a:tr>
              <a:tr h="253104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kumimoji="0" lang="fr-FR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  <a:sym typeface="Arial"/>
                        </a:rPr>
                        <a:t>Intégration MSS au DUI</a:t>
                      </a:r>
                      <a:r>
                        <a:rPr lang="fr-FR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  <a:endParaRPr lang="fr-FR" sz="1000" b="1">
                        <a:solidFill>
                          <a:srgbClr val="23277E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/>
                          <a:cs typeface="Calibri"/>
                        </a:rPr>
                        <a:t>Oui / Non / En cours avec éditeur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232561"/>
                  </a:ext>
                </a:extLst>
              </a:tr>
              <a:tr h="253104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/>
                          <a:cs typeface="Calibri"/>
                        </a:rPr>
                        <a:t>Autres informations </a:t>
                      </a:r>
                      <a:endParaRPr lang="fr-FR" sz="1000" b="1">
                        <a:solidFill>
                          <a:srgbClr val="23277E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99520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1220B4B0-1F3E-4FDB-F5AD-EC6E43E6E70B}"/>
              </a:ext>
            </a:extLst>
          </p:cNvPr>
          <p:cNvSpPr/>
          <p:nvPr/>
        </p:nvSpPr>
        <p:spPr>
          <a:xfrm>
            <a:off x="271538" y="1692099"/>
            <a:ext cx="6089226" cy="216000"/>
          </a:xfrm>
          <a:prstGeom prst="rect">
            <a:avLst/>
          </a:prstGeom>
          <a:solidFill>
            <a:srgbClr val="23277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12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Description rapide de la structure </a:t>
            </a:r>
            <a:endParaRPr kumimoji="0" lang="fr-FR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20" name="Tableau 5">
            <a:extLst>
              <a:ext uri="{FF2B5EF4-FFF2-40B4-BE49-F238E27FC236}">
                <a16:creationId xmlns:a16="http://schemas.microsoft.com/office/drawing/2014/main" id="{3C62BDE3-12D8-CD2F-663D-8580D44D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748352"/>
              </p:ext>
            </p:extLst>
          </p:nvPr>
        </p:nvGraphicFramePr>
        <p:xfrm>
          <a:off x="271538" y="1947790"/>
          <a:ext cx="6089228" cy="2120298"/>
        </p:xfrm>
        <a:graphic>
          <a:graphicData uri="http://schemas.openxmlformats.org/drawingml/2006/table">
            <a:tbl>
              <a:tblPr firstRow="1" bandRow="1"/>
              <a:tblGrid>
                <a:gridCol w="3103623">
                  <a:extLst>
                    <a:ext uri="{9D8B030D-6E8A-4147-A177-3AD203B41FA5}">
                      <a16:colId xmlns:a16="http://schemas.microsoft.com/office/drawing/2014/main" val="2493971082"/>
                    </a:ext>
                  </a:extLst>
                </a:gridCol>
                <a:gridCol w="2985605">
                  <a:extLst>
                    <a:ext uri="{9D8B030D-6E8A-4147-A177-3AD203B41FA5}">
                      <a16:colId xmlns:a16="http://schemas.microsoft.com/office/drawing/2014/main" val="17921870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 rapide de la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Xxxxxxxxxxxxxxxxxxxxxxxx</a:t>
                      </a:r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773210"/>
                  </a:ext>
                </a:extLst>
              </a:tr>
              <a:tr h="187197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d’activité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98238"/>
                  </a:ext>
                </a:extLst>
              </a:tr>
              <a:tr h="249566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Nombre d’usagers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59347"/>
                  </a:ext>
                </a:extLst>
              </a:tr>
              <a:tr h="249566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Groupe d’appartenance de l’ESMS (OG)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8048"/>
                  </a:ext>
                </a:extLst>
              </a:tr>
              <a:tr h="249566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Partenaires extérieurs 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95030"/>
                  </a:ext>
                </a:extLst>
              </a:tr>
              <a:tr h="209725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Contacts référents de l’expérimentation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 / Fonction / mail du contact 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48436"/>
                  </a:ext>
                </a:extLst>
              </a:tr>
              <a:tr h="242722"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Acteurs embarqués dans le projet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228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457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685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9144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11430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13716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16002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1828800" algn="ctr" defTabSz="2921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r>
                        <a:rPr lang="fr-FR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DSI, référent usagers… partenaires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71671"/>
                  </a:ext>
                </a:extLst>
              </a:tr>
              <a:tr h="242722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solidFill>
                            <a:srgbClr val="23277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Autres informations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92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4560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id="{25DF3DA8-574D-AE3C-FC1B-D48665EC133D}"/>
              </a:ext>
            </a:extLst>
          </p:cNvPr>
          <p:cNvGrpSpPr/>
          <p:nvPr/>
        </p:nvGrpSpPr>
        <p:grpSpPr>
          <a:xfrm>
            <a:off x="8059618" y="231629"/>
            <a:ext cx="3795823" cy="1296124"/>
            <a:chOff x="8387565" y="319867"/>
            <a:chExt cx="3795823" cy="12961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DD702B2-2FD1-D838-3CCB-15AAEB279755}"/>
                </a:ext>
              </a:extLst>
            </p:cNvPr>
            <p:cNvSpPr/>
            <p:nvPr/>
          </p:nvSpPr>
          <p:spPr bwMode="auto">
            <a:xfrm>
              <a:off x="8429042" y="474281"/>
              <a:ext cx="3754346" cy="1116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99DDA"/>
              </a:solidFill>
              <a:prstDash val="solid"/>
            </a:ln>
            <a:effectLst/>
          </p:spPr>
          <p:txBody>
            <a:bodyPr lIns="108000" tIns="72000" rIns="72000" bIns="72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1" indent="-171450" algn="just" defTabSz="914400" rtl="0" eaLnBrk="1" fontAlgn="base" latinLnBrk="0" hangingPunct="1">
                <a:lnSpc>
                  <a:spcPct val="90000"/>
                </a:lnSpc>
                <a:spcBef>
                  <a:spcPts val="200"/>
                </a:spcBef>
                <a:spcAft>
                  <a:spcPct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D9D756-574B-3648-28A2-A6429DE1210B}"/>
                </a:ext>
              </a:extLst>
            </p:cNvPr>
            <p:cNvSpPr/>
            <p:nvPr/>
          </p:nvSpPr>
          <p:spPr bwMode="auto">
            <a:xfrm>
              <a:off x="8556157" y="319867"/>
              <a:ext cx="3550560" cy="205539"/>
            </a:xfrm>
            <a:prstGeom prst="rect">
              <a:avLst/>
            </a:prstGeom>
            <a:solidFill>
              <a:srgbClr val="228EC4"/>
            </a:solidFill>
            <a:ln w="9525" cap="flat" cmpd="sng" algn="ctr">
              <a:noFill/>
              <a:prstDash val="solid"/>
            </a:ln>
            <a:effectLst/>
          </p:spPr>
          <p:txBody>
            <a:bodyPr lIns="72000" tIns="72000" rIns="72000" bIns="7200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1">
                  <a:solidFill>
                    <a:prstClr val="white"/>
                  </a:solidFill>
                  <a:latin typeface="Calibri"/>
                </a:rPr>
                <a:t>Tendance de l’expérimentation</a:t>
              </a:r>
              <a:endPara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292">
              <a:extLst>
                <a:ext uri="{FF2B5EF4-FFF2-40B4-BE49-F238E27FC236}">
                  <a16:creationId xmlns:a16="http://schemas.microsoft.com/office/drawing/2014/main" id="{77093603-7BF9-B724-9341-93864F0FA8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2948" y="649206"/>
              <a:ext cx="271620" cy="271620"/>
            </a:xfrm>
            <a:custGeom>
              <a:avLst/>
              <a:gdLst>
                <a:gd name="T0" fmla="*/ 256 w 512"/>
                <a:gd name="T1" fmla="*/ 490 h 512"/>
                <a:gd name="T2" fmla="*/ 256 w 512"/>
                <a:gd name="T3" fmla="*/ 0 h 512"/>
                <a:gd name="T4" fmla="*/ 512 w 512"/>
                <a:gd name="T5" fmla="*/ 256 h 512"/>
                <a:gd name="T6" fmla="*/ 160 w 512"/>
                <a:gd name="T7" fmla="*/ 256 h 512"/>
                <a:gd name="T8" fmla="*/ 256 w 512"/>
                <a:gd name="T9" fmla="*/ 160 h 512"/>
                <a:gd name="T10" fmla="*/ 266 w 512"/>
                <a:gd name="T11" fmla="*/ 202 h 512"/>
                <a:gd name="T12" fmla="*/ 323 w 512"/>
                <a:gd name="T13" fmla="*/ 288 h 512"/>
                <a:gd name="T14" fmla="*/ 266 w 512"/>
                <a:gd name="T15" fmla="*/ 329 h 512"/>
                <a:gd name="T16" fmla="*/ 280 w 512"/>
                <a:gd name="T17" fmla="*/ 185 h 512"/>
                <a:gd name="T18" fmla="*/ 245 w 512"/>
                <a:gd name="T19" fmla="*/ 182 h 512"/>
                <a:gd name="T20" fmla="*/ 294 w 512"/>
                <a:gd name="T21" fmla="*/ 320 h 512"/>
                <a:gd name="T22" fmla="*/ 311 w 512"/>
                <a:gd name="T23" fmla="*/ 306 h 512"/>
                <a:gd name="T24" fmla="*/ 266 w 512"/>
                <a:gd name="T25" fmla="*/ 128 h 512"/>
                <a:gd name="T26" fmla="*/ 245 w 512"/>
                <a:gd name="T27" fmla="*/ 106 h 512"/>
                <a:gd name="T28" fmla="*/ 256 w 512"/>
                <a:gd name="T29" fmla="*/ 373 h 512"/>
                <a:gd name="T30" fmla="*/ 256 w 512"/>
                <a:gd name="T31" fmla="*/ 416 h 512"/>
                <a:gd name="T32" fmla="*/ 256 w 512"/>
                <a:gd name="T33" fmla="*/ 373 h 512"/>
                <a:gd name="T34" fmla="*/ 343 w 512"/>
                <a:gd name="T35" fmla="*/ 154 h 512"/>
                <a:gd name="T36" fmla="*/ 339 w 512"/>
                <a:gd name="T37" fmla="*/ 158 h 512"/>
                <a:gd name="T38" fmla="*/ 336 w 512"/>
                <a:gd name="T39" fmla="*/ 166 h 512"/>
                <a:gd name="T40" fmla="*/ 343 w 512"/>
                <a:gd name="T41" fmla="*/ 176 h 512"/>
                <a:gd name="T42" fmla="*/ 354 w 512"/>
                <a:gd name="T43" fmla="*/ 173 h 512"/>
                <a:gd name="T44" fmla="*/ 358 w 512"/>
                <a:gd name="T45" fmla="*/ 169 h 512"/>
                <a:gd name="T46" fmla="*/ 369 w 512"/>
                <a:gd name="T47" fmla="*/ 143 h 512"/>
                <a:gd name="T48" fmla="*/ 147 w 512"/>
                <a:gd name="T49" fmla="*/ 350 h 512"/>
                <a:gd name="T50" fmla="*/ 143 w 512"/>
                <a:gd name="T51" fmla="*/ 354 h 512"/>
                <a:gd name="T52" fmla="*/ 142 w 512"/>
                <a:gd name="T53" fmla="*/ 354 h 512"/>
                <a:gd name="T54" fmla="*/ 142 w 512"/>
                <a:gd name="T55" fmla="*/ 369 h 512"/>
                <a:gd name="T56" fmla="*/ 158 w 512"/>
                <a:gd name="T57" fmla="*/ 369 h 512"/>
                <a:gd name="T58" fmla="*/ 160 w 512"/>
                <a:gd name="T59" fmla="*/ 367 h 512"/>
                <a:gd name="T60" fmla="*/ 176 w 512"/>
                <a:gd name="T61" fmla="*/ 346 h 512"/>
                <a:gd name="T62" fmla="*/ 405 w 512"/>
                <a:gd name="T63" fmla="*/ 245 h 512"/>
                <a:gd name="T64" fmla="*/ 383 w 512"/>
                <a:gd name="T65" fmla="*/ 266 h 512"/>
                <a:gd name="T66" fmla="*/ 405 w 512"/>
                <a:gd name="T67" fmla="*/ 245 h 512"/>
                <a:gd name="T68" fmla="*/ 95 w 512"/>
                <a:gd name="T69" fmla="*/ 256 h 512"/>
                <a:gd name="T70" fmla="*/ 139 w 512"/>
                <a:gd name="T71" fmla="*/ 256 h 512"/>
                <a:gd name="T72" fmla="*/ 354 w 512"/>
                <a:gd name="T73" fmla="*/ 340 h 512"/>
                <a:gd name="T74" fmla="*/ 338 w 512"/>
                <a:gd name="T75" fmla="*/ 339 h 512"/>
                <a:gd name="T76" fmla="*/ 338 w 512"/>
                <a:gd name="T77" fmla="*/ 354 h 512"/>
                <a:gd name="T78" fmla="*/ 339 w 512"/>
                <a:gd name="T79" fmla="*/ 355 h 512"/>
                <a:gd name="T80" fmla="*/ 354 w 512"/>
                <a:gd name="T81" fmla="*/ 370 h 512"/>
                <a:gd name="T82" fmla="*/ 372 w 512"/>
                <a:gd name="T83" fmla="*/ 362 h 512"/>
                <a:gd name="T84" fmla="*/ 142 w 512"/>
                <a:gd name="T85" fmla="*/ 158 h 512"/>
                <a:gd name="T86" fmla="*/ 143 w 512"/>
                <a:gd name="T87" fmla="*/ 158 h 512"/>
                <a:gd name="T88" fmla="*/ 158 w 512"/>
                <a:gd name="T89" fmla="*/ 173 h 512"/>
                <a:gd name="T90" fmla="*/ 176 w 512"/>
                <a:gd name="T91" fmla="*/ 166 h 512"/>
                <a:gd name="T92" fmla="*/ 158 w 512"/>
                <a:gd name="T93" fmla="*/ 144 h 512"/>
                <a:gd name="T94" fmla="*/ 142 w 512"/>
                <a:gd name="T95" fmla="*/ 14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160"/>
                  </a:moveTo>
                  <a:cubicBezTo>
                    <a:pt x="203" y="160"/>
                    <a:pt x="160" y="203"/>
                    <a:pt x="160" y="256"/>
                  </a:cubicBezTo>
                  <a:cubicBezTo>
                    <a:pt x="160" y="309"/>
                    <a:pt x="203" y="352"/>
                    <a:pt x="256" y="352"/>
                  </a:cubicBezTo>
                  <a:cubicBezTo>
                    <a:pt x="309" y="352"/>
                    <a:pt x="352" y="309"/>
                    <a:pt x="352" y="256"/>
                  </a:cubicBezTo>
                  <a:cubicBezTo>
                    <a:pt x="352" y="203"/>
                    <a:pt x="309" y="160"/>
                    <a:pt x="256" y="160"/>
                  </a:cubicBezTo>
                  <a:close/>
                  <a:moveTo>
                    <a:pt x="323" y="288"/>
                  </a:moveTo>
                  <a:cubicBezTo>
                    <a:pt x="266" y="232"/>
                    <a:pt x="266" y="232"/>
                    <a:pt x="266" y="232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329" y="264"/>
                    <a:pt x="329" y="264"/>
                    <a:pt x="329" y="264"/>
                  </a:cubicBezTo>
                  <a:cubicBezTo>
                    <a:pt x="329" y="264"/>
                    <a:pt x="329" y="264"/>
                    <a:pt x="330" y="265"/>
                  </a:cubicBezTo>
                  <a:cubicBezTo>
                    <a:pt x="329" y="273"/>
                    <a:pt x="326" y="281"/>
                    <a:pt x="323" y="288"/>
                  </a:cubicBezTo>
                  <a:close/>
                  <a:moveTo>
                    <a:pt x="266" y="322"/>
                  </a:moveTo>
                  <a:cubicBezTo>
                    <a:pt x="272" y="328"/>
                    <a:pt x="272" y="328"/>
                    <a:pt x="272" y="328"/>
                  </a:cubicBezTo>
                  <a:cubicBezTo>
                    <a:pt x="270" y="329"/>
                    <a:pt x="268" y="329"/>
                    <a:pt x="266" y="329"/>
                  </a:cubicBezTo>
                  <a:lnTo>
                    <a:pt x="266" y="322"/>
                  </a:lnTo>
                  <a:close/>
                  <a:moveTo>
                    <a:pt x="326" y="231"/>
                  </a:moveTo>
                  <a:cubicBezTo>
                    <a:pt x="280" y="185"/>
                    <a:pt x="280" y="185"/>
                    <a:pt x="280" y="185"/>
                  </a:cubicBezTo>
                  <a:cubicBezTo>
                    <a:pt x="302" y="193"/>
                    <a:pt x="319" y="210"/>
                    <a:pt x="326" y="231"/>
                  </a:cubicBezTo>
                  <a:close/>
                  <a:moveTo>
                    <a:pt x="181" y="256"/>
                  </a:moveTo>
                  <a:cubicBezTo>
                    <a:pt x="181" y="218"/>
                    <a:pt x="209" y="187"/>
                    <a:pt x="245" y="182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09" y="324"/>
                    <a:pt x="181" y="293"/>
                    <a:pt x="181" y="256"/>
                  </a:cubicBezTo>
                  <a:close/>
                  <a:moveTo>
                    <a:pt x="294" y="320"/>
                  </a:moveTo>
                  <a:cubicBezTo>
                    <a:pt x="266" y="292"/>
                    <a:pt x="266" y="292"/>
                    <a:pt x="266" y="292"/>
                  </a:cubicBezTo>
                  <a:cubicBezTo>
                    <a:pt x="266" y="262"/>
                    <a:pt x="266" y="262"/>
                    <a:pt x="266" y="262"/>
                  </a:cubicBezTo>
                  <a:cubicBezTo>
                    <a:pt x="311" y="306"/>
                    <a:pt x="311" y="306"/>
                    <a:pt x="311" y="306"/>
                  </a:cubicBezTo>
                  <a:cubicBezTo>
                    <a:pt x="306" y="311"/>
                    <a:pt x="300" y="316"/>
                    <a:pt x="294" y="320"/>
                  </a:cubicBezTo>
                  <a:close/>
                  <a:moveTo>
                    <a:pt x="256" y="139"/>
                  </a:moveTo>
                  <a:cubicBezTo>
                    <a:pt x="262" y="139"/>
                    <a:pt x="266" y="134"/>
                    <a:pt x="266" y="128"/>
                  </a:cubicBezTo>
                  <a:cubicBezTo>
                    <a:pt x="266" y="106"/>
                    <a:pt x="266" y="106"/>
                    <a:pt x="266" y="106"/>
                  </a:cubicBezTo>
                  <a:cubicBezTo>
                    <a:pt x="266" y="100"/>
                    <a:pt x="262" y="96"/>
                    <a:pt x="256" y="96"/>
                  </a:cubicBezTo>
                  <a:cubicBezTo>
                    <a:pt x="250" y="96"/>
                    <a:pt x="245" y="100"/>
                    <a:pt x="245" y="106"/>
                  </a:cubicBezTo>
                  <a:cubicBezTo>
                    <a:pt x="245" y="128"/>
                    <a:pt x="245" y="128"/>
                    <a:pt x="245" y="128"/>
                  </a:cubicBezTo>
                  <a:cubicBezTo>
                    <a:pt x="245" y="134"/>
                    <a:pt x="250" y="139"/>
                    <a:pt x="256" y="139"/>
                  </a:cubicBezTo>
                  <a:close/>
                  <a:moveTo>
                    <a:pt x="256" y="373"/>
                  </a:moveTo>
                  <a:cubicBezTo>
                    <a:pt x="250" y="373"/>
                    <a:pt x="245" y="378"/>
                    <a:pt x="245" y="384"/>
                  </a:cubicBezTo>
                  <a:cubicBezTo>
                    <a:pt x="245" y="406"/>
                    <a:pt x="245" y="406"/>
                    <a:pt x="245" y="406"/>
                  </a:cubicBezTo>
                  <a:cubicBezTo>
                    <a:pt x="245" y="412"/>
                    <a:pt x="250" y="416"/>
                    <a:pt x="256" y="416"/>
                  </a:cubicBezTo>
                  <a:cubicBezTo>
                    <a:pt x="262" y="416"/>
                    <a:pt x="266" y="412"/>
                    <a:pt x="266" y="406"/>
                  </a:cubicBezTo>
                  <a:cubicBezTo>
                    <a:pt x="266" y="384"/>
                    <a:pt x="266" y="384"/>
                    <a:pt x="266" y="384"/>
                  </a:cubicBezTo>
                  <a:cubicBezTo>
                    <a:pt x="266" y="378"/>
                    <a:pt x="262" y="373"/>
                    <a:pt x="256" y="373"/>
                  </a:cubicBezTo>
                  <a:close/>
                  <a:moveTo>
                    <a:pt x="354" y="143"/>
                  </a:moveTo>
                  <a:cubicBezTo>
                    <a:pt x="343" y="154"/>
                    <a:pt x="343" y="154"/>
                    <a:pt x="343" y="154"/>
                  </a:cubicBezTo>
                  <a:cubicBezTo>
                    <a:pt x="343" y="154"/>
                    <a:pt x="343" y="154"/>
                    <a:pt x="343" y="154"/>
                  </a:cubicBezTo>
                  <a:cubicBezTo>
                    <a:pt x="339" y="158"/>
                    <a:pt x="339" y="158"/>
                    <a:pt x="339" y="158"/>
                  </a:cubicBezTo>
                  <a:cubicBezTo>
                    <a:pt x="339" y="158"/>
                    <a:pt x="339" y="158"/>
                    <a:pt x="339" y="158"/>
                  </a:cubicBezTo>
                  <a:cubicBezTo>
                    <a:pt x="339" y="158"/>
                    <a:pt x="339" y="158"/>
                    <a:pt x="339" y="158"/>
                  </a:cubicBezTo>
                  <a:cubicBezTo>
                    <a:pt x="338" y="158"/>
                    <a:pt x="338" y="158"/>
                    <a:pt x="338" y="158"/>
                  </a:cubicBezTo>
                  <a:cubicBezTo>
                    <a:pt x="338" y="158"/>
                    <a:pt x="338" y="158"/>
                    <a:pt x="338" y="158"/>
                  </a:cubicBezTo>
                  <a:cubicBezTo>
                    <a:pt x="337" y="160"/>
                    <a:pt x="335" y="163"/>
                    <a:pt x="336" y="166"/>
                  </a:cubicBezTo>
                  <a:cubicBezTo>
                    <a:pt x="336" y="169"/>
                    <a:pt x="336" y="171"/>
                    <a:pt x="338" y="173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40" y="175"/>
                    <a:pt x="342" y="176"/>
                    <a:pt x="343" y="176"/>
                  </a:cubicBezTo>
                  <a:cubicBezTo>
                    <a:pt x="344" y="176"/>
                    <a:pt x="345" y="177"/>
                    <a:pt x="345" y="177"/>
                  </a:cubicBezTo>
                  <a:cubicBezTo>
                    <a:pt x="348" y="177"/>
                    <a:pt x="351" y="175"/>
                    <a:pt x="354" y="173"/>
                  </a:cubicBezTo>
                  <a:cubicBezTo>
                    <a:pt x="354" y="173"/>
                    <a:pt x="354" y="173"/>
                    <a:pt x="354" y="173"/>
                  </a:cubicBezTo>
                  <a:cubicBezTo>
                    <a:pt x="354" y="173"/>
                    <a:pt x="355" y="172"/>
                    <a:pt x="355" y="172"/>
                  </a:cubicBezTo>
                  <a:cubicBezTo>
                    <a:pt x="355" y="171"/>
                    <a:pt x="356" y="171"/>
                    <a:pt x="356" y="171"/>
                  </a:cubicBezTo>
                  <a:cubicBezTo>
                    <a:pt x="357" y="170"/>
                    <a:pt x="357" y="170"/>
                    <a:pt x="358" y="169"/>
                  </a:cubicBezTo>
                  <a:cubicBezTo>
                    <a:pt x="369" y="158"/>
                    <a:pt x="369" y="158"/>
                    <a:pt x="369" y="158"/>
                  </a:cubicBezTo>
                  <a:cubicBezTo>
                    <a:pt x="371" y="156"/>
                    <a:pt x="372" y="153"/>
                    <a:pt x="372" y="150"/>
                  </a:cubicBezTo>
                  <a:cubicBezTo>
                    <a:pt x="372" y="147"/>
                    <a:pt x="371" y="145"/>
                    <a:pt x="369" y="143"/>
                  </a:cubicBezTo>
                  <a:cubicBezTo>
                    <a:pt x="365" y="139"/>
                    <a:pt x="358" y="139"/>
                    <a:pt x="354" y="143"/>
                  </a:cubicBezTo>
                  <a:close/>
                  <a:moveTo>
                    <a:pt x="158" y="339"/>
                  </a:moveTo>
                  <a:cubicBezTo>
                    <a:pt x="147" y="350"/>
                    <a:pt x="147" y="350"/>
                    <a:pt x="147" y="350"/>
                  </a:cubicBezTo>
                  <a:cubicBezTo>
                    <a:pt x="147" y="350"/>
                    <a:pt x="147" y="350"/>
                    <a:pt x="147" y="350"/>
                  </a:cubicBezTo>
                  <a:cubicBezTo>
                    <a:pt x="143" y="354"/>
                    <a:pt x="143" y="354"/>
                    <a:pt x="143" y="354"/>
                  </a:cubicBezTo>
                  <a:cubicBezTo>
                    <a:pt x="143" y="354"/>
                    <a:pt x="143" y="354"/>
                    <a:pt x="143" y="354"/>
                  </a:cubicBezTo>
                  <a:cubicBezTo>
                    <a:pt x="143" y="354"/>
                    <a:pt x="143" y="354"/>
                    <a:pt x="143" y="354"/>
                  </a:cubicBezTo>
                  <a:cubicBezTo>
                    <a:pt x="142" y="354"/>
                    <a:pt x="142" y="354"/>
                    <a:pt x="142" y="354"/>
                  </a:cubicBezTo>
                  <a:cubicBezTo>
                    <a:pt x="142" y="354"/>
                    <a:pt x="142" y="354"/>
                    <a:pt x="142" y="354"/>
                  </a:cubicBezTo>
                  <a:cubicBezTo>
                    <a:pt x="140" y="356"/>
                    <a:pt x="139" y="359"/>
                    <a:pt x="139" y="362"/>
                  </a:cubicBezTo>
                  <a:cubicBezTo>
                    <a:pt x="139" y="365"/>
                    <a:pt x="140" y="367"/>
                    <a:pt x="142" y="369"/>
                  </a:cubicBezTo>
                  <a:cubicBezTo>
                    <a:pt x="142" y="369"/>
                    <a:pt x="142" y="369"/>
                    <a:pt x="142" y="369"/>
                  </a:cubicBezTo>
                  <a:cubicBezTo>
                    <a:pt x="144" y="371"/>
                    <a:pt x="145" y="372"/>
                    <a:pt x="147" y="372"/>
                  </a:cubicBezTo>
                  <a:cubicBezTo>
                    <a:pt x="148" y="373"/>
                    <a:pt x="148" y="373"/>
                    <a:pt x="149" y="373"/>
                  </a:cubicBezTo>
                  <a:cubicBezTo>
                    <a:pt x="152" y="373"/>
                    <a:pt x="155" y="371"/>
                    <a:pt x="158" y="369"/>
                  </a:cubicBezTo>
                  <a:cubicBezTo>
                    <a:pt x="158" y="369"/>
                    <a:pt x="158" y="369"/>
                    <a:pt x="158" y="369"/>
                  </a:cubicBezTo>
                  <a:cubicBezTo>
                    <a:pt x="158" y="369"/>
                    <a:pt x="158" y="368"/>
                    <a:pt x="159" y="368"/>
                  </a:cubicBezTo>
                  <a:cubicBezTo>
                    <a:pt x="159" y="368"/>
                    <a:pt x="160" y="367"/>
                    <a:pt x="160" y="367"/>
                  </a:cubicBezTo>
                  <a:cubicBezTo>
                    <a:pt x="161" y="366"/>
                    <a:pt x="161" y="366"/>
                    <a:pt x="162" y="365"/>
                  </a:cubicBezTo>
                  <a:cubicBezTo>
                    <a:pt x="173" y="354"/>
                    <a:pt x="173" y="354"/>
                    <a:pt x="173" y="354"/>
                  </a:cubicBezTo>
                  <a:cubicBezTo>
                    <a:pt x="175" y="352"/>
                    <a:pt x="176" y="349"/>
                    <a:pt x="176" y="346"/>
                  </a:cubicBezTo>
                  <a:cubicBezTo>
                    <a:pt x="176" y="344"/>
                    <a:pt x="175" y="341"/>
                    <a:pt x="173" y="339"/>
                  </a:cubicBezTo>
                  <a:cubicBezTo>
                    <a:pt x="169" y="335"/>
                    <a:pt x="162" y="335"/>
                    <a:pt x="158" y="339"/>
                  </a:cubicBezTo>
                  <a:close/>
                  <a:moveTo>
                    <a:pt x="405" y="245"/>
                  </a:moveTo>
                  <a:cubicBezTo>
                    <a:pt x="383" y="245"/>
                    <a:pt x="383" y="245"/>
                    <a:pt x="383" y="245"/>
                  </a:cubicBezTo>
                  <a:cubicBezTo>
                    <a:pt x="377" y="245"/>
                    <a:pt x="373" y="250"/>
                    <a:pt x="373" y="256"/>
                  </a:cubicBezTo>
                  <a:cubicBezTo>
                    <a:pt x="373" y="262"/>
                    <a:pt x="377" y="266"/>
                    <a:pt x="383" y="266"/>
                  </a:cubicBezTo>
                  <a:cubicBezTo>
                    <a:pt x="405" y="266"/>
                    <a:pt x="405" y="266"/>
                    <a:pt x="405" y="266"/>
                  </a:cubicBezTo>
                  <a:cubicBezTo>
                    <a:pt x="411" y="266"/>
                    <a:pt x="416" y="262"/>
                    <a:pt x="416" y="256"/>
                  </a:cubicBezTo>
                  <a:cubicBezTo>
                    <a:pt x="416" y="250"/>
                    <a:pt x="411" y="245"/>
                    <a:pt x="405" y="245"/>
                  </a:cubicBezTo>
                  <a:close/>
                  <a:moveTo>
                    <a:pt x="128" y="245"/>
                  </a:moveTo>
                  <a:cubicBezTo>
                    <a:pt x="106" y="245"/>
                    <a:pt x="106" y="245"/>
                    <a:pt x="106" y="245"/>
                  </a:cubicBezTo>
                  <a:cubicBezTo>
                    <a:pt x="100" y="245"/>
                    <a:pt x="95" y="250"/>
                    <a:pt x="95" y="256"/>
                  </a:cubicBezTo>
                  <a:cubicBezTo>
                    <a:pt x="95" y="262"/>
                    <a:pt x="100" y="266"/>
                    <a:pt x="106" y="266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34" y="266"/>
                    <a:pt x="139" y="262"/>
                    <a:pt x="139" y="256"/>
                  </a:cubicBezTo>
                  <a:cubicBezTo>
                    <a:pt x="139" y="250"/>
                    <a:pt x="134" y="245"/>
                    <a:pt x="128" y="245"/>
                  </a:cubicBezTo>
                  <a:close/>
                  <a:moveTo>
                    <a:pt x="358" y="343"/>
                  </a:moveTo>
                  <a:cubicBezTo>
                    <a:pt x="357" y="342"/>
                    <a:pt x="356" y="341"/>
                    <a:pt x="354" y="340"/>
                  </a:cubicBezTo>
                  <a:cubicBezTo>
                    <a:pt x="354" y="339"/>
                    <a:pt x="354" y="339"/>
                    <a:pt x="354" y="339"/>
                  </a:cubicBezTo>
                  <a:cubicBezTo>
                    <a:pt x="353" y="339"/>
                    <a:pt x="353" y="339"/>
                    <a:pt x="353" y="339"/>
                  </a:cubicBezTo>
                  <a:cubicBezTo>
                    <a:pt x="349" y="335"/>
                    <a:pt x="344" y="333"/>
                    <a:pt x="338" y="339"/>
                  </a:cubicBezTo>
                  <a:cubicBezTo>
                    <a:pt x="336" y="341"/>
                    <a:pt x="336" y="343"/>
                    <a:pt x="336" y="346"/>
                  </a:cubicBezTo>
                  <a:cubicBezTo>
                    <a:pt x="335" y="349"/>
                    <a:pt x="337" y="352"/>
                    <a:pt x="338" y="354"/>
                  </a:cubicBezTo>
                  <a:cubicBezTo>
                    <a:pt x="338" y="354"/>
                    <a:pt x="338" y="354"/>
                    <a:pt x="338" y="354"/>
                  </a:cubicBezTo>
                  <a:cubicBezTo>
                    <a:pt x="339" y="354"/>
                    <a:pt x="339" y="354"/>
                    <a:pt x="339" y="354"/>
                  </a:cubicBezTo>
                  <a:cubicBezTo>
                    <a:pt x="339" y="354"/>
                    <a:pt x="339" y="354"/>
                    <a:pt x="339" y="354"/>
                  </a:cubicBezTo>
                  <a:cubicBezTo>
                    <a:pt x="339" y="354"/>
                    <a:pt x="339" y="355"/>
                    <a:pt x="339" y="355"/>
                  </a:cubicBezTo>
                  <a:cubicBezTo>
                    <a:pt x="343" y="358"/>
                    <a:pt x="343" y="358"/>
                    <a:pt x="343" y="358"/>
                  </a:cubicBezTo>
                  <a:cubicBezTo>
                    <a:pt x="343" y="358"/>
                    <a:pt x="343" y="358"/>
                    <a:pt x="343" y="358"/>
                  </a:cubicBezTo>
                  <a:cubicBezTo>
                    <a:pt x="354" y="370"/>
                    <a:pt x="354" y="370"/>
                    <a:pt x="354" y="370"/>
                  </a:cubicBezTo>
                  <a:cubicBezTo>
                    <a:pt x="356" y="372"/>
                    <a:pt x="359" y="373"/>
                    <a:pt x="362" y="373"/>
                  </a:cubicBezTo>
                  <a:cubicBezTo>
                    <a:pt x="364" y="373"/>
                    <a:pt x="367" y="372"/>
                    <a:pt x="369" y="369"/>
                  </a:cubicBezTo>
                  <a:cubicBezTo>
                    <a:pt x="371" y="367"/>
                    <a:pt x="372" y="365"/>
                    <a:pt x="372" y="362"/>
                  </a:cubicBezTo>
                  <a:cubicBezTo>
                    <a:pt x="372" y="359"/>
                    <a:pt x="371" y="356"/>
                    <a:pt x="369" y="354"/>
                  </a:cubicBezTo>
                  <a:lnTo>
                    <a:pt x="358" y="343"/>
                  </a:lnTo>
                  <a:close/>
                  <a:moveTo>
                    <a:pt x="142" y="158"/>
                  </a:moveTo>
                  <a:cubicBezTo>
                    <a:pt x="143" y="158"/>
                    <a:pt x="143" y="158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47" y="162"/>
                    <a:pt x="147" y="162"/>
                    <a:pt x="147" y="162"/>
                  </a:cubicBezTo>
                  <a:cubicBezTo>
                    <a:pt x="147" y="162"/>
                    <a:pt x="147" y="162"/>
                    <a:pt x="147" y="162"/>
                  </a:cubicBezTo>
                  <a:cubicBezTo>
                    <a:pt x="158" y="173"/>
                    <a:pt x="158" y="173"/>
                    <a:pt x="158" y="173"/>
                  </a:cubicBezTo>
                  <a:cubicBezTo>
                    <a:pt x="160" y="176"/>
                    <a:pt x="163" y="176"/>
                    <a:pt x="165" y="176"/>
                  </a:cubicBezTo>
                  <a:cubicBezTo>
                    <a:pt x="168" y="176"/>
                    <a:pt x="171" y="175"/>
                    <a:pt x="173" y="173"/>
                  </a:cubicBezTo>
                  <a:cubicBezTo>
                    <a:pt x="175" y="171"/>
                    <a:pt x="176" y="168"/>
                    <a:pt x="176" y="166"/>
                  </a:cubicBezTo>
                  <a:cubicBezTo>
                    <a:pt x="176" y="163"/>
                    <a:pt x="175" y="160"/>
                    <a:pt x="173" y="158"/>
                  </a:cubicBezTo>
                  <a:cubicBezTo>
                    <a:pt x="162" y="147"/>
                    <a:pt x="162" y="147"/>
                    <a:pt x="162" y="147"/>
                  </a:cubicBezTo>
                  <a:cubicBezTo>
                    <a:pt x="161" y="146"/>
                    <a:pt x="160" y="145"/>
                    <a:pt x="158" y="144"/>
                  </a:cubicBezTo>
                  <a:cubicBezTo>
                    <a:pt x="158" y="143"/>
                    <a:pt x="158" y="143"/>
                    <a:pt x="157" y="143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3" y="139"/>
                    <a:pt x="148" y="137"/>
                    <a:pt x="142" y="143"/>
                  </a:cubicBezTo>
                  <a:cubicBezTo>
                    <a:pt x="140" y="145"/>
                    <a:pt x="139" y="147"/>
                    <a:pt x="139" y="150"/>
                  </a:cubicBezTo>
                  <a:cubicBezTo>
                    <a:pt x="139" y="153"/>
                    <a:pt x="140" y="156"/>
                    <a:pt x="142" y="158"/>
                  </a:cubicBezTo>
                  <a:close/>
                </a:path>
              </a:pathLst>
            </a:custGeom>
            <a:solidFill>
              <a:srgbClr val="93C260">
                <a:lumMod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9" name="Group 121">
              <a:extLst>
                <a:ext uri="{FF2B5EF4-FFF2-40B4-BE49-F238E27FC236}">
                  <a16:creationId xmlns:a16="http://schemas.microsoft.com/office/drawing/2014/main" id="{58641D12-7261-6B65-2BB3-4A2F0E0149C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573476" y="649206"/>
              <a:ext cx="271138" cy="271138"/>
              <a:chOff x="1929" y="393"/>
              <a:chExt cx="340" cy="340"/>
            </a:xfrm>
            <a:solidFill>
              <a:srgbClr val="93C260"/>
            </a:solidFill>
          </p:grpSpPr>
          <p:sp>
            <p:nvSpPr>
              <p:cNvPr id="11" name="Freeform 122">
                <a:extLst>
                  <a:ext uri="{FF2B5EF4-FFF2-40B4-BE49-F238E27FC236}">
                    <a16:creationId xmlns:a16="http://schemas.microsoft.com/office/drawing/2014/main" id="{1DBE79D9-6F8C-0598-284B-1D1D37B2DE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17" y="499"/>
                <a:ext cx="188" cy="128"/>
              </a:xfrm>
              <a:custGeom>
                <a:avLst/>
                <a:gdLst>
                  <a:gd name="T0" fmla="*/ 232 w 283"/>
                  <a:gd name="T1" fmla="*/ 96 h 192"/>
                  <a:gd name="T2" fmla="*/ 156 w 283"/>
                  <a:gd name="T3" fmla="*/ 21 h 192"/>
                  <a:gd name="T4" fmla="*/ 126 w 283"/>
                  <a:gd name="T5" fmla="*/ 27 h 192"/>
                  <a:gd name="T6" fmla="*/ 80 w 283"/>
                  <a:gd name="T7" fmla="*/ 0 h 192"/>
                  <a:gd name="T8" fmla="*/ 27 w 283"/>
                  <a:gd name="T9" fmla="*/ 53 h 192"/>
                  <a:gd name="T10" fmla="*/ 31 w 283"/>
                  <a:gd name="T11" fmla="*/ 74 h 192"/>
                  <a:gd name="T12" fmla="*/ 0 w 283"/>
                  <a:gd name="T13" fmla="*/ 128 h 192"/>
                  <a:gd name="T14" fmla="*/ 63 w 283"/>
                  <a:gd name="T15" fmla="*/ 192 h 192"/>
                  <a:gd name="T16" fmla="*/ 235 w 283"/>
                  <a:gd name="T17" fmla="*/ 192 h 192"/>
                  <a:gd name="T18" fmla="*/ 283 w 283"/>
                  <a:gd name="T19" fmla="*/ 144 h 192"/>
                  <a:gd name="T20" fmla="*/ 232 w 283"/>
                  <a:gd name="T21" fmla="*/ 96 h 192"/>
                  <a:gd name="T22" fmla="*/ 80 w 283"/>
                  <a:gd name="T23" fmla="*/ 21 h 192"/>
                  <a:gd name="T24" fmla="*/ 108 w 283"/>
                  <a:gd name="T25" fmla="*/ 37 h 192"/>
                  <a:gd name="T26" fmla="*/ 83 w 283"/>
                  <a:gd name="T27" fmla="*/ 69 h 192"/>
                  <a:gd name="T28" fmla="*/ 63 w 283"/>
                  <a:gd name="T29" fmla="*/ 65 h 192"/>
                  <a:gd name="T30" fmla="*/ 51 w 283"/>
                  <a:gd name="T31" fmla="*/ 66 h 192"/>
                  <a:gd name="T32" fmla="*/ 48 w 283"/>
                  <a:gd name="T33" fmla="*/ 53 h 192"/>
                  <a:gd name="T34" fmla="*/ 80 w 283"/>
                  <a:gd name="T35" fmla="*/ 21 h 192"/>
                  <a:gd name="T36" fmla="*/ 235 w 283"/>
                  <a:gd name="T37" fmla="*/ 170 h 192"/>
                  <a:gd name="T38" fmla="*/ 63 w 283"/>
                  <a:gd name="T39" fmla="*/ 170 h 192"/>
                  <a:gd name="T40" fmla="*/ 21 w 283"/>
                  <a:gd name="T41" fmla="*/ 128 h 192"/>
                  <a:gd name="T42" fmla="*/ 63 w 283"/>
                  <a:gd name="T43" fmla="*/ 86 h 192"/>
                  <a:gd name="T44" fmla="*/ 84 w 283"/>
                  <a:gd name="T45" fmla="*/ 93 h 192"/>
                  <a:gd name="T46" fmla="*/ 94 w 283"/>
                  <a:gd name="T47" fmla="*/ 94 h 192"/>
                  <a:gd name="T48" fmla="*/ 100 w 283"/>
                  <a:gd name="T49" fmla="*/ 87 h 192"/>
                  <a:gd name="T50" fmla="*/ 156 w 283"/>
                  <a:gd name="T51" fmla="*/ 42 h 192"/>
                  <a:gd name="T52" fmla="*/ 211 w 283"/>
                  <a:gd name="T53" fmla="*/ 98 h 192"/>
                  <a:gd name="T54" fmla="*/ 210 w 283"/>
                  <a:gd name="T55" fmla="*/ 105 h 192"/>
                  <a:gd name="T56" fmla="*/ 214 w 283"/>
                  <a:gd name="T57" fmla="*/ 120 h 192"/>
                  <a:gd name="T58" fmla="*/ 227 w 283"/>
                  <a:gd name="T59" fmla="*/ 119 h 192"/>
                  <a:gd name="T60" fmla="*/ 229 w 283"/>
                  <a:gd name="T61" fmla="*/ 118 h 192"/>
                  <a:gd name="T62" fmla="*/ 235 w 283"/>
                  <a:gd name="T63" fmla="*/ 117 h 192"/>
                  <a:gd name="T64" fmla="*/ 261 w 283"/>
                  <a:gd name="T65" fmla="*/ 144 h 192"/>
                  <a:gd name="T66" fmla="*/ 235 w 283"/>
                  <a:gd name="T67" fmla="*/ 17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3" h="192">
                    <a:moveTo>
                      <a:pt x="232" y="96"/>
                    </a:moveTo>
                    <a:cubicBezTo>
                      <a:pt x="231" y="54"/>
                      <a:pt x="197" y="21"/>
                      <a:pt x="156" y="21"/>
                    </a:cubicBezTo>
                    <a:cubicBezTo>
                      <a:pt x="145" y="21"/>
                      <a:pt x="135" y="23"/>
                      <a:pt x="126" y="27"/>
                    </a:cubicBezTo>
                    <a:cubicBezTo>
                      <a:pt x="117" y="10"/>
                      <a:pt x="100" y="0"/>
                      <a:pt x="80" y="0"/>
                    </a:cubicBezTo>
                    <a:cubicBezTo>
                      <a:pt x="51" y="0"/>
                      <a:pt x="27" y="24"/>
                      <a:pt x="27" y="53"/>
                    </a:cubicBezTo>
                    <a:cubicBezTo>
                      <a:pt x="27" y="60"/>
                      <a:pt x="28" y="67"/>
                      <a:pt x="31" y="74"/>
                    </a:cubicBezTo>
                    <a:cubicBezTo>
                      <a:pt x="13" y="85"/>
                      <a:pt x="0" y="105"/>
                      <a:pt x="0" y="128"/>
                    </a:cubicBezTo>
                    <a:cubicBezTo>
                      <a:pt x="0" y="163"/>
                      <a:pt x="28" y="192"/>
                      <a:pt x="63" y="192"/>
                    </a:cubicBezTo>
                    <a:cubicBezTo>
                      <a:pt x="235" y="192"/>
                      <a:pt x="235" y="192"/>
                      <a:pt x="235" y="192"/>
                    </a:cubicBezTo>
                    <a:cubicBezTo>
                      <a:pt x="261" y="192"/>
                      <a:pt x="283" y="170"/>
                      <a:pt x="283" y="144"/>
                    </a:cubicBezTo>
                    <a:cubicBezTo>
                      <a:pt x="283" y="116"/>
                      <a:pt x="259" y="94"/>
                      <a:pt x="232" y="96"/>
                    </a:cubicBezTo>
                    <a:close/>
                    <a:moveTo>
                      <a:pt x="80" y="21"/>
                    </a:moveTo>
                    <a:cubicBezTo>
                      <a:pt x="92" y="21"/>
                      <a:pt x="102" y="27"/>
                      <a:pt x="108" y="37"/>
                    </a:cubicBezTo>
                    <a:cubicBezTo>
                      <a:pt x="97" y="45"/>
                      <a:pt x="89" y="56"/>
                      <a:pt x="83" y="69"/>
                    </a:cubicBezTo>
                    <a:cubicBezTo>
                      <a:pt x="78" y="66"/>
                      <a:pt x="71" y="65"/>
                      <a:pt x="63" y="65"/>
                    </a:cubicBezTo>
                    <a:cubicBezTo>
                      <a:pt x="59" y="65"/>
                      <a:pt x="55" y="65"/>
                      <a:pt x="51" y="66"/>
                    </a:cubicBezTo>
                    <a:cubicBezTo>
                      <a:pt x="49" y="62"/>
                      <a:pt x="48" y="58"/>
                      <a:pt x="48" y="53"/>
                    </a:cubicBezTo>
                    <a:cubicBezTo>
                      <a:pt x="48" y="35"/>
                      <a:pt x="62" y="21"/>
                      <a:pt x="80" y="21"/>
                    </a:cubicBezTo>
                    <a:close/>
                    <a:moveTo>
                      <a:pt x="235" y="170"/>
                    </a:moveTo>
                    <a:cubicBezTo>
                      <a:pt x="63" y="170"/>
                      <a:pt x="63" y="170"/>
                      <a:pt x="63" y="170"/>
                    </a:cubicBezTo>
                    <a:cubicBezTo>
                      <a:pt x="40" y="170"/>
                      <a:pt x="21" y="151"/>
                      <a:pt x="21" y="128"/>
                    </a:cubicBezTo>
                    <a:cubicBezTo>
                      <a:pt x="21" y="105"/>
                      <a:pt x="40" y="86"/>
                      <a:pt x="63" y="86"/>
                    </a:cubicBezTo>
                    <a:cubicBezTo>
                      <a:pt x="72" y="86"/>
                      <a:pt x="77" y="89"/>
                      <a:pt x="84" y="93"/>
                    </a:cubicBezTo>
                    <a:cubicBezTo>
                      <a:pt x="87" y="95"/>
                      <a:pt x="91" y="96"/>
                      <a:pt x="94" y="94"/>
                    </a:cubicBezTo>
                    <a:cubicBezTo>
                      <a:pt x="97" y="93"/>
                      <a:pt x="99" y="90"/>
                      <a:pt x="100" y="87"/>
                    </a:cubicBezTo>
                    <a:cubicBezTo>
                      <a:pt x="105" y="61"/>
                      <a:pt x="129" y="42"/>
                      <a:pt x="156" y="42"/>
                    </a:cubicBezTo>
                    <a:cubicBezTo>
                      <a:pt x="186" y="42"/>
                      <a:pt x="211" y="67"/>
                      <a:pt x="211" y="98"/>
                    </a:cubicBezTo>
                    <a:cubicBezTo>
                      <a:pt x="211" y="100"/>
                      <a:pt x="211" y="103"/>
                      <a:pt x="210" y="105"/>
                    </a:cubicBezTo>
                    <a:cubicBezTo>
                      <a:pt x="208" y="112"/>
                      <a:pt x="209" y="116"/>
                      <a:pt x="214" y="120"/>
                    </a:cubicBezTo>
                    <a:cubicBezTo>
                      <a:pt x="217" y="122"/>
                      <a:pt x="223" y="122"/>
                      <a:pt x="227" y="119"/>
                    </a:cubicBezTo>
                    <a:cubicBezTo>
                      <a:pt x="228" y="118"/>
                      <a:pt x="229" y="118"/>
                      <a:pt x="229" y="118"/>
                    </a:cubicBezTo>
                    <a:cubicBezTo>
                      <a:pt x="231" y="117"/>
                      <a:pt x="233" y="117"/>
                      <a:pt x="235" y="117"/>
                    </a:cubicBezTo>
                    <a:cubicBezTo>
                      <a:pt x="249" y="117"/>
                      <a:pt x="261" y="129"/>
                      <a:pt x="261" y="144"/>
                    </a:cubicBezTo>
                    <a:cubicBezTo>
                      <a:pt x="261" y="158"/>
                      <a:pt x="249" y="170"/>
                      <a:pt x="235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" name="Freeform 123">
                <a:extLst>
                  <a:ext uri="{FF2B5EF4-FFF2-40B4-BE49-F238E27FC236}">
                    <a16:creationId xmlns:a16="http://schemas.microsoft.com/office/drawing/2014/main" id="{9ACC7427-E969-C1DB-1A93-1D65907D9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457"/>
                <a:ext cx="15" cy="28"/>
              </a:xfrm>
              <a:custGeom>
                <a:avLst/>
                <a:gdLst>
                  <a:gd name="T0" fmla="*/ 11 w 22"/>
                  <a:gd name="T1" fmla="*/ 42 h 42"/>
                  <a:gd name="T2" fmla="*/ 22 w 22"/>
                  <a:gd name="T3" fmla="*/ 32 h 42"/>
                  <a:gd name="T4" fmla="*/ 22 w 22"/>
                  <a:gd name="T5" fmla="*/ 10 h 42"/>
                  <a:gd name="T6" fmla="*/ 11 w 22"/>
                  <a:gd name="T7" fmla="*/ 0 h 42"/>
                  <a:gd name="T8" fmla="*/ 0 w 22"/>
                  <a:gd name="T9" fmla="*/ 10 h 42"/>
                  <a:gd name="T10" fmla="*/ 0 w 22"/>
                  <a:gd name="T11" fmla="*/ 32 h 42"/>
                  <a:gd name="T12" fmla="*/ 11 w 22"/>
                  <a:gd name="T1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42">
                    <a:moveTo>
                      <a:pt x="11" y="42"/>
                    </a:moveTo>
                    <a:cubicBezTo>
                      <a:pt x="17" y="42"/>
                      <a:pt x="22" y="38"/>
                      <a:pt x="22" y="32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2"/>
                      <a:pt x="1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" name="Freeform 124">
                <a:extLst>
                  <a:ext uri="{FF2B5EF4-FFF2-40B4-BE49-F238E27FC236}">
                    <a16:creationId xmlns:a16="http://schemas.microsoft.com/office/drawing/2014/main" id="{B39BC683-A4D8-8406-1FCE-C504D41E5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3" y="527"/>
                <a:ext cx="28" cy="15"/>
              </a:xfrm>
              <a:custGeom>
                <a:avLst/>
                <a:gdLst>
                  <a:gd name="T0" fmla="*/ 42 w 42"/>
                  <a:gd name="T1" fmla="*/ 11 h 22"/>
                  <a:gd name="T2" fmla="*/ 32 w 42"/>
                  <a:gd name="T3" fmla="*/ 0 h 22"/>
                  <a:gd name="T4" fmla="*/ 10 w 42"/>
                  <a:gd name="T5" fmla="*/ 0 h 22"/>
                  <a:gd name="T6" fmla="*/ 0 w 42"/>
                  <a:gd name="T7" fmla="*/ 11 h 22"/>
                  <a:gd name="T8" fmla="*/ 10 w 42"/>
                  <a:gd name="T9" fmla="*/ 22 h 22"/>
                  <a:gd name="T10" fmla="*/ 32 w 42"/>
                  <a:gd name="T11" fmla="*/ 22 h 22"/>
                  <a:gd name="T12" fmla="*/ 42 w 42"/>
                  <a:gd name="T13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42" y="11"/>
                    </a:moveTo>
                    <a:cubicBezTo>
                      <a:pt x="42" y="5"/>
                      <a:pt x="38" y="0"/>
                      <a:pt x="3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17"/>
                      <a:pt x="4" y="22"/>
                      <a:pt x="10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8" y="22"/>
                      <a:pt x="42" y="17"/>
                      <a:pt x="4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" name="Freeform 125">
                <a:extLst>
                  <a:ext uri="{FF2B5EF4-FFF2-40B4-BE49-F238E27FC236}">
                    <a16:creationId xmlns:a16="http://schemas.microsoft.com/office/drawing/2014/main" id="{3891E325-8E93-1302-72AC-293ED1CE9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477"/>
                <a:ext cx="25" cy="24"/>
              </a:xfrm>
              <a:custGeom>
                <a:avLst/>
                <a:gdLst>
                  <a:gd name="T0" fmla="*/ 19 w 38"/>
                  <a:gd name="T1" fmla="*/ 34 h 37"/>
                  <a:gd name="T2" fmla="*/ 27 w 38"/>
                  <a:gd name="T3" fmla="*/ 37 h 37"/>
                  <a:gd name="T4" fmla="*/ 34 w 38"/>
                  <a:gd name="T5" fmla="*/ 34 h 37"/>
                  <a:gd name="T6" fmla="*/ 34 w 38"/>
                  <a:gd name="T7" fmla="*/ 19 h 37"/>
                  <a:gd name="T8" fmla="*/ 19 w 38"/>
                  <a:gd name="T9" fmla="*/ 4 h 37"/>
                  <a:gd name="T10" fmla="*/ 4 w 38"/>
                  <a:gd name="T11" fmla="*/ 4 h 37"/>
                  <a:gd name="T12" fmla="*/ 4 w 38"/>
                  <a:gd name="T13" fmla="*/ 19 h 37"/>
                  <a:gd name="T14" fmla="*/ 19 w 38"/>
                  <a:gd name="T15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37">
                    <a:moveTo>
                      <a:pt x="19" y="34"/>
                    </a:moveTo>
                    <a:cubicBezTo>
                      <a:pt x="21" y="36"/>
                      <a:pt x="24" y="37"/>
                      <a:pt x="27" y="37"/>
                    </a:cubicBezTo>
                    <a:cubicBezTo>
                      <a:pt x="29" y="37"/>
                      <a:pt x="32" y="36"/>
                      <a:pt x="34" y="34"/>
                    </a:cubicBezTo>
                    <a:cubicBezTo>
                      <a:pt x="38" y="30"/>
                      <a:pt x="38" y="23"/>
                      <a:pt x="34" y="19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5" y="0"/>
                      <a:pt x="8" y="0"/>
                      <a:pt x="4" y="4"/>
                    </a:cubicBezTo>
                    <a:cubicBezTo>
                      <a:pt x="0" y="8"/>
                      <a:pt x="0" y="15"/>
                      <a:pt x="4" y="19"/>
                    </a:cubicBezTo>
                    <a:lnTo>
                      <a:pt x="19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5" name="Freeform 126">
                <a:extLst>
                  <a:ext uri="{FF2B5EF4-FFF2-40B4-BE49-F238E27FC236}">
                    <a16:creationId xmlns:a16="http://schemas.microsoft.com/office/drawing/2014/main" id="{C24DAB5D-3DBF-CBD9-9088-EDA155ABF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" y="477"/>
                <a:ext cx="25" cy="24"/>
              </a:xfrm>
              <a:custGeom>
                <a:avLst/>
                <a:gdLst>
                  <a:gd name="T0" fmla="*/ 11 w 38"/>
                  <a:gd name="T1" fmla="*/ 37 h 37"/>
                  <a:gd name="T2" fmla="*/ 19 w 38"/>
                  <a:gd name="T3" fmla="*/ 34 h 37"/>
                  <a:gd name="T4" fmla="*/ 34 w 38"/>
                  <a:gd name="T5" fmla="*/ 19 h 37"/>
                  <a:gd name="T6" fmla="*/ 34 w 38"/>
                  <a:gd name="T7" fmla="*/ 4 h 37"/>
                  <a:gd name="T8" fmla="*/ 19 w 38"/>
                  <a:gd name="T9" fmla="*/ 4 h 37"/>
                  <a:gd name="T10" fmla="*/ 4 w 38"/>
                  <a:gd name="T11" fmla="*/ 19 h 37"/>
                  <a:gd name="T12" fmla="*/ 4 w 38"/>
                  <a:gd name="T13" fmla="*/ 34 h 37"/>
                  <a:gd name="T14" fmla="*/ 11 w 38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37">
                    <a:moveTo>
                      <a:pt x="11" y="37"/>
                    </a:moveTo>
                    <a:cubicBezTo>
                      <a:pt x="14" y="37"/>
                      <a:pt x="17" y="36"/>
                      <a:pt x="19" y="34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38" y="15"/>
                      <a:pt x="38" y="8"/>
                      <a:pt x="34" y="4"/>
                    </a:cubicBezTo>
                    <a:cubicBezTo>
                      <a:pt x="30" y="0"/>
                      <a:pt x="23" y="0"/>
                      <a:pt x="19" y="4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23"/>
                      <a:pt x="0" y="30"/>
                      <a:pt x="4" y="34"/>
                    </a:cubicBezTo>
                    <a:cubicBezTo>
                      <a:pt x="6" y="36"/>
                      <a:pt x="9" y="37"/>
                      <a:pt x="1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6" name="Freeform 127">
                <a:extLst>
                  <a:ext uri="{FF2B5EF4-FFF2-40B4-BE49-F238E27FC236}">
                    <a16:creationId xmlns:a16="http://schemas.microsoft.com/office/drawing/2014/main" id="{6EA9F6AB-5EA6-3709-E6F7-1EB3C88CD2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29" y="393"/>
                <a:ext cx="340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18" name="Group 257">
              <a:extLst>
                <a:ext uri="{FF2B5EF4-FFF2-40B4-BE49-F238E27FC236}">
                  <a16:creationId xmlns:a16="http://schemas.microsoft.com/office/drawing/2014/main" id="{4EE74D96-3DC3-7294-4196-A861C9B9653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60974" y="649206"/>
              <a:ext cx="269682" cy="269682"/>
              <a:chOff x="5413" y="732"/>
              <a:chExt cx="340" cy="340"/>
            </a:xfrm>
            <a:solidFill>
              <a:srgbClr val="F7A800"/>
            </a:solidFill>
          </p:grpSpPr>
          <p:sp>
            <p:nvSpPr>
              <p:cNvPr id="19" name="Freeform 258">
                <a:extLst>
                  <a:ext uri="{FF2B5EF4-FFF2-40B4-BE49-F238E27FC236}">
                    <a16:creationId xmlns:a16="http://schemas.microsoft.com/office/drawing/2014/main" id="{3459E42B-8CA7-3A6C-C359-6D3E05DC19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77" y="796"/>
                <a:ext cx="212" cy="127"/>
              </a:xfrm>
              <a:custGeom>
                <a:avLst/>
                <a:gdLst>
                  <a:gd name="T0" fmla="*/ 266 w 320"/>
                  <a:gd name="T1" fmla="*/ 85 h 192"/>
                  <a:gd name="T2" fmla="*/ 262 w 320"/>
                  <a:gd name="T3" fmla="*/ 85 h 192"/>
                  <a:gd name="T4" fmla="*/ 176 w 320"/>
                  <a:gd name="T5" fmla="*/ 0 h 192"/>
                  <a:gd name="T6" fmla="*/ 94 w 320"/>
                  <a:gd name="T7" fmla="*/ 55 h 192"/>
                  <a:gd name="T8" fmla="*/ 71 w 320"/>
                  <a:gd name="T9" fmla="*/ 50 h 192"/>
                  <a:gd name="T10" fmla="*/ 0 w 320"/>
                  <a:gd name="T11" fmla="*/ 121 h 192"/>
                  <a:gd name="T12" fmla="*/ 71 w 320"/>
                  <a:gd name="T13" fmla="*/ 192 h 192"/>
                  <a:gd name="T14" fmla="*/ 266 w 320"/>
                  <a:gd name="T15" fmla="*/ 192 h 192"/>
                  <a:gd name="T16" fmla="*/ 320 w 320"/>
                  <a:gd name="T17" fmla="*/ 138 h 192"/>
                  <a:gd name="T18" fmla="*/ 266 w 320"/>
                  <a:gd name="T19" fmla="*/ 85 h 192"/>
                  <a:gd name="T20" fmla="*/ 266 w 320"/>
                  <a:gd name="T21" fmla="*/ 170 h 192"/>
                  <a:gd name="T22" fmla="*/ 71 w 320"/>
                  <a:gd name="T23" fmla="*/ 170 h 192"/>
                  <a:gd name="T24" fmla="*/ 21 w 320"/>
                  <a:gd name="T25" fmla="*/ 121 h 192"/>
                  <a:gd name="T26" fmla="*/ 71 w 320"/>
                  <a:gd name="T27" fmla="*/ 71 h 192"/>
                  <a:gd name="T28" fmla="*/ 95 w 320"/>
                  <a:gd name="T29" fmla="*/ 79 h 192"/>
                  <a:gd name="T30" fmla="*/ 105 w 320"/>
                  <a:gd name="T31" fmla="*/ 80 h 192"/>
                  <a:gd name="T32" fmla="*/ 111 w 320"/>
                  <a:gd name="T33" fmla="*/ 73 h 192"/>
                  <a:gd name="T34" fmla="*/ 176 w 320"/>
                  <a:gd name="T35" fmla="*/ 21 h 192"/>
                  <a:gd name="T36" fmla="*/ 241 w 320"/>
                  <a:gd name="T37" fmla="*/ 86 h 192"/>
                  <a:gd name="T38" fmla="*/ 240 w 320"/>
                  <a:gd name="T39" fmla="*/ 94 h 192"/>
                  <a:gd name="T40" fmla="*/ 240 w 320"/>
                  <a:gd name="T41" fmla="*/ 95 h 192"/>
                  <a:gd name="T42" fmla="*/ 243 w 320"/>
                  <a:gd name="T43" fmla="*/ 109 h 192"/>
                  <a:gd name="T44" fmla="*/ 256 w 320"/>
                  <a:gd name="T45" fmla="*/ 109 h 192"/>
                  <a:gd name="T46" fmla="*/ 260 w 320"/>
                  <a:gd name="T47" fmla="*/ 107 h 192"/>
                  <a:gd name="T48" fmla="*/ 266 w 320"/>
                  <a:gd name="T49" fmla="*/ 106 h 192"/>
                  <a:gd name="T50" fmla="*/ 298 w 320"/>
                  <a:gd name="T51" fmla="*/ 138 h 192"/>
                  <a:gd name="T52" fmla="*/ 266 w 320"/>
                  <a:gd name="T53" fmla="*/ 17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0" h="192">
                    <a:moveTo>
                      <a:pt x="266" y="85"/>
                    </a:moveTo>
                    <a:cubicBezTo>
                      <a:pt x="265" y="85"/>
                      <a:pt x="263" y="85"/>
                      <a:pt x="262" y="85"/>
                    </a:cubicBezTo>
                    <a:cubicBezTo>
                      <a:pt x="262" y="38"/>
                      <a:pt x="223" y="0"/>
                      <a:pt x="176" y="0"/>
                    </a:cubicBezTo>
                    <a:cubicBezTo>
                      <a:pt x="139" y="0"/>
                      <a:pt x="107" y="22"/>
                      <a:pt x="94" y="55"/>
                    </a:cubicBezTo>
                    <a:cubicBezTo>
                      <a:pt x="87" y="52"/>
                      <a:pt x="80" y="50"/>
                      <a:pt x="71" y="50"/>
                    </a:cubicBezTo>
                    <a:cubicBezTo>
                      <a:pt x="31" y="50"/>
                      <a:pt x="0" y="82"/>
                      <a:pt x="0" y="121"/>
                    </a:cubicBezTo>
                    <a:cubicBezTo>
                      <a:pt x="0" y="160"/>
                      <a:pt x="31" y="192"/>
                      <a:pt x="71" y="192"/>
                    </a:cubicBezTo>
                    <a:cubicBezTo>
                      <a:pt x="266" y="192"/>
                      <a:pt x="266" y="192"/>
                      <a:pt x="266" y="192"/>
                    </a:cubicBezTo>
                    <a:cubicBezTo>
                      <a:pt x="296" y="192"/>
                      <a:pt x="320" y="168"/>
                      <a:pt x="320" y="138"/>
                    </a:cubicBezTo>
                    <a:cubicBezTo>
                      <a:pt x="320" y="109"/>
                      <a:pt x="296" y="85"/>
                      <a:pt x="266" y="85"/>
                    </a:cubicBezTo>
                    <a:close/>
                    <a:moveTo>
                      <a:pt x="266" y="170"/>
                    </a:moveTo>
                    <a:cubicBezTo>
                      <a:pt x="71" y="170"/>
                      <a:pt x="71" y="170"/>
                      <a:pt x="71" y="170"/>
                    </a:cubicBezTo>
                    <a:cubicBezTo>
                      <a:pt x="43" y="170"/>
                      <a:pt x="21" y="148"/>
                      <a:pt x="21" y="121"/>
                    </a:cubicBezTo>
                    <a:cubicBezTo>
                      <a:pt x="21" y="93"/>
                      <a:pt x="43" y="71"/>
                      <a:pt x="71" y="71"/>
                    </a:cubicBezTo>
                    <a:cubicBezTo>
                      <a:pt x="80" y="71"/>
                      <a:pt x="87" y="74"/>
                      <a:pt x="95" y="79"/>
                    </a:cubicBezTo>
                    <a:cubicBezTo>
                      <a:pt x="98" y="81"/>
                      <a:pt x="101" y="82"/>
                      <a:pt x="105" y="80"/>
                    </a:cubicBezTo>
                    <a:cubicBezTo>
                      <a:pt x="108" y="79"/>
                      <a:pt x="110" y="76"/>
                      <a:pt x="111" y="73"/>
                    </a:cubicBezTo>
                    <a:cubicBezTo>
                      <a:pt x="117" y="43"/>
                      <a:pt x="145" y="21"/>
                      <a:pt x="176" y="21"/>
                    </a:cubicBezTo>
                    <a:cubicBezTo>
                      <a:pt x="212" y="21"/>
                      <a:pt x="241" y="50"/>
                      <a:pt x="241" y="86"/>
                    </a:cubicBezTo>
                    <a:cubicBezTo>
                      <a:pt x="241" y="89"/>
                      <a:pt x="240" y="91"/>
                      <a:pt x="240" y="94"/>
                    </a:cubicBezTo>
                    <a:cubicBezTo>
                      <a:pt x="240" y="95"/>
                      <a:pt x="240" y="95"/>
                      <a:pt x="240" y="95"/>
                    </a:cubicBezTo>
                    <a:cubicBezTo>
                      <a:pt x="239" y="97"/>
                      <a:pt x="237" y="105"/>
                      <a:pt x="243" y="109"/>
                    </a:cubicBezTo>
                    <a:cubicBezTo>
                      <a:pt x="247" y="112"/>
                      <a:pt x="252" y="112"/>
                      <a:pt x="256" y="109"/>
                    </a:cubicBezTo>
                    <a:cubicBezTo>
                      <a:pt x="257" y="108"/>
                      <a:pt x="259" y="108"/>
                      <a:pt x="260" y="107"/>
                    </a:cubicBezTo>
                    <a:cubicBezTo>
                      <a:pt x="262" y="107"/>
                      <a:pt x="264" y="106"/>
                      <a:pt x="266" y="106"/>
                    </a:cubicBezTo>
                    <a:cubicBezTo>
                      <a:pt x="284" y="106"/>
                      <a:pt x="298" y="121"/>
                      <a:pt x="298" y="138"/>
                    </a:cubicBezTo>
                    <a:cubicBezTo>
                      <a:pt x="298" y="156"/>
                      <a:pt x="284" y="170"/>
                      <a:pt x="266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0" name="Freeform 259">
                <a:extLst>
                  <a:ext uri="{FF2B5EF4-FFF2-40B4-BE49-F238E27FC236}">
                    <a16:creationId xmlns:a16="http://schemas.microsoft.com/office/drawing/2014/main" id="{DB94A81D-4470-3C1B-9AAC-B49D7C339E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1" y="937"/>
                <a:ext cx="30" cy="71"/>
              </a:xfrm>
              <a:custGeom>
                <a:avLst/>
                <a:gdLst>
                  <a:gd name="T0" fmla="*/ 36 w 45"/>
                  <a:gd name="T1" fmla="*/ 1 h 108"/>
                  <a:gd name="T2" fmla="*/ 23 w 45"/>
                  <a:gd name="T3" fmla="*/ 9 h 108"/>
                  <a:gd name="T4" fmla="*/ 1 w 45"/>
                  <a:gd name="T5" fmla="*/ 94 h 108"/>
                  <a:gd name="T6" fmla="*/ 9 w 45"/>
                  <a:gd name="T7" fmla="*/ 107 h 108"/>
                  <a:gd name="T8" fmla="*/ 12 w 45"/>
                  <a:gd name="T9" fmla="*/ 108 h 108"/>
                  <a:gd name="T10" fmla="*/ 22 w 45"/>
                  <a:gd name="T11" fmla="*/ 100 h 108"/>
                  <a:gd name="T12" fmla="*/ 43 w 45"/>
                  <a:gd name="T13" fmla="*/ 14 h 108"/>
                  <a:gd name="T14" fmla="*/ 36 w 45"/>
                  <a:gd name="T15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08">
                    <a:moveTo>
                      <a:pt x="36" y="1"/>
                    </a:moveTo>
                    <a:cubicBezTo>
                      <a:pt x="30" y="0"/>
                      <a:pt x="24" y="3"/>
                      <a:pt x="23" y="9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0" y="100"/>
                      <a:pt x="3" y="106"/>
                      <a:pt x="9" y="107"/>
                    </a:cubicBezTo>
                    <a:cubicBezTo>
                      <a:pt x="10" y="108"/>
                      <a:pt x="11" y="108"/>
                      <a:pt x="12" y="108"/>
                    </a:cubicBezTo>
                    <a:cubicBezTo>
                      <a:pt x="16" y="108"/>
                      <a:pt x="21" y="104"/>
                      <a:pt x="22" y="100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5" y="9"/>
                      <a:pt x="41" y="3"/>
                      <a:pt x="3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1" name="Freeform 260">
                <a:extLst>
                  <a:ext uri="{FF2B5EF4-FFF2-40B4-BE49-F238E27FC236}">
                    <a16:creationId xmlns:a16="http://schemas.microsoft.com/office/drawing/2014/main" id="{366365C6-08F3-CD5B-9108-8A5455EAB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1" y="937"/>
                <a:ext cx="29" cy="71"/>
              </a:xfrm>
              <a:custGeom>
                <a:avLst/>
                <a:gdLst>
                  <a:gd name="T0" fmla="*/ 35 w 44"/>
                  <a:gd name="T1" fmla="*/ 1 h 108"/>
                  <a:gd name="T2" fmla="*/ 22 w 44"/>
                  <a:gd name="T3" fmla="*/ 9 h 108"/>
                  <a:gd name="T4" fmla="*/ 1 w 44"/>
                  <a:gd name="T5" fmla="*/ 94 h 108"/>
                  <a:gd name="T6" fmla="*/ 9 w 44"/>
                  <a:gd name="T7" fmla="*/ 107 h 108"/>
                  <a:gd name="T8" fmla="*/ 11 w 44"/>
                  <a:gd name="T9" fmla="*/ 108 h 108"/>
                  <a:gd name="T10" fmla="*/ 22 w 44"/>
                  <a:gd name="T11" fmla="*/ 100 h 108"/>
                  <a:gd name="T12" fmla="*/ 43 w 44"/>
                  <a:gd name="T13" fmla="*/ 14 h 108"/>
                  <a:gd name="T14" fmla="*/ 35 w 44"/>
                  <a:gd name="T15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108">
                    <a:moveTo>
                      <a:pt x="35" y="1"/>
                    </a:moveTo>
                    <a:cubicBezTo>
                      <a:pt x="30" y="0"/>
                      <a:pt x="24" y="3"/>
                      <a:pt x="22" y="9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0" y="100"/>
                      <a:pt x="3" y="106"/>
                      <a:pt x="9" y="107"/>
                    </a:cubicBezTo>
                    <a:cubicBezTo>
                      <a:pt x="10" y="108"/>
                      <a:pt x="10" y="108"/>
                      <a:pt x="11" y="108"/>
                    </a:cubicBezTo>
                    <a:cubicBezTo>
                      <a:pt x="16" y="108"/>
                      <a:pt x="20" y="104"/>
                      <a:pt x="22" y="100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4" y="9"/>
                      <a:pt x="41" y="3"/>
                      <a:pt x="3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2" name="Freeform 261">
                <a:extLst>
                  <a:ext uri="{FF2B5EF4-FFF2-40B4-BE49-F238E27FC236}">
                    <a16:creationId xmlns:a16="http://schemas.microsoft.com/office/drawing/2014/main" id="{2E044085-2AAA-6814-36EE-FB80E8497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" y="937"/>
                <a:ext cx="30" cy="71"/>
              </a:xfrm>
              <a:custGeom>
                <a:avLst/>
                <a:gdLst>
                  <a:gd name="T0" fmla="*/ 36 w 45"/>
                  <a:gd name="T1" fmla="*/ 1 h 108"/>
                  <a:gd name="T2" fmla="*/ 23 w 45"/>
                  <a:gd name="T3" fmla="*/ 9 h 108"/>
                  <a:gd name="T4" fmla="*/ 2 w 45"/>
                  <a:gd name="T5" fmla="*/ 94 h 108"/>
                  <a:gd name="T6" fmla="*/ 9 w 45"/>
                  <a:gd name="T7" fmla="*/ 107 h 108"/>
                  <a:gd name="T8" fmla="*/ 12 w 45"/>
                  <a:gd name="T9" fmla="*/ 108 h 108"/>
                  <a:gd name="T10" fmla="*/ 22 w 45"/>
                  <a:gd name="T11" fmla="*/ 100 h 108"/>
                  <a:gd name="T12" fmla="*/ 44 w 45"/>
                  <a:gd name="T13" fmla="*/ 14 h 108"/>
                  <a:gd name="T14" fmla="*/ 36 w 45"/>
                  <a:gd name="T15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08">
                    <a:moveTo>
                      <a:pt x="36" y="1"/>
                    </a:moveTo>
                    <a:cubicBezTo>
                      <a:pt x="30" y="0"/>
                      <a:pt x="24" y="3"/>
                      <a:pt x="23" y="9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0" y="100"/>
                      <a:pt x="4" y="106"/>
                      <a:pt x="9" y="107"/>
                    </a:cubicBezTo>
                    <a:cubicBezTo>
                      <a:pt x="10" y="108"/>
                      <a:pt x="11" y="108"/>
                      <a:pt x="12" y="108"/>
                    </a:cubicBezTo>
                    <a:cubicBezTo>
                      <a:pt x="17" y="108"/>
                      <a:pt x="21" y="104"/>
                      <a:pt x="22" y="100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5" y="9"/>
                      <a:pt x="42" y="3"/>
                      <a:pt x="3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3" name="Freeform 262">
                <a:extLst>
                  <a:ext uri="{FF2B5EF4-FFF2-40B4-BE49-F238E27FC236}">
                    <a16:creationId xmlns:a16="http://schemas.microsoft.com/office/drawing/2014/main" id="{BD210089-752D-FB53-5667-3EDA44683E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13" y="732"/>
                <a:ext cx="340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18CAA53-BA73-E548-5650-A23B3D39F57A}"/>
                </a:ext>
              </a:extLst>
            </p:cNvPr>
            <p:cNvSpPr txBox="1"/>
            <p:nvPr/>
          </p:nvSpPr>
          <p:spPr>
            <a:xfrm>
              <a:off x="8387565" y="985049"/>
              <a:ext cx="85759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700">
                  <a:solidFill>
                    <a:srgbClr val="002060"/>
                  </a:solidFill>
                  <a:latin typeface="Calibri"/>
                  <a:cs typeface="Calibri" panose="020F0502020204030204" pitchFamily="34" charset="0"/>
                </a:rPr>
                <a:t>L’expérimentation se passe très bien, les usages sont mis en place sans point bloquant</a:t>
              </a:r>
              <a:endParaRPr kumimoji="0" lang="fr-FR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411395B-4BE0-1BCA-B704-B4D0D71DEDB5}"/>
                </a:ext>
              </a:extLst>
            </p:cNvPr>
            <p:cNvSpPr txBox="1"/>
            <p:nvPr/>
          </p:nvSpPr>
          <p:spPr>
            <a:xfrm>
              <a:off x="9192235" y="985049"/>
              <a:ext cx="1021677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L’expérimentation se passe bien, les usages sont mis en place malgré des points bloquants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96AB7CE-C5DD-229A-B61F-634DD154312C}"/>
                </a:ext>
              </a:extLst>
            </p:cNvPr>
            <p:cNvSpPr txBox="1"/>
            <p:nvPr/>
          </p:nvSpPr>
          <p:spPr>
            <a:xfrm>
              <a:off x="11133457" y="985049"/>
              <a:ext cx="973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700">
                  <a:solidFill>
                    <a:srgbClr val="002060"/>
                  </a:solidFill>
                  <a:latin typeface="Calibri"/>
                  <a:cs typeface="Calibri" panose="020F0502020204030204" pitchFamily="34" charset="0"/>
                </a:rPr>
                <a:t>L’expérimentation est à l’arrêt.</a:t>
              </a:r>
              <a:endParaRPr kumimoji="0" lang="fr-FR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grpSp>
          <p:nvGrpSpPr>
            <p:cNvPr id="28" name="Group 568">
              <a:extLst>
                <a:ext uri="{FF2B5EF4-FFF2-40B4-BE49-F238E27FC236}">
                  <a16:creationId xmlns:a16="http://schemas.microsoft.com/office/drawing/2014/main" id="{1B785B4F-F647-9D9F-33D9-610FEA070E5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1494067" y="659205"/>
              <a:ext cx="297444" cy="269682"/>
              <a:chOff x="6616" y="2941"/>
              <a:chExt cx="375" cy="340"/>
            </a:xfrm>
            <a:solidFill>
              <a:srgbClr val="E7433C"/>
            </a:solidFill>
          </p:grpSpPr>
          <p:sp>
            <p:nvSpPr>
              <p:cNvPr id="29" name="Freeform 365">
                <a:extLst>
                  <a:ext uri="{FF2B5EF4-FFF2-40B4-BE49-F238E27FC236}">
                    <a16:creationId xmlns:a16="http://schemas.microsoft.com/office/drawing/2014/main" id="{A16D7C30-7B39-C333-BB50-3FBA7D9D42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16" y="2941"/>
                <a:ext cx="375" cy="340"/>
              </a:xfrm>
              <a:custGeom>
                <a:avLst/>
                <a:gdLst>
                  <a:gd name="T0" fmla="*/ 281 w 562"/>
                  <a:gd name="T1" fmla="*/ 21 h 512"/>
                  <a:gd name="T2" fmla="*/ 447 w 562"/>
                  <a:gd name="T3" fmla="*/ 90 h 512"/>
                  <a:gd name="T4" fmla="*/ 447 w 562"/>
                  <a:gd name="T5" fmla="*/ 422 h 512"/>
                  <a:gd name="T6" fmla="*/ 281 w 562"/>
                  <a:gd name="T7" fmla="*/ 490 h 512"/>
                  <a:gd name="T8" fmla="*/ 115 w 562"/>
                  <a:gd name="T9" fmla="*/ 422 h 512"/>
                  <a:gd name="T10" fmla="*/ 115 w 562"/>
                  <a:gd name="T11" fmla="*/ 90 h 512"/>
                  <a:gd name="T12" fmla="*/ 281 w 562"/>
                  <a:gd name="T13" fmla="*/ 21 h 512"/>
                  <a:gd name="T14" fmla="*/ 281 w 562"/>
                  <a:gd name="T15" fmla="*/ 0 h 512"/>
                  <a:gd name="T16" fmla="*/ 100 w 562"/>
                  <a:gd name="T17" fmla="*/ 75 h 512"/>
                  <a:gd name="T18" fmla="*/ 100 w 562"/>
                  <a:gd name="T19" fmla="*/ 437 h 512"/>
                  <a:gd name="T20" fmla="*/ 281 w 562"/>
                  <a:gd name="T21" fmla="*/ 512 h 512"/>
                  <a:gd name="T22" fmla="*/ 462 w 562"/>
                  <a:gd name="T23" fmla="*/ 437 h 512"/>
                  <a:gd name="T24" fmla="*/ 462 w 562"/>
                  <a:gd name="T25" fmla="*/ 75 h 512"/>
                  <a:gd name="T26" fmla="*/ 281 w 562"/>
                  <a:gd name="T27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2" h="512">
                    <a:moveTo>
                      <a:pt x="281" y="21"/>
                    </a:moveTo>
                    <a:cubicBezTo>
                      <a:pt x="343" y="21"/>
                      <a:pt x="402" y="45"/>
                      <a:pt x="447" y="90"/>
                    </a:cubicBezTo>
                    <a:cubicBezTo>
                      <a:pt x="538" y="181"/>
                      <a:pt x="538" y="330"/>
                      <a:pt x="447" y="422"/>
                    </a:cubicBezTo>
                    <a:cubicBezTo>
                      <a:pt x="402" y="466"/>
                      <a:pt x="343" y="490"/>
                      <a:pt x="281" y="490"/>
                    </a:cubicBezTo>
                    <a:cubicBezTo>
                      <a:pt x="218" y="490"/>
                      <a:pt x="159" y="466"/>
                      <a:pt x="115" y="422"/>
                    </a:cubicBezTo>
                    <a:cubicBezTo>
                      <a:pt x="23" y="330"/>
                      <a:pt x="23" y="181"/>
                      <a:pt x="115" y="90"/>
                    </a:cubicBezTo>
                    <a:cubicBezTo>
                      <a:pt x="159" y="45"/>
                      <a:pt x="218" y="21"/>
                      <a:pt x="281" y="21"/>
                    </a:cubicBezTo>
                    <a:moveTo>
                      <a:pt x="281" y="0"/>
                    </a:moveTo>
                    <a:cubicBezTo>
                      <a:pt x="215" y="0"/>
                      <a:pt x="150" y="25"/>
                      <a:pt x="100" y="75"/>
                    </a:cubicBezTo>
                    <a:cubicBezTo>
                      <a:pt x="0" y="175"/>
                      <a:pt x="0" y="337"/>
                      <a:pt x="100" y="437"/>
                    </a:cubicBezTo>
                    <a:cubicBezTo>
                      <a:pt x="150" y="487"/>
                      <a:pt x="215" y="512"/>
                      <a:pt x="281" y="512"/>
                    </a:cubicBezTo>
                    <a:cubicBezTo>
                      <a:pt x="346" y="512"/>
                      <a:pt x="412" y="487"/>
                      <a:pt x="462" y="437"/>
                    </a:cubicBezTo>
                    <a:cubicBezTo>
                      <a:pt x="562" y="337"/>
                      <a:pt x="562" y="175"/>
                      <a:pt x="462" y="75"/>
                    </a:cubicBezTo>
                    <a:cubicBezTo>
                      <a:pt x="412" y="25"/>
                      <a:pt x="346" y="0"/>
                      <a:pt x="28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0" name="Freeform 366">
                <a:extLst>
                  <a:ext uri="{FF2B5EF4-FFF2-40B4-BE49-F238E27FC236}">
                    <a16:creationId xmlns:a16="http://schemas.microsoft.com/office/drawing/2014/main" id="{5269FFD1-6D5D-A556-E6A7-748A2E3785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97" y="3005"/>
                <a:ext cx="213" cy="127"/>
              </a:xfrm>
              <a:custGeom>
                <a:avLst/>
                <a:gdLst>
                  <a:gd name="T0" fmla="*/ 266 w 320"/>
                  <a:gd name="T1" fmla="*/ 85 h 192"/>
                  <a:gd name="T2" fmla="*/ 262 w 320"/>
                  <a:gd name="T3" fmla="*/ 85 h 192"/>
                  <a:gd name="T4" fmla="*/ 176 w 320"/>
                  <a:gd name="T5" fmla="*/ 0 h 192"/>
                  <a:gd name="T6" fmla="*/ 94 w 320"/>
                  <a:gd name="T7" fmla="*/ 55 h 192"/>
                  <a:gd name="T8" fmla="*/ 71 w 320"/>
                  <a:gd name="T9" fmla="*/ 50 h 192"/>
                  <a:gd name="T10" fmla="*/ 0 w 320"/>
                  <a:gd name="T11" fmla="*/ 121 h 192"/>
                  <a:gd name="T12" fmla="*/ 71 w 320"/>
                  <a:gd name="T13" fmla="*/ 192 h 192"/>
                  <a:gd name="T14" fmla="*/ 266 w 320"/>
                  <a:gd name="T15" fmla="*/ 192 h 192"/>
                  <a:gd name="T16" fmla="*/ 320 w 320"/>
                  <a:gd name="T17" fmla="*/ 138 h 192"/>
                  <a:gd name="T18" fmla="*/ 266 w 320"/>
                  <a:gd name="T19" fmla="*/ 85 h 192"/>
                  <a:gd name="T20" fmla="*/ 266 w 320"/>
                  <a:gd name="T21" fmla="*/ 170 h 192"/>
                  <a:gd name="T22" fmla="*/ 71 w 320"/>
                  <a:gd name="T23" fmla="*/ 170 h 192"/>
                  <a:gd name="T24" fmla="*/ 21 w 320"/>
                  <a:gd name="T25" fmla="*/ 121 h 192"/>
                  <a:gd name="T26" fmla="*/ 71 w 320"/>
                  <a:gd name="T27" fmla="*/ 71 h 192"/>
                  <a:gd name="T28" fmla="*/ 95 w 320"/>
                  <a:gd name="T29" fmla="*/ 79 h 192"/>
                  <a:gd name="T30" fmla="*/ 105 w 320"/>
                  <a:gd name="T31" fmla="*/ 80 h 192"/>
                  <a:gd name="T32" fmla="*/ 111 w 320"/>
                  <a:gd name="T33" fmla="*/ 73 h 192"/>
                  <a:gd name="T34" fmla="*/ 176 w 320"/>
                  <a:gd name="T35" fmla="*/ 21 h 192"/>
                  <a:gd name="T36" fmla="*/ 241 w 320"/>
                  <a:gd name="T37" fmla="*/ 86 h 192"/>
                  <a:gd name="T38" fmla="*/ 240 w 320"/>
                  <a:gd name="T39" fmla="*/ 94 h 192"/>
                  <a:gd name="T40" fmla="*/ 239 w 320"/>
                  <a:gd name="T41" fmla="*/ 99 h 192"/>
                  <a:gd name="T42" fmla="*/ 244 w 320"/>
                  <a:gd name="T43" fmla="*/ 110 h 192"/>
                  <a:gd name="T44" fmla="*/ 257 w 320"/>
                  <a:gd name="T45" fmla="*/ 109 h 192"/>
                  <a:gd name="T46" fmla="*/ 259 w 320"/>
                  <a:gd name="T47" fmla="*/ 107 h 192"/>
                  <a:gd name="T48" fmla="*/ 266 w 320"/>
                  <a:gd name="T49" fmla="*/ 106 h 192"/>
                  <a:gd name="T50" fmla="*/ 298 w 320"/>
                  <a:gd name="T51" fmla="*/ 138 h 192"/>
                  <a:gd name="T52" fmla="*/ 266 w 320"/>
                  <a:gd name="T53" fmla="*/ 17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0" h="192">
                    <a:moveTo>
                      <a:pt x="266" y="85"/>
                    </a:moveTo>
                    <a:cubicBezTo>
                      <a:pt x="265" y="85"/>
                      <a:pt x="263" y="85"/>
                      <a:pt x="262" y="85"/>
                    </a:cubicBezTo>
                    <a:cubicBezTo>
                      <a:pt x="262" y="38"/>
                      <a:pt x="223" y="0"/>
                      <a:pt x="176" y="0"/>
                    </a:cubicBezTo>
                    <a:cubicBezTo>
                      <a:pt x="139" y="0"/>
                      <a:pt x="107" y="22"/>
                      <a:pt x="94" y="55"/>
                    </a:cubicBezTo>
                    <a:cubicBezTo>
                      <a:pt x="87" y="52"/>
                      <a:pt x="80" y="50"/>
                      <a:pt x="71" y="50"/>
                    </a:cubicBezTo>
                    <a:cubicBezTo>
                      <a:pt x="31" y="50"/>
                      <a:pt x="0" y="82"/>
                      <a:pt x="0" y="121"/>
                    </a:cubicBezTo>
                    <a:cubicBezTo>
                      <a:pt x="0" y="160"/>
                      <a:pt x="31" y="192"/>
                      <a:pt x="71" y="192"/>
                    </a:cubicBezTo>
                    <a:cubicBezTo>
                      <a:pt x="266" y="192"/>
                      <a:pt x="266" y="192"/>
                      <a:pt x="266" y="192"/>
                    </a:cubicBezTo>
                    <a:cubicBezTo>
                      <a:pt x="296" y="192"/>
                      <a:pt x="320" y="168"/>
                      <a:pt x="320" y="138"/>
                    </a:cubicBezTo>
                    <a:cubicBezTo>
                      <a:pt x="320" y="109"/>
                      <a:pt x="296" y="85"/>
                      <a:pt x="266" y="85"/>
                    </a:cubicBezTo>
                    <a:close/>
                    <a:moveTo>
                      <a:pt x="266" y="170"/>
                    </a:moveTo>
                    <a:cubicBezTo>
                      <a:pt x="71" y="170"/>
                      <a:pt x="71" y="170"/>
                      <a:pt x="71" y="170"/>
                    </a:cubicBezTo>
                    <a:cubicBezTo>
                      <a:pt x="43" y="170"/>
                      <a:pt x="21" y="148"/>
                      <a:pt x="21" y="121"/>
                    </a:cubicBezTo>
                    <a:cubicBezTo>
                      <a:pt x="21" y="93"/>
                      <a:pt x="43" y="71"/>
                      <a:pt x="71" y="71"/>
                    </a:cubicBezTo>
                    <a:cubicBezTo>
                      <a:pt x="80" y="71"/>
                      <a:pt x="87" y="74"/>
                      <a:pt x="95" y="79"/>
                    </a:cubicBezTo>
                    <a:cubicBezTo>
                      <a:pt x="98" y="81"/>
                      <a:pt x="101" y="82"/>
                      <a:pt x="105" y="80"/>
                    </a:cubicBezTo>
                    <a:cubicBezTo>
                      <a:pt x="108" y="79"/>
                      <a:pt x="110" y="76"/>
                      <a:pt x="111" y="73"/>
                    </a:cubicBezTo>
                    <a:cubicBezTo>
                      <a:pt x="117" y="43"/>
                      <a:pt x="145" y="21"/>
                      <a:pt x="176" y="21"/>
                    </a:cubicBezTo>
                    <a:cubicBezTo>
                      <a:pt x="212" y="21"/>
                      <a:pt x="241" y="50"/>
                      <a:pt x="241" y="86"/>
                    </a:cubicBezTo>
                    <a:cubicBezTo>
                      <a:pt x="241" y="89"/>
                      <a:pt x="240" y="91"/>
                      <a:pt x="240" y="94"/>
                    </a:cubicBezTo>
                    <a:cubicBezTo>
                      <a:pt x="240" y="96"/>
                      <a:pt x="240" y="97"/>
                      <a:pt x="239" y="99"/>
                    </a:cubicBezTo>
                    <a:cubicBezTo>
                      <a:pt x="238" y="103"/>
                      <a:pt x="240" y="108"/>
                      <a:pt x="244" y="110"/>
                    </a:cubicBezTo>
                    <a:cubicBezTo>
                      <a:pt x="248" y="112"/>
                      <a:pt x="253" y="112"/>
                      <a:pt x="257" y="109"/>
                    </a:cubicBezTo>
                    <a:cubicBezTo>
                      <a:pt x="257" y="108"/>
                      <a:pt x="258" y="108"/>
                      <a:pt x="259" y="107"/>
                    </a:cubicBezTo>
                    <a:cubicBezTo>
                      <a:pt x="262" y="107"/>
                      <a:pt x="264" y="106"/>
                      <a:pt x="266" y="106"/>
                    </a:cubicBezTo>
                    <a:cubicBezTo>
                      <a:pt x="284" y="106"/>
                      <a:pt x="298" y="121"/>
                      <a:pt x="298" y="138"/>
                    </a:cubicBezTo>
                    <a:cubicBezTo>
                      <a:pt x="298" y="156"/>
                      <a:pt x="284" y="170"/>
                      <a:pt x="266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" name="Freeform 367">
                <a:extLst>
                  <a:ext uri="{FF2B5EF4-FFF2-40B4-BE49-F238E27FC236}">
                    <a16:creationId xmlns:a16="http://schemas.microsoft.com/office/drawing/2014/main" id="{4E5A0E6E-54C9-BB3F-F7FD-A033EA37B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2" y="3146"/>
                <a:ext cx="36" cy="71"/>
              </a:xfrm>
              <a:custGeom>
                <a:avLst/>
                <a:gdLst>
                  <a:gd name="T0" fmla="*/ 43 w 55"/>
                  <a:gd name="T1" fmla="*/ 44 h 108"/>
                  <a:gd name="T2" fmla="*/ 29 w 55"/>
                  <a:gd name="T3" fmla="*/ 44 h 108"/>
                  <a:gd name="T4" fmla="*/ 42 w 55"/>
                  <a:gd name="T5" fmla="*/ 16 h 108"/>
                  <a:gd name="T6" fmla="*/ 37 w 55"/>
                  <a:gd name="T7" fmla="*/ 2 h 108"/>
                  <a:gd name="T8" fmla="*/ 23 w 55"/>
                  <a:gd name="T9" fmla="*/ 7 h 108"/>
                  <a:gd name="T10" fmla="*/ 2 w 55"/>
                  <a:gd name="T11" fmla="*/ 50 h 108"/>
                  <a:gd name="T12" fmla="*/ 2 w 55"/>
                  <a:gd name="T13" fmla="*/ 60 h 108"/>
                  <a:gd name="T14" fmla="*/ 11 w 55"/>
                  <a:gd name="T15" fmla="*/ 65 h 108"/>
                  <a:gd name="T16" fmla="*/ 26 w 55"/>
                  <a:gd name="T17" fmla="*/ 65 h 108"/>
                  <a:gd name="T18" fmla="*/ 12 w 55"/>
                  <a:gd name="T19" fmla="*/ 92 h 108"/>
                  <a:gd name="T20" fmla="*/ 17 w 55"/>
                  <a:gd name="T21" fmla="*/ 107 h 108"/>
                  <a:gd name="T22" fmla="*/ 22 w 55"/>
                  <a:gd name="T23" fmla="*/ 108 h 108"/>
                  <a:gd name="T24" fmla="*/ 32 w 55"/>
                  <a:gd name="T25" fmla="*/ 102 h 108"/>
                  <a:gd name="T26" fmla="*/ 53 w 55"/>
                  <a:gd name="T27" fmla="*/ 59 h 108"/>
                  <a:gd name="T28" fmla="*/ 52 w 55"/>
                  <a:gd name="T29" fmla="*/ 49 h 108"/>
                  <a:gd name="T30" fmla="*/ 43 w 55"/>
                  <a:gd name="T31" fmla="*/ 4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108">
                    <a:moveTo>
                      <a:pt x="43" y="44"/>
                    </a:moveTo>
                    <a:cubicBezTo>
                      <a:pt x="29" y="44"/>
                      <a:pt x="29" y="44"/>
                      <a:pt x="29" y="44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5" y="11"/>
                      <a:pt x="43" y="5"/>
                      <a:pt x="37" y="2"/>
                    </a:cubicBezTo>
                    <a:cubicBezTo>
                      <a:pt x="32" y="0"/>
                      <a:pt x="26" y="2"/>
                      <a:pt x="23" y="7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0" y="53"/>
                      <a:pt x="0" y="57"/>
                      <a:pt x="2" y="60"/>
                    </a:cubicBezTo>
                    <a:cubicBezTo>
                      <a:pt x="4" y="63"/>
                      <a:pt x="8" y="65"/>
                      <a:pt x="11" y="65"/>
                    </a:cubicBezTo>
                    <a:cubicBezTo>
                      <a:pt x="26" y="65"/>
                      <a:pt x="26" y="65"/>
                      <a:pt x="26" y="65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0" y="98"/>
                      <a:pt x="12" y="104"/>
                      <a:pt x="17" y="107"/>
                    </a:cubicBezTo>
                    <a:cubicBezTo>
                      <a:pt x="19" y="107"/>
                      <a:pt x="20" y="108"/>
                      <a:pt x="22" y="108"/>
                    </a:cubicBezTo>
                    <a:cubicBezTo>
                      <a:pt x="26" y="108"/>
                      <a:pt x="30" y="106"/>
                      <a:pt x="32" y="102"/>
                    </a:cubicBezTo>
                    <a:cubicBezTo>
                      <a:pt x="53" y="59"/>
                      <a:pt x="53" y="59"/>
                      <a:pt x="53" y="59"/>
                    </a:cubicBezTo>
                    <a:cubicBezTo>
                      <a:pt x="55" y="56"/>
                      <a:pt x="54" y="52"/>
                      <a:pt x="52" y="49"/>
                    </a:cubicBezTo>
                    <a:cubicBezTo>
                      <a:pt x="50" y="46"/>
                      <a:pt x="47" y="44"/>
                      <a:pt x="43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0B501B9E-E2BD-704D-7C84-39F905AB7FC3}"/>
                </a:ext>
              </a:extLst>
            </p:cNvPr>
            <p:cNvSpPr txBox="1"/>
            <p:nvPr/>
          </p:nvSpPr>
          <p:spPr>
            <a:xfrm>
              <a:off x="10105132" y="985049"/>
              <a:ext cx="102832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L’expérimentation ne se passe pas bien. Des points de blocage empêchent la mise en place des usages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E37B97D-AB3D-09C2-7F8B-D84AC41CC8C1}"/>
              </a:ext>
            </a:extLst>
          </p:cNvPr>
          <p:cNvSpPr/>
          <p:nvPr/>
        </p:nvSpPr>
        <p:spPr>
          <a:xfrm>
            <a:off x="8151367" y="498696"/>
            <a:ext cx="655398" cy="411923"/>
          </a:xfrm>
          <a:prstGeom prst="rect">
            <a:avLst/>
          </a:prstGeom>
          <a:noFill/>
          <a:ln w="28575" cap="flat" cmpd="sng" algn="ctr">
            <a:solidFill>
              <a:srgbClr val="F07D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3517" y="2248"/>
            <a:ext cx="5675902" cy="1147719"/>
          </a:xfrm>
        </p:spPr>
        <p:txBody>
          <a:bodyPr/>
          <a:lstStyle/>
          <a:p>
            <a:r>
              <a:rPr lang="fr-FR"/>
              <a:t>Nom de la structure pilote </a:t>
            </a:r>
            <a:br>
              <a:rPr lang="fr-FR"/>
            </a:br>
            <a:r>
              <a:rPr lang="fr-FR"/>
              <a:t>Région - département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11620482" y="6344103"/>
            <a:ext cx="469918" cy="241092"/>
          </a:xfrm>
        </p:spPr>
        <p:txBody>
          <a:bodyPr/>
          <a:lstStyle/>
          <a:p>
            <a:fld id="{86CB4B4D-7CA3-9044-876B-883B54F8677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8837" y="4852325"/>
            <a:ext cx="4294908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5E5E5E"/>
                </a:solidFill>
                <a:sym typeface="Helvetica Neue"/>
              </a:rPr>
              <a:t>Renseigner les prochaines étapes à réaliser </a:t>
            </a:r>
            <a:endParaRPr kumimoji="0" lang="fr-FR" sz="12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25161" y="2491938"/>
            <a:ext cx="429490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5E5E5E"/>
                </a:solidFill>
                <a:sym typeface="Helvetica Neue"/>
              </a:rPr>
              <a:t>Renseigner les étapes en cours et actions menées</a:t>
            </a:r>
            <a:endParaRPr kumimoji="0" lang="fr-FR" sz="12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750145" y="4645118"/>
            <a:ext cx="610529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>
                <a:ln>
                  <a:noFill/>
                </a:ln>
                <a:solidFill>
                  <a:srgbClr val="2F75B5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Sensibilisation des usagers </a:t>
            </a:r>
            <a:r>
              <a:rPr lang="fr-FR" sz="1200">
                <a:solidFill>
                  <a:srgbClr val="5E5E5E"/>
                </a:solidFill>
                <a:sym typeface="Helvetica Neue"/>
              </a:rPr>
              <a:t>: …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 b="1">
                <a:solidFill>
                  <a:srgbClr val="2F75B5"/>
                </a:solidFill>
                <a:sym typeface="Helvetica Neue"/>
              </a:rPr>
              <a:t>Sensibilisation des professionnels </a:t>
            </a:r>
            <a:r>
              <a:rPr lang="fr-FR" sz="1200">
                <a:solidFill>
                  <a:srgbClr val="5E5E5E"/>
                </a:solidFill>
                <a:sym typeface="Helvetica Neue"/>
              </a:rPr>
              <a:t>: …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 b="1">
                <a:solidFill>
                  <a:srgbClr val="2F75B5"/>
                </a:solidFill>
                <a:sym typeface="Helvetica Neue"/>
              </a:rPr>
              <a:t>Sensibilisation des aidants : </a:t>
            </a:r>
            <a:r>
              <a:rPr lang="fr-FR" sz="1200">
                <a:solidFill>
                  <a:srgbClr val="5E5E5E"/>
                </a:solidFill>
                <a:sym typeface="Helvetica Neue"/>
              </a:rPr>
              <a:t>…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6C65F8C-9311-5FC3-1E96-CD1821C8EDE3}"/>
              </a:ext>
            </a:extLst>
          </p:cNvPr>
          <p:cNvSpPr txBox="1"/>
          <p:nvPr/>
        </p:nvSpPr>
        <p:spPr>
          <a:xfrm>
            <a:off x="5750145" y="2307272"/>
            <a:ext cx="569053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defPPr>
              <a:defRPr lang="fr-FR"/>
            </a:defPPr>
            <a:lvl1pPr marR="0" indent="0" defTabSz="2438338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5E5E5E"/>
                </a:solidFill>
              </a:defRPr>
            </a:lvl1pPr>
          </a:lstStyle>
          <a:p>
            <a:r>
              <a:rPr lang="fr-FR" b="1">
                <a:solidFill>
                  <a:srgbClr val="2F75B5"/>
                </a:solidFill>
                <a:sym typeface="Helvetica Neue"/>
              </a:rPr>
              <a:t>Les parcours / usages envisagés : </a:t>
            </a:r>
            <a:r>
              <a:rPr lang="fr-FR">
                <a:sym typeface="Helvetica Neue"/>
              </a:rPr>
              <a:t>….</a:t>
            </a:r>
          </a:p>
          <a:p>
            <a:endParaRPr lang="fr-FR">
              <a:sym typeface="Helvetica Neue"/>
            </a:endParaRPr>
          </a:p>
          <a:p>
            <a:r>
              <a:rPr lang="fr-FR" b="1">
                <a:solidFill>
                  <a:srgbClr val="2F75B5"/>
                </a:solidFill>
                <a:sym typeface="Helvetica Neue"/>
              </a:rPr>
              <a:t>Les usages sur lesquels les aidants sont mobilisés : </a:t>
            </a:r>
            <a:r>
              <a:rPr lang="fr-FR">
                <a:sym typeface="Helvetica Neue"/>
              </a:rPr>
              <a:t>…</a:t>
            </a:r>
            <a:endParaRPr lang="fr-FR"/>
          </a:p>
          <a:p>
            <a:endParaRPr lang="fr-FR">
              <a:sym typeface="Helvetica Neue"/>
            </a:endParaRPr>
          </a:p>
          <a:p>
            <a:endParaRPr lang="fr-FR">
              <a:sym typeface="Helvetica Neue"/>
            </a:endParaRPr>
          </a:p>
          <a:p>
            <a:endParaRPr lang="fr-FR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962239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Nom de la structure pilote </a:t>
            </a:r>
            <a:br>
              <a:rPr lang="fr-FR"/>
            </a:br>
            <a:r>
              <a:rPr lang="fr-FR"/>
              <a:t>Région - département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1015C5-68AD-B3DE-6C78-580C7B490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81607"/>
              </p:ext>
            </p:extLst>
          </p:nvPr>
        </p:nvGraphicFramePr>
        <p:xfrm>
          <a:off x="82804" y="1641417"/>
          <a:ext cx="12026392" cy="44439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25306">
                  <a:extLst>
                    <a:ext uri="{9D8B030D-6E8A-4147-A177-3AD203B41FA5}">
                      <a16:colId xmlns:a16="http://schemas.microsoft.com/office/drawing/2014/main" val="2839811753"/>
                    </a:ext>
                  </a:extLst>
                </a:gridCol>
                <a:gridCol w="3687913">
                  <a:extLst>
                    <a:ext uri="{9D8B030D-6E8A-4147-A177-3AD203B41FA5}">
                      <a16:colId xmlns:a16="http://schemas.microsoft.com/office/drawing/2014/main" val="1206687066"/>
                    </a:ext>
                  </a:extLst>
                </a:gridCol>
                <a:gridCol w="3403185">
                  <a:extLst>
                    <a:ext uri="{9D8B030D-6E8A-4147-A177-3AD203B41FA5}">
                      <a16:colId xmlns:a16="http://schemas.microsoft.com/office/drawing/2014/main" val="66450856"/>
                    </a:ext>
                  </a:extLst>
                </a:gridCol>
                <a:gridCol w="3009988">
                  <a:extLst>
                    <a:ext uri="{9D8B030D-6E8A-4147-A177-3AD203B41FA5}">
                      <a16:colId xmlns:a16="http://schemas.microsoft.com/office/drawing/2014/main" val="1507932241"/>
                    </a:ext>
                  </a:extLst>
                </a:gridCol>
              </a:tblGrid>
              <a:tr h="50604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000" b="1">
                        <a:solidFill>
                          <a:srgbClr val="006AB2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>
                      <a:solidFill>
                        <a:srgbClr val="000000"/>
                      </a:solidFill>
                    </a:lnT>
                    <a:lnB w="154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200" b="1" i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Freins rencontrés</a:t>
                      </a:r>
                    </a:p>
                  </a:txBody>
                  <a:tcPr anchor="ctr"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>
                      <a:solidFill>
                        <a:srgbClr val="000000"/>
                      </a:solidFill>
                    </a:lnT>
                    <a:lnB w="15450">
                      <a:solidFill>
                        <a:srgbClr val="000000"/>
                      </a:solidFill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200" b="1" i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Leviers d'action</a:t>
                      </a:r>
                    </a:p>
                  </a:txBody>
                  <a:tcPr anchor="ctr"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>
                      <a:solidFill>
                        <a:srgbClr val="000000"/>
                      </a:solidFill>
                    </a:lnT>
                    <a:lnB w="1545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200" b="1" i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Propositions</a:t>
                      </a:r>
                    </a:p>
                  </a:txBody>
                  <a:tcPr anchor="ctr"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>
                      <a:solidFill>
                        <a:srgbClr val="000000"/>
                      </a:solidFill>
                    </a:lnT>
                    <a:lnB w="15450">
                      <a:solidFill>
                        <a:srgbClr val="000000"/>
                      </a:solidFill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1728"/>
                  </a:ext>
                </a:extLst>
              </a:tr>
              <a:tr h="9844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dirty="0">
                          <a:solidFill>
                            <a:srgbClr val="2F75B5"/>
                          </a:solidFill>
                          <a:effectLst/>
                          <a:latin typeface="Arial"/>
                        </a:rPr>
                        <a:t>Aspect technique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000" b="1" dirty="0">
                          <a:solidFill>
                            <a:srgbClr val="2F75B5"/>
                          </a:solidFill>
                          <a:effectLst/>
                          <a:latin typeface="Arial"/>
                        </a:rPr>
                        <a:t>(problème logiciel, etc.)</a:t>
                      </a:r>
                      <a:endParaRPr lang="en-US" dirty="0"/>
                    </a:p>
                  </a:txBody>
                  <a:tcPr anchor="ctr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61476"/>
                  </a:ext>
                </a:extLst>
              </a:tr>
              <a:tr h="9844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dirty="0">
                          <a:solidFill>
                            <a:srgbClr val="2F75B5"/>
                          </a:solidFill>
                          <a:effectLst/>
                          <a:latin typeface="Arial"/>
                        </a:rPr>
                        <a:t>Aspect organisationnel (turnover, etc.)</a:t>
                      </a:r>
                      <a:endParaRPr lang="fr-FR" dirty="0"/>
                    </a:p>
                  </a:txBody>
                  <a:tcPr anchor="ctr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085644"/>
                  </a:ext>
                </a:extLst>
              </a:tr>
              <a:tr h="984485"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000" b="1" dirty="0">
                          <a:solidFill>
                            <a:srgbClr val="2F75B5"/>
                          </a:solidFill>
                          <a:effectLst/>
                          <a:latin typeface="Arial"/>
                        </a:rPr>
                        <a:t>Sensibilisation</a:t>
                      </a:r>
                    </a:p>
                  </a:txBody>
                  <a:tcPr anchor="ctr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fr-FR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581427"/>
                  </a:ext>
                </a:extLst>
              </a:tr>
              <a:tr h="9844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dirty="0">
                          <a:solidFill>
                            <a:srgbClr val="2F75B5"/>
                          </a:solidFill>
                          <a:effectLst/>
                          <a:latin typeface="Arial"/>
                        </a:rPr>
                        <a:t>Autre(s)</a:t>
                      </a:r>
                    </a:p>
                  </a:txBody>
                  <a:tcPr anchor="ctr"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>
                      <a:solidFill>
                        <a:srgbClr val="000000"/>
                      </a:solidFill>
                    </a:lnT>
                    <a:lnB w="154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dirty="0">
                        <a:effectLst/>
                        <a:latin typeface="Arial"/>
                      </a:endParaRPr>
                    </a:p>
                  </a:txBody>
                  <a:tcPr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dirty="0">
                        <a:effectLst/>
                        <a:latin typeface="Arial"/>
                      </a:endParaRPr>
                    </a:p>
                  </a:txBody>
                  <a:tcPr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dirty="0">
                        <a:effectLst/>
                        <a:latin typeface="Arial"/>
                      </a:endParaRPr>
                    </a:p>
                  </a:txBody>
                  <a:tcPr>
                    <a:lnL w="15450">
                      <a:solidFill>
                        <a:srgbClr val="000000"/>
                      </a:solidFill>
                    </a:lnL>
                    <a:lnR w="15450">
                      <a:solidFill>
                        <a:srgbClr val="000000"/>
                      </a:solidFill>
                    </a:lnR>
                    <a:lnT w="154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54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64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9384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D8D54E-306B-FD28-2251-1341D33AFA65}"/>
              </a:ext>
            </a:extLst>
          </p:cNvPr>
          <p:cNvSpPr/>
          <p:nvPr/>
        </p:nvSpPr>
        <p:spPr>
          <a:xfrm>
            <a:off x="1036320" y="1971040"/>
            <a:ext cx="10119360" cy="37795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Nom de la structure pilote </a:t>
            </a:r>
            <a:br>
              <a:rPr lang="fr-FR"/>
            </a:br>
            <a:r>
              <a:rPr lang="fr-FR"/>
              <a:t>Région - département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22681" y="2178668"/>
            <a:ext cx="99466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N’hésitez</a:t>
            </a:r>
            <a:r>
              <a:rPr kumimoji="0" lang="fr-FR" sz="2400" b="0" i="0" u="none" strike="noStrike" cap="none" spc="0" normalizeH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pas à rajouter d’autres éléments qui vous semblent pertinents (parcours, captures d’écran…)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372123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EE24-CF93-A793-F95A-5CB92220BA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50165" y="3447648"/>
            <a:ext cx="6761760" cy="1263055"/>
          </a:xfrm>
        </p:spPr>
        <p:txBody>
          <a:bodyPr/>
          <a:lstStyle/>
          <a:p>
            <a:r>
              <a:rPr lang="en-US"/>
              <a:t>Annexes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87B198-6F28-5266-BFF8-2C7D8C1E0AAD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60ABD50-125B-AAD5-06C4-47263A9C4E01}"/>
              </a:ext>
            </a:extLst>
          </p:cNvPr>
          <p:cNvSpPr txBox="1"/>
          <p:nvPr/>
        </p:nvSpPr>
        <p:spPr>
          <a:xfrm>
            <a:off x="3450165" y="4911240"/>
            <a:ext cx="51168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>
                <a:ln>
                  <a:noFill/>
                </a:ln>
                <a:solidFill>
                  <a:srgbClr val="2F75B5"/>
                </a:solidFill>
                <a:effectLst/>
                <a:uFillTx/>
                <a:sym typeface="Helvetica Neue"/>
              </a:rPr>
              <a:t>Dans cette partie, </a:t>
            </a:r>
            <a:r>
              <a:rPr lang="fr-FR" sz="1200" b="1">
                <a:solidFill>
                  <a:srgbClr val="2F75B5"/>
                </a:solidFill>
                <a:sym typeface="Helvetica Neue"/>
              </a:rPr>
              <a:t>merci de </a:t>
            </a:r>
            <a:r>
              <a:rPr kumimoji="0" lang="fr-FR" sz="1200" b="1" i="0" u="none" strike="noStrike" cap="none" spc="0" normalizeH="0" baseline="0">
                <a:ln>
                  <a:noFill/>
                </a:ln>
                <a:solidFill>
                  <a:srgbClr val="2F75B5"/>
                </a:solidFill>
                <a:effectLst/>
                <a:uFillTx/>
                <a:sym typeface="Helvetica Neue"/>
              </a:rPr>
              <a:t>copier/coller les slides des précédents envois, en indiquant la date pour chacun d’entre eux.</a:t>
            </a:r>
          </a:p>
        </p:txBody>
      </p:sp>
    </p:spTree>
    <p:extLst>
      <p:ext uri="{BB962C8B-B14F-4D97-AF65-F5344CB8AC3E}">
        <p14:creationId xmlns:p14="http://schemas.microsoft.com/office/powerpoint/2010/main" val="28397577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92982b-4e9a-4b37-8633-1f28f79bda33">
      <Terms xmlns="http://schemas.microsoft.com/office/infopath/2007/PartnerControls"/>
    </lcf76f155ced4ddcb4097134ff3c332f>
    <SharedWithUsers xmlns="7c8ddf5e-d20f-48dc-aefc-2070f49ceb6a">
      <UserInfo>
        <DisplayName>Anne LORIN</DisplayName>
        <AccountId>9</AccountId>
        <AccountType/>
      </UserInfo>
      <UserInfo>
        <DisplayName>Maylis PERNIN</DisplayName>
        <AccountId>6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93D6813B79224FBEAAD6B69854B928" ma:contentTypeVersion="18" ma:contentTypeDescription="Crée un document." ma:contentTypeScope="" ma:versionID="1c73668974a9885dc860893017e07aad">
  <xsd:schema xmlns:xsd="http://www.w3.org/2001/XMLSchema" xmlns:xs="http://www.w3.org/2001/XMLSchema" xmlns:p="http://schemas.microsoft.com/office/2006/metadata/properties" xmlns:ns1="http://schemas.microsoft.com/sharepoint/v3" xmlns:ns2="bb92982b-4e9a-4b37-8633-1f28f79bda33" xmlns:ns3="7c8ddf5e-d20f-48dc-aefc-2070f49ceb6a" targetNamespace="http://schemas.microsoft.com/office/2006/metadata/properties" ma:root="true" ma:fieldsID="fb08233811f3b48937618eebd8d2c70f" ns1:_="" ns2:_="" ns3:_="">
    <xsd:import namespace="http://schemas.microsoft.com/sharepoint/v3"/>
    <xsd:import namespace="bb92982b-4e9a-4b37-8633-1f28f79bda33"/>
    <xsd:import namespace="7c8ddf5e-d20f-48dc-aefc-2070f49ceb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2982b-4e9a-4b37-8633-1f28f79bd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c4480557-28ee-4200-b705-f4b4ceb9c1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ddf5e-d20f-48dc-aefc-2070f49ceb6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6E860-3DDB-4AD5-8914-F021A43EBB7F}">
  <ds:schemaRefs>
    <ds:schemaRef ds:uri="7c8ddf5e-d20f-48dc-aefc-2070f49ceb6a"/>
    <ds:schemaRef ds:uri="bb92982b-4e9a-4b37-8633-1f28f79bda3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C721BE-A9E1-40CB-BE5C-E19B9DBF9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B5ABD4-E87A-42FC-AD06-09F377389B0D}">
  <ds:schemaRefs>
    <ds:schemaRef ds:uri="7c8ddf5e-d20f-48dc-aefc-2070f49ceb6a"/>
    <ds:schemaRef ds:uri="bb92982b-4e9a-4b37-8633-1f28f79bda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490</Words>
  <Application>Microsoft Office PowerPoint</Application>
  <PresentationFormat>Grand écran</PresentationFormat>
  <Paragraphs>121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 Neue</vt:lpstr>
      <vt:lpstr>Helvetica Neue Medium</vt:lpstr>
      <vt:lpstr>Tahoma</vt:lpstr>
      <vt:lpstr>Wingdings</vt:lpstr>
      <vt:lpstr>21_BasicWhite</vt:lpstr>
      <vt:lpstr>Comité régional - expérimentation Mon espace santé secteur Médico-social</vt:lpstr>
      <vt:lpstr>Tour de table – Nom de la région</vt:lpstr>
      <vt:lpstr>Nom de la structure pilote  Région - département</vt:lpstr>
      <vt:lpstr>Nom de la structure pilote  Région - département</vt:lpstr>
      <vt:lpstr>Nom de la structure pilote  Région - département</vt:lpstr>
      <vt:lpstr>Nom de la structure pilote  Région - département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Visuel générique</dc:title>
  <dc:creator>Hélène Garzino</dc:creator>
  <cp:lastModifiedBy>MONSAINT Jules</cp:lastModifiedBy>
  <cp:revision>11</cp:revision>
  <dcterms:created xsi:type="dcterms:W3CDTF">2021-04-23T16:50:34Z</dcterms:created>
  <dcterms:modified xsi:type="dcterms:W3CDTF">2024-04-03T08:29:43Z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0x0101003A93D6813B79224FBEAAD6B69854B928</vt:lpwstr>
  </property>
  <property fmtid="{D5CDD505-2E9C-101B-9397-08002B2CF9AE}" pid="3" name="MediaServiceImageTags">
    <vt:lpwstr/>
  </property>
  <property fmtid="{D5CDD505-2E9C-101B-9397-08002B2CF9AE}" pid="4" name="MSIP_Label_7bd1f144-26ac-4410-8fdb-05c7de218e82_Enabled">
    <vt:lpwstr>true</vt:lpwstr>
  </property>
  <property fmtid="{D5CDD505-2E9C-101B-9397-08002B2CF9AE}" pid="5" name="MSIP_Label_7bd1f144-26ac-4410-8fdb-05c7de218e82_SetDate">
    <vt:lpwstr>2023-06-20T16:33:32Z</vt:lpwstr>
  </property>
  <property fmtid="{D5CDD505-2E9C-101B-9397-08002B2CF9AE}" pid="6" name="MSIP_Label_7bd1f144-26ac-4410-8fdb-05c7de218e82_Method">
    <vt:lpwstr>Standard</vt:lpwstr>
  </property>
  <property fmtid="{D5CDD505-2E9C-101B-9397-08002B2CF9AE}" pid="7" name="MSIP_Label_7bd1f144-26ac-4410-8fdb-05c7de218e82_Name">
    <vt:lpwstr>FR Usage restreint</vt:lpwstr>
  </property>
  <property fmtid="{D5CDD505-2E9C-101B-9397-08002B2CF9AE}" pid="8" name="MSIP_Label_7bd1f144-26ac-4410-8fdb-05c7de218e82_SiteId">
    <vt:lpwstr>8b87af7d-8647-4dc7-8df4-5f69a2011bb5</vt:lpwstr>
  </property>
  <property fmtid="{D5CDD505-2E9C-101B-9397-08002B2CF9AE}" pid="9" name="MSIP_Label_7bd1f144-26ac-4410-8fdb-05c7de218e82_ActionId">
    <vt:lpwstr>13a34acd-eebd-4f4f-b5d2-b5b0ee820f86</vt:lpwstr>
  </property>
  <property fmtid="{D5CDD505-2E9C-101B-9397-08002B2CF9AE}" pid="10" name="MSIP_Label_7bd1f144-26ac-4410-8fdb-05c7de218e82_ContentBits">
    <vt:lpwstr>3</vt:lpwstr>
  </property>
</Properties>
</file>