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39"/>
  </p:notesMasterIdLst>
  <p:handoutMasterIdLst>
    <p:handoutMasterId r:id="rId40"/>
  </p:handoutMasterIdLst>
  <p:sldIdLst>
    <p:sldId id="2145708383" r:id="rId5"/>
    <p:sldId id="2145708384" r:id="rId6"/>
    <p:sldId id="2145708415" r:id="rId7"/>
    <p:sldId id="2145708409" r:id="rId8"/>
    <p:sldId id="2145708386" r:id="rId9"/>
    <p:sldId id="2145708387" r:id="rId10"/>
    <p:sldId id="2145708388" r:id="rId11"/>
    <p:sldId id="2145708389" r:id="rId12"/>
    <p:sldId id="2145708418" r:id="rId13"/>
    <p:sldId id="2145708420" r:id="rId14"/>
    <p:sldId id="2145708390" r:id="rId15"/>
    <p:sldId id="2145708391" r:id="rId16"/>
    <p:sldId id="2145708417" r:id="rId17"/>
    <p:sldId id="2145708398" r:id="rId18"/>
    <p:sldId id="2145708400" r:id="rId19"/>
    <p:sldId id="2145708401" r:id="rId20"/>
    <p:sldId id="2145708421" r:id="rId21"/>
    <p:sldId id="2145708402" r:id="rId22"/>
    <p:sldId id="2145708427" r:id="rId23"/>
    <p:sldId id="2145708428" r:id="rId24"/>
    <p:sldId id="2145708429" r:id="rId25"/>
    <p:sldId id="2145708432" r:id="rId26"/>
    <p:sldId id="2145708392" r:id="rId27"/>
    <p:sldId id="2145708393" r:id="rId28"/>
    <p:sldId id="2145708394" r:id="rId29"/>
    <p:sldId id="2145708395" r:id="rId30"/>
    <p:sldId id="2145708396" r:id="rId31"/>
    <p:sldId id="2145708397" r:id="rId32"/>
    <p:sldId id="2145708416" r:id="rId33"/>
    <p:sldId id="2145708422" r:id="rId34"/>
    <p:sldId id="2145708410" r:id="rId35"/>
    <p:sldId id="2145708423" r:id="rId36"/>
    <p:sldId id="2145708424" r:id="rId37"/>
    <p:sldId id="2145708407" r:id="rId3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ROY LEO (CNAM / Paris)" initials="LL(/P" lastIdx="8" clrIdx="0"/>
  <p:cmAuthor id="1" name="FRANGEUL SANDRINE (CNAM / Paris)" initials="FS(/P" lastIdx="3" clrIdx="1"/>
  <p:cmAuthor id="2" name="GHARIANI, Héla (DNS)" initials="GH(" lastIdx="3" clrIdx="2"/>
  <p:cmAuthor id="3" name=" " initials="VC(" lastIdx="7" clrIdx="3"/>
  <p:cmAuthor id="4" name="BEAUFRET, Raphaël (DNS)" initials="BR("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8B0CC"/>
    <a:srgbClr val="2A9CA9"/>
    <a:srgbClr val="F5B1CE"/>
    <a:srgbClr val="E63984"/>
    <a:srgbClr val="0060AB"/>
    <a:srgbClr val="FF42A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CBA0D-DF91-47F5-B450-C2FB7930E30A}" v="9" dt="2022-11-23T20:22:17.644"/>
    <p1510:client id="{3FD814C3-0867-4A57-A3DB-F5FAC6681B7E}" v="48" dt="2022-11-28T15:55:38.341"/>
    <p1510:client id="{CFA12631-D6C7-4149-98ED-32F237F3EAB6}" v="4" dt="2022-11-23T20:26:37.346"/>
    <p1510:client id="{F9C2F2C6-FBC0-4A8A-8F37-38AF862B3BB7}" v="6" dt="2022-11-28T15:57:31.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3455" autoAdjust="0"/>
  </p:normalViewPr>
  <p:slideViewPr>
    <p:cSldViewPr snapToGrid="0">
      <p:cViewPr varScale="1">
        <p:scale>
          <a:sx n="64" d="100"/>
          <a:sy n="64" d="100"/>
        </p:scale>
        <p:origin x="760"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51"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lis PERNIN" userId="S::maylis.pernin.ext@esante.gouv.fr::d52f518f-f995-4772-a9fb-0fa9cac925bf" providerId="AD" clId="Web-{F9C2F2C6-FBC0-4A8A-8F37-38AF862B3BB7}"/>
    <pc:docChg chg="modSld">
      <pc:chgData name="Maylis PERNIN" userId="S::maylis.pernin.ext@esante.gouv.fr::d52f518f-f995-4772-a9fb-0fa9cac925bf" providerId="AD" clId="Web-{F9C2F2C6-FBC0-4A8A-8F37-38AF862B3BB7}" dt="2022-11-28T15:57:31.916" v="5" actId="1076"/>
      <pc:docMkLst>
        <pc:docMk/>
      </pc:docMkLst>
      <pc:sldChg chg="delSp modSp">
        <pc:chgData name="Maylis PERNIN" userId="S::maylis.pernin.ext@esante.gouv.fr::d52f518f-f995-4772-a9fb-0fa9cac925bf" providerId="AD" clId="Web-{F9C2F2C6-FBC0-4A8A-8F37-38AF862B3BB7}" dt="2022-11-28T15:57:31.916" v="5" actId="1076"/>
        <pc:sldMkLst>
          <pc:docMk/>
          <pc:sldMk cId="2612458173" sldId="2145708384"/>
        </pc:sldMkLst>
        <pc:spChg chg="del">
          <ac:chgData name="Maylis PERNIN" userId="S::maylis.pernin.ext@esante.gouv.fr::d52f518f-f995-4772-a9fb-0fa9cac925bf" providerId="AD" clId="Web-{F9C2F2C6-FBC0-4A8A-8F37-38AF862B3BB7}" dt="2022-11-28T15:57:14.603" v="1"/>
          <ac:spMkLst>
            <pc:docMk/>
            <pc:sldMk cId="2612458173" sldId="2145708384"/>
            <ac:spMk id="16" creationId="{6C12A829-B9DC-8A3F-2ED0-566805816B3B}"/>
          </ac:spMkLst>
        </pc:spChg>
        <pc:grpChg chg="mod">
          <ac:chgData name="Maylis PERNIN" userId="S::maylis.pernin.ext@esante.gouv.fr::d52f518f-f995-4772-a9fb-0fa9cac925bf" providerId="AD" clId="Web-{F9C2F2C6-FBC0-4A8A-8F37-38AF862B3BB7}" dt="2022-11-28T15:57:31.916" v="5" actId="1076"/>
          <ac:grpSpMkLst>
            <pc:docMk/>
            <pc:sldMk cId="2612458173" sldId="2145708384"/>
            <ac:grpSpMk id="8" creationId="{00000000-0000-0000-0000-000000000000}"/>
          </ac:grpSpMkLst>
        </pc:grpChg>
        <pc:grpChg chg="mod">
          <ac:chgData name="Maylis PERNIN" userId="S::maylis.pernin.ext@esante.gouv.fr::d52f518f-f995-4772-a9fb-0fa9cac925bf" providerId="AD" clId="Web-{F9C2F2C6-FBC0-4A8A-8F37-38AF862B3BB7}" dt="2022-11-28T15:57:22.463" v="3" actId="1076"/>
          <ac:grpSpMkLst>
            <pc:docMk/>
            <pc:sldMk cId="2612458173" sldId="2145708384"/>
            <ac:grpSpMk id="11" creationId="{00000000-0000-0000-0000-000000000000}"/>
          </ac:grpSpMkLst>
        </pc:grpChg>
        <pc:grpChg chg="mod">
          <ac:chgData name="Maylis PERNIN" userId="S::maylis.pernin.ext@esante.gouv.fr::d52f518f-f995-4772-a9fb-0fa9cac925bf" providerId="AD" clId="Web-{F9C2F2C6-FBC0-4A8A-8F37-38AF862B3BB7}" dt="2022-11-28T15:57:27.557" v="4" actId="1076"/>
          <ac:grpSpMkLst>
            <pc:docMk/>
            <pc:sldMk cId="2612458173" sldId="2145708384"/>
            <ac:grpSpMk id="19" creationId="{00000000-0000-0000-0000-000000000000}"/>
          </ac:grpSpMkLst>
        </pc:grpChg>
        <pc:grpChg chg="del">
          <ac:chgData name="Maylis PERNIN" userId="S::maylis.pernin.ext@esante.gouv.fr::d52f518f-f995-4772-a9fb-0fa9cac925bf" providerId="AD" clId="Web-{F9C2F2C6-FBC0-4A8A-8F37-38AF862B3BB7}" dt="2022-11-28T15:57:10.087" v="0"/>
          <ac:grpSpMkLst>
            <pc:docMk/>
            <pc:sldMk cId="2612458173" sldId="2145708384"/>
            <ac:grpSpMk id="23" creationId="{00000000-0000-0000-0000-000000000000}"/>
          </ac:grpSpMkLst>
        </pc:grpChg>
        <pc:picChg chg="del">
          <ac:chgData name="Maylis PERNIN" userId="S::maylis.pernin.ext@esante.gouv.fr::d52f518f-f995-4772-a9fb-0fa9cac925bf" providerId="AD" clId="Web-{F9C2F2C6-FBC0-4A8A-8F37-38AF862B3BB7}" dt="2022-11-28T15:57:15.869" v="2"/>
          <ac:picMkLst>
            <pc:docMk/>
            <pc:sldMk cId="2612458173" sldId="2145708384"/>
            <ac:picMk id="26" creationId="{00000000-0000-0000-0000-000000000000}"/>
          </ac:picMkLst>
        </pc:picChg>
      </pc:sldChg>
    </pc:docChg>
  </pc:docChgLst>
  <pc:docChgLst>
    <pc:chgData name="BILLARD, Marianne (DNS)" userId="S::marianne.billard_sante.gouv.fr#ext#@esantegouv.onmicrosoft.com::f0bb4e85-cd8f-49a3-9156-63f674139205" providerId="AD" clId="Web-{492C91E9-6A8A-42F8-8650-17ADD28751D9}"/>
    <pc:docChg chg="modSld">
      <pc:chgData name="BILLARD, Marianne (DNS)" userId="S::marianne.billard_sante.gouv.fr#ext#@esantegouv.onmicrosoft.com::f0bb4e85-cd8f-49a3-9156-63f674139205" providerId="AD" clId="Web-{492C91E9-6A8A-42F8-8650-17ADD28751D9}" dt="2022-11-22T19:31:23.346" v="3"/>
      <pc:docMkLst>
        <pc:docMk/>
      </pc:docMkLst>
      <pc:sldChg chg="addSp delSp modSp">
        <pc:chgData name="BILLARD, Marianne (DNS)" userId="S::marianne.billard_sante.gouv.fr#ext#@esantegouv.onmicrosoft.com::f0bb4e85-cd8f-49a3-9156-63f674139205" providerId="AD" clId="Web-{492C91E9-6A8A-42F8-8650-17ADD28751D9}" dt="2022-11-22T19:31:23.346" v="3"/>
        <pc:sldMkLst>
          <pc:docMk/>
          <pc:sldMk cId="3650660386" sldId="520"/>
        </pc:sldMkLst>
        <pc:spChg chg="add del mod">
          <ac:chgData name="BILLARD, Marianne (DNS)" userId="S::marianne.billard_sante.gouv.fr#ext#@esantegouv.onmicrosoft.com::f0bb4e85-cd8f-49a3-9156-63f674139205" providerId="AD" clId="Web-{492C91E9-6A8A-42F8-8650-17ADD28751D9}" dt="2022-11-22T19:31:23.346" v="3"/>
          <ac:spMkLst>
            <pc:docMk/>
            <pc:sldMk cId="3650660386" sldId="520"/>
            <ac:spMk id="3" creationId="{35E44505-25B5-4A1B-4C01-8A029E3B9D10}"/>
          </ac:spMkLst>
        </pc:spChg>
        <pc:spChg chg="del">
          <ac:chgData name="BILLARD, Marianne (DNS)" userId="S::marianne.billard_sante.gouv.fr#ext#@esantegouv.onmicrosoft.com::f0bb4e85-cd8f-49a3-9156-63f674139205" providerId="AD" clId="Web-{492C91E9-6A8A-42F8-8650-17ADD28751D9}" dt="2022-11-22T19:31:21.174" v="2"/>
          <ac:spMkLst>
            <pc:docMk/>
            <pc:sldMk cId="3650660386" sldId="520"/>
            <ac:spMk id="6" creationId="{364FEA5B-C045-9C4E-B542-DCDE53876EE9}"/>
          </ac:spMkLst>
        </pc:spChg>
        <pc:spChg chg="del">
          <ac:chgData name="BILLARD, Marianne (DNS)" userId="S::marianne.billard_sante.gouv.fr#ext#@esantegouv.onmicrosoft.com::f0bb4e85-cd8f-49a3-9156-63f674139205" providerId="AD" clId="Web-{492C91E9-6A8A-42F8-8650-17ADD28751D9}" dt="2022-11-22T19:31:16.892" v="0"/>
          <ac:spMkLst>
            <pc:docMk/>
            <pc:sldMk cId="3650660386" sldId="520"/>
            <ac:spMk id="12" creationId="{03B6B24E-80D2-4044-AACF-DA177DFE5994}"/>
          </ac:spMkLst>
        </pc:spChg>
        <pc:spChg chg="del">
          <ac:chgData name="BILLARD, Marianne (DNS)" userId="S::marianne.billard_sante.gouv.fr#ext#@esantegouv.onmicrosoft.com::f0bb4e85-cd8f-49a3-9156-63f674139205" providerId="AD" clId="Web-{492C91E9-6A8A-42F8-8650-17ADD28751D9}" dt="2022-11-22T19:31:19.220" v="1"/>
          <ac:spMkLst>
            <pc:docMk/>
            <pc:sldMk cId="3650660386" sldId="520"/>
            <ac:spMk id="13" creationId="{03B6B24E-80D2-4044-AACF-DA177DFE5994}"/>
          </ac:spMkLst>
        </pc:spChg>
      </pc:sldChg>
    </pc:docChg>
  </pc:docChgLst>
  <pc:docChgLst>
    <pc:chgData name="Anne LORIN" userId="36a05026-be65-4a4f-986d-ceb908be52cf" providerId="ADAL" clId="{CFA12631-D6C7-4149-98ED-32F237F3EAB6}"/>
    <pc:docChg chg="custSel addSld modSld">
      <pc:chgData name="Anne LORIN" userId="36a05026-be65-4a4f-986d-ceb908be52cf" providerId="ADAL" clId="{CFA12631-D6C7-4149-98ED-32F237F3EAB6}" dt="2022-11-23T20:26:37.445" v="87" actId="27636"/>
      <pc:docMkLst>
        <pc:docMk/>
      </pc:docMkLst>
      <pc:sldChg chg="modSp add mod">
        <pc:chgData name="Anne LORIN" userId="36a05026-be65-4a4f-986d-ceb908be52cf" providerId="ADAL" clId="{CFA12631-D6C7-4149-98ED-32F237F3EAB6}" dt="2022-11-23T20:26:37.413" v="82" actId="27636"/>
        <pc:sldMkLst>
          <pc:docMk/>
          <pc:sldMk cId="648236077" sldId="2145707358"/>
        </pc:sldMkLst>
        <pc:spChg chg="mod">
          <ac:chgData name="Anne LORIN" userId="36a05026-be65-4a4f-986d-ceb908be52cf" providerId="ADAL" clId="{CFA12631-D6C7-4149-98ED-32F237F3EAB6}" dt="2022-11-23T20:26:37.413" v="82" actId="27636"/>
          <ac:spMkLst>
            <pc:docMk/>
            <pc:sldMk cId="648236077" sldId="2145707358"/>
            <ac:spMk id="8" creationId="{B3B3F270-2838-44A9-AB2B-644A025CC407}"/>
          </ac:spMkLst>
        </pc:spChg>
      </pc:sldChg>
      <pc:sldChg chg="modSp add mod">
        <pc:chgData name="Anne LORIN" userId="36a05026-be65-4a4f-986d-ceb908be52cf" providerId="ADAL" clId="{CFA12631-D6C7-4149-98ED-32F237F3EAB6}" dt="2022-11-23T20:24:28.083" v="3" actId="207"/>
        <pc:sldMkLst>
          <pc:docMk/>
          <pc:sldMk cId="2668779575" sldId="2145707434"/>
        </pc:sldMkLst>
        <pc:spChg chg="mod">
          <ac:chgData name="Anne LORIN" userId="36a05026-be65-4a4f-986d-ceb908be52cf" providerId="ADAL" clId="{CFA12631-D6C7-4149-98ED-32F237F3EAB6}" dt="2022-11-23T20:24:22.512" v="1" actId="207"/>
          <ac:spMkLst>
            <pc:docMk/>
            <pc:sldMk cId="2668779575" sldId="2145707434"/>
            <ac:spMk id="8" creationId="{F424628F-31B7-40C4-8182-AD5B3D769F84}"/>
          </ac:spMkLst>
        </pc:spChg>
        <pc:spChg chg="mod">
          <ac:chgData name="Anne LORIN" userId="36a05026-be65-4a4f-986d-ceb908be52cf" providerId="ADAL" clId="{CFA12631-D6C7-4149-98ED-32F237F3EAB6}" dt="2022-11-23T20:24:25.006" v="2" actId="207"/>
          <ac:spMkLst>
            <pc:docMk/>
            <pc:sldMk cId="2668779575" sldId="2145707434"/>
            <ac:spMk id="9" creationId="{2A07923E-A8E3-4CC6-81E0-E28124E9F70B}"/>
          </ac:spMkLst>
        </pc:spChg>
        <pc:spChg chg="mod">
          <ac:chgData name="Anne LORIN" userId="36a05026-be65-4a4f-986d-ceb908be52cf" providerId="ADAL" clId="{CFA12631-D6C7-4149-98ED-32F237F3EAB6}" dt="2022-11-23T20:24:28.083" v="3" actId="207"/>
          <ac:spMkLst>
            <pc:docMk/>
            <pc:sldMk cId="2668779575" sldId="2145707434"/>
            <ac:spMk id="10" creationId="{D2C0DD4B-C6E3-4E90-A963-587282D26FBA}"/>
          </ac:spMkLst>
        </pc:spChg>
      </pc:sldChg>
      <pc:sldChg chg="modSp new mod">
        <pc:chgData name="Anne LORIN" userId="36a05026-be65-4a4f-986d-ceb908be52cf" providerId="ADAL" clId="{CFA12631-D6C7-4149-98ED-32F237F3EAB6}" dt="2022-11-23T20:24:58.979" v="77" actId="20577"/>
        <pc:sldMkLst>
          <pc:docMk/>
          <pc:sldMk cId="3926742493" sldId="2145707435"/>
        </pc:sldMkLst>
        <pc:spChg chg="mod">
          <ac:chgData name="Anne LORIN" userId="36a05026-be65-4a4f-986d-ceb908be52cf" providerId="ADAL" clId="{CFA12631-D6C7-4149-98ED-32F237F3EAB6}" dt="2022-11-23T20:24:58.979" v="77" actId="20577"/>
          <ac:spMkLst>
            <pc:docMk/>
            <pc:sldMk cId="3926742493" sldId="2145707435"/>
            <ac:spMk id="2" creationId="{19F54AE2-C49A-49DD-B314-3F0C982EEACD}"/>
          </ac:spMkLst>
        </pc:spChg>
      </pc:sldChg>
      <pc:sldChg chg="add">
        <pc:chgData name="Anne LORIN" userId="36a05026-be65-4a4f-986d-ceb908be52cf" providerId="ADAL" clId="{CFA12631-D6C7-4149-98ED-32F237F3EAB6}" dt="2022-11-23T20:25:15.320" v="78"/>
        <pc:sldMkLst>
          <pc:docMk/>
          <pc:sldMk cId="1911862847" sldId="2145707436"/>
        </pc:sldMkLst>
      </pc:sldChg>
      <pc:sldChg chg="modSp add mod">
        <pc:chgData name="Anne LORIN" userId="36a05026-be65-4a4f-986d-ceb908be52cf" providerId="ADAL" clId="{CFA12631-D6C7-4149-98ED-32F237F3EAB6}" dt="2022-11-23T20:26:37.445" v="87" actId="27636"/>
        <pc:sldMkLst>
          <pc:docMk/>
          <pc:sldMk cId="553416071" sldId="2145707440"/>
        </pc:sldMkLst>
        <pc:spChg chg="mod">
          <ac:chgData name="Anne LORIN" userId="36a05026-be65-4a4f-986d-ceb908be52cf" providerId="ADAL" clId="{CFA12631-D6C7-4149-98ED-32F237F3EAB6}" dt="2022-11-23T20:26:37.445" v="87" actId="27636"/>
          <ac:spMkLst>
            <pc:docMk/>
            <pc:sldMk cId="553416071" sldId="2145707440"/>
            <ac:spMk id="2" creationId="{2AFC82FA-1321-49FF-8F5A-B3DADC9DD4C4}"/>
          </ac:spMkLst>
        </pc:spChg>
      </pc:sldChg>
      <pc:sldChg chg="add">
        <pc:chgData name="Anne LORIN" userId="36a05026-be65-4a4f-986d-ceb908be52cf" providerId="ADAL" clId="{CFA12631-D6C7-4149-98ED-32F237F3EAB6}" dt="2022-11-23T20:26:37.344" v="81"/>
        <pc:sldMkLst>
          <pc:docMk/>
          <pc:sldMk cId="3376881473" sldId="2145707489"/>
        </pc:sldMkLst>
      </pc:sldChg>
      <pc:sldChg chg="modSp add mod">
        <pc:chgData name="Anne LORIN" userId="36a05026-be65-4a4f-986d-ceb908be52cf" providerId="ADAL" clId="{CFA12631-D6C7-4149-98ED-32F237F3EAB6}" dt="2022-11-23T20:26:37.438" v="86" actId="27636"/>
        <pc:sldMkLst>
          <pc:docMk/>
          <pc:sldMk cId="1151431492" sldId="2145707490"/>
        </pc:sldMkLst>
        <pc:spChg chg="mod">
          <ac:chgData name="Anne LORIN" userId="36a05026-be65-4a4f-986d-ceb908be52cf" providerId="ADAL" clId="{CFA12631-D6C7-4149-98ED-32F237F3EAB6}" dt="2022-11-23T20:26:37.438" v="86" actId="27636"/>
          <ac:spMkLst>
            <pc:docMk/>
            <pc:sldMk cId="1151431492" sldId="2145707490"/>
            <ac:spMk id="4" creationId="{F26B4567-97A1-49A0-AF59-5418C77D13D7}"/>
          </ac:spMkLst>
        </pc:spChg>
      </pc:sldChg>
      <pc:sldChg chg="add">
        <pc:chgData name="Anne LORIN" userId="36a05026-be65-4a4f-986d-ceb908be52cf" providerId="ADAL" clId="{CFA12631-D6C7-4149-98ED-32F237F3EAB6}" dt="2022-11-23T20:26:37.344" v="81"/>
        <pc:sldMkLst>
          <pc:docMk/>
          <pc:sldMk cId="3224138375" sldId="2145707503"/>
        </pc:sldMkLst>
      </pc:sldChg>
      <pc:sldChg chg="add">
        <pc:chgData name="Anne LORIN" userId="36a05026-be65-4a4f-986d-ceb908be52cf" providerId="ADAL" clId="{CFA12631-D6C7-4149-98ED-32F237F3EAB6}" dt="2022-11-23T20:26:37.344" v="81"/>
        <pc:sldMkLst>
          <pc:docMk/>
          <pc:sldMk cId="941080128" sldId="2145707505"/>
        </pc:sldMkLst>
      </pc:sldChg>
      <pc:sldChg chg="add">
        <pc:chgData name="Anne LORIN" userId="36a05026-be65-4a4f-986d-ceb908be52cf" providerId="ADAL" clId="{CFA12631-D6C7-4149-98ED-32F237F3EAB6}" dt="2022-11-23T20:26:37.344" v="81"/>
        <pc:sldMkLst>
          <pc:docMk/>
          <pc:sldMk cId="2067458123" sldId="2145708312"/>
        </pc:sldMkLst>
      </pc:sldChg>
      <pc:sldChg chg="add">
        <pc:chgData name="Anne LORIN" userId="36a05026-be65-4a4f-986d-ceb908be52cf" providerId="ADAL" clId="{CFA12631-D6C7-4149-98ED-32F237F3EAB6}" dt="2022-11-23T20:26:37.344" v="81"/>
        <pc:sldMkLst>
          <pc:docMk/>
          <pc:sldMk cId="1732016803" sldId="2145708318"/>
        </pc:sldMkLst>
      </pc:sldChg>
      <pc:sldChg chg="add">
        <pc:chgData name="Anne LORIN" userId="36a05026-be65-4a4f-986d-ceb908be52cf" providerId="ADAL" clId="{CFA12631-D6C7-4149-98ED-32F237F3EAB6}" dt="2022-11-23T20:26:37.344" v="81"/>
        <pc:sldMkLst>
          <pc:docMk/>
          <pc:sldMk cId="1702220123" sldId="2145708319"/>
        </pc:sldMkLst>
      </pc:sldChg>
      <pc:sldChg chg="add">
        <pc:chgData name="Anne LORIN" userId="36a05026-be65-4a4f-986d-ceb908be52cf" providerId="ADAL" clId="{CFA12631-D6C7-4149-98ED-32F237F3EAB6}" dt="2022-11-23T20:26:37.344" v="81"/>
        <pc:sldMkLst>
          <pc:docMk/>
          <pc:sldMk cId="1925006520" sldId="2145708321"/>
        </pc:sldMkLst>
      </pc:sldChg>
      <pc:sldChg chg="add">
        <pc:chgData name="Anne LORIN" userId="36a05026-be65-4a4f-986d-ceb908be52cf" providerId="ADAL" clId="{CFA12631-D6C7-4149-98ED-32F237F3EAB6}" dt="2022-11-23T20:26:37.344" v="81"/>
        <pc:sldMkLst>
          <pc:docMk/>
          <pc:sldMk cId="3443693117" sldId="2145708323"/>
        </pc:sldMkLst>
      </pc:sldChg>
      <pc:sldChg chg="add">
        <pc:chgData name="Anne LORIN" userId="36a05026-be65-4a4f-986d-ceb908be52cf" providerId="ADAL" clId="{CFA12631-D6C7-4149-98ED-32F237F3EAB6}" dt="2022-11-23T20:26:37.344" v="81"/>
        <pc:sldMkLst>
          <pc:docMk/>
          <pc:sldMk cId="4044794970" sldId="2145708324"/>
        </pc:sldMkLst>
      </pc:sldChg>
      <pc:sldChg chg="add">
        <pc:chgData name="Anne LORIN" userId="36a05026-be65-4a4f-986d-ceb908be52cf" providerId="ADAL" clId="{CFA12631-D6C7-4149-98ED-32F237F3EAB6}" dt="2022-11-23T20:26:37.344" v="81"/>
        <pc:sldMkLst>
          <pc:docMk/>
          <pc:sldMk cId="1555643384" sldId="2145708326"/>
        </pc:sldMkLst>
      </pc:sldChg>
      <pc:sldChg chg="add">
        <pc:chgData name="Anne LORIN" userId="36a05026-be65-4a4f-986d-ceb908be52cf" providerId="ADAL" clId="{CFA12631-D6C7-4149-98ED-32F237F3EAB6}" dt="2022-11-23T20:26:37.344" v="81"/>
        <pc:sldMkLst>
          <pc:docMk/>
          <pc:sldMk cId="28067856" sldId="2145708327"/>
        </pc:sldMkLst>
      </pc:sldChg>
      <pc:sldChg chg="modSp add mod">
        <pc:chgData name="Anne LORIN" userId="36a05026-be65-4a4f-986d-ceb908be52cf" providerId="ADAL" clId="{CFA12631-D6C7-4149-98ED-32F237F3EAB6}" dt="2022-11-23T20:25:33.576" v="80" actId="27636"/>
        <pc:sldMkLst>
          <pc:docMk/>
          <pc:sldMk cId="1917086963" sldId="2145708353"/>
        </pc:sldMkLst>
        <pc:spChg chg="mod">
          <ac:chgData name="Anne LORIN" userId="36a05026-be65-4a4f-986d-ceb908be52cf" providerId="ADAL" clId="{CFA12631-D6C7-4149-98ED-32F237F3EAB6}" dt="2022-11-23T20:25:33.576" v="80" actId="27636"/>
          <ac:spMkLst>
            <pc:docMk/>
            <pc:sldMk cId="1917086963" sldId="2145708353"/>
            <ac:spMk id="7" creationId="{AE48F0FB-D5D0-428A-BD09-74D18CDCBC47}"/>
          </ac:spMkLst>
        </pc:spChg>
      </pc:sldChg>
      <pc:sldChg chg="modSp add mod">
        <pc:chgData name="Anne LORIN" userId="36a05026-be65-4a4f-986d-ceb908be52cf" providerId="ADAL" clId="{CFA12631-D6C7-4149-98ED-32F237F3EAB6}" dt="2022-11-23T20:26:37.418" v="83" actId="27636"/>
        <pc:sldMkLst>
          <pc:docMk/>
          <pc:sldMk cId="1475115133" sldId="2145708360"/>
        </pc:sldMkLst>
        <pc:spChg chg="mod">
          <ac:chgData name="Anne LORIN" userId="36a05026-be65-4a4f-986d-ceb908be52cf" providerId="ADAL" clId="{CFA12631-D6C7-4149-98ED-32F237F3EAB6}" dt="2022-11-23T20:26:37.418" v="83" actId="27636"/>
          <ac:spMkLst>
            <pc:docMk/>
            <pc:sldMk cId="1475115133" sldId="2145708360"/>
            <ac:spMk id="7" creationId="{171C54D5-E754-4E8F-AF29-FA3FAF0F4B57}"/>
          </ac:spMkLst>
        </pc:spChg>
      </pc:sldChg>
      <pc:sldChg chg="add">
        <pc:chgData name="Anne LORIN" userId="36a05026-be65-4a4f-986d-ceb908be52cf" providerId="ADAL" clId="{CFA12631-D6C7-4149-98ED-32F237F3EAB6}" dt="2022-11-23T20:26:37.344" v="81"/>
        <pc:sldMkLst>
          <pc:docMk/>
          <pc:sldMk cId="3967998269" sldId="2145708370"/>
        </pc:sldMkLst>
      </pc:sldChg>
      <pc:sldChg chg="add">
        <pc:chgData name="Anne LORIN" userId="36a05026-be65-4a4f-986d-ceb908be52cf" providerId="ADAL" clId="{CFA12631-D6C7-4149-98ED-32F237F3EAB6}" dt="2022-11-23T20:26:37.344" v="81"/>
        <pc:sldMkLst>
          <pc:docMk/>
          <pc:sldMk cId="193518876" sldId="2145708371"/>
        </pc:sldMkLst>
      </pc:sldChg>
      <pc:sldChg chg="add">
        <pc:chgData name="Anne LORIN" userId="36a05026-be65-4a4f-986d-ceb908be52cf" providerId="ADAL" clId="{CFA12631-D6C7-4149-98ED-32F237F3EAB6}" dt="2022-11-23T20:26:37.344" v="81"/>
        <pc:sldMkLst>
          <pc:docMk/>
          <pc:sldMk cId="2973932224" sldId="2145708372"/>
        </pc:sldMkLst>
      </pc:sldChg>
      <pc:sldChg chg="modSp add mod">
        <pc:chgData name="Anne LORIN" userId="36a05026-be65-4a4f-986d-ceb908be52cf" providerId="ADAL" clId="{CFA12631-D6C7-4149-98ED-32F237F3EAB6}" dt="2022-11-23T20:26:37.420" v="84" actId="27636"/>
        <pc:sldMkLst>
          <pc:docMk/>
          <pc:sldMk cId="965415235" sldId="2145708373"/>
        </pc:sldMkLst>
        <pc:spChg chg="mod">
          <ac:chgData name="Anne LORIN" userId="36a05026-be65-4a4f-986d-ceb908be52cf" providerId="ADAL" clId="{CFA12631-D6C7-4149-98ED-32F237F3EAB6}" dt="2022-11-23T20:26:37.420" v="84" actId="27636"/>
          <ac:spMkLst>
            <pc:docMk/>
            <pc:sldMk cId="965415235" sldId="2145708373"/>
            <ac:spMk id="43" creationId="{0C414CFE-30B8-4285-91E5-ED0C4C0F4D5C}"/>
          </ac:spMkLst>
        </pc:spChg>
      </pc:sldChg>
      <pc:sldChg chg="modSp add mod">
        <pc:chgData name="Anne LORIN" userId="36a05026-be65-4a4f-986d-ceb908be52cf" providerId="ADAL" clId="{CFA12631-D6C7-4149-98ED-32F237F3EAB6}" dt="2022-11-23T20:26:37.432" v="85" actId="27636"/>
        <pc:sldMkLst>
          <pc:docMk/>
          <pc:sldMk cId="1853495282" sldId="2145708380"/>
        </pc:sldMkLst>
        <pc:spChg chg="mod">
          <ac:chgData name="Anne LORIN" userId="36a05026-be65-4a4f-986d-ceb908be52cf" providerId="ADAL" clId="{CFA12631-D6C7-4149-98ED-32F237F3EAB6}" dt="2022-11-23T20:26:37.432" v="85" actId="27636"/>
          <ac:spMkLst>
            <pc:docMk/>
            <pc:sldMk cId="1853495282" sldId="2145708380"/>
            <ac:spMk id="4" creationId="{4C70B898-CB7A-490A-8EC0-FB511C2E3A7F}"/>
          </ac:spMkLst>
        </pc:spChg>
      </pc:sldChg>
      <pc:sldChg chg="add">
        <pc:chgData name="Anne LORIN" userId="36a05026-be65-4a4f-986d-ceb908be52cf" providerId="ADAL" clId="{CFA12631-D6C7-4149-98ED-32F237F3EAB6}" dt="2022-11-23T20:26:37.344" v="81"/>
        <pc:sldMkLst>
          <pc:docMk/>
          <pc:sldMk cId="2923803521" sldId="2145708381"/>
        </pc:sldMkLst>
      </pc:sldChg>
      <pc:sldChg chg="add">
        <pc:chgData name="Anne LORIN" userId="36a05026-be65-4a4f-986d-ceb908be52cf" providerId="ADAL" clId="{CFA12631-D6C7-4149-98ED-32F237F3EAB6}" dt="2022-11-23T20:26:37.344" v="81"/>
        <pc:sldMkLst>
          <pc:docMk/>
          <pc:sldMk cId="1024485297" sldId="2145708382"/>
        </pc:sldMkLst>
      </pc:sldChg>
    </pc:docChg>
  </pc:docChgLst>
  <pc:docChgLst>
    <pc:chgData name="Anne LORIN" userId="S::anne.lorin@esante.gouv.fr::36a05026-be65-4a4f-986d-ceb908be52cf" providerId="AD" clId="Web-{100CBA0D-DF91-47F5-B450-C2FB7930E30A}"/>
    <pc:docChg chg="addSld modSld sldOrd">
      <pc:chgData name="Anne LORIN" userId="S::anne.lorin@esante.gouv.fr::36a05026-be65-4a4f-986d-ceb908be52cf" providerId="AD" clId="Web-{100CBA0D-DF91-47F5-B450-C2FB7930E30A}" dt="2022-11-23T20:22:17.644" v="8" actId="20577"/>
      <pc:docMkLst>
        <pc:docMk/>
      </pc:docMkLst>
      <pc:sldChg chg="modSp new ord">
        <pc:chgData name="Anne LORIN" userId="S::anne.lorin@esante.gouv.fr::36a05026-be65-4a4f-986d-ceb908be52cf" providerId="AD" clId="Web-{100CBA0D-DF91-47F5-B450-C2FB7930E30A}" dt="2022-11-23T20:22:17.644" v="8" actId="20577"/>
        <pc:sldMkLst>
          <pc:docMk/>
          <pc:sldMk cId="1493537720" sldId="543"/>
        </pc:sldMkLst>
        <pc:spChg chg="mod">
          <ac:chgData name="Anne LORIN" userId="S::anne.lorin@esante.gouv.fr::36a05026-be65-4a4f-986d-ceb908be52cf" providerId="AD" clId="Web-{100CBA0D-DF91-47F5-B450-C2FB7930E30A}" dt="2022-11-23T20:22:17.644" v="8" actId="20577"/>
          <ac:spMkLst>
            <pc:docMk/>
            <pc:sldMk cId="1493537720" sldId="543"/>
            <ac:spMk id="2" creationId="{8EEB3ED0-0509-82FE-8A1A-559014EB009F}"/>
          </ac:spMkLst>
        </pc:spChg>
      </pc:sldChg>
    </pc:docChg>
  </pc:docChgLst>
  <pc:docChgLst>
    <pc:chgData name="VIGIER, Claire (DNS)" userId="S::claire.vigier_sante.gouv.fr#ext#@esante.gouv.fr::646d4fc3-0b46-479a-b93d-65fe0e264425" providerId="AD" clId="Web-{3FD814C3-0867-4A57-A3DB-F5FAC6681B7E}"/>
    <pc:docChg chg="modSld">
      <pc:chgData name="VIGIER, Claire (DNS)" userId="S::claire.vigier_sante.gouv.fr#ext#@esante.gouv.fr::646d4fc3-0b46-479a-b93d-65fe0e264425" providerId="AD" clId="Web-{3FD814C3-0867-4A57-A3DB-F5FAC6681B7E}" dt="2022-11-28T15:55:38.341" v="27" actId="20577"/>
      <pc:docMkLst>
        <pc:docMk/>
      </pc:docMkLst>
      <pc:sldChg chg="addSp modSp">
        <pc:chgData name="VIGIER, Claire (DNS)" userId="S::claire.vigier_sante.gouv.fr#ext#@esante.gouv.fr::646d4fc3-0b46-479a-b93d-65fe0e264425" providerId="AD" clId="Web-{3FD814C3-0867-4A57-A3DB-F5FAC6681B7E}" dt="2022-11-28T15:53:34.291" v="25" actId="20577"/>
        <pc:sldMkLst>
          <pc:docMk/>
          <pc:sldMk cId="2612458173" sldId="2145708384"/>
        </pc:sldMkLst>
        <pc:spChg chg="add mod">
          <ac:chgData name="VIGIER, Claire (DNS)" userId="S::claire.vigier_sante.gouv.fr#ext#@esante.gouv.fr::646d4fc3-0b46-479a-b93d-65fe0e264425" providerId="AD" clId="Web-{3FD814C3-0867-4A57-A3DB-F5FAC6681B7E}" dt="2022-11-28T15:53:34.291" v="25" actId="20577"/>
          <ac:spMkLst>
            <pc:docMk/>
            <pc:sldMk cId="2612458173" sldId="2145708384"/>
            <ac:spMk id="16" creationId="{6C12A829-B9DC-8A3F-2ED0-566805816B3B}"/>
          </ac:spMkLst>
        </pc:spChg>
      </pc:sldChg>
      <pc:sldChg chg="modSp">
        <pc:chgData name="VIGIER, Claire (DNS)" userId="S::claire.vigier_sante.gouv.fr#ext#@esante.gouv.fr::646d4fc3-0b46-479a-b93d-65fe0e264425" providerId="AD" clId="Web-{3FD814C3-0867-4A57-A3DB-F5FAC6681B7E}" dt="2022-11-28T15:55:38.341" v="27" actId="20577"/>
        <pc:sldMkLst>
          <pc:docMk/>
          <pc:sldMk cId="40687118" sldId="2145708401"/>
        </pc:sldMkLst>
        <pc:spChg chg="mod">
          <ac:chgData name="VIGIER, Claire (DNS)" userId="S::claire.vigier_sante.gouv.fr#ext#@esante.gouv.fr::646d4fc3-0b46-479a-b93d-65fe0e264425" providerId="AD" clId="Web-{3FD814C3-0867-4A57-A3DB-F5FAC6681B7E}" dt="2022-11-28T15:55:38.341" v="27" actId="20577"/>
          <ac:spMkLst>
            <pc:docMk/>
            <pc:sldMk cId="40687118" sldId="2145708401"/>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38828079941075"/>
          <c:y val="0"/>
          <c:w val="0.68617534838777117"/>
          <c:h val="0.92513325423289183"/>
        </c:manualLayout>
      </c:layout>
      <c:pieChart>
        <c:varyColors val="1"/>
        <c:ser>
          <c:idx val="0"/>
          <c:order val="0"/>
          <c:tx>
            <c:strRef>
              <c:f>Feuil1!$B$1</c:f>
              <c:strCache>
                <c:ptCount val="1"/>
                <c:pt idx="0">
                  <c:v>Ventes</c:v>
                </c:pt>
              </c:strCache>
            </c:strRef>
          </c:tx>
          <c:spPr>
            <a:ln w="28575">
              <a:solidFill>
                <a:schemeClr val="bg1"/>
              </a:solidFill>
            </a:ln>
          </c:spPr>
          <c:dPt>
            <c:idx val="1"/>
            <c:bubble3D val="0"/>
            <c:spPr>
              <a:solidFill>
                <a:schemeClr val="accent5"/>
              </a:solidFill>
              <a:ln w="28575">
                <a:solidFill>
                  <a:schemeClr val="bg1"/>
                </a:solidFill>
              </a:ln>
            </c:spPr>
            <c:extLst>
              <c:ext xmlns:c16="http://schemas.microsoft.com/office/drawing/2014/chart" uri="{C3380CC4-5D6E-409C-BE32-E72D297353CC}">
                <c16:uniqueId val="{00000001-8AE3-4CDB-A7A5-F9654E07E828}"/>
              </c:ext>
            </c:extLst>
          </c:dPt>
          <c:dPt>
            <c:idx val="3"/>
            <c:bubble3D val="0"/>
            <c:spPr>
              <a:solidFill>
                <a:schemeClr val="accent2"/>
              </a:solidFill>
              <a:ln w="28575">
                <a:solidFill>
                  <a:schemeClr val="bg1"/>
                </a:solidFill>
              </a:ln>
            </c:spPr>
            <c:extLst>
              <c:ext xmlns:c16="http://schemas.microsoft.com/office/drawing/2014/chart" uri="{C3380CC4-5D6E-409C-BE32-E72D297353CC}">
                <c16:uniqueId val="{00000003-8AE3-4CDB-A7A5-F9654E07E828}"/>
              </c:ext>
            </c:extLst>
          </c:dPt>
          <c:dPt>
            <c:idx val="4"/>
            <c:bubble3D val="0"/>
            <c:spPr>
              <a:solidFill>
                <a:schemeClr val="accent2"/>
              </a:solidFill>
              <a:ln w="28575">
                <a:solidFill>
                  <a:schemeClr val="bg1"/>
                </a:solidFill>
              </a:ln>
            </c:spPr>
            <c:extLst>
              <c:ext xmlns:c16="http://schemas.microsoft.com/office/drawing/2014/chart" uri="{C3380CC4-5D6E-409C-BE32-E72D297353CC}">
                <c16:uniqueId val="{00000005-8AE3-4CDB-A7A5-F9654E07E828}"/>
              </c:ext>
            </c:extLst>
          </c:dPt>
          <c:cat>
            <c:numRef>
              <c:f>Feuil1!$A$2:$A$6</c:f>
              <c:numCache>
                <c:formatCode>General</c:formatCode>
                <c:ptCount val="5"/>
              </c:numCache>
            </c:numRef>
          </c:cat>
          <c:val>
            <c:numRef>
              <c:f>Feuil1!$B$2:$B$6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6-8AE3-4CDB-A7A5-F9654E07E82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lang="fr-FR"/>
          </a:p>
        </p:txBody>
      </p:sp>
      <p:sp>
        <p:nvSpPr>
          <p:cNvPr id="3" name="Espace réservé de la date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D7ACF54C-C699-479E-B094-9FF19E9DB10F}" type="datetimeFigureOut">
              <a:rPr lang="fr-FR" smtClean="0"/>
              <a:t>02/12/2022</a:t>
            </a:fld>
            <a:endParaRPr lang="fr-FR"/>
          </a:p>
        </p:txBody>
      </p:sp>
      <p:sp>
        <p:nvSpPr>
          <p:cNvPr id="4" name="Espace réservé du pied de page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30A1859C-2242-4BCF-842E-E6A2E314D30B}" type="slidenum">
              <a:rPr lang="fr-FR" smtClean="0"/>
              <a:t>‹N°›</a:t>
            </a:fld>
            <a:endParaRPr lang="fr-FR"/>
          </a:p>
        </p:txBody>
      </p:sp>
    </p:spTree>
    <p:extLst>
      <p:ext uri="{BB962C8B-B14F-4D97-AF65-F5344CB8AC3E}">
        <p14:creationId xmlns:p14="http://schemas.microsoft.com/office/powerpoint/2010/main" val="1024166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fr-FR"/>
          </a:p>
        </p:txBody>
      </p:sp>
      <p:sp>
        <p:nvSpPr>
          <p:cNvPr id="3" name="Espace réservé de la date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C96779A6-C2DE-4337-897D-AB6BD137AFEB}" type="datetimeFigureOut">
              <a:rPr lang="fr-FR" smtClean="0"/>
              <a:t>02/12/2022</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108" tIns="46054" rIns="92108" bIns="46054"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66B34FB7-1B06-4CFB-A871-425EE32B069A}" type="slidenum">
              <a:rPr lang="fr-FR" smtClean="0"/>
              <a:t>‹N°›</a:t>
            </a:fld>
            <a:endParaRPr lang="fr-FR"/>
          </a:p>
        </p:txBody>
      </p:sp>
    </p:spTree>
    <p:extLst>
      <p:ext uri="{BB962C8B-B14F-4D97-AF65-F5344CB8AC3E}">
        <p14:creationId xmlns:p14="http://schemas.microsoft.com/office/powerpoint/2010/main" val="69781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re">
    <p:spTree>
      <p:nvGrpSpPr>
        <p:cNvPr id="1" name=""/>
        <p:cNvGrpSpPr/>
        <p:nvPr/>
      </p:nvGrpSpPr>
      <p:grpSpPr>
        <a:xfrm>
          <a:off x="0" y="0"/>
          <a:ext cx="0" cy="0"/>
          <a:chOff x="0" y="0"/>
          <a:chExt cx="0" cy="0"/>
        </a:xfrm>
      </p:grpSpPr>
      <p:sp>
        <p:nvSpPr>
          <p:cNvPr id="2" name="Rectangle 1"/>
          <p:cNvSpPr/>
          <p:nvPr userDrawn="1"/>
        </p:nvSpPr>
        <p:spPr>
          <a:xfrm>
            <a:off x="424873" y="1473654"/>
            <a:ext cx="11495327" cy="4156364"/>
          </a:xfrm>
          <a:prstGeom prst="rect">
            <a:avLst/>
          </a:prstGeom>
          <a:solidFill>
            <a:srgbClr val="F5B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Titre de la présentation"/>
          <p:cNvSpPr txBox="1">
            <a:spLocks noGrp="1"/>
          </p:cNvSpPr>
          <p:nvPr>
            <p:ph type="title" hasCustomPrompt="1"/>
          </p:nvPr>
        </p:nvSpPr>
        <p:spPr>
          <a:xfrm>
            <a:off x="794902" y="2819581"/>
            <a:ext cx="6761760" cy="1263055"/>
          </a:xfrm>
          <a:prstGeom prst="rect">
            <a:avLst/>
          </a:prstGeom>
        </p:spPr>
        <p:txBody>
          <a:bodyPr anchor="b">
            <a:normAutofit/>
          </a:bodyPr>
          <a:lstStyle>
            <a:lvl1pPr>
              <a:defRPr sz="4000" cap="all" spc="-60"/>
            </a:lvl1pPr>
          </a:lstStyle>
          <a:p>
            <a:r>
              <a:rPr err="1"/>
              <a:t>Titre</a:t>
            </a:r>
            <a:r>
              <a:t> de la </a:t>
            </a:r>
            <a:r>
              <a:rPr err="1"/>
              <a:t>présentation</a:t>
            </a:r>
            <a:endParaRPr/>
          </a:p>
        </p:txBody>
      </p:sp>
      <p:sp>
        <p:nvSpPr>
          <p:cNvPr id="23" name="Sur titre de la présentation"/>
          <p:cNvSpPr txBox="1">
            <a:spLocks noGrp="1"/>
          </p:cNvSpPr>
          <p:nvPr>
            <p:ph type="body" sz="quarter" idx="22"/>
          </p:nvPr>
        </p:nvSpPr>
        <p:spPr>
          <a:xfrm>
            <a:off x="794902" y="4313620"/>
            <a:ext cx="5423018" cy="533479"/>
          </a:xfrm>
          <a:prstGeom prst="rect">
            <a:avLst/>
          </a:prstGeom>
        </p:spPr>
        <p:txBody>
          <a:bodyPr wrap="square" anchor="ctr">
            <a:spAutoFit/>
          </a:bodyPr>
          <a:lstStyle>
            <a:lvl1pPr algn="l" defTabSz="1219169">
              <a:defRPr sz="2800" cap="all"/>
            </a:lvl1pPr>
          </a:lstStyle>
          <a:p>
            <a:r>
              <a:t>Sur </a:t>
            </a:r>
            <a:r>
              <a:rPr err="1"/>
              <a:t>titre</a:t>
            </a:r>
            <a:r>
              <a:t> de la </a:t>
            </a:r>
            <a:r>
              <a:rPr err="1"/>
              <a:t>présentation</a:t>
            </a:r>
            <a:endParaRP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pic>
        <p:nvPicPr>
          <p:cNvPr id="10"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2"/>
          <a:stretch>
            <a:fillRect/>
          </a:stretch>
        </p:blipFill>
        <p:spPr>
          <a:xfrm>
            <a:off x="8841012" y="2044743"/>
            <a:ext cx="2785838" cy="3014186"/>
          </a:xfrm>
          <a:prstGeom prst="rect">
            <a:avLst/>
          </a:prstGeom>
          <a:ln w="12700">
            <a:miter lim="400000"/>
          </a:ln>
        </p:spPr>
      </p:pic>
      <p:sp>
        <p:nvSpPr>
          <p:cNvPr id="12" name="Auteur et date">
            <a:extLst>
              <a:ext uri="{FF2B5EF4-FFF2-40B4-BE49-F238E27FC236}">
                <a16:creationId xmlns:a16="http://schemas.microsoft.com/office/drawing/2014/main" id="{2B859A87-B1E0-4044-8157-E71691372C06}"/>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dirty="0"/>
              <a:t>Présentation Mon espace </a:t>
            </a:r>
            <a:r>
              <a:rPr lang="fr-FR" kern="0" dirty="0" smtClean="0"/>
              <a:t>santé</a:t>
            </a:r>
            <a:endParaRPr lang="fr-FR" kern="0" dirty="0"/>
          </a:p>
        </p:txBody>
      </p:sp>
      <p:pic>
        <p:nvPicPr>
          <p:cNvPr id="13" name="Image 12">
            <a:extLst>
              <a:ext uri="{FF2B5EF4-FFF2-40B4-BE49-F238E27FC236}">
                <a16:creationId xmlns:a16="http://schemas.microsoft.com/office/drawing/2014/main" id="{4C64AC50-13D0-9D4D-8D0B-AA6957A4B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73" y="81210"/>
            <a:ext cx="2034643" cy="1284421"/>
          </a:xfrm>
          <a:prstGeom prst="rect">
            <a:avLst/>
          </a:prstGeom>
        </p:spPr>
      </p:pic>
      <p:pic>
        <p:nvPicPr>
          <p:cNvPr id="14" name="Image 13">
            <a:extLst>
              <a:ext uri="{FF2B5EF4-FFF2-40B4-BE49-F238E27FC236}">
                <a16:creationId xmlns:a16="http://schemas.microsoft.com/office/drawing/2014/main" id="{8A5000E7-9301-FC42-AF03-40F1219BCD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36381" y="263752"/>
            <a:ext cx="2494267" cy="919337"/>
          </a:xfrm>
          <a:prstGeom prst="rect">
            <a:avLst/>
          </a:prstGeom>
        </p:spPr>
      </p:pic>
      <p:sp>
        <p:nvSpPr>
          <p:cNvPr id="21" name="Ligne"/>
          <p:cNvSpPr/>
          <p:nvPr/>
        </p:nvSpPr>
        <p:spPr>
          <a:xfrm>
            <a:off x="830437" y="4223316"/>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26728" y="4223316"/>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pic>
        <p:nvPicPr>
          <p:cNvPr id="15" name="Image 14">
            <a:extLst>
              <a:ext uri="{FF2B5EF4-FFF2-40B4-BE49-F238E27FC236}">
                <a16:creationId xmlns:a16="http://schemas.microsoft.com/office/drawing/2014/main" id="{2243E6BC-6888-406A-B31F-4F493CFF85EF}"/>
              </a:ext>
            </a:extLst>
          </p:cNvPr>
          <p:cNvPicPr>
            <a:picLocks noChangeAspect="1"/>
          </p:cNvPicPr>
          <p:nvPr userDrawn="1"/>
        </p:nvPicPr>
        <p:blipFill>
          <a:blip r:embed="rId5"/>
          <a:stretch>
            <a:fillRect/>
          </a:stretch>
        </p:blipFill>
        <p:spPr>
          <a:xfrm>
            <a:off x="5413389" y="264496"/>
            <a:ext cx="2547033" cy="917848"/>
          </a:xfrm>
          <a:prstGeom prst="rect">
            <a:avLst/>
          </a:prstGeom>
        </p:spPr>
      </p:pic>
      <p:pic>
        <p:nvPicPr>
          <p:cNvPr id="16"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2368299" y="6182037"/>
            <a:ext cx="535113" cy="480556"/>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7"/>
          <a:stretch>
            <a:fillRect/>
          </a:stretch>
        </p:blipFill>
        <p:spPr>
          <a:xfrm>
            <a:off x="467365" y="6180782"/>
            <a:ext cx="1880873" cy="472713"/>
          </a:xfrm>
          <a:prstGeom prst="rect">
            <a:avLst/>
          </a:prstGeom>
        </p:spPr>
      </p:pic>
    </p:spTree>
    <p:extLst>
      <p:ext uri="{BB962C8B-B14F-4D97-AF65-F5344CB8AC3E}">
        <p14:creationId xmlns:p14="http://schemas.microsoft.com/office/powerpoint/2010/main" val="20510097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17" name="Rectangle 16"/>
          <p:cNvSpPr/>
          <p:nvPr userDrawn="1"/>
        </p:nvSpPr>
        <p:spPr>
          <a:xfrm>
            <a:off x="501875" y="1646909"/>
            <a:ext cx="11495327" cy="4156364"/>
          </a:xfrm>
          <a:prstGeom prst="rect">
            <a:avLst/>
          </a:prstGeom>
          <a:solidFill>
            <a:srgbClr val="F8B0C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14"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72657" y="2743200"/>
            <a:ext cx="2880000" cy="815115"/>
          </a:xfrm>
          <a:prstGeom prst="rect">
            <a:avLst/>
          </a:prstGeom>
        </p:spPr>
        <p:txBody>
          <a:bodyPr anchor="t"/>
          <a:lstStyle>
            <a:lvl1pPr marL="0" indent="0">
              <a:buNone/>
              <a:defRPr sz="5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72655" y="3558314"/>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16"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2982058" y="2842126"/>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pic>
        <p:nvPicPr>
          <p:cNvPr id="18" name="Logo-ReMES.png" descr="Logo-ReMES.png"/>
          <p:cNvPicPr>
            <a:picLocks noChangeAspect="1"/>
          </p:cNvPicPr>
          <p:nvPr userDrawn="1"/>
        </p:nvPicPr>
        <p:blipFill>
          <a:blip r:embed="rId2"/>
          <a:stretch>
            <a:fillRect/>
          </a:stretch>
        </p:blipFill>
        <p:spPr>
          <a:xfrm>
            <a:off x="10876114" y="13835"/>
            <a:ext cx="1187545" cy="1284884"/>
          </a:xfrm>
          <a:prstGeom prst="rect">
            <a:avLst/>
          </a:prstGeom>
          <a:ln w="12700">
            <a:miter lim="400000"/>
          </a:ln>
        </p:spPr>
      </p:pic>
      <p:pic>
        <p:nvPicPr>
          <p:cNvPr id="19" name="Image 18">
            <a:extLst>
              <a:ext uri="{FF2B5EF4-FFF2-40B4-BE49-F238E27FC236}">
                <a16:creationId xmlns:a16="http://schemas.microsoft.com/office/drawing/2014/main" id="{4C64AC50-13D0-9D4D-8D0B-AA6957A4B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73" y="81210"/>
            <a:ext cx="2034643" cy="1284421"/>
          </a:xfrm>
          <a:prstGeom prst="rect">
            <a:avLst/>
          </a:prstGeom>
        </p:spPr>
      </p:pic>
      <p:pic>
        <p:nvPicPr>
          <p:cNvPr id="20" name="Image 19">
            <a:extLst>
              <a:ext uri="{FF2B5EF4-FFF2-40B4-BE49-F238E27FC236}">
                <a16:creationId xmlns:a16="http://schemas.microsoft.com/office/drawing/2014/main" id="{8A5000E7-9301-FC42-AF03-40F1219BCD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36381" y="263752"/>
            <a:ext cx="2494267" cy="919337"/>
          </a:xfrm>
          <a:prstGeom prst="rect">
            <a:avLst/>
          </a:prstGeom>
        </p:spPr>
      </p:pic>
      <p:pic>
        <p:nvPicPr>
          <p:cNvPr id="21" name="Image 20">
            <a:extLst>
              <a:ext uri="{FF2B5EF4-FFF2-40B4-BE49-F238E27FC236}">
                <a16:creationId xmlns:a16="http://schemas.microsoft.com/office/drawing/2014/main" id="{2243E6BC-6888-406A-B31F-4F493CFF85EF}"/>
              </a:ext>
            </a:extLst>
          </p:cNvPr>
          <p:cNvPicPr>
            <a:picLocks noChangeAspect="1"/>
          </p:cNvPicPr>
          <p:nvPr userDrawn="1"/>
        </p:nvPicPr>
        <p:blipFill>
          <a:blip r:embed="rId5"/>
          <a:stretch>
            <a:fillRect/>
          </a:stretch>
        </p:blipFill>
        <p:spPr>
          <a:xfrm>
            <a:off x="5413389" y="264496"/>
            <a:ext cx="2547033" cy="917848"/>
          </a:xfrm>
          <a:prstGeom prst="rect">
            <a:avLst/>
          </a:prstGeom>
        </p:spPr>
      </p:pic>
    </p:spTree>
    <p:extLst>
      <p:ext uri="{BB962C8B-B14F-4D97-AF65-F5344CB8AC3E}">
        <p14:creationId xmlns:p14="http://schemas.microsoft.com/office/powerpoint/2010/main" val="9091126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Titre et puces">
    <p:spTree>
      <p:nvGrpSpPr>
        <p:cNvPr id="1" name=""/>
        <p:cNvGrpSpPr/>
        <p:nvPr/>
      </p:nvGrpSpPr>
      <p:grpSpPr>
        <a:xfrm>
          <a:off x="0" y="0"/>
          <a:ext cx="0" cy="0"/>
          <a:chOff x="0" y="0"/>
          <a:chExt cx="0" cy="0"/>
        </a:xfrm>
      </p:grpSpPr>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dirty="0"/>
              <a:t>Présentation Mon espace santé </a:t>
            </a:r>
          </a:p>
        </p:txBody>
      </p:sp>
      <p:sp>
        <p:nvSpPr>
          <p:cNvPr id="6" name="Title 3">
            <a:extLst>
              <a:ext uri="{FF2B5EF4-FFF2-40B4-BE49-F238E27FC236}">
                <a16:creationId xmlns:a16="http://schemas.microsoft.com/office/drawing/2014/main" id="{D88CC1CD-7566-406D-BE7D-B3D0BEDEAD11}"/>
              </a:ext>
            </a:extLst>
          </p:cNvPr>
          <p:cNvSpPr>
            <a:spLocks noGrp="1"/>
          </p:cNvSpPr>
          <p:nvPr>
            <p:ph type="title" idx="4294967295"/>
          </p:nvPr>
        </p:nvSpPr>
        <p:spPr>
          <a:xfrm>
            <a:off x="452387" y="254880"/>
            <a:ext cx="9731141" cy="682625"/>
          </a:xfrm>
        </p:spPr>
        <p:txBody>
          <a:bodyPr anchor="ctr">
            <a:normAutofit/>
          </a:bodyPr>
          <a:lstStyle>
            <a:lvl1pPr>
              <a:defRPr sz="3600" b="1" baseline="0">
                <a:solidFill>
                  <a:srgbClr val="005CA9"/>
                </a:solidFill>
              </a:defRPr>
            </a:lvl1pPr>
          </a:lstStyle>
          <a:p>
            <a:endParaRPr lang="fr-FR"/>
          </a:p>
        </p:txBody>
      </p:sp>
      <p:pic>
        <p:nvPicPr>
          <p:cNvPr id="7" name="Image 6">
            <a:extLst>
              <a:ext uri="{FF2B5EF4-FFF2-40B4-BE49-F238E27FC236}">
                <a16:creationId xmlns:a16="http://schemas.microsoft.com/office/drawing/2014/main" id="{4C64AC50-13D0-9D4D-8D0B-AA6957A4B5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241" y="6147944"/>
            <a:ext cx="1124795" cy="710056"/>
          </a:xfrm>
          <a:prstGeom prst="rect">
            <a:avLst/>
          </a:prstGeom>
        </p:spPr>
      </p:pic>
      <p:pic>
        <p:nvPicPr>
          <p:cNvPr id="9" name="Image 8">
            <a:extLst>
              <a:ext uri="{FF2B5EF4-FFF2-40B4-BE49-F238E27FC236}">
                <a16:creationId xmlns:a16="http://schemas.microsoft.com/office/drawing/2014/main" id="{8A5000E7-9301-FC42-AF03-40F1219BCD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95784" y="6264965"/>
            <a:ext cx="1260789" cy="464702"/>
          </a:xfrm>
          <a:prstGeom prst="rect">
            <a:avLst/>
          </a:prstGeom>
        </p:spPr>
      </p:pic>
      <p:pic>
        <p:nvPicPr>
          <p:cNvPr id="10" name="Logo-ReMES.png" descr="Logo-ReMES.png"/>
          <p:cNvPicPr>
            <a:picLocks noChangeAspect="1"/>
          </p:cNvPicPr>
          <p:nvPr userDrawn="1"/>
        </p:nvPicPr>
        <p:blipFill>
          <a:blip r:embed="rId4"/>
          <a:stretch>
            <a:fillRect/>
          </a:stretch>
        </p:blipFill>
        <p:spPr>
          <a:xfrm>
            <a:off x="10876114" y="13835"/>
            <a:ext cx="1187545" cy="1284884"/>
          </a:xfrm>
          <a:prstGeom prst="rect">
            <a:avLst/>
          </a:prstGeom>
          <a:ln w="12700">
            <a:miter lim="400000"/>
          </a:ln>
        </p:spPr>
      </p:pic>
      <p:pic>
        <p:nvPicPr>
          <p:cNvPr id="13" name="Image 12">
            <a:extLst>
              <a:ext uri="{FF2B5EF4-FFF2-40B4-BE49-F238E27FC236}">
                <a16:creationId xmlns:a16="http://schemas.microsoft.com/office/drawing/2014/main" id="{2243E6BC-6888-406A-B31F-4F493CFF85EF}"/>
              </a:ext>
            </a:extLst>
          </p:cNvPr>
          <p:cNvPicPr>
            <a:picLocks noChangeAspect="1"/>
          </p:cNvPicPr>
          <p:nvPr userDrawn="1"/>
        </p:nvPicPr>
        <p:blipFill>
          <a:blip r:embed="rId5"/>
          <a:stretch>
            <a:fillRect/>
          </a:stretch>
        </p:blipFill>
        <p:spPr>
          <a:xfrm>
            <a:off x="2865817" y="6233159"/>
            <a:ext cx="1194609" cy="430489"/>
          </a:xfrm>
          <a:prstGeom prst="rect">
            <a:avLst/>
          </a:prstGeom>
        </p:spPr>
      </p:pic>
    </p:spTree>
    <p:extLst>
      <p:ext uri="{BB962C8B-B14F-4D97-AF65-F5344CB8AC3E}">
        <p14:creationId xmlns:p14="http://schemas.microsoft.com/office/powerpoint/2010/main" val="299732254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86CB4B4D-7CA3-9044-876B-883B54F8677D}" type="slidenum">
              <a:rPr lang="fr-FR" smtClean="0"/>
              <a:t>‹N°›</a:t>
            </a:fld>
            <a:endParaRPr lang="fr-FR"/>
          </a:p>
        </p:txBody>
      </p:sp>
      <p:sp>
        <p:nvSpPr>
          <p:cNvPr id="6" name="Rectangle 5"/>
          <p:cNvSpPr/>
          <p:nvPr userDrawn="1"/>
        </p:nvSpPr>
        <p:spPr>
          <a:xfrm>
            <a:off x="501875" y="1387027"/>
            <a:ext cx="11495327" cy="4156364"/>
          </a:xfrm>
          <a:prstGeom prst="rect">
            <a:avLst/>
          </a:prstGeom>
          <a:solidFill>
            <a:srgbClr val="F8B0C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Image 6"/>
          <p:cNvPicPr>
            <a:picLocks noChangeAspect="1"/>
          </p:cNvPicPr>
          <p:nvPr userDrawn="1"/>
        </p:nvPicPr>
        <p:blipFill>
          <a:blip r:embed="rId2"/>
          <a:stretch>
            <a:fillRect/>
          </a:stretch>
        </p:blipFill>
        <p:spPr>
          <a:xfrm>
            <a:off x="504000" y="1462087"/>
            <a:ext cx="3267075" cy="3933825"/>
          </a:xfrm>
          <a:prstGeom prst="rect">
            <a:avLst/>
          </a:prstGeom>
        </p:spPr>
      </p:pic>
      <p:sp>
        <p:nvSpPr>
          <p:cNvPr id="8" name="Espace réservé du texte 2"/>
          <p:cNvSpPr>
            <a:spLocks noGrp="1"/>
          </p:cNvSpPr>
          <p:nvPr>
            <p:ph type="body" sz="quarter" idx="22"/>
          </p:nvPr>
        </p:nvSpPr>
        <p:spPr>
          <a:xfrm>
            <a:off x="4475747" y="2379845"/>
            <a:ext cx="7112863" cy="2098308"/>
          </a:xfrm>
        </p:spPr>
        <p:txBody>
          <a:bodyPr>
            <a:noAutofit/>
          </a:bodyPr>
          <a:lstStyle>
            <a:lvl1pPr>
              <a:defRPr lang="fr-FR" sz="3800" b="1" i="0" u="none" strike="noStrike" cap="all" spc="0" baseline="0" dirty="0">
                <a:solidFill>
                  <a:schemeClr val="bg1"/>
                </a:solidFill>
                <a:uFillTx/>
                <a:latin typeface="Calibri Light" panose="020F0302020204030204" pitchFamily="34" charset="0"/>
                <a:ea typeface="+mj-ea"/>
                <a:cs typeface="Calibri Light" panose="020F0302020204030204" pitchFamily="34" charset="0"/>
                <a:sym typeface="Arial"/>
              </a:defRPr>
            </a:lvl1pPr>
          </a:lstStyle>
          <a:p>
            <a:pPr marL="457200" indent="-457200">
              <a:spcBef>
                <a:spcPts val="400"/>
              </a:spcBef>
              <a:spcAft>
                <a:spcPts val="400"/>
              </a:spcAft>
              <a:buAutoNum type="arabicPeriod"/>
            </a:pPr>
            <a:endParaRPr lang="fr-FR" sz="2000">
              <a:latin typeface="Calibri" panose="020F0502020204030204" pitchFamily="34" charset="0"/>
              <a:cs typeface="Calibri" panose="020F0502020204030204" pitchFamily="34" charset="0"/>
            </a:endParaRPr>
          </a:p>
        </p:txBody>
      </p:sp>
      <p:sp>
        <p:nvSpPr>
          <p:cNvPr id="9" name="Title 3">
            <a:extLst>
              <a:ext uri="{FF2B5EF4-FFF2-40B4-BE49-F238E27FC236}">
                <a16:creationId xmlns:a16="http://schemas.microsoft.com/office/drawing/2014/main" id="{D88CC1CD-7566-406D-BE7D-B3D0BEDEAD11}"/>
              </a:ext>
            </a:extLst>
          </p:cNvPr>
          <p:cNvSpPr>
            <a:spLocks noGrp="1"/>
          </p:cNvSpPr>
          <p:nvPr>
            <p:ph type="title" idx="4294967295" hasCustomPrompt="1"/>
          </p:nvPr>
        </p:nvSpPr>
        <p:spPr>
          <a:xfrm>
            <a:off x="452387" y="254880"/>
            <a:ext cx="9731141" cy="682625"/>
          </a:xfrm>
        </p:spPr>
        <p:txBody>
          <a:bodyPr anchor="ctr">
            <a:normAutofit/>
          </a:bodyPr>
          <a:lstStyle>
            <a:lvl1pPr>
              <a:defRPr sz="3600" b="1" baseline="0">
                <a:solidFill>
                  <a:srgbClr val="005CA9"/>
                </a:solidFill>
              </a:defRPr>
            </a:lvl1pPr>
          </a:lstStyle>
          <a:p>
            <a:r>
              <a:rPr lang="fr-FR"/>
              <a:t>Ordre du jour </a:t>
            </a:r>
          </a:p>
        </p:txBody>
      </p:sp>
      <p:pic>
        <p:nvPicPr>
          <p:cNvPr id="10" name="Image 9">
            <a:extLst>
              <a:ext uri="{FF2B5EF4-FFF2-40B4-BE49-F238E27FC236}">
                <a16:creationId xmlns:a16="http://schemas.microsoft.com/office/drawing/2014/main" id="{4C64AC50-13D0-9D4D-8D0B-AA6957A4B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241" y="6147944"/>
            <a:ext cx="1124795" cy="710056"/>
          </a:xfrm>
          <a:prstGeom prst="rect">
            <a:avLst/>
          </a:prstGeom>
        </p:spPr>
      </p:pic>
      <p:pic>
        <p:nvPicPr>
          <p:cNvPr id="11" name="Image 10">
            <a:extLst>
              <a:ext uri="{FF2B5EF4-FFF2-40B4-BE49-F238E27FC236}">
                <a16:creationId xmlns:a16="http://schemas.microsoft.com/office/drawing/2014/main" id="{8A5000E7-9301-FC42-AF03-40F1219BCD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95784" y="6264965"/>
            <a:ext cx="1260789" cy="464702"/>
          </a:xfrm>
          <a:prstGeom prst="rect">
            <a:avLst/>
          </a:prstGeom>
        </p:spPr>
      </p:pic>
      <p:pic>
        <p:nvPicPr>
          <p:cNvPr id="12" name="Image 11">
            <a:extLst>
              <a:ext uri="{FF2B5EF4-FFF2-40B4-BE49-F238E27FC236}">
                <a16:creationId xmlns:a16="http://schemas.microsoft.com/office/drawing/2014/main" id="{2243E6BC-6888-406A-B31F-4F493CFF85EF}"/>
              </a:ext>
            </a:extLst>
          </p:cNvPr>
          <p:cNvPicPr>
            <a:picLocks noChangeAspect="1"/>
          </p:cNvPicPr>
          <p:nvPr userDrawn="1"/>
        </p:nvPicPr>
        <p:blipFill>
          <a:blip r:embed="rId5"/>
          <a:stretch>
            <a:fillRect/>
          </a:stretch>
        </p:blipFill>
        <p:spPr>
          <a:xfrm>
            <a:off x="2865817" y="6233159"/>
            <a:ext cx="1194609" cy="430489"/>
          </a:xfrm>
          <a:prstGeom prst="rect">
            <a:avLst/>
          </a:prstGeom>
        </p:spPr>
      </p:pic>
    </p:spTree>
    <p:extLst>
      <p:ext uri="{BB962C8B-B14F-4D97-AF65-F5344CB8AC3E}">
        <p14:creationId xmlns:p14="http://schemas.microsoft.com/office/powerpoint/2010/main" val="190621680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uverture de sous-partie">
    <p:spTree>
      <p:nvGrpSpPr>
        <p:cNvPr id="1" name=""/>
        <p:cNvGrpSpPr/>
        <p:nvPr/>
      </p:nvGrpSpPr>
      <p:grpSpPr>
        <a:xfrm>
          <a:off x="0" y="0"/>
          <a:ext cx="0" cy="0"/>
          <a:chOff x="0" y="0"/>
          <a:chExt cx="0" cy="0"/>
        </a:xfrm>
      </p:grpSpPr>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pic>
        <p:nvPicPr>
          <p:cNvPr id="9" name="Image 8">
            <a:extLst>
              <a:ext uri="{FF2B5EF4-FFF2-40B4-BE49-F238E27FC236}">
                <a16:creationId xmlns:a16="http://schemas.microsoft.com/office/drawing/2014/main" id="{FAD6B8D5-1786-1242-BF27-DBCFD52CD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141" y="931335"/>
            <a:ext cx="10185401" cy="4871255"/>
          </a:xfrm>
          <a:prstGeom prst="rect">
            <a:avLst/>
          </a:prstGeom>
        </p:spPr>
      </p:pic>
      <p:pic>
        <p:nvPicPr>
          <p:cNvPr id="10" name="Image 9">
            <a:extLst>
              <a:ext uri="{FF2B5EF4-FFF2-40B4-BE49-F238E27FC236}">
                <a16:creationId xmlns:a16="http://schemas.microsoft.com/office/drawing/2014/main" id="{4C64AC50-13D0-9D4D-8D0B-AA6957A4B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241" y="6147944"/>
            <a:ext cx="1124795" cy="710056"/>
          </a:xfrm>
          <a:prstGeom prst="rect">
            <a:avLst/>
          </a:prstGeom>
        </p:spPr>
      </p:pic>
      <p:pic>
        <p:nvPicPr>
          <p:cNvPr id="11" name="Image 10">
            <a:extLst>
              <a:ext uri="{FF2B5EF4-FFF2-40B4-BE49-F238E27FC236}">
                <a16:creationId xmlns:a16="http://schemas.microsoft.com/office/drawing/2014/main" id="{8A5000E7-9301-FC42-AF03-40F1219BCD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95784" y="6264965"/>
            <a:ext cx="1260789" cy="464702"/>
          </a:xfrm>
          <a:prstGeom prst="rect">
            <a:avLst/>
          </a:prstGeom>
        </p:spPr>
      </p:pic>
      <p:pic>
        <p:nvPicPr>
          <p:cNvPr id="12" name="Image 11">
            <a:extLst>
              <a:ext uri="{FF2B5EF4-FFF2-40B4-BE49-F238E27FC236}">
                <a16:creationId xmlns:a16="http://schemas.microsoft.com/office/drawing/2014/main" id="{2243E6BC-6888-406A-B31F-4F493CFF85EF}"/>
              </a:ext>
            </a:extLst>
          </p:cNvPr>
          <p:cNvPicPr>
            <a:picLocks noChangeAspect="1"/>
          </p:cNvPicPr>
          <p:nvPr userDrawn="1"/>
        </p:nvPicPr>
        <p:blipFill>
          <a:blip r:embed="rId5"/>
          <a:stretch>
            <a:fillRect/>
          </a:stretch>
        </p:blipFill>
        <p:spPr>
          <a:xfrm>
            <a:off x="2865817" y="6233159"/>
            <a:ext cx="1194609" cy="430489"/>
          </a:xfrm>
          <a:prstGeom prst="rect">
            <a:avLst/>
          </a:prstGeom>
        </p:spPr>
      </p:pic>
    </p:spTree>
    <p:extLst>
      <p:ext uri="{BB962C8B-B14F-4D97-AF65-F5344CB8AC3E}">
        <p14:creationId xmlns:p14="http://schemas.microsoft.com/office/powerpoint/2010/main" val="2176157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Numéro de diapositive"/>
          <p:cNvSpPr txBox="1">
            <a:spLocks noGrp="1"/>
          </p:cNvSpPr>
          <p:nvPr>
            <p:ph type="sldNum" sz="quarter" idx="2"/>
          </p:nvPr>
        </p:nvSpPr>
        <p:spPr>
          <a:xfrm>
            <a:off x="11526249" y="6340658"/>
            <a:ext cx="309380" cy="241092"/>
          </a:xfrm>
          <a:prstGeom prst="rect">
            <a:avLst/>
          </a:prstGeom>
          <a:ln w="12700">
            <a:miter lim="400000"/>
          </a:ln>
        </p:spPr>
        <p:txBody>
          <a:bodyPr wrap="none" lIns="50800" tIns="50800" rIns="50800" bIns="50800" anchor="b">
            <a:spAutoFit/>
          </a:bodyPr>
          <a:lstStyle>
            <a:lvl1pPr defTabSz="292100">
              <a:defRPr sz="900">
                <a:solidFill>
                  <a:srgbClr val="DB3080"/>
                </a:solidFill>
                <a:latin typeface="+mj-lt"/>
                <a:ea typeface="+mj-ea"/>
                <a:cs typeface="+mj-cs"/>
                <a:sym typeface="Arial"/>
              </a:defRPr>
            </a:lvl1pPr>
          </a:lstStyle>
          <a:p>
            <a:fld id="{86CB4B4D-7CA3-9044-876B-883B54F8677D}" type="slidenum">
              <a:t>‹N°›</a:t>
            </a:fld>
            <a:endParaRPr/>
          </a:p>
        </p:txBody>
      </p:sp>
      <p:sp>
        <p:nvSpPr>
          <p:cNvPr id="9" name="Titre de la présentation"/>
          <p:cNvSpPr txBox="1">
            <a:spLocks noGrp="1"/>
          </p:cNvSpPr>
          <p:nvPr>
            <p:ph type="title"/>
          </p:nvPr>
        </p:nvSpPr>
        <p:spPr>
          <a:xfrm>
            <a:off x="348221" y="244706"/>
            <a:ext cx="10236652" cy="799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rPr err="1"/>
              <a:t>Titre</a:t>
            </a:r>
            <a:r>
              <a:t> de la </a:t>
            </a:r>
            <a:r>
              <a:rPr err="1"/>
              <a:t>présentation</a:t>
            </a:r>
            <a:endParaRPr/>
          </a:p>
        </p:txBody>
      </p:sp>
      <p:sp>
        <p:nvSpPr>
          <p:cNvPr id="10" name="Texte niveau 1…"/>
          <p:cNvSpPr txBox="1">
            <a:spLocks noGrp="1"/>
          </p:cNvSpPr>
          <p:nvPr>
            <p:ph type="body" idx="1"/>
          </p:nvPr>
        </p:nvSpPr>
        <p:spPr>
          <a:xfrm>
            <a:off x="3442403" y="3955885"/>
            <a:ext cx="6266062" cy="703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r>
              <a:t>Sous-</a:t>
            </a:r>
            <a:r>
              <a:rPr err="1"/>
              <a:t>titre</a:t>
            </a:r>
            <a:r>
              <a:t> de la </a:t>
            </a:r>
            <a:r>
              <a:rPr err="1"/>
              <a:t>présentation</a:t>
            </a:r>
            <a:endParaRPr/>
          </a:p>
          <a:p>
            <a:pPr lvl="1"/>
            <a:endParaRPr/>
          </a:p>
          <a:p>
            <a:pPr lvl="2"/>
            <a:endParaRPr/>
          </a:p>
          <a:p>
            <a:pPr lvl="3"/>
            <a:endParaRPr/>
          </a:p>
          <a:p>
            <a:pPr lvl="4"/>
            <a:endParaRPr/>
          </a:p>
        </p:txBody>
      </p:sp>
      <p:sp>
        <p:nvSpPr>
          <p:cNvPr id="12" name="Auteur et date">
            <a:extLst>
              <a:ext uri="{FF2B5EF4-FFF2-40B4-BE49-F238E27FC236}">
                <a16:creationId xmlns:a16="http://schemas.microsoft.com/office/drawing/2014/main" id="{3B143CDB-F1B2-8D4B-B969-3F84D572A05A}"/>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latinLnBrk="0">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sz="1050" b="1" kern="0" dirty="0">
                <a:latin typeface="Calibri Light" panose="020F0302020204030204" pitchFamily="34" charset="0"/>
                <a:cs typeface="Calibri Light" panose="020F0302020204030204" pitchFamily="34" charset="0"/>
              </a:rPr>
              <a:t>Présentation Mon espace santé </a:t>
            </a:r>
          </a:p>
        </p:txBody>
      </p:sp>
    </p:spTree>
    <p:extLst>
      <p:ext uri="{BB962C8B-B14F-4D97-AF65-F5344CB8AC3E}">
        <p14:creationId xmlns:p14="http://schemas.microsoft.com/office/powerpoint/2010/main" val="21555957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2" r:id="rId3"/>
    <p:sldLayoutId id="2147483701" r:id="rId4"/>
    <p:sldLayoutId id="2147483700" r:id="rId5"/>
  </p:sldLayoutIdLst>
  <p:transition spd="med"/>
  <p:hf hdr="0" dt="0"/>
  <p:txStyles>
    <p:titleStyle>
      <a:lvl1pPr marL="0" marR="0" indent="0" algn="l" defTabSz="1219169" rtl="0" latinLnBrk="0">
        <a:lnSpc>
          <a:spcPct val="80000"/>
        </a:lnSpc>
        <a:spcBef>
          <a:spcPts val="0"/>
        </a:spcBef>
        <a:spcAft>
          <a:spcPts val="0"/>
        </a:spcAft>
        <a:buClrTx/>
        <a:buSzTx/>
        <a:buFontTx/>
        <a:buNone/>
        <a:tabLst/>
        <a:defRPr sz="3600" b="1" i="0" u="none" strike="noStrike" cap="none" spc="-70" baseline="0">
          <a:solidFill>
            <a:srgbClr val="005C9B"/>
          </a:solidFill>
          <a:uFillTx/>
          <a:latin typeface="Calibri Light" panose="020F0302020204030204" pitchFamily="34" charset="0"/>
          <a:ea typeface="+mj-ea"/>
          <a:cs typeface="Calibri Light" panose="020F0302020204030204" pitchFamily="34" charset="0"/>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p:titleStyle>
    <p:bodyStyle>
      <a:lvl1pPr marL="0" marR="0" indent="0" algn="l" defTabSz="412750" rtl="0" latinLnBrk="0">
        <a:lnSpc>
          <a:spcPct val="100000"/>
        </a:lnSpc>
        <a:spcBef>
          <a:spcPts val="0"/>
        </a:spcBef>
        <a:spcAft>
          <a:spcPts val="0"/>
        </a:spcAft>
        <a:buClrTx/>
        <a:buSzTx/>
        <a:buFontTx/>
        <a:buNone/>
        <a:tabLst/>
        <a:defRPr sz="4000" b="1" i="0" u="none" strike="noStrike" cap="none" spc="0" baseline="0">
          <a:solidFill>
            <a:srgbClr val="DB3080"/>
          </a:solidFill>
          <a:uFillTx/>
          <a:latin typeface="Calibri Light" panose="020F0302020204030204" pitchFamily="34" charset="0"/>
          <a:ea typeface="+mj-ea"/>
          <a:cs typeface="Calibri Light" panose="020F0302020204030204" pitchFamily="34" charset="0"/>
          <a:sym typeface="Arial"/>
        </a:defRPr>
      </a:lvl1pPr>
      <a:lvl2pPr marL="0" marR="0" indent="228600" algn="l" defTabSz="412750" rtl="0" latinLnBrk="0">
        <a:lnSpc>
          <a:spcPct val="100000"/>
        </a:lnSpc>
        <a:spcBef>
          <a:spcPts val="0"/>
        </a:spcBef>
        <a:spcAft>
          <a:spcPts val="0"/>
        </a:spcAft>
        <a:buClrTx/>
        <a:buSzTx/>
        <a:buFontTx/>
        <a:buNone/>
        <a:tabLst/>
        <a:defRPr sz="4000" b="1" i="0" u="none" strike="noStrike" cap="none" spc="0" baseline="0">
          <a:solidFill>
            <a:srgbClr val="DB3080"/>
          </a:solidFill>
          <a:uFillTx/>
          <a:latin typeface="Calibri Light" panose="020F0302020204030204" pitchFamily="34" charset="0"/>
          <a:ea typeface="+mj-ea"/>
          <a:cs typeface="Calibri Light" panose="020F0302020204030204" pitchFamily="34" charset="0"/>
          <a:sym typeface="Arial"/>
        </a:defRPr>
      </a:lvl2pPr>
      <a:lvl3pPr marL="0" marR="0" indent="457200" algn="l" defTabSz="412750" rtl="0" latinLnBrk="0">
        <a:lnSpc>
          <a:spcPct val="100000"/>
        </a:lnSpc>
        <a:spcBef>
          <a:spcPts val="0"/>
        </a:spcBef>
        <a:spcAft>
          <a:spcPts val="0"/>
        </a:spcAft>
        <a:buClrTx/>
        <a:buSzTx/>
        <a:buFontTx/>
        <a:buNone/>
        <a:tabLst/>
        <a:defRPr sz="4000" b="1" i="0" u="none" strike="noStrike" cap="none" spc="0" baseline="0">
          <a:solidFill>
            <a:srgbClr val="DB3080"/>
          </a:solidFill>
          <a:uFillTx/>
          <a:latin typeface="Calibri Light" panose="020F0302020204030204" pitchFamily="34" charset="0"/>
          <a:ea typeface="+mj-ea"/>
          <a:cs typeface="Calibri Light" panose="020F0302020204030204" pitchFamily="34" charset="0"/>
          <a:sym typeface="Arial"/>
        </a:defRPr>
      </a:lvl3pPr>
      <a:lvl4pPr marL="0" marR="0" indent="685800" algn="l" defTabSz="412750" rtl="0" latinLnBrk="0">
        <a:lnSpc>
          <a:spcPct val="100000"/>
        </a:lnSpc>
        <a:spcBef>
          <a:spcPts val="0"/>
        </a:spcBef>
        <a:spcAft>
          <a:spcPts val="0"/>
        </a:spcAft>
        <a:buClrTx/>
        <a:buSzTx/>
        <a:buFontTx/>
        <a:buNone/>
        <a:tabLst/>
        <a:defRPr sz="4000" b="1" i="0" u="none" strike="noStrike" cap="none" spc="0" baseline="0">
          <a:solidFill>
            <a:srgbClr val="DB3080"/>
          </a:solidFill>
          <a:uFillTx/>
          <a:latin typeface="Calibri Light" panose="020F0302020204030204" pitchFamily="34" charset="0"/>
          <a:ea typeface="+mj-ea"/>
          <a:cs typeface="Calibri Light" panose="020F0302020204030204" pitchFamily="34" charset="0"/>
          <a:sym typeface="Arial"/>
        </a:defRPr>
      </a:lvl4pPr>
      <a:lvl5pPr marL="0" marR="0" indent="914400" algn="l" defTabSz="412750" rtl="0" latinLnBrk="0">
        <a:lnSpc>
          <a:spcPct val="100000"/>
        </a:lnSpc>
        <a:spcBef>
          <a:spcPts val="0"/>
        </a:spcBef>
        <a:spcAft>
          <a:spcPts val="0"/>
        </a:spcAft>
        <a:buClrTx/>
        <a:buSzTx/>
        <a:buFontTx/>
        <a:buNone/>
        <a:tabLst/>
        <a:defRPr sz="4000" b="1" i="0" u="none" strike="noStrike" cap="none" spc="0" baseline="0">
          <a:solidFill>
            <a:srgbClr val="DB3080"/>
          </a:solidFill>
          <a:uFillTx/>
          <a:latin typeface="Calibri Light" panose="020F0302020204030204" pitchFamily="34" charset="0"/>
          <a:ea typeface="+mj-ea"/>
          <a:cs typeface="Calibri Light" panose="020F0302020204030204" pitchFamily="34" charset="0"/>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p:bodyStyle>
    <p:otherStyle>
      <a:lvl1pPr marL="0" marR="0" indent="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11430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1371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1600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1828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laticon.com/premium-icon/private_2115982" TargetMode="External"/><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sv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3.svg"/><Relationship Id="rId7" Type="http://schemas.openxmlformats.org/officeDocument/2006/relationships/image" Target="../media/image97.sv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95.sv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3.svg"/><Relationship Id="rId4" Type="http://schemas.openxmlformats.org/officeDocument/2006/relationships/image" Target="../media/image48.png"/><Relationship Id="rId9" Type="http://schemas.openxmlformats.org/officeDocument/2006/relationships/image" Target="../media/image47.svg"/></Relationships>
</file>

<file path=ppt/slides/_rels/slide2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34.jpeg"/><Relationship Id="rId5" Type="http://schemas.openxmlformats.org/officeDocument/2006/relationships/image" Target="../media/image50.svg"/><Relationship Id="rId10" Type="http://schemas.openxmlformats.org/officeDocument/2006/relationships/image" Target="../media/image55.svg"/><Relationship Id="rId4" Type="http://schemas.openxmlformats.org/officeDocument/2006/relationships/image" Target="../media/image52.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55.png"/><Relationship Id="rId18" Type="http://schemas.openxmlformats.org/officeDocument/2006/relationships/image" Target="../media/image30.svg"/><Relationship Id="rId3" Type="http://schemas.openxmlformats.org/officeDocument/2006/relationships/image" Target="../media/image57.svg"/><Relationship Id="rId7" Type="http://schemas.openxmlformats.org/officeDocument/2006/relationships/image" Target="../media/image58.png"/><Relationship Id="rId12" Type="http://schemas.openxmlformats.org/officeDocument/2006/relationships/image" Target="../media/image50.svg"/><Relationship Id="rId17" Type="http://schemas.openxmlformats.org/officeDocument/2006/relationships/image" Target="../media/image21.png"/><Relationship Id="rId2" Type="http://schemas.openxmlformats.org/officeDocument/2006/relationships/image" Target="../media/image56.png"/><Relationship Id="rId16" Type="http://schemas.openxmlformats.org/officeDocument/2006/relationships/image" Target="../media/image63.svg"/><Relationship Id="rId1" Type="http://schemas.openxmlformats.org/officeDocument/2006/relationships/slideLayout" Target="../slideLayouts/slideLayout3.xml"/><Relationship Id="rId6" Type="http://schemas.openxmlformats.org/officeDocument/2006/relationships/hyperlink" Target="https://www.dmp.fr/matrice-habilitation" TargetMode="External"/><Relationship Id="rId11" Type="http://schemas.openxmlformats.org/officeDocument/2006/relationships/image" Target="../media/image52.png"/><Relationship Id="rId5" Type="http://schemas.openxmlformats.org/officeDocument/2006/relationships/image" Target="../media/image59.svg"/><Relationship Id="rId15" Type="http://schemas.openxmlformats.org/officeDocument/2006/relationships/image" Target="../media/image59.png"/><Relationship Id="rId10" Type="http://schemas.openxmlformats.org/officeDocument/2006/relationships/image" Target="../media/image53.svg"/><Relationship Id="rId4" Type="http://schemas.openxmlformats.org/officeDocument/2006/relationships/image" Target="../media/image57.png"/><Relationship Id="rId9" Type="http://schemas.openxmlformats.org/officeDocument/2006/relationships/image" Target="../media/image54.png"/><Relationship Id="rId14" Type="http://schemas.openxmlformats.org/officeDocument/2006/relationships/image" Target="../media/image55.sv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1.png"/><Relationship Id="rId7"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1.png"/><Relationship Id="rId4" Type="http://schemas.openxmlformats.org/officeDocument/2006/relationships/image" Target="../media/image53.png"/><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66.png"/><Relationship Id="rId4" Type="http://schemas.openxmlformats.org/officeDocument/2006/relationships/tags" Target="../tags/tag10.xml"/><Relationship Id="rId9" Type="http://schemas.openxmlformats.org/officeDocument/2006/relationships/image" Target="../media/image6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7"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970.svg"/><Relationship Id="rId10" Type="http://schemas.openxmlformats.org/officeDocument/2006/relationships/image" Target="../media/image101.svg"/><Relationship Id="rId9"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svg"/><Relationship Id="rId18" Type="http://schemas.openxmlformats.org/officeDocument/2006/relationships/image" Target="../media/image80.png"/><Relationship Id="rId3" Type="http://schemas.openxmlformats.org/officeDocument/2006/relationships/image" Target="../media/image72.png"/><Relationship Id="rId7" Type="http://schemas.openxmlformats.org/officeDocument/2006/relationships/image" Target="../media/image74.png"/><Relationship Id="rId12" Type="http://schemas.openxmlformats.org/officeDocument/2006/relationships/image" Target="../media/image77.png"/><Relationship Id="rId17" Type="http://schemas.openxmlformats.org/officeDocument/2006/relationships/image" Target="../media/image79.svg"/><Relationship Id="rId2" Type="http://schemas.openxmlformats.org/officeDocument/2006/relationships/image" Target="../media/image70.png"/><Relationship Id="rId16" Type="http://schemas.openxmlformats.org/officeDocument/2006/relationships/image" Target="../media/image79.png"/><Relationship Id="rId20" Type="http://schemas.openxmlformats.org/officeDocument/2006/relationships/hyperlink" Target="https://www.dmp.fr/matrice-habilitation" TargetMode="External"/><Relationship Id="rId1" Type="http://schemas.openxmlformats.org/officeDocument/2006/relationships/slideLayout" Target="../slideLayouts/slideLayout3.xml"/><Relationship Id="rId6" Type="http://schemas.openxmlformats.org/officeDocument/2006/relationships/image" Target="../media/image68.svg"/><Relationship Id="rId11" Type="http://schemas.openxmlformats.org/officeDocument/2006/relationships/image" Target="../media/image76.png"/><Relationship Id="rId5" Type="http://schemas.openxmlformats.org/officeDocument/2006/relationships/image" Target="../media/image73.png"/><Relationship Id="rId15" Type="http://schemas.openxmlformats.org/officeDocument/2006/relationships/image" Target="../media/image77.svg"/><Relationship Id="rId10" Type="http://schemas.openxmlformats.org/officeDocument/2006/relationships/image" Target="../media/image72.svg"/><Relationship Id="rId19" Type="http://schemas.openxmlformats.org/officeDocument/2006/relationships/image" Target="../media/image81.svg"/><Relationship Id="rId4" Type="http://schemas.openxmlformats.org/officeDocument/2006/relationships/image" Target="../media/image66.svg"/><Relationship Id="rId9" Type="http://schemas.openxmlformats.org/officeDocument/2006/relationships/image" Target="../media/image75.png"/><Relationship Id="rId14" Type="http://schemas.openxmlformats.org/officeDocument/2006/relationships/image" Target="../media/image78.png"/></Relationships>
</file>

<file path=ppt/slides/_rels/slide32.xml.rels><?xml version="1.0" encoding="UTF-8" standalone="yes"?>
<Relationships xmlns="http://schemas.openxmlformats.org/package/2006/relationships"><Relationship Id="rId8" Type="http://schemas.openxmlformats.org/officeDocument/2006/relationships/image" Target="../media/image83.png"/><Relationship Id="rId7" Type="http://schemas.openxmlformats.org/officeDocument/2006/relationships/image" Target="../media/image76.png"/><Relationship Id="rId2"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105.svg"/><Relationship Id="rId5" Type="http://schemas.openxmlformats.org/officeDocument/2006/relationships/image" Target="../media/image82.png"/><Relationship Id="rId4" Type="http://schemas.openxmlformats.org/officeDocument/2006/relationships/image" Target="../media/image103.svg"/><Relationship Id="rId9" Type="http://schemas.openxmlformats.org/officeDocument/2006/relationships/image" Target="../media/image108.svg"/></Relationships>
</file>

<file path=ppt/slides/_rels/slide33.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8.png"/><Relationship Id="rId3" Type="http://schemas.openxmlformats.org/officeDocument/2006/relationships/image" Target="../media/image84.jpeg"/><Relationship Id="rId7" Type="http://schemas.openxmlformats.org/officeDocument/2006/relationships/hyperlink" Target="https://www.sesam-vitale.fr/web/sesam-vitale/catalogue-produits?se=Solutions%20DMP-Compatibles" TargetMode="External"/><Relationship Id="rId12" Type="http://schemas.openxmlformats.org/officeDocument/2006/relationships/image" Target="../media/image141.svg"/><Relationship Id="rId2" Type="http://schemas.openxmlformats.org/officeDocument/2006/relationships/image" Target="../media/image35.png"/><Relationship Id="rId16" Type="http://schemas.openxmlformats.org/officeDocument/2006/relationships/image" Target="../media/image90.svg"/><Relationship Id="rId1" Type="http://schemas.openxmlformats.org/officeDocument/2006/relationships/slideLayout" Target="../slideLayouts/slideLayout3.xml"/><Relationship Id="rId6" Type="http://schemas.openxmlformats.org/officeDocument/2006/relationships/image" Target="../media/image137.svg"/><Relationship Id="rId5" Type="http://schemas.openxmlformats.org/officeDocument/2006/relationships/image" Target="../media/image85.png"/><Relationship Id="rId15" Type="http://schemas.openxmlformats.org/officeDocument/2006/relationships/image" Target="../media/image89.png"/><Relationship Id="rId10" Type="http://schemas.openxmlformats.org/officeDocument/2006/relationships/image" Target="../media/image87.png"/><Relationship Id="rId4" Type="http://schemas.openxmlformats.org/officeDocument/2006/relationships/hyperlink" Target="https://www.dmp.fr/matrice-habilitation" TargetMode="External"/><Relationship Id="rId9" Type="http://schemas.openxmlformats.org/officeDocument/2006/relationships/image" Target="../media/image139.svg"/><Relationship Id="rId14" Type="http://schemas.openxmlformats.org/officeDocument/2006/relationships/image" Target="../media/image143.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chart" Target="../charts/chart1.xml"/><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6.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8.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xml"/><Relationship Id="rId7" Type="http://schemas.openxmlformats.org/officeDocument/2006/relationships/hyperlink" Target="https://www.dmp.fr/matrice-habilitation" TargetMode="Externa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11" Type="http://schemas.openxmlformats.org/officeDocument/2006/relationships/image" Target="../media/image25.png"/><Relationship Id="rId5" Type="http://schemas.openxmlformats.org/officeDocument/2006/relationships/tags" Target="../tags/tag6.xml"/><Relationship Id="rId10" Type="http://schemas.openxmlformats.org/officeDocument/2006/relationships/image" Target="../media/image24.jpg"/><Relationship Id="rId4" Type="http://schemas.openxmlformats.org/officeDocument/2006/relationships/tags" Target="../tags/tag5.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4901" y="2819581"/>
            <a:ext cx="7627203" cy="1263055"/>
          </a:xfrm>
        </p:spPr>
        <p:txBody>
          <a:bodyPr>
            <a:normAutofit/>
          </a:bodyPr>
          <a:lstStyle/>
          <a:p>
            <a:r>
              <a:rPr lang="fr-FR" dirty="0" smtClean="0"/>
              <a:t>mon espace santé : lancement du projet </a:t>
            </a:r>
            <a:endParaRPr lang="fr-FR" dirty="0"/>
          </a:p>
        </p:txBody>
      </p:sp>
      <p:sp>
        <p:nvSpPr>
          <p:cNvPr id="3" name="Espace réservé du texte 2"/>
          <p:cNvSpPr>
            <a:spLocks noGrp="1"/>
          </p:cNvSpPr>
          <p:nvPr>
            <p:ph type="body" sz="quarter" idx="22"/>
          </p:nvPr>
        </p:nvSpPr>
        <p:spPr/>
        <p:txBody>
          <a:bodyPr/>
          <a:lstStyle/>
          <a:p>
            <a:endParaRPr lang="fr-FR" dirty="0"/>
          </a:p>
        </p:txBody>
      </p:sp>
      <p:sp>
        <p:nvSpPr>
          <p:cNvPr id="4" name="Espace réservé du numéro de diapositive 3"/>
          <p:cNvSpPr>
            <a:spLocks noGrp="1"/>
          </p:cNvSpPr>
          <p:nvPr>
            <p:ph type="sldNum" sz="quarter" idx="2"/>
          </p:nvPr>
        </p:nvSpPr>
        <p:spPr/>
        <p:txBody>
          <a:bodyPr/>
          <a:lstStyle/>
          <a:p>
            <a:fld id="{86CB4B4D-7CA3-9044-876B-883B54F8677D}" type="slidenum">
              <a:rPr lang="fr-FR" smtClean="0"/>
              <a:t>1</a:t>
            </a:fld>
            <a:endParaRPr lang="fr-FR"/>
          </a:p>
        </p:txBody>
      </p:sp>
      <p:sp>
        <p:nvSpPr>
          <p:cNvPr id="5" name="Espace réservé du texte 4"/>
          <p:cNvSpPr>
            <a:spLocks noGrp="1"/>
          </p:cNvSpPr>
          <p:nvPr>
            <p:ph type="body" sz="quarter" idx="21"/>
          </p:nvPr>
        </p:nvSpPr>
        <p:spPr/>
        <p:txBody>
          <a:bodyPr/>
          <a:lstStyle/>
          <a:p>
            <a:endParaRPr lang="fr-FR"/>
          </a:p>
        </p:txBody>
      </p:sp>
    </p:spTree>
    <p:extLst>
      <p:ext uri="{BB962C8B-B14F-4D97-AF65-F5344CB8AC3E}">
        <p14:creationId xmlns:p14="http://schemas.microsoft.com/office/powerpoint/2010/main" val="20212378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10</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dirty="0" smtClean="0"/>
              <a:t>Concrètement, qu’est-ce que ca change ? </a:t>
            </a:r>
            <a:endParaRPr lang="fr-FR" dirty="0"/>
          </a:p>
        </p:txBody>
      </p:sp>
      <p:sp>
        <p:nvSpPr>
          <p:cNvPr id="13" name="Rectangle 12">
            <a:extLst>
              <a:ext uri="{FF2B5EF4-FFF2-40B4-BE49-F238E27FC236}">
                <a16:creationId xmlns:a16="http://schemas.microsoft.com/office/drawing/2014/main" id="{0F2855BC-DE3B-4725-B7D7-67197F8762F8}"/>
              </a:ext>
            </a:extLst>
          </p:cNvPr>
          <p:cNvSpPr/>
          <p:nvPr/>
        </p:nvSpPr>
        <p:spPr>
          <a:xfrm>
            <a:off x="5508972" y="1521311"/>
            <a:ext cx="6420890" cy="3750896"/>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p:cNvPicPr>
            <a:picLocks noChangeAspect="1"/>
          </p:cNvPicPr>
          <p:nvPr/>
        </p:nvPicPr>
        <p:blipFill rotWithShape="1">
          <a:blip r:embed="rId2">
            <a:extLst>
              <a:ext uri="{28A0092B-C50C-407E-A947-70E740481C1C}">
                <a14:useLocalDpi xmlns:a14="http://schemas.microsoft.com/office/drawing/2010/main" val="0"/>
              </a:ext>
            </a:extLst>
          </a:blip>
          <a:srcRect t="4572" b="10292"/>
          <a:stretch/>
        </p:blipFill>
        <p:spPr>
          <a:xfrm>
            <a:off x="379830" y="1536858"/>
            <a:ext cx="5042879" cy="3735349"/>
          </a:xfrm>
          <a:prstGeom prst="rect">
            <a:avLst/>
          </a:prstGeom>
        </p:spPr>
      </p:pic>
      <p:pic>
        <p:nvPicPr>
          <p:cNvPr id="15" name="Picture 10" descr="picto information - SGEN-CFDT Poitou-Chare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90" y="5469919"/>
            <a:ext cx="463772" cy="452709"/>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
            <a:extLst>
              <a:ext uri="{FF2B5EF4-FFF2-40B4-BE49-F238E27FC236}">
                <a16:creationId xmlns:a16="http://schemas.microsoft.com/office/drawing/2014/main" id="{8DEBCB63-288A-4532-9BC2-C3D09956866A}"/>
              </a:ext>
            </a:extLst>
          </p:cNvPr>
          <p:cNvSpPr txBox="1"/>
          <p:nvPr/>
        </p:nvSpPr>
        <p:spPr>
          <a:xfrm>
            <a:off x="6123813" y="1825137"/>
            <a:ext cx="5806049" cy="3293209"/>
          </a:xfrm>
          <a:prstGeom prst="rect">
            <a:avLst/>
          </a:prstGeom>
          <a:noFill/>
          <a:ln>
            <a:noFill/>
          </a:ln>
        </p:spPr>
        <p:txBody>
          <a:bodyPr wrap="square" rtlCol="0">
            <a:spAutoFit/>
          </a:bodyPr>
          <a:lstStyle>
            <a:defPPr>
              <a:defRPr lang="fr-FR"/>
            </a:defPPr>
            <a:lvl1pPr>
              <a:defRPr sz="2200" b="1">
                <a:solidFill>
                  <a:schemeClr val="bg1"/>
                </a:solidFill>
                <a:latin typeface="Arial" panose="020B0604020202020204" pitchFamily="34" charset="0"/>
              </a:defRPr>
            </a:lvl1pPr>
          </a:lstStyle>
          <a:p>
            <a:endParaRPr lang="fr-FR" sz="1600" b="0" dirty="0">
              <a:solidFill>
                <a:schemeClr val="tx1">
                  <a:lumMod val="50000"/>
                </a:schemeClr>
              </a:solidFill>
              <a:latin typeface="Calibri" panose="020F0502020204030204" pitchFamily="34" charset="0"/>
              <a:cs typeface="Calibri" panose="020F0502020204030204" pitchFamily="34" charset="0"/>
            </a:endParaRPr>
          </a:p>
          <a:p>
            <a:r>
              <a:rPr lang="fr-FR" sz="1600" dirty="0" smtClean="0">
                <a:solidFill>
                  <a:srgbClr val="DF2680"/>
                </a:solidFill>
                <a:latin typeface="Calibri" panose="020F0502020204030204" pitchFamily="34" charset="0"/>
                <a:cs typeface="Calibri" panose="020F0502020204030204" pitchFamily="34" charset="0"/>
              </a:rPr>
              <a:t>compléter </a:t>
            </a:r>
            <a:r>
              <a:rPr lang="fr-FR" sz="1600" dirty="0">
                <a:solidFill>
                  <a:srgbClr val="DF2680"/>
                </a:solidFill>
                <a:latin typeface="Calibri" panose="020F0502020204030204" pitchFamily="34" charset="0"/>
                <a:cs typeface="Calibri" panose="020F0502020204030204" pitchFamily="34" charset="0"/>
              </a:rPr>
              <a:t>son profil médical </a:t>
            </a:r>
            <a:r>
              <a:rPr lang="fr-FR" sz="1600" b="0" dirty="0">
                <a:solidFill>
                  <a:schemeClr val="tx1">
                    <a:lumMod val="50000"/>
                  </a:schemeClr>
                </a:solidFill>
                <a:latin typeface="Calibri" panose="020F0502020204030204" pitchFamily="34" charset="0"/>
                <a:cs typeface="Calibri" panose="020F0502020204030204" pitchFamily="34" charset="0"/>
              </a:rPr>
              <a:t>(allergies, antécédents, etc.)</a:t>
            </a:r>
          </a:p>
          <a:p>
            <a:endParaRPr lang="fr-FR" sz="1600" b="0" dirty="0">
              <a:solidFill>
                <a:schemeClr val="tx1">
                  <a:lumMod val="50000"/>
                </a:schemeClr>
              </a:solidFill>
              <a:latin typeface="Calibri" panose="020F0502020204030204" pitchFamily="34" charset="0"/>
              <a:cs typeface="Calibri" panose="020F0502020204030204" pitchFamily="34" charset="0"/>
            </a:endParaRPr>
          </a:p>
          <a:p>
            <a:r>
              <a:rPr lang="fr-FR" sz="1600" dirty="0" smtClean="0">
                <a:solidFill>
                  <a:srgbClr val="DF2680"/>
                </a:solidFill>
                <a:latin typeface="Calibri" panose="020F0502020204030204" pitchFamily="34" charset="0"/>
                <a:cs typeface="Calibri" panose="020F0502020204030204" pitchFamily="34" charset="0"/>
              </a:rPr>
              <a:t>recevoir </a:t>
            </a:r>
            <a:r>
              <a:rPr lang="fr-FR" sz="1600" dirty="0">
                <a:solidFill>
                  <a:srgbClr val="DF2680"/>
                </a:solidFill>
                <a:latin typeface="Calibri" panose="020F0502020204030204" pitchFamily="34" charset="0"/>
                <a:cs typeface="Calibri" panose="020F0502020204030204" pitchFamily="34" charset="0"/>
              </a:rPr>
              <a:t>des messages</a:t>
            </a:r>
            <a:r>
              <a:rPr lang="fr-FR" sz="1600" b="0" dirty="0">
                <a:solidFill>
                  <a:srgbClr val="DF2680"/>
                </a:solidFill>
                <a:latin typeface="Calibri" panose="020F0502020204030204" pitchFamily="34" charset="0"/>
                <a:cs typeface="Calibri" panose="020F0502020204030204" pitchFamily="34" charset="0"/>
              </a:rPr>
              <a:t> </a:t>
            </a:r>
            <a:r>
              <a:rPr lang="fr-FR" sz="1600" b="0" dirty="0">
                <a:solidFill>
                  <a:schemeClr val="tx1">
                    <a:lumMod val="50000"/>
                  </a:schemeClr>
                </a:solidFill>
                <a:latin typeface="Calibri" panose="020F0502020204030204" pitchFamily="34" charset="0"/>
                <a:cs typeface="Calibri" panose="020F0502020204030204" pitchFamily="34" charset="0"/>
              </a:rPr>
              <a:t>de ses professionnels de santé et y répondre </a:t>
            </a:r>
          </a:p>
          <a:p>
            <a:endParaRPr lang="fr-FR" sz="1600" b="0" dirty="0">
              <a:solidFill>
                <a:schemeClr val="tx1">
                  <a:lumMod val="50000"/>
                </a:schemeClr>
              </a:solidFill>
              <a:latin typeface="Calibri" panose="020F0502020204030204" pitchFamily="34" charset="0"/>
              <a:cs typeface="Calibri" panose="020F0502020204030204" pitchFamily="34" charset="0"/>
            </a:endParaRPr>
          </a:p>
          <a:p>
            <a:r>
              <a:rPr lang="fr-FR" sz="1600" dirty="0" smtClean="0">
                <a:solidFill>
                  <a:srgbClr val="DF2680"/>
                </a:solidFill>
                <a:latin typeface="Calibri" panose="020F0502020204030204" pitchFamily="34" charset="0"/>
                <a:cs typeface="Calibri" panose="020F0502020204030204" pitchFamily="34" charset="0"/>
              </a:rPr>
              <a:t>ajouter </a:t>
            </a:r>
            <a:r>
              <a:rPr lang="fr-FR" sz="1600" dirty="0">
                <a:solidFill>
                  <a:srgbClr val="DF2680"/>
                </a:solidFill>
                <a:latin typeface="Calibri" panose="020F0502020204030204" pitchFamily="34" charset="0"/>
                <a:cs typeface="Calibri" panose="020F0502020204030204" pitchFamily="34" charset="0"/>
              </a:rPr>
              <a:t>des documents</a:t>
            </a:r>
          </a:p>
          <a:p>
            <a:endParaRPr lang="fr-FR" sz="1600" b="0" dirty="0">
              <a:solidFill>
                <a:schemeClr val="tx1">
                  <a:lumMod val="50000"/>
                </a:schemeClr>
              </a:solidFill>
              <a:latin typeface="Calibri" panose="020F0502020204030204" pitchFamily="34" charset="0"/>
              <a:cs typeface="Calibri" panose="020F0502020204030204" pitchFamily="34" charset="0"/>
            </a:endParaRPr>
          </a:p>
          <a:p>
            <a:r>
              <a:rPr lang="fr-FR" sz="1600" dirty="0" smtClean="0">
                <a:solidFill>
                  <a:srgbClr val="DF2680"/>
                </a:solidFill>
                <a:latin typeface="Calibri" panose="020F0502020204030204" pitchFamily="34" charset="0"/>
                <a:cs typeface="Calibri" panose="020F0502020204030204" pitchFamily="34" charset="0"/>
              </a:rPr>
              <a:t>consulter </a:t>
            </a:r>
            <a:r>
              <a:rPr lang="fr-FR" sz="1600" dirty="0">
                <a:solidFill>
                  <a:srgbClr val="DF2680"/>
                </a:solidFill>
                <a:latin typeface="Calibri" panose="020F0502020204030204" pitchFamily="34" charset="0"/>
                <a:cs typeface="Calibri" panose="020F0502020204030204" pitchFamily="34" charset="0"/>
              </a:rPr>
              <a:t>l</a:t>
            </a:r>
            <a:r>
              <a:rPr lang="fr-FR" sz="1600" dirty="0" smtClean="0">
                <a:solidFill>
                  <a:srgbClr val="DF2680"/>
                </a:solidFill>
                <a:latin typeface="Calibri" panose="020F0502020204030204" pitchFamily="34" charset="0"/>
                <a:cs typeface="Calibri" panose="020F0502020204030204" pitchFamily="34" charset="0"/>
              </a:rPr>
              <a:t>es </a:t>
            </a:r>
            <a:r>
              <a:rPr lang="fr-FR" sz="1600" dirty="0">
                <a:solidFill>
                  <a:srgbClr val="DF2680"/>
                </a:solidFill>
                <a:latin typeface="Calibri" panose="020F0502020204030204" pitchFamily="34" charset="0"/>
                <a:cs typeface="Calibri" panose="020F0502020204030204" pitchFamily="34" charset="0"/>
              </a:rPr>
              <a:t>documents</a:t>
            </a:r>
            <a:r>
              <a:rPr lang="fr-FR" sz="1600" b="0" dirty="0">
                <a:solidFill>
                  <a:schemeClr val="tx1">
                    <a:lumMod val="50000"/>
                  </a:schemeClr>
                </a:solidFill>
                <a:latin typeface="Calibri" panose="020F0502020204030204" pitchFamily="34" charset="0"/>
                <a:cs typeface="Calibri" panose="020F0502020204030204" pitchFamily="34" charset="0"/>
              </a:rPr>
              <a:t> </a:t>
            </a:r>
            <a:r>
              <a:rPr lang="fr-FR" sz="1600" b="0" dirty="0" smtClean="0">
                <a:solidFill>
                  <a:schemeClr val="tx1">
                    <a:lumMod val="50000"/>
                  </a:schemeClr>
                </a:solidFill>
                <a:latin typeface="Calibri" panose="020F0502020204030204" pitchFamily="34" charset="0"/>
                <a:cs typeface="Calibri" panose="020F0502020204030204" pitchFamily="34" charset="0"/>
              </a:rPr>
              <a:t>reçus de </a:t>
            </a:r>
            <a:r>
              <a:rPr lang="fr-FR" sz="1600" b="0" dirty="0">
                <a:solidFill>
                  <a:schemeClr val="tx1">
                    <a:lumMod val="50000"/>
                  </a:schemeClr>
                </a:solidFill>
                <a:latin typeface="Calibri" panose="020F0502020204030204" pitchFamily="34" charset="0"/>
                <a:cs typeface="Calibri" panose="020F0502020204030204" pitchFamily="34" charset="0"/>
              </a:rPr>
              <a:t>ses professionnels de santé et de l’Assurance maladie</a:t>
            </a:r>
          </a:p>
          <a:p>
            <a:endParaRPr lang="fr-FR" sz="1600" b="0" dirty="0">
              <a:solidFill>
                <a:schemeClr val="tx1">
                  <a:lumMod val="50000"/>
                </a:schemeClr>
              </a:solidFill>
              <a:latin typeface="Calibri" panose="020F0502020204030204" pitchFamily="34" charset="0"/>
              <a:cs typeface="Calibri" panose="020F0502020204030204" pitchFamily="34" charset="0"/>
            </a:endParaRPr>
          </a:p>
          <a:p>
            <a:r>
              <a:rPr lang="fr-FR" sz="1600" dirty="0">
                <a:solidFill>
                  <a:srgbClr val="DF2680"/>
                </a:solidFill>
                <a:latin typeface="Calibri" panose="020F0502020204030204" pitchFamily="34" charset="0"/>
                <a:cs typeface="Calibri" panose="020F0502020204030204" pitchFamily="34" charset="0"/>
              </a:rPr>
              <a:t>gérer sa confidentialité </a:t>
            </a:r>
            <a:r>
              <a:rPr lang="fr-FR" sz="1600" b="0" dirty="0">
                <a:solidFill>
                  <a:schemeClr val="tx1">
                    <a:lumMod val="50000"/>
                  </a:schemeClr>
                </a:solidFill>
                <a:latin typeface="Calibri" panose="020F0502020204030204" pitchFamily="34" charset="0"/>
                <a:cs typeface="Calibri" panose="020F0502020204030204" pitchFamily="34" charset="0"/>
              </a:rPr>
              <a:t>: masquer certains documents aux professionnels de santé, ou bloquer certains professionnels de santé pour leur interdire l’accès à Mon espace santé </a:t>
            </a:r>
          </a:p>
        </p:txBody>
      </p:sp>
      <p:pic>
        <p:nvPicPr>
          <p:cNvPr id="17" name="Picture 2" descr="Medical records free icon">
            <a:extLst>
              <a:ext uri="{FF2B5EF4-FFF2-40B4-BE49-F238E27FC236}">
                <a16:creationId xmlns:a16="http://schemas.microsoft.com/office/drawing/2014/main" id="{A0B4ED88-F91E-4785-9067-D4E661BB1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053" y="1902806"/>
            <a:ext cx="509761" cy="509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Medical record free icon">
            <a:extLst>
              <a:ext uri="{FF2B5EF4-FFF2-40B4-BE49-F238E27FC236}">
                <a16:creationId xmlns:a16="http://schemas.microsoft.com/office/drawing/2014/main" id="{C08662EF-B498-4589-A9D3-79D4DBA44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456" y="3602746"/>
            <a:ext cx="412954" cy="4129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ealth check free icon">
            <a:extLst>
              <a:ext uri="{FF2B5EF4-FFF2-40B4-BE49-F238E27FC236}">
                <a16:creationId xmlns:a16="http://schemas.microsoft.com/office/drawing/2014/main" id="{B8C3B3E6-1922-4C30-8A83-5A032A16F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2456" y="3058980"/>
            <a:ext cx="412954" cy="4129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end message free icon">
            <a:extLst>
              <a:ext uri="{FF2B5EF4-FFF2-40B4-BE49-F238E27FC236}">
                <a16:creationId xmlns:a16="http://schemas.microsoft.com/office/drawing/2014/main" id="{9942E293-15DA-4F59-AE15-4FDC1888DB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4664" y="2485760"/>
            <a:ext cx="412955" cy="4129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Private free icon">
            <a:hlinkClick r:id="rId8" tooltip="Private"/>
            <a:extLst>
              <a:ext uri="{FF2B5EF4-FFF2-40B4-BE49-F238E27FC236}">
                <a16:creationId xmlns:a16="http://schemas.microsoft.com/office/drawing/2014/main" id="{340F4FCC-8005-45DC-B02C-0F7E686230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1994" y="4307868"/>
            <a:ext cx="457195" cy="45719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155910" y="1509601"/>
            <a:ext cx="1324402" cy="338554"/>
          </a:xfrm>
          <a:prstGeom prst="rect">
            <a:avLst/>
          </a:prstGeom>
        </p:spPr>
        <p:txBody>
          <a:bodyPr wrap="none">
            <a:spAutoFit/>
          </a:bodyPr>
          <a:lstStyle/>
          <a:p>
            <a:r>
              <a:rPr lang="fr-FR" sz="1600" b="1" u="sng" kern="0" dirty="0" smtClean="0">
                <a:solidFill>
                  <a:srgbClr val="DF2680"/>
                </a:solidFill>
                <a:latin typeface="Calibri" panose="020F0502020204030204" pitchFamily="34" charset="0"/>
                <a:cs typeface="Calibri" panose="020F0502020204030204" pitchFamily="34" charset="0"/>
              </a:rPr>
              <a:t>L’usager</a:t>
            </a:r>
            <a:r>
              <a:rPr lang="fr-FR" sz="1600" b="1" kern="0" dirty="0" smtClean="0">
                <a:solidFill>
                  <a:schemeClr val="tx1">
                    <a:lumMod val="50000"/>
                  </a:schemeClr>
                </a:solidFill>
                <a:latin typeface="Calibri" panose="020F0502020204030204" pitchFamily="34" charset="0"/>
                <a:cs typeface="Calibri" panose="020F0502020204030204" pitchFamily="34" charset="0"/>
              </a:rPr>
              <a:t> </a:t>
            </a:r>
            <a:r>
              <a:rPr lang="fr-FR" sz="1600" kern="0" dirty="0" smtClean="0">
                <a:solidFill>
                  <a:schemeClr val="tx1">
                    <a:lumMod val="50000"/>
                  </a:schemeClr>
                </a:solidFill>
                <a:latin typeface="Calibri" panose="020F0502020204030204" pitchFamily="34" charset="0"/>
                <a:cs typeface="Calibri" panose="020F0502020204030204" pitchFamily="34" charset="0"/>
              </a:rPr>
              <a:t>peut</a:t>
            </a:r>
            <a:endParaRPr lang="fr-FR" sz="1600" kern="0" dirty="0">
              <a:solidFill>
                <a:schemeClr val="tx1">
                  <a:lumMod val="50000"/>
                </a:schemeClr>
              </a:solidFill>
              <a:latin typeface="Calibri" panose="020F0502020204030204" pitchFamily="34" charset="0"/>
              <a:cs typeface="Calibri" panose="020F0502020204030204" pitchFamily="34" charset="0"/>
            </a:endParaRPr>
          </a:p>
        </p:txBody>
      </p:sp>
      <p:sp>
        <p:nvSpPr>
          <p:cNvPr id="23" name="ZoneTexte 22"/>
          <p:cNvSpPr txBox="1"/>
          <p:nvPr/>
        </p:nvSpPr>
        <p:spPr>
          <a:xfrm>
            <a:off x="1434218" y="5410999"/>
            <a:ext cx="1049564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1600" b="1" dirty="0" smtClean="0">
                <a:solidFill>
                  <a:srgbClr val="DF2680"/>
                </a:solidFill>
                <a:latin typeface="Calibri" panose="020F0502020204030204" pitchFamily="34" charset="0"/>
                <a:cs typeface="Calibri" panose="020F0502020204030204" pitchFamily="34" charset="0"/>
              </a:rPr>
              <a:t>L’usager est </a:t>
            </a:r>
            <a:r>
              <a:rPr lang="fr-FR" sz="1600" b="1" dirty="0">
                <a:solidFill>
                  <a:srgbClr val="DF2680"/>
                </a:solidFill>
                <a:latin typeface="Calibri" panose="020F0502020204030204" pitchFamily="34" charset="0"/>
                <a:cs typeface="Calibri" panose="020F0502020204030204" pitchFamily="34" charset="0"/>
              </a:rPr>
              <a:t>informé de toutes les opérations effectuées sur Mon espace santé </a:t>
            </a:r>
            <a:r>
              <a:rPr lang="fr-FR" sz="1600" dirty="0">
                <a:solidFill>
                  <a:schemeClr val="tx1">
                    <a:lumMod val="50000"/>
                  </a:schemeClr>
                </a:solidFill>
                <a:latin typeface="Calibri" panose="020F0502020204030204" pitchFamily="34" charset="0"/>
                <a:cs typeface="Calibri" panose="020F0502020204030204" pitchFamily="34" charset="0"/>
              </a:rPr>
              <a:t>: dépôt d’un document, première consultation des documents par un professionnel de santé, accès en cas d’urgence, réception du message d’un PS</a:t>
            </a:r>
          </a:p>
        </p:txBody>
      </p:sp>
    </p:spTree>
    <p:extLst>
      <p:ext uri="{BB962C8B-B14F-4D97-AF65-F5344CB8AC3E}">
        <p14:creationId xmlns:p14="http://schemas.microsoft.com/office/powerpoint/2010/main" val="41221354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11</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dirty="0"/>
              <a:t>Mon espace sante reste l’interface des usagers, les professionnels accèdent par leurs outils existants</a:t>
            </a:r>
          </a:p>
        </p:txBody>
      </p:sp>
      <p:sp>
        <p:nvSpPr>
          <p:cNvPr id="5" name="Rectangle 4">
            <a:extLst>
              <a:ext uri="{FF2B5EF4-FFF2-40B4-BE49-F238E27FC236}">
                <a16:creationId xmlns:a16="http://schemas.microsoft.com/office/drawing/2014/main" id="{9D1994FB-C71A-4C40-A030-4F1EAB03A141}"/>
              </a:ext>
            </a:extLst>
          </p:cNvPr>
          <p:cNvSpPr/>
          <p:nvPr/>
        </p:nvSpPr>
        <p:spPr>
          <a:xfrm>
            <a:off x="505636" y="2949185"/>
            <a:ext cx="2560266" cy="969621"/>
          </a:xfrm>
          <a:prstGeom prst="rect">
            <a:avLst/>
          </a:prstGeom>
          <a:solidFill>
            <a:srgbClr val="F5B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latin typeface="Calibri" panose="020F0502020204030204" pitchFamily="34" charset="0"/>
                <a:cs typeface="Calibri" panose="020F0502020204030204" pitchFamily="34" charset="0"/>
              </a:rPr>
              <a:t>Dossier médical</a:t>
            </a:r>
          </a:p>
        </p:txBody>
      </p:sp>
      <p:sp>
        <p:nvSpPr>
          <p:cNvPr id="6" name="Rectangle 5">
            <a:extLst>
              <a:ext uri="{FF2B5EF4-FFF2-40B4-BE49-F238E27FC236}">
                <a16:creationId xmlns:a16="http://schemas.microsoft.com/office/drawing/2014/main" id="{2CE0A4D1-9672-4C5C-A869-F45D818292C4}"/>
              </a:ext>
            </a:extLst>
          </p:cNvPr>
          <p:cNvSpPr/>
          <p:nvPr/>
        </p:nvSpPr>
        <p:spPr>
          <a:xfrm>
            <a:off x="505636" y="4167152"/>
            <a:ext cx="2560266" cy="1019535"/>
          </a:xfrm>
          <a:prstGeom prst="rect">
            <a:avLst/>
          </a:prstGeom>
          <a:solidFill>
            <a:srgbClr val="F5B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latin typeface="Calibri" panose="020F0502020204030204" pitchFamily="34" charset="0"/>
                <a:cs typeface="Calibri" panose="020F0502020204030204" pitchFamily="34" charset="0"/>
              </a:rPr>
              <a:t>Messagerie de santé</a:t>
            </a:r>
          </a:p>
        </p:txBody>
      </p:sp>
      <p:grpSp>
        <p:nvGrpSpPr>
          <p:cNvPr id="7" name="Group 15">
            <a:extLst>
              <a:ext uri="{FF2B5EF4-FFF2-40B4-BE49-F238E27FC236}">
                <a16:creationId xmlns:a16="http://schemas.microsoft.com/office/drawing/2014/main" id="{217BD45A-C97D-4D04-93C9-73D480794028}"/>
              </a:ext>
            </a:extLst>
          </p:cNvPr>
          <p:cNvGrpSpPr/>
          <p:nvPr/>
        </p:nvGrpSpPr>
        <p:grpSpPr>
          <a:xfrm>
            <a:off x="3679045" y="1844789"/>
            <a:ext cx="2274494" cy="900000"/>
            <a:chOff x="4158583" y="2930654"/>
            <a:chExt cx="2274494" cy="900000"/>
          </a:xfrm>
        </p:grpSpPr>
        <p:grpSp>
          <p:nvGrpSpPr>
            <p:cNvPr id="8" name="Group 16">
              <a:extLst>
                <a:ext uri="{FF2B5EF4-FFF2-40B4-BE49-F238E27FC236}">
                  <a16:creationId xmlns:a16="http://schemas.microsoft.com/office/drawing/2014/main" id="{38108BAC-0695-4655-A3DD-4F2496E0299D}"/>
                </a:ext>
              </a:extLst>
            </p:cNvPr>
            <p:cNvGrpSpPr/>
            <p:nvPr/>
          </p:nvGrpSpPr>
          <p:grpSpPr>
            <a:xfrm>
              <a:off x="4158583" y="2930654"/>
              <a:ext cx="774434" cy="900000"/>
              <a:chOff x="2438619" y="1977075"/>
              <a:chExt cx="774434" cy="900000"/>
            </a:xfrm>
          </p:grpSpPr>
          <p:sp>
            <p:nvSpPr>
              <p:cNvPr id="10" name="Rectangle 9">
                <a:extLst>
                  <a:ext uri="{FF2B5EF4-FFF2-40B4-BE49-F238E27FC236}">
                    <a16:creationId xmlns:a16="http://schemas.microsoft.com/office/drawing/2014/main" id="{2A4BAAC0-120A-4D47-8D3F-F73AE2BCB68C}"/>
                  </a:ext>
                </a:extLst>
              </p:cNvPr>
              <p:cNvSpPr/>
              <p:nvPr/>
            </p:nvSpPr>
            <p:spPr>
              <a:xfrm>
                <a:off x="2438836" y="1977075"/>
                <a:ext cx="774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grpSp>
            <p:nvGrpSpPr>
              <p:cNvPr id="11" name="Group 19">
                <a:extLst>
                  <a:ext uri="{FF2B5EF4-FFF2-40B4-BE49-F238E27FC236}">
                    <a16:creationId xmlns:a16="http://schemas.microsoft.com/office/drawing/2014/main" id="{B0614751-256B-4C81-9A88-8B1EA21120F8}"/>
                  </a:ext>
                </a:extLst>
              </p:cNvPr>
              <p:cNvGrpSpPr>
                <a:grpSpLocks noChangeAspect="1"/>
              </p:cNvGrpSpPr>
              <p:nvPr/>
            </p:nvGrpSpPr>
            <p:grpSpPr>
              <a:xfrm>
                <a:off x="2438619" y="1977661"/>
                <a:ext cx="774434" cy="898837"/>
                <a:chOff x="7217946" y="2881111"/>
                <a:chExt cx="1521530" cy="1765943"/>
              </a:xfrm>
            </p:grpSpPr>
            <p:grpSp>
              <p:nvGrpSpPr>
                <p:cNvPr id="12" name="Group 20">
                  <a:extLst>
                    <a:ext uri="{FF2B5EF4-FFF2-40B4-BE49-F238E27FC236}">
                      <a16:creationId xmlns:a16="http://schemas.microsoft.com/office/drawing/2014/main" id="{1B7202BC-3245-46AE-98C3-E047147E728B}"/>
                    </a:ext>
                  </a:extLst>
                </p:cNvPr>
                <p:cNvGrpSpPr>
                  <a:grpSpLocks noChangeAspect="1"/>
                </p:cNvGrpSpPr>
                <p:nvPr/>
              </p:nvGrpSpPr>
              <p:grpSpPr bwMode="auto">
                <a:xfrm>
                  <a:off x="7217946" y="2881111"/>
                  <a:ext cx="1306622" cy="1439864"/>
                  <a:chOff x="429" y="3030"/>
                  <a:chExt cx="690" cy="907"/>
                </a:xfrm>
                <a:solidFill>
                  <a:schemeClr val="bg2"/>
                </a:solidFill>
              </p:grpSpPr>
              <p:sp>
                <p:nvSpPr>
                  <p:cNvPr id="18" name="Freeform 54">
                    <a:extLst>
                      <a:ext uri="{FF2B5EF4-FFF2-40B4-BE49-F238E27FC236}">
                        <a16:creationId xmlns:a16="http://schemas.microsoft.com/office/drawing/2014/main" id="{1CF6CB70-C213-478D-8B5C-5DA6A5011D07}"/>
                      </a:ext>
                    </a:extLst>
                  </p:cNvPr>
                  <p:cNvSpPr>
                    <a:spLocks noEditPoints="1"/>
                  </p:cNvSpPr>
                  <p:nvPr/>
                </p:nvSpPr>
                <p:spPr bwMode="auto">
                  <a:xfrm>
                    <a:off x="611" y="3190"/>
                    <a:ext cx="327" cy="327"/>
                  </a:xfrm>
                  <a:custGeom>
                    <a:avLst/>
                    <a:gdLst>
                      <a:gd name="T0" fmla="*/ 399 w 799"/>
                      <a:gd name="T1" fmla="*/ 803 h 803"/>
                      <a:gd name="T2" fmla="*/ 0 w 799"/>
                      <a:gd name="T3" fmla="*/ 321 h 803"/>
                      <a:gd name="T4" fmla="*/ 0 w 799"/>
                      <a:gd name="T5" fmla="*/ 306 h 803"/>
                      <a:gd name="T6" fmla="*/ 12 w 799"/>
                      <a:gd name="T7" fmla="*/ 299 h 803"/>
                      <a:gd name="T8" fmla="*/ 351 w 799"/>
                      <a:gd name="T9" fmla="*/ 27 h 803"/>
                      <a:gd name="T10" fmla="*/ 411 w 799"/>
                      <a:gd name="T11" fmla="*/ 1 h 803"/>
                      <a:gd name="T12" fmla="*/ 472 w 799"/>
                      <a:gd name="T13" fmla="*/ 31 h 803"/>
                      <a:gd name="T14" fmla="*/ 783 w 799"/>
                      <a:gd name="T15" fmla="*/ 297 h 803"/>
                      <a:gd name="T16" fmla="*/ 799 w 799"/>
                      <a:gd name="T17" fmla="*/ 304 h 803"/>
                      <a:gd name="T18" fmla="*/ 799 w 799"/>
                      <a:gd name="T19" fmla="*/ 321 h 803"/>
                      <a:gd name="T20" fmla="*/ 399 w 799"/>
                      <a:gd name="T21" fmla="*/ 803 h 803"/>
                      <a:gd name="T22" fmla="*/ 52 w 799"/>
                      <a:gd name="T23" fmla="*/ 335 h 803"/>
                      <a:gd name="T24" fmla="*/ 399 w 799"/>
                      <a:gd name="T25" fmla="*/ 751 h 803"/>
                      <a:gd name="T26" fmla="*/ 746 w 799"/>
                      <a:gd name="T27" fmla="*/ 337 h 803"/>
                      <a:gd name="T28" fmla="*/ 431 w 799"/>
                      <a:gd name="T29" fmla="*/ 63 h 803"/>
                      <a:gd name="T30" fmla="*/ 410 w 799"/>
                      <a:gd name="T31" fmla="*/ 53 h 803"/>
                      <a:gd name="T32" fmla="*/ 390 w 799"/>
                      <a:gd name="T33" fmla="*/ 62 h 803"/>
                      <a:gd name="T34" fmla="*/ 52 w 799"/>
                      <a:gd name="T35" fmla="*/ 33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9" h="803">
                        <a:moveTo>
                          <a:pt x="399" y="803"/>
                        </a:moveTo>
                        <a:cubicBezTo>
                          <a:pt x="179" y="803"/>
                          <a:pt x="0" y="586"/>
                          <a:pt x="0" y="321"/>
                        </a:cubicBezTo>
                        <a:cubicBezTo>
                          <a:pt x="0" y="306"/>
                          <a:pt x="0" y="306"/>
                          <a:pt x="0" y="306"/>
                        </a:cubicBezTo>
                        <a:cubicBezTo>
                          <a:pt x="12" y="299"/>
                          <a:pt x="12" y="299"/>
                          <a:pt x="12" y="299"/>
                        </a:cubicBezTo>
                        <a:cubicBezTo>
                          <a:pt x="14" y="297"/>
                          <a:pt x="237" y="154"/>
                          <a:pt x="351" y="27"/>
                        </a:cubicBezTo>
                        <a:cubicBezTo>
                          <a:pt x="366" y="10"/>
                          <a:pt x="388" y="0"/>
                          <a:pt x="411" y="1"/>
                        </a:cubicBezTo>
                        <a:cubicBezTo>
                          <a:pt x="435" y="1"/>
                          <a:pt x="457" y="12"/>
                          <a:pt x="472" y="31"/>
                        </a:cubicBezTo>
                        <a:cubicBezTo>
                          <a:pt x="532" y="105"/>
                          <a:pt x="653" y="238"/>
                          <a:pt x="783" y="297"/>
                        </a:cubicBezTo>
                        <a:cubicBezTo>
                          <a:pt x="799" y="304"/>
                          <a:pt x="799" y="304"/>
                          <a:pt x="799" y="304"/>
                        </a:cubicBezTo>
                        <a:cubicBezTo>
                          <a:pt x="799" y="321"/>
                          <a:pt x="799" y="321"/>
                          <a:pt x="799" y="321"/>
                        </a:cubicBezTo>
                        <a:cubicBezTo>
                          <a:pt x="799" y="586"/>
                          <a:pt x="619" y="803"/>
                          <a:pt x="399" y="803"/>
                        </a:cubicBezTo>
                        <a:close/>
                        <a:moveTo>
                          <a:pt x="52" y="335"/>
                        </a:moveTo>
                        <a:cubicBezTo>
                          <a:pt x="58" y="565"/>
                          <a:pt x="211" y="751"/>
                          <a:pt x="399" y="751"/>
                        </a:cubicBezTo>
                        <a:cubicBezTo>
                          <a:pt x="586" y="751"/>
                          <a:pt x="739" y="567"/>
                          <a:pt x="746" y="337"/>
                        </a:cubicBezTo>
                        <a:cubicBezTo>
                          <a:pt x="612" y="271"/>
                          <a:pt x="492" y="138"/>
                          <a:pt x="431" y="63"/>
                        </a:cubicBezTo>
                        <a:cubicBezTo>
                          <a:pt x="426" y="57"/>
                          <a:pt x="418" y="53"/>
                          <a:pt x="410" y="53"/>
                        </a:cubicBezTo>
                        <a:cubicBezTo>
                          <a:pt x="400" y="53"/>
                          <a:pt x="395" y="56"/>
                          <a:pt x="390" y="62"/>
                        </a:cubicBezTo>
                        <a:cubicBezTo>
                          <a:pt x="286" y="179"/>
                          <a:pt x="102" y="302"/>
                          <a:pt x="52"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19" name="Freeform 55">
                    <a:extLst>
                      <a:ext uri="{FF2B5EF4-FFF2-40B4-BE49-F238E27FC236}">
                        <a16:creationId xmlns:a16="http://schemas.microsoft.com/office/drawing/2014/main" id="{4E5A3DF9-834C-4AD1-861B-58A9833F91D3}"/>
                      </a:ext>
                    </a:extLst>
                  </p:cNvPr>
                  <p:cNvSpPr>
                    <a:spLocks/>
                  </p:cNvSpPr>
                  <p:nvPr/>
                </p:nvSpPr>
                <p:spPr bwMode="auto">
                  <a:xfrm>
                    <a:off x="546" y="3030"/>
                    <a:ext cx="457" cy="527"/>
                  </a:xfrm>
                  <a:custGeom>
                    <a:avLst/>
                    <a:gdLst>
                      <a:gd name="T0" fmla="*/ 750 w 1117"/>
                      <a:gd name="T1" fmla="*/ 1287 h 1294"/>
                      <a:gd name="T2" fmla="*/ 724 w 1117"/>
                      <a:gd name="T3" fmla="*/ 1242 h 1294"/>
                      <a:gd name="T4" fmla="*/ 1062 w 1117"/>
                      <a:gd name="T5" fmla="*/ 1067 h 1294"/>
                      <a:gd name="T6" fmla="*/ 1023 w 1117"/>
                      <a:gd name="T7" fmla="*/ 518 h 1294"/>
                      <a:gd name="T8" fmla="*/ 558 w 1117"/>
                      <a:gd name="T9" fmla="*/ 52 h 1294"/>
                      <a:gd name="T10" fmla="*/ 94 w 1117"/>
                      <a:gd name="T11" fmla="*/ 516 h 1294"/>
                      <a:gd name="T12" fmla="*/ 54 w 1117"/>
                      <a:gd name="T13" fmla="*/ 1067 h 1294"/>
                      <a:gd name="T14" fmla="*/ 396 w 1117"/>
                      <a:gd name="T15" fmla="*/ 1248 h 1294"/>
                      <a:gd name="T16" fmla="*/ 370 w 1117"/>
                      <a:gd name="T17" fmla="*/ 1294 h 1294"/>
                      <a:gd name="T18" fmla="*/ 0 w 1117"/>
                      <a:gd name="T19" fmla="*/ 1096 h 1294"/>
                      <a:gd name="T20" fmla="*/ 42 w 1117"/>
                      <a:gd name="T21" fmla="*/ 514 h 1294"/>
                      <a:gd name="T22" fmla="*/ 558 w 1117"/>
                      <a:gd name="T23" fmla="*/ 0 h 1294"/>
                      <a:gd name="T24" fmla="*/ 1075 w 1117"/>
                      <a:gd name="T25" fmla="*/ 516 h 1294"/>
                      <a:gd name="T26" fmla="*/ 1117 w 1117"/>
                      <a:gd name="T27" fmla="*/ 1096 h 1294"/>
                      <a:gd name="T28" fmla="*/ 750 w 1117"/>
                      <a:gd name="T29" fmla="*/ 1287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1294">
                        <a:moveTo>
                          <a:pt x="750" y="1287"/>
                        </a:moveTo>
                        <a:cubicBezTo>
                          <a:pt x="724" y="1242"/>
                          <a:pt x="724" y="1242"/>
                          <a:pt x="724" y="1242"/>
                        </a:cubicBezTo>
                        <a:cubicBezTo>
                          <a:pt x="1062" y="1067"/>
                          <a:pt x="1062" y="1067"/>
                          <a:pt x="1062" y="1067"/>
                        </a:cubicBezTo>
                        <a:cubicBezTo>
                          <a:pt x="1023" y="518"/>
                          <a:pt x="1023" y="518"/>
                          <a:pt x="1023" y="518"/>
                        </a:cubicBezTo>
                        <a:cubicBezTo>
                          <a:pt x="1023" y="260"/>
                          <a:pt x="814" y="52"/>
                          <a:pt x="558" y="52"/>
                        </a:cubicBezTo>
                        <a:cubicBezTo>
                          <a:pt x="302" y="52"/>
                          <a:pt x="94" y="260"/>
                          <a:pt x="94" y="516"/>
                        </a:cubicBezTo>
                        <a:cubicBezTo>
                          <a:pt x="54" y="1067"/>
                          <a:pt x="54" y="1067"/>
                          <a:pt x="54" y="1067"/>
                        </a:cubicBezTo>
                        <a:cubicBezTo>
                          <a:pt x="396" y="1248"/>
                          <a:pt x="396" y="1248"/>
                          <a:pt x="396" y="1248"/>
                        </a:cubicBezTo>
                        <a:cubicBezTo>
                          <a:pt x="370" y="1294"/>
                          <a:pt x="370" y="1294"/>
                          <a:pt x="370" y="1294"/>
                        </a:cubicBezTo>
                        <a:cubicBezTo>
                          <a:pt x="0" y="1096"/>
                          <a:pt x="0" y="1096"/>
                          <a:pt x="0" y="1096"/>
                        </a:cubicBezTo>
                        <a:cubicBezTo>
                          <a:pt x="42" y="514"/>
                          <a:pt x="42" y="514"/>
                          <a:pt x="42" y="514"/>
                        </a:cubicBezTo>
                        <a:cubicBezTo>
                          <a:pt x="42" y="231"/>
                          <a:pt x="273" y="0"/>
                          <a:pt x="558" y="0"/>
                        </a:cubicBezTo>
                        <a:cubicBezTo>
                          <a:pt x="843" y="0"/>
                          <a:pt x="1075" y="231"/>
                          <a:pt x="1075" y="516"/>
                        </a:cubicBezTo>
                        <a:cubicBezTo>
                          <a:pt x="1117" y="1096"/>
                          <a:pt x="1117" y="1096"/>
                          <a:pt x="1117" y="1096"/>
                        </a:cubicBezTo>
                        <a:lnTo>
                          <a:pt x="750" y="1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20" name="Freeform 56">
                    <a:extLst>
                      <a:ext uri="{FF2B5EF4-FFF2-40B4-BE49-F238E27FC236}">
                        <a16:creationId xmlns:a16="http://schemas.microsoft.com/office/drawing/2014/main" id="{977C5B7B-8E3C-46F0-9364-8E85AB74D1E7}"/>
                      </a:ext>
                    </a:extLst>
                  </p:cNvPr>
                  <p:cNvSpPr>
                    <a:spLocks/>
                  </p:cNvSpPr>
                  <p:nvPr/>
                </p:nvSpPr>
                <p:spPr bwMode="auto">
                  <a:xfrm>
                    <a:off x="691" y="3488"/>
                    <a:ext cx="167" cy="150"/>
                  </a:xfrm>
                  <a:custGeom>
                    <a:avLst/>
                    <a:gdLst>
                      <a:gd name="T0" fmla="*/ 201 w 408"/>
                      <a:gd name="T1" fmla="*/ 365 h 368"/>
                      <a:gd name="T2" fmla="*/ 48 w 408"/>
                      <a:gd name="T3" fmla="*/ 306 h 368"/>
                      <a:gd name="T4" fmla="*/ 5 w 408"/>
                      <a:gd name="T5" fmla="*/ 162 h 368"/>
                      <a:gd name="T6" fmla="*/ 23 w 408"/>
                      <a:gd name="T7" fmla="*/ 0 h 368"/>
                      <a:gd name="T8" fmla="*/ 66 w 408"/>
                      <a:gd name="T9" fmla="*/ 5 h 368"/>
                      <a:gd name="T10" fmla="*/ 48 w 408"/>
                      <a:gd name="T11" fmla="*/ 166 h 368"/>
                      <a:gd name="T12" fmla="*/ 79 w 408"/>
                      <a:gd name="T13" fmla="*/ 276 h 368"/>
                      <a:gd name="T14" fmla="*/ 204 w 408"/>
                      <a:gd name="T15" fmla="*/ 322 h 368"/>
                      <a:gd name="T16" fmla="*/ 329 w 408"/>
                      <a:gd name="T17" fmla="*/ 276 h 368"/>
                      <a:gd name="T18" fmla="*/ 361 w 408"/>
                      <a:gd name="T19" fmla="*/ 165 h 368"/>
                      <a:gd name="T20" fmla="*/ 342 w 408"/>
                      <a:gd name="T21" fmla="*/ 5 h 368"/>
                      <a:gd name="T22" fmla="*/ 385 w 408"/>
                      <a:gd name="T23" fmla="*/ 0 h 368"/>
                      <a:gd name="T24" fmla="*/ 403 w 408"/>
                      <a:gd name="T25" fmla="*/ 161 h 368"/>
                      <a:gd name="T26" fmla="*/ 360 w 408"/>
                      <a:gd name="T27" fmla="*/ 306 h 368"/>
                      <a:gd name="T28" fmla="*/ 204 w 408"/>
                      <a:gd name="T29" fmla="*/ 365 h 368"/>
                      <a:gd name="T30" fmla="*/ 201 w 408"/>
                      <a:gd name="T31"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368">
                        <a:moveTo>
                          <a:pt x="201" y="365"/>
                        </a:moveTo>
                        <a:cubicBezTo>
                          <a:pt x="184" y="365"/>
                          <a:pt x="101" y="362"/>
                          <a:pt x="48" y="306"/>
                        </a:cubicBezTo>
                        <a:cubicBezTo>
                          <a:pt x="14" y="270"/>
                          <a:pt x="0" y="222"/>
                          <a:pt x="5" y="162"/>
                        </a:cubicBezTo>
                        <a:cubicBezTo>
                          <a:pt x="23" y="0"/>
                          <a:pt x="23" y="0"/>
                          <a:pt x="23" y="0"/>
                        </a:cubicBezTo>
                        <a:cubicBezTo>
                          <a:pt x="66" y="5"/>
                          <a:pt x="66" y="5"/>
                          <a:pt x="66" y="5"/>
                        </a:cubicBezTo>
                        <a:cubicBezTo>
                          <a:pt x="48" y="166"/>
                          <a:pt x="48" y="166"/>
                          <a:pt x="48" y="166"/>
                        </a:cubicBezTo>
                        <a:cubicBezTo>
                          <a:pt x="44" y="213"/>
                          <a:pt x="54" y="250"/>
                          <a:pt x="79" y="276"/>
                        </a:cubicBezTo>
                        <a:cubicBezTo>
                          <a:pt x="125" y="324"/>
                          <a:pt x="203" y="322"/>
                          <a:pt x="204" y="322"/>
                        </a:cubicBezTo>
                        <a:cubicBezTo>
                          <a:pt x="206" y="322"/>
                          <a:pt x="284" y="324"/>
                          <a:pt x="329" y="276"/>
                        </a:cubicBezTo>
                        <a:cubicBezTo>
                          <a:pt x="354" y="250"/>
                          <a:pt x="364" y="213"/>
                          <a:pt x="361" y="165"/>
                        </a:cubicBezTo>
                        <a:cubicBezTo>
                          <a:pt x="342" y="5"/>
                          <a:pt x="342" y="5"/>
                          <a:pt x="342" y="5"/>
                        </a:cubicBezTo>
                        <a:cubicBezTo>
                          <a:pt x="385" y="0"/>
                          <a:pt x="385" y="0"/>
                          <a:pt x="385" y="0"/>
                        </a:cubicBezTo>
                        <a:cubicBezTo>
                          <a:pt x="403" y="161"/>
                          <a:pt x="403" y="161"/>
                          <a:pt x="403" y="161"/>
                        </a:cubicBezTo>
                        <a:cubicBezTo>
                          <a:pt x="408" y="222"/>
                          <a:pt x="394" y="271"/>
                          <a:pt x="360" y="306"/>
                        </a:cubicBezTo>
                        <a:cubicBezTo>
                          <a:pt x="301" y="368"/>
                          <a:pt x="208" y="365"/>
                          <a:pt x="204" y="365"/>
                        </a:cubicBezTo>
                        <a:cubicBezTo>
                          <a:pt x="203" y="365"/>
                          <a:pt x="202" y="365"/>
                          <a:pt x="201"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21" name="Freeform 57">
                    <a:extLst>
                      <a:ext uri="{FF2B5EF4-FFF2-40B4-BE49-F238E27FC236}">
                        <a16:creationId xmlns:a16="http://schemas.microsoft.com/office/drawing/2014/main" id="{4702219D-C46F-467B-AE4D-CE5B4E462026}"/>
                      </a:ext>
                    </a:extLst>
                  </p:cNvPr>
                  <p:cNvSpPr>
                    <a:spLocks/>
                  </p:cNvSpPr>
                  <p:nvPr/>
                </p:nvSpPr>
                <p:spPr bwMode="auto">
                  <a:xfrm>
                    <a:off x="429" y="3576"/>
                    <a:ext cx="274" cy="361"/>
                  </a:xfrm>
                  <a:custGeom>
                    <a:avLst/>
                    <a:gdLst>
                      <a:gd name="T0" fmla="*/ 42 w 669"/>
                      <a:gd name="T1" fmla="*/ 885 h 885"/>
                      <a:gd name="T2" fmla="*/ 0 w 669"/>
                      <a:gd name="T3" fmla="*/ 885 h 885"/>
                      <a:gd name="T4" fmla="*/ 657 w 669"/>
                      <a:gd name="T5" fmla="*/ 0 h 885"/>
                      <a:gd name="T6" fmla="*/ 669 w 669"/>
                      <a:gd name="T7" fmla="*/ 46 h 885"/>
                      <a:gd name="T8" fmla="*/ 42 w 669"/>
                      <a:gd name="T9" fmla="*/ 885 h 885"/>
                    </a:gdLst>
                    <a:ahLst/>
                    <a:cxnLst>
                      <a:cxn ang="0">
                        <a:pos x="T0" y="T1"/>
                      </a:cxn>
                      <a:cxn ang="0">
                        <a:pos x="T2" y="T3"/>
                      </a:cxn>
                      <a:cxn ang="0">
                        <a:pos x="T4" y="T5"/>
                      </a:cxn>
                      <a:cxn ang="0">
                        <a:pos x="T6" y="T7"/>
                      </a:cxn>
                      <a:cxn ang="0">
                        <a:pos x="T8" y="T9"/>
                      </a:cxn>
                    </a:cxnLst>
                    <a:rect l="0" t="0" r="r" b="b"/>
                    <a:pathLst>
                      <a:path w="669" h="885">
                        <a:moveTo>
                          <a:pt x="42" y="885"/>
                        </a:moveTo>
                        <a:cubicBezTo>
                          <a:pt x="0" y="885"/>
                          <a:pt x="0" y="885"/>
                          <a:pt x="0" y="885"/>
                        </a:cubicBezTo>
                        <a:cubicBezTo>
                          <a:pt x="71" y="481"/>
                          <a:pt x="357" y="94"/>
                          <a:pt x="657" y="0"/>
                        </a:cubicBezTo>
                        <a:cubicBezTo>
                          <a:pt x="669" y="46"/>
                          <a:pt x="669" y="46"/>
                          <a:pt x="669" y="46"/>
                        </a:cubicBezTo>
                        <a:cubicBezTo>
                          <a:pt x="384" y="136"/>
                          <a:pt x="110" y="499"/>
                          <a:pt x="42" y="8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22" name="Freeform 58">
                    <a:extLst>
                      <a:ext uri="{FF2B5EF4-FFF2-40B4-BE49-F238E27FC236}">
                        <a16:creationId xmlns:a16="http://schemas.microsoft.com/office/drawing/2014/main" id="{DB939A0C-F53E-4E1B-ACC1-7E45E771B032}"/>
                      </a:ext>
                    </a:extLst>
                  </p:cNvPr>
                  <p:cNvSpPr>
                    <a:spLocks/>
                  </p:cNvSpPr>
                  <p:nvPr/>
                </p:nvSpPr>
                <p:spPr bwMode="auto">
                  <a:xfrm>
                    <a:off x="842" y="3575"/>
                    <a:ext cx="277" cy="362"/>
                  </a:xfrm>
                  <a:custGeom>
                    <a:avLst/>
                    <a:gdLst>
                      <a:gd name="T0" fmla="*/ 635 w 677"/>
                      <a:gd name="T1" fmla="*/ 888 h 888"/>
                      <a:gd name="T2" fmla="*/ 0 w 677"/>
                      <a:gd name="T3" fmla="*/ 46 h 888"/>
                      <a:gd name="T4" fmla="*/ 11 w 677"/>
                      <a:gd name="T5" fmla="*/ 0 h 888"/>
                      <a:gd name="T6" fmla="*/ 677 w 677"/>
                      <a:gd name="T7" fmla="*/ 888 h 888"/>
                      <a:gd name="T8" fmla="*/ 635 w 677"/>
                      <a:gd name="T9" fmla="*/ 888 h 888"/>
                    </a:gdLst>
                    <a:ahLst/>
                    <a:cxnLst>
                      <a:cxn ang="0">
                        <a:pos x="T0" y="T1"/>
                      </a:cxn>
                      <a:cxn ang="0">
                        <a:pos x="T2" y="T3"/>
                      </a:cxn>
                      <a:cxn ang="0">
                        <a:pos x="T4" y="T5"/>
                      </a:cxn>
                      <a:cxn ang="0">
                        <a:pos x="T6" y="T7"/>
                      </a:cxn>
                      <a:cxn ang="0">
                        <a:pos x="T8" y="T9"/>
                      </a:cxn>
                    </a:cxnLst>
                    <a:rect l="0" t="0" r="r" b="b"/>
                    <a:pathLst>
                      <a:path w="677" h="888">
                        <a:moveTo>
                          <a:pt x="635" y="888"/>
                        </a:moveTo>
                        <a:cubicBezTo>
                          <a:pt x="566" y="496"/>
                          <a:pt x="290" y="132"/>
                          <a:pt x="0" y="46"/>
                        </a:cubicBezTo>
                        <a:cubicBezTo>
                          <a:pt x="11" y="0"/>
                          <a:pt x="11" y="0"/>
                          <a:pt x="11" y="0"/>
                        </a:cubicBezTo>
                        <a:cubicBezTo>
                          <a:pt x="316" y="90"/>
                          <a:pt x="605" y="479"/>
                          <a:pt x="677" y="888"/>
                        </a:cubicBezTo>
                        <a:lnTo>
                          <a:pt x="635" y="8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grpSp>
            <p:sp>
              <p:nvSpPr>
                <p:cNvPr id="13" name="Oval 21">
                  <a:extLst>
                    <a:ext uri="{FF2B5EF4-FFF2-40B4-BE49-F238E27FC236}">
                      <a16:creationId xmlns:a16="http://schemas.microsoft.com/office/drawing/2014/main" id="{463C7455-6E57-4F15-B695-534974E80BF1}"/>
                    </a:ext>
                  </a:extLst>
                </p:cNvPr>
                <p:cNvSpPr/>
                <p:nvPr/>
              </p:nvSpPr>
              <p:spPr>
                <a:xfrm>
                  <a:off x="8282940" y="3957978"/>
                  <a:ext cx="422284" cy="4930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grpSp>
              <p:nvGrpSpPr>
                <p:cNvPr id="14" name="Group 22">
                  <a:extLst>
                    <a:ext uri="{FF2B5EF4-FFF2-40B4-BE49-F238E27FC236}">
                      <a16:creationId xmlns:a16="http://schemas.microsoft.com/office/drawing/2014/main" id="{30E4F8EB-BE4D-415B-BC3C-2E026C76B6D8}"/>
                    </a:ext>
                  </a:extLst>
                </p:cNvPr>
                <p:cNvGrpSpPr>
                  <a:grpSpLocks noChangeAspect="1"/>
                </p:cNvGrpSpPr>
                <p:nvPr/>
              </p:nvGrpSpPr>
              <p:grpSpPr>
                <a:xfrm>
                  <a:off x="7917463" y="3951201"/>
                  <a:ext cx="822013" cy="695853"/>
                  <a:chOff x="2830513" y="4926013"/>
                  <a:chExt cx="1323975" cy="1120775"/>
                </a:xfrm>
                <a:solidFill>
                  <a:schemeClr val="accent2"/>
                </a:solidFill>
              </p:grpSpPr>
              <p:sp>
                <p:nvSpPr>
                  <p:cNvPr id="15" name="Freeform 66">
                    <a:extLst>
                      <a:ext uri="{FF2B5EF4-FFF2-40B4-BE49-F238E27FC236}">
                        <a16:creationId xmlns:a16="http://schemas.microsoft.com/office/drawing/2014/main" id="{1A52A110-EFB3-4511-969D-88C54871B5C6}"/>
                      </a:ext>
                    </a:extLst>
                  </p:cNvPr>
                  <p:cNvSpPr>
                    <a:spLocks/>
                  </p:cNvSpPr>
                  <p:nvPr/>
                </p:nvSpPr>
                <p:spPr bwMode="auto">
                  <a:xfrm>
                    <a:off x="2862263" y="4926013"/>
                    <a:ext cx="1263650" cy="561975"/>
                  </a:xfrm>
                  <a:custGeom>
                    <a:avLst/>
                    <a:gdLst>
                      <a:gd name="T0" fmla="*/ 48 w 796"/>
                      <a:gd name="T1" fmla="*/ 352 h 354"/>
                      <a:gd name="T2" fmla="*/ 34 w 796"/>
                      <a:gd name="T3" fmla="*/ 334 h 354"/>
                      <a:gd name="T4" fmla="*/ 8 w 796"/>
                      <a:gd name="T5" fmla="*/ 280 h 354"/>
                      <a:gd name="T6" fmla="*/ 0 w 796"/>
                      <a:gd name="T7" fmla="*/ 222 h 354"/>
                      <a:gd name="T8" fmla="*/ 6 w 796"/>
                      <a:gd name="T9" fmla="*/ 166 h 354"/>
                      <a:gd name="T10" fmla="*/ 28 w 796"/>
                      <a:gd name="T11" fmla="*/ 112 h 354"/>
                      <a:gd name="T12" fmla="*/ 64 w 796"/>
                      <a:gd name="T13" fmla="*/ 64 h 354"/>
                      <a:gd name="T14" fmla="*/ 98 w 796"/>
                      <a:gd name="T15" fmla="*/ 36 h 354"/>
                      <a:gd name="T16" fmla="*/ 154 w 796"/>
                      <a:gd name="T17" fmla="*/ 8 h 354"/>
                      <a:gd name="T18" fmla="*/ 218 w 796"/>
                      <a:gd name="T19" fmla="*/ 0 h 354"/>
                      <a:gd name="T20" fmla="*/ 262 w 796"/>
                      <a:gd name="T21" fmla="*/ 4 h 354"/>
                      <a:gd name="T22" fmla="*/ 322 w 796"/>
                      <a:gd name="T23" fmla="*/ 24 h 354"/>
                      <a:gd name="T24" fmla="*/ 372 w 796"/>
                      <a:gd name="T25" fmla="*/ 64 h 354"/>
                      <a:gd name="T26" fmla="*/ 398 w 796"/>
                      <a:gd name="T27" fmla="*/ 94 h 354"/>
                      <a:gd name="T28" fmla="*/ 422 w 796"/>
                      <a:gd name="T29" fmla="*/ 64 h 354"/>
                      <a:gd name="T30" fmla="*/ 456 w 796"/>
                      <a:gd name="T31" fmla="*/ 36 h 354"/>
                      <a:gd name="T32" fmla="*/ 514 w 796"/>
                      <a:gd name="T33" fmla="*/ 8 h 354"/>
                      <a:gd name="T34" fmla="*/ 576 w 796"/>
                      <a:gd name="T35" fmla="*/ 0 h 354"/>
                      <a:gd name="T36" fmla="*/ 638 w 796"/>
                      <a:gd name="T37" fmla="*/ 8 h 354"/>
                      <a:gd name="T38" fmla="*/ 696 w 796"/>
                      <a:gd name="T39" fmla="*/ 36 h 354"/>
                      <a:gd name="T40" fmla="*/ 730 w 796"/>
                      <a:gd name="T41" fmla="*/ 64 h 354"/>
                      <a:gd name="T42" fmla="*/ 766 w 796"/>
                      <a:gd name="T43" fmla="*/ 110 h 354"/>
                      <a:gd name="T44" fmla="*/ 788 w 796"/>
                      <a:gd name="T45" fmla="*/ 162 h 354"/>
                      <a:gd name="T46" fmla="*/ 796 w 796"/>
                      <a:gd name="T47" fmla="*/ 218 h 354"/>
                      <a:gd name="T48" fmla="*/ 788 w 796"/>
                      <a:gd name="T49" fmla="*/ 276 h 354"/>
                      <a:gd name="T50" fmla="*/ 764 w 796"/>
                      <a:gd name="T51" fmla="*/ 328 h 354"/>
                      <a:gd name="T52" fmla="*/ 752 w 796"/>
                      <a:gd name="T53" fmla="*/ 348 h 354"/>
                      <a:gd name="T54" fmla="*/ 742 w 796"/>
                      <a:gd name="T55" fmla="*/ 348 h 354"/>
                      <a:gd name="T56" fmla="*/ 738 w 796"/>
                      <a:gd name="T57" fmla="*/ 342 h 354"/>
                      <a:gd name="T58" fmla="*/ 740 w 796"/>
                      <a:gd name="T59" fmla="*/ 334 h 354"/>
                      <a:gd name="T60" fmla="*/ 764 w 796"/>
                      <a:gd name="T61" fmla="*/ 288 h 354"/>
                      <a:gd name="T62" fmla="*/ 776 w 796"/>
                      <a:gd name="T63" fmla="*/ 236 h 354"/>
                      <a:gd name="T64" fmla="*/ 774 w 796"/>
                      <a:gd name="T65" fmla="*/ 184 h 354"/>
                      <a:gd name="T66" fmla="*/ 758 w 796"/>
                      <a:gd name="T67" fmla="*/ 134 h 354"/>
                      <a:gd name="T68" fmla="*/ 730 w 796"/>
                      <a:gd name="T69" fmla="*/ 90 h 354"/>
                      <a:gd name="T70" fmla="*/ 702 w 796"/>
                      <a:gd name="T71" fmla="*/ 62 h 354"/>
                      <a:gd name="T72" fmla="*/ 652 w 796"/>
                      <a:gd name="T73" fmla="*/ 32 h 354"/>
                      <a:gd name="T74" fmla="*/ 596 w 796"/>
                      <a:gd name="T75" fmla="*/ 18 h 354"/>
                      <a:gd name="T76" fmla="*/ 538 w 796"/>
                      <a:gd name="T77" fmla="*/ 22 h 354"/>
                      <a:gd name="T78" fmla="*/ 484 w 796"/>
                      <a:gd name="T79" fmla="*/ 40 h 354"/>
                      <a:gd name="T80" fmla="*/ 434 w 796"/>
                      <a:gd name="T81" fmla="*/ 76 h 354"/>
                      <a:gd name="T82" fmla="*/ 406 w 796"/>
                      <a:gd name="T83" fmla="*/ 114 h 354"/>
                      <a:gd name="T84" fmla="*/ 390 w 796"/>
                      <a:gd name="T85" fmla="*/ 114 h 354"/>
                      <a:gd name="T86" fmla="*/ 360 w 796"/>
                      <a:gd name="T87" fmla="*/ 76 h 354"/>
                      <a:gd name="T88" fmla="*/ 312 w 796"/>
                      <a:gd name="T89" fmla="*/ 40 h 354"/>
                      <a:gd name="T90" fmla="*/ 258 w 796"/>
                      <a:gd name="T91" fmla="*/ 22 h 354"/>
                      <a:gd name="T92" fmla="*/ 218 w 796"/>
                      <a:gd name="T93" fmla="*/ 18 h 354"/>
                      <a:gd name="T94" fmla="*/ 160 w 796"/>
                      <a:gd name="T95" fmla="*/ 26 h 354"/>
                      <a:gd name="T96" fmla="*/ 108 w 796"/>
                      <a:gd name="T97" fmla="*/ 50 h 354"/>
                      <a:gd name="T98" fmla="*/ 76 w 796"/>
                      <a:gd name="T99" fmla="*/ 76 h 354"/>
                      <a:gd name="T100" fmla="*/ 44 w 796"/>
                      <a:gd name="T101" fmla="*/ 120 h 354"/>
                      <a:gd name="T102" fmla="*/ 24 w 796"/>
                      <a:gd name="T103" fmla="*/ 170 h 354"/>
                      <a:gd name="T104" fmla="*/ 18 w 796"/>
                      <a:gd name="T105" fmla="*/ 222 h 354"/>
                      <a:gd name="T106" fmla="*/ 26 w 796"/>
                      <a:gd name="T107" fmla="*/ 274 h 354"/>
                      <a:gd name="T108" fmla="*/ 48 w 796"/>
                      <a:gd name="T109" fmla="*/ 324 h 354"/>
                      <a:gd name="T110" fmla="*/ 60 w 796"/>
                      <a:gd name="T111" fmla="*/ 342 h 354"/>
                      <a:gd name="T112" fmla="*/ 58 w 796"/>
                      <a:gd name="T113" fmla="*/ 352 h 354"/>
                      <a:gd name="T114" fmla="*/ 52 w 796"/>
                      <a:gd name="T11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354">
                        <a:moveTo>
                          <a:pt x="52" y="354"/>
                        </a:moveTo>
                        <a:lnTo>
                          <a:pt x="52" y="354"/>
                        </a:lnTo>
                        <a:lnTo>
                          <a:pt x="48" y="352"/>
                        </a:lnTo>
                        <a:lnTo>
                          <a:pt x="44" y="350"/>
                        </a:lnTo>
                        <a:lnTo>
                          <a:pt x="44" y="350"/>
                        </a:lnTo>
                        <a:lnTo>
                          <a:pt x="34" y="334"/>
                        </a:lnTo>
                        <a:lnTo>
                          <a:pt x="24" y="316"/>
                        </a:lnTo>
                        <a:lnTo>
                          <a:pt x="16" y="298"/>
                        </a:lnTo>
                        <a:lnTo>
                          <a:pt x="8" y="280"/>
                        </a:lnTo>
                        <a:lnTo>
                          <a:pt x="4" y="260"/>
                        </a:lnTo>
                        <a:lnTo>
                          <a:pt x="2" y="242"/>
                        </a:lnTo>
                        <a:lnTo>
                          <a:pt x="0" y="222"/>
                        </a:lnTo>
                        <a:lnTo>
                          <a:pt x="0" y="204"/>
                        </a:lnTo>
                        <a:lnTo>
                          <a:pt x="2" y="184"/>
                        </a:lnTo>
                        <a:lnTo>
                          <a:pt x="6" y="166"/>
                        </a:lnTo>
                        <a:lnTo>
                          <a:pt x="12" y="146"/>
                        </a:lnTo>
                        <a:lnTo>
                          <a:pt x="18" y="128"/>
                        </a:lnTo>
                        <a:lnTo>
                          <a:pt x="28" y="112"/>
                        </a:lnTo>
                        <a:lnTo>
                          <a:pt x="38" y="94"/>
                        </a:lnTo>
                        <a:lnTo>
                          <a:pt x="50" y="78"/>
                        </a:lnTo>
                        <a:lnTo>
                          <a:pt x="64" y="64"/>
                        </a:lnTo>
                        <a:lnTo>
                          <a:pt x="64" y="64"/>
                        </a:lnTo>
                        <a:lnTo>
                          <a:pt x="80" y="48"/>
                        </a:lnTo>
                        <a:lnTo>
                          <a:pt x="98" y="36"/>
                        </a:lnTo>
                        <a:lnTo>
                          <a:pt x="116" y="24"/>
                        </a:lnTo>
                        <a:lnTo>
                          <a:pt x="134" y="16"/>
                        </a:lnTo>
                        <a:lnTo>
                          <a:pt x="154" y="8"/>
                        </a:lnTo>
                        <a:lnTo>
                          <a:pt x="176" y="4"/>
                        </a:lnTo>
                        <a:lnTo>
                          <a:pt x="196" y="0"/>
                        </a:lnTo>
                        <a:lnTo>
                          <a:pt x="218" y="0"/>
                        </a:lnTo>
                        <a:lnTo>
                          <a:pt x="218" y="0"/>
                        </a:lnTo>
                        <a:lnTo>
                          <a:pt x="240" y="0"/>
                        </a:lnTo>
                        <a:lnTo>
                          <a:pt x="262" y="4"/>
                        </a:lnTo>
                        <a:lnTo>
                          <a:pt x="282" y="8"/>
                        </a:lnTo>
                        <a:lnTo>
                          <a:pt x="302" y="16"/>
                        </a:lnTo>
                        <a:lnTo>
                          <a:pt x="322" y="24"/>
                        </a:lnTo>
                        <a:lnTo>
                          <a:pt x="340" y="36"/>
                        </a:lnTo>
                        <a:lnTo>
                          <a:pt x="356" y="48"/>
                        </a:lnTo>
                        <a:lnTo>
                          <a:pt x="372" y="64"/>
                        </a:lnTo>
                        <a:lnTo>
                          <a:pt x="372" y="64"/>
                        </a:lnTo>
                        <a:lnTo>
                          <a:pt x="386" y="78"/>
                        </a:lnTo>
                        <a:lnTo>
                          <a:pt x="398" y="94"/>
                        </a:lnTo>
                        <a:lnTo>
                          <a:pt x="398" y="94"/>
                        </a:lnTo>
                        <a:lnTo>
                          <a:pt x="410" y="78"/>
                        </a:lnTo>
                        <a:lnTo>
                          <a:pt x="422" y="64"/>
                        </a:lnTo>
                        <a:lnTo>
                          <a:pt x="422" y="64"/>
                        </a:lnTo>
                        <a:lnTo>
                          <a:pt x="438" y="48"/>
                        </a:lnTo>
                        <a:lnTo>
                          <a:pt x="456" y="36"/>
                        </a:lnTo>
                        <a:lnTo>
                          <a:pt x="474" y="24"/>
                        </a:lnTo>
                        <a:lnTo>
                          <a:pt x="494" y="16"/>
                        </a:lnTo>
                        <a:lnTo>
                          <a:pt x="514" y="8"/>
                        </a:lnTo>
                        <a:lnTo>
                          <a:pt x="534" y="4"/>
                        </a:lnTo>
                        <a:lnTo>
                          <a:pt x="556" y="0"/>
                        </a:lnTo>
                        <a:lnTo>
                          <a:pt x="576" y="0"/>
                        </a:lnTo>
                        <a:lnTo>
                          <a:pt x="598" y="0"/>
                        </a:lnTo>
                        <a:lnTo>
                          <a:pt x="618" y="4"/>
                        </a:lnTo>
                        <a:lnTo>
                          <a:pt x="638" y="8"/>
                        </a:lnTo>
                        <a:lnTo>
                          <a:pt x="658" y="16"/>
                        </a:lnTo>
                        <a:lnTo>
                          <a:pt x="678" y="24"/>
                        </a:lnTo>
                        <a:lnTo>
                          <a:pt x="696" y="36"/>
                        </a:lnTo>
                        <a:lnTo>
                          <a:pt x="714" y="48"/>
                        </a:lnTo>
                        <a:lnTo>
                          <a:pt x="730" y="64"/>
                        </a:lnTo>
                        <a:lnTo>
                          <a:pt x="730" y="64"/>
                        </a:lnTo>
                        <a:lnTo>
                          <a:pt x="744" y="78"/>
                        </a:lnTo>
                        <a:lnTo>
                          <a:pt x="756" y="94"/>
                        </a:lnTo>
                        <a:lnTo>
                          <a:pt x="766" y="110"/>
                        </a:lnTo>
                        <a:lnTo>
                          <a:pt x="776" y="128"/>
                        </a:lnTo>
                        <a:lnTo>
                          <a:pt x="782" y="144"/>
                        </a:lnTo>
                        <a:lnTo>
                          <a:pt x="788" y="162"/>
                        </a:lnTo>
                        <a:lnTo>
                          <a:pt x="792" y="182"/>
                        </a:lnTo>
                        <a:lnTo>
                          <a:pt x="794" y="200"/>
                        </a:lnTo>
                        <a:lnTo>
                          <a:pt x="796" y="218"/>
                        </a:lnTo>
                        <a:lnTo>
                          <a:pt x="794" y="238"/>
                        </a:lnTo>
                        <a:lnTo>
                          <a:pt x="792" y="256"/>
                        </a:lnTo>
                        <a:lnTo>
                          <a:pt x="788" y="276"/>
                        </a:lnTo>
                        <a:lnTo>
                          <a:pt x="782" y="294"/>
                        </a:lnTo>
                        <a:lnTo>
                          <a:pt x="774" y="312"/>
                        </a:lnTo>
                        <a:lnTo>
                          <a:pt x="764" y="328"/>
                        </a:lnTo>
                        <a:lnTo>
                          <a:pt x="754" y="346"/>
                        </a:lnTo>
                        <a:lnTo>
                          <a:pt x="754" y="346"/>
                        </a:lnTo>
                        <a:lnTo>
                          <a:pt x="752" y="348"/>
                        </a:lnTo>
                        <a:lnTo>
                          <a:pt x="748" y="348"/>
                        </a:lnTo>
                        <a:lnTo>
                          <a:pt x="744" y="348"/>
                        </a:lnTo>
                        <a:lnTo>
                          <a:pt x="742" y="348"/>
                        </a:lnTo>
                        <a:lnTo>
                          <a:pt x="742" y="348"/>
                        </a:lnTo>
                        <a:lnTo>
                          <a:pt x="738" y="344"/>
                        </a:lnTo>
                        <a:lnTo>
                          <a:pt x="738" y="342"/>
                        </a:lnTo>
                        <a:lnTo>
                          <a:pt x="738" y="338"/>
                        </a:lnTo>
                        <a:lnTo>
                          <a:pt x="740" y="334"/>
                        </a:lnTo>
                        <a:lnTo>
                          <a:pt x="740" y="334"/>
                        </a:lnTo>
                        <a:lnTo>
                          <a:pt x="750" y="320"/>
                        </a:lnTo>
                        <a:lnTo>
                          <a:pt x="758" y="304"/>
                        </a:lnTo>
                        <a:lnTo>
                          <a:pt x="764" y="288"/>
                        </a:lnTo>
                        <a:lnTo>
                          <a:pt x="770" y="270"/>
                        </a:lnTo>
                        <a:lnTo>
                          <a:pt x="774" y="254"/>
                        </a:lnTo>
                        <a:lnTo>
                          <a:pt x="776" y="236"/>
                        </a:lnTo>
                        <a:lnTo>
                          <a:pt x="778" y="218"/>
                        </a:lnTo>
                        <a:lnTo>
                          <a:pt x="776" y="202"/>
                        </a:lnTo>
                        <a:lnTo>
                          <a:pt x="774" y="184"/>
                        </a:lnTo>
                        <a:lnTo>
                          <a:pt x="770" y="168"/>
                        </a:lnTo>
                        <a:lnTo>
                          <a:pt x="766" y="150"/>
                        </a:lnTo>
                        <a:lnTo>
                          <a:pt x="758" y="134"/>
                        </a:lnTo>
                        <a:lnTo>
                          <a:pt x="750" y="118"/>
                        </a:lnTo>
                        <a:lnTo>
                          <a:pt x="742" y="104"/>
                        </a:lnTo>
                        <a:lnTo>
                          <a:pt x="730" y="90"/>
                        </a:lnTo>
                        <a:lnTo>
                          <a:pt x="718" y="76"/>
                        </a:lnTo>
                        <a:lnTo>
                          <a:pt x="718" y="76"/>
                        </a:lnTo>
                        <a:lnTo>
                          <a:pt x="702" y="62"/>
                        </a:lnTo>
                        <a:lnTo>
                          <a:pt x="686" y="50"/>
                        </a:lnTo>
                        <a:lnTo>
                          <a:pt x="670" y="40"/>
                        </a:lnTo>
                        <a:lnTo>
                          <a:pt x="652" y="32"/>
                        </a:lnTo>
                        <a:lnTo>
                          <a:pt x="634" y="26"/>
                        </a:lnTo>
                        <a:lnTo>
                          <a:pt x="614" y="22"/>
                        </a:lnTo>
                        <a:lnTo>
                          <a:pt x="596" y="18"/>
                        </a:lnTo>
                        <a:lnTo>
                          <a:pt x="576" y="18"/>
                        </a:lnTo>
                        <a:lnTo>
                          <a:pt x="558" y="18"/>
                        </a:lnTo>
                        <a:lnTo>
                          <a:pt x="538" y="22"/>
                        </a:lnTo>
                        <a:lnTo>
                          <a:pt x="520" y="26"/>
                        </a:lnTo>
                        <a:lnTo>
                          <a:pt x="502" y="32"/>
                        </a:lnTo>
                        <a:lnTo>
                          <a:pt x="484" y="40"/>
                        </a:lnTo>
                        <a:lnTo>
                          <a:pt x="466" y="50"/>
                        </a:lnTo>
                        <a:lnTo>
                          <a:pt x="450" y="62"/>
                        </a:lnTo>
                        <a:lnTo>
                          <a:pt x="434" y="76"/>
                        </a:lnTo>
                        <a:lnTo>
                          <a:pt x="434" y="76"/>
                        </a:lnTo>
                        <a:lnTo>
                          <a:pt x="418" y="94"/>
                        </a:lnTo>
                        <a:lnTo>
                          <a:pt x="406" y="114"/>
                        </a:lnTo>
                        <a:lnTo>
                          <a:pt x="398" y="128"/>
                        </a:lnTo>
                        <a:lnTo>
                          <a:pt x="390" y="114"/>
                        </a:lnTo>
                        <a:lnTo>
                          <a:pt x="390" y="114"/>
                        </a:lnTo>
                        <a:lnTo>
                          <a:pt x="376" y="94"/>
                        </a:lnTo>
                        <a:lnTo>
                          <a:pt x="360" y="76"/>
                        </a:lnTo>
                        <a:lnTo>
                          <a:pt x="360" y="76"/>
                        </a:lnTo>
                        <a:lnTo>
                          <a:pt x="346" y="62"/>
                        </a:lnTo>
                        <a:lnTo>
                          <a:pt x="330" y="50"/>
                        </a:lnTo>
                        <a:lnTo>
                          <a:pt x="312" y="40"/>
                        </a:lnTo>
                        <a:lnTo>
                          <a:pt x="294" y="32"/>
                        </a:lnTo>
                        <a:lnTo>
                          <a:pt x="276" y="26"/>
                        </a:lnTo>
                        <a:lnTo>
                          <a:pt x="258" y="22"/>
                        </a:lnTo>
                        <a:lnTo>
                          <a:pt x="238" y="18"/>
                        </a:lnTo>
                        <a:lnTo>
                          <a:pt x="218" y="18"/>
                        </a:lnTo>
                        <a:lnTo>
                          <a:pt x="218" y="18"/>
                        </a:lnTo>
                        <a:lnTo>
                          <a:pt x="198" y="18"/>
                        </a:lnTo>
                        <a:lnTo>
                          <a:pt x="178" y="22"/>
                        </a:lnTo>
                        <a:lnTo>
                          <a:pt x="160" y="26"/>
                        </a:lnTo>
                        <a:lnTo>
                          <a:pt x="142" y="32"/>
                        </a:lnTo>
                        <a:lnTo>
                          <a:pt x="124" y="40"/>
                        </a:lnTo>
                        <a:lnTo>
                          <a:pt x="108" y="50"/>
                        </a:lnTo>
                        <a:lnTo>
                          <a:pt x="92" y="62"/>
                        </a:lnTo>
                        <a:lnTo>
                          <a:pt x="76" y="76"/>
                        </a:lnTo>
                        <a:lnTo>
                          <a:pt x="76" y="76"/>
                        </a:lnTo>
                        <a:lnTo>
                          <a:pt x="64" y="90"/>
                        </a:lnTo>
                        <a:lnTo>
                          <a:pt x="52" y="104"/>
                        </a:lnTo>
                        <a:lnTo>
                          <a:pt x="44" y="120"/>
                        </a:lnTo>
                        <a:lnTo>
                          <a:pt x="36" y="136"/>
                        </a:lnTo>
                        <a:lnTo>
                          <a:pt x="28" y="152"/>
                        </a:lnTo>
                        <a:lnTo>
                          <a:pt x="24" y="170"/>
                        </a:lnTo>
                        <a:lnTo>
                          <a:pt x="20" y="186"/>
                        </a:lnTo>
                        <a:lnTo>
                          <a:pt x="18" y="204"/>
                        </a:lnTo>
                        <a:lnTo>
                          <a:pt x="18" y="222"/>
                        </a:lnTo>
                        <a:lnTo>
                          <a:pt x="20" y="240"/>
                        </a:lnTo>
                        <a:lnTo>
                          <a:pt x="22" y="258"/>
                        </a:lnTo>
                        <a:lnTo>
                          <a:pt x="26" y="274"/>
                        </a:lnTo>
                        <a:lnTo>
                          <a:pt x="32" y="292"/>
                        </a:lnTo>
                        <a:lnTo>
                          <a:pt x="40" y="308"/>
                        </a:lnTo>
                        <a:lnTo>
                          <a:pt x="48" y="324"/>
                        </a:lnTo>
                        <a:lnTo>
                          <a:pt x="58" y="340"/>
                        </a:lnTo>
                        <a:lnTo>
                          <a:pt x="58" y="340"/>
                        </a:lnTo>
                        <a:lnTo>
                          <a:pt x="60" y="342"/>
                        </a:lnTo>
                        <a:lnTo>
                          <a:pt x="60" y="346"/>
                        </a:lnTo>
                        <a:lnTo>
                          <a:pt x="60" y="350"/>
                        </a:lnTo>
                        <a:lnTo>
                          <a:pt x="58" y="352"/>
                        </a:lnTo>
                        <a:lnTo>
                          <a:pt x="58" y="352"/>
                        </a:lnTo>
                        <a:lnTo>
                          <a:pt x="52" y="354"/>
                        </a:lnTo>
                        <a:lnTo>
                          <a:pt x="52" y="35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16" name="Freeform 67">
                    <a:extLst>
                      <a:ext uri="{FF2B5EF4-FFF2-40B4-BE49-F238E27FC236}">
                        <a16:creationId xmlns:a16="http://schemas.microsoft.com/office/drawing/2014/main" id="{9902CBC8-1917-4152-88B8-203F448B14A2}"/>
                      </a:ext>
                    </a:extLst>
                  </p:cNvPr>
                  <p:cNvSpPr>
                    <a:spLocks/>
                  </p:cNvSpPr>
                  <p:nvPr/>
                </p:nvSpPr>
                <p:spPr bwMode="auto">
                  <a:xfrm>
                    <a:off x="3005138" y="5538788"/>
                    <a:ext cx="971550" cy="508000"/>
                  </a:xfrm>
                  <a:custGeom>
                    <a:avLst/>
                    <a:gdLst>
                      <a:gd name="T0" fmla="*/ 308 w 612"/>
                      <a:gd name="T1" fmla="*/ 320 h 320"/>
                      <a:gd name="T2" fmla="*/ 2 w 612"/>
                      <a:gd name="T3" fmla="*/ 16 h 320"/>
                      <a:gd name="T4" fmla="*/ 2 w 612"/>
                      <a:gd name="T5" fmla="*/ 16 h 320"/>
                      <a:gd name="T6" fmla="*/ 0 w 612"/>
                      <a:gd name="T7" fmla="*/ 12 h 320"/>
                      <a:gd name="T8" fmla="*/ 0 w 612"/>
                      <a:gd name="T9" fmla="*/ 8 h 320"/>
                      <a:gd name="T10" fmla="*/ 0 w 612"/>
                      <a:gd name="T11" fmla="*/ 6 h 320"/>
                      <a:gd name="T12" fmla="*/ 2 w 612"/>
                      <a:gd name="T13" fmla="*/ 2 h 320"/>
                      <a:gd name="T14" fmla="*/ 2 w 612"/>
                      <a:gd name="T15" fmla="*/ 2 h 320"/>
                      <a:gd name="T16" fmla="*/ 6 w 612"/>
                      <a:gd name="T17" fmla="*/ 0 h 320"/>
                      <a:gd name="T18" fmla="*/ 10 w 612"/>
                      <a:gd name="T19" fmla="*/ 0 h 320"/>
                      <a:gd name="T20" fmla="*/ 12 w 612"/>
                      <a:gd name="T21" fmla="*/ 0 h 320"/>
                      <a:gd name="T22" fmla="*/ 16 w 612"/>
                      <a:gd name="T23" fmla="*/ 2 h 320"/>
                      <a:gd name="T24" fmla="*/ 308 w 612"/>
                      <a:gd name="T25" fmla="*/ 294 h 320"/>
                      <a:gd name="T26" fmla="*/ 596 w 612"/>
                      <a:gd name="T27" fmla="*/ 4 h 320"/>
                      <a:gd name="T28" fmla="*/ 596 w 612"/>
                      <a:gd name="T29" fmla="*/ 4 h 320"/>
                      <a:gd name="T30" fmla="*/ 600 w 612"/>
                      <a:gd name="T31" fmla="*/ 2 h 320"/>
                      <a:gd name="T32" fmla="*/ 604 w 612"/>
                      <a:gd name="T33" fmla="*/ 2 h 320"/>
                      <a:gd name="T34" fmla="*/ 606 w 612"/>
                      <a:gd name="T35" fmla="*/ 2 h 320"/>
                      <a:gd name="T36" fmla="*/ 610 w 612"/>
                      <a:gd name="T37" fmla="*/ 4 h 320"/>
                      <a:gd name="T38" fmla="*/ 610 w 612"/>
                      <a:gd name="T39" fmla="*/ 4 h 320"/>
                      <a:gd name="T40" fmla="*/ 612 w 612"/>
                      <a:gd name="T41" fmla="*/ 8 h 320"/>
                      <a:gd name="T42" fmla="*/ 612 w 612"/>
                      <a:gd name="T43" fmla="*/ 12 h 320"/>
                      <a:gd name="T44" fmla="*/ 612 w 612"/>
                      <a:gd name="T45" fmla="*/ 14 h 320"/>
                      <a:gd name="T46" fmla="*/ 610 w 612"/>
                      <a:gd name="T47" fmla="*/ 18 h 320"/>
                      <a:gd name="T48" fmla="*/ 308 w 612"/>
                      <a:gd name="T4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2" h="320">
                        <a:moveTo>
                          <a:pt x="308" y="320"/>
                        </a:moveTo>
                        <a:lnTo>
                          <a:pt x="2" y="16"/>
                        </a:lnTo>
                        <a:lnTo>
                          <a:pt x="2" y="16"/>
                        </a:lnTo>
                        <a:lnTo>
                          <a:pt x="0" y="12"/>
                        </a:lnTo>
                        <a:lnTo>
                          <a:pt x="0" y="8"/>
                        </a:lnTo>
                        <a:lnTo>
                          <a:pt x="0" y="6"/>
                        </a:lnTo>
                        <a:lnTo>
                          <a:pt x="2" y="2"/>
                        </a:lnTo>
                        <a:lnTo>
                          <a:pt x="2" y="2"/>
                        </a:lnTo>
                        <a:lnTo>
                          <a:pt x="6" y="0"/>
                        </a:lnTo>
                        <a:lnTo>
                          <a:pt x="10" y="0"/>
                        </a:lnTo>
                        <a:lnTo>
                          <a:pt x="12" y="0"/>
                        </a:lnTo>
                        <a:lnTo>
                          <a:pt x="16" y="2"/>
                        </a:lnTo>
                        <a:lnTo>
                          <a:pt x="308" y="294"/>
                        </a:lnTo>
                        <a:lnTo>
                          <a:pt x="596" y="4"/>
                        </a:lnTo>
                        <a:lnTo>
                          <a:pt x="596" y="4"/>
                        </a:lnTo>
                        <a:lnTo>
                          <a:pt x="600" y="2"/>
                        </a:lnTo>
                        <a:lnTo>
                          <a:pt x="604" y="2"/>
                        </a:lnTo>
                        <a:lnTo>
                          <a:pt x="606" y="2"/>
                        </a:lnTo>
                        <a:lnTo>
                          <a:pt x="610" y="4"/>
                        </a:lnTo>
                        <a:lnTo>
                          <a:pt x="610" y="4"/>
                        </a:lnTo>
                        <a:lnTo>
                          <a:pt x="612" y="8"/>
                        </a:lnTo>
                        <a:lnTo>
                          <a:pt x="612" y="12"/>
                        </a:lnTo>
                        <a:lnTo>
                          <a:pt x="612" y="14"/>
                        </a:lnTo>
                        <a:lnTo>
                          <a:pt x="610" y="18"/>
                        </a:lnTo>
                        <a:lnTo>
                          <a:pt x="308" y="3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17" name="Freeform 68">
                    <a:extLst>
                      <a:ext uri="{FF2B5EF4-FFF2-40B4-BE49-F238E27FC236}">
                        <a16:creationId xmlns:a16="http://schemas.microsoft.com/office/drawing/2014/main" id="{CC341394-2BF2-40CE-95B7-1447786FEDE4}"/>
                      </a:ext>
                    </a:extLst>
                  </p:cNvPr>
                  <p:cNvSpPr>
                    <a:spLocks/>
                  </p:cNvSpPr>
                  <p:nvPr/>
                </p:nvSpPr>
                <p:spPr bwMode="auto">
                  <a:xfrm>
                    <a:off x="2830513" y="5246688"/>
                    <a:ext cx="1323975" cy="463550"/>
                  </a:xfrm>
                  <a:custGeom>
                    <a:avLst/>
                    <a:gdLst>
                      <a:gd name="T0" fmla="*/ 458 w 834"/>
                      <a:gd name="T1" fmla="*/ 292 h 292"/>
                      <a:gd name="T2" fmla="*/ 458 w 834"/>
                      <a:gd name="T3" fmla="*/ 292 h 292"/>
                      <a:gd name="T4" fmla="*/ 458 w 834"/>
                      <a:gd name="T5" fmla="*/ 292 h 292"/>
                      <a:gd name="T6" fmla="*/ 458 w 834"/>
                      <a:gd name="T7" fmla="*/ 292 h 292"/>
                      <a:gd name="T8" fmla="*/ 452 w 834"/>
                      <a:gd name="T9" fmla="*/ 292 h 292"/>
                      <a:gd name="T10" fmla="*/ 450 w 834"/>
                      <a:gd name="T11" fmla="*/ 288 h 292"/>
                      <a:gd name="T12" fmla="*/ 322 w 834"/>
                      <a:gd name="T13" fmla="*/ 30 h 292"/>
                      <a:gd name="T14" fmla="*/ 248 w 834"/>
                      <a:gd name="T15" fmla="*/ 170 h 292"/>
                      <a:gd name="T16" fmla="*/ 248 w 834"/>
                      <a:gd name="T17" fmla="*/ 170 h 292"/>
                      <a:gd name="T18" fmla="*/ 244 w 834"/>
                      <a:gd name="T19" fmla="*/ 174 h 292"/>
                      <a:gd name="T20" fmla="*/ 240 w 834"/>
                      <a:gd name="T21" fmla="*/ 174 h 292"/>
                      <a:gd name="T22" fmla="*/ 10 w 834"/>
                      <a:gd name="T23" fmla="*/ 174 h 292"/>
                      <a:gd name="T24" fmla="*/ 10 w 834"/>
                      <a:gd name="T25" fmla="*/ 174 h 292"/>
                      <a:gd name="T26" fmla="*/ 6 w 834"/>
                      <a:gd name="T27" fmla="*/ 174 h 292"/>
                      <a:gd name="T28" fmla="*/ 4 w 834"/>
                      <a:gd name="T29" fmla="*/ 172 h 292"/>
                      <a:gd name="T30" fmla="*/ 2 w 834"/>
                      <a:gd name="T31" fmla="*/ 170 h 292"/>
                      <a:gd name="T32" fmla="*/ 0 w 834"/>
                      <a:gd name="T33" fmla="*/ 166 h 292"/>
                      <a:gd name="T34" fmla="*/ 0 w 834"/>
                      <a:gd name="T35" fmla="*/ 166 h 292"/>
                      <a:gd name="T36" fmla="*/ 2 w 834"/>
                      <a:gd name="T37" fmla="*/ 162 h 292"/>
                      <a:gd name="T38" fmla="*/ 4 w 834"/>
                      <a:gd name="T39" fmla="*/ 160 h 292"/>
                      <a:gd name="T40" fmla="*/ 6 w 834"/>
                      <a:gd name="T41" fmla="*/ 158 h 292"/>
                      <a:gd name="T42" fmla="*/ 10 w 834"/>
                      <a:gd name="T43" fmla="*/ 156 h 292"/>
                      <a:gd name="T44" fmla="*/ 234 w 834"/>
                      <a:gd name="T45" fmla="*/ 156 h 292"/>
                      <a:gd name="T46" fmla="*/ 314 w 834"/>
                      <a:gd name="T47" fmla="*/ 6 h 292"/>
                      <a:gd name="T48" fmla="*/ 314 w 834"/>
                      <a:gd name="T49" fmla="*/ 6 h 292"/>
                      <a:gd name="T50" fmla="*/ 318 w 834"/>
                      <a:gd name="T51" fmla="*/ 2 h 292"/>
                      <a:gd name="T52" fmla="*/ 322 w 834"/>
                      <a:gd name="T53" fmla="*/ 0 h 292"/>
                      <a:gd name="T54" fmla="*/ 322 w 834"/>
                      <a:gd name="T55" fmla="*/ 0 h 292"/>
                      <a:gd name="T56" fmla="*/ 328 w 834"/>
                      <a:gd name="T57" fmla="*/ 2 h 292"/>
                      <a:gd name="T58" fmla="*/ 330 w 834"/>
                      <a:gd name="T59" fmla="*/ 6 h 292"/>
                      <a:gd name="T60" fmla="*/ 460 w 834"/>
                      <a:gd name="T61" fmla="*/ 266 h 292"/>
                      <a:gd name="T62" fmla="*/ 534 w 834"/>
                      <a:gd name="T63" fmla="*/ 160 h 292"/>
                      <a:gd name="T64" fmla="*/ 534 w 834"/>
                      <a:gd name="T65" fmla="*/ 160 h 292"/>
                      <a:gd name="T66" fmla="*/ 536 w 834"/>
                      <a:gd name="T67" fmla="*/ 158 h 292"/>
                      <a:gd name="T68" fmla="*/ 540 w 834"/>
                      <a:gd name="T69" fmla="*/ 156 h 292"/>
                      <a:gd name="T70" fmla="*/ 826 w 834"/>
                      <a:gd name="T71" fmla="*/ 156 h 292"/>
                      <a:gd name="T72" fmla="*/ 826 w 834"/>
                      <a:gd name="T73" fmla="*/ 156 h 292"/>
                      <a:gd name="T74" fmla="*/ 828 w 834"/>
                      <a:gd name="T75" fmla="*/ 158 h 292"/>
                      <a:gd name="T76" fmla="*/ 832 w 834"/>
                      <a:gd name="T77" fmla="*/ 160 h 292"/>
                      <a:gd name="T78" fmla="*/ 834 w 834"/>
                      <a:gd name="T79" fmla="*/ 162 h 292"/>
                      <a:gd name="T80" fmla="*/ 834 w 834"/>
                      <a:gd name="T81" fmla="*/ 166 h 292"/>
                      <a:gd name="T82" fmla="*/ 834 w 834"/>
                      <a:gd name="T83" fmla="*/ 166 h 292"/>
                      <a:gd name="T84" fmla="*/ 834 w 834"/>
                      <a:gd name="T85" fmla="*/ 170 h 292"/>
                      <a:gd name="T86" fmla="*/ 832 w 834"/>
                      <a:gd name="T87" fmla="*/ 172 h 292"/>
                      <a:gd name="T88" fmla="*/ 828 w 834"/>
                      <a:gd name="T89" fmla="*/ 174 h 292"/>
                      <a:gd name="T90" fmla="*/ 826 w 834"/>
                      <a:gd name="T91" fmla="*/ 174 h 292"/>
                      <a:gd name="T92" fmla="*/ 546 w 834"/>
                      <a:gd name="T93" fmla="*/ 174 h 292"/>
                      <a:gd name="T94" fmla="*/ 466 w 834"/>
                      <a:gd name="T95" fmla="*/ 288 h 292"/>
                      <a:gd name="T96" fmla="*/ 466 w 834"/>
                      <a:gd name="T97" fmla="*/ 288 h 292"/>
                      <a:gd name="T98" fmla="*/ 462 w 834"/>
                      <a:gd name="T99" fmla="*/ 292 h 292"/>
                      <a:gd name="T100" fmla="*/ 458 w 834"/>
                      <a:gd name="T101" fmla="*/ 292 h 292"/>
                      <a:gd name="T102" fmla="*/ 458 w 834"/>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4" h="292">
                        <a:moveTo>
                          <a:pt x="458" y="292"/>
                        </a:moveTo>
                        <a:lnTo>
                          <a:pt x="458" y="292"/>
                        </a:lnTo>
                        <a:lnTo>
                          <a:pt x="458" y="292"/>
                        </a:lnTo>
                        <a:lnTo>
                          <a:pt x="458" y="292"/>
                        </a:lnTo>
                        <a:lnTo>
                          <a:pt x="452" y="292"/>
                        </a:lnTo>
                        <a:lnTo>
                          <a:pt x="450" y="288"/>
                        </a:lnTo>
                        <a:lnTo>
                          <a:pt x="322" y="30"/>
                        </a:lnTo>
                        <a:lnTo>
                          <a:pt x="248" y="170"/>
                        </a:lnTo>
                        <a:lnTo>
                          <a:pt x="248" y="170"/>
                        </a:lnTo>
                        <a:lnTo>
                          <a:pt x="244" y="174"/>
                        </a:lnTo>
                        <a:lnTo>
                          <a:pt x="240" y="174"/>
                        </a:lnTo>
                        <a:lnTo>
                          <a:pt x="10" y="174"/>
                        </a:lnTo>
                        <a:lnTo>
                          <a:pt x="10" y="174"/>
                        </a:lnTo>
                        <a:lnTo>
                          <a:pt x="6" y="174"/>
                        </a:lnTo>
                        <a:lnTo>
                          <a:pt x="4" y="172"/>
                        </a:lnTo>
                        <a:lnTo>
                          <a:pt x="2" y="170"/>
                        </a:lnTo>
                        <a:lnTo>
                          <a:pt x="0" y="166"/>
                        </a:lnTo>
                        <a:lnTo>
                          <a:pt x="0" y="166"/>
                        </a:lnTo>
                        <a:lnTo>
                          <a:pt x="2" y="162"/>
                        </a:lnTo>
                        <a:lnTo>
                          <a:pt x="4" y="160"/>
                        </a:lnTo>
                        <a:lnTo>
                          <a:pt x="6" y="158"/>
                        </a:lnTo>
                        <a:lnTo>
                          <a:pt x="10" y="156"/>
                        </a:lnTo>
                        <a:lnTo>
                          <a:pt x="234" y="156"/>
                        </a:lnTo>
                        <a:lnTo>
                          <a:pt x="314" y="6"/>
                        </a:lnTo>
                        <a:lnTo>
                          <a:pt x="314" y="6"/>
                        </a:lnTo>
                        <a:lnTo>
                          <a:pt x="318" y="2"/>
                        </a:lnTo>
                        <a:lnTo>
                          <a:pt x="322" y="0"/>
                        </a:lnTo>
                        <a:lnTo>
                          <a:pt x="322" y="0"/>
                        </a:lnTo>
                        <a:lnTo>
                          <a:pt x="328" y="2"/>
                        </a:lnTo>
                        <a:lnTo>
                          <a:pt x="330" y="6"/>
                        </a:lnTo>
                        <a:lnTo>
                          <a:pt x="460" y="266"/>
                        </a:lnTo>
                        <a:lnTo>
                          <a:pt x="534" y="160"/>
                        </a:lnTo>
                        <a:lnTo>
                          <a:pt x="534" y="160"/>
                        </a:lnTo>
                        <a:lnTo>
                          <a:pt x="536" y="158"/>
                        </a:lnTo>
                        <a:lnTo>
                          <a:pt x="540" y="156"/>
                        </a:lnTo>
                        <a:lnTo>
                          <a:pt x="826" y="156"/>
                        </a:lnTo>
                        <a:lnTo>
                          <a:pt x="826" y="156"/>
                        </a:lnTo>
                        <a:lnTo>
                          <a:pt x="828" y="158"/>
                        </a:lnTo>
                        <a:lnTo>
                          <a:pt x="832" y="160"/>
                        </a:lnTo>
                        <a:lnTo>
                          <a:pt x="834" y="162"/>
                        </a:lnTo>
                        <a:lnTo>
                          <a:pt x="834" y="166"/>
                        </a:lnTo>
                        <a:lnTo>
                          <a:pt x="834" y="166"/>
                        </a:lnTo>
                        <a:lnTo>
                          <a:pt x="834" y="170"/>
                        </a:lnTo>
                        <a:lnTo>
                          <a:pt x="832" y="172"/>
                        </a:lnTo>
                        <a:lnTo>
                          <a:pt x="828" y="174"/>
                        </a:lnTo>
                        <a:lnTo>
                          <a:pt x="826" y="174"/>
                        </a:lnTo>
                        <a:lnTo>
                          <a:pt x="546" y="174"/>
                        </a:lnTo>
                        <a:lnTo>
                          <a:pt x="466" y="288"/>
                        </a:lnTo>
                        <a:lnTo>
                          <a:pt x="466" y="288"/>
                        </a:lnTo>
                        <a:lnTo>
                          <a:pt x="462" y="292"/>
                        </a:lnTo>
                        <a:lnTo>
                          <a:pt x="458" y="292"/>
                        </a:lnTo>
                        <a:lnTo>
                          <a:pt x="458" y="2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a:latin typeface="+mj-lt"/>
                    </a:endParaRPr>
                  </a:p>
                </p:txBody>
              </p:sp>
            </p:grpSp>
          </p:grpSp>
        </p:grpSp>
        <p:sp>
          <p:nvSpPr>
            <p:cNvPr id="9" name="TextBox 17">
              <a:extLst>
                <a:ext uri="{FF2B5EF4-FFF2-40B4-BE49-F238E27FC236}">
                  <a16:creationId xmlns:a16="http://schemas.microsoft.com/office/drawing/2014/main" id="{8149372B-FD31-47BB-8A2C-2F3002CDBF5F}"/>
                </a:ext>
              </a:extLst>
            </p:cNvPr>
            <p:cNvSpPr txBox="1"/>
            <p:nvPr/>
          </p:nvSpPr>
          <p:spPr>
            <a:xfrm>
              <a:off x="4927896" y="3180599"/>
              <a:ext cx="1505181" cy="400110"/>
            </a:xfrm>
            <a:prstGeom prst="rect">
              <a:avLst/>
            </a:prstGeom>
            <a:noFill/>
          </p:spPr>
          <p:txBody>
            <a:bodyPr wrap="square" rtlCol="0">
              <a:spAutoFit/>
            </a:bodyPr>
            <a:lstStyle/>
            <a:p>
              <a:pPr algn="ctr"/>
              <a:r>
                <a:rPr lang="fr-FR" sz="2000" b="1">
                  <a:solidFill>
                    <a:schemeClr val="accent6"/>
                  </a:solidFill>
                  <a:latin typeface="Calibri" panose="020F0502020204030204" pitchFamily="34" charset="0"/>
                  <a:cs typeface="Calibri" panose="020F0502020204030204" pitchFamily="34" charset="0"/>
                </a:rPr>
                <a:t>Usager</a:t>
              </a:r>
            </a:p>
          </p:txBody>
        </p:sp>
      </p:grpSp>
      <p:grpSp>
        <p:nvGrpSpPr>
          <p:cNvPr id="23" name="Group 31">
            <a:extLst>
              <a:ext uri="{FF2B5EF4-FFF2-40B4-BE49-F238E27FC236}">
                <a16:creationId xmlns:a16="http://schemas.microsoft.com/office/drawing/2014/main" id="{6D7CD4E7-018A-40F7-8A38-6196BD99DCBF}"/>
              </a:ext>
            </a:extLst>
          </p:cNvPr>
          <p:cNvGrpSpPr/>
          <p:nvPr/>
        </p:nvGrpSpPr>
        <p:grpSpPr>
          <a:xfrm>
            <a:off x="7329465" y="1779614"/>
            <a:ext cx="2816140" cy="1030351"/>
            <a:chOff x="7673485" y="2865479"/>
            <a:chExt cx="2816140" cy="1030351"/>
          </a:xfrm>
        </p:grpSpPr>
        <p:grpSp>
          <p:nvGrpSpPr>
            <p:cNvPr id="24" name="Group 32">
              <a:extLst>
                <a:ext uri="{FF2B5EF4-FFF2-40B4-BE49-F238E27FC236}">
                  <a16:creationId xmlns:a16="http://schemas.microsoft.com/office/drawing/2014/main" id="{B6E382A3-0739-4C22-83BC-2CD9480C8A81}"/>
                </a:ext>
              </a:extLst>
            </p:cNvPr>
            <p:cNvGrpSpPr>
              <a:grpSpLocks noChangeAspect="1"/>
            </p:cNvGrpSpPr>
            <p:nvPr/>
          </p:nvGrpSpPr>
          <p:grpSpPr>
            <a:xfrm>
              <a:off x="7673485" y="2865479"/>
              <a:ext cx="709148" cy="1030351"/>
              <a:chOff x="7229336" y="3011905"/>
              <a:chExt cx="1296680" cy="1884001"/>
            </a:xfrm>
          </p:grpSpPr>
          <p:grpSp>
            <p:nvGrpSpPr>
              <p:cNvPr id="26" name="Group 34">
                <a:extLst>
                  <a:ext uri="{FF2B5EF4-FFF2-40B4-BE49-F238E27FC236}">
                    <a16:creationId xmlns:a16="http://schemas.microsoft.com/office/drawing/2014/main" id="{5A2D6A2D-492B-42D5-89A0-99E5B72051AE}"/>
                  </a:ext>
                </a:extLst>
              </p:cNvPr>
              <p:cNvGrpSpPr>
                <a:grpSpLocks noChangeAspect="1"/>
              </p:cNvGrpSpPr>
              <p:nvPr/>
            </p:nvGrpSpPr>
            <p:grpSpPr>
              <a:xfrm>
                <a:off x="7229336" y="3011905"/>
                <a:ext cx="1296680" cy="1440000"/>
                <a:chOff x="6278563" y="1503363"/>
                <a:chExt cx="603249" cy="669925"/>
              </a:xfrm>
              <a:solidFill>
                <a:schemeClr val="bg2"/>
              </a:solidFill>
            </p:grpSpPr>
            <p:sp>
              <p:nvSpPr>
                <p:cNvPr id="36" name="Freeform 31">
                  <a:extLst>
                    <a:ext uri="{FF2B5EF4-FFF2-40B4-BE49-F238E27FC236}">
                      <a16:creationId xmlns:a16="http://schemas.microsoft.com/office/drawing/2014/main" id="{40C62E94-C5EB-4CF0-B649-F2B97E207583}"/>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37" name="Freeform 32">
                  <a:extLst>
                    <a:ext uri="{FF2B5EF4-FFF2-40B4-BE49-F238E27FC236}">
                      <a16:creationId xmlns:a16="http://schemas.microsoft.com/office/drawing/2014/main" id="{64C10A16-D494-4543-9091-B707E935CB7C}"/>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38" name="Freeform 33">
                  <a:extLst>
                    <a:ext uri="{FF2B5EF4-FFF2-40B4-BE49-F238E27FC236}">
                      <a16:creationId xmlns:a16="http://schemas.microsoft.com/office/drawing/2014/main" id="{CE950FDE-2DE9-42C6-909C-5A3A3A3580A6}"/>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39" name="Freeform 34">
                  <a:extLst>
                    <a:ext uri="{FF2B5EF4-FFF2-40B4-BE49-F238E27FC236}">
                      <a16:creationId xmlns:a16="http://schemas.microsoft.com/office/drawing/2014/main" id="{7B614EA7-2E74-4CAF-9618-5EEDD6064E7F}"/>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40" name="Freeform 35">
                  <a:extLst>
                    <a:ext uri="{FF2B5EF4-FFF2-40B4-BE49-F238E27FC236}">
                      <a16:creationId xmlns:a16="http://schemas.microsoft.com/office/drawing/2014/main" id="{F5865A64-104D-493F-9273-B4B3C5182C28}"/>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41" name="Freeform 36">
                  <a:extLst>
                    <a:ext uri="{FF2B5EF4-FFF2-40B4-BE49-F238E27FC236}">
                      <a16:creationId xmlns:a16="http://schemas.microsoft.com/office/drawing/2014/main" id="{D2ADB12A-CBDA-43E4-9424-6FEE4E8F722B}"/>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grpSp>
          <p:grpSp>
            <p:nvGrpSpPr>
              <p:cNvPr id="27" name="Group 36">
                <a:extLst>
                  <a:ext uri="{FF2B5EF4-FFF2-40B4-BE49-F238E27FC236}">
                    <a16:creationId xmlns:a16="http://schemas.microsoft.com/office/drawing/2014/main" id="{91D0B6B8-64EB-4148-B8D2-800CF444945C}"/>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30" name="Freeform 37">
                  <a:extLst>
                    <a:ext uri="{FF2B5EF4-FFF2-40B4-BE49-F238E27FC236}">
                      <a16:creationId xmlns:a16="http://schemas.microsoft.com/office/drawing/2014/main" id="{887FE06D-E711-42B0-922F-7133561A8145}"/>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1" name="Freeform 38">
                  <a:extLst>
                    <a:ext uri="{FF2B5EF4-FFF2-40B4-BE49-F238E27FC236}">
                      <a16:creationId xmlns:a16="http://schemas.microsoft.com/office/drawing/2014/main" id="{58DC23DD-9E13-44F6-8F73-2075ED54299B}"/>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 name="Freeform 39">
                  <a:extLst>
                    <a:ext uri="{FF2B5EF4-FFF2-40B4-BE49-F238E27FC236}">
                      <a16:creationId xmlns:a16="http://schemas.microsoft.com/office/drawing/2014/main" id="{E5740FE9-7FCE-42DB-ABFF-E70CDFD6082F}"/>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 name="Freeform 40">
                  <a:extLst>
                    <a:ext uri="{FF2B5EF4-FFF2-40B4-BE49-F238E27FC236}">
                      <a16:creationId xmlns:a16="http://schemas.microsoft.com/office/drawing/2014/main" id="{1D7E7C5C-AC80-4C55-8407-55E12189D822}"/>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 name="Freeform 41">
                  <a:extLst>
                    <a:ext uri="{FF2B5EF4-FFF2-40B4-BE49-F238E27FC236}">
                      <a16:creationId xmlns:a16="http://schemas.microsoft.com/office/drawing/2014/main" id="{4EE129AC-2848-43CD-8942-E320FB8489C7}"/>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5" name="Freeform 42">
                  <a:extLst>
                    <a:ext uri="{FF2B5EF4-FFF2-40B4-BE49-F238E27FC236}">
                      <a16:creationId xmlns:a16="http://schemas.microsoft.com/office/drawing/2014/main" id="{E6C38D24-AFD0-48B7-AE4B-12E8224AA8B2}"/>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28" name="Rectangle 27">
                <a:extLst>
                  <a:ext uri="{FF2B5EF4-FFF2-40B4-BE49-F238E27FC236}">
                    <a16:creationId xmlns:a16="http://schemas.microsoft.com/office/drawing/2014/main" id="{E690D915-E18F-4A5C-A92B-1C747FC41276}"/>
                  </a:ext>
                </a:extLst>
              </p:cNvPr>
              <p:cNvSpPr/>
              <p:nvPr/>
            </p:nvSpPr>
            <p:spPr>
              <a:xfrm>
                <a:off x="7758008" y="3855545"/>
                <a:ext cx="247000" cy="7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9" name="Freeform 32">
                <a:extLst>
                  <a:ext uri="{FF2B5EF4-FFF2-40B4-BE49-F238E27FC236}">
                    <a16:creationId xmlns:a16="http://schemas.microsoft.com/office/drawing/2014/main" id="{F0B286F3-51E4-48C4-9262-DFEFBC0B6AEE}"/>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grpSp>
        <p:sp>
          <p:nvSpPr>
            <p:cNvPr id="25" name="TextBox 33">
              <a:extLst>
                <a:ext uri="{FF2B5EF4-FFF2-40B4-BE49-F238E27FC236}">
                  <a16:creationId xmlns:a16="http://schemas.microsoft.com/office/drawing/2014/main" id="{7BC34DAA-FE30-4C90-91C7-542D3BE12424}"/>
                </a:ext>
              </a:extLst>
            </p:cNvPr>
            <p:cNvSpPr txBox="1"/>
            <p:nvPr/>
          </p:nvSpPr>
          <p:spPr>
            <a:xfrm>
              <a:off x="8379627" y="3180599"/>
              <a:ext cx="2109998" cy="400110"/>
            </a:xfrm>
            <a:prstGeom prst="rect">
              <a:avLst/>
            </a:prstGeom>
            <a:noFill/>
          </p:spPr>
          <p:txBody>
            <a:bodyPr wrap="square" rtlCol="0">
              <a:spAutoFit/>
            </a:bodyPr>
            <a:lstStyle/>
            <a:p>
              <a:pPr algn="ctr"/>
              <a:r>
                <a:rPr lang="fr-FR" sz="2000" b="1">
                  <a:solidFill>
                    <a:srgbClr val="2A9CA9"/>
                  </a:solidFill>
                  <a:latin typeface="Calibri" panose="020F0502020204030204" pitchFamily="34" charset="0"/>
                  <a:cs typeface="Calibri" panose="020F0502020204030204" pitchFamily="34" charset="0"/>
                </a:rPr>
                <a:t>Professionnel</a:t>
              </a:r>
            </a:p>
          </p:txBody>
        </p:sp>
      </p:grpSp>
      <p:pic>
        <p:nvPicPr>
          <p:cNvPr id="42" name="Picture 50">
            <a:extLst>
              <a:ext uri="{FF2B5EF4-FFF2-40B4-BE49-F238E27FC236}">
                <a16:creationId xmlns:a16="http://schemas.microsoft.com/office/drawing/2014/main" id="{B3E42009-21FC-4B20-8651-681CFC713958}"/>
              </a:ext>
            </a:extLst>
          </p:cNvPr>
          <p:cNvPicPr>
            <a:picLocks noChangeAspect="1"/>
          </p:cNvPicPr>
          <p:nvPr/>
        </p:nvPicPr>
        <p:blipFill>
          <a:blip r:embed="rId2"/>
          <a:stretch>
            <a:fillRect/>
          </a:stretch>
        </p:blipFill>
        <p:spPr>
          <a:xfrm>
            <a:off x="7984945" y="2899877"/>
            <a:ext cx="1505181" cy="1068236"/>
          </a:xfrm>
          <a:prstGeom prst="rect">
            <a:avLst/>
          </a:prstGeom>
        </p:spPr>
      </p:pic>
      <p:pic>
        <p:nvPicPr>
          <p:cNvPr id="43" name="Picture 51">
            <a:extLst>
              <a:ext uri="{FF2B5EF4-FFF2-40B4-BE49-F238E27FC236}">
                <a16:creationId xmlns:a16="http://schemas.microsoft.com/office/drawing/2014/main" id="{C62B9A66-A1A7-4EA8-8543-C4C88645C672}"/>
              </a:ext>
            </a:extLst>
          </p:cNvPr>
          <p:cNvPicPr>
            <a:picLocks noChangeAspect="1"/>
          </p:cNvPicPr>
          <p:nvPr/>
        </p:nvPicPr>
        <p:blipFill>
          <a:blip r:embed="rId3"/>
          <a:stretch>
            <a:fillRect/>
          </a:stretch>
        </p:blipFill>
        <p:spPr>
          <a:xfrm>
            <a:off x="7543249" y="4170719"/>
            <a:ext cx="2388572" cy="1012401"/>
          </a:xfrm>
          <a:prstGeom prst="rect">
            <a:avLst/>
          </a:prstGeom>
        </p:spPr>
      </p:pic>
      <p:cxnSp>
        <p:nvCxnSpPr>
          <p:cNvPr id="44" name="Straight Connector 52">
            <a:extLst>
              <a:ext uri="{FF2B5EF4-FFF2-40B4-BE49-F238E27FC236}">
                <a16:creationId xmlns:a16="http://schemas.microsoft.com/office/drawing/2014/main" id="{C3F45DA7-0856-4965-9EBD-1758F72F8FD9}"/>
              </a:ext>
            </a:extLst>
          </p:cNvPr>
          <p:cNvCxnSpPr/>
          <p:nvPr/>
        </p:nvCxnSpPr>
        <p:spPr>
          <a:xfrm>
            <a:off x="6840742" y="3035545"/>
            <a:ext cx="0" cy="2124000"/>
          </a:xfrm>
          <a:prstGeom prst="line">
            <a:avLst/>
          </a:prstGeom>
          <a:ln w="19050">
            <a:solidFill>
              <a:schemeClr val="bg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53">
            <a:extLst>
              <a:ext uri="{FF2B5EF4-FFF2-40B4-BE49-F238E27FC236}">
                <a16:creationId xmlns:a16="http://schemas.microsoft.com/office/drawing/2014/main" id="{4C500938-CC6C-4948-964B-4F43D6B9FB8E}"/>
              </a:ext>
            </a:extLst>
          </p:cNvPr>
          <p:cNvCxnSpPr>
            <a:cxnSpLocks/>
          </p:cNvCxnSpPr>
          <p:nvPr/>
        </p:nvCxnSpPr>
        <p:spPr>
          <a:xfrm>
            <a:off x="3401582" y="4075415"/>
            <a:ext cx="7020000" cy="0"/>
          </a:xfrm>
          <a:prstGeom prst="line">
            <a:avLst/>
          </a:prstGeom>
          <a:ln w="19050">
            <a:solidFill>
              <a:schemeClr val="bg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6" name="Image 5">
            <a:extLst>
              <a:ext uri="{FF2B5EF4-FFF2-40B4-BE49-F238E27FC236}">
                <a16:creationId xmlns:a16="http://schemas.microsoft.com/office/drawing/2014/main" id="{47B6977E-9A00-43E8-BC03-0B37BD1B9D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1767" y="3021891"/>
            <a:ext cx="1349050" cy="824209"/>
          </a:xfrm>
          <a:prstGeom prst="rect">
            <a:avLst/>
          </a:prstGeom>
        </p:spPr>
      </p:pic>
      <p:pic>
        <p:nvPicPr>
          <p:cNvPr id="47" name="Image 5">
            <a:extLst>
              <a:ext uri="{FF2B5EF4-FFF2-40B4-BE49-F238E27FC236}">
                <a16:creationId xmlns:a16="http://schemas.microsoft.com/office/drawing/2014/main" id="{47D1D8FD-DEFC-40A1-ADAE-95079EDB8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1767" y="4264815"/>
            <a:ext cx="1349050" cy="824209"/>
          </a:xfrm>
          <a:prstGeom prst="rect">
            <a:avLst/>
          </a:prstGeom>
        </p:spPr>
      </p:pic>
    </p:spTree>
    <p:extLst>
      <p:ext uri="{BB962C8B-B14F-4D97-AF65-F5344CB8AC3E}">
        <p14:creationId xmlns:p14="http://schemas.microsoft.com/office/powerpoint/2010/main" val="36766682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12</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a:t>Zoom sur les documents de santé </a:t>
            </a:r>
          </a:p>
        </p:txBody>
      </p:sp>
      <p:graphicFrame>
        <p:nvGraphicFramePr>
          <p:cNvPr id="5" name="Table 4">
            <a:extLst>
              <a:ext uri="{FF2B5EF4-FFF2-40B4-BE49-F238E27FC236}">
                <a16:creationId xmlns:a16="http://schemas.microsoft.com/office/drawing/2014/main" id="{20A41769-1B03-4A59-9E7A-273F95C37D41}"/>
              </a:ext>
            </a:extLst>
          </p:cNvPr>
          <p:cNvGraphicFramePr>
            <a:graphicFrameLocks noGrp="1"/>
          </p:cNvGraphicFramePr>
          <p:nvPr>
            <p:extLst>
              <p:ext uri="{D42A27DB-BD31-4B8C-83A1-F6EECF244321}">
                <p14:modId xmlns:p14="http://schemas.microsoft.com/office/powerpoint/2010/main" val="4176477795"/>
              </p:ext>
            </p:extLst>
          </p:nvPr>
        </p:nvGraphicFramePr>
        <p:xfrm>
          <a:off x="133101" y="2157049"/>
          <a:ext cx="11196456" cy="3137957"/>
        </p:xfrm>
        <a:graphic>
          <a:graphicData uri="http://schemas.openxmlformats.org/drawingml/2006/table">
            <a:tbl>
              <a:tblPr>
                <a:tableStyleId>{5C22544A-7EE6-4342-B048-85BDC9FD1C3A}</a:tableStyleId>
              </a:tblPr>
              <a:tblGrid>
                <a:gridCol w="1237829">
                  <a:extLst>
                    <a:ext uri="{9D8B030D-6E8A-4147-A177-3AD203B41FA5}">
                      <a16:colId xmlns:a16="http://schemas.microsoft.com/office/drawing/2014/main" val="2535360370"/>
                    </a:ext>
                  </a:extLst>
                </a:gridCol>
                <a:gridCol w="1422661">
                  <a:extLst>
                    <a:ext uri="{9D8B030D-6E8A-4147-A177-3AD203B41FA5}">
                      <a16:colId xmlns:a16="http://schemas.microsoft.com/office/drawing/2014/main" val="3458672233"/>
                    </a:ext>
                  </a:extLst>
                </a:gridCol>
                <a:gridCol w="1422661">
                  <a:extLst>
                    <a:ext uri="{9D8B030D-6E8A-4147-A177-3AD203B41FA5}">
                      <a16:colId xmlns:a16="http://schemas.microsoft.com/office/drawing/2014/main" val="2278154686"/>
                    </a:ext>
                  </a:extLst>
                </a:gridCol>
                <a:gridCol w="1422661">
                  <a:extLst>
                    <a:ext uri="{9D8B030D-6E8A-4147-A177-3AD203B41FA5}">
                      <a16:colId xmlns:a16="http://schemas.microsoft.com/office/drawing/2014/main" val="1604662840"/>
                    </a:ext>
                  </a:extLst>
                </a:gridCol>
                <a:gridCol w="1422661">
                  <a:extLst>
                    <a:ext uri="{9D8B030D-6E8A-4147-A177-3AD203B41FA5}">
                      <a16:colId xmlns:a16="http://schemas.microsoft.com/office/drawing/2014/main" val="2360126887"/>
                    </a:ext>
                  </a:extLst>
                </a:gridCol>
                <a:gridCol w="1422661">
                  <a:extLst>
                    <a:ext uri="{9D8B030D-6E8A-4147-A177-3AD203B41FA5}">
                      <a16:colId xmlns:a16="http://schemas.microsoft.com/office/drawing/2014/main" val="837434388"/>
                    </a:ext>
                  </a:extLst>
                </a:gridCol>
                <a:gridCol w="1422661">
                  <a:extLst>
                    <a:ext uri="{9D8B030D-6E8A-4147-A177-3AD203B41FA5}">
                      <a16:colId xmlns:a16="http://schemas.microsoft.com/office/drawing/2014/main" val="1730844998"/>
                    </a:ext>
                  </a:extLst>
                </a:gridCol>
                <a:gridCol w="1422661">
                  <a:extLst>
                    <a:ext uri="{9D8B030D-6E8A-4147-A177-3AD203B41FA5}">
                      <a16:colId xmlns:a16="http://schemas.microsoft.com/office/drawing/2014/main" val="1106665880"/>
                    </a:ext>
                  </a:extLst>
                </a:gridCol>
              </a:tblGrid>
              <a:tr h="1368000">
                <a:tc>
                  <a:txBody>
                    <a:bodyPr/>
                    <a:lstStyle/>
                    <a:p>
                      <a:pPr algn="ctr"/>
                      <a:endParaRPr lang="fr-FR" sz="1200" b="1">
                        <a:solidFill>
                          <a:schemeClr val="tx1"/>
                        </a:solidFill>
                      </a:endParaRPr>
                    </a:p>
                    <a:p>
                      <a:pPr algn="ctr"/>
                      <a:endParaRPr lang="fr-FR" sz="1200" b="1">
                        <a:solidFill>
                          <a:schemeClr val="tx1"/>
                        </a:solidFill>
                      </a:endParaRPr>
                    </a:p>
                    <a:p>
                      <a:pPr algn="ctr"/>
                      <a:r>
                        <a:rPr lang="fr-FR" sz="1200" b="1">
                          <a:solidFill>
                            <a:schemeClr val="tx1"/>
                          </a:solidFill>
                        </a:rPr>
                        <a:t>Vue Professionnel de santé</a:t>
                      </a:r>
                    </a:p>
                  </a:txBody>
                  <a:tcPr marL="45720" marR="45720" anchor="b">
                    <a:lnL w="12700" cmpd="sng">
                      <a:noFill/>
                    </a:lnL>
                    <a:lnR w="9525" cap="flat" cmpd="sng" algn="ctr">
                      <a:no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1200" b="1">
                        <a:solidFill>
                          <a:schemeClr val="bg1"/>
                        </a:solidFill>
                      </a:endParaRPr>
                    </a:p>
                    <a:p>
                      <a:pPr algn="ctr"/>
                      <a:endParaRPr lang="fr-FR" sz="1200" b="1">
                        <a:solidFill>
                          <a:schemeClr val="bg1"/>
                        </a:solidFill>
                      </a:endParaRPr>
                    </a:p>
                    <a:p>
                      <a:pPr algn="ctr"/>
                      <a:r>
                        <a:rPr lang="fr-FR" sz="1200" b="1">
                          <a:solidFill>
                            <a:schemeClr val="bg1"/>
                          </a:solidFill>
                        </a:rPr>
                        <a:t>Synthèse</a:t>
                      </a:r>
                    </a:p>
                  </a:txBody>
                  <a:tcPr marL="45720" marR="45720" anchor="ctr">
                    <a:lnL w="9525" cap="flat" cmpd="sng" algn="ctr">
                      <a:noFill/>
                      <a:prstDash val="sysDot"/>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a:txBody>
                    <a:bodyPr/>
                    <a:lstStyle/>
                    <a:p>
                      <a:pPr algn="ctr"/>
                      <a:endParaRPr lang="fr-FR" sz="1100" b="1">
                        <a:solidFill>
                          <a:schemeClr val="bg1"/>
                        </a:solidFill>
                      </a:endParaRPr>
                    </a:p>
                    <a:p>
                      <a:pPr algn="ctr"/>
                      <a:endParaRPr lang="fr-FR" sz="1100" b="1">
                        <a:solidFill>
                          <a:schemeClr val="bg1"/>
                        </a:solidFill>
                      </a:endParaRPr>
                    </a:p>
                    <a:p>
                      <a:pPr algn="ctr"/>
                      <a:r>
                        <a:rPr lang="fr-FR" sz="1100" b="1">
                          <a:solidFill>
                            <a:schemeClr val="bg1"/>
                          </a:solidFill>
                        </a:rPr>
                        <a:t>Dispensation, plans de soins, traitement administré, prescription</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a:txBody>
                    <a:bodyPr/>
                    <a:lstStyle/>
                    <a:p>
                      <a:pPr algn="ctr"/>
                      <a:endParaRPr lang="fr-FR" sz="1200" b="1">
                        <a:solidFill>
                          <a:schemeClr val="bg1"/>
                        </a:solidFill>
                      </a:endParaRPr>
                    </a:p>
                    <a:p>
                      <a:pPr algn="ctr"/>
                      <a:endParaRPr lang="fr-FR" sz="1200" b="1">
                        <a:solidFill>
                          <a:schemeClr val="bg1"/>
                        </a:solidFill>
                      </a:endParaRPr>
                    </a:p>
                    <a:p>
                      <a:pPr algn="ctr"/>
                      <a:r>
                        <a:rPr lang="fr-FR" sz="1200" b="1">
                          <a:solidFill>
                            <a:schemeClr val="bg1"/>
                          </a:solidFill>
                        </a:rPr>
                        <a:t>Imagerie médicale</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gridSpan="2">
                  <a:txBody>
                    <a:bodyPr/>
                    <a:lstStyle/>
                    <a:p>
                      <a:pPr algn="ctr"/>
                      <a:endParaRPr lang="fr-FR" sz="1200" b="1">
                        <a:solidFill>
                          <a:schemeClr val="bg1"/>
                        </a:solidFill>
                      </a:endParaRPr>
                    </a:p>
                    <a:p>
                      <a:pPr algn="ctr"/>
                      <a:endParaRPr lang="fr-FR" sz="1200" b="1">
                        <a:solidFill>
                          <a:schemeClr val="bg1"/>
                        </a:solidFill>
                      </a:endParaRPr>
                    </a:p>
                    <a:p>
                      <a:pPr algn="ctr"/>
                      <a:r>
                        <a:rPr lang="fr-FR" sz="1200" b="1">
                          <a:solidFill>
                            <a:schemeClr val="bg1"/>
                          </a:solidFill>
                        </a:rPr>
                        <a:t>Comptes-rendus</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hMerge="1">
                  <a:txBody>
                    <a:bodyPr/>
                    <a:lstStyle/>
                    <a:p>
                      <a:pPr algn="ctr"/>
                      <a:r>
                        <a:rPr lang="fr-FR" sz="1200" b="1">
                          <a:solidFill>
                            <a:schemeClr val="bg1"/>
                          </a:solidFill>
                        </a:rPr>
                        <a:t>Comptes-rendus</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a:txBody>
                    <a:bodyPr/>
                    <a:lstStyle/>
                    <a:p>
                      <a:pPr algn="ctr"/>
                      <a:endParaRPr lang="fr-FR" sz="1200" b="1">
                        <a:solidFill>
                          <a:schemeClr val="bg1"/>
                        </a:solidFill>
                      </a:endParaRPr>
                    </a:p>
                    <a:p>
                      <a:pPr algn="ctr"/>
                      <a:endParaRPr lang="fr-FR" sz="1200" b="1">
                        <a:solidFill>
                          <a:schemeClr val="bg1"/>
                        </a:solidFill>
                      </a:endParaRPr>
                    </a:p>
                    <a:p>
                      <a:pPr algn="ctr"/>
                      <a:r>
                        <a:rPr lang="fr-FR" sz="1200" b="1">
                          <a:solidFill>
                            <a:schemeClr val="bg1"/>
                          </a:solidFill>
                        </a:rPr>
                        <a:t>Prévention</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a:txBody>
                    <a:bodyPr/>
                    <a:lstStyle/>
                    <a:p>
                      <a:pPr algn="ctr"/>
                      <a:endParaRPr lang="fr-FR" sz="1200" b="1">
                        <a:solidFill>
                          <a:schemeClr val="bg1"/>
                        </a:solidFill>
                      </a:endParaRPr>
                    </a:p>
                    <a:p>
                      <a:pPr algn="ctr"/>
                      <a:endParaRPr lang="fr-FR" sz="1200" b="1">
                        <a:solidFill>
                          <a:schemeClr val="bg1"/>
                        </a:solidFill>
                      </a:endParaRPr>
                    </a:p>
                    <a:p>
                      <a:pPr algn="ctr"/>
                      <a:endParaRPr lang="fr-FR" sz="1200" b="1">
                        <a:solidFill>
                          <a:schemeClr val="bg1"/>
                        </a:solidFill>
                      </a:endParaRPr>
                    </a:p>
                    <a:p>
                      <a:pPr algn="ctr"/>
                      <a:r>
                        <a:rPr lang="fr-FR" sz="1200" b="1">
                          <a:solidFill>
                            <a:schemeClr val="bg1"/>
                          </a:solidFill>
                        </a:rPr>
                        <a:t>Certificat, déclaration</a:t>
                      </a:r>
                    </a:p>
                  </a:txBody>
                  <a:tcPr marL="45720" marR="4572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rgbClr val="2A9CA9">
                        <a:alpha val="40000"/>
                      </a:srgbClr>
                    </a:solidFill>
                  </a:tcPr>
                </a:tc>
                <a:extLst>
                  <a:ext uri="{0D108BD9-81ED-4DB2-BD59-A6C34878D82A}">
                    <a16:rowId xmlns:a16="http://schemas.microsoft.com/office/drawing/2014/main" val="3706807736"/>
                  </a:ext>
                </a:extLst>
              </a:tr>
              <a:tr h="401957">
                <a:tc>
                  <a:txBody>
                    <a:bodyPr/>
                    <a:lstStyle/>
                    <a:p>
                      <a:pPr algn="ctr"/>
                      <a:endParaRPr lang="fr-FR" sz="1200"/>
                    </a:p>
                  </a:txBody>
                  <a:tcPr marL="45720" marR="45720" anchor="b">
                    <a:lnL w="12700" cmpd="sng">
                      <a:noFill/>
                    </a:lnL>
                    <a:lnR w="9525" cap="flat" cmpd="sng" algn="ctr">
                      <a:no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1200" b="1"/>
                    </a:p>
                  </a:txBody>
                  <a:tcPr marL="45720" marR="45720" anchor="ctr">
                    <a:lnL w="9525" cap="flat" cmpd="sng" algn="ctr">
                      <a:noFill/>
                      <a:prstDash val="sysDot"/>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noFill/>
                  </a:tcPr>
                </a:tc>
                <a:extLst>
                  <a:ext uri="{0D108BD9-81ED-4DB2-BD59-A6C34878D82A}">
                    <a16:rowId xmlns:a16="http://schemas.microsoft.com/office/drawing/2014/main" val="3699438543"/>
                  </a:ext>
                </a:extLst>
              </a:tr>
              <a:tr h="1368000">
                <a:tc>
                  <a:txBody>
                    <a:bodyPr/>
                    <a:lstStyle/>
                    <a:p>
                      <a:pPr algn="ctr"/>
                      <a:r>
                        <a:rPr lang="fr-FR" sz="1200" b="1">
                          <a:solidFill>
                            <a:schemeClr val="tx1"/>
                          </a:solidFill>
                        </a:rPr>
                        <a:t>Vue patient</a:t>
                      </a:r>
                    </a:p>
                  </a:txBody>
                  <a:tcPr marL="45720" marR="45720" anchor="b">
                    <a:lnL w="12700" cmpd="sng">
                      <a:noFill/>
                    </a:lnL>
                    <a:lnR w="9525" cap="flat" cmpd="sng" algn="ctr">
                      <a:no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a:solidFill>
                            <a:schemeClr val="bg1"/>
                          </a:solidFill>
                        </a:rPr>
                        <a:t>Ma santé en résumé</a:t>
                      </a:r>
                    </a:p>
                  </a:txBody>
                  <a:tcPr marL="45720" marR="45720" anchor="ctr">
                    <a:lnL w="9525" cap="flat" cmpd="sng" algn="ctr">
                      <a:noFill/>
                      <a:prstDash val="sysDot"/>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Ordonnances et soins</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Radio, écho, scanner, IRM…</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Résultats de biologie</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Comptes rendus</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Prévention et dépistages</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Certificats médicaux</a:t>
                      </a:r>
                    </a:p>
                  </a:txBody>
                  <a:tcPr marL="45720" marR="4572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accent6">
                        <a:alpha val="40000"/>
                      </a:schemeClr>
                    </a:solidFill>
                  </a:tcPr>
                </a:tc>
                <a:extLst>
                  <a:ext uri="{0D108BD9-81ED-4DB2-BD59-A6C34878D82A}">
                    <a16:rowId xmlns:a16="http://schemas.microsoft.com/office/drawing/2014/main" val="2357487160"/>
                  </a:ext>
                </a:extLst>
              </a:tr>
            </a:tbl>
          </a:graphicData>
        </a:graphic>
      </p:graphicFrame>
      <p:cxnSp>
        <p:nvCxnSpPr>
          <p:cNvPr id="6" name="Straight Arrow Connector 6">
            <a:extLst>
              <a:ext uri="{FF2B5EF4-FFF2-40B4-BE49-F238E27FC236}">
                <a16:creationId xmlns:a16="http://schemas.microsoft.com/office/drawing/2014/main" id="{205DDBF2-666C-46C9-B6CE-6BFBD4CF16B1}"/>
              </a:ext>
            </a:extLst>
          </p:cNvPr>
          <p:cNvCxnSpPr>
            <a:cxnSpLocks/>
          </p:cNvCxnSpPr>
          <p:nvPr/>
        </p:nvCxnSpPr>
        <p:spPr>
          <a:xfrm>
            <a:off x="2103191" y="3573944"/>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7">
            <a:extLst>
              <a:ext uri="{FF2B5EF4-FFF2-40B4-BE49-F238E27FC236}">
                <a16:creationId xmlns:a16="http://schemas.microsoft.com/office/drawing/2014/main" id="{80642DD3-5FF1-45D4-86F4-74527A614EE8}"/>
              </a:ext>
            </a:extLst>
          </p:cNvPr>
          <p:cNvCxnSpPr>
            <a:cxnSpLocks/>
          </p:cNvCxnSpPr>
          <p:nvPr/>
        </p:nvCxnSpPr>
        <p:spPr>
          <a:xfrm>
            <a:off x="3527284" y="3573944"/>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8">
            <a:extLst>
              <a:ext uri="{FF2B5EF4-FFF2-40B4-BE49-F238E27FC236}">
                <a16:creationId xmlns:a16="http://schemas.microsoft.com/office/drawing/2014/main" id="{D7C3EE13-AB0F-4655-AFA5-F9D57012BB47}"/>
              </a:ext>
            </a:extLst>
          </p:cNvPr>
          <p:cNvCxnSpPr>
            <a:cxnSpLocks/>
          </p:cNvCxnSpPr>
          <p:nvPr/>
        </p:nvCxnSpPr>
        <p:spPr>
          <a:xfrm>
            <a:off x="4951377" y="3573944"/>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0">
            <a:extLst>
              <a:ext uri="{FF2B5EF4-FFF2-40B4-BE49-F238E27FC236}">
                <a16:creationId xmlns:a16="http://schemas.microsoft.com/office/drawing/2014/main" id="{B246DCEE-5C92-43AC-9443-38896DD8727E}"/>
              </a:ext>
            </a:extLst>
          </p:cNvPr>
          <p:cNvCxnSpPr>
            <a:cxnSpLocks/>
          </p:cNvCxnSpPr>
          <p:nvPr/>
        </p:nvCxnSpPr>
        <p:spPr>
          <a:xfrm>
            <a:off x="6375470" y="3573944"/>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1">
            <a:extLst>
              <a:ext uri="{FF2B5EF4-FFF2-40B4-BE49-F238E27FC236}">
                <a16:creationId xmlns:a16="http://schemas.microsoft.com/office/drawing/2014/main" id="{61D86CB3-4C9A-48C3-966E-F2CCE24BDDB1}"/>
              </a:ext>
            </a:extLst>
          </p:cNvPr>
          <p:cNvCxnSpPr>
            <a:cxnSpLocks/>
          </p:cNvCxnSpPr>
          <p:nvPr/>
        </p:nvCxnSpPr>
        <p:spPr>
          <a:xfrm>
            <a:off x="7799563" y="3573944"/>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2">
            <a:extLst>
              <a:ext uri="{FF2B5EF4-FFF2-40B4-BE49-F238E27FC236}">
                <a16:creationId xmlns:a16="http://schemas.microsoft.com/office/drawing/2014/main" id="{47C2AD98-3DC2-41EB-8254-A8FAAB9544BA}"/>
              </a:ext>
            </a:extLst>
          </p:cNvPr>
          <p:cNvCxnSpPr>
            <a:cxnSpLocks/>
          </p:cNvCxnSpPr>
          <p:nvPr/>
        </p:nvCxnSpPr>
        <p:spPr>
          <a:xfrm>
            <a:off x="9223656" y="3573944"/>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3">
            <a:extLst>
              <a:ext uri="{FF2B5EF4-FFF2-40B4-BE49-F238E27FC236}">
                <a16:creationId xmlns:a16="http://schemas.microsoft.com/office/drawing/2014/main" id="{57A4FFB5-40AA-41D6-B8CD-546ED98CEC6D}"/>
              </a:ext>
            </a:extLst>
          </p:cNvPr>
          <p:cNvCxnSpPr>
            <a:cxnSpLocks/>
          </p:cNvCxnSpPr>
          <p:nvPr/>
        </p:nvCxnSpPr>
        <p:spPr>
          <a:xfrm>
            <a:off x="10647751" y="3573944"/>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6">
            <a:extLst>
              <a:ext uri="{FF2B5EF4-FFF2-40B4-BE49-F238E27FC236}">
                <a16:creationId xmlns:a16="http://schemas.microsoft.com/office/drawing/2014/main" id="{70F879BB-3B62-4AD9-B287-B0B12BCC9872}"/>
              </a:ext>
            </a:extLst>
          </p:cNvPr>
          <p:cNvGrpSpPr>
            <a:grpSpLocks noChangeAspect="1"/>
          </p:cNvGrpSpPr>
          <p:nvPr/>
        </p:nvGrpSpPr>
        <p:grpSpPr>
          <a:xfrm>
            <a:off x="2419213" y="3194318"/>
            <a:ext cx="378587" cy="378587"/>
            <a:chOff x="2326640" y="3728084"/>
            <a:chExt cx="426115" cy="426115"/>
          </a:xfrm>
        </p:grpSpPr>
        <p:sp>
          <p:nvSpPr>
            <p:cNvPr id="14" name="Oval 17">
              <a:extLst>
                <a:ext uri="{FF2B5EF4-FFF2-40B4-BE49-F238E27FC236}">
                  <a16:creationId xmlns:a16="http://schemas.microsoft.com/office/drawing/2014/main" id="{523FC30B-97ED-4B5E-B7BE-5E74BBD2CC77}"/>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15" name="Picture 18">
              <a:extLst>
                <a:ext uri="{FF2B5EF4-FFF2-40B4-BE49-F238E27FC236}">
                  <a16:creationId xmlns:a16="http://schemas.microsoft.com/office/drawing/2014/main" id="{1C92FA22-0CE0-41B6-9D75-7110D365B3AB}"/>
                </a:ext>
              </a:extLst>
            </p:cNvPr>
            <p:cNvPicPr>
              <a:picLocks noChangeAspect="1"/>
            </p:cNvPicPr>
            <p:nvPr/>
          </p:nvPicPr>
          <p:blipFill rotWithShape="1">
            <a:blip r:embed="rId2"/>
            <a:srcRect l="7249" r="7313"/>
            <a:stretch/>
          </p:blipFill>
          <p:spPr>
            <a:xfrm>
              <a:off x="2343301" y="3778001"/>
              <a:ext cx="392792" cy="326280"/>
            </a:xfrm>
            <a:prstGeom prst="roundRect">
              <a:avLst>
                <a:gd name="adj" fmla="val 42940"/>
              </a:avLst>
            </a:prstGeom>
          </p:spPr>
        </p:pic>
      </p:grpSp>
      <p:grpSp>
        <p:nvGrpSpPr>
          <p:cNvPr id="16" name="Group 22">
            <a:extLst>
              <a:ext uri="{FF2B5EF4-FFF2-40B4-BE49-F238E27FC236}">
                <a16:creationId xmlns:a16="http://schemas.microsoft.com/office/drawing/2014/main" id="{8330FA68-6E76-4558-AE69-8B46F0866070}"/>
              </a:ext>
            </a:extLst>
          </p:cNvPr>
          <p:cNvGrpSpPr>
            <a:grpSpLocks noChangeAspect="1"/>
          </p:cNvGrpSpPr>
          <p:nvPr/>
        </p:nvGrpSpPr>
        <p:grpSpPr>
          <a:xfrm>
            <a:off x="3842078" y="3194318"/>
            <a:ext cx="378587" cy="378587"/>
            <a:chOff x="2326640" y="3728084"/>
            <a:chExt cx="426115" cy="426115"/>
          </a:xfrm>
        </p:grpSpPr>
        <p:sp>
          <p:nvSpPr>
            <p:cNvPr id="17" name="Oval 23">
              <a:extLst>
                <a:ext uri="{FF2B5EF4-FFF2-40B4-BE49-F238E27FC236}">
                  <a16:creationId xmlns:a16="http://schemas.microsoft.com/office/drawing/2014/main" id="{395CA959-3B31-4F98-BA26-EE893C60F66E}"/>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18" name="Picture 24">
              <a:extLst>
                <a:ext uri="{FF2B5EF4-FFF2-40B4-BE49-F238E27FC236}">
                  <a16:creationId xmlns:a16="http://schemas.microsoft.com/office/drawing/2014/main" id="{48F37683-82BD-4DC9-AD2C-D3CA67F3ADC5}"/>
                </a:ext>
              </a:extLst>
            </p:cNvPr>
            <p:cNvPicPr>
              <a:picLocks noChangeAspect="1"/>
            </p:cNvPicPr>
            <p:nvPr/>
          </p:nvPicPr>
          <p:blipFill rotWithShape="1">
            <a:blip r:embed="rId2"/>
            <a:srcRect l="7249" r="7313"/>
            <a:stretch/>
          </p:blipFill>
          <p:spPr>
            <a:xfrm>
              <a:off x="2343301" y="3778001"/>
              <a:ext cx="392792" cy="326280"/>
            </a:xfrm>
            <a:prstGeom prst="roundRect">
              <a:avLst>
                <a:gd name="adj" fmla="val 42940"/>
              </a:avLst>
            </a:prstGeom>
          </p:spPr>
        </p:pic>
      </p:grpSp>
      <p:grpSp>
        <p:nvGrpSpPr>
          <p:cNvPr id="19" name="Group 25">
            <a:extLst>
              <a:ext uri="{FF2B5EF4-FFF2-40B4-BE49-F238E27FC236}">
                <a16:creationId xmlns:a16="http://schemas.microsoft.com/office/drawing/2014/main" id="{96C2EF30-D794-452D-A79F-B45F06F9323A}"/>
              </a:ext>
            </a:extLst>
          </p:cNvPr>
          <p:cNvGrpSpPr>
            <a:grpSpLocks noChangeAspect="1"/>
          </p:cNvGrpSpPr>
          <p:nvPr/>
        </p:nvGrpSpPr>
        <p:grpSpPr>
          <a:xfrm>
            <a:off x="5266848" y="3194318"/>
            <a:ext cx="378587" cy="378587"/>
            <a:chOff x="2326640" y="3728084"/>
            <a:chExt cx="426115" cy="426115"/>
          </a:xfrm>
        </p:grpSpPr>
        <p:sp>
          <p:nvSpPr>
            <p:cNvPr id="20" name="Oval 26">
              <a:extLst>
                <a:ext uri="{FF2B5EF4-FFF2-40B4-BE49-F238E27FC236}">
                  <a16:creationId xmlns:a16="http://schemas.microsoft.com/office/drawing/2014/main" id="{DCA8AFCE-679B-4ACD-9715-938294767B5A}"/>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21" name="Picture 27">
              <a:extLst>
                <a:ext uri="{FF2B5EF4-FFF2-40B4-BE49-F238E27FC236}">
                  <a16:creationId xmlns:a16="http://schemas.microsoft.com/office/drawing/2014/main" id="{BA11A9DC-45FC-4DC7-B9BB-D0725F9FD97E}"/>
                </a:ext>
              </a:extLst>
            </p:cNvPr>
            <p:cNvPicPr>
              <a:picLocks noChangeAspect="1"/>
            </p:cNvPicPr>
            <p:nvPr/>
          </p:nvPicPr>
          <p:blipFill rotWithShape="1">
            <a:blip r:embed="rId2"/>
            <a:srcRect l="7249" r="7313"/>
            <a:stretch/>
          </p:blipFill>
          <p:spPr>
            <a:xfrm>
              <a:off x="2343301" y="3778001"/>
              <a:ext cx="392792" cy="326280"/>
            </a:xfrm>
            <a:prstGeom prst="roundRect">
              <a:avLst>
                <a:gd name="adj" fmla="val 42940"/>
              </a:avLst>
            </a:prstGeom>
          </p:spPr>
        </p:pic>
      </p:grpSp>
      <p:grpSp>
        <p:nvGrpSpPr>
          <p:cNvPr id="22" name="Group 28">
            <a:extLst>
              <a:ext uri="{FF2B5EF4-FFF2-40B4-BE49-F238E27FC236}">
                <a16:creationId xmlns:a16="http://schemas.microsoft.com/office/drawing/2014/main" id="{14B85623-CFF3-4754-96D1-4CD3E46CFDD9}"/>
              </a:ext>
            </a:extLst>
          </p:cNvPr>
          <p:cNvGrpSpPr>
            <a:grpSpLocks noChangeAspect="1"/>
          </p:cNvGrpSpPr>
          <p:nvPr/>
        </p:nvGrpSpPr>
        <p:grpSpPr>
          <a:xfrm>
            <a:off x="8110843" y="3194316"/>
            <a:ext cx="378587" cy="378587"/>
            <a:chOff x="2326640" y="3728084"/>
            <a:chExt cx="426115" cy="426115"/>
          </a:xfrm>
        </p:grpSpPr>
        <p:sp>
          <p:nvSpPr>
            <p:cNvPr id="23" name="Oval 29">
              <a:extLst>
                <a:ext uri="{FF2B5EF4-FFF2-40B4-BE49-F238E27FC236}">
                  <a16:creationId xmlns:a16="http://schemas.microsoft.com/office/drawing/2014/main" id="{1CC323F1-CD39-41BC-9409-9D1162D721E6}"/>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24" name="Picture 30">
              <a:extLst>
                <a:ext uri="{FF2B5EF4-FFF2-40B4-BE49-F238E27FC236}">
                  <a16:creationId xmlns:a16="http://schemas.microsoft.com/office/drawing/2014/main" id="{3351FE0B-C9E0-474A-842F-BB2A39DA58FD}"/>
                </a:ext>
              </a:extLst>
            </p:cNvPr>
            <p:cNvPicPr>
              <a:picLocks noChangeAspect="1"/>
            </p:cNvPicPr>
            <p:nvPr/>
          </p:nvPicPr>
          <p:blipFill rotWithShape="1">
            <a:blip r:embed="rId2"/>
            <a:srcRect l="7249" r="7313"/>
            <a:stretch/>
          </p:blipFill>
          <p:spPr>
            <a:xfrm>
              <a:off x="2343301" y="3778001"/>
              <a:ext cx="392792" cy="326280"/>
            </a:xfrm>
            <a:prstGeom prst="roundRect">
              <a:avLst>
                <a:gd name="adj" fmla="val 42940"/>
              </a:avLst>
            </a:prstGeom>
          </p:spPr>
        </p:pic>
      </p:grpSp>
      <p:grpSp>
        <p:nvGrpSpPr>
          <p:cNvPr id="25" name="Group 31">
            <a:extLst>
              <a:ext uri="{FF2B5EF4-FFF2-40B4-BE49-F238E27FC236}">
                <a16:creationId xmlns:a16="http://schemas.microsoft.com/office/drawing/2014/main" id="{FF14E964-1887-436F-91B6-4155DC8C6FB5}"/>
              </a:ext>
            </a:extLst>
          </p:cNvPr>
          <p:cNvGrpSpPr>
            <a:grpSpLocks noChangeAspect="1"/>
          </p:cNvGrpSpPr>
          <p:nvPr/>
        </p:nvGrpSpPr>
        <p:grpSpPr>
          <a:xfrm>
            <a:off x="11001193" y="3194314"/>
            <a:ext cx="378587" cy="378587"/>
            <a:chOff x="2326640" y="3728084"/>
            <a:chExt cx="426115" cy="426115"/>
          </a:xfrm>
        </p:grpSpPr>
        <p:sp>
          <p:nvSpPr>
            <p:cNvPr id="26" name="Oval 32">
              <a:extLst>
                <a:ext uri="{FF2B5EF4-FFF2-40B4-BE49-F238E27FC236}">
                  <a16:creationId xmlns:a16="http://schemas.microsoft.com/office/drawing/2014/main" id="{3885D490-F33F-4FBE-808F-CB510D498FAC}"/>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27" name="Picture 33">
              <a:extLst>
                <a:ext uri="{FF2B5EF4-FFF2-40B4-BE49-F238E27FC236}">
                  <a16:creationId xmlns:a16="http://schemas.microsoft.com/office/drawing/2014/main" id="{BB2BFF11-2AD1-46F0-866C-EE094E164A4F}"/>
                </a:ext>
              </a:extLst>
            </p:cNvPr>
            <p:cNvPicPr>
              <a:picLocks noChangeAspect="1"/>
            </p:cNvPicPr>
            <p:nvPr/>
          </p:nvPicPr>
          <p:blipFill rotWithShape="1">
            <a:blip r:embed="rId2"/>
            <a:srcRect l="7249" r="7313"/>
            <a:stretch/>
          </p:blipFill>
          <p:spPr>
            <a:xfrm>
              <a:off x="2343301" y="3778001"/>
              <a:ext cx="392792" cy="326280"/>
            </a:xfrm>
            <a:prstGeom prst="roundRect">
              <a:avLst>
                <a:gd name="adj" fmla="val 42940"/>
              </a:avLst>
            </a:prstGeom>
          </p:spPr>
        </p:pic>
      </p:grpSp>
      <p:grpSp>
        <p:nvGrpSpPr>
          <p:cNvPr id="28" name="Group 34">
            <a:extLst>
              <a:ext uri="{FF2B5EF4-FFF2-40B4-BE49-F238E27FC236}">
                <a16:creationId xmlns:a16="http://schemas.microsoft.com/office/drawing/2014/main" id="{8498CD57-FC92-4198-9558-090D135A0E63}"/>
              </a:ext>
            </a:extLst>
          </p:cNvPr>
          <p:cNvGrpSpPr>
            <a:grpSpLocks noChangeAspect="1"/>
          </p:cNvGrpSpPr>
          <p:nvPr/>
        </p:nvGrpSpPr>
        <p:grpSpPr>
          <a:xfrm>
            <a:off x="9532100" y="3194312"/>
            <a:ext cx="378587" cy="378587"/>
            <a:chOff x="2326640" y="3728084"/>
            <a:chExt cx="426115" cy="426115"/>
          </a:xfrm>
        </p:grpSpPr>
        <p:sp>
          <p:nvSpPr>
            <p:cNvPr id="29" name="Oval 35">
              <a:extLst>
                <a:ext uri="{FF2B5EF4-FFF2-40B4-BE49-F238E27FC236}">
                  <a16:creationId xmlns:a16="http://schemas.microsoft.com/office/drawing/2014/main" id="{25545964-1B73-4509-AD0F-FA5D22229797}"/>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30" name="Picture 36">
              <a:extLst>
                <a:ext uri="{FF2B5EF4-FFF2-40B4-BE49-F238E27FC236}">
                  <a16:creationId xmlns:a16="http://schemas.microsoft.com/office/drawing/2014/main" id="{0F7D0900-4365-4393-90D5-D80EFF6F7FF5}"/>
                </a:ext>
              </a:extLst>
            </p:cNvPr>
            <p:cNvPicPr>
              <a:picLocks noChangeAspect="1"/>
            </p:cNvPicPr>
            <p:nvPr/>
          </p:nvPicPr>
          <p:blipFill rotWithShape="1">
            <a:blip r:embed="rId2"/>
            <a:srcRect l="7249" r="7313"/>
            <a:stretch/>
          </p:blipFill>
          <p:spPr>
            <a:xfrm>
              <a:off x="2343301" y="3778001"/>
              <a:ext cx="392792" cy="326280"/>
            </a:xfrm>
            <a:prstGeom prst="roundRect">
              <a:avLst>
                <a:gd name="adj" fmla="val 42940"/>
              </a:avLst>
            </a:prstGeom>
          </p:spPr>
        </p:pic>
      </p:grpSp>
      <p:grpSp>
        <p:nvGrpSpPr>
          <p:cNvPr id="31" name="Group 37">
            <a:extLst>
              <a:ext uri="{FF2B5EF4-FFF2-40B4-BE49-F238E27FC236}">
                <a16:creationId xmlns:a16="http://schemas.microsoft.com/office/drawing/2014/main" id="{4029B3FC-B93C-42BA-BFE4-09981E25A01B}"/>
              </a:ext>
            </a:extLst>
          </p:cNvPr>
          <p:cNvGrpSpPr>
            <a:grpSpLocks noChangeAspect="1"/>
          </p:cNvGrpSpPr>
          <p:nvPr/>
        </p:nvGrpSpPr>
        <p:grpSpPr>
          <a:xfrm>
            <a:off x="2419212" y="4963308"/>
            <a:ext cx="378587" cy="378587"/>
            <a:chOff x="3840184" y="3518965"/>
            <a:chExt cx="427218" cy="427218"/>
          </a:xfrm>
        </p:grpSpPr>
        <p:sp>
          <p:nvSpPr>
            <p:cNvPr id="32" name="Oval 38">
              <a:extLst>
                <a:ext uri="{FF2B5EF4-FFF2-40B4-BE49-F238E27FC236}">
                  <a16:creationId xmlns:a16="http://schemas.microsoft.com/office/drawing/2014/main" id="{300E5112-E721-4664-B591-D13234543CB0}"/>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33" name="Picture 39">
              <a:extLst>
                <a:ext uri="{FF2B5EF4-FFF2-40B4-BE49-F238E27FC236}">
                  <a16:creationId xmlns:a16="http://schemas.microsoft.com/office/drawing/2014/main" id="{458BEE56-14E8-453A-8A6F-66C08F5F73D1}"/>
                </a:ext>
              </a:extLst>
            </p:cNvPr>
            <p:cNvPicPr>
              <a:picLocks noChangeAspect="1"/>
            </p:cNvPicPr>
            <p:nvPr/>
          </p:nvPicPr>
          <p:blipFill>
            <a:blip r:embed="rId3"/>
            <a:stretch>
              <a:fillRect/>
            </a:stretch>
          </p:blipFill>
          <p:spPr>
            <a:xfrm>
              <a:off x="3856478" y="3599387"/>
              <a:ext cx="394631" cy="266375"/>
            </a:xfrm>
            <a:prstGeom prst="rect">
              <a:avLst/>
            </a:prstGeom>
          </p:spPr>
        </p:pic>
      </p:grpSp>
      <p:grpSp>
        <p:nvGrpSpPr>
          <p:cNvPr id="34" name="Group 40">
            <a:extLst>
              <a:ext uri="{FF2B5EF4-FFF2-40B4-BE49-F238E27FC236}">
                <a16:creationId xmlns:a16="http://schemas.microsoft.com/office/drawing/2014/main" id="{7AC3E81A-7B2C-4381-9243-0F93C9B09F48}"/>
              </a:ext>
            </a:extLst>
          </p:cNvPr>
          <p:cNvGrpSpPr>
            <a:grpSpLocks noChangeAspect="1"/>
          </p:cNvGrpSpPr>
          <p:nvPr/>
        </p:nvGrpSpPr>
        <p:grpSpPr>
          <a:xfrm>
            <a:off x="3827275" y="4963308"/>
            <a:ext cx="378587" cy="378587"/>
            <a:chOff x="3840184" y="3518965"/>
            <a:chExt cx="427218" cy="427218"/>
          </a:xfrm>
        </p:grpSpPr>
        <p:sp>
          <p:nvSpPr>
            <p:cNvPr id="35" name="Oval 41">
              <a:extLst>
                <a:ext uri="{FF2B5EF4-FFF2-40B4-BE49-F238E27FC236}">
                  <a16:creationId xmlns:a16="http://schemas.microsoft.com/office/drawing/2014/main" id="{5160FD2B-B5CE-4DAA-90EC-B0219EC4FC2D}"/>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36" name="Picture 42">
              <a:extLst>
                <a:ext uri="{FF2B5EF4-FFF2-40B4-BE49-F238E27FC236}">
                  <a16:creationId xmlns:a16="http://schemas.microsoft.com/office/drawing/2014/main" id="{DAE980DD-5F7F-4B16-9E94-3BB47474455F}"/>
                </a:ext>
              </a:extLst>
            </p:cNvPr>
            <p:cNvPicPr>
              <a:picLocks noChangeAspect="1"/>
            </p:cNvPicPr>
            <p:nvPr/>
          </p:nvPicPr>
          <p:blipFill>
            <a:blip r:embed="rId3"/>
            <a:stretch>
              <a:fillRect/>
            </a:stretch>
          </p:blipFill>
          <p:spPr>
            <a:xfrm>
              <a:off x="3856478" y="3599387"/>
              <a:ext cx="394631" cy="266375"/>
            </a:xfrm>
            <a:prstGeom prst="rect">
              <a:avLst/>
            </a:prstGeom>
          </p:spPr>
        </p:pic>
      </p:grpSp>
      <p:grpSp>
        <p:nvGrpSpPr>
          <p:cNvPr id="37" name="Group 43">
            <a:extLst>
              <a:ext uri="{FF2B5EF4-FFF2-40B4-BE49-F238E27FC236}">
                <a16:creationId xmlns:a16="http://schemas.microsoft.com/office/drawing/2014/main" id="{034A1670-58AA-4D40-9926-DC2C530231EC}"/>
              </a:ext>
            </a:extLst>
          </p:cNvPr>
          <p:cNvGrpSpPr>
            <a:grpSpLocks noChangeAspect="1"/>
          </p:cNvGrpSpPr>
          <p:nvPr/>
        </p:nvGrpSpPr>
        <p:grpSpPr>
          <a:xfrm>
            <a:off x="5273150" y="4963308"/>
            <a:ext cx="378587" cy="378587"/>
            <a:chOff x="3840184" y="3518965"/>
            <a:chExt cx="427218" cy="427218"/>
          </a:xfrm>
        </p:grpSpPr>
        <p:sp>
          <p:nvSpPr>
            <p:cNvPr id="38" name="Oval 44">
              <a:extLst>
                <a:ext uri="{FF2B5EF4-FFF2-40B4-BE49-F238E27FC236}">
                  <a16:creationId xmlns:a16="http://schemas.microsoft.com/office/drawing/2014/main" id="{D3C231BF-AABB-47D6-82CA-E8BDF034A390}"/>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39" name="Picture 45">
              <a:extLst>
                <a:ext uri="{FF2B5EF4-FFF2-40B4-BE49-F238E27FC236}">
                  <a16:creationId xmlns:a16="http://schemas.microsoft.com/office/drawing/2014/main" id="{B7437799-E13A-485F-9FB6-069690E28D1D}"/>
                </a:ext>
              </a:extLst>
            </p:cNvPr>
            <p:cNvPicPr>
              <a:picLocks noChangeAspect="1"/>
            </p:cNvPicPr>
            <p:nvPr/>
          </p:nvPicPr>
          <p:blipFill>
            <a:blip r:embed="rId3"/>
            <a:stretch>
              <a:fillRect/>
            </a:stretch>
          </p:blipFill>
          <p:spPr>
            <a:xfrm>
              <a:off x="3856478" y="3599387"/>
              <a:ext cx="394631" cy="266375"/>
            </a:xfrm>
            <a:prstGeom prst="rect">
              <a:avLst/>
            </a:prstGeom>
          </p:spPr>
        </p:pic>
      </p:grpSp>
      <p:grpSp>
        <p:nvGrpSpPr>
          <p:cNvPr id="40" name="Group 46">
            <a:extLst>
              <a:ext uri="{FF2B5EF4-FFF2-40B4-BE49-F238E27FC236}">
                <a16:creationId xmlns:a16="http://schemas.microsoft.com/office/drawing/2014/main" id="{7925864E-125E-4C21-BFD3-278D9964E6D8}"/>
              </a:ext>
            </a:extLst>
          </p:cNvPr>
          <p:cNvGrpSpPr>
            <a:grpSpLocks noChangeAspect="1"/>
          </p:cNvGrpSpPr>
          <p:nvPr/>
        </p:nvGrpSpPr>
        <p:grpSpPr>
          <a:xfrm>
            <a:off x="6704919" y="4963308"/>
            <a:ext cx="378587" cy="378587"/>
            <a:chOff x="3840184" y="3518965"/>
            <a:chExt cx="427218" cy="427218"/>
          </a:xfrm>
        </p:grpSpPr>
        <p:sp>
          <p:nvSpPr>
            <p:cNvPr id="41" name="Oval 47">
              <a:extLst>
                <a:ext uri="{FF2B5EF4-FFF2-40B4-BE49-F238E27FC236}">
                  <a16:creationId xmlns:a16="http://schemas.microsoft.com/office/drawing/2014/main" id="{DB232292-91EA-4A38-9039-60911611CC52}"/>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42" name="Picture 48">
              <a:extLst>
                <a:ext uri="{FF2B5EF4-FFF2-40B4-BE49-F238E27FC236}">
                  <a16:creationId xmlns:a16="http://schemas.microsoft.com/office/drawing/2014/main" id="{526B72F9-A3D2-4CDD-8578-76D674898E3F}"/>
                </a:ext>
              </a:extLst>
            </p:cNvPr>
            <p:cNvPicPr>
              <a:picLocks noChangeAspect="1"/>
            </p:cNvPicPr>
            <p:nvPr/>
          </p:nvPicPr>
          <p:blipFill>
            <a:blip r:embed="rId3"/>
            <a:stretch>
              <a:fillRect/>
            </a:stretch>
          </p:blipFill>
          <p:spPr>
            <a:xfrm>
              <a:off x="3856478" y="3599387"/>
              <a:ext cx="394631" cy="266375"/>
            </a:xfrm>
            <a:prstGeom prst="rect">
              <a:avLst/>
            </a:prstGeom>
          </p:spPr>
        </p:pic>
      </p:grpSp>
      <p:grpSp>
        <p:nvGrpSpPr>
          <p:cNvPr id="43" name="Group 49">
            <a:extLst>
              <a:ext uri="{FF2B5EF4-FFF2-40B4-BE49-F238E27FC236}">
                <a16:creationId xmlns:a16="http://schemas.microsoft.com/office/drawing/2014/main" id="{6CA6E560-52C0-4927-88BA-05C6B02939D1}"/>
              </a:ext>
            </a:extLst>
          </p:cNvPr>
          <p:cNvGrpSpPr>
            <a:grpSpLocks noChangeAspect="1"/>
          </p:cNvGrpSpPr>
          <p:nvPr/>
        </p:nvGrpSpPr>
        <p:grpSpPr>
          <a:xfrm>
            <a:off x="8108776" y="4963308"/>
            <a:ext cx="378587" cy="378587"/>
            <a:chOff x="3840184" y="3518965"/>
            <a:chExt cx="427218" cy="427218"/>
          </a:xfrm>
        </p:grpSpPr>
        <p:sp>
          <p:nvSpPr>
            <p:cNvPr id="44" name="Oval 50">
              <a:extLst>
                <a:ext uri="{FF2B5EF4-FFF2-40B4-BE49-F238E27FC236}">
                  <a16:creationId xmlns:a16="http://schemas.microsoft.com/office/drawing/2014/main" id="{A59928B1-FBE2-40A6-9380-A42CF4EBF263}"/>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45" name="Picture 51">
              <a:extLst>
                <a:ext uri="{FF2B5EF4-FFF2-40B4-BE49-F238E27FC236}">
                  <a16:creationId xmlns:a16="http://schemas.microsoft.com/office/drawing/2014/main" id="{DB2F35CB-3655-4FEB-96F1-8908B0B72EFE}"/>
                </a:ext>
              </a:extLst>
            </p:cNvPr>
            <p:cNvPicPr>
              <a:picLocks noChangeAspect="1"/>
            </p:cNvPicPr>
            <p:nvPr/>
          </p:nvPicPr>
          <p:blipFill>
            <a:blip r:embed="rId3"/>
            <a:stretch>
              <a:fillRect/>
            </a:stretch>
          </p:blipFill>
          <p:spPr>
            <a:xfrm>
              <a:off x="3856478" y="3599387"/>
              <a:ext cx="394631" cy="266375"/>
            </a:xfrm>
            <a:prstGeom prst="rect">
              <a:avLst/>
            </a:prstGeom>
          </p:spPr>
        </p:pic>
      </p:grpSp>
      <p:grpSp>
        <p:nvGrpSpPr>
          <p:cNvPr id="46" name="Group 52">
            <a:extLst>
              <a:ext uri="{FF2B5EF4-FFF2-40B4-BE49-F238E27FC236}">
                <a16:creationId xmlns:a16="http://schemas.microsoft.com/office/drawing/2014/main" id="{E1CFC7DA-E5B5-437A-AED7-46280B82A2E5}"/>
              </a:ext>
            </a:extLst>
          </p:cNvPr>
          <p:cNvGrpSpPr>
            <a:grpSpLocks noChangeAspect="1"/>
          </p:cNvGrpSpPr>
          <p:nvPr/>
        </p:nvGrpSpPr>
        <p:grpSpPr>
          <a:xfrm>
            <a:off x="9532099" y="4965836"/>
            <a:ext cx="378587" cy="378587"/>
            <a:chOff x="3840184" y="3518965"/>
            <a:chExt cx="427218" cy="427218"/>
          </a:xfrm>
        </p:grpSpPr>
        <p:sp>
          <p:nvSpPr>
            <p:cNvPr id="47" name="Oval 53">
              <a:extLst>
                <a:ext uri="{FF2B5EF4-FFF2-40B4-BE49-F238E27FC236}">
                  <a16:creationId xmlns:a16="http://schemas.microsoft.com/office/drawing/2014/main" id="{E0939C32-E8D5-4CED-AA87-51A885E7E2C3}"/>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48" name="Picture 54">
              <a:extLst>
                <a:ext uri="{FF2B5EF4-FFF2-40B4-BE49-F238E27FC236}">
                  <a16:creationId xmlns:a16="http://schemas.microsoft.com/office/drawing/2014/main" id="{16978E72-AA24-4B79-9869-3AC38643F2F3}"/>
                </a:ext>
              </a:extLst>
            </p:cNvPr>
            <p:cNvPicPr>
              <a:picLocks noChangeAspect="1"/>
            </p:cNvPicPr>
            <p:nvPr/>
          </p:nvPicPr>
          <p:blipFill>
            <a:blip r:embed="rId3"/>
            <a:stretch>
              <a:fillRect/>
            </a:stretch>
          </p:blipFill>
          <p:spPr>
            <a:xfrm>
              <a:off x="3856478" y="3599387"/>
              <a:ext cx="394631" cy="266375"/>
            </a:xfrm>
            <a:prstGeom prst="rect">
              <a:avLst/>
            </a:prstGeom>
          </p:spPr>
        </p:pic>
      </p:grpSp>
      <p:grpSp>
        <p:nvGrpSpPr>
          <p:cNvPr id="49" name="Group 55">
            <a:extLst>
              <a:ext uri="{FF2B5EF4-FFF2-40B4-BE49-F238E27FC236}">
                <a16:creationId xmlns:a16="http://schemas.microsoft.com/office/drawing/2014/main" id="{CB92C5EB-7452-4239-989D-643E9A9501BF}"/>
              </a:ext>
            </a:extLst>
          </p:cNvPr>
          <p:cNvGrpSpPr>
            <a:grpSpLocks noChangeAspect="1"/>
          </p:cNvGrpSpPr>
          <p:nvPr/>
        </p:nvGrpSpPr>
        <p:grpSpPr>
          <a:xfrm>
            <a:off x="11001193" y="4963308"/>
            <a:ext cx="378587" cy="378587"/>
            <a:chOff x="3840184" y="3518965"/>
            <a:chExt cx="427218" cy="427218"/>
          </a:xfrm>
        </p:grpSpPr>
        <p:sp>
          <p:nvSpPr>
            <p:cNvPr id="50" name="Oval 56">
              <a:extLst>
                <a:ext uri="{FF2B5EF4-FFF2-40B4-BE49-F238E27FC236}">
                  <a16:creationId xmlns:a16="http://schemas.microsoft.com/office/drawing/2014/main" id="{D337149C-A5D1-41AF-B3ED-257291257671}"/>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51" name="Picture 57">
              <a:extLst>
                <a:ext uri="{FF2B5EF4-FFF2-40B4-BE49-F238E27FC236}">
                  <a16:creationId xmlns:a16="http://schemas.microsoft.com/office/drawing/2014/main" id="{600381DF-8DF2-4AA5-9071-13ECBBDA606F}"/>
                </a:ext>
              </a:extLst>
            </p:cNvPr>
            <p:cNvPicPr>
              <a:picLocks noChangeAspect="1"/>
            </p:cNvPicPr>
            <p:nvPr/>
          </p:nvPicPr>
          <p:blipFill>
            <a:blip r:embed="rId3"/>
            <a:stretch>
              <a:fillRect/>
            </a:stretch>
          </p:blipFill>
          <p:spPr>
            <a:xfrm>
              <a:off x="3856478" y="3599387"/>
              <a:ext cx="394631" cy="266375"/>
            </a:xfrm>
            <a:prstGeom prst="rect">
              <a:avLst/>
            </a:prstGeom>
          </p:spPr>
        </p:pic>
      </p:grpSp>
      <p:pic>
        <p:nvPicPr>
          <p:cNvPr id="52" name="Graphic 58" descr="Research outline">
            <a:extLst>
              <a:ext uri="{FF2B5EF4-FFF2-40B4-BE49-F238E27FC236}">
                <a16:creationId xmlns:a16="http://schemas.microsoft.com/office/drawing/2014/main" id="{E45FE42C-895B-4A93-AA0E-0DB72579AC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787196" y="2243067"/>
            <a:ext cx="597300" cy="597300"/>
          </a:xfrm>
          <a:prstGeom prst="rect">
            <a:avLst/>
          </a:prstGeom>
        </p:spPr>
      </p:pic>
      <p:sp>
        <p:nvSpPr>
          <p:cNvPr id="53" name="Freeform 164">
            <a:extLst>
              <a:ext uri="{FF2B5EF4-FFF2-40B4-BE49-F238E27FC236}">
                <a16:creationId xmlns:a16="http://schemas.microsoft.com/office/drawing/2014/main" id="{6E45298C-B26C-47E7-9F1B-671A4ABE9FA0}"/>
              </a:ext>
            </a:extLst>
          </p:cNvPr>
          <p:cNvSpPr>
            <a:spLocks noChangeAspect="1" noEditPoints="1"/>
          </p:cNvSpPr>
          <p:nvPr/>
        </p:nvSpPr>
        <p:spPr bwMode="auto">
          <a:xfrm>
            <a:off x="4703854" y="2294194"/>
            <a:ext cx="495045" cy="495046"/>
          </a:xfrm>
          <a:custGeom>
            <a:avLst/>
            <a:gdLst>
              <a:gd name="T0" fmla="*/ 63 w 140"/>
              <a:gd name="T1" fmla="*/ 0 h 140"/>
              <a:gd name="T2" fmla="*/ 74 w 140"/>
              <a:gd name="T3" fmla="*/ 16 h 140"/>
              <a:gd name="T4" fmla="*/ 83 w 140"/>
              <a:gd name="T5" fmla="*/ 31 h 140"/>
              <a:gd name="T6" fmla="*/ 86 w 140"/>
              <a:gd name="T7" fmla="*/ 37 h 140"/>
              <a:gd name="T8" fmla="*/ 91 w 140"/>
              <a:gd name="T9" fmla="*/ 49 h 140"/>
              <a:gd name="T10" fmla="*/ 94 w 140"/>
              <a:gd name="T11" fmla="*/ 57 h 140"/>
              <a:gd name="T12" fmla="*/ 71 w 140"/>
              <a:gd name="T13" fmla="*/ 85 h 140"/>
              <a:gd name="T14" fmla="*/ 48 w 140"/>
              <a:gd name="T15" fmla="*/ 66 h 140"/>
              <a:gd name="T16" fmla="*/ 47 w 140"/>
              <a:gd name="T17" fmla="*/ 62 h 140"/>
              <a:gd name="T18" fmla="*/ 45 w 140"/>
              <a:gd name="T19" fmla="*/ 55 h 140"/>
              <a:gd name="T20" fmla="*/ 41 w 140"/>
              <a:gd name="T21" fmla="*/ 43 h 140"/>
              <a:gd name="T22" fmla="*/ 35 w 140"/>
              <a:gd name="T23" fmla="*/ 29 h 140"/>
              <a:gd name="T24" fmla="*/ 25 w 140"/>
              <a:gd name="T25" fmla="*/ 8 h 140"/>
              <a:gd name="T26" fmla="*/ 20 w 140"/>
              <a:gd name="T27" fmla="*/ 0 h 140"/>
              <a:gd name="T28" fmla="*/ 0 w 140"/>
              <a:gd name="T29" fmla="*/ 17 h 140"/>
              <a:gd name="T30" fmla="*/ 18 w 140"/>
              <a:gd name="T31" fmla="*/ 140 h 140"/>
              <a:gd name="T32" fmla="*/ 23 w 140"/>
              <a:gd name="T33" fmla="*/ 140 h 140"/>
              <a:gd name="T34" fmla="*/ 24 w 140"/>
              <a:gd name="T35" fmla="*/ 139 h 140"/>
              <a:gd name="T36" fmla="*/ 28 w 140"/>
              <a:gd name="T37" fmla="*/ 134 h 140"/>
              <a:gd name="T38" fmla="*/ 32 w 140"/>
              <a:gd name="T39" fmla="*/ 127 h 140"/>
              <a:gd name="T40" fmla="*/ 37 w 140"/>
              <a:gd name="T41" fmla="*/ 125 h 140"/>
              <a:gd name="T42" fmla="*/ 37 w 140"/>
              <a:gd name="T43" fmla="*/ 140 h 140"/>
              <a:gd name="T44" fmla="*/ 43 w 140"/>
              <a:gd name="T45" fmla="*/ 135 h 140"/>
              <a:gd name="T46" fmla="*/ 45 w 140"/>
              <a:gd name="T47" fmla="*/ 115 h 140"/>
              <a:gd name="T48" fmla="*/ 48 w 140"/>
              <a:gd name="T49" fmla="*/ 92 h 140"/>
              <a:gd name="T50" fmla="*/ 71 w 140"/>
              <a:gd name="T51" fmla="*/ 96 h 140"/>
              <a:gd name="T52" fmla="*/ 88 w 140"/>
              <a:gd name="T53" fmla="*/ 91 h 140"/>
              <a:gd name="T54" fmla="*/ 85 w 140"/>
              <a:gd name="T55" fmla="*/ 105 h 140"/>
              <a:gd name="T56" fmla="*/ 74 w 140"/>
              <a:gd name="T57" fmla="*/ 140 h 140"/>
              <a:gd name="T58" fmla="*/ 140 w 140"/>
              <a:gd name="T59" fmla="*/ 123 h 140"/>
              <a:gd name="T60" fmla="*/ 123 w 140"/>
              <a:gd name="T61" fmla="*/ 0 h 140"/>
              <a:gd name="T62" fmla="*/ 105 w 140"/>
              <a:gd name="T63" fmla="*/ 55 h 140"/>
              <a:gd name="T64" fmla="*/ 102 w 140"/>
              <a:gd name="T65" fmla="*/ 45 h 140"/>
              <a:gd name="T66" fmla="*/ 99 w 140"/>
              <a:gd name="T67" fmla="*/ 39 h 140"/>
              <a:gd name="T68" fmla="*/ 117 w 140"/>
              <a:gd name="T69" fmla="*/ 58 h 140"/>
              <a:gd name="T70" fmla="*/ 128 w 140"/>
              <a:gd name="T71" fmla="*/ 128 h 140"/>
              <a:gd name="T72" fmla="*/ 115 w 140"/>
              <a:gd name="T73" fmla="*/ 119 h 140"/>
              <a:gd name="T74" fmla="*/ 128 w 140"/>
              <a:gd name="T75" fmla="*/ 128 h 140"/>
              <a:gd name="T76" fmla="*/ 115 w 140"/>
              <a:gd name="T77" fmla="*/ 111 h 140"/>
              <a:gd name="T78" fmla="*/ 128 w 140"/>
              <a:gd name="T79" fmla="*/ 105 h 140"/>
              <a:gd name="T80" fmla="*/ 128 w 140"/>
              <a:gd name="T81" fmla="*/ 97 h 140"/>
              <a:gd name="T82" fmla="*/ 115 w 140"/>
              <a:gd name="T83" fmla="*/ 92 h 140"/>
              <a:gd name="T84" fmla="*/ 128 w 140"/>
              <a:gd name="T85" fmla="*/ 9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0">
                <a:moveTo>
                  <a:pt x="123" y="0"/>
                </a:moveTo>
                <a:cubicBezTo>
                  <a:pt x="63" y="0"/>
                  <a:pt x="63" y="0"/>
                  <a:pt x="63" y="0"/>
                </a:cubicBezTo>
                <a:cubicBezTo>
                  <a:pt x="66" y="3"/>
                  <a:pt x="68" y="6"/>
                  <a:pt x="70" y="9"/>
                </a:cubicBezTo>
                <a:cubicBezTo>
                  <a:pt x="71" y="11"/>
                  <a:pt x="73" y="14"/>
                  <a:pt x="74" y="16"/>
                </a:cubicBezTo>
                <a:cubicBezTo>
                  <a:pt x="76" y="19"/>
                  <a:pt x="78" y="21"/>
                  <a:pt x="79" y="24"/>
                </a:cubicBezTo>
                <a:cubicBezTo>
                  <a:pt x="80" y="26"/>
                  <a:pt x="82" y="29"/>
                  <a:pt x="83" y="31"/>
                </a:cubicBezTo>
                <a:cubicBezTo>
                  <a:pt x="84" y="33"/>
                  <a:pt x="85" y="35"/>
                  <a:pt x="86" y="37"/>
                </a:cubicBezTo>
                <a:cubicBezTo>
                  <a:pt x="86" y="37"/>
                  <a:pt x="86" y="37"/>
                  <a:pt x="86" y="37"/>
                </a:cubicBezTo>
                <a:cubicBezTo>
                  <a:pt x="88" y="40"/>
                  <a:pt x="88" y="42"/>
                  <a:pt x="89" y="43"/>
                </a:cubicBezTo>
                <a:cubicBezTo>
                  <a:pt x="90" y="45"/>
                  <a:pt x="91" y="47"/>
                  <a:pt x="91" y="49"/>
                </a:cubicBezTo>
                <a:cubicBezTo>
                  <a:pt x="93" y="52"/>
                  <a:pt x="93" y="53"/>
                  <a:pt x="93" y="53"/>
                </a:cubicBezTo>
                <a:cubicBezTo>
                  <a:pt x="94" y="55"/>
                  <a:pt x="94" y="56"/>
                  <a:pt x="94" y="57"/>
                </a:cubicBezTo>
                <a:cubicBezTo>
                  <a:pt x="97" y="70"/>
                  <a:pt x="88" y="82"/>
                  <a:pt x="75" y="84"/>
                </a:cubicBezTo>
                <a:cubicBezTo>
                  <a:pt x="74" y="85"/>
                  <a:pt x="73" y="85"/>
                  <a:pt x="71" y="85"/>
                </a:cubicBezTo>
                <a:cubicBezTo>
                  <a:pt x="65" y="85"/>
                  <a:pt x="59" y="82"/>
                  <a:pt x="55" y="78"/>
                </a:cubicBezTo>
                <a:cubicBezTo>
                  <a:pt x="51" y="75"/>
                  <a:pt x="49" y="71"/>
                  <a:pt x="48" y="66"/>
                </a:cubicBezTo>
                <a:cubicBezTo>
                  <a:pt x="48" y="65"/>
                  <a:pt x="48" y="65"/>
                  <a:pt x="48" y="65"/>
                </a:cubicBezTo>
                <a:cubicBezTo>
                  <a:pt x="48" y="65"/>
                  <a:pt x="48" y="64"/>
                  <a:pt x="47" y="62"/>
                </a:cubicBezTo>
                <a:cubicBezTo>
                  <a:pt x="47" y="62"/>
                  <a:pt x="47" y="61"/>
                  <a:pt x="47" y="59"/>
                </a:cubicBezTo>
                <a:cubicBezTo>
                  <a:pt x="46" y="58"/>
                  <a:pt x="46" y="57"/>
                  <a:pt x="45" y="55"/>
                </a:cubicBezTo>
                <a:cubicBezTo>
                  <a:pt x="45" y="53"/>
                  <a:pt x="44" y="51"/>
                  <a:pt x="43" y="49"/>
                </a:cubicBezTo>
                <a:cubicBezTo>
                  <a:pt x="43" y="47"/>
                  <a:pt x="42" y="45"/>
                  <a:pt x="41" y="43"/>
                </a:cubicBezTo>
                <a:cubicBezTo>
                  <a:pt x="40" y="40"/>
                  <a:pt x="39" y="38"/>
                  <a:pt x="38" y="36"/>
                </a:cubicBezTo>
                <a:cubicBezTo>
                  <a:pt x="37" y="33"/>
                  <a:pt x="36" y="31"/>
                  <a:pt x="35" y="29"/>
                </a:cubicBezTo>
                <a:cubicBezTo>
                  <a:pt x="33" y="24"/>
                  <a:pt x="30" y="19"/>
                  <a:pt x="28" y="15"/>
                </a:cubicBezTo>
                <a:cubicBezTo>
                  <a:pt x="27" y="12"/>
                  <a:pt x="26" y="10"/>
                  <a:pt x="25" y="8"/>
                </a:cubicBezTo>
                <a:cubicBezTo>
                  <a:pt x="23" y="6"/>
                  <a:pt x="22" y="4"/>
                  <a:pt x="21" y="2"/>
                </a:cubicBezTo>
                <a:cubicBezTo>
                  <a:pt x="21" y="2"/>
                  <a:pt x="20" y="1"/>
                  <a:pt x="20" y="0"/>
                </a:cubicBezTo>
                <a:cubicBezTo>
                  <a:pt x="18" y="0"/>
                  <a:pt x="18" y="0"/>
                  <a:pt x="18" y="0"/>
                </a:cubicBezTo>
                <a:cubicBezTo>
                  <a:pt x="8" y="0"/>
                  <a:pt x="0" y="8"/>
                  <a:pt x="0" y="17"/>
                </a:cubicBezTo>
                <a:cubicBezTo>
                  <a:pt x="0" y="123"/>
                  <a:pt x="0" y="123"/>
                  <a:pt x="0" y="123"/>
                </a:cubicBezTo>
                <a:cubicBezTo>
                  <a:pt x="0" y="132"/>
                  <a:pt x="8" y="140"/>
                  <a:pt x="18" y="140"/>
                </a:cubicBezTo>
                <a:cubicBezTo>
                  <a:pt x="23" y="140"/>
                  <a:pt x="23" y="140"/>
                  <a:pt x="23" y="140"/>
                </a:cubicBezTo>
                <a:cubicBezTo>
                  <a:pt x="23" y="140"/>
                  <a:pt x="23" y="140"/>
                  <a:pt x="23" y="140"/>
                </a:cubicBezTo>
                <a:cubicBezTo>
                  <a:pt x="23" y="140"/>
                  <a:pt x="24" y="139"/>
                  <a:pt x="24" y="139"/>
                </a:cubicBezTo>
                <a:cubicBezTo>
                  <a:pt x="24" y="139"/>
                  <a:pt x="24" y="139"/>
                  <a:pt x="24" y="139"/>
                </a:cubicBezTo>
                <a:cubicBezTo>
                  <a:pt x="25" y="138"/>
                  <a:pt x="26" y="137"/>
                  <a:pt x="26" y="136"/>
                </a:cubicBezTo>
                <a:cubicBezTo>
                  <a:pt x="27" y="135"/>
                  <a:pt x="27" y="134"/>
                  <a:pt x="28" y="134"/>
                </a:cubicBezTo>
                <a:cubicBezTo>
                  <a:pt x="28" y="133"/>
                  <a:pt x="29" y="132"/>
                  <a:pt x="29" y="132"/>
                </a:cubicBezTo>
                <a:cubicBezTo>
                  <a:pt x="30" y="130"/>
                  <a:pt x="31" y="128"/>
                  <a:pt x="32" y="127"/>
                </a:cubicBezTo>
                <a:cubicBezTo>
                  <a:pt x="33" y="124"/>
                  <a:pt x="35" y="121"/>
                  <a:pt x="37" y="118"/>
                </a:cubicBezTo>
                <a:cubicBezTo>
                  <a:pt x="37" y="120"/>
                  <a:pt x="37" y="123"/>
                  <a:pt x="37" y="125"/>
                </a:cubicBezTo>
                <a:cubicBezTo>
                  <a:pt x="37" y="129"/>
                  <a:pt x="37" y="132"/>
                  <a:pt x="37" y="135"/>
                </a:cubicBezTo>
                <a:cubicBezTo>
                  <a:pt x="37" y="137"/>
                  <a:pt x="37" y="138"/>
                  <a:pt x="37" y="140"/>
                </a:cubicBezTo>
                <a:cubicBezTo>
                  <a:pt x="42" y="140"/>
                  <a:pt x="42" y="140"/>
                  <a:pt x="42" y="140"/>
                </a:cubicBezTo>
                <a:cubicBezTo>
                  <a:pt x="42" y="139"/>
                  <a:pt x="42" y="137"/>
                  <a:pt x="43" y="135"/>
                </a:cubicBezTo>
                <a:cubicBezTo>
                  <a:pt x="43" y="132"/>
                  <a:pt x="44" y="129"/>
                  <a:pt x="44" y="126"/>
                </a:cubicBezTo>
                <a:cubicBezTo>
                  <a:pt x="44" y="122"/>
                  <a:pt x="45" y="119"/>
                  <a:pt x="45" y="115"/>
                </a:cubicBezTo>
                <a:cubicBezTo>
                  <a:pt x="46" y="109"/>
                  <a:pt x="46" y="102"/>
                  <a:pt x="46" y="97"/>
                </a:cubicBezTo>
                <a:cubicBezTo>
                  <a:pt x="47" y="95"/>
                  <a:pt x="48" y="94"/>
                  <a:pt x="48" y="92"/>
                </a:cubicBezTo>
                <a:cubicBezTo>
                  <a:pt x="49" y="91"/>
                  <a:pt x="49" y="90"/>
                  <a:pt x="50" y="89"/>
                </a:cubicBezTo>
                <a:cubicBezTo>
                  <a:pt x="56" y="93"/>
                  <a:pt x="63" y="96"/>
                  <a:pt x="71" y="96"/>
                </a:cubicBezTo>
                <a:cubicBezTo>
                  <a:pt x="73" y="96"/>
                  <a:pt x="75" y="96"/>
                  <a:pt x="77" y="95"/>
                </a:cubicBezTo>
                <a:cubicBezTo>
                  <a:pt x="81" y="95"/>
                  <a:pt x="85" y="93"/>
                  <a:pt x="88" y="91"/>
                </a:cubicBezTo>
                <a:cubicBezTo>
                  <a:pt x="88" y="92"/>
                  <a:pt x="88" y="92"/>
                  <a:pt x="88" y="93"/>
                </a:cubicBezTo>
                <a:cubicBezTo>
                  <a:pt x="88" y="93"/>
                  <a:pt x="87" y="98"/>
                  <a:pt x="85" y="105"/>
                </a:cubicBezTo>
                <a:cubicBezTo>
                  <a:pt x="83" y="112"/>
                  <a:pt x="81" y="121"/>
                  <a:pt x="77" y="131"/>
                </a:cubicBezTo>
                <a:cubicBezTo>
                  <a:pt x="77" y="134"/>
                  <a:pt x="75" y="137"/>
                  <a:pt x="74" y="140"/>
                </a:cubicBezTo>
                <a:cubicBezTo>
                  <a:pt x="123" y="140"/>
                  <a:pt x="123" y="140"/>
                  <a:pt x="123" y="140"/>
                </a:cubicBezTo>
                <a:cubicBezTo>
                  <a:pt x="133" y="140"/>
                  <a:pt x="140" y="132"/>
                  <a:pt x="140" y="123"/>
                </a:cubicBezTo>
                <a:cubicBezTo>
                  <a:pt x="140" y="17"/>
                  <a:pt x="140" y="17"/>
                  <a:pt x="140" y="17"/>
                </a:cubicBezTo>
                <a:cubicBezTo>
                  <a:pt x="140" y="8"/>
                  <a:pt x="133" y="0"/>
                  <a:pt x="123" y="0"/>
                </a:cubicBezTo>
                <a:close/>
                <a:moveTo>
                  <a:pt x="100" y="80"/>
                </a:moveTo>
                <a:cubicBezTo>
                  <a:pt x="105" y="73"/>
                  <a:pt x="107" y="64"/>
                  <a:pt x="105" y="55"/>
                </a:cubicBezTo>
                <a:cubicBezTo>
                  <a:pt x="105" y="53"/>
                  <a:pt x="104" y="51"/>
                  <a:pt x="104" y="50"/>
                </a:cubicBezTo>
                <a:cubicBezTo>
                  <a:pt x="102" y="45"/>
                  <a:pt x="102" y="45"/>
                  <a:pt x="102" y="45"/>
                </a:cubicBezTo>
                <a:cubicBezTo>
                  <a:pt x="101" y="43"/>
                  <a:pt x="101" y="42"/>
                  <a:pt x="100" y="40"/>
                </a:cubicBezTo>
                <a:cubicBezTo>
                  <a:pt x="100" y="40"/>
                  <a:pt x="100" y="39"/>
                  <a:pt x="99" y="39"/>
                </a:cubicBezTo>
                <a:cubicBezTo>
                  <a:pt x="99" y="38"/>
                  <a:pt x="99" y="37"/>
                  <a:pt x="98" y="36"/>
                </a:cubicBezTo>
                <a:cubicBezTo>
                  <a:pt x="109" y="38"/>
                  <a:pt x="117" y="47"/>
                  <a:pt x="117" y="58"/>
                </a:cubicBezTo>
                <a:cubicBezTo>
                  <a:pt x="117" y="69"/>
                  <a:pt x="110" y="78"/>
                  <a:pt x="100" y="80"/>
                </a:cubicBezTo>
                <a:close/>
                <a:moveTo>
                  <a:pt x="128" y="128"/>
                </a:moveTo>
                <a:cubicBezTo>
                  <a:pt x="115" y="128"/>
                  <a:pt x="115" y="128"/>
                  <a:pt x="115" y="128"/>
                </a:cubicBezTo>
                <a:cubicBezTo>
                  <a:pt x="115" y="119"/>
                  <a:pt x="115" y="119"/>
                  <a:pt x="115" y="119"/>
                </a:cubicBezTo>
                <a:cubicBezTo>
                  <a:pt x="128" y="119"/>
                  <a:pt x="128" y="119"/>
                  <a:pt x="128" y="119"/>
                </a:cubicBezTo>
                <a:lnTo>
                  <a:pt x="128" y="128"/>
                </a:lnTo>
                <a:close/>
                <a:moveTo>
                  <a:pt x="128" y="111"/>
                </a:moveTo>
                <a:cubicBezTo>
                  <a:pt x="115" y="111"/>
                  <a:pt x="115" y="111"/>
                  <a:pt x="115" y="111"/>
                </a:cubicBezTo>
                <a:cubicBezTo>
                  <a:pt x="115" y="105"/>
                  <a:pt x="115" y="105"/>
                  <a:pt x="115" y="105"/>
                </a:cubicBezTo>
                <a:cubicBezTo>
                  <a:pt x="128" y="105"/>
                  <a:pt x="128" y="105"/>
                  <a:pt x="128" y="105"/>
                </a:cubicBezTo>
                <a:lnTo>
                  <a:pt x="128" y="111"/>
                </a:lnTo>
                <a:close/>
                <a:moveTo>
                  <a:pt x="128" y="97"/>
                </a:moveTo>
                <a:cubicBezTo>
                  <a:pt x="115" y="97"/>
                  <a:pt x="115" y="97"/>
                  <a:pt x="115" y="97"/>
                </a:cubicBezTo>
                <a:cubicBezTo>
                  <a:pt x="115" y="92"/>
                  <a:pt x="115" y="92"/>
                  <a:pt x="115" y="92"/>
                </a:cubicBezTo>
                <a:cubicBezTo>
                  <a:pt x="128" y="92"/>
                  <a:pt x="128" y="92"/>
                  <a:pt x="128" y="92"/>
                </a:cubicBezTo>
                <a:lnTo>
                  <a:pt x="128" y="97"/>
                </a:lnTo>
                <a:close/>
              </a:path>
            </a:pathLst>
          </a:custGeom>
          <a:solidFill>
            <a:srgbClr val="FFFFFF"/>
          </a:solidFill>
          <a:ln>
            <a:noFill/>
          </a:ln>
        </p:spPr>
        <p:txBody>
          <a:bodyPr vert="horz" wrap="square" lIns="91337" tIns="467482" rIns="91337" bIns="45669" numCol="1" anchor="ctr" anchorCtr="0" compatLnSpc="1">
            <a:prstTxWarp prst="textNoShape">
              <a:avLst/>
            </a:prstTxWarp>
          </a:bodyPr>
          <a:lstStyle/>
          <a:p>
            <a:pPr defTabSz="994582">
              <a:defRPr/>
            </a:pPr>
            <a:endParaRPr lang="fr-FR" sz="2400" kern="0">
              <a:solidFill>
                <a:srgbClr val="FFFFFF"/>
              </a:solidFill>
              <a:latin typeface="Calibri" panose="020F0502020204030204" pitchFamily="34" charset="0"/>
              <a:cs typeface="Calibri" panose="020F0502020204030204" pitchFamily="34" charset="0"/>
            </a:endParaRPr>
          </a:p>
        </p:txBody>
      </p:sp>
      <p:grpSp>
        <p:nvGrpSpPr>
          <p:cNvPr id="54" name="Group 88">
            <a:extLst>
              <a:ext uri="{FF2B5EF4-FFF2-40B4-BE49-F238E27FC236}">
                <a16:creationId xmlns:a16="http://schemas.microsoft.com/office/drawing/2014/main" id="{5C7C57C0-A3BE-45B6-8E50-C7520613466C}"/>
              </a:ext>
            </a:extLst>
          </p:cNvPr>
          <p:cNvGrpSpPr>
            <a:grpSpLocks noChangeAspect="1"/>
          </p:cNvGrpSpPr>
          <p:nvPr/>
        </p:nvGrpSpPr>
        <p:grpSpPr>
          <a:xfrm>
            <a:off x="6943103" y="2309138"/>
            <a:ext cx="367403" cy="465158"/>
            <a:chOff x="7699375" y="3833813"/>
            <a:chExt cx="715963" cy="906462"/>
          </a:xfrm>
        </p:grpSpPr>
        <p:sp>
          <p:nvSpPr>
            <p:cNvPr id="55" name="Freeform 38">
              <a:extLst>
                <a:ext uri="{FF2B5EF4-FFF2-40B4-BE49-F238E27FC236}">
                  <a16:creationId xmlns:a16="http://schemas.microsoft.com/office/drawing/2014/main" id="{E839AB22-CF87-4E1B-A71F-913BC42AB8E9}"/>
                </a:ext>
              </a:extLst>
            </p:cNvPr>
            <p:cNvSpPr>
              <a:spLocks noEditPoints="1"/>
            </p:cNvSpPr>
            <p:nvPr/>
          </p:nvSpPr>
          <p:spPr bwMode="auto">
            <a:xfrm>
              <a:off x="7699375" y="3919538"/>
              <a:ext cx="715963" cy="820737"/>
            </a:xfrm>
            <a:custGeom>
              <a:avLst/>
              <a:gdLst>
                <a:gd name="T0" fmla="*/ 170 w 191"/>
                <a:gd name="T1" fmla="*/ 0 h 219"/>
                <a:gd name="T2" fmla="*/ 147 w 191"/>
                <a:gd name="T3" fmla="*/ 0 h 219"/>
                <a:gd name="T4" fmla="*/ 147 w 191"/>
                <a:gd name="T5" fmla="*/ 7 h 219"/>
                <a:gd name="T6" fmla="*/ 147 w 191"/>
                <a:gd name="T7" fmla="*/ 11 h 219"/>
                <a:gd name="T8" fmla="*/ 158 w 191"/>
                <a:gd name="T9" fmla="*/ 11 h 219"/>
                <a:gd name="T10" fmla="*/ 174 w 191"/>
                <a:gd name="T11" fmla="*/ 27 h 219"/>
                <a:gd name="T12" fmla="*/ 174 w 191"/>
                <a:gd name="T13" fmla="*/ 183 h 219"/>
                <a:gd name="T14" fmla="*/ 158 w 191"/>
                <a:gd name="T15" fmla="*/ 199 h 219"/>
                <a:gd name="T16" fmla="*/ 85 w 191"/>
                <a:gd name="T17" fmla="*/ 199 h 219"/>
                <a:gd name="T18" fmla="*/ 69 w 191"/>
                <a:gd name="T19" fmla="*/ 183 h 219"/>
                <a:gd name="T20" fmla="*/ 68 w 191"/>
                <a:gd name="T21" fmla="*/ 155 h 219"/>
                <a:gd name="T22" fmla="*/ 59 w 191"/>
                <a:gd name="T23" fmla="*/ 146 h 219"/>
                <a:gd name="T24" fmla="*/ 33 w 191"/>
                <a:gd name="T25" fmla="*/ 146 h 219"/>
                <a:gd name="T26" fmla="*/ 17 w 191"/>
                <a:gd name="T27" fmla="*/ 131 h 219"/>
                <a:gd name="T28" fmla="*/ 17 w 191"/>
                <a:gd name="T29" fmla="*/ 27 h 219"/>
                <a:gd name="T30" fmla="*/ 33 w 191"/>
                <a:gd name="T31" fmla="*/ 11 h 219"/>
                <a:gd name="T32" fmla="*/ 41 w 191"/>
                <a:gd name="T33" fmla="*/ 11 h 219"/>
                <a:gd name="T34" fmla="*/ 41 w 191"/>
                <a:gd name="T35" fmla="*/ 0 h 219"/>
                <a:gd name="T36" fmla="*/ 22 w 191"/>
                <a:gd name="T37" fmla="*/ 0 h 219"/>
                <a:gd name="T38" fmla="*/ 0 w 191"/>
                <a:gd name="T39" fmla="*/ 21 h 219"/>
                <a:gd name="T40" fmla="*/ 0 w 191"/>
                <a:gd name="T41" fmla="*/ 198 h 219"/>
                <a:gd name="T42" fmla="*/ 22 w 191"/>
                <a:gd name="T43" fmla="*/ 219 h 219"/>
                <a:gd name="T44" fmla="*/ 170 w 191"/>
                <a:gd name="T45" fmla="*/ 219 h 219"/>
                <a:gd name="T46" fmla="*/ 191 w 191"/>
                <a:gd name="T47" fmla="*/ 198 h 219"/>
                <a:gd name="T48" fmla="*/ 191 w 191"/>
                <a:gd name="T49" fmla="*/ 21 h 219"/>
                <a:gd name="T50" fmla="*/ 170 w 191"/>
                <a:gd name="T51" fmla="*/ 0 h 219"/>
                <a:gd name="T52" fmla="*/ 54 w 191"/>
                <a:gd name="T53" fmla="*/ 184 h 219"/>
                <a:gd name="T54" fmla="*/ 33 w 191"/>
                <a:gd name="T55" fmla="*/ 161 h 219"/>
                <a:gd name="T56" fmla="*/ 21 w 191"/>
                <a:gd name="T57" fmla="*/ 144 h 219"/>
                <a:gd name="T58" fmla="*/ 42 w 191"/>
                <a:gd name="T59" fmla="*/ 152 h 219"/>
                <a:gd name="T60" fmla="*/ 50 w 191"/>
                <a:gd name="T61" fmla="*/ 152 h 219"/>
                <a:gd name="T62" fmla="*/ 62 w 191"/>
                <a:gd name="T63" fmla="*/ 164 h 219"/>
                <a:gd name="T64" fmla="*/ 62 w 191"/>
                <a:gd name="T65" fmla="*/ 174 h 219"/>
                <a:gd name="T66" fmla="*/ 70 w 191"/>
                <a:gd name="T67" fmla="*/ 194 h 219"/>
                <a:gd name="T68" fmla="*/ 54 w 191"/>
                <a:gd name="T69" fmla="*/ 1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 h="219">
                  <a:moveTo>
                    <a:pt x="170" y="0"/>
                  </a:moveTo>
                  <a:cubicBezTo>
                    <a:pt x="147" y="0"/>
                    <a:pt x="147" y="0"/>
                    <a:pt x="147" y="0"/>
                  </a:cubicBezTo>
                  <a:cubicBezTo>
                    <a:pt x="147" y="7"/>
                    <a:pt x="147" y="7"/>
                    <a:pt x="147" y="7"/>
                  </a:cubicBezTo>
                  <a:cubicBezTo>
                    <a:pt x="147" y="11"/>
                    <a:pt x="147" y="11"/>
                    <a:pt x="147" y="11"/>
                  </a:cubicBezTo>
                  <a:cubicBezTo>
                    <a:pt x="158" y="11"/>
                    <a:pt x="158" y="11"/>
                    <a:pt x="158" y="11"/>
                  </a:cubicBezTo>
                  <a:cubicBezTo>
                    <a:pt x="167" y="11"/>
                    <a:pt x="174" y="18"/>
                    <a:pt x="174" y="27"/>
                  </a:cubicBezTo>
                  <a:cubicBezTo>
                    <a:pt x="174" y="183"/>
                    <a:pt x="174" y="183"/>
                    <a:pt x="174" y="183"/>
                  </a:cubicBezTo>
                  <a:cubicBezTo>
                    <a:pt x="174" y="191"/>
                    <a:pt x="167" y="199"/>
                    <a:pt x="158" y="199"/>
                  </a:cubicBezTo>
                  <a:cubicBezTo>
                    <a:pt x="85" y="199"/>
                    <a:pt x="85" y="199"/>
                    <a:pt x="85" y="199"/>
                  </a:cubicBezTo>
                  <a:cubicBezTo>
                    <a:pt x="76" y="199"/>
                    <a:pt x="69" y="191"/>
                    <a:pt x="69" y="183"/>
                  </a:cubicBezTo>
                  <a:cubicBezTo>
                    <a:pt x="68" y="155"/>
                    <a:pt x="68" y="155"/>
                    <a:pt x="68" y="155"/>
                  </a:cubicBezTo>
                  <a:cubicBezTo>
                    <a:pt x="68" y="150"/>
                    <a:pt x="64" y="146"/>
                    <a:pt x="59" y="146"/>
                  </a:cubicBezTo>
                  <a:cubicBezTo>
                    <a:pt x="33" y="146"/>
                    <a:pt x="33" y="146"/>
                    <a:pt x="33" y="146"/>
                  </a:cubicBezTo>
                  <a:cubicBezTo>
                    <a:pt x="24" y="146"/>
                    <a:pt x="17" y="139"/>
                    <a:pt x="17" y="131"/>
                  </a:cubicBezTo>
                  <a:cubicBezTo>
                    <a:pt x="17" y="27"/>
                    <a:pt x="17" y="27"/>
                    <a:pt x="17" y="27"/>
                  </a:cubicBezTo>
                  <a:cubicBezTo>
                    <a:pt x="17" y="18"/>
                    <a:pt x="24" y="11"/>
                    <a:pt x="33" y="11"/>
                  </a:cubicBezTo>
                  <a:cubicBezTo>
                    <a:pt x="41" y="11"/>
                    <a:pt x="41" y="11"/>
                    <a:pt x="41" y="11"/>
                  </a:cubicBezTo>
                  <a:cubicBezTo>
                    <a:pt x="41" y="0"/>
                    <a:pt x="41" y="0"/>
                    <a:pt x="41" y="0"/>
                  </a:cubicBezTo>
                  <a:cubicBezTo>
                    <a:pt x="22" y="0"/>
                    <a:pt x="22" y="0"/>
                    <a:pt x="22" y="0"/>
                  </a:cubicBezTo>
                  <a:cubicBezTo>
                    <a:pt x="10" y="0"/>
                    <a:pt x="0" y="10"/>
                    <a:pt x="0" y="21"/>
                  </a:cubicBezTo>
                  <a:cubicBezTo>
                    <a:pt x="0" y="198"/>
                    <a:pt x="0" y="198"/>
                    <a:pt x="0" y="198"/>
                  </a:cubicBezTo>
                  <a:cubicBezTo>
                    <a:pt x="0" y="209"/>
                    <a:pt x="10" y="219"/>
                    <a:pt x="22" y="219"/>
                  </a:cubicBezTo>
                  <a:cubicBezTo>
                    <a:pt x="170" y="219"/>
                    <a:pt x="170" y="219"/>
                    <a:pt x="170" y="219"/>
                  </a:cubicBezTo>
                  <a:cubicBezTo>
                    <a:pt x="181" y="219"/>
                    <a:pt x="191" y="209"/>
                    <a:pt x="191" y="198"/>
                  </a:cubicBezTo>
                  <a:cubicBezTo>
                    <a:pt x="191" y="21"/>
                    <a:pt x="191" y="21"/>
                    <a:pt x="191" y="21"/>
                  </a:cubicBezTo>
                  <a:cubicBezTo>
                    <a:pt x="191" y="10"/>
                    <a:pt x="181" y="0"/>
                    <a:pt x="170" y="0"/>
                  </a:cubicBezTo>
                  <a:close/>
                  <a:moveTo>
                    <a:pt x="54" y="184"/>
                  </a:moveTo>
                  <a:cubicBezTo>
                    <a:pt x="33" y="161"/>
                    <a:pt x="33" y="161"/>
                    <a:pt x="33" y="161"/>
                  </a:cubicBezTo>
                  <a:cubicBezTo>
                    <a:pt x="28" y="156"/>
                    <a:pt x="19" y="144"/>
                    <a:pt x="21" y="144"/>
                  </a:cubicBezTo>
                  <a:cubicBezTo>
                    <a:pt x="22" y="144"/>
                    <a:pt x="29" y="152"/>
                    <a:pt x="42" y="152"/>
                  </a:cubicBezTo>
                  <a:cubicBezTo>
                    <a:pt x="50" y="152"/>
                    <a:pt x="50" y="152"/>
                    <a:pt x="50" y="152"/>
                  </a:cubicBezTo>
                  <a:cubicBezTo>
                    <a:pt x="57" y="152"/>
                    <a:pt x="62" y="157"/>
                    <a:pt x="62" y="164"/>
                  </a:cubicBezTo>
                  <a:cubicBezTo>
                    <a:pt x="62" y="174"/>
                    <a:pt x="62" y="174"/>
                    <a:pt x="62" y="174"/>
                  </a:cubicBezTo>
                  <a:cubicBezTo>
                    <a:pt x="62" y="186"/>
                    <a:pt x="70" y="192"/>
                    <a:pt x="70" y="194"/>
                  </a:cubicBezTo>
                  <a:cubicBezTo>
                    <a:pt x="70" y="196"/>
                    <a:pt x="58" y="189"/>
                    <a:pt x="54" y="184"/>
                  </a:cubicBezTo>
                  <a:close/>
                </a:path>
              </a:pathLst>
            </a:custGeom>
            <a:solidFill>
              <a:srgbClr val="FFFFFF"/>
            </a:solidFill>
            <a:ln>
              <a:noFill/>
            </a:ln>
          </p:spPr>
          <p:txBody>
            <a:bodyPr vert="horz" wrap="square" lIns="91440" tIns="468000" rIns="91440" bIns="45720" numCol="1" anchor="ctr" anchorCtr="0" compatLnSpc="1">
              <a:prstTxWarp prst="textNoShape">
                <a:avLst/>
              </a:prstTxWarp>
            </a:bodyPr>
            <a:lstStyle/>
            <a:p>
              <a:pPr eaLnBrk="0" fontAlgn="base" hangingPunct="0">
                <a:spcBef>
                  <a:spcPct val="0"/>
                </a:spcBef>
                <a:spcAft>
                  <a:spcPct val="0"/>
                </a:spcAft>
                <a:defRPr/>
              </a:pPr>
              <a:endParaRPr lang="fr-FR" sz="1600" kern="0">
                <a:solidFill>
                  <a:srgbClr val="FFFFFF"/>
                </a:solidFill>
                <a:latin typeface="Calibri" panose="020F0502020204030204" pitchFamily="34" charset="0"/>
                <a:cs typeface="Calibri" panose="020F0502020204030204" pitchFamily="34" charset="0"/>
              </a:endParaRPr>
            </a:p>
          </p:txBody>
        </p:sp>
        <p:sp>
          <p:nvSpPr>
            <p:cNvPr id="56" name="Freeform 39">
              <a:extLst>
                <a:ext uri="{FF2B5EF4-FFF2-40B4-BE49-F238E27FC236}">
                  <a16:creationId xmlns:a16="http://schemas.microsoft.com/office/drawing/2014/main" id="{88681E84-041E-4E57-A8A8-28C6312AA8F4}"/>
                </a:ext>
              </a:extLst>
            </p:cNvPr>
            <p:cNvSpPr>
              <a:spLocks noEditPoints="1"/>
            </p:cNvSpPr>
            <p:nvPr/>
          </p:nvSpPr>
          <p:spPr bwMode="auto">
            <a:xfrm>
              <a:off x="7878763" y="3833813"/>
              <a:ext cx="346075" cy="165100"/>
            </a:xfrm>
            <a:custGeom>
              <a:avLst/>
              <a:gdLst>
                <a:gd name="T0" fmla="*/ 82 w 92"/>
                <a:gd name="T1" fmla="*/ 12 h 44"/>
                <a:gd name="T2" fmla="*/ 64 w 92"/>
                <a:gd name="T3" fmla="*/ 12 h 44"/>
                <a:gd name="T4" fmla="*/ 46 w 92"/>
                <a:gd name="T5" fmla="*/ 0 h 44"/>
                <a:gd name="T6" fmla="*/ 28 w 92"/>
                <a:gd name="T7" fmla="*/ 12 h 44"/>
                <a:gd name="T8" fmla="*/ 10 w 92"/>
                <a:gd name="T9" fmla="*/ 12 h 44"/>
                <a:gd name="T10" fmla="*/ 0 w 92"/>
                <a:gd name="T11" fmla="*/ 22 h 44"/>
                <a:gd name="T12" fmla="*/ 0 w 92"/>
                <a:gd name="T13" fmla="*/ 26 h 44"/>
                <a:gd name="T14" fmla="*/ 0 w 92"/>
                <a:gd name="T15" fmla="*/ 44 h 44"/>
                <a:gd name="T16" fmla="*/ 92 w 92"/>
                <a:gd name="T17" fmla="*/ 44 h 44"/>
                <a:gd name="T18" fmla="*/ 92 w 92"/>
                <a:gd name="T19" fmla="*/ 26 h 44"/>
                <a:gd name="T20" fmla="*/ 92 w 92"/>
                <a:gd name="T21" fmla="*/ 22 h 44"/>
                <a:gd name="T22" fmla="*/ 82 w 92"/>
                <a:gd name="T23" fmla="*/ 12 h 44"/>
                <a:gd name="T24" fmla="*/ 46 w 92"/>
                <a:gd name="T25" fmla="*/ 22 h 44"/>
                <a:gd name="T26" fmla="*/ 38 w 92"/>
                <a:gd name="T27" fmla="*/ 14 h 44"/>
                <a:gd name="T28" fmla="*/ 46 w 92"/>
                <a:gd name="T29" fmla="*/ 6 h 44"/>
                <a:gd name="T30" fmla="*/ 53 w 92"/>
                <a:gd name="T31" fmla="*/ 14 h 44"/>
                <a:gd name="T32" fmla="*/ 46 w 92"/>
                <a:gd name="T3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44">
                  <a:moveTo>
                    <a:pt x="82" y="12"/>
                  </a:moveTo>
                  <a:cubicBezTo>
                    <a:pt x="64" y="12"/>
                    <a:pt x="64" y="12"/>
                    <a:pt x="64" y="12"/>
                  </a:cubicBezTo>
                  <a:cubicBezTo>
                    <a:pt x="64" y="5"/>
                    <a:pt x="53" y="0"/>
                    <a:pt x="46" y="0"/>
                  </a:cubicBezTo>
                  <a:cubicBezTo>
                    <a:pt x="39" y="0"/>
                    <a:pt x="28" y="5"/>
                    <a:pt x="28" y="12"/>
                  </a:cubicBezTo>
                  <a:cubicBezTo>
                    <a:pt x="10" y="12"/>
                    <a:pt x="10" y="12"/>
                    <a:pt x="10" y="12"/>
                  </a:cubicBezTo>
                  <a:cubicBezTo>
                    <a:pt x="4" y="12"/>
                    <a:pt x="0" y="17"/>
                    <a:pt x="0" y="22"/>
                  </a:cubicBezTo>
                  <a:cubicBezTo>
                    <a:pt x="0" y="26"/>
                    <a:pt x="0" y="26"/>
                    <a:pt x="0" y="26"/>
                  </a:cubicBezTo>
                  <a:cubicBezTo>
                    <a:pt x="0" y="44"/>
                    <a:pt x="0" y="44"/>
                    <a:pt x="0" y="44"/>
                  </a:cubicBezTo>
                  <a:cubicBezTo>
                    <a:pt x="92" y="44"/>
                    <a:pt x="92" y="44"/>
                    <a:pt x="92" y="44"/>
                  </a:cubicBezTo>
                  <a:cubicBezTo>
                    <a:pt x="92" y="26"/>
                    <a:pt x="92" y="26"/>
                    <a:pt x="92" y="26"/>
                  </a:cubicBezTo>
                  <a:cubicBezTo>
                    <a:pt x="92" y="22"/>
                    <a:pt x="92" y="22"/>
                    <a:pt x="92" y="22"/>
                  </a:cubicBezTo>
                  <a:cubicBezTo>
                    <a:pt x="92" y="17"/>
                    <a:pt x="88" y="12"/>
                    <a:pt x="82" y="12"/>
                  </a:cubicBezTo>
                  <a:close/>
                  <a:moveTo>
                    <a:pt x="46" y="22"/>
                  </a:moveTo>
                  <a:cubicBezTo>
                    <a:pt x="42" y="22"/>
                    <a:pt x="38" y="18"/>
                    <a:pt x="38" y="14"/>
                  </a:cubicBezTo>
                  <a:cubicBezTo>
                    <a:pt x="38" y="10"/>
                    <a:pt x="42" y="6"/>
                    <a:pt x="46" y="6"/>
                  </a:cubicBezTo>
                  <a:cubicBezTo>
                    <a:pt x="50" y="6"/>
                    <a:pt x="53" y="10"/>
                    <a:pt x="53" y="14"/>
                  </a:cubicBezTo>
                  <a:cubicBezTo>
                    <a:pt x="53" y="18"/>
                    <a:pt x="50" y="22"/>
                    <a:pt x="46" y="22"/>
                  </a:cubicBezTo>
                  <a:close/>
                </a:path>
              </a:pathLst>
            </a:custGeom>
            <a:solidFill>
              <a:srgbClr val="FFFFFF"/>
            </a:solidFill>
            <a:ln>
              <a:noFill/>
            </a:ln>
          </p:spPr>
          <p:txBody>
            <a:bodyPr vert="horz" wrap="square" lIns="91440" tIns="468000" rIns="91440" bIns="45720" numCol="1" anchor="ctr" anchorCtr="0" compatLnSpc="1">
              <a:prstTxWarp prst="textNoShape">
                <a:avLst/>
              </a:prstTxWarp>
            </a:bodyPr>
            <a:lstStyle/>
            <a:p>
              <a:pPr eaLnBrk="0" fontAlgn="base" hangingPunct="0">
                <a:spcBef>
                  <a:spcPct val="0"/>
                </a:spcBef>
                <a:spcAft>
                  <a:spcPct val="0"/>
                </a:spcAft>
                <a:defRPr/>
              </a:pPr>
              <a:endParaRPr lang="fr-FR" sz="1600" kern="0">
                <a:solidFill>
                  <a:srgbClr val="FFFFFF"/>
                </a:solidFill>
                <a:latin typeface="Calibri" panose="020F0502020204030204" pitchFamily="34" charset="0"/>
                <a:cs typeface="Calibri" panose="020F0502020204030204" pitchFamily="34" charset="0"/>
              </a:endParaRPr>
            </a:p>
          </p:txBody>
        </p:sp>
        <p:sp>
          <p:nvSpPr>
            <p:cNvPr id="57" name="Freeform 40">
              <a:extLst>
                <a:ext uri="{FF2B5EF4-FFF2-40B4-BE49-F238E27FC236}">
                  <a16:creationId xmlns:a16="http://schemas.microsoft.com/office/drawing/2014/main" id="{76238486-5201-4944-86FC-D01131940DD4}"/>
                </a:ext>
              </a:extLst>
            </p:cNvPr>
            <p:cNvSpPr>
              <a:spLocks noEditPoints="1"/>
            </p:cNvSpPr>
            <p:nvPr/>
          </p:nvSpPr>
          <p:spPr bwMode="auto">
            <a:xfrm>
              <a:off x="7793038" y="3990975"/>
              <a:ext cx="533400" cy="644525"/>
            </a:xfrm>
            <a:custGeom>
              <a:avLst/>
              <a:gdLst>
                <a:gd name="T0" fmla="*/ 133 w 142"/>
                <a:gd name="T1" fmla="*/ 0 h 172"/>
                <a:gd name="T2" fmla="*/ 122 w 142"/>
                <a:gd name="T3" fmla="*/ 0 h 172"/>
                <a:gd name="T4" fmla="*/ 122 w 142"/>
                <a:gd name="T5" fmla="*/ 8 h 172"/>
                <a:gd name="T6" fmla="*/ 16 w 142"/>
                <a:gd name="T7" fmla="*/ 8 h 172"/>
                <a:gd name="T8" fmla="*/ 16 w 142"/>
                <a:gd name="T9" fmla="*/ 0 h 172"/>
                <a:gd name="T10" fmla="*/ 8 w 142"/>
                <a:gd name="T11" fmla="*/ 0 h 172"/>
                <a:gd name="T12" fmla="*/ 0 w 142"/>
                <a:gd name="T13" fmla="*/ 8 h 172"/>
                <a:gd name="T14" fmla="*/ 0 w 142"/>
                <a:gd name="T15" fmla="*/ 112 h 172"/>
                <a:gd name="T16" fmla="*/ 8 w 142"/>
                <a:gd name="T17" fmla="*/ 120 h 172"/>
                <a:gd name="T18" fmla="*/ 34 w 142"/>
                <a:gd name="T19" fmla="*/ 120 h 172"/>
                <a:gd name="T20" fmla="*/ 34 w 142"/>
                <a:gd name="T21" fmla="*/ 120 h 172"/>
                <a:gd name="T22" fmla="*/ 50 w 142"/>
                <a:gd name="T23" fmla="*/ 135 h 172"/>
                <a:gd name="T24" fmla="*/ 51 w 142"/>
                <a:gd name="T25" fmla="*/ 163 h 172"/>
                <a:gd name="T26" fmla="*/ 60 w 142"/>
                <a:gd name="T27" fmla="*/ 172 h 172"/>
                <a:gd name="T28" fmla="*/ 133 w 142"/>
                <a:gd name="T29" fmla="*/ 172 h 172"/>
                <a:gd name="T30" fmla="*/ 142 w 142"/>
                <a:gd name="T31" fmla="*/ 164 h 172"/>
                <a:gd name="T32" fmla="*/ 142 w 142"/>
                <a:gd name="T33" fmla="*/ 8 h 172"/>
                <a:gd name="T34" fmla="*/ 133 w 142"/>
                <a:gd name="T35" fmla="*/ 0 h 172"/>
                <a:gd name="T36" fmla="*/ 108 w 142"/>
                <a:gd name="T37" fmla="*/ 86 h 172"/>
                <a:gd name="T38" fmla="*/ 82 w 142"/>
                <a:gd name="T39" fmla="*/ 86 h 172"/>
                <a:gd name="T40" fmla="*/ 82 w 142"/>
                <a:gd name="T41" fmla="*/ 112 h 172"/>
                <a:gd name="T42" fmla="*/ 59 w 142"/>
                <a:gd name="T43" fmla="*/ 112 h 172"/>
                <a:gd name="T44" fmla="*/ 59 w 142"/>
                <a:gd name="T45" fmla="*/ 86 h 172"/>
                <a:gd name="T46" fmla="*/ 33 w 142"/>
                <a:gd name="T47" fmla="*/ 86 h 172"/>
                <a:gd name="T48" fmla="*/ 33 w 142"/>
                <a:gd name="T49" fmla="*/ 63 h 172"/>
                <a:gd name="T50" fmla="*/ 59 w 142"/>
                <a:gd name="T51" fmla="*/ 63 h 172"/>
                <a:gd name="T52" fmla="*/ 59 w 142"/>
                <a:gd name="T53" fmla="*/ 37 h 172"/>
                <a:gd name="T54" fmla="*/ 82 w 142"/>
                <a:gd name="T55" fmla="*/ 37 h 172"/>
                <a:gd name="T56" fmla="*/ 82 w 142"/>
                <a:gd name="T57" fmla="*/ 63 h 172"/>
                <a:gd name="T58" fmla="*/ 108 w 142"/>
                <a:gd name="T59" fmla="*/ 63 h 172"/>
                <a:gd name="T60" fmla="*/ 108 w 142"/>
                <a:gd name="T6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72">
                  <a:moveTo>
                    <a:pt x="133" y="0"/>
                  </a:moveTo>
                  <a:cubicBezTo>
                    <a:pt x="122" y="0"/>
                    <a:pt x="122" y="0"/>
                    <a:pt x="122" y="0"/>
                  </a:cubicBezTo>
                  <a:cubicBezTo>
                    <a:pt x="122" y="8"/>
                    <a:pt x="122" y="8"/>
                    <a:pt x="122" y="8"/>
                  </a:cubicBezTo>
                  <a:cubicBezTo>
                    <a:pt x="16" y="8"/>
                    <a:pt x="16" y="8"/>
                    <a:pt x="16" y="8"/>
                  </a:cubicBezTo>
                  <a:cubicBezTo>
                    <a:pt x="16" y="0"/>
                    <a:pt x="16" y="0"/>
                    <a:pt x="16" y="0"/>
                  </a:cubicBezTo>
                  <a:cubicBezTo>
                    <a:pt x="8" y="0"/>
                    <a:pt x="8" y="0"/>
                    <a:pt x="8" y="0"/>
                  </a:cubicBezTo>
                  <a:cubicBezTo>
                    <a:pt x="3" y="0"/>
                    <a:pt x="0" y="3"/>
                    <a:pt x="0" y="8"/>
                  </a:cubicBezTo>
                  <a:cubicBezTo>
                    <a:pt x="0" y="112"/>
                    <a:pt x="0" y="112"/>
                    <a:pt x="0" y="112"/>
                  </a:cubicBezTo>
                  <a:cubicBezTo>
                    <a:pt x="0" y="116"/>
                    <a:pt x="3" y="120"/>
                    <a:pt x="8" y="120"/>
                  </a:cubicBezTo>
                  <a:cubicBezTo>
                    <a:pt x="34" y="120"/>
                    <a:pt x="34" y="120"/>
                    <a:pt x="34" y="120"/>
                  </a:cubicBezTo>
                  <a:cubicBezTo>
                    <a:pt x="34" y="120"/>
                    <a:pt x="34" y="120"/>
                    <a:pt x="34" y="120"/>
                  </a:cubicBezTo>
                  <a:cubicBezTo>
                    <a:pt x="43" y="120"/>
                    <a:pt x="50" y="127"/>
                    <a:pt x="50" y="135"/>
                  </a:cubicBezTo>
                  <a:cubicBezTo>
                    <a:pt x="51" y="163"/>
                    <a:pt x="51" y="163"/>
                    <a:pt x="51" y="163"/>
                  </a:cubicBezTo>
                  <a:cubicBezTo>
                    <a:pt x="51" y="168"/>
                    <a:pt x="55" y="172"/>
                    <a:pt x="60" y="172"/>
                  </a:cubicBezTo>
                  <a:cubicBezTo>
                    <a:pt x="133" y="172"/>
                    <a:pt x="133" y="172"/>
                    <a:pt x="133" y="172"/>
                  </a:cubicBezTo>
                  <a:cubicBezTo>
                    <a:pt x="138" y="172"/>
                    <a:pt x="142" y="168"/>
                    <a:pt x="142" y="164"/>
                  </a:cubicBezTo>
                  <a:cubicBezTo>
                    <a:pt x="142" y="8"/>
                    <a:pt x="142" y="8"/>
                    <a:pt x="142" y="8"/>
                  </a:cubicBezTo>
                  <a:cubicBezTo>
                    <a:pt x="142" y="3"/>
                    <a:pt x="138" y="0"/>
                    <a:pt x="133" y="0"/>
                  </a:cubicBezTo>
                  <a:close/>
                  <a:moveTo>
                    <a:pt x="108" y="86"/>
                  </a:moveTo>
                  <a:cubicBezTo>
                    <a:pt x="82" y="86"/>
                    <a:pt x="82" y="86"/>
                    <a:pt x="82" y="86"/>
                  </a:cubicBezTo>
                  <a:cubicBezTo>
                    <a:pt x="82" y="112"/>
                    <a:pt x="82" y="112"/>
                    <a:pt x="82" y="112"/>
                  </a:cubicBezTo>
                  <a:cubicBezTo>
                    <a:pt x="59" y="112"/>
                    <a:pt x="59" y="112"/>
                    <a:pt x="59" y="112"/>
                  </a:cubicBezTo>
                  <a:cubicBezTo>
                    <a:pt x="59" y="86"/>
                    <a:pt x="59" y="86"/>
                    <a:pt x="59" y="86"/>
                  </a:cubicBezTo>
                  <a:cubicBezTo>
                    <a:pt x="33" y="86"/>
                    <a:pt x="33" y="86"/>
                    <a:pt x="33" y="86"/>
                  </a:cubicBezTo>
                  <a:cubicBezTo>
                    <a:pt x="33" y="63"/>
                    <a:pt x="33" y="63"/>
                    <a:pt x="33" y="63"/>
                  </a:cubicBezTo>
                  <a:cubicBezTo>
                    <a:pt x="59" y="63"/>
                    <a:pt x="59" y="63"/>
                    <a:pt x="59" y="63"/>
                  </a:cubicBezTo>
                  <a:cubicBezTo>
                    <a:pt x="59" y="37"/>
                    <a:pt x="59" y="37"/>
                    <a:pt x="59" y="37"/>
                  </a:cubicBezTo>
                  <a:cubicBezTo>
                    <a:pt x="82" y="37"/>
                    <a:pt x="82" y="37"/>
                    <a:pt x="82" y="37"/>
                  </a:cubicBezTo>
                  <a:cubicBezTo>
                    <a:pt x="82" y="63"/>
                    <a:pt x="82" y="63"/>
                    <a:pt x="82" y="63"/>
                  </a:cubicBezTo>
                  <a:cubicBezTo>
                    <a:pt x="108" y="63"/>
                    <a:pt x="108" y="63"/>
                    <a:pt x="108" y="63"/>
                  </a:cubicBezTo>
                  <a:lnTo>
                    <a:pt x="108" y="86"/>
                  </a:lnTo>
                  <a:close/>
                </a:path>
              </a:pathLst>
            </a:custGeom>
            <a:solidFill>
              <a:srgbClr val="FFFFFF"/>
            </a:solidFill>
            <a:ln>
              <a:noFill/>
            </a:ln>
          </p:spPr>
          <p:txBody>
            <a:bodyPr vert="horz" wrap="square" lIns="91440" tIns="468000" rIns="91440" bIns="45720" numCol="1" anchor="ctr" anchorCtr="0" compatLnSpc="1">
              <a:prstTxWarp prst="textNoShape">
                <a:avLst/>
              </a:prstTxWarp>
            </a:bodyPr>
            <a:lstStyle/>
            <a:p>
              <a:pPr eaLnBrk="0" fontAlgn="base" hangingPunct="0">
                <a:spcBef>
                  <a:spcPct val="0"/>
                </a:spcBef>
                <a:spcAft>
                  <a:spcPct val="0"/>
                </a:spcAft>
                <a:defRPr/>
              </a:pPr>
              <a:endParaRPr lang="fr-FR" sz="1600" kern="0">
                <a:solidFill>
                  <a:srgbClr val="FFFFFF"/>
                </a:solidFill>
                <a:latin typeface="Calibri" panose="020F0502020204030204" pitchFamily="34" charset="0"/>
                <a:cs typeface="Calibri" panose="020F0502020204030204" pitchFamily="34" charset="0"/>
              </a:endParaRPr>
            </a:p>
          </p:txBody>
        </p:sp>
      </p:grpSp>
      <p:grpSp>
        <p:nvGrpSpPr>
          <p:cNvPr id="58" name="Group 105">
            <a:extLst>
              <a:ext uri="{FF2B5EF4-FFF2-40B4-BE49-F238E27FC236}">
                <a16:creationId xmlns:a16="http://schemas.microsoft.com/office/drawing/2014/main" id="{3C23C270-6377-4318-B1BA-DDAD9C9543AB}"/>
              </a:ext>
            </a:extLst>
          </p:cNvPr>
          <p:cNvGrpSpPr/>
          <p:nvPr/>
        </p:nvGrpSpPr>
        <p:grpSpPr>
          <a:xfrm rot="16200000">
            <a:off x="9031009" y="2325717"/>
            <a:ext cx="468000" cy="432000"/>
            <a:chOff x="6078538" y="1484313"/>
            <a:chExt cx="528637" cy="525463"/>
          </a:xfrm>
          <a:solidFill>
            <a:srgbClr val="FFFFFF"/>
          </a:solidFill>
        </p:grpSpPr>
        <p:sp>
          <p:nvSpPr>
            <p:cNvPr id="59" name="Freeform 57">
              <a:extLst>
                <a:ext uri="{FF2B5EF4-FFF2-40B4-BE49-F238E27FC236}">
                  <a16:creationId xmlns:a16="http://schemas.microsoft.com/office/drawing/2014/main" id="{39C19B15-2C6C-46B3-B18E-692BAA9AA909}"/>
                </a:ext>
              </a:extLst>
            </p:cNvPr>
            <p:cNvSpPr>
              <a:spLocks/>
            </p:cNvSpPr>
            <p:nvPr/>
          </p:nvSpPr>
          <p:spPr bwMode="auto">
            <a:xfrm>
              <a:off x="6465888" y="1484313"/>
              <a:ext cx="141287" cy="142875"/>
            </a:xfrm>
            <a:custGeom>
              <a:avLst/>
              <a:gdLst>
                <a:gd name="T0" fmla="*/ 36 w 38"/>
                <a:gd name="T1" fmla="*/ 29 h 38"/>
                <a:gd name="T2" fmla="*/ 8 w 38"/>
                <a:gd name="T3" fmla="*/ 1 h 38"/>
                <a:gd name="T4" fmla="*/ 1 w 38"/>
                <a:gd name="T5" fmla="*/ 1 h 38"/>
                <a:gd name="T6" fmla="*/ 1 w 38"/>
                <a:gd name="T7" fmla="*/ 8 h 38"/>
                <a:gd name="T8" fmla="*/ 8 w 38"/>
                <a:gd name="T9" fmla="*/ 15 h 38"/>
                <a:gd name="T10" fmla="*/ 2 w 38"/>
                <a:gd name="T11" fmla="*/ 22 h 38"/>
                <a:gd name="T12" fmla="*/ 2 w 38"/>
                <a:gd name="T13" fmla="*/ 27 h 38"/>
                <a:gd name="T14" fmla="*/ 10 w 38"/>
                <a:gd name="T15" fmla="*/ 36 h 38"/>
                <a:gd name="T16" fmla="*/ 16 w 38"/>
                <a:gd name="T17" fmla="*/ 36 h 38"/>
                <a:gd name="T18" fmla="*/ 22 w 38"/>
                <a:gd name="T19" fmla="*/ 29 h 38"/>
                <a:gd name="T20" fmla="*/ 29 w 38"/>
                <a:gd name="T21" fmla="*/ 36 h 38"/>
                <a:gd name="T22" fmla="*/ 36 w 38"/>
                <a:gd name="T23" fmla="*/ 36 h 38"/>
                <a:gd name="T24" fmla="*/ 36 w 38"/>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36" y="29"/>
                  </a:moveTo>
                  <a:cubicBezTo>
                    <a:pt x="8" y="1"/>
                    <a:pt x="8" y="1"/>
                    <a:pt x="8" y="1"/>
                  </a:cubicBezTo>
                  <a:cubicBezTo>
                    <a:pt x="6" y="0"/>
                    <a:pt x="3" y="0"/>
                    <a:pt x="1" y="1"/>
                  </a:cubicBezTo>
                  <a:cubicBezTo>
                    <a:pt x="0" y="3"/>
                    <a:pt x="0" y="6"/>
                    <a:pt x="1" y="8"/>
                  </a:cubicBezTo>
                  <a:cubicBezTo>
                    <a:pt x="8" y="15"/>
                    <a:pt x="8" y="15"/>
                    <a:pt x="8" y="15"/>
                  </a:cubicBezTo>
                  <a:cubicBezTo>
                    <a:pt x="2" y="22"/>
                    <a:pt x="2" y="22"/>
                    <a:pt x="2" y="22"/>
                  </a:cubicBezTo>
                  <a:cubicBezTo>
                    <a:pt x="0" y="23"/>
                    <a:pt x="0" y="25"/>
                    <a:pt x="2" y="27"/>
                  </a:cubicBezTo>
                  <a:cubicBezTo>
                    <a:pt x="10" y="36"/>
                    <a:pt x="10" y="36"/>
                    <a:pt x="10" y="36"/>
                  </a:cubicBezTo>
                  <a:cubicBezTo>
                    <a:pt x="12" y="37"/>
                    <a:pt x="14" y="37"/>
                    <a:pt x="16" y="36"/>
                  </a:cubicBezTo>
                  <a:cubicBezTo>
                    <a:pt x="22" y="29"/>
                    <a:pt x="22" y="29"/>
                    <a:pt x="22" y="29"/>
                  </a:cubicBezTo>
                  <a:cubicBezTo>
                    <a:pt x="29" y="36"/>
                    <a:pt x="29" y="36"/>
                    <a:pt x="29" y="36"/>
                  </a:cubicBezTo>
                  <a:cubicBezTo>
                    <a:pt x="31" y="38"/>
                    <a:pt x="34" y="38"/>
                    <a:pt x="36" y="36"/>
                  </a:cubicBezTo>
                  <a:cubicBezTo>
                    <a:pt x="38" y="34"/>
                    <a:pt x="38" y="31"/>
                    <a:pt x="3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fr-FR" sz="1600" kern="0">
                <a:solidFill>
                  <a:srgbClr val="0C419A"/>
                </a:solidFill>
                <a:latin typeface="Calibri" panose="020F0502020204030204" pitchFamily="34" charset="0"/>
                <a:cs typeface="Calibri" panose="020F0502020204030204" pitchFamily="34" charset="0"/>
              </a:endParaRPr>
            </a:p>
          </p:txBody>
        </p:sp>
        <p:sp>
          <p:nvSpPr>
            <p:cNvPr id="60" name="Freeform 58">
              <a:extLst>
                <a:ext uri="{FF2B5EF4-FFF2-40B4-BE49-F238E27FC236}">
                  <a16:creationId xmlns:a16="http://schemas.microsoft.com/office/drawing/2014/main" id="{6BE9A735-C25A-426E-A99A-1C8C4DADD23B}"/>
                </a:ext>
              </a:extLst>
            </p:cNvPr>
            <p:cNvSpPr>
              <a:spLocks noEditPoints="1"/>
            </p:cNvSpPr>
            <p:nvPr/>
          </p:nvSpPr>
          <p:spPr bwMode="auto">
            <a:xfrm>
              <a:off x="6180138" y="1571626"/>
              <a:ext cx="338137" cy="341313"/>
            </a:xfrm>
            <a:custGeom>
              <a:avLst/>
              <a:gdLst>
                <a:gd name="T0" fmla="*/ 70 w 90"/>
                <a:gd name="T1" fmla="*/ 3 h 91"/>
                <a:gd name="T2" fmla="*/ 59 w 90"/>
                <a:gd name="T3" fmla="*/ 3 h 91"/>
                <a:gd name="T4" fmla="*/ 6 w 90"/>
                <a:gd name="T5" fmla="*/ 56 h 91"/>
                <a:gd name="T6" fmla="*/ 0 w 90"/>
                <a:gd name="T7" fmla="*/ 84 h 91"/>
                <a:gd name="T8" fmla="*/ 7 w 90"/>
                <a:gd name="T9" fmla="*/ 91 h 91"/>
                <a:gd name="T10" fmla="*/ 34 w 90"/>
                <a:gd name="T11" fmla="*/ 85 h 91"/>
                <a:gd name="T12" fmla="*/ 87 w 90"/>
                <a:gd name="T13" fmla="*/ 32 h 91"/>
                <a:gd name="T14" fmla="*/ 87 w 90"/>
                <a:gd name="T15" fmla="*/ 21 h 91"/>
                <a:gd name="T16" fmla="*/ 70 w 90"/>
                <a:gd name="T17" fmla="*/ 3 h 91"/>
                <a:gd name="T18" fmla="*/ 79 w 90"/>
                <a:gd name="T19" fmla="*/ 30 h 91"/>
                <a:gd name="T20" fmla="*/ 71 w 90"/>
                <a:gd name="T21" fmla="*/ 38 h 91"/>
                <a:gd name="T22" fmla="*/ 66 w 90"/>
                <a:gd name="T23" fmla="*/ 38 h 91"/>
                <a:gd name="T24" fmla="*/ 56 w 90"/>
                <a:gd name="T25" fmla="*/ 29 h 91"/>
                <a:gd name="T26" fmla="*/ 52 w 90"/>
                <a:gd name="T27" fmla="*/ 34 h 91"/>
                <a:gd name="T28" fmla="*/ 61 w 90"/>
                <a:gd name="T29" fmla="*/ 43 h 91"/>
                <a:gd name="T30" fmla="*/ 60 w 90"/>
                <a:gd name="T31" fmla="*/ 49 h 91"/>
                <a:gd name="T32" fmla="*/ 55 w 90"/>
                <a:gd name="T33" fmla="*/ 49 h 91"/>
                <a:gd name="T34" fmla="*/ 45 w 90"/>
                <a:gd name="T35" fmla="*/ 40 h 91"/>
                <a:gd name="T36" fmla="*/ 41 w 90"/>
                <a:gd name="T37" fmla="*/ 44 h 91"/>
                <a:gd name="T38" fmla="*/ 51 w 90"/>
                <a:gd name="T39" fmla="*/ 54 h 91"/>
                <a:gd name="T40" fmla="*/ 50 w 90"/>
                <a:gd name="T41" fmla="*/ 59 h 91"/>
                <a:gd name="T42" fmla="*/ 45 w 90"/>
                <a:gd name="T43" fmla="*/ 60 h 91"/>
                <a:gd name="T44" fmla="*/ 35 w 90"/>
                <a:gd name="T45" fmla="*/ 50 h 91"/>
                <a:gd name="T46" fmla="*/ 19 w 90"/>
                <a:gd name="T47" fmla="*/ 66 h 91"/>
                <a:gd name="T48" fmla="*/ 14 w 90"/>
                <a:gd name="T49" fmla="*/ 66 h 91"/>
                <a:gd name="T50" fmla="*/ 13 w 90"/>
                <a:gd name="T51" fmla="*/ 65 h 91"/>
                <a:gd name="T52" fmla="*/ 13 w 90"/>
                <a:gd name="T53" fmla="*/ 59 h 91"/>
                <a:gd name="T54" fmla="*/ 60 w 90"/>
                <a:gd name="T55" fmla="*/ 11 h 91"/>
                <a:gd name="T56" fmla="*/ 66 w 90"/>
                <a:gd name="T57" fmla="*/ 11 h 91"/>
                <a:gd name="T58" fmla="*/ 67 w 90"/>
                <a:gd name="T59" fmla="*/ 13 h 91"/>
                <a:gd name="T60" fmla="*/ 79 w 90"/>
                <a:gd name="T61" fmla="*/ 25 h 91"/>
                <a:gd name="T62" fmla="*/ 79 w 90"/>
                <a:gd name="T63"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91">
                  <a:moveTo>
                    <a:pt x="70" y="3"/>
                  </a:moveTo>
                  <a:cubicBezTo>
                    <a:pt x="67" y="0"/>
                    <a:pt x="62" y="0"/>
                    <a:pt x="59" y="3"/>
                  </a:cubicBezTo>
                  <a:cubicBezTo>
                    <a:pt x="6" y="56"/>
                    <a:pt x="6" y="56"/>
                    <a:pt x="6" y="56"/>
                  </a:cubicBezTo>
                  <a:cubicBezTo>
                    <a:pt x="3" y="59"/>
                    <a:pt x="0" y="75"/>
                    <a:pt x="0" y="84"/>
                  </a:cubicBezTo>
                  <a:cubicBezTo>
                    <a:pt x="7" y="91"/>
                    <a:pt x="7" y="91"/>
                    <a:pt x="7" y="91"/>
                  </a:cubicBezTo>
                  <a:cubicBezTo>
                    <a:pt x="16" y="91"/>
                    <a:pt x="32" y="87"/>
                    <a:pt x="34" y="85"/>
                  </a:cubicBezTo>
                  <a:cubicBezTo>
                    <a:pt x="87" y="32"/>
                    <a:pt x="87" y="32"/>
                    <a:pt x="87" y="32"/>
                  </a:cubicBezTo>
                  <a:cubicBezTo>
                    <a:pt x="90" y="29"/>
                    <a:pt x="90" y="24"/>
                    <a:pt x="87" y="21"/>
                  </a:cubicBezTo>
                  <a:lnTo>
                    <a:pt x="70" y="3"/>
                  </a:lnTo>
                  <a:close/>
                  <a:moveTo>
                    <a:pt x="79" y="30"/>
                  </a:moveTo>
                  <a:cubicBezTo>
                    <a:pt x="71" y="38"/>
                    <a:pt x="71" y="38"/>
                    <a:pt x="71" y="38"/>
                  </a:cubicBezTo>
                  <a:cubicBezTo>
                    <a:pt x="70" y="40"/>
                    <a:pt x="67" y="40"/>
                    <a:pt x="66" y="38"/>
                  </a:cubicBezTo>
                  <a:cubicBezTo>
                    <a:pt x="56" y="29"/>
                    <a:pt x="56" y="29"/>
                    <a:pt x="56" y="29"/>
                  </a:cubicBezTo>
                  <a:cubicBezTo>
                    <a:pt x="52" y="34"/>
                    <a:pt x="52" y="34"/>
                    <a:pt x="52" y="34"/>
                  </a:cubicBezTo>
                  <a:cubicBezTo>
                    <a:pt x="61" y="43"/>
                    <a:pt x="61" y="43"/>
                    <a:pt x="61" y="43"/>
                  </a:cubicBezTo>
                  <a:cubicBezTo>
                    <a:pt x="62" y="45"/>
                    <a:pt x="62" y="47"/>
                    <a:pt x="60" y="49"/>
                  </a:cubicBezTo>
                  <a:cubicBezTo>
                    <a:pt x="59" y="50"/>
                    <a:pt x="56" y="51"/>
                    <a:pt x="55" y="49"/>
                  </a:cubicBezTo>
                  <a:cubicBezTo>
                    <a:pt x="45" y="40"/>
                    <a:pt x="45" y="40"/>
                    <a:pt x="45" y="40"/>
                  </a:cubicBezTo>
                  <a:cubicBezTo>
                    <a:pt x="41" y="44"/>
                    <a:pt x="41" y="44"/>
                    <a:pt x="41" y="44"/>
                  </a:cubicBezTo>
                  <a:cubicBezTo>
                    <a:pt x="51" y="54"/>
                    <a:pt x="51" y="54"/>
                    <a:pt x="51" y="54"/>
                  </a:cubicBezTo>
                  <a:cubicBezTo>
                    <a:pt x="52" y="55"/>
                    <a:pt x="52" y="58"/>
                    <a:pt x="50" y="59"/>
                  </a:cubicBezTo>
                  <a:cubicBezTo>
                    <a:pt x="48" y="61"/>
                    <a:pt x="46" y="61"/>
                    <a:pt x="45" y="60"/>
                  </a:cubicBezTo>
                  <a:cubicBezTo>
                    <a:pt x="35" y="50"/>
                    <a:pt x="35" y="50"/>
                    <a:pt x="35" y="50"/>
                  </a:cubicBezTo>
                  <a:cubicBezTo>
                    <a:pt x="19" y="66"/>
                    <a:pt x="19" y="66"/>
                    <a:pt x="19" y="66"/>
                  </a:cubicBezTo>
                  <a:cubicBezTo>
                    <a:pt x="18" y="67"/>
                    <a:pt x="15" y="67"/>
                    <a:pt x="14" y="66"/>
                  </a:cubicBezTo>
                  <a:cubicBezTo>
                    <a:pt x="13" y="65"/>
                    <a:pt x="13" y="65"/>
                    <a:pt x="13" y="65"/>
                  </a:cubicBezTo>
                  <a:cubicBezTo>
                    <a:pt x="11" y="63"/>
                    <a:pt x="11" y="61"/>
                    <a:pt x="13" y="59"/>
                  </a:cubicBezTo>
                  <a:cubicBezTo>
                    <a:pt x="60" y="11"/>
                    <a:pt x="60" y="11"/>
                    <a:pt x="60" y="11"/>
                  </a:cubicBezTo>
                  <a:cubicBezTo>
                    <a:pt x="62" y="10"/>
                    <a:pt x="64" y="10"/>
                    <a:pt x="66" y="11"/>
                  </a:cubicBezTo>
                  <a:cubicBezTo>
                    <a:pt x="67" y="13"/>
                    <a:pt x="67" y="13"/>
                    <a:pt x="67" y="13"/>
                  </a:cubicBezTo>
                  <a:cubicBezTo>
                    <a:pt x="79" y="25"/>
                    <a:pt x="79" y="25"/>
                    <a:pt x="79" y="25"/>
                  </a:cubicBezTo>
                  <a:cubicBezTo>
                    <a:pt x="81" y="26"/>
                    <a:pt x="81" y="28"/>
                    <a:pt x="7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fr-FR" sz="1600" kern="0">
                <a:solidFill>
                  <a:srgbClr val="0C419A"/>
                </a:solidFill>
                <a:latin typeface="Calibri" panose="020F0502020204030204" pitchFamily="34" charset="0"/>
                <a:cs typeface="Calibri" panose="020F0502020204030204" pitchFamily="34" charset="0"/>
              </a:endParaRPr>
            </a:p>
          </p:txBody>
        </p:sp>
        <p:sp>
          <p:nvSpPr>
            <p:cNvPr id="61" name="Freeform 59">
              <a:extLst>
                <a:ext uri="{FF2B5EF4-FFF2-40B4-BE49-F238E27FC236}">
                  <a16:creationId xmlns:a16="http://schemas.microsoft.com/office/drawing/2014/main" id="{F95CA733-3F46-43D3-8B3B-9219E455DDEC}"/>
                </a:ext>
              </a:extLst>
            </p:cNvPr>
            <p:cNvSpPr>
              <a:spLocks/>
            </p:cNvSpPr>
            <p:nvPr/>
          </p:nvSpPr>
          <p:spPr bwMode="auto">
            <a:xfrm>
              <a:off x="6078538" y="1878013"/>
              <a:ext cx="131762" cy="131763"/>
            </a:xfrm>
            <a:custGeom>
              <a:avLst/>
              <a:gdLst>
                <a:gd name="T0" fmla="*/ 19 w 35"/>
                <a:gd name="T1" fmla="*/ 2 h 35"/>
                <a:gd name="T2" fmla="*/ 14 w 35"/>
                <a:gd name="T3" fmla="*/ 2 h 35"/>
                <a:gd name="T4" fmla="*/ 14 w 35"/>
                <a:gd name="T5" fmla="*/ 2 h 35"/>
                <a:gd name="T6" fmla="*/ 14 w 35"/>
                <a:gd name="T7" fmla="*/ 7 h 35"/>
                <a:gd name="T8" fmla="*/ 19 w 35"/>
                <a:gd name="T9" fmla="*/ 12 h 35"/>
                <a:gd name="T10" fmla="*/ 1 w 35"/>
                <a:gd name="T11" fmla="*/ 30 h 35"/>
                <a:gd name="T12" fmla="*/ 1 w 35"/>
                <a:gd name="T13" fmla="*/ 34 h 35"/>
                <a:gd name="T14" fmla="*/ 5 w 35"/>
                <a:gd name="T15" fmla="*/ 34 h 35"/>
                <a:gd name="T16" fmla="*/ 23 w 35"/>
                <a:gd name="T17" fmla="*/ 16 h 35"/>
                <a:gd name="T18" fmla="*/ 29 w 35"/>
                <a:gd name="T19" fmla="*/ 21 h 35"/>
                <a:gd name="T20" fmla="*/ 33 w 35"/>
                <a:gd name="T21" fmla="*/ 21 h 35"/>
                <a:gd name="T22" fmla="*/ 34 w 35"/>
                <a:gd name="T23" fmla="*/ 21 h 35"/>
                <a:gd name="T24" fmla="*/ 34 w 35"/>
                <a:gd name="T25" fmla="*/ 16 h 35"/>
                <a:gd name="T26" fmla="*/ 19 w 35"/>
                <a:gd name="T2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9" y="2"/>
                  </a:moveTo>
                  <a:cubicBezTo>
                    <a:pt x="18" y="0"/>
                    <a:pt x="16" y="0"/>
                    <a:pt x="14" y="2"/>
                  </a:cubicBezTo>
                  <a:cubicBezTo>
                    <a:pt x="14" y="2"/>
                    <a:pt x="14" y="2"/>
                    <a:pt x="14" y="2"/>
                  </a:cubicBezTo>
                  <a:cubicBezTo>
                    <a:pt x="13" y="3"/>
                    <a:pt x="13" y="5"/>
                    <a:pt x="14" y="7"/>
                  </a:cubicBezTo>
                  <a:cubicBezTo>
                    <a:pt x="19" y="12"/>
                    <a:pt x="19" y="12"/>
                    <a:pt x="19" y="12"/>
                  </a:cubicBezTo>
                  <a:cubicBezTo>
                    <a:pt x="1" y="30"/>
                    <a:pt x="1" y="30"/>
                    <a:pt x="1" y="30"/>
                  </a:cubicBezTo>
                  <a:cubicBezTo>
                    <a:pt x="0" y="31"/>
                    <a:pt x="0" y="33"/>
                    <a:pt x="1" y="34"/>
                  </a:cubicBezTo>
                  <a:cubicBezTo>
                    <a:pt x="2" y="35"/>
                    <a:pt x="4" y="35"/>
                    <a:pt x="5" y="34"/>
                  </a:cubicBezTo>
                  <a:cubicBezTo>
                    <a:pt x="23" y="16"/>
                    <a:pt x="23" y="16"/>
                    <a:pt x="23" y="16"/>
                  </a:cubicBezTo>
                  <a:cubicBezTo>
                    <a:pt x="29" y="21"/>
                    <a:pt x="29" y="21"/>
                    <a:pt x="29" y="21"/>
                  </a:cubicBezTo>
                  <a:cubicBezTo>
                    <a:pt x="30" y="23"/>
                    <a:pt x="32" y="23"/>
                    <a:pt x="33" y="21"/>
                  </a:cubicBezTo>
                  <a:cubicBezTo>
                    <a:pt x="34" y="21"/>
                    <a:pt x="34" y="21"/>
                    <a:pt x="34" y="21"/>
                  </a:cubicBezTo>
                  <a:cubicBezTo>
                    <a:pt x="35" y="20"/>
                    <a:pt x="35" y="18"/>
                    <a:pt x="34" y="16"/>
                  </a:cubicBezTo>
                  <a:lnTo>
                    <a:pt x="1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fr-FR" sz="1600" kern="0">
                <a:solidFill>
                  <a:srgbClr val="0C419A"/>
                </a:solidFill>
                <a:latin typeface="Calibri" panose="020F0502020204030204" pitchFamily="34" charset="0"/>
                <a:cs typeface="Calibri" panose="020F0502020204030204" pitchFamily="34" charset="0"/>
              </a:endParaRPr>
            </a:p>
          </p:txBody>
        </p:sp>
      </p:grpSp>
      <p:sp>
        <p:nvSpPr>
          <p:cNvPr id="62" name="Freeform 67">
            <a:extLst>
              <a:ext uri="{FF2B5EF4-FFF2-40B4-BE49-F238E27FC236}">
                <a16:creationId xmlns:a16="http://schemas.microsoft.com/office/drawing/2014/main" id="{F0A69ABA-25D5-46F4-B951-9C7CA4F0CB36}"/>
              </a:ext>
            </a:extLst>
          </p:cNvPr>
          <p:cNvSpPr>
            <a:spLocks noEditPoints="1"/>
          </p:cNvSpPr>
          <p:nvPr/>
        </p:nvSpPr>
        <p:spPr bwMode="auto">
          <a:xfrm>
            <a:off x="10449751" y="2271717"/>
            <a:ext cx="396000" cy="540001"/>
          </a:xfrm>
          <a:custGeom>
            <a:avLst/>
            <a:gdLst>
              <a:gd name="T0" fmla="*/ 1589 w 1820"/>
              <a:gd name="T1" fmla="*/ 1300 h 2450"/>
              <a:gd name="T2" fmla="*/ 1631 w 1820"/>
              <a:gd name="T3" fmla="*/ 1052 h 2450"/>
              <a:gd name="T4" fmla="*/ 1748 w 1820"/>
              <a:gd name="T5" fmla="*/ 829 h 2450"/>
              <a:gd name="T6" fmla="*/ 1672 w 1820"/>
              <a:gd name="T7" fmla="*/ 637 h 2450"/>
              <a:gd name="T8" fmla="*/ 1620 w 1820"/>
              <a:gd name="T9" fmla="*/ 388 h 2450"/>
              <a:gd name="T10" fmla="*/ 1459 w 1820"/>
              <a:gd name="T11" fmla="*/ 232 h 2450"/>
              <a:gd name="T12" fmla="*/ 1264 w 1820"/>
              <a:gd name="T13" fmla="*/ 78 h 2450"/>
              <a:gd name="T14" fmla="*/ 1101 w 1820"/>
              <a:gd name="T15" fmla="*/ 1 h 2450"/>
              <a:gd name="T16" fmla="*/ 869 w 1820"/>
              <a:gd name="T17" fmla="*/ 40 h 2450"/>
              <a:gd name="T18" fmla="*/ 650 w 1820"/>
              <a:gd name="T19" fmla="*/ 8 h 2450"/>
              <a:gd name="T20" fmla="*/ 461 w 1820"/>
              <a:gd name="T21" fmla="*/ 190 h 2450"/>
              <a:gd name="T22" fmla="*/ 237 w 1820"/>
              <a:gd name="T23" fmla="*/ 304 h 2450"/>
              <a:gd name="T24" fmla="*/ 190 w 1820"/>
              <a:gd name="T25" fmla="*/ 550 h 2450"/>
              <a:gd name="T26" fmla="*/ 75 w 1820"/>
              <a:gd name="T27" fmla="*/ 764 h 2450"/>
              <a:gd name="T28" fmla="*/ 147 w 1820"/>
              <a:gd name="T29" fmla="*/ 976 h 2450"/>
              <a:gd name="T30" fmla="*/ 199 w 1820"/>
              <a:gd name="T31" fmla="*/ 1224 h 2450"/>
              <a:gd name="T32" fmla="*/ 359 w 1820"/>
              <a:gd name="T33" fmla="*/ 1380 h 2450"/>
              <a:gd name="T34" fmla="*/ 909 w 1820"/>
              <a:gd name="T35" fmla="*/ 1462 h 2450"/>
              <a:gd name="T36" fmla="*/ 682 w 1820"/>
              <a:gd name="T37" fmla="*/ 1505 h 2450"/>
              <a:gd name="T38" fmla="*/ 539 w 1820"/>
              <a:gd name="T39" fmla="*/ 1350 h 2450"/>
              <a:gd name="T40" fmla="*/ 325 w 1820"/>
              <a:gd name="T41" fmla="*/ 1250 h 2450"/>
              <a:gd name="T42" fmla="*/ 296 w 1820"/>
              <a:gd name="T43" fmla="*/ 1066 h 2450"/>
              <a:gd name="T44" fmla="*/ 184 w 1820"/>
              <a:gd name="T45" fmla="*/ 842 h 2450"/>
              <a:gd name="T46" fmla="*/ 231 w 1820"/>
              <a:gd name="T47" fmla="*/ 698 h 2450"/>
              <a:gd name="T48" fmla="*/ 299 w 1820"/>
              <a:gd name="T49" fmla="*/ 431 h 2450"/>
              <a:gd name="T50" fmla="*/ 392 w 1820"/>
              <a:gd name="T51" fmla="*/ 331 h 2450"/>
              <a:gd name="T52" fmla="*/ 617 w 1820"/>
              <a:gd name="T53" fmla="*/ 169 h 2450"/>
              <a:gd name="T54" fmla="*/ 706 w 1820"/>
              <a:gd name="T55" fmla="*/ 104 h 2450"/>
              <a:gd name="T56" fmla="*/ 942 w 1820"/>
              <a:gd name="T57" fmla="*/ 147 h 2450"/>
              <a:gd name="T58" fmla="*/ 1143 w 1820"/>
              <a:gd name="T59" fmla="*/ 109 h 2450"/>
              <a:gd name="T60" fmla="*/ 1295 w 1820"/>
              <a:gd name="T61" fmla="*/ 276 h 2450"/>
              <a:gd name="T62" fmla="*/ 1504 w 1820"/>
              <a:gd name="T63" fmla="*/ 374 h 2450"/>
              <a:gd name="T64" fmla="*/ 1528 w 1820"/>
              <a:gd name="T65" fmla="*/ 585 h 2450"/>
              <a:gd name="T66" fmla="*/ 1643 w 1820"/>
              <a:gd name="T67" fmla="*/ 790 h 2450"/>
              <a:gd name="T68" fmla="*/ 1558 w 1820"/>
              <a:gd name="T69" fmla="*/ 958 h 2450"/>
              <a:gd name="T70" fmla="*/ 1516 w 1820"/>
              <a:gd name="T71" fmla="*/ 1206 h 2450"/>
              <a:gd name="T72" fmla="*/ 1395 w 1820"/>
              <a:gd name="T73" fmla="*/ 1291 h 2450"/>
              <a:gd name="T74" fmla="*/ 1183 w 1820"/>
              <a:gd name="T75" fmla="*/ 1468 h 2450"/>
              <a:gd name="T76" fmla="*/ 1069 w 1820"/>
              <a:gd name="T77" fmla="*/ 1500 h 2450"/>
              <a:gd name="T78" fmla="*/ 1179 w 1820"/>
              <a:gd name="T79" fmla="*/ 1602 h 2450"/>
              <a:gd name="T80" fmla="*/ 935 w 1820"/>
              <a:gd name="T81" fmla="*/ 1739 h 2450"/>
              <a:gd name="T82" fmla="*/ 1458 w 1820"/>
              <a:gd name="T83" fmla="*/ 778 h 2450"/>
              <a:gd name="T84" fmla="*/ 1315 w 1820"/>
              <a:gd name="T85" fmla="*/ 438 h 2450"/>
              <a:gd name="T86" fmla="*/ 993 w 1820"/>
              <a:gd name="T87" fmla="*/ 264 h 2450"/>
              <a:gd name="T88" fmla="*/ 647 w 1820"/>
              <a:gd name="T89" fmla="*/ 324 h 2450"/>
              <a:gd name="T90" fmla="*/ 403 w 1820"/>
              <a:gd name="T91" fmla="*/ 592 h 2450"/>
              <a:gd name="T92" fmla="*/ 378 w 1820"/>
              <a:gd name="T93" fmla="*/ 943 h 2450"/>
              <a:gd name="T94" fmla="*/ 581 w 1820"/>
              <a:gd name="T95" fmla="*/ 1246 h 2450"/>
              <a:gd name="T96" fmla="*/ 909 w 1820"/>
              <a:gd name="T97" fmla="*/ 1355 h 2450"/>
              <a:gd name="T98" fmla="*/ 1258 w 1820"/>
              <a:gd name="T99" fmla="*/ 1230 h 2450"/>
              <a:gd name="T100" fmla="*/ 1447 w 1820"/>
              <a:gd name="T101" fmla="*/ 916 h 2450"/>
              <a:gd name="T102" fmla="*/ 717 w 1820"/>
              <a:gd name="T103" fmla="*/ 1263 h 2450"/>
              <a:gd name="T104" fmla="*/ 473 w 1820"/>
              <a:gd name="T105" fmla="*/ 1043 h 2450"/>
              <a:gd name="T106" fmla="*/ 418 w 1820"/>
              <a:gd name="T107" fmla="*/ 731 h 2450"/>
              <a:gd name="T108" fmla="*/ 576 w 1820"/>
              <a:gd name="T109" fmla="*/ 439 h 2450"/>
              <a:gd name="T110" fmla="*/ 884 w 1820"/>
              <a:gd name="T111" fmla="*/ 310 h 2450"/>
              <a:gd name="T112" fmla="*/ 1187 w 1820"/>
              <a:gd name="T113" fmla="*/ 394 h 2450"/>
              <a:gd name="T114" fmla="*/ 1383 w 1820"/>
              <a:gd name="T115" fmla="*/ 659 h 2450"/>
              <a:gd name="T116" fmla="*/ 1376 w 1820"/>
              <a:gd name="T117" fmla="*/ 977 h 2450"/>
              <a:gd name="T118" fmla="*/ 1166 w 1820"/>
              <a:gd name="T119" fmla="*/ 1231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0" h="2450">
                <a:moveTo>
                  <a:pt x="1387" y="1406"/>
                </a:moveTo>
                <a:lnTo>
                  <a:pt x="1387" y="1406"/>
                </a:lnTo>
                <a:lnTo>
                  <a:pt x="1420" y="1393"/>
                </a:lnTo>
                <a:lnTo>
                  <a:pt x="1459" y="1380"/>
                </a:lnTo>
                <a:lnTo>
                  <a:pt x="1459" y="1380"/>
                </a:lnTo>
                <a:lnTo>
                  <a:pt x="1493" y="1368"/>
                </a:lnTo>
                <a:lnTo>
                  <a:pt x="1510" y="1362"/>
                </a:lnTo>
                <a:lnTo>
                  <a:pt x="1527" y="1353"/>
                </a:lnTo>
                <a:lnTo>
                  <a:pt x="1543" y="1343"/>
                </a:lnTo>
                <a:lnTo>
                  <a:pt x="1560" y="1331"/>
                </a:lnTo>
                <a:lnTo>
                  <a:pt x="1575" y="1316"/>
                </a:lnTo>
                <a:lnTo>
                  <a:pt x="1582" y="1309"/>
                </a:lnTo>
                <a:lnTo>
                  <a:pt x="1589" y="1300"/>
                </a:lnTo>
                <a:lnTo>
                  <a:pt x="1589" y="1300"/>
                </a:lnTo>
                <a:lnTo>
                  <a:pt x="1595" y="1291"/>
                </a:lnTo>
                <a:lnTo>
                  <a:pt x="1601" y="1282"/>
                </a:lnTo>
                <a:lnTo>
                  <a:pt x="1609" y="1262"/>
                </a:lnTo>
                <a:lnTo>
                  <a:pt x="1616" y="1244"/>
                </a:lnTo>
                <a:lnTo>
                  <a:pt x="1620" y="1224"/>
                </a:lnTo>
                <a:lnTo>
                  <a:pt x="1622" y="1206"/>
                </a:lnTo>
                <a:lnTo>
                  <a:pt x="1624" y="1188"/>
                </a:lnTo>
                <a:lnTo>
                  <a:pt x="1625" y="1153"/>
                </a:lnTo>
                <a:lnTo>
                  <a:pt x="1625" y="1153"/>
                </a:lnTo>
                <a:lnTo>
                  <a:pt x="1625" y="1120"/>
                </a:lnTo>
                <a:lnTo>
                  <a:pt x="1627" y="1089"/>
                </a:lnTo>
                <a:lnTo>
                  <a:pt x="1627" y="1075"/>
                </a:lnTo>
                <a:lnTo>
                  <a:pt x="1629" y="1062"/>
                </a:lnTo>
                <a:lnTo>
                  <a:pt x="1631" y="1052"/>
                </a:lnTo>
                <a:lnTo>
                  <a:pt x="1633" y="1042"/>
                </a:lnTo>
                <a:lnTo>
                  <a:pt x="1633" y="1042"/>
                </a:lnTo>
                <a:lnTo>
                  <a:pt x="1636" y="1032"/>
                </a:lnTo>
                <a:lnTo>
                  <a:pt x="1642" y="1022"/>
                </a:lnTo>
                <a:lnTo>
                  <a:pt x="1655" y="1001"/>
                </a:lnTo>
                <a:lnTo>
                  <a:pt x="1672" y="976"/>
                </a:lnTo>
                <a:lnTo>
                  <a:pt x="1691" y="949"/>
                </a:lnTo>
                <a:lnTo>
                  <a:pt x="1691" y="949"/>
                </a:lnTo>
                <a:lnTo>
                  <a:pt x="1712" y="920"/>
                </a:lnTo>
                <a:lnTo>
                  <a:pt x="1722" y="903"/>
                </a:lnTo>
                <a:lnTo>
                  <a:pt x="1730" y="886"/>
                </a:lnTo>
                <a:lnTo>
                  <a:pt x="1738" y="869"/>
                </a:lnTo>
                <a:lnTo>
                  <a:pt x="1743" y="849"/>
                </a:lnTo>
                <a:lnTo>
                  <a:pt x="1748" y="829"/>
                </a:lnTo>
                <a:lnTo>
                  <a:pt x="1749" y="818"/>
                </a:lnTo>
                <a:lnTo>
                  <a:pt x="1750" y="806"/>
                </a:lnTo>
                <a:lnTo>
                  <a:pt x="1750" y="806"/>
                </a:lnTo>
                <a:lnTo>
                  <a:pt x="1750" y="806"/>
                </a:lnTo>
                <a:lnTo>
                  <a:pt x="1749" y="795"/>
                </a:lnTo>
                <a:lnTo>
                  <a:pt x="1748" y="785"/>
                </a:lnTo>
                <a:lnTo>
                  <a:pt x="1743" y="764"/>
                </a:lnTo>
                <a:lnTo>
                  <a:pt x="1738" y="745"/>
                </a:lnTo>
                <a:lnTo>
                  <a:pt x="1730" y="726"/>
                </a:lnTo>
                <a:lnTo>
                  <a:pt x="1722" y="709"/>
                </a:lnTo>
                <a:lnTo>
                  <a:pt x="1712" y="693"/>
                </a:lnTo>
                <a:lnTo>
                  <a:pt x="1691" y="664"/>
                </a:lnTo>
                <a:lnTo>
                  <a:pt x="1691" y="664"/>
                </a:lnTo>
                <a:lnTo>
                  <a:pt x="1672" y="637"/>
                </a:lnTo>
                <a:lnTo>
                  <a:pt x="1655" y="612"/>
                </a:lnTo>
                <a:lnTo>
                  <a:pt x="1642" y="590"/>
                </a:lnTo>
                <a:lnTo>
                  <a:pt x="1636" y="580"/>
                </a:lnTo>
                <a:lnTo>
                  <a:pt x="1633" y="571"/>
                </a:lnTo>
                <a:lnTo>
                  <a:pt x="1633" y="571"/>
                </a:lnTo>
                <a:lnTo>
                  <a:pt x="1631" y="561"/>
                </a:lnTo>
                <a:lnTo>
                  <a:pt x="1629" y="550"/>
                </a:lnTo>
                <a:lnTo>
                  <a:pt x="1627" y="524"/>
                </a:lnTo>
                <a:lnTo>
                  <a:pt x="1625" y="493"/>
                </a:lnTo>
                <a:lnTo>
                  <a:pt x="1625" y="460"/>
                </a:lnTo>
                <a:lnTo>
                  <a:pt x="1625" y="460"/>
                </a:lnTo>
                <a:lnTo>
                  <a:pt x="1624" y="425"/>
                </a:lnTo>
                <a:lnTo>
                  <a:pt x="1622" y="406"/>
                </a:lnTo>
                <a:lnTo>
                  <a:pt x="1620" y="388"/>
                </a:lnTo>
                <a:lnTo>
                  <a:pt x="1616" y="369"/>
                </a:lnTo>
                <a:lnTo>
                  <a:pt x="1609" y="350"/>
                </a:lnTo>
                <a:lnTo>
                  <a:pt x="1601" y="331"/>
                </a:lnTo>
                <a:lnTo>
                  <a:pt x="1595" y="322"/>
                </a:lnTo>
                <a:lnTo>
                  <a:pt x="1589" y="312"/>
                </a:lnTo>
                <a:lnTo>
                  <a:pt x="1589" y="312"/>
                </a:lnTo>
                <a:lnTo>
                  <a:pt x="1582" y="304"/>
                </a:lnTo>
                <a:lnTo>
                  <a:pt x="1575" y="296"/>
                </a:lnTo>
                <a:lnTo>
                  <a:pt x="1560" y="282"/>
                </a:lnTo>
                <a:lnTo>
                  <a:pt x="1543" y="270"/>
                </a:lnTo>
                <a:lnTo>
                  <a:pt x="1527" y="259"/>
                </a:lnTo>
                <a:lnTo>
                  <a:pt x="1510" y="252"/>
                </a:lnTo>
                <a:lnTo>
                  <a:pt x="1493" y="244"/>
                </a:lnTo>
                <a:lnTo>
                  <a:pt x="1459" y="232"/>
                </a:lnTo>
                <a:lnTo>
                  <a:pt x="1459" y="232"/>
                </a:lnTo>
                <a:lnTo>
                  <a:pt x="1428" y="222"/>
                </a:lnTo>
                <a:lnTo>
                  <a:pt x="1399" y="212"/>
                </a:lnTo>
                <a:lnTo>
                  <a:pt x="1375" y="202"/>
                </a:lnTo>
                <a:lnTo>
                  <a:pt x="1365" y="197"/>
                </a:lnTo>
                <a:lnTo>
                  <a:pt x="1356" y="190"/>
                </a:lnTo>
                <a:lnTo>
                  <a:pt x="1356" y="190"/>
                </a:lnTo>
                <a:lnTo>
                  <a:pt x="1349" y="185"/>
                </a:lnTo>
                <a:lnTo>
                  <a:pt x="1341" y="177"/>
                </a:lnTo>
                <a:lnTo>
                  <a:pt x="1324" y="157"/>
                </a:lnTo>
                <a:lnTo>
                  <a:pt x="1306" y="133"/>
                </a:lnTo>
                <a:lnTo>
                  <a:pt x="1286" y="106"/>
                </a:lnTo>
                <a:lnTo>
                  <a:pt x="1286" y="106"/>
                </a:lnTo>
                <a:lnTo>
                  <a:pt x="1264" y="78"/>
                </a:lnTo>
                <a:lnTo>
                  <a:pt x="1253" y="64"/>
                </a:lnTo>
                <a:lnTo>
                  <a:pt x="1239" y="51"/>
                </a:lnTo>
                <a:lnTo>
                  <a:pt x="1225" y="38"/>
                </a:lnTo>
                <a:lnTo>
                  <a:pt x="1207" y="26"/>
                </a:lnTo>
                <a:lnTo>
                  <a:pt x="1189" y="15"/>
                </a:lnTo>
                <a:lnTo>
                  <a:pt x="1179" y="11"/>
                </a:lnTo>
                <a:lnTo>
                  <a:pt x="1169" y="8"/>
                </a:lnTo>
                <a:lnTo>
                  <a:pt x="1169" y="8"/>
                </a:lnTo>
                <a:lnTo>
                  <a:pt x="1156" y="3"/>
                </a:lnTo>
                <a:lnTo>
                  <a:pt x="1143" y="1"/>
                </a:lnTo>
                <a:lnTo>
                  <a:pt x="1130" y="0"/>
                </a:lnTo>
                <a:lnTo>
                  <a:pt x="1118" y="0"/>
                </a:lnTo>
                <a:lnTo>
                  <a:pt x="1118" y="0"/>
                </a:lnTo>
                <a:lnTo>
                  <a:pt x="1101" y="1"/>
                </a:lnTo>
                <a:lnTo>
                  <a:pt x="1085" y="2"/>
                </a:lnTo>
                <a:lnTo>
                  <a:pt x="1070" y="5"/>
                </a:lnTo>
                <a:lnTo>
                  <a:pt x="1055" y="9"/>
                </a:lnTo>
                <a:lnTo>
                  <a:pt x="1026" y="16"/>
                </a:lnTo>
                <a:lnTo>
                  <a:pt x="998" y="25"/>
                </a:lnTo>
                <a:lnTo>
                  <a:pt x="973" y="32"/>
                </a:lnTo>
                <a:lnTo>
                  <a:pt x="949" y="40"/>
                </a:lnTo>
                <a:lnTo>
                  <a:pt x="928" y="44"/>
                </a:lnTo>
                <a:lnTo>
                  <a:pt x="919" y="45"/>
                </a:lnTo>
                <a:lnTo>
                  <a:pt x="909" y="45"/>
                </a:lnTo>
                <a:lnTo>
                  <a:pt x="909" y="45"/>
                </a:lnTo>
                <a:lnTo>
                  <a:pt x="900" y="45"/>
                </a:lnTo>
                <a:lnTo>
                  <a:pt x="891" y="44"/>
                </a:lnTo>
                <a:lnTo>
                  <a:pt x="869" y="40"/>
                </a:lnTo>
                <a:lnTo>
                  <a:pt x="846" y="32"/>
                </a:lnTo>
                <a:lnTo>
                  <a:pt x="820" y="25"/>
                </a:lnTo>
                <a:lnTo>
                  <a:pt x="793" y="16"/>
                </a:lnTo>
                <a:lnTo>
                  <a:pt x="764" y="9"/>
                </a:lnTo>
                <a:lnTo>
                  <a:pt x="749" y="5"/>
                </a:lnTo>
                <a:lnTo>
                  <a:pt x="733" y="2"/>
                </a:lnTo>
                <a:lnTo>
                  <a:pt x="718" y="1"/>
                </a:lnTo>
                <a:lnTo>
                  <a:pt x="701" y="0"/>
                </a:lnTo>
                <a:lnTo>
                  <a:pt x="701" y="0"/>
                </a:lnTo>
                <a:lnTo>
                  <a:pt x="688" y="0"/>
                </a:lnTo>
                <a:lnTo>
                  <a:pt x="675" y="1"/>
                </a:lnTo>
                <a:lnTo>
                  <a:pt x="663" y="3"/>
                </a:lnTo>
                <a:lnTo>
                  <a:pt x="650" y="8"/>
                </a:lnTo>
                <a:lnTo>
                  <a:pt x="650" y="8"/>
                </a:lnTo>
                <a:lnTo>
                  <a:pt x="639" y="11"/>
                </a:lnTo>
                <a:lnTo>
                  <a:pt x="629" y="15"/>
                </a:lnTo>
                <a:lnTo>
                  <a:pt x="611" y="26"/>
                </a:lnTo>
                <a:lnTo>
                  <a:pt x="594" y="38"/>
                </a:lnTo>
                <a:lnTo>
                  <a:pt x="579" y="51"/>
                </a:lnTo>
                <a:lnTo>
                  <a:pt x="566" y="64"/>
                </a:lnTo>
                <a:lnTo>
                  <a:pt x="554" y="78"/>
                </a:lnTo>
                <a:lnTo>
                  <a:pt x="533" y="106"/>
                </a:lnTo>
                <a:lnTo>
                  <a:pt x="533" y="106"/>
                </a:lnTo>
                <a:lnTo>
                  <a:pt x="513" y="133"/>
                </a:lnTo>
                <a:lnTo>
                  <a:pt x="495" y="157"/>
                </a:lnTo>
                <a:lnTo>
                  <a:pt x="478" y="177"/>
                </a:lnTo>
                <a:lnTo>
                  <a:pt x="470" y="185"/>
                </a:lnTo>
                <a:lnTo>
                  <a:pt x="461" y="190"/>
                </a:lnTo>
                <a:lnTo>
                  <a:pt x="461" y="190"/>
                </a:lnTo>
                <a:lnTo>
                  <a:pt x="454" y="197"/>
                </a:lnTo>
                <a:lnTo>
                  <a:pt x="444" y="201"/>
                </a:lnTo>
                <a:lnTo>
                  <a:pt x="419" y="212"/>
                </a:lnTo>
                <a:lnTo>
                  <a:pt x="391" y="222"/>
                </a:lnTo>
                <a:lnTo>
                  <a:pt x="359" y="232"/>
                </a:lnTo>
                <a:lnTo>
                  <a:pt x="359" y="232"/>
                </a:lnTo>
                <a:lnTo>
                  <a:pt x="326" y="244"/>
                </a:lnTo>
                <a:lnTo>
                  <a:pt x="309" y="252"/>
                </a:lnTo>
                <a:lnTo>
                  <a:pt x="292" y="259"/>
                </a:lnTo>
                <a:lnTo>
                  <a:pt x="276" y="270"/>
                </a:lnTo>
                <a:lnTo>
                  <a:pt x="259" y="282"/>
                </a:lnTo>
                <a:lnTo>
                  <a:pt x="244" y="296"/>
                </a:lnTo>
                <a:lnTo>
                  <a:pt x="237" y="304"/>
                </a:lnTo>
                <a:lnTo>
                  <a:pt x="230" y="312"/>
                </a:lnTo>
                <a:lnTo>
                  <a:pt x="230" y="312"/>
                </a:lnTo>
                <a:lnTo>
                  <a:pt x="224" y="322"/>
                </a:lnTo>
                <a:lnTo>
                  <a:pt x="218" y="331"/>
                </a:lnTo>
                <a:lnTo>
                  <a:pt x="210" y="350"/>
                </a:lnTo>
                <a:lnTo>
                  <a:pt x="203" y="369"/>
                </a:lnTo>
                <a:lnTo>
                  <a:pt x="199" y="388"/>
                </a:lnTo>
                <a:lnTo>
                  <a:pt x="196" y="406"/>
                </a:lnTo>
                <a:lnTo>
                  <a:pt x="195" y="425"/>
                </a:lnTo>
                <a:lnTo>
                  <a:pt x="193" y="460"/>
                </a:lnTo>
                <a:lnTo>
                  <a:pt x="193" y="460"/>
                </a:lnTo>
                <a:lnTo>
                  <a:pt x="193" y="493"/>
                </a:lnTo>
                <a:lnTo>
                  <a:pt x="192" y="524"/>
                </a:lnTo>
                <a:lnTo>
                  <a:pt x="190" y="550"/>
                </a:lnTo>
                <a:lnTo>
                  <a:pt x="188" y="561"/>
                </a:lnTo>
                <a:lnTo>
                  <a:pt x="186" y="571"/>
                </a:lnTo>
                <a:lnTo>
                  <a:pt x="186" y="571"/>
                </a:lnTo>
                <a:lnTo>
                  <a:pt x="183" y="580"/>
                </a:lnTo>
                <a:lnTo>
                  <a:pt x="177" y="590"/>
                </a:lnTo>
                <a:lnTo>
                  <a:pt x="164" y="612"/>
                </a:lnTo>
                <a:lnTo>
                  <a:pt x="147" y="637"/>
                </a:lnTo>
                <a:lnTo>
                  <a:pt x="128" y="664"/>
                </a:lnTo>
                <a:lnTo>
                  <a:pt x="128" y="664"/>
                </a:lnTo>
                <a:lnTo>
                  <a:pt x="107" y="693"/>
                </a:lnTo>
                <a:lnTo>
                  <a:pt x="97" y="709"/>
                </a:lnTo>
                <a:lnTo>
                  <a:pt x="89" y="726"/>
                </a:lnTo>
                <a:lnTo>
                  <a:pt x="81" y="745"/>
                </a:lnTo>
                <a:lnTo>
                  <a:pt x="75" y="764"/>
                </a:lnTo>
                <a:lnTo>
                  <a:pt x="71" y="785"/>
                </a:lnTo>
                <a:lnTo>
                  <a:pt x="69" y="795"/>
                </a:lnTo>
                <a:lnTo>
                  <a:pt x="69" y="806"/>
                </a:lnTo>
                <a:lnTo>
                  <a:pt x="69" y="806"/>
                </a:lnTo>
                <a:lnTo>
                  <a:pt x="69" y="818"/>
                </a:lnTo>
                <a:lnTo>
                  <a:pt x="71" y="829"/>
                </a:lnTo>
                <a:lnTo>
                  <a:pt x="75" y="849"/>
                </a:lnTo>
                <a:lnTo>
                  <a:pt x="81" y="869"/>
                </a:lnTo>
                <a:lnTo>
                  <a:pt x="89" y="886"/>
                </a:lnTo>
                <a:lnTo>
                  <a:pt x="97" y="903"/>
                </a:lnTo>
                <a:lnTo>
                  <a:pt x="107" y="920"/>
                </a:lnTo>
                <a:lnTo>
                  <a:pt x="128" y="949"/>
                </a:lnTo>
                <a:lnTo>
                  <a:pt x="128" y="949"/>
                </a:lnTo>
                <a:lnTo>
                  <a:pt x="147" y="976"/>
                </a:lnTo>
                <a:lnTo>
                  <a:pt x="164" y="1001"/>
                </a:lnTo>
                <a:lnTo>
                  <a:pt x="177" y="1022"/>
                </a:lnTo>
                <a:lnTo>
                  <a:pt x="183" y="1032"/>
                </a:lnTo>
                <a:lnTo>
                  <a:pt x="186" y="1042"/>
                </a:lnTo>
                <a:lnTo>
                  <a:pt x="186" y="1042"/>
                </a:lnTo>
                <a:lnTo>
                  <a:pt x="188" y="1052"/>
                </a:lnTo>
                <a:lnTo>
                  <a:pt x="190" y="1062"/>
                </a:lnTo>
                <a:lnTo>
                  <a:pt x="192" y="1089"/>
                </a:lnTo>
                <a:lnTo>
                  <a:pt x="193" y="1120"/>
                </a:lnTo>
                <a:lnTo>
                  <a:pt x="193" y="1153"/>
                </a:lnTo>
                <a:lnTo>
                  <a:pt x="193" y="1153"/>
                </a:lnTo>
                <a:lnTo>
                  <a:pt x="195" y="1188"/>
                </a:lnTo>
                <a:lnTo>
                  <a:pt x="196" y="1206"/>
                </a:lnTo>
                <a:lnTo>
                  <a:pt x="199" y="1224"/>
                </a:lnTo>
                <a:lnTo>
                  <a:pt x="203" y="1244"/>
                </a:lnTo>
                <a:lnTo>
                  <a:pt x="210" y="1262"/>
                </a:lnTo>
                <a:lnTo>
                  <a:pt x="218" y="1282"/>
                </a:lnTo>
                <a:lnTo>
                  <a:pt x="224" y="1291"/>
                </a:lnTo>
                <a:lnTo>
                  <a:pt x="230" y="1300"/>
                </a:lnTo>
                <a:lnTo>
                  <a:pt x="230" y="1300"/>
                </a:lnTo>
                <a:lnTo>
                  <a:pt x="237" y="1309"/>
                </a:lnTo>
                <a:lnTo>
                  <a:pt x="244" y="1316"/>
                </a:lnTo>
                <a:lnTo>
                  <a:pt x="259" y="1331"/>
                </a:lnTo>
                <a:lnTo>
                  <a:pt x="276" y="1343"/>
                </a:lnTo>
                <a:lnTo>
                  <a:pt x="292" y="1353"/>
                </a:lnTo>
                <a:lnTo>
                  <a:pt x="309" y="1362"/>
                </a:lnTo>
                <a:lnTo>
                  <a:pt x="326" y="1368"/>
                </a:lnTo>
                <a:lnTo>
                  <a:pt x="359" y="1380"/>
                </a:lnTo>
                <a:lnTo>
                  <a:pt x="359" y="1380"/>
                </a:lnTo>
                <a:lnTo>
                  <a:pt x="393" y="1392"/>
                </a:lnTo>
                <a:lnTo>
                  <a:pt x="424" y="1403"/>
                </a:lnTo>
                <a:lnTo>
                  <a:pt x="0" y="2160"/>
                </a:lnTo>
                <a:lnTo>
                  <a:pt x="382" y="2046"/>
                </a:lnTo>
                <a:lnTo>
                  <a:pt x="486" y="2432"/>
                </a:lnTo>
                <a:lnTo>
                  <a:pt x="1018" y="1484"/>
                </a:lnTo>
                <a:lnTo>
                  <a:pt x="1018" y="1484"/>
                </a:lnTo>
                <a:lnTo>
                  <a:pt x="993" y="1476"/>
                </a:lnTo>
                <a:lnTo>
                  <a:pt x="966" y="1470"/>
                </a:lnTo>
                <a:lnTo>
                  <a:pt x="938" y="1465"/>
                </a:lnTo>
                <a:lnTo>
                  <a:pt x="924" y="1463"/>
                </a:lnTo>
                <a:lnTo>
                  <a:pt x="909" y="1462"/>
                </a:lnTo>
                <a:lnTo>
                  <a:pt x="909" y="1462"/>
                </a:lnTo>
                <a:lnTo>
                  <a:pt x="893" y="1463"/>
                </a:lnTo>
                <a:lnTo>
                  <a:pt x="876" y="1465"/>
                </a:lnTo>
                <a:lnTo>
                  <a:pt x="860" y="1469"/>
                </a:lnTo>
                <a:lnTo>
                  <a:pt x="845" y="1472"/>
                </a:lnTo>
                <a:lnTo>
                  <a:pt x="815" y="1480"/>
                </a:lnTo>
                <a:lnTo>
                  <a:pt x="788" y="1488"/>
                </a:lnTo>
                <a:lnTo>
                  <a:pt x="762" y="1496"/>
                </a:lnTo>
                <a:lnTo>
                  <a:pt x="739" y="1503"/>
                </a:lnTo>
                <a:lnTo>
                  <a:pt x="719" y="1508"/>
                </a:lnTo>
                <a:lnTo>
                  <a:pt x="709" y="1509"/>
                </a:lnTo>
                <a:lnTo>
                  <a:pt x="700" y="1509"/>
                </a:lnTo>
                <a:lnTo>
                  <a:pt x="700" y="1509"/>
                </a:lnTo>
                <a:lnTo>
                  <a:pt x="691" y="1508"/>
                </a:lnTo>
                <a:lnTo>
                  <a:pt x="682" y="1505"/>
                </a:lnTo>
                <a:lnTo>
                  <a:pt x="682" y="1505"/>
                </a:lnTo>
                <a:lnTo>
                  <a:pt x="674" y="1503"/>
                </a:lnTo>
                <a:lnTo>
                  <a:pt x="668" y="1499"/>
                </a:lnTo>
                <a:lnTo>
                  <a:pt x="659" y="1494"/>
                </a:lnTo>
                <a:lnTo>
                  <a:pt x="652" y="1486"/>
                </a:lnTo>
                <a:lnTo>
                  <a:pt x="643" y="1477"/>
                </a:lnTo>
                <a:lnTo>
                  <a:pt x="634" y="1468"/>
                </a:lnTo>
                <a:lnTo>
                  <a:pt x="617" y="1445"/>
                </a:lnTo>
                <a:lnTo>
                  <a:pt x="617" y="1445"/>
                </a:lnTo>
                <a:lnTo>
                  <a:pt x="598" y="1418"/>
                </a:lnTo>
                <a:lnTo>
                  <a:pt x="577" y="1391"/>
                </a:lnTo>
                <a:lnTo>
                  <a:pt x="565" y="1377"/>
                </a:lnTo>
                <a:lnTo>
                  <a:pt x="552" y="1363"/>
                </a:lnTo>
                <a:lnTo>
                  <a:pt x="539" y="1350"/>
                </a:lnTo>
                <a:lnTo>
                  <a:pt x="523" y="1337"/>
                </a:lnTo>
                <a:lnTo>
                  <a:pt x="523" y="1337"/>
                </a:lnTo>
                <a:lnTo>
                  <a:pt x="507" y="1327"/>
                </a:lnTo>
                <a:lnTo>
                  <a:pt x="491" y="1317"/>
                </a:lnTo>
                <a:lnTo>
                  <a:pt x="473" y="1310"/>
                </a:lnTo>
                <a:lnTo>
                  <a:pt x="456" y="1303"/>
                </a:lnTo>
                <a:lnTo>
                  <a:pt x="424" y="1291"/>
                </a:lnTo>
                <a:lnTo>
                  <a:pt x="392" y="1282"/>
                </a:lnTo>
                <a:lnTo>
                  <a:pt x="392" y="1282"/>
                </a:lnTo>
                <a:lnTo>
                  <a:pt x="364" y="1271"/>
                </a:lnTo>
                <a:lnTo>
                  <a:pt x="352" y="1267"/>
                </a:lnTo>
                <a:lnTo>
                  <a:pt x="343" y="1261"/>
                </a:lnTo>
                <a:lnTo>
                  <a:pt x="333" y="1256"/>
                </a:lnTo>
                <a:lnTo>
                  <a:pt x="325" y="1250"/>
                </a:lnTo>
                <a:lnTo>
                  <a:pt x="319" y="1244"/>
                </a:lnTo>
                <a:lnTo>
                  <a:pt x="315" y="1239"/>
                </a:lnTo>
                <a:lnTo>
                  <a:pt x="315" y="1239"/>
                </a:lnTo>
                <a:lnTo>
                  <a:pt x="310" y="1233"/>
                </a:lnTo>
                <a:lnTo>
                  <a:pt x="307" y="1226"/>
                </a:lnTo>
                <a:lnTo>
                  <a:pt x="304" y="1216"/>
                </a:lnTo>
                <a:lnTo>
                  <a:pt x="302" y="1206"/>
                </a:lnTo>
                <a:lnTo>
                  <a:pt x="300" y="1194"/>
                </a:lnTo>
                <a:lnTo>
                  <a:pt x="299" y="1181"/>
                </a:lnTo>
                <a:lnTo>
                  <a:pt x="298" y="1152"/>
                </a:lnTo>
                <a:lnTo>
                  <a:pt x="298" y="1152"/>
                </a:lnTo>
                <a:lnTo>
                  <a:pt x="298" y="1119"/>
                </a:lnTo>
                <a:lnTo>
                  <a:pt x="297" y="1084"/>
                </a:lnTo>
                <a:lnTo>
                  <a:pt x="296" y="1066"/>
                </a:lnTo>
                <a:lnTo>
                  <a:pt x="294" y="1047"/>
                </a:lnTo>
                <a:lnTo>
                  <a:pt x="290" y="1029"/>
                </a:lnTo>
                <a:lnTo>
                  <a:pt x="285" y="1009"/>
                </a:lnTo>
                <a:lnTo>
                  <a:pt x="285" y="1009"/>
                </a:lnTo>
                <a:lnTo>
                  <a:pt x="278" y="991"/>
                </a:lnTo>
                <a:lnTo>
                  <a:pt x="270" y="974"/>
                </a:lnTo>
                <a:lnTo>
                  <a:pt x="260" y="958"/>
                </a:lnTo>
                <a:lnTo>
                  <a:pt x="251" y="942"/>
                </a:lnTo>
                <a:lnTo>
                  <a:pt x="231" y="914"/>
                </a:lnTo>
                <a:lnTo>
                  <a:pt x="212" y="888"/>
                </a:lnTo>
                <a:lnTo>
                  <a:pt x="212" y="888"/>
                </a:lnTo>
                <a:lnTo>
                  <a:pt x="196" y="865"/>
                </a:lnTo>
                <a:lnTo>
                  <a:pt x="189" y="853"/>
                </a:lnTo>
                <a:lnTo>
                  <a:pt x="184" y="842"/>
                </a:lnTo>
                <a:lnTo>
                  <a:pt x="179" y="832"/>
                </a:lnTo>
                <a:lnTo>
                  <a:pt x="176" y="822"/>
                </a:lnTo>
                <a:lnTo>
                  <a:pt x="174" y="814"/>
                </a:lnTo>
                <a:lnTo>
                  <a:pt x="174" y="806"/>
                </a:lnTo>
                <a:lnTo>
                  <a:pt x="174" y="806"/>
                </a:lnTo>
                <a:lnTo>
                  <a:pt x="174" y="799"/>
                </a:lnTo>
                <a:lnTo>
                  <a:pt x="176" y="790"/>
                </a:lnTo>
                <a:lnTo>
                  <a:pt x="179" y="780"/>
                </a:lnTo>
                <a:lnTo>
                  <a:pt x="184" y="771"/>
                </a:lnTo>
                <a:lnTo>
                  <a:pt x="189" y="760"/>
                </a:lnTo>
                <a:lnTo>
                  <a:pt x="196" y="749"/>
                </a:lnTo>
                <a:lnTo>
                  <a:pt x="212" y="724"/>
                </a:lnTo>
                <a:lnTo>
                  <a:pt x="212" y="724"/>
                </a:lnTo>
                <a:lnTo>
                  <a:pt x="231" y="698"/>
                </a:lnTo>
                <a:lnTo>
                  <a:pt x="251" y="670"/>
                </a:lnTo>
                <a:lnTo>
                  <a:pt x="260" y="655"/>
                </a:lnTo>
                <a:lnTo>
                  <a:pt x="270" y="639"/>
                </a:lnTo>
                <a:lnTo>
                  <a:pt x="278" y="621"/>
                </a:lnTo>
                <a:lnTo>
                  <a:pt x="285" y="603"/>
                </a:lnTo>
                <a:lnTo>
                  <a:pt x="285" y="603"/>
                </a:lnTo>
                <a:lnTo>
                  <a:pt x="290" y="585"/>
                </a:lnTo>
                <a:lnTo>
                  <a:pt x="294" y="565"/>
                </a:lnTo>
                <a:lnTo>
                  <a:pt x="296" y="547"/>
                </a:lnTo>
                <a:lnTo>
                  <a:pt x="297" y="528"/>
                </a:lnTo>
                <a:lnTo>
                  <a:pt x="298" y="494"/>
                </a:lnTo>
                <a:lnTo>
                  <a:pt x="298" y="461"/>
                </a:lnTo>
                <a:lnTo>
                  <a:pt x="298" y="461"/>
                </a:lnTo>
                <a:lnTo>
                  <a:pt x="299" y="431"/>
                </a:lnTo>
                <a:lnTo>
                  <a:pt x="300" y="418"/>
                </a:lnTo>
                <a:lnTo>
                  <a:pt x="302" y="406"/>
                </a:lnTo>
                <a:lnTo>
                  <a:pt x="304" y="397"/>
                </a:lnTo>
                <a:lnTo>
                  <a:pt x="307" y="388"/>
                </a:lnTo>
                <a:lnTo>
                  <a:pt x="310" y="380"/>
                </a:lnTo>
                <a:lnTo>
                  <a:pt x="315" y="374"/>
                </a:lnTo>
                <a:lnTo>
                  <a:pt x="315" y="374"/>
                </a:lnTo>
                <a:lnTo>
                  <a:pt x="319" y="369"/>
                </a:lnTo>
                <a:lnTo>
                  <a:pt x="325" y="363"/>
                </a:lnTo>
                <a:lnTo>
                  <a:pt x="333" y="358"/>
                </a:lnTo>
                <a:lnTo>
                  <a:pt x="343" y="352"/>
                </a:lnTo>
                <a:lnTo>
                  <a:pt x="352" y="347"/>
                </a:lnTo>
                <a:lnTo>
                  <a:pt x="364" y="342"/>
                </a:lnTo>
                <a:lnTo>
                  <a:pt x="392" y="331"/>
                </a:lnTo>
                <a:lnTo>
                  <a:pt x="392" y="331"/>
                </a:lnTo>
                <a:lnTo>
                  <a:pt x="424" y="321"/>
                </a:lnTo>
                <a:lnTo>
                  <a:pt x="456" y="310"/>
                </a:lnTo>
                <a:lnTo>
                  <a:pt x="473" y="303"/>
                </a:lnTo>
                <a:lnTo>
                  <a:pt x="491" y="295"/>
                </a:lnTo>
                <a:lnTo>
                  <a:pt x="507" y="286"/>
                </a:lnTo>
                <a:lnTo>
                  <a:pt x="523" y="276"/>
                </a:lnTo>
                <a:lnTo>
                  <a:pt x="523" y="276"/>
                </a:lnTo>
                <a:lnTo>
                  <a:pt x="539" y="263"/>
                </a:lnTo>
                <a:lnTo>
                  <a:pt x="552" y="250"/>
                </a:lnTo>
                <a:lnTo>
                  <a:pt x="565" y="236"/>
                </a:lnTo>
                <a:lnTo>
                  <a:pt x="577" y="223"/>
                </a:lnTo>
                <a:lnTo>
                  <a:pt x="598" y="195"/>
                </a:lnTo>
                <a:lnTo>
                  <a:pt x="617" y="169"/>
                </a:lnTo>
                <a:lnTo>
                  <a:pt x="617" y="169"/>
                </a:lnTo>
                <a:lnTo>
                  <a:pt x="634" y="145"/>
                </a:lnTo>
                <a:lnTo>
                  <a:pt x="643" y="135"/>
                </a:lnTo>
                <a:lnTo>
                  <a:pt x="652" y="126"/>
                </a:lnTo>
                <a:lnTo>
                  <a:pt x="660" y="119"/>
                </a:lnTo>
                <a:lnTo>
                  <a:pt x="668" y="113"/>
                </a:lnTo>
                <a:lnTo>
                  <a:pt x="675" y="109"/>
                </a:lnTo>
                <a:lnTo>
                  <a:pt x="682" y="107"/>
                </a:lnTo>
                <a:lnTo>
                  <a:pt x="682" y="107"/>
                </a:lnTo>
                <a:lnTo>
                  <a:pt x="691" y="105"/>
                </a:lnTo>
                <a:lnTo>
                  <a:pt x="701" y="104"/>
                </a:lnTo>
                <a:lnTo>
                  <a:pt x="701" y="104"/>
                </a:lnTo>
                <a:lnTo>
                  <a:pt x="706" y="104"/>
                </a:lnTo>
                <a:lnTo>
                  <a:pt x="706" y="104"/>
                </a:lnTo>
                <a:lnTo>
                  <a:pt x="713" y="105"/>
                </a:lnTo>
                <a:lnTo>
                  <a:pt x="723" y="106"/>
                </a:lnTo>
                <a:lnTo>
                  <a:pt x="744" y="110"/>
                </a:lnTo>
                <a:lnTo>
                  <a:pt x="766" y="118"/>
                </a:lnTo>
                <a:lnTo>
                  <a:pt x="791" y="126"/>
                </a:lnTo>
                <a:lnTo>
                  <a:pt x="818" y="134"/>
                </a:lnTo>
                <a:lnTo>
                  <a:pt x="847" y="142"/>
                </a:lnTo>
                <a:lnTo>
                  <a:pt x="862" y="145"/>
                </a:lnTo>
                <a:lnTo>
                  <a:pt x="878" y="147"/>
                </a:lnTo>
                <a:lnTo>
                  <a:pt x="893" y="149"/>
                </a:lnTo>
                <a:lnTo>
                  <a:pt x="909" y="150"/>
                </a:lnTo>
                <a:lnTo>
                  <a:pt x="909" y="150"/>
                </a:lnTo>
                <a:lnTo>
                  <a:pt x="926" y="149"/>
                </a:lnTo>
                <a:lnTo>
                  <a:pt x="942" y="147"/>
                </a:lnTo>
                <a:lnTo>
                  <a:pt x="959" y="145"/>
                </a:lnTo>
                <a:lnTo>
                  <a:pt x="974" y="142"/>
                </a:lnTo>
                <a:lnTo>
                  <a:pt x="1003" y="133"/>
                </a:lnTo>
                <a:lnTo>
                  <a:pt x="1031" y="124"/>
                </a:lnTo>
                <a:lnTo>
                  <a:pt x="1057" y="117"/>
                </a:lnTo>
                <a:lnTo>
                  <a:pt x="1080" y="109"/>
                </a:lnTo>
                <a:lnTo>
                  <a:pt x="1100" y="105"/>
                </a:lnTo>
                <a:lnTo>
                  <a:pt x="1109" y="104"/>
                </a:lnTo>
                <a:lnTo>
                  <a:pt x="1118" y="104"/>
                </a:lnTo>
                <a:lnTo>
                  <a:pt x="1118" y="104"/>
                </a:lnTo>
                <a:lnTo>
                  <a:pt x="1128" y="105"/>
                </a:lnTo>
                <a:lnTo>
                  <a:pt x="1137" y="107"/>
                </a:lnTo>
                <a:lnTo>
                  <a:pt x="1137" y="107"/>
                </a:lnTo>
                <a:lnTo>
                  <a:pt x="1143" y="109"/>
                </a:lnTo>
                <a:lnTo>
                  <a:pt x="1151" y="113"/>
                </a:lnTo>
                <a:lnTo>
                  <a:pt x="1159" y="119"/>
                </a:lnTo>
                <a:lnTo>
                  <a:pt x="1167" y="126"/>
                </a:lnTo>
                <a:lnTo>
                  <a:pt x="1175" y="135"/>
                </a:lnTo>
                <a:lnTo>
                  <a:pt x="1183" y="145"/>
                </a:lnTo>
                <a:lnTo>
                  <a:pt x="1202" y="169"/>
                </a:lnTo>
                <a:lnTo>
                  <a:pt x="1202" y="169"/>
                </a:lnTo>
                <a:lnTo>
                  <a:pt x="1221" y="195"/>
                </a:lnTo>
                <a:lnTo>
                  <a:pt x="1242" y="223"/>
                </a:lnTo>
                <a:lnTo>
                  <a:pt x="1254" y="236"/>
                </a:lnTo>
                <a:lnTo>
                  <a:pt x="1266" y="250"/>
                </a:lnTo>
                <a:lnTo>
                  <a:pt x="1280" y="263"/>
                </a:lnTo>
                <a:lnTo>
                  <a:pt x="1295" y="276"/>
                </a:lnTo>
                <a:lnTo>
                  <a:pt x="1295" y="276"/>
                </a:lnTo>
                <a:lnTo>
                  <a:pt x="1312" y="286"/>
                </a:lnTo>
                <a:lnTo>
                  <a:pt x="1328" y="295"/>
                </a:lnTo>
                <a:lnTo>
                  <a:pt x="1346" y="303"/>
                </a:lnTo>
                <a:lnTo>
                  <a:pt x="1362" y="310"/>
                </a:lnTo>
                <a:lnTo>
                  <a:pt x="1395" y="321"/>
                </a:lnTo>
                <a:lnTo>
                  <a:pt x="1427" y="332"/>
                </a:lnTo>
                <a:lnTo>
                  <a:pt x="1427" y="332"/>
                </a:lnTo>
                <a:lnTo>
                  <a:pt x="1454" y="342"/>
                </a:lnTo>
                <a:lnTo>
                  <a:pt x="1466" y="347"/>
                </a:lnTo>
                <a:lnTo>
                  <a:pt x="1476" y="352"/>
                </a:lnTo>
                <a:lnTo>
                  <a:pt x="1486" y="358"/>
                </a:lnTo>
                <a:lnTo>
                  <a:pt x="1494" y="363"/>
                </a:lnTo>
                <a:lnTo>
                  <a:pt x="1500" y="369"/>
                </a:lnTo>
                <a:lnTo>
                  <a:pt x="1504" y="374"/>
                </a:lnTo>
                <a:lnTo>
                  <a:pt x="1504" y="374"/>
                </a:lnTo>
                <a:lnTo>
                  <a:pt x="1509" y="380"/>
                </a:lnTo>
                <a:lnTo>
                  <a:pt x="1512" y="388"/>
                </a:lnTo>
                <a:lnTo>
                  <a:pt x="1514" y="397"/>
                </a:lnTo>
                <a:lnTo>
                  <a:pt x="1516" y="406"/>
                </a:lnTo>
                <a:lnTo>
                  <a:pt x="1518" y="418"/>
                </a:lnTo>
                <a:lnTo>
                  <a:pt x="1520" y="431"/>
                </a:lnTo>
                <a:lnTo>
                  <a:pt x="1521" y="461"/>
                </a:lnTo>
                <a:lnTo>
                  <a:pt x="1521" y="461"/>
                </a:lnTo>
                <a:lnTo>
                  <a:pt x="1521" y="494"/>
                </a:lnTo>
                <a:lnTo>
                  <a:pt x="1522" y="528"/>
                </a:lnTo>
                <a:lnTo>
                  <a:pt x="1523" y="547"/>
                </a:lnTo>
                <a:lnTo>
                  <a:pt x="1525" y="565"/>
                </a:lnTo>
                <a:lnTo>
                  <a:pt x="1528" y="585"/>
                </a:lnTo>
                <a:lnTo>
                  <a:pt x="1534" y="603"/>
                </a:lnTo>
                <a:lnTo>
                  <a:pt x="1534" y="603"/>
                </a:lnTo>
                <a:lnTo>
                  <a:pt x="1541" y="621"/>
                </a:lnTo>
                <a:lnTo>
                  <a:pt x="1549" y="639"/>
                </a:lnTo>
                <a:lnTo>
                  <a:pt x="1558" y="655"/>
                </a:lnTo>
                <a:lnTo>
                  <a:pt x="1567" y="670"/>
                </a:lnTo>
                <a:lnTo>
                  <a:pt x="1588" y="698"/>
                </a:lnTo>
                <a:lnTo>
                  <a:pt x="1606" y="724"/>
                </a:lnTo>
                <a:lnTo>
                  <a:pt x="1606" y="724"/>
                </a:lnTo>
                <a:lnTo>
                  <a:pt x="1623" y="749"/>
                </a:lnTo>
                <a:lnTo>
                  <a:pt x="1630" y="760"/>
                </a:lnTo>
                <a:lnTo>
                  <a:pt x="1635" y="771"/>
                </a:lnTo>
                <a:lnTo>
                  <a:pt x="1640" y="780"/>
                </a:lnTo>
                <a:lnTo>
                  <a:pt x="1643" y="790"/>
                </a:lnTo>
                <a:lnTo>
                  <a:pt x="1644" y="799"/>
                </a:lnTo>
                <a:lnTo>
                  <a:pt x="1645" y="806"/>
                </a:lnTo>
                <a:lnTo>
                  <a:pt x="1645" y="806"/>
                </a:lnTo>
                <a:lnTo>
                  <a:pt x="1644" y="814"/>
                </a:lnTo>
                <a:lnTo>
                  <a:pt x="1643" y="822"/>
                </a:lnTo>
                <a:lnTo>
                  <a:pt x="1640" y="832"/>
                </a:lnTo>
                <a:lnTo>
                  <a:pt x="1635" y="842"/>
                </a:lnTo>
                <a:lnTo>
                  <a:pt x="1630" y="853"/>
                </a:lnTo>
                <a:lnTo>
                  <a:pt x="1623" y="865"/>
                </a:lnTo>
                <a:lnTo>
                  <a:pt x="1606" y="888"/>
                </a:lnTo>
                <a:lnTo>
                  <a:pt x="1606" y="888"/>
                </a:lnTo>
                <a:lnTo>
                  <a:pt x="1588" y="914"/>
                </a:lnTo>
                <a:lnTo>
                  <a:pt x="1567" y="942"/>
                </a:lnTo>
                <a:lnTo>
                  <a:pt x="1558" y="958"/>
                </a:lnTo>
                <a:lnTo>
                  <a:pt x="1549" y="974"/>
                </a:lnTo>
                <a:lnTo>
                  <a:pt x="1541" y="991"/>
                </a:lnTo>
                <a:lnTo>
                  <a:pt x="1534" y="1009"/>
                </a:lnTo>
                <a:lnTo>
                  <a:pt x="1534" y="1009"/>
                </a:lnTo>
                <a:lnTo>
                  <a:pt x="1528" y="1029"/>
                </a:lnTo>
                <a:lnTo>
                  <a:pt x="1525" y="1047"/>
                </a:lnTo>
                <a:lnTo>
                  <a:pt x="1523" y="1066"/>
                </a:lnTo>
                <a:lnTo>
                  <a:pt x="1522" y="1084"/>
                </a:lnTo>
                <a:lnTo>
                  <a:pt x="1521" y="1119"/>
                </a:lnTo>
                <a:lnTo>
                  <a:pt x="1521" y="1152"/>
                </a:lnTo>
                <a:lnTo>
                  <a:pt x="1521" y="1152"/>
                </a:lnTo>
                <a:lnTo>
                  <a:pt x="1520" y="1181"/>
                </a:lnTo>
                <a:lnTo>
                  <a:pt x="1518" y="1194"/>
                </a:lnTo>
                <a:lnTo>
                  <a:pt x="1516" y="1206"/>
                </a:lnTo>
                <a:lnTo>
                  <a:pt x="1514" y="1216"/>
                </a:lnTo>
                <a:lnTo>
                  <a:pt x="1512" y="1226"/>
                </a:lnTo>
                <a:lnTo>
                  <a:pt x="1509" y="1233"/>
                </a:lnTo>
                <a:lnTo>
                  <a:pt x="1504" y="1239"/>
                </a:lnTo>
                <a:lnTo>
                  <a:pt x="1504" y="1239"/>
                </a:lnTo>
                <a:lnTo>
                  <a:pt x="1500" y="1244"/>
                </a:lnTo>
                <a:lnTo>
                  <a:pt x="1494" y="1250"/>
                </a:lnTo>
                <a:lnTo>
                  <a:pt x="1486" y="1256"/>
                </a:lnTo>
                <a:lnTo>
                  <a:pt x="1476" y="1261"/>
                </a:lnTo>
                <a:lnTo>
                  <a:pt x="1466" y="1267"/>
                </a:lnTo>
                <a:lnTo>
                  <a:pt x="1454" y="1271"/>
                </a:lnTo>
                <a:lnTo>
                  <a:pt x="1427" y="1282"/>
                </a:lnTo>
                <a:lnTo>
                  <a:pt x="1427" y="1282"/>
                </a:lnTo>
                <a:lnTo>
                  <a:pt x="1395" y="1291"/>
                </a:lnTo>
                <a:lnTo>
                  <a:pt x="1362" y="1303"/>
                </a:lnTo>
                <a:lnTo>
                  <a:pt x="1346" y="1310"/>
                </a:lnTo>
                <a:lnTo>
                  <a:pt x="1328" y="1317"/>
                </a:lnTo>
                <a:lnTo>
                  <a:pt x="1312" y="1327"/>
                </a:lnTo>
                <a:lnTo>
                  <a:pt x="1295" y="1337"/>
                </a:lnTo>
                <a:lnTo>
                  <a:pt x="1295" y="1337"/>
                </a:lnTo>
                <a:lnTo>
                  <a:pt x="1280" y="1350"/>
                </a:lnTo>
                <a:lnTo>
                  <a:pt x="1266" y="1363"/>
                </a:lnTo>
                <a:lnTo>
                  <a:pt x="1254" y="1377"/>
                </a:lnTo>
                <a:lnTo>
                  <a:pt x="1242" y="1391"/>
                </a:lnTo>
                <a:lnTo>
                  <a:pt x="1221" y="1418"/>
                </a:lnTo>
                <a:lnTo>
                  <a:pt x="1202" y="1445"/>
                </a:lnTo>
                <a:lnTo>
                  <a:pt x="1202" y="1445"/>
                </a:lnTo>
                <a:lnTo>
                  <a:pt x="1183" y="1468"/>
                </a:lnTo>
                <a:lnTo>
                  <a:pt x="1175" y="1477"/>
                </a:lnTo>
                <a:lnTo>
                  <a:pt x="1167" y="1486"/>
                </a:lnTo>
                <a:lnTo>
                  <a:pt x="1159" y="1494"/>
                </a:lnTo>
                <a:lnTo>
                  <a:pt x="1151" y="1499"/>
                </a:lnTo>
                <a:lnTo>
                  <a:pt x="1143" y="1503"/>
                </a:lnTo>
                <a:lnTo>
                  <a:pt x="1137" y="1505"/>
                </a:lnTo>
                <a:lnTo>
                  <a:pt x="1137" y="1505"/>
                </a:lnTo>
                <a:lnTo>
                  <a:pt x="1128" y="1508"/>
                </a:lnTo>
                <a:lnTo>
                  <a:pt x="1118" y="1509"/>
                </a:lnTo>
                <a:lnTo>
                  <a:pt x="1118" y="1509"/>
                </a:lnTo>
                <a:lnTo>
                  <a:pt x="1107" y="1509"/>
                </a:lnTo>
                <a:lnTo>
                  <a:pt x="1096" y="1507"/>
                </a:lnTo>
                <a:lnTo>
                  <a:pt x="1083" y="1503"/>
                </a:lnTo>
                <a:lnTo>
                  <a:pt x="1069" y="1500"/>
                </a:lnTo>
                <a:lnTo>
                  <a:pt x="1016" y="1594"/>
                </a:lnTo>
                <a:lnTo>
                  <a:pt x="1016" y="1594"/>
                </a:lnTo>
                <a:lnTo>
                  <a:pt x="1040" y="1601"/>
                </a:lnTo>
                <a:lnTo>
                  <a:pt x="1065" y="1606"/>
                </a:lnTo>
                <a:lnTo>
                  <a:pt x="1090" y="1611"/>
                </a:lnTo>
                <a:lnTo>
                  <a:pt x="1105" y="1612"/>
                </a:lnTo>
                <a:lnTo>
                  <a:pt x="1118" y="1614"/>
                </a:lnTo>
                <a:lnTo>
                  <a:pt x="1118" y="1614"/>
                </a:lnTo>
                <a:lnTo>
                  <a:pt x="1130" y="1612"/>
                </a:lnTo>
                <a:lnTo>
                  <a:pt x="1142" y="1611"/>
                </a:lnTo>
                <a:lnTo>
                  <a:pt x="1155" y="1609"/>
                </a:lnTo>
                <a:lnTo>
                  <a:pt x="1168" y="1606"/>
                </a:lnTo>
                <a:lnTo>
                  <a:pt x="1168" y="1606"/>
                </a:lnTo>
                <a:lnTo>
                  <a:pt x="1179" y="1602"/>
                </a:lnTo>
                <a:lnTo>
                  <a:pt x="1189" y="1597"/>
                </a:lnTo>
                <a:lnTo>
                  <a:pt x="1207" y="1587"/>
                </a:lnTo>
                <a:lnTo>
                  <a:pt x="1225" y="1576"/>
                </a:lnTo>
                <a:lnTo>
                  <a:pt x="1239" y="1563"/>
                </a:lnTo>
                <a:lnTo>
                  <a:pt x="1253" y="1549"/>
                </a:lnTo>
                <a:lnTo>
                  <a:pt x="1264" y="1535"/>
                </a:lnTo>
                <a:lnTo>
                  <a:pt x="1286" y="1507"/>
                </a:lnTo>
                <a:lnTo>
                  <a:pt x="1286" y="1507"/>
                </a:lnTo>
                <a:lnTo>
                  <a:pt x="1308" y="1477"/>
                </a:lnTo>
                <a:lnTo>
                  <a:pt x="1602" y="2005"/>
                </a:lnTo>
                <a:lnTo>
                  <a:pt x="1365" y="1933"/>
                </a:lnTo>
                <a:lnTo>
                  <a:pt x="1299" y="2175"/>
                </a:lnTo>
                <a:lnTo>
                  <a:pt x="994" y="1632"/>
                </a:lnTo>
                <a:lnTo>
                  <a:pt x="935" y="1739"/>
                </a:lnTo>
                <a:lnTo>
                  <a:pt x="1333" y="2450"/>
                </a:lnTo>
                <a:lnTo>
                  <a:pt x="1366" y="2327"/>
                </a:lnTo>
                <a:lnTo>
                  <a:pt x="1437" y="2064"/>
                </a:lnTo>
                <a:lnTo>
                  <a:pt x="1820" y="2180"/>
                </a:lnTo>
                <a:lnTo>
                  <a:pt x="1387" y="1406"/>
                </a:lnTo>
                <a:close/>
                <a:moveTo>
                  <a:pt x="806" y="1646"/>
                </a:moveTo>
                <a:lnTo>
                  <a:pt x="521" y="2157"/>
                </a:lnTo>
                <a:lnTo>
                  <a:pt x="454" y="1914"/>
                </a:lnTo>
                <a:lnTo>
                  <a:pt x="217" y="1985"/>
                </a:lnTo>
                <a:lnTo>
                  <a:pt x="399" y="1661"/>
                </a:lnTo>
                <a:lnTo>
                  <a:pt x="806" y="1646"/>
                </a:lnTo>
                <a:close/>
                <a:moveTo>
                  <a:pt x="1458" y="806"/>
                </a:moveTo>
                <a:lnTo>
                  <a:pt x="1458" y="806"/>
                </a:lnTo>
                <a:lnTo>
                  <a:pt x="1458" y="778"/>
                </a:lnTo>
                <a:lnTo>
                  <a:pt x="1456" y="750"/>
                </a:lnTo>
                <a:lnTo>
                  <a:pt x="1451" y="723"/>
                </a:lnTo>
                <a:lnTo>
                  <a:pt x="1447" y="696"/>
                </a:lnTo>
                <a:lnTo>
                  <a:pt x="1441" y="669"/>
                </a:lnTo>
                <a:lnTo>
                  <a:pt x="1433" y="643"/>
                </a:lnTo>
                <a:lnTo>
                  <a:pt x="1424" y="617"/>
                </a:lnTo>
                <a:lnTo>
                  <a:pt x="1415" y="592"/>
                </a:lnTo>
                <a:lnTo>
                  <a:pt x="1404" y="568"/>
                </a:lnTo>
                <a:lnTo>
                  <a:pt x="1392" y="545"/>
                </a:lnTo>
                <a:lnTo>
                  <a:pt x="1379" y="522"/>
                </a:lnTo>
                <a:lnTo>
                  <a:pt x="1364" y="499"/>
                </a:lnTo>
                <a:lnTo>
                  <a:pt x="1349" y="478"/>
                </a:lnTo>
                <a:lnTo>
                  <a:pt x="1333" y="457"/>
                </a:lnTo>
                <a:lnTo>
                  <a:pt x="1315" y="438"/>
                </a:lnTo>
                <a:lnTo>
                  <a:pt x="1297" y="418"/>
                </a:lnTo>
                <a:lnTo>
                  <a:pt x="1279" y="400"/>
                </a:lnTo>
                <a:lnTo>
                  <a:pt x="1258" y="383"/>
                </a:lnTo>
                <a:lnTo>
                  <a:pt x="1237" y="366"/>
                </a:lnTo>
                <a:lnTo>
                  <a:pt x="1216" y="351"/>
                </a:lnTo>
                <a:lnTo>
                  <a:pt x="1194" y="337"/>
                </a:lnTo>
                <a:lnTo>
                  <a:pt x="1170" y="324"/>
                </a:lnTo>
                <a:lnTo>
                  <a:pt x="1148" y="311"/>
                </a:lnTo>
                <a:lnTo>
                  <a:pt x="1123" y="300"/>
                </a:lnTo>
                <a:lnTo>
                  <a:pt x="1098" y="291"/>
                </a:lnTo>
                <a:lnTo>
                  <a:pt x="1072" y="282"/>
                </a:lnTo>
                <a:lnTo>
                  <a:pt x="1046" y="275"/>
                </a:lnTo>
                <a:lnTo>
                  <a:pt x="1020" y="269"/>
                </a:lnTo>
                <a:lnTo>
                  <a:pt x="993" y="264"/>
                </a:lnTo>
                <a:lnTo>
                  <a:pt x="965" y="260"/>
                </a:lnTo>
                <a:lnTo>
                  <a:pt x="938" y="258"/>
                </a:lnTo>
                <a:lnTo>
                  <a:pt x="909" y="257"/>
                </a:lnTo>
                <a:lnTo>
                  <a:pt x="909" y="257"/>
                </a:lnTo>
                <a:lnTo>
                  <a:pt x="881" y="258"/>
                </a:lnTo>
                <a:lnTo>
                  <a:pt x="853" y="260"/>
                </a:lnTo>
                <a:lnTo>
                  <a:pt x="826" y="264"/>
                </a:lnTo>
                <a:lnTo>
                  <a:pt x="799" y="269"/>
                </a:lnTo>
                <a:lnTo>
                  <a:pt x="772" y="275"/>
                </a:lnTo>
                <a:lnTo>
                  <a:pt x="746" y="282"/>
                </a:lnTo>
                <a:lnTo>
                  <a:pt x="721" y="291"/>
                </a:lnTo>
                <a:lnTo>
                  <a:pt x="696" y="300"/>
                </a:lnTo>
                <a:lnTo>
                  <a:pt x="671" y="311"/>
                </a:lnTo>
                <a:lnTo>
                  <a:pt x="647" y="324"/>
                </a:lnTo>
                <a:lnTo>
                  <a:pt x="625" y="337"/>
                </a:lnTo>
                <a:lnTo>
                  <a:pt x="602" y="351"/>
                </a:lnTo>
                <a:lnTo>
                  <a:pt x="581" y="366"/>
                </a:lnTo>
                <a:lnTo>
                  <a:pt x="560" y="383"/>
                </a:lnTo>
                <a:lnTo>
                  <a:pt x="540" y="400"/>
                </a:lnTo>
                <a:lnTo>
                  <a:pt x="521" y="418"/>
                </a:lnTo>
                <a:lnTo>
                  <a:pt x="503" y="438"/>
                </a:lnTo>
                <a:lnTo>
                  <a:pt x="486" y="457"/>
                </a:lnTo>
                <a:lnTo>
                  <a:pt x="469" y="478"/>
                </a:lnTo>
                <a:lnTo>
                  <a:pt x="454" y="499"/>
                </a:lnTo>
                <a:lnTo>
                  <a:pt x="440" y="522"/>
                </a:lnTo>
                <a:lnTo>
                  <a:pt x="427" y="545"/>
                </a:lnTo>
                <a:lnTo>
                  <a:pt x="415" y="568"/>
                </a:lnTo>
                <a:lnTo>
                  <a:pt x="403" y="592"/>
                </a:lnTo>
                <a:lnTo>
                  <a:pt x="393" y="617"/>
                </a:lnTo>
                <a:lnTo>
                  <a:pt x="385" y="643"/>
                </a:lnTo>
                <a:lnTo>
                  <a:pt x="378" y="669"/>
                </a:lnTo>
                <a:lnTo>
                  <a:pt x="372" y="696"/>
                </a:lnTo>
                <a:lnTo>
                  <a:pt x="366" y="723"/>
                </a:lnTo>
                <a:lnTo>
                  <a:pt x="363" y="750"/>
                </a:lnTo>
                <a:lnTo>
                  <a:pt x="361" y="778"/>
                </a:lnTo>
                <a:lnTo>
                  <a:pt x="361" y="806"/>
                </a:lnTo>
                <a:lnTo>
                  <a:pt x="361" y="806"/>
                </a:lnTo>
                <a:lnTo>
                  <a:pt x="361" y="834"/>
                </a:lnTo>
                <a:lnTo>
                  <a:pt x="363" y="862"/>
                </a:lnTo>
                <a:lnTo>
                  <a:pt x="366" y="889"/>
                </a:lnTo>
                <a:lnTo>
                  <a:pt x="372" y="916"/>
                </a:lnTo>
                <a:lnTo>
                  <a:pt x="378" y="943"/>
                </a:lnTo>
                <a:lnTo>
                  <a:pt x="385" y="969"/>
                </a:lnTo>
                <a:lnTo>
                  <a:pt x="393" y="995"/>
                </a:lnTo>
                <a:lnTo>
                  <a:pt x="403" y="1020"/>
                </a:lnTo>
                <a:lnTo>
                  <a:pt x="415" y="1044"/>
                </a:lnTo>
                <a:lnTo>
                  <a:pt x="427" y="1068"/>
                </a:lnTo>
                <a:lnTo>
                  <a:pt x="440" y="1090"/>
                </a:lnTo>
                <a:lnTo>
                  <a:pt x="454" y="1113"/>
                </a:lnTo>
                <a:lnTo>
                  <a:pt x="469" y="1135"/>
                </a:lnTo>
                <a:lnTo>
                  <a:pt x="486" y="1155"/>
                </a:lnTo>
                <a:lnTo>
                  <a:pt x="503" y="1176"/>
                </a:lnTo>
                <a:lnTo>
                  <a:pt x="521" y="1194"/>
                </a:lnTo>
                <a:lnTo>
                  <a:pt x="540" y="1213"/>
                </a:lnTo>
                <a:lnTo>
                  <a:pt x="560" y="1230"/>
                </a:lnTo>
                <a:lnTo>
                  <a:pt x="581" y="1246"/>
                </a:lnTo>
                <a:lnTo>
                  <a:pt x="602" y="1261"/>
                </a:lnTo>
                <a:lnTo>
                  <a:pt x="625" y="1275"/>
                </a:lnTo>
                <a:lnTo>
                  <a:pt x="647" y="1289"/>
                </a:lnTo>
                <a:lnTo>
                  <a:pt x="671" y="1301"/>
                </a:lnTo>
                <a:lnTo>
                  <a:pt x="696" y="1312"/>
                </a:lnTo>
                <a:lnTo>
                  <a:pt x="721" y="1322"/>
                </a:lnTo>
                <a:lnTo>
                  <a:pt x="746" y="1330"/>
                </a:lnTo>
                <a:lnTo>
                  <a:pt x="772" y="1338"/>
                </a:lnTo>
                <a:lnTo>
                  <a:pt x="799" y="1344"/>
                </a:lnTo>
                <a:lnTo>
                  <a:pt x="826" y="1349"/>
                </a:lnTo>
                <a:lnTo>
                  <a:pt x="853" y="1352"/>
                </a:lnTo>
                <a:lnTo>
                  <a:pt x="881" y="1354"/>
                </a:lnTo>
                <a:lnTo>
                  <a:pt x="909" y="1355"/>
                </a:lnTo>
                <a:lnTo>
                  <a:pt x="909" y="1355"/>
                </a:lnTo>
                <a:lnTo>
                  <a:pt x="938" y="1354"/>
                </a:lnTo>
                <a:lnTo>
                  <a:pt x="965" y="1352"/>
                </a:lnTo>
                <a:lnTo>
                  <a:pt x="993" y="1349"/>
                </a:lnTo>
                <a:lnTo>
                  <a:pt x="1020" y="1344"/>
                </a:lnTo>
                <a:lnTo>
                  <a:pt x="1046" y="1338"/>
                </a:lnTo>
                <a:lnTo>
                  <a:pt x="1072" y="1330"/>
                </a:lnTo>
                <a:lnTo>
                  <a:pt x="1098" y="1322"/>
                </a:lnTo>
                <a:lnTo>
                  <a:pt x="1123" y="1312"/>
                </a:lnTo>
                <a:lnTo>
                  <a:pt x="1148" y="1301"/>
                </a:lnTo>
                <a:lnTo>
                  <a:pt x="1170" y="1289"/>
                </a:lnTo>
                <a:lnTo>
                  <a:pt x="1194" y="1275"/>
                </a:lnTo>
                <a:lnTo>
                  <a:pt x="1216" y="1261"/>
                </a:lnTo>
                <a:lnTo>
                  <a:pt x="1237" y="1246"/>
                </a:lnTo>
                <a:lnTo>
                  <a:pt x="1258" y="1230"/>
                </a:lnTo>
                <a:lnTo>
                  <a:pt x="1279" y="1213"/>
                </a:lnTo>
                <a:lnTo>
                  <a:pt x="1297" y="1194"/>
                </a:lnTo>
                <a:lnTo>
                  <a:pt x="1315" y="1176"/>
                </a:lnTo>
                <a:lnTo>
                  <a:pt x="1333" y="1155"/>
                </a:lnTo>
                <a:lnTo>
                  <a:pt x="1349" y="1135"/>
                </a:lnTo>
                <a:lnTo>
                  <a:pt x="1364" y="1113"/>
                </a:lnTo>
                <a:lnTo>
                  <a:pt x="1379" y="1090"/>
                </a:lnTo>
                <a:lnTo>
                  <a:pt x="1392" y="1068"/>
                </a:lnTo>
                <a:lnTo>
                  <a:pt x="1404" y="1044"/>
                </a:lnTo>
                <a:lnTo>
                  <a:pt x="1415" y="1020"/>
                </a:lnTo>
                <a:lnTo>
                  <a:pt x="1424" y="995"/>
                </a:lnTo>
                <a:lnTo>
                  <a:pt x="1433" y="969"/>
                </a:lnTo>
                <a:lnTo>
                  <a:pt x="1441" y="943"/>
                </a:lnTo>
                <a:lnTo>
                  <a:pt x="1447" y="916"/>
                </a:lnTo>
                <a:lnTo>
                  <a:pt x="1451" y="889"/>
                </a:lnTo>
                <a:lnTo>
                  <a:pt x="1456" y="862"/>
                </a:lnTo>
                <a:lnTo>
                  <a:pt x="1458" y="834"/>
                </a:lnTo>
                <a:lnTo>
                  <a:pt x="1458" y="806"/>
                </a:lnTo>
                <a:close/>
                <a:moveTo>
                  <a:pt x="909" y="1303"/>
                </a:moveTo>
                <a:lnTo>
                  <a:pt x="909" y="1303"/>
                </a:lnTo>
                <a:lnTo>
                  <a:pt x="884" y="1302"/>
                </a:lnTo>
                <a:lnTo>
                  <a:pt x="858" y="1300"/>
                </a:lnTo>
                <a:lnTo>
                  <a:pt x="833" y="1297"/>
                </a:lnTo>
                <a:lnTo>
                  <a:pt x="809" y="1293"/>
                </a:lnTo>
                <a:lnTo>
                  <a:pt x="786" y="1287"/>
                </a:lnTo>
                <a:lnTo>
                  <a:pt x="762" y="1281"/>
                </a:lnTo>
                <a:lnTo>
                  <a:pt x="738" y="1272"/>
                </a:lnTo>
                <a:lnTo>
                  <a:pt x="717" y="1263"/>
                </a:lnTo>
                <a:lnTo>
                  <a:pt x="694" y="1254"/>
                </a:lnTo>
                <a:lnTo>
                  <a:pt x="672" y="1243"/>
                </a:lnTo>
                <a:lnTo>
                  <a:pt x="652" y="1231"/>
                </a:lnTo>
                <a:lnTo>
                  <a:pt x="632" y="1218"/>
                </a:lnTo>
                <a:lnTo>
                  <a:pt x="613" y="1204"/>
                </a:lnTo>
                <a:lnTo>
                  <a:pt x="593" y="1189"/>
                </a:lnTo>
                <a:lnTo>
                  <a:pt x="576" y="1174"/>
                </a:lnTo>
                <a:lnTo>
                  <a:pt x="559" y="1157"/>
                </a:lnTo>
                <a:lnTo>
                  <a:pt x="541" y="1140"/>
                </a:lnTo>
                <a:lnTo>
                  <a:pt x="526" y="1122"/>
                </a:lnTo>
                <a:lnTo>
                  <a:pt x="511" y="1103"/>
                </a:lnTo>
                <a:lnTo>
                  <a:pt x="498" y="1084"/>
                </a:lnTo>
                <a:lnTo>
                  <a:pt x="485" y="1063"/>
                </a:lnTo>
                <a:lnTo>
                  <a:pt x="473" y="1043"/>
                </a:lnTo>
                <a:lnTo>
                  <a:pt x="461" y="1021"/>
                </a:lnTo>
                <a:lnTo>
                  <a:pt x="452" y="1000"/>
                </a:lnTo>
                <a:lnTo>
                  <a:pt x="443" y="977"/>
                </a:lnTo>
                <a:lnTo>
                  <a:pt x="436" y="954"/>
                </a:lnTo>
                <a:lnTo>
                  <a:pt x="429" y="931"/>
                </a:lnTo>
                <a:lnTo>
                  <a:pt x="423" y="907"/>
                </a:lnTo>
                <a:lnTo>
                  <a:pt x="418" y="882"/>
                </a:lnTo>
                <a:lnTo>
                  <a:pt x="415" y="857"/>
                </a:lnTo>
                <a:lnTo>
                  <a:pt x="414" y="832"/>
                </a:lnTo>
                <a:lnTo>
                  <a:pt x="413" y="806"/>
                </a:lnTo>
                <a:lnTo>
                  <a:pt x="413" y="806"/>
                </a:lnTo>
                <a:lnTo>
                  <a:pt x="414" y="780"/>
                </a:lnTo>
                <a:lnTo>
                  <a:pt x="415" y="755"/>
                </a:lnTo>
                <a:lnTo>
                  <a:pt x="418" y="731"/>
                </a:lnTo>
                <a:lnTo>
                  <a:pt x="423" y="707"/>
                </a:lnTo>
                <a:lnTo>
                  <a:pt x="429" y="682"/>
                </a:lnTo>
                <a:lnTo>
                  <a:pt x="436" y="659"/>
                </a:lnTo>
                <a:lnTo>
                  <a:pt x="443" y="635"/>
                </a:lnTo>
                <a:lnTo>
                  <a:pt x="452" y="613"/>
                </a:lnTo>
                <a:lnTo>
                  <a:pt x="461" y="591"/>
                </a:lnTo>
                <a:lnTo>
                  <a:pt x="473" y="570"/>
                </a:lnTo>
                <a:lnTo>
                  <a:pt x="485" y="549"/>
                </a:lnTo>
                <a:lnTo>
                  <a:pt x="498" y="528"/>
                </a:lnTo>
                <a:lnTo>
                  <a:pt x="511" y="509"/>
                </a:lnTo>
                <a:lnTo>
                  <a:pt x="526" y="491"/>
                </a:lnTo>
                <a:lnTo>
                  <a:pt x="541" y="472"/>
                </a:lnTo>
                <a:lnTo>
                  <a:pt x="559" y="455"/>
                </a:lnTo>
                <a:lnTo>
                  <a:pt x="576" y="439"/>
                </a:lnTo>
                <a:lnTo>
                  <a:pt x="593" y="424"/>
                </a:lnTo>
                <a:lnTo>
                  <a:pt x="613" y="409"/>
                </a:lnTo>
                <a:lnTo>
                  <a:pt x="632" y="394"/>
                </a:lnTo>
                <a:lnTo>
                  <a:pt x="652" y="381"/>
                </a:lnTo>
                <a:lnTo>
                  <a:pt x="672" y="370"/>
                </a:lnTo>
                <a:lnTo>
                  <a:pt x="694" y="359"/>
                </a:lnTo>
                <a:lnTo>
                  <a:pt x="717" y="349"/>
                </a:lnTo>
                <a:lnTo>
                  <a:pt x="738" y="340"/>
                </a:lnTo>
                <a:lnTo>
                  <a:pt x="762" y="332"/>
                </a:lnTo>
                <a:lnTo>
                  <a:pt x="786" y="325"/>
                </a:lnTo>
                <a:lnTo>
                  <a:pt x="809" y="320"/>
                </a:lnTo>
                <a:lnTo>
                  <a:pt x="833" y="316"/>
                </a:lnTo>
                <a:lnTo>
                  <a:pt x="858" y="312"/>
                </a:lnTo>
                <a:lnTo>
                  <a:pt x="884" y="310"/>
                </a:lnTo>
                <a:lnTo>
                  <a:pt x="909" y="310"/>
                </a:lnTo>
                <a:lnTo>
                  <a:pt x="909" y="310"/>
                </a:lnTo>
                <a:lnTo>
                  <a:pt x="935" y="310"/>
                </a:lnTo>
                <a:lnTo>
                  <a:pt x="960" y="312"/>
                </a:lnTo>
                <a:lnTo>
                  <a:pt x="985" y="316"/>
                </a:lnTo>
                <a:lnTo>
                  <a:pt x="1009" y="320"/>
                </a:lnTo>
                <a:lnTo>
                  <a:pt x="1033" y="325"/>
                </a:lnTo>
                <a:lnTo>
                  <a:pt x="1057" y="332"/>
                </a:lnTo>
                <a:lnTo>
                  <a:pt x="1080" y="340"/>
                </a:lnTo>
                <a:lnTo>
                  <a:pt x="1102" y="349"/>
                </a:lnTo>
                <a:lnTo>
                  <a:pt x="1124" y="359"/>
                </a:lnTo>
                <a:lnTo>
                  <a:pt x="1146" y="370"/>
                </a:lnTo>
                <a:lnTo>
                  <a:pt x="1166" y="381"/>
                </a:lnTo>
                <a:lnTo>
                  <a:pt x="1187" y="394"/>
                </a:lnTo>
                <a:lnTo>
                  <a:pt x="1206" y="409"/>
                </a:lnTo>
                <a:lnTo>
                  <a:pt x="1225" y="424"/>
                </a:lnTo>
                <a:lnTo>
                  <a:pt x="1243" y="439"/>
                </a:lnTo>
                <a:lnTo>
                  <a:pt x="1260" y="455"/>
                </a:lnTo>
                <a:lnTo>
                  <a:pt x="1276" y="472"/>
                </a:lnTo>
                <a:lnTo>
                  <a:pt x="1293" y="491"/>
                </a:lnTo>
                <a:lnTo>
                  <a:pt x="1307" y="509"/>
                </a:lnTo>
                <a:lnTo>
                  <a:pt x="1321" y="528"/>
                </a:lnTo>
                <a:lnTo>
                  <a:pt x="1334" y="549"/>
                </a:lnTo>
                <a:lnTo>
                  <a:pt x="1346" y="570"/>
                </a:lnTo>
                <a:lnTo>
                  <a:pt x="1356" y="591"/>
                </a:lnTo>
                <a:lnTo>
                  <a:pt x="1366" y="613"/>
                </a:lnTo>
                <a:lnTo>
                  <a:pt x="1376" y="635"/>
                </a:lnTo>
                <a:lnTo>
                  <a:pt x="1383" y="659"/>
                </a:lnTo>
                <a:lnTo>
                  <a:pt x="1390" y="682"/>
                </a:lnTo>
                <a:lnTo>
                  <a:pt x="1395" y="707"/>
                </a:lnTo>
                <a:lnTo>
                  <a:pt x="1400" y="731"/>
                </a:lnTo>
                <a:lnTo>
                  <a:pt x="1403" y="755"/>
                </a:lnTo>
                <a:lnTo>
                  <a:pt x="1405" y="780"/>
                </a:lnTo>
                <a:lnTo>
                  <a:pt x="1406" y="806"/>
                </a:lnTo>
                <a:lnTo>
                  <a:pt x="1406" y="806"/>
                </a:lnTo>
                <a:lnTo>
                  <a:pt x="1405" y="832"/>
                </a:lnTo>
                <a:lnTo>
                  <a:pt x="1403" y="857"/>
                </a:lnTo>
                <a:lnTo>
                  <a:pt x="1400" y="882"/>
                </a:lnTo>
                <a:lnTo>
                  <a:pt x="1395" y="907"/>
                </a:lnTo>
                <a:lnTo>
                  <a:pt x="1390" y="931"/>
                </a:lnTo>
                <a:lnTo>
                  <a:pt x="1383" y="954"/>
                </a:lnTo>
                <a:lnTo>
                  <a:pt x="1376" y="977"/>
                </a:lnTo>
                <a:lnTo>
                  <a:pt x="1366" y="1000"/>
                </a:lnTo>
                <a:lnTo>
                  <a:pt x="1356" y="1021"/>
                </a:lnTo>
                <a:lnTo>
                  <a:pt x="1346" y="1043"/>
                </a:lnTo>
                <a:lnTo>
                  <a:pt x="1334" y="1063"/>
                </a:lnTo>
                <a:lnTo>
                  <a:pt x="1321" y="1084"/>
                </a:lnTo>
                <a:lnTo>
                  <a:pt x="1307" y="1103"/>
                </a:lnTo>
                <a:lnTo>
                  <a:pt x="1293" y="1122"/>
                </a:lnTo>
                <a:lnTo>
                  <a:pt x="1276" y="1140"/>
                </a:lnTo>
                <a:lnTo>
                  <a:pt x="1260" y="1157"/>
                </a:lnTo>
                <a:lnTo>
                  <a:pt x="1243" y="1174"/>
                </a:lnTo>
                <a:lnTo>
                  <a:pt x="1225" y="1189"/>
                </a:lnTo>
                <a:lnTo>
                  <a:pt x="1206" y="1204"/>
                </a:lnTo>
                <a:lnTo>
                  <a:pt x="1187" y="1218"/>
                </a:lnTo>
                <a:lnTo>
                  <a:pt x="1166" y="1231"/>
                </a:lnTo>
                <a:lnTo>
                  <a:pt x="1146" y="1243"/>
                </a:lnTo>
                <a:lnTo>
                  <a:pt x="1124" y="1254"/>
                </a:lnTo>
                <a:lnTo>
                  <a:pt x="1102" y="1263"/>
                </a:lnTo>
                <a:lnTo>
                  <a:pt x="1080" y="1272"/>
                </a:lnTo>
                <a:lnTo>
                  <a:pt x="1057" y="1281"/>
                </a:lnTo>
                <a:lnTo>
                  <a:pt x="1033" y="1287"/>
                </a:lnTo>
                <a:lnTo>
                  <a:pt x="1009" y="1293"/>
                </a:lnTo>
                <a:lnTo>
                  <a:pt x="985" y="1297"/>
                </a:lnTo>
                <a:lnTo>
                  <a:pt x="960" y="1300"/>
                </a:lnTo>
                <a:lnTo>
                  <a:pt x="935" y="1302"/>
                </a:lnTo>
                <a:lnTo>
                  <a:pt x="909" y="1303"/>
                </a:lnTo>
                <a:close/>
              </a:path>
            </a:pathLst>
          </a:custGeom>
          <a:solidFill>
            <a:srgbClr val="FFFFFF"/>
          </a:solidFill>
          <a:ln>
            <a:noFill/>
          </a:ln>
        </p:spPr>
        <p:txBody>
          <a:bodyPr vert="horz" wrap="square" lIns="91337" tIns="45669" rIns="91337" bIns="45669" numCol="1" anchor="t" anchorCtr="0" compatLnSpc="1">
            <a:prstTxWarp prst="textNoShape">
              <a:avLst/>
            </a:prstTxWarp>
          </a:bodyPr>
          <a:lstStyle/>
          <a:p>
            <a:pPr eaLnBrk="0" fontAlgn="base" hangingPunct="0">
              <a:spcBef>
                <a:spcPct val="0"/>
              </a:spcBef>
              <a:spcAft>
                <a:spcPct val="0"/>
              </a:spcAft>
              <a:defRPr/>
            </a:pPr>
            <a:endParaRPr lang="de-DE" sz="1600" kern="0">
              <a:solidFill>
                <a:srgbClr val="0C419A"/>
              </a:solidFill>
              <a:latin typeface="Calibri" panose="020F0502020204030204" pitchFamily="34" charset="0"/>
              <a:cs typeface="Calibri" panose="020F0502020204030204" pitchFamily="34" charset="0"/>
            </a:endParaRPr>
          </a:p>
        </p:txBody>
      </p:sp>
      <p:sp>
        <p:nvSpPr>
          <p:cNvPr id="63" name="Freeform 53">
            <a:extLst>
              <a:ext uri="{FF2B5EF4-FFF2-40B4-BE49-F238E27FC236}">
                <a16:creationId xmlns:a16="http://schemas.microsoft.com/office/drawing/2014/main" id="{E57EA456-0058-444D-99DC-2F3A4B6AE6D5}"/>
              </a:ext>
            </a:extLst>
          </p:cNvPr>
          <p:cNvSpPr>
            <a:spLocks noChangeAspect="1" noEditPoints="1"/>
          </p:cNvSpPr>
          <p:nvPr/>
        </p:nvSpPr>
        <p:spPr bwMode="auto">
          <a:xfrm>
            <a:off x="3366655" y="2255186"/>
            <a:ext cx="320327" cy="320327"/>
          </a:xfrm>
          <a:custGeom>
            <a:avLst/>
            <a:gdLst>
              <a:gd name="T0" fmla="*/ 140 w 140"/>
              <a:gd name="T1" fmla="*/ 35 h 143"/>
              <a:gd name="T2" fmla="*/ 133 w 140"/>
              <a:gd name="T3" fmla="*/ 14 h 143"/>
              <a:gd name="T4" fmla="*/ 130 w 140"/>
              <a:gd name="T5" fmla="*/ 11 h 143"/>
              <a:gd name="T6" fmla="*/ 105 w 140"/>
              <a:gd name="T7" fmla="*/ 0 h 143"/>
              <a:gd name="T8" fmla="*/ 82 w 140"/>
              <a:gd name="T9" fmla="*/ 8 h 143"/>
              <a:gd name="T10" fmla="*/ 80 w 140"/>
              <a:gd name="T11" fmla="*/ 10 h 143"/>
              <a:gd name="T12" fmla="*/ 11 w 140"/>
              <a:gd name="T13" fmla="*/ 79 h 143"/>
              <a:gd name="T14" fmla="*/ 0 w 140"/>
              <a:gd name="T15" fmla="*/ 106 h 143"/>
              <a:gd name="T16" fmla="*/ 4 w 140"/>
              <a:gd name="T17" fmla="*/ 120 h 143"/>
              <a:gd name="T18" fmla="*/ 11 w 140"/>
              <a:gd name="T19" fmla="*/ 129 h 143"/>
              <a:gd name="T20" fmla="*/ 61 w 140"/>
              <a:gd name="T21" fmla="*/ 129 h 143"/>
              <a:gd name="T22" fmla="*/ 130 w 140"/>
              <a:gd name="T23" fmla="*/ 60 h 143"/>
              <a:gd name="T24" fmla="*/ 140 w 140"/>
              <a:gd name="T25" fmla="*/ 35 h 143"/>
              <a:gd name="T26" fmla="*/ 91 w 140"/>
              <a:gd name="T27" fmla="*/ 86 h 143"/>
              <a:gd name="T28" fmla="*/ 88 w 140"/>
              <a:gd name="T29" fmla="*/ 88 h 143"/>
              <a:gd name="T30" fmla="*/ 73 w 140"/>
              <a:gd name="T31" fmla="*/ 81 h 143"/>
              <a:gd name="T32" fmla="*/ 55 w 140"/>
              <a:gd name="T33" fmla="*/ 65 h 143"/>
              <a:gd name="T34" fmla="*/ 27 w 140"/>
              <a:gd name="T35" fmla="*/ 93 h 143"/>
              <a:gd name="T36" fmla="*/ 21 w 140"/>
              <a:gd name="T37" fmla="*/ 125 h 143"/>
              <a:gd name="T38" fmla="*/ 18 w 140"/>
              <a:gd name="T39" fmla="*/ 123 h 143"/>
              <a:gd name="T40" fmla="*/ 18 w 140"/>
              <a:gd name="T41" fmla="*/ 86 h 143"/>
              <a:gd name="T42" fmla="*/ 87 w 140"/>
              <a:gd name="T43" fmla="*/ 17 h 143"/>
              <a:gd name="T44" fmla="*/ 123 w 140"/>
              <a:gd name="T45" fmla="*/ 17 h 143"/>
              <a:gd name="T46" fmla="*/ 123 w 140"/>
              <a:gd name="T47" fmla="*/ 54 h 143"/>
              <a:gd name="T48" fmla="*/ 91 w 140"/>
              <a:gd name="T49" fmla="*/ 8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3">
                <a:moveTo>
                  <a:pt x="140" y="35"/>
                </a:moveTo>
                <a:cubicBezTo>
                  <a:pt x="140" y="28"/>
                  <a:pt x="138" y="20"/>
                  <a:pt x="133" y="14"/>
                </a:cubicBezTo>
                <a:cubicBezTo>
                  <a:pt x="132" y="13"/>
                  <a:pt x="131" y="12"/>
                  <a:pt x="130" y="11"/>
                </a:cubicBezTo>
                <a:cubicBezTo>
                  <a:pt x="123" y="4"/>
                  <a:pt x="114" y="0"/>
                  <a:pt x="105" y="0"/>
                </a:cubicBezTo>
                <a:cubicBezTo>
                  <a:pt x="96" y="0"/>
                  <a:pt x="89" y="3"/>
                  <a:pt x="82" y="8"/>
                </a:cubicBezTo>
                <a:cubicBezTo>
                  <a:pt x="81" y="8"/>
                  <a:pt x="81" y="9"/>
                  <a:pt x="80" y="10"/>
                </a:cubicBezTo>
                <a:cubicBezTo>
                  <a:pt x="11" y="79"/>
                  <a:pt x="11" y="79"/>
                  <a:pt x="11" y="79"/>
                </a:cubicBezTo>
                <a:cubicBezTo>
                  <a:pt x="3" y="86"/>
                  <a:pt x="0" y="96"/>
                  <a:pt x="0" y="106"/>
                </a:cubicBezTo>
                <a:cubicBezTo>
                  <a:pt x="1" y="111"/>
                  <a:pt x="2" y="116"/>
                  <a:pt x="4" y="120"/>
                </a:cubicBezTo>
                <a:cubicBezTo>
                  <a:pt x="6" y="124"/>
                  <a:pt x="8" y="127"/>
                  <a:pt x="11" y="129"/>
                </a:cubicBezTo>
                <a:cubicBezTo>
                  <a:pt x="25" y="143"/>
                  <a:pt x="47" y="143"/>
                  <a:pt x="61" y="129"/>
                </a:cubicBezTo>
                <a:cubicBezTo>
                  <a:pt x="130" y="60"/>
                  <a:pt x="130" y="60"/>
                  <a:pt x="130" y="60"/>
                </a:cubicBezTo>
                <a:cubicBezTo>
                  <a:pt x="137" y="54"/>
                  <a:pt x="140" y="45"/>
                  <a:pt x="140" y="35"/>
                </a:cubicBezTo>
                <a:close/>
                <a:moveTo>
                  <a:pt x="91" y="86"/>
                </a:moveTo>
                <a:cubicBezTo>
                  <a:pt x="88" y="88"/>
                  <a:pt x="88" y="88"/>
                  <a:pt x="88" y="88"/>
                </a:cubicBezTo>
                <a:cubicBezTo>
                  <a:pt x="87" y="88"/>
                  <a:pt x="83" y="87"/>
                  <a:pt x="73" y="81"/>
                </a:cubicBezTo>
                <a:cubicBezTo>
                  <a:pt x="69" y="77"/>
                  <a:pt x="62" y="72"/>
                  <a:pt x="55" y="65"/>
                </a:cubicBezTo>
                <a:cubicBezTo>
                  <a:pt x="55" y="65"/>
                  <a:pt x="35" y="85"/>
                  <a:pt x="27" y="93"/>
                </a:cubicBezTo>
                <a:cubicBezTo>
                  <a:pt x="20" y="99"/>
                  <a:pt x="14" y="112"/>
                  <a:pt x="21" y="125"/>
                </a:cubicBezTo>
                <a:cubicBezTo>
                  <a:pt x="20" y="124"/>
                  <a:pt x="19" y="123"/>
                  <a:pt x="18" y="123"/>
                </a:cubicBezTo>
                <a:cubicBezTo>
                  <a:pt x="8" y="112"/>
                  <a:pt x="8" y="96"/>
                  <a:pt x="18" y="86"/>
                </a:cubicBezTo>
                <a:cubicBezTo>
                  <a:pt x="87" y="17"/>
                  <a:pt x="87" y="17"/>
                  <a:pt x="87" y="17"/>
                </a:cubicBezTo>
                <a:cubicBezTo>
                  <a:pt x="97" y="7"/>
                  <a:pt x="112" y="7"/>
                  <a:pt x="123" y="17"/>
                </a:cubicBezTo>
                <a:cubicBezTo>
                  <a:pt x="133" y="28"/>
                  <a:pt x="133" y="44"/>
                  <a:pt x="123" y="54"/>
                </a:cubicBezTo>
                <a:lnTo>
                  <a:pt x="9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7" tIns="467482" rIns="91337" bIns="45669" numCol="1" anchor="ctr" anchorCtr="0" compatLnSpc="1">
            <a:prstTxWarp prst="textNoShape">
              <a:avLst/>
            </a:prstTxWarp>
          </a:bodyPr>
          <a:lstStyle/>
          <a:p>
            <a:pPr eaLnBrk="0" fontAlgn="base" hangingPunct="0">
              <a:spcBef>
                <a:spcPct val="0"/>
              </a:spcBef>
              <a:spcAft>
                <a:spcPct val="0"/>
              </a:spcAft>
              <a:defRPr/>
            </a:pPr>
            <a:endParaRPr lang="fr-FR" sz="1600" kern="0">
              <a:solidFill>
                <a:srgbClr val="0C419A"/>
              </a:solidFill>
              <a:latin typeface="Calibri" panose="020F0502020204030204" pitchFamily="34" charset="0"/>
              <a:cs typeface="Calibri" panose="020F0502020204030204" pitchFamily="34" charset="0"/>
            </a:endParaRPr>
          </a:p>
        </p:txBody>
      </p:sp>
      <p:grpSp>
        <p:nvGrpSpPr>
          <p:cNvPr id="64" name="Group 71">
            <a:extLst>
              <a:ext uri="{FF2B5EF4-FFF2-40B4-BE49-F238E27FC236}">
                <a16:creationId xmlns:a16="http://schemas.microsoft.com/office/drawing/2014/main" id="{6C65ECA4-9561-4B05-927C-22482B82DCF2}"/>
              </a:ext>
            </a:extLst>
          </p:cNvPr>
          <p:cNvGrpSpPr/>
          <p:nvPr/>
        </p:nvGrpSpPr>
        <p:grpSpPr>
          <a:xfrm>
            <a:off x="2103191" y="5275690"/>
            <a:ext cx="8080337" cy="999330"/>
            <a:chOff x="2285120" y="5339203"/>
            <a:chExt cx="6890263" cy="999330"/>
          </a:xfrm>
        </p:grpSpPr>
        <p:sp>
          <p:nvSpPr>
            <p:cNvPr id="65" name="TextBox 12">
              <a:extLst>
                <a:ext uri="{FF2B5EF4-FFF2-40B4-BE49-F238E27FC236}">
                  <a16:creationId xmlns:a16="http://schemas.microsoft.com/office/drawing/2014/main" id="{5BD984AE-BBC9-4D7E-9946-B3BBAF518D26}"/>
                </a:ext>
              </a:extLst>
            </p:cNvPr>
            <p:cNvSpPr txBox="1"/>
            <p:nvPr/>
          </p:nvSpPr>
          <p:spPr>
            <a:xfrm>
              <a:off x="2285120" y="5580482"/>
              <a:ext cx="6890263" cy="758051"/>
            </a:xfrm>
            <a:prstGeom prst="rect">
              <a:avLst/>
            </a:prstGeom>
            <a:noFill/>
            <a:ln>
              <a:solidFill>
                <a:schemeClr val="accent2"/>
              </a:solidFill>
            </a:ln>
          </p:spPr>
          <p:txBody>
            <a:bodyPr wrap="square" tIns="252000" bIns="72000" rtlCol="0">
              <a:spAutoFit/>
            </a:bodyPr>
            <a:lstStyle/>
            <a:p>
              <a:pPr algn="ctr"/>
              <a:r>
                <a:rPr lang="fr-FR" sz="1400">
                  <a:latin typeface="Calibri" panose="020F0502020204030204" pitchFamily="34" charset="0"/>
                  <a:cs typeface="Calibri" panose="020F0502020204030204" pitchFamily="34" charset="0"/>
                </a:rPr>
                <a:t>Certains documents se retrouvent dans la brique « Profil médical » de Mon espace santé, notamment les vaccinations, les historiques de soins et les directives anticipées</a:t>
              </a:r>
            </a:p>
          </p:txBody>
        </p:sp>
        <p:grpSp>
          <p:nvGrpSpPr>
            <p:cNvPr id="66" name="Group 73">
              <a:extLst>
                <a:ext uri="{FF2B5EF4-FFF2-40B4-BE49-F238E27FC236}">
                  <a16:creationId xmlns:a16="http://schemas.microsoft.com/office/drawing/2014/main" id="{B4AA6F33-8650-46A0-9D0B-01AD96A02218}"/>
                </a:ext>
              </a:extLst>
            </p:cNvPr>
            <p:cNvGrpSpPr>
              <a:grpSpLocks noChangeAspect="1"/>
            </p:cNvGrpSpPr>
            <p:nvPr/>
          </p:nvGrpSpPr>
          <p:grpSpPr>
            <a:xfrm>
              <a:off x="5492364" y="5339203"/>
              <a:ext cx="484252" cy="484252"/>
              <a:chOff x="5638846" y="5069735"/>
              <a:chExt cx="484252" cy="484252"/>
            </a:xfrm>
          </p:grpSpPr>
          <p:sp>
            <p:nvSpPr>
              <p:cNvPr id="67" name="Oval 74">
                <a:extLst>
                  <a:ext uri="{FF2B5EF4-FFF2-40B4-BE49-F238E27FC236}">
                    <a16:creationId xmlns:a16="http://schemas.microsoft.com/office/drawing/2014/main" id="{0CF70BBE-C1BC-417F-8198-DD7529A7ADD1}"/>
                  </a:ext>
                </a:extLst>
              </p:cNvPr>
              <p:cNvSpPr>
                <a:spLocks noChangeAspect="1"/>
              </p:cNvSpPr>
              <p:nvPr/>
            </p:nvSpPr>
            <p:spPr>
              <a:xfrm>
                <a:off x="5638847" y="5069736"/>
                <a:ext cx="484251" cy="484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68" name="Graphic 75" descr="Information outline">
                <a:extLst>
                  <a:ext uri="{FF2B5EF4-FFF2-40B4-BE49-F238E27FC236}">
                    <a16:creationId xmlns:a16="http://schemas.microsoft.com/office/drawing/2014/main" id="{6969237D-634E-4E36-833C-BCF24049C3A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638846" y="5069735"/>
                <a:ext cx="484252" cy="484252"/>
              </a:xfrm>
              <a:prstGeom prst="rect">
                <a:avLst/>
              </a:prstGeom>
            </p:spPr>
          </p:pic>
        </p:grpSp>
      </p:grpSp>
      <p:grpSp>
        <p:nvGrpSpPr>
          <p:cNvPr id="69" name="Group 77">
            <a:extLst>
              <a:ext uri="{FF2B5EF4-FFF2-40B4-BE49-F238E27FC236}">
                <a16:creationId xmlns:a16="http://schemas.microsoft.com/office/drawing/2014/main" id="{9757AB83-8062-409E-AE46-CF99DF418D1D}"/>
              </a:ext>
            </a:extLst>
          </p:cNvPr>
          <p:cNvGrpSpPr>
            <a:grpSpLocks noChangeAspect="1"/>
          </p:cNvGrpSpPr>
          <p:nvPr/>
        </p:nvGrpSpPr>
        <p:grpSpPr>
          <a:xfrm>
            <a:off x="453035" y="4167828"/>
            <a:ext cx="597300" cy="694146"/>
            <a:chOff x="2438619" y="1977075"/>
            <a:chExt cx="774434" cy="900000"/>
          </a:xfrm>
        </p:grpSpPr>
        <p:sp>
          <p:nvSpPr>
            <p:cNvPr id="70" name="Rectangle 69">
              <a:extLst>
                <a:ext uri="{FF2B5EF4-FFF2-40B4-BE49-F238E27FC236}">
                  <a16:creationId xmlns:a16="http://schemas.microsoft.com/office/drawing/2014/main" id="{6BE59819-FD73-4250-9BE4-4FE856C289E6}"/>
                </a:ext>
              </a:extLst>
            </p:cNvPr>
            <p:cNvSpPr/>
            <p:nvPr/>
          </p:nvSpPr>
          <p:spPr>
            <a:xfrm>
              <a:off x="2438836" y="1977075"/>
              <a:ext cx="774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grpSp>
          <p:nvGrpSpPr>
            <p:cNvPr id="71" name="Group 80">
              <a:extLst>
                <a:ext uri="{FF2B5EF4-FFF2-40B4-BE49-F238E27FC236}">
                  <a16:creationId xmlns:a16="http://schemas.microsoft.com/office/drawing/2014/main" id="{AEC4B1FE-299A-45F6-938C-39358806419E}"/>
                </a:ext>
              </a:extLst>
            </p:cNvPr>
            <p:cNvGrpSpPr>
              <a:grpSpLocks noChangeAspect="1"/>
            </p:cNvGrpSpPr>
            <p:nvPr/>
          </p:nvGrpSpPr>
          <p:grpSpPr>
            <a:xfrm>
              <a:off x="2438619" y="1977658"/>
              <a:ext cx="774434" cy="898835"/>
              <a:chOff x="7217946" y="2881108"/>
              <a:chExt cx="1521530" cy="1765941"/>
            </a:xfrm>
          </p:grpSpPr>
          <p:grpSp>
            <p:nvGrpSpPr>
              <p:cNvPr id="72" name="Group 81">
                <a:extLst>
                  <a:ext uri="{FF2B5EF4-FFF2-40B4-BE49-F238E27FC236}">
                    <a16:creationId xmlns:a16="http://schemas.microsoft.com/office/drawing/2014/main" id="{89C167D1-23A8-4FF4-BEDF-3792CF6D3800}"/>
                  </a:ext>
                </a:extLst>
              </p:cNvPr>
              <p:cNvGrpSpPr>
                <a:grpSpLocks noChangeAspect="1"/>
              </p:cNvGrpSpPr>
              <p:nvPr/>
            </p:nvGrpSpPr>
            <p:grpSpPr bwMode="auto">
              <a:xfrm>
                <a:off x="7217946" y="2881108"/>
                <a:ext cx="1306622" cy="1439863"/>
                <a:chOff x="429" y="3030"/>
                <a:chExt cx="690" cy="907"/>
              </a:xfrm>
              <a:solidFill>
                <a:schemeClr val="bg2"/>
              </a:solidFill>
            </p:grpSpPr>
            <p:sp>
              <p:nvSpPr>
                <p:cNvPr id="78" name="Freeform 54">
                  <a:extLst>
                    <a:ext uri="{FF2B5EF4-FFF2-40B4-BE49-F238E27FC236}">
                      <a16:creationId xmlns:a16="http://schemas.microsoft.com/office/drawing/2014/main" id="{852D60AF-FEE5-48EE-A1D1-AAE493E35D72}"/>
                    </a:ext>
                  </a:extLst>
                </p:cNvPr>
                <p:cNvSpPr>
                  <a:spLocks noEditPoints="1"/>
                </p:cNvSpPr>
                <p:nvPr/>
              </p:nvSpPr>
              <p:spPr bwMode="auto">
                <a:xfrm>
                  <a:off x="611" y="3190"/>
                  <a:ext cx="327" cy="327"/>
                </a:xfrm>
                <a:custGeom>
                  <a:avLst/>
                  <a:gdLst>
                    <a:gd name="T0" fmla="*/ 399 w 799"/>
                    <a:gd name="T1" fmla="*/ 803 h 803"/>
                    <a:gd name="T2" fmla="*/ 0 w 799"/>
                    <a:gd name="T3" fmla="*/ 321 h 803"/>
                    <a:gd name="T4" fmla="*/ 0 w 799"/>
                    <a:gd name="T5" fmla="*/ 306 h 803"/>
                    <a:gd name="T6" fmla="*/ 12 w 799"/>
                    <a:gd name="T7" fmla="*/ 299 h 803"/>
                    <a:gd name="T8" fmla="*/ 351 w 799"/>
                    <a:gd name="T9" fmla="*/ 27 h 803"/>
                    <a:gd name="T10" fmla="*/ 411 w 799"/>
                    <a:gd name="T11" fmla="*/ 1 h 803"/>
                    <a:gd name="T12" fmla="*/ 472 w 799"/>
                    <a:gd name="T13" fmla="*/ 31 h 803"/>
                    <a:gd name="T14" fmla="*/ 783 w 799"/>
                    <a:gd name="T15" fmla="*/ 297 h 803"/>
                    <a:gd name="T16" fmla="*/ 799 w 799"/>
                    <a:gd name="T17" fmla="*/ 304 h 803"/>
                    <a:gd name="T18" fmla="*/ 799 w 799"/>
                    <a:gd name="T19" fmla="*/ 321 h 803"/>
                    <a:gd name="T20" fmla="*/ 399 w 799"/>
                    <a:gd name="T21" fmla="*/ 803 h 803"/>
                    <a:gd name="T22" fmla="*/ 52 w 799"/>
                    <a:gd name="T23" fmla="*/ 335 h 803"/>
                    <a:gd name="T24" fmla="*/ 399 w 799"/>
                    <a:gd name="T25" fmla="*/ 751 h 803"/>
                    <a:gd name="T26" fmla="*/ 746 w 799"/>
                    <a:gd name="T27" fmla="*/ 337 h 803"/>
                    <a:gd name="T28" fmla="*/ 431 w 799"/>
                    <a:gd name="T29" fmla="*/ 63 h 803"/>
                    <a:gd name="T30" fmla="*/ 410 w 799"/>
                    <a:gd name="T31" fmla="*/ 53 h 803"/>
                    <a:gd name="T32" fmla="*/ 390 w 799"/>
                    <a:gd name="T33" fmla="*/ 62 h 803"/>
                    <a:gd name="T34" fmla="*/ 52 w 799"/>
                    <a:gd name="T35" fmla="*/ 33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9" h="803">
                      <a:moveTo>
                        <a:pt x="399" y="803"/>
                      </a:moveTo>
                      <a:cubicBezTo>
                        <a:pt x="179" y="803"/>
                        <a:pt x="0" y="586"/>
                        <a:pt x="0" y="321"/>
                      </a:cubicBezTo>
                      <a:cubicBezTo>
                        <a:pt x="0" y="306"/>
                        <a:pt x="0" y="306"/>
                        <a:pt x="0" y="306"/>
                      </a:cubicBezTo>
                      <a:cubicBezTo>
                        <a:pt x="12" y="299"/>
                        <a:pt x="12" y="299"/>
                        <a:pt x="12" y="299"/>
                      </a:cubicBezTo>
                      <a:cubicBezTo>
                        <a:pt x="14" y="297"/>
                        <a:pt x="237" y="154"/>
                        <a:pt x="351" y="27"/>
                      </a:cubicBezTo>
                      <a:cubicBezTo>
                        <a:pt x="366" y="10"/>
                        <a:pt x="388" y="0"/>
                        <a:pt x="411" y="1"/>
                      </a:cubicBezTo>
                      <a:cubicBezTo>
                        <a:pt x="435" y="1"/>
                        <a:pt x="457" y="12"/>
                        <a:pt x="472" y="31"/>
                      </a:cubicBezTo>
                      <a:cubicBezTo>
                        <a:pt x="532" y="105"/>
                        <a:pt x="653" y="238"/>
                        <a:pt x="783" y="297"/>
                      </a:cubicBezTo>
                      <a:cubicBezTo>
                        <a:pt x="799" y="304"/>
                        <a:pt x="799" y="304"/>
                        <a:pt x="799" y="304"/>
                      </a:cubicBezTo>
                      <a:cubicBezTo>
                        <a:pt x="799" y="321"/>
                        <a:pt x="799" y="321"/>
                        <a:pt x="799" y="321"/>
                      </a:cubicBezTo>
                      <a:cubicBezTo>
                        <a:pt x="799" y="586"/>
                        <a:pt x="619" y="803"/>
                        <a:pt x="399" y="803"/>
                      </a:cubicBezTo>
                      <a:close/>
                      <a:moveTo>
                        <a:pt x="52" y="335"/>
                      </a:moveTo>
                      <a:cubicBezTo>
                        <a:pt x="58" y="565"/>
                        <a:pt x="211" y="751"/>
                        <a:pt x="399" y="751"/>
                      </a:cubicBezTo>
                      <a:cubicBezTo>
                        <a:pt x="586" y="751"/>
                        <a:pt x="739" y="567"/>
                        <a:pt x="746" y="337"/>
                      </a:cubicBezTo>
                      <a:cubicBezTo>
                        <a:pt x="612" y="271"/>
                        <a:pt x="492" y="138"/>
                        <a:pt x="431" y="63"/>
                      </a:cubicBezTo>
                      <a:cubicBezTo>
                        <a:pt x="426" y="57"/>
                        <a:pt x="418" y="53"/>
                        <a:pt x="410" y="53"/>
                      </a:cubicBezTo>
                      <a:cubicBezTo>
                        <a:pt x="400" y="53"/>
                        <a:pt x="395" y="56"/>
                        <a:pt x="390" y="62"/>
                      </a:cubicBezTo>
                      <a:cubicBezTo>
                        <a:pt x="286" y="179"/>
                        <a:pt x="102" y="302"/>
                        <a:pt x="52"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79" name="Freeform 55">
                  <a:extLst>
                    <a:ext uri="{FF2B5EF4-FFF2-40B4-BE49-F238E27FC236}">
                      <a16:creationId xmlns:a16="http://schemas.microsoft.com/office/drawing/2014/main" id="{6803BB5E-E416-4E3E-ADF8-BA1628C4936C}"/>
                    </a:ext>
                  </a:extLst>
                </p:cNvPr>
                <p:cNvSpPr>
                  <a:spLocks/>
                </p:cNvSpPr>
                <p:nvPr/>
              </p:nvSpPr>
              <p:spPr bwMode="auto">
                <a:xfrm>
                  <a:off x="546" y="3030"/>
                  <a:ext cx="457" cy="527"/>
                </a:xfrm>
                <a:custGeom>
                  <a:avLst/>
                  <a:gdLst>
                    <a:gd name="T0" fmla="*/ 750 w 1117"/>
                    <a:gd name="T1" fmla="*/ 1287 h 1294"/>
                    <a:gd name="T2" fmla="*/ 724 w 1117"/>
                    <a:gd name="T3" fmla="*/ 1242 h 1294"/>
                    <a:gd name="T4" fmla="*/ 1062 w 1117"/>
                    <a:gd name="T5" fmla="*/ 1067 h 1294"/>
                    <a:gd name="T6" fmla="*/ 1023 w 1117"/>
                    <a:gd name="T7" fmla="*/ 518 h 1294"/>
                    <a:gd name="T8" fmla="*/ 558 w 1117"/>
                    <a:gd name="T9" fmla="*/ 52 h 1294"/>
                    <a:gd name="T10" fmla="*/ 94 w 1117"/>
                    <a:gd name="T11" fmla="*/ 516 h 1294"/>
                    <a:gd name="T12" fmla="*/ 54 w 1117"/>
                    <a:gd name="T13" fmla="*/ 1067 h 1294"/>
                    <a:gd name="T14" fmla="*/ 396 w 1117"/>
                    <a:gd name="T15" fmla="*/ 1248 h 1294"/>
                    <a:gd name="T16" fmla="*/ 370 w 1117"/>
                    <a:gd name="T17" fmla="*/ 1294 h 1294"/>
                    <a:gd name="T18" fmla="*/ 0 w 1117"/>
                    <a:gd name="T19" fmla="*/ 1096 h 1294"/>
                    <a:gd name="T20" fmla="*/ 42 w 1117"/>
                    <a:gd name="T21" fmla="*/ 514 h 1294"/>
                    <a:gd name="T22" fmla="*/ 558 w 1117"/>
                    <a:gd name="T23" fmla="*/ 0 h 1294"/>
                    <a:gd name="T24" fmla="*/ 1075 w 1117"/>
                    <a:gd name="T25" fmla="*/ 516 h 1294"/>
                    <a:gd name="T26" fmla="*/ 1117 w 1117"/>
                    <a:gd name="T27" fmla="*/ 1096 h 1294"/>
                    <a:gd name="T28" fmla="*/ 750 w 1117"/>
                    <a:gd name="T29" fmla="*/ 1287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1294">
                      <a:moveTo>
                        <a:pt x="750" y="1287"/>
                      </a:moveTo>
                      <a:cubicBezTo>
                        <a:pt x="724" y="1242"/>
                        <a:pt x="724" y="1242"/>
                        <a:pt x="724" y="1242"/>
                      </a:cubicBezTo>
                      <a:cubicBezTo>
                        <a:pt x="1062" y="1067"/>
                        <a:pt x="1062" y="1067"/>
                        <a:pt x="1062" y="1067"/>
                      </a:cubicBezTo>
                      <a:cubicBezTo>
                        <a:pt x="1023" y="518"/>
                        <a:pt x="1023" y="518"/>
                        <a:pt x="1023" y="518"/>
                      </a:cubicBezTo>
                      <a:cubicBezTo>
                        <a:pt x="1023" y="260"/>
                        <a:pt x="814" y="52"/>
                        <a:pt x="558" y="52"/>
                      </a:cubicBezTo>
                      <a:cubicBezTo>
                        <a:pt x="302" y="52"/>
                        <a:pt x="94" y="260"/>
                        <a:pt x="94" y="516"/>
                      </a:cubicBezTo>
                      <a:cubicBezTo>
                        <a:pt x="54" y="1067"/>
                        <a:pt x="54" y="1067"/>
                        <a:pt x="54" y="1067"/>
                      </a:cubicBezTo>
                      <a:cubicBezTo>
                        <a:pt x="396" y="1248"/>
                        <a:pt x="396" y="1248"/>
                        <a:pt x="396" y="1248"/>
                      </a:cubicBezTo>
                      <a:cubicBezTo>
                        <a:pt x="370" y="1294"/>
                        <a:pt x="370" y="1294"/>
                        <a:pt x="370" y="1294"/>
                      </a:cubicBezTo>
                      <a:cubicBezTo>
                        <a:pt x="0" y="1096"/>
                        <a:pt x="0" y="1096"/>
                        <a:pt x="0" y="1096"/>
                      </a:cubicBezTo>
                      <a:cubicBezTo>
                        <a:pt x="42" y="514"/>
                        <a:pt x="42" y="514"/>
                        <a:pt x="42" y="514"/>
                      </a:cubicBezTo>
                      <a:cubicBezTo>
                        <a:pt x="42" y="231"/>
                        <a:pt x="273" y="0"/>
                        <a:pt x="558" y="0"/>
                      </a:cubicBezTo>
                      <a:cubicBezTo>
                        <a:pt x="843" y="0"/>
                        <a:pt x="1075" y="231"/>
                        <a:pt x="1075" y="516"/>
                      </a:cubicBezTo>
                      <a:cubicBezTo>
                        <a:pt x="1117" y="1096"/>
                        <a:pt x="1117" y="1096"/>
                        <a:pt x="1117" y="1096"/>
                      </a:cubicBezTo>
                      <a:lnTo>
                        <a:pt x="750" y="1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80" name="Freeform 56">
                  <a:extLst>
                    <a:ext uri="{FF2B5EF4-FFF2-40B4-BE49-F238E27FC236}">
                      <a16:creationId xmlns:a16="http://schemas.microsoft.com/office/drawing/2014/main" id="{4ADFD942-3D34-4083-9C64-7FC22D51DBF0}"/>
                    </a:ext>
                  </a:extLst>
                </p:cNvPr>
                <p:cNvSpPr>
                  <a:spLocks/>
                </p:cNvSpPr>
                <p:nvPr/>
              </p:nvSpPr>
              <p:spPr bwMode="auto">
                <a:xfrm>
                  <a:off x="691" y="3488"/>
                  <a:ext cx="167" cy="150"/>
                </a:xfrm>
                <a:custGeom>
                  <a:avLst/>
                  <a:gdLst>
                    <a:gd name="T0" fmla="*/ 201 w 408"/>
                    <a:gd name="T1" fmla="*/ 365 h 368"/>
                    <a:gd name="T2" fmla="*/ 48 w 408"/>
                    <a:gd name="T3" fmla="*/ 306 h 368"/>
                    <a:gd name="T4" fmla="*/ 5 w 408"/>
                    <a:gd name="T5" fmla="*/ 162 h 368"/>
                    <a:gd name="T6" fmla="*/ 23 w 408"/>
                    <a:gd name="T7" fmla="*/ 0 h 368"/>
                    <a:gd name="T8" fmla="*/ 66 w 408"/>
                    <a:gd name="T9" fmla="*/ 5 h 368"/>
                    <a:gd name="T10" fmla="*/ 48 w 408"/>
                    <a:gd name="T11" fmla="*/ 166 h 368"/>
                    <a:gd name="T12" fmla="*/ 79 w 408"/>
                    <a:gd name="T13" fmla="*/ 276 h 368"/>
                    <a:gd name="T14" fmla="*/ 204 w 408"/>
                    <a:gd name="T15" fmla="*/ 322 h 368"/>
                    <a:gd name="T16" fmla="*/ 329 w 408"/>
                    <a:gd name="T17" fmla="*/ 276 h 368"/>
                    <a:gd name="T18" fmla="*/ 361 w 408"/>
                    <a:gd name="T19" fmla="*/ 165 h 368"/>
                    <a:gd name="T20" fmla="*/ 342 w 408"/>
                    <a:gd name="T21" fmla="*/ 5 h 368"/>
                    <a:gd name="T22" fmla="*/ 385 w 408"/>
                    <a:gd name="T23" fmla="*/ 0 h 368"/>
                    <a:gd name="T24" fmla="*/ 403 w 408"/>
                    <a:gd name="T25" fmla="*/ 161 h 368"/>
                    <a:gd name="T26" fmla="*/ 360 w 408"/>
                    <a:gd name="T27" fmla="*/ 306 h 368"/>
                    <a:gd name="T28" fmla="*/ 204 w 408"/>
                    <a:gd name="T29" fmla="*/ 365 h 368"/>
                    <a:gd name="T30" fmla="*/ 201 w 408"/>
                    <a:gd name="T31"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368">
                      <a:moveTo>
                        <a:pt x="201" y="365"/>
                      </a:moveTo>
                      <a:cubicBezTo>
                        <a:pt x="184" y="365"/>
                        <a:pt x="101" y="362"/>
                        <a:pt x="48" y="306"/>
                      </a:cubicBezTo>
                      <a:cubicBezTo>
                        <a:pt x="14" y="270"/>
                        <a:pt x="0" y="222"/>
                        <a:pt x="5" y="162"/>
                      </a:cubicBezTo>
                      <a:cubicBezTo>
                        <a:pt x="23" y="0"/>
                        <a:pt x="23" y="0"/>
                        <a:pt x="23" y="0"/>
                      </a:cubicBezTo>
                      <a:cubicBezTo>
                        <a:pt x="66" y="5"/>
                        <a:pt x="66" y="5"/>
                        <a:pt x="66" y="5"/>
                      </a:cubicBezTo>
                      <a:cubicBezTo>
                        <a:pt x="48" y="166"/>
                        <a:pt x="48" y="166"/>
                        <a:pt x="48" y="166"/>
                      </a:cubicBezTo>
                      <a:cubicBezTo>
                        <a:pt x="44" y="213"/>
                        <a:pt x="54" y="250"/>
                        <a:pt x="79" y="276"/>
                      </a:cubicBezTo>
                      <a:cubicBezTo>
                        <a:pt x="125" y="324"/>
                        <a:pt x="203" y="322"/>
                        <a:pt x="204" y="322"/>
                      </a:cubicBezTo>
                      <a:cubicBezTo>
                        <a:pt x="206" y="322"/>
                        <a:pt x="284" y="324"/>
                        <a:pt x="329" y="276"/>
                      </a:cubicBezTo>
                      <a:cubicBezTo>
                        <a:pt x="354" y="250"/>
                        <a:pt x="364" y="213"/>
                        <a:pt x="361" y="165"/>
                      </a:cubicBezTo>
                      <a:cubicBezTo>
                        <a:pt x="342" y="5"/>
                        <a:pt x="342" y="5"/>
                        <a:pt x="342" y="5"/>
                      </a:cubicBezTo>
                      <a:cubicBezTo>
                        <a:pt x="385" y="0"/>
                        <a:pt x="385" y="0"/>
                        <a:pt x="385" y="0"/>
                      </a:cubicBezTo>
                      <a:cubicBezTo>
                        <a:pt x="403" y="161"/>
                        <a:pt x="403" y="161"/>
                        <a:pt x="403" y="161"/>
                      </a:cubicBezTo>
                      <a:cubicBezTo>
                        <a:pt x="408" y="222"/>
                        <a:pt x="394" y="271"/>
                        <a:pt x="360" y="306"/>
                      </a:cubicBezTo>
                      <a:cubicBezTo>
                        <a:pt x="301" y="368"/>
                        <a:pt x="208" y="365"/>
                        <a:pt x="204" y="365"/>
                      </a:cubicBezTo>
                      <a:cubicBezTo>
                        <a:pt x="203" y="365"/>
                        <a:pt x="202" y="365"/>
                        <a:pt x="201"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81" name="Freeform 57">
                  <a:extLst>
                    <a:ext uri="{FF2B5EF4-FFF2-40B4-BE49-F238E27FC236}">
                      <a16:creationId xmlns:a16="http://schemas.microsoft.com/office/drawing/2014/main" id="{A62178FC-5C2C-452A-9313-6B513F3E1BF8}"/>
                    </a:ext>
                  </a:extLst>
                </p:cNvPr>
                <p:cNvSpPr>
                  <a:spLocks/>
                </p:cNvSpPr>
                <p:nvPr/>
              </p:nvSpPr>
              <p:spPr bwMode="auto">
                <a:xfrm>
                  <a:off x="429" y="3576"/>
                  <a:ext cx="274" cy="361"/>
                </a:xfrm>
                <a:custGeom>
                  <a:avLst/>
                  <a:gdLst>
                    <a:gd name="T0" fmla="*/ 42 w 669"/>
                    <a:gd name="T1" fmla="*/ 885 h 885"/>
                    <a:gd name="T2" fmla="*/ 0 w 669"/>
                    <a:gd name="T3" fmla="*/ 885 h 885"/>
                    <a:gd name="T4" fmla="*/ 657 w 669"/>
                    <a:gd name="T5" fmla="*/ 0 h 885"/>
                    <a:gd name="T6" fmla="*/ 669 w 669"/>
                    <a:gd name="T7" fmla="*/ 46 h 885"/>
                    <a:gd name="T8" fmla="*/ 42 w 669"/>
                    <a:gd name="T9" fmla="*/ 885 h 885"/>
                  </a:gdLst>
                  <a:ahLst/>
                  <a:cxnLst>
                    <a:cxn ang="0">
                      <a:pos x="T0" y="T1"/>
                    </a:cxn>
                    <a:cxn ang="0">
                      <a:pos x="T2" y="T3"/>
                    </a:cxn>
                    <a:cxn ang="0">
                      <a:pos x="T4" y="T5"/>
                    </a:cxn>
                    <a:cxn ang="0">
                      <a:pos x="T6" y="T7"/>
                    </a:cxn>
                    <a:cxn ang="0">
                      <a:pos x="T8" y="T9"/>
                    </a:cxn>
                  </a:cxnLst>
                  <a:rect l="0" t="0" r="r" b="b"/>
                  <a:pathLst>
                    <a:path w="669" h="885">
                      <a:moveTo>
                        <a:pt x="42" y="885"/>
                      </a:moveTo>
                      <a:cubicBezTo>
                        <a:pt x="0" y="885"/>
                        <a:pt x="0" y="885"/>
                        <a:pt x="0" y="885"/>
                      </a:cubicBezTo>
                      <a:cubicBezTo>
                        <a:pt x="71" y="481"/>
                        <a:pt x="357" y="94"/>
                        <a:pt x="657" y="0"/>
                      </a:cubicBezTo>
                      <a:cubicBezTo>
                        <a:pt x="669" y="46"/>
                        <a:pt x="669" y="46"/>
                        <a:pt x="669" y="46"/>
                      </a:cubicBezTo>
                      <a:cubicBezTo>
                        <a:pt x="384" y="136"/>
                        <a:pt x="110" y="499"/>
                        <a:pt x="42" y="8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82" name="Freeform 58">
                  <a:extLst>
                    <a:ext uri="{FF2B5EF4-FFF2-40B4-BE49-F238E27FC236}">
                      <a16:creationId xmlns:a16="http://schemas.microsoft.com/office/drawing/2014/main" id="{9BFBEF52-7BCB-4C8D-8049-D955833497B3}"/>
                    </a:ext>
                  </a:extLst>
                </p:cNvPr>
                <p:cNvSpPr>
                  <a:spLocks/>
                </p:cNvSpPr>
                <p:nvPr/>
              </p:nvSpPr>
              <p:spPr bwMode="auto">
                <a:xfrm>
                  <a:off x="842" y="3575"/>
                  <a:ext cx="277" cy="362"/>
                </a:xfrm>
                <a:custGeom>
                  <a:avLst/>
                  <a:gdLst>
                    <a:gd name="T0" fmla="*/ 635 w 677"/>
                    <a:gd name="T1" fmla="*/ 888 h 888"/>
                    <a:gd name="T2" fmla="*/ 0 w 677"/>
                    <a:gd name="T3" fmla="*/ 46 h 888"/>
                    <a:gd name="T4" fmla="*/ 11 w 677"/>
                    <a:gd name="T5" fmla="*/ 0 h 888"/>
                    <a:gd name="T6" fmla="*/ 677 w 677"/>
                    <a:gd name="T7" fmla="*/ 888 h 888"/>
                    <a:gd name="T8" fmla="*/ 635 w 677"/>
                    <a:gd name="T9" fmla="*/ 888 h 888"/>
                  </a:gdLst>
                  <a:ahLst/>
                  <a:cxnLst>
                    <a:cxn ang="0">
                      <a:pos x="T0" y="T1"/>
                    </a:cxn>
                    <a:cxn ang="0">
                      <a:pos x="T2" y="T3"/>
                    </a:cxn>
                    <a:cxn ang="0">
                      <a:pos x="T4" y="T5"/>
                    </a:cxn>
                    <a:cxn ang="0">
                      <a:pos x="T6" y="T7"/>
                    </a:cxn>
                    <a:cxn ang="0">
                      <a:pos x="T8" y="T9"/>
                    </a:cxn>
                  </a:cxnLst>
                  <a:rect l="0" t="0" r="r" b="b"/>
                  <a:pathLst>
                    <a:path w="677" h="888">
                      <a:moveTo>
                        <a:pt x="635" y="888"/>
                      </a:moveTo>
                      <a:cubicBezTo>
                        <a:pt x="566" y="496"/>
                        <a:pt x="290" y="132"/>
                        <a:pt x="0" y="46"/>
                      </a:cubicBezTo>
                      <a:cubicBezTo>
                        <a:pt x="11" y="0"/>
                        <a:pt x="11" y="0"/>
                        <a:pt x="11" y="0"/>
                      </a:cubicBezTo>
                      <a:cubicBezTo>
                        <a:pt x="316" y="90"/>
                        <a:pt x="605" y="479"/>
                        <a:pt x="677" y="888"/>
                      </a:cubicBezTo>
                      <a:lnTo>
                        <a:pt x="635" y="8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grpSp>
          <p:sp>
            <p:nvSpPr>
              <p:cNvPr id="73" name="Oval 82">
                <a:extLst>
                  <a:ext uri="{FF2B5EF4-FFF2-40B4-BE49-F238E27FC236}">
                    <a16:creationId xmlns:a16="http://schemas.microsoft.com/office/drawing/2014/main" id="{C5F69F6F-8A65-437E-A794-56872B7412E7}"/>
                  </a:ext>
                </a:extLst>
              </p:cNvPr>
              <p:cNvSpPr/>
              <p:nvPr/>
            </p:nvSpPr>
            <p:spPr>
              <a:xfrm>
                <a:off x="8282940" y="3957978"/>
                <a:ext cx="422284" cy="4930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grpSp>
            <p:nvGrpSpPr>
              <p:cNvPr id="74" name="Group 83">
                <a:extLst>
                  <a:ext uri="{FF2B5EF4-FFF2-40B4-BE49-F238E27FC236}">
                    <a16:creationId xmlns:a16="http://schemas.microsoft.com/office/drawing/2014/main" id="{CDBA5CB7-00FB-4A46-8432-CA4E807E1D5B}"/>
                  </a:ext>
                </a:extLst>
              </p:cNvPr>
              <p:cNvGrpSpPr>
                <a:grpSpLocks noChangeAspect="1"/>
              </p:cNvGrpSpPr>
              <p:nvPr/>
            </p:nvGrpSpPr>
            <p:grpSpPr>
              <a:xfrm>
                <a:off x="7917463" y="3951197"/>
                <a:ext cx="822013" cy="695852"/>
                <a:chOff x="2830513" y="4926013"/>
                <a:chExt cx="1323975" cy="1120775"/>
              </a:xfrm>
              <a:solidFill>
                <a:schemeClr val="accent2"/>
              </a:solidFill>
            </p:grpSpPr>
            <p:sp>
              <p:nvSpPr>
                <p:cNvPr id="75" name="Freeform 66">
                  <a:extLst>
                    <a:ext uri="{FF2B5EF4-FFF2-40B4-BE49-F238E27FC236}">
                      <a16:creationId xmlns:a16="http://schemas.microsoft.com/office/drawing/2014/main" id="{F732766D-B431-473B-B82C-1F99AC0145F5}"/>
                    </a:ext>
                  </a:extLst>
                </p:cNvPr>
                <p:cNvSpPr>
                  <a:spLocks/>
                </p:cNvSpPr>
                <p:nvPr/>
              </p:nvSpPr>
              <p:spPr bwMode="auto">
                <a:xfrm>
                  <a:off x="2862263" y="4926013"/>
                  <a:ext cx="1263650" cy="561975"/>
                </a:xfrm>
                <a:custGeom>
                  <a:avLst/>
                  <a:gdLst>
                    <a:gd name="T0" fmla="*/ 48 w 796"/>
                    <a:gd name="T1" fmla="*/ 352 h 354"/>
                    <a:gd name="T2" fmla="*/ 34 w 796"/>
                    <a:gd name="T3" fmla="*/ 334 h 354"/>
                    <a:gd name="T4" fmla="*/ 8 w 796"/>
                    <a:gd name="T5" fmla="*/ 280 h 354"/>
                    <a:gd name="T6" fmla="*/ 0 w 796"/>
                    <a:gd name="T7" fmla="*/ 222 h 354"/>
                    <a:gd name="T8" fmla="*/ 6 w 796"/>
                    <a:gd name="T9" fmla="*/ 166 h 354"/>
                    <a:gd name="T10" fmla="*/ 28 w 796"/>
                    <a:gd name="T11" fmla="*/ 112 h 354"/>
                    <a:gd name="T12" fmla="*/ 64 w 796"/>
                    <a:gd name="T13" fmla="*/ 64 h 354"/>
                    <a:gd name="T14" fmla="*/ 98 w 796"/>
                    <a:gd name="T15" fmla="*/ 36 h 354"/>
                    <a:gd name="T16" fmla="*/ 154 w 796"/>
                    <a:gd name="T17" fmla="*/ 8 h 354"/>
                    <a:gd name="T18" fmla="*/ 218 w 796"/>
                    <a:gd name="T19" fmla="*/ 0 h 354"/>
                    <a:gd name="T20" fmla="*/ 262 w 796"/>
                    <a:gd name="T21" fmla="*/ 4 h 354"/>
                    <a:gd name="T22" fmla="*/ 322 w 796"/>
                    <a:gd name="T23" fmla="*/ 24 h 354"/>
                    <a:gd name="T24" fmla="*/ 372 w 796"/>
                    <a:gd name="T25" fmla="*/ 64 h 354"/>
                    <a:gd name="T26" fmla="*/ 398 w 796"/>
                    <a:gd name="T27" fmla="*/ 94 h 354"/>
                    <a:gd name="T28" fmla="*/ 422 w 796"/>
                    <a:gd name="T29" fmla="*/ 64 h 354"/>
                    <a:gd name="T30" fmla="*/ 456 w 796"/>
                    <a:gd name="T31" fmla="*/ 36 h 354"/>
                    <a:gd name="T32" fmla="*/ 514 w 796"/>
                    <a:gd name="T33" fmla="*/ 8 h 354"/>
                    <a:gd name="T34" fmla="*/ 576 w 796"/>
                    <a:gd name="T35" fmla="*/ 0 h 354"/>
                    <a:gd name="T36" fmla="*/ 638 w 796"/>
                    <a:gd name="T37" fmla="*/ 8 h 354"/>
                    <a:gd name="T38" fmla="*/ 696 w 796"/>
                    <a:gd name="T39" fmla="*/ 36 h 354"/>
                    <a:gd name="T40" fmla="*/ 730 w 796"/>
                    <a:gd name="T41" fmla="*/ 64 h 354"/>
                    <a:gd name="T42" fmla="*/ 766 w 796"/>
                    <a:gd name="T43" fmla="*/ 110 h 354"/>
                    <a:gd name="T44" fmla="*/ 788 w 796"/>
                    <a:gd name="T45" fmla="*/ 162 h 354"/>
                    <a:gd name="T46" fmla="*/ 796 w 796"/>
                    <a:gd name="T47" fmla="*/ 218 h 354"/>
                    <a:gd name="T48" fmla="*/ 788 w 796"/>
                    <a:gd name="T49" fmla="*/ 276 h 354"/>
                    <a:gd name="T50" fmla="*/ 764 w 796"/>
                    <a:gd name="T51" fmla="*/ 328 h 354"/>
                    <a:gd name="T52" fmla="*/ 752 w 796"/>
                    <a:gd name="T53" fmla="*/ 348 h 354"/>
                    <a:gd name="T54" fmla="*/ 742 w 796"/>
                    <a:gd name="T55" fmla="*/ 348 h 354"/>
                    <a:gd name="T56" fmla="*/ 738 w 796"/>
                    <a:gd name="T57" fmla="*/ 342 h 354"/>
                    <a:gd name="T58" fmla="*/ 740 w 796"/>
                    <a:gd name="T59" fmla="*/ 334 h 354"/>
                    <a:gd name="T60" fmla="*/ 764 w 796"/>
                    <a:gd name="T61" fmla="*/ 288 h 354"/>
                    <a:gd name="T62" fmla="*/ 776 w 796"/>
                    <a:gd name="T63" fmla="*/ 236 h 354"/>
                    <a:gd name="T64" fmla="*/ 774 w 796"/>
                    <a:gd name="T65" fmla="*/ 184 h 354"/>
                    <a:gd name="T66" fmla="*/ 758 w 796"/>
                    <a:gd name="T67" fmla="*/ 134 h 354"/>
                    <a:gd name="T68" fmla="*/ 730 w 796"/>
                    <a:gd name="T69" fmla="*/ 90 h 354"/>
                    <a:gd name="T70" fmla="*/ 702 w 796"/>
                    <a:gd name="T71" fmla="*/ 62 h 354"/>
                    <a:gd name="T72" fmla="*/ 652 w 796"/>
                    <a:gd name="T73" fmla="*/ 32 h 354"/>
                    <a:gd name="T74" fmla="*/ 596 w 796"/>
                    <a:gd name="T75" fmla="*/ 18 h 354"/>
                    <a:gd name="T76" fmla="*/ 538 w 796"/>
                    <a:gd name="T77" fmla="*/ 22 h 354"/>
                    <a:gd name="T78" fmla="*/ 484 w 796"/>
                    <a:gd name="T79" fmla="*/ 40 h 354"/>
                    <a:gd name="T80" fmla="*/ 434 w 796"/>
                    <a:gd name="T81" fmla="*/ 76 h 354"/>
                    <a:gd name="T82" fmla="*/ 406 w 796"/>
                    <a:gd name="T83" fmla="*/ 114 h 354"/>
                    <a:gd name="T84" fmla="*/ 390 w 796"/>
                    <a:gd name="T85" fmla="*/ 114 h 354"/>
                    <a:gd name="T86" fmla="*/ 360 w 796"/>
                    <a:gd name="T87" fmla="*/ 76 h 354"/>
                    <a:gd name="T88" fmla="*/ 312 w 796"/>
                    <a:gd name="T89" fmla="*/ 40 h 354"/>
                    <a:gd name="T90" fmla="*/ 258 w 796"/>
                    <a:gd name="T91" fmla="*/ 22 h 354"/>
                    <a:gd name="T92" fmla="*/ 218 w 796"/>
                    <a:gd name="T93" fmla="*/ 18 h 354"/>
                    <a:gd name="T94" fmla="*/ 160 w 796"/>
                    <a:gd name="T95" fmla="*/ 26 h 354"/>
                    <a:gd name="T96" fmla="*/ 108 w 796"/>
                    <a:gd name="T97" fmla="*/ 50 h 354"/>
                    <a:gd name="T98" fmla="*/ 76 w 796"/>
                    <a:gd name="T99" fmla="*/ 76 h 354"/>
                    <a:gd name="T100" fmla="*/ 44 w 796"/>
                    <a:gd name="T101" fmla="*/ 120 h 354"/>
                    <a:gd name="T102" fmla="*/ 24 w 796"/>
                    <a:gd name="T103" fmla="*/ 170 h 354"/>
                    <a:gd name="T104" fmla="*/ 18 w 796"/>
                    <a:gd name="T105" fmla="*/ 222 h 354"/>
                    <a:gd name="T106" fmla="*/ 26 w 796"/>
                    <a:gd name="T107" fmla="*/ 274 h 354"/>
                    <a:gd name="T108" fmla="*/ 48 w 796"/>
                    <a:gd name="T109" fmla="*/ 324 h 354"/>
                    <a:gd name="T110" fmla="*/ 60 w 796"/>
                    <a:gd name="T111" fmla="*/ 342 h 354"/>
                    <a:gd name="T112" fmla="*/ 58 w 796"/>
                    <a:gd name="T113" fmla="*/ 352 h 354"/>
                    <a:gd name="T114" fmla="*/ 52 w 796"/>
                    <a:gd name="T11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354">
                      <a:moveTo>
                        <a:pt x="52" y="354"/>
                      </a:moveTo>
                      <a:lnTo>
                        <a:pt x="52" y="354"/>
                      </a:lnTo>
                      <a:lnTo>
                        <a:pt x="48" y="352"/>
                      </a:lnTo>
                      <a:lnTo>
                        <a:pt x="44" y="350"/>
                      </a:lnTo>
                      <a:lnTo>
                        <a:pt x="44" y="350"/>
                      </a:lnTo>
                      <a:lnTo>
                        <a:pt x="34" y="334"/>
                      </a:lnTo>
                      <a:lnTo>
                        <a:pt x="24" y="316"/>
                      </a:lnTo>
                      <a:lnTo>
                        <a:pt x="16" y="298"/>
                      </a:lnTo>
                      <a:lnTo>
                        <a:pt x="8" y="280"/>
                      </a:lnTo>
                      <a:lnTo>
                        <a:pt x="4" y="260"/>
                      </a:lnTo>
                      <a:lnTo>
                        <a:pt x="2" y="242"/>
                      </a:lnTo>
                      <a:lnTo>
                        <a:pt x="0" y="222"/>
                      </a:lnTo>
                      <a:lnTo>
                        <a:pt x="0" y="204"/>
                      </a:lnTo>
                      <a:lnTo>
                        <a:pt x="2" y="184"/>
                      </a:lnTo>
                      <a:lnTo>
                        <a:pt x="6" y="166"/>
                      </a:lnTo>
                      <a:lnTo>
                        <a:pt x="12" y="146"/>
                      </a:lnTo>
                      <a:lnTo>
                        <a:pt x="18" y="128"/>
                      </a:lnTo>
                      <a:lnTo>
                        <a:pt x="28" y="112"/>
                      </a:lnTo>
                      <a:lnTo>
                        <a:pt x="38" y="94"/>
                      </a:lnTo>
                      <a:lnTo>
                        <a:pt x="50" y="78"/>
                      </a:lnTo>
                      <a:lnTo>
                        <a:pt x="64" y="64"/>
                      </a:lnTo>
                      <a:lnTo>
                        <a:pt x="64" y="64"/>
                      </a:lnTo>
                      <a:lnTo>
                        <a:pt x="80" y="48"/>
                      </a:lnTo>
                      <a:lnTo>
                        <a:pt x="98" y="36"/>
                      </a:lnTo>
                      <a:lnTo>
                        <a:pt x="116" y="24"/>
                      </a:lnTo>
                      <a:lnTo>
                        <a:pt x="134" y="16"/>
                      </a:lnTo>
                      <a:lnTo>
                        <a:pt x="154" y="8"/>
                      </a:lnTo>
                      <a:lnTo>
                        <a:pt x="176" y="4"/>
                      </a:lnTo>
                      <a:lnTo>
                        <a:pt x="196" y="0"/>
                      </a:lnTo>
                      <a:lnTo>
                        <a:pt x="218" y="0"/>
                      </a:lnTo>
                      <a:lnTo>
                        <a:pt x="218" y="0"/>
                      </a:lnTo>
                      <a:lnTo>
                        <a:pt x="240" y="0"/>
                      </a:lnTo>
                      <a:lnTo>
                        <a:pt x="262" y="4"/>
                      </a:lnTo>
                      <a:lnTo>
                        <a:pt x="282" y="8"/>
                      </a:lnTo>
                      <a:lnTo>
                        <a:pt x="302" y="16"/>
                      </a:lnTo>
                      <a:lnTo>
                        <a:pt x="322" y="24"/>
                      </a:lnTo>
                      <a:lnTo>
                        <a:pt x="340" y="36"/>
                      </a:lnTo>
                      <a:lnTo>
                        <a:pt x="356" y="48"/>
                      </a:lnTo>
                      <a:lnTo>
                        <a:pt x="372" y="64"/>
                      </a:lnTo>
                      <a:lnTo>
                        <a:pt x="372" y="64"/>
                      </a:lnTo>
                      <a:lnTo>
                        <a:pt x="386" y="78"/>
                      </a:lnTo>
                      <a:lnTo>
                        <a:pt x="398" y="94"/>
                      </a:lnTo>
                      <a:lnTo>
                        <a:pt x="398" y="94"/>
                      </a:lnTo>
                      <a:lnTo>
                        <a:pt x="410" y="78"/>
                      </a:lnTo>
                      <a:lnTo>
                        <a:pt x="422" y="64"/>
                      </a:lnTo>
                      <a:lnTo>
                        <a:pt x="422" y="64"/>
                      </a:lnTo>
                      <a:lnTo>
                        <a:pt x="438" y="48"/>
                      </a:lnTo>
                      <a:lnTo>
                        <a:pt x="456" y="36"/>
                      </a:lnTo>
                      <a:lnTo>
                        <a:pt x="474" y="24"/>
                      </a:lnTo>
                      <a:lnTo>
                        <a:pt x="494" y="16"/>
                      </a:lnTo>
                      <a:lnTo>
                        <a:pt x="514" y="8"/>
                      </a:lnTo>
                      <a:lnTo>
                        <a:pt x="534" y="4"/>
                      </a:lnTo>
                      <a:lnTo>
                        <a:pt x="556" y="0"/>
                      </a:lnTo>
                      <a:lnTo>
                        <a:pt x="576" y="0"/>
                      </a:lnTo>
                      <a:lnTo>
                        <a:pt x="598" y="0"/>
                      </a:lnTo>
                      <a:lnTo>
                        <a:pt x="618" y="4"/>
                      </a:lnTo>
                      <a:lnTo>
                        <a:pt x="638" y="8"/>
                      </a:lnTo>
                      <a:lnTo>
                        <a:pt x="658" y="16"/>
                      </a:lnTo>
                      <a:lnTo>
                        <a:pt x="678" y="24"/>
                      </a:lnTo>
                      <a:lnTo>
                        <a:pt x="696" y="36"/>
                      </a:lnTo>
                      <a:lnTo>
                        <a:pt x="714" y="48"/>
                      </a:lnTo>
                      <a:lnTo>
                        <a:pt x="730" y="64"/>
                      </a:lnTo>
                      <a:lnTo>
                        <a:pt x="730" y="64"/>
                      </a:lnTo>
                      <a:lnTo>
                        <a:pt x="744" y="78"/>
                      </a:lnTo>
                      <a:lnTo>
                        <a:pt x="756" y="94"/>
                      </a:lnTo>
                      <a:lnTo>
                        <a:pt x="766" y="110"/>
                      </a:lnTo>
                      <a:lnTo>
                        <a:pt x="776" y="128"/>
                      </a:lnTo>
                      <a:lnTo>
                        <a:pt x="782" y="144"/>
                      </a:lnTo>
                      <a:lnTo>
                        <a:pt x="788" y="162"/>
                      </a:lnTo>
                      <a:lnTo>
                        <a:pt x="792" y="182"/>
                      </a:lnTo>
                      <a:lnTo>
                        <a:pt x="794" y="200"/>
                      </a:lnTo>
                      <a:lnTo>
                        <a:pt x="796" y="218"/>
                      </a:lnTo>
                      <a:lnTo>
                        <a:pt x="794" y="238"/>
                      </a:lnTo>
                      <a:lnTo>
                        <a:pt x="792" y="256"/>
                      </a:lnTo>
                      <a:lnTo>
                        <a:pt x="788" y="276"/>
                      </a:lnTo>
                      <a:lnTo>
                        <a:pt x="782" y="294"/>
                      </a:lnTo>
                      <a:lnTo>
                        <a:pt x="774" y="312"/>
                      </a:lnTo>
                      <a:lnTo>
                        <a:pt x="764" y="328"/>
                      </a:lnTo>
                      <a:lnTo>
                        <a:pt x="754" y="346"/>
                      </a:lnTo>
                      <a:lnTo>
                        <a:pt x="754" y="346"/>
                      </a:lnTo>
                      <a:lnTo>
                        <a:pt x="752" y="348"/>
                      </a:lnTo>
                      <a:lnTo>
                        <a:pt x="748" y="348"/>
                      </a:lnTo>
                      <a:lnTo>
                        <a:pt x="744" y="348"/>
                      </a:lnTo>
                      <a:lnTo>
                        <a:pt x="742" y="348"/>
                      </a:lnTo>
                      <a:lnTo>
                        <a:pt x="742" y="348"/>
                      </a:lnTo>
                      <a:lnTo>
                        <a:pt x="738" y="344"/>
                      </a:lnTo>
                      <a:lnTo>
                        <a:pt x="738" y="342"/>
                      </a:lnTo>
                      <a:lnTo>
                        <a:pt x="738" y="338"/>
                      </a:lnTo>
                      <a:lnTo>
                        <a:pt x="740" y="334"/>
                      </a:lnTo>
                      <a:lnTo>
                        <a:pt x="740" y="334"/>
                      </a:lnTo>
                      <a:lnTo>
                        <a:pt x="750" y="320"/>
                      </a:lnTo>
                      <a:lnTo>
                        <a:pt x="758" y="304"/>
                      </a:lnTo>
                      <a:lnTo>
                        <a:pt x="764" y="288"/>
                      </a:lnTo>
                      <a:lnTo>
                        <a:pt x="770" y="270"/>
                      </a:lnTo>
                      <a:lnTo>
                        <a:pt x="774" y="254"/>
                      </a:lnTo>
                      <a:lnTo>
                        <a:pt x="776" y="236"/>
                      </a:lnTo>
                      <a:lnTo>
                        <a:pt x="778" y="218"/>
                      </a:lnTo>
                      <a:lnTo>
                        <a:pt x="776" y="202"/>
                      </a:lnTo>
                      <a:lnTo>
                        <a:pt x="774" y="184"/>
                      </a:lnTo>
                      <a:lnTo>
                        <a:pt x="770" y="168"/>
                      </a:lnTo>
                      <a:lnTo>
                        <a:pt x="766" y="150"/>
                      </a:lnTo>
                      <a:lnTo>
                        <a:pt x="758" y="134"/>
                      </a:lnTo>
                      <a:lnTo>
                        <a:pt x="750" y="118"/>
                      </a:lnTo>
                      <a:lnTo>
                        <a:pt x="742" y="104"/>
                      </a:lnTo>
                      <a:lnTo>
                        <a:pt x="730" y="90"/>
                      </a:lnTo>
                      <a:lnTo>
                        <a:pt x="718" y="76"/>
                      </a:lnTo>
                      <a:lnTo>
                        <a:pt x="718" y="76"/>
                      </a:lnTo>
                      <a:lnTo>
                        <a:pt x="702" y="62"/>
                      </a:lnTo>
                      <a:lnTo>
                        <a:pt x="686" y="50"/>
                      </a:lnTo>
                      <a:lnTo>
                        <a:pt x="670" y="40"/>
                      </a:lnTo>
                      <a:lnTo>
                        <a:pt x="652" y="32"/>
                      </a:lnTo>
                      <a:lnTo>
                        <a:pt x="634" y="26"/>
                      </a:lnTo>
                      <a:lnTo>
                        <a:pt x="614" y="22"/>
                      </a:lnTo>
                      <a:lnTo>
                        <a:pt x="596" y="18"/>
                      </a:lnTo>
                      <a:lnTo>
                        <a:pt x="576" y="18"/>
                      </a:lnTo>
                      <a:lnTo>
                        <a:pt x="558" y="18"/>
                      </a:lnTo>
                      <a:lnTo>
                        <a:pt x="538" y="22"/>
                      </a:lnTo>
                      <a:lnTo>
                        <a:pt x="520" y="26"/>
                      </a:lnTo>
                      <a:lnTo>
                        <a:pt x="502" y="32"/>
                      </a:lnTo>
                      <a:lnTo>
                        <a:pt x="484" y="40"/>
                      </a:lnTo>
                      <a:lnTo>
                        <a:pt x="466" y="50"/>
                      </a:lnTo>
                      <a:lnTo>
                        <a:pt x="450" y="62"/>
                      </a:lnTo>
                      <a:lnTo>
                        <a:pt x="434" y="76"/>
                      </a:lnTo>
                      <a:lnTo>
                        <a:pt x="434" y="76"/>
                      </a:lnTo>
                      <a:lnTo>
                        <a:pt x="418" y="94"/>
                      </a:lnTo>
                      <a:lnTo>
                        <a:pt x="406" y="114"/>
                      </a:lnTo>
                      <a:lnTo>
                        <a:pt x="398" y="128"/>
                      </a:lnTo>
                      <a:lnTo>
                        <a:pt x="390" y="114"/>
                      </a:lnTo>
                      <a:lnTo>
                        <a:pt x="390" y="114"/>
                      </a:lnTo>
                      <a:lnTo>
                        <a:pt x="376" y="94"/>
                      </a:lnTo>
                      <a:lnTo>
                        <a:pt x="360" y="76"/>
                      </a:lnTo>
                      <a:lnTo>
                        <a:pt x="360" y="76"/>
                      </a:lnTo>
                      <a:lnTo>
                        <a:pt x="346" y="62"/>
                      </a:lnTo>
                      <a:lnTo>
                        <a:pt x="330" y="50"/>
                      </a:lnTo>
                      <a:lnTo>
                        <a:pt x="312" y="40"/>
                      </a:lnTo>
                      <a:lnTo>
                        <a:pt x="294" y="32"/>
                      </a:lnTo>
                      <a:lnTo>
                        <a:pt x="276" y="26"/>
                      </a:lnTo>
                      <a:lnTo>
                        <a:pt x="258" y="22"/>
                      </a:lnTo>
                      <a:lnTo>
                        <a:pt x="238" y="18"/>
                      </a:lnTo>
                      <a:lnTo>
                        <a:pt x="218" y="18"/>
                      </a:lnTo>
                      <a:lnTo>
                        <a:pt x="218" y="18"/>
                      </a:lnTo>
                      <a:lnTo>
                        <a:pt x="198" y="18"/>
                      </a:lnTo>
                      <a:lnTo>
                        <a:pt x="178" y="22"/>
                      </a:lnTo>
                      <a:lnTo>
                        <a:pt x="160" y="26"/>
                      </a:lnTo>
                      <a:lnTo>
                        <a:pt x="142" y="32"/>
                      </a:lnTo>
                      <a:lnTo>
                        <a:pt x="124" y="40"/>
                      </a:lnTo>
                      <a:lnTo>
                        <a:pt x="108" y="50"/>
                      </a:lnTo>
                      <a:lnTo>
                        <a:pt x="92" y="62"/>
                      </a:lnTo>
                      <a:lnTo>
                        <a:pt x="76" y="76"/>
                      </a:lnTo>
                      <a:lnTo>
                        <a:pt x="76" y="76"/>
                      </a:lnTo>
                      <a:lnTo>
                        <a:pt x="64" y="90"/>
                      </a:lnTo>
                      <a:lnTo>
                        <a:pt x="52" y="104"/>
                      </a:lnTo>
                      <a:lnTo>
                        <a:pt x="44" y="120"/>
                      </a:lnTo>
                      <a:lnTo>
                        <a:pt x="36" y="136"/>
                      </a:lnTo>
                      <a:lnTo>
                        <a:pt x="28" y="152"/>
                      </a:lnTo>
                      <a:lnTo>
                        <a:pt x="24" y="170"/>
                      </a:lnTo>
                      <a:lnTo>
                        <a:pt x="20" y="186"/>
                      </a:lnTo>
                      <a:lnTo>
                        <a:pt x="18" y="204"/>
                      </a:lnTo>
                      <a:lnTo>
                        <a:pt x="18" y="222"/>
                      </a:lnTo>
                      <a:lnTo>
                        <a:pt x="20" y="240"/>
                      </a:lnTo>
                      <a:lnTo>
                        <a:pt x="22" y="258"/>
                      </a:lnTo>
                      <a:lnTo>
                        <a:pt x="26" y="274"/>
                      </a:lnTo>
                      <a:lnTo>
                        <a:pt x="32" y="292"/>
                      </a:lnTo>
                      <a:lnTo>
                        <a:pt x="40" y="308"/>
                      </a:lnTo>
                      <a:lnTo>
                        <a:pt x="48" y="324"/>
                      </a:lnTo>
                      <a:lnTo>
                        <a:pt x="58" y="340"/>
                      </a:lnTo>
                      <a:lnTo>
                        <a:pt x="58" y="340"/>
                      </a:lnTo>
                      <a:lnTo>
                        <a:pt x="60" y="342"/>
                      </a:lnTo>
                      <a:lnTo>
                        <a:pt x="60" y="346"/>
                      </a:lnTo>
                      <a:lnTo>
                        <a:pt x="60" y="350"/>
                      </a:lnTo>
                      <a:lnTo>
                        <a:pt x="58" y="352"/>
                      </a:lnTo>
                      <a:lnTo>
                        <a:pt x="58" y="352"/>
                      </a:lnTo>
                      <a:lnTo>
                        <a:pt x="52" y="354"/>
                      </a:lnTo>
                      <a:lnTo>
                        <a:pt x="52" y="35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76" name="Freeform 67">
                  <a:extLst>
                    <a:ext uri="{FF2B5EF4-FFF2-40B4-BE49-F238E27FC236}">
                      <a16:creationId xmlns:a16="http://schemas.microsoft.com/office/drawing/2014/main" id="{97E3126F-3731-4DCA-A9EA-DD46F6441395}"/>
                    </a:ext>
                  </a:extLst>
                </p:cNvPr>
                <p:cNvSpPr>
                  <a:spLocks/>
                </p:cNvSpPr>
                <p:nvPr/>
              </p:nvSpPr>
              <p:spPr bwMode="auto">
                <a:xfrm>
                  <a:off x="3005138" y="5538788"/>
                  <a:ext cx="971550" cy="508000"/>
                </a:xfrm>
                <a:custGeom>
                  <a:avLst/>
                  <a:gdLst>
                    <a:gd name="T0" fmla="*/ 308 w 612"/>
                    <a:gd name="T1" fmla="*/ 320 h 320"/>
                    <a:gd name="T2" fmla="*/ 2 w 612"/>
                    <a:gd name="T3" fmla="*/ 16 h 320"/>
                    <a:gd name="T4" fmla="*/ 2 w 612"/>
                    <a:gd name="T5" fmla="*/ 16 h 320"/>
                    <a:gd name="T6" fmla="*/ 0 w 612"/>
                    <a:gd name="T7" fmla="*/ 12 h 320"/>
                    <a:gd name="T8" fmla="*/ 0 w 612"/>
                    <a:gd name="T9" fmla="*/ 8 h 320"/>
                    <a:gd name="T10" fmla="*/ 0 w 612"/>
                    <a:gd name="T11" fmla="*/ 6 h 320"/>
                    <a:gd name="T12" fmla="*/ 2 w 612"/>
                    <a:gd name="T13" fmla="*/ 2 h 320"/>
                    <a:gd name="T14" fmla="*/ 2 w 612"/>
                    <a:gd name="T15" fmla="*/ 2 h 320"/>
                    <a:gd name="T16" fmla="*/ 6 w 612"/>
                    <a:gd name="T17" fmla="*/ 0 h 320"/>
                    <a:gd name="T18" fmla="*/ 10 w 612"/>
                    <a:gd name="T19" fmla="*/ 0 h 320"/>
                    <a:gd name="T20" fmla="*/ 12 w 612"/>
                    <a:gd name="T21" fmla="*/ 0 h 320"/>
                    <a:gd name="T22" fmla="*/ 16 w 612"/>
                    <a:gd name="T23" fmla="*/ 2 h 320"/>
                    <a:gd name="T24" fmla="*/ 308 w 612"/>
                    <a:gd name="T25" fmla="*/ 294 h 320"/>
                    <a:gd name="T26" fmla="*/ 596 w 612"/>
                    <a:gd name="T27" fmla="*/ 4 h 320"/>
                    <a:gd name="T28" fmla="*/ 596 w 612"/>
                    <a:gd name="T29" fmla="*/ 4 h 320"/>
                    <a:gd name="T30" fmla="*/ 600 w 612"/>
                    <a:gd name="T31" fmla="*/ 2 h 320"/>
                    <a:gd name="T32" fmla="*/ 604 w 612"/>
                    <a:gd name="T33" fmla="*/ 2 h 320"/>
                    <a:gd name="T34" fmla="*/ 606 w 612"/>
                    <a:gd name="T35" fmla="*/ 2 h 320"/>
                    <a:gd name="T36" fmla="*/ 610 w 612"/>
                    <a:gd name="T37" fmla="*/ 4 h 320"/>
                    <a:gd name="T38" fmla="*/ 610 w 612"/>
                    <a:gd name="T39" fmla="*/ 4 h 320"/>
                    <a:gd name="T40" fmla="*/ 612 w 612"/>
                    <a:gd name="T41" fmla="*/ 8 h 320"/>
                    <a:gd name="T42" fmla="*/ 612 w 612"/>
                    <a:gd name="T43" fmla="*/ 12 h 320"/>
                    <a:gd name="T44" fmla="*/ 612 w 612"/>
                    <a:gd name="T45" fmla="*/ 14 h 320"/>
                    <a:gd name="T46" fmla="*/ 610 w 612"/>
                    <a:gd name="T47" fmla="*/ 18 h 320"/>
                    <a:gd name="T48" fmla="*/ 308 w 612"/>
                    <a:gd name="T4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2" h="320">
                      <a:moveTo>
                        <a:pt x="308" y="320"/>
                      </a:moveTo>
                      <a:lnTo>
                        <a:pt x="2" y="16"/>
                      </a:lnTo>
                      <a:lnTo>
                        <a:pt x="2" y="16"/>
                      </a:lnTo>
                      <a:lnTo>
                        <a:pt x="0" y="12"/>
                      </a:lnTo>
                      <a:lnTo>
                        <a:pt x="0" y="8"/>
                      </a:lnTo>
                      <a:lnTo>
                        <a:pt x="0" y="6"/>
                      </a:lnTo>
                      <a:lnTo>
                        <a:pt x="2" y="2"/>
                      </a:lnTo>
                      <a:lnTo>
                        <a:pt x="2" y="2"/>
                      </a:lnTo>
                      <a:lnTo>
                        <a:pt x="6" y="0"/>
                      </a:lnTo>
                      <a:lnTo>
                        <a:pt x="10" y="0"/>
                      </a:lnTo>
                      <a:lnTo>
                        <a:pt x="12" y="0"/>
                      </a:lnTo>
                      <a:lnTo>
                        <a:pt x="16" y="2"/>
                      </a:lnTo>
                      <a:lnTo>
                        <a:pt x="308" y="294"/>
                      </a:lnTo>
                      <a:lnTo>
                        <a:pt x="596" y="4"/>
                      </a:lnTo>
                      <a:lnTo>
                        <a:pt x="596" y="4"/>
                      </a:lnTo>
                      <a:lnTo>
                        <a:pt x="600" y="2"/>
                      </a:lnTo>
                      <a:lnTo>
                        <a:pt x="604" y="2"/>
                      </a:lnTo>
                      <a:lnTo>
                        <a:pt x="606" y="2"/>
                      </a:lnTo>
                      <a:lnTo>
                        <a:pt x="610" y="4"/>
                      </a:lnTo>
                      <a:lnTo>
                        <a:pt x="610" y="4"/>
                      </a:lnTo>
                      <a:lnTo>
                        <a:pt x="612" y="8"/>
                      </a:lnTo>
                      <a:lnTo>
                        <a:pt x="612" y="12"/>
                      </a:lnTo>
                      <a:lnTo>
                        <a:pt x="612" y="14"/>
                      </a:lnTo>
                      <a:lnTo>
                        <a:pt x="610" y="18"/>
                      </a:lnTo>
                      <a:lnTo>
                        <a:pt x="308" y="3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77" name="Freeform 68">
                  <a:extLst>
                    <a:ext uri="{FF2B5EF4-FFF2-40B4-BE49-F238E27FC236}">
                      <a16:creationId xmlns:a16="http://schemas.microsoft.com/office/drawing/2014/main" id="{85780633-C02B-40EC-AE7A-9B298B907639}"/>
                    </a:ext>
                  </a:extLst>
                </p:cNvPr>
                <p:cNvSpPr>
                  <a:spLocks/>
                </p:cNvSpPr>
                <p:nvPr/>
              </p:nvSpPr>
              <p:spPr bwMode="auto">
                <a:xfrm>
                  <a:off x="2830513" y="5246688"/>
                  <a:ext cx="1323975" cy="463550"/>
                </a:xfrm>
                <a:custGeom>
                  <a:avLst/>
                  <a:gdLst>
                    <a:gd name="T0" fmla="*/ 458 w 834"/>
                    <a:gd name="T1" fmla="*/ 292 h 292"/>
                    <a:gd name="T2" fmla="*/ 458 w 834"/>
                    <a:gd name="T3" fmla="*/ 292 h 292"/>
                    <a:gd name="T4" fmla="*/ 458 w 834"/>
                    <a:gd name="T5" fmla="*/ 292 h 292"/>
                    <a:gd name="T6" fmla="*/ 458 w 834"/>
                    <a:gd name="T7" fmla="*/ 292 h 292"/>
                    <a:gd name="T8" fmla="*/ 452 w 834"/>
                    <a:gd name="T9" fmla="*/ 292 h 292"/>
                    <a:gd name="T10" fmla="*/ 450 w 834"/>
                    <a:gd name="T11" fmla="*/ 288 h 292"/>
                    <a:gd name="T12" fmla="*/ 322 w 834"/>
                    <a:gd name="T13" fmla="*/ 30 h 292"/>
                    <a:gd name="T14" fmla="*/ 248 w 834"/>
                    <a:gd name="T15" fmla="*/ 170 h 292"/>
                    <a:gd name="T16" fmla="*/ 248 w 834"/>
                    <a:gd name="T17" fmla="*/ 170 h 292"/>
                    <a:gd name="T18" fmla="*/ 244 w 834"/>
                    <a:gd name="T19" fmla="*/ 174 h 292"/>
                    <a:gd name="T20" fmla="*/ 240 w 834"/>
                    <a:gd name="T21" fmla="*/ 174 h 292"/>
                    <a:gd name="T22" fmla="*/ 10 w 834"/>
                    <a:gd name="T23" fmla="*/ 174 h 292"/>
                    <a:gd name="T24" fmla="*/ 10 w 834"/>
                    <a:gd name="T25" fmla="*/ 174 h 292"/>
                    <a:gd name="T26" fmla="*/ 6 w 834"/>
                    <a:gd name="T27" fmla="*/ 174 h 292"/>
                    <a:gd name="T28" fmla="*/ 4 w 834"/>
                    <a:gd name="T29" fmla="*/ 172 h 292"/>
                    <a:gd name="T30" fmla="*/ 2 w 834"/>
                    <a:gd name="T31" fmla="*/ 170 h 292"/>
                    <a:gd name="T32" fmla="*/ 0 w 834"/>
                    <a:gd name="T33" fmla="*/ 166 h 292"/>
                    <a:gd name="T34" fmla="*/ 0 w 834"/>
                    <a:gd name="T35" fmla="*/ 166 h 292"/>
                    <a:gd name="T36" fmla="*/ 2 w 834"/>
                    <a:gd name="T37" fmla="*/ 162 h 292"/>
                    <a:gd name="T38" fmla="*/ 4 w 834"/>
                    <a:gd name="T39" fmla="*/ 160 h 292"/>
                    <a:gd name="T40" fmla="*/ 6 w 834"/>
                    <a:gd name="T41" fmla="*/ 158 h 292"/>
                    <a:gd name="T42" fmla="*/ 10 w 834"/>
                    <a:gd name="T43" fmla="*/ 156 h 292"/>
                    <a:gd name="T44" fmla="*/ 234 w 834"/>
                    <a:gd name="T45" fmla="*/ 156 h 292"/>
                    <a:gd name="T46" fmla="*/ 314 w 834"/>
                    <a:gd name="T47" fmla="*/ 6 h 292"/>
                    <a:gd name="T48" fmla="*/ 314 w 834"/>
                    <a:gd name="T49" fmla="*/ 6 h 292"/>
                    <a:gd name="T50" fmla="*/ 318 w 834"/>
                    <a:gd name="T51" fmla="*/ 2 h 292"/>
                    <a:gd name="T52" fmla="*/ 322 w 834"/>
                    <a:gd name="T53" fmla="*/ 0 h 292"/>
                    <a:gd name="T54" fmla="*/ 322 w 834"/>
                    <a:gd name="T55" fmla="*/ 0 h 292"/>
                    <a:gd name="T56" fmla="*/ 328 w 834"/>
                    <a:gd name="T57" fmla="*/ 2 h 292"/>
                    <a:gd name="T58" fmla="*/ 330 w 834"/>
                    <a:gd name="T59" fmla="*/ 6 h 292"/>
                    <a:gd name="T60" fmla="*/ 460 w 834"/>
                    <a:gd name="T61" fmla="*/ 266 h 292"/>
                    <a:gd name="T62" fmla="*/ 534 w 834"/>
                    <a:gd name="T63" fmla="*/ 160 h 292"/>
                    <a:gd name="T64" fmla="*/ 534 w 834"/>
                    <a:gd name="T65" fmla="*/ 160 h 292"/>
                    <a:gd name="T66" fmla="*/ 536 w 834"/>
                    <a:gd name="T67" fmla="*/ 158 h 292"/>
                    <a:gd name="T68" fmla="*/ 540 w 834"/>
                    <a:gd name="T69" fmla="*/ 156 h 292"/>
                    <a:gd name="T70" fmla="*/ 826 w 834"/>
                    <a:gd name="T71" fmla="*/ 156 h 292"/>
                    <a:gd name="T72" fmla="*/ 826 w 834"/>
                    <a:gd name="T73" fmla="*/ 156 h 292"/>
                    <a:gd name="T74" fmla="*/ 828 w 834"/>
                    <a:gd name="T75" fmla="*/ 158 h 292"/>
                    <a:gd name="T76" fmla="*/ 832 w 834"/>
                    <a:gd name="T77" fmla="*/ 160 h 292"/>
                    <a:gd name="T78" fmla="*/ 834 w 834"/>
                    <a:gd name="T79" fmla="*/ 162 h 292"/>
                    <a:gd name="T80" fmla="*/ 834 w 834"/>
                    <a:gd name="T81" fmla="*/ 166 h 292"/>
                    <a:gd name="T82" fmla="*/ 834 w 834"/>
                    <a:gd name="T83" fmla="*/ 166 h 292"/>
                    <a:gd name="T84" fmla="*/ 834 w 834"/>
                    <a:gd name="T85" fmla="*/ 170 h 292"/>
                    <a:gd name="T86" fmla="*/ 832 w 834"/>
                    <a:gd name="T87" fmla="*/ 172 h 292"/>
                    <a:gd name="T88" fmla="*/ 828 w 834"/>
                    <a:gd name="T89" fmla="*/ 174 h 292"/>
                    <a:gd name="T90" fmla="*/ 826 w 834"/>
                    <a:gd name="T91" fmla="*/ 174 h 292"/>
                    <a:gd name="T92" fmla="*/ 546 w 834"/>
                    <a:gd name="T93" fmla="*/ 174 h 292"/>
                    <a:gd name="T94" fmla="*/ 466 w 834"/>
                    <a:gd name="T95" fmla="*/ 288 h 292"/>
                    <a:gd name="T96" fmla="*/ 466 w 834"/>
                    <a:gd name="T97" fmla="*/ 288 h 292"/>
                    <a:gd name="T98" fmla="*/ 462 w 834"/>
                    <a:gd name="T99" fmla="*/ 292 h 292"/>
                    <a:gd name="T100" fmla="*/ 458 w 834"/>
                    <a:gd name="T101" fmla="*/ 292 h 292"/>
                    <a:gd name="T102" fmla="*/ 458 w 834"/>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4" h="292">
                      <a:moveTo>
                        <a:pt x="458" y="292"/>
                      </a:moveTo>
                      <a:lnTo>
                        <a:pt x="458" y="292"/>
                      </a:lnTo>
                      <a:lnTo>
                        <a:pt x="458" y="292"/>
                      </a:lnTo>
                      <a:lnTo>
                        <a:pt x="458" y="292"/>
                      </a:lnTo>
                      <a:lnTo>
                        <a:pt x="452" y="292"/>
                      </a:lnTo>
                      <a:lnTo>
                        <a:pt x="450" y="288"/>
                      </a:lnTo>
                      <a:lnTo>
                        <a:pt x="322" y="30"/>
                      </a:lnTo>
                      <a:lnTo>
                        <a:pt x="248" y="170"/>
                      </a:lnTo>
                      <a:lnTo>
                        <a:pt x="248" y="170"/>
                      </a:lnTo>
                      <a:lnTo>
                        <a:pt x="244" y="174"/>
                      </a:lnTo>
                      <a:lnTo>
                        <a:pt x="240" y="174"/>
                      </a:lnTo>
                      <a:lnTo>
                        <a:pt x="10" y="174"/>
                      </a:lnTo>
                      <a:lnTo>
                        <a:pt x="10" y="174"/>
                      </a:lnTo>
                      <a:lnTo>
                        <a:pt x="6" y="174"/>
                      </a:lnTo>
                      <a:lnTo>
                        <a:pt x="4" y="172"/>
                      </a:lnTo>
                      <a:lnTo>
                        <a:pt x="2" y="170"/>
                      </a:lnTo>
                      <a:lnTo>
                        <a:pt x="0" y="166"/>
                      </a:lnTo>
                      <a:lnTo>
                        <a:pt x="0" y="166"/>
                      </a:lnTo>
                      <a:lnTo>
                        <a:pt x="2" y="162"/>
                      </a:lnTo>
                      <a:lnTo>
                        <a:pt x="4" y="160"/>
                      </a:lnTo>
                      <a:lnTo>
                        <a:pt x="6" y="158"/>
                      </a:lnTo>
                      <a:lnTo>
                        <a:pt x="10" y="156"/>
                      </a:lnTo>
                      <a:lnTo>
                        <a:pt x="234" y="156"/>
                      </a:lnTo>
                      <a:lnTo>
                        <a:pt x="314" y="6"/>
                      </a:lnTo>
                      <a:lnTo>
                        <a:pt x="314" y="6"/>
                      </a:lnTo>
                      <a:lnTo>
                        <a:pt x="318" y="2"/>
                      </a:lnTo>
                      <a:lnTo>
                        <a:pt x="322" y="0"/>
                      </a:lnTo>
                      <a:lnTo>
                        <a:pt x="322" y="0"/>
                      </a:lnTo>
                      <a:lnTo>
                        <a:pt x="328" y="2"/>
                      </a:lnTo>
                      <a:lnTo>
                        <a:pt x="330" y="6"/>
                      </a:lnTo>
                      <a:lnTo>
                        <a:pt x="460" y="266"/>
                      </a:lnTo>
                      <a:lnTo>
                        <a:pt x="534" y="160"/>
                      </a:lnTo>
                      <a:lnTo>
                        <a:pt x="534" y="160"/>
                      </a:lnTo>
                      <a:lnTo>
                        <a:pt x="536" y="158"/>
                      </a:lnTo>
                      <a:lnTo>
                        <a:pt x="540" y="156"/>
                      </a:lnTo>
                      <a:lnTo>
                        <a:pt x="826" y="156"/>
                      </a:lnTo>
                      <a:lnTo>
                        <a:pt x="826" y="156"/>
                      </a:lnTo>
                      <a:lnTo>
                        <a:pt x="828" y="158"/>
                      </a:lnTo>
                      <a:lnTo>
                        <a:pt x="832" y="160"/>
                      </a:lnTo>
                      <a:lnTo>
                        <a:pt x="834" y="162"/>
                      </a:lnTo>
                      <a:lnTo>
                        <a:pt x="834" y="166"/>
                      </a:lnTo>
                      <a:lnTo>
                        <a:pt x="834" y="166"/>
                      </a:lnTo>
                      <a:lnTo>
                        <a:pt x="834" y="170"/>
                      </a:lnTo>
                      <a:lnTo>
                        <a:pt x="832" y="172"/>
                      </a:lnTo>
                      <a:lnTo>
                        <a:pt x="828" y="174"/>
                      </a:lnTo>
                      <a:lnTo>
                        <a:pt x="826" y="174"/>
                      </a:lnTo>
                      <a:lnTo>
                        <a:pt x="546" y="174"/>
                      </a:lnTo>
                      <a:lnTo>
                        <a:pt x="466" y="288"/>
                      </a:lnTo>
                      <a:lnTo>
                        <a:pt x="466" y="288"/>
                      </a:lnTo>
                      <a:lnTo>
                        <a:pt x="462" y="292"/>
                      </a:lnTo>
                      <a:lnTo>
                        <a:pt x="458" y="292"/>
                      </a:lnTo>
                      <a:lnTo>
                        <a:pt x="458" y="2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grpSp>
        </p:grpSp>
      </p:grpSp>
      <p:grpSp>
        <p:nvGrpSpPr>
          <p:cNvPr id="83" name="Group 93">
            <a:extLst>
              <a:ext uri="{FF2B5EF4-FFF2-40B4-BE49-F238E27FC236}">
                <a16:creationId xmlns:a16="http://schemas.microsoft.com/office/drawing/2014/main" id="{3BD92F43-3A40-489F-9231-C4372B85B1CF}"/>
              </a:ext>
            </a:extLst>
          </p:cNvPr>
          <p:cNvGrpSpPr>
            <a:grpSpLocks noChangeAspect="1"/>
          </p:cNvGrpSpPr>
          <p:nvPr/>
        </p:nvGrpSpPr>
        <p:grpSpPr>
          <a:xfrm>
            <a:off x="465738" y="2128915"/>
            <a:ext cx="588630" cy="855245"/>
            <a:chOff x="7229336" y="3011905"/>
            <a:chExt cx="1296680" cy="1884001"/>
          </a:xfrm>
        </p:grpSpPr>
        <p:grpSp>
          <p:nvGrpSpPr>
            <p:cNvPr id="84" name="Group 95">
              <a:extLst>
                <a:ext uri="{FF2B5EF4-FFF2-40B4-BE49-F238E27FC236}">
                  <a16:creationId xmlns:a16="http://schemas.microsoft.com/office/drawing/2014/main" id="{95F58542-A083-441A-B8FF-1363CDE4D8DA}"/>
                </a:ext>
              </a:extLst>
            </p:cNvPr>
            <p:cNvGrpSpPr>
              <a:grpSpLocks noChangeAspect="1"/>
            </p:cNvGrpSpPr>
            <p:nvPr/>
          </p:nvGrpSpPr>
          <p:grpSpPr>
            <a:xfrm>
              <a:off x="7229336" y="3011905"/>
              <a:ext cx="1296680" cy="1440000"/>
              <a:chOff x="6278563" y="1503363"/>
              <a:chExt cx="603249" cy="669925"/>
            </a:xfrm>
            <a:solidFill>
              <a:schemeClr val="bg2"/>
            </a:solidFill>
          </p:grpSpPr>
          <p:sp>
            <p:nvSpPr>
              <p:cNvPr id="94" name="Freeform 31">
                <a:extLst>
                  <a:ext uri="{FF2B5EF4-FFF2-40B4-BE49-F238E27FC236}">
                    <a16:creationId xmlns:a16="http://schemas.microsoft.com/office/drawing/2014/main" id="{10307288-7B79-4BBB-86EE-7A2C5680693B}"/>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95" name="Freeform 32">
                <a:extLst>
                  <a:ext uri="{FF2B5EF4-FFF2-40B4-BE49-F238E27FC236}">
                    <a16:creationId xmlns:a16="http://schemas.microsoft.com/office/drawing/2014/main" id="{B70E9828-4D98-42D4-8CAC-4E923C373441}"/>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96" name="Freeform 33">
                <a:extLst>
                  <a:ext uri="{FF2B5EF4-FFF2-40B4-BE49-F238E27FC236}">
                    <a16:creationId xmlns:a16="http://schemas.microsoft.com/office/drawing/2014/main" id="{F593F8F5-A300-4A85-BA45-0AA6F298C01A}"/>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97" name="Freeform 34">
                <a:extLst>
                  <a:ext uri="{FF2B5EF4-FFF2-40B4-BE49-F238E27FC236}">
                    <a16:creationId xmlns:a16="http://schemas.microsoft.com/office/drawing/2014/main" id="{18BD09F7-3316-4E5C-B09D-5F79EA601240}"/>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98" name="Freeform 35">
                <a:extLst>
                  <a:ext uri="{FF2B5EF4-FFF2-40B4-BE49-F238E27FC236}">
                    <a16:creationId xmlns:a16="http://schemas.microsoft.com/office/drawing/2014/main" id="{18F88CE2-E503-442E-9726-1988116FE5E9}"/>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sp>
            <p:nvSpPr>
              <p:cNvPr id="99" name="Freeform 36">
                <a:extLst>
                  <a:ext uri="{FF2B5EF4-FFF2-40B4-BE49-F238E27FC236}">
                    <a16:creationId xmlns:a16="http://schemas.microsoft.com/office/drawing/2014/main" id="{B8FE4749-D616-4A6F-BB7A-3D7A13B0CA7C}"/>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grpSp>
        <p:grpSp>
          <p:nvGrpSpPr>
            <p:cNvPr id="85" name="Group 36">
              <a:extLst>
                <a:ext uri="{FF2B5EF4-FFF2-40B4-BE49-F238E27FC236}">
                  <a16:creationId xmlns:a16="http://schemas.microsoft.com/office/drawing/2014/main" id="{3975C385-4724-4CA5-A8C8-D0A8D0A035D4}"/>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88" name="Freeform 37">
                <a:extLst>
                  <a:ext uri="{FF2B5EF4-FFF2-40B4-BE49-F238E27FC236}">
                    <a16:creationId xmlns:a16="http://schemas.microsoft.com/office/drawing/2014/main" id="{E6A16949-DAF5-4661-BCF6-6E3BB5E8CC4F}"/>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cs typeface="Calibri" panose="020F0502020204030204" pitchFamily="34" charset="0"/>
                </a:endParaRPr>
              </a:p>
            </p:txBody>
          </p:sp>
          <p:sp>
            <p:nvSpPr>
              <p:cNvPr id="89" name="Freeform 38">
                <a:extLst>
                  <a:ext uri="{FF2B5EF4-FFF2-40B4-BE49-F238E27FC236}">
                    <a16:creationId xmlns:a16="http://schemas.microsoft.com/office/drawing/2014/main" id="{092DDE6D-0AA6-4E90-8C3F-D7D0A4A4928C}"/>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cs typeface="Calibri" panose="020F0502020204030204" pitchFamily="34" charset="0"/>
                </a:endParaRPr>
              </a:p>
            </p:txBody>
          </p:sp>
          <p:sp>
            <p:nvSpPr>
              <p:cNvPr id="90" name="Freeform 39">
                <a:extLst>
                  <a:ext uri="{FF2B5EF4-FFF2-40B4-BE49-F238E27FC236}">
                    <a16:creationId xmlns:a16="http://schemas.microsoft.com/office/drawing/2014/main" id="{AC1665E6-48E8-4169-AFF1-68881AE4A2CE}"/>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cs typeface="Calibri" panose="020F0502020204030204" pitchFamily="34" charset="0"/>
                </a:endParaRPr>
              </a:p>
            </p:txBody>
          </p:sp>
          <p:sp>
            <p:nvSpPr>
              <p:cNvPr id="91" name="Freeform 40">
                <a:extLst>
                  <a:ext uri="{FF2B5EF4-FFF2-40B4-BE49-F238E27FC236}">
                    <a16:creationId xmlns:a16="http://schemas.microsoft.com/office/drawing/2014/main" id="{72447551-F14E-4220-8172-F31819BD20F8}"/>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cs typeface="Calibri" panose="020F0502020204030204" pitchFamily="34" charset="0"/>
                </a:endParaRPr>
              </a:p>
            </p:txBody>
          </p:sp>
          <p:sp>
            <p:nvSpPr>
              <p:cNvPr id="92" name="Freeform 41">
                <a:extLst>
                  <a:ext uri="{FF2B5EF4-FFF2-40B4-BE49-F238E27FC236}">
                    <a16:creationId xmlns:a16="http://schemas.microsoft.com/office/drawing/2014/main" id="{5F6CC055-3584-46F3-9960-D6358703BB95}"/>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cs typeface="Calibri" panose="020F0502020204030204" pitchFamily="34" charset="0"/>
                </a:endParaRPr>
              </a:p>
            </p:txBody>
          </p:sp>
          <p:sp>
            <p:nvSpPr>
              <p:cNvPr id="93" name="Freeform 42">
                <a:extLst>
                  <a:ext uri="{FF2B5EF4-FFF2-40B4-BE49-F238E27FC236}">
                    <a16:creationId xmlns:a16="http://schemas.microsoft.com/office/drawing/2014/main" id="{6BC0A9A0-37BE-49B5-BD3B-F0055471B21E}"/>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cs typeface="Calibri" panose="020F0502020204030204" pitchFamily="34" charset="0"/>
                </a:endParaRPr>
              </a:p>
            </p:txBody>
          </p:sp>
        </p:grpSp>
        <p:sp>
          <p:nvSpPr>
            <p:cNvPr id="86" name="Rectangle 85">
              <a:extLst>
                <a:ext uri="{FF2B5EF4-FFF2-40B4-BE49-F238E27FC236}">
                  <a16:creationId xmlns:a16="http://schemas.microsoft.com/office/drawing/2014/main" id="{328EF30D-CFC6-4C13-A108-310C5B5AF8E9}"/>
                </a:ext>
              </a:extLst>
            </p:cNvPr>
            <p:cNvSpPr/>
            <p:nvPr/>
          </p:nvSpPr>
          <p:spPr>
            <a:xfrm>
              <a:off x="7758008" y="3855545"/>
              <a:ext cx="247000" cy="7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sp>
          <p:nvSpPr>
            <p:cNvPr id="87" name="Freeform 32">
              <a:extLst>
                <a:ext uri="{FF2B5EF4-FFF2-40B4-BE49-F238E27FC236}">
                  <a16:creationId xmlns:a16="http://schemas.microsoft.com/office/drawing/2014/main" id="{F9AE6746-4490-427B-BDCF-1C2D85A3CBD6}"/>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latin typeface="Calibri" panose="020F0502020204030204" pitchFamily="34" charset="0"/>
                <a:cs typeface="Calibri" panose="020F0502020204030204" pitchFamily="34" charset="0"/>
              </a:endParaRPr>
            </a:p>
          </p:txBody>
        </p:sp>
      </p:grpSp>
      <p:sp>
        <p:nvSpPr>
          <p:cNvPr id="100" name="Text Placeholder 6">
            <a:extLst>
              <a:ext uri="{FF2B5EF4-FFF2-40B4-BE49-F238E27FC236}">
                <a16:creationId xmlns:a16="http://schemas.microsoft.com/office/drawing/2014/main" id="{98E975AE-5B61-4BC4-BAB4-605C1F9BF31A}"/>
              </a:ext>
            </a:extLst>
          </p:cNvPr>
          <p:cNvSpPr txBox="1">
            <a:spLocks/>
          </p:cNvSpPr>
          <p:nvPr/>
        </p:nvSpPr>
        <p:spPr>
          <a:xfrm>
            <a:off x="350468" y="1330693"/>
            <a:ext cx="11579394" cy="419455"/>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a:solidFill>
                  <a:schemeClr val="tx1"/>
                </a:solidFill>
                <a:latin typeface="Calibri" panose="020F0502020204030204" pitchFamily="34" charset="0"/>
                <a:cs typeface="Calibri" panose="020F0502020204030204" pitchFamily="34" charset="0"/>
              </a:rPr>
              <a:t>Les patients peuvent retrouver les documents déposés par leurs professionnels de santé dans les rubriques suivantes. Pour le professionnel, les rubriques sont inchangées et tous les documents déposés par le patient se retrouvent dans la rubrique « Documents déposés par le patient ».</a:t>
            </a:r>
          </a:p>
        </p:txBody>
      </p:sp>
    </p:spTree>
    <p:extLst>
      <p:ext uri="{BB962C8B-B14F-4D97-AF65-F5344CB8AC3E}">
        <p14:creationId xmlns:p14="http://schemas.microsoft.com/office/powerpoint/2010/main" val="20654895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13</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dirty="0" smtClean="0"/>
              <a:t>Le fonctionnement des échanges vers la messagerie de Mon espace santé </a:t>
            </a:r>
            <a:endParaRPr lang="fr-FR" dirty="0"/>
          </a:p>
        </p:txBody>
      </p:sp>
      <p:grpSp>
        <p:nvGrpSpPr>
          <p:cNvPr id="101" name="Groupe 100"/>
          <p:cNvGrpSpPr/>
          <p:nvPr/>
        </p:nvGrpSpPr>
        <p:grpSpPr>
          <a:xfrm>
            <a:off x="6529017" y="1626197"/>
            <a:ext cx="3021531" cy="523220"/>
            <a:chOff x="4899464" y="2125187"/>
            <a:chExt cx="3021531" cy="523220"/>
          </a:xfrm>
        </p:grpSpPr>
        <p:sp>
          <p:nvSpPr>
            <p:cNvPr id="102" name="TextBox 7">
              <a:extLst>
                <a:ext uri="{FF2B5EF4-FFF2-40B4-BE49-F238E27FC236}">
                  <a16:creationId xmlns:a16="http://schemas.microsoft.com/office/drawing/2014/main" id="{F803EB97-F982-4384-86D7-718B188AA252}"/>
                </a:ext>
              </a:extLst>
            </p:cNvPr>
            <p:cNvSpPr txBox="1"/>
            <p:nvPr/>
          </p:nvSpPr>
          <p:spPr>
            <a:xfrm>
              <a:off x="5469779" y="2125187"/>
              <a:ext cx="2451216" cy="523220"/>
            </a:xfrm>
            <a:prstGeom prst="rect">
              <a:avLst/>
            </a:prstGeom>
            <a:noFill/>
          </p:spPr>
          <p:txBody>
            <a:bodyPr wrap="square" rtlCol="0">
              <a:spAutoFit/>
            </a:bodyPr>
            <a:lstStyle/>
            <a:p>
              <a:pPr defTabSz="914378">
                <a:buClrTx/>
                <a:defRPr/>
              </a:pPr>
              <a:r>
                <a:rPr lang="fr-FR" sz="1400" dirty="0">
                  <a:solidFill>
                    <a:prstClr val="black"/>
                  </a:solidFill>
                  <a:latin typeface="Calibri" panose="020F0502020204030204" pitchFamily="34" charset="0"/>
                  <a:ea typeface="Geneva" charset="-128"/>
                  <a:cs typeface="Calibri" panose="020F0502020204030204" pitchFamily="34" charset="0"/>
                </a:rPr>
                <a:t>Des échanges interpersonnels avec son cercle de soins</a:t>
              </a:r>
            </a:p>
          </p:txBody>
        </p:sp>
        <p:grpSp>
          <p:nvGrpSpPr>
            <p:cNvPr id="103" name="Group 11">
              <a:extLst>
                <a:ext uri="{FF2B5EF4-FFF2-40B4-BE49-F238E27FC236}">
                  <a16:creationId xmlns:a16="http://schemas.microsoft.com/office/drawing/2014/main" id="{AE5850D7-26DE-45B3-AF5F-6755946BD986}"/>
                </a:ext>
              </a:extLst>
            </p:cNvPr>
            <p:cNvGrpSpPr/>
            <p:nvPr/>
          </p:nvGrpSpPr>
          <p:grpSpPr>
            <a:xfrm>
              <a:off x="4899464" y="2159919"/>
              <a:ext cx="468000" cy="468000"/>
              <a:chOff x="5122629" y="2244180"/>
              <a:chExt cx="648000" cy="648000"/>
            </a:xfrm>
          </p:grpSpPr>
          <p:sp>
            <p:nvSpPr>
              <p:cNvPr id="104" name="Oval 70">
                <a:extLst>
                  <a:ext uri="{FF2B5EF4-FFF2-40B4-BE49-F238E27FC236}">
                    <a16:creationId xmlns:a16="http://schemas.microsoft.com/office/drawing/2014/main" id="{0D531C1D-991C-493D-9203-FC7F59D7B590}"/>
                  </a:ext>
                </a:extLst>
              </p:cNvPr>
              <p:cNvSpPr>
                <a:spLocks noChangeAspect="1"/>
              </p:cNvSpPr>
              <p:nvPr/>
            </p:nvSpPr>
            <p:spPr>
              <a:xfrm>
                <a:off x="5122629" y="2244180"/>
                <a:ext cx="648000" cy="648000"/>
              </a:xfrm>
              <a:prstGeom prst="ellipse">
                <a:avLst/>
              </a:prstGeom>
              <a:solidFill>
                <a:srgbClr val="F6FDFE"/>
              </a:solidFill>
              <a:ln w="12700" cap="flat" cmpd="sng" algn="ctr">
                <a:noFill/>
                <a:prstDash val="solid"/>
                <a:miter lim="800000"/>
              </a:ln>
              <a:effectLst/>
            </p:spPr>
            <p:txBody>
              <a:bodyPr rtlCol="0" anchor="ctr"/>
              <a:lstStyle/>
              <a:p>
                <a:pPr algn="ctr" defTabSz="914378">
                  <a:buClrTx/>
                  <a:defRPr/>
                </a:pPr>
                <a:endParaRPr lang="fr-FR" sz="1050" dirty="0">
                  <a:solidFill>
                    <a:prstClr val="white"/>
                  </a:solidFill>
                  <a:ea typeface="Geneva" charset="-128"/>
                </a:endParaRPr>
              </a:p>
            </p:txBody>
          </p:sp>
          <p:grpSp>
            <p:nvGrpSpPr>
              <p:cNvPr id="105" name="Group 36">
                <a:extLst>
                  <a:ext uri="{FF2B5EF4-FFF2-40B4-BE49-F238E27FC236}">
                    <a16:creationId xmlns:a16="http://schemas.microsoft.com/office/drawing/2014/main" id="{05D7D0BA-2335-4DFA-B642-3D8734CC4870}"/>
                  </a:ext>
                </a:extLst>
              </p:cNvPr>
              <p:cNvGrpSpPr>
                <a:grpSpLocks noChangeAspect="1"/>
              </p:cNvGrpSpPr>
              <p:nvPr/>
            </p:nvGrpSpPr>
            <p:grpSpPr bwMode="auto">
              <a:xfrm>
                <a:off x="5236614" y="2334180"/>
                <a:ext cx="420030" cy="468000"/>
                <a:chOff x="595" y="1906"/>
                <a:chExt cx="718" cy="800"/>
              </a:xfrm>
              <a:solidFill>
                <a:srgbClr val="0C419A"/>
              </a:solidFill>
            </p:grpSpPr>
            <p:sp>
              <p:nvSpPr>
                <p:cNvPr id="106" name="Freeform 37">
                  <a:extLst>
                    <a:ext uri="{FF2B5EF4-FFF2-40B4-BE49-F238E27FC236}">
                      <a16:creationId xmlns:a16="http://schemas.microsoft.com/office/drawing/2014/main" id="{621E740B-861F-4E29-92C1-F6610DA6827C}"/>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07" name="Freeform 38">
                  <a:extLst>
                    <a:ext uri="{FF2B5EF4-FFF2-40B4-BE49-F238E27FC236}">
                      <a16:creationId xmlns:a16="http://schemas.microsoft.com/office/drawing/2014/main" id="{C2136AD6-E429-43B8-BAC0-08940DDD1B36}"/>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08" name="Freeform 39">
                  <a:extLst>
                    <a:ext uri="{FF2B5EF4-FFF2-40B4-BE49-F238E27FC236}">
                      <a16:creationId xmlns:a16="http://schemas.microsoft.com/office/drawing/2014/main" id="{46F8AA39-B699-4390-A782-EF13A735FACB}"/>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09" name="Freeform 40">
                  <a:extLst>
                    <a:ext uri="{FF2B5EF4-FFF2-40B4-BE49-F238E27FC236}">
                      <a16:creationId xmlns:a16="http://schemas.microsoft.com/office/drawing/2014/main" id="{6F5B6372-C337-4BD0-9065-1CC0768846F6}"/>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10" name="Freeform 41">
                  <a:extLst>
                    <a:ext uri="{FF2B5EF4-FFF2-40B4-BE49-F238E27FC236}">
                      <a16:creationId xmlns:a16="http://schemas.microsoft.com/office/drawing/2014/main" id="{747EA4D5-4BA8-4EDF-9BE8-C5A16708C31A}"/>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11" name="Freeform 42">
                  <a:extLst>
                    <a:ext uri="{FF2B5EF4-FFF2-40B4-BE49-F238E27FC236}">
                      <a16:creationId xmlns:a16="http://schemas.microsoft.com/office/drawing/2014/main" id="{CB814CE4-C8A7-45B7-A2D2-EA28562342D9}"/>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grpSp>
        </p:grpSp>
      </p:grpSp>
      <p:grpSp>
        <p:nvGrpSpPr>
          <p:cNvPr id="112" name="Groupe 111"/>
          <p:cNvGrpSpPr/>
          <p:nvPr/>
        </p:nvGrpSpPr>
        <p:grpSpPr>
          <a:xfrm>
            <a:off x="3376325" y="1655699"/>
            <a:ext cx="2405476" cy="523220"/>
            <a:chOff x="2423521" y="2093099"/>
            <a:chExt cx="2405476" cy="523220"/>
          </a:xfrm>
        </p:grpSpPr>
        <p:sp>
          <p:nvSpPr>
            <p:cNvPr id="113" name="TextBox 9">
              <a:extLst>
                <a:ext uri="{FF2B5EF4-FFF2-40B4-BE49-F238E27FC236}">
                  <a16:creationId xmlns:a16="http://schemas.microsoft.com/office/drawing/2014/main" id="{AD7CCC22-8DBC-4B32-9988-FF9E68C4DE1D}"/>
                </a:ext>
              </a:extLst>
            </p:cNvPr>
            <p:cNvSpPr txBox="1"/>
            <p:nvPr/>
          </p:nvSpPr>
          <p:spPr>
            <a:xfrm>
              <a:off x="2938144" y="2093099"/>
              <a:ext cx="1890853" cy="523220"/>
            </a:xfrm>
            <a:prstGeom prst="rect">
              <a:avLst/>
            </a:prstGeom>
            <a:noFill/>
          </p:spPr>
          <p:txBody>
            <a:bodyPr wrap="square" rtlCol="0">
              <a:spAutoFit/>
            </a:bodyPr>
            <a:lstStyle/>
            <a:p>
              <a:pPr defTabSz="914378">
                <a:buClrTx/>
                <a:defRPr/>
              </a:pPr>
              <a:r>
                <a:rPr lang="fr-FR" sz="1400" dirty="0">
                  <a:solidFill>
                    <a:prstClr val="black"/>
                  </a:solidFill>
                  <a:latin typeface="Calibri" panose="020F0502020204030204" pitchFamily="34" charset="0"/>
                  <a:ea typeface="Geneva" charset="-128"/>
                  <a:cs typeface="Calibri" panose="020F0502020204030204" pitchFamily="34" charset="0"/>
                </a:rPr>
                <a:t>L’envoi et la réception de pièces jointes</a:t>
              </a:r>
            </a:p>
          </p:txBody>
        </p:sp>
        <p:grpSp>
          <p:nvGrpSpPr>
            <p:cNvPr id="114" name="Group 73">
              <a:extLst>
                <a:ext uri="{FF2B5EF4-FFF2-40B4-BE49-F238E27FC236}">
                  <a16:creationId xmlns:a16="http://schemas.microsoft.com/office/drawing/2014/main" id="{B5DC12E2-C77C-47F6-AD27-179306F1F51E}"/>
                </a:ext>
              </a:extLst>
            </p:cNvPr>
            <p:cNvGrpSpPr/>
            <p:nvPr/>
          </p:nvGrpSpPr>
          <p:grpSpPr>
            <a:xfrm>
              <a:off x="2423521" y="2093099"/>
              <a:ext cx="468000" cy="468000"/>
              <a:chOff x="679593" y="3028881"/>
              <a:chExt cx="648000" cy="648000"/>
            </a:xfrm>
          </p:grpSpPr>
          <p:sp>
            <p:nvSpPr>
              <p:cNvPr id="115" name="Oval 68">
                <a:extLst>
                  <a:ext uri="{FF2B5EF4-FFF2-40B4-BE49-F238E27FC236}">
                    <a16:creationId xmlns:a16="http://schemas.microsoft.com/office/drawing/2014/main" id="{6297E75F-CAD5-43CF-9EB0-B2EC67E73BE2}"/>
                  </a:ext>
                </a:extLst>
              </p:cNvPr>
              <p:cNvSpPr>
                <a:spLocks noChangeAspect="1"/>
              </p:cNvSpPr>
              <p:nvPr/>
            </p:nvSpPr>
            <p:spPr>
              <a:xfrm>
                <a:off x="679593" y="3028881"/>
                <a:ext cx="648000" cy="648000"/>
              </a:xfrm>
              <a:prstGeom prst="ellipse">
                <a:avLst/>
              </a:prstGeom>
              <a:solidFill>
                <a:srgbClr val="F6FDFE"/>
              </a:solidFill>
              <a:ln w="12700" cap="flat" cmpd="sng" algn="ctr">
                <a:noFill/>
                <a:prstDash val="solid"/>
                <a:miter lim="800000"/>
              </a:ln>
              <a:effectLst/>
            </p:spPr>
            <p:txBody>
              <a:bodyPr rtlCol="0" anchor="ctr"/>
              <a:lstStyle/>
              <a:p>
                <a:pPr algn="ctr" defTabSz="914378">
                  <a:buClrTx/>
                  <a:defRPr/>
                </a:pPr>
                <a:endParaRPr lang="fr-FR" sz="1050" dirty="0">
                  <a:solidFill>
                    <a:prstClr val="white"/>
                  </a:solidFill>
                  <a:ea typeface="Geneva" charset="-128"/>
                </a:endParaRPr>
              </a:p>
            </p:txBody>
          </p:sp>
          <p:grpSp>
            <p:nvGrpSpPr>
              <p:cNvPr id="116" name="Group 82">
                <a:extLst>
                  <a:ext uri="{FF2B5EF4-FFF2-40B4-BE49-F238E27FC236}">
                    <a16:creationId xmlns:a16="http://schemas.microsoft.com/office/drawing/2014/main" id="{380AF5B6-675C-4998-A033-B2438E809C9C}"/>
                  </a:ext>
                </a:extLst>
              </p:cNvPr>
              <p:cNvGrpSpPr>
                <a:grpSpLocks noChangeAspect="1"/>
              </p:cNvGrpSpPr>
              <p:nvPr/>
            </p:nvGrpSpPr>
            <p:grpSpPr bwMode="auto">
              <a:xfrm>
                <a:off x="795133" y="3120391"/>
                <a:ext cx="416920" cy="464980"/>
                <a:chOff x="554" y="2986"/>
                <a:chExt cx="694" cy="774"/>
              </a:xfrm>
              <a:solidFill>
                <a:srgbClr val="0C419A"/>
              </a:solidFill>
            </p:grpSpPr>
            <p:sp>
              <p:nvSpPr>
                <p:cNvPr id="117" name="Freeform 83">
                  <a:extLst>
                    <a:ext uri="{FF2B5EF4-FFF2-40B4-BE49-F238E27FC236}">
                      <a16:creationId xmlns:a16="http://schemas.microsoft.com/office/drawing/2014/main" id="{D0571C58-92D7-4927-91CD-0BD473BC3F5F}"/>
                    </a:ext>
                  </a:extLst>
                </p:cNvPr>
                <p:cNvSpPr>
                  <a:spLocks/>
                </p:cNvSpPr>
                <p:nvPr/>
              </p:nvSpPr>
              <p:spPr bwMode="auto">
                <a:xfrm>
                  <a:off x="556" y="3324"/>
                  <a:ext cx="262" cy="434"/>
                </a:xfrm>
                <a:custGeom>
                  <a:avLst/>
                  <a:gdLst>
                    <a:gd name="T0" fmla="*/ 12 w 262"/>
                    <a:gd name="T1" fmla="*/ 434 h 434"/>
                    <a:gd name="T2" fmla="*/ 0 w 262"/>
                    <a:gd name="T3" fmla="*/ 420 h 434"/>
                    <a:gd name="T4" fmla="*/ 234 w 262"/>
                    <a:gd name="T5" fmla="*/ 216 h 434"/>
                    <a:gd name="T6" fmla="*/ 2 w 262"/>
                    <a:gd name="T7" fmla="*/ 14 h 434"/>
                    <a:gd name="T8" fmla="*/ 14 w 262"/>
                    <a:gd name="T9" fmla="*/ 0 h 434"/>
                    <a:gd name="T10" fmla="*/ 262 w 262"/>
                    <a:gd name="T11" fmla="*/ 216 h 434"/>
                    <a:gd name="T12" fmla="*/ 12 w 262"/>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262" h="434">
                      <a:moveTo>
                        <a:pt x="12" y="434"/>
                      </a:moveTo>
                      <a:lnTo>
                        <a:pt x="0" y="420"/>
                      </a:lnTo>
                      <a:lnTo>
                        <a:pt x="234" y="216"/>
                      </a:lnTo>
                      <a:lnTo>
                        <a:pt x="2" y="14"/>
                      </a:lnTo>
                      <a:lnTo>
                        <a:pt x="14" y="0"/>
                      </a:lnTo>
                      <a:lnTo>
                        <a:pt x="262" y="216"/>
                      </a:lnTo>
                      <a:lnTo>
                        <a:pt x="12"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18" name="Freeform 84">
                  <a:extLst>
                    <a:ext uri="{FF2B5EF4-FFF2-40B4-BE49-F238E27FC236}">
                      <a16:creationId xmlns:a16="http://schemas.microsoft.com/office/drawing/2014/main" id="{4AEFD786-93BA-4174-8461-3BECE00C07FD}"/>
                    </a:ext>
                  </a:extLst>
                </p:cNvPr>
                <p:cNvSpPr>
                  <a:spLocks/>
                </p:cNvSpPr>
                <p:nvPr/>
              </p:nvSpPr>
              <p:spPr bwMode="auto">
                <a:xfrm>
                  <a:off x="984" y="3324"/>
                  <a:ext cx="262" cy="432"/>
                </a:xfrm>
                <a:custGeom>
                  <a:avLst/>
                  <a:gdLst>
                    <a:gd name="T0" fmla="*/ 248 w 262"/>
                    <a:gd name="T1" fmla="*/ 432 h 432"/>
                    <a:gd name="T2" fmla="*/ 0 w 262"/>
                    <a:gd name="T3" fmla="*/ 216 h 432"/>
                    <a:gd name="T4" fmla="*/ 252 w 262"/>
                    <a:gd name="T5" fmla="*/ 0 h 432"/>
                    <a:gd name="T6" fmla="*/ 262 w 262"/>
                    <a:gd name="T7" fmla="*/ 12 h 432"/>
                    <a:gd name="T8" fmla="*/ 28 w 262"/>
                    <a:gd name="T9" fmla="*/ 216 h 432"/>
                    <a:gd name="T10" fmla="*/ 260 w 262"/>
                    <a:gd name="T11" fmla="*/ 418 h 432"/>
                    <a:gd name="T12" fmla="*/ 248 w 262"/>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262" h="432">
                      <a:moveTo>
                        <a:pt x="248" y="432"/>
                      </a:moveTo>
                      <a:lnTo>
                        <a:pt x="0" y="216"/>
                      </a:lnTo>
                      <a:lnTo>
                        <a:pt x="252" y="0"/>
                      </a:lnTo>
                      <a:lnTo>
                        <a:pt x="262" y="12"/>
                      </a:lnTo>
                      <a:lnTo>
                        <a:pt x="28" y="216"/>
                      </a:lnTo>
                      <a:lnTo>
                        <a:pt x="260" y="418"/>
                      </a:lnTo>
                      <a:lnTo>
                        <a:pt x="248"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19" name="Rectangle 118">
                  <a:extLst>
                    <a:ext uri="{FF2B5EF4-FFF2-40B4-BE49-F238E27FC236}">
                      <a16:creationId xmlns:a16="http://schemas.microsoft.com/office/drawing/2014/main" id="{A825C672-B5B5-4295-9555-1BDD397D6146}"/>
                    </a:ext>
                  </a:extLst>
                </p:cNvPr>
                <p:cNvSpPr>
                  <a:spLocks noChangeArrowheads="1"/>
                </p:cNvSpPr>
                <p:nvPr/>
              </p:nvSpPr>
              <p:spPr bwMode="auto">
                <a:xfrm>
                  <a:off x="792" y="3532"/>
                  <a:ext cx="21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20" name="Freeform 86">
                  <a:extLst>
                    <a:ext uri="{FF2B5EF4-FFF2-40B4-BE49-F238E27FC236}">
                      <a16:creationId xmlns:a16="http://schemas.microsoft.com/office/drawing/2014/main" id="{A1481B0D-A72A-42B6-ABA8-8E55E6A6E97A}"/>
                    </a:ext>
                  </a:extLst>
                </p:cNvPr>
                <p:cNvSpPr>
                  <a:spLocks/>
                </p:cNvSpPr>
                <p:nvPr/>
              </p:nvSpPr>
              <p:spPr bwMode="auto">
                <a:xfrm>
                  <a:off x="638" y="2986"/>
                  <a:ext cx="526" cy="422"/>
                </a:xfrm>
                <a:custGeom>
                  <a:avLst/>
                  <a:gdLst>
                    <a:gd name="T0" fmla="*/ 526 w 526"/>
                    <a:gd name="T1" fmla="*/ 422 h 422"/>
                    <a:gd name="T2" fmla="*/ 508 w 526"/>
                    <a:gd name="T3" fmla="*/ 422 h 422"/>
                    <a:gd name="T4" fmla="*/ 508 w 526"/>
                    <a:gd name="T5" fmla="*/ 18 h 422"/>
                    <a:gd name="T6" fmla="*/ 18 w 526"/>
                    <a:gd name="T7" fmla="*/ 18 h 422"/>
                    <a:gd name="T8" fmla="*/ 18 w 526"/>
                    <a:gd name="T9" fmla="*/ 422 h 422"/>
                    <a:gd name="T10" fmla="*/ 0 w 526"/>
                    <a:gd name="T11" fmla="*/ 422 h 422"/>
                    <a:gd name="T12" fmla="*/ 0 w 526"/>
                    <a:gd name="T13" fmla="*/ 0 h 422"/>
                    <a:gd name="T14" fmla="*/ 526 w 526"/>
                    <a:gd name="T15" fmla="*/ 0 h 422"/>
                    <a:gd name="T16" fmla="*/ 526 w 526"/>
                    <a:gd name="T17"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422">
                      <a:moveTo>
                        <a:pt x="526" y="422"/>
                      </a:moveTo>
                      <a:lnTo>
                        <a:pt x="508" y="422"/>
                      </a:lnTo>
                      <a:lnTo>
                        <a:pt x="508" y="18"/>
                      </a:lnTo>
                      <a:lnTo>
                        <a:pt x="18" y="18"/>
                      </a:lnTo>
                      <a:lnTo>
                        <a:pt x="18" y="422"/>
                      </a:lnTo>
                      <a:lnTo>
                        <a:pt x="0" y="422"/>
                      </a:lnTo>
                      <a:lnTo>
                        <a:pt x="0" y="0"/>
                      </a:lnTo>
                      <a:lnTo>
                        <a:pt x="526" y="0"/>
                      </a:lnTo>
                      <a:lnTo>
                        <a:pt x="526"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21" name="Freeform 87">
                  <a:extLst>
                    <a:ext uri="{FF2B5EF4-FFF2-40B4-BE49-F238E27FC236}">
                      <a16:creationId xmlns:a16="http://schemas.microsoft.com/office/drawing/2014/main" id="{00128658-A7A9-419A-B283-5F03E0DF1322}"/>
                    </a:ext>
                  </a:extLst>
                </p:cNvPr>
                <p:cNvSpPr>
                  <a:spLocks noEditPoints="1"/>
                </p:cNvSpPr>
                <p:nvPr/>
              </p:nvSpPr>
              <p:spPr bwMode="auto">
                <a:xfrm>
                  <a:off x="686" y="3128"/>
                  <a:ext cx="430" cy="268"/>
                </a:xfrm>
                <a:custGeom>
                  <a:avLst/>
                  <a:gdLst>
                    <a:gd name="T0" fmla="*/ 430 w 430"/>
                    <a:gd name="T1" fmla="*/ 268 h 268"/>
                    <a:gd name="T2" fmla="*/ 0 w 430"/>
                    <a:gd name="T3" fmla="*/ 268 h 268"/>
                    <a:gd name="T4" fmla="*/ 0 w 430"/>
                    <a:gd name="T5" fmla="*/ 0 h 268"/>
                    <a:gd name="T6" fmla="*/ 430 w 430"/>
                    <a:gd name="T7" fmla="*/ 0 h 268"/>
                    <a:gd name="T8" fmla="*/ 430 w 430"/>
                    <a:gd name="T9" fmla="*/ 268 h 268"/>
                    <a:gd name="T10" fmla="*/ 18 w 430"/>
                    <a:gd name="T11" fmla="*/ 250 h 268"/>
                    <a:gd name="T12" fmla="*/ 412 w 430"/>
                    <a:gd name="T13" fmla="*/ 250 h 268"/>
                    <a:gd name="T14" fmla="*/ 412 w 430"/>
                    <a:gd name="T15" fmla="*/ 18 h 268"/>
                    <a:gd name="T16" fmla="*/ 18 w 430"/>
                    <a:gd name="T17" fmla="*/ 18 h 268"/>
                    <a:gd name="T18" fmla="*/ 18 w 430"/>
                    <a:gd name="T19" fmla="*/ 25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268">
                      <a:moveTo>
                        <a:pt x="430" y="268"/>
                      </a:moveTo>
                      <a:lnTo>
                        <a:pt x="0" y="268"/>
                      </a:lnTo>
                      <a:lnTo>
                        <a:pt x="0" y="0"/>
                      </a:lnTo>
                      <a:lnTo>
                        <a:pt x="430" y="0"/>
                      </a:lnTo>
                      <a:lnTo>
                        <a:pt x="430" y="268"/>
                      </a:lnTo>
                      <a:close/>
                      <a:moveTo>
                        <a:pt x="18" y="250"/>
                      </a:moveTo>
                      <a:lnTo>
                        <a:pt x="412" y="250"/>
                      </a:lnTo>
                      <a:lnTo>
                        <a:pt x="412" y="18"/>
                      </a:lnTo>
                      <a:lnTo>
                        <a:pt x="18" y="18"/>
                      </a:lnTo>
                      <a:lnTo>
                        <a:pt x="18"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22" name="Freeform 88">
                  <a:extLst>
                    <a:ext uri="{FF2B5EF4-FFF2-40B4-BE49-F238E27FC236}">
                      <a16:creationId xmlns:a16="http://schemas.microsoft.com/office/drawing/2014/main" id="{19DA6E44-6BF6-4468-8540-40B08C1565B5}"/>
                    </a:ext>
                  </a:extLst>
                </p:cNvPr>
                <p:cNvSpPr>
                  <a:spLocks/>
                </p:cNvSpPr>
                <p:nvPr/>
              </p:nvSpPr>
              <p:spPr bwMode="auto">
                <a:xfrm>
                  <a:off x="1146" y="3260"/>
                  <a:ext cx="102" cy="148"/>
                </a:xfrm>
                <a:custGeom>
                  <a:avLst/>
                  <a:gdLst>
                    <a:gd name="T0" fmla="*/ 102 w 102"/>
                    <a:gd name="T1" fmla="*/ 148 h 148"/>
                    <a:gd name="T2" fmla="*/ 84 w 102"/>
                    <a:gd name="T3" fmla="*/ 148 h 148"/>
                    <a:gd name="T4" fmla="*/ 84 w 102"/>
                    <a:gd name="T5" fmla="*/ 72 h 148"/>
                    <a:gd name="T6" fmla="*/ 0 w 102"/>
                    <a:gd name="T7" fmla="*/ 14 h 148"/>
                    <a:gd name="T8" fmla="*/ 10 w 102"/>
                    <a:gd name="T9" fmla="*/ 0 h 148"/>
                    <a:gd name="T10" fmla="*/ 102 w 102"/>
                    <a:gd name="T11" fmla="*/ 62 h 148"/>
                    <a:gd name="T12" fmla="*/ 102 w 102"/>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48"/>
                      </a:moveTo>
                      <a:lnTo>
                        <a:pt x="84" y="148"/>
                      </a:lnTo>
                      <a:lnTo>
                        <a:pt x="84" y="72"/>
                      </a:lnTo>
                      <a:lnTo>
                        <a:pt x="0" y="14"/>
                      </a:lnTo>
                      <a:lnTo>
                        <a:pt x="10" y="0"/>
                      </a:lnTo>
                      <a:lnTo>
                        <a:pt x="102" y="62"/>
                      </a:lnTo>
                      <a:lnTo>
                        <a:pt x="102"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23" name="Freeform 89">
                  <a:extLst>
                    <a:ext uri="{FF2B5EF4-FFF2-40B4-BE49-F238E27FC236}">
                      <a16:creationId xmlns:a16="http://schemas.microsoft.com/office/drawing/2014/main" id="{30B8B438-4929-4ABC-B497-6EB9B961B299}"/>
                    </a:ext>
                  </a:extLst>
                </p:cNvPr>
                <p:cNvSpPr>
                  <a:spLocks/>
                </p:cNvSpPr>
                <p:nvPr/>
              </p:nvSpPr>
              <p:spPr bwMode="auto">
                <a:xfrm>
                  <a:off x="554" y="3262"/>
                  <a:ext cx="102" cy="124"/>
                </a:xfrm>
                <a:custGeom>
                  <a:avLst/>
                  <a:gdLst>
                    <a:gd name="T0" fmla="*/ 18 w 102"/>
                    <a:gd name="T1" fmla="*/ 124 h 124"/>
                    <a:gd name="T2" fmla="*/ 0 w 102"/>
                    <a:gd name="T3" fmla="*/ 124 h 124"/>
                    <a:gd name="T4" fmla="*/ 0 w 102"/>
                    <a:gd name="T5" fmla="*/ 56 h 124"/>
                    <a:gd name="T6" fmla="*/ 92 w 102"/>
                    <a:gd name="T7" fmla="*/ 0 h 124"/>
                    <a:gd name="T8" fmla="*/ 102 w 102"/>
                    <a:gd name="T9" fmla="*/ 16 h 124"/>
                    <a:gd name="T10" fmla="*/ 18 w 102"/>
                    <a:gd name="T11" fmla="*/ 66 h 124"/>
                    <a:gd name="T12" fmla="*/ 18 w 102"/>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2" h="124">
                      <a:moveTo>
                        <a:pt x="18" y="124"/>
                      </a:moveTo>
                      <a:lnTo>
                        <a:pt x="0" y="124"/>
                      </a:lnTo>
                      <a:lnTo>
                        <a:pt x="0" y="56"/>
                      </a:lnTo>
                      <a:lnTo>
                        <a:pt x="92" y="0"/>
                      </a:lnTo>
                      <a:lnTo>
                        <a:pt x="102" y="16"/>
                      </a:lnTo>
                      <a:lnTo>
                        <a:pt x="18" y="66"/>
                      </a:lnTo>
                      <a:lnTo>
                        <a:pt x="18"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24" name="Rectangle 123">
                  <a:extLst>
                    <a:ext uri="{FF2B5EF4-FFF2-40B4-BE49-F238E27FC236}">
                      <a16:creationId xmlns:a16="http://schemas.microsoft.com/office/drawing/2014/main" id="{8A3AF1F7-BA48-41FD-ABAF-2B28610814C8}"/>
                    </a:ext>
                  </a:extLst>
                </p:cNvPr>
                <p:cNvSpPr>
                  <a:spLocks noChangeArrowheads="1"/>
                </p:cNvSpPr>
                <p:nvPr/>
              </p:nvSpPr>
              <p:spPr bwMode="auto">
                <a:xfrm>
                  <a:off x="686" y="3034"/>
                  <a:ext cx="17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25" name="Rectangle 124">
                  <a:extLst>
                    <a:ext uri="{FF2B5EF4-FFF2-40B4-BE49-F238E27FC236}">
                      <a16:creationId xmlns:a16="http://schemas.microsoft.com/office/drawing/2014/main" id="{4F0AD8BB-FE3C-4FFF-854D-1A9A2EFCFFBD}"/>
                    </a:ext>
                  </a:extLst>
                </p:cNvPr>
                <p:cNvSpPr>
                  <a:spLocks noChangeArrowheads="1"/>
                </p:cNvSpPr>
                <p:nvPr/>
              </p:nvSpPr>
              <p:spPr bwMode="auto">
                <a:xfrm>
                  <a:off x="686" y="3082"/>
                  <a:ext cx="31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26" name="Rectangle 125">
                  <a:extLst>
                    <a:ext uri="{FF2B5EF4-FFF2-40B4-BE49-F238E27FC236}">
                      <a16:creationId xmlns:a16="http://schemas.microsoft.com/office/drawing/2014/main" id="{78EF2802-F1FD-4A66-BDE1-DC3F3D5145A6}"/>
                    </a:ext>
                  </a:extLst>
                </p:cNvPr>
                <p:cNvSpPr>
                  <a:spLocks noChangeArrowheads="1"/>
                </p:cNvSpPr>
                <p:nvPr/>
              </p:nvSpPr>
              <p:spPr bwMode="auto">
                <a:xfrm>
                  <a:off x="834" y="3442"/>
                  <a:ext cx="2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27" name="Rectangle 126">
                  <a:extLst>
                    <a:ext uri="{FF2B5EF4-FFF2-40B4-BE49-F238E27FC236}">
                      <a16:creationId xmlns:a16="http://schemas.microsoft.com/office/drawing/2014/main" id="{4DB285D8-74E1-46CD-8F2D-AC63E2695C47}"/>
                    </a:ext>
                  </a:extLst>
                </p:cNvPr>
                <p:cNvSpPr>
                  <a:spLocks noChangeArrowheads="1"/>
                </p:cNvSpPr>
                <p:nvPr/>
              </p:nvSpPr>
              <p:spPr bwMode="auto">
                <a:xfrm>
                  <a:off x="888" y="3442"/>
                  <a:ext cx="2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28" name="Rectangle 127">
                  <a:extLst>
                    <a:ext uri="{FF2B5EF4-FFF2-40B4-BE49-F238E27FC236}">
                      <a16:creationId xmlns:a16="http://schemas.microsoft.com/office/drawing/2014/main" id="{74C5E54E-8E31-4580-9030-6E13ABA96392}"/>
                    </a:ext>
                  </a:extLst>
                </p:cNvPr>
                <p:cNvSpPr>
                  <a:spLocks noChangeArrowheads="1"/>
                </p:cNvSpPr>
                <p:nvPr/>
              </p:nvSpPr>
              <p:spPr bwMode="auto">
                <a:xfrm>
                  <a:off x="942" y="3442"/>
                  <a:ext cx="2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29" name="Freeform 95">
                  <a:extLst>
                    <a:ext uri="{FF2B5EF4-FFF2-40B4-BE49-F238E27FC236}">
                      <a16:creationId xmlns:a16="http://schemas.microsoft.com/office/drawing/2014/main" id="{3BF748B7-8691-4393-BF67-84CCDDD1C23A}"/>
                    </a:ext>
                  </a:extLst>
                </p:cNvPr>
                <p:cNvSpPr>
                  <a:spLocks/>
                </p:cNvSpPr>
                <p:nvPr/>
              </p:nvSpPr>
              <p:spPr bwMode="auto">
                <a:xfrm>
                  <a:off x="554" y="3322"/>
                  <a:ext cx="694" cy="438"/>
                </a:xfrm>
                <a:custGeom>
                  <a:avLst/>
                  <a:gdLst>
                    <a:gd name="T0" fmla="*/ 694 w 694"/>
                    <a:gd name="T1" fmla="*/ 438 h 438"/>
                    <a:gd name="T2" fmla="*/ 0 w 694"/>
                    <a:gd name="T3" fmla="*/ 438 h 438"/>
                    <a:gd name="T4" fmla="*/ 0 w 694"/>
                    <a:gd name="T5" fmla="*/ 0 h 438"/>
                    <a:gd name="T6" fmla="*/ 18 w 694"/>
                    <a:gd name="T7" fmla="*/ 0 h 438"/>
                    <a:gd name="T8" fmla="*/ 18 w 694"/>
                    <a:gd name="T9" fmla="*/ 420 h 438"/>
                    <a:gd name="T10" fmla="*/ 676 w 694"/>
                    <a:gd name="T11" fmla="*/ 420 h 438"/>
                    <a:gd name="T12" fmla="*/ 676 w 694"/>
                    <a:gd name="T13" fmla="*/ 0 h 438"/>
                    <a:gd name="T14" fmla="*/ 694 w 694"/>
                    <a:gd name="T15" fmla="*/ 0 h 438"/>
                    <a:gd name="T16" fmla="*/ 694 w 694"/>
                    <a:gd name="T1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4" h="438">
                      <a:moveTo>
                        <a:pt x="694" y="438"/>
                      </a:moveTo>
                      <a:lnTo>
                        <a:pt x="0" y="438"/>
                      </a:lnTo>
                      <a:lnTo>
                        <a:pt x="0" y="0"/>
                      </a:lnTo>
                      <a:lnTo>
                        <a:pt x="18" y="0"/>
                      </a:lnTo>
                      <a:lnTo>
                        <a:pt x="18" y="420"/>
                      </a:lnTo>
                      <a:lnTo>
                        <a:pt x="676" y="420"/>
                      </a:lnTo>
                      <a:lnTo>
                        <a:pt x="676" y="0"/>
                      </a:lnTo>
                      <a:lnTo>
                        <a:pt x="694" y="0"/>
                      </a:lnTo>
                      <a:lnTo>
                        <a:pt x="694" y="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sp>
              <p:nvSpPr>
                <p:cNvPr id="130" name="Freeform 96">
                  <a:extLst>
                    <a:ext uri="{FF2B5EF4-FFF2-40B4-BE49-F238E27FC236}">
                      <a16:creationId xmlns:a16="http://schemas.microsoft.com/office/drawing/2014/main" id="{159AF95D-A75E-4D93-978E-EC3598E89F7B}"/>
                    </a:ext>
                  </a:extLst>
                </p:cNvPr>
                <p:cNvSpPr>
                  <a:spLocks noEditPoints="1"/>
                </p:cNvSpPr>
                <p:nvPr/>
              </p:nvSpPr>
              <p:spPr bwMode="auto">
                <a:xfrm>
                  <a:off x="830" y="3190"/>
                  <a:ext cx="142" cy="146"/>
                </a:xfrm>
                <a:custGeom>
                  <a:avLst/>
                  <a:gdLst>
                    <a:gd name="T0" fmla="*/ 140 w 142"/>
                    <a:gd name="T1" fmla="*/ 106 h 146"/>
                    <a:gd name="T2" fmla="*/ 122 w 142"/>
                    <a:gd name="T3" fmla="*/ 130 h 146"/>
                    <a:gd name="T4" fmla="*/ 104 w 142"/>
                    <a:gd name="T5" fmla="*/ 140 h 146"/>
                    <a:gd name="T6" fmla="*/ 74 w 142"/>
                    <a:gd name="T7" fmla="*/ 146 h 146"/>
                    <a:gd name="T8" fmla="*/ 46 w 142"/>
                    <a:gd name="T9" fmla="*/ 140 h 146"/>
                    <a:gd name="T10" fmla="*/ 22 w 142"/>
                    <a:gd name="T11" fmla="*/ 126 h 146"/>
                    <a:gd name="T12" fmla="*/ 2 w 142"/>
                    <a:gd name="T13" fmla="*/ 88 h 146"/>
                    <a:gd name="T14" fmla="*/ 2 w 142"/>
                    <a:gd name="T15" fmla="*/ 58 h 146"/>
                    <a:gd name="T16" fmla="*/ 22 w 142"/>
                    <a:gd name="T17" fmla="*/ 20 h 146"/>
                    <a:gd name="T18" fmla="*/ 46 w 142"/>
                    <a:gd name="T19" fmla="*/ 4 h 146"/>
                    <a:gd name="T20" fmla="*/ 76 w 142"/>
                    <a:gd name="T21" fmla="*/ 0 h 146"/>
                    <a:gd name="T22" fmla="*/ 112 w 142"/>
                    <a:gd name="T23" fmla="*/ 10 h 146"/>
                    <a:gd name="T24" fmla="*/ 132 w 142"/>
                    <a:gd name="T25" fmla="*/ 26 h 146"/>
                    <a:gd name="T26" fmla="*/ 142 w 142"/>
                    <a:gd name="T27" fmla="*/ 60 h 146"/>
                    <a:gd name="T28" fmla="*/ 138 w 142"/>
                    <a:gd name="T29" fmla="*/ 84 h 146"/>
                    <a:gd name="T30" fmla="*/ 122 w 142"/>
                    <a:gd name="T31" fmla="*/ 102 h 146"/>
                    <a:gd name="T32" fmla="*/ 102 w 142"/>
                    <a:gd name="T33" fmla="*/ 112 h 146"/>
                    <a:gd name="T34" fmla="*/ 90 w 142"/>
                    <a:gd name="T35" fmla="*/ 112 h 146"/>
                    <a:gd name="T36" fmla="*/ 80 w 142"/>
                    <a:gd name="T37" fmla="*/ 102 h 146"/>
                    <a:gd name="T38" fmla="*/ 62 w 142"/>
                    <a:gd name="T39" fmla="*/ 112 h 146"/>
                    <a:gd name="T40" fmla="*/ 46 w 142"/>
                    <a:gd name="T41" fmla="*/ 110 h 146"/>
                    <a:gd name="T42" fmla="*/ 34 w 142"/>
                    <a:gd name="T43" fmla="*/ 96 h 146"/>
                    <a:gd name="T44" fmla="*/ 32 w 142"/>
                    <a:gd name="T45" fmla="*/ 76 h 146"/>
                    <a:gd name="T46" fmla="*/ 46 w 142"/>
                    <a:gd name="T47" fmla="*/ 50 h 146"/>
                    <a:gd name="T48" fmla="*/ 58 w 142"/>
                    <a:gd name="T49" fmla="*/ 38 h 146"/>
                    <a:gd name="T50" fmla="*/ 74 w 142"/>
                    <a:gd name="T51" fmla="*/ 34 h 146"/>
                    <a:gd name="T52" fmla="*/ 90 w 142"/>
                    <a:gd name="T53" fmla="*/ 40 h 146"/>
                    <a:gd name="T54" fmla="*/ 112 w 142"/>
                    <a:gd name="T55" fmla="*/ 38 h 146"/>
                    <a:gd name="T56" fmla="*/ 92 w 142"/>
                    <a:gd name="T57" fmla="*/ 98 h 146"/>
                    <a:gd name="T58" fmla="*/ 98 w 142"/>
                    <a:gd name="T59" fmla="*/ 104 h 146"/>
                    <a:gd name="T60" fmla="*/ 110 w 142"/>
                    <a:gd name="T61" fmla="*/ 100 h 146"/>
                    <a:gd name="T62" fmla="*/ 120 w 142"/>
                    <a:gd name="T63" fmla="*/ 90 h 146"/>
                    <a:gd name="T64" fmla="*/ 130 w 142"/>
                    <a:gd name="T65" fmla="*/ 70 h 146"/>
                    <a:gd name="T66" fmla="*/ 130 w 142"/>
                    <a:gd name="T67" fmla="*/ 50 h 146"/>
                    <a:gd name="T68" fmla="*/ 116 w 142"/>
                    <a:gd name="T69" fmla="*/ 24 h 146"/>
                    <a:gd name="T70" fmla="*/ 98 w 142"/>
                    <a:gd name="T71" fmla="*/ 12 h 146"/>
                    <a:gd name="T72" fmla="*/ 76 w 142"/>
                    <a:gd name="T73" fmla="*/ 10 h 146"/>
                    <a:gd name="T74" fmla="*/ 40 w 142"/>
                    <a:gd name="T75" fmla="*/ 20 h 146"/>
                    <a:gd name="T76" fmla="*/ 22 w 142"/>
                    <a:gd name="T77" fmla="*/ 38 h 146"/>
                    <a:gd name="T78" fmla="*/ 12 w 142"/>
                    <a:gd name="T79" fmla="*/ 74 h 146"/>
                    <a:gd name="T80" fmla="*/ 16 w 142"/>
                    <a:gd name="T81" fmla="*/ 98 h 146"/>
                    <a:gd name="T82" fmla="*/ 30 w 142"/>
                    <a:gd name="T83" fmla="*/ 118 h 146"/>
                    <a:gd name="T84" fmla="*/ 62 w 142"/>
                    <a:gd name="T85" fmla="*/ 136 h 146"/>
                    <a:gd name="T86" fmla="*/ 90 w 142"/>
                    <a:gd name="T87" fmla="*/ 134 h 146"/>
                    <a:gd name="T88" fmla="*/ 118 w 142"/>
                    <a:gd name="T89" fmla="*/ 118 h 146"/>
                    <a:gd name="T90" fmla="*/ 82 w 142"/>
                    <a:gd name="T91" fmla="*/ 80 h 146"/>
                    <a:gd name="T92" fmla="*/ 88 w 142"/>
                    <a:gd name="T93" fmla="*/ 56 h 146"/>
                    <a:gd name="T94" fmla="*/ 86 w 142"/>
                    <a:gd name="T95" fmla="*/ 46 h 146"/>
                    <a:gd name="T96" fmla="*/ 78 w 142"/>
                    <a:gd name="T97" fmla="*/ 44 h 146"/>
                    <a:gd name="T98" fmla="*/ 66 w 142"/>
                    <a:gd name="T99" fmla="*/ 46 h 146"/>
                    <a:gd name="T100" fmla="*/ 56 w 142"/>
                    <a:gd name="T101" fmla="*/ 58 h 146"/>
                    <a:gd name="T102" fmla="*/ 46 w 142"/>
                    <a:gd name="T103" fmla="*/ 88 h 146"/>
                    <a:gd name="T104" fmla="*/ 50 w 142"/>
                    <a:gd name="T105" fmla="*/ 100 h 146"/>
                    <a:gd name="T106" fmla="*/ 58 w 142"/>
                    <a:gd name="T107" fmla="*/ 104 h 146"/>
                    <a:gd name="T108" fmla="*/ 76 w 142"/>
                    <a:gd name="T109"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 h="146">
                      <a:moveTo>
                        <a:pt x="128" y="106"/>
                      </a:moveTo>
                      <a:lnTo>
                        <a:pt x="140" y="106"/>
                      </a:lnTo>
                      <a:lnTo>
                        <a:pt x="140" y="106"/>
                      </a:lnTo>
                      <a:lnTo>
                        <a:pt x="136" y="114"/>
                      </a:lnTo>
                      <a:lnTo>
                        <a:pt x="130" y="122"/>
                      </a:lnTo>
                      <a:lnTo>
                        <a:pt x="122" y="130"/>
                      </a:lnTo>
                      <a:lnTo>
                        <a:pt x="114" y="136"/>
                      </a:lnTo>
                      <a:lnTo>
                        <a:pt x="114" y="136"/>
                      </a:lnTo>
                      <a:lnTo>
                        <a:pt x="104" y="140"/>
                      </a:lnTo>
                      <a:lnTo>
                        <a:pt x="94" y="144"/>
                      </a:lnTo>
                      <a:lnTo>
                        <a:pt x="84" y="146"/>
                      </a:lnTo>
                      <a:lnTo>
                        <a:pt x="74" y="146"/>
                      </a:lnTo>
                      <a:lnTo>
                        <a:pt x="74" y="146"/>
                      </a:lnTo>
                      <a:lnTo>
                        <a:pt x="60" y="144"/>
                      </a:lnTo>
                      <a:lnTo>
                        <a:pt x="46" y="140"/>
                      </a:lnTo>
                      <a:lnTo>
                        <a:pt x="34" y="134"/>
                      </a:lnTo>
                      <a:lnTo>
                        <a:pt x="22" y="126"/>
                      </a:lnTo>
                      <a:lnTo>
                        <a:pt x="22" y="126"/>
                      </a:lnTo>
                      <a:lnTo>
                        <a:pt x="12" y="114"/>
                      </a:lnTo>
                      <a:lnTo>
                        <a:pt x="6" y="102"/>
                      </a:lnTo>
                      <a:lnTo>
                        <a:pt x="2" y="88"/>
                      </a:lnTo>
                      <a:lnTo>
                        <a:pt x="0" y="74"/>
                      </a:lnTo>
                      <a:lnTo>
                        <a:pt x="0" y="74"/>
                      </a:lnTo>
                      <a:lnTo>
                        <a:pt x="2" y="58"/>
                      </a:lnTo>
                      <a:lnTo>
                        <a:pt x="6" y="44"/>
                      </a:lnTo>
                      <a:lnTo>
                        <a:pt x="12" y="32"/>
                      </a:lnTo>
                      <a:lnTo>
                        <a:pt x="22" y="20"/>
                      </a:lnTo>
                      <a:lnTo>
                        <a:pt x="22" y="20"/>
                      </a:lnTo>
                      <a:lnTo>
                        <a:pt x="34" y="12"/>
                      </a:lnTo>
                      <a:lnTo>
                        <a:pt x="46" y="4"/>
                      </a:lnTo>
                      <a:lnTo>
                        <a:pt x="60" y="0"/>
                      </a:lnTo>
                      <a:lnTo>
                        <a:pt x="76" y="0"/>
                      </a:lnTo>
                      <a:lnTo>
                        <a:pt x="76" y="0"/>
                      </a:lnTo>
                      <a:lnTo>
                        <a:pt x="88" y="0"/>
                      </a:lnTo>
                      <a:lnTo>
                        <a:pt x="102" y="4"/>
                      </a:lnTo>
                      <a:lnTo>
                        <a:pt x="112" y="10"/>
                      </a:lnTo>
                      <a:lnTo>
                        <a:pt x="122" y="18"/>
                      </a:lnTo>
                      <a:lnTo>
                        <a:pt x="122" y="18"/>
                      </a:lnTo>
                      <a:lnTo>
                        <a:pt x="132" y="26"/>
                      </a:lnTo>
                      <a:lnTo>
                        <a:pt x="138" y="36"/>
                      </a:lnTo>
                      <a:lnTo>
                        <a:pt x="140" y="48"/>
                      </a:lnTo>
                      <a:lnTo>
                        <a:pt x="142" y="60"/>
                      </a:lnTo>
                      <a:lnTo>
                        <a:pt x="142" y="60"/>
                      </a:lnTo>
                      <a:lnTo>
                        <a:pt x="140" y="72"/>
                      </a:lnTo>
                      <a:lnTo>
                        <a:pt x="138" y="84"/>
                      </a:lnTo>
                      <a:lnTo>
                        <a:pt x="132" y="92"/>
                      </a:lnTo>
                      <a:lnTo>
                        <a:pt x="122" y="102"/>
                      </a:lnTo>
                      <a:lnTo>
                        <a:pt x="122" y="102"/>
                      </a:lnTo>
                      <a:lnTo>
                        <a:pt x="116" y="106"/>
                      </a:lnTo>
                      <a:lnTo>
                        <a:pt x="108" y="110"/>
                      </a:lnTo>
                      <a:lnTo>
                        <a:pt x="102" y="112"/>
                      </a:lnTo>
                      <a:lnTo>
                        <a:pt x="94" y="112"/>
                      </a:lnTo>
                      <a:lnTo>
                        <a:pt x="94" y="112"/>
                      </a:lnTo>
                      <a:lnTo>
                        <a:pt x="90" y="112"/>
                      </a:lnTo>
                      <a:lnTo>
                        <a:pt x="84" y="110"/>
                      </a:lnTo>
                      <a:lnTo>
                        <a:pt x="82" y="106"/>
                      </a:lnTo>
                      <a:lnTo>
                        <a:pt x="80" y="102"/>
                      </a:lnTo>
                      <a:lnTo>
                        <a:pt x="80" y="102"/>
                      </a:lnTo>
                      <a:lnTo>
                        <a:pt x="68" y="110"/>
                      </a:lnTo>
                      <a:lnTo>
                        <a:pt x="62" y="112"/>
                      </a:lnTo>
                      <a:lnTo>
                        <a:pt x="56" y="112"/>
                      </a:lnTo>
                      <a:lnTo>
                        <a:pt x="56" y="112"/>
                      </a:lnTo>
                      <a:lnTo>
                        <a:pt x="46" y="110"/>
                      </a:lnTo>
                      <a:lnTo>
                        <a:pt x="38" y="104"/>
                      </a:lnTo>
                      <a:lnTo>
                        <a:pt x="38" y="104"/>
                      </a:lnTo>
                      <a:lnTo>
                        <a:pt x="34" y="96"/>
                      </a:lnTo>
                      <a:lnTo>
                        <a:pt x="32" y="84"/>
                      </a:lnTo>
                      <a:lnTo>
                        <a:pt x="32" y="84"/>
                      </a:lnTo>
                      <a:lnTo>
                        <a:pt x="32" y="76"/>
                      </a:lnTo>
                      <a:lnTo>
                        <a:pt x="36" y="66"/>
                      </a:lnTo>
                      <a:lnTo>
                        <a:pt x="40" y="58"/>
                      </a:lnTo>
                      <a:lnTo>
                        <a:pt x="46" y="50"/>
                      </a:lnTo>
                      <a:lnTo>
                        <a:pt x="46" y="50"/>
                      </a:lnTo>
                      <a:lnTo>
                        <a:pt x="52" y="42"/>
                      </a:lnTo>
                      <a:lnTo>
                        <a:pt x="58" y="38"/>
                      </a:lnTo>
                      <a:lnTo>
                        <a:pt x="66" y="34"/>
                      </a:lnTo>
                      <a:lnTo>
                        <a:pt x="74" y="34"/>
                      </a:lnTo>
                      <a:lnTo>
                        <a:pt x="74" y="34"/>
                      </a:lnTo>
                      <a:lnTo>
                        <a:pt x="80" y="34"/>
                      </a:lnTo>
                      <a:lnTo>
                        <a:pt x="86" y="36"/>
                      </a:lnTo>
                      <a:lnTo>
                        <a:pt x="90" y="40"/>
                      </a:lnTo>
                      <a:lnTo>
                        <a:pt x="94" y="44"/>
                      </a:lnTo>
                      <a:lnTo>
                        <a:pt x="98" y="38"/>
                      </a:lnTo>
                      <a:lnTo>
                        <a:pt x="112" y="38"/>
                      </a:lnTo>
                      <a:lnTo>
                        <a:pt x="94" y="90"/>
                      </a:lnTo>
                      <a:lnTo>
                        <a:pt x="94" y="90"/>
                      </a:lnTo>
                      <a:lnTo>
                        <a:pt x="92" y="98"/>
                      </a:lnTo>
                      <a:lnTo>
                        <a:pt x="92" y="98"/>
                      </a:lnTo>
                      <a:lnTo>
                        <a:pt x="92" y="102"/>
                      </a:lnTo>
                      <a:lnTo>
                        <a:pt x="98" y="104"/>
                      </a:lnTo>
                      <a:lnTo>
                        <a:pt x="98" y="104"/>
                      </a:lnTo>
                      <a:lnTo>
                        <a:pt x="104" y="102"/>
                      </a:lnTo>
                      <a:lnTo>
                        <a:pt x="110" y="100"/>
                      </a:lnTo>
                      <a:lnTo>
                        <a:pt x="116" y="96"/>
                      </a:lnTo>
                      <a:lnTo>
                        <a:pt x="120" y="90"/>
                      </a:lnTo>
                      <a:lnTo>
                        <a:pt x="120" y="90"/>
                      </a:lnTo>
                      <a:lnTo>
                        <a:pt x="126" y="84"/>
                      </a:lnTo>
                      <a:lnTo>
                        <a:pt x="128" y="76"/>
                      </a:lnTo>
                      <a:lnTo>
                        <a:pt x="130" y="70"/>
                      </a:lnTo>
                      <a:lnTo>
                        <a:pt x="132" y="62"/>
                      </a:lnTo>
                      <a:lnTo>
                        <a:pt x="132" y="62"/>
                      </a:lnTo>
                      <a:lnTo>
                        <a:pt x="130" y="50"/>
                      </a:lnTo>
                      <a:lnTo>
                        <a:pt x="128" y="40"/>
                      </a:lnTo>
                      <a:lnTo>
                        <a:pt x="122" y="32"/>
                      </a:lnTo>
                      <a:lnTo>
                        <a:pt x="116" y="24"/>
                      </a:lnTo>
                      <a:lnTo>
                        <a:pt x="116" y="24"/>
                      </a:lnTo>
                      <a:lnTo>
                        <a:pt x="106" y="18"/>
                      </a:lnTo>
                      <a:lnTo>
                        <a:pt x="98" y="12"/>
                      </a:lnTo>
                      <a:lnTo>
                        <a:pt x="86" y="10"/>
                      </a:lnTo>
                      <a:lnTo>
                        <a:pt x="76" y="10"/>
                      </a:lnTo>
                      <a:lnTo>
                        <a:pt x="76" y="10"/>
                      </a:lnTo>
                      <a:lnTo>
                        <a:pt x="62" y="10"/>
                      </a:lnTo>
                      <a:lnTo>
                        <a:pt x="50" y="14"/>
                      </a:lnTo>
                      <a:lnTo>
                        <a:pt x="40" y="20"/>
                      </a:lnTo>
                      <a:lnTo>
                        <a:pt x="30" y="28"/>
                      </a:lnTo>
                      <a:lnTo>
                        <a:pt x="30" y="28"/>
                      </a:lnTo>
                      <a:lnTo>
                        <a:pt x="22" y="38"/>
                      </a:lnTo>
                      <a:lnTo>
                        <a:pt x="16" y="48"/>
                      </a:lnTo>
                      <a:lnTo>
                        <a:pt x="12" y="60"/>
                      </a:lnTo>
                      <a:lnTo>
                        <a:pt x="12" y="74"/>
                      </a:lnTo>
                      <a:lnTo>
                        <a:pt x="12" y="74"/>
                      </a:lnTo>
                      <a:lnTo>
                        <a:pt x="12" y="86"/>
                      </a:lnTo>
                      <a:lnTo>
                        <a:pt x="16" y="98"/>
                      </a:lnTo>
                      <a:lnTo>
                        <a:pt x="22" y="108"/>
                      </a:lnTo>
                      <a:lnTo>
                        <a:pt x="30" y="118"/>
                      </a:lnTo>
                      <a:lnTo>
                        <a:pt x="30" y="118"/>
                      </a:lnTo>
                      <a:lnTo>
                        <a:pt x="40" y="126"/>
                      </a:lnTo>
                      <a:lnTo>
                        <a:pt x="50" y="132"/>
                      </a:lnTo>
                      <a:lnTo>
                        <a:pt x="62" y="136"/>
                      </a:lnTo>
                      <a:lnTo>
                        <a:pt x="74" y="136"/>
                      </a:lnTo>
                      <a:lnTo>
                        <a:pt x="74" y="136"/>
                      </a:lnTo>
                      <a:lnTo>
                        <a:pt x="90" y="134"/>
                      </a:lnTo>
                      <a:lnTo>
                        <a:pt x="106" y="128"/>
                      </a:lnTo>
                      <a:lnTo>
                        <a:pt x="106" y="128"/>
                      </a:lnTo>
                      <a:lnTo>
                        <a:pt x="118" y="118"/>
                      </a:lnTo>
                      <a:lnTo>
                        <a:pt x="128" y="106"/>
                      </a:lnTo>
                      <a:lnTo>
                        <a:pt x="128" y="106"/>
                      </a:lnTo>
                      <a:close/>
                      <a:moveTo>
                        <a:pt x="82" y="80"/>
                      </a:moveTo>
                      <a:lnTo>
                        <a:pt x="86" y="68"/>
                      </a:lnTo>
                      <a:lnTo>
                        <a:pt x="86" y="68"/>
                      </a:lnTo>
                      <a:lnTo>
                        <a:pt x="88" y="56"/>
                      </a:lnTo>
                      <a:lnTo>
                        <a:pt x="88" y="56"/>
                      </a:lnTo>
                      <a:lnTo>
                        <a:pt x="88" y="52"/>
                      </a:lnTo>
                      <a:lnTo>
                        <a:pt x="86" y="46"/>
                      </a:lnTo>
                      <a:lnTo>
                        <a:pt x="86" y="46"/>
                      </a:lnTo>
                      <a:lnTo>
                        <a:pt x="82" y="44"/>
                      </a:lnTo>
                      <a:lnTo>
                        <a:pt x="78" y="44"/>
                      </a:lnTo>
                      <a:lnTo>
                        <a:pt x="78" y="44"/>
                      </a:lnTo>
                      <a:lnTo>
                        <a:pt x="72" y="44"/>
                      </a:lnTo>
                      <a:lnTo>
                        <a:pt x="66" y="46"/>
                      </a:lnTo>
                      <a:lnTo>
                        <a:pt x="62" y="52"/>
                      </a:lnTo>
                      <a:lnTo>
                        <a:pt x="56" y="58"/>
                      </a:lnTo>
                      <a:lnTo>
                        <a:pt x="56" y="58"/>
                      </a:lnTo>
                      <a:lnTo>
                        <a:pt x="50" y="72"/>
                      </a:lnTo>
                      <a:lnTo>
                        <a:pt x="48" y="80"/>
                      </a:lnTo>
                      <a:lnTo>
                        <a:pt x="46" y="88"/>
                      </a:lnTo>
                      <a:lnTo>
                        <a:pt x="46" y="88"/>
                      </a:lnTo>
                      <a:lnTo>
                        <a:pt x="48" y="96"/>
                      </a:lnTo>
                      <a:lnTo>
                        <a:pt x="50" y="100"/>
                      </a:lnTo>
                      <a:lnTo>
                        <a:pt x="54" y="102"/>
                      </a:lnTo>
                      <a:lnTo>
                        <a:pt x="58" y="104"/>
                      </a:lnTo>
                      <a:lnTo>
                        <a:pt x="58" y="104"/>
                      </a:lnTo>
                      <a:lnTo>
                        <a:pt x="66" y="102"/>
                      </a:lnTo>
                      <a:lnTo>
                        <a:pt x="72" y="98"/>
                      </a:lnTo>
                      <a:lnTo>
                        <a:pt x="76" y="90"/>
                      </a:lnTo>
                      <a:lnTo>
                        <a:pt x="82" y="80"/>
                      </a:lnTo>
                      <a:lnTo>
                        <a:pt x="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buClrTx/>
                    <a:defRPr/>
                  </a:pPr>
                  <a:endParaRPr lang="en-US" sz="1050">
                    <a:solidFill>
                      <a:srgbClr val="0C419A"/>
                    </a:solidFill>
                    <a:ea typeface="Geneva" charset="-128"/>
                  </a:endParaRPr>
                </a:p>
              </p:txBody>
            </p:sp>
          </p:grpSp>
        </p:grpSp>
      </p:grpSp>
      <p:pic>
        <p:nvPicPr>
          <p:cNvPr id="131" name="Picture 3">
            <a:extLst>
              <a:ext uri="{FF2B5EF4-FFF2-40B4-BE49-F238E27FC236}">
                <a16:creationId xmlns:a16="http://schemas.microsoft.com/office/drawing/2014/main" id="{6F400F57-6496-4445-B4A0-053AA46F4A8D}"/>
              </a:ext>
            </a:extLst>
          </p:cNvPr>
          <p:cNvPicPr>
            <a:picLocks noChangeAspect="1"/>
          </p:cNvPicPr>
          <p:nvPr/>
        </p:nvPicPr>
        <p:blipFill>
          <a:blip r:embed="rId2"/>
          <a:stretch>
            <a:fillRect/>
          </a:stretch>
        </p:blipFill>
        <p:spPr>
          <a:xfrm>
            <a:off x="9864776" y="1609977"/>
            <a:ext cx="2196384" cy="4129026"/>
          </a:xfrm>
          <a:prstGeom prst="rect">
            <a:avLst/>
          </a:prstGeom>
          <a:solidFill>
            <a:srgbClr val="F0FBFE"/>
          </a:solidFill>
          <a:ln w="76200">
            <a:solidFill>
              <a:srgbClr val="F6FDFE"/>
            </a:solidFill>
          </a:ln>
        </p:spPr>
      </p:pic>
      <p:sp>
        <p:nvSpPr>
          <p:cNvPr id="132" name="Rectangle 131"/>
          <p:cNvSpPr/>
          <p:nvPr/>
        </p:nvSpPr>
        <p:spPr>
          <a:xfrm>
            <a:off x="92365" y="2431455"/>
            <a:ext cx="2679527" cy="1610697"/>
          </a:xfrm>
          <a:prstGeom prst="rect">
            <a:avLst/>
          </a:prstGeom>
          <a:noFill/>
          <a:ln w="12700" cap="flat" cmpd="sng" algn="ctr">
            <a:solidFill>
              <a:srgbClr val="DF2680"/>
            </a:solidFill>
            <a:prstDash val="solid"/>
            <a:miter lim="800000"/>
          </a:ln>
          <a:effectLst/>
        </p:spPr>
        <p:txBody>
          <a:bodyPr rtlCol="0" anchor="ctr"/>
          <a:lstStyle/>
          <a:p>
            <a:pPr algn="ctr" defTabSz="685800"/>
            <a:r>
              <a:rPr lang="fr-FR" sz="1600" b="1" dirty="0" smtClean="0">
                <a:solidFill>
                  <a:srgbClr val="DF2680"/>
                </a:solidFill>
                <a:latin typeface="Calibri" panose="020F0502020204030204" pitchFamily="34" charset="0"/>
                <a:cs typeface="Calibri" panose="020F0502020204030204" pitchFamily="34" charset="0"/>
              </a:rPr>
              <a:t>Comment échanger avec la messagerie de Mon espace santé ?</a:t>
            </a:r>
            <a:endParaRPr lang="fr-FR" sz="1600" b="1" dirty="0">
              <a:solidFill>
                <a:srgbClr val="DF2680"/>
              </a:solidFill>
              <a:latin typeface="Calibri" panose="020F0502020204030204" pitchFamily="34" charset="0"/>
              <a:cs typeface="Calibri" panose="020F0502020204030204" pitchFamily="34" charset="0"/>
            </a:endParaRPr>
          </a:p>
        </p:txBody>
      </p:sp>
      <p:sp>
        <p:nvSpPr>
          <p:cNvPr id="133" name="Rectangle 132"/>
          <p:cNvSpPr/>
          <p:nvPr/>
        </p:nvSpPr>
        <p:spPr>
          <a:xfrm>
            <a:off x="6268613" y="2431455"/>
            <a:ext cx="3276000" cy="1610697"/>
          </a:xfrm>
          <a:prstGeom prst="rect">
            <a:avLst/>
          </a:prstGeom>
          <a:solidFill>
            <a:srgbClr val="F6FDFE"/>
          </a:solidFill>
          <a:ln w="12700" cap="flat" cmpd="sng" algn="ctr">
            <a:noFill/>
            <a:prstDash val="lgDashDotDot"/>
            <a:miter lim="800000"/>
          </a:ln>
          <a:effectLst/>
        </p:spPr>
        <p:txBody>
          <a:bodyPr lIns="91440" tIns="45720" rIns="91440" bIns="45720" rtlCol="0" anchor="ctr"/>
          <a:lstStyle/>
          <a:p>
            <a:pPr marL="171450" indent="-171450" defTabSz="914378">
              <a:spcBef>
                <a:spcPts val="600"/>
              </a:spcBef>
              <a:spcAft>
                <a:spcPts val="600"/>
              </a:spcAft>
              <a:buFont typeface="Arial" panose="020B0604020202020204" pitchFamily="34" charset="0"/>
              <a:buChar char="•"/>
            </a:pPr>
            <a:r>
              <a:rPr lang="fr-FR" sz="1400" dirty="0">
                <a:latin typeface="Calibri" panose="020F0502020204030204" pitchFamily="34" charset="0"/>
                <a:ea typeface="Geneva"/>
                <a:cs typeface="Calibri" panose="020F0502020204030204" pitchFamily="34" charset="0"/>
              </a:rPr>
              <a:t>Le professionnel doit avoir une </a:t>
            </a:r>
            <a:r>
              <a:rPr lang="fr-FR" sz="1400" b="1" dirty="0">
                <a:solidFill>
                  <a:srgbClr val="DF2680"/>
                </a:solidFill>
                <a:latin typeface="Calibri" panose="020F0502020204030204" pitchFamily="34" charset="0"/>
                <a:ea typeface="Geneva"/>
                <a:cs typeface="Calibri" panose="020F0502020204030204" pitchFamily="34" charset="0"/>
              </a:rPr>
              <a:t>messagerie sécurisée de santé MSSanté</a:t>
            </a:r>
            <a:r>
              <a:rPr lang="fr-FR" sz="1400" dirty="0">
                <a:latin typeface="Calibri" panose="020F0502020204030204" pitchFamily="34" charset="0"/>
                <a:ea typeface="Geneva"/>
                <a:cs typeface="Calibri" panose="020F0502020204030204" pitchFamily="34" charset="0"/>
              </a:rPr>
              <a:t> : boite de messagerie MSSanté nominative (individuelle) ou organisationnelle (d’équipe)</a:t>
            </a:r>
          </a:p>
        </p:txBody>
      </p:sp>
      <p:sp>
        <p:nvSpPr>
          <p:cNvPr id="134" name="Rectangle 133"/>
          <p:cNvSpPr/>
          <p:nvPr/>
        </p:nvSpPr>
        <p:spPr>
          <a:xfrm>
            <a:off x="92365" y="1473240"/>
            <a:ext cx="2679528" cy="853752"/>
          </a:xfrm>
          <a:prstGeom prst="rect">
            <a:avLst/>
          </a:prstGeom>
          <a:noFill/>
          <a:ln w="12700" cap="flat" cmpd="sng" algn="ctr">
            <a:solidFill>
              <a:srgbClr val="DF268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DF2680"/>
                </a:solidFill>
                <a:effectLst/>
                <a:uLnTx/>
                <a:uFillTx/>
                <a:latin typeface="Calibri" panose="020F0502020204030204" pitchFamily="34" charset="0"/>
                <a:cs typeface="Calibri" panose="020F0502020204030204" pitchFamily="34" charset="0"/>
              </a:rPr>
              <a:t>Quels sont les usages grâce à la messagerie Mon espace santé ?</a:t>
            </a:r>
          </a:p>
        </p:txBody>
      </p:sp>
      <p:sp>
        <p:nvSpPr>
          <p:cNvPr id="135" name="Rectangle 134"/>
          <p:cNvSpPr/>
          <p:nvPr/>
        </p:nvSpPr>
        <p:spPr>
          <a:xfrm>
            <a:off x="2863279" y="4152651"/>
            <a:ext cx="6681333" cy="1610697"/>
          </a:xfrm>
          <a:prstGeom prst="rect">
            <a:avLst/>
          </a:prstGeom>
          <a:solidFill>
            <a:srgbClr val="F6FDFE"/>
          </a:solidFill>
          <a:ln w="12700" cap="flat">
            <a:noFill/>
            <a:prstDash val="lgDash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285750" indent="-285750" defTabSz="825500" hangingPunct="0">
              <a:buFont typeface="Arial" panose="020B0604020202020204" pitchFamily="34" charset="0"/>
              <a:buChar char="•"/>
            </a:pPr>
            <a:r>
              <a:rPr lang="fr-FR" sz="1400" dirty="0">
                <a:solidFill>
                  <a:schemeClr val="tx2"/>
                </a:solidFill>
                <a:latin typeface="Calibri" panose="020F0502020204030204" pitchFamily="34" charset="0"/>
                <a:ea typeface="Geneva"/>
                <a:cs typeface="Calibri" panose="020F0502020204030204" pitchFamily="34" charset="0"/>
              </a:rPr>
              <a:t>Un patient ne peut pas contacter un professionnel de santé s’il n’a pas déjà été contacté par celui-ci. </a:t>
            </a:r>
            <a:r>
              <a:rPr lang="fr-FR" sz="1400" b="1" dirty="0">
                <a:solidFill>
                  <a:srgbClr val="DF2680"/>
                </a:solidFill>
                <a:latin typeface="Calibri" panose="020F0502020204030204" pitchFamily="34" charset="0"/>
                <a:ea typeface="Geneva"/>
                <a:cs typeface="Calibri" panose="020F0502020204030204" pitchFamily="34" charset="0"/>
                <a:sym typeface="Wingdings" panose="05000000000000000000" pitchFamily="2" charset="2"/>
              </a:rPr>
              <a:t>Seul le professionnel de santé peut entamer une discussion </a:t>
            </a:r>
            <a:r>
              <a:rPr lang="fr-FR" sz="1400" dirty="0">
                <a:solidFill>
                  <a:schemeClr val="tx2"/>
                </a:solidFill>
                <a:latin typeface="Calibri" panose="020F0502020204030204" pitchFamily="34" charset="0"/>
                <a:ea typeface="Geneva"/>
                <a:cs typeface="Calibri" panose="020F0502020204030204" pitchFamily="34" charset="0"/>
                <a:sym typeface="Wingdings" panose="05000000000000000000" pitchFamily="2" charset="2"/>
              </a:rPr>
              <a:t>avec le patient</a:t>
            </a:r>
          </a:p>
          <a:p>
            <a:pPr marL="285750" indent="-285750" defTabSz="825500" hangingPunct="0">
              <a:buFont typeface="Arial" panose="020B0604020202020204" pitchFamily="34" charset="0"/>
              <a:buChar char="•"/>
            </a:pPr>
            <a:r>
              <a:rPr lang="fr-FR" sz="1400" dirty="0">
                <a:solidFill>
                  <a:schemeClr val="tx2"/>
                </a:solidFill>
                <a:latin typeface="Calibri" panose="020F0502020204030204" pitchFamily="34" charset="0"/>
                <a:ea typeface="Geneva"/>
                <a:cs typeface="Calibri" panose="020F0502020204030204" pitchFamily="34" charset="0"/>
              </a:rPr>
              <a:t>Le professionnel de santé peut à tout moment </a:t>
            </a:r>
            <a:r>
              <a:rPr lang="fr-FR" sz="1400" b="1" dirty="0">
                <a:solidFill>
                  <a:srgbClr val="DF2680"/>
                </a:solidFill>
                <a:latin typeface="Calibri" panose="020F0502020204030204" pitchFamily="34" charset="0"/>
                <a:ea typeface="Geneva"/>
                <a:cs typeface="Calibri" panose="020F0502020204030204" pitchFamily="34" charset="0"/>
              </a:rPr>
              <a:t>mettre fin aux échanges </a:t>
            </a:r>
            <a:r>
              <a:rPr lang="fr-FR" sz="1400" dirty="0">
                <a:solidFill>
                  <a:schemeClr val="tx2"/>
                </a:solidFill>
                <a:latin typeface="Calibri" panose="020F0502020204030204" pitchFamily="34" charset="0"/>
                <a:ea typeface="Geneva"/>
                <a:cs typeface="Calibri" panose="020F0502020204030204" pitchFamily="34" charset="0"/>
              </a:rPr>
              <a:t>avec un patient</a:t>
            </a:r>
          </a:p>
          <a:p>
            <a:pPr marL="285750" indent="-285750" defTabSz="825500" hangingPunct="0">
              <a:buFont typeface="Arial" panose="020B0604020202020204" pitchFamily="34" charset="0"/>
              <a:buChar char="•"/>
            </a:pPr>
            <a:r>
              <a:rPr lang="fr-FR" sz="1400" dirty="0">
                <a:solidFill>
                  <a:schemeClr val="tx2"/>
                </a:solidFill>
                <a:latin typeface="Calibri" panose="020F0502020204030204" pitchFamily="34" charset="0"/>
                <a:ea typeface="Geneva"/>
                <a:cs typeface="Calibri" panose="020F0502020204030204" pitchFamily="34" charset="0"/>
              </a:rPr>
              <a:t>Les documents reçus via la messagerie peuvent être directement </a:t>
            </a:r>
            <a:r>
              <a:rPr lang="fr-FR" sz="1400" b="1" dirty="0">
                <a:solidFill>
                  <a:srgbClr val="DF2680"/>
                </a:solidFill>
                <a:latin typeface="Calibri" panose="020F0502020204030204" pitchFamily="34" charset="0"/>
                <a:ea typeface="Geneva"/>
                <a:cs typeface="Calibri" panose="020F0502020204030204" pitchFamily="34" charset="0"/>
              </a:rPr>
              <a:t>enregistrés dans le dossier médical</a:t>
            </a:r>
            <a:r>
              <a:rPr lang="fr-FR" sz="1400" dirty="0">
                <a:solidFill>
                  <a:schemeClr val="tx2"/>
                </a:solidFill>
                <a:latin typeface="Calibri" panose="020F0502020204030204" pitchFamily="34" charset="0"/>
                <a:ea typeface="Geneva"/>
                <a:cs typeface="Calibri" panose="020F0502020204030204" pitchFamily="34" charset="0"/>
              </a:rPr>
              <a:t> par les usagers</a:t>
            </a:r>
          </a:p>
        </p:txBody>
      </p:sp>
      <p:sp>
        <p:nvSpPr>
          <p:cNvPr id="136" name="Rectangle 135"/>
          <p:cNvSpPr/>
          <p:nvPr/>
        </p:nvSpPr>
        <p:spPr>
          <a:xfrm>
            <a:off x="92366" y="4152651"/>
            <a:ext cx="2679527" cy="1586352"/>
          </a:xfrm>
          <a:prstGeom prst="rect">
            <a:avLst/>
          </a:prstGeom>
          <a:noFill/>
          <a:ln w="12700" cap="flat" cmpd="sng" algn="ctr">
            <a:solidFill>
              <a:srgbClr val="DF2680"/>
            </a:solidFill>
            <a:prstDash val="solid"/>
            <a:miter lim="800000"/>
          </a:ln>
          <a:effectLst/>
        </p:spPr>
        <p:txBody>
          <a:bodyPr rtlCol="0" anchor="ctr"/>
          <a:lstStyle/>
          <a:p>
            <a:pPr algn="ctr" defTabSz="685800"/>
            <a:r>
              <a:rPr lang="fr-FR" sz="1600" b="1" dirty="0" smtClean="0">
                <a:solidFill>
                  <a:srgbClr val="DF2680"/>
                </a:solidFill>
                <a:latin typeface="Calibri" panose="020F0502020204030204" pitchFamily="34" charset="0"/>
                <a:cs typeface="Calibri" panose="020F0502020204030204" pitchFamily="34" charset="0"/>
              </a:rPr>
              <a:t>Les règles </a:t>
            </a:r>
            <a:r>
              <a:rPr lang="fr-FR" sz="1600" b="1" dirty="0">
                <a:solidFill>
                  <a:srgbClr val="DF2680"/>
                </a:solidFill>
                <a:latin typeface="Calibri" panose="020F0502020204030204" pitchFamily="34" charset="0"/>
                <a:cs typeface="Calibri" panose="020F0502020204030204" pitchFamily="34" charset="0"/>
              </a:rPr>
              <a:t>de fonctionnement </a:t>
            </a:r>
          </a:p>
        </p:txBody>
      </p:sp>
      <p:sp>
        <p:nvSpPr>
          <p:cNvPr id="137" name="Rectangle 136"/>
          <p:cNvSpPr/>
          <p:nvPr/>
        </p:nvSpPr>
        <p:spPr>
          <a:xfrm>
            <a:off x="2863279" y="2431455"/>
            <a:ext cx="3240000" cy="1610697"/>
          </a:xfrm>
          <a:prstGeom prst="rect">
            <a:avLst/>
          </a:prstGeom>
          <a:solidFill>
            <a:srgbClr val="F6FDFE"/>
          </a:solidFill>
          <a:ln w="12700" cap="flat">
            <a:noFill/>
            <a:prstDash val="lgDash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indent="-285750" defTabSz="825500" hangingPunct="0">
              <a:buFont typeface="Arial" panose="020B0604020202020204" pitchFamily="34" charset="0"/>
              <a:buChar char="•"/>
            </a:pPr>
            <a:r>
              <a:rPr lang="fr-FR" sz="1400" dirty="0">
                <a:solidFill>
                  <a:schemeClr val="tx2"/>
                </a:solidFill>
                <a:latin typeface="Calibri" panose="020F0502020204030204" pitchFamily="34" charset="0"/>
                <a:ea typeface="Geneva"/>
                <a:cs typeface="Calibri" panose="020F0502020204030204" pitchFamily="34" charset="0"/>
                <a:sym typeface="Helvetica Neue Medium"/>
              </a:rPr>
              <a:t>Un patient doit avoir </a:t>
            </a:r>
            <a:r>
              <a:rPr lang="fr-FR" sz="1400" b="1" dirty="0">
                <a:solidFill>
                  <a:srgbClr val="DF2680"/>
                </a:solidFill>
                <a:latin typeface="Calibri" panose="020F0502020204030204" pitchFamily="34" charset="0"/>
                <a:ea typeface="Geneva"/>
                <a:cs typeface="Calibri" panose="020F0502020204030204" pitchFamily="34" charset="0"/>
                <a:sym typeface="Helvetica Neue Medium"/>
              </a:rPr>
              <a:t>un profil Mon espace santé ouvert et/ou activé </a:t>
            </a:r>
            <a:r>
              <a:rPr lang="fr-FR" sz="1400" dirty="0">
                <a:solidFill>
                  <a:schemeClr val="tx2"/>
                </a:solidFill>
                <a:latin typeface="Calibri" panose="020F0502020204030204" pitchFamily="34" charset="0"/>
                <a:ea typeface="Geneva"/>
                <a:cs typeface="Calibri" panose="020F0502020204030204" pitchFamily="34" charset="0"/>
                <a:sym typeface="Helvetica Neue Medium"/>
              </a:rPr>
              <a:t>pour recevoir un </a:t>
            </a:r>
            <a:r>
              <a:rPr lang="fr-FR" sz="1400" dirty="0" smtClean="0">
                <a:solidFill>
                  <a:schemeClr val="tx2"/>
                </a:solidFill>
                <a:latin typeface="Calibri" panose="020F0502020204030204" pitchFamily="34" charset="0"/>
                <a:ea typeface="Geneva"/>
                <a:cs typeface="Calibri" panose="020F0502020204030204" pitchFamily="34" charset="0"/>
                <a:sym typeface="Helvetica Neue Medium"/>
              </a:rPr>
              <a:t>message</a:t>
            </a:r>
          </a:p>
          <a:p>
            <a:pPr marL="285750" indent="-285750" defTabSz="825500" hangingPunct="0">
              <a:buFont typeface="Arial" panose="020B0604020202020204" pitchFamily="34" charset="0"/>
              <a:buChar char="•"/>
            </a:pPr>
            <a:r>
              <a:rPr lang="fr-FR" sz="1400" dirty="0" smtClean="0">
                <a:solidFill>
                  <a:schemeClr val="tx2"/>
                </a:solidFill>
                <a:latin typeface="Calibri" panose="020F0502020204030204" pitchFamily="34" charset="0"/>
                <a:ea typeface="Geneva"/>
                <a:cs typeface="Calibri" panose="020F0502020204030204" pitchFamily="34" charset="0"/>
                <a:sym typeface="Helvetica Neue Medium"/>
              </a:rPr>
              <a:t>Lorsqu'un </a:t>
            </a:r>
            <a:r>
              <a:rPr lang="fr-FR" sz="1400" dirty="0">
                <a:solidFill>
                  <a:schemeClr val="tx2"/>
                </a:solidFill>
                <a:latin typeface="Calibri" panose="020F0502020204030204" pitchFamily="34" charset="0"/>
                <a:ea typeface="Geneva"/>
                <a:cs typeface="Calibri" panose="020F0502020204030204" pitchFamily="34" charset="0"/>
                <a:sym typeface="Helvetica Neue Medium"/>
              </a:rPr>
              <a:t>message est émis vers un profil Mon espace santé clôturé, le professionnel est averti avec </a:t>
            </a:r>
            <a:r>
              <a:rPr lang="fr-FR" sz="1400" b="1" dirty="0">
                <a:solidFill>
                  <a:srgbClr val="DF2680"/>
                </a:solidFill>
                <a:latin typeface="Calibri" panose="020F0502020204030204" pitchFamily="34" charset="0"/>
                <a:ea typeface="Geneva"/>
                <a:cs typeface="Calibri" panose="020F0502020204030204" pitchFamily="34" charset="0"/>
                <a:sym typeface="Helvetica Neue Medium"/>
              </a:rPr>
              <a:t>un retour automatique</a:t>
            </a:r>
            <a:r>
              <a:rPr lang="fr-FR" sz="1400" dirty="0">
                <a:solidFill>
                  <a:schemeClr val="tx2"/>
                </a:solidFill>
                <a:latin typeface="Calibri" panose="020F0502020204030204" pitchFamily="34" charset="0"/>
                <a:ea typeface="Geneva"/>
                <a:cs typeface="Calibri" panose="020F0502020204030204" pitchFamily="34" charset="0"/>
                <a:sym typeface="Helvetica Neue Medium"/>
              </a:rPr>
              <a:t> lui signalant.</a:t>
            </a:r>
          </a:p>
        </p:txBody>
      </p:sp>
    </p:spTree>
    <p:extLst>
      <p:ext uri="{BB962C8B-B14F-4D97-AF65-F5344CB8AC3E}">
        <p14:creationId xmlns:p14="http://schemas.microsoft.com/office/powerpoint/2010/main" val="21512776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14</a:t>
            </a:fld>
            <a:endParaRPr lang="fr-FR"/>
          </a:p>
        </p:txBody>
      </p:sp>
      <p:sp>
        <p:nvSpPr>
          <p:cNvPr id="3" name="Espace réservé du texte 2"/>
          <p:cNvSpPr>
            <a:spLocks noGrp="1"/>
          </p:cNvSpPr>
          <p:nvPr>
            <p:ph type="body" idx="1"/>
          </p:nvPr>
        </p:nvSpPr>
        <p:spPr/>
        <p:txBody>
          <a:bodyPr/>
          <a:lstStyle/>
          <a:p>
            <a:r>
              <a:rPr lang="fr-FR" dirty="0" smtClean="0"/>
              <a:t>03.</a:t>
            </a:r>
            <a:endParaRPr lang="fr-FR" dirty="0"/>
          </a:p>
        </p:txBody>
      </p:sp>
      <p:sp>
        <p:nvSpPr>
          <p:cNvPr id="4" name="Espace réservé du texte 3"/>
          <p:cNvSpPr>
            <a:spLocks noGrp="1"/>
          </p:cNvSpPr>
          <p:nvPr>
            <p:ph type="body" sz="quarter" idx="3"/>
          </p:nvPr>
        </p:nvSpPr>
        <p:spPr/>
        <p:txBody>
          <a:bodyPr/>
          <a:lstStyle/>
          <a:p>
            <a:r>
              <a:rPr lang="fr-FR"/>
              <a:t>QUELS USAGES CONCRETS SUR LE TERRAIN ?</a:t>
            </a:r>
          </a:p>
        </p:txBody>
      </p:sp>
      <p:sp>
        <p:nvSpPr>
          <p:cNvPr id="5" name="Espace réservé du texte 4"/>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8339246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15</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a:t>Les principaux usages Mon espace santé </a:t>
            </a:r>
          </a:p>
        </p:txBody>
      </p:sp>
      <p:sp>
        <p:nvSpPr>
          <p:cNvPr id="42" name="Google Shape;384;g13b5f3b2f4f_0_649">
            <a:extLst>
              <a:ext uri="{FF2B5EF4-FFF2-40B4-BE49-F238E27FC236}">
                <a16:creationId xmlns:a16="http://schemas.microsoft.com/office/drawing/2014/main" id="{2831E4D4-C518-49B6-B9A8-BA4FFD959943}"/>
              </a:ext>
            </a:extLst>
          </p:cNvPr>
          <p:cNvSpPr txBox="1"/>
          <p:nvPr/>
        </p:nvSpPr>
        <p:spPr>
          <a:xfrm>
            <a:off x="3308879" y="2688455"/>
            <a:ext cx="1848050" cy="762433"/>
          </a:xfrm>
          <a:prstGeom prst="roundRect">
            <a:avLst/>
          </a:prstGeom>
          <a:solidFill>
            <a:srgbClr val="2A9CA9">
              <a:alpha val="70000"/>
            </a:srgbClr>
          </a:solidFill>
          <a:ln>
            <a:noFill/>
          </a:ln>
        </p:spPr>
        <p:txBody>
          <a:bodyPr spcFirstLastPara="1" wrap="square" lIns="72000" tIns="108000" rIns="72000" bIns="108000" anchor="ctr" anchorCtr="0">
            <a:noAutofit/>
          </a:bodyPr>
          <a:lstStyle/>
          <a:p>
            <a:pPr algn="ctr" defTabSz="914377"/>
            <a:r>
              <a:rPr lang="fr-FR" sz="1400" b="1" dirty="0">
                <a:solidFill>
                  <a:srgbClr val="FFFFFF"/>
                </a:solidFill>
                <a:latin typeface="Calibri" panose="020F0502020204030204" pitchFamily="34" charset="0"/>
                <a:cs typeface="Calibri" panose="020F0502020204030204" pitchFamily="34" charset="0"/>
                <a:sym typeface="Arial"/>
              </a:rPr>
              <a:t>Transmission des documents de sortie</a:t>
            </a:r>
          </a:p>
          <a:p>
            <a:pPr algn="ctr" defTabSz="914377"/>
            <a:r>
              <a:rPr lang="fr-FR" sz="1000" b="1" i="1" dirty="0">
                <a:solidFill>
                  <a:srgbClr val="FFFFFF"/>
                </a:solidFill>
                <a:latin typeface="Calibri" panose="020F0502020204030204" pitchFamily="34" charset="0"/>
                <a:cs typeface="Calibri" panose="020F0502020204030204" pitchFamily="34" charset="0"/>
                <a:sym typeface="Arial"/>
              </a:rPr>
              <a:t>(LDL, CRO, CR hospitalisation, Ordonnances)</a:t>
            </a:r>
            <a:endParaRPr sz="1200" b="1" i="1" dirty="0">
              <a:solidFill>
                <a:srgbClr val="5E5E5E"/>
              </a:solidFill>
              <a:latin typeface="Calibri" panose="020F0502020204030204" pitchFamily="34" charset="0"/>
              <a:cs typeface="Calibri" panose="020F0502020204030204" pitchFamily="34" charset="0"/>
              <a:sym typeface="Arial"/>
            </a:endParaRPr>
          </a:p>
        </p:txBody>
      </p:sp>
      <p:sp>
        <p:nvSpPr>
          <p:cNvPr id="43" name="Google Shape;384;g13b5f3b2f4f_0_649">
            <a:extLst>
              <a:ext uri="{FF2B5EF4-FFF2-40B4-BE49-F238E27FC236}">
                <a16:creationId xmlns:a16="http://schemas.microsoft.com/office/drawing/2014/main" id="{2831E4D4-C518-49B6-B9A8-BA4FFD959943}"/>
              </a:ext>
            </a:extLst>
          </p:cNvPr>
          <p:cNvSpPr txBox="1"/>
          <p:nvPr/>
        </p:nvSpPr>
        <p:spPr>
          <a:xfrm>
            <a:off x="3308879" y="3579563"/>
            <a:ext cx="1848050" cy="762433"/>
          </a:xfrm>
          <a:prstGeom prst="roundRect">
            <a:avLst/>
          </a:prstGeom>
          <a:solidFill>
            <a:srgbClr val="2A9CA9">
              <a:alpha val="70000"/>
            </a:srgbClr>
          </a:solidFill>
          <a:ln>
            <a:noFill/>
          </a:ln>
        </p:spPr>
        <p:txBody>
          <a:bodyPr spcFirstLastPara="1" wrap="square" lIns="72000" tIns="108000" rIns="72000" bIns="108000" anchor="ctr" anchorCtr="0">
            <a:noAutofit/>
          </a:bodyPr>
          <a:lstStyle/>
          <a:p>
            <a:pPr algn="ctr" defTabSz="914377"/>
            <a:r>
              <a:rPr lang="fr-FR" sz="1400" b="1">
                <a:solidFill>
                  <a:srgbClr val="FFFFFF"/>
                </a:solidFill>
                <a:latin typeface="Calibri" panose="020F0502020204030204" pitchFamily="34" charset="0"/>
                <a:cs typeface="Calibri" panose="020F0502020204030204" pitchFamily="34" charset="0"/>
                <a:sym typeface="Arial"/>
              </a:rPr>
              <a:t>CR de radiologie</a:t>
            </a:r>
            <a:endParaRPr sz="2000" b="1">
              <a:solidFill>
                <a:srgbClr val="5E5E5E"/>
              </a:solidFill>
              <a:latin typeface="Calibri" panose="020F0502020204030204" pitchFamily="34" charset="0"/>
              <a:cs typeface="Calibri" panose="020F0502020204030204" pitchFamily="34" charset="0"/>
              <a:sym typeface="Arial"/>
            </a:endParaRPr>
          </a:p>
        </p:txBody>
      </p:sp>
      <p:sp>
        <p:nvSpPr>
          <p:cNvPr id="44" name="Google Shape;376;g13b5f3b2f4f_0_649">
            <a:extLst>
              <a:ext uri="{FF2B5EF4-FFF2-40B4-BE49-F238E27FC236}">
                <a16:creationId xmlns:a16="http://schemas.microsoft.com/office/drawing/2014/main" id="{279D4BCC-54DF-4457-B6FE-B3CCCA92A5A3}"/>
              </a:ext>
            </a:extLst>
          </p:cNvPr>
          <p:cNvSpPr txBox="1"/>
          <p:nvPr/>
        </p:nvSpPr>
        <p:spPr>
          <a:xfrm>
            <a:off x="898793" y="2744548"/>
            <a:ext cx="1498742" cy="650247"/>
          </a:xfrm>
          <a:prstGeom prst="rect">
            <a:avLst/>
          </a:prstGeom>
          <a:noFill/>
          <a:ln>
            <a:noFill/>
          </a:ln>
        </p:spPr>
        <p:txBody>
          <a:bodyPr spcFirstLastPara="1" wrap="square" lIns="72000" tIns="108000" rIns="72000" bIns="108000" anchor="t" anchorCtr="0">
            <a:noAutofit/>
          </a:bodyPr>
          <a:lstStyle>
            <a:defPPr>
              <a:defRPr lang="en-US"/>
            </a:defPPr>
            <a:lvl1pPr lvl="0">
              <a:buClr>
                <a:prstClr val="white"/>
              </a:buClr>
              <a:buSzPts val="1000"/>
              <a:defRPr sz="1400" b="1" kern="0">
                <a:solidFill>
                  <a:srgbClr val="595959"/>
                </a:solidFill>
                <a:ea typeface="Arial"/>
                <a:cs typeface="Arial"/>
              </a:defRPr>
            </a:lvl1pPr>
          </a:lstStyle>
          <a:p>
            <a:pPr algn="ctr" defTabSz="914377">
              <a:spcBef>
                <a:spcPts val="300"/>
              </a:spcBef>
              <a:spcAft>
                <a:spcPts val="300"/>
              </a:spcAft>
              <a:buClr>
                <a:srgbClr val="595959"/>
              </a:buClr>
              <a:defRPr/>
            </a:pPr>
            <a:r>
              <a:rPr lang="fr-FR" b="0">
                <a:solidFill>
                  <a:schemeClr val="tx1"/>
                </a:solidFill>
                <a:latin typeface="Calibri" panose="020F0502020204030204" pitchFamily="34" charset="0"/>
                <a:cs typeface="Calibri" panose="020F0502020204030204" pitchFamily="34" charset="0"/>
                <a:sym typeface="Arial"/>
              </a:rPr>
              <a:t>ETABLISSEMENTS DE SANTE</a:t>
            </a:r>
            <a:endParaRPr b="0">
              <a:solidFill>
                <a:schemeClr val="tx1"/>
              </a:solidFill>
              <a:latin typeface="Calibri" panose="020F0502020204030204" pitchFamily="34" charset="0"/>
              <a:cs typeface="Calibri" panose="020F0502020204030204" pitchFamily="34" charset="0"/>
              <a:sym typeface="Arial"/>
            </a:endParaRPr>
          </a:p>
        </p:txBody>
      </p:sp>
      <p:sp>
        <p:nvSpPr>
          <p:cNvPr id="45" name="Google Shape;384;g13b5f3b2f4f_0_649">
            <a:extLst>
              <a:ext uri="{FF2B5EF4-FFF2-40B4-BE49-F238E27FC236}">
                <a16:creationId xmlns:a16="http://schemas.microsoft.com/office/drawing/2014/main" id="{2831E4D4-C518-49B6-B9A8-BA4FFD959943}"/>
              </a:ext>
            </a:extLst>
          </p:cNvPr>
          <p:cNvSpPr txBox="1"/>
          <p:nvPr/>
        </p:nvSpPr>
        <p:spPr>
          <a:xfrm>
            <a:off x="3308879" y="4470671"/>
            <a:ext cx="1848050" cy="762433"/>
          </a:xfrm>
          <a:prstGeom prst="roundRect">
            <a:avLst/>
          </a:prstGeom>
          <a:solidFill>
            <a:srgbClr val="2A9CA9">
              <a:alpha val="70000"/>
            </a:srgbClr>
          </a:solidFill>
          <a:ln>
            <a:noFill/>
          </a:ln>
        </p:spPr>
        <p:txBody>
          <a:bodyPr spcFirstLastPara="1" wrap="square" lIns="72000" tIns="108000" rIns="72000" bIns="108000" anchor="ctr" anchorCtr="0">
            <a:noAutofit/>
          </a:bodyPr>
          <a:lstStyle/>
          <a:p>
            <a:pPr algn="ctr" defTabSz="914377"/>
            <a:r>
              <a:rPr lang="fr-FR" sz="1400" b="1">
                <a:solidFill>
                  <a:srgbClr val="FFFFFF"/>
                </a:solidFill>
                <a:latin typeface="Calibri" panose="020F0502020204030204" pitchFamily="34" charset="0"/>
                <a:cs typeface="Calibri" panose="020F0502020204030204" pitchFamily="34" charset="0"/>
                <a:sym typeface="Arial"/>
              </a:rPr>
              <a:t>Résultats de biologie</a:t>
            </a:r>
            <a:endParaRPr sz="2000" b="1">
              <a:solidFill>
                <a:srgbClr val="5E5E5E"/>
              </a:solidFill>
              <a:latin typeface="Calibri" panose="020F0502020204030204" pitchFamily="34" charset="0"/>
              <a:cs typeface="Calibri" panose="020F0502020204030204" pitchFamily="34" charset="0"/>
              <a:sym typeface="Arial"/>
            </a:endParaRPr>
          </a:p>
        </p:txBody>
      </p:sp>
      <p:sp>
        <p:nvSpPr>
          <p:cNvPr id="46" name="Google Shape;376;g13b5f3b2f4f_0_649">
            <a:extLst>
              <a:ext uri="{FF2B5EF4-FFF2-40B4-BE49-F238E27FC236}">
                <a16:creationId xmlns:a16="http://schemas.microsoft.com/office/drawing/2014/main" id="{279D4BCC-54DF-4457-B6FE-B3CCCA92A5A3}"/>
              </a:ext>
            </a:extLst>
          </p:cNvPr>
          <p:cNvSpPr txBox="1"/>
          <p:nvPr/>
        </p:nvSpPr>
        <p:spPr>
          <a:xfrm>
            <a:off x="898793" y="3635656"/>
            <a:ext cx="1553209" cy="650247"/>
          </a:xfrm>
          <a:prstGeom prst="rect">
            <a:avLst/>
          </a:prstGeom>
          <a:noFill/>
          <a:ln>
            <a:noFill/>
          </a:ln>
        </p:spPr>
        <p:txBody>
          <a:bodyPr spcFirstLastPara="1" wrap="square" lIns="72000" tIns="108000" rIns="72000" bIns="108000" anchor="ctr" anchorCtr="0">
            <a:noAutofit/>
          </a:bodyPr>
          <a:lstStyle>
            <a:defPPr>
              <a:defRPr lang="en-US"/>
            </a:defPPr>
            <a:lvl1pPr lvl="0">
              <a:buClr>
                <a:prstClr val="white"/>
              </a:buClr>
              <a:buSzPts val="1000"/>
              <a:defRPr sz="1400" b="1" kern="0">
                <a:solidFill>
                  <a:srgbClr val="595959"/>
                </a:solidFill>
                <a:ea typeface="Arial"/>
                <a:cs typeface="Arial"/>
              </a:defRPr>
            </a:lvl1pPr>
          </a:lstStyle>
          <a:p>
            <a:pPr algn="ctr" defTabSz="914377">
              <a:spcBef>
                <a:spcPts val="300"/>
              </a:spcBef>
              <a:spcAft>
                <a:spcPts val="300"/>
              </a:spcAft>
              <a:buClr>
                <a:srgbClr val="595959"/>
              </a:buClr>
              <a:defRPr/>
            </a:pPr>
            <a:r>
              <a:rPr lang="fr-FR" b="0" dirty="0">
                <a:solidFill>
                  <a:schemeClr val="tx1"/>
                </a:solidFill>
                <a:latin typeface="Calibri" panose="020F0502020204030204" pitchFamily="34" charset="0"/>
                <a:cs typeface="Calibri" panose="020F0502020204030204" pitchFamily="34" charset="0"/>
                <a:sym typeface="Arial"/>
              </a:rPr>
              <a:t>CABINETS DE RADIOLOGIE</a:t>
            </a:r>
            <a:endParaRPr b="0" dirty="0">
              <a:solidFill>
                <a:schemeClr val="tx1"/>
              </a:solidFill>
              <a:latin typeface="Calibri" panose="020F0502020204030204" pitchFamily="34" charset="0"/>
              <a:cs typeface="Calibri" panose="020F0502020204030204" pitchFamily="34" charset="0"/>
              <a:sym typeface="Arial"/>
            </a:endParaRPr>
          </a:p>
        </p:txBody>
      </p:sp>
      <p:sp>
        <p:nvSpPr>
          <p:cNvPr id="47" name="Google Shape;376;g13b5f3b2f4f_0_649">
            <a:extLst>
              <a:ext uri="{FF2B5EF4-FFF2-40B4-BE49-F238E27FC236}">
                <a16:creationId xmlns:a16="http://schemas.microsoft.com/office/drawing/2014/main" id="{279D4BCC-54DF-4457-B6FE-B3CCCA92A5A3}"/>
              </a:ext>
            </a:extLst>
          </p:cNvPr>
          <p:cNvSpPr txBox="1"/>
          <p:nvPr/>
        </p:nvSpPr>
        <p:spPr>
          <a:xfrm>
            <a:off x="898793" y="4526764"/>
            <a:ext cx="1553209" cy="650247"/>
          </a:xfrm>
          <a:prstGeom prst="rect">
            <a:avLst/>
          </a:prstGeom>
          <a:noFill/>
          <a:ln>
            <a:noFill/>
          </a:ln>
        </p:spPr>
        <p:txBody>
          <a:bodyPr spcFirstLastPara="1" wrap="square" lIns="72000" tIns="108000" rIns="72000" bIns="108000" anchor="t" anchorCtr="0">
            <a:noAutofit/>
          </a:bodyPr>
          <a:lstStyle>
            <a:defPPr>
              <a:defRPr lang="en-US"/>
            </a:defPPr>
            <a:lvl1pPr lvl="0">
              <a:buClr>
                <a:prstClr val="white"/>
              </a:buClr>
              <a:buSzPts val="1000"/>
              <a:defRPr sz="1400" b="1" kern="0">
                <a:solidFill>
                  <a:srgbClr val="595959"/>
                </a:solidFill>
                <a:ea typeface="Arial"/>
                <a:cs typeface="Arial"/>
              </a:defRPr>
            </a:lvl1pPr>
          </a:lstStyle>
          <a:p>
            <a:pPr algn="ctr" defTabSz="914377">
              <a:spcBef>
                <a:spcPts val="300"/>
              </a:spcBef>
              <a:spcAft>
                <a:spcPts val="300"/>
              </a:spcAft>
              <a:buClr>
                <a:srgbClr val="595959"/>
              </a:buClr>
              <a:defRPr/>
            </a:pPr>
            <a:r>
              <a:rPr lang="fr-FR" b="0" dirty="0">
                <a:solidFill>
                  <a:schemeClr val="tx1"/>
                </a:solidFill>
                <a:latin typeface="Calibri" panose="020F0502020204030204" pitchFamily="34" charset="0"/>
                <a:cs typeface="Calibri" panose="020F0502020204030204" pitchFamily="34" charset="0"/>
                <a:sym typeface="Arial"/>
              </a:rPr>
              <a:t>LABORATOIRES DE VILLE</a:t>
            </a:r>
            <a:endParaRPr b="0" dirty="0">
              <a:solidFill>
                <a:schemeClr val="tx1"/>
              </a:solidFill>
              <a:latin typeface="Calibri" panose="020F0502020204030204" pitchFamily="34" charset="0"/>
              <a:cs typeface="Calibri" panose="020F0502020204030204" pitchFamily="34" charset="0"/>
              <a:sym typeface="Arial"/>
            </a:endParaRPr>
          </a:p>
        </p:txBody>
      </p:sp>
      <p:cxnSp>
        <p:nvCxnSpPr>
          <p:cNvPr id="49" name="Connecteur droit 48"/>
          <p:cNvCxnSpPr>
            <a:cxnSpLocks/>
          </p:cNvCxnSpPr>
          <p:nvPr/>
        </p:nvCxnSpPr>
        <p:spPr>
          <a:xfrm flipV="1">
            <a:off x="2420822" y="3600717"/>
            <a:ext cx="0" cy="72012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a:cxnSpLocks/>
          </p:cNvCxnSpPr>
          <p:nvPr/>
        </p:nvCxnSpPr>
        <p:spPr>
          <a:xfrm flipV="1">
            <a:off x="2420822" y="4526764"/>
            <a:ext cx="0" cy="65024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Google Shape;384;g13b5f3b2f4f_0_649">
            <a:extLst>
              <a:ext uri="{FF2B5EF4-FFF2-40B4-BE49-F238E27FC236}">
                <a16:creationId xmlns:a16="http://schemas.microsoft.com/office/drawing/2014/main" id="{80CA8813-BB79-4DBA-AB25-30DD3D64A09E}"/>
              </a:ext>
            </a:extLst>
          </p:cNvPr>
          <p:cNvSpPr txBox="1"/>
          <p:nvPr/>
        </p:nvSpPr>
        <p:spPr>
          <a:xfrm>
            <a:off x="6973624" y="2664892"/>
            <a:ext cx="1848050" cy="762433"/>
          </a:xfrm>
          <a:prstGeom prst="roundRect">
            <a:avLst/>
          </a:prstGeom>
          <a:solidFill>
            <a:srgbClr val="D9222A">
              <a:alpha val="5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72000" tIns="108000" rIns="72000" bIns="108000" anchor="ctr" anchorCtr="0">
            <a:noAutofit/>
          </a:bodyPr>
          <a:lstStyle/>
          <a:p>
            <a:pPr algn="ctr" defTabSz="914377"/>
            <a:r>
              <a:rPr lang="fr-FR" sz="1400" b="1">
                <a:solidFill>
                  <a:srgbClr val="FFFFFF"/>
                </a:solidFill>
                <a:latin typeface="Calibri" panose="020F0502020204030204" pitchFamily="34" charset="0"/>
                <a:cs typeface="Calibri" panose="020F0502020204030204" pitchFamily="34" charset="0"/>
                <a:sym typeface="Arial"/>
              </a:rPr>
              <a:t>Echanges administratifs ou relatifs à la qualité</a:t>
            </a:r>
          </a:p>
        </p:txBody>
      </p:sp>
      <p:grpSp>
        <p:nvGrpSpPr>
          <p:cNvPr id="52" name="Groupe 51"/>
          <p:cNvGrpSpPr/>
          <p:nvPr/>
        </p:nvGrpSpPr>
        <p:grpSpPr>
          <a:xfrm>
            <a:off x="6327177" y="2875529"/>
            <a:ext cx="398458" cy="482799"/>
            <a:chOff x="3389964" y="2744153"/>
            <a:chExt cx="323850" cy="436562"/>
          </a:xfrm>
        </p:grpSpPr>
        <p:sp>
          <p:nvSpPr>
            <p:cNvPr id="53" name="Freeform 14"/>
            <p:cNvSpPr>
              <a:spLocks noEditPoints="1"/>
            </p:cNvSpPr>
            <p:nvPr/>
          </p:nvSpPr>
          <p:spPr bwMode="auto">
            <a:xfrm>
              <a:off x="3434414" y="2926715"/>
              <a:ext cx="139700" cy="12700"/>
            </a:xfrm>
            <a:custGeom>
              <a:avLst/>
              <a:gdLst>
                <a:gd name="T0" fmla="*/ 467 w 490"/>
                <a:gd name="T1" fmla="*/ 0 h 45"/>
                <a:gd name="T2" fmla="*/ 23 w 490"/>
                <a:gd name="T3" fmla="*/ 0 h 45"/>
                <a:gd name="T4" fmla="*/ 0 w 490"/>
                <a:gd name="T5" fmla="*/ 22 h 45"/>
                <a:gd name="T6" fmla="*/ 23 w 490"/>
                <a:gd name="T7" fmla="*/ 45 h 45"/>
                <a:gd name="T8" fmla="*/ 467 w 490"/>
                <a:gd name="T9" fmla="*/ 45 h 45"/>
                <a:gd name="T10" fmla="*/ 490 w 490"/>
                <a:gd name="T11" fmla="*/ 22 h 45"/>
                <a:gd name="T12" fmla="*/ 467 w 490"/>
                <a:gd name="T13" fmla="*/ 0 h 45"/>
                <a:gd name="T14" fmla="*/ 467 w 490"/>
                <a:gd name="T15" fmla="*/ 0 h 45"/>
                <a:gd name="T16" fmla="*/ 467 w 49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45">
                  <a:moveTo>
                    <a:pt x="467" y="0"/>
                  </a:moveTo>
                  <a:cubicBezTo>
                    <a:pt x="23" y="0"/>
                    <a:pt x="23" y="0"/>
                    <a:pt x="23" y="0"/>
                  </a:cubicBezTo>
                  <a:cubicBezTo>
                    <a:pt x="10" y="0"/>
                    <a:pt x="0" y="10"/>
                    <a:pt x="0" y="22"/>
                  </a:cubicBezTo>
                  <a:cubicBezTo>
                    <a:pt x="0" y="35"/>
                    <a:pt x="10" y="45"/>
                    <a:pt x="23" y="45"/>
                  </a:cubicBezTo>
                  <a:cubicBezTo>
                    <a:pt x="467" y="45"/>
                    <a:pt x="467" y="45"/>
                    <a:pt x="467" y="45"/>
                  </a:cubicBezTo>
                  <a:cubicBezTo>
                    <a:pt x="479" y="45"/>
                    <a:pt x="490" y="35"/>
                    <a:pt x="490" y="22"/>
                  </a:cubicBezTo>
                  <a:cubicBezTo>
                    <a:pt x="490" y="10"/>
                    <a:pt x="479" y="0"/>
                    <a:pt x="467" y="0"/>
                  </a:cubicBezTo>
                  <a:close/>
                  <a:moveTo>
                    <a:pt x="467" y="0"/>
                  </a:moveTo>
                  <a:cubicBezTo>
                    <a:pt x="467" y="0"/>
                    <a:pt x="467" y="0"/>
                    <a:pt x="467"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4" name="Freeform 15"/>
            <p:cNvSpPr>
              <a:spLocks noEditPoints="1"/>
            </p:cNvSpPr>
            <p:nvPr/>
          </p:nvSpPr>
          <p:spPr bwMode="auto">
            <a:xfrm>
              <a:off x="3616977" y="2912428"/>
              <a:ext cx="53975" cy="34925"/>
            </a:xfrm>
            <a:custGeom>
              <a:avLst/>
              <a:gdLst>
                <a:gd name="T0" fmla="*/ 186 w 192"/>
                <a:gd name="T1" fmla="*/ 14 h 119"/>
                <a:gd name="T2" fmla="*/ 156 w 192"/>
                <a:gd name="T3" fmla="*/ 6 h 119"/>
                <a:gd name="T4" fmla="*/ 50 w 192"/>
                <a:gd name="T5" fmla="*/ 66 h 119"/>
                <a:gd name="T6" fmla="*/ 60 w 192"/>
                <a:gd name="T7" fmla="*/ 31 h 119"/>
                <a:gd name="T8" fmla="*/ 44 w 192"/>
                <a:gd name="T9" fmla="*/ 4 h 119"/>
                <a:gd name="T10" fmla="*/ 16 w 192"/>
                <a:gd name="T11" fmla="*/ 19 h 119"/>
                <a:gd name="T12" fmla="*/ 4 w 192"/>
                <a:gd name="T13" fmla="*/ 64 h 119"/>
                <a:gd name="T14" fmla="*/ 19 w 192"/>
                <a:gd name="T15" fmla="*/ 107 h 119"/>
                <a:gd name="T16" fmla="*/ 64 w 192"/>
                <a:gd name="T17" fmla="*/ 110 h 119"/>
                <a:gd name="T18" fmla="*/ 178 w 192"/>
                <a:gd name="T19" fmla="*/ 45 h 119"/>
                <a:gd name="T20" fmla="*/ 186 w 192"/>
                <a:gd name="T21" fmla="*/ 14 h 119"/>
                <a:gd name="T22" fmla="*/ 186 w 192"/>
                <a:gd name="T23" fmla="*/ 14 h 119"/>
                <a:gd name="T24" fmla="*/ 186 w 192"/>
                <a:gd name="T25"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19">
                  <a:moveTo>
                    <a:pt x="186" y="14"/>
                  </a:moveTo>
                  <a:cubicBezTo>
                    <a:pt x="180" y="3"/>
                    <a:pt x="166" y="0"/>
                    <a:pt x="156" y="6"/>
                  </a:cubicBezTo>
                  <a:cubicBezTo>
                    <a:pt x="50" y="66"/>
                    <a:pt x="50" y="66"/>
                    <a:pt x="50" y="66"/>
                  </a:cubicBezTo>
                  <a:cubicBezTo>
                    <a:pt x="60" y="31"/>
                    <a:pt x="60" y="31"/>
                    <a:pt x="60" y="31"/>
                  </a:cubicBezTo>
                  <a:cubicBezTo>
                    <a:pt x="63" y="19"/>
                    <a:pt x="56" y="7"/>
                    <a:pt x="44" y="4"/>
                  </a:cubicBezTo>
                  <a:cubicBezTo>
                    <a:pt x="32" y="0"/>
                    <a:pt x="20" y="7"/>
                    <a:pt x="16" y="19"/>
                  </a:cubicBezTo>
                  <a:cubicBezTo>
                    <a:pt x="4" y="64"/>
                    <a:pt x="4" y="64"/>
                    <a:pt x="4" y="64"/>
                  </a:cubicBezTo>
                  <a:cubicBezTo>
                    <a:pt x="0" y="80"/>
                    <a:pt x="5" y="97"/>
                    <a:pt x="19" y="107"/>
                  </a:cubicBezTo>
                  <a:cubicBezTo>
                    <a:pt x="31" y="117"/>
                    <a:pt x="50" y="119"/>
                    <a:pt x="64" y="110"/>
                  </a:cubicBezTo>
                  <a:cubicBezTo>
                    <a:pt x="178" y="45"/>
                    <a:pt x="178" y="45"/>
                    <a:pt x="178" y="45"/>
                  </a:cubicBezTo>
                  <a:cubicBezTo>
                    <a:pt x="189" y="39"/>
                    <a:pt x="192" y="25"/>
                    <a:pt x="186" y="14"/>
                  </a:cubicBezTo>
                  <a:close/>
                  <a:moveTo>
                    <a:pt x="186" y="14"/>
                  </a:moveTo>
                  <a:cubicBezTo>
                    <a:pt x="186" y="14"/>
                    <a:pt x="186" y="14"/>
                    <a:pt x="186" y="14"/>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5" name="Freeform 16"/>
            <p:cNvSpPr>
              <a:spLocks noEditPoints="1"/>
            </p:cNvSpPr>
            <p:nvPr/>
          </p:nvSpPr>
          <p:spPr bwMode="auto">
            <a:xfrm>
              <a:off x="3434414" y="2975928"/>
              <a:ext cx="139700" cy="12700"/>
            </a:xfrm>
            <a:custGeom>
              <a:avLst/>
              <a:gdLst>
                <a:gd name="T0" fmla="*/ 467 w 490"/>
                <a:gd name="T1" fmla="*/ 0 h 45"/>
                <a:gd name="T2" fmla="*/ 23 w 490"/>
                <a:gd name="T3" fmla="*/ 0 h 45"/>
                <a:gd name="T4" fmla="*/ 0 w 490"/>
                <a:gd name="T5" fmla="*/ 23 h 45"/>
                <a:gd name="T6" fmla="*/ 23 w 490"/>
                <a:gd name="T7" fmla="*/ 45 h 45"/>
                <a:gd name="T8" fmla="*/ 467 w 490"/>
                <a:gd name="T9" fmla="*/ 45 h 45"/>
                <a:gd name="T10" fmla="*/ 490 w 490"/>
                <a:gd name="T11" fmla="*/ 23 h 45"/>
                <a:gd name="T12" fmla="*/ 467 w 490"/>
                <a:gd name="T13" fmla="*/ 0 h 45"/>
                <a:gd name="T14" fmla="*/ 467 w 490"/>
                <a:gd name="T15" fmla="*/ 0 h 45"/>
                <a:gd name="T16" fmla="*/ 467 w 49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45">
                  <a:moveTo>
                    <a:pt x="467" y="0"/>
                  </a:moveTo>
                  <a:cubicBezTo>
                    <a:pt x="23" y="0"/>
                    <a:pt x="23" y="0"/>
                    <a:pt x="23" y="0"/>
                  </a:cubicBezTo>
                  <a:cubicBezTo>
                    <a:pt x="10" y="0"/>
                    <a:pt x="0" y="10"/>
                    <a:pt x="0" y="23"/>
                  </a:cubicBezTo>
                  <a:cubicBezTo>
                    <a:pt x="0" y="35"/>
                    <a:pt x="10" y="45"/>
                    <a:pt x="23" y="45"/>
                  </a:cubicBezTo>
                  <a:cubicBezTo>
                    <a:pt x="467" y="45"/>
                    <a:pt x="467" y="45"/>
                    <a:pt x="467" y="45"/>
                  </a:cubicBezTo>
                  <a:cubicBezTo>
                    <a:pt x="479" y="45"/>
                    <a:pt x="490" y="35"/>
                    <a:pt x="490" y="23"/>
                  </a:cubicBezTo>
                  <a:cubicBezTo>
                    <a:pt x="490" y="10"/>
                    <a:pt x="479" y="0"/>
                    <a:pt x="467" y="0"/>
                  </a:cubicBezTo>
                  <a:close/>
                  <a:moveTo>
                    <a:pt x="467" y="0"/>
                  </a:moveTo>
                  <a:cubicBezTo>
                    <a:pt x="467" y="0"/>
                    <a:pt x="467" y="0"/>
                    <a:pt x="467"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6" name="Freeform 17"/>
            <p:cNvSpPr>
              <a:spLocks noEditPoints="1"/>
            </p:cNvSpPr>
            <p:nvPr/>
          </p:nvSpPr>
          <p:spPr bwMode="auto">
            <a:xfrm>
              <a:off x="3616977" y="2961640"/>
              <a:ext cx="53975" cy="33337"/>
            </a:xfrm>
            <a:custGeom>
              <a:avLst/>
              <a:gdLst>
                <a:gd name="T0" fmla="*/ 186 w 192"/>
                <a:gd name="T1" fmla="*/ 15 h 119"/>
                <a:gd name="T2" fmla="*/ 156 w 192"/>
                <a:gd name="T3" fmla="*/ 6 h 119"/>
                <a:gd name="T4" fmla="*/ 50 w 192"/>
                <a:gd name="T5" fmla="*/ 67 h 119"/>
                <a:gd name="T6" fmla="*/ 60 w 192"/>
                <a:gd name="T7" fmla="*/ 32 h 119"/>
                <a:gd name="T8" fmla="*/ 44 w 192"/>
                <a:gd name="T9" fmla="*/ 4 h 119"/>
                <a:gd name="T10" fmla="*/ 16 w 192"/>
                <a:gd name="T11" fmla="*/ 20 h 119"/>
                <a:gd name="T12" fmla="*/ 4 w 192"/>
                <a:gd name="T13" fmla="*/ 64 h 119"/>
                <a:gd name="T14" fmla="*/ 19 w 192"/>
                <a:gd name="T15" fmla="*/ 108 h 119"/>
                <a:gd name="T16" fmla="*/ 64 w 192"/>
                <a:gd name="T17" fmla="*/ 111 h 119"/>
                <a:gd name="T18" fmla="*/ 178 w 192"/>
                <a:gd name="T19" fmla="*/ 45 h 119"/>
                <a:gd name="T20" fmla="*/ 186 w 192"/>
                <a:gd name="T21" fmla="*/ 15 h 119"/>
                <a:gd name="T22" fmla="*/ 186 w 192"/>
                <a:gd name="T23" fmla="*/ 15 h 119"/>
                <a:gd name="T24" fmla="*/ 186 w 192"/>
                <a:gd name="T25"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19">
                  <a:moveTo>
                    <a:pt x="186" y="15"/>
                  </a:moveTo>
                  <a:cubicBezTo>
                    <a:pt x="180" y="4"/>
                    <a:pt x="166" y="0"/>
                    <a:pt x="156" y="6"/>
                  </a:cubicBezTo>
                  <a:cubicBezTo>
                    <a:pt x="50" y="67"/>
                    <a:pt x="50" y="67"/>
                    <a:pt x="50" y="67"/>
                  </a:cubicBezTo>
                  <a:cubicBezTo>
                    <a:pt x="60" y="32"/>
                    <a:pt x="60" y="32"/>
                    <a:pt x="60" y="32"/>
                  </a:cubicBezTo>
                  <a:cubicBezTo>
                    <a:pt x="63" y="20"/>
                    <a:pt x="56" y="7"/>
                    <a:pt x="44" y="4"/>
                  </a:cubicBezTo>
                  <a:cubicBezTo>
                    <a:pt x="32" y="1"/>
                    <a:pt x="20" y="8"/>
                    <a:pt x="16" y="20"/>
                  </a:cubicBezTo>
                  <a:cubicBezTo>
                    <a:pt x="4" y="64"/>
                    <a:pt x="4" y="64"/>
                    <a:pt x="4" y="64"/>
                  </a:cubicBezTo>
                  <a:cubicBezTo>
                    <a:pt x="0" y="80"/>
                    <a:pt x="5" y="97"/>
                    <a:pt x="19" y="108"/>
                  </a:cubicBezTo>
                  <a:cubicBezTo>
                    <a:pt x="31" y="117"/>
                    <a:pt x="50" y="119"/>
                    <a:pt x="64" y="111"/>
                  </a:cubicBezTo>
                  <a:cubicBezTo>
                    <a:pt x="178" y="45"/>
                    <a:pt x="178" y="45"/>
                    <a:pt x="178" y="45"/>
                  </a:cubicBezTo>
                  <a:cubicBezTo>
                    <a:pt x="189" y="39"/>
                    <a:pt x="192" y="25"/>
                    <a:pt x="186" y="15"/>
                  </a:cubicBezTo>
                  <a:close/>
                  <a:moveTo>
                    <a:pt x="186" y="15"/>
                  </a:moveTo>
                  <a:cubicBezTo>
                    <a:pt x="186" y="15"/>
                    <a:pt x="186" y="15"/>
                    <a:pt x="186" y="1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7" name="Freeform 18"/>
            <p:cNvSpPr>
              <a:spLocks noEditPoints="1"/>
            </p:cNvSpPr>
            <p:nvPr/>
          </p:nvSpPr>
          <p:spPr bwMode="auto">
            <a:xfrm>
              <a:off x="3434414" y="3023553"/>
              <a:ext cx="139700" cy="14287"/>
            </a:xfrm>
            <a:custGeom>
              <a:avLst/>
              <a:gdLst>
                <a:gd name="T0" fmla="*/ 467 w 490"/>
                <a:gd name="T1" fmla="*/ 0 h 45"/>
                <a:gd name="T2" fmla="*/ 23 w 490"/>
                <a:gd name="T3" fmla="*/ 0 h 45"/>
                <a:gd name="T4" fmla="*/ 0 w 490"/>
                <a:gd name="T5" fmla="*/ 22 h 45"/>
                <a:gd name="T6" fmla="*/ 23 w 490"/>
                <a:gd name="T7" fmla="*/ 45 h 45"/>
                <a:gd name="T8" fmla="*/ 467 w 490"/>
                <a:gd name="T9" fmla="*/ 45 h 45"/>
                <a:gd name="T10" fmla="*/ 490 w 490"/>
                <a:gd name="T11" fmla="*/ 22 h 45"/>
                <a:gd name="T12" fmla="*/ 467 w 490"/>
                <a:gd name="T13" fmla="*/ 0 h 45"/>
                <a:gd name="T14" fmla="*/ 467 w 490"/>
                <a:gd name="T15" fmla="*/ 0 h 45"/>
                <a:gd name="T16" fmla="*/ 467 w 49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45">
                  <a:moveTo>
                    <a:pt x="467" y="0"/>
                  </a:moveTo>
                  <a:cubicBezTo>
                    <a:pt x="23" y="0"/>
                    <a:pt x="23" y="0"/>
                    <a:pt x="23" y="0"/>
                  </a:cubicBezTo>
                  <a:cubicBezTo>
                    <a:pt x="10" y="0"/>
                    <a:pt x="0" y="10"/>
                    <a:pt x="0" y="22"/>
                  </a:cubicBezTo>
                  <a:cubicBezTo>
                    <a:pt x="0" y="35"/>
                    <a:pt x="10" y="45"/>
                    <a:pt x="23" y="45"/>
                  </a:cubicBezTo>
                  <a:cubicBezTo>
                    <a:pt x="467" y="45"/>
                    <a:pt x="467" y="45"/>
                    <a:pt x="467" y="45"/>
                  </a:cubicBezTo>
                  <a:cubicBezTo>
                    <a:pt x="479" y="45"/>
                    <a:pt x="490" y="35"/>
                    <a:pt x="490" y="22"/>
                  </a:cubicBezTo>
                  <a:cubicBezTo>
                    <a:pt x="490" y="10"/>
                    <a:pt x="479" y="0"/>
                    <a:pt x="467" y="0"/>
                  </a:cubicBezTo>
                  <a:close/>
                  <a:moveTo>
                    <a:pt x="467" y="0"/>
                  </a:moveTo>
                  <a:cubicBezTo>
                    <a:pt x="467" y="0"/>
                    <a:pt x="467" y="0"/>
                    <a:pt x="467"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8" name="Freeform 19"/>
            <p:cNvSpPr>
              <a:spLocks noEditPoints="1"/>
            </p:cNvSpPr>
            <p:nvPr/>
          </p:nvSpPr>
          <p:spPr bwMode="auto">
            <a:xfrm>
              <a:off x="3616977" y="3010853"/>
              <a:ext cx="53975" cy="33337"/>
            </a:xfrm>
            <a:custGeom>
              <a:avLst/>
              <a:gdLst>
                <a:gd name="T0" fmla="*/ 186 w 192"/>
                <a:gd name="T1" fmla="*/ 14 h 119"/>
                <a:gd name="T2" fmla="*/ 156 w 192"/>
                <a:gd name="T3" fmla="*/ 6 h 119"/>
                <a:gd name="T4" fmla="*/ 50 w 192"/>
                <a:gd name="T5" fmla="*/ 66 h 119"/>
                <a:gd name="T6" fmla="*/ 60 w 192"/>
                <a:gd name="T7" fmla="*/ 31 h 119"/>
                <a:gd name="T8" fmla="*/ 44 w 192"/>
                <a:gd name="T9" fmla="*/ 4 h 119"/>
                <a:gd name="T10" fmla="*/ 16 w 192"/>
                <a:gd name="T11" fmla="*/ 19 h 119"/>
                <a:gd name="T12" fmla="*/ 4 w 192"/>
                <a:gd name="T13" fmla="*/ 64 h 119"/>
                <a:gd name="T14" fmla="*/ 19 w 192"/>
                <a:gd name="T15" fmla="*/ 107 h 119"/>
                <a:gd name="T16" fmla="*/ 64 w 192"/>
                <a:gd name="T17" fmla="*/ 110 h 119"/>
                <a:gd name="T18" fmla="*/ 178 w 192"/>
                <a:gd name="T19" fmla="*/ 45 h 119"/>
                <a:gd name="T20" fmla="*/ 186 w 192"/>
                <a:gd name="T21" fmla="*/ 14 h 119"/>
                <a:gd name="T22" fmla="*/ 186 w 192"/>
                <a:gd name="T23" fmla="*/ 14 h 119"/>
                <a:gd name="T24" fmla="*/ 186 w 192"/>
                <a:gd name="T25"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19">
                  <a:moveTo>
                    <a:pt x="186" y="14"/>
                  </a:moveTo>
                  <a:cubicBezTo>
                    <a:pt x="180" y="3"/>
                    <a:pt x="166" y="0"/>
                    <a:pt x="156" y="6"/>
                  </a:cubicBezTo>
                  <a:cubicBezTo>
                    <a:pt x="50" y="66"/>
                    <a:pt x="50" y="66"/>
                    <a:pt x="50" y="66"/>
                  </a:cubicBezTo>
                  <a:cubicBezTo>
                    <a:pt x="60" y="31"/>
                    <a:pt x="60" y="31"/>
                    <a:pt x="60" y="31"/>
                  </a:cubicBezTo>
                  <a:cubicBezTo>
                    <a:pt x="63" y="19"/>
                    <a:pt x="56" y="7"/>
                    <a:pt x="44" y="4"/>
                  </a:cubicBezTo>
                  <a:cubicBezTo>
                    <a:pt x="32" y="0"/>
                    <a:pt x="20" y="7"/>
                    <a:pt x="16" y="19"/>
                  </a:cubicBezTo>
                  <a:cubicBezTo>
                    <a:pt x="4" y="64"/>
                    <a:pt x="4" y="64"/>
                    <a:pt x="4" y="64"/>
                  </a:cubicBezTo>
                  <a:cubicBezTo>
                    <a:pt x="0" y="80"/>
                    <a:pt x="5" y="97"/>
                    <a:pt x="19" y="107"/>
                  </a:cubicBezTo>
                  <a:cubicBezTo>
                    <a:pt x="32" y="117"/>
                    <a:pt x="50" y="119"/>
                    <a:pt x="64" y="110"/>
                  </a:cubicBezTo>
                  <a:cubicBezTo>
                    <a:pt x="178" y="45"/>
                    <a:pt x="178" y="45"/>
                    <a:pt x="178" y="45"/>
                  </a:cubicBezTo>
                  <a:cubicBezTo>
                    <a:pt x="189" y="39"/>
                    <a:pt x="192" y="25"/>
                    <a:pt x="186" y="14"/>
                  </a:cubicBezTo>
                  <a:close/>
                  <a:moveTo>
                    <a:pt x="186" y="14"/>
                  </a:moveTo>
                  <a:cubicBezTo>
                    <a:pt x="186" y="14"/>
                    <a:pt x="186" y="14"/>
                    <a:pt x="186" y="14"/>
                  </a:cubicBezTo>
                </a:path>
              </a:pathLst>
            </a:custGeom>
            <a:solidFill>
              <a:srgbClr val="D9222A"/>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9" name="Freeform 20"/>
            <p:cNvSpPr>
              <a:spLocks noEditPoints="1"/>
            </p:cNvSpPr>
            <p:nvPr/>
          </p:nvSpPr>
          <p:spPr bwMode="auto">
            <a:xfrm>
              <a:off x="3434414" y="3072765"/>
              <a:ext cx="139700" cy="12700"/>
            </a:xfrm>
            <a:custGeom>
              <a:avLst/>
              <a:gdLst>
                <a:gd name="T0" fmla="*/ 467 w 490"/>
                <a:gd name="T1" fmla="*/ 0 h 45"/>
                <a:gd name="T2" fmla="*/ 23 w 490"/>
                <a:gd name="T3" fmla="*/ 0 h 45"/>
                <a:gd name="T4" fmla="*/ 0 w 490"/>
                <a:gd name="T5" fmla="*/ 23 h 45"/>
                <a:gd name="T6" fmla="*/ 23 w 490"/>
                <a:gd name="T7" fmla="*/ 45 h 45"/>
                <a:gd name="T8" fmla="*/ 467 w 490"/>
                <a:gd name="T9" fmla="*/ 45 h 45"/>
                <a:gd name="T10" fmla="*/ 490 w 490"/>
                <a:gd name="T11" fmla="*/ 23 h 45"/>
                <a:gd name="T12" fmla="*/ 467 w 490"/>
                <a:gd name="T13" fmla="*/ 0 h 45"/>
                <a:gd name="T14" fmla="*/ 467 w 490"/>
                <a:gd name="T15" fmla="*/ 0 h 45"/>
                <a:gd name="T16" fmla="*/ 467 w 49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45">
                  <a:moveTo>
                    <a:pt x="467" y="0"/>
                  </a:moveTo>
                  <a:cubicBezTo>
                    <a:pt x="23" y="0"/>
                    <a:pt x="23" y="0"/>
                    <a:pt x="23" y="0"/>
                  </a:cubicBezTo>
                  <a:cubicBezTo>
                    <a:pt x="10" y="0"/>
                    <a:pt x="0" y="10"/>
                    <a:pt x="0" y="23"/>
                  </a:cubicBezTo>
                  <a:cubicBezTo>
                    <a:pt x="0" y="35"/>
                    <a:pt x="10" y="45"/>
                    <a:pt x="23" y="45"/>
                  </a:cubicBezTo>
                  <a:cubicBezTo>
                    <a:pt x="467" y="45"/>
                    <a:pt x="467" y="45"/>
                    <a:pt x="467" y="45"/>
                  </a:cubicBezTo>
                  <a:cubicBezTo>
                    <a:pt x="479" y="45"/>
                    <a:pt x="490" y="35"/>
                    <a:pt x="490" y="23"/>
                  </a:cubicBezTo>
                  <a:cubicBezTo>
                    <a:pt x="490" y="10"/>
                    <a:pt x="479" y="0"/>
                    <a:pt x="467" y="0"/>
                  </a:cubicBezTo>
                  <a:close/>
                  <a:moveTo>
                    <a:pt x="467" y="0"/>
                  </a:moveTo>
                  <a:cubicBezTo>
                    <a:pt x="467" y="0"/>
                    <a:pt x="467" y="0"/>
                    <a:pt x="467"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0" name="Freeform 21"/>
            <p:cNvSpPr>
              <a:spLocks noEditPoints="1"/>
            </p:cNvSpPr>
            <p:nvPr/>
          </p:nvSpPr>
          <p:spPr bwMode="auto">
            <a:xfrm>
              <a:off x="3616977" y="3058478"/>
              <a:ext cx="53975" cy="34925"/>
            </a:xfrm>
            <a:custGeom>
              <a:avLst/>
              <a:gdLst>
                <a:gd name="T0" fmla="*/ 186 w 192"/>
                <a:gd name="T1" fmla="*/ 15 h 119"/>
                <a:gd name="T2" fmla="*/ 156 w 192"/>
                <a:gd name="T3" fmla="*/ 6 h 119"/>
                <a:gd name="T4" fmla="*/ 50 w 192"/>
                <a:gd name="T5" fmla="*/ 67 h 119"/>
                <a:gd name="T6" fmla="*/ 60 w 192"/>
                <a:gd name="T7" fmla="*/ 32 h 119"/>
                <a:gd name="T8" fmla="*/ 44 w 192"/>
                <a:gd name="T9" fmla="*/ 4 h 119"/>
                <a:gd name="T10" fmla="*/ 16 w 192"/>
                <a:gd name="T11" fmla="*/ 20 h 119"/>
                <a:gd name="T12" fmla="*/ 4 w 192"/>
                <a:gd name="T13" fmla="*/ 64 h 119"/>
                <a:gd name="T14" fmla="*/ 19 w 192"/>
                <a:gd name="T15" fmla="*/ 108 h 119"/>
                <a:gd name="T16" fmla="*/ 64 w 192"/>
                <a:gd name="T17" fmla="*/ 111 h 119"/>
                <a:gd name="T18" fmla="*/ 178 w 192"/>
                <a:gd name="T19" fmla="*/ 45 h 119"/>
                <a:gd name="T20" fmla="*/ 186 w 192"/>
                <a:gd name="T21" fmla="*/ 15 h 119"/>
                <a:gd name="T22" fmla="*/ 186 w 192"/>
                <a:gd name="T23" fmla="*/ 15 h 119"/>
                <a:gd name="T24" fmla="*/ 186 w 192"/>
                <a:gd name="T25"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19">
                  <a:moveTo>
                    <a:pt x="186" y="15"/>
                  </a:moveTo>
                  <a:cubicBezTo>
                    <a:pt x="180" y="4"/>
                    <a:pt x="166" y="0"/>
                    <a:pt x="156" y="6"/>
                  </a:cubicBezTo>
                  <a:cubicBezTo>
                    <a:pt x="50" y="67"/>
                    <a:pt x="50" y="67"/>
                    <a:pt x="50" y="67"/>
                  </a:cubicBezTo>
                  <a:cubicBezTo>
                    <a:pt x="60" y="32"/>
                    <a:pt x="60" y="32"/>
                    <a:pt x="60" y="32"/>
                  </a:cubicBezTo>
                  <a:cubicBezTo>
                    <a:pt x="63" y="20"/>
                    <a:pt x="56" y="7"/>
                    <a:pt x="44" y="4"/>
                  </a:cubicBezTo>
                  <a:cubicBezTo>
                    <a:pt x="32" y="1"/>
                    <a:pt x="20" y="8"/>
                    <a:pt x="16" y="20"/>
                  </a:cubicBezTo>
                  <a:cubicBezTo>
                    <a:pt x="4" y="64"/>
                    <a:pt x="4" y="64"/>
                    <a:pt x="4" y="64"/>
                  </a:cubicBezTo>
                  <a:cubicBezTo>
                    <a:pt x="0" y="81"/>
                    <a:pt x="5" y="97"/>
                    <a:pt x="19" y="108"/>
                  </a:cubicBezTo>
                  <a:cubicBezTo>
                    <a:pt x="32" y="118"/>
                    <a:pt x="50" y="119"/>
                    <a:pt x="64" y="111"/>
                  </a:cubicBezTo>
                  <a:cubicBezTo>
                    <a:pt x="178" y="45"/>
                    <a:pt x="178" y="45"/>
                    <a:pt x="178" y="45"/>
                  </a:cubicBezTo>
                  <a:cubicBezTo>
                    <a:pt x="189" y="39"/>
                    <a:pt x="192" y="25"/>
                    <a:pt x="186" y="15"/>
                  </a:cubicBezTo>
                  <a:close/>
                  <a:moveTo>
                    <a:pt x="186" y="15"/>
                  </a:moveTo>
                  <a:cubicBezTo>
                    <a:pt x="186" y="15"/>
                    <a:pt x="186" y="15"/>
                    <a:pt x="186" y="15"/>
                  </a:cubicBezTo>
                </a:path>
              </a:pathLst>
            </a:custGeom>
            <a:solidFill>
              <a:srgbClr val="4CBBB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1" name="Freeform 22"/>
            <p:cNvSpPr>
              <a:spLocks noEditPoints="1"/>
            </p:cNvSpPr>
            <p:nvPr/>
          </p:nvSpPr>
          <p:spPr bwMode="auto">
            <a:xfrm>
              <a:off x="3389964" y="2744153"/>
              <a:ext cx="323850" cy="360362"/>
            </a:xfrm>
            <a:custGeom>
              <a:avLst/>
              <a:gdLst>
                <a:gd name="T0" fmla="*/ 1039 w 1135"/>
                <a:gd name="T1" fmla="*/ 0 h 1270"/>
                <a:gd name="T2" fmla="*/ 419 w 1135"/>
                <a:gd name="T3" fmla="*/ 0 h 1270"/>
                <a:gd name="T4" fmla="*/ 403 w 1135"/>
                <a:gd name="T5" fmla="*/ 7 h 1270"/>
                <a:gd name="T6" fmla="*/ 7 w 1135"/>
                <a:gd name="T7" fmla="*/ 403 h 1270"/>
                <a:gd name="T8" fmla="*/ 0 w 1135"/>
                <a:gd name="T9" fmla="*/ 419 h 1270"/>
                <a:gd name="T10" fmla="*/ 0 w 1135"/>
                <a:gd name="T11" fmla="*/ 1247 h 1270"/>
                <a:gd name="T12" fmla="*/ 23 w 1135"/>
                <a:gd name="T13" fmla="*/ 1270 h 1270"/>
                <a:gd name="T14" fmla="*/ 45 w 1135"/>
                <a:gd name="T15" fmla="*/ 1247 h 1270"/>
                <a:gd name="T16" fmla="*/ 45 w 1135"/>
                <a:gd name="T17" fmla="*/ 441 h 1270"/>
                <a:gd name="T18" fmla="*/ 330 w 1135"/>
                <a:gd name="T19" fmla="*/ 441 h 1270"/>
                <a:gd name="T20" fmla="*/ 436 w 1135"/>
                <a:gd name="T21" fmla="*/ 363 h 1270"/>
                <a:gd name="T22" fmla="*/ 441 w 1135"/>
                <a:gd name="T23" fmla="*/ 330 h 1270"/>
                <a:gd name="T24" fmla="*/ 441 w 1135"/>
                <a:gd name="T25" fmla="*/ 45 h 1270"/>
                <a:gd name="T26" fmla="*/ 1039 w 1135"/>
                <a:gd name="T27" fmla="*/ 45 h 1270"/>
                <a:gd name="T28" fmla="*/ 1090 w 1135"/>
                <a:gd name="T29" fmla="*/ 97 h 1270"/>
                <a:gd name="T30" fmla="*/ 1090 w 1135"/>
                <a:gd name="T31" fmla="*/ 401 h 1270"/>
                <a:gd name="T32" fmla="*/ 1113 w 1135"/>
                <a:gd name="T33" fmla="*/ 424 h 1270"/>
                <a:gd name="T34" fmla="*/ 1135 w 1135"/>
                <a:gd name="T35" fmla="*/ 401 h 1270"/>
                <a:gd name="T36" fmla="*/ 1135 w 1135"/>
                <a:gd name="T37" fmla="*/ 97 h 1270"/>
                <a:gd name="T38" fmla="*/ 1039 w 1135"/>
                <a:gd name="T39" fmla="*/ 0 h 1270"/>
                <a:gd name="T40" fmla="*/ 396 w 1135"/>
                <a:gd name="T41" fmla="*/ 330 h 1270"/>
                <a:gd name="T42" fmla="*/ 330 w 1135"/>
                <a:gd name="T43" fmla="*/ 396 h 1270"/>
                <a:gd name="T44" fmla="*/ 77 w 1135"/>
                <a:gd name="T45" fmla="*/ 396 h 1270"/>
                <a:gd name="T46" fmla="*/ 396 w 1135"/>
                <a:gd name="T47" fmla="*/ 77 h 1270"/>
                <a:gd name="T48" fmla="*/ 396 w 1135"/>
                <a:gd name="T49" fmla="*/ 330 h 1270"/>
                <a:gd name="T50" fmla="*/ 396 w 1135"/>
                <a:gd name="T51" fmla="*/ 330 h 1270"/>
                <a:gd name="T52" fmla="*/ 396 w 1135"/>
                <a:gd name="T53" fmla="*/ 33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5" h="1270">
                  <a:moveTo>
                    <a:pt x="1039" y="0"/>
                  </a:moveTo>
                  <a:cubicBezTo>
                    <a:pt x="1039" y="0"/>
                    <a:pt x="419" y="0"/>
                    <a:pt x="419" y="0"/>
                  </a:cubicBezTo>
                  <a:cubicBezTo>
                    <a:pt x="413" y="0"/>
                    <a:pt x="407" y="2"/>
                    <a:pt x="403" y="7"/>
                  </a:cubicBezTo>
                  <a:cubicBezTo>
                    <a:pt x="403" y="7"/>
                    <a:pt x="7" y="403"/>
                    <a:pt x="7" y="403"/>
                  </a:cubicBezTo>
                  <a:cubicBezTo>
                    <a:pt x="2" y="407"/>
                    <a:pt x="0" y="413"/>
                    <a:pt x="0" y="419"/>
                  </a:cubicBezTo>
                  <a:cubicBezTo>
                    <a:pt x="0" y="1247"/>
                    <a:pt x="0" y="1247"/>
                    <a:pt x="0" y="1247"/>
                  </a:cubicBezTo>
                  <a:cubicBezTo>
                    <a:pt x="0" y="1260"/>
                    <a:pt x="10" y="1270"/>
                    <a:pt x="23" y="1270"/>
                  </a:cubicBezTo>
                  <a:cubicBezTo>
                    <a:pt x="35" y="1270"/>
                    <a:pt x="45" y="1260"/>
                    <a:pt x="45" y="1247"/>
                  </a:cubicBezTo>
                  <a:cubicBezTo>
                    <a:pt x="45" y="441"/>
                    <a:pt x="45" y="441"/>
                    <a:pt x="45" y="441"/>
                  </a:cubicBezTo>
                  <a:cubicBezTo>
                    <a:pt x="330" y="441"/>
                    <a:pt x="330" y="441"/>
                    <a:pt x="330" y="441"/>
                  </a:cubicBezTo>
                  <a:cubicBezTo>
                    <a:pt x="380" y="441"/>
                    <a:pt x="422" y="408"/>
                    <a:pt x="436" y="363"/>
                  </a:cubicBezTo>
                  <a:cubicBezTo>
                    <a:pt x="439" y="353"/>
                    <a:pt x="441" y="341"/>
                    <a:pt x="441" y="330"/>
                  </a:cubicBezTo>
                  <a:cubicBezTo>
                    <a:pt x="441" y="45"/>
                    <a:pt x="441" y="45"/>
                    <a:pt x="441" y="45"/>
                  </a:cubicBezTo>
                  <a:cubicBezTo>
                    <a:pt x="1039" y="45"/>
                    <a:pt x="1039" y="45"/>
                    <a:pt x="1039" y="45"/>
                  </a:cubicBezTo>
                  <a:cubicBezTo>
                    <a:pt x="1067" y="45"/>
                    <a:pt x="1090" y="68"/>
                    <a:pt x="1090" y="97"/>
                  </a:cubicBezTo>
                  <a:cubicBezTo>
                    <a:pt x="1090" y="401"/>
                    <a:pt x="1090" y="401"/>
                    <a:pt x="1090" y="401"/>
                  </a:cubicBezTo>
                  <a:cubicBezTo>
                    <a:pt x="1090" y="414"/>
                    <a:pt x="1100" y="424"/>
                    <a:pt x="1113" y="424"/>
                  </a:cubicBezTo>
                  <a:cubicBezTo>
                    <a:pt x="1125" y="424"/>
                    <a:pt x="1135" y="414"/>
                    <a:pt x="1135" y="401"/>
                  </a:cubicBezTo>
                  <a:cubicBezTo>
                    <a:pt x="1135" y="97"/>
                    <a:pt x="1135" y="97"/>
                    <a:pt x="1135" y="97"/>
                  </a:cubicBezTo>
                  <a:cubicBezTo>
                    <a:pt x="1135" y="43"/>
                    <a:pt x="1092" y="0"/>
                    <a:pt x="1039" y="0"/>
                  </a:cubicBezTo>
                  <a:close/>
                  <a:moveTo>
                    <a:pt x="396" y="330"/>
                  </a:moveTo>
                  <a:cubicBezTo>
                    <a:pt x="396" y="366"/>
                    <a:pt x="366" y="396"/>
                    <a:pt x="330" y="396"/>
                  </a:cubicBezTo>
                  <a:cubicBezTo>
                    <a:pt x="77" y="396"/>
                    <a:pt x="77" y="396"/>
                    <a:pt x="77" y="396"/>
                  </a:cubicBezTo>
                  <a:cubicBezTo>
                    <a:pt x="396" y="77"/>
                    <a:pt x="396" y="77"/>
                    <a:pt x="396" y="77"/>
                  </a:cubicBezTo>
                  <a:cubicBezTo>
                    <a:pt x="396" y="330"/>
                    <a:pt x="396" y="330"/>
                    <a:pt x="396" y="330"/>
                  </a:cubicBezTo>
                  <a:close/>
                  <a:moveTo>
                    <a:pt x="396" y="330"/>
                  </a:moveTo>
                  <a:cubicBezTo>
                    <a:pt x="396" y="330"/>
                    <a:pt x="396" y="330"/>
                    <a:pt x="396" y="33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2" name="Freeform 23"/>
            <p:cNvSpPr>
              <a:spLocks noEditPoints="1"/>
            </p:cNvSpPr>
            <p:nvPr/>
          </p:nvSpPr>
          <p:spPr bwMode="auto">
            <a:xfrm>
              <a:off x="3389964" y="2877503"/>
              <a:ext cx="323850" cy="303212"/>
            </a:xfrm>
            <a:custGeom>
              <a:avLst/>
              <a:gdLst>
                <a:gd name="T0" fmla="*/ 1113 w 1135"/>
                <a:gd name="T1" fmla="*/ 0 h 1067"/>
                <a:gd name="T2" fmla="*/ 1090 w 1135"/>
                <a:gd name="T3" fmla="*/ 22 h 1067"/>
                <a:gd name="T4" fmla="*/ 1090 w 1135"/>
                <a:gd name="T5" fmla="*/ 970 h 1067"/>
                <a:gd name="T6" fmla="*/ 1039 w 1135"/>
                <a:gd name="T7" fmla="*/ 1022 h 1067"/>
                <a:gd name="T8" fmla="*/ 97 w 1135"/>
                <a:gd name="T9" fmla="*/ 1022 h 1067"/>
                <a:gd name="T10" fmla="*/ 45 w 1135"/>
                <a:gd name="T11" fmla="*/ 970 h 1067"/>
                <a:gd name="T12" fmla="*/ 45 w 1135"/>
                <a:gd name="T13" fmla="*/ 868 h 1067"/>
                <a:gd name="T14" fmla="*/ 23 w 1135"/>
                <a:gd name="T15" fmla="*/ 846 h 1067"/>
                <a:gd name="T16" fmla="*/ 0 w 1135"/>
                <a:gd name="T17" fmla="*/ 868 h 1067"/>
                <a:gd name="T18" fmla="*/ 0 w 1135"/>
                <a:gd name="T19" fmla="*/ 970 h 1067"/>
                <a:gd name="T20" fmla="*/ 97 w 1135"/>
                <a:gd name="T21" fmla="*/ 1067 h 1067"/>
                <a:gd name="T22" fmla="*/ 1039 w 1135"/>
                <a:gd name="T23" fmla="*/ 1067 h 1067"/>
                <a:gd name="T24" fmla="*/ 1135 w 1135"/>
                <a:gd name="T25" fmla="*/ 970 h 1067"/>
                <a:gd name="T26" fmla="*/ 1135 w 1135"/>
                <a:gd name="T27" fmla="*/ 22 h 1067"/>
                <a:gd name="T28" fmla="*/ 1113 w 1135"/>
                <a:gd name="T29" fmla="*/ 0 h 1067"/>
                <a:gd name="T30" fmla="*/ 1113 w 1135"/>
                <a:gd name="T31" fmla="*/ 0 h 1067"/>
                <a:gd name="T32" fmla="*/ 1113 w 1135"/>
                <a:gd name="T33"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5" h="1067">
                  <a:moveTo>
                    <a:pt x="1113" y="0"/>
                  </a:moveTo>
                  <a:cubicBezTo>
                    <a:pt x="1100" y="0"/>
                    <a:pt x="1090" y="10"/>
                    <a:pt x="1090" y="22"/>
                  </a:cubicBezTo>
                  <a:cubicBezTo>
                    <a:pt x="1090" y="970"/>
                    <a:pt x="1090" y="970"/>
                    <a:pt x="1090" y="970"/>
                  </a:cubicBezTo>
                  <a:cubicBezTo>
                    <a:pt x="1090" y="999"/>
                    <a:pt x="1067" y="1022"/>
                    <a:pt x="1039" y="1022"/>
                  </a:cubicBezTo>
                  <a:cubicBezTo>
                    <a:pt x="97" y="1022"/>
                    <a:pt x="97" y="1022"/>
                    <a:pt x="97" y="1022"/>
                  </a:cubicBezTo>
                  <a:cubicBezTo>
                    <a:pt x="68" y="1022"/>
                    <a:pt x="45" y="999"/>
                    <a:pt x="45" y="970"/>
                  </a:cubicBezTo>
                  <a:cubicBezTo>
                    <a:pt x="45" y="868"/>
                    <a:pt x="45" y="868"/>
                    <a:pt x="45" y="868"/>
                  </a:cubicBezTo>
                  <a:cubicBezTo>
                    <a:pt x="45" y="856"/>
                    <a:pt x="35" y="846"/>
                    <a:pt x="23" y="846"/>
                  </a:cubicBezTo>
                  <a:cubicBezTo>
                    <a:pt x="10" y="846"/>
                    <a:pt x="0" y="856"/>
                    <a:pt x="0" y="868"/>
                  </a:cubicBezTo>
                  <a:cubicBezTo>
                    <a:pt x="0" y="970"/>
                    <a:pt x="0" y="970"/>
                    <a:pt x="0" y="970"/>
                  </a:cubicBezTo>
                  <a:cubicBezTo>
                    <a:pt x="0" y="1024"/>
                    <a:pt x="43" y="1067"/>
                    <a:pt x="97" y="1067"/>
                  </a:cubicBezTo>
                  <a:cubicBezTo>
                    <a:pt x="1039" y="1067"/>
                    <a:pt x="1039" y="1067"/>
                    <a:pt x="1039" y="1067"/>
                  </a:cubicBezTo>
                  <a:cubicBezTo>
                    <a:pt x="1092" y="1067"/>
                    <a:pt x="1135" y="1024"/>
                    <a:pt x="1135" y="970"/>
                  </a:cubicBezTo>
                  <a:cubicBezTo>
                    <a:pt x="1135" y="22"/>
                    <a:pt x="1135" y="22"/>
                    <a:pt x="1135" y="22"/>
                  </a:cubicBezTo>
                  <a:cubicBezTo>
                    <a:pt x="1135" y="10"/>
                    <a:pt x="1125" y="0"/>
                    <a:pt x="1113" y="0"/>
                  </a:cubicBezTo>
                  <a:close/>
                  <a:moveTo>
                    <a:pt x="1113" y="0"/>
                  </a:moveTo>
                  <a:cubicBezTo>
                    <a:pt x="1113" y="0"/>
                    <a:pt x="1113" y="0"/>
                    <a:pt x="111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grpSp>
      <p:sp>
        <p:nvSpPr>
          <p:cNvPr id="63" name="Google Shape;384;g13b5f3b2f4f_0_649">
            <a:extLst>
              <a:ext uri="{FF2B5EF4-FFF2-40B4-BE49-F238E27FC236}">
                <a16:creationId xmlns:a16="http://schemas.microsoft.com/office/drawing/2014/main" id="{2FD4CC8F-1EE5-466A-ABFD-2EA2A2FE6A85}"/>
              </a:ext>
            </a:extLst>
          </p:cNvPr>
          <p:cNvSpPr txBox="1"/>
          <p:nvPr/>
        </p:nvSpPr>
        <p:spPr>
          <a:xfrm>
            <a:off x="7021050" y="4259846"/>
            <a:ext cx="1848050" cy="762433"/>
          </a:xfrm>
          <a:prstGeom prst="roundRect">
            <a:avLst/>
          </a:prstGeom>
          <a:solidFill>
            <a:srgbClr val="D9222A">
              <a:alpha val="5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72000" tIns="108000" rIns="72000" bIns="108000" anchor="ctr" anchorCtr="0">
            <a:noAutofit/>
          </a:bodyPr>
          <a:lstStyle/>
          <a:p>
            <a:pPr algn="ctr" defTabSz="914377"/>
            <a:r>
              <a:rPr lang="fr-FR" sz="1400" b="1" dirty="0">
                <a:solidFill>
                  <a:srgbClr val="FFFFFF"/>
                </a:solidFill>
                <a:latin typeface="Calibri" panose="020F0502020204030204" pitchFamily="34" charset="0"/>
                <a:cs typeface="Calibri" panose="020F0502020204030204" pitchFamily="34" charset="0"/>
                <a:sym typeface="Arial"/>
              </a:rPr>
              <a:t>Echanges de suivi médical</a:t>
            </a:r>
            <a:endParaRPr sz="2000" b="1" dirty="0">
              <a:solidFill>
                <a:srgbClr val="5E5E5E"/>
              </a:solidFill>
              <a:latin typeface="Calibri" panose="020F0502020204030204" pitchFamily="34" charset="0"/>
              <a:cs typeface="Calibri" panose="020F0502020204030204" pitchFamily="34" charset="0"/>
              <a:sym typeface="Arial"/>
            </a:endParaRPr>
          </a:p>
        </p:txBody>
      </p:sp>
      <p:grpSp>
        <p:nvGrpSpPr>
          <p:cNvPr id="64" name="Groupe 63"/>
          <p:cNvGrpSpPr/>
          <p:nvPr/>
        </p:nvGrpSpPr>
        <p:grpSpPr>
          <a:xfrm>
            <a:off x="6279750" y="4371373"/>
            <a:ext cx="603621" cy="539377"/>
            <a:chOff x="2106238" y="4101570"/>
            <a:chExt cx="430008" cy="427481"/>
          </a:xfrm>
        </p:grpSpPr>
        <p:sp>
          <p:nvSpPr>
            <p:cNvPr id="65" name="Freeform 55"/>
            <p:cNvSpPr>
              <a:spLocks noEditPoints="1"/>
            </p:cNvSpPr>
            <p:nvPr/>
          </p:nvSpPr>
          <p:spPr bwMode="auto">
            <a:xfrm>
              <a:off x="2152179" y="4215963"/>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D9222A"/>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6" name="Freeform 56"/>
            <p:cNvSpPr>
              <a:spLocks noEditPoints="1"/>
            </p:cNvSpPr>
            <p:nvPr/>
          </p:nvSpPr>
          <p:spPr bwMode="auto">
            <a:xfrm>
              <a:off x="2152179" y="4241231"/>
              <a:ext cx="78559" cy="12863"/>
            </a:xfrm>
            <a:custGeom>
              <a:avLst/>
              <a:gdLst>
                <a:gd name="T0" fmla="*/ 22 w 281"/>
                <a:gd name="T1" fmla="*/ 46 h 46"/>
                <a:gd name="T2" fmla="*/ 258 w 281"/>
                <a:gd name="T3" fmla="*/ 46 h 46"/>
                <a:gd name="T4" fmla="*/ 281 w 281"/>
                <a:gd name="T5" fmla="*/ 23 h 46"/>
                <a:gd name="T6" fmla="*/ 258 w 281"/>
                <a:gd name="T7" fmla="*/ 0 h 46"/>
                <a:gd name="T8" fmla="*/ 22 w 281"/>
                <a:gd name="T9" fmla="*/ 0 h 46"/>
                <a:gd name="T10" fmla="*/ 0 w 281"/>
                <a:gd name="T11" fmla="*/ 23 h 46"/>
                <a:gd name="T12" fmla="*/ 22 w 281"/>
                <a:gd name="T13" fmla="*/ 46 h 46"/>
                <a:gd name="T14" fmla="*/ 22 w 281"/>
                <a:gd name="T15" fmla="*/ 46 h 46"/>
                <a:gd name="T16" fmla="*/ 22 w 28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22" y="46"/>
                  </a:move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ubicBezTo>
                    <a:pt x="0" y="35"/>
                    <a:pt x="10" y="46"/>
                    <a:pt x="22" y="46"/>
                  </a:cubicBezTo>
                  <a:close/>
                  <a:moveTo>
                    <a:pt x="22" y="46"/>
                  </a:moveTo>
                  <a:cubicBezTo>
                    <a:pt x="22" y="46"/>
                    <a:pt x="22" y="46"/>
                    <a:pt x="22" y="46"/>
                  </a:cubicBezTo>
                </a:path>
              </a:pathLst>
            </a:custGeom>
            <a:solidFill>
              <a:srgbClr val="D9222A"/>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7" name="Freeform 57"/>
            <p:cNvSpPr>
              <a:spLocks noEditPoints="1"/>
            </p:cNvSpPr>
            <p:nvPr/>
          </p:nvSpPr>
          <p:spPr bwMode="auto">
            <a:xfrm>
              <a:off x="2247277" y="4241231"/>
              <a:ext cx="39509" cy="12863"/>
            </a:xfrm>
            <a:custGeom>
              <a:avLst/>
              <a:gdLst>
                <a:gd name="T0" fmla="*/ 141 w 141"/>
                <a:gd name="T1" fmla="*/ 23 h 46"/>
                <a:gd name="T2" fmla="*/ 118 w 141"/>
                <a:gd name="T3" fmla="*/ 0 h 46"/>
                <a:gd name="T4" fmla="*/ 23 w 141"/>
                <a:gd name="T5" fmla="*/ 0 h 46"/>
                <a:gd name="T6" fmla="*/ 0 w 141"/>
                <a:gd name="T7" fmla="*/ 23 h 46"/>
                <a:gd name="T8" fmla="*/ 23 w 141"/>
                <a:gd name="T9" fmla="*/ 46 h 46"/>
                <a:gd name="T10" fmla="*/ 118 w 141"/>
                <a:gd name="T11" fmla="*/ 46 h 46"/>
                <a:gd name="T12" fmla="*/ 141 w 141"/>
                <a:gd name="T13" fmla="*/ 23 h 46"/>
                <a:gd name="T14" fmla="*/ 141 w 141"/>
                <a:gd name="T15" fmla="*/ 23 h 46"/>
                <a:gd name="T16" fmla="*/ 141 w 14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41" y="23"/>
                  </a:moveTo>
                  <a:cubicBezTo>
                    <a:pt x="141" y="11"/>
                    <a:pt x="131" y="0"/>
                    <a:pt x="118" y="0"/>
                  </a:cubicBez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lose/>
                  <a:moveTo>
                    <a:pt x="141" y="23"/>
                  </a:moveTo>
                  <a:cubicBezTo>
                    <a:pt x="141" y="23"/>
                    <a:pt x="141" y="23"/>
                    <a:pt x="141" y="23"/>
                  </a:cubicBezTo>
                </a:path>
              </a:pathLst>
            </a:custGeom>
            <a:solidFill>
              <a:srgbClr val="D9222A"/>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8" name="Freeform 58"/>
            <p:cNvSpPr>
              <a:spLocks noEditPoints="1"/>
            </p:cNvSpPr>
            <p:nvPr/>
          </p:nvSpPr>
          <p:spPr bwMode="auto">
            <a:xfrm>
              <a:off x="2152179" y="4266498"/>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4CBBB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9" name="Freeform 59"/>
            <p:cNvSpPr>
              <a:spLocks noEditPoints="1"/>
            </p:cNvSpPr>
            <p:nvPr/>
          </p:nvSpPr>
          <p:spPr bwMode="auto">
            <a:xfrm>
              <a:off x="2216726" y="4266498"/>
              <a:ext cx="45941" cy="12634"/>
            </a:xfrm>
            <a:custGeom>
              <a:avLst/>
              <a:gdLst>
                <a:gd name="T0" fmla="*/ 22 w 164"/>
                <a:gd name="T1" fmla="*/ 0 h 45"/>
                <a:gd name="T2" fmla="*/ 0 w 164"/>
                <a:gd name="T3" fmla="*/ 23 h 45"/>
                <a:gd name="T4" fmla="*/ 22 w 164"/>
                <a:gd name="T5" fmla="*/ 45 h 45"/>
                <a:gd name="T6" fmla="*/ 142 w 164"/>
                <a:gd name="T7" fmla="*/ 45 h 45"/>
                <a:gd name="T8" fmla="*/ 164 w 164"/>
                <a:gd name="T9" fmla="*/ 23 h 45"/>
                <a:gd name="T10" fmla="*/ 142 w 164"/>
                <a:gd name="T11" fmla="*/ 0 h 45"/>
                <a:gd name="T12" fmla="*/ 22 w 164"/>
                <a:gd name="T13" fmla="*/ 0 h 45"/>
                <a:gd name="T14" fmla="*/ 22 w 164"/>
                <a:gd name="T15" fmla="*/ 0 h 45"/>
                <a:gd name="T16" fmla="*/ 22 w 16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45">
                  <a:moveTo>
                    <a:pt x="22" y="0"/>
                  </a:moveTo>
                  <a:cubicBezTo>
                    <a:pt x="10" y="0"/>
                    <a:pt x="0" y="10"/>
                    <a:pt x="0" y="23"/>
                  </a:cubicBezTo>
                  <a:cubicBezTo>
                    <a:pt x="0" y="35"/>
                    <a:pt x="10" y="45"/>
                    <a:pt x="22" y="45"/>
                  </a:cubicBezTo>
                  <a:cubicBezTo>
                    <a:pt x="142" y="45"/>
                    <a:pt x="142" y="45"/>
                    <a:pt x="142" y="45"/>
                  </a:cubicBezTo>
                  <a:cubicBezTo>
                    <a:pt x="154" y="45"/>
                    <a:pt x="164" y="35"/>
                    <a:pt x="164" y="23"/>
                  </a:cubicBezTo>
                  <a:cubicBezTo>
                    <a:pt x="164" y="10"/>
                    <a:pt x="154" y="0"/>
                    <a:pt x="142" y="0"/>
                  </a:cubicBezTo>
                  <a:lnTo>
                    <a:pt x="22" y="0"/>
                  </a:lnTo>
                  <a:close/>
                  <a:moveTo>
                    <a:pt x="22" y="0"/>
                  </a:moveTo>
                  <a:cubicBezTo>
                    <a:pt x="22" y="0"/>
                    <a:pt x="22" y="0"/>
                    <a:pt x="22" y="0"/>
                  </a:cubicBezTo>
                </a:path>
              </a:pathLst>
            </a:custGeom>
            <a:solidFill>
              <a:srgbClr val="4CBBB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0" name="Freeform 60"/>
            <p:cNvSpPr>
              <a:spLocks noEditPoints="1"/>
            </p:cNvSpPr>
            <p:nvPr/>
          </p:nvSpPr>
          <p:spPr bwMode="auto">
            <a:xfrm>
              <a:off x="2196742" y="4159685"/>
              <a:ext cx="119447" cy="12863"/>
            </a:xfrm>
            <a:custGeom>
              <a:avLst/>
              <a:gdLst>
                <a:gd name="T0" fmla="*/ 404 w 427"/>
                <a:gd name="T1" fmla="*/ 0 h 46"/>
                <a:gd name="T2" fmla="*/ 23 w 427"/>
                <a:gd name="T3" fmla="*/ 0 h 46"/>
                <a:gd name="T4" fmla="*/ 0 w 427"/>
                <a:gd name="T5" fmla="*/ 23 h 46"/>
                <a:gd name="T6" fmla="*/ 23 w 427"/>
                <a:gd name="T7" fmla="*/ 46 h 46"/>
                <a:gd name="T8" fmla="*/ 404 w 427"/>
                <a:gd name="T9" fmla="*/ 46 h 46"/>
                <a:gd name="T10" fmla="*/ 427 w 427"/>
                <a:gd name="T11" fmla="*/ 23 h 46"/>
                <a:gd name="T12" fmla="*/ 404 w 427"/>
                <a:gd name="T13" fmla="*/ 0 h 46"/>
                <a:gd name="T14" fmla="*/ 404 w 427"/>
                <a:gd name="T15" fmla="*/ 0 h 46"/>
                <a:gd name="T16" fmla="*/ 404 w 42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46">
                  <a:moveTo>
                    <a:pt x="404" y="0"/>
                  </a:moveTo>
                  <a:cubicBezTo>
                    <a:pt x="23" y="0"/>
                    <a:pt x="23" y="0"/>
                    <a:pt x="23" y="0"/>
                  </a:cubicBezTo>
                  <a:cubicBezTo>
                    <a:pt x="10" y="0"/>
                    <a:pt x="0" y="10"/>
                    <a:pt x="0" y="23"/>
                  </a:cubicBezTo>
                  <a:cubicBezTo>
                    <a:pt x="0" y="35"/>
                    <a:pt x="10" y="46"/>
                    <a:pt x="23" y="46"/>
                  </a:cubicBezTo>
                  <a:cubicBezTo>
                    <a:pt x="404" y="46"/>
                    <a:pt x="404" y="46"/>
                    <a:pt x="404" y="46"/>
                  </a:cubicBezTo>
                  <a:cubicBezTo>
                    <a:pt x="417" y="46"/>
                    <a:pt x="427" y="35"/>
                    <a:pt x="427" y="23"/>
                  </a:cubicBezTo>
                  <a:cubicBezTo>
                    <a:pt x="427" y="10"/>
                    <a:pt x="417" y="0"/>
                    <a:pt x="404" y="0"/>
                  </a:cubicBezTo>
                  <a:close/>
                  <a:moveTo>
                    <a:pt x="404" y="0"/>
                  </a:moveTo>
                  <a:cubicBezTo>
                    <a:pt x="404" y="0"/>
                    <a:pt x="404" y="0"/>
                    <a:pt x="404" y="0"/>
                  </a:cubicBezTo>
                </a:path>
              </a:pathLst>
            </a:custGeom>
            <a:solidFill>
              <a:srgbClr val="D9222A"/>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1" name="Freeform 61"/>
            <p:cNvSpPr>
              <a:spLocks noEditPoints="1"/>
            </p:cNvSpPr>
            <p:nvPr/>
          </p:nvSpPr>
          <p:spPr bwMode="auto">
            <a:xfrm>
              <a:off x="2152179" y="4190695"/>
              <a:ext cx="78559" cy="12863"/>
            </a:xfrm>
            <a:custGeom>
              <a:avLst/>
              <a:gdLst>
                <a:gd name="T0" fmla="*/ 0 w 281"/>
                <a:gd name="T1" fmla="*/ 23 h 46"/>
                <a:gd name="T2" fmla="*/ 22 w 281"/>
                <a:gd name="T3" fmla="*/ 46 h 46"/>
                <a:gd name="T4" fmla="*/ 258 w 281"/>
                <a:gd name="T5" fmla="*/ 46 h 46"/>
                <a:gd name="T6" fmla="*/ 281 w 281"/>
                <a:gd name="T7" fmla="*/ 23 h 46"/>
                <a:gd name="T8" fmla="*/ 258 w 281"/>
                <a:gd name="T9" fmla="*/ 0 h 46"/>
                <a:gd name="T10" fmla="*/ 22 w 281"/>
                <a:gd name="T11" fmla="*/ 0 h 46"/>
                <a:gd name="T12" fmla="*/ 0 w 281"/>
                <a:gd name="T13" fmla="*/ 23 h 46"/>
                <a:gd name="T14" fmla="*/ 0 w 281"/>
                <a:gd name="T15" fmla="*/ 23 h 46"/>
                <a:gd name="T16" fmla="*/ 0 w 28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0" y="23"/>
                  </a:moveTo>
                  <a:cubicBezTo>
                    <a:pt x="0" y="35"/>
                    <a:pt x="10" y="46"/>
                    <a:pt x="22" y="46"/>
                  </a:cubicBez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lose/>
                  <a:moveTo>
                    <a:pt x="0" y="23"/>
                  </a:moveTo>
                  <a:cubicBezTo>
                    <a:pt x="0" y="23"/>
                    <a:pt x="0" y="23"/>
                    <a:pt x="0" y="23"/>
                  </a:cubicBezTo>
                </a:path>
              </a:pathLst>
            </a:custGeom>
            <a:solidFill>
              <a:srgbClr val="D9222A"/>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2" name="Freeform 62"/>
            <p:cNvSpPr>
              <a:spLocks noEditPoints="1"/>
            </p:cNvSpPr>
            <p:nvPr/>
          </p:nvSpPr>
          <p:spPr bwMode="auto">
            <a:xfrm>
              <a:off x="2301258" y="4190695"/>
              <a:ext cx="59494" cy="12863"/>
            </a:xfrm>
            <a:custGeom>
              <a:avLst/>
              <a:gdLst>
                <a:gd name="T0" fmla="*/ 190 w 212"/>
                <a:gd name="T1" fmla="*/ 0 h 46"/>
                <a:gd name="T2" fmla="*/ 23 w 212"/>
                <a:gd name="T3" fmla="*/ 0 h 46"/>
                <a:gd name="T4" fmla="*/ 0 w 212"/>
                <a:gd name="T5" fmla="*/ 23 h 46"/>
                <a:gd name="T6" fmla="*/ 23 w 212"/>
                <a:gd name="T7" fmla="*/ 46 h 46"/>
                <a:gd name="T8" fmla="*/ 190 w 212"/>
                <a:gd name="T9" fmla="*/ 46 h 46"/>
                <a:gd name="T10" fmla="*/ 212 w 212"/>
                <a:gd name="T11" fmla="*/ 23 h 46"/>
                <a:gd name="T12" fmla="*/ 190 w 212"/>
                <a:gd name="T13" fmla="*/ 0 h 46"/>
                <a:gd name="T14" fmla="*/ 190 w 212"/>
                <a:gd name="T15" fmla="*/ 0 h 46"/>
                <a:gd name="T16" fmla="*/ 190 w 212"/>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
                  <a:moveTo>
                    <a:pt x="190" y="0"/>
                  </a:moveTo>
                  <a:cubicBezTo>
                    <a:pt x="23" y="0"/>
                    <a:pt x="23" y="0"/>
                    <a:pt x="23" y="0"/>
                  </a:cubicBezTo>
                  <a:cubicBezTo>
                    <a:pt x="10" y="0"/>
                    <a:pt x="0" y="11"/>
                    <a:pt x="0" y="23"/>
                  </a:cubicBezTo>
                  <a:cubicBezTo>
                    <a:pt x="0" y="35"/>
                    <a:pt x="10" y="46"/>
                    <a:pt x="23" y="46"/>
                  </a:cubicBezTo>
                  <a:cubicBezTo>
                    <a:pt x="190" y="46"/>
                    <a:pt x="190" y="46"/>
                    <a:pt x="190" y="46"/>
                  </a:cubicBezTo>
                  <a:cubicBezTo>
                    <a:pt x="202" y="46"/>
                    <a:pt x="212" y="35"/>
                    <a:pt x="212" y="23"/>
                  </a:cubicBezTo>
                  <a:cubicBezTo>
                    <a:pt x="212" y="11"/>
                    <a:pt x="202" y="0"/>
                    <a:pt x="190" y="0"/>
                  </a:cubicBezTo>
                  <a:close/>
                  <a:moveTo>
                    <a:pt x="190" y="0"/>
                  </a:moveTo>
                  <a:cubicBezTo>
                    <a:pt x="190" y="0"/>
                    <a:pt x="190" y="0"/>
                    <a:pt x="190" y="0"/>
                  </a:cubicBezTo>
                </a:path>
              </a:pathLst>
            </a:custGeom>
            <a:solidFill>
              <a:srgbClr val="D9222A"/>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3" name="Freeform 63"/>
            <p:cNvSpPr>
              <a:spLocks noEditPoints="1"/>
            </p:cNvSpPr>
            <p:nvPr/>
          </p:nvSpPr>
          <p:spPr bwMode="auto">
            <a:xfrm>
              <a:off x="2247277" y="4190695"/>
              <a:ext cx="39509" cy="12863"/>
            </a:xfrm>
            <a:custGeom>
              <a:avLst/>
              <a:gdLst>
                <a:gd name="T0" fmla="*/ 118 w 141"/>
                <a:gd name="T1" fmla="*/ 0 h 46"/>
                <a:gd name="T2" fmla="*/ 23 w 141"/>
                <a:gd name="T3" fmla="*/ 0 h 46"/>
                <a:gd name="T4" fmla="*/ 0 w 141"/>
                <a:gd name="T5" fmla="*/ 23 h 46"/>
                <a:gd name="T6" fmla="*/ 23 w 141"/>
                <a:gd name="T7" fmla="*/ 46 h 46"/>
                <a:gd name="T8" fmla="*/ 118 w 141"/>
                <a:gd name="T9" fmla="*/ 46 h 46"/>
                <a:gd name="T10" fmla="*/ 141 w 141"/>
                <a:gd name="T11" fmla="*/ 23 h 46"/>
                <a:gd name="T12" fmla="*/ 118 w 141"/>
                <a:gd name="T13" fmla="*/ 0 h 46"/>
                <a:gd name="T14" fmla="*/ 118 w 141"/>
                <a:gd name="T15" fmla="*/ 0 h 46"/>
                <a:gd name="T16" fmla="*/ 118 w 141"/>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18" y="0"/>
                  </a:move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ubicBezTo>
                    <a:pt x="141" y="11"/>
                    <a:pt x="131" y="0"/>
                    <a:pt x="118" y="0"/>
                  </a:cubicBezTo>
                  <a:close/>
                  <a:moveTo>
                    <a:pt x="118" y="0"/>
                  </a:moveTo>
                  <a:cubicBezTo>
                    <a:pt x="118" y="0"/>
                    <a:pt x="118" y="0"/>
                    <a:pt x="118" y="0"/>
                  </a:cubicBezTo>
                </a:path>
              </a:pathLst>
            </a:custGeom>
            <a:solidFill>
              <a:srgbClr val="D9222A"/>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4" name="Freeform 64"/>
            <p:cNvSpPr>
              <a:spLocks noEditPoints="1"/>
            </p:cNvSpPr>
            <p:nvPr/>
          </p:nvSpPr>
          <p:spPr bwMode="auto">
            <a:xfrm>
              <a:off x="2295515" y="4215963"/>
              <a:ext cx="65236" cy="12634"/>
            </a:xfrm>
            <a:custGeom>
              <a:avLst/>
              <a:gdLst>
                <a:gd name="T0" fmla="*/ 211 w 233"/>
                <a:gd name="T1" fmla="*/ 0 h 45"/>
                <a:gd name="T2" fmla="*/ 23 w 233"/>
                <a:gd name="T3" fmla="*/ 0 h 45"/>
                <a:gd name="T4" fmla="*/ 0 w 233"/>
                <a:gd name="T5" fmla="*/ 23 h 45"/>
                <a:gd name="T6" fmla="*/ 23 w 233"/>
                <a:gd name="T7" fmla="*/ 45 h 45"/>
                <a:gd name="T8" fmla="*/ 211 w 233"/>
                <a:gd name="T9" fmla="*/ 45 h 45"/>
                <a:gd name="T10" fmla="*/ 233 w 233"/>
                <a:gd name="T11" fmla="*/ 23 h 45"/>
                <a:gd name="T12" fmla="*/ 211 w 233"/>
                <a:gd name="T13" fmla="*/ 0 h 45"/>
                <a:gd name="T14" fmla="*/ 211 w 233"/>
                <a:gd name="T15" fmla="*/ 0 h 45"/>
                <a:gd name="T16" fmla="*/ 211 w 23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45">
                  <a:moveTo>
                    <a:pt x="211" y="0"/>
                  </a:moveTo>
                  <a:cubicBezTo>
                    <a:pt x="23" y="0"/>
                    <a:pt x="23" y="0"/>
                    <a:pt x="23" y="0"/>
                  </a:cubicBezTo>
                  <a:cubicBezTo>
                    <a:pt x="10" y="0"/>
                    <a:pt x="0" y="10"/>
                    <a:pt x="0" y="23"/>
                  </a:cubicBezTo>
                  <a:cubicBezTo>
                    <a:pt x="0" y="35"/>
                    <a:pt x="10" y="45"/>
                    <a:pt x="23" y="45"/>
                  </a:cubicBezTo>
                  <a:cubicBezTo>
                    <a:pt x="211" y="45"/>
                    <a:pt x="211" y="45"/>
                    <a:pt x="211" y="45"/>
                  </a:cubicBezTo>
                  <a:cubicBezTo>
                    <a:pt x="223" y="45"/>
                    <a:pt x="233" y="35"/>
                    <a:pt x="233" y="23"/>
                  </a:cubicBezTo>
                  <a:cubicBezTo>
                    <a:pt x="233" y="10"/>
                    <a:pt x="223" y="0"/>
                    <a:pt x="211" y="0"/>
                  </a:cubicBezTo>
                  <a:close/>
                  <a:moveTo>
                    <a:pt x="211" y="0"/>
                  </a:moveTo>
                  <a:cubicBezTo>
                    <a:pt x="211" y="0"/>
                    <a:pt x="211" y="0"/>
                    <a:pt x="211" y="0"/>
                  </a:cubicBezTo>
                </a:path>
              </a:pathLst>
            </a:custGeom>
            <a:solidFill>
              <a:srgbClr val="D9222A"/>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5" name="Freeform 65"/>
            <p:cNvSpPr>
              <a:spLocks noEditPoints="1"/>
            </p:cNvSpPr>
            <p:nvPr/>
          </p:nvSpPr>
          <p:spPr bwMode="auto">
            <a:xfrm>
              <a:off x="2216726" y="4215963"/>
              <a:ext cx="62020" cy="12634"/>
            </a:xfrm>
            <a:custGeom>
              <a:avLst/>
              <a:gdLst>
                <a:gd name="T0" fmla="*/ 221 w 221"/>
                <a:gd name="T1" fmla="*/ 23 h 45"/>
                <a:gd name="T2" fmla="*/ 199 w 221"/>
                <a:gd name="T3" fmla="*/ 0 h 45"/>
                <a:gd name="T4" fmla="*/ 22 w 221"/>
                <a:gd name="T5" fmla="*/ 0 h 45"/>
                <a:gd name="T6" fmla="*/ 0 w 221"/>
                <a:gd name="T7" fmla="*/ 23 h 45"/>
                <a:gd name="T8" fmla="*/ 22 w 221"/>
                <a:gd name="T9" fmla="*/ 45 h 45"/>
                <a:gd name="T10" fmla="*/ 199 w 221"/>
                <a:gd name="T11" fmla="*/ 45 h 45"/>
                <a:gd name="T12" fmla="*/ 221 w 221"/>
                <a:gd name="T13" fmla="*/ 23 h 45"/>
                <a:gd name="T14" fmla="*/ 221 w 221"/>
                <a:gd name="T15" fmla="*/ 23 h 45"/>
                <a:gd name="T16" fmla="*/ 221 w 221"/>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5">
                  <a:moveTo>
                    <a:pt x="221" y="23"/>
                  </a:moveTo>
                  <a:cubicBezTo>
                    <a:pt x="221" y="10"/>
                    <a:pt x="211" y="0"/>
                    <a:pt x="199" y="0"/>
                  </a:cubicBezTo>
                  <a:cubicBezTo>
                    <a:pt x="22" y="0"/>
                    <a:pt x="22" y="0"/>
                    <a:pt x="22" y="0"/>
                  </a:cubicBezTo>
                  <a:cubicBezTo>
                    <a:pt x="10" y="0"/>
                    <a:pt x="0" y="10"/>
                    <a:pt x="0" y="23"/>
                  </a:cubicBezTo>
                  <a:cubicBezTo>
                    <a:pt x="0" y="35"/>
                    <a:pt x="10" y="45"/>
                    <a:pt x="22" y="45"/>
                  </a:cubicBezTo>
                  <a:cubicBezTo>
                    <a:pt x="199" y="45"/>
                    <a:pt x="199" y="45"/>
                    <a:pt x="199" y="45"/>
                  </a:cubicBezTo>
                  <a:cubicBezTo>
                    <a:pt x="211" y="45"/>
                    <a:pt x="221" y="35"/>
                    <a:pt x="221" y="23"/>
                  </a:cubicBezTo>
                  <a:close/>
                  <a:moveTo>
                    <a:pt x="221" y="23"/>
                  </a:moveTo>
                  <a:cubicBezTo>
                    <a:pt x="221" y="23"/>
                    <a:pt x="221" y="23"/>
                    <a:pt x="221" y="23"/>
                  </a:cubicBezTo>
                </a:path>
              </a:pathLst>
            </a:custGeom>
            <a:solidFill>
              <a:srgbClr val="D9222A"/>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6" name="Freeform 66"/>
            <p:cNvSpPr>
              <a:spLocks noEditPoints="1"/>
            </p:cNvSpPr>
            <p:nvPr/>
          </p:nvSpPr>
          <p:spPr bwMode="auto">
            <a:xfrm>
              <a:off x="2106238" y="4101570"/>
              <a:ext cx="430008" cy="427481"/>
            </a:xfrm>
            <a:custGeom>
              <a:avLst/>
              <a:gdLst>
                <a:gd name="T0" fmla="*/ 1422 w 1536"/>
                <a:gd name="T1" fmla="*/ 706 h 1534"/>
                <a:gd name="T2" fmla="*/ 1491 w 1536"/>
                <a:gd name="T3" fmla="*/ 969 h 1534"/>
                <a:gd name="T4" fmla="*/ 1183 w 1536"/>
                <a:gd name="T5" fmla="*/ 1359 h 1534"/>
                <a:gd name="T6" fmla="*/ 1169 w 1536"/>
                <a:gd name="T7" fmla="*/ 1486 h 1534"/>
                <a:gd name="T8" fmla="*/ 1168 w 1536"/>
                <a:gd name="T9" fmla="*/ 1488 h 1534"/>
                <a:gd name="T10" fmla="*/ 970 w 1536"/>
                <a:gd name="T11" fmla="*/ 1370 h 1534"/>
                <a:gd name="T12" fmla="*/ 626 w 1536"/>
                <a:gd name="T13" fmla="*/ 1252 h 1534"/>
                <a:gd name="T14" fmla="*/ 626 w 1536"/>
                <a:gd name="T15" fmla="*/ 686 h 1534"/>
                <a:gd name="T16" fmla="*/ 1090 w 1536"/>
                <a:gd name="T17" fmla="*/ 568 h 1534"/>
                <a:gd name="T18" fmla="*/ 1383 w 1536"/>
                <a:gd name="T19" fmla="*/ 663 h 1534"/>
                <a:gd name="T20" fmla="*/ 1090 w 1536"/>
                <a:gd name="T21" fmla="*/ 523 h 1534"/>
                <a:gd name="T22" fmla="*/ 1073 w 1536"/>
                <a:gd name="T23" fmla="*/ 446 h 1534"/>
                <a:gd name="T24" fmla="*/ 627 w 1536"/>
                <a:gd name="T25" fmla="*/ 0 h 1534"/>
                <a:gd name="T26" fmla="*/ 131 w 1536"/>
                <a:gd name="T27" fmla="*/ 131 h 1534"/>
                <a:gd name="T28" fmla="*/ 28 w 1536"/>
                <a:gd name="T29" fmla="*/ 600 h 1534"/>
                <a:gd name="T30" fmla="*/ 70 w 1536"/>
                <a:gd name="T31" fmla="*/ 585 h 1534"/>
                <a:gd name="T32" fmla="*/ 163 w 1536"/>
                <a:gd name="T33" fmla="*/ 163 h 1534"/>
                <a:gd name="T34" fmla="*/ 627 w 1536"/>
                <a:gd name="T35" fmla="*/ 45 h 1534"/>
                <a:gd name="T36" fmla="*/ 1028 w 1536"/>
                <a:gd name="T37" fmla="*/ 446 h 1534"/>
                <a:gd name="T38" fmla="*/ 909 w 1536"/>
                <a:gd name="T39" fmla="*/ 523 h 1534"/>
                <a:gd name="T40" fmla="*/ 464 w 1536"/>
                <a:gd name="T41" fmla="*/ 936 h 1534"/>
                <a:gd name="T42" fmla="*/ 367 w 1536"/>
                <a:gd name="T43" fmla="*/ 965 h 1534"/>
                <a:gd name="T44" fmla="*/ 389 w 1536"/>
                <a:gd name="T45" fmla="*/ 885 h 1534"/>
                <a:gd name="T46" fmla="*/ 115 w 1536"/>
                <a:gd name="T47" fmla="*/ 672 h 1534"/>
                <a:gd name="T48" fmla="*/ 78 w 1536"/>
                <a:gd name="T49" fmla="*/ 697 h 1534"/>
                <a:gd name="T50" fmla="*/ 344 w 1536"/>
                <a:gd name="T51" fmla="*/ 882 h 1534"/>
                <a:gd name="T52" fmla="*/ 330 w 1536"/>
                <a:gd name="T53" fmla="*/ 991 h 1534"/>
                <a:gd name="T54" fmla="*/ 374 w 1536"/>
                <a:gd name="T55" fmla="*/ 1010 h 1534"/>
                <a:gd name="T56" fmla="*/ 594 w 1536"/>
                <a:gd name="T57" fmla="*/ 1284 h 1534"/>
                <a:gd name="T58" fmla="*/ 970 w 1536"/>
                <a:gd name="T59" fmla="*/ 1415 h 1534"/>
                <a:gd name="T60" fmla="*/ 1162 w 1536"/>
                <a:gd name="T61" fmla="*/ 1533 h 1534"/>
                <a:gd name="T62" fmla="*/ 1206 w 1536"/>
                <a:gd name="T63" fmla="*/ 1513 h 1534"/>
                <a:gd name="T64" fmla="*/ 1192 w 1536"/>
                <a:gd name="T65" fmla="*/ 1405 h 1534"/>
                <a:gd name="T66" fmla="*/ 1438 w 1536"/>
                <a:gd name="T67" fmla="*/ 1247 h 1534"/>
                <a:gd name="T68" fmla="*/ 1454 w 1536"/>
                <a:gd name="T69" fmla="*/ 712 h 1534"/>
                <a:gd name="T70" fmla="*/ 1454 w 1536"/>
                <a:gd name="T71" fmla="*/ 71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6" h="1534">
                  <a:moveTo>
                    <a:pt x="1454" y="712"/>
                  </a:moveTo>
                  <a:cubicBezTo>
                    <a:pt x="1447" y="701"/>
                    <a:pt x="1432" y="699"/>
                    <a:pt x="1422" y="706"/>
                  </a:cubicBezTo>
                  <a:cubicBezTo>
                    <a:pt x="1412" y="714"/>
                    <a:pt x="1410" y="728"/>
                    <a:pt x="1417" y="738"/>
                  </a:cubicBezTo>
                  <a:cubicBezTo>
                    <a:pt x="1465" y="806"/>
                    <a:pt x="1491" y="886"/>
                    <a:pt x="1491" y="969"/>
                  </a:cubicBezTo>
                  <a:cubicBezTo>
                    <a:pt x="1491" y="1059"/>
                    <a:pt x="1460" y="1148"/>
                    <a:pt x="1403" y="1219"/>
                  </a:cubicBezTo>
                  <a:cubicBezTo>
                    <a:pt x="1347" y="1289"/>
                    <a:pt x="1269" y="1339"/>
                    <a:pt x="1183" y="1359"/>
                  </a:cubicBezTo>
                  <a:cubicBezTo>
                    <a:pt x="1161" y="1365"/>
                    <a:pt x="1146" y="1385"/>
                    <a:pt x="1147" y="1407"/>
                  </a:cubicBezTo>
                  <a:cubicBezTo>
                    <a:pt x="1148" y="1427"/>
                    <a:pt x="1153" y="1457"/>
                    <a:pt x="1169" y="1486"/>
                  </a:cubicBezTo>
                  <a:cubicBezTo>
                    <a:pt x="1169" y="1486"/>
                    <a:pt x="1170" y="1487"/>
                    <a:pt x="1169" y="1488"/>
                  </a:cubicBezTo>
                  <a:cubicBezTo>
                    <a:pt x="1169" y="1489"/>
                    <a:pt x="1168" y="1489"/>
                    <a:pt x="1168" y="1488"/>
                  </a:cubicBezTo>
                  <a:cubicBezTo>
                    <a:pt x="1114" y="1482"/>
                    <a:pt x="1044" y="1461"/>
                    <a:pt x="1011" y="1396"/>
                  </a:cubicBezTo>
                  <a:cubicBezTo>
                    <a:pt x="1003" y="1380"/>
                    <a:pt x="987" y="1370"/>
                    <a:pt x="970" y="1370"/>
                  </a:cubicBezTo>
                  <a:cubicBezTo>
                    <a:pt x="909" y="1370"/>
                    <a:pt x="909" y="1370"/>
                    <a:pt x="909" y="1370"/>
                  </a:cubicBezTo>
                  <a:cubicBezTo>
                    <a:pt x="803" y="1370"/>
                    <a:pt x="702" y="1329"/>
                    <a:pt x="626" y="1252"/>
                  </a:cubicBezTo>
                  <a:cubicBezTo>
                    <a:pt x="550" y="1176"/>
                    <a:pt x="508" y="1076"/>
                    <a:pt x="508" y="969"/>
                  </a:cubicBezTo>
                  <a:cubicBezTo>
                    <a:pt x="508" y="862"/>
                    <a:pt x="550" y="762"/>
                    <a:pt x="626" y="686"/>
                  </a:cubicBezTo>
                  <a:cubicBezTo>
                    <a:pt x="702" y="610"/>
                    <a:pt x="803" y="568"/>
                    <a:pt x="909" y="568"/>
                  </a:cubicBezTo>
                  <a:cubicBezTo>
                    <a:pt x="1090" y="568"/>
                    <a:pt x="1090" y="568"/>
                    <a:pt x="1090" y="568"/>
                  </a:cubicBezTo>
                  <a:cubicBezTo>
                    <a:pt x="1185" y="568"/>
                    <a:pt x="1278" y="602"/>
                    <a:pt x="1351" y="665"/>
                  </a:cubicBezTo>
                  <a:cubicBezTo>
                    <a:pt x="1360" y="673"/>
                    <a:pt x="1375" y="672"/>
                    <a:pt x="1383" y="663"/>
                  </a:cubicBezTo>
                  <a:cubicBezTo>
                    <a:pt x="1391" y="653"/>
                    <a:pt x="1390" y="639"/>
                    <a:pt x="1380" y="631"/>
                  </a:cubicBezTo>
                  <a:cubicBezTo>
                    <a:pt x="1299" y="561"/>
                    <a:pt x="1196" y="523"/>
                    <a:pt x="1090" y="523"/>
                  </a:cubicBezTo>
                  <a:cubicBezTo>
                    <a:pt x="1067" y="523"/>
                    <a:pt x="1067" y="523"/>
                    <a:pt x="1067" y="523"/>
                  </a:cubicBezTo>
                  <a:cubicBezTo>
                    <a:pt x="1071" y="498"/>
                    <a:pt x="1073" y="472"/>
                    <a:pt x="1073" y="446"/>
                  </a:cubicBezTo>
                  <a:cubicBezTo>
                    <a:pt x="1073" y="328"/>
                    <a:pt x="1027" y="216"/>
                    <a:pt x="942" y="131"/>
                  </a:cubicBezTo>
                  <a:cubicBezTo>
                    <a:pt x="857" y="47"/>
                    <a:pt x="745" y="0"/>
                    <a:pt x="627" y="0"/>
                  </a:cubicBezTo>
                  <a:cubicBezTo>
                    <a:pt x="446" y="0"/>
                    <a:pt x="446" y="0"/>
                    <a:pt x="446" y="0"/>
                  </a:cubicBezTo>
                  <a:cubicBezTo>
                    <a:pt x="328" y="0"/>
                    <a:pt x="216" y="47"/>
                    <a:pt x="131" y="131"/>
                  </a:cubicBezTo>
                  <a:cubicBezTo>
                    <a:pt x="47" y="216"/>
                    <a:pt x="0" y="328"/>
                    <a:pt x="0" y="446"/>
                  </a:cubicBezTo>
                  <a:cubicBezTo>
                    <a:pt x="0" y="499"/>
                    <a:pt x="9" y="551"/>
                    <a:pt x="28" y="600"/>
                  </a:cubicBezTo>
                  <a:cubicBezTo>
                    <a:pt x="32" y="612"/>
                    <a:pt x="45" y="618"/>
                    <a:pt x="57" y="614"/>
                  </a:cubicBezTo>
                  <a:cubicBezTo>
                    <a:pt x="68" y="609"/>
                    <a:pt x="74" y="596"/>
                    <a:pt x="70" y="585"/>
                  </a:cubicBezTo>
                  <a:cubicBezTo>
                    <a:pt x="53" y="540"/>
                    <a:pt x="45" y="494"/>
                    <a:pt x="45" y="446"/>
                  </a:cubicBezTo>
                  <a:cubicBezTo>
                    <a:pt x="45" y="340"/>
                    <a:pt x="87" y="239"/>
                    <a:pt x="163" y="163"/>
                  </a:cubicBezTo>
                  <a:cubicBezTo>
                    <a:pt x="239" y="87"/>
                    <a:pt x="340" y="45"/>
                    <a:pt x="446" y="45"/>
                  </a:cubicBezTo>
                  <a:cubicBezTo>
                    <a:pt x="627" y="45"/>
                    <a:pt x="627" y="45"/>
                    <a:pt x="627" y="45"/>
                  </a:cubicBezTo>
                  <a:cubicBezTo>
                    <a:pt x="733" y="45"/>
                    <a:pt x="834" y="87"/>
                    <a:pt x="910" y="163"/>
                  </a:cubicBezTo>
                  <a:cubicBezTo>
                    <a:pt x="986" y="239"/>
                    <a:pt x="1028" y="340"/>
                    <a:pt x="1028" y="446"/>
                  </a:cubicBezTo>
                  <a:cubicBezTo>
                    <a:pt x="1028" y="472"/>
                    <a:pt x="1025" y="498"/>
                    <a:pt x="1021" y="523"/>
                  </a:cubicBezTo>
                  <a:cubicBezTo>
                    <a:pt x="909" y="523"/>
                    <a:pt x="909" y="523"/>
                    <a:pt x="909" y="523"/>
                  </a:cubicBezTo>
                  <a:cubicBezTo>
                    <a:pt x="791" y="523"/>
                    <a:pt x="679" y="569"/>
                    <a:pt x="594" y="654"/>
                  </a:cubicBezTo>
                  <a:cubicBezTo>
                    <a:pt x="517" y="730"/>
                    <a:pt x="472" y="830"/>
                    <a:pt x="464" y="936"/>
                  </a:cubicBezTo>
                  <a:cubicBezTo>
                    <a:pt x="433" y="954"/>
                    <a:pt x="398" y="962"/>
                    <a:pt x="368" y="966"/>
                  </a:cubicBezTo>
                  <a:cubicBezTo>
                    <a:pt x="368" y="966"/>
                    <a:pt x="367" y="966"/>
                    <a:pt x="367" y="965"/>
                  </a:cubicBezTo>
                  <a:cubicBezTo>
                    <a:pt x="366" y="964"/>
                    <a:pt x="367" y="964"/>
                    <a:pt x="367" y="963"/>
                  </a:cubicBezTo>
                  <a:cubicBezTo>
                    <a:pt x="383" y="934"/>
                    <a:pt x="388" y="904"/>
                    <a:pt x="389" y="885"/>
                  </a:cubicBezTo>
                  <a:cubicBezTo>
                    <a:pt x="390" y="862"/>
                    <a:pt x="375" y="842"/>
                    <a:pt x="353" y="837"/>
                  </a:cubicBezTo>
                  <a:cubicBezTo>
                    <a:pt x="256" y="813"/>
                    <a:pt x="172" y="755"/>
                    <a:pt x="115" y="672"/>
                  </a:cubicBezTo>
                  <a:cubicBezTo>
                    <a:pt x="108" y="661"/>
                    <a:pt x="94" y="659"/>
                    <a:pt x="83" y="666"/>
                  </a:cubicBezTo>
                  <a:cubicBezTo>
                    <a:pt x="73" y="673"/>
                    <a:pt x="71" y="687"/>
                    <a:pt x="78" y="697"/>
                  </a:cubicBezTo>
                  <a:cubicBezTo>
                    <a:pt x="141" y="789"/>
                    <a:pt x="235" y="855"/>
                    <a:pt x="343" y="880"/>
                  </a:cubicBezTo>
                  <a:cubicBezTo>
                    <a:pt x="343" y="881"/>
                    <a:pt x="344" y="881"/>
                    <a:pt x="344" y="882"/>
                  </a:cubicBezTo>
                  <a:cubicBezTo>
                    <a:pt x="343" y="897"/>
                    <a:pt x="339" y="920"/>
                    <a:pt x="327" y="942"/>
                  </a:cubicBezTo>
                  <a:cubicBezTo>
                    <a:pt x="319" y="957"/>
                    <a:pt x="320" y="976"/>
                    <a:pt x="330" y="991"/>
                  </a:cubicBezTo>
                  <a:cubicBezTo>
                    <a:pt x="338" y="1003"/>
                    <a:pt x="353" y="1011"/>
                    <a:pt x="368" y="1011"/>
                  </a:cubicBezTo>
                  <a:cubicBezTo>
                    <a:pt x="370" y="1011"/>
                    <a:pt x="372" y="1011"/>
                    <a:pt x="374" y="1010"/>
                  </a:cubicBezTo>
                  <a:cubicBezTo>
                    <a:pt x="407" y="1006"/>
                    <a:pt x="437" y="998"/>
                    <a:pt x="463" y="987"/>
                  </a:cubicBezTo>
                  <a:cubicBezTo>
                    <a:pt x="468" y="1099"/>
                    <a:pt x="514" y="1204"/>
                    <a:pt x="594" y="1284"/>
                  </a:cubicBezTo>
                  <a:cubicBezTo>
                    <a:pt x="679" y="1369"/>
                    <a:pt x="791" y="1415"/>
                    <a:pt x="909" y="1415"/>
                  </a:cubicBezTo>
                  <a:cubicBezTo>
                    <a:pt x="970" y="1415"/>
                    <a:pt x="970" y="1415"/>
                    <a:pt x="970" y="1415"/>
                  </a:cubicBezTo>
                  <a:cubicBezTo>
                    <a:pt x="970" y="1415"/>
                    <a:pt x="971" y="1416"/>
                    <a:pt x="971" y="1416"/>
                  </a:cubicBezTo>
                  <a:cubicBezTo>
                    <a:pt x="1004" y="1481"/>
                    <a:pt x="1072" y="1522"/>
                    <a:pt x="1162" y="1533"/>
                  </a:cubicBezTo>
                  <a:cubicBezTo>
                    <a:pt x="1164" y="1533"/>
                    <a:pt x="1166" y="1534"/>
                    <a:pt x="1168" y="1534"/>
                  </a:cubicBezTo>
                  <a:cubicBezTo>
                    <a:pt x="1183" y="1534"/>
                    <a:pt x="1198" y="1526"/>
                    <a:pt x="1206" y="1513"/>
                  </a:cubicBezTo>
                  <a:cubicBezTo>
                    <a:pt x="1216" y="1499"/>
                    <a:pt x="1217" y="1480"/>
                    <a:pt x="1209" y="1464"/>
                  </a:cubicBezTo>
                  <a:cubicBezTo>
                    <a:pt x="1197" y="1442"/>
                    <a:pt x="1193" y="1420"/>
                    <a:pt x="1192" y="1405"/>
                  </a:cubicBezTo>
                  <a:cubicBezTo>
                    <a:pt x="1192" y="1404"/>
                    <a:pt x="1193" y="1403"/>
                    <a:pt x="1193" y="1403"/>
                  </a:cubicBezTo>
                  <a:cubicBezTo>
                    <a:pt x="1289" y="1380"/>
                    <a:pt x="1376" y="1325"/>
                    <a:pt x="1438" y="1247"/>
                  </a:cubicBezTo>
                  <a:cubicBezTo>
                    <a:pt x="1501" y="1168"/>
                    <a:pt x="1536" y="1070"/>
                    <a:pt x="1536" y="969"/>
                  </a:cubicBezTo>
                  <a:cubicBezTo>
                    <a:pt x="1536" y="876"/>
                    <a:pt x="1508" y="787"/>
                    <a:pt x="1454" y="712"/>
                  </a:cubicBezTo>
                  <a:close/>
                  <a:moveTo>
                    <a:pt x="1454" y="712"/>
                  </a:moveTo>
                  <a:cubicBezTo>
                    <a:pt x="1454" y="712"/>
                    <a:pt x="1454" y="712"/>
                    <a:pt x="1454" y="71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grpSp>
      <p:sp>
        <p:nvSpPr>
          <p:cNvPr id="77" name="Google Shape;376;g13b5f3b2f4f_0_649">
            <a:extLst>
              <a:ext uri="{FF2B5EF4-FFF2-40B4-BE49-F238E27FC236}">
                <a16:creationId xmlns:a16="http://schemas.microsoft.com/office/drawing/2014/main" id="{0EF6D09D-E577-4A8A-855A-34D714D12510}"/>
              </a:ext>
            </a:extLst>
          </p:cNvPr>
          <p:cNvSpPr txBox="1"/>
          <p:nvPr/>
        </p:nvSpPr>
        <p:spPr>
          <a:xfrm>
            <a:off x="6831643" y="5374457"/>
            <a:ext cx="2132011" cy="941384"/>
          </a:xfrm>
          <a:prstGeom prst="rect">
            <a:avLst/>
          </a:prstGeom>
          <a:solidFill>
            <a:schemeClr val="bg1"/>
          </a:solidFill>
          <a:ln>
            <a:noFill/>
          </a:ln>
        </p:spPr>
        <p:txBody>
          <a:bodyPr spcFirstLastPara="1" wrap="square" lIns="72000" tIns="108000" rIns="72000" bIns="108000" anchor="t" anchorCtr="0">
            <a:spAutoFit/>
          </a:bodyPr>
          <a:lstStyle/>
          <a:p>
            <a:pPr algn="ctr" defTabSz="914377">
              <a:spcBef>
                <a:spcPts val="300"/>
              </a:spcBef>
              <a:spcAft>
                <a:spcPts val="300"/>
              </a:spcAft>
              <a:buClr>
                <a:srgbClr val="595959"/>
              </a:buClr>
              <a:buSzPts val="1000"/>
              <a:defRPr/>
            </a:pPr>
            <a:r>
              <a:rPr lang="fr-FR" sz="1400" i="1" kern="0" dirty="0">
                <a:latin typeface="Calibri" panose="020F0502020204030204" pitchFamily="34" charset="0"/>
                <a:cs typeface="Calibri" panose="020F0502020204030204" pitchFamily="34" charset="0"/>
                <a:sym typeface="Arial"/>
              </a:rPr>
              <a:t>+ 300 000 messages échangés depuis février 2022</a:t>
            </a:r>
          </a:p>
        </p:txBody>
      </p:sp>
      <p:sp>
        <p:nvSpPr>
          <p:cNvPr id="78" name="Google Shape;376;g13b5f3b2f4f_0_649">
            <a:extLst>
              <a:ext uri="{FF2B5EF4-FFF2-40B4-BE49-F238E27FC236}">
                <a16:creationId xmlns:a16="http://schemas.microsoft.com/office/drawing/2014/main" id="{0EF6D09D-E577-4A8A-855A-34D714D12510}"/>
              </a:ext>
            </a:extLst>
          </p:cNvPr>
          <p:cNvSpPr txBox="1"/>
          <p:nvPr/>
        </p:nvSpPr>
        <p:spPr>
          <a:xfrm>
            <a:off x="3082179" y="5396809"/>
            <a:ext cx="2132011" cy="941384"/>
          </a:xfrm>
          <a:prstGeom prst="rect">
            <a:avLst/>
          </a:prstGeom>
          <a:solidFill>
            <a:schemeClr val="bg1"/>
          </a:solidFill>
          <a:ln>
            <a:noFill/>
          </a:ln>
        </p:spPr>
        <p:txBody>
          <a:bodyPr spcFirstLastPara="1" wrap="square" lIns="72000" tIns="108000" rIns="72000" bIns="108000" anchor="t" anchorCtr="0">
            <a:spAutoFit/>
          </a:bodyPr>
          <a:lstStyle/>
          <a:p>
            <a:pPr algn="ctr" defTabSz="914377">
              <a:spcBef>
                <a:spcPts val="300"/>
              </a:spcBef>
              <a:spcAft>
                <a:spcPts val="300"/>
              </a:spcAft>
              <a:buClr>
                <a:srgbClr val="595959"/>
              </a:buClr>
              <a:buSzPts val="1000"/>
              <a:defRPr/>
            </a:pPr>
            <a:r>
              <a:rPr lang="fr-FR" sz="1400" i="1" kern="0" dirty="0">
                <a:latin typeface="Calibri" panose="020F0502020204030204" pitchFamily="34" charset="0"/>
                <a:cs typeface="Calibri" panose="020F0502020204030204" pitchFamily="34" charset="0"/>
                <a:sym typeface="Arial"/>
              </a:rPr>
              <a:t>+ 2M de documents alimentés en septembre 2022</a:t>
            </a:r>
          </a:p>
        </p:txBody>
      </p:sp>
      <p:grpSp>
        <p:nvGrpSpPr>
          <p:cNvPr id="84" name="Group 9">
            <a:extLst>
              <a:ext uri="{FF2B5EF4-FFF2-40B4-BE49-F238E27FC236}">
                <a16:creationId xmlns:a16="http://schemas.microsoft.com/office/drawing/2014/main" id="{B9E34963-20C3-45F7-823A-68D7643392C4}"/>
              </a:ext>
            </a:extLst>
          </p:cNvPr>
          <p:cNvGrpSpPr/>
          <p:nvPr/>
        </p:nvGrpSpPr>
        <p:grpSpPr>
          <a:xfrm>
            <a:off x="6269351" y="1452574"/>
            <a:ext cx="2660495" cy="603621"/>
            <a:chOff x="5179233" y="1720685"/>
            <a:chExt cx="2660495" cy="603621"/>
          </a:xfrm>
        </p:grpSpPr>
        <p:grpSp>
          <p:nvGrpSpPr>
            <p:cNvPr id="85" name="Group 62">
              <a:extLst>
                <a:ext uri="{FF2B5EF4-FFF2-40B4-BE49-F238E27FC236}">
                  <a16:creationId xmlns:a16="http://schemas.microsoft.com/office/drawing/2014/main" id="{065824C0-9D59-43D3-AECA-22A3D35075E7}"/>
                </a:ext>
              </a:extLst>
            </p:cNvPr>
            <p:cNvGrpSpPr/>
            <p:nvPr/>
          </p:nvGrpSpPr>
          <p:grpSpPr>
            <a:xfrm>
              <a:off x="5179233" y="1720685"/>
              <a:ext cx="2660495" cy="603621"/>
              <a:chOff x="1563774" y="1766984"/>
              <a:chExt cx="2660495" cy="603621"/>
            </a:xfrm>
          </p:grpSpPr>
          <p:sp>
            <p:nvSpPr>
              <p:cNvPr id="87" name="Rectangle: Rounded Corners 63">
                <a:extLst>
                  <a:ext uri="{FF2B5EF4-FFF2-40B4-BE49-F238E27FC236}">
                    <a16:creationId xmlns:a16="http://schemas.microsoft.com/office/drawing/2014/main" id="{0DF526A9-BDCB-486F-A807-6F2B4DE3F8D5}"/>
                  </a:ext>
                </a:extLst>
              </p:cNvPr>
              <p:cNvSpPr/>
              <p:nvPr/>
            </p:nvSpPr>
            <p:spPr>
              <a:xfrm>
                <a:off x="1563774" y="1766986"/>
                <a:ext cx="2660495" cy="603617"/>
              </a:xfrm>
              <a:prstGeom prst="roundRect">
                <a:avLst>
                  <a:gd name="adj" fmla="val 50000"/>
                </a:avLst>
              </a:prstGeom>
              <a:solidFill>
                <a:srgbClr val="D9222A"/>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a:p>
            </p:txBody>
          </p:sp>
          <p:sp>
            <p:nvSpPr>
              <p:cNvPr id="88" name="Oval 64">
                <a:extLst>
                  <a:ext uri="{FF2B5EF4-FFF2-40B4-BE49-F238E27FC236}">
                    <a16:creationId xmlns:a16="http://schemas.microsoft.com/office/drawing/2014/main" id="{D0250F21-4D12-41B9-A0A7-3308790ACA60}"/>
                  </a:ext>
                </a:extLst>
              </p:cNvPr>
              <p:cNvSpPr>
                <a:spLocks noChangeAspect="1"/>
              </p:cNvSpPr>
              <p:nvPr/>
            </p:nvSpPr>
            <p:spPr>
              <a:xfrm>
                <a:off x="1563774" y="1766984"/>
                <a:ext cx="603621" cy="603621"/>
              </a:xfrm>
              <a:prstGeom prst="ellipse">
                <a:avLst/>
              </a:prstGeom>
              <a:solidFill>
                <a:schemeClr val="bg1"/>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TextBox 66">
                <a:extLst>
                  <a:ext uri="{FF2B5EF4-FFF2-40B4-BE49-F238E27FC236}">
                    <a16:creationId xmlns:a16="http://schemas.microsoft.com/office/drawing/2014/main" id="{E9A69787-6F50-4D44-9338-3B68D424AFD2}"/>
                  </a:ext>
                </a:extLst>
              </p:cNvPr>
              <p:cNvSpPr txBox="1"/>
              <p:nvPr/>
            </p:nvSpPr>
            <p:spPr>
              <a:xfrm>
                <a:off x="2167395" y="1822573"/>
                <a:ext cx="1880730" cy="492443"/>
              </a:xfrm>
              <a:prstGeom prst="rect">
                <a:avLst/>
              </a:prstGeom>
              <a:noFill/>
            </p:spPr>
            <p:txBody>
              <a:bodyPr wrap="square" tIns="0" bIns="0">
                <a:spAutoFit/>
              </a:bodyPr>
              <a:lstStyle/>
              <a:p>
                <a:pPr algn="ctr"/>
                <a:r>
                  <a:rPr lang="fr-FR" sz="1600" b="1">
                    <a:solidFill>
                      <a:schemeClr val="bg1"/>
                    </a:solidFill>
                  </a:rPr>
                  <a:t>MESSAGERIE MSSanté</a:t>
                </a:r>
              </a:p>
            </p:txBody>
          </p:sp>
        </p:grpSp>
        <p:pic>
          <p:nvPicPr>
            <p:cNvPr id="86"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2"/>
            <a:srcRect l="8754" t="16213" r="9256" b="13832"/>
            <a:stretch/>
          </p:blipFill>
          <p:spPr>
            <a:xfrm>
              <a:off x="5204025" y="1886852"/>
              <a:ext cx="554037" cy="271287"/>
            </a:xfrm>
            <a:prstGeom prst="roundRect">
              <a:avLst>
                <a:gd name="adj" fmla="val 37914"/>
              </a:avLst>
            </a:prstGeom>
          </p:spPr>
        </p:pic>
      </p:grpSp>
      <p:cxnSp>
        <p:nvCxnSpPr>
          <p:cNvPr id="91" name="Connecteur droit 90"/>
          <p:cNvCxnSpPr>
            <a:cxnSpLocks/>
          </p:cNvCxnSpPr>
          <p:nvPr/>
        </p:nvCxnSpPr>
        <p:spPr>
          <a:xfrm flipV="1">
            <a:off x="2420822" y="2701564"/>
            <a:ext cx="0" cy="72012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92" name="Groupe 91"/>
          <p:cNvGrpSpPr/>
          <p:nvPr/>
        </p:nvGrpSpPr>
        <p:grpSpPr>
          <a:xfrm>
            <a:off x="2523432" y="2829988"/>
            <a:ext cx="558747" cy="540523"/>
            <a:chOff x="2379393" y="3575197"/>
            <a:chExt cx="398042" cy="428400"/>
          </a:xfrm>
        </p:grpSpPr>
        <p:grpSp>
          <p:nvGrpSpPr>
            <p:cNvPr id="93" name="Groupe 92"/>
            <p:cNvGrpSpPr/>
            <p:nvPr/>
          </p:nvGrpSpPr>
          <p:grpSpPr>
            <a:xfrm>
              <a:off x="2403505" y="3575197"/>
              <a:ext cx="373930" cy="428400"/>
              <a:chOff x="1026010" y="1430855"/>
              <a:chExt cx="373930" cy="428400"/>
            </a:xfrm>
          </p:grpSpPr>
          <p:sp>
            <p:nvSpPr>
              <p:cNvPr id="95" name="Line 38"/>
              <p:cNvSpPr>
                <a:spLocks noChangeShapeType="1"/>
              </p:cNvSpPr>
              <p:nvPr/>
            </p:nvSpPr>
            <p:spPr bwMode="auto">
              <a:xfrm>
                <a:off x="1123952" y="180657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6" name="Line 39"/>
              <p:cNvSpPr>
                <a:spLocks noChangeShapeType="1"/>
              </p:cNvSpPr>
              <p:nvPr/>
            </p:nvSpPr>
            <p:spPr bwMode="auto">
              <a:xfrm>
                <a:off x="1123952" y="180657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7" name="Freeform 5"/>
              <p:cNvSpPr>
                <a:spLocks noEditPoints="1"/>
              </p:cNvSpPr>
              <p:nvPr/>
            </p:nvSpPr>
            <p:spPr bwMode="auto">
              <a:xfrm>
                <a:off x="1026010" y="1430855"/>
                <a:ext cx="373930" cy="428400"/>
              </a:xfrm>
              <a:custGeom>
                <a:avLst/>
                <a:gdLst>
                  <a:gd name="T0" fmla="*/ 1329 w 1334"/>
                  <a:gd name="T1" fmla="*/ 403 h 1536"/>
                  <a:gd name="T2" fmla="*/ 1175 w 1334"/>
                  <a:gd name="T3" fmla="*/ 164 h 1536"/>
                  <a:gd name="T4" fmla="*/ 1156 w 1334"/>
                  <a:gd name="T5" fmla="*/ 154 h 1536"/>
                  <a:gd name="T6" fmla="*/ 963 w 1334"/>
                  <a:gd name="T7" fmla="*/ 154 h 1536"/>
                  <a:gd name="T8" fmla="*/ 941 w 1334"/>
                  <a:gd name="T9" fmla="*/ 177 h 1536"/>
                  <a:gd name="T10" fmla="*/ 963 w 1334"/>
                  <a:gd name="T11" fmla="*/ 200 h 1536"/>
                  <a:gd name="T12" fmla="*/ 1143 w 1334"/>
                  <a:gd name="T13" fmla="*/ 200 h 1536"/>
                  <a:gd name="T14" fmla="*/ 1282 w 1334"/>
                  <a:gd name="T15" fmla="*/ 415 h 1536"/>
                  <a:gd name="T16" fmla="*/ 1143 w 1334"/>
                  <a:gd name="T17" fmla="*/ 631 h 1536"/>
                  <a:gd name="T18" fmla="*/ 46 w 1334"/>
                  <a:gd name="T19" fmla="*/ 631 h 1536"/>
                  <a:gd name="T20" fmla="*/ 46 w 1334"/>
                  <a:gd name="T21" fmla="*/ 200 h 1536"/>
                  <a:gd name="T22" fmla="*/ 887 w 1334"/>
                  <a:gd name="T23" fmla="*/ 200 h 1536"/>
                  <a:gd name="T24" fmla="*/ 910 w 1334"/>
                  <a:gd name="T25" fmla="*/ 177 h 1536"/>
                  <a:gd name="T26" fmla="*/ 887 w 1334"/>
                  <a:gd name="T27" fmla="*/ 154 h 1536"/>
                  <a:gd name="T28" fmla="*/ 705 w 1334"/>
                  <a:gd name="T29" fmla="*/ 154 h 1536"/>
                  <a:gd name="T30" fmla="*/ 705 w 1334"/>
                  <a:gd name="T31" fmla="*/ 23 h 1536"/>
                  <a:gd name="T32" fmla="*/ 682 w 1334"/>
                  <a:gd name="T33" fmla="*/ 0 h 1536"/>
                  <a:gd name="T34" fmla="*/ 549 w 1334"/>
                  <a:gd name="T35" fmla="*/ 0 h 1536"/>
                  <a:gd name="T36" fmla="*/ 527 w 1334"/>
                  <a:gd name="T37" fmla="*/ 23 h 1536"/>
                  <a:gd name="T38" fmla="*/ 527 w 1334"/>
                  <a:gd name="T39" fmla="*/ 154 h 1536"/>
                  <a:gd name="T40" fmla="*/ 23 w 1334"/>
                  <a:gd name="T41" fmla="*/ 154 h 1536"/>
                  <a:gd name="T42" fmla="*/ 0 w 1334"/>
                  <a:gd name="T43" fmla="*/ 177 h 1536"/>
                  <a:gd name="T44" fmla="*/ 0 w 1334"/>
                  <a:gd name="T45" fmla="*/ 654 h 1536"/>
                  <a:gd name="T46" fmla="*/ 23 w 1334"/>
                  <a:gd name="T47" fmla="*/ 677 h 1536"/>
                  <a:gd name="T48" fmla="*/ 527 w 1334"/>
                  <a:gd name="T49" fmla="*/ 677 h 1536"/>
                  <a:gd name="T50" fmla="*/ 527 w 1334"/>
                  <a:gd name="T51" fmla="*/ 944 h 1536"/>
                  <a:gd name="T52" fmla="*/ 549 w 1334"/>
                  <a:gd name="T53" fmla="*/ 967 h 1536"/>
                  <a:gd name="T54" fmla="*/ 572 w 1334"/>
                  <a:gd name="T55" fmla="*/ 944 h 1536"/>
                  <a:gd name="T56" fmla="*/ 572 w 1334"/>
                  <a:gd name="T57" fmla="*/ 677 h 1536"/>
                  <a:gd name="T58" fmla="*/ 659 w 1334"/>
                  <a:gd name="T59" fmla="*/ 677 h 1536"/>
                  <a:gd name="T60" fmla="*/ 659 w 1334"/>
                  <a:gd name="T61" fmla="*/ 1490 h 1536"/>
                  <a:gd name="T62" fmla="*/ 572 w 1334"/>
                  <a:gd name="T63" fmla="*/ 1490 h 1536"/>
                  <a:gd name="T64" fmla="*/ 572 w 1334"/>
                  <a:gd name="T65" fmla="*/ 1021 h 1536"/>
                  <a:gd name="T66" fmla="*/ 549 w 1334"/>
                  <a:gd name="T67" fmla="*/ 998 h 1536"/>
                  <a:gd name="T68" fmla="*/ 527 w 1334"/>
                  <a:gd name="T69" fmla="*/ 1021 h 1536"/>
                  <a:gd name="T70" fmla="*/ 527 w 1334"/>
                  <a:gd name="T71" fmla="*/ 1513 h 1536"/>
                  <a:gd name="T72" fmla="*/ 549 w 1334"/>
                  <a:gd name="T73" fmla="*/ 1536 h 1536"/>
                  <a:gd name="T74" fmla="*/ 682 w 1334"/>
                  <a:gd name="T75" fmla="*/ 1536 h 1536"/>
                  <a:gd name="T76" fmla="*/ 705 w 1334"/>
                  <a:gd name="T77" fmla="*/ 1513 h 1536"/>
                  <a:gd name="T78" fmla="*/ 705 w 1334"/>
                  <a:gd name="T79" fmla="*/ 677 h 1536"/>
                  <a:gd name="T80" fmla="*/ 1156 w 1334"/>
                  <a:gd name="T81" fmla="*/ 677 h 1536"/>
                  <a:gd name="T82" fmla="*/ 1175 w 1334"/>
                  <a:gd name="T83" fmla="*/ 666 h 1536"/>
                  <a:gd name="T84" fmla="*/ 1329 w 1334"/>
                  <a:gd name="T85" fmla="*/ 428 h 1536"/>
                  <a:gd name="T86" fmla="*/ 1329 w 1334"/>
                  <a:gd name="T87" fmla="*/ 403 h 1536"/>
                  <a:gd name="T88" fmla="*/ 572 w 1334"/>
                  <a:gd name="T89" fmla="*/ 46 h 1536"/>
                  <a:gd name="T90" fmla="*/ 659 w 1334"/>
                  <a:gd name="T91" fmla="*/ 46 h 1536"/>
                  <a:gd name="T92" fmla="*/ 659 w 1334"/>
                  <a:gd name="T93" fmla="*/ 154 h 1536"/>
                  <a:gd name="T94" fmla="*/ 572 w 1334"/>
                  <a:gd name="T95" fmla="*/ 154 h 1536"/>
                  <a:gd name="T96" fmla="*/ 572 w 1334"/>
                  <a:gd name="T97" fmla="*/ 46 h 1536"/>
                  <a:gd name="T98" fmla="*/ 572 w 1334"/>
                  <a:gd name="T99" fmla="*/ 46 h 1536"/>
                  <a:gd name="T100" fmla="*/ 572 w 1334"/>
                  <a:gd name="T101" fmla="*/ 4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4" h="1536">
                    <a:moveTo>
                      <a:pt x="1329" y="403"/>
                    </a:moveTo>
                    <a:cubicBezTo>
                      <a:pt x="1175" y="164"/>
                      <a:pt x="1175" y="164"/>
                      <a:pt x="1175" y="164"/>
                    </a:cubicBezTo>
                    <a:cubicBezTo>
                      <a:pt x="1171" y="158"/>
                      <a:pt x="1163" y="154"/>
                      <a:pt x="1156" y="154"/>
                    </a:cubicBezTo>
                    <a:cubicBezTo>
                      <a:pt x="963" y="154"/>
                      <a:pt x="963" y="154"/>
                      <a:pt x="963" y="154"/>
                    </a:cubicBezTo>
                    <a:cubicBezTo>
                      <a:pt x="951" y="154"/>
                      <a:pt x="941" y="164"/>
                      <a:pt x="941" y="177"/>
                    </a:cubicBezTo>
                    <a:cubicBezTo>
                      <a:pt x="941" y="189"/>
                      <a:pt x="951" y="200"/>
                      <a:pt x="963" y="200"/>
                    </a:cubicBezTo>
                    <a:cubicBezTo>
                      <a:pt x="1143" y="200"/>
                      <a:pt x="1143" y="200"/>
                      <a:pt x="1143" y="200"/>
                    </a:cubicBezTo>
                    <a:cubicBezTo>
                      <a:pt x="1282" y="415"/>
                      <a:pt x="1282" y="415"/>
                      <a:pt x="1282" y="415"/>
                    </a:cubicBezTo>
                    <a:cubicBezTo>
                      <a:pt x="1143" y="631"/>
                      <a:pt x="1143" y="631"/>
                      <a:pt x="1143" y="631"/>
                    </a:cubicBezTo>
                    <a:cubicBezTo>
                      <a:pt x="46" y="631"/>
                      <a:pt x="46" y="631"/>
                      <a:pt x="46" y="631"/>
                    </a:cubicBezTo>
                    <a:cubicBezTo>
                      <a:pt x="46" y="200"/>
                      <a:pt x="46" y="200"/>
                      <a:pt x="46" y="200"/>
                    </a:cubicBezTo>
                    <a:cubicBezTo>
                      <a:pt x="887" y="200"/>
                      <a:pt x="887" y="200"/>
                      <a:pt x="887" y="200"/>
                    </a:cubicBezTo>
                    <a:cubicBezTo>
                      <a:pt x="900" y="200"/>
                      <a:pt x="910" y="189"/>
                      <a:pt x="910" y="177"/>
                    </a:cubicBezTo>
                    <a:cubicBezTo>
                      <a:pt x="910" y="164"/>
                      <a:pt x="900" y="154"/>
                      <a:pt x="887" y="154"/>
                    </a:cubicBezTo>
                    <a:cubicBezTo>
                      <a:pt x="705" y="154"/>
                      <a:pt x="705" y="154"/>
                      <a:pt x="705" y="154"/>
                    </a:cubicBezTo>
                    <a:cubicBezTo>
                      <a:pt x="705" y="23"/>
                      <a:pt x="705" y="23"/>
                      <a:pt x="705" y="23"/>
                    </a:cubicBezTo>
                    <a:cubicBezTo>
                      <a:pt x="705" y="10"/>
                      <a:pt x="695" y="0"/>
                      <a:pt x="682" y="0"/>
                    </a:cubicBezTo>
                    <a:cubicBezTo>
                      <a:pt x="549" y="0"/>
                      <a:pt x="549" y="0"/>
                      <a:pt x="549" y="0"/>
                    </a:cubicBezTo>
                    <a:cubicBezTo>
                      <a:pt x="537" y="0"/>
                      <a:pt x="527" y="10"/>
                      <a:pt x="527" y="23"/>
                    </a:cubicBezTo>
                    <a:cubicBezTo>
                      <a:pt x="527" y="154"/>
                      <a:pt x="527" y="154"/>
                      <a:pt x="527" y="154"/>
                    </a:cubicBezTo>
                    <a:cubicBezTo>
                      <a:pt x="23" y="154"/>
                      <a:pt x="23" y="154"/>
                      <a:pt x="23" y="154"/>
                    </a:cubicBezTo>
                    <a:cubicBezTo>
                      <a:pt x="10" y="154"/>
                      <a:pt x="0" y="164"/>
                      <a:pt x="0" y="177"/>
                    </a:cubicBezTo>
                    <a:cubicBezTo>
                      <a:pt x="0" y="654"/>
                      <a:pt x="0" y="654"/>
                      <a:pt x="0" y="654"/>
                    </a:cubicBezTo>
                    <a:cubicBezTo>
                      <a:pt x="0" y="666"/>
                      <a:pt x="10" y="677"/>
                      <a:pt x="23" y="677"/>
                    </a:cubicBezTo>
                    <a:cubicBezTo>
                      <a:pt x="527" y="677"/>
                      <a:pt x="527" y="677"/>
                      <a:pt x="527" y="677"/>
                    </a:cubicBezTo>
                    <a:cubicBezTo>
                      <a:pt x="527" y="944"/>
                      <a:pt x="527" y="944"/>
                      <a:pt x="527" y="944"/>
                    </a:cubicBezTo>
                    <a:cubicBezTo>
                      <a:pt x="527" y="957"/>
                      <a:pt x="537" y="967"/>
                      <a:pt x="549" y="967"/>
                    </a:cubicBezTo>
                    <a:cubicBezTo>
                      <a:pt x="562" y="967"/>
                      <a:pt x="572" y="957"/>
                      <a:pt x="572" y="944"/>
                    </a:cubicBezTo>
                    <a:cubicBezTo>
                      <a:pt x="572" y="677"/>
                      <a:pt x="572" y="677"/>
                      <a:pt x="572" y="677"/>
                    </a:cubicBezTo>
                    <a:cubicBezTo>
                      <a:pt x="659" y="677"/>
                      <a:pt x="659" y="677"/>
                      <a:pt x="659" y="677"/>
                    </a:cubicBezTo>
                    <a:cubicBezTo>
                      <a:pt x="659" y="1490"/>
                      <a:pt x="659" y="1490"/>
                      <a:pt x="659" y="1490"/>
                    </a:cubicBezTo>
                    <a:cubicBezTo>
                      <a:pt x="572" y="1490"/>
                      <a:pt x="572" y="1490"/>
                      <a:pt x="572" y="1490"/>
                    </a:cubicBezTo>
                    <a:cubicBezTo>
                      <a:pt x="572" y="1021"/>
                      <a:pt x="572" y="1021"/>
                      <a:pt x="572" y="1021"/>
                    </a:cubicBezTo>
                    <a:cubicBezTo>
                      <a:pt x="572" y="1008"/>
                      <a:pt x="562" y="998"/>
                      <a:pt x="549" y="998"/>
                    </a:cubicBezTo>
                    <a:cubicBezTo>
                      <a:pt x="537" y="998"/>
                      <a:pt x="527" y="1008"/>
                      <a:pt x="527" y="1021"/>
                    </a:cubicBezTo>
                    <a:cubicBezTo>
                      <a:pt x="527" y="1513"/>
                      <a:pt x="527" y="1513"/>
                      <a:pt x="527" y="1513"/>
                    </a:cubicBezTo>
                    <a:cubicBezTo>
                      <a:pt x="527" y="1526"/>
                      <a:pt x="537" y="1536"/>
                      <a:pt x="549" y="1536"/>
                    </a:cubicBezTo>
                    <a:cubicBezTo>
                      <a:pt x="682" y="1536"/>
                      <a:pt x="682" y="1536"/>
                      <a:pt x="682" y="1536"/>
                    </a:cubicBezTo>
                    <a:cubicBezTo>
                      <a:pt x="695" y="1536"/>
                      <a:pt x="705" y="1526"/>
                      <a:pt x="705" y="1513"/>
                    </a:cubicBezTo>
                    <a:cubicBezTo>
                      <a:pt x="705" y="677"/>
                      <a:pt x="705" y="677"/>
                      <a:pt x="705" y="677"/>
                    </a:cubicBezTo>
                    <a:cubicBezTo>
                      <a:pt x="1156" y="677"/>
                      <a:pt x="1156" y="677"/>
                      <a:pt x="1156" y="677"/>
                    </a:cubicBezTo>
                    <a:cubicBezTo>
                      <a:pt x="1163" y="677"/>
                      <a:pt x="1171" y="673"/>
                      <a:pt x="1175" y="666"/>
                    </a:cubicBezTo>
                    <a:cubicBezTo>
                      <a:pt x="1329" y="428"/>
                      <a:pt x="1329" y="428"/>
                      <a:pt x="1329" y="428"/>
                    </a:cubicBezTo>
                    <a:cubicBezTo>
                      <a:pt x="1334" y="420"/>
                      <a:pt x="1334" y="410"/>
                      <a:pt x="1329" y="403"/>
                    </a:cubicBezTo>
                    <a:close/>
                    <a:moveTo>
                      <a:pt x="572" y="46"/>
                    </a:moveTo>
                    <a:cubicBezTo>
                      <a:pt x="659" y="46"/>
                      <a:pt x="659" y="46"/>
                      <a:pt x="659" y="46"/>
                    </a:cubicBezTo>
                    <a:cubicBezTo>
                      <a:pt x="659" y="154"/>
                      <a:pt x="659" y="154"/>
                      <a:pt x="659" y="154"/>
                    </a:cubicBezTo>
                    <a:cubicBezTo>
                      <a:pt x="572" y="154"/>
                      <a:pt x="572" y="154"/>
                      <a:pt x="572" y="154"/>
                    </a:cubicBezTo>
                    <a:lnTo>
                      <a:pt x="572" y="46"/>
                    </a:lnTo>
                    <a:close/>
                    <a:moveTo>
                      <a:pt x="572" y="46"/>
                    </a:moveTo>
                    <a:cubicBezTo>
                      <a:pt x="572" y="46"/>
                      <a:pt x="572" y="46"/>
                      <a:pt x="572" y="46"/>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grpSp>
        <p:sp>
          <p:nvSpPr>
            <p:cNvPr id="94" name="ZoneTexte 93"/>
            <p:cNvSpPr txBox="1"/>
            <p:nvPr/>
          </p:nvSpPr>
          <p:spPr>
            <a:xfrm>
              <a:off x="2379393" y="3603725"/>
              <a:ext cx="398042" cy="178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800" i="0" u="none" strike="noStrike" cap="none" spc="0" normalizeH="0" baseline="0">
                  <a:ln>
                    <a:noFill/>
                  </a:ln>
                  <a:solidFill>
                    <a:srgbClr val="2A9CA9"/>
                  </a:solidFill>
                  <a:effectLst/>
                  <a:uFillTx/>
                  <a:latin typeface="Calibri" panose="020F0502020204030204" pitchFamily="34" charset="0"/>
                  <a:cs typeface="Calibri" panose="020F0502020204030204" pitchFamily="34" charset="0"/>
                  <a:sym typeface="Helvetica Neue"/>
                </a:rPr>
                <a:t>SORTIE</a:t>
              </a:r>
            </a:p>
          </p:txBody>
        </p:sp>
      </p:grpSp>
      <p:grpSp>
        <p:nvGrpSpPr>
          <p:cNvPr id="98" name="Groupe 97"/>
          <p:cNvGrpSpPr/>
          <p:nvPr/>
        </p:nvGrpSpPr>
        <p:grpSpPr>
          <a:xfrm>
            <a:off x="2654129" y="4624740"/>
            <a:ext cx="334800" cy="428400"/>
            <a:chOff x="5239206" y="2744788"/>
            <a:chExt cx="338185" cy="430134"/>
          </a:xfrm>
        </p:grpSpPr>
        <p:sp>
          <p:nvSpPr>
            <p:cNvPr id="99" name="Freeform 63"/>
            <p:cNvSpPr>
              <a:spLocks noEditPoints="1"/>
            </p:cNvSpPr>
            <p:nvPr/>
          </p:nvSpPr>
          <p:spPr bwMode="auto">
            <a:xfrm>
              <a:off x="5239206" y="2744788"/>
              <a:ext cx="338185" cy="430134"/>
            </a:xfrm>
            <a:custGeom>
              <a:avLst/>
              <a:gdLst>
                <a:gd name="T0" fmla="*/ 1196 w 1203"/>
                <a:gd name="T1" fmla="*/ 298 h 1536"/>
                <a:gd name="T2" fmla="*/ 905 w 1203"/>
                <a:gd name="T3" fmla="*/ 7 h 1536"/>
                <a:gd name="T4" fmla="*/ 889 w 1203"/>
                <a:gd name="T5" fmla="*/ 0 h 1536"/>
                <a:gd name="T6" fmla="*/ 69 w 1203"/>
                <a:gd name="T7" fmla="*/ 0 h 1536"/>
                <a:gd name="T8" fmla="*/ 0 w 1203"/>
                <a:gd name="T9" fmla="*/ 69 h 1536"/>
                <a:gd name="T10" fmla="*/ 0 w 1203"/>
                <a:gd name="T11" fmla="*/ 1467 h 1536"/>
                <a:gd name="T12" fmla="*/ 69 w 1203"/>
                <a:gd name="T13" fmla="*/ 1536 h 1536"/>
                <a:gd name="T14" fmla="*/ 549 w 1203"/>
                <a:gd name="T15" fmla="*/ 1536 h 1536"/>
                <a:gd name="T16" fmla="*/ 572 w 1203"/>
                <a:gd name="T17" fmla="*/ 1514 h 1536"/>
                <a:gd name="T18" fmla="*/ 549 w 1203"/>
                <a:gd name="T19" fmla="*/ 1491 h 1536"/>
                <a:gd name="T20" fmla="*/ 69 w 1203"/>
                <a:gd name="T21" fmla="*/ 1491 h 1536"/>
                <a:gd name="T22" fmla="*/ 45 w 1203"/>
                <a:gd name="T23" fmla="*/ 1467 h 1536"/>
                <a:gd name="T24" fmla="*/ 45 w 1203"/>
                <a:gd name="T25" fmla="*/ 69 h 1536"/>
                <a:gd name="T26" fmla="*/ 69 w 1203"/>
                <a:gd name="T27" fmla="*/ 45 h 1536"/>
                <a:gd name="T28" fmla="*/ 867 w 1203"/>
                <a:gd name="T29" fmla="*/ 45 h 1536"/>
                <a:gd name="T30" fmla="*/ 867 w 1203"/>
                <a:gd name="T31" fmla="*/ 267 h 1536"/>
                <a:gd name="T32" fmla="*/ 936 w 1203"/>
                <a:gd name="T33" fmla="*/ 336 h 1536"/>
                <a:gd name="T34" fmla="*/ 1158 w 1203"/>
                <a:gd name="T35" fmla="*/ 336 h 1536"/>
                <a:gd name="T36" fmla="*/ 1158 w 1203"/>
                <a:gd name="T37" fmla="*/ 715 h 1536"/>
                <a:gd name="T38" fmla="*/ 1181 w 1203"/>
                <a:gd name="T39" fmla="*/ 738 h 1536"/>
                <a:gd name="T40" fmla="*/ 1203 w 1203"/>
                <a:gd name="T41" fmla="*/ 715 h 1536"/>
                <a:gd name="T42" fmla="*/ 1203 w 1203"/>
                <a:gd name="T43" fmla="*/ 314 h 1536"/>
                <a:gd name="T44" fmla="*/ 1196 w 1203"/>
                <a:gd name="T45" fmla="*/ 298 h 1536"/>
                <a:gd name="T46" fmla="*/ 936 w 1203"/>
                <a:gd name="T47" fmla="*/ 291 h 1536"/>
                <a:gd name="T48" fmla="*/ 912 w 1203"/>
                <a:gd name="T49" fmla="*/ 267 h 1536"/>
                <a:gd name="T50" fmla="*/ 912 w 1203"/>
                <a:gd name="T51" fmla="*/ 77 h 1536"/>
                <a:gd name="T52" fmla="*/ 1126 w 1203"/>
                <a:gd name="T53" fmla="*/ 291 h 1536"/>
                <a:gd name="T54" fmla="*/ 936 w 1203"/>
                <a:gd name="T55" fmla="*/ 291 h 1536"/>
                <a:gd name="T56" fmla="*/ 936 w 1203"/>
                <a:gd name="T57" fmla="*/ 291 h 1536"/>
                <a:gd name="T58" fmla="*/ 936 w 1203"/>
                <a:gd name="T59" fmla="*/ 29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3" h="1536">
                  <a:moveTo>
                    <a:pt x="1196" y="298"/>
                  </a:moveTo>
                  <a:cubicBezTo>
                    <a:pt x="905" y="7"/>
                    <a:pt x="905" y="7"/>
                    <a:pt x="905" y="7"/>
                  </a:cubicBezTo>
                  <a:cubicBezTo>
                    <a:pt x="901" y="3"/>
                    <a:pt x="895" y="0"/>
                    <a:pt x="889" y="0"/>
                  </a:cubicBezTo>
                  <a:cubicBezTo>
                    <a:pt x="69" y="0"/>
                    <a:pt x="69" y="0"/>
                    <a:pt x="69" y="0"/>
                  </a:cubicBezTo>
                  <a:cubicBezTo>
                    <a:pt x="31" y="0"/>
                    <a:pt x="0" y="31"/>
                    <a:pt x="0" y="69"/>
                  </a:cubicBezTo>
                  <a:cubicBezTo>
                    <a:pt x="0" y="1467"/>
                    <a:pt x="0" y="1467"/>
                    <a:pt x="0" y="1467"/>
                  </a:cubicBezTo>
                  <a:cubicBezTo>
                    <a:pt x="0" y="1505"/>
                    <a:pt x="31" y="1536"/>
                    <a:pt x="69" y="1536"/>
                  </a:cubicBezTo>
                  <a:cubicBezTo>
                    <a:pt x="549" y="1536"/>
                    <a:pt x="549" y="1536"/>
                    <a:pt x="549" y="1536"/>
                  </a:cubicBezTo>
                  <a:cubicBezTo>
                    <a:pt x="561" y="1536"/>
                    <a:pt x="572" y="1526"/>
                    <a:pt x="572" y="1514"/>
                  </a:cubicBezTo>
                  <a:cubicBezTo>
                    <a:pt x="572" y="1501"/>
                    <a:pt x="561" y="1491"/>
                    <a:pt x="549" y="1491"/>
                  </a:cubicBezTo>
                  <a:cubicBezTo>
                    <a:pt x="69" y="1491"/>
                    <a:pt x="69" y="1491"/>
                    <a:pt x="69" y="1491"/>
                  </a:cubicBezTo>
                  <a:cubicBezTo>
                    <a:pt x="56" y="1491"/>
                    <a:pt x="45" y="1480"/>
                    <a:pt x="45" y="1467"/>
                  </a:cubicBezTo>
                  <a:cubicBezTo>
                    <a:pt x="45" y="69"/>
                    <a:pt x="45" y="69"/>
                    <a:pt x="45" y="69"/>
                  </a:cubicBezTo>
                  <a:cubicBezTo>
                    <a:pt x="45" y="56"/>
                    <a:pt x="56" y="45"/>
                    <a:pt x="69" y="45"/>
                  </a:cubicBezTo>
                  <a:cubicBezTo>
                    <a:pt x="867" y="45"/>
                    <a:pt x="867" y="45"/>
                    <a:pt x="867" y="45"/>
                  </a:cubicBezTo>
                  <a:cubicBezTo>
                    <a:pt x="867" y="267"/>
                    <a:pt x="867" y="267"/>
                    <a:pt x="867" y="267"/>
                  </a:cubicBezTo>
                  <a:cubicBezTo>
                    <a:pt x="867" y="306"/>
                    <a:pt x="897" y="336"/>
                    <a:pt x="936" y="336"/>
                  </a:cubicBezTo>
                  <a:cubicBezTo>
                    <a:pt x="1158" y="336"/>
                    <a:pt x="1158" y="336"/>
                    <a:pt x="1158" y="336"/>
                  </a:cubicBezTo>
                  <a:cubicBezTo>
                    <a:pt x="1158" y="715"/>
                    <a:pt x="1158" y="715"/>
                    <a:pt x="1158" y="715"/>
                  </a:cubicBezTo>
                  <a:cubicBezTo>
                    <a:pt x="1158" y="728"/>
                    <a:pt x="1168" y="738"/>
                    <a:pt x="1181" y="738"/>
                  </a:cubicBezTo>
                  <a:cubicBezTo>
                    <a:pt x="1193" y="738"/>
                    <a:pt x="1203" y="728"/>
                    <a:pt x="1203" y="715"/>
                  </a:cubicBezTo>
                  <a:cubicBezTo>
                    <a:pt x="1203" y="314"/>
                    <a:pt x="1203" y="314"/>
                    <a:pt x="1203" y="314"/>
                  </a:cubicBezTo>
                  <a:cubicBezTo>
                    <a:pt x="1203" y="308"/>
                    <a:pt x="1201" y="302"/>
                    <a:pt x="1196" y="298"/>
                  </a:cubicBezTo>
                  <a:close/>
                  <a:moveTo>
                    <a:pt x="936" y="291"/>
                  </a:moveTo>
                  <a:cubicBezTo>
                    <a:pt x="922" y="291"/>
                    <a:pt x="912" y="281"/>
                    <a:pt x="912" y="267"/>
                  </a:cubicBezTo>
                  <a:cubicBezTo>
                    <a:pt x="912" y="77"/>
                    <a:pt x="912" y="77"/>
                    <a:pt x="912" y="77"/>
                  </a:cubicBezTo>
                  <a:cubicBezTo>
                    <a:pt x="1126" y="291"/>
                    <a:pt x="1126" y="291"/>
                    <a:pt x="1126" y="291"/>
                  </a:cubicBezTo>
                  <a:lnTo>
                    <a:pt x="936" y="291"/>
                  </a:lnTo>
                  <a:close/>
                  <a:moveTo>
                    <a:pt x="936" y="291"/>
                  </a:moveTo>
                  <a:cubicBezTo>
                    <a:pt x="936" y="291"/>
                    <a:pt x="936" y="291"/>
                    <a:pt x="936" y="29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0" name="Freeform 64"/>
            <p:cNvSpPr>
              <a:spLocks noEditPoints="1"/>
            </p:cNvSpPr>
            <p:nvPr/>
          </p:nvSpPr>
          <p:spPr bwMode="auto">
            <a:xfrm>
              <a:off x="5376350" y="2810243"/>
              <a:ext cx="60780" cy="12468"/>
            </a:xfrm>
            <a:custGeom>
              <a:avLst/>
              <a:gdLst>
                <a:gd name="T0" fmla="*/ 194 w 216"/>
                <a:gd name="T1" fmla="*/ 45 h 45"/>
                <a:gd name="T2" fmla="*/ 216 w 216"/>
                <a:gd name="T3" fmla="*/ 23 h 45"/>
                <a:gd name="T4" fmla="*/ 194 w 216"/>
                <a:gd name="T5" fmla="*/ 0 h 45"/>
                <a:gd name="T6" fmla="*/ 23 w 216"/>
                <a:gd name="T7" fmla="*/ 0 h 45"/>
                <a:gd name="T8" fmla="*/ 0 w 216"/>
                <a:gd name="T9" fmla="*/ 23 h 45"/>
                <a:gd name="T10" fmla="*/ 23 w 216"/>
                <a:gd name="T11" fmla="*/ 45 h 45"/>
                <a:gd name="T12" fmla="*/ 194 w 216"/>
                <a:gd name="T13" fmla="*/ 45 h 45"/>
                <a:gd name="T14" fmla="*/ 194 w 216"/>
                <a:gd name="T15" fmla="*/ 45 h 45"/>
                <a:gd name="T16" fmla="*/ 194 w 216"/>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5">
                  <a:moveTo>
                    <a:pt x="194" y="45"/>
                  </a:moveTo>
                  <a:cubicBezTo>
                    <a:pt x="206" y="45"/>
                    <a:pt x="216" y="35"/>
                    <a:pt x="216" y="23"/>
                  </a:cubicBezTo>
                  <a:cubicBezTo>
                    <a:pt x="216" y="10"/>
                    <a:pt x="206" y="0"/>
                    <a:pt x="194" y="0"/>
                  </a:cubicBezTo>
                  <a:cubicBezTo>
                    <a:pt x="23" y="0"/>
                    <a:pt x="23" y="0"/>
                    <a:pt x="23" y="0"/>
                  </a:cubicBezTo>
                  <a:cubicBezTo>
                    <a:pt x="10" y="0"/>
                    <a:pt x="0" y="10"/>
                    <a:pt x="0" y="23"/>
                  </a:cubicBezTo>
                  <a:cubicBezTo>
                    <a:pt x="0" y="35"/>
                    <a:pt x="10" y="45"/>
                    <a:pt x="23" y="45"/>
                  </a:cubicBezTo>
                  <a:lnTo>
                    <a:pt x="194" y="45"/>
                  </a:lnTo>
                  <a:close/>
                  <a:moveTo>
                    <a:pt x="194" y="45"/>
                  </a:moveTo>
                  <a:cubicBezTo>
                    <a:pt x="194" y="45"/>
                    <a:pt x="194" y="45"/>
                    <a:pt x="194"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1" name="Freeform 65"/>
            <p:cNvSpPr>
              <a:spLocks noEditPoints="1"/>
            </p:cNvSpPr>
            <p:nvPr/>
          </p:nvSpPr>
          <p:spPr bwMode="auto">
            <a:xfrm>
              <a:off x="5281284" y="2872581"/>
              <a:ext cx="249353" cy="134027"/>
            </a:xfrm>
            <a:custGeom>
              <a:avLst/>
              <a:gdLst>
                <a:gd name="T0" fmla="*/ 564 w 886"/>
                <a:gd name="T1" fmla="*/ 481 h 481"/>
                <a:gd name="T2" fmla="*/ 644 w 886"/>
                <a:gd name="T3" fmla="*/ 389 h 481"/>
                <a:gd name="T4" fmla="*/ 816 w 886"/>
                <a:gd name="T5" fmla="*/ 162 h 481"/>
                <a:gd name="T6" fmla="*/ 886 w 886"/>
                <a:gd name="T7" fmla="*/ 81 h 481"/>
                <a:gd name="T8" fmla="*/ 804 w 886"/>
                <a:gd name="T9" fmla="*/ 0 h 481"/>
                <a:gd name="T10" fmla="*/ 724 w 886"/>
                <a:gd name="T11" fmla="*/ 92 h 481"/>
                <a:gd name="T12" fmla="*/ 556 w 886"/>
                <a:gd name="T13" fmla="*/ 313 h 481"/>
                <a:gd name="T14" fmla="*/ 404 w 886"/>
                <a:gd name="T15" fmla="*/ 172 h 481"/>
                <a:gd name="T16" fmla="*/ 323 w 886"/>
                <a:gd name="T17" fmla="*/ 94 h 481"/>
                <a:gd name="T18" fmla="*/ 241 w 886"/>
                <a:gd name="T19" fmla="*/ 172 h 481"/>
                <a:gd name="T20" fmla="*/ 84 w 886"/>
                <a:gd name="T21" fmla="*/ 318 h 481"/>
                <a:gd name="T22" fmla="*/ 0 w 886"/>
                <a:gd name="T23" fmla="*/ 399 h 481"/>
                <a:gd name="T24" fmla="*/ 82 w 886"/>
                <a:gd name="T25" fmla="*/ 481 h 481"/>
                <a:gd name="T26" fmla="*/ 163 w 886"/>
                <a:gd name="T27" fmla="*/ 403 h 481"/>
                <a:gd name="T28" fmla="*/ 320 w 886"/>
                <a:gd name="T29" fmla="*/ 256 h 481"/>
                <a:gd name="T30" fmla="*/ 325 w 886"/>
                <a:gd name="T31" fmla="*/ 256 h 481"/>
                <a:gd name="T32" fmla="*/ 482 w 886"/>
                <a:gd name="T33" fmla="*/ 403 h 481"/>
                <a:gd name="T34" fmla="*/ 564 w 886"/>
                <a:gd name="T35" fmla="*/ 481 h 481"/>
                <a:gd name="T36" fmla="*/ 564 w 886"/>
                <a:gd name="T37" fmla="*/ 436 h 481"/>
                <a:gd name="T38" fmla="*/ 527 w 886"/>
                <a:gd name="T39" fmla="*/ 399 h 481"/>
                <a:gd name="T40" fmla="*/ 564 w 886"/>
                <a:gd name="T41" fmla="*/ 363 h 481"/>
                <a:gd name="T42" fmla="*/ 564 w 886"/>
                <a:gd name="T43" fmla="*/ 363 h 481"/>
                <a:gd name="T44" fmla="*/ 600 w 886"/>
                <a:gd name="T45" fmla="*/ 399 h 481"/>
                <a:gd name="T46" fmla="*/ 564 w 886"/>
                <a:gd name="T47" fmla="*/ 436 h 481"/>
                <a:gd name="T48" fmla="*/ 804 w 886"/>
                <a:gd name="T49" fmla="*/ 45 h 481"/>
                <a:gd name="T50" fmla="*/ 841 w 886"/>
                <a:gd name="T51" fmla="*/ 81 h 481"/>
                <a:gd name="T52" fmla="*/ 796 w 886"/>
                <a:gd name="T53" fmla="*/ 116 h 481"/>
                <a:gd name="T54" fmla="*/ 768 w 886"/>
                <a:gd name="T55" fmla="*/ 81 h 481"/>
                <a:gd name="T56" fmla="*/ 804 w 886"/>
                <a:gd name="T57" fmla="*/ 45 h 481"/>
                <a:gd name="T58" fmla="*/ 766 w 886"/>
                <a:gd name="T59" fmla="*/ 153 h 481"/>
                <a:gd name="T60" fmla="*/ 622 w 886"/>
                <a:gd name="T61" fmla="*/ 343 h 481"/>
                <a:gd name="T62" fmla="*/ 602 w 886"/>
                <a:gd name="T63" fmla="*/ 328 h 481"/>
                <a:gd name="T64" fmla="*/ 746 w 886"/>
                <a:gd name="T65" fmla="*/ 137 h 481"/>
                <a:gd name="T66" fmla="*/ 766 w 886"/>
                <a:gd name="T67" fmla="*/ 153 h 481"/>
                <a:gd name="T68" fmla="*/ 323 w 886"/>
                <a:gd name="T69" fmla="*/ 139 h 481"/>
                <a:gd name="T70" fmla="*/ 359 w 886"/>
                <a:gd name="T71" fmla="*/ 175 h 481"/>
                <a:gd name="T72" fmla="*/ 323 w 886"/>
                <a:gd name="T73" fmla="*/ 211 h 481"/>
                <a:gd name="T74" fmla="*/ 286 w 886"/>
                <a:gd name="T75" fmla="*/ 175 h 481"/>
                <a:gd name="T76" fmla="*/ 323 w 886"/>
                <a:gd name="T77" fmla="*/ 139 h 481"/>
                <a:gd name="T78" fmla="*/ 82 w 886"/>
                <a:gd name="T79" fmla="*/ 436 h 481"/>
                <a:gd name="T80" fmla="*/ 45 w 886"/>
                <a:gd name="T81" fmla="*/ 399 h 481"/>
                <a:gd name="T82" fmla="*/ 82 w 886"/>
                <a:gd name="T83" fmla="*/ 363 h 481"/>
                <a:gd name="T84" fmla="*/ 118 w 886"/>
                <a:gd name="T85" fmla="*/ 399 h 481"/>
                <a:gd name="T86" fmla="*/ 82 w 886"/>
                <a:gd name="T87" fmla="*/ 436 h 481"/>
                <a:gd name="T88" fmla="*/ 149 w 886"/>
                <a:gd name="T89" fmla="*/ 354 h 481"/>
                <a:gd name="T90" fmla="*/ 132 w 886"/>
                <a:gd name="T91" fmla="*/ 335 h 481"/>
                <a:gd name="T92" fmla="*/ 255 w 886"/>
                <a:gd name="T93" fmla="*/ 220 h 481"/>
                <a:gd name="T94" fmla="*/ 273 w 886"/>
                <a:gd name="T95" fmla="*/ 239 h 481"/>
                <a:gd name="T96" fmla="*/ 149 w 886"/>
                <a:gd name="T97" fmla="*/ 354 h 481"/>
                <a:gd name="T98" fmla="*/ 390 w 886"/>
                <a:gd name="T99" fmla="*/ 220 h 481"/>
                <a:gd name="T100" fmla="*/ 513 w 886"/>
                <a:gd name="T101" fmla="*/ 335 h 481"/>
                <a:gd name="T102" fmla="*/ 496 w 886"/>
                <a:gd name="T103" fmla="*/ 354 h 481"/>
                <a:gd name="T104" fmla="*/ 373 w 886"/>
                <a:gd name="T105" fmla="*/ 239 h 481"/>
                <a:gd name="T106" fmla="*/ 390 w 886"/>
                <a:gd name="T107" fmla="*/ 220 h 481"/>
                <a:gd name="T108" fmla="*/ 390 w 886"/>
                <a:gd name="T109" fmla="*/ 220 h 481"/>
                <a:gd name="T110" fmla="*/ 390 w 886"/>
                <a:gd name="T111" fmla="*/ 22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6" h="481">
                  <a:moveTo>
                    <a:pt x="564" y="481"/>
                  </a:moveTo>
                  <a:cubicBezTo>
                    <a:pt x="612" y="481"/>
                    <a:pt x="651" y="438"/>
                    <a:pt x="644" y="389"/>
                  </a:cubicBezTo>
                  <a:cubicBezTo>
                    <a:pt x="816" y="162"/>
                    <a:pt x="816" y="162"/>
                    <a:pt x="816" y="162"/>
                  </a:cubicBezTo>
                  <a:cubicBezTo>
                    <a:pt x="855" y="156"/>
                    <a:pt x="886" y="122"/>
                    <a:pt x="886" y="81"/>
                  </a:cubicBezTo>
                  <a:cubicBezTo>
                    <a:pt x="886" y="36"/>
                    <a:pt x="849" y="0"/>
                    <a:pt x="804" y="0"/>
                  </a:cubicBezTo>
                  <a:cubicBezTo>
                    <a:pt x="756" y="0"/>
                    <a:pt x="717" y="43"/>
                    <a:pt x="724" y="92"/>
                  </a:cubicBezTo>
                  <a:cubicBezTo>
                    <a:pt x="556" y="313"/>
                    <a:pt x="556" y="313"/>
                    <a:pt x="556" y="313"/>
                  </a:cubicBezTo>
                  <a:cubicBezTo>
                    <a:pt x="404" y="172"/>
                    <a:pt x="404" y="172"/>
                    <a:pt x="404" y="172"/>
                  </a:cubicBezTo>
                  <a:cubicBezTo>
                    <a:pt x="402" y="128"/>
                    <a:pt x="366" y="94"/>
                    <a:pt x="323" y="94"/>
                  </a:cubicBezTo>
                  <a:cubicBezTo>
                    <a:pt x="279" y="94"/>
                    <a:pt x="243" y="128"/>
                    <a:pt x="241" y="172"/>
                  </a:cubicBezTo>
                  <a:cubicBezTo>
                    <a:pt x="84" y="318"/>
                    <a:pt x="84" y="318"/>
                    <a:pt x="84" y="318"/>
                  </a:cubicBezTo>
                  <a:cubicBezTo>
                    <a:pt x="38" y="317"/>
                    <a:pt x="0" y="354"/>
                    <a:pt x="0" y="399"/>
                  </a:cubicBezTo>
                  <a:cubicBezTo>
                    <a:pt x="0" y="444"/>
                    <a:pt x="37" y="481"/>
                    <a:pt x="82" y="481"/>
                  </a:cubicBezTo>
                  <a:cubicBezTo>
                    <a:pt x="126" y="481"/>
                    <a:pt x="161" y="446"/>
                    <a:pt x="163" y="403"/>
                  </a:cubicBezTo>
                  <a:cubicBezTo>
                    <a:pt x="320" y="256"/>
                    <a:pt x="320" y="256"/>
                    <a:pt x="320" y="256"/>
                  </a:cubicBezTo>
                  <a:cubicBezTo>
                    <a:pt x="323" y="256"/>
                    <a:pt x="322" y="256"/>
                    <a:pt x="325" y="256"/>
                  </a:cubicBezTo>
                  <a:cubicBezTo>
                    <a:pt x="482" y="403"/>
                    <a:pt x="482" y="403"/>
                    <a:pt x="482" y="403"/>
                  </a:cubicBezTo>
                  <a:cubicBezTo>
                    <a:pt x="484" y="446"/>
                    <a:pt x="520" y="481"/>
                    <a:pt x="564" y="481"/>
                  </a:cubicBezTo>
                  <a:close/>
                  <a:moveTo>
                    <a:pt x="564" y="436"/>
                  </a:moveTo>
                  <a:cubicBezTo>
                    <a:pt x="543" y="436"/>
                    <a:pt x="527" y="419"/>
                    <a:pt x="527" y="399"/>
                  </a:cubicBezTo>
                  <a:cubicBezTo>
                    <a:pt x="527" y="379"/>
                    <a:pt x="544" y="363"/>
                    <a:pt x="564" y="363"/>
                  </a:cubicBezTo>
                  <a:cubicBezTo>
                    <a:pt x="564" y="363"/>
                    <a:pt x="564" y="363"/>
                    <a:pt x="564" y="363"/>
                  </a:cubicBezTo>
                  <a:cubicBezTo>
                    <a:pt x="584" y="363"/>
                    <a:pt x="600" y="379"/>
                    <a:pt x="600" y="399"/>
                  </a:cubicBezTo>
                  <a:cubicBezTo>
                    <a:pt x="600" y="419"/>
                    <a:pt x="584" y="436"/>
                    <a:pt x="564" y="436"/>
                  </a:cubicBezTo>
                  <a:close/>
                  <a:moveTo>
                    <a:pt x="804" y="45"/>
                  </a:moveTo>
                  <a:cubicBezTo>
                    <a:pt x="824" y="45"/>
                    <a:pt x="841" y="61"/>
                    <a:pt x="841" y="81"/>
                  </a:cubicBezTo>
                  <a:cubicBezTo>
                    <a:pt x="841" y="105"/>
                    <a:pt x="819" y="122"/>
                    <a:pt x="796" y="116"/>
                  </a:cubicBezTo>
                  <a:cubicBezTo>
                    <a:pt x="780" y="112"/>
                    <a:pt x="768" y="98"/>
                    <a:pt x="768" y="81"/>
                  </a:cubicBezTo>
                  <a:cubicBezTo>
                    <a:pt x="768" y="61"/>
                    <a:pt x="784" y="45"/>
                    <a:pt x="804" y="45"/>
                  </a:cubicBezTo>
                  <a:close/>
                  <a:moveTo>
                    <a:pt x="766" y="153"/>
                  </a:moveTo>
                  <a:cubicBezTo>
                    <a:pt x="622" y="343"/>
                    <a:pt x="622" y="343"/>
                    <a:pt x="622" y="343"/>
                  </a:cubicBezTo>
                  <a:cubicBezTo>
                    <a:pt x="616" y="337"/>
                    <a:pt x="609" y="332"/>
                    <a:pt x="602" y="328"/>
                  </a:cubicBezTo>
                  <a:cubicBezTo>
                    <a:pt x="746" y="137"/>
                    <a:pt x="746" y="137"/>
                    <a:pt x="746" y="137"/>
                  </a:cubicBezTo>
                  <a:cubicBezTo>
                    <a:pt x="752" y="144"/>
                    <a:pt x="758" y="149"/>
                    <a:pt x="766" y="153"/>
                  </a:cubicBezTo>
                  <a:close/>
                  <a:moveTo>
                    <a:pt x="323" y="139"/>
                  </a:moveTo>
                  <a:cubicBezTo>
                    <a:pt x="343" y="139"/>
                    <a:pt x="359" y="155"/>
                    <a:pt x="359" y="175"/>
                  </a:cubicBezTo>
                  <a:cubicBezTo>
                    <a:pt x="359" y="195"/>
                    <a:pt x="342" y="211"/>
                    <a:pt x="323" y="211"/>
                  </a:cubicBezTo>
                  <a:cubicBezTo>
                    <a:pt x="303" y="211"/>
                    <a:pt x="286" y="195"/>
                    <a:pt x="286" y="175"/>
                  </a:cubicBezTo>
                  <a:cubicBezTo>
                    <a:pt x="286" y="155"/>
                    <a:pt x="303" y="139"/>
                    <a:pt x="323" y="139"/>
                  </a:cubicBezTo>
                  <a:close/>
                  <a:moveTo>
                    <a:pt x="82" y="436"/>
                  </a:moveTo>
                  <a:cubicBezTo>
                    <a:pt x="62" y="436"/>
                    <a:pt x="45" y="419"/>
                    <a:pt x="45" y="399"/>
                  </a:cubicBezTo>
                  <a:cubicBezTo>
                    <a:pt x="45" y="379"/>
                    <a:pt x="62" y="363"/>
                    <a:pt x="82" y="363"/>
                  </a:cubicBezTo>
                  <a:cubicBezTo>
                    <a:pt x="102" y="363"/>
                    <a:pt x="118" y="379"/>
                    <a:pt x="118" y="399"/>
                  </a:cubicBezTo>
                  <a:cubicBezTo>
                    <a:pt x="118" y="419"/>
                    <a:pt x="102" y="436"/>
                    <a:pt x="82" y="436"/>
                  </a:cubicBezTo>
                  <a:close/>
                  <a:moveTo>
                    <a:pt x="149" y="354"/>
                  </a:moveTo>
                  <a:cubicBezTo>
                    <a:pt x="145" y="347"/>
                    <a:pt x="139" y="341"/>
                    <a:pt x="132" y="335"/>
                  </a:cubicBezTo>
                  <a:cubicBezTo>
                    <a:pt x="255" y="220"/>
                    <a:pt x="255" y="220"/>
                    <a:pt x="255" y="220"/>
                  </a:cubicBezTo>
                  <a:cubicBezTo>
                    <a:pt x="260" y="228"/>
                    <a:pt x="266" y="234"/>
                    <a:pt x="273" y="239"/>
                  </a:cubicBezTo>
                  <a:lnTo>
                    <a:pt x="149" y="354"/>
                  </a:lnTo>
                  <a:close/>
                  <a:moveTo>
                    <a:pt x="390" y="220"/>
                  </a:moveTo>
                  <a:cubicBezTo>
                    <a:pt x="513" y="335"/>
                    <a:pt x="513" y="335"/>
                    <a:pt x="513" y="335"/>
                  </a:cubicBezTo>
                  <a:cubicBezTo>
                    <a:pt x="507" y="341"/>
                    <a:pt x="501" y="347"/>
                    <a:pt x="496" y="354"/>
                  </a:cubicBezTo>
                  <a:cubicBezTo>
                    <a:pt x="373" y="239"/>
                    <a:pt x="373" y="239"/>
                    <a:pt x="373" y="239"/>
                  </a:cubicBezTo>
                  <a:cubicBezTo>
                    <a:pt x="379" y="234"/>
                    <a:pt x="385" y="228"/>
                    <a:pt x="390" y="220"/>
                  </a:cubicBezTo>
                  <a:close/>
                  <a:moveTo>
                    <a:pt x="390" y="220"/>
                  </a:moveTo>
                  <a:cubicBezTo>
                    <a:pt x="390" y="220"/>
                    <a:pt x="390" y="220"/>
                    <a:pt x="390" y="22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2" name="Freeform 66"/>
            <p:cNvSpPr>
              <a:spLocks noEditPoints="1"/>
            </p:cNvSpPr>
            <p:nvPr/>
          </p:nvSpPr>
          <p:spPr bwMode="auto">
            <a:xfrm>
              <a:off x="5290635" y="3034661"/>
              <a:ext cx="105975" cy="12468"/>
            </a:xfrm>
            <a:custGeom>
              <a:avLst/>
              <a:gdLst>
                <a:gd name="T0" fmla="*/ 357 w 379"/>
                <a:gd name="T1" fmla="*/ 0 h 45"/>
                <a:gd name="T2" fmla="*/ 22 w 379"/>
                <a:gd name="T3" fmla="*/ 0 h 45"/>
                <a:gd name="T4" fmla="*/ 0 w 379"/>
                <a:gd name="T5" fmla="*/ 22 h 45"/>
                <a:gd name="T6" fmla="*/ 22 w 379"/>
                <a:gd name="T7" fmla="*/ 45 h 45"/>
                <a:gd name="T8" fmla="*/ 357 w 379"/>
                <a:gd name="T9" fmla="*/ 45 h 45"/>
                <a:gd name="T10" fmla="*/ 379 w 379"/>
                <a:gd name="T11" fmla="*/ 22 h 45"/>
                <a:gd name="T12" fmla="*/ 357 w 379"/>
                <a:gd name="T13" fmla="*/ 0 h 45"/>
                <a:gd name="T14" fmla="*/ 357 w 379"/>
                <a:gd name="T15" fmla="*/ 0 h 45"/>
                <a:gd name="T16" fmla="*/ 357 w 3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357" y="0"/>
                  </a:moveTo>
                  <a:cubicBezTo>
                    <a:pt x="22" y="0"/>
                    <a:pt x="22" y="0"/>
                    <a:pt x="22" y="0"/>
                  </a:cubicBezTo>
                  <a:cubicBezTo>
                    <a:pt x="10" y="0"/>
                    <a:pt x="0" y="10"/>
                    <a:pt x="0" y="22"/>
                  </a:cubicBezTo>
                  <a:cubicBezTo>
                    <a:pt x="0" y="35"/>
                    <a:pt x="10" y="45"/>
                    <a:pt x="22" y="45"/>
                  </a:cubicBezTo>
                  <a:cubicBezTo>
                    <a:pt x="357" y="45"/>
                    <a:pt x="357" y="45"/>
                    <a:pt x="357" y="45"/>
                  </a:cubicBezTo>
                  <a:cubicBezTo>
                    <a:pt x="369" y="45"/>
                    <a:pt x="379" y="35"/>
                    <a:pt x="379" y="22"/>
                  </a:cubicBezTo>
                  <a:cubicBezTo>
                    <a:pt x="379" y="10"/>
                    <a:pt x="369" y="0"/>
                    <a:pt x="357" y="0"/>
                  </a:cubicBezTo>
                  <a:close/>
                  <a:moveTo>
                    <a:pt x="357" y="0"/>
                  </a:moveTo>
                  <a:cubicBezTo>
                    <a:pt x="357" y="0"/>
                    <a:pt x="357" y="0"/>
                    <a:pt x="357"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3" name="Freeform 67"/>
            <p:cNvSpPr>
              <a:spLocks noEditPoints="1"/>
            </p:cNvSpPr>
            <p:nvPr/>
          </p:nvSpPr>
          <p:spPr bwMode="auto">
            <a:xfrm>
              <a:off x="5290635" y="3064272"/>
              <a:ext cx="105975" cy="12468"/>
            </a:xfrm>
            <a:custGeom>
              <a:avLst/>
              <a:gdLst>
                <a:gd name="T0" fmla="*/ 357 w 379"/>
                <a:gd name="T1" fmla="*/ 0 h 45"/>
                <a:gd name="T2" fmla="*/ 22 w 379"/>
                <a:gd name="T3" fmla="*/ 0 h 45"/>
                <a:gd name="T4" fmla="*/ 0 w 379"/>
                <a:gd name="T5" fmla="*/ 22 h 45"/>
                <a:gd name="T6" fmla="*/ 22 w 379"/>
                <a:gd name="T7" fmla="*/ 45 h 45"/>
                <a:gd name="T8" fmla="*/ 357 w 379"/>
                <a:gd name="T9" fmla="*/ 45 h 45"/>
                <a:gd name="T10" fmla="*/ 379 w 379"/>
                <a:gd name="T11" fmla="*/ 22 h 45"/>
                <a:gd name="T12" fmla="*/ 357 w 379"/>
                <a:gd name="T13" fmla="*/ 0 h 45"/>
                <a:gd name="T14" fmla="*/ 357 w 379"/>
                <a:gd name="T15" fmla="*/ 0 h 45"/>
                <a:gd name="T16" fmla="*/ 357 w 3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357" y="0"/>
                  </a:moveTo>
                  <a:cubicBezTo>
                    <a:pt x="22" y="0"/>
                    <a:pt x="22" y="0"/>
                    <a:pt x="22" y="0"/>
                  </a:cubicBezTo>
                  <a:cubicBezTo>
                    <a:pt x="10" y="0"/>
                    <a:pt x="0" y="10"/>
                    <a:pt x="0" y="22"/>
                  </a:cubicBezTo>
                  <a:cubicBezTo>
                    <a:pt x="0" y="35"/>
                    <a:pt x="10" y="45"/>
                    <a:pt x="22" y="45"/>
                  </a:cubicBezTo>
                  <a:cubicBezTo>
                    <a:pt x="357" y="45"/>
                    <a:pt x="357" y="45"/>
                    <a:pt x="357" y="45"/>
                  </a:cubicBezTo>
                  <a:cubicBezTo>
                    <a:pt x="369" y="45"/>
                    <a:pt x="379" y="35"/>
                    <a:pt x="379" y="22"/>
                  </a:cubicBezTo>
                  <a:cubicBezTo>
                    <a:pt x="379" y="10"/>
                    <a:pt x="369" y="0"/>
                    <a:pt x="357" y="0"/>
                  </a:cubicBezTo>
                  <a:close/>
                  <a:moveTo>
                    <a:pt x="357" y="0"/>
                  </a:moveTo>
                  <a:cubicBezTo>
                    <a:pt x="357" y="0"/>
                    <a:pt x="357" y="0"/>
                    <a:pt x="357"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4" name="Freeform 68"/>
            <p:cNvSpPr>
              <a:spLocks noEditPoints="1"/>
            </p:cNvSpPr>
            <p:nvPr/>
          </p:nvSpPr>
          <p:spPr bwMode="auto">
            <a:xfrm>
              <a:off x="5290635" y="3093882"/>
              <a:ext cx="105975" cy="12468"/>
            </a:xfrm>
            <a:custGeom>
              <a:avLst/>
              <a:gdLst>
                <a:gd name="T0" fmla="*/ 357 w 379"/>
                <a:gd name="T1" fmla="*/ 0 h 45"/>
                <a:gd name="T2" fmla="*/ 22 w 379"/>
                <a:gd name="T3" fmla="*/ 0 h 45"/>
                <a:gd name="T4" fmla="*/ 0 w 379"/>
                <a:gd name="T5" fmla="*/ 22 h 45"/>
                <a:gd name="T6" fmla="*/ 22 w 379"/>
                <a:gd name="T7" fmla="*/ 45 h 45"/>
                <a:gd name="T8" fmla="*/ 357 w 379"/>
                <a:gd name="T9" fmla="*/ 45 h 45"/>
                <a:gd name="T10" fmla="*/ 379 w 379"/>
                <a:gd name="T11" fmla="*/ 22 h 45"/>
                <a:gd name="T12" fmla="*/ 357 w 379"/>
                <a:gd name="T13" fmla="*/ 0 h 45"/>
                <a:gd name="T14" fmla="*/ 357 w 379"/>
                <a:gd name="T15" fmla="*/ 0 h 45"/>
                <a:gd name="T16" fmla="*/ 357 w 3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357" y="0"/>
                  </a:moveTo>
                  <a:cubicBezTo>
                    <a:pt x="22" y="0"/>
                    <a:pt x="22" y="0"/>
                    <a:pt x="22" y="0"/>
                  </a:cubicBezTo>
                  <a:cubicBezTo>
                    <a:pt x="10" y="0"/>
                    <a:pt x="0" y="10"/>
                    <a:pt x="0" y="22"/>
                  </a:cubicBezTo>
                  <a:cubicBezTo>
                    <a:pt x="0" y="35"/>
                    <a:pt x="10" y="45"/>
                    <a:pt x="22" y="45"/>
                  </a:cubicBezTo>
                  <a:cubicBezTo>
                    <a:pt x="357" y="45"/>
                    <a:pt x="357" y="45"/>
                    <a:pt x="357" y="45"/>
                  </a:cubicBezTo>
                  <a:cubicBezTo>
                    <a:pt x="369" y="45"/>
                    <a:pt x="379" y="35"/>
                    <a:pt x="379" y="22"/>
                  </a:cubicBezTo>
                  <a:cubicBezTo>
                    <a:pt x="379" y="10"/>
                    <a:pt x="369" y="0"/>
                    <a:pt x="357" y="0"/>
                  </a:cubicBezTo>
                  <a:close/>
                  <a:moveTo>
                    <a:pt x="357" y="0"/>
                  </a:moveTo>
                  <a:cubicBezTo>
                    <a:pt x="357" y="0"/>
                    <a:pt x="357" y="0"/>
                    <a:pt x="357"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5" name="Freeform 69"/>
            <p:cNvSpPr>
              <a:spLocks noEditPoints="1"/>
            </p:cNvSpPr>
            <p:nvPr/>
          </p:nvSpPr>
          <p:spPr bwMode="auto">
            <a:xfrm>
              <a:off x="5415312" y="3034661"/>
              <a:ext cx="107533" cy="12468"/>
            </a:xfrm>
            <a:custGeom>
              <a:avLst/>
              <a:gdLst>
                <a:gd name="T0" fmla="*/ 357 w 379"/>
                <a:gd name="T1" fmla="*/ 0 h 45"/>
                <a:gd name="T2" fmla="*/ 22 w 379"/>
                <a:gd name="T3" fmla="*/ 0 h 45"/>
                <a:gd name="T4" fmla="*/ 0 w 379"/>
                <a:gd name="T5" fmla="*/ 22 h 45"/>
                <a:gd name="T6" fmla="*/ 22 w 379"/>
                <a:gd name="T7" fmla="*/ 45 h 45"/>
                <a:gd name="T8" fmla="*/ 357 w 379"/>
                <a:gd name="T9" fmla="*/ 45 h 45"/>
                <a:gd name="T10" fmla="*/ 379 w 379"/>
                <a:gd name="T11" fmla="*/ 22 h 45"/>
                <a:gd name="T12" fmla="*/ 357 w 379"/>
                <a:gd name="T13" fmla="*/ 0 h 45"/>
                <a:gd name="T14" fmla="*/ 357 w 379"/>
                <a:gd name="T15" fmla="*/ 0 h 45"/>
                <a:gd name="T16" fmla="*/ 357 w 3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357" y="0"/>
                  </a:moveTo>
                  <a:cubicBezTo>
                    <a:pt x="22" y="0"/>
                    <a:pt x="22" y="0"/>
                    <a:pt x="22" y="0"/>
                  </a:cubicBezTo>
                  <a:cubicBezTo>
                    <a:pt x="10" y="0"/>
                    <a:pt x="0" y="10"/>
                    <a:pt x="0" y="22"/>
                  </a:cubicBezTo>
                  <a:cubicBezTo>
                    <a:pt x="0" y="35"/>
                    <a:pt x="10" y="45"/>
                    <a:pt x="22" y="45"/>
                  </a:cubicBezTo>
                  <a:cubicBezTo>
                    <a:pt x="357" y="45"/>
                    <a:pt x="357" y="45"/>
                    <a:pt x="357" y="45"/>
                  </a:cubicBezTo>
                  <a:cubicBezTo>
                    <a:pt x="369" y="45"/>
                    <a:pt x="379" y="35"/>
                    <a:pt x="379" y="22"/>
                  </a:cubicBezTo>
                  <a:cubicBezTo>
                    <a:pt x="379" y="10"/>
                    <a:pt x="369" y="0"/>
                    <a:pt x="357" y="0"/>
                  </a:cubicBezTo>
                  <a:close/>
                  <a:moveTo>
                    <a:pt x="357" y="0"/>
                  </a:moveTo>
                  <a:cubicBezTo>
                    <a:pt x="357" y="0"/>
                    <a:pt x="357" y="0"/>
                    <a:pt x="357"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6" name="Freeform 70"/>
            <p:cNvSpPr>
              <a:spLocks noEditPoints="1"/>
            </p:cNvSpPr>
            <p:nvPr/>
          </p:nvSpPr>
          <p:spPr bwMode="auto">
            <a:xfrm>
              <a:off x="5415312" y="3064272"/>
              <a:ext cx="107533" cy="12468"/>
            </a:xfrm>
            <a:custGeom>
              <a:avLst/>
              <a:gdLst>
                <a:gd name="T0" fmla="*/ 357 w 379"/>
                <a:gd name="T1" fmla="*/ 0 h 45"/>
                <a:gd name="T2" fmla="*/ 22 w 379"/>
                <a:gd name="T3" fmla="*/ 0 h 45"/>
                <a:gd name="T4" fmla="*/ 0 w 379"/>
                <a:gd name="T5" fmla="*/ 22 h 45"/>
                <a:gd name="T6" fmla="*/ 22 w 379"/>
                <a:gd name="T7" fmla="*/ 45 h 45"/>
                <a:gd name="T8" fmla="*/ 357 w 379"/>
                <a:gd name="T9" fmla="*/ 45 h 45"/>
                <a:gd name="T10" fmla="*/ 379 w 379"/>
                <a:gd name="T11" fmla="*/ 22 h 45"/>
                <a:gd name="T12" fmla="*/ 357 w 379"/>
                <a:gd name="T13" fmla="*/ 0 h 45"/>
                <a:gd name="T14" fmla="*/ 357 w 379"/>
                <a:gd name="T15" fmla="*/ 0 h 45"/>
                <a:gd name="T16" fmla="*/ 357 w 37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357" y="0"/>
                  </a:moveTo>
                  <a:cubicBezTo>
                    <a:pt x="22" y="0"/>
                    <a:pt x="22" y="0"/>
                    <a:pt x="22" y="0"/>
                  </a:cubicBezTo>
                  <a:cubicBezTo>
                    <a:pt x="10" y="0"/>
                    <a:pt x="0" y="10"/>
                    <a:pt x="0" y="22"/>
                  </a:cubicBezTo>
                  <a:cubicBezTo>
                    <a:pt x="0" y="35"/>
                    <a:pt x="10" y="45"/>
                    <a:pt x="22" y="45"/>
                  </a:cubicBezTo>
                  <a:cubicBezTo>
                    <a:pt x="357" y="45"/>
                    <a:pt x="357" y="45"/>
                    <a:pt x="357" y="45"/>
                  </a:cubicBezTo>
                  <a:cubicBezTo>
                    <a:pt x="369" y="45"/>
                    <a:pt x="379" y="35"/>
                    <a:pt x="379" y="22"/>
                  </a:cubicBezTo>
                  <a:cubicBezTo>
                    <a:pt x="379" y="10"/>
                    <a:pt x="369" y="0"/>
                    <a:pt x="357" y="0"/>
                  </a:cubicBezTo>
                  <a:close/>
                  <a:moveTo>
                    <a:pt x="357" y="0"/>
                  </a:moveTo>
                  <a:cubicBezTo>
                    <a:pt x="357" y="0"/>
                    <a:pt x="357" y="0"/>
                    <a:pt x="357"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7" name="Freeform 71"/>
            <p:cNvSpPr>
              <a:spLocks noEditPoints="1"/>
            </p:cNvSpPr>
            <p:nvPr/>
          </p:nvSpPr>
          <p:spPr bwMode="auto">
            <a:xfrm>
              <a:off x="5415312" y="3093882"/>
              <a:ext cx="107533" cy="12468"/>
            </a:xfrm>
            <a:custGeom>
              <a:avLst/>
              <a:gdLst>
                <a:gd name="T0" fmla="*/ 22 w 379"/>
                <a:gd name="T1" fmla="*/ 45 h 45"/>
                <a:gd name="T2" fmla="*/ 357 w 379"/>
                <a:gd name="T3" fmla="*/ 45 h 45"/>
                <a:gd name="T4" fmla="*/ 379 w 379"/>
                <a:gd name="T5" fmla="*/ 22 h 45"/>
                <a:gd name="T6" fmla="*/ 357 w 379"/>
                <a:gd name="T7" fmla="*/ 0 h 45"/>
                <a:gd name="T8" fmla="*/ 22 w 379"/>
                <a:gd name="T9" fmla="*/ 0 h 45"/>
                <a:gd name="T10" fmla="*/ 0 w 379"/>
                <a:gd name="T11" fmla="*/ 22 h 45"/>
                <a:gd name="T12" fmla="*/ 22 w 379"/>
                <a:gd name="T13" fmla="*/ 45 h 45"/>
                <a:gd name="T14" fmla="*/ 22 w 379"/>
                <a:gd name="T15" fmla="*/ 45 h 45"/>
                <a:gd name="T16" fmla="*/ 22 w 37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45">
                  <a:moveTo>
                    <a:pt x="22" y="45"/>
                  </a:moveTo>
                  <a:cubicBezTo>
                    <a:pt x="357" y="45"/>
                    <a:pt x="357" y="45"/>
                    <a:pt x="357" y="45"/>
                  </a:cubicBezTo>
                  <a:cubicBezTo>
                    <a:pt x="369" y="45"/>
                    <a:pt x="379" y="35"/>
                    <a:pt x="379" y="22"/>
                  </a:cubicBezTo>
                  <a:cubicBezTo>
                    <a:pt x="379" y="10"/>
                    <a:pt x="369" y="0"/>
                    <a:pt x="357"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8" name="Freeform 72"/>
            <p:cNvSpPr>
              <a:spLocks noEditPoints="1"/>
            </p:cNvSpPr>
            <p:nvPr/>
          </p:nvSpPr>
          <p:spPr bwMode="auto">
            <a:xfrm>
              <a:off x="5416870" y="2967647"/>
              <a:ext cx="160521" cy="207275"/>
            </a:xfrm>
            <a:custGeom>
              <a:avLst/>
              <a:gdLst>
                <a:gd name="T0" fmla="*/ 549 w 571"/>
                <a:gd name="T1" fmla="*/ 0 h 738"/>
                <a:gd name="T2" fmla="*/ 526 w 571"/>
                <a:gd name="T3" fmla="*/ 22 h 738"/>
                <a:gd name="T4" fmla="*/ 526 w 571"/>
                <a:gd name="T5" fmla="*/ 669 h 738"/>
                <a:gd name="T6" fmla="*/ 502 w 571"/>
                <a:gd name="T7" fmla="*/ 693 h 738"/>
                <a:gd name="T8" fmla="*/ 22 w 571"/>
                <a:gd name="T9" fmla="*/ 693 h 738"/>
                <a:gd name="T10" fmla="*/ 0 w 571"/>
                <a:gd name="T11" fmla="*/ 716 h 738"/>
                <a:gd name="T12" fmla="*/ 22 w 571"/>
                <a:gd name="T13" fmla="*/ 738 h 738"/>
                <a:gd name="T14" fmla="*/ 502 w 571"/>
                <a:gd name="T15" fmla="*/ 738 h 738"/>
                <a:gd name="T16" fmla="*/ 571 w 571"/>
                <a:gd name="T17" fmla="*/ 669 h 738"/>
                <a:gd name="T18" fmla="*/ 571 w 571"/>
                <a:gd name="T19" fmla="*/ 22 h 738"/>
                <a:gd name="T20" fmla="*/ 549 w 571"/>
                <a:gd name="T21" fmla="*/ 0 h 738"/>
                <a:gd name="T22" fmla="*/ 549 w 571"/>
                <a:gd name="T23" fmla="*/ 0 h 738"/>
                <a:gd name="T24" fmla="*/ 549 w 571"/>
                <a:gd name="T2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1" h="738">
                  <a:moveTo>
                    <a:pt x="549" y="0"/>
                  </a:moveTo>
                  <a:cubicBezTo>
                    <a:pt x="536" y="0"/>
                    <a:pt x="526" y="10"/>
                    <a:pt x="526" y="22"/>
                  </a:cubicBezTo>
                  <a:cubicBezTo>
                    <a:pt x="526" y="669"/>
                    <a:pt x="526" y="669"/>
                    <a:pt x="526" y="669"/>
                  </a:cubicBezTo>
                  <a:cubicBezTo>
                    <a:pt x="526" y="682"/>
                    <a:pt x="515" y="693"/>
                    <a:pt x="502" y="693"/>
                  </a:cubicBezTo>
                  <a:cubicBezTo>
                    <a:pt x="22" y="693"/>
                    <a:pt x="22" y="693"/>
                    <a:pt x="22" y="693"/>
                  </a:cubicBezTo>
                  <a:cubicBezTo>
                    <a:pt x="10" y="693"/>
                    <a:pt x="0" y="703"/>
                    <a:pt x="0" y="716"/>
                  </a:cubicBezTo>
                  <a:cubicBezTo>
                    <a:pt x="0" y="728"/>
                    <a:pt x="10" y="738"/>
                    <a:pt x="22" y="738"/>
                  </a:cubicBezTo>
                  <a:cubicBezTo>
                    <a:pt x="502" y="738"/>
                    <a:pt x="502" y="738"/>
                    <a:pt x="502" y="738"/>
                  </a:cubicBezTo>
                  <a:cubicBezTo>
                    <a:pt x="540" y="738"/>
                    <a:pt x="571" y="707"/>
                    <a:pt x="571" y="669"/>
                  </a:cubicBezTo>
                  <a:cubicBezTo>
                    <a:pt x="571" y="22"/>
                    <a:pt x="571" y="22"/>
                    <a:pt x="571" y="22"/>
                  </a:cubicBezTo>
                  <a:cubicBezTo>
                    <a:pt x="571" y="10"/>
                    <a:pt x="561" y="0"/>
                    <a:pt x="549" y="0"/>
                  </a:cubicBezTo>
                  <a:close/>
                  <a:moveTo>
                    <a:pt x="549" y="0"/>
                  </a:moveTo>
                  <a:cubicBezTo>
                    <a:pt x="549" y="0"/>
                    <a:pt x="549" y="0"/>
                    <a:pt x="549"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grpSp>
      <p:grpSp>
        <p:nvGrpSpPr>
          <p:cNvPr id="109" name="Groupe 108"/>
          <p:cNvGrpSpPr/>
          <p:nvPr/>
        </p:nvGrpSpPr>
        <p:grpSpPr>
          <a:xfrm>
            <a:off x="2654129" y="3752650"/>
            <a:ext cx="331200" cy="428400"/>
            <a:chOff x="5924550" y="2744470"/>
            <a:chExt cx="334963" cy="431801"/>
          </a:xfrm>
        </p:grpSpPr>
        <p:sp>
          <p:nvSpPr>
            <p:cNvPr id="110" name="Freeform 76"/>
            <p:cNvSpPr>
              <a:spLocks noEditPoints="1"/>
            </p:cNvSpPr>
            <p:nvPr/>
          </p:nvSpPr>
          <p:spPr bwMode="auto">
            <a:xfrm>
              <a:off x="5924550" y="2904808"/>
              <a:ext cx="334963" cy="271463"/>
            </a:xfrm>
            <a:custGeom>
              <a:avLst/>
              <a:gdLst>
                <a:gd name="T0" fmla="*/ 1163 w 1185"/>
                <a:gd name="T1" fmla="*/ 691 h 965"/>
                <a:gd name="T2" fmla="*/ 1140 w 1185"/>
                <a:gd name="T3" fmla="*/ 713 h 965"/>
                <a:gd name="T4" fmla="*/ 1140 w 1185"/>
                <a:gd name="T5" fmla="*/ 882 h 965"/>
                <a:gd name="T6" fmla="*/ 1103 w 1185"/>
                <a:gd name="T7" fmla="*/ 920 h 965"/>
                <a:gd name="T8" fmla="*/ 82 w 1185"/>
                <a:gd name="T9" fmla="*/ 920 h 965"/>
                <a:gd name="T10" fmla="*/ 45 w 1185"/>
                <a:gd name="T11" fmla="*/ 882 h 965"/>
                <a:gd name="T12" fmla="*/ 45 w 1185"/>
                <a:gd name="T13" fmla="*/ 23 h 965"/>
                <a:gd name="T14" fmla="*/ 23 w 1185"/>
                <a:gd name="T15" fmla="*/ 0 h 965"/>
                <a:gd name="T16" fmla="*/ 0 w 1185"/>
                <a:gd name="T17" fmla="*/ 23 h 965"/>
                <a:gd name="T18" fmla="*/ 0 w 1185"/>
                <a:gd name="T19" fmla="*/ 882 h 965"/>
                <a:gd name="T20" fmla="*/ 82 w 1185"/>
                <a:gd name="T21" fmla="*/ 965 h 965"/>
                <a:gd name="T22" fmla="*/ 1103 w 1185"/>
                <a:gd name="T23" fmla="*/ 965 h 965"/>
                <a:gd name="T24" fmla="*/ 1185 w 1185"/>
                <a:gd name="T25" fmla="*/ 882 h 965"/>
                <a:gd name="T26" fmla="*/ 1185 w 1185"/>
                <a:gd name="T27" fmla="*/ 713 h 965"/>
                <a:gd name="T28" fmla="*/ 1163 w 1185"/>
                <a:gd name="T29" fmla="*/ 691 h 965"/>
                <a:gd name="T30" fmla="*/ 1163 w 1185"/>
                <a:gd name="T31" fmla="*/ 691 h 965"/>
                <a:gd name="T32" fmla="*/ 1163 w 1185"/>
                <a:gd name="T33" fmla="*/ 691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5" h="965">
                  <a:moveTo>
                    <a:pt x="1163" y="691"/>
                  </a:moveTo>
                  <a:cubicBezTo>
                    <a:pt x="1150" y="691"/>
                    <a:pt x="1140" y="701"/>
                    <a:pt x="1140" y="713"/>
                  </a:cubicBezTo>
                  <a:cubicBezTo>
                    <a:pt x="1140" y="882"/>
                    <a:pt x="1140" y="882"/>
                    <a:pt x="1140" y="882"/>
                  </a:cubicBezTo>
                  <a:cubicBezTo>
                    <a:pt x="1140" y="903"/>
                    <a:pt x="1123" y="920"/>
                    <a:pt x="1103" y="920"/>
                  </a:cubicBezTo>
                  <a:cubicBezTo>
                    <a:pt x="82" y="920"/>
                    <a:pt x="82" y="920"/>
                    <a:pt x="82" y="920"/>
                  </a:cubicBezTo>
                  <a:cubicBezTo>
                    <a:pt x="62" y="920"/>
                    <a:pt x="45" y="903"/>
                    <a:pt x="45" y="882"/>
                  </a:cubicBezTo>
                  <a:cubicBezTo>
                    <a:pt x="45" y="23"/>
                    <a:pt x="45" y="23"/>
                    <a:pt x="45" y="23"/>
                  </a:cubicBezTo>
                  <a:cubicBezTo>
                    <a:pt x="45" y="11"/>
                    <a:pt x="35" y="0"/>
                    <a:pt x="23" y="0"/>
                  </a:cubicBezTo>
                  <a:cubicBezTo>
                    <a:pt x="10" y="0"/>
                    <a:pt x="0" y="11"/>
                    <a:pt x="0" y="23"/>
                  </a:cubicBezTo>
                  <a:cubicBezTo>
                    <a:pt x="0" y="882"/>
                    <a:pt x="0" y="882"/>
                    <a:pt x="0" y="882"/>
                  </a:cubicBezTo>
                  <a:cubicBezTo>
                    <a:pt x="0" y="928"/>
                    <a:pt x="37" y="965"/>
                    <a:pt x="82" y="965"/>
                  </a:cubicBezTo>
                  <a:cubicBezTo>
                    <a:pt x="1103" y="965"/>
                    <a:pt x="1103" y="965"/>
                    <a:pt x="1103" y="965"/>
                  </a:cubicBezTo>
                  <a:cubicBezTo>
                    <a:pt x="1148" y="965"/>
                    <a:pt x="1185" y="928"/>
                    <a:pt x="1185" y="882"/>
                  </a:cubicBezTo>
                  <a:cubicBezTo>
                    <a:pt x="1185" y="713"/>
                    <a:pt x="1185" y="713"/>
                    <a:pt x="1185" y="713"/>
                  </a:cubicBezTo>
                  <a:cubicBezTo>
                    <a:pt x="1185" y="701"/>
                    <a:pt x="1175" y="691"/>
                    <a:pt x="1163" y="691"/>
                  </a:cubicBezTo>
                  <a:close/>
                  <a:moveTo>
                    <a:pt x="1163" y="691"/>
                  </a:moveTo>
                  <a:cubicBezTo>
                    <a:pt x="1163" y="691"/>
                    <a:pt x="1163" y="691"/>
                    <a:pt x="1163" y="69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11" name="Freeform 77"/>
            <p:cNvSpPr>
              <a:spLocks noEditPoints="1"/>
            </p:cNvSpPr>
            <p:nvPr/>
          </p:nvSpPr>
          <p:spPr bwMode="auto">
            <a:xfrm>
              <a:off x="5924550" y="2744470"/>
              <a:ext cx="334963" cy="338138"/>
            </a:xfrm>
            <a:custGeom>
              <a:avLst/>
              <a:gdLst>
                <a:gd name="T0" fmla="*/ 1103 w 1185"/>
                <a:gd name="T1" fmla="*/ 0 h 1201"/>
                <a:gd name="T2" fmla="*/ 82 w 1185"/>
                <a:gd name="T3" fmla="*/ 0 h 1201"/>
                <a:gd name="T4" fmla="*/ 0 w 1185"/>
                <a:gd name="T5" fmla="*/ 82 h 1201"/>
                <a:gd name="T6" fmla="*/ 0 w 1185"/>
                <a:gd name="T7" fmla="*/ 489 h 1201"/>
                <a:gd name="T8" fmla="*/ 23 w 1185"/>
                <a:gd name="T9" fmla="*/ 511 h 1201"/>
                <a:gd name="T10" fmla="*/ 45 w 1185"/>
                <a:gd name="T11" fmla="*/ 489 h 1201"/>
                <a:gd name="T12" fmla="*/ 45 w 1185"/>
                <a:gd name="T13" fmla="*/ 82 h 1201"/>
                <a:gd name="T14" fmla="*/ 82 w 1185"/>
                <a:gd name="T15" fmla="*/ 45 h 1201"/>
                <a:gd name="T16" fmla="*/ 1103 w 1185"/>
                <a:gd name="T17" fmla="*/ 45 h 1201"/>
                <a:gd name="T18" fmla="*/ 1140 w 1185"/>
                <a:gd name="T19" fmla="*/ 82 h 1201"/>
                <a:gd name="T20" fmla="*/ 1140 w 1185"/>
                <a:gd name="T21" fmla="*/ 1179 h 1201"/>
                <a:gd name="T22" fmla="*/ 1163 w 1185"/>
                <a:gd name="T23" fmla="*/ 1201 h 1201"/>
                <a:gd name="T24" fmla="*/ 1185 w 1185"/>
                <a:gd name="T25" fmla="*/ 1179 h 1201"/>
                <a:gd name="T26" fmla="*/ 1185 w 1185"/>
                <a:gd name="T27" fmla="*/ 82 h 1201"/>
                <a:gd name="T28" fmla="*/ 1103 w 1185"/>
                <a:gd name="T29" fmla="*/ 0 h 1201"/>
                <a:gd name="T30" fmla="*/ 1103 w 1185"/>
                <a:gd name="T31" fmla="*/ 0 h 1201"/>
                <a:gd name="T32" fmla="*/ 1103 w 1185"/>
                <a:gd name="T33"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5" h="1201">
                  <a:moveTo>
                    <a:pt x="1103" y="0"/>
                  </a:moveTo>
                  <a:cubicBezTo>
                    <a:pt x="82" y="0"/>
                    <a:pt x="82" y="0"/>
                    <a:pt x="82" y="0"/>
                  </a:cubicBezTo>
                  <a:cubicBezTo>
                    <a:pt x="37" y="0"/>
                    <a:pt x="0" y="37"/>
                    <a:pt x="0" y="82"/>
                  </a:cubicBezTo>
                  <a:cubicBezTo>
                    <a:pt x="0" y="489"/>
                    <a:pt x="0" y="489"/>
                    <a:pt x="0" y="489"/>
                  </a:cubicBezTo>
                  <a:cubicBezTo>
                    <a:pt x="0" y="501"/>
                    <a:pt x="10" y="511"/>
                    <a:pt x="23" y="511"/>
                  </a:cubicBezTo>
                  <a:cubicBezTo>
                    <a:pt x="35" y="511"/>
                    <a:pt x="45" y="501"/>
                    <a:pt x="45" y="489"/>
                  </a:cubicBezTo>
                  <a:cubicBezTo>
                    <a:pt x="45" y="82"/>
                    <a:pt x="45" y="82"/>
                    <a:pt x="45" y="82"/>
                  </a:cubicBezTo>
                  <a:cubicBezTo>
                    <a:pt x="45" y="62"/>
                    <a:pt x="62" y="45"/>
                    <a:pt x="82" y="45"/>
                  </a:cubicBezTo>
                  <a:cubicBezTo>
                    <a:pt x="1103" y="45"/>
                    <a:pt x="1103" y="45"/>
                    <a:pt x="1103" y="45"/>
                  </a:cubicBezTo>
                  <a:cubicBezTo>
                    <a:pt x="1123" y="45"/>
                    <a:pt x="1140" y="62"/>
                    <a:pt x="1140" y="82"/>
                  </a:cubicBezTo>
                  <a:cubicBezTo>
                    <a:pt x="1140" y="1179"/>
                    <a:pt x="1140" y="1179"/>
                    <a:pt x="1140" y="1179"/>
                  </a:cubicBezTo>
                  <a:cubicBezTo>
                    <a:pt x="1140" y="1191"/>
                    <a:pt x="1150" y="1201"/>
                    <a:pt x="1163" y="1201"/>
                  </a:cubicBezTo>
                  <a:cubicBezTo>
                    <a:pt x="1175" y="1201"/>
                    <a:pt x="1185" y="1191"/>
                    <a:pt x="1185" y="1179"/>
                  </a:cubicBezTo>
                  <a:cubicBezTo>
                    <a:pt x="1185" y="82"/>
                    <a:pt x="1185" y="82"/>
                    <a:pt x="1185" y="82"/>
                  </a:cubicBezTo>
                  <a:cubicBezTo>
                    <a:pt x="1185" y="37"/>
                    <a:pt x="1148" y="0"/>
                    <a:pt x="1103" y="0"/>
                  </a:cubicBezTo>
                  <a:close/>
                  <a:moveTo>
                    <a:pt x="1103" y="0"/>
                  </a:moveTo>
                  <a:cubicBezTo>
                    <a:pt x="1103" y="0"/>
                    <a:pt x="1103" y="0"/>
                    <a:pt x="110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12" name="Freeform 78"/>
            <p:cNvSpPr>
              <a:spLocks noEditPoints="1"/>
            </p:cNvSpPr>
            <p:nvPr/>
          </p:nvSpPr>
          <p:spPr bwMode="auto">
            <a:xfrm>
              <a:off x="5983288" y="2796858"/>
              <a:ext cx="88900" cy="12700"/>
            </a:xfrm>
            <a:custGeom>
              <a:avLst/>
              <a:gdLst>
                <a:gd name="T0" fmla="*/ 22 w 315"/>
                <a:gd name="T1" fmla="*/ 45 h 45"/>
                <a:gd name="T2" fmla="*/ 293 w 315"/>
                <a:gd name="T3" fmla="*/ 45 h 45"/>
                <a:gd name="T4" fmla="*/ 315 w 315"/>
                <a:gd name="T5" fmla="*/ 23 h 45"/>
                <a:gd name="T6" fmla="*/ 293 w 315"/>
                <a:gd name="T7" fmla="*/ 0 h 45"/>
                <a:gd name="T8" fmla="*/ 22 w 315"/>
                <a:gd name="T9" fmla="*/ 0 h 45"/>
                <a:gd name="T10" fmla="*/ 0 w 315"/>
                <a:gd name="T11" fmla="*/ 23 h 45"/>
                <a:gd name="T12" fmla="*/ 22 w 315"/>
                <a:gd name="T13" fmla="*/ 45 h 45"/>
                <a:gd name="T14" fmla="*/ 22 w 315"/>
                <a:gd name="T15" fmla="*/ 45 h 45"/>
                <a:gd name="T16" fmla="*/ 22 w 31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45">
                  <a:moveTo>
                    <a:pt x="22" y="45"/>
                  </a:moveTo>
                  <a:cubicBezTo>
                    <a:pt x="293" y="45"/>
                    <a:pt x="293" y="45"/>
                    <a:pt x="293" y="45"/>
                  </a:cubicBezTo>
                  <a:cubicBezTo>
                    <a:pt x="305" y="45"/>
                    <a:pt x="315" y="35"/>
                    <a:pt x="315" y="23"/>
                  </a:cubicBezTo>
                  <a:cubicBezTo>
                    <a:pt x="315" y="11"/>
                    <a:pt x="305" y="0"/>
                    <a:pt x="293" y="0"/>
                  </a:cubicBezTo>
                  <a:cubicBezTo>
                    <a:pt x="22" y="0"/>
                    <a:pt x="22" y="0"/>
                    <a:pt x="22" y="0"/>
                  </a:cubicBezTo>
                  <a:cubicBezTo>
                    <a:pt x="10" y="0"/>
                    <a:pt x="0" y="11"/>
                    <a:pt x="0" y="23"/>
                  </a:cubicBezTo>
                  <a:cubicBezTo>
                    <a:pt x="0" y="35"/>
                    <a:pt x="10" y="45"/>
                    <a:pt x="22" y="45"/>
                  </a:cubicBezTo>
                  <a:close/>
                  <a:moveTo>
                    <a:pt x="22" y="45"/>
                  </a:moveTo>
                  <a:cubicBezTo>
                    <a:pt x="22" y="45"/>
                    <a:pt x="22" y="45"/>
                    <a:pt x="22"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13" name="Freeform 79"/>
            <p:cNvSpPr>
              <a:spLocks noEditPoints="1"/>
            </p:cNvSpPr>
            <p:nvPr/>
          </p:nvSpPr>
          <p:spPr bwMode="auto">
            <a:xfrm>
              <a:off x="5983288" y="2830195"/>
              <a:ext cx="131763" cy="12700"/>
            </a:xfrm>
            <a:custGeom>
              <a:avLst/>
              <a:gdLst>
                <a:gd name="T0" fmla="*/ 22 w 465"/>
                <a:gd name="T1" fmla="*/ 45 h 45"/>
                <a:gd name="T2" fmla="*/ 443 w 465"/>
                <a:gd name="T3" fmla="*/ 45 h 45"/>
                <a:gd name="T4" fmla="*/ 465 w 465"/>
                <a:gd name="T5" fmla="*/ 23 h 45"/>
                <a:gd name="T6" fmla="*/ 443 w 465"/>
                <a:gd name="T7" fmla="*/ 0 h 45"/>
                <a:gd name="T8" fmla="*/ 22 w 465"/>
                <a:gd name="T9" fmla="*/ 0 h 45"/>
                <a:gd name="T10" fmla="*/ 0 w 465"/>
                <a:gd name="T11" fmla="*/ 23 h 45"/>
                <a:gd name="T12" fmla="*/ 22 w 465"/>
                <a:gd name="T13" fmla="*/ 45 h 45"/>
                <a:gd name="T14" fmla="*/ 22 w 465"/>
                <a:gd name="T15" fmla="*/ 45 h 45"/>
                <a:gd name="T16" fmla="*/ 22 w 46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45">
                  <a:moveTo>
                    <a:pt x="22" y="45"/>
                  </a:moveTo>
                  <a:cubicBezTo>
                    <a:pt x="443" y="45"/>
                    <a:pt x="443" y="45"/>
                    <a:pt x="443" y="45"/>
                  </a:cubicBezTo>
                  <a:cubicBezTo>
                    <a:pt x="455" y="45"/>
                    <a:pt x="465" y="35"/>
                    <a:pt x="465" y="23"/>
                  </a:cubicBezTo>
                  <a:cubicBezTo>
                    <a:pt x="465" y="11"/>
                    <a:pt x="455" y="0"/>
                    <a:pt x="443" y="0"/>
                  </a:cubicBezTo>
                  <a:cubicBezTo>
                    <a:pt x="22" y="0"/>
                    <a:pt x="22" y="0"/>
                    <a:pt x="22" y="0"/>
                  </a:cubicBezTo>
                  <a:cubicBezTo>
                    <a:pt x="10" y="0"/>
                    <a:pt x="0" y="11"/>
                    <a:pt x="0" y="23"/>
                  </a:cubicBezTo>
                  <a:cubicBezTo>
                    <a:pt x="0" y="35"/>
                    <a:pt x="10" y="45"/>
                    <a:pt x="22" y="45"/>
                  </a:cubicBezTo>
                  <a:close/>
                  <a:moveTo>
                    <a:pt x="22" y="45"/>
                  </a:moveTo>
                  <a:cubicBezTo>
                    <a:pt x="22" y="45"/>
                    <a:pt x="22" y="45"/>
                    <a:pt x="22"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14" name="Freeform 80"/>
            <p:cNvSpPr>
              <a:spLocks noEditPoints="1"/>
            </p:cNvSpPr>
            <p:nvPr/>
          </p:nvSpPr>
          <p:spPr bwMode="auto">
            <a:xfrm>
              <a:off x="5983288" y="2865120"/>
              <a:ext cx="157163" cy="12700"/>
            </a:xfrm>
            <a:custGeom>
              <a:avLst/>
              <a:gdLst>
                <a:gd name="T0" fmla="*/ 22 w 555"/>
                <a:gd name="T1" fmla="*/ 45 h 45"/>
                <a:gd name="T2" fmla="*/ 533 w 555"/>
                <a:gd name="T3" fmla="*/ 45 h 45"/>
                <a:gd name="T4" fmla="*/ 555 w 555"/>
                <a:gd name="T5" fmla="*/ 23 h 45"/>
                <a:gd name="T6" fmla="*/ 533 w 555"/>
                <a:gd name="T7" fmla="*/ 0 h 45"/>
                <a:gd name="T8" fmla="*/ 22 w 555"/>
                <a:gd name="T9" fmla="*/ 0 h 45"/>
                <a:gd name="T10" fmla="*/ 0 w 555"/>
                <a:gd name="T11" fmla="*/ 23 h 45"/>
                <a:gd name="T12" fmla="*/ 22 w 555"/>
                <a:gd name="T13" fmla="*/ 45 h 45"/>
                <a:gd name="T14" fmla="*/ 22 w 555"/>
                <a:gd name="T15" fmla="*/ 45 h 45"/>
                <a:gd name="T16" fmla="*/ 22 w 55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45">
                  <a:moveTo>
                    <a:pt x="22" y="45"/>
                  </a:moveTo>
                  <a:cubicBezTo>
                    <a:pt x="533" y="45"/>
                    <a:pt x="533" y="45"/>
                    <a:pt x="533" y="45"/>
                  </a:cubicBezTo>
                  <a:cubicBezTo>
                    <a:pt x="545" y="45"/>
                    <a:pt x="555" y="35"/>
                    <a:pt x="555" y="23"/>
                  </a:cubicBezTo>
                  <a:cubicBezTo>
                    <a:pt x="555" y="11"/>
                    <a:pt x="545" y="0"/>
                    <a:pt x="533" y="0"/>
                  </a:cubicBezTo>
                  <a:cubicBezTo>
                    <a:pt x="22" y="0"/>
                    <a:pt x="22" y="0"/>
                    <a:pt x="22" y="0"/>
                  </a:cubicBezTo>
                  <a:cubicBezTo>
                    <a:pt x="10" y="0"/>
                    <a:pt x="0" y="11"/>
                    <a:pt x="0" y="23"/>
                  </a:cubicBezTo>
                  <a:cubicBezTo>
                    <a:pt x="0" y="35"/>
                    <a:pt x="10" y="45"/>
                    <a:pt x="22" y="45"/>
                  </a:cubicBezTo>
                  <a:close/>
                  <a:moveTo>
                    <a:pt x="22" y="45"/>
                  </a:moveTo>
                  <a:cubicBezTo>
                    <a:pt x="22" y="45"/>
                    <a:pt x="22" y="45"/>
                    <a:pt x="22"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15" name="Freeform 81"/>
            <p:cNvSpPr>
              <a:spLocks noEditPoints="1"/>
            </p:cNvSpPr>
            <p:nvPr/>
          </p:nvSpPr>
          <p:spPr bwMode="auto">
            <a:xfrm>
              <a:off x="5983288" y="2911158"/>
              <a:ext cx="215900" cy="214313"/>
            </a:xfrm>
            <a:custGeom>
              <a:avLst/>
              <a:gdLst>
                <a:gd name="T0" fmla="*/ 0 w 765"/>
                <a:gd name="T1" fmla="*/ 499 h 765"/>
                <a:gd name="T2" fmla="*/ 0 w 765"/>
                <a:gd name="T3" fmla="*/ 682 h 765"/>
                <a:gd name="T4" fmla="*/ 83 w 765"/>
                <a:gd name="T5" fmla="*/ 765 h 765"/>
                <a:gd name="T6" fmla="*/ 683 w 765"/>
                <a:gd name="T7" fmla="*/ 765 h 765"/>
                <a:gd name="T8" fmla="*/ 765 w 765"/>
                <a:gd name="T9" fmla="*/ 682 h 765"/>
                <a:gd name="T10" fmla="*/ 765 w 765"/>
                <a:gd name="T11" fmla="*/ 82 h 765"/>
                <a:gd name="T12" fmla="*/ 683 w 765"/>
                <a:gd name="T13" fmla="*/ 0 h 765"/>
                <a:gd name="T14" fmla="*/ 405 w 765"/>
                <a:gd name="T15" fmla="*/ 0 h 765"/>
                <a:gd name="T16" fmla="*/ 382 w 765"/>
                <a:gd name="T17" fmla="*/ 22 h 765"/>
                <a:gd name="T18" fmla="*/ 405 w 765"/>
                <a:gd name="T19" fmla="*/ 45 h 765"/>
                <a:gd name="T20" fmla="*/ 683 w 765"/>
                <a:gd name="T21" fmla="*/ 45 h 765"/>
                <a:gd name="T22" fmla="*/ 720 w 765"/>
                <a:gd name="T23" fmla="*/ 82 h 765"/>
                <a:gd name="T24" fmla="*/ 720 w 765"/>
                <a:gd name="T25" fmla="*/ 466 h 765"/>
                <a:gd name="T26" fmla="*/ 418 w 765"/>
                <a:gd name="T27" fmla="*/ 338 h 765"/>
                <a:gd name="T28" fmla="*/ 354 w 765"/>
                <a:gd name="T29" fmla="*/ 338 h 765"/>
                <a:gd name="T30" fmla="*/ 45 w 765"/>
                <a:gd name="T31" fmla="*/ 466 h 765"/>
                <a:gd name="T32" fmla="*/ 45 w 765"/>
                <a:gd name="T33" fmla="*/ 82 h 765"/>
                <a:gd name="T34" fmla="*/ 83 w 765"/>
                <a:gd name="T35" fmla="*/ 45 h 765"/>
                <a:gd name="T36" fmla="*/ 300 w 765"/>
                <a:gd name="T37" fmla="*/ 45 h 765"/>
                <a:gd name="T38" fmla="*/ 322 w 765"/>
                <a:gd name="T39" fmla="*/ 22 h 765"/>
                <a:gd name="T40" fmla="*/ 300 w 765"/>
                <a:gd name="T41" fmla="*/ 0 h 765"/>
                <a:gd name="T42" fmla="*/ 83 w 765"/>
                <a:gd name="T43" fmla="*/ 0 h 765"/>
                <a:gd name="T44" fmla="*/ 0 w 765"/>
                <a:gd name="T45" fmla="*/ 82 h 765"/>
                <a:gd name="T46" fmla="*/ 0 w 765"/>
                <a:gd name="T47" fmla="*/ 499 h 765"/>
                <a:gd name="T48" fmla="*/ 372 w 765"/>
                <a:gd name="T49" fmla="*/ 380 h 765"/>
                <a:gd name="T50" fmla="*/ 400 w 765"/>
                <a:gd name="T51" fmla="*/ 380 h 765"/>
                <a:gd name="T52" fmla="*/ 720 w 765"/>
                <a:gd name="T53" fmla="*/ 514 h 765"/>
                <a:gd name="T54" fmla="*/ 720 w 765"/>
                <a:gd name="T55" fmla="*/ 682 h 765"/>
                <a:gd name="T56" fmla="*/ 683 w 765"/>
                <a:gd name="T57" fmla="*/ 720 h 765"/>
                <a:gd name="T58" fmla="*/ 83 w 765"/>
                <a:gd name="T59" fmla="*/ 720 h 765"/>
                <a:gd name="T60" fmla="*/ 45 w 765"/>
                <a:gd name="T61" fmla="*/ 682 h 765"/>
                <a:gd name="T62" fmla="*/ 45 w 765"/>
                <a:gd name="T63" fmla="*/ 515 h 765"/>
                <a:gd name="T64" fmla="*/ 372 w 765"/>
                <a:gd name="T65" fmla="*/ 380 h 765"/>
                <a:gd name="T66" fmla="*/ 372 w 765"/>
                <a:gd name="T67" fmla="*/ 380 h 765"/>
                <a:gd name="T68" fmla="*/ 372 w 765"/>
                <a:gd name="T69" fmla="*/ 38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5" h="765">
                  <a:moveTo>
                    <a:pt x="0" y="499"/>
                  </a:moveTo>
                  <a:cubicBezTo>
                    <a:pt x="0" y="682"/>
                    <a:pt x="0" y="682"/>
                    <a:pt x="0" y="682"/>
                  </a:cubicBezTo>
                  <a:cubicBezTo>
                    <a:pt x="0" y="728"/>
                    <a:pt x="37" y="765"/>
                    <a:pt x="83" y="765"/>
                  </a:cubicBezTo>
                  <a:cubicBezTo>
                    <a:pt x="683" y="765"/>
                    <a:pt x="683" y="765"/>
                    <a:pt x="683" y="765"/>
                  </a:cubicBezTo>
                  <a:cubicBezTo>
                    <a:pt x="728" y="765"/>
                    <a:pt x="765" y="728"/>
                    <a:pt x="765" y="682"/>
                  </a:cubicBezTo>
                  <a:cubicBezTo>
                    <a:pt x="765" y="82"/>
                    <a:pt x="765" y="82"/>
                    <a:pt x="765" y="82"/>
                  </a:cubicBezTo>
                  <a:cubicBezTo>
                    <a:pt x="765" y="37"/>
                    <a:pt x="728" y="0"/>
                    <a:pt x="683" y="0"/>
                  </a:cubicBezTo>
                  <a:cubicBezTo>
                    <a:pt x="405" y="0"/>
                    <a:pt x="405" y="0"/>
                    <a:pt x="405" y="0"/>
                  </a:cubicBezTo>
                  <a:cubicBezTo>
                    <a:pt x="392" y="0"/>
                    <a:pt x="382" y="10"/>
                    <a:pt x="382" y="22"/>
                  </a:cubicBezTo>
                  <a:cubicBezTo>
                    <a:pt x="382" y="35"/>
                    <a:pt x="392" y="45"/>
                    <a:pt x="405" y="45"/>
                  </a:cubicBezTo>
                  <a:cubicBezTo>
                    <a:pt x="683" y="45"/>
                    <a:pt x="683" y="45"/>
                    <a:pt x="683" y="45"/>
                  </a:cubicBezTo>
                  <a:cubicBezTo>
                    <a:pt x="703" y="45"/>
                    <a:pt x="720" y="62"/>
                    <a:pt x="720" y="82"/>
                  </a:cubicBezTo>
                  <a:cubicBezTo>
                    <a:pt x="720" y="466"/>
                    <a:pt x="720" y="466"/>
                    <a:pt x="720" y="466"/>
                  </a:cubicBezTo>
                  <a:cubicBezTo>
                    <a:pt x="418" y="338"/>
                    <a:pt x="418" y="338"/>
                    <a:pt x="418" y="338"/>
                  </a:cubicBezTo>
                  <a:cubicBezTo>
                    <a:pt x="398" y="330"/>
                    <a:pt x="375" y="330"/>
                    <a:pt x="354" y="338"/>
                  </a:cubicBezTo>
                  <a:cubicBezTo>
                    <a:pt x="45" y="466"/>
                    <a:pt x="45" y="466"/>
                    <a:pt x="45" y="466"/>
                  </a:cubicBezTo>
                  <a:cubicBezTo>
                    <a:pt x="45" y="82"/>
                    <a:pt x="45" y="82"/>
                    <a:pt x="45" y="82"/>
                  </a:cubicBezTo>
                  <a:cubicBezTo>
                    <a:pt x="45" y="62"/>
                    <a:pt x="62" y="45"/>
                    <a:pt x="83" y="45"/>
                  </a:cubicBezTo>
                  <a:cubicBezTo>
                    <a:pt x="300" y="45"/>
                    <a:pt x="300" y="45"/>
                    <a:pt x="300" y="45"/>
                  </a:cubicBezTo>
                  <a:cubicBezTo>
                    <a:pt x="312" y="45"/>
                    <a:pt x="322" y="35"/>
                    <a:pt x="322" y="22"/>
                  </a:cubicBezTo>
                  <a:cubicBezTo>
                    <a:pt x="322" y="10"/>
                    <a:pt x="312" y="0"/>
                    <a:pt x="300" y="0"/>
                  </a:cubicBezTo>
                  <a:cubicBezTo>
                    <a:pt x="83" y="0"/>
                    <a:pt x="83" y="0"/>
                    <a:pt x="83" y="0"/>
                  </a:cubicBezTo>
                  <a:cubicBezTo>
                    <a:pt x="37" y="0"/>
                    <a:pt x="0" y="37"/>
                    <a:pt x="0" y="82"/>
                  </a:cubicBezTo>
                  <a:lnTo>
                    <a:pt x="0" y="499"/>
                  </a:lnTo>
                  <a:close/>
                  <a:moveTo>
                    <a:pt x="372" y="380"/>
                  </a:moveTo>
                  <a:cubicBezTo>
                    <a:pt x="381" y="376"/>
                    <a:pt x="391" y="376"/>
                    <a:pt x="400" y="380"/>
                  </a:cubicBezTo>
                  <a:cubicBezTo>
                    <a:pt x="720" y="514"/>
                    <a:pt x="720" y="514"/>
                    <a:pt x="720" y="514"/>
                  </a:cubicBezTo>
                  <a:cubicBezTo>
                    <a:pt x="720" y="682"/>
                    <a:pt x="720" y="682"/>
                    <a:pt x="720" y="682"/>
                  </a:cubicBezTo>
                  <a:cubicBezTo>
                    <a:pt x="720" y="703"/>
                    <a:pt x="703" y="720"/>
                    <a:pt x="683" y="720"/>
                  </a:cubicBezTo>
                  <a:cubicBezTo>
                    <a:pt x="83" y="720"/>
                    <a:pt x="83" y="720"/>
                    <a:pt x="83" y="720"/>
                  </a:cubicBezTo>
                  <a:cubicBezTo>
                    <a:pt x="62" y="720"/>
                    <a:pt x="45" y="703"/>
                    <a:pt x="45" y="682"/>
                  </a:cubicBezTo>
                  <a:cubicBezTo>
                    <a:pt x="45" y="515"/>
                    <a:pt x="45" y="515"/>
                    <a:pt x="45" y="515"/>
                  </a:cubicBezTo>
                  <a:lnTo>
                    <a:pt x="372" y="380"/>
                  </a:lnTo>
                  <a:close/>
                  <a:moveTo>
                    <a:pt x="372" y="380"/>
                  </a:moveTo>
                  <a:cubicBezTo>
                    <a:pt x="372" y="380"/>
                    <a:pt x="372" y="380"/>
                    <a:pt x="372" y="38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16" name="Freeform 82"/>
            <p:cNvSpPr>
              <a:spLocks noEditPoints="1"/>
            </p:cNvSpPr>
            <p:nvPr/>
          </p:nvSpPr>
          <p:spPr bwMode="auto">
            <a:xfrm>
              <a:off x="6008688" y="2939733"/>
              <a:ext cx="55563" cy="55563"/>
            </a:xfrm>
            <a:custGeom>
              <a:avLst/>
              <a:gdLst>
                <a:gd name="T0" fmla="*/ 0 w 195"/>
                <a:gd name="T1" fmla="*/ 97 h 194"/>
                <a:gd name="T2" fmla="*/ 98 w 195"/>
                <a:gd name="T3" fmla="*/ 194 h 194"/>
                <a:gd name="T4" fmla="*/ 195 w 195"/>
                <a:gd name="T5" fmla="*/ 97 h 194"/>
                <a:gd name="T6" fmla="*/ 98 w 195"/>
                <a:gd name="T7" fmla="*/ 0 h 194"/>
                <a:gd name="T8" fmla="*/ 0 w 195"/>
                <a:gd name="T9" fmla="*/ 97 h 194"/>
                <a:gd name="T10" fmla="*/ 150 w 195"/>
                <a:gd name="T11" fmla="*/ 97 h 194"/>
                <a:gd name="T12" fmla="*/ 98 w 195"/>
                <a:gd name="T13" fmla="*/ 149 h 194"/>
                <a:gd name="T14" fmla="*/ 45 w 195"/>
                <a:gd name="T15" fmla="*/ 97 h 194"/>
                <a:gd name="T16" fmla="*/ 98 w 195"/>
                <a:gd name="T17" fmla="*/ 45 h 194"/>
                <a:gd name="T18" fmla="*/ 150 w 195"/>
                <a:gd name="T19" fmla="*/ 97 h 194"/>
                <a:gd name="T20" fmla="*/ 150 w 195"/>
                <a:gd name="T21" fmla="*/ 97 h 194"/>
                <a:gd name="T22" fmla="*/ 150 w 195"/>
                <a:gd name="T23"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4">
                  <a:moveTo>
                    <a:pt x="0" y="97"/>
                  </a:moveTo>
                  <a:cubicBezTo>
                    <a:pt x="0" y="151"/>
                    <a:pt x="44" y="194"/>
                    <a:pt x="98" y="194"/>
                  </a:cubicBezTo>
                  <a:cubicBezTo>
                    <a:pt x="151" y="194"/>
                    <a:pt x="195" y="151"/>
                    <a:pt x="195" y="97"/>
                  </a:cubicBezTo>
                  <a:cubicBezTo>
                    <a:pt x="195" y="44"/>
                    <a:pt x="151" y="0"/>
                    <a:pt x="98" y="0"/>
                  </a:cubicBezTo>
                  <a:cubicBezTo>
                    <a:pt x="44" y="0"/>
                    <a:pt x="0" y="44"/>
                    <a:pt x="0" y="97"/>
                  </a:cubicBezTo>
                  <a:close/>
                  <a:moveTo>
                    <a:pt x="150" y="97"/>
                  </a:moveTo>
                  <a:cubicBezTo>
                    <a:pt x="150" y="126"/>
                    <a:pt x="126" y="149"/>
                    <a:pt x="98" y="149"/>
                  </a:cubicBezTo>
                  <a:cubicBezTo>
                    <a:pt x="69" y="149"/>
                    <a:pt x="45" y="126"/>
                    <a:pt x="45" y="97"/>
                  </a:cubicBezTo>
                  <a:cubicBezTo>
                    <a:pt x="45" y="69"/>
                    <a:pt x="69" y="45"/>
                    <a:pt x="98" y="45"/>
                  </a:cubicBezTo>
                  <a:cubicBezTo>
                    <a:pt x="126" y="45"/>
                    <a:pt x="150" y="69"/>
                    <a:pt x="150" y="97"/>
                  </a:cubicBezTo>
                  <a:close/>
                  <a:moveTo>
                    <a:pt x="150" y="97"/>
                  </a:moveTo>
                  <a:cubicBezTo>
                    <a:pt x="150" y="97"/>
                    <a:pt x="150" y="97"/>
                    <a:pt x="150" y="9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grpSp>
      <p:sp>
        <p:nvSpPr>
          <p:cNvPr id="80" name="Rectangle: Rounded Corners 54"/>
          <p:cNvSpPr/>
          <p:nvPr/>
        </p:nvSpPr>
        <p:spPr>
          <a:xfrm>
            <a:off x="2505511" y="1452576"/>
            <a:ext cx="2660495" cy="603617"/>
          </a:xfrm>
          <a:prstGeom prst="roundRect">
            <a:avLst>
              <a:gd name="adj" fmla="val 50000"/>
            </a:avLst>
          </a:prstGeom>
          <a:solidFill>
            <a:srgbClr val="2A9CA9"/>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a:p>
        </p:txBody>
      </p:sp>
      <p:sp>
        <p:nvSpPr>
          <p:cNvPr id="81" name="Oval 1">
            <a:extLst>
              <a:ext uri="{FF2B5EF4-FFF2-40B4-BE49-F238E27FC236}">
                <a16:creationId xmlns:a16="http://schemas.microsoft.com/office/drawing/2014/main" id="{8DBDB906-8A58-4DFA-85FB-0AEBFE92EC45}"/>
              </a:ext>
            </a:extLst>
          </p:cNvPr>
          <p:cNvSpPr>
            <a:spLocks noChangeAspect="1"/>
          </p:cNvSpPr>
          <p:nvPr/>
        </p:nvSpPr>
        <p:spPr>
          <a:xfrm>
            <a:off x="2505511" y="1452574"/>
            <a:ext cx="603621" cy="603621"/>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2" name="Picture 56">
            <a:extLst>
              <a:ext uri="{FF2B5EF4-FFF2-40B4-BE49-F238E27FC236}">
                <a16:creationId xmlns:a16="http://schemas.microsoft.com/office/drawing/2014/main" id="{9E66FDF1-57DD-45B5-B4E8-6EE77CA4982B}"/>
              </a:ext>
            </a:extLst>
          </p:cNvPr>
          <p:cNvPicPr>
            <a:picLocks noChangeAspect="1"/>
          </p:cNvPicPr>
          <p:nvPr/>
        </p:nvPicPr>
        <p:blipFill rotWithShape="1">
          <a:blip r:embed="rId3"/>
          <a:srcRect l="15174" r="12711"/>
          <a:stretch/>
        </p:blipFill>
        <p:spPr>
          <a:xfrm>
            <a:off x="2569186" y="1520027"/>
            <a:ext cx="476270" cy="468714"/>
          </a:xfrm>
          <a:prstGeom prst="roundRect">
            <a:avLst>
              <a:gd name="adj" fmla="val 31721"/>
            </a:avLst>
          </a:prstGeom>
        </p:spPr>
      </p:pic>
      <p:sp>
        <p:nvSpPr>
          <p:cNvPr id="83" name="TextBox 61">
            <a:extLst>
              <a:ext uri="{FF2B5EF4-FFF2-40B4-BE49-F238E27FC236}">
                <a16:creationId xmlns:a16="http://schemas.microsoft.com/office/drawing/2014/main" id="{4A876A40-ECEA-4A68-ADB0-9E38A184D383}"/>
              </a:ext>
            </a:extLst>
          </p:cNvPr>
          <p:cNvSpPr txBox="1"/>
          <p:nvPr/>
        </p:nvSpPr>
        <p:spPr>
          <a:xfrm>
            <a:off x="3109132" y="1631274"/>
            <a:ext cx="1880730" cy="246221"/>
          </a:xfrm>
          <a:prstGeom prst="rect">
            <a:avLst/>
          </a:prstGeom>
          <a:noFill/>
        </p:spPr>
        <p:txBody>
          <a:bodyPr wrap="square" tIns="0" bIns="0">
            <a:spAutoFit/>
          </a:bodyPr>
          <a:lstStyle/>
          <a:p>
            <a:pPr algn="ctr"/>
            <a:r>
              <a:rPr lang="fr-FR" sz="1600" b="1">
                <a:solidFill>
                  <a:schemeClr val="bg1"/>
                </a:solidFill>
              </a:rPr>
              <a:t>DMP</a:t>
            </a:r>
          </a:p>
        </p:txBody>
      </p:sp>
    </p:spTree>
    <p:extLst>
      <p:ext uri="{BB962C8B-B14F-4D97-AF65-F5344CB8AC3E}">
        <p14:creationId xmlns:p14="http://schemas.microsoft.com/office/powerpoint/2010/main" val="364287529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163611" y="1077175"/>
            <a:ext cx="1221310" cy="4968000"/>
          </a:xfrm>
          <a:prstGeom prst="rect">
            <a:avLst/>
          </a:prstGeom>
          <a:solidFill>
            <a:srgbClr val="2A9CA9">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6" name="Rectangle 75"/>
          <p:cNvSpPr/>
          <p:nvPr/>
        </p:nvSpPr>
        <p:spPr>
          <a:xfrm>
            <a:off x="1448028" y="1077175"/>
            <a:ext cx="7944449" cy="4968000"/>
          </a:xfrm>
          <a:prstGeom prst="rect">
            <a:avLst/>
          </a:prstGeom>
          <a:solidFill>
            <a:srgbClr val="F3F3F3">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16</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dirty="0" smtClean="0">
                <a:latin typeface="Calibri Light"/>
                <a:cs typeface="Calibri Light"/>
              </a:rPr>
              <a:t>Exemple d’un parcours chirurgie ambulatoire</a:t>
            </a:r>
            <a:endParaRPr lang="fr-FR" dirty="0"/>
          </a:p>
        </p:txBody>
      </p:sp>
      <p:grpSp>
        <p:nvGrpSpPr>
          <p:cNvPr id="5" name="Groupe 4"/>
          <p:cNvGrpSpPr/>
          <p:nvPr/>
        </p:nvGrpSpPr>
        <p:grpSpPr>
          <a:xfrm>
            <a:off x="5533181" y="1077175"/>
            <a:ext cx="262117" cy="205570"/>
            <a:chOff x="8307599" y="1430338"/>
            <a:chExt cx="541335" cy="428625"/>
          </a:xfrm>
          <a:solidFill>
            <a:sysClr val="window" lastClr="FFFFFF"/>
          </a:solidFill>
        </p:grpSpPr>
        <p:sp>
          <p:nvSpPr>
            <p:cNvPr id="6" name="Freeform 120"/>
            <p:cNvSpPr>
              <a:spLocks noEditPoints="1"/>
            </p:cNvSpPr>
            <p:nvPr/>
          </p:nvSpPr>
          <p:spPr bwMode="auto">
            <a:xfrm>
              <a:off x="8307599" y="1439863"/>
              <a:ext cx="269874" cy="415925"/>
            </a:xfrm>
            <a:custGeom>
              <a:avLst/>
              <a:gdLst>
                <a:gd name="T0" fmla="*/ 727 w 768"/>
                <a:gd name="T1" fmla="*/ 15 h 1182"/>
                <a:gd name="T2" fmla="*/ 648 w 768"/>
                <a:gd name="T3" fmla="*/ 16 h 1182"/>
                <a:gd name="T4" fmla="*/ 645 w 768"/>
                <a:gd name="T5" fmla="*/ 18 h 1182"/>
                <a:gd name="T6" fmla="*/ 298 w 768"/>
                <a:gd name="T7" fmla="*/ 312 h 1182"/>
                <a:gd name="T8" fmla="*/ 26 w 768"/>
                <a:gd name="T9" fmla="*/ 312 h 1182"/>
                <a:gd name="T10" fmla="*/ 0 w 768"/>
                <a:gd name="T11" fmla="*/ 337 h 1182"/>
                <a:gd name="T12" fmla="*/ 0 w 768"/>
                <a:gd name="T13" fmla="*/ 824 h 1182"/>
                <a:gd name="T14" fmla="*/ 8 w 768"/>
                <a:gd name="T15" fmla="*/ 842 h 1182"/>
                <a:gd name="T16" fmla="*/ 26 w 768"/>
                <a:gd name="T17" fmla="*/ 849 h 1182"/>
                <a:gd name="T18" fmla="*/ 297 w 768"/>
                <a:gd name="T19" fmla="*/ 849 h 1182"/>
                <a:gd name="T20" fmla="*/ 644 w 768"/>
                <a:gd name="T21" fmla="*/ 1167 h 1182"/>
                <a:gd name="T22" fmla="*/ 648 w 768"/>
                <a:gd name="T23" fmla="*/ 1171 h 1182"/>
                <a:gd name="T24" fmla="*/ 689 w 768"/>
                <a:gd name="T25" fmla="*/ 1182 h 1182"/>
                <a:gd name="T26" fmla="*/ 727 w 768"/>
                <a:gd name="T27" fmla="*/ 1172 h 1182"/>
                <a:gd name="T28" fmla="*/ 768 w 768"/>
                <a:gd name="T29" fmla="*/ 1101 h 1182"/>
                <a:gd name="T30" fmla="*/ 768 w 768"/>
                <a:gd name="T31" fmla="*/ 85 h 1182"/>
                <a:gd name="T32" fmla="*/ 727 w 768"/>
                <a:gd name="T33" fmla="*/ 15 h 1182"/>
                <a:gd name="T34" fmla="*/ 717 w 768"/>
                <a:gd name="T35" fmla="*/ 1101 h 1182"/>
                <a:gd name="T36" fmla="*/ 702 w 768"/>
                <a:gd name="T37" fmla="*/ 1127 h 1182"/>
                <a:gd name="T38" fmla="*/ 676 w 768"/>
                <a:gd name="T39" fmla="*/ 1128 h 1182"/>
                <a:gd name="T40" fmla="*/ 333 w 768"/>
                <a:gd name="T41" fmla="*/ 812 h 1182"/>
                <a:gd name="T42" fmla="*/ 333 w 768"/>
                <a:gd name="T43" fmla="*/ 696 h 1182"/>
                <a:gd name="T44" fmla="*/ 307 w 768"/>
                <a:gd name="T45" fmla="*/ 670 h 1182"/>
                <a:gd name="T46" fmla="*/ 282 w 768"/>
                <a:gd name="T47" fmla="*/ 696 h 1182"/>
                <a:gd name="T48" fmla="*/ 282 w 768"/>
                <a:gd name="T49" fmla="*/ 798 h 1182"/>
                <a:gd name="T50" fmla="*/ 51 w 768"/>
                <a:gd name="T51" fmla="*/ 798 h 1182"/>
                <a:gd name="T52" fmla="*/ 51 w 768"/>
                <a:gd name="T53" fmla="*/ 363 h 1182"/>
                <a:gd name="T54" fmla="*/ 282 w 768"/>
                <a:gd name="T55" fmla="*/ 363 h 1182"/>
                <a:gd name="T56" fmla="*/ 282 w 768"/>
                <a:gd name="T57" fmla="*/ 465 h 1182"/>
                <a:gd name="T58" fmla="*/ 307 w 768"/>
                <a:gd name="T59" fmla="*/ 491 h 1182"/>
                <a:gd name="T60" fmla="*/ 333 w 768"/>
                <a:gd name="T61" fmla="*/ 465 h 1182"/>
                <a:gd name="T62" fmla="*/ 333 w 768"/>
                <a:gd name="T63" fmla="*/ 349 h 1182"/>
                <a:gd name="T64" fmla="*/ 676 w 768"/>
                <a:gd name="T65" fmla="*/ 59 h 1182"/>
                <a:gd name="T66" fmla="*/ 702 w 768"/>
                <a:gd name="T67" fmla="*/ 59 h 1182"/>
                <a:gd name="T68" fmla="*/ 717 w 768"/>
                <a:gd name="T69" fmla="*/ 85 h 1182"/>
                <a:gd name="T70" fmla="*/ 717 w 768"/>
                <a:gd name="T71" fmla="*/ 1101 h 1182"/>
                <a:gd name="T72" fmla="*/ 717 w 768"/>
                <a:gd name="T73" fmla="*/ 1101 h 1182"/>
                <a:gd name="T74" fmla="*/ 717 w 768"/>
                <a:gd name="T75" fmla="*/ 1101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8" h="1182">
                  <a:moveTo>
                    <a:pt x="727" y="15"/>
                  </a:moveTo>
                  <a:cubicBezTo>
                    <a:pt x="702" y="0"/>
                    <a:pt x="673" y="1"/>
                    <a:pt x="648" y="16"/>
                  </a:cubicBezTo>
                  <a:cubicBezTo>
                    <a:pt x="647" y="16"/>
                    <a:pt x="646" y="17"/>
                    <a:pt x="645" y="18"/>
                  </a:cubicBezTo>
                  <a:cubicBezTo>
                    <a:pt x="298" y="312"/>
                    <a:pt x="298" y="312"/>
                    <a:pt x="298" y="312"/>
                  </a:cubicBezTo>
                  <a:cubicBezTo>
                    <a:pt x="26" y="312"/>
                    <a:pt x="26" y="312"/>
                    <a:pt x="26" y="312"/>
                  </a:cubicBezTo>
                  <a:cubicBezTo>
                    <a:pt x="11" y="312"/>
                    <a:pt x="0" y="323"/>
                    <a:pt x="0" y="337"/>
                  </a:cubicBezTo>
                  <a:cubicBezTo>
                    <a:pt x="0" y="824"/>
                    <a:pt x="0" y="824"/>
                    <a:pt x="0" y="824"/>
                  </a:cubicBezTo>
                  <a:cubicBezTo>
                    <a:pt x="0" y="830"/>
                    <a:pt x="3" y="837"/>
                    <a:pt x="8" y="842"/>
                  </a:cubicBezTo>
                  <a:cubicBezTo>
                    <a:pt x="12" y="846"/>
                    <a:pt x="19" y="849"/>
                    <a:pt x="26" y="849"/>
                  </a:cubicBezTo>
                  <a:cubicBezTo>
                    <a:pt x="297" y="849"/>
                    <a:pt x="297" y="849"/>
                    <a:pt x="297" y="849"/>
                  </a:cubicBezTo>
                  <a:cubicBezTo>
                    <a:pt x="644" y="1167"/>
                    <a:pt x="644" y="1167"/>
                    <a:pt x="644" y="1167"/>
                  </a:cubicBezTo>
                  <a:cubicBezTo>
                    <a:pt x="645" y="1169"/>
                    <a:pt x="647" y="1170"/>
                    <a:pt x="648" y="1171"/>
                  </a:cubicBezTo>
                  <a:cubicBezTo>
                    <a:pt x="661" y="1178"/>
                    <a:pt x="675" y="1182"/>
                    <a:pt x="689" y="1182"/>
                  </a:cubicBezTo>
                  <a:cubicBezTo>
                    <a:pt x="702" y="1182"/>
                    <a:pt x="715" y="1179"/>
                    <a:pt x="727" y="1172"/>
                  </a:cubicBezTo>
                  <a:cubicBezTo>
                    <a:pt x="753" y="1157"/>
                    <a:pt x="768" y="1131"/>
                    <a:pt x="768" y="1101"/>
                  </a:cubicBezTo>
                  <a:cubicBezTo>
                    <a:pt x="768" y="85"/>
                    <a:pt x="768" y="85"/>
                    <a:pt x="768" y="85"/>
                  </a:cubicBezTo>
                  <a:cubicBezTo>
                    <a:pt x="768" y="55"/>
                    <a:pt x="753" y="29"/>
                    <a:pt x="727" y="15"/>
                  </a:cubicBezTo>
                  <a:close/>
                  <a:moveTo>
                    <a:pt x="717" y="1101"/>
                  </a:moveTo>
                  <a:cubicBezTo>
                    <a:pt x="717" y="1112"/>
                    <a:pt x="711" y="1122"/>
                    <a:pt x="702" y="1127"/>
                  </a:cubicBezTo>
                  <a:cubicBezTo>
                    <a:pt x="698" y="1129"/>
                    <a:pt x="688" y="1134"/>
                    <a:pt x="676" y="1128"/>
                  </a:cubicBezTo>
                  <a:cubicBezTo>
                    <a:pt x="333" y="812"/>
                    <a:pt x="333" y="812"/>
                    <a:pt x="333" y="812"/>
                  </a:cubicBezTo>
                  <a:cubicBezTo>
                    <a:pt x="333" y="696"/>
                    <a:pt x="333" y="696"/>
                    <a:pt x="333" y="696"/>
                  </a:cubicBezTo>
                  <a:cubicBezTo>
                    <a:pt x="333" y="681"/>
                    <a:pt x="321" y="670"/>
                    <a:pt x="307" y="670"/>
                  </a:cubicBezTo>
                  <a:cubicBezTo>
                    <a:pt x="293" y="670"/>
                    <a:pt x="282" y="681"/>
                    <a:pt x="282" y="696"/>
                  </a:cubicBezTo>
                  <a:cubicBezTo>
                    <a:pt x="282" y="798"/>
                    <a:pt x="282" y="798"/>
                    <a:pt x="282" y="798"/>
                  </a:cubicBezTo>
                  <a:cubicBezTo>
                    <a:pt x="51" y="798"/>
                    <a:pt x="51" y="798"/>
                    <a:pt x="51" y="798"/>
                  </a:cubicBezTo>
                  <a:cubicBezTo>
                    <a:pt x="51" y="363"/>
                    <a:pt x="51" y="363"/>
                    <a:pt x="51" y="363"/>
                  </a:cubicBezTo>
                  <a:cubicBezTo>
                    <a:pt x="282" y="363"/>
                    <a:pt x="282" y="363"/>
                    <a:pt x="282" y="363"/>
                  </a:cubicBezTo>
                  <a:cubicBezTo>
                    <a:pt x="282" y="465"/>
                    <a:pt x="282" y="465"/>
                    <a:pt x="282" y="465"/>
                  </a:cubicBezTo>
                  <a:cubicBezTo>
                    <a:pt x="282" y="479"/>
                    <a:pt x="293" y="491"/>
                    <a:pt x="307" y="491"/>
                  </a:cubicBezTo>
                  <a:cubicBezTo>
                    <a:pt x="321" y="491"/>
                    <a:pt x="333" y="479"/>
                    <a:pt x="333" y="465"/>
                  </a:cubicBezTo>
                  <a:cubicBezTo>
                    <a:pt x="333" y="349"/>
                    <a:pt x="333" y="349"/>
                    <a:pt x="333" y="349"/>
                  </a:cubicBezTo>
                  <a:cubicBezTo>
                    <a:pt x="676" y="59"/>
                    <a:pt x="676" y="59"/>
                    <a:pt x="676" y="59"/>
                  </a:cubicBezTo>
                  <a:cubicBezTo>
                    <a:pt x="688" y="53"/>
                    <a:pt x="698" y="57"/>
                    <a:pt x="702" y="59"/>
                  </a:cubicBezTo>
                  <a:cubicBezTo>
                    <a:pt x="711" y="64"/>
                    <a:pt x="717" y="74"/>
                    <a:pt x="717" y="85"/>
                  </a:cubicBezTo>
                  <a:lnTo>
                    <a:pt x="717" y="1101"/>
                  </a:lnTo>
                  <a:close/>
                  <a:moveTo>
                    <a:pt x="717" y="1101"/>
                  </a:moveTo>
                  <a:cubicBezTo>
                    <a:pt x="717" y="1101"/>
                    <a:pt x="717" y="1101"/>
                    <a:pt x="717" y="1101"/>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fr-FR" sz="20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Freeform 121"/>
            <p:cNvSpPr>
              <a:spLocks noEditPoints="1"/>
            </p:cNvSpPr>
            <p:nvPr/>
          </p:nvSpPr>
          <p:spPr bwMode="auto">
            <a:xfrm>
              <a:off x="8644147" y="1476376"/>
              <a:ext cx="133349" cy="333375"/>
            </a:xfrm>
            <a:custGeom>
              <a:avLst/>
              <a:gdLst>
                <a:gd name="T0" fmla="*/ 376 w 376"/>
                <a:gd name="T1" fmla="*/ 476 h 950"/>
                <a:gd name="T2" fmla="*/ 37 w 376"/>
                <a:gd name="T3" fmla="*/ 4 h 950"/>
                <a:gd name="T4" fmla="*/ 5 w 376"/>
                <a:gd name="T5" fmla="*/ 20 h 950"/>
                <a:gd name="T6" fmla="*/ 21 w 376"/>
                <a:gd name="T7" fmla="*/ 53 h 950"/>
                <a:gd name="T8" fmla="*/ 325 w 376"/>
                <a:gd name="T9" fmla="*/ 476 h 950"/>
                <a:gd name="T10" fmla="*/ 21 w 376"/>
                <a:gd name="T11" fmla="*/ 900 h 950"/>
                <a:gd name="T12" fmla="*/ 5 w 376"/>
                <a:gd name="T13" fmla="*/ 933 h 950"/>
                <a:gd name="T14" fmla="*/ 30 w 376"/>
                <a:gd name="T15" fmla="*/ 950 h 950"/>
                <a:gd name="T16" fmla="*/ 38 w 376"/>
                <a:gd name="T17" fmla="*/ 949 h 950"/>
                <a:gd name="T18" fmla="*/ 376 w 376"/>
                <a:gd name="T19" fmla="*/ 476 h 950"/>
                <a:gd name="T20" fmla="*/ 376 w 376"/>
                <a:gd name="T21" fmla="*/ 476 h 950"/>
                <a:gd name="T22" fmla="*/ 376 w 376"/>
                <a:gd name="T23" fmla="*/ 476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6" h="950">
                  <a:moveTo>
                    <a:pt x="376" y="476"/>
                  </a:moveTo>
                  <a:cubicBezTo>
                    <a:pt x="376" y="263"/>
                    <a:pt x="240" y="73"/>
                    <a:pt x="37" y="4"/>
                  </a:cubicBezTo>
                  <a:cubicBezTo>
                    <a:pt x="24" y="0"/>
                    <a:pt x="9" y="7"/>
                    <a:pt x="5" y="20"/>
                  </a:cubicBezTo>
                  <a:cubicBezTo>
                    <a:pt x="0" y="34"/>
                    <a:pt x="7" y="48"/>
                    <a:pt x="21" y="53"/>
                  </a:cubicBezTo>
                  <a:cubicBezTo>
                    <a:pt x="203" y="114"/>
                    <a:pt x="325" y="285"/>
                    <a:pt x="325" y="476"/>
                  </a:cubicBezTo>
                  <a:cubicBezTo>
                    <a:pt x="325" y="668"/>
                    <a:pt x="203" y="838"/>
                    <a:pt x="21" y="900"/>
                  </a:cubicBezTo>
                  <a:cubicBezTo>
                    <a:pt x="8" y="905"/>
                    <a:pt x="1" y="919"/>
                    <a:pt x="5" y="933"/>
                  </a:cubicBezTo>
                  <a:cubicBezTo>
                    <a:pt x="9" y="943"/>
                    <a:pt x="19" y="950"/>
                    <a:pt x="30" y="950"/>
                  </a:cubicBezTo>
                  <a:cubicBezTo>
                    <a:pt x="32" y="950"/>
                    <a:pt x="35" y="950"/>
                    <a:pt x="38" y="949"/>
                  </a:cubicBezTo>
                  <a:cubicBezTo>
                    <a:pt x="240" y="880"/>
                    <a:pt x="376" y="690"/>
                    <a:pt x="376" y="476"/>
                  </a:cubicBezTo>
                  <a:close/>
                  <a:moveTo>
                    <a:pt x="376" y="476"/>
                  </a:moveTo>
                  <a:cubicBezTo>
                    <a:pt x="376" y="476"/>
                    <a:pt x="376" y="476"/>
                    <a:pt x="376" y="47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fr-FR" sz="20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8" name="Freeform 122"/>
            <p:cNvSpPr>
              <a:spLocks noEditPoints="1"/>
            </p:cNvSpPr>
            <p:nvPr/>
          </p:nvSpPr>
          <p:spPr bwMode="auto">
            <a:xfrm>
              <a:off x="8688597" y="1430338"/>
              <a:ext cx="160337" cy="428625"/>
            </a:xfrm>
            <a:custGeom>
              <a:avLst/>
              <a:gdLst>
                <a:gd name="T0" fmla="*/ 57 w 455"/>
                <a:gd name="T1" fmla="*/ 5 h 1217"/>
                <a:gd name="T2" fmla="*/ 23 w 455"/>
                <a:gd name="T3" fmla="*/ 19 h 1217"/>
                <a:gd name="T4" fmla="*/ 37 w 455"/>
                <a:gd name="T5" fmla="*/ 52 h 1217"/>
                <a:gd name="T6" fmla="*/ 404 w 455"/>
                <a:gd name="T7" fmla="*/ 606 h 1217"/>
                <a:gd name="T8" fmla="*/ 19 w 455"/>
                <a:gd name="T9" fmla="*/ 1167 h 1217"/>
                <a:gd name="T10" fmla="*/ 5 w 455"/>
                <a:gd name="T11" fmla="*/ 1200 h 1217"/>
                <a:gd name="T12" fmla="*/ 29 w 455"/>
                <a:gd name="T13" fmla="*/ 1217 h 1217"/>
                <a:gd name="T14" fmla="*/ 38 w 455"/>
                <a:gd name="T15" fmla="*/ 1215 h 1217"/>
                <a:gd name="T16" fmla="*/ 455 w 455"/>
                <a:gd name="T17" fmla="*/ 606 h 1217"/>
                <a:gd name="T18" fmla="*/ 57 w 455"/>
                <a:gd name="T19" fmla="*/ 5 h 1217"/>
                <a:gd name="T20" fmla="*/ 57 w 455"/>
                <a:gd name="T21" fmla="*/ 5 h 1217"/>
                <a:gd name="T22" fmla="*/ 57 w 455"/>
                <a:gd name="T23" fmla="*/ 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1217">
                  <a:moveTo>
                    <a:pt x="57" y="5"/>
                  </a:moveTo>
                  <a:cubicBezTo>
                    <a:pt x="44" y="0"/>
                    <a:pt x="29" y="6"/>
                    <a:pt x="23" y="19"/>
                  </a:cubicBezTo>
                  <a:cubicBezTo>
                    <a:pt x="18" y="32"/>
                    <a:pt x="24" y="47"/>
                    <a:pt x="37" y="52"/>
                  </a:cubicBezTo>
                  <a:cubicBezTo>
                    <a:pt x="260" y="147"/>
                    <a:pt x="404" y="364"/>
                    <a:pt x="404" y="606"/>
                  </a:cubicBezTo>
                  <a:cubicBezTo>
                    <a:pt x="404" y="857"/>
                    <a:pt x="253" y="1077"/>
                    <a:pt x="19" y="1167"/>
                  </a:cubicBezTo>
                  <a:cubicBezTo>
                    <a:pt x="6" y="1172"/>
                    <a:pt x="0" y="1187"/>
                    <a:pt x="5" y="1200"/>
                  </a:cubicBezTo>
                  <a:cubicBezTo>
                    <a:pt x="9" y="1211"/>
                    <a:pt x="18" y="1217"/>
                    <a:pt x="29" y="1217"/>
                  </a:cubicBezTo>
                  <a:cubicBezTo>
                    <a:pt x="32" y="1217"/>
                    <a:pt x="35" y="1216"/>
                    <a:pt x="38" y="1215"/>
                  </a:cubicBezTo>
                  <a:cubicBezTo>
                    <a:pt x="291" y="1117"/>
                    <a:pt x="455" y="878"/>
                    <a:pt x="455" y="606"/>
                  </a:cubicBezTo>
                  <a:cubicBezTo>
                    <a:pt x="455" y="344"/>
                    <a:pt x="299" y="108"/>
                    <a:pt x="57" y="5"/>
                  </a:cubicBezTo>
                  <a:close/>
                  <a:moveTo>
                    <a:pt x="57" y="5"/>
                  </a:moveTo>
                  <a:cubicBezTo>
                    <a:pt x="57" y="5"/>
                    <a:pt x="57" y="5"/>
                    <a:pt x="57" y="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fr-FR" sz="20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Freeform 123"/>
            <p:cNvSpPr>
              <a:spLocks noEditPoints="1"/>
            </p:cNvSpPr>
            <p:nvPr/>
          </p:nvSpPr>
          <p:spPr bwMode="auto">
            <a:xfrm>
              <a:off x="8594935" y="1525588"/>
              <a:ext cx="100012" cy="234950"/>
            </a:xfrm>
            <a:custGeom>
              <a:avLst/>
              <a:gdLst>
                <a:gd name="T0" fmla="*/ 285 w 285"/>
                <a:gd name="T1" fmla="*/ 335 h 668"/>
                <a:gd name="T2" fmla="*/ 36 w 285"/>
                <a:gd name="T3" fmla="*/ 4 h 668"/>
                <a:gd name="T4" fmla="*/ 4 w 285"/>
                <a:gd name="T5" fmla="*/ 21 h 668"/>
                <a:gd name="T6" fmla="*/ 22 w 285"/>
                <a:gd name="T7" fmla="*/ 53 h 668"/>
                <a:gd name="T8" fmla="*/ 234 w 285"/>
                <a:gd name="T9" fmla="*/ 335 h 668"/>
                <a:gd name="T10" fmla="*/ 22 w 285"/>
                <a:gd name="T11" fmla="*/ 618 h 668"/>
                <a:gd name="T12" fmla="*/ 4 w 285"/>
                <a:gd name="T13" fmla="*/ 650 h 668"/>
                <a:gd name="T14" fmla="*/ 29 w 285"/>
                <a:gd name="T15" fmla="*/ 668 h 668"/>
                <a:gd name="T16" fmla="*/ 36 w 285"/>
                <a:gd name="T17" fmla="*/ 667 h 668"/>
                <a:gd name="T18" fmla="*/ 285 w 285"/>
                <a:gd name="T19" fmla="*/ 335 h 668"/>
                <a:gd name="T20" fmla="*/ 285 w 285"/>
                <a:gd name="T21" fmla="*/ 335 h 668"/>
                <a:gd name="T22" fmla="*/ 285 w 285"/>
                <a:gd name="T23" fmla="*/ 335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5" h="668">
                  <a:moveTo>
                    <a:pt x="285" y="335"/>
                  </a:moveTo>
                  <a:cubicBezTo>
                    <a:pt x="285" y="182"/>
                    <a:pt x="183" y="46"/>
                    <a:pt x="36" y="4"/>
                  </a:cubicBezTo>
                  <a:cubicBezTo>
                    <a:pt x="22" y="0"/>
                    <a:pt x="8" y="7"/>
                    <a:pt x="4" y="21"/>
                  </a:cubicBezTo>
                  <a:cubicBezTo>
                    <a:pt x="0" y="35"/>
                    <a:pt x="8" y="49"/>
                    <a:pt x="22" y="53"/>
                  </a:cubicBezTo>
                  <a:cubicBezTo>
                    <a:pt x="147" y="89"/>
                    <a:pt x="234" y="205"/>
                    <a:pt x="234" y="335"/>
                  </a:cubicBezTo>
                  <a:cubicBezTo>
                    <a:pt x="234" y="466"/>
                    <a:pt x="147" y="582"/>
                    <a:pt x="22" y="618"/>
                  </a:cubicBezTo>
                  <a:cubicBezTo>
                    <a:pt x="8" y="622"/>
                    <a:pt x="0" y="636"/>
                    <a:pt x="4" y="650"/>
                  </a:cubicBezTo>
                  <a:cubicBezTo>
                    <a:pt x="7" y="661"/>
                    <a:pt x="18" y="668"/>
                    <a:pt x="29" y="668"/>
                  </a:cubicBezTo>
                  <a:cubicBezTo>
                    <a:pt x="31" y="668"/>
                    <a:pt x="34" y="668"/>
                    <a:pt x="36" y="667"/>
                  </a:cubicBezTo>
                  <a:cubicBezTo>
                    <a:pt x="183" y="625"/>
                    <a:pt x="285" y="488"/>
                    <a:pt x="285" y="335"/>
                  </a:cubicBezTo>
                  <a:close/>
                  <a:moveTo>
                    <a:pt x="285" y="335"/>
                  </a:moveTo>
                  <a:cubicBezTo>
                    <a:pt x="285" y="335"/>
                    <a:pt x="285" y="335"/>
                    <a:pt x="285" y="33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fr-FR" sz="20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13" name="ZoneTexte 12"/>
          <p:cNvSpPr txBox="1"/>
          <p:nvPr/>
        </p:nvSpPr>
        <p:spPr>
          <a:xfrm>
            <a:off x="2874769" y="1582929"/>
            <a:ext cx="573209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lang="fr-FR" dirty="0">
                <a:latin typeface="Calibri" panose="020F0502020204030204" pitchFamily="34" charset="0"/>
                <a:cs typeface="Calibri" panose="020F0502020204030204" pitchFamily="34" charset="0"/>
                <a:sym typeface="Helvetica Neue"/>
              </a:rPr>
              <a:t>Validation </a:t>
            </a:r>
            <a:r>
              <a:rPr lang="fr-FR" b="1" dirty="0">
                <a:solidFill>
                  <a:srgbClr val="2A9CA9"/>
                </a:solidFill>
                <a:latin typeface="Calibri" panose="020F0502020204030204" pitchFamily="34" charset="0"/>
                <a:cs typeface="Calibri" panose="020F0502020204030204" pitchFamily="34" charset="0"/>
                <a:sym typeface="Helvetica Neue"/>
              </a:rPr>
              <a:t>préadmission</a:t>
            </a:r>
            <a:r>
              <a:rPr lang="fr-FR" dirty="0">
                <a:latin typeface="Calibri" panose="020F0502020204030204" pitchFamily="34" charset="0"/>
                <a:cs typeface="Calibri" panose="020F0502020204030204" pitchFamily="34" charset="0"/>
                <a:sym typeface="Helvetica Neue"/>
              </a:rPr>
              <a:t> </a:t>
            </a:r>
            <a:endParaRPr kumimoji="0" lang="fr-FR" i="0" u="none" strike="noStrike" cap="none" spc="0" normalizeH="0" baseline="0" dirty="0">
              <a:ln>
                <a:noFill/>
              </a:ln>
              <a:effectLst/>
              <a:uFillTx/>
              <a:latin typeface="Calibri" panose="020F0502020204030204" pitchFamily="34" charset="0"/>
              <a:cs typeface="Calibri" panose="020F0502020204030204" pitchFamily="34" charset="0"/>
              <a:sym typeface="Helvetica Neue"/>
            </a:endParaRPr>
          </a:p>
        </p:txBody>
      </p:sp>
      <p:sp>
        <p:nvSpPr>
          <p:cNvPr id="14" name="ZoneTexte 13"/>
          <p:cNvSpPr txBox="1"/>
          <p:nvPr/>
        </p:nvSpPr>
        <p:spPr>
          <a:xfrm>
            <a:off x="2874770" y="2254205"/>
            <a:ext cx="581205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lang="fr-FR" b="1" dirty="0">
                <a:solidFill>
                  <a:srgbClr val="2A9CA9"/>
                </a:solidFill>
                <a:latin typeface="Calibri" panose="020F0502020204030204" pitchFamily="34" charset="0"/>
                <a:cs typeface="Calibri" panose="020F0502020204030204" pitchFamily="34" charset="0"/>
                <a:sym typeface="Helvetica Neue"/>
              </a:rPr>
              <a:t>Prévenue :</a:t>
            </a:r>
            <a:r>
              <a:rPr lang="fr-FR" b="1" dirty="0">
                <a:latin typeface="Calibri" panose="020F0502020204030204" pitchFamily="34" charset="0"/>
                <a:cs typeface="Calibri" panose="020F0502020204030204" pitchFamily="34" charset="0"/>
                <a:sym typeface="Helvetica Neue"/>
              </a:rPr>
              <a:t> </a:t>
            </a:r>
            <a:r>
              <a:rPr lang="fr-FR" dirty="0">
                <a:latin typeface="Calibri" panose="020F0502020204030204" pitchFamily="34" charset="0"/>
                <a:cs typeface="Calibri" panose="020F0502020204030204" pitchFamily="34" charset="0"/>
                <a:sym typeface="Helvetica Neue"/>
              </a:rPr>
              <a:t>envoi du livret d’accueil et du passeport santé. Le patient peut transmettre des documents ou demander des informations  </a:t>
            </a:r>
            <a:endParaRPr kumimoji="0" lang="fr-FR" i="0" u="none" strike="noStrike" cap="none" spc="0" normalizeH="0" baseline="0" dirty="0">
              <a:ln>
                <a:noFill/>
              </a:ln>
              <a:effectLst/>
              <a:uFillTx/>
              <a:latin typeface="Calibri" panose="020F0502020204030204" pitchFamily="34" charset="0"/>
              <a:cs typeface="Calibri" panose="020F0502020204030204" pitchFamily="34" charset="0"/>
              <a:sym typeface="Helvetica Neue"/>
            </a:endParaRPr>
          </a:p>
        </p:txBody>
      </p:sp>
      <p:sp>
        <p:nvSpPr>
          <p:cNvPr id="15" name="ZoneTexte 14"/>
          <p:cNvSpPr txBox="1"/>
          <p:nvPr/>
        </p:nvSpPr>
        <p:spPr>
          <a:xfrm>
            <a:off x="2874769" y="3395337"/>
            <a:ext cx="58120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lang="fr-FR" b="1" dirty="0">
                <a:solidFill>
                  <a:srgbClr val="2A9CA9"/>
                </a:solidFill>
                <a:latin typeface="Calibri" panose="020F0502020204030204" pitchFamily="34" charset="0"/>
                <a:cs typeface="Calibri" panose="020F0502020204030204" pitchFamily="34" charset="0"/>
                <a:sym typeface="Helvetica Neue"/>
              </a:rPr>
              <a:t>J-1</a:t>
            </a:r>
            <a:r>
              <a:rPr lang="fr-FR" dirty="0">
                <a:latin typeface="Calibri" panose="020F0502020204030204" pitchFamily="34" charset="0"/>
                <a:cs typeface="Calibri" panose="020F0502020204030204" pitchFamily="34" charset="0"/>
                <a:sym typeface="Helvetica Neue"/>
              </a:rPr>
              <a:t> : envoi des consignes pré opératoires </a:t>
            </a:r>
          </a:p>
        </p:txBody>
      </p:sp>
      <p:grpSp>
        <p:nvGrpSpPr>
          <p:cNvPr id="16" name="Groupe 15"/>
          <p:cNvGrpSpPr/>
          <p:nvPr/>
        </p:nvGrpSpPr>
        <p:grpSpPr>
          <a:xfrm>
            <a:off x="2086078" y="1462661"/>
            <a:ext cx="547643" cy="626551"/>
            <a:chOff x="4291013" y="4817745"/>
            <a:chExt cx="358775" cy="431800"/>
          </a:xfrm>
        </p:grpSpPr>
        <p:sp>
          <p:nvSpPr>
            <p:cNvPr id="17" name="Freeform 189"/>
            <p:cNvSpPr>
              <a:spLocks noEditPoints="1"/>
            </p:cNvSpPr>
            <p:nvPr/>
          </p:nvSpPr>
          <p:spPr bwMode="auto">
            <a:xfrm>
              <a:off x="4344988" y="5162233"/>
              <a:ext cx="12700" cy="39688"/>
            </a:xfrm>
            <a:custGeom>
              <a:avLst/>
              <a:gdLst>
                <a:gd name="T0" fmla="*/ 23 w 45"/>
                <a:gd name="T1" fmla="*/ 0 h 142"/>
                <a:gd name="T2" fmla="*/ 0 w 45"/>
                <a:gd name="T3" fmla="*/ 23 h 142"/>
                <a:gd name="T4" fmla="*/ 0 w 45"/>
                <a:gd name="T5" fmla="*/ 119 h 142"/>
                <a:gd name="T6" fmla="*/ 23 w 45"/>
                <a:gd name="T7" fmla="*/ 142 h 142"/>
                <a:gd name="T8" fmla="*/ 45 w 45"/>
                <a:gd name="T9" fmla="*/ 119 h 142"/>
                <a:gd name="T10" fmla="*/ 45 w 45"/>
                <a:gd name="T11" fmla="*/ 23 h 142"/>
                <a:gd name="T12" fmla="*/ 23 w 45"/>
                <a:gd name="T13" fmla="*/ 0 h 142"/>
                <a:gd name="T14" fmla="*/ 23 w 45"/>
                <a:gd name="T15" fmla="*/ 0 h 142"/>
                <a:gd name="T16" fmla="*/ 23 w 45"/>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2">
                  <a:moveTo>
                    <a:pt x="23" y="0"/>
                  </a:moveTo>
                  <a:cubicBezTo>
                    <a:pt x="10" y="0"/>
                    <a:pt x="0" y="11"/>
                    <a:pt x="0" y="23"/>
                  </a:cubicBezTo>
                  <a:cubicBezTo>
                    <a:pt x="0" y="119"/>
                    <a:pt x="0" y="119"/>
                    <a:pt x="0" y="119"/>
                  </a:cubicBezTo>
                  <a:cubicBezTo>
                    <a:pt x="0" y="132"/>
                    <a:pt x="10" y="142"/>
                    <a:pt x="23" y="142"/>
                  </a:cubicBezTo>
                  <a:cubicBezTo>
                    <a:pt x="35" y="142"/>
                    <a:pt x="45" y="132"/>
                    <a:pt x="45" y="119"/>
                  </a:cubicBezTo>
                  <a:cubicBezTo>
                    <a:pt x="45" y="23"/>
                    <a:pt x="45" y="23"/>
                    <a:pt x="45" y="23"/>
                  </a:cubicBezTo>
                  <a:cubicBezTo>
                    <a:pt x="45" y="11"/>
                    <a:pt x="35" y="0"/>
                    <a:pt x="23" y="0"/>
                  </a:cubicBezTo>
                  <a:close/>
                  <a:moveTo>
                    <a:pt x="23" y="0"/>
                  </a:moveTo>
                  <a:cubicBezTo>
                    <a:pt x="23" y="0"/>
                    <a:pt x="23" y="0"/>
                    <a:pt x="2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18" name="Freeform 190"/>
            <p:cNvSpPr>
              <a:spLocks noEditPoints="1"/>
            </p:cNvSpPr>
            <p:nvPr/>
          </p:nvSpPr>
          <p:spPr bwMode="auto">
            <a:xfrm>
              <a:off x="4291013" y="4817745"/>
              <a:ext cx="268288" cy="384175"/>
            </a:xfrm>
            <a:custGeom>
              <a:avLst/>
              <a:gdLst>
                <a:gd name="T0" fmla="*/ 894 w 950"/>
                <a:gd name="T1" fmla="*/ 389 h 1368"/>
                <a:gd name="T2" fmla="*/ 503 w 950"/>
                <a:gd name="T3" fmla="*/ 0 h 1368"/>
                <a:gd name="T4" fmla="*/ 113 w 950"/>
                <a:gd name="T5" fmla="*/ 389 h 1368"/>
                <a:gd name="T6" fmla="*/ 82 w 950"/>
                <a:gd name="T7" fmla="*/ 914 h 1368"/>
                <a:gd name="T8" fmla="*/ 101 w 950"/>
                <a:gd name="T9" fmla="*/ 1047 h 1368"/>
                <a:gd name="T10" fmla="*/ 0 w 950"/>
                <a:gd name="T11" fmla="*/ 1345 h 1368"/>
                <a:gd name="T12" fmla="*/ 45 w 950"/>
                <a:gd name="T13" fmla="*/ 1345 h 1368"/>
                <a:gd name="T14" fmla="*/ 119 w 950"/>
                <a:gd name="T15" fmla="*/ 1088 h 1368"/>
                <a:gd name="T16" fmla="*/ 503 w 950"/>
                <a:gd name="T17" fmla="*/ 1247 h 1368"/>
                <a:gd name="T18" fmla="*/ 649 w 950"/>
                <a:gd name="T19" fmla="*/ 1190 h 1368"/>
                <a:gd name="T20" fmla="*/ 503 w 950"/>
                <a:gd name="T21" fmla="*/ 1202 h 1368"/>
                <a:gd name="T22" fmla="*/ 282 w 950"/>
                <a:gd name="T23" fmla="*/ 1018 h 1368"/>
                <a:gd name="T24" fmla="*/ 647 w 950"/>
                <a:gd name="T25" fmla="*/ 1106 h 1368"/>
                <a:gd name="T26" fmla="*/ 924 w 950"/>
                <a:gd name="T27" fmla="*/ 914 h 1368"/>
                <a:gd name="T28" fmla="*/ 503 w 950"/>
                <a:gd name="T29" fmla="*/ 1106 h 1368"/>
                <a:gd name="T30" fmla="*/ 324 w 950"/>
                <a:gd name="T31" fmla="*/ 1000 h 1368"/>
                <a:gd name="T32" fmla="*/ 382 w 950"/>
                <a:gd name="T33" fmla="*/ 838 h 1368"/>
                <a:gd name="T34" fmla="*/ 625 w 950"/>
                <a:gd name="T35" fmla="*/ 838 h 1368"/>
                <a:gd name="T36" fmla="*/ 683 w 950"/>
                <a:gd name="T37" fmla="*/ 1000 h 1368"/>
                <a:gd name="T38" fmla="*/ 503 w 950"/>
                <a:gd name="T39" fmla="*/ 1106 h 1368"/>
                <a:gd name="T40" fmla="*/ 701 w 950"/>
                <a:gd name="T41" fmla="*/ 959 h 1368"/>
                <a:gd name="T42" fmla="*/ 670 w 950"/>
                <a:gd name="T43" fmla="*/ 913 h 1368"/>
                <a:gd name="T44" fmla="*/ 815 w 950"/>
                <a:gd name="T45" fmla="*/ 552 h 1368"/>
                <a:gd name="T46" fmla="*/ 778 w 950"/>
                <a:gd name="T47" fmla="*/ 428 h 1368"/>
                <a:gd name="T48" fmla="*/ 361 w 950"/>
                <a:gd name="T49" fmla="*/ 309 h 1368"/>
                <a:gd name="T50" fmla="*/ 747 w 950"/>
                <a:gd name="T51" fmla="*/ 460 h 1368"/>
                <a:gd name="T52" fmla="*/ 770 w 950"/>
                <a:gd name="T53" fmla="*/ 552 h 1368"/>
                <a:gd name="T54" fmla="*/ 237 w 950"/>
                <a:gd name="T55" fmla="*/ 552 h 1368"/>
                <a:gd name="T56" fmla="*/ 250 w 950"/>
                <a:gd name="T57" fmla="*/ 511 h 1368"/>
                <a:gd name="T58" fmla="*/ 345 w 950"/>
                <a:gd name="T59" fmla="*/ 363 h 1368"/>
                <a:gd name="T60" fmla="*/ 227 w 950"/>
                <a:gd name="T61" fmla="*/ 473 h 1368"/>
                <a:gd name="T62" fmla="*/ 192 w 950"/>
                <a:gd name="T63" fmla="*/ 552 h 1368"/>
                <a:gd name="T64" fmla="*/ 337 w 950"/>
                <a:gd name="T65" fmla="*/ 913 h 1368"/>
                <a:gd name="T66" fmla="*/ 306 w 950"/>
                <a:gd name="T67" fmla="*/ 959 h 1368"/>
                <a:gd name="T68" fmla="*/ 104 w 950"/>
                <a:gd name="T69" fmla="*/ 871 h 1368"/>
                <a:gd name="T70" fmla="*/ 265 w 950"/>
                <a:gd name="T71" fmla="*/ 137 h 1368"/>
                <a:gd name="T72" fmla="*/ 741 w 950"/>
                <a:gd name="T73" fmla="*/ 137 h 1368"/>
                <a:gd name="T74" fmla="*/ 903 w 950"/>
                <a:gd name="T75" fmla="*/ 871 h 1368"/>
                <a:gd name="T76" fmla="*/ 900 w 950"/>
                <a:gd name="T77" fmla="*/ 876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0" h="1368">
                  <a:moveTo>
                    <a:pt x="947" y="864"/>
                  </a:moveTo>
                  <a:cubicBezTo>
                    <a:pt x="926" y="741"/>
                    <a:pt x="908" y="581"/>
                    <a:pt x="894" y="389"/>
                  </a:cubicBezTo>
                  <a:cubicBezTo>
                    <a:pt x="885" y="272"/>
                    <a:pt x="843" y="174"/>
                    <a:pt x="773" y="105"/>
                  </a:cubicBezTo>
                  <a:cubicBezTo>
                    <a:pt x="703" y="36"/>
                    <a:pt x="610" y="0"/>
                    <a:pt x="503" y="0"/>
                  </a:cubicBezTo>
                  <a:cubicBezTo>
                    <a:pt x="397" y="0"/>
                    <a:pt x="304" y="36"/>
                    <a:pt x="234" y="105"/>
                  </a:cubicBezTo>
                  <a:cubicBezTo>
                    <a:pt x="164" y="174"/>
                    <a:pt x="122" y="272"/>
                    <a:pt x="113" y="389"/>
                  </a:cubicBezTo>
                  <a:cubicBezTo>
                    <a:pt x="99" y="581"/>
                    <a:pt x="81" y="741"/>
                    <a:pt x="60" y="864"/>
                  </a:cubicBezTo>
                  <a:cubicBezTo>
                    <a:pt x="57" y="884"/>
                    <a:pt x="65" y="903"/>
                    <a:pt x="82" y="914"/>
                  </a:cubicBezTo>
                  <a:cubicBezTo>
                    <a:pt x="105" y="929"/>
                    <a:pt x="178" y="960"/>
                    <a:pt x="245" y="985"/>
                  </a:cubicBezTo>
                  <a:cubicBezTo>
                    <a:pt x="101" y="1047"/>
                    <a:pt x="101" y="1047"/>
                    <a:pt x="101" y="1047"/>
                  </a:cubicBezTo>
                  <a:cubicBezTo>
                    <a:pt x="40" y="1073"/>
                    <a:pt x="0" y="1133"/>
                    <a:pt x="0" y="1200"/>
                  </a:cubicBezTo>
                  <a:cubicBezTo>
                    <a:pt x="0" y="1345"/>
                    <a:pt x="0" y="1345"/>
                    <a:pt x="0" y="1345"/>
                  </a:cubicBezTo>
                  <a:cubicBezTo>
                    <a:pt x="0" y="1358"/>
                    <a:pt x="10" y="1368"/>
                    <a:pt x="23" y="1368"/>
                  </a:cubicBezTo>
                  <a:cubicBezTo>
                    <a:pt x="35" y="1368"/>
                    <a:pt x="45" y="1358"/>
                    <a:pt x="45" y="1345"/>
                  </a:cubicBezTo>
                  <a:cubicBezTo>
                    <a:pt x="45" y="1200"/>
                    <a:pt x="45" y="1200"/>
                    <a:pt x="45" y="1200"/>
                  </a:cubicBezTo>
                  <a:cubicBezTo>
                    <a:pt x="45" y="1151"/>
                    <a:pt x="74" y="1107"/>
                    <a:pt x="119" y="1088"/>
                  </a:cubicBezTo>
                  <a:cubicBezTo>
                    <a:pt x="196" y="1055"/>
                    <a:pt x="196" y="1055"/>
                    <a:pt x="196" y="1055"/>
                  </a:cubicBezTo>
                  <a:cubicBezTo>
                    <a:pt x="258" y="1174"/>
                    <a:pt x="374" y="1247"/>
                    <a:pt x="503" y="1247"/>
                  </a:cubicBezTo>
                  <a:cubicBezTo>
                    <a:pt x="550" y="1247"/>
                    <a:pt x="595" y="1238"/>
                    <a:pt x="638" y="1219"/>
                  </a:cubicBezTo>
                  <a:cubicBezTo>
                    <a:pt x="649" y="1214"/>
                    <a:pt x="654" y="1201"/>
                    <a:pt x="649" y="1190"/>
                  </a:cubicBezTo>
                  <a:cubicBezTo>
                    <a:pt x="644" y="1178"/>
                    <a:pt x="631" y="1173"/>
                    <a:pt x="620" y="1178"/>
                  </a:cubicBezTo>
                  <a:cubicBezTo>
                    <a:pt x="583" y="1194"/>
                    <a:pt x="544" y="1202"/>
                    <a:pt x="503" y="1202"/>
                  </a:cubicBezTo>
                  <a:cubicBezTo>
                    <a:pt x="392" y="1202"/>
                    <a:pt x="292" y="1139"/>
                    <a:pt x="237" y="1037"/>
                  </a:cubicBezTo>
                  <a:cubicBezTo>
                    <a:pt x="282" y="1018"/>
                    <a:pt x="282" y="1018"/>
                    <a:pt x="282" y="1018"/>
                  </a:cubicBezTo>
                  <a:cubicBezTo>
                    <a:pt x="325" y="1100"/>
                    <a:pt x="410" y="1151"/>
                    <a:pt x="503" y="1151"/>
                  </a:cubicBezTo>
                  <a:cubicBezTo>
                    <a:pt x="555" y="1151"/>
                    <a:pt x="605" y="1136"/>
                    <a:pt x="647" y="1106"/>
                  </a:cubicBezTo>
                  <a:cubicBezTo>
                    <a:pt x="687" y="1078"/>
                    <a:pt x="718" y="1039"/>
                    <a:pt x="736" y="994"/>
                  </a:cubicBezTo>
                  <a:cubicBezTo>
                    <a:pt x="809" y="969"/>
                    <a:pt x="899" y="930"/>
                    <a:pt x="924" y="914"/>
                  </a:cubicBezTo>
                  <a:cubicBezTo>
                    <a:pt x="942" y="903"/>
                    <a:pt x="950" y="884"/>
                    <a:pt x="947" y="864"/>
                  </a:cubicBezTo>
                  <a:close/>
                  <a:moveTo>
                    <a:pt x="503" y="1106"/>
                  </a:moveTo>
                  <a:cubicBezTo>
                    <a:pt x="428" y="1106"/>
                    <a:pt x="359" y="1065"/>
                    <a:pt x="323" y="1000"/>
                  </a:cubicBezTo>
                  <a:cubicBezTo>
                    <a:pt x="324" y="1000"/>
                    <a:pt x="324" y="1000"/>
                    <a:pt x="324" y="1000"/>
                  </a:cubicBezTo>
                  <a:cubicBezTo>
                    <a:pt x="359" y="985"/>
                    <a:pt x="382" y="951"/>
                    <a:pt x="382" y="913"/>
                  </a:cubicBezTo>
                  <a:cubicBezTo>
                    <a:pt x="382" y="838"/>
                    <a:pt x="382" y="838"/>
                    <a:pt x="382" y="838"/>
                  </a:cubicBezTo>
                  <a:cubicBezTo>
                    <a:pt x="419" y="854"/>
                    <a:pt x="460" y="863"/>
                    <a:pt x="503" y="863"/>
                  </a:cubicBezTo>
                  <a:cubicBezTo>
                    <a:pt x="547" y="863"/>
                    <a:pt x="588" y="854"/>
                    <a:pt x="625" y="838"/>
                  </a:cubicBezTo>
                  <a:cubicBezTo>
                    <a:pt x="625" y="913"/>
                    <a:pt x="625" y="913"/>
                    <a:pt x="625" y="913"/>
                  </a:cubicBezTo>
                  <a:cubicBezTo>
                    <a:pt x="625" y="951"/>
                    <a:pt x="648" y="985"/>
                    <a:pt x="683" y="1000"/>
                  </a:cubicBezTo>
                  <a:cubicBezTo>
                    <a:pt x="684" y="1000"/>
                    <a:pt x="684" y="1000"/>
                    <a:pt x="684" y="1000"/>
                  </a:cubicBezTo>
                  <a:cubicBezTo>
                    <a:pt x="648" y="1065"/>
                    <a:pt x="578" y="1106"/>
                    <a:pt x="503" y="1106"/>
                  </a:cubicBezTo>
                  <a:close/>
                  <a:moveTo>
                    <a:pt x="900" y="876"/>
                  </a:moveTo>
                  <a:cubicBezTo>
                    <a:pt x="877" y="891"/>
                    <a:pt x="777" y="934"/>
                    <a:pt x="701" y="959"/>
                  </a:cubicBezTo>
                  <a:cubicBezTo>
                    <a:pt x="700" y="958"/>
                    <a:pt x="700" y="958"/>
                    <a:pt x="700" y="958"/>
                  </a:cubicBezTo>
                  <a:cubicBezTo>
                    <a:pt x="682" y="951"/>
                    <a:pt x="670" y="933"/>
                    <a:pt x="670" y="913"/>
                  </a:cubicBezTo>
                  <a:cubicBezTo>
                    <a:pt x="670" y="814"/>
                    <a:pt x="670" y="814"/>
                    <a:pt x="670" y="814"/>
                  </a:cubicBezTo>
                  <a:cubicBezTo>
                    <a:pt x="757" y="759"/>
                    <a:pt x="815" y="662"/>
                    <a:pt x="815" y="552"/>
                  </a:cubicBezTo>
                  <a:cubicBezTo>
                    <a:pt x="815" y="514"/>
                    <a:pt x="815" y="514"/>
                    <a:pt x="815" y="514"/>
                  </a:cubicBezTo>
                  <a:cubicBezTo>
                    <a:pt x="815" y="482"/>
                    <a:pt x="801" y="450"/>
                    <a:pt x="778" y="428"/>
                  </a:cubicBezTo>
                  <a:cubicBezTo>
                    <a:pt x="655" y="311"/>
                    <a:pt x="396" y="289"/>
                    <a:pt x="385" y="289"/>
                  </a:cubicBezTo>
                  <a:cubicBezTo>
                    <a:pt x="373" y="288"/>
                    <a:pt x="362" y="297"/>
                    <a:pt x="361" y="309"/>
                  </a:cubicBezTo>
                  <a:cubicBezTo>
                    <a:pt x="360" y="322"/>
                    <a:pt x="369" y="333"/>
                    <a:pt x="381" y="334"/>
                  </a:cubicBezTo>
                  <a:cubicBezTo>
                    <a:pt x="384" y="334"/>
                    <a:pt x="635" y="354"/>
                    <a:pt x="747" y="460"/>
                  </a:cubicBezTo>
                  <a:cubicBezTo>
                    <a:pt x="761" y="474"/>
                    <a:pt x="770" y="494"/>
                    <a:pt x="770" y="514"/>
                  </a:cubicBezTo>
                  <a:cubicBezTo>
                    <a:pt x="770" y="552"/>
                    <a:pt x="770" y="552"/>
                    <a:pt x="770" y="552"/>
                  </a:cubicBezTo>
                  <a:cubicBezTo>
                    <a:pt x="770" y="698"/>
                    <a:pt x="650" y="818"/>
                    <a:pt x="503" y="818"/>
                  </a:cubicBezTo>
                  <a:cubicBezTo>
                    <a:pt x="357" y="818"/>
                    <a:pt x="237" y="698"/>
                    <a:pt x="237" y="552"/>
                  </a:cubicBezTo>
                  <a:cubicBezTo>
                    <a:pt x="237" y="533"/>
                    <a:pt x="237" y="533"/>
                    <a:pt x="237" y="533"/>
                  </a:cubicBezTo>
                  <a:cubicBezTo>
                    <a:pt x="237" y="524"/>
                    <a:pt x="242" y="516"/>
                    <a:pt x="250" y="511"/>
                  </a:cubicBezTo>
                  <a:cubicBezTo>
                    <a:pt x="280" y="493"/>
                    <a:pt x="323" y="458"/>
                    <a:pt x="355" y="393"/>
                  </a:cubicBezTo>
                  <a:cubicBezTo>
                    <a:pt x="361" y="382"/>
                    <a:pt x="356" y="369"/>
                    <a:pt x="345" y="363"/>
                  </a:cubicBezTo>
                  <a:cubicBezTo>
                    <a:pt x="334" y="358"/>
                    <a:pt x="321" y="362"/>
                    <a:pt x="315" y="373"/>
                  </a:cubicBezTo>
                  <a:cubicBezTo>
                    <a:pt x="286" y="431"/>
                    <a:pt x="247" y="460"/>
                    <a:pt x="227" y="473"/>
                  </a:cubicBezTo>
                  <a:cubicBezTo>
                    <a:pt x="206" y="485"/>
                    <a:pt x="192" y="508"/>
                    <a:pt x="192" y="533"/>
                  </a:cubicBezTo>
                  <a:cubicBezTo>
                    <a:pt x="192" y="552"/>
                    <a:pt x="192" y="552"/>
                    <a:pt x="192" y="552"/>
                  </a:cubicBezTo>
                  <a:cubicBezTo>
                    <a:pt x="192" y="662"/>
                    <a:pt x="250" y="759"/>
                    <a:pt x="337" y="814"/>
                  </a:cubicBezTo>
                  <a:cubicBezTo>
                    <a:pt x="337" y="913"/>
                    <a:pt x="337" y="913"/>
                    <a:pt x="337" y="913"/>
                  </a:cubicBezTo>
                  <a:cubicBezTo>
                    <a:pt x="337" y="933"/>
                    <a:pt x="325" y="951"/>
                    <a:pt x="307" y="958"/>
                  </a:cubicBezTo>
                  <a:cubicBezTo>
                    <a:pt x="306" y="959"/>
                    <a:pt x="306" y="959"/>
                    <a:pt x="306" y="959"/>
                  </a:cubicBezTo>
                  <a:cubicBezTo>
                    <a:pt x="230" y="934"/>
                    <a:pt x="130" y="891"/>
                    <a:pt x="107" y="876"/>
                  </a:cubicBezTo>
                  <a:cubicBezTo>
                    <a:pt x="105" y="875"/>
                    <a:pt x="104" y="873"/>
                    <a:pt x="104" y="871"/>
                  </a:cubicBezTo>
                  <a:cubicBezTo>
                    <a:pt x="126" y="747"/>
                    <a:pt x="144" y="586"/>
                    <a:pt x="158" y="392"/>
                  </a:cubicBezTo>
                  <a:cubicBezTo>
                    <a:pt x="166" y="287"/>
                    <a:pt x="203" y="199"/>
                    <a:pt x="265" y="137"/>
                  </a:cubicBezTo>
                  <a:cubicBezTo>
                    <a:pt x="327" y="77"/>
                    <a:pt x="409" y="45"/>
                    <a:pt x="503" y="45"/>
                  </a:cubicBezTo>
                  <a:cubicBezTo>
                    <a:pt x="598" y="45"/>
                    <a:pt x="680" y="77"/>
                    <a:pt x="741" y="137"/>
                  </a:cubicBezTo>
                  <a:cubicBezTo>
                    <a:pt x="804" y="199"/>
                    <a:pt x="841" y="287"/>
                    <a:pt x="849" y="392"/>
                  </a:cubicBezTo>
                  <a:cubicBezTo>
                    <a:pt x="863" y="586"/>
                    <a:pt x="881" y="747"/>
                    <a:pt x="903" y="871"/>
                  </a:cubicBezTo>
                  <a:cubicBezTo>
                    <a:pt x="903" y="874"/>
                    <a:pt x="902" y="875"/>
                    <a:pt x="900" y="876"/>
                  </a:cubicBezTo>
                  <a:close/>
                  <a:moveTo>
                    <a:pt x="900" y="876"/>
                  </a:moveTo>
                  <a:cubicBezTo>
                    <a:pt x="900" y="876"/>
                    <a:pt x="900" y="876"/>
                    <a:pt x="900" y="876"/>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19" name="Freeform 191"/>
            <p:cNvSpPr>
              <a:spLocks noEditPoints="1"/>
            </p:cNvSpPr>
            <p:nvPr/>
          </p:nvSpPr>
          <p:spPr bwMode="auto">
            <a:xfrm>
              <a:off x="4487863" y="5087620"/>
              <a:ext cx="161925" cy="161925"/>
            </a:xfrm>
            <a:custGeom>
              <a:avLst/>
              <a:gdLst>
                <a:gd name="T0" fmla="*/ 287 w 574"/>
                <a:gd name="T1" fmla="*/ 0 h 574"/>
                <a:gd name="T2" fmla="*/ 0 w 574"/>
                <a:gd name="T3" fmla="*/ 287 h 574"/>
                <a:gd name="T4" fmla="*/ 287 w 574"/>
                <a:gd name="T5" fmla="*/ 574 h 574"/>
                <a:gd name="T6" fmla="*/ 574 w 574"/>
                <a:gd name="T7" fmla="*/ 287 h 574"/>
                <a:gd name="T8" fmla="*/ 287 w 574"/>
                <a:gd name="T9" fmla="*/ 0 h 574"/>
                <a:gd name="T10" fmla="*/ 287 w 574"/>
                <a:gd name="T11" fmla="*/ 529 h 574"/>
                <a:gd name="T12" fmla="*/ 45 w 574"/>
                <a:gd name="T13" fmla="*/ 287 h 574"/>
                <a:gd name="T14" fmla="*/ 287 w 574"/>
                <a:gd name="T15" fmla="*/ 45 h 574"/>
                <a:gd name="T16" fmla="*/ 529 w 574"/>
                <a:gd name="T17" fmla="*/ 287 h 574"/>
                <a:gd name="T18" fmla="*/ 287 w 574"/>
                <a:gd name="T19" fmla="*/ 529 h 574"/>
                <a:gd name="T20" fmla="*/ 287 w 574"/>
                <a:gd name="T21" fmla="*/ 529 h 574"/>
                <a:gd name="T22" fmla="*/ 287 w 574"/>
                <a:gd name="T23" fmla="*/ 52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4" h="574">
                  <a:moveTo>
                    <a:pt x="287" y="0"/>
                  </a:moveTo>
                  <a:cubicBezTo>
                    <a:pt x="129" y="0"/>
                    <a:pt x="0" y="129"/>
                    <a:pt x="0" y="287"/>
                  </a:cubicBezTo>
                  <a:cubicBezTo>
                    <a:pt x="0" y="445"/>
                    <a:pt x="129" y="574"/>
                    <a:pt x="287" y="574"/>
                  </a:cubicBezTo>
                  <a:cubicBezTo>
                    <a:pt x="446" y="574"/>
                    <a:pt x="574" y="445"/>
                    <a:pt x="574" y="287"/>
                  </a:cubicBezTo>
                  <a:cubicBezTo>
                    <a:pt x="574" y="129"/>
                    <a:pt x="446" y="0"/>
                    <a:pt x="287" y="0"/>
                  </a:cubicBezTo>
                  <a:close/>
                  <a:moveTo>
                    <a:pt x="287" y="529"/>
                  </a:moveTo>
                  <a:cubicBezTo>
                    <a:pt x="154" y="529"/>
                    <a:pt x="45" y="420"/>
                    <a:pt x="45" y="287"/>
                  </a:cubicBezTo>
                  <a:cubicBezTo>
                    <a:pt x="45" y="153"/>
                    <a:pt x="154" y="45"/>
                    <a:pt x="287" y="45"/>
                  </a:cubicBezTo>
                  <a:cubicBezTo>
                    <a:pt x="421" y="45"/>
                    <a:pt x="529" y="153"/>
                    <a:pt x="529" y="287"/>
                  </a:cubicBezTo>
                  <a:cubicBezTo>
                    <a:pt x="529" y="420"/>
                    <a:pt x="421" y="529"/>
                    <a:pt x="287" y="529"/>
                  </a:cubicBezTo>
                  <a:close/>
                  <a:moveTo>
                    <a:pt x="287" y="529"/>
                  </a:moveTo>
                  <a:cubicBezTo>
                    <a:pt x="287" y="529"/>
                    <a:pt x="287" y="529"/>
                    <a:pt x="287" y="529"/>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20" name="Freeform 192"/>
            <p:cNvSpPr>
              <a:spLocks noEditPoints="1"/>
            </p:cNvSpPr>
            <p:nvPr/>
          </p:nvSpPr>
          <p:spPr bwMode="auto">
            <a:xfrm>
              <a:off x="4527551" y="5141595"/>
              <a:ext cx="88900" cy="60325"/>
            </a:xfrm>
            <a:custGeom>
              <a:avLst/>
              <a:gdLst>
                <a:gd name="T0" fmla="*/ 306 w 314"/>
                <a:gd name="T1" fmla="*/ 9 h 216"/>
                <a:gd name="T2" fmla="*/ 274 w 314"/>
                <a:gd name="T3" fmla="*/ 9 h 216"/>
                <a:gd name="T4" fmla="*/ 121 w 314"/>
                <a:gd name="T5" fmla="*/ 161 h 216"/>
                <a:gd name="T6" fmla="*/ 41 w 314"/>
                <a:gd name="T7" fmla="*/ 81 h 216"/>
                <a:gd name="T8" fmla="*/ 9 w 314"/>
                <a:gd name="T9" fmla="*/ 81 h 216"/>
                <a:gd name="T10" fmla="*/ 9 w 314"/>
                <a:gd name="T11" fmla="*/ 113 h 216"/>
                <a:gd name="T12" fmla="*/ 105 w 314"/>
                <a:gd name="T13" fmla="*/ 209 h 216"/>
                <a:gd name="T14" fmla="*/ 121 w 314"/>
                <a:gd name="T15" fmla="*/ 216 h 216"/>
                <a:gd name="T16" fmla="*/ 137 w 314"/>
                <a:gd name="T17" fmla="*/ 209 h 216"/>
                <a:gd name="T18" fmla="*/ 306 w 314"/>
                <a:gd name="T19" fmla="*/ 41 h 216"/>
                <a:gd name="T20" fmla="*/ 306 w 314"/>
                <a:gd name="T21" fmla="*/ 9 h 216"/>
                <a:gd name="T22" fmla="*/ 306 w 314"/>
                <a:gd name="T23" fmla="*/ 9 h 216"/>
                <a:gd name="T24" fmla="*/ 306 w 314"/>
                <a:gd name="T25" fmla="*/ 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16">
                  <a:moveTo>
                    <a:pt x="306" y="9"/>
                  </a:moveTo>
                  <a:cubicBezTo>
                    <a:pt x="297" y="0"/>
                    <a:pt x="283" y="0"/>
                    <a:pt x="274" y="9"/>
                  </a:cubicBezTo>
                  <a:cubicBezTo>
                    <a:pt x="121" y="161"/>
                    <a:pt x="121" y="161"/>
                    <a:pt x="121" y="161"/>
                  </a:cubicBezTo>
                  <a:cubicBezTo>
                    <a:pt x="41" y="81"/>
                    <a:pt x="41" y="81"/>
                    <a:pt x="41" y="81"/>
                  </a:cubicBezTo>
                  <a:cubicBezTo>
                    <a:pt x="32" y="72"/>
                    <a:pt x="18" y="72"/>
                    <a:pt x="9" y="81"/>
                  </a:cubicBezTo>
                  <a:cubicBezTo>
                    <a:pt x="0" y="90"/>
                    <a:pt x="0" y="104"/>
                    <a:pt x="9" y="113"/>
                  </a:cubicBezTo>
                  <a:cubicBezTo>
                    <a:pt x="105" y="209"/>
                    <a:pt x="105" y="209"/>
                    <a:pt x="105" y="209"/>
                  </a:cubicBezTo>
                  <a:cubicBezTo>
                    <a:pt x="110" y="213"/>
                    <a:pt x="116" y="216"/>
                    <a:pt x="121" y="216"/>
                  </a:cubicBezTo>
                  <a:cubicBezTo>
                    <a:pt x="127" y="216"/>
                    <a:pt x="133" y="213"/>
                    <a:pt x="137" y="209"/>
                  </a:cubicBezTo>
                  <a:cubicBezTo>
                    <a:pt x="306" y="41"/>
                    <a:pt x="306" y="41"/>
                    <a:pt x="306" y="41"/>
                  </a:cubicBezTo>
                  <a:cubicBezTo>
                    <a:pt x="314" y="32"/>
                    <a:pt x="314" y="18"/>
                    <a:pt x="306" y="9"/>
                  </a:cubicBezTo>
                  <a:close/>
                  <a:moveTo>
                    <a:pt x="306" y="9"/>
                  </a:moveTo>
                  <a:cubicBezTo>
                    <a:pt x="306" y="9"/>
                    <a:pt x="306" y="9"/>
                    <a:pt x="306" y="9"/>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grpSp>
      <p:sp>
        <p:nvSpPr>
          <p:cNvPr id="21" name="Flèche vers le bas 20"/>
          <p:cNvSpPr/>
          <p:nvPr/>
        </p:nvSpPr>
        <p:spPr>
          <a:xfrm>
            <a:off x="1683400" y="1582651"/>
            <a:ext cx="273314" cy="4032000"/>
          </a:xfrm>
          <a:prstGeom prst="downArrow">
            <a:avLst/>
          </a:prstGeom>
          <a:solidFill>
            <a:srgbClr val="2A9CA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4000" b="0" i="0" u="none" strike="noStrike" cap="none" spc="0" normalizeH="0" baseline="0">
              <a:ln>
                <a:noFill/>
              </a:ln>
              <a:solidFill>
                <a:srgbClr val="FFFFFF"/>
              </a:solidFill>
              <a:effectLst/>
              <a:uFillTx/>
              <a:latin typeface="Calibri" panose="020F0502020204030204" pitchFamily="34" charset="0"/>
              <a:ea typeface="Helvetica Neue Medium"/>
              <a:cs typeface="Calibri" panose="020F0502020204030204" pitchFamily="34" charset="0"/>
              <a:sym typeface="Helvetica Neue Medium"/>
            </a:endParaRPr>
          </a:p>
        </p:txBody>
      </p:sp>
      <p:grpSp>
        <p:nvGrpSpPr>
          <p:cNvPr id="22" name="Groupe 21"/>
          <p:cNvGrpSpPr/>
          <p:nvPr/>
        </p:nvGrpSpPr>
        <p:grpSpPr>
          <a:xfrm>
            <a:off x="2068398" y="3280567"/>
            <a:ext cx="583003" cy="487573"/>
            <a:chOff x="2695132" y="2079377"/>
            <a:chExt cx="379412" cy="333375"/>
          </a:xfrm>
        </p:grpSpPr>
        <p:sp>
          <p:nvSpPr>
            <p:cNvPr id="23" name="AutoShape 315"/>
            <p:cNvSpPr>
              <a:spLocks noChangeAspect="1" noChangeArrowheads="1" noTextEdit="1"/>
            </p:cNvSpPr>
            <p:nvPr/>
          </p:nvSpPr>
          <p:spPr bwMode="auto">
            <a:xfrm>
              <a:off x="2695132" y="2079377"/>
              <a:ext cx="3794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24" name="Freeform 317"/>
            <p:cNvSpPr>
              <a:spLocks noEditPoints="1"/>
            </p:cNvSpPr>
            <p:nvPr/>
          </p:nvSpPr>
          <p:spPr bwMode="auto">
            <a:xfrm>
              <a:off x="2695132" y="2079377"/>
              <a:ext cx="379412" cy="333375"/>
            </a:xfrm>
            <a:custGeom>
              <a:avLst/>
              <a:gdLst>
                <a:gd name="T0" fmla="*/ 1536 w 1536"/>
                <a:gd name="T1" fmla="*/ 341 h 1353"/>
                <a:gd name="T2" fmla="*/ 1261 w 1536"/>
                <a:gd name="T3" fmla="*/ 6 h 1353"/>
                <a:gd name="T4" fmla="*/ 1195 w 1536"/>
                <a:gd name="T5" fmla="*/ 0 h 1353"/>
                <a:gd name="T6" fmla="*/ 883 w 1536"/>
                <a:gd name="T7" fmla="*/ 204 h 1353"/>
                <a:gd name="T8" fmla="*/ 170 w 1536"/>
                <a:gd name="T9" fmla="*/ 204 h 1353"/>
                <a:gd name="T10" fmla="*/ 0 w 1536"/>
                <a:gd name="T11" fmla="*/ 375 h 1353"/>
                <a:gd name="T12" fmla="*/ 0 w 1536"/>
                <a:gd name="T13" fmla="*/ 1187 h 1353"/>
                <a:gd name="T14" fmla="*/ 166 w 1536"/>
                <a:gd name="T15" fmla="*/ 1353 h 1353"/>
                <a:gd name="T16" fmla="*/ 424 w 1536"/>
                <a:gd name="T17" fmla="*/ 1353 h 1353"/>
                <a:gd name="T18" fmla="*/ 447 w 1536"/>
                <a:gd name="T19" fmla="*/ 1331 h 1353"/>
                <a:gd name="T20" fmla="*/ 424 w 1536"/>
                <a:gd name="T21" fmla="*/ 1308 h 1353"/>
                <a:gd name="T22" fmla="*/ 166 w 1536"/>
                <a:gd name="T23" fmla="*/ 1308 h 1353"/>
                <a:gd name="T24" fmla="*/ 46 w 1536"/>
                <a:gd name="T25" fmla="*/ 1187 h 1353"/>
                <a:gd name="T26" fmla="*/ 46 w 1536"/>
                <a:gd name="T27" fmla="*/ 428 h 1353"/>
                <a:gd name="T28" fmla="*/ 581 w 1536"/>
                <a:gd name="T29" fmla="*/ 874 h 1353"/>
                <a:gd name="T30" fmla="*/ 768 w 1536"/>
                <a:gd name="T31" fmla="*/ 942 h 1353"/>
                <a:gd name="T32" fmla="*/ 955 w 1536"/>
                <a:gd name="T33" fmla="*/ 874 h 1353"/>
                <a:gd name="T34" fmla="*/ 1111 w 1536"/>
                <a:gd name="T35" fmla="*/ 744 h 1353"/>
                <a:gd name="T36" fmla="*/ 1114 w 1536"/>
                <a:gd name="T37" fmla="*/ 712 h 1353"/>
                <a:gd name="T38" fmla="*/ 1082 w 1536"/>
                <a:gd name="T39" fmla="*/ 709 h 1353"/>
                <a:gd name="T40" fmla="*/ 926 w 1536"/>
                <a:gd name="T41" fmla="*/ 839 h 1353"/>
                <a:gd name="T42" fmla="*/ 610 w 1536"/>
                <a:gd name="T43" fmla="*/ 839 h 1353"/>
                <a:gd name="T44" fmla="*/ 46 w 1536"/>
                <a:gd name="T45" fmla="*/ 369 h 1353"/>
                <a:gd name="T46" fmla="*/ 170 w 1536"/>
                <a:gd name="T47" fmla="*/ 250 h 1353"/>
                <a:gd name="T48" fmla="*/ 867 w 1536"/>
                <a:gd name="T49" fmla="*/ 250 h 1353"/>
                <a:gd name="T50" fmla="*/ 855 w 1536"/>
                <a:gd name="T51" fmla="*/ 341 h 1353"/>
                <a:gd name="T52" fmla="*/ 1195 w 1536"/>
                <a:gd name="T53" fmla="*/ 681 h 1353"/>
                <a:gd name="T54" fmla="*/ 1261 w 1536"/>
                <a:gd name="T55" fmla="*/ 675 h 1353"/>
                <a:gd name="T56" fmla="*/ 1370 w 1536"/>
                <a:gd name="T57" fmla="*/ 633 h 1353"/>
                <a:gd name="T58" fmla="*/ 1378 w 1536"/>
                <a:gd name="T59" fmla="*/ 602 h 1353"/>
                <a:gd name="T60" fmla="*/ 1347 w 1536"/>
                <a:gd name="T61" fmla="*/ 594 h 1353"/>
                <a:gd name="T62" fmla="*/ 1253 w 1536"/>
                <a:gd name="T63" fmla="*/ 630 h 1353"/>
                <a:gd name="T64" fmla="*/ 1195 w 1536"/>
                <a:gd name="T65" fmla="*/ 636 h 1353"/>
                <a:gd name="T66" fmla="*/ 900 w 1536"/>
                <a:gd name="T67" fmla="*/ 341 h 1353"/>
                <a:gd name="T68" fmla="*/ 1195 w 1536"/>
                <a:gd name="T69" fmla="*/ 46 h 1353"/>
                <a:gd name="T70" fmla="*/ 1253 w 1536"/>
                <a:gd name="T71" fmla="*/ 51 h 1353"/>
                <a:gd name="T72" fmla="*/ 1490 w 1536"/>
                <a:gd name="T73" fmla="*/ 341 h 1353"/>
                <a:gd name="T74" fmla="*/ 1409 w 1536"/>
                <a:gd name="T75" fmla="*/ 544 h 1353"/>
                <a:gd name="T76" fmla="*/ 1410 w 1536"/>
                <a:gd name="T77" fmla="*/ 576 h 1353"/>
                <a:gd name="T78" fmla="*/ 1443 w 1536"/>
                <a:gd name="T79" fmla="*/ 575 h 1353"/>
                <a:gd name="T80" fmla="*/ 1490 w 1536"/>
                <a:gd name="T81" fmla="*/ 511 h 1353"/>
                <a:gd name="T82" fmla="*/ 1490 w 1536"/>
                <a:gd name="T83" fmla="*/ 1187 h 1353"/>
                <a:gd name="T84" fmla="*/ 1370 w 1536"/>
                <a:gd name="T85" fmla="*/ 1308 h 1353"/>
                <a:gd name="T86" fmla="*/ 515 w 1536"/>
                <a:gd name="T87" fmla="*/ 1308 h 1353"/>
                <a:gd name="T88" fmla="*/ 493 w 1536"/>
                <a:gd name="T89" fmla="*/ 1331 h 1353"/>
                <a:gd name="T90" fmla="*/ 515 w 1536"/>
                <a:gd name="T91" fmla="*/ 1353 h 1353"/>
                <a:gd name="T92" fmla="*/ 1370 w 1536"/>
                <a:gd name="T93" fmla="*/ 1353 h 1353"/>
                <a:gd name="T94" fmla="*/ 1536 w 1536"/>
                <a:gd name="T95" fmla="*/ 1187 h 1353"/>
                <a:gd name="T96" fmla="*/ 1536 w 1536"/>
                <a:gd name="T97" fmla="*/ 341 h 1353"/>
                <a:gd name="T98" fmla="*/ 1536 w 1536"/>
                <a:gd name="T99" fmla="*/ 341 h 1353"/>
                <a:gd name="T100" fmla="*/ 1536 w 1536"/>
                <a:gd name="T101" fmla="*/ 341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6" h="1353">
                  <a:moveTo>
                    <a:pt x="1536" y="341"/>
                  </a:moveTo>
                  <a:cubicBezTo>
                    <a:pt x="1536" y="178"/>
                    <a:pt x="1421" y="38"/>
                    <a:pt x="1261" y="6"/>
                  </a:cubicBezTo>
                  <a:cubicBezTo>
                    <a:pt x="1240" y="2"/>
                    <a:pt x="1218" y="0"/>
                    <a:pt x="1195" y="0"/>
                  </a:cubicBezTo>
                  <a:cubicBezTo>
                    <a:pt x="1056" y="0"/>
                    <a:pt x="936" y="84"/>
                    <a:pt x="883" y="204"/>
                  </a:cubicBezTo>
                  <a:cubicBezTo>
                    <a:pt x="170" y="204"/>
                    <a:pt x="170" y="204"/>
                    <a:pt x="170" y="204"/>
                  </a:cubicBezTo>
                  <a:cubicBezTo>
                    <a:pt x="76" y="204"/>
                    <a:pt x="0" y="281"/>
                    <a:pt x="0" y="375"/>
                  </a:cubicBezTo>
                  <a:cubicBezTo>
                    <a:pt x="0" y="1187"/>
                    <a:pt x="0" y="1187"/>
                    <a:pt x="0" y="1187"/>
                  </a:cubicBezTo>
                  <a:cubicBezTo>
                    <a:pt x="0" y="1279"/>
                    <a:pt x="74" y="1353"/>
                    <a:pt x="166" y="1353"/>
                  </a:cubicBezTo>
                  <a:cubicBezTo>
                    <a:pt x="424" y="1353"/>
                    <a:pt x="424" y="1353"/>
                    <a:pt x="424" y="1353"/>
                  </a:cubicBezTo>
                  <a:cubicBezTo>
                    <a:pt x="437" y="1353"/>
                    <a:pt x="447" y="1343"/>
                    <a:pt x="447" y="1331"/>
                  </a:cubicBezTo>
                  <a:cubicBezTo>
                    <a:pt x="447" y="1318"/>
                    <a:pt x="437" y="1308"/>
                    <a:pt x="424" y="1308"/>
                  </a:cubicBezTo>
                  <a:cubicBezTo>
                    <a:pt x="166" y="1308"/>
                    <a:pt x="166" y="1308"/>
                    <a:pt x="166" y="1308"/>
                  </a:cubicBezTo>
                  <a:cubicBezTo>
                    <a:pt x="100" y="1308"/>
                    <a:pt x="46" y="1254"/>
                    <a:pt x="46" y="1187"/>
                  </a:cubicBezTo>
                  <a:cubicBezTo>
                    <a:pt x="46" y="428"/>
                    <a:pt x="46" y="428"/>
                    <a:pt x="46" y="428"/>
                  </a:cubicBezTo>
                  <a:cubicBezTo>
                    <a:pt x="581" y="874"/>
                    <a:pt x="581" y="874"/>
                    <a:pt x="581" y="874"/>
                  </a:cubicBezTo>
                  <a:cubicBezTo>
                    <a:pt x="635" y="919"/>
                    <a:pt x="702" y="942"/>
                    <a:pt x="768" y="942"/>
                  </a:cubicBezTo>
                  <a:cubicBezTo>
                    <a:pt x="834" y="942"/>
                    <a:pt x="901" y="919"/>
                    <a:pt x="955" y="874"/>
                  </a:cubicBezTo>
                  <a:cubicBezTo>
                    <a:pt x="1111" y="744"/>
                    <a:pt x="1111" y="744"/>
                    <a:pt x="1111" y="744"/>
                  </a:cubicBezTo>
                  <a:cubicBezTo>
                    <a:pt x="1121" y="736"/>
                    <a:pt x="1122" y="721"/>
                    <a:pt x="1114" y="712"/>
                  </a:cubicBezTo>
                  <a:cubicBezTo>
                    <a:pt x="1106" y="702"/>
                    <a:pt x="1092" y="701"/>
                    <a:pt x="1082" y="709"/>
                  </a:cubicBezTo>
                  <a:cubicBezTo>
                    <a:pt x="926" y="839"/>
                    <a:pt x="926" y="839"/>
                    <a:pt x="926" y="839"/>
                  </a:cubicBezTo>
                  <a:cubicBezTo>
                    <a:pt x="834" y="915"/>
                    <a:pt x="702" y="915"/>
                    <a:pt x="610" y="839"/>
                  </a:cubicBezTo>
                  <a:cubicBezTo>
                    <a:pt x="46" y="369"/>
                    <a:pt x="46" y="369"/>
                    <a:pt x="46" y="369"/>
                  </a:cubicBezTo>
                  <a:cubicBezTo>
                    <a:pt x="49" y="303"/>
                    <a:pt x="103" y="250"/>
                    <a:pt x="170" y="250"/>
                  </a:cubicBezTo>
                  <a:cubicBezTo>
                    <a:pt x="867" y="250"/>
                    <a:pt x="867" y="250"/>
                    <a:pt x="867" y="250"/>
                  </a:cubicBezTo>
                  <a:cubicBezTo>
                    <a:pt x="859" y="279"/>
                    <a:pt x="855" y="309"/>
                    <a:pt x="855" y="341"/>
                  </a:cubicBezTo>
                  <a:cubicBezTo>
                    <a:pt x="855" y="529"/>
                    <a:pt x="1008" y="681"/>
                    <a:pt x="1195" y="681"/>
                  </a:cubicBezTo>
                  <a:cubicBezTo>
                    <a:pt x="1218" y="681"/>
                    <a:pt x="1240" y="679"/>
                    <a:pt x="1261" y="675"/>
                  </a:cubicBezTo>
                  <a:cubicBezTo>
                    <a:pt x="1300" y="667"/>
                    <a:pt x="1337" y="653"/>
                    <a:pt x="1370" y="633"/>
                  </a:cubicBezTo>
                  <a:cubicBezTo>
                    <a:pt x="1381" y="627"/>
                    <a:pt x="1385" y="612"/>
                    <a:pt x="1378" y="602"/>
                  </a:cubicBezTo>
                  <a:cubicBezTo>
                    <a:pt x="1372" y="591"/>
                    <a:pt x="1358" y="587"/>
                    <a:pt x="1347" y="594"/>
                  </a:cubicBezTo>
                  <a:cubicBezTo>
                    <a:pt x="1318" y="611"/>
                    <a:pt x="1286" y="624"/>
                    <a:pt x="1253" y="630"/>
                  </a:cubicBezTo>
                  <a:cubicBezTo>
                    <a:pt x="1234" y="634"/>
                    <a:pt x="1215" y="636"/>
                    <a:pt x="1195" y="636"/>
                  </a:cubicBezTo>
                  <a:cubicBezTo>
                    <a:pt x="1033" y="636"/>
                    <a:pt x="900" y="503"/>
                    <a:pt x="900" y="341"/>
                  </a:cubicBezTo>
                  <a:cubicBezTo>
                    <a:pt x="900" y="178"/>
                    <a:pt x="1033" y="46"/>
                    <a:pt x="1195" y="46"/>
                  </a:cubicBezTo>
                  <a:cubicBezTo>
                    <a:pt x="1215" y="46"/>
                    <a:pt x="1234" y="47"/>
                    <a:pt x="1253" y="51"/>
                  </a:cubicBezTo>
                  <a:cubicBezTo>
                    <a:pt x="1390" y="78"/>
                    <a:pt x="1490" y="200"/>
                    <a:pt x="1490" y="341"/>
                  </a:cubicBezTo>
                  <a:cubicBezTo>
                    <a:pt x="1490" y="417"/>
                    <a:pt x="1462" y="489"/>
                    <a:pt x="1409" y="544"/>
                  </a:cubicBezTo>
                  <a:cubicBezTo>
                    <a:pt x="1401" y="553"/>
                    <a:pt x="1401" y="567"/>
                    <a:pt x="1410" y="576"/>
                  </a:cubicBezTo>
                  <a:cubicBezTo>
                    <a:pt x="1419" y="585"/>
                    <a:pt x="1434" y="584"/>
                    <a:pt x="1443" y="575"/>
                  </a:cubicBezTo>
                  <a:cubicBezTo>
                    <a:pt x="1461" y="555"/>
                    <a:pt x="1477" y="534"/>
                    <a:pt x="1490" y="511"/>
                  </a:cubicBezTo>
                  <a:cubicBezTo>
                    <a:pt x="1490" y="1187"/>
                    <a:pt x="1490" y="1187"/>
                    <a:pt x="1490" y="1187"/>
                  </a:cubicBezTo>
                  <a:cubicBezTo>
                    <a:pt x="1490" y="1254"/>
                    <a:pt x="1436" y="1308"/>
                    <a:pt x="1370" y="1308"/>
                  </a:cubicBezTo>
                  <a:cubicBezTo>
                    <a:pt x="515" y="1308"/>
                    <a:pt x="515" y="1308"/>
                    <a:pt x="515" y="1308"/>
                  </a:cubicBezTo>
                  <a:cubicBezTo>
                    <a:pt x="503" y="1308"/>
                    <a:pt x="493" y="1318"/>
                    <a:pt x="493" y="1331"/>
                  </a:cubicBezTo>
                  <a:cubicBezTo>
                    <a:pt x="493" y="1343"/>
                    <a:pt x="503" y="1353"/>
                    <a:pt x="515" y="1353"/>
                  </a:cubicBezTo>
                  <a:cubicBezTo>
                    <a:pt x="1370" y="1353"/>
                    <a:pt x="1370" y="1353"/>
                    <a:pt x="1370" y="1353"/>
                  </a:cubicBezTo>
                  <a:cubicBezTo>
                    <a:pt x="1462" y="1353"/>
                    <a:pt x="1536" y="1279"/>
                    <a:pt x="1536" y="1187"/>
                  </a:cubicBezTo>
                  <a:cubicBezTo>
                    <a:pt x="1536" y="1187"/>
                    <a:pt x="1536" y="347"/>
                    <a:pt x="1536" y="341"/>
                  </a:cubicBezTo>
                  <a:close/>
                  <a:moveTo>
                    <a:pt x="1536" y="341"/>
                  </a:moveTo>
                  <a:cubicBezTo>
                    <a:pt x="1536" y="341"/>
                    <a:pt x="1536" y="341"/>
                    <a:pt x="1536" y="34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25" name="Freeform 318"/>
            <p:cNvSpPr>
              <a:spLocks noEditPoints="1"/>
            </p:cNvSpPr>
            <p:nvPr/>
          </p:nvSpPr>
          <p:spPr bwMode="auto">
            <a:xfrm>
              <a:off x="2938019" y="2296865"/>
              <a:ext cx="103187" cy="87313"/>
            </a:xfrm>
            <a:custGeom>
              <a:avLst/>
              <a:gdLst>
                <a:gd name="T0" fmla="*/ 375 w 415"/>
                <a:gd name="T1" fmla="*/ 346 h 352"/>
                <a:gd name="T2" fmla="*/ 389 w 415"/>
                <a:gd name="T3" fmla="*/ 352 h 352"/>
                <a:gd name="T4" fmla="*/ 407 w 415"/>
                <a:gd name="T5" fmla="*/ 344 h 352"/>
                <a:gd name="T6" fmla="*/ 404 w 415"/>
                <a:gd name="T7" fmla="*/ 311 h 352"/>
                <a:gd name="T8" fmla="*/ 40 w 415"/>
                <a:gd name="T9" fmla="*/ 9 h 352"/>
                <a:gd name="T10" fmla="*/ 8 w 415"/>
                <a:gd name="T11" fmla="*/ 11 h 352"/>
                <a:gd name="T12" fmla="*/ 11 w 415"/>
                <a:gd name="T13" fmla="*/ 44 h 352"/>
                <a:gd name="T14" fmla="*/ 375 w 415"/>
                <a:gd name="T15" fmla="*/ 346 h 352"/>
                <a:gd name="T16" fmla="*/ 375 w 415"/>
                <a:gd name="T17" fmla="*/ 346 h 352"/>
                <a:gd name="T18" fmla="*/ 375 w 415"/>
                <a:gd name="T19" fmla="*/ 3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375" y="346"/>
                  </a:moveTo>
                  <a:cubicBezTo>
                    <a:pt x="379" y="350"/>
                    <a:pt x="384" y="352"/>
                    <a:pt x="389" y="352"/>
                  </a:cubicBezTo>
                  <a:cubicBezTo>
                    <a:pt x="396" y="352"/>
                    <a:pt x="402" y="349"/>
                    <a:pt x="407" y="344"/>
                  </a:cubicBezTo>
                  <a:cubicBezTo>
                    <a:pt x="415" y="334"/>
                    <a:pt x="414" y="319"/>
                    <a:pt x="404" y="311"/>
                  </a:cubicBezTo>
                  <a:cubicBezTo>
                    <a:pt x="40" y="9"/>
                    <a:pt x="40" y="9"/>
                    <a:pt x="40" y="9"/>
                  </a:cubicBezTo>
                  <a:cubicBezTo>
                    <a:pt x="30" y="0"/>
                    <a:pt x="16" y="2"/>
                    <a:pt x="8" y="11"/>
                  </a:cubicBezTo>
                  <a:cubicBezTo>
                    <a:pt x="0" y="21"/>
                    <a:pt x="1" y="36"/>
                    <a:pt x="11" y="44"/>
                  </a:cubicBezTo>
                  <a:lnTo>
                    <a:pt x="375" y="346"/>
                  </a:lnTo>
                  <a:close/>
                  <a:moveTo>
                    <a:pt x="375" y="346"/>
                  </a:moveTo>
                  <a:cubicBezTo>
                    <a:pt x="375" y="346"/>
                    <a:pt x="375" y="346"/>
                    <a:pt x="375" y="346"/>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26" name="Freeform 319"/>
            <p:cNvSpPr>
              <a:spLocks noEditPoints="1"/>
            </p:cNvSpPr>
            <p:nvPr/>
          </p:nvSpPr>
          <p:spPr bwMode="auto">
            <a:xfrm>
              <a:off x="2728469" y="2296865"/>
              <a:ext cx="103187" cy="87313"/>
            </a:xfrm>
            <a:custGeom>
              <a:avLst/>
              <a:gdLst>
                <a:gd name="T0" fmla="*/ 407 w 415"/>
                <a:gd name="T1" fmla="*/ 11 h 352"/>
                <a:gd name="T2" fmla="*/ 375 w 415"/>
                <a:gd name="T3" fmla="*/ 9 h 352"/>
                <a:gd name="T4" fmla="*/ 11 w 415"/>
                <a:gd name="T5" fmla="*/ 311 h 352"/>
                <a:gd name="T6" fmla="*/ 8 w 415"/>
                <a:gd name="T7" fmla="*/ 344 h 352"/>
                <a:gd name="T8" fmla="*/ 26 w 415"/>
                <a:gd name="T9" fmla="*/ 352 h 352"/>
                <a:gd name="T10" fmla="*/ 40 w 415"/>
                <a:gd name="T11" fmla="*/ 346 h 352"/>
                <a:gd name="T12" fmla="*/ 404 w 415"/>
                <a:gd name="T13" fmla="*/ 44 h 352"/>
                <a:gd name="T14" fmla="*/ 407 w 415"/>
                <a:gd name="T15" fmla="*/ 11 h 352"/>
                <a:gd name="T16" fmla="*/ 407 w 415"/>
                <a:gd name="T17" fmla="*/ 11 h 352"/>
                <a:gd name="T18" fmla="*/ 407 w 415"/>
                <a:gd name="T19" fmla="*/ 1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407" y="11"/>
                  </a:moveTo>
                  <a:cubicBezTo>
                    <a:pt x="399" y="2"/>
                    <a:pt x="385" y="0"/>
                    <a:pt x="375" y="9"/>
                  </a:cubicBezTo>
                  <a:cubicBezTo>
                    <a:pt x="11" y="311"/>
                    <a:pt x="11" y="311"/>
                    <a:pt x="11" y="311"/>
                  </a:cubicBezTo>
                  <a:cubicBezTo>
                    <a:pt x="1" y="319"/>
                    <a:pt x="0" y="334"/>
                    <a:pt x="8" y="344"/>
                  </a:cubicBezTo>
                  <a:cubicBezTo>
                    <a:pt x="13" y="349"/>
                    <a:pt x="19" y="352"/>
                    <a:pt x="26" y="352"/>
                  </a:cubicBezTo>
                  <a:cubicBezTo>
                    <a:pt x="31" y="352"/>
                    <a:pt x="36" y="350"/>
                    <a:pt x="40" y="346"/>
                  </a:cubicBezTo>
                  <a:cubicBezTo>
                    <a:pt x="404" y="44"/>
                    <a:pt x="404" y="44"/>
                    <a:pt x="404" y="44"/>
                  </a:cubicBezTo>
                  <a:cubicBezTo>
                    <a:pt x="414" y="36"/>
                    <a:pt x="415" y="21"/>
                    <a:pt x="407" y="11"/>
                  </a:cubicBezTo>
                  <a:close/>
                  <a:moveTo>
                    <a:pt x="407" y="11"/>
                  </a:moveTo>
                  <a:cubicBezTo>
                    <a:pt x="407" y="11"/>
                    <a:pt x="407" y="11"/>
                    <a:pt x="407" y="1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27" name="Freeform 320"/>
            <p:cNvSpPr>
              <a:spLocks noEditPoints="1"/>
            </p:cNvSpPr>
            <p:nvPr/>
          </p:nvSpPr>
          <p:spPr bwMode="auto">
            <a:xfrm>
              <a:off x="2958657" y="2120652"/>
              <a:ext cx="63500" cy="84138"/>
            </a:xfrm>
            <a:custGeom>
              <a:avLst/>
              <a:gdLst>
                <a:gd name="T0" fmla="*/ 126 w 252"/>
                <a:gd name="T1" fmla="*/ 339 h 339"/>
                <a:gd name="T2" fmla="*/ 149 w 252"/>
                <a:gd name="T3" fmla="*/ 317 h 339"/>
                <a:gd name="T4" fmla="*/ 149 w 252"/>
                <a:gd name="T5" fmla="*/ 80 h 339"/>
                <a:gd name="T6" fmla="*/ 211 w 252"/>
                <a:gd name="T7" fmla="*/ 142 h 339"/>
                <a:gd name="T8" fmla="*/ 227 w 252"/>
                <a:gd name="T9" fmla="*/ 148 h 339"/>
                <a:gd name="T10" fmla="*/ 243 w 252"/>
                <a:gd name="T11" fmla="*/ 142 h 339"/>
                <a:gd name="T12" fmla="*/ 243 w 252"/>
                <a:gd name="T13" fmla="*/ 110 h 339"/>
                <a:gd name="T14" fmla="*/ 142 w 252"/>
                <a:gd name="T15" fmla="*/ 9 h 339"/>
                <a:gd name="T16" fmla="*/ 110 w 252"/>
                <a:gd name="T17" fmla="*/ 9 h 339"/>
                <a:gd name="T18" fmla="*/ 9 w 252"/>
                <a:gd name="T19" fmla="*/ 110 h 339"/>
                <a:gd name="T20" fmla="*/ 9 w 252"/>
                <a:gd name="T21" fmla="*/ 142 h 339"/>
                <a:gd name="T22" fmla="*/ 41 w 252"/>
                <a:gd name="T23" fmla="*/ 142 h 339"/>
                <a:gd name="T24" fmla="*/ 104 w 252"/>
                <a:gd name="T25" fmla="*/ 80 h 339"/>
                <a:gd name="T26" fmla="*/ 104 w 252"/>
                <a:gd name="T27" fmla="*/ 317 h 339"/>
                <a:gd name="T28" fmla="*/ 126 w 252"/>
                <a:gd name="T29" fmla="*/ 339 h 339"/>
                <a:gd name="T30" fmla="*/ 126 w 252"/>
                <a:gd name="T31" fmla="*/ 339 h 339"/>
                <a:gd name="T32" fmla="*/ 126 w 252"/>
                <a:gd name="T33"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339">
                  <a:moveTo>
                    <a:pt x="126" y="339"/>
                  </a:moveTo>
                  <a:cubicBezTo>
                    <a:pt x="139" y="339"/>
                    <a:pt x="149" y="329"/>
                    <a:pt x="149" y="317"/>
                  </a:cubicBezTo>
                  <a:cubicBezTo>
                    <a:pt x="149" y="80"/>
                    <a:pt x="149" y="80"/>
                    <a:pt x="149" y="80"/>
                  </a:cubicBezTo>
                  <a:cubicBezTo>
                    <a:pt x="211" y="142"/>
                    <a:pt x="211" y="142"/>
                    <a:pt x="211" y="142"/>
                  </a:cubicBezTo>
                  <a:cubicBezTo>
                    <a:pt x="216" y="146"/>
                    <a:pt x="222" y="148"/>
                    <a:pt x="227" y="148"/>
                  </a:cubicBezTo>
                  <a:cubicBezTo>
                    <a:pt x="233" y="148"/>
                    <a:pt x="239" y="146"/>
                    <a:pt x="243" y="142"/>
                  </a:cubicBezTo>
                  <a:cubicBezTo>
                    <a:pt x="252" y="133"/>
                    <a:pt x="252" y="118"/>
                    <a:pt x="243" y="110"/>
                  </a:cubicBezTo>
                  <a:cubicBezTo>
                    <a:pt x="142" y="9"/>
                    <a:pt x="142" y="9"/>
                    <a:pt x="142" y="9"/>
                  </a:cubicBezTo>
                  <a:cubicBezTo>
                    <a:pt x="134" y="0"/>
                    <a:pt x="119" y="0"/>
                    <a:pt x="110" y="9"/>
                  </a:cubicBezTo>
                  <a:cubicBezTo>
                    <a:pt x="9" y="110"/>
                    <a:pt x="9" y="110"/>
                    <a:pt x="9" y="110"/>
                  </a:cubicBezTo>
                  <a:cubicBezTo>
                    <a:pt x="0" y="118"/>
                    <a:pt x="0" y="133"/>
                    <a:pt x="9" y="142"/>
                  </a:cubicBezTo>
                  <a:cubicBezTo>
                    <a:pt x="18" y="151"/>
                    <a:pt x="33" y="151"/>
                    <a:pt x="41" y="142"/>
                  </a:cubicBezTo>
                  <a:cubicBezTo>
                    <a:pt x="104" y="80"/>
                    <a:pt x="104" y="80"/>
                    <a:pt x="104" y="80"/>
                  </a:cubicBezTo>
                  <a:cubicBezTo>
                    <a:pt x="104" y="317"/>
                    <a:pt x="104" y="317"/>
                    <a:pt x="104" y="317"/>
                  </a:cubicBezTo>
                  <a:cubicBezTo>
                    <a:pt x="104" y="329"/>
                    <a:pt x="114" y="339"/>
                    <a:pt x="126" y="339"/>
                  </a:cubicBezTo>
                  <a:close/>
                  <a:moveTo>
                    <a:pt x="126" y="339"/>
                  </a:moveTo>
                  <a:cubicBezTo>
                    <a:pt x="126" y="339"/>
                    <a:pt x="126" y="339"/>
                    <a:pt x="126" y="339"/>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grpSp>
      <p:grpSp>
        <p:nvGrpSpPr>
          <p:cNvPr id="28" name="Groupe 27"/>
          <p:cNvGrpSpPr/>
          <p:nvPr/>
        </p:nvGrpSpPr>
        <p:grpSpPr>
          <a:xfrm>
            <a:off x="2029525" y="2372286"/>
            <a:ext cx="660749" cy="625207"/>
            <a:chOff x="4259130" y="1428966"/>
            <a:chExt cx="430008" cy="427481"/>
          </a:xfrm>
        </p:grpSpPr>
        <p:sp>
          <p:nvSpPr>
            <p:cNvPr id="29" name="Freeform 55"/>
            <p:cNvSpPr>
              <a:spLocks noEditPoints="1"/>
            </p:cNvSpPr>
            <p:nvPr/>
          </p:nvSpPr>
          <p:spPr bwMode="auto">
            <a:xfrm>
              <a:off x="4305071" y="1543359"/>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30" name="Freeform 56"/>
            <p:cNvSpPr>
              <a:spLocks noEditPoints="1"/>
            </p:cNvSpPr>
            <p:nvPr/>
          </p:nvSpPr>
          <p:spPr bwMode="auto">
            <a:xfrm>
              <a:off x="4305071" y="1568627"/>
              <a:ext cx="78559" cy="12863"/>
            </a:xfrm>
            <a:custGeom>
              <a:avLst/>
              <a:gdLst>
                <a:gd name="T0" fmla="*/ 22 w 281"/>
                <a:gd name="T1" fmla="*/ 46 h 46"/>
                <a:gd name="T2" fmla="*/ 258 w 281"/>
                <a:gd name="T3" fmla="*/ 46 h 46"/>
                <a:gd name="T4" fmla="*/ 281 w 281"/>
                <a:gd name="T5" fmla="*/ 23 h 46"/>
                <a:gd name="T6" fmla="*/ 258 w 281"/>
                <a:gd name="T7" fmla="*/ 0 h 46"/>
                <a:gd name="T8" fmla="*/ 22 w 281"/>
                <a:gd name="T9" fmla="*/ 0 h 46"/>
                <a:gd name="T10" fmla="*/ 0 w 281"/>
                <a:gd name="T11" fmla="*/ 23 h 46"/>
                <a:gd name="T12" fmla="*/ 22 w 281"/>
                <a:gd name="T13" fmla="*/ 46 h 46"/>
                <a:gd name="T14" fmla="*/ 22 w 281"/>
                <a:gd name="T15" fmla="*/ 46 h 46"/>
                <a:gd name="T16" fmla="*/ 22 w 28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22" y="46"/>
                  </a:move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ubicBezTo>
                    <a:pt x="0" y="35"/>
                    <a:pt x="10" y="46"/>
                    <a:pt x="22" y="46"/>
                  </a:cubicBezTo>
                  <a:close/>
                  <a:moveTo>
                    <a:pt x="22" y="46"/>
                  </a:moveTo>
                  <a:cubicBezTo>
                    <a:pt x="22" y="46"/>
                    <a:pt x="22" y="46"/>
                    <a:pt x="22" y="46"/>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31" name="Freeform 57"/>
            <p:cNvSpPr>
              <a:spLocks noEditPoints="1"/>
            </p:cNvSpPr>
            <p:nvPr/>
          </p:nvSpPr>
          <p:spPr bwMode="auto">
            <a:xfrm>
              <a:off x="4400169" y="1568627"/>
              <a:ext cx="39509" cy="12863"/>
            </a:xfrm>
            <a:custGeom>
              <a:avLst/>
              <a:gdLst>
                <a:gd name="T0" fmla="*/ 141 w 141"/>
                <a:gd name="T1" fmla="*/ 23 h 46"/>
                <a:gd name="T2" fmla="*/ 118 w 141"/>
                <a:gd name="T3" fmla="*/ 0 h 46"/>
                <a:gd name="T4" fmla="*/ 23 w 141"/>
                <a:gd name="T5" fmla="*/ 0 h 46"/>
                <a:gd name="T6" fmla="*/ 0 w 141"/>
                <a:gd name="T7" fmla="*/ 23 h 46"/>
                <a:gd name="T8" fmla="*/ 23 w 141"/>
                <a:gd name="T9" fmla="*/ 46 h 46"/>
                <a:gd name="T10" fmla="*/ 118 w 141"/>
                <a:gd name="T11" fmla="*/ 46 h 46"/>
                <a:gd name="T12" fmla="*/ 141 w 141"/>
                <a:gd name="T13" fmla="*/ 23 h 46"/>
                <a:gd name="T14" fmla="*/ 141 w 141"/>
                <a:gd name="T15" fmla="*/ 23 h 46"/>
                <a:gd name="T16" fmla="*/ 141 w 14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41" y="23"/>
                  </a:moveTo>
                  <a:cubicBezTo>
                    <a:pt x="141" y="11"/>
                    <a:pt x="131" y="0"/>
                    <a:pt x="118" y="0"/>
                  </a:cubicBez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lose/>
                  <a:moveTo>
                    <a:pt x="141" y="23"/>
                  </a:moveTo>
                  <a:cubicBezTo>
                    <a:pt x="141" y="23"/>
                    <a:pt x="141" y="23"/>
                    <a:pt x="141" y="23"/>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32" name="Freeform 58"/>
            <p:cNvSpPr>
              <a:spLocks noEditPoints="1"/>
            </p:cNvSpPr>
            <p:nvPr/>
          </p:nvSpPr>
          <p:spPr bwMode="auto">
            <a:xfrm>
              <a:off x="4305071" y="1593894"/>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33" name="Freeform 59"/>
            <p:cNvSpPr>
              <a:spLocks noEditPoints="1"/>
            </p:cNvSpPr>
            <p:nvPr/>
          </p:nvSpPr>
          <p:spPr bwMode="auto">
            <a:xfrm>
              <a:off x="4369618" y="1593894"/>
              <a:ext cx="45941" cy="12634"/>
            </a:xfrm>
            <a:custGeom>
              <a:avLst/>
              <a:gdLst>
                <a:gd name="T0" fmla="*/ 22 w 164"/>
                <a:gd name="T1" fmla="*/ 0 h 45"/>
                <a:gd name="T2" fmla="*/ 0 w 164"/>
                <a:gd name="T3" fmla="*/ 23 h 45"/>
                <a:gd name="T4" fmla="*/ 22 w 164"/>
                <a:gd name="T5" fmla="*/ 45 h 45"/>
                <a:gd name="T6" fmla="*/ 142 w 164"/>
                <a:gd name="T7" fmla="*/ 45 h 45"/>
                <a:gd name="T8" fmla="*/ 164 w 164"/>
                <a:gd name="T9" fmla="*/ 23 h 45"/>
                <a:gd name="T10" fmla="*/ 142 w 164"/>
                <a:gd name="T11" fmla="*/ 0 h 45"/>
                <a:gd name="T12" fmla="*/ 22 w 164"/>
                <a:gd name="T13" fmla="*/ 0 h 45"/>
                <a:gd name="T14" fmla="*/ 22 w 164"/>
                <a:gd name="T15" fmla="*/ 0 h 45"/>
                <a:gd name="T16" fmla="*/ 22 w 16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45">
                  <a:moveTo>
                    <a:pt x="22" y="0"/>
                  </a:moveTo>
                  <a:cubicBezTo>
                    <a:pt x="10" y="0"/>
                    <a:pt x="0" y="10"/>
                    <a:pt x="0" y="23"/>
                  </a:cubicBezTo>
                  <a:cubicBezTo>
                    <a:pt x="0" y="35"/>
                    <a:pt x="10" y="45"/>
                    <a:pt x="22" y="45"/>
                  </a:cubicBezTo>
                  <a:cubicBezTo>
                    <a:pt x="142" y="45"/>
                    <a:pt x="142" y="45"/>
                    <a:pt x="142" y="45"/>
                  </a:cubicBezTo>
                  <a:cubicBezTo>
                    <a:pt x="154" y="45"/>
                    <a:pt x="164" y="35"/>
                    <a:pt x="164" y="23"/>
                  </a:cubicBezTo>
                  <a:cubicBezTo>
                    <a:pt x="164" y="10"/>
                    <a:pt x="154" y="0"/>
                    <a:pt x="142" y="0"/>
                  </a:cubicBezTo>
                  <a:lnTo>
                    <a:pt x="22" y="0"/>
                  </a:lnTo>
                  <a:close/>
                  <a:moveTo>
                    <a:pt x="22" y="0"/>
                  </a:moveTo>
                  <a:cubicBezTo>
                    <a:pt x="22" y="0"/>
                    <a:pt x="22" y="0"/>
                    <a:pt x="22" y="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34" name="Freeform 60"/>
            <p:cNvSpPr>
              <a:spLocks noEditPoints="1"/>
            </p:cNvSpPr>
            <p:nvPr/>
          </p:nvSpPr>
          <p:spPr bwMode="auto">
            <a:xfrm>
              <a:off x="4349634" y="1487081"/>
              <a:ext cx="119447" cy="12863"/>
            </a:xfrm>
            <a:custGeom>
              <a:avLst/>
              <a:gdLst>
                <a:gd name="T0" fmla="*/ 404 w 427"/>
                <a:gd name="T1" fmla="*/ 0 h 46"/>
                <a:gd name="T2" fmla="*/ 23 w 427"/>
                <a:gd name="T3" fmla="*/ 0 h 46"/>
                <a:gd name="T4" fmla="*/ 0 w 427"/>
                <a:gd name="T5" fmla="*/ 23 h 46"/>
                <a:gd name="T6" fmla="*/ 23 w 427"/>
                <a:gd name="T7" fmla="*/ 46 h 46"/>
                <a:gd name="T8" fmla="*/ 404 w 427"/>
                <a:gd name="T9" fmla="*/ 46 h 46"/>
                <a:gd name="T10" fmla="*/ 427 w 427"/>
                <a:gd name="T11" fmla="*/ 23 h 46"/>
                <a:gd name="T12" fmla="*/ 404 w 427"/>
                <a:gd name="T13" fmla="*/ 0 h 46"/>
                <a:gd name="T14" fmla="*/ 404 w 427"/>
                <a:gd name="T15" fmla="*/ 0 h 46"/>
                <a:gd name="T16" fmla="*/ 404 w 42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46">
                  <a:moveTo>
                    <a:pt x="404" y="0"/>
                  </a:moveTo>
                  <a:cubicBezTo>
                    <a:pt x="23" y="0"/>
                    <a:pt x="23" y="0"/>
                    <a:pt x="23" y="0"/>
                  </a:cubicBezTo>
                  <a:cubicBezTo>
                    <a:pt x="10" y="0"/>
                    <a:pt x="0" y="10"/>
                    <a:pt x="0" y="23"/>
                  </a:cubicBezTo>
                  <a:cubicBezTo>
                    <a:pt x="0" y="35"/>
                    <a:pt x="10" y="46"/>
                    <a:pt x="23" y="46"/>
                  </a:cubicBezTo>
                  <a:cubicBezTo>
                    <a:pt x="404" y="46"/>
                    <a:pt x="404" y="46"/>
                    <a:pt x="404" y="46"/>
                  </a:cubicBezTo>
                  <a:cubicBezTo>
                    <a:pt x="417" y="46"/>
                    <a:pt x="427" y="35"/>
                    <a:pt x="427" y="23"/>
                  </a:cubicBezTo>
                  <a:cubicBezTo>
                    <a:pt x="427" y="10"/>
                    <a:pt x="417" y="0"/>
                    <a:pt x="404" y="0"/>
                  </a:cubicBezTo>
                  <a:close/>
                  <a:moveTo>
                    <a:pt x="404" y="0"/>
                  </a:moveTo>
                  <a:cubicBezTo>
                    <a:pt x="404" y="0"/>
                    <a:pt x="404" y="0"/>
                    <a:pt x="404" y="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35" name="Freeform 61"/>
            <p:cNvSpPr>
              <a:spLocks noEditPoints="1"/>
            </p:cNvSpPr>
            <p:nvPr/>
          </p:nvSpPr>
          <p:spPr bwMode="auto">
            <a:xfrm>
              <a:off x="4305071" y="1518091"/>
              <a:ext cx="78559" cy="12863"/>
            </a:xfrm>
            <a:custGeom>
              <a:avLst/>
              <a:gdLst>
                <a:gd name="T0" fmla="*/ 0 w 281"/>
                <a:gd name="T1" fmla="*/ 23 h 46"/>
                <a:gd name="T2" fmla="*/ 22 w 281"/>
                <a:gd name="T3" fmla="*/ 46 h 46"/>
                <a:gd name="T4" fmla="*/ 258 w 281"/>
                <a:gd name="T5" fmla="*/ 46 h 46"/>
                <a:gd name="T6" fmla="*/ 281 w 281"/>
                <a:gd name="T7" fmla="*/ 23 h 46"/>
                <a:gd name="T8" fmla="*/ 258 w 281"/>
                <a:gd name="T9" fmla="*/ 0 h 46"/>
                <a:gd name="T10" fmla="*/ 22 w 281"/>
                <a:gd name="T11" fmla="*/ 0 h 46"/>
                <a:gd name="T12" fmla="*/ 0 w 281"/>
                <a:gd name="T13" fmla="*/ 23 h 46"/>
                <a:gd name="T14" fmla="*/ 0 w 281"/>
                <a:gd name="T15" fmla="*/ 23 h 46"/>
                <a:gd name="T16" fmla="*/ 0 w 28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0" y="23"/>
                  </a:moveTo>
                  <a:cubicBezTo>
                    <a:pt x="0" y="35"/>
                    <a:pt x="10" y="46"/>
                    <a:pt x="22" y="46"/>
                  </a:cubicBez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lose/>
                  <a:moveTo>
                    <a:pt x="0" y="23"/>
                  </a:moveTo>
                  <a:cubicBezTo>
                    <a:pt x="0" y="23"/>
                    <a:pt x="0" y="23"/>
                    <a:pt x="0" y="23"/>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36" name="Freeform 62"/>
            <p:cNvSpPr>
              <a:spLocks noEditPoints="1"/>
            </p:cNvSpPr>
            <p:nvPr/>
          </p:nvSpPr>
          <p:spPr bwMode="auto">
            <a:xfrm>
              <a:off x="4454150" y="1518091"/>
              <a:ext cx="59494" cy="12863"/>
            </a:xfrm>
            <a:custGeom>
              <a:avLst/>
              <a:gdLst>
                <a:gd name="T0" fmla="*/ 190 w 212"/>
                <a:gd name="T1" fmla="*/ 0 h 46"/>
                <a:gd name="T2" fmla="*/ 23 w 212"/>
                <a:gd name="T3" fmla="*/ 0 h 46"/>
                <a:gd name="T4" fmla="*/ 0 w 212"/>
                <a:gd name="T5" fmla="*/ 23 h 46"/>
                <a:gd name="T6" fmla="*/ 23 w 212"/>
                <a:gd name="T7" fmla="*/ 46 h 46"/>
                <a:gd name="T8" fmla="*/ 190 w 212"/>
                <a:gd name="T9" fmla="*/ 46 h 46"/>
                <a:gd name="T10" fmla="*/ 212 w 212"/>
                <a:gd name="T11" fmla="*/ 23 h 46"/>
                <a:gd name="T12" fmla="*/ 190 w 212"/>
                <a:gd name="T13" fmla="*/ 0 h 46"/>
                <a:gd name="T14" fmla="*/ 190 w 212"/>
                <a:gd name="T15" fmla="*/ 0 h 46"/>
                <a:gd name="T16" fmla="*/ 190 w 212"/>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
                  <a:moveTo>
                    <a:pt x="190" y="0"/>
                  </a:moveTo>
                  <a:cubicBezTo>
                    <a:pt x="23" y="0"/>
                    <a:pt x="23" y="0"/>
                    <a:pt x="23" y="0"/>
                  </a:cubicBezTo>
                  <a:cubicBezTo>
                    <a:pt x="10" y="0"/>
                    <a:pt x="0" y="11"/>
                    <a:pt x="0" y="23"/>
                  </a:cubicBezTo>
                  <a:cubicBezTo>
                    <a:pt x="0" y="35"/>
                    <a:pt x="10" y="46"/>
                    <a:pt x="23" y="46"/>
                  </a:cubicBezTo>
                  <a:cubicBezTo>
                    <a:pt x="190" y="46"/>
                    <a:pt x="190" y="46"/>
                    <a:pt x="190" y="46"/>
                  </a:cubicBezTo>
                  <a:cubicBezTo>
                    <a:pt x="202" y="46"/>
                    <a:pt x="212" y="35"/>
                    <a:pt x="212" y="23"/>
                  </a:cubicBezTo>
                  <a:cubicBezTo>
                    <a:pt x="212" y="11"/>
                    <a:pt x="202" y="0"/>
                    <a:pt x="190" y="0"/>
                  </a:cubicBezTo>
                  <a:close/>
                  <a:moveTo>
                    <a:pt x="190" y="0"/>
                  </a:moveTo>
                  <a:cubicBezTo>
                    <a:pt x="190" y="0"/>
                    <a:pt x="190" y="0"/>
                    <a:pt x="190" y="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37" name="Freeform 63"/>
            <p:cNvSpPr>
              <a:spLocks noEditPoints="1"/>
            </p:cNvSpPr>
            <p:nvPr/>
          </p:nvSpPr>
          <p:spPr bwMode="auto">
            <a:xfrm>
              <a:off x="4400169" y="1518091"/>
              <a:ext cx="39509" cy="12863"/>
            </a:xfrm>
            <a:custGeom>
              <a:avLst/>
              <a:gdLst>
                <a:gd name="T0" fmla="*/ 118 w 141"/>
                <a:gd name="T1" fmla="*/ 0 h 46"/>
                <a:gd name="T2" fmla="*/ 23 w 141"/>
                <a:gd name="T3" fmla="*/ 0 h 46"/>
                <a:gd name="T4" fmla="*/ 0 w 141"/>
                <a:gd name="T5" fmla="*/ 23 h 46"/>
                <a:gd name="T6" fmla="*/ 23 w 141"/>
                <a:gd name="T7" fmla="*/ 46 h 46"/>
                <a:gd name="T8" fmla="*/ 118 w 141"/>
                <a:gd name="T9" fmla="*/ 46 h 46"/>
                <a:gd name="T10" fmla="*/ 141 w 141"/>
                <a:gd name="T11" fmla="*/ 23 h 46"/>
                <a:gd name="T12" fmla="*/ 118 w 141"/>
                <a:gd name="T13" fmla="*/ 0 h 46"/>
                <a:gd name="T14" fmla="*/ 118 w 141"/>
                <a:gd name="T15" fmla="*/ 0 h 46"/>
                <a:gd name="T16" fmla="*/ 118 w 141"/>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18" y="0"/>
                  </a:move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ubicBezTo>
                    <a:pt x="141" y="11"/>
                    <a:pt x="131" y="0"/>
                    <a:pt x="118" y="0"/>
                  </a:cubicBezTo>
                  <a:close/>
                  <a:moveTo>
                    <a:pt x="118" y="0"/>
                  </a:moveTo>
                  <a:cubicBezTo>
                    <a:pt x="118" y="0"/>
                    <a:pt x="118" y="0"/>
                    <a:pt x="118" y="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38" name="Freeform 64"/>
            <p:cNvSpPr>
              <a:spLocks noEditPoints="1"/>
            </p:cNvSpPr>
            <p:nvPr/>
          </p:nvSpPr>
          <p:spPr bwMode="auto">
            <a:xfrm>
              <a:off x="4448407" y="1543359"/>
              <a:ext cx="65236" cy="12634"/>
            </a:xfrm>
            <a:custGeom>
              <a:avLst/>
              <a:gdLst>
                <a:gd name="T0" fmla="*/ 211 w 233"/>
                <a:gd name="T1" fmla="*/ 0 h 45"/>
                <a:gd name="T2" fmla="*/ 23 w 233"/>
                <a:gd name="T3" fmla="*/ 0 h 45"/>
                <a:gd name="T4" fmla="*/ 0 w 233"/>
                <a:gd name="T5" fmla="*/ 23 h 45"/>
                <a:gd name="T6" fmla="*/ 23 w 233"/>
                <a:gd name="T7" fmla="*/ 45 h 45"/>
                <a:gd name="T8" fmla="*/ 211 w 233"/>
                <a:gd name="T9" fmla="*/ 45 h 45"/>
                <a:gd name="T10" fmla="*/ 233 w 233"/>
                <a:gd name="T11" fmla="*/ 23 h 45"/>
                <a:gd name="T12" fmla="*/ 211 w 233"/>
                <a:gd name="T13" fmla="*/ 0 h 45"/>
                <a:gd name="T14" fmla="*/ 211 w 233"/>
                <a:gd name="T15" fmla="*/ 0 h 45"/>
                <a:gd name="T16" fmla="*/ 211 w 23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45">
                  <a:moveTo>
                    <a:pt x="211" y="0"/>
                  </a:moveTo>
                  <a:cubicBezTo>
                    <a:pt x="23" y="0"/>
                    <a:pt x="23" y="0"/>
                    <a:pt x="23" y="0"/>
                  </a:cubicBezTo>
                  <a:cubicBezTo>
                    <a:pt x="10" y="0"/>
                    <a:pt x="0" y="10"/>
                    <a:pt x="0" y="23"/>
                  </a:cubicBezTo>
                  <a:cubicBezTo>
                    <a:pt x="0" y="35"/>
                    <a:pt x="10" y="45"/>
                    <a:pt x="23" y="45"/>
                  </a:cubicBezTo>
                  <a:cubicBezTo>
                    <a:pt x="211" y="45"/>
                    <a:pt x="211" y="45"/>
                    <a:pt x="211" y="45"/>
                  </a:cubicBezTo>
                  <a:cubicBezTo>
                    <a:pt x="223" y="45"/>
                    <a:pt x="233" y="35"/>
                    <a:pt x="233" y="23"/>
                  </a:cubicBezTo>
                  <a:cubicBezTo>
                    <a:pt x="233" y="10"/>
                    <a:pt x="223" y="0"/>
                    <a:pt x="211" y="0"/>
                  </a:cubicBezTo>
                  <a:close/>
                  <a:moveTo>
                    <a:pt x="211" y="0"/>
                  </a:moveTo>
                  <a:cubicBezTo>
                    <a:pt x="211" y="0"/>
                    <a:pt x="211" y="0"/>
                    <a:pt x="211" y="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39" name="Freeform 65"/>
            <p:cNvSpPr>
              <a:spLocks noEditPoints="1"/>
            </p:cNvSpPr>
            <p:nvPr/>
          </p:nvSpPr>
          <p:spPr bwMode="auto">
            <a:xfrm>
              <a:off x="4369618" y="1543359"/>
              <a:ext cx="62020" cy="12634"/>
            </a:xfrm>
            <a:custGeom>
              <a:avLst/>
              <a:gdLst>
                <a:gd name="T0" fmla="*/ 221 w 221"/>
                <a:gd name="T1" fmla="*/ 23 h 45"/>
                <a:gd name="T2" fmla="*/ 199 w 221"/>
                <a:gd name="T3" fmla="*/ 0 h 45"/>
                <a:gd name="T4" fmla="*/ 22 w 221"/>
                <a:gd name="T5" fmla="*/ 0 h 45"/>
                <a:gd name="T6" fmla="*/ 0 w 221"/>
                <a:gd name="T7" fmla="*/ 23 h 45"/>
                <a:gd name="T8" fmla="*/ 22 w 221"/>
                <a:gd name="T9" fmla="*/ 45 h 45"/>
                <a:gd name="T10" fmla="*/ 199 w 221"/>
                <a:gd name="T11" fmla="*/ 45 h 45"/>
                <a:gd name="T12" fmla="*/ 221 w 221"/>
                <a:gd name="T13" fmla="*/ 23 h 45"/>
                <a:gd name="T14" fmla="*/ 221 w 221"/>
                <a:gd name="T15" fmla="*/ 23 h 45"/>
                <a:gd name="T16" fmla="*/ 221 w 221"/>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5">
                  <a:moveTo>
                    <a:pt x="221" y="23"/>
                  </a:moveTo>
                  <a:cubicBezTo>
                    <a:pt x="221" y="10"/>
                    <a:pt x="211" y="0"/>
                    <a:pt x="199" y="0"/>
                  </a:cubicBezTo>
                  <a:cubicBezTo>
                    <a:pt x="22" y="0"/>
                    <a:pt x="22" y="0"/>
                    <a:pt x="22" y="0"/>
                  </a:cubicBezTo>
                  <a:cubicBezTo>
                    <a:pt x="10" y="0"/>
                    <a:pt x="0" y="10"/>
                    <a:pt x="0" y="23"/>
                  </a:cubicBezTo>
                  <a:cubicBezTo>
                    <a:pt x="0" y="35"/>
                    <a:pt x="10" y="45"/>
                    <a:pt x="22" y="45"/>
                  </a:cubicBezTo>
                  <a:cubicBezTo>
                    <a:pt x="199" y="45"/>
                    <a:pt x="199" y="45"/>
                    <a:pt x="199" y="45"/>
                  </a:cubicBezTo>
                  <a:cubicBezTo>
                    <a:pt x="211" y="45"/>
                    <a:pt x="221" y="35"/>
                    <a:pt x="221" y="23"/>
                  </a:cubicBezTo>
                  <a:close/>
                  <a:moveTo>
                    <a:pt x="221" y="23"/>
                  </a:moveTo>
                  <a:cubicBezTo>
                    <a:pt x="221" y="23"/>
                    <a:pt x="221" y="23"/>
                    <a:pt x="221" y="23"/>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40" name="Freeform 66"/>
            <p:cNvSpPr>
              <a:spLocks noEditPoints="1"/>
            </p:cNvSpPr>
            <p:nvPr/>
          </p:nvSpPr>
          <p:spPr bwMode="auto">
            <a:xfrm>
              <a:off x="4259130" y="1428966"/>
              <a:ext cx="430008" cy="427481"/>
            </a:xfrm>
            <a:custGeom>
              <a:avLst/>
              <a:gdLst>
                <a:gd name="T0" fmla="*/ 1422 w 1536"/>
                <a:gd name="T1" fmla="*/ 706 h 1534"/>
                <a:gd name="T2" fmla="*/ 1491 w 1536"/>
                <a:gd name="T3" fmla="*/ 969 h 1534"/>
                <a:gd name="T4" fmla="*/ 1183 w 1536"/>
                <a:gd name="T5" fmla="*/ 1359 h 1534"/>
                <a:gd name="T6" fmla="*/ 1169 w 1536"/>
                <a:gd name="T7" fmla="*/ 1486 h 1534"/>
                <a:gd name="T8" fmla="*/ 1168 w 1536"/>
                <a:gd name="T9" fmla="*/ 1488 h 1534"/>
                <a:gd name="T10" fmla="*/ 970 w 1536"/>
                <a:gd name="T11" fmla="*/ 1370 h 1534"/>
                <a:gd name="T12" fmla="*/ 626 w 1536"/>
                <a:gd name="T13" fmla="*/ 1252 h 1534"/>
                <a:gd name="T14" fmla="*/ 626 w 1536"/>
                <a:gd name="T15" fmla="*/ 686 h 1534"/>
                <a:gd name="T16" fmla="*/ 1090 w 1536"/>
                <a:gd name="T17" fmla="*/ 568 h 1534"/>
                <a:gd name="T18" fmla="*/ 1383 w 1536"/>
                <a:gd name="T19" fmla="*/ 663 h 1534"/>
                <a:gd name="T20" fmla="*/ 1090 w 1536"/>
                <a:gd name="T21" fmla="*/ 523 h 1534"/>
                <a:gd name="T22" fmla="*/ 1073 w 1536"/>
                <a:gd name="T23" fmla="*/ 446 h 1534"/>
                <a:gd name="T24" fmla="*/ 627 w 1536"/>
                <a:gd name="T25" fmla="*/ 0 h 1534"/>
                <a:gd name="T26" fmla="*/ 131 w 1536"/>
                <a:gd name="T27" fmla="*/ 131 h 1534"/>
                <a:gd name="T28" fmla="*/ 28 w 1536"/>
                <a:gd name="T29" fmla="*/ 600 h 1534"/>
                <a:gd name="T30" fmla="*/ 70 w 1536"/>
                <a:gd name="T31" fmla="*/ 585 h 1534"/>
                <a:gd name="T32" fmla="*/ 163 w 1536"/>
                <a:gd name="T33" fmla="*/ 163 h 1534"/>
                <a:gd name="T34" fmla="*/ 627 w 1536"/>
                <a:gd name="T35" fmla="*/ 45 h 1534"/>
                <a:gd name="T36" fmla="*/ 1028 w 1536"/>
                <a:gd name="T37" fmla="*/ 446 h 1534"/>
                <a:gd name="T38" fmla="*/ 909 w 1536"/>
                <a:gd name="T39" fmla="*/ 523 h 1534"/>
                <a:gd name="T40" fmla="*/ 464 w 1536"/>
                <a:gd name="T41" fmla="*/ 936 h 1534"/>
                <a:gd name="T42" fmla="*/ 367 w 1536"/>
                <a:gd name="T43" fmla="*/ 965 h 1534"/>
                <a:gd name="T44" fmla="*/ 389 w 1536"/>
                <a:gd name="T45" fmla="*/ 885 h 1534"/>
                <a:gd name="T46" fmla="*/ 115 w 1536"/>
                <a:gd name="T47" fmla="*/ 672 h 1534"/>
                <a:gd name="T48" fmla="*/ 78 w 1536"/>
                <a:gd name="T49" fmla="*/ 697 h 1534"/>
                <a:gd name="T50" fmla="*/ 344 w 1536"/>
                <a:gd name="T51" fmla="*/ 882 h 1534"/>
                <a:gd name="T52" fmla="*/ 330 w 1536"/>
                <a:gd name="T53" fmla="*/ 991 h 1534"/>
                <a:gd name="T54" fmla="*/ 374 w 1536"/>
                <a:gd name="T55" fmla="*/ 1010 h 1534"/>
                <a:gd name="T56" fmla="*/ 594 w 1536"/>
                <a:gd name="T57" fmla="*/ 1284 h 1534"/>
                <a:gd name="T58" fmla="*/ 970 w 1536"/>
                <a:gd name="T59" fmla="*/ 1415 h 1534"/>
                <a:gd name="T60" fmla="*/ 1162 w 1536"/>
                <a:gd name="T61" fmla="*/ 1533 h 1534"/>
                <a:gd name="T62" fmla="*/ 1206 w 1536"/>
                <a:gd name="T63" fmla="*/ 1513 h 1534"/>
                <a:gd name="T64" fmla="*/ 1192 w 1536"/>
                <a:gd name="T65" fmla="*/ 1405 h 1534"/>
                <a:gd name="T66" fmla="*/ 1438 w 1536"/>
                <a:gd name="T67" fmla="*/ 1247 h 1534"/>
                <a:gd name="T68" fmla="*/ 1454 w 1536"/>
                <a:gd name="T69" fmla="*/ 712 h 1534"/>
                <a:gd name="T70" fmla="*/ 1454 w 1536"/>
                <a:gd name="T71" fmla="*/ 71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6" h="1534">
                  <a:moveTo>
                    <a:pt x="1454" y="712"/>
                  </a:moveTo>
                  <a:cubicBezTo>
                    <a:pt x="1447" y="701"/>
                    <a:pt x="1432" y="699"/>
                    <a:pt x="1422" y="706"/>
                  </a:cubicBezTo>
                  <a:cubicBezTo>
                    <a:pt x="1412" y="714"/>
                    <a:pt x="1410" y="728"/>
                    <a:pt x="1417" y="738"/>
                  </a:cubicBezTo>
                  <a:cubicBezTo>
                    <a:pt x="1465" y="806"/>
                    <a:pt x="1491" y="886"/>
                    <a:pt x="1491" y="969"/>
                  </a:cubicBezTo>
                  <a:cubicBezTo>
                    <a:pt x="1491" y="1059"/>
                    <a:pt x="1460" y="1148"/>
                    <a:pt x="1403" y="1219"/>
                  </a:cubicBezTo>
                  <a:cubicBezTo>
                    <a:pt x="1347" y="1289"/>
                    <a:pt x="1269" y="1339"/>
                    <a:pt x="1183" y="1359"/>
                  </a:cubicBezTo>
                  <a:cubicBezTo>
                    <a:pt x="1161" y="1365"/>
                    <a:pt x="1146" y="1385"/>
                    <a:pt x="1147" y="1407"/>
                  </a:cubicBezTo>
                  <a:cubicBezTo>
                    <a:pt x="1148" y="1427"/>
                    <a:pt x="1153" y="1457"/>
                    <a:pt x="1169" y="1486"/>
                  </a:cubicBezTo>
                  <a:cubicBezTo>
                    <a:pt x="1169" y="1486"/>
                    <a:pt x="1170" y="1487"/>
                    <a:pt x="1169" y="1488"/>
                  </a:cubicBezTo>
                  <a:cubicBezTo>
                    <a:pt x="1169" y="1489"/>
                    <a:pt x="1168" y="1489"/>
                    <a:pt x="1168" y="1488"/>
                  </a:cubicBezTo>
                  <a:cubicBezTo>
                    <a:pt x="1114" y="1482"/>
                    <a:pt x="1044" y="1461"/>
                    <a:pt x="1011" y="1396"/>
                  </a:cubicBezTo>
                  <a:cubicBezTo>
                    <a:pt x="1003" y="1380"/>
                    <a:pt x="987" y="1370"/>
                    <a:pt x="970" y="1370"/>
                  </a:cubicBezTo>
                  <a:cubicBezTo>
                    <a:pt x="909" y="1370"/>
                    <a:pt x="909" y="1370"/>
                    <a:pt x="909" y="1370"/>
                  </a:cubicBezTo>
                  <a:cubicBezTo>
                    <a:pt x="803" y="1370"/>
                    <a:pt x="702" y="1329"/>
                    <a:pt x="626" y="1252"/>
                  </a:cubicBezTo>
                  <a:cubicBezTo>
                    <a:pt x="550" y="1176"/>
                    <a:pt x="508" y="1076"/>
                    <a:pt x="508" y="969"/>
                  </a:cubicBezTo>
                  <a:cubicBezTo>
                    <a:pt x="508" y="862"/>
                    <a:pt x="550" y="762"/>
                    <a:pt x="626" y="686"/>
                  </a:cubicBezTo>
                  <a:cubicBezTo>
                    <a:pt x="702" y="610"/>
                    <a:pt x="803" y="568"/>
                    <a:pt x="909" y="568"/>
                  </a:cubicBezTo>
                  <a:cubicBezTo>
                    <a:pt x="1090" y="568"/>
                    <a:pt x="1090" y="568"/>
                    <a:pt x="1090" y="568"/>
                  </a:cubicBezTo>
                  <a:cubicBezTo>
                    <a:pt x="1185" y="568"/>
                    <a:pt x="1278" y="602"/>
                    <a:pt x="1351" y="665"/>
                  </a:cubicBezTo>
                  <a:cubicBezTo>
                    <a:pt x="1360" y="673"/>
                    <a:pt x="1375" y="672"/>
                    <a:pt x="1383" y="663"/>
                  </a:cubicBezTo>
                  <a:cubicBezTo>
                    <a:pt x="1391" y="653"/>
                    <a:pt x="1390" y="639"/>
                    <a:pt x="1380" y="631"/>
                  </a:cubicBezTo>
                  <a:cubicBezTo>
                    <a:pt x="1299" y="561"/>
                    <a:pt x="1196" y="523"/>
                    <a:pt x="1090" y="523"/>
                  </a:cubicBezTo>
                  <a:cubicBezTo>
                    <a:pt x="1067" y="523"/>
                    <a:pt x="1067" y="523"/>
                    <a:pt x="1067" y="523"/>
                  </a:cubicBezTo>
                  <a:cubicBezTo>
                    <a:pt x="1071" y="498"/>
                    <a:pt x="1073" y="472"/>
                    <a:pt x="1073" y="446"/>
                  </a:cubicBezTo>
                  <a:cubicBezTo>
                    <a:pt x="1073" y="328"/>
                    <a:pt x="1027" y="216"/>
                    <a:pt x="942" y="131"/>
                  </a:cubicBezTo>
                  <a:cubicBezTo>
                    <a:pt x="857" y="47"/>
                    <a:pt x="745" y="0"/>
                    <a:pt x="627" y="0"/>
                  </a:cubicBezTo>
                  <a:cubicBezTo>
                    <a:pt x="446" y="0"/>
                    <a:pt x="446" y="0"/>
                    <a:pt x="446" y="0"/>
                  </a:cubicBezTo>
                  <a:cubicBezTo>
                    <a:pt x="328" y="0"/>
                    <a:pt x="216" y="47"/>
                    <a:pt x="131" y="131"/>
                  </a:cubicBezTo>
                  <a:cubicBezTo>
                    <a:pt x="47" y="216"/>
                    <a:pt x="0" y="328"/>
                    <a:pt x="0" y="446"/>
                  </a:cubicBezTo>
                  <a:cubicBezTo>
                    <a:pt x="0" y="499"/>
                    <a:pt x="9" y="551"/>
                    <a:pt x="28" y="600"/>
                  </a:cubicBezTo>
                  <a:cubicBezTo>
                    <a:pt x="32" y="612"/>
                    <a:pt x="45" y="618"/>
                    <a:pt x="57" y="614"/>
                  </a:cubicBezTo>
                  <a:cubicBezTo>
                    <a:pt x="68" y="609"/>
                    <a:pt x="74" y="596"/>
                    <a:pt x="70" y="585"/>
                  </a:cubicBezTo>
                  <a:cubicBezTo>
                    <a:pt x="53" y="540"/>
                    <a:pt x="45" y="494"/>
                    <a:pt x="45" y="446"/>
                  </a:cubicBezTo>
                  <a:cubicBezTo>
                    <a:pt x="45" y="340"/>
                    <a:pt x="87" y="239"/>
                    <a:pt x="163" y="163"/>
                  </a:cubicBezTo>
                  <a:cubicBezTo>
                    <a:pt x="239" y="87"/>
                    <a:pt x="340" y="45"/>
                    <a:pt x="446" y="45"/>
                  </a:cubicBezTo>
                  <a:cubicBezTo>
                    <a:pt x="627" y="45"/>
                    <a:pt x="627" y="45"/>
                    <a:pt x="627" y="45"/>
                  </a:cubicBezTo>
                  <a:cubicBezTo>
                    <a:pt x="733" y="45"/>
                    <a:pt x="834" y="87"/>
                    <a:pt x="910" y="163"/>
                  </a:cubicBezTo>
                  <a:cubicBezTo>
                    <a:pt x="986" y="239"/>
                    <a:pt x="1028" y="340"/>
                    <a:pt x="1028" y="446"/>
                  </a:cubicBezTo>
                  <a:cubicBezTo>
                    <a:pt x="1028" y="472"/>
                    <a:pt x="1025" y="498"/>
                    <a:pt x="1021" y="523"/>
                  </a:cubicBezTo>
                  <a:cubicBezTo>
                    <a:pt x="909" y="523"/>
                    <a:pt x="909" y="523"/>
                    <a:pt x="909" y="523"/>
                  </a:cubicBezTo>
                  <a:cubicBezTo>
                    <a:pt x="791" y="523"/>
                    <a:pt x="679" y="569"/>
                    <a:pt x="594" y="654"/>
                  </a:cubicBezTo>
                  <a:cubicBezTo>
                    <a:pt x="517" y="730"/>
                    <a:pt x="472" y="830"/>
                    <a:pt x="464" y="936"/>
                  </a:cubicBezTo>
                  <a:cubicBezTo>
                    <a:pt x="433" y="954"/>
                    <a:pt x="398" y="962"/>
                    <a:pt x="368" y="966"/>
                  </a:cubicBezTo>
                  <a:cubicBezTo>
                    <a:pt x="368" y="966"/>
                    <a:pt x="367" y="966"/>
                    <a:pt x="367" y="965"/>
                  </a:cubicBezTo>
                  <a:cubicBezTo>
                    <a:pt x="366" y="964"/>
                    <a:pt x="367" y="964"/>
                    <a:pt x="367" y="963"/>
                  </a:cubicBezTo>
                  <a:cubicBezTo>
                    <a:pt x="383" y="934"/>
                    <a:pt x="388" y="904"/>
                    <a:pt x="389" y="885"/>
                  </a:cubicBezTo>
                  <a:cubicBezTo>
                    <a:pt x="390" y="862"/>
                    <a:pt x="375" y="842"/>
                    <a:pt x="353" y="837"/>
                  </a:cubicBezTo>
                  <a:cubicBezTo>
                    <a:pt x="256" y="813"/>
                    <a:pt x="172" y="755"/>
                    <a:pt x="115" y="672"/>
                  </a:cubicBezTo>
                  <a:cubicBezTo>
                    <a:pt x="108" y="661"/>
                    <a:pt x="94" y="659"/>
                    <a:pt x="83" y="666"/>
                  </a:cubicBezTo>
                  <a:cubicBezTo>
                    <a:pt x="73" y="673"/>
                    <a:pt x="71" y="687"/>
                    <a:pt x="78" y="697"/>
                  </a:cubicBezTo>
                  <a:cubicBezTo>
                    <a:pt x="141" y="789"/>
                    <a:pt x="235" y="855"/>
                    <a:pt x="343" y="880"/>
                  </a:cubicBezTo>
                  <a:cubicBezTo>
                    <a:pt x="343" y="881"/>
                    <a:pt x="344" y="881"/>
                    <a:pt x="344" y="882"/>
                  </a:cubicBezTo>
                  <a:cubicBezTo>
                    <a:pt x="343" y="897"/>
                    <a:pt x="339" y="920"/>
                    <a:pt x="327" y="942"/>
                  </a:cubicBezTo>
                  <a:cubicBezTo>
                    <a:pt x="319" y="957"/>
                    <a:pt x="320" y="976"/>
                    <a:pt x="330" y="991"/>
                  </a:cubicBezTo>
                  <a:cubicBezTo>
                    <a:pt x="338" y="1003"/>
                    <a:pt x="353" y="1011"/>
                    <a:pt x="368" y="1011"/>
                  </a:cubicBezTo>
                  <a:cubicBezTo>
                    <a:pt x="370" y="1011"/>
                    <a:pt x="372" y="1011"/>
                    <a:pt x="374" y="1010"/>
                  </a:cubicBezTo>
                  <a:cubicBezTo>
                    <a:pt x="407" y="1006"/>
                    <a:pt x="437" y="998"/>
                    <a:pt x="463" y="987"/>
                  </a:cubicBezTo>
                  <a:cubicBezTo>
                    <a:pt x="468" y="1099"/>
                    <a:pt x="514" y="1204"/>
                    <a:pt x="594" y="1284"/>
                  </a:cubicBezTo>
                  <a:cubicBezTo>
                    <a:pt x="679" y="1369"/>
                    <a:pt x="791" y="1415"/>
                    <a:pt x="909" y="1415"/>
                  </a:cubicBezTo>
                  <a:cubicBezTo>
                    <a:pt x="970" y="1415"/>
                    <a:pt x="970" y="1415"/>
                    <a:pt x="970" y="1415"/>
                  </a:cubicBezTo>
                  <a:cubicBezTo>
                    <a:pt x="970" y="1415"/>
                    <a:pt x="971" y="1416"/>
                    <a:pt x="971" y="1416"/>
                  </a:cubicBezTo>
                  <a:cubicBezTo>
                    <a:pt x="1004" y="1481"/>
                    <a:pt x="1072" y="1522"/>
                    <a:pt x="1162" y="1533"/>
                  </a:cubicBezTo>
                  <a:cubicBezTo>
                    <a:pt x="1164" y="1533"/>
                    <a:pt x="1166" y="1534"/>
                    <a:pt x="1168" y="1534"/>
                  </a:cubicBezTo>
                  <a:cubicBezTo>
                    <a:pt x="1183" y="1534"/>
                    <a:pt x="1198" y="1526"/>
                    <a:pt x="1206" y="1513"/>
                  </a:cubicBezTo>
                  <a:cubicBezTo>
                    <a:pt x="1216" y="1499"/>
                    <a:pt x="1217" y="1480"/>
                    <a:pt x="1209" y="1464"/>
                  </a:cubicBezTo>
                  <a:cubicBezTo>
                    <a:pt x="1197" y="1442"/>
                    <a:pt x="1193" y="1420"/>
                    <a:pt x="1192" y="1405"/>
                  </a:cubicBezTo>
                  <a:cubicBezTo>
                    <a:pt x="1192" y="1404"/>
                    <a:pt x="1193" y="1403"/>
                    <a:pt x="1193" y="1403"/>
                  </a:cubicBezTo>
                  <a:cubicBezTo>
                    <a:pt x="1289" y="1380"/>
                    <a:pt x="1376" y="1325"/>
                    <a:pt x="1438" y="1247"/>
                  </a:cubicBezTo>
                  <a:cubicBezTo>
                    <a:pt x="1501" y="1168"/>
                    <a:pt x="1536" y="1070"/>
                    <a:pt x="1536" y="969"/>
                  </a:cubicBezTo>
                  <a:cubicBezTo>
                    <a:pt x="1536" y="876"/>
                    <a:pt x="1508" y="787"/>
                    <a:pt x="1454" y="712"/>
                  </a:cubicBezTo>
                  <a:close/>
                  <a:moveTo>
                    <a:pt x="1454" y="712"/>
                  </a:moveTo>
                  <a:cubicBezTo>
                    <a:pt x="1454" y="712"/>
                    <a:pt x="1454" y="712"/>
                    <a:pt x="1454" y="71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grpSp>
      <p:grpSp>
        <p:nvGrpSpPr>
          <p:cNvPr id="41" name="Groupe 40"/>
          <p:cNvGrpSpPr/>
          <p:nvPr/>
        </p:nvGrpSpPr>
        <p:grpSpPr>
          <a:xfrm>
            <a:off x="2029347" y="4051214"/>
            <a:ext cx="661104" cy="626551"/>
            <a:chOff x="7683894" y="1432159"/>
            <a:chExt cx="430239" cy="428400"/>
          </a:xfrm>
        </p:grpSpPr>
        <p:sp>
          <p:nvSpPr>
            <p:cNvPr id="42" name="AutoShape 61"/>
            <p:cNvSpPr>
              <a:spLocks noChangeAspect="1" noChangeArrowheads="1" noTextEdit="1"/>
            </p:cNvSpPr>
            <p:nvPr/>
          </p:nvSpPr>
          <p:spPr bwMode="auto">
            <a:xfrm>
              <a:off x="7683894" y="1432159"/>
              <a:ext cx="430239" cy="42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43" name="Freeform 63"/>
            <p:cNvSpPr>
              <a:spLocks noEditPoints="1"/>
            </p:cNvSpPr>
            <p:nvPr/>
          </p:nvSpPr>
          <p:spPr bwMode="auto">
            <a:xfrm>
              <a:off x="7683894" y="1432159"/>
              <a:ext cx="430239" cy="428170"/>
            </a:xfrm>
            <a:custGeom>
              <a:avLst/>
              <a:gdLst>
                <a:gd name="T0" fmla="*/ 1164 w 1536"/>
                <a:gd name="T1" fmla="*/ 0 h 1535"/>
                <a:gd name="T2" fmla="*/ 821 w 1536"/>
                <a:gd name="T3" fmla="*/ 0 h 1535"/>
                <a:gd name="T4" fmla="*/ 798 w 1536"/>
                <a:gd name="T5" fmla="*/ 22 h 1535"/>
                <a:gd name="T6" fmla="*/ 821 w 1536"/>
                <a:gd name="T7" fmla="*/ 45 h 1535"/>
                <a:gd name="T8" fmla="*/ 1164 w 1536"/>
                <a:gd name="T9" fmla="*/ 45 h 1535"/>
                <a:gd name="T10" fmla="*/ 1491 w 1536"/>
                <a:gd name="T11" fmla="*/ 372 h 1535"/>
                <a:gd name="T12" fmla="*/ 1491 w 1536"/>
                <a:gd name="T13" fmla="*/ 1163 h 1535"/>
                <a:gd name="T14" fmla="*/ 1164 w 1536"/>
                <a:gd name="T15" fmla="*/ 1490 h 1535"/>
                <a:gd name="T16" fmla="*/ 372 w 1536"/>
                <a:gd name="T17" fmla="*/ 1490 h 1535"/>
                <a:gd name="T18" fmla="*/ 45 w 1536"/>
                <a:gd name="T19" fmla="*/ 1163 h 1535"/>
                <a:gd name="T20" fmla="*/ 45 w 1536"/>
                <a:gd name="T21" fmla="*/ 372 h 1535"/>
                <a:gd name="T22" fmla="*/ 372 w 1536"/>
                <a:gd name="T23" fmla="*/ 45 h 1535"/>
                <a:gd name="T24" fmla="*/ 716 w 1536"/>
                <a:gd name="T25" fmla="*/ 45 h 1535"/>
                <a:gd name="T26" fmla="*/ 738 w 1536"/>
                <a:gd name="T27" fmla="*/ 22 h 1535"/>
                <a:gd name="T28" fmla="*/ 716 w 1536"/>
                <a:gd name="T29" fmla="*/ 0 h 1535"/>
                <a:gd name="T30" fmla="*/ 372 w 1536"/>
                <a:gd name="T31" fmla="*/ 0 h 1535"/>
                <a:gd name="T32" fmla="*/ 0 w 1536"/>
                <a:gd name="T33" fmla="*/ 372 h 1535"/>
                <a:gd name="T34" fmla="*/ 0 w 1536"/>
                <a:gd name="T35" fmla="*/ 1163 h 1535"/>
                <a:gd name="T36" fmla="*/ 372 w 1536"/>
                <a:gd name="T37" fmla="*/ 1535 h 1535"/>
                <a:gd name="T38" fmla="*/ 1164 w 1536"/>
                <a:gd name="T39" fmla="*/ 1535 h 1535"/>
                <a:gd name="T40" fmla="*/ 1536 w 1536"/>
                <a:gd name="T41" fmla="*/ 1163 h 1535"/>
                <a:gd name="T42" fmla="*/ 1536 w 1536"/>
                <a:gd name="T43" fmla="*/ 372 h 1535"/>
                <a:gd name="T44" fmla="*/ 1164 w 1536"/>
                <a:gd name="T45" fmla="*/ 0 h 1535"/>
                <a:gd name="T46" fmla="*/ 1164 w 1536"/>
                <a:gd name="T47" fmla="*/ 0 h 1535"/>
                <a:gd name="T48" fmla="*/ 1164 w 1536"/>
                <a:gd name="T4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6" h="1535">
                  <a:moveTo>
                    <a:pt x="1164" y="0"/>
                  </a:moveTo>
                  <a:cubicBezTo>
                    <a:pt x="821" y="0"/>
                    <a:pt x="821" y="0"/>
                    <a:pt x="821" y="0"/>
                  </a:cubicBezTo>
                  <a:cubicBezTo>
                    <a:pt x="808" y="0"/>
                    <a:pt x="798" y="10"/>
                    <a:pt x="798" y="22"/>
                  </a:cubicBezTo>
                  <a:cubicBezTo>
                    <a:pt x="798" y="35"/>
                    <a:pt x="808" y="45"/>
                    <a:pt x="821" y="45"/>
                  </a:cubicBezTo>
                  <a:cubicBezTo>
                    <a:pt x="1164" y="45"/>
                    <a:pt x="1164" y="45"/>
                    <a:pt x="1164" y="45"/>
                  </a:cubicBezTo>
                  <a:cubicBezTo>
                    <a:pt x="1344" y="45"/>
                    <a:pt x="1491" y="192"/>
                    <a:pt x="1491" y="372"/>
                  </a:cubicBezTo>
                  <a:cubicBezTo>
                    <a:pt x="1491" y="1163"/>
                    <a:pt x="1491" y="1163"/>
                    <a:pt x="1491" y="1163"/>
                  </a:cubicBezTo>
                  <a:cubicBezTo>
                    <a:pt x="1491" y="1343"/>
                    <a:pt x="1344" y="1490"/>
                    <a:pt x="1164" y="1490"/>
                  </a:cubicBezTo>
                  <a:cubicBezTo>
                    <a:pt x="372" y="1490"/>
                    <a:pt x="372" y="1490"/>
                    <a:pt x="372" y="1490"/>
                  </a:cubicBezTo>
                  <a:cubicBezTo>
                    <a:pt x="192" y="1490"/>
                    <a:pt x="45" y="1343"/>
                    <a:pt x="45" y="1163"/>
                  </a:cubicBezTo>
                  <a:cubicBezTo>
                    <a:pt x="45" y="372"/>
                    <a:pt x="45" y="372"/>
                    <a:pt x="45" y="372"/>
                  </a:cubicBezTo>
                  <a:cubicBezTo>
                    <a:pt x="45" y="192"/>
                    <a:pt x="192" y="45"/>
                    <a:pt x="372" y="45"/>
                  </a:cubicBezTo>
                  <a:cubicBezTo>
                    <a:pt x="716" y="45"/>
                    <a:pt x="716" y="45"/>
                    <a:pt x="716" y="45"/>
                  </a:cubicBezTo>
                  <a:cubicBezTo>
                    <a:pt x="728" y="45"/>
                    <a:pt x="738" y="35"/>
                    <a:pt x="738" y="22"/>
                  </a:cubicBezTo>
                  <a:cubicBezTo>
                    <a:pt x="738" y="10"/>
                    <a:pt x="728" y="0"/>
                    <a:pt x="716" y="0"/>
                  </a:cubicBezTo>
                  <a:cubicBezTo>
                    <a:pt x="372" y="0"/>
                    <a:pt x="372" y="0"/>
                    <a:pt x="372" y="0"/>
                  </a:cubicBezTo>
                  <a:cubicBezTo>
                    <a:pt x="167" y="0"/>
                    <a:pt x="0" y="167"/>
                    <a:pt x="0" y="372"/>
                  </a:cubicBezTo>
                  <a:cubicBezTo>
                    <a:pt x="0" y="1163"/>
                    <a:pt x="0" y="1163"/>
                    <a:pt x="0" y="1163"/>
                  </a:cubicBezTo>
                  <a:cubicBezTo>
                    <a:pt x="0" y="1368"/>
                    <a:pt x="167" y="1535"/>
                    <a:pt x="372" y="1535"/>
                  </a:cubicBezTo>
                  <a:cubicBezTo>
                    <a:pt x="1164" y="1535"/>
                    <a:pt x="1164" y="1535"/>
                    <a:pt x="1164" y="1535"/>
                  </a:cubicBezTo>
                  <a:cubicBezTo>
                    <a:pt x="1369" y="1535"/>
                    <a:pt x="1536" y="1368"/>
                    <a:pt x="1536" y="1163"/>
                  </a:cubicBezTo>
                  <a:cubicBezTo>
                    <a:pt x="1536" y="372"/>
                    <a:pt x="1536" y="372"/>
                    <a:pt x="1536" y="372"/>
                  </a:cubicBezTo>
                  <a:cubicBezTo>
                    <a:pt x="1536" y="167"/>
                    <a:pt x="1369" y="0"/>
                    <a:pt x="1164" y="0"/>
                  </a:cubicBezTo>
                  <a:close/>
                  <a:moveTo>
                    <a:pt x="1164" y="0"/>
                  </a:moveTo>
                  <a:cubicBezTo>
                    <a:pt x="1164" y="0"/>
                    <a:pt x="1164" y="0"/>
                    <a:pt x="1164"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44" name="Freeform 64"/>
            <p:cNvSpPr>
              <a:spLocks noEditPoints="1"/>
            </p:cNvSpPr>
            <p:nvPr/>
          </p:nvSpPr>
          <p:spPr bwMode="auto">
            <a:xfrm>
              <a:off x="7782490" y="1570975"/>
              <a:ext cx="233046" cy="215119"/>
            </a:xfrm>
            <a:custGeom>
              <a:avLst/>
              <a:gdLst>
                <a:gd name="T0" fmla="*/ 708 w 832"/>
                <a:gd name="T1" fmla="*/ 771 h 771"/>
                <a:gd name="T2" fmla="*/ 832 w 832"/>
                <a:gd name="T3" fmla="*/ 647 h 771"/>
                <a:gd name="T4" fmla="*/ 832 w 832"/>
                <a:gd name="T5" fmla="*/ 23 h 771"/>
                <a:gd name="T6" fmla="*/ 809 w 832"/>
                <a:gd name="T7" fmla="*/ 0 h 771"/>
                <a:gd name="T8" fmla="*/ 787 w 832"/>
                <a:gd name="T9" fmla="*/ 23 h 771"/>
                <a:gd name="T10" fmla="*/ 787 w 832"/>
                <a:gd name="T11" fmla="*/ 647 h 771"/>
                <a:gd name="T12" fmla="*/ 708 w 832"/>
                <a:gd name="T13" fmla="*/ 726 h 771"/>
                <a:gd name="T14" fmla="*/ 629 w 832"/>
                <a:gd name="T15" fmla="*/ 647 h 771"/>
                <a:gd name="T16" fmla="*/ 629 w 832"/>
                <a:gd name="T17" fmla="*/ 312 h 771"/>
                <a:gd name="T18" fmla="*/ 606 w 832"/>
                <a:gd name="T19" fmla="*/ 290 h 771"/>
                <a:gd name="T20" fmla="*/ 226 w 832"/>
                <a:gd name="T21" fmla="*/ 290 h 771"/>
                <a:gd name="T22" fmla="*/ 203 w 832"/>
                <a:gd name="T23" fmla="*/ 312 h 771"/>
                <a:gd name="T24" fmla="*/ 203 w 832"/>
                <a:gd name="T25" fmla="*/ 647 h 771"/>
                <a:gd name="T26" fmla="*/ 124 w 832"/>
                <a:gd name="T27" fmla="*/ 726 h 771"/>
                <a:gd name="T28" fmla="*/ 45 w 832"/>
                <a:gd name="T29" fmla="*/ 647 h 771"/>
                <a:gd name="T30" fmla="*/ 45 w 832"/>
                <a:gd name="T31" fmla="*/ 519 h 771"/>
                <a:gd name="T32" fmla="*/ 23 w 832"/>
                <a:gd name="T33" fmla="*/ 497 h 771"/>
                <a:gd name="T34" fmla="*/ 0 w 832"/>
                <a:gd name="T35" fmla="*/ 519 h 771"/>
                <a:gd name="T36" fmla="*/ 0 w 832"/>
                <a:gd name="T37" fmla="*/ 647 h 771"/>
                <a:gd name="T38" fmla="*/ 124 w 832"/>
                <a:gd name="T39" fmla="*/ 771 h 771"/>
                <a:gd name="T40" fmla="*/ 248 w 832"/>
                <a:gd name="T41" fmla="*/ 647 h 771"/>
                <a:gd name="T42" fmla="*/ 248 w 832"/>
                <a:gd name="T43" fmla="*/ 335 h 771"/>
                <a:gd name="T44" fmla="*/ 584 w 832"/>
                <a:gd name="T45" fmla="*/ 335 h 771"/>
                <a:gd name="T46" fmla="*/ 584 w 832"/>
                <a:gd name="T47" fmla="*/ 647 h 771"/>
                <a:gd name="T48" fmla="*/ 708 w 832"/>
                <a:gd name="T49" fmla="*/ 771 h 771"/>
                <a:gd name="T50" fmla="*/ 708 w 832"/>
                <a:gd name="T51" fmla="*/ 771 h 771"/>
                <a:gd name="T52" fmla="*/ 708 w 832"/>
                <a:gd name="T53"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2" h="771">
                  <a:moveTo>
                    <a:pt x="708" y="771"/>
                  </a:moveTo>
                  <a:cubicBezTo>
                    <a:pt x="776" y="771"/>
                    <a:pt x="832" y="716"/>
                    <a:pt x="832" y="647"/>
                  </a:cubicBezTo>
                  <a:cubicBezTo>
                    <a:pt x="832" y="23"/>
                    <a:pt x="832" y="23"/>
                    <a:pt x="832" y="23"/>
                  </a:cubicBezTo>
                  <a:cubicBezTo>
                    <a:pt x="832" y="10"/>
                    <a:pt x="822" y="0"/>
                    <a:pt x="809" y="0"/>
                  </a:cubicBezTo>
                  <a:cubicBezTo>
                    <a:pt x="797" y="0"/>
                    <a:pt x="787" y="10"/>
                    <a:pt x="787" y="23"/>
                  </a:cubicBezTo>
                  <a:cubicBezTo>
                    <a:pt x="787" y="647"/>
                    <a:pt x="787" y="647"/>
                    <a:pt x="787" y="647"/>
                  </a:cubicBezTo>
                  <a:cubicBezTo>
                    <a:pt x="787" y="691"/>
                    <a:pt x="751" y="726"/>
                    <a:pt x="708" y="726"/>
                  </a:cubicBezTo>
                  <a:cubicBezTo>
                    <a:pt x="664" y="726"/>
                    <a:pt x="629" y="691"/>
                    <a:pt x="629" y="647"/>
                  </a:cubicBezTo>
                  <a:cubicBezTo>
                    <a:pt x="629" y="312"/>
                    <a:pt x="629" y="312"/>
                    <a:pt x="629" y="312"/>
                  </a:cubicBezTo>
                  <a:cubicBezTo>
                    <a:pt x="629" y="300"/>
                    <a:pt x="619" y="290"/>
                    <a:pt x="606" y="290"/>
                  </a:cubicBezTo>
                  <a:cubicBezTo>
                    <a:pt x="226" y="290"/>
                    <a:pt x="226" y="290"/>
                    <a:pt x="226" y="290"/>
                  </a:cubicBezTo>
                  <a:cubicBezTo>
                    <a:pt x="213" y="290"/>
                    <a:pt x="203" y="300"/>
                    <a:pt x="203" y="312"/>
                  </a:cubicBezTo>
                  <a:cubicBezTo>
                    <a:pt x="203" y="647"/>
                    <a:pt x="203" y="647"/>
                    <a:pt x="203" y="647"/>
                  </a:cubicBezTo>
                  <a:cubicBezTo>
                    <a:pt x="203" y="691"/>
                    <a:pt x="168" y="726"/>
                    <a:pt x="124" y="726"/>
                  </a:cubicBezTo>
                  <a:cubicBezTo>
                    <a:pt x="81" y="726"/>
                    <a:pt x="45" y="691"/>
                    <a:pt x="45" y="647"/>
                  </a:cubicBezTo>
                  <a:cubicBezTo>
                    <a:pt x="45" y="519"/>
                    <a:pt x="45" y="519"/>
                    <a:pt x="45" y="519"/>
                  </a:cubicBezTo>
                  <a:cubicBezTo>
                    <a:pt x="45" y="507"/>
                    <a:pt x="35" y="497"/>
                    <a:pt x="23" y="497"/>
                  </a:cubicBezTo>
                  <a:cubicBezTo>
                    <a:pt x="10" y="497"/>
                    <a:pt x="0" y="507"/>
                    <a:pt x="0" y="519"/>
                  </a:cubicBezTo>
                  <a:cubicBezTo>
                    <a:pt x="0" y="647"/>
                    <a:pt x="0" y="647"/>
                    <a:pt x="0" y="647"/>
                  </a:cubicBezTo>
                  <a:cubicBezTo>
                    <a:pt x="0" y="716"/>
                    <a:pt x="56" y="771"/>
                    <a:pt x="124" y="771"/>
                  </a:cubicBezTo>
                  <a:cubicBezTo>
                    <a:pt x="193" y="771"/>
                    <a:pt x="248" y="716"/>
                    <a:pt x="248" y="647"/>
                  </a:cubicBezTo>
                  <a:cubicBezTo>
                    <a:pt x="248" y="335"/>
                    <a:pt x="248" y="335"/>
                    <a:pt x="248" y="335"/>
                  </a:cubicBezTo>
                  <a:cubicBezTo>
                    <a:pt x="584" y="335"/>
                    <a:pt x="584" y="335"/>
                    <a:pt x="584" y="335"/>
                  </a:cubicBezTo>
                  <a:cubicBezTo>
                    <a:pt x="584" y="647"/>
                    <a:pt x="584" y="647"/>
                    <a:pt x="584" y="647"/>
                  </a:cubicBezTo>
                  <a:cubicBezTo>
                    <a:pt x="584" y="716"/>
                    <a:pt x="639" y="771"/>
                    <a:pt x="708" y="771"/>
                  </a:cubicBezTo>
                  <a:close/>
                  <a:moveTo>
                    <a:pt x="708" y="771"/>
                  </a:moveTo>
                  <a:cubicBezTo>
                    <a:pt x="708" y="771"/>
                    <a:pt x="708" y="771"/>
                    <a:pt x="708" y="771"/>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45" name="Freeform 65"/>
            <p:cNvSpPr>
              <a:spLocks noEditPoints="1"/>
            </p:cNvSpPr>
            <p:nvPr/>
          </p:nvSpPr>
          <p:spPr bwMode="auto">
            <a:xfrm>
              <a:off x="7782490" y="1500878"/>
              <a:ext cx="233046" cy="192136"/>
            </a:xfrm>
            <a:custGeom>
              <a:avLst/>
              <a:gdLst>
                <a:gd name="T0" fmla="*/ 832 w 832"/>
                <a:gd name="T1" fmla="*/ 124 h 689"/>
                <a:gd name="T2" fmla="*/ 708 w 832"/>
                <a:gd name="T3" fmla="*/ 0 h 689"/>
                <a:gd name="T4" fmla="*/ 584 w 832"/>
                <a:gd name="T5" fmla="*/ 124 h 689"/>
                <a:gd name="T6" fmla="*/ 584 w 832"/>
                <a:gd name="T7" fmla="*/ 373 h 689"/>
                <a:gd name="T8" fmla="*/ 248 w 832"/>
                <a:gd name="T9" fmla="*/ 373 h 689"/>
                <a:gd name="T10" fmla="*/ 248 w 832"/>
                <a:gd name="T11" fmla="*/ 124 h 689"/>
                <a:gd name="T12" fmla="*/ 124 w 832"/>
                <a:gd name="T13" fmla="*/ 0 h 689"/>
                <a:gd name="T14" fmla="*/ 0 w 832"/>
                <a:gd name="T15" fmla="*/ 124 h 689"/>
                <a:gd name="T16" fmla="*/ 0 w 832"/>
                <a:gd name="T17" fmla="*/ 666 h 689"/>
                <a:gd name="T18" fmla="*/ 23 w 832"/>
                <a:gd name="T19" fmla="*/ 689 h 689"/>
                <a:gd name="T20" fmla="*/ 45 w 832"/>
                <a:gd name="T21" fmla="*/ 666 h 689"/>
                <a:gd name="T22" fmla="*/ 45 w 832"/>
                <a:gd name="T23" fmla="*/ 124 h 689"/>
                <a:gd name="T24" fmla="*/ 124 w 832"/>
                <a:gd name="T25" fmla="*/ 45 h 689"/>
                <a:gd name="T26" fmla="*/ 203 w 832"/>
                <a:gd name="T27" fmla="*/ 124 h 689"/>
                <a:gd name="T28" fmla="*/ 203 w 832"/>
                <a:gd name="T29" fmla="*/ 396 h 689"/>
                <a:gd name="T30" fmla="*/ 226 w 832"/>
                <a:gd name="T31" fmla="*/ 418 h 689"/>
                <a:gd name="T32" fmla="*/ 606 w 832"/>
                <a:gd name="T33" fmla="*/ 418 h 689"/>
                <a:gd name="T34" fmla="*/ 629 w 832"/>
                <a:gd name="T35" fmla="*/ 396 h 689"/>
                <a:gd name="T36" fmla="*/ 629 w 832"/>
                <a:gd name="T37" fmla="*/ 124 h 689"/>
                <a:gd name="T38" fmla="*/ 708 w 832"/>
                <a:gd name="T39" fmla="*/ 45 h 689"/>
                <a:gd name="T40" fmla="*/ 787 w 832"/>
                <a:gd name="T41" fmla="*/ 124 h 689"/>
                <a:gd name="T42" fmla="*/ 787 w 832"/>
                <a:gd name="T43" fmla="*/ 170 h 689"/>
                <a:gd name="T44" fmla="*/ 809 w 832"/>
                <a:gd name="T45" fmla="*/ 192 h 689"/>
                <a:gd name="T46" fmla="*/ 832 w 832"/>
                <a:gd name="T47" fmla="*/ 170 h 689"/>
                <a:gd name="T48" fmla="*/ 832 w 832"/>
                <a:gd name="T49" fmla="*/ 124 h 689"/>
                <a:gd name="T50" fmla="*/ 832 w 832"/>
                <a:gd name="T51" fmla="*/ 124 h 689"/>
                <a:gd name="T52" fmla="*/ 832 w 832"/>
                <a:gd name="T53" fmla="*/ 12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2" h="689">
                  <a:moveTo>
                    <a:pt x="832" y="124"/>
                  </a:moveTo>
                  <a:cubicBezTo>
                    <a:pt x="832" y="56"/>
                    <a:pt x="776" y="0"/>
                    <a:pt x="708" y="0"/>
                  </a:cubicBezTo>
                  <a:cubicBezTo>
                    <a:pt x="639" y="0"/>
                    <a:pt x="584" y="56"/>
                    <a:pt x="584" y="124"/>
                  </a:cubicBezTo>
                  <a:cubicBezTo>
                    <a:pt x="584" y="373"/>
                    <a:pt x="584" y="373"/>
                    <a:pt x="584" y="373"/>
                  </a:cubicBezTo>
                  <a:cubicBezTo>
                    <a:pt x="248" y="373"/>
                    <a:pt x="248" y="373"/>
                    <a:pt x="248" y="373"/>
                  </a:cubicBezTo>
                  <a:cubicBezTo>
                    <a:pt x="248" y="124"/>
                    <a:pt x="248" y="124"/>
                    <a:pt x="248" y="124"/>
                  </a:cubicBezTo>
                  <a:cubicBezTo>
                    <a:pt x="248" y="56"/>
                    <a:pt x="193" y="0"/>
                    <a:pt x="124" y="0"/>
                  </a:cubicBezTo>
                  <a:cubicBezTo>
                    <a:pt x="56" y="0"/>
                    <a:pt x="0" y="56"/>
                    <a:pt x="0" y="124"/>
                  </a:cubicBezTo>
                  <a:cubicBezTo>
                    <a:pt x="0" y="666"/>
                    <a:pt x="0" y="666"/>
                    <a:pt x="0" y="666"/>
                  </a:cubicBezTo>
                  <a:cubicBezTo>
                    <a:pt x="0" y="679"/>
                    <a:pt x="10" y="689"/>
                    <a:pt x="23" y="689"/>
                  </a:cubicBezTo>
                  <a:cubicBezTo>
                    <a:pt x="35" y="689"/>
                    <a:pt x="45" y="679"/>
                    <a:pt x="45" y="666"/>
                  </a:cubicBezTo>
                  <a:cubicBezTo>
                    <a:pt x="45" y="124"/>
                    <a:pt x="45" y="124"/>
                    <a:pt x="45" y="124"/>
                  </a:cubicBezTo>
                  <a:cubicBezTo>
                    <a:pt x="45" y="81"/>
                    <a:pt x="81" y="45"/>
                    <a:pt x="124" y="45"/>
                  </a:cubicBezTo>
                  <a:cubicBezTo>
                    <a:pt x="168" y="45"/>
                    <a:pt x="203" y="81"/>
                    <a:pt x="203" y="124"/>
                  </a:cubicBezTo>
                  <a:cubicBezTo>
                    <a:pt x="203" y="396"/>
                    <a:pt x="203" y="396"/>
                    <a:pt x="203" y="396"/>
                  </a:cubicBezTo>
                  <a:cubicBezTo>
                    <a:pt x="203" y="408"/>
                    <a:pt x="213" y="418"/>
                    <a:pt x="226" y="418"/>
                  </a:cubicBezTo>
                  <a:cubicBezTo>
                    <a:pt x="606" y="418"/>
                    <a:pt x="606" y="418"/>
                    <a:pt x="606" y="418"/>
                  </a:cubicBezTo>
                  <a:cubicBezTo>
                    <a:pt x="619" y="418"/>
                    <a:pt x="629" y="408"/>
                    <a:pt x="629" y="396"/>
                  </a:cubicBezTo>
                  <a:cubicBezTo>
                    <a:pt x="629" y="124"/>
                    <a:pt x="629" y="124"/>
                    <a:pt x="629" y="124"/>
                  </a:cubicBezTo>
                  <a:cubicBezTo>
                    <a:pt x="629" y="81"/>
                    <a:pt x="664" y="45"/>
                    <a:pt x="708" y="45"/>
                  </a:cubicBezTo>
                  <a:cubicBezTo>
                    <a:pt x="751" y="45"/>
                    <a:pt x="787" y="81"/>
                    <a:pt x="787" y="124"/>
                  </a:cubicBezTo>
                  <a:cubicBezTo>
                    <a:pt x="787" y="170"/>
                    <a:pt x="787" y="170"/>
                    <a:pt x="787" y="170"/>
                  </a:cubicBezTo>
                  <a:cubicBezTo>
                    <a:pt x="787" y="182"/>
                    <a:pt x="797" y="192"/>
                    <a:pt x="809" y="192"/>
                  </a:cubicBezTo>
                  <a:cubicBezTo>
                    <a:pt x="822" y="192"/>
                    <a:pt x="832" y="182"/>
                    <a:pt x="832" y="170"/>
                  </a:cubicBezTo>
                  <a:lnTo>
                    <a:pt x="832" y="124"/>
                  </a:lnTo>
                  <a:close/>
                  <a:moveTo>
                    <a:pt x="832" y="124"/>
                  </a:moveTo>
                  <a:cubicBezTo>
                    <a:pt x="832" y="124"/>
                    <a:pt x="832" y="124"/>
                    <a:pt x="832" y="124"/>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grpSp>
      <p:sp>
        <p:nvSpPr>
          <p:cNvPr id="46" name="ZoneTexte 45"/>
          <p:cNvSpPr txBox="1"/>
          <p:nvPr/>
        </p:nvSpPr>
        <p:spPr>
          <a:xfrm>
            <a:off x="2818029" y="4026323"/>
            <a:ext cx="586879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lang="fr-FR" b="1" dirty="0">
                <a:solidFill>
                  <a:srgbClr val="2A9CA9"/>
                </a:solidFill>
                <a:latin typeface="Calibri" panose="020F0502020204030204" pitchFamily="34" charset="0"/>
                <a:cs typeface="Calibri" panose="020F0502020204030204" pitchFamily="34" charset="0"/>
                <a:sym typeface="Helvetica Neue"/>
              </a:rPr>
              <a:t>Après l’opération </a:t>
            </a:r>
            <a:r>
              <a:rPr lang="fr-FR" dirty="0">
                <a:latin typeface="Calibri" panose="020F0502020204030204" pitchFamily="34" charset="0"/>
                <a:cs typeface="Calibri" panose="020F0502020204030204" pitchFamily="34" charset="0"/>
                <a:sym typeface="Helvetica Neue"/>
              </a:rPr>
              <a:t>: envoi vers la messagerie et alimentation du DMP avec CRO, LDL, ODS</a:t>
            </a:r>
            <a:endParaRPr kumimoji="0" lang="fr-FR" i="0" u="none" strike="noStrike" cap="none" spc="0" normalizeH="0" baseline="0" dirty="0">
              <a:ln>
                <a:noFill/>
              </a:ln>
              <a:effectLst/>
              <a:uFillTx/>
              <a:latin typeface="Calibri" panose="020F0502020204030204" pitchFamily="34" charset="0"/>
              <a:cs typeface="Calibri" panose="020F0502020204030204" pitchFamily="34" charset="0"/>
              <a:sym typeface="Helvetica Neue"/>
            </a:endParaRPr>
          </a:p>
        </p:txBody>
      </p:sp>
      <p:sp>
        <p:nvSpPr>
          <p:cNvPr id="47" name="ZoneTexte 46"/>
          <p:cNvSpPr txBox="1"/>
          <p:nvPr/>
        </p:nvSpPr>
        <p:spPr>
          <a:xfrm>
            <a:off x="2816034" y="4960232"/>
            <a:ext cx="58707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lang="fr-FR" b="1" dirty="0">
                <a:solidFill>
                  <a:srgbClr val="2A9CA9"/>
                </a:solidFill>
                <a:latin typeface="Calibri" panose="020F0502020204030204" pitchFamily="34" charset="0"/>
                <a:cs typeface="Calibri" panose="020F0502020204030204" pitchFamily="34" charset="0"/>
                <a:sym typeface="Helvetica Neue"/>
              </a:rPr>
              <a:t>Information du lendemain </a:t>
            </a:r>
            <a:r>
              <a:rPr lang="fr-FR" dirty="0">
                <a:latin typeface="Calibri" panose="020F0502020204030204" pitchFamily="34" charset="0"/>
                <a:cs typeface="Calibri" panose="020F0502020204030204" pitchFamily="34" charset="0"/>
                <a:sym typeface="Helvetica Neue"/>
              </a:rPr>
              <a:t>: consigne post opératoire et interaction sur l’état du patient</a:t>
            </a:r>
            <a:endParaRPr kumimoji="0" lang="fr-FR" i="0" u="none" strike="noStrike" cap="none" spc="0" normalizeH="0" baseline="0" dirty="0">
              <a:ln>
                <a:noFill/>
              </a:ln>
              <a:effectLst/>
              <a:uFillTx/>
              <a:latin typeface="Calibri" panose="020F0502020204030204" pitchFamily="34" charset="0"/>
              <a:cs typeface="Calibri" panose="020F0502020204030204" pitchFamily="34" charset="0"/>
              <a:sym typeface="Helvetica Neue"/>
            </a:endParaRPr>
          </a:p>
        </p:txBody>
      </p:sp>
      <p:pic>
        <p:nvPicPr>
          <p:cNvPr id="61" name="Image 60"/>
          <p:cNvPicPr>
            <a:picLocks noChangeAspect="1"/>
          </p:cNvPicPr>
          <p:nvPr/>
        </p:nvPicPr>
        <p:blipFill>
          <a:blip r:embed="rId2"/>
          <a:stretch>
            <a:fillRect/>
          </a:stretch>
        </p:blipFill>
        <p:spPr>
          <a:xfrm>
            <a:off x="8855765" y="3796777"/>
            <a:ext cx="3227520" cy="1722135"/>
          </a:xfrm>
          <a:prstGeom prst="rect">
            <a:avLst/>
          </a:prstGeom>
          <a:ln>
            <a:solidFill>
              <a:schemeClr val="tx1"/>
            </a:solidFill>
          </a:ln>
        </p:spPr>
      </p:pic>
      <p:pic>
        <p:nvPicPr>
          <p:cNvPr id="62" name="Image 61"/>
          <p:cNvPicPr>
            <a:picLocks noChangeAspect="1"/>
          </p:cNvPicPr>
          <p:nvPr/>
        </p:nvPicPr>
        <p:blipFill>
          <a:blip r:embed="rId3"/>
          <a:stretch>
            <a:fillRect/>
          </a:stretch>
        </p:blipFill>
        <p:spPr>
          <a:xfrm>
            <a:off x="9645311" y="2790135"/>
            <a:ext cx="2284552" cy="1163889"/>
          </a:xfrm>
          <a:prstGeom prst="rect">
            <a:avLst/>
          </a:prstGeom>
          <a:ln>
            <a:solidFill>
              <a:schemeClr val="tx1"/>
            </a:solidFill>
          </a:ln>
        </p:spPr>
      </p:pic>
      <p:grpSp>
        <p:nvGrpSpPr>
          <p:cNvPr id="63" name="Groupe 62"/>
          <p:cNvGrpSpPr/>
          <p:nvPr/>
        </p:nvGrpSpPr>
        <p:grpSpPr>
          <a:xfrm>
            <a:off x="2029525" y="4960837"/>
            <a:ext cx="660749" cy="625207"/>
            <a:chOff x="4259130" y="1428966"/>
            <a:chExt cx="430008" cy="427481"/>
          </a:xfrm>
        </p:grpSpPr>
        <p:sp>
          <p:nvSpPr>
            <p:cNvPr id="64" name="Freeform 55"/>
            <p:cNvSpPr>
              <a:spLocks noEditPoints="1"/>
            </p:cNvSpPr>
            <p:nvPr/>
          </p:nvSpPr>
          <p:spPr bwMode="auto">
            <a:xfrm>
              <a:off x="4305071" y="1543359"/>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65" name="Freeform 56"/>
            <p:cNvSpPr>
              <a:spLocks noEditPoints="1"/>
            </p:cNvSpPr>
            <p:nvPr/>
          </p:nvSpPr>
          <p:spPr bwMode="auto">
            <a:xfrm>
              <a:off x="4305071" y="1568627"/>
              <a:ext cx="78559" cy="12863"/>
            </a:xfrm>
            <a:custGeom>
              <a:avLst/>
              <a:gdLst>
                <a:gd name="T0" fmla="*/ 22 w 281"/>
                <a:gd name="T1" fmla="*/ 46 h 46"/>
                <a:gd name="T2" fmla="*/ 258 w 281"/>
                <a:gd name="T3" fmla="*/ 46 h 46"/>
                <a:gd name="T4" fmla="*/ 281 w 281"/>
                <a:gd name="T5" fmla="*/ 23 h 46"/>
                <a:gd name="T6" fmla="*/ 258 w 281"/>
                <a:gd name="T7" fmla="*/ 0 h 46"/>
                <a:gd name="T8" fmla="*/ 22 w 281"/>
                <a:gd name="T9" fmla="*/ 0 h 46"/>
                <a:gd name="T10" fmla="*/ 0 w 281"/>
                <a:gd name="T11" fmla="*/ 23 h 46"/>
                <a:gd name="T12" fmla="*/ 22 w 281"/>
                <a:gd name="T13" fmla="*/ 46 h 46"/>
                <a:gd name="T14" fmla="*/ 22 w 281"/>
                <a:gd name="T15" fmla="*/ 46 h 46"/>
                <a:gd name="T16" fmla="*/ 22 w 28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22" y="46"/>
                  </a:move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ubicBezTo>
                    <a:pt x="0" y="35"/>
                    <a:pt x="10" y="46"/>
                    <a:pt x="22" y="46"/>
                  </a:cubicBezTo>
                  <a:close/>
                  <a:moveTo>
                    <a:pt x="22" y="46"/>
                  </a:moveTo>
                  <a:cubicBezTo>
                    <a:pt x="22" y="46"/>
                    <a:pt x="22" y="46"/>
                    <a:pt x="22" y="46"/>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66" name="Freeform 57"/>
            <p:cNvSpPr>
              <a:spLocks noEditPoints="1"/>
            </p:cNvSpPr>
            <p:nvPr/>
          </p:nvSpPr>
          <p:spPr bwMode="auto">
            <a:xfrm>
              <a:off x="4400169" y="1568627"/>
              <a:ext cx="39509" cy="12863"/>
            </a:xfrm>
            <a:custGeom>
              <a:avLst/>
              <a:gdLst>
                <a:gd name="T0" fmla="*/ 141 w 141"/>
                <a:gd name="T1" fmla="*/ 23 h 46"/>
                <a:gd name="T2" fmla="*/ 118 w 141"/>
                <a:gd name="T3" fmla="*/ 0 h 46"/>
                <a:gd name="T4" fmla="*/ 23 w 141"/>
                <a:gd name="T5" fmla="*/ 0 h 46"/>
                <a:gd name="T6" fmla="*/ 0 w 141"/>
                <a:gd name="T7" fmla="*/ 23 h 46"/>
                <a:gd name="T8" fmla="*/ 23 w 141"/>
                <a:gd name="T9" fmla="*/ 46 h 46"/>
                <a:gd name="T10" fmla="*/ 118 w 141"/>
                <a:gd name="T11" fmla="*/ 46 h 46"/>
                <a:gd name="T12" fmla="*/ 141 w 141"/>
                <a:gd name="T13" fmla="*/ 23 h 46"/>
                <a:gd name="T14" fmla="*/ 141 w 141"/>
                <a:gd name="T15" fmla="*/ 23 h 46"/>
                <a:gd name="T16" fmla="*/ 141 w 14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41" y="23"/>
                  </a:moveTo>
                  <a:cubicBezTo>
                    <a:pt x="141" y="11"/>
                    <a:pt x="131" y="0"/>
                    <a:pt x="118" y="0"/>
                  </a:cubicBez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lose/>
                  <a:moveTo>
                    <a:pt x="141" y="23"/>
                  </a:moveTo>
                  <a:cubicBezTo>
                    <a:pt x="141" y="23"/>
                    <a:pt x="141" y="23"/>
                    <a:pt x="141" y="23"/>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67" name="Freeform 58"/>
            <p:cNvSpPr>
              <a:spLocks noEditPoints="1"/>
            </p:cNvSpPr>
            <p:nvPr/>
          </p:nvSpPr>
          <p:spPr bwMode="auto">
            <a:xfrm>
              <a:off x="4305071" y="1593894"/>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68" name="Freeform 59"/>
            <p:cNvSpPr>
              <a:spLocks noEditPoints="1"/>
            </p:cNvSpPr>
            <p:nvPr/>
          </p:nvSpPr>
          <p:spPr bwMode="auto">
            <a:xfrm>
              <a:off x="4369618" y="1593894"/>
              <a:ext cx="45941" cy="12634"/>
            </a:xfrm>
            <a:custGeom>
              <a:avLst/>
              <a:gdLst>
                <a:gd name="T0" fmla="*/ 22 w 164"/>
                <a:gd name="T1" fmla="*/ 0 h 45"/>
                <a:gd name="T2" fmla="*/ 0 w 164"/>
                <a:gd name="T3" fmla="*/ 23 h 45"/>
                <a:gd name="T4" fmla="*/ 22 w 164"/>
                <a:gd name="T5" fmla="*/ 45 h 45"/>
                <a:gd name="T6" fmla="*/ 142 w 164"/>
                <a:gd name="T7" fmla="*/ 45 h 45"/>
                <a:gd name="T8" fmla="*/ 164 w 164"/>
                <a:gd name="T9" fmla="*/ 23 h 45"/>
                <a:gd name="T10" fmla="*/ 142 w 164"/>
                <a:gd name="T11" fmla="*/ 0 h 45"/>
                <a:gd name="T12" fmla="*/ 22 w 164"/>
                <a:gd name="T13" fmla="*/ 0 h 45"/>
                <a:gd name="T14" fmla="*/ 22 w 164"/>
                <a:gd name="T15" fmla="*/ 0 h 45"/>
                <a:gd name="T16" fmla="*/ 22 w 16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45">
                  <a:moveTo>
                    <a:pt x="22" y="0"/>
                  </a:moveTo>
                  <a:cubicBezTo>
                    <a:pt x="10" y="0"/>
                    <a:pt x="0" y="10"/>
                    <a:pt x="0" y="23"/>
                  </a:cubicBezTo>
                  <a:cubicBezTo>
                    <a:pt x="0" y="35"/>
                    <a:pt x="10" y="45"/>
                    <a:pt x="22" y="45"/>
                  </a:cubicBezTo>
                  <a:cubicBezTo>
                    <a:pt x="142" y="45"/>
                    <a:pt x="142" y="45"/>
                    <a:pt x="142" y="45"/>
                  </a:cubicBezTo>
                  <a:cubicBezTo>
                    <a:pt x="154" y="45"/>
                    <a:pt x="164" y="35"/>
                    <a:pt x="164" y="23"/>
                  </a:cubicBezTo>
                  <a:cubicBezTo>
                    <a:pt x="164" y="10"/>
                    <a:pt x="154" y="0"/>
                    <a:pt x="142" y="0"/>
                  </a:cubicBezTo>
                  <a:lnTo>
                    <a:pt x="22" y="0"/>
                  </a:lnTo>
                  <a:close/>
                  <a:moveTo>
                    <a:pt x="22" y="0"/>
                  </a:moveTo>
                  <a:cubicBezTo>
                    <a:pt x="22" y="0"/>
                    <a:pt x="22" y="0"/>
                    <a:pt x="22" y="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69" name="Freeform 60"/>
            <p:cNvSpPr>
              <a:spLocks noEditPoints="1"/>
            </p:cNvSpPr>
            <p:nvPr/>
          </p:nvSpPr>
          <p:spPr bwMode="auto">
            <a:xfrm>
              <a:off x="4349634" y="1487081"/>
              <a:ext cx="119447" cy="12863"/>
            </a:xfrm>
            <a:custGeom>
              <a:avLst/>
              <a:gdLst>
                <a:gd name="T0" fmla="*/ 404 w 427"/>
                <a:gd name="T1" fmla="*/ 0 h 46"/>
                <a:gd name="T2" fmla="*/ 23 w 427"/>
                <a:gd name="T3" fmla="*/ 0 h 46"/>
                <a:gd name="T4" fmla="*/ 0 w 427"/>
                <a:gd name="T5" fmla="*/ 23 h 46"/>
                <a:gd name="T6" fmla="*/ 23 w 427"/>
                <a:gd name="T7" fmla="*/ 46 h 46"/>
                <a:gd name="T8" fmla="*/ 404 w 427"/>
                <a:gd name="T9" fmla="*/ 46 h 46"/>
                <a:gd name="T10" fmla="*/ 427 w 427"/>
                <a:gd name="T11" fmla="*/ 23 h 46"/>
                <a:gd name="T12" fmla="*/ 404 w 427"/>
                <a:gd name="T13" fmla="*/ 0 h 46"/>
                <a:gd name="T14" fmla="*/ 404 w 427"/>
                <a:gd name="T15" fmla="*/ 0 h 46"/>
                <a:gd name="T16" fmla="*/ 404 w 42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46">
                  <a:moveTo>
                    <a:pt x="404" y="0"/>
                  </a:moveTo>
                  <a:cubicBezTo>
                    <a:pt x="23" y="0"/>
                    <a:pt x="23" y="0"/>
                    <a:pt x="23" y="0"/>
                  </a:cubicBezTo>
                  <a:cubicBezTo>
                    <a:pt x="10" y="0"/>
                    <a:pt x="0" y="10"/>
                    <a:pt x="0" y="23"/>
                  </a:cubicBezTo>
                  <a:cubicBezTo>
                    <a:pt x="0" y="35"/>
                    <a:pt x="10" y="46"/>
                    <a:pt x="23" y="46"/>
                  </a:cubicBezTo>
                  <a:cubicBezTo>
                    <a:pt x="404" y="46"/>
                    <a:pt x="404" y="46"/>
                    <a:pt x="404" y="46"/>
                  </a:cubicBezTo>
                  <a:cubicBezTo>
                    <a:pt x="417" y="46"/>
                    <a:pt x="427" y="35"/>
                    <a:pt x="427" y="23"/>
                  </a:cubicBezTo>
                  <a:cubicBezTo>
                    <a:pt x="427" y="10"/>
                    <a:pt x="417" y="0"/>
                    <a:pt x="404" y="0"/>
                  </a:cubicBezTo>
                  <a:close/>
                  <a:moveTo>
                    <a:pt x="404" y="0"/>
                  </a:moveTo>
                  <a:cubicBezTo>
                    <a:pt x="404" y="0"/>
                    <a:pt x="404" y="0"/>
                    <a:pt x="404" y="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70" name="Freeform 61"/>
            <p:cNvSpPr>
              <a:spLocks noEditPoints="1"/>
            </p:cNvSpPr>
            <p:nvPr/>
          </p:nvSpPr>
          <p:spPr bwMode="auto">
            <a:xfrm>
              <a:off x="4305071" y="1518091"/>
              <a:ext cx="78559" cy="12863"/>
            </a:xfrm>
            <a:custGeom>
              <a:avLst/>
              <a:gdLst>
                <a:gd name="T0" fmla="*/ 0 w 281"/>
                <a:gd name="T1" fmla="*/ 23 h 46"/>
                <a:gd name="T2" fmla="*/ 22 w 281"/>
                <a:gd name="T3" fmla="*/ 46 h 46"/>
                <a:gd name="T4" fmla="*/ 258 w 281"/>
                <a:gd name="T5" fmla="*/ 46 h 46"/>
                <a:gd name="T6" fmla="*/ 281 w 281"/>
                <a:gd name="T7" fmla="*/ 23 h 46"/>
                <a:gd name="T8" fmla="*/ 258 w 281"/>
                <a:gd name="T9" fmla="*/ 0 h 46"/>
                <a:gd name="T10" fmla="*/ 22 w 281"/>
                <a:gd name="T11" fmla="*/ 0 h 46"/>
                <a:gd name="T12" fmla="*/ 0 w 281"/>
                <a:gd name="T13" fmla="*/ 23 h 46"/>
                <a:gd name="T14" fmla="*/ 0 w 281"/>
                <a:gd name="T15" fmla="*/ 23 h 46"/>
                <a:gd name="T16" fmla="*/ 0 w 28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0" y="23"/>
                  </a:moveTo>
                  <a:cubicBezTo>
                    <a:pt x="0" y="35"/>
                    <a:pt x="10" y="46"/>
                    <a:pt x="22" y="46"/>
                  </a:cubicBez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lose/>
                  <a:moveTo>
                    <a:pt x="0" y="23"/>
                  </a:moveTo>
                  <a:cubicBezTo>
                    <a:pt x="0" y="23"/>
                    <a:pt x="0" y="23"/>
                    <a:pt x="0" y="23"/>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71" name="Freeform 62"/>
            <p:cNvSpPr>
              <a:spLocks noEditPoints="1"/>
            </p:cNvSpPr>
            <p:nvPr/>
          </p:nvSpPr>
          <p:spPr bwMode="auto">
            <a:xfrm>
              <a:off x="4454150" y="1518091"/>
              <a:ext cx="59494" cy="12863"/>
            </a:xfrm>
            <a:custGeom>
              <a:avLst/>
              <a:gdLst>
                <a:gd name="T0" fmla="*/ 190 w 212"/>
                <a:gd name="T1" fmla="*/ 0 h 46"/>
                <a:gd name="T2" fmla="*/ 23 w 212"/>
                <a:gd name="T3" fmla="*/ 0 h 46"/>
                <a:gd name="T4" fmla="*/ 0 w 212"/>
                <a:gd name="T5" fmla="*/ 23 h 46"/>
                <a:gd name="T6" fmla="*/ 23 w 212"/>
                <a:gd name="T7" fmla="*/ 46 h 46"/>
                <a:gd name="T8" fmla="*/ 190 w 212"/>
                <a:gd name="T9" fmla="*/ 46 h 46"/>
                <a:gd name="T10" fmla="*/ 212 w 212"/>
                <a:gd name="T11" fmla="*/ 23 h 46"/>
                <a:gd name="T12" fmla="*/ 190 w 212"/>
                <a:gd name="T13" fmla="*/ 0 h 46"/>
                <a:gd name="T14" fmla="*/ 190 w 212"/>
                <a:gd name="T15" fmla="*/ 0 h 46"/>
                <a:gd name="T16" fmla="*/ 190 w 212"/>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
                  <a:moveTo>
                    <a:pt x="190" y="0"/>
                  </a:moveTo>
                  <a:cubicBezTo>
                    <a:pt x="23" y="0"/>
                    <a:pt x="23" y="0"/>
                    <a:pt x="23" y="0"/>
                  </a:cubicBezTo>
                  <a:cubicBezTo>
                    <a:pt x="10" y="0"/>
                    <a:pt x="0" y="11"/>
                    <a:pt x="0" y="23"/>
                  </a:cubicBezTo>
                  <a:cubicBezTo>
                    <a:pt x="0" y="35"/>
                    <a:pt x="10" y="46"/>
                    <a:pt x="23" y="46"/>
                  </a:cubicBezTo>
                  <a:cubicBezTo>
                    <a:pt x="190" y="46"/>
                    <a:pt x="190" y="46"/>
                    <a:pt x="190" y="46"/>
                  </a:cubicBezTo>
                  <a:cubicBezTo>
                    <a:pt x="202" y="46"/>
                    <a:pt x="212" y="35"/>
                    <a:pt x="212" y="23"/>
                  </a:cubicBezTo>
                  <a:cubicBezTo>
                    <a:pt x="212" y="11"/>
                    <a:pt x="202" y="0"/>
                    <a:pt x="190" y="0"/>
                  </a:cubicBezTo>
                  <a:close/>
                  <a:moveTo>
                    <a:pt x="190" y="0"/>
                  </a:moveTo>
                  <a:cubicBezTo>
                    <a:pt x="190" y="0"/>
                    <a:pt x="190" y="0"/>
                    <a:pt x="190" y="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72" name="Freeform 63"/>
            <p:cNvSpPr>
              <a:spLocks noEditPoints="1"/>
            </p:cNvSpPr>
            <p:nvPr/>
          </p:nvSpPr>
          <p:spPr bwMode="auto">
            <a:xfrm>
              <a:off x="4400169" y="1518091"/>
              <a:ext cx="39509" cy="12863"/>
            </a:xfrm>
            <a:custGeom>
              <a:avLst/>
              <a:gdLst>
                <a:gd name="T0" fmla="*/ 118 w 141"/>
                <a:gd name="T1" fmla="*/ 0 h 46"/>
                <a:gd name="T2" fmla="*/ 23 w 141"/>
                <a:gd name="T3" fmla="*/ 0 h 46"/>
                <a:gd name="T4" fmla="*/ 0 w 141"/>
                <a:gd name="T5" fmla="*/ 23 h 46"/>
                <a:gd name="T6" fmla="*/ 23 w 141"/>
                <a:gd name="T7" fmla="*/ 46 h 46"/>
                <a:gd name="T8" fmla="*/ 118 w 141"/>
                <a:gd name="T9" fmla="*/ 46 h 46"/>
                <a:gd name="T10" fmla="*/ 141 w 141"/>
                <a:gd name="T11" fmla="*/ 23 h 46"/>
                <a:gd name="T12" fmla="*/ 118 w 141"/>
                <a:gd name="T13" fmla="*/ 0 h 46"/>
                <a:gd name="T14" fmla="*/ 118 w 141"/>
                <a:gd name="T15" fmla="*/ 0 h 46"/>
                <a:gd name="T16" fmla="*/ 118 w 141"/>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18" y="0"/>
                  </a:move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ubicBezTo>
                    <a:pt x="141" y="11"/>
                    <a:pt x="131" y="0"/>
                    <a:pt x="118" y="0"/>
                  </a:cubicBezTo>
                  <a:close/>
                  <a:moveTo>
                    <a:pt x="118" y="0"/>
                  </a:moveTo>
                  <a:cubicBezTo>
                    <a:pt x="118" y="0"/>
                    <a:pt x="118" y="0"/>
                    <a:pt x="118" y="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73" name="Freeform 64"/>
            <p:cNvSpPr>
              <a:spLocks noEditPoints="1"/>
            </p:cNvSpPr>
            <p:nvPr/>
          </p:nvSpPr>
          <p:spPr bwMode="auto">
            <a:xfrm>
              <a:off x="4448407" y="1543359"/>
              <a:ext cx="65236" cy="12634"/>
            </a:xfrm>
            <a:custGeom>
              <a:avLst/>
              <a:gdLst>
                <a:gd name="T0" fmla="*/ 211 w 233"/>
                <a:gd name="T1" fmla="*/ 0 h 45"/>
                <a:gd name="T2" fmla="*/ 23 w 233"/>
                <a:gd name="T3" fmla="*/ 0 h 45"/>
                <a:gd name="T4" fmla="*/ 0 w 233"/>
                <a:gd name="T5" fmla="*/ 23 h 45"/>
                <a:gd name="T6" fmla="*/ 23 w 233"/>
                <a:gd name="T7" fmla="*/ 45 h 45"/>
                <a:gd name="T8" fmla="*/ 211 w 233"/>
                <a:gd name="T9" fmla="*/ 45 h 45"/>
                <a:gd name="T10" fmla="*/ 233 w 233"/>
                <a:gd name="T11" fmla="*/ 23 h 45"/>
                <a:gd name="T12" fmla="*/ 211 w 233"/>
                <a:gd name="T13" fmla="*/ 0 h 45"/>
                <a:gd name="T14" fmla="*/ 211 w 233"/>
                <a:gd name="T15" fmla="*/ 0 h 45"/>
                <a:gd name="T16" fmla="*/ 211 w 23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45">
                  <a:moveTo>
                    <a:pt x="211" y="0"/>
                  </a:moveTo>
                  <a:cubicBezTo>
                    <a:pt x="23" y="0"/>
                    <a:pt x="23" y="0"/>
                    <a:pt x="23" y="0"/>
                  </a:cubicBezTo>
                  <a:cubicBezTo>
                    <a:pt x="10" y="0"/>
                    <a:pt x="0" y="10"/>
                    <a:pt x="0" y="23"/>
                  </a:cubicBezTo>
                  <a:cubicBezTo>
                    <a:pt x="0" y="35"/>
                    <a:pt x="10" y="45"/>
                    <a:pt x="23" y="45"/>
                  </a:cubicBezTo>
                  <a:cubicBezTo>
                    <a:pt x="211" y="45"/>
                    <a:pt x="211" y="45"/>
                    <a:pt x="211" y="45"/>
                  </a:cubicBezTo>
                  <a:cubicBezTo>
                    <a:pt x="223" y="45"/>
                    <a:pt x="233" y="35"/>
                    <a:pt x="233" y="23"/>
                  </a:cubicBezTo>
                  <a:cubicBezTo>
                    <a:pt x="233" y="10"/>
                    <a:pt x="223" y="0"/>
                    <a:pt x="211" y="0"/>
                  </a:cubicBezTo>
                  <a:close/>
                  <a:moveTo>
                    <a:pt x="211" y="0"/>
                  </a:moveTo>
                  <a:cubicBezTo>
                    <a:pt x="211" y="0"/>
                    <a:pt x="211" y="0"/>
                    <a:pt x="211" y="0"/>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74" name="Freeform 65"/>
            <p:cNvSpPr>
              <a:spLocks noEditPoints="1"/>
            </p:cNvSpPr>
            <p:nvPr/>
          </p:nvSpPr>
          <p:spPr bwMode="auto">
            <a:xfrm>
              <a:off x="4369618" y="1543359"/>
              <a:ext cx="62020" cy="12634"/>
            </a:xfrm>
            <a:custGeom>
              <a:avLst/>
              <a:gdLst>
                <a:gd name="T0" fmla="*/ 221 w 221"/>
                <a:gd name="T1" fmla="*/ 23 h 45"/>
                <a:gd name="T2" fmla="*/ 199 w 221"/>
                <a:gd name="T3" fmla="*/ 0 h 45"/>
                <a:gd name="T4" fmla="*/ 22 w 221"/>
                <a:gd name="T5" fmla="*/ 0 h 45"/>
                <a:gd name="T6" fmla="*/ 0 w 221"/>
                <a:gd name="T7" fmla="*/ 23 h 45"/>
                <a:gd name="T8" fmla="*/ 22 w 221"/>
                <a:gd name="T9" fmla="*/ 45 h 45"/>
                <a:gd name="T10" fmla="*/ 199 w 221"/>
                <a:gd name="T11" fmla="*/ 45 h 45"/>
                <a:gd name="T12" fmla="*/ 221 w 221"/>
                <a:gd name="T13" fmla="*/ 23 h 45"/>
                <a:gd name="T14" fmla="*/ 221 w 221"/>
                <a:gd name="T15" fmla="*/ 23 h 45"/>
                <a:gd name="T16" fmla="*/ 221 w 221"/>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5">
                  <a:moveTo>
                    <a:pt x="221" y="23"/>
                  </a:moveTo>
                  <a:cubicBezTo>
                    <a:pt x="221" y="10"/>
                    <a:pt x="211" y="0"/>
                    <a:pt x="199" y="0"/>
                  </a:cubicBezTo>
                  <a:cubicBezTo>
                    <a:pt x="22" y="0"/>
                    <a:pt x="22" y="0"/>
                    <a:pt x="22" y="0"/>
                  </a:cubicBezTo>
                  <a:cubicBezTo>
                    <a:pt x="10" y="0"/>
                    <a:pt x="0" y="10"/>
                    <a:pt x="0" y="23"/>
                  </a:cubicBezTo>
                  <a:cubicBezTo>
                    <a:pt x="0" y="35"/>
                    <a:pt x="10" y="45"/>
                    <a:pt x="22" y="45"/>
                  </a:cubicBezTo>
                  <a:cubicBezTo>
                    <a:pt x="199" y="45"/>
                    <a:pt x="199" y="45"/>
                    <a:pt x="199" y="45"/>
                  </a:cubicBezTo>
                  <a:cubicBezTo>
                    <a:pt x="211" y="45"/>
                    <a:pt x="221" y="35"/>
                    <a:pt x="221" y="23"/>
                  </a:cubicBezTo>
                  <a:close/>
                  <a:moveTo>
                    <a:pt x="221" y="23"/>
                  </a:moveTo>
                  <a:cubicBezTo>
                    <a:pt x="221" y="23"/>
                    <a:pt x="221" y="23"/>
                    <a:pt x="221" y="23"/>
                  </a:cubicBezTo>
                </a:path>
              </a:pathLst>
            </a:custGeom>
            <a:solidFill>
              <a:srgbClr val="2A9CA9"/>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sp>
          <p:nvSpPr>
            <p:cNvPr id="75" name="Freeform 66"/>
            <p:cNvSpPr>
              <a:spLocks noEditPoints="1"/>
            </p:cNvSpPr>
            <p:nvPr/>
          </p:nvSpPr>
          <p:spPr bwMode="auto">
            <a:xfrm>
              <a:off x="4259130" y="1428966"/>
              <a:ext cx="430008" cy="427481"/>
            </a:xfrm>
            <a:custGeom>
              <a:avLst/>
              <a:gdLst>
                <a:gd name="T0" fmla="*/ 1422 w 1536"/>
                <a:gd name="T1" fmla="*/ 706 h 1534"/>
                <a:gd name="T2" fmla="*/ 1491 w 1536"/>
                <a:gd name="T3" fmla="*/ 969 h 1534"/>
                <a:gd name="T4" fmla="*/ 1183 w 1536"/>
                <a:gd name="T5" fmla="*/ 1359 h 1534"/>
                <a:gd name="T6" fmla="*/ 1169 w 1536"/>
                <a:gd name="T7" fmla="*/ 1486 h 1534"/>
                <a:gd name="T8" fmla="*/ 1168 w 1536"/>
                <a:gd name="T9" fmla="*/ 1488 h 1534"/>
                <a:gd name="T10" fmla="*/ 970 w 1536"/>
                <a:gd name="T11" fmla="*/ 1370 h 1534"/>
                <a:gd name="T12" fmla="*/ 626 w 1536"/>
                <a:gd name="T13" fmla="*/ 1252 h 1534"/>
                <a:gd name="T14" fmla="*/ 626 w 1536"/>
                <a:gd name="T15" fmla="*/ 686 h 1534"/>
                <a:gd name="T16" fmla="*/ 1090 w 1536"/>
                <a:gd name="T17" fmla="*/ 568 h 1534"/>
                <a:gd name="T18" fmla="*/ 1383 w 1536"/>
                <a:gd name="T19" fmla="*/ 663 h 1534"/>
                <a:gd name="T20" fmla="*/ 1090 w 1536"/>
                <a:gd name="T21" fmla="*/ 523 h 1534"/>
                <a:gd name="T22" fmla="*/ 1073 w 1536"/>
                <a:gd name="T23" fmla="*/ 446 h 1534"/>
                <a:gd name="T24" fmla="*/ 627 w 1536"/>
                <a:gd name="T25" fmla="*/ 0 h 1534"/>
                <a:gd name="T26" fmla="*/ 131 w 1536"/>
                <a:gd name="T27" fmla="*/ 131 h 1534"/>
                <a:gd name="T28" fmla="*/ 28 w 1536"/>
                <a:gd name="T29" fmla="*/ 600 h 1534"/>
                <a:gd name="T30" fmla="*/ 70 w 1536"/>
                <a:gd name="T31" fmla="*/ 585 h 1534"/>
                <a:gd name="T32" fmla="*/ 163 w 1536"/>
                <a:gd name="T33" fmla="*/ 163 h 1534"/>
                <a:gd name="T34" fmla="*/ 627 w 1536"/>
                <a:gd name="T35" fmla="*/ 45 h 1534"/>
                <a:gd name="T36" fmla="*/ 1028 w 1536"/>
                <a:gd name="T37" fmla="*/ 446 h 1534"/>
                <a:gd name="T38" fmla="*/ 909 w 1536"/>
                <a:gd name="T39" fmla="*/ 523 h 1534"/>
                <a:gd name="T40" fmla="*/ 464 w 1536"/>
                <a:gd name="T41" fmla="*/ 936 h 1534"/>
                <a:gd name="T42" fmla="*/ 367 w 1536"/>
                <a:gd name="T43" fmla="*/ 965 h 1534"/>
                <a:gd name="T44" fmla="*/ 389 w 1536"/>
                <a:gd name="T45" fmla="*/ 885 h 1534"/>
                <a:gd name="T46" fmla="*/ 115 w 1536"/>
                <a:gd name="T47" fmla="*/ 672 h 1534"/>
                <a:gd name="T48" fmla="*/ 78 w 1536"/>
                <a:gd name="T49" fmla="*/ 697 h 1534"/>
                <a:gd name="T50" fmla="*/ 344 w 1536"/>
                <a:gd name="T51" fmla="*/ 882 h 1534"/>
                <a:gd name="T52" fmla="*/ 330 w 1536"/>
                <a:gd name="T53" fmla="*/ 991 h 1534"/>
                <a:gd name="T54" fmla="*/ 374 w 1536"/>
                <a:gd name="T55" fmla="*/ 1010 h 1534"/>
                <a:gd name="T56" fmla="*/ 594 w 1536"/>
                <a:gd name="T57" fmla="*/ 1284 h 1534"/>
                <a:gd name="T58" fmla="*/ 970 w 1536"/>
                <a:gd name="T59" fmla="*/ 1415 h 1534"/>
                <a:gd name="T60" fmla="*/ 1162 w 1536"/>
                <a:gd name="T61" fmla="*/ 1533 h 1534"/>
                <a:gd name="T62" fmla="*/ 1206 w 1536"/>
                <a:gd name="T63" fmla="*/ 1513 h 1534"/>
                <a:gd name="T64" fmla="*/ 1192 w 1536"/>
                <a:gd name="T65" fmla="*/ 1405 h 1534"/>
                <a:gd name="T66" fmla="*/ 1438 w 1536"/>
                <a:gd name="T67" fmla="*/ 1247 h 1534"/>
                <a:gd name="T68" fmla="*/ 1454 w 1536"/>
                <a:gd name="T69" fmla="*/ 712 h 1534"/>
                <a:gd name="T70" fmla="*/ 1454 w 1536"/>
                <a:gd name="T71" fmla="*/ 71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6" h="1534">
                  <a:moveTo>
                    <a:pt x="1454" y="712"/>
                  </a:moveTo>
                  <a:cubicBezTo>
                    <a:pt x="1447" y="701"/>
                    <a:pt x="1432" y="699"/>
                    <a:pt x="1422" y="706"/>
                  </a:cubicBezTo>
                  <a:cubicBezTo>
                    <a:pt x="1412" y="714"/>
                    <a:pt x="1410" y="728"/>
                    <a:pt x="1417" y="738"/>
                  </a:cubicBezTo>
                  <a:cubicBezTo>
                    <a:pt x="1465" y="806"/>
                    <a:pt x="1491" y="886"/>
                    <a:pt x="1491" y="969"/>
                  </a:cubicBezTo>
                  <a:cubicBezTo>
                    <a:pt x="1491" y="1059"/>
                    <a:pt x="1460" y="1148"/>
                    <a:pt x="1403" y="1219"/>
                  </a:cubicBezTo>
                  <a:cubicBezTo>
                    <a:pt x="1347" y="1289"/>
                    <a:pt x="1269" y="1339"/>
                    <a:pt x="1183" y="1359"/>
                  </a:cubicBezTo>
                  <a:cubicBezTo>
                    <a:pt x="1161" y="1365"/>
                    <a:pt x="1146" y="1385"/>
                    <a:pt x="1147" y="1407"/>
                  </a:cubicBezTo>
                  <a:cubicBezTo>
                    <a:pt x="1148" y="1427"/>
                    <a:pt x="1153" y="1457"/>
                    <a:pt x="1169" y="1486"/>
                  </a:cubicBezTo>
                  <a:cubicBezTo>
                    <a:pt x="1169" y="1486"/>
                    <a:pt x="1170" y="1487"/>
                    <a:pt x="1169" y="1488"/>
                  </a:cubicBezTo>
                  <a:cubicBezTo>
                    <a:pt x="1169" y="1489"/>
                    <a:pt x="1168" y="1489"/>
                    <a:pt x="1168" y="1488"/>
                  </a:cubicBezTo>
                  <a:cubicBezTo>
                    <a:pt x="1114" y="1482"/>
                    <a:pt x="1044" y="1461"/>
                    <a:pt x="1011" y="1396"/>
                  </a:cubicBezTo>
                  <a:cubicBezTo>
                    <a:pt x="1003" y="1380"/>
                    <a:pt x="987" y="1370"/>
                    <a:pt x="970" y="1370"/>
                  </a:cubicBezTo>
                  <a:cubicBezTo>
                    <a:pt x="909" y="1370"/>
                    <a:pt x="909" y="1370"/>
                    <a:pt x="909" y="1370"/>
                  </a:cubicBezTo>
                  <a:cubicBezTo>
                    <a:pt x="803" y="1370"/>
                    <a:pt x="702" y="1329"/>
                    <a:pt x="626" y="1252"/>
                  </a:cubicBezTo>
                  <a:cubicBezTo>
                    <a:pt x="550" y="1176"/>
                    <a:pt x="508" y="1076"/>
                    <a:pt x="508" y="969"/>
                  </a:cubicBezTo>
                  <a:cubicBezTo>
                    <a:pt x="508" y="862"/>
                    <a:pt x="550" y="762"/>
                    <a:pt x="626" y="686"/>
                  </a:cubicBezTo>
                  <a:cubicBezTo>
                    <a:pt x="702" y="610"/>
                    <a:pt x="803" y="568"/>
                    <a:pt x="909" y="568"/>
                  </a:cubicBezTo>
                  <a:cubicBezTo>
                    <a:pt x="1090" y="568"/>
                    <a:pt x="1090" y="568"/>
                    <a:pt x="1090" y="568"/>
                  </a:cubicBezTo>
                  <a:cubicBezTo>
                    <a:pt x="1185" y="568"/>
                    <a:pt x="1278" y="602"/>
                    <a:pt x="1351" y="665"/>
                  </a:cubicBezTo>
                  <a:cubicBezTo>
                    <a:pt x="1360" y="673"/>
                    <a:pt x="1375" y="672"/>
                    <a:pt x="1383" y="663"/>
                  </a:cubicBezTo>
                  <a:cubicBezTo>
                    <a:pt x="1391" y="653"/>
                    <a:pt x="1390" y="639"/>
                    <a:pt x="1380" y="631"/>
                  </a:cubicBezTo>
                  <a:cubicBezTo>
                    <a:pt x="1299" y="561"/>
                    <a:pt x="1196" y="523"/>
                    <a:pt x="1090" y="523"/>
                  </a:cubicBezTo>
                  <a:cubicBezTo>
                    <a:pt x="1067" y="523"/>
                    <a:pt x="1067" y="523"/>
                    <a:pt x="1067" y="523"/>
                  </a:cubicBezTo>
                  <a:cubicBezTo>
                    <a:pt x="1071" y="498"/>
                    <a:pt x="1073" y="472"/>
                    <a:pt x="1073" y="446"/>
                  </a:cubicBezTo>
                  <a:cubicBezTo>
                    <a:pt x="1073" y="328"/>
                    <a:pt x="1027" y="216"/>
                    <a:pt x="942" y="131"/>
                  </a:cubicBezTo>
                  <a:cubicBezTo>
                    <a:pt x="857" y="47"/>
                    <a:pt x="745" y="0"/>
                    <a:pt x="627" y="0"/>
                  </a:cubicBezTo>
                  <a:cubicBezTo>
                    <a:pt x="446" y="0"/>
                    <a:pt x="446" y="0"/>
                    <a:pt x="446" y="0"/>
                  </a:cubicBezTo>
                  <a:cubicBezTo>
                    <a:pt x="328" y="0"/>
                    <a:pt x="216" y="47"/>
                    <a:pt x="131" y="131"/>
                  </a:cubicBezTo>
                  <a:cubicBezTo>
                    <a:pt x="47" y="216"/>
                    <a:pt x="0" y="328"/>
                    <a:pt x="0" y="446"/>
                  </a:cubicBezTo>
                  <a:cubicBezTo>
                    <a:pt x="0" y="499"/>
                    <a:pt x="9" y="551"/>
                    <a:pt x="28" y="600"/>
                  </a:cubicBezTo>
                  <a:cubicBezTo>
                    <a:pt x="32" y="612"/>
                    <a:pt x="45" y="618"/>
                    <a:pt x="57" y="614"/>
                  </a:cubicBezTo>
                  <a:cubicBezTo>
                    <a:pt x="68" y="609"/>
                    <a:pt x="74" y="596"/>
                    <a:pt x="70" y="585"/>
                  </a:cubicBezTo>
                  <a:cubicBezTo>
                    <a:pt x="53" y="540"/>
                    <a:pt x="45" y="494"/>
                    <a:pt x="45" y="446"/>
                  </a:cubicBezTo>
                  <a:cubicBezTo>
                    <a:pt x="45" y="340"/>
                    <a:pt x="87" y="239"/>
                    <a:pt x="163" y="163"/>
                  </a:cubicBezTo>
                  <a:cubicBezTo>
                    <a:pt x="239" y="87"/>
                    <a:pt x="340" y="45"/>
                    <a:pt x="446" y="45"/>
                  </a:cubicBezTo>
                  <a:cubicBezTo>
                    <a:pt x="627" y="45"/>
                    <a:pt x="627" y="45"/>
                    <a:pt x="627" y="45"/>
                  </a:cubicBezTo>
                  <a:cubicBezTo>
                    <a:pt x="733" y="45"/>
                    <a:pt x="834" y="87"/>
                    <a:pt x="910" y="163"/>
                  </a:cubicBezTo>
                  <a:cubicBezTo>
                    <a:pt x="986" y="239"/>
                    <a:pt x="1028" y="340"/>
                    <a:pt x="1028" y="446"/>
                  </a:cubicBezTo>
                  <a:cubicBezTo>
                    <a:pt x="1028" y="472"/>
                    <a:pt x="1025" y="498"/>
                    <a:pt x="1021" y="523"/>
                  </a:cubicBezTo>
                  <a:cubicBezTo>
                    <a:pt x="909" y="523"/>
                    <a:pt x="909" y="523"/>
                    <a:pt x="909" y="523"/>
                  </a:cubicBezTo>
                  <a:cubicBezTo>
                    <a:pt x="791" y="523"/>
                    <a:pt x="679" y="569"/>
                    <a:pt x="594" y="654"/>
                  </a:cubicBezTo>
                  <a:cubicBezTo>
                    <a:pt x="517" y="730"/>
                    <a:pt x="472" y="830"/>
                    <a:pt x="464" y="936"/>
                  </a:cubicBezTo>
                  <a:cubicBezTo>
                    <a:pt x="433" y="954"/>
                    <a:pt x="398" y="962"/>
                    <a:pt x="368" y="966"/>
                  </a:cubicBezTo>
                  <a:cubicBezTo>
                    <a:pt x="368" y="966"/>
                    <a:pt x="367" y="966"/>
                    <a:pt x="367" y="965"/>
                  </a:cubicBezTo>
                  <a:cubicBezTo>
                    <a:pt x="366" y="964"/>
                    <a:pt x="367" y="964"/>
                    <a:pt x="367" y="963"/>
                  </a:cubicBezTo>
                  <a:cubicBezTo>
                    <a:pt x="383" y="934"/>
                    <a:pt x="388" y="904"/>
                    <a:pt x="389" y="885"/>
                  </a:cubicBezTo>
                  <a:cubicBezTo>
                    <a:pt x="390" y="862"/>
                    <a:pt x="375" y="842"/>
                    <a:pt x="353" y="837"/>
                  </a:cubicBezTo>
                  <a:cubicBezTo>
                    <a:pt x="256" y="813"/>
                    <a:pt x="172" y="755"/>
                    <a:pt x="115" y="672"/>
                  </a:cubicBezTo>
                  <a:cubicBezTo>
                    <a:pt x="108" y="661"/>
                    <a:pt x="94" y="659"/>
                    <a:pt x="83" y="666"/>
                  </a:cubicBezTo>
                  <a:cubicBezTo>
                    <a:pt x="73" y="673"/>
                    <a:pt x="71" y="687"/>
                    <a:pt x="78" y="697"/>
                  </a:cubicBezTo>
                  <a:cubicBezTo>
                    <a:pt x="141" y="789"/>
                    <a:pt x="235" y="855"/>
                    <a:pt x="343" y="880"/>
                  </a:cubicBezTo>
                  <a:cubicBezTo>
                    <a:pt x="343" y="881"/>
                    <a:pt x="344" y="881"/>
                    <a:pt x="344" y="882"/>
                  </a:cubicBezTo>
                  <a:cubicBezTo>
                    <a:pt x="343" y="897"/>
                    <a:pt x="339" y="920"/>
                    <a:pt x="327" y="942"/>
                  </a:cubicBezTo>
                  <a:cubicBezTo>
                    <a:pt x="319" y="957"/>
                    <a:pt x="320" y="976"/>
                    <a:pt x="330" y="991"/>
                  </a:cubicBezTo>
                  <a:cubicBezTo>
                    <a:pt x="338" y="1003"/>
                    <a:pt x="353" y="1011"/>
                    <a:pt x="368" y="1011"/>
                  </a:cubicBezTo>
                  <a:cubicBezTo>
                    <a:pt x="370" y="1011"/>
                    <a:pt x="372" y="1011"/>
                    <a:pt x="374" y="1010"/>
                  </a:cubicBezTo>
                  <a:cubicBezTo>
                    <a:pt x="407" y="1006"/>
                    <a:pt x="437" y="998"/>
                    <a:pt x="463" y="987"/>
                  </a:cubicBezTo>
                  <a:cubicBezTo>
                    <a:pt x="468" y="1099"/>
                    <a:pt x="514" y="1204"/>
                    <a:pt x="594" y="1284"/>
                  </a:cubicBezTo>
                  <a:cubicBezTo>
                    <a:pt x="679" y="1369"/>
                    <a:pt x="791" y="1415"/>
                    <a:pt x="909" y="1415"/>
                  </a:cubicBezTo>
                  <a:cubicBezTo>
                    <a:pt x="970" y="1415"/>
                    <a:pt x="970" y="1415"/>
                    <a:pt x="970" y="1415"/>
                  </a:cubicBezTo>
                  <a:cubicBezTo>
                    <a:pt x="970" y="1415"/>
                    <a:pt x="971" y="1416"/>
                    <a:pt x="971" y="1416"/>
                  </a:cubicBezTo>
                  <a:cubicBezTo>
                    <a:pt x="1004" y="1481"/>
                    <a:pt x="1072" y="1522"/>
                    <a:pt x="1162" y="1533"/>
                  </a:cubicBezTo>
                  <a:cubicBezTo>
                    <a:pt x="1164" y="1533"/>
                    <a:pt x="1166" y="1534"/>
                    <a:pt x="1168" y="1534"/>
                  </a:cubicBezTo>
                  <a:cubicBezTo>
                    <a:pt x="1183" y="1534"/>
                    <a:pt x="1198" y="1526"/>
                    <a:pt x="1206" y="1513"/>
                  </a:cubicBezTo>
                  <a:cubicBezTo>
                    <a:pt x="1216" y="1499"/>
                    <a:pt x="1217" y="1480"/>
                    <a:pt x="1209" y="1464"/>
                  </a:cubicBezTo>
                  <a:cubicBezTo>
                    <a:pt x="1197" y="1442"/>
                    <a:pt x="1193" y="1420"/>
                    <a:pt x="1192" y="1405"/>
                  </a:cubicBezTo>
                  <a:cubicBezTo>
                    <a:pt x="1192" y="1404"/>
                    <a:pt x="1193" y="1403"/>
                    <a:pt x="1193" y="1403"/>
                  </a:cubicBezTo>
                  <a:cubicBezTo>
                    <a:pt x="1289" y="1380"/>
                    <a:pt x="1376" y="1325"/>
                    <a:pt x="1438" y="1247"/>
                  </a:cubicBezTo>
                  <a:cubicBezTo>
                    <a:pt x="1501" y="1168"/>
                    <a:pt x="1536" y="1070"/>
                    <a:pt x="1536" y="969"/>
                  </a:cubicBezTo>
                  <a:cubicBezTo>
                    <a:pt x="1536" y="876"/>
                    <a:pt x="1508" y="787"/>
                    <a:pt x="1454" y="712"/>
                  </a:cubicBezTo>
                  <a:close/>
                  <a:moveTo>
                    <a:pt x="1454" y="712"/>
                  </a:moveTo>
                  <a:cubicBezTo>
                    <a:pt x="1454" y="712"/>
                    <a:pt x="1454" y="712"/>
                    <a:pt x="1454" y="71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800">
                <a:latin typeface="Calibri" panose="020F0502020204030204" pitchFamily="34" charset="0"/>
                <a:cs typeface="Calibri" panose="020F0502020204030204" pitchFamily="34" charset="0"/>
              </a:endParaRPr>
            </a:p>
          </p:txBody>
        </p:sp>
      </p:grpSp>
      <p:grpSp>
        <p:nvGrpSpPr>
          <p:cNvPr id="77" name="Groupe 76"/>
          <p:cNvGrpSpPr/>
          <p:nvPr/>
        </p:nvGrpSpPr>
        <p:grpSpPr>
          <a:xfrm>
            <a:off x="525876" y="3272353"/>
            <a:ext cx="504000" cy="504000"/>
            <a:chOff x="6269351" y="1452574"/>
            <a:chExt cx="603621" cy="603621"/>
          </a:xfrm>
        </p:grpSpPr>
        <p:sp>
          <p:nvSpPr>
            <p:cNvPr id="78" name="Oval 64">
              <a:extLst>
                <a:ext uri="{FF2B5EF4-FFF2-40B4-BE49-F238E27FC236}">
                  <a16:creationId xmlns:a16="http://schemas.microsoft.com/office/drawing/2014/main" id="{D0250F21-4D12-41B9-A0A7-3308790ACA60}"/>
                </a:ext>
              </a:extLst>
            </p:cNvPr>
            <p:cNvSpPr>
              <a:spLocks noChangeAspect="1"/>
            </p:cNvSpPr>
            <p:nvPr/>
          </p:nvSpPr>
          <p:spPr>
            <a:xfrm>
              <a:off x="6269351" y="1452574"/>
              <a:ext cx="603621" cy="603621"/>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79"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4"/>
            <a:srcRect l="8754" t="16213" r="9256" b="13832"/>
            <a:stretch/>
          </p:blipFill>
          <p:spPr>
            <a:xfrm>
              <a:off x="6294143" y="1618741"/>
              <a:ext cx="554037" cy="271287"/>
            </a:xfrm>
            <a:prstGeom prst="roundRect">
              <a:avLst>
                <a:gd name="adj" fmla="val 37914"/>
              </a:avLst>
            </a:prstGeom>
          </p:spPr>
        </p:pic>
      </p:grpSp>
      <p:grpSp>
        <p:nvGrpSpPr>
          <p:cNvPr id="10" name="Groupe 9"/>
          <p:cNvGrpSpPr/>
          <p:nvPr/>
        </p:nvGrpSpPr>
        <p:grpSpPr>
          <a:xfrm>
            <a:off x="219031" y="4116206"/>
            <a:ext cx="504000" cy="504000"/>
            <a:chOff x="2505511" y="1452574"/>
            <a:chExt cx="603621" cy="603621"/>
          </a:xfrm>
        </p:grpSpPr>
        <p:sp>
          <p:nvSpPr>
            <p:cNvPr id="80" name="Oval 1">
              <a:extLst>
                <a:ext uri="{FF2B5EF4-FFF2-40B4-BE49-F238E27FC236}">
                  <a16:creationId xmlns:a16="http://schemas.microsoft.com/office/drawing/2014/main" id="{8DBDB906-8A58-4DFA-85FB-0AEBFE92EC45}"/>
                </a:ext>
              </a:extLst>
            </p:cNvPr>
            <p:cNvSpPr>
              <a:spLocks noChangeAspect="1"/>
            </p:cNvSpPr>
            <p:nvPr/>
          </p:nvSpPr>
          <p:spPr>
            <a:xfrm>
              <a:off x="2505511" y="1452574"/>
              <a:ext cx="603621" cy="603621"/>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81" name="Picture 56">
              <a:extLst>
                <a:ext uri="{FF2B5EF4-FFF2-40B4-BE49-F238E27FC236}">
                  <a16:creationId xmlns:a16="http://schemas.microsoft.com/office/drawing/2014/main" id="{9E66FDF1-57DD-45B5-B4E8-6EE77CA4982B}"/>
                </a:ext>
              </a:extLst>
            </p:cNvPr>
            <p:cNvPicPr>
              <a:picLocks noChangeAspect="1"/>
            </p:cNvPicPr>
            <p:nvPr/>
          </p:nvPicPr>
          <p:blipFill rotWithShape="1">
            <a:blip r:embed="rId5"/>
            <a:srcRect l="15174" r="12711"/>
            <a:stretch/>
          </p:blipFill>
          <p:spPr>
            <a:xfrm>
              <a:off x="2592993" y="1520027"/>
              <a:ext cx="476270" cy="468714"/>
            </a:xfrm>
            <a:prstGeom prst="roundRect">
              <a:avLst>
                <a:gd name="adj" fmla="val 31721"/>
              </a:avLst>
            </a:prstGeom>
          </p:spPr>
        </p:pic>
      </p:grpSp>
      <p:grpSp>
        <p:nvGrpSpPr>
          <p:cNvPr id="82" name="Groupe 81"/>
          <p:cNvGrpSpPr/>
          <p:nvPr/>
        </p:nvGrpSpPr>
        <p:grpSpPr>
          <a:xfrm>
            <a:off x="534262" y="2366292"/>
            <a:ext cx="504000" cy="504000"/>
            <a:chOff x="6269356" y="1452574"/>
            <a:chExt cx="603621" cy="603621"/>
          </a:xfrm>
        </p:grpSpPr>
        <p:sp>
          <p:nvSpPr>
            <p:cNvPr id="83" name="Oval 64">
              <a:extLst>
                <a:ext uri="{FF2B5EF4-FFF2-40B4-BE49-F238E27FC236}">
                  <a16:creationId xmlns:a16="http://schemas.microsoft.com/office/drawing/2014/main" id="{D0250F21-4D12-41B9-A0A7-3308790ACA60}"/>
                </a:ext>
              </a:extLst>
            </p:cNvPr>
            <p:cNvSpPr>
              <a:spLocks noChangeAspect="1"/>
            </p:cNvSpPr>
            <p:nvPr/>
          </p:nvSpPr>
          <p:spPr>
            <a:xfrm>
              <a:off x="6269356" y="1452574"/>
              <a:ext cx="603621" cy="603621"/>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84"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4"/>
            <a:srcRect l="8754" t="16213" r="9256" b="13832"/>
            <a:stretch/>
          </p:blipFill>
          <p:spPr>
            <a:xfrm>
              <a:off x="6294146" y="1618741"/>
              <a:ext cx="554037" cy="271287"/>
            </a:xfrm>
            <a:prstGeom prst="roundRect">
              <a:avLst>
                <a:gd name="adj" fmla="val 37914"/>
              </a:avLst>
            </a:prstGeom>
          </p:spPr>
        </p:pic>
      </p:grpSp>
      <p:grpSp>
        <p:nvGrpSpPr>
          <p:cNvPr id="85" name="Groupe 84"/>
          <p:cNvGrpSpPr/>
          <p:nvPr/>
        </p:nvGrpSpPr>
        <p:grpSpPr>
          <a:xfrm>
            <a:off x="534262" y="4974638"/>
            <a:ext cx="504000" cy="504000"/>
            <a:chOff x="6269351" y="1452574"/>
            <a:chExt cx="603621" cy="603621"/>
          </a:xfrm>
        </p:grpSpPr>
        <p:sp>
          <p:nvSpPr>
            <p:cNvPr id="86" name="Oval 64">
              <a:extLst>
                <a:ext uri="{FF2B5EF4-FFF2-40B4-BE49-F238E27FC236}">
                  <a16:creationId xmlns:a16="http://schemas.microsoft.com/office/drawing/2014/main" id="{D0250F21-4D12-41B9-A0A7-3308790ACA60}"/>
                </a:ext>
              </a:extLst>
            </p:cNvPr>
            <p:cNvSpPr>
              <a:spLocks noChangeAspect="1"/>
            </p:cNvSpPr>
            <p:nvPr/>
          </p:nvSpPr>
          <p:spPr>
            <a:xfrm>
              <a:off x="6269351" y="1452574"/>
              <a:ext cx="603621" cy="603621"/>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87"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4"/>
            <a:srcRect l="8754" t="16213" r="9256" b="13832"/>
            <a:stretch/>
          </p:blipFill>
          <p:spPr>
            <a:xfrm>
              <a:off x="6294143" y="1618741"/>
              <a:ext cx="554037" cy="271287"/>
            </a:xfrm>
            <a:prstGeom prst="roundRect">
              <a:avLst>
                <a:gd name="adj" fmla="val 37914"/>
              </a:avLst>
            </a:prstGeom>
          </p:spPr>
        </p:pic>
      </p:grpSp>
      <p:grpSp>
        <p:nvGrpSpPr>
          <p:cNvPr id="88" name="Groupe 87"/>
          <p:cNvGrpSpPr/>
          <p:nvPr/>
        </p:nvGrpSpPr>
        <p:grpSpPr>
          <a:xfrm>
            <a:off x="792676" y="4112321"/>
            <a:ext cx="504000" cy="504000"/>
            <a:chOff x="6269351" y="1452574"/>
            <a:chExt cx="603621" cy="603621"/>
          </a:xfrm>
        </p:grpSpPr>
        <p:sp>
          <p:nvSpPr>
            <p:cNvPr id="89" name="Oval 64">
              <a:extLst>
                <a:ext uri="{FF2B5EF4-FFF2-40B4-BE49-F238E27FC236}">
                  <a16:creationId xmlns:a16="http://schemas.microsoft.com/office/drawing/2014/main" id="{D0250F21-4D12-41B9-A0A7-3308790ACA60}"/>
                </a:ext>
              </a:extLst>
            </p:cNvPr>
            <p:cNvSpPr>
              <a:spLocks noChangeAspect="1"/>
            </p:cNvSpPr>
            <p:nvPr/>
          </p:nvSpPr>
          <p:spPr>
            <a:xfrm>
              <a:off x="6269351" y="1452574"/>
              <a:ext cx="603621" cy="603621"/>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90"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4"/>
            <a:srcRect l="8754" t="16213" r="9256" b="13832"/>
            <a:stretch/>
          </p:blipFill>
          <p:spPr>
            <a:xfrm>
              <a:off x="6294143" y="1618741"/>
              <a:ext cx="554037" cy="271287"/>
            </a:xfrm>
            <a:prstGeom prst="roundRect">
              <a:avLst>
                <a:gd name="adj" fmla="val 37914"/>
              </a:avLst>
            </a:prstGeom>
          </p:spPr>
        </p:pic>
      </p:grpSp>
      <p:sp>
        <p:nvSpPr>
          <p:cNvPr id="12" name="Rectangle 11"/>
          <p:cNvSpPr/>
          <p:nvPr/>
        </p:nvSpPr>
        <p:spPr>
          <a:xfrm>
            <a:off x="1789391" y="1118525"/>
            <a:ext cx="6897435" cy="34881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1600" b="1" i="1" dirty="0" smtClean="0">
                <a:latin typeface="Calibri" panose="020F0502020204030204" pitchFamily="34" charset="0"/>
                <a:ea typeface="Helvetica Neue Medium"/>
                <a:cs typeface="Calibri" panose="020F0502020204030204" pitchFamily="34" charset="0"/>
                <a:sym typeface="Helvetica Neue Medium"/>
              </a:rPr>
              <a:t>Parcours patient</a:t>
            </a:r>
            <a:endParaRPr kumimoji="0" lang="fr-FR" sz="1600" b="1" i="1" u="none" strike="noStrike" cap="none" spc="0" normalizeH="0" baseline="0" dirty="0">
              <a:ln>
                <a:noFill/>
              </a:ln>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91" name="Rectangle 90"/>
          <p:cNvSpPr/>
          <p:nvPr/>
        </p:nvSpPr>
        <p:spPr>
          <a:xfrm>
            <a:off x="226718" y="1112225"/>
            <a:ext cx="1108891" cy="34881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1600" b="1" i="1" dirty="0" smtClean="0">
                <a:latin typeface="Calibri" panose="020F0502020204030204" pitchFamily="34" charset="0"/>
                <a:ea typeface="Helvetica Neue Medium"/>
                <a:cs typeface="Calibri" panose="020F0502020204030204" pitchFamily="34" charset="0"/>
                <a:sym typeface="Helvetica Neue Medium"/>
              </a:rPr>
              <a:t>Outils PS</a:t>
            </a:r>
            <a:endParaRPr kumimoji="0" lang="fr-FR" sz="1600" b="1" i="1" u="none" strike="noStrike" cap="none" spc="0" normalizeH="0" baseline="0" dirty="0">
              <a:ln>
                <a:noFill/>
              </a:ln>
              <a:effectLst/>
              <a:uFillTx/>
              <a:latin typeface="Calibri" panose="020F0502020204030204" pitchFamily="34" charset="0"/>
              <a:ea typeface="Helvetica Neue Medium"/>
              <a:cs typeface="Calibri" panose="020F0502020204030204" pitchFamily="34" charset="0"/>
              <a:sym typeface="Helvetica Neue Medium"/>
            </a:endParaRPr>
          </a:p>
        </p:txBody>
      </p:sp>
    </p:spTree>
    <p:extLst>
      <p:ext uri="{BB962C8B-B14F-4D97-AF65-F5344CB8AC3E}">
        <p14:creationId xmlns:p14="http://schemas.microsoft.com/office/powerpoint/2010/main" val="4068711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1393893" y="1118034"/>
            <a:ext cx="9598786" cy="5112000"/>
          </a:xfrm>
          <a:prstGeom prst="rect">
            <a:avLst/>
          </a:prstGeom>
          <a:solidFill>
            <a:srgbClr val="F3F3F3">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17</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dirty="0" smtClean="0">
                <a:latin typeface="Calibri Light"/>
                <a:cs typeface="Calibri Light"/>
              </a:rPr>
              <a:t>Exemple d’un parcours maternité</a:t>
            </a:r>
            <a:endParaRPr lang="fr-FR" dirty="0"/>
          </a:p>
        </p:txBody>
      </p:sp>
      <p:grpSp>
        <p:nvGrpSpPr>
          <p:cNvPr id="5" name="Groupe 4"/>
          <p:cNvGrpSpPr/>
          <p:nvPr/>
        </p:nvGrpSpPr>
        <p:grpSpPr>
          <a:xfrm>
            <a:off x="4986533" y="1452559"/>
            <a:ext cx="262117" cy="205570"/>
            <a:chOff x="8307599" y="1430338"/>
            <a:chExt cx="541335" cy="428625"/>
          </a:xfrm>
          <a:solidFill>
            <a:sysClr val="window" lastClr="FFFFFF"/>
          </a:solidFill>
        </p:grpSpPr>
        <p:sp>
          <p:nvSpPr>
            <p:cNvPr id="6" name="Freeform 120"/>
            <p:cNvSpPr>
              <a:spLocks noEditPoints="1"/>
            </p:cNvSpPr>
            <p:nvPr/>
          </p:nvSpPr>
          <p:spPr bwMode="auto">
            <a:xfrm>
              <a:off x="8307599" y="1439863"/>
              <a:ext cx="269874" cy="415925"/>
            </a:xfrm>
            <a:custGeom>
              <a:avLst/>
              <a:gdLst>
                <a:gd name="T0" fmla="*/ 727 w 768"/>
                <a:gd name="T1" fmla="*/ 15 h 1182"/>
                <a:gd name="T2" fmla="*/ 648 w 768"/>
                <a:gd name="T3" fmla="*/ 16 h 1182"/>
                <a:gd name="T4" fmla="*/ 645 w 768"/>
                <a:gd name="T5" fmla="*/ 18 h 1182"/>
                <a:gd name="T6" fmla="*/ 298 w 768"/>
                <a:gd name="T7" fmla="*/ 312 h 1182"/>
                <a:gd name="T8" fmla="*/ 26 w 768"/>
                <a:gd name="T9" fmla="*/ 312 h 1182"/>
                <a:gd name="T10" fmla="*/ 0 w 768"/>
                <a:gd name="T11" fmla="*/ 337 h 1182"/>
                <a:gd name="T12" fmla="*/ 0 w 768"/>
                <a:gd name="T13" fmla="*/ 824 h 1182"/>
                <a:gd name="T14" fmla="*/ 8 w 768"/>
                <a:gd name="T15" fmla="*/ 842 h 1182"/>
                <a:gd name="T16" fmla="*/ 26 w 768"/>
                <a:gd name="T17" fmla="*/ 849 h 1182"/>
                <a:gd name="T18" fmla="*/ 297 w 768"/>
                <a:gd name="T19" fmla="*/ 849 h 1182"/>
                <a:gd name="T20" fmla="*/ 644 w 768"/>
                <a:gd name="T21" fmla="*/ 1167 h 1182"/>
                <a:gd name="T22" fmla="*/ 648 w 768"/>
                <a:gd name="T23" fmla="*/ 1171 h 1182"/>
                <a:gd name="T24" fmla="*/ 689 w 768"/>
                <a:gd name="T25" fmla="*/ 1182 h 1182"/>
                <a:gd name="T26" fmla="*/ 727 w 768"/>
                <a:gd name="T27" fmla="*/ 1172 h 1182"/>
                <a:gd name="T28" fmla="*/ 768 w 768"/>
                <a:gd name="T29" fmla="*/ 1101 h 1182"/>
                <a:gd name="T30" fmla="*/ 768 w 768"/>
                <a:gd name="T31" fmla="*/ 85 h 1182"/>
                <a:gd name="T32" fmla="*/ 727 w 768"/>
                <a:gd name="T33" fmla="*/ 15 h 1182"/>
                <a:gd name="T34" fmla="*/ 717 w 768"/>
                <a:gd name="T35" fmla="*/ 1101 h 1182"/>
                <a:gd name="T36" fmla="*/ 702 w 768"/>
                <a:gd name="T37" fmla="*/ 1127 h 1182"/>
                <a:gd name="T38" fmla="*/ 676 w 768"/>
                <a:gd name="T39" fmla="*/ 1128 h 1182"/>
                <a:gd name="T40" fmla="*/ 333 w 768"/>
                <a:gd name="T41" fmla="*/ 812 h 1182"/>
                <a:gd name="T42" fmla="*/ 333 w 768"/>
                <a:gd name="T43" fmla="*/ 696 h 1182"/>
                <a:gd name="T44" fmla="*/ 307 w 768"/>
                <a:gd name="T45" fmla="*/ 670 h 1182"/>
                <a:gd name="T46" fmla="*/ 282 w 768"/>
                <a:gd name="T47" fmla="*/ 696 h 1182"/>
                <a:gd name="T48" fmla="*/ 282 w 768"/>
                <a:gd name="T49" fmla="*/ 798 h 1182"/>
                <a:gd name="T50" fmla="*/ 51 w 768"/>
                <a:gd name="T51" fmla="*/ 798 h 1182"/>
                <a:gd name="T52" fmla="*/ 51 w 768"/>
                <a:gd name="T53" fmla="*/ 363 h 1182"/>
                <a:gd name="T54" fmla="*/ 282 w 768"/>
                <a:gd name="T55" fmla="*/ 363 h 1182"/>
                <a:gd name="T56" fmla="*/ 282 w 768"/>
                <a:gd name="T57" fmla="*/ 465 h 1182"/>
                <a:gd name="T58" fmla="*/ 307 w 768"/>
                <a:gd name="T59" fmla="*/ 491 h 1182"/>
                <a:gd name="T60" fmla="*/ 333 w 768"/>
                <a:gd name="T61" fmla="*/ 465 h 1182"/>
                <a:gd name="T62" fmla="*/ 333 w 768"/>
                <a:gd name="T63" fmla="*/ 349 h 1182"/>
                <a:gd name="T64" fmla="*/ 676 w 768"/>
                <a:gd name="T65" fmla="*/ 59 h 1182"/>
                <a:gd name="T66" fmla="*/ 702 w 768"/>
                <a:gd name="T67" fmla="*/ 59 h 1182"/>
                <a:gd name="T68" fmla="*/ 717 w 768"/>
                <a:gd name="T69" fmla="*/ 85 h 1182"/>
                <a:gd name="T70" fmla="*/ 717 w 768"/>
                <a:gd name="T71" fmla="*/ 1101 h 1182"/>
                <a:gd name="T72" fmla="*/ 717 w 768"/>
                <a:gd name="T73" fmla="*/ 1101 h 1182"/>
                <a:gd name="T74" fmla="*/ 717 w 768"/>
                <a:gd name="T75" fmla="*/ 1101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8" h="1182">
                  <a:moveTo>
                    <a:pt x="727" y="15"/>
                  </a:moveTo>
                  <a:cubicBezTo>
                    <a:pt x="702" y="0"/>
                    <a:pt x="673" y="1"/>
                    <a:pt x="648" y="16"/>
                  </a:cubicBezTo>
                  <a:cubicBezTo>
                    <a:pt x="647" y="16"/>
                    <a:pt x="646" y="17"/>
                    <a:pt x="645" y="18"/>
                  </a:cubicBezTo>
                  <a:cubicBezTo>
                    <a:pt x="298" y="312"/>
                    <a:pt x="298" y="312"/>
                    <a:pt x="298" y="312"/>
                  </a:cubicBezTo>
                  <a:cubicBezTo>
                    <a:pt x="26" y="312"/>
                    <a:pt x="26" y="312"/>
                    <a:pt x="26" y="312"/>
                  </a:cubicBezTo>
                  <a:cubicBezTo>
                    <a:pt x="11" y="312"/>
                    <a:pt x="0" y="323"/>
                    <a:pt x="0" y="337"/>
                  </a:cubicBezTo>
                  <a:cubicBezTo>
                    <a:pt x="0" y="824"/>
                    <a:pt x="0" y="824"/>
                    <a:pt x="0" y="824"/>
                  </a:cubicBezTo>
                  <a:cubicBezTo>
                    <a:pt x="0" y="830"/>
                    <a:pt x="3" y="837"/>
                    <a:pt x="8" y="842"/>
                  </a:cubicBezTo>
                  <a:cubicBezTo>
                    <a:pt x="12" y="846"/>
                    <a:pt x="19" y="849"/>
                    <a:pt x="26" y="849"/>
                  </a:cubicBezTo>
                  <a:cubicBezTo>
                    <a:pt x="297" y="849"/>
                    <a:pt x="297" y="849"/>
                    <a:pt x="297" y="849"/>
                  </a:cubicBezTo>
                  <a:cubicBezTo>
                    <a:pt x="644" y="1167"/>
                    <a:pt x="644" y="1167"/>
                    <a:pt x="644" y="1167"/>
                  </a:cubicBezTo>
                  <a:cubicBezTo>
                    <a:pt x="645" y="1169"/>
                    <a:pt x="647" y="1170"/>
                    <a:pt x="648" y="1171"/>
                  </a:cubicBezTo>
                  <a:cubicBezTo>
                    <a:pt x="661" y="1178"/>
                    <a:pt x="675" y="1182"/>
                    <a:pt x="689" y="1182"/>
                  </a:cubicBezTo>
                  <a:cubicBezTo>
                    <a:pt x="702" y="1182"/>
                    <a:pt x="715" y="1179"/>
                    <a:pt x="727" y="1172"/>
                  </a:cubicBezTo>
                  <a:cubicBezTo>
                    <a:pt x="753" y="1157"/>
                    <a:pt x="768" y="1131"/>
                    <a:pt x="768" y="1101"/>
                  </a:cubicBezTo>
                  <a:cubicBezTo>
                    <a:pt x="768" y="85"/>
                    <a:pt x="768" y="85"/>
                    <a:pt x="768" y="85"/>
                  </a:cubicBezTo>
                  <a:cubicBezTo>
                    <a:pt x="768" y="55"/>
                    <a:pt x="753" y="29"/>
                    <a:pt x="727" y="15"/>
                  </a:cubicBezTo>
                  <a:close/>
                  <a:moveTo>
                    <a:pt x="717" y="1101"/>
                  </a:moveTo>
                  <a:cubicBezTo>
                    <a:pt x="717" y="1112"/>
                    <a:pt x="711" y="1122"/>
                    <a:pt x="702" y="1127"/>
                  </a:cubicBezTo>
                  <a:cubicBezTo>
                    <a:pt x="698" y="1129"/>
                    <a:pt x="688" y="1134"/>
                    <a:pt x="676" y="1128"/>
                  </a:cubicBezTo>
                  <a:cubicBezTo>
                    <a:pt x="333" y="812"/>
                    <a:pt x="333" y="812"/>
                    <a:pt x="333" y="812"/>
                  </a:cubicBezTo>
                  <a:cubicBezTo>
                    <a:pt x="333" y="696"/>
                    <a:pt x="333" y="696"/>
                    <a:pt x="333" y="696"/>
                  </a:cubicBezTo>
                  <a:cubicBezTo>
                    <a:pt x="333" y="681"/>
                    <a:pt x="321" y="670"/>
                    <a:pt x="307" y="670"/>
                  </a:cubicBezTo>
                  <a:cubicBezTo>
                    <a:pt x="293" y="670"/>
                    <a:pt x="282" y="681"/>
                    <a:pt x="282" y="696"/>
                  </a:cubicBezTo>
                  <a:cubicBezTo>
                    <a:pt x="282" y="798"/>
                    <a:pt x="282" y="798"/>
                    <a:pt x="282" y="798"/>
                  </a:cubicBezTo>
                  <a:cubicBezTo>
                    <a:pt x="51" y="798"/>
                    <a:pt x="51" y="798"/>
                    <a:pt x="51" y="798"/>
                  </a:cubicBezTo>
                  <a:cubicBezTo>
                    <a:pt x="51" y="363"/>
                    <a:pt x="51" y="363"/>
                    <a:pt x="51" y="363"/>
                  </a:cubicBezTo>
                  <a:cubicBezTo>
                    <a:pt x="282" y="363"/>
                    <a:pt x="282" y="363"/>
                    <a:pt x="282" y="363"/>
                  </a:cubicBezTo>
                  <a:cubicBezTo>
                    <a:pt x="282" y="465"/>
                    <a:pt x="282" y="465"/>
                    <a:pt x="282" y="465"/>
                  </a:cubicBezTo>
                  <a:cubicBezTo>
                    <a:pt x="282" y="479"/>
                    <a:pt x="293" y="491"/>
                    <a:pt x="307" y="491"/>
                  </a:cubicBezTo>
                  <a:cubicBezTo>
                    <a:pt x="321" y="491"/>
                    <a:pt x="333" y="479"/>
                    <a:pt x="333" y="465"/>
                  </a:cubicBezTo>
                  <a:cubicBezTo>
                    <a:pt x="333" y="349"/>
                    <a:pt x="333" y="349"/>
                    <a:pt x="333" y="349"/>
                  </a:cubicBezTo>
                  <a:cubicBezTo>
                    <a:pt x="676" y="59"/>
                    <a:pt x="676" y="59"/>
                    <a:pt x="676" y="59"/>
                  </a:cubicBezTo>
                  <a:cubicBezTo>
                    <a:pt x="688" y="53"/>
                    <a:pt x="698" y="57"/>
                    <a:pt x="702" y="59"/>
                  </a:cubicBezTo>
                  <a:cubicBezTo>
                    <a:pt x="711" y="64"/>
                    <a:pt x="717" y="74"/>
                    <a:pt x="717" y="85"/>
                  </a:cubicBezTo>
                  <a:lnTo>
                    <a:pt x="717" y="1101"/>
                  </a:lnTo>
                  <a:close/>
                  <a:moveTo>
                    <a:pt x="717" y="1101"/>
                  </a:moveTo>
                  <a:cubicBezTo>
                    <a:pt x="717" y="1101"/>
                    <a:pt x="717" y="1101"/>
                    <a:pt x="717" y="1101"/>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fr-FR"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Freeform 121"/>
            <p:cNvSpPr>
              <a:spLocks noEditPoints="1"/>
            </p:cNvSpPr>
            <p:nvPr/>
          </p:nvSpPr>
          <p:spPr bwMode="auto">
            <a:xfrm>
              <a:off x="8644147" y="1476376"/>
              <a:ext cx="133349" cy="333375"/>
            </a:xfrm>
            <a:custGeom>
              <a:avLst/>
              <a:gdLst>
                <a:gd name="T0" fmla="*/ 376 w 376"/>
                <a:gd name="T1" fmla="*/ 476 h 950"/>
                <a:gd name="T2" fmla="*/ 37 w 376"/>
                <a:gd name="T3" fmla="*/ 4 h 950"/>
                <a:gd name="T4" fmla="*/ 5 w 376"/>
                <a:gd name="T5" fmla="*/ 20 h 950"/>
                <a:gd name="T6" fmla="*/ 21 w 376"/>
                <a:gd name="T7" fmla="*/ 53 h 950"/>
                <a:gd name="T8" fmla="*/ 325 w 376"/>
                <a:gd name="T9" fmla="*/ 476 h 950"/>
                <a:gd name="T10" fmla="*/ 21 w 376"/>
                <a:gd name="T11" fmla="*/ 900 h 950"/>
                <a:gd name="T12" fmla="*/ 5 w 376"/>
                <a:gd name="T13" fmla="*/ 933 h 950"/>
                <a:gd name="T14" fmla="*/ 30 w 376"/>
                <a:gd name="T15" fmla="*/ 950 h 950"/>
                <a:gd name="T16" fmla="*/ 38 w 376"/>
                <a:gd name="T17" fmla="*/ 949 h 950"/>
                <a:gd name="T18" fmla="*/ 376 w 376"/>
                <a:gd name="T19" fmla="*/ 476 h 950"/>
                <a:gd name="T20" fmla="*/ 376 w 376"/>
                <a:gd name="T21" fmla="*/ 476 h 950"/>
                <a:gd name="T22" fmla="*/ 376 w 376"/>
                <a:gd name="T23" fmla="*/ 476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6" h="950">
                  <a:moveTo>
                    <a:pt x="376" y="476"/>
                  </a:moveTo>
                  <a:cubicBezTo>
                    <a:pt x="376" y="263"/>
                    <a:pt x="240" y="73"/>
                    <a:pt x="37" y="4"/>
                  </a:cubicBezTo>
                  <a:cubicBezTo>
                    <a:pt x="24" y="0"/>
                    <a:pt x="9" y="7"/>
                    <a:pt x="5" y="20"/>
                  </a:cubicBezTo>
                  <a:cubicBezTo>
                    <a:pt x="0" y="34"/>
                    <a:pt x="7" y="48"/>
                    <a:pt x="21" y="53"/>
                  </a:cubicBezTo>
                  <a:cubicBezTo>
                    <a:pt x="203" y="114"/>
                    <a:pt x="325" y="285"/>
                    <a:pt x="325" y="476"/>
                  </a:cubicBezTo>
                  <a:cubicBezTo>
                    <a:pt x="325" y="668"/>
                    <a:pt x="203" y="838"/>
                    <a:pt x="21" y="900"/>
                  </a:cubicBezTo>
                  <a:cubicBezTo>
                    <a:pt x="8" y="905"/>
                    <a:pt x="1" y="919"/>
                    <a:pt x="5" y="933"/>
                  </a:cubicBezTo>
                  <a:cubicBezTo>
                    <a:pt x="9" y="943"/>
                    <a:pt x="19" y="950"/>
                    <a:pt x="30" y="950"/>
                  </a:cubicBezTo>
                  <a:cubicBezTo>
                    <a:pt x="32" y="950"/>
                    <a:pt x="35" y="950"/>
                    <a:pt x="38" y="949"/>
                  </a:cubicBezTo>
                  <a:cubicBezTo>
                    <a:pt x="240" y="880"/>
                    <a:pt x="376" y="690"/>
                    <a:pt x="376" y="476"/>
                  </a:cubicBezTo>
                  <a:close/>
                  <a:moveTo>
                    <a:pt x="376" y="476"/>
                  </a:moveTo>
                  <a:cubicBezTo>
                    <a:pt x="376" y="476"/>
                    <a:pt x="376" y="476"/>
                    <a:pt x="376" y="47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fr-FR"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8" name="Freeform 122"/>
            <p:cNvSpPr>
              <a:spLocks noEditPoints="1"/>
            </p:cNvSpPr>
            <p:nvPr/>
          </p:nvSpPr>
          <p:spPr bwMode="auto">
            <a:xfrm>
              <a:off x="8688597" y="1430338"/>
              <a:ext cx="160337" cy="428625"/>
            </a:xfrm>
            <a:custGeom>
              <a:avLst/>
              <a:gdLst>
                <a:gd name="T0" fmla="*/ 57 w 455"/>
                <a:gd name="T1" fmla="*/ 5 h 1217"/>
                <a:gd name="T2" fmla="*/ 23 w 455"/>
                <a:gd name="T3" fmla="*/ 19 h 1217"/>
                <a:gd name="T4" fmla="*/ 37 w 455"/>
                <a:gd name="T5" fmla="*/ 52 h 1217"/>
                <a:gd name="T6" fmla="*/ 404 w 455"/>
                <a:gd name="T7" fmla="*/ 606 h 1217"/>
                <a:gd name="T8" fmla="*/ 19 w 455"/>
                <a:gd name="T9" fmla="*/ 1167 h 1217"/>
                <a:gd name="T10" fmla="*/ 5 w 455"/>
                <a:gd name="T11" fmla="*/ 1200 h 1217"/>
                <a:gd name="T12" fmla="*/ 29 w 455"/>
                <a:gd name="T13" fmla="*/ 1217 h 1217"/>
                <a:gd name="T14" fmla="*/ 38 w 455"/>
                <a:gd name="T15" fmla="*/ 1215 h 1217"/>
                <a:gd name="T16" fmla="*/ 455 w 455"/>
                <a:gd name="T17" fmla="*/ 606 h 1217"/>
                <a:gd name="T18" fmla="*/ 57 w 455"/>
                <a:gd name="T19" fmla="*/ 5 h 1217"/>
                <a:gd name="T20" fmla="*/ 57 w 455"/>
                <a:gd name="T21" fmla="*/ 5 h 1217"/>
                <a:gd name="T22" fmla="*/ 57 w 455"/>
                <a:gd name="T23" fmla="*/ 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1217">
                  <a:moveTo>
                    <a:pt x="57" y="5"/>
                  </a:moveTo>
                  <a:cubicBezTo>
                    <a:pt x="44" y="0"/>
                    <a:pt x="29" y="6"/>
                    <a:pt x="23" y="19"/>
                  </a:cubicBezTo>
                  <a:cubicBezTo>
                    <a:pt x="18" y="32"/>
                    <a:pt x="24" y="47"/>
                    <a:pt x="37" y="52"/>
                  </a:cubicBezTo>
                  <a:cubicBezTo>
                    <a:pt x="260" y="147"/>
                    <a:pt x="404" y="364"/>
                    <a:pt x="404" y="606"/>
                  </a:cubicBezTo>
                  <a:cubicBezTo>
                    <a:pt x="404" y="857"/>
                    <a:pt x="253" y="1077"/>
                    <a:pt x="19" y="1167"/>
                  </a:cubicBezTo>
                  <a:cubicBezTo>
                    <a:pt x="6" y="1172"/>
                    <a:pt x="0" y="1187"/>
                    <a:pt x="5" y="1200"/>
                  </a:cubicBezTo>
                  <a:cubicBezTo>
                    <a:pt x="9" y="1211"/>
                    <a:pt x="18" y="1217"/>
                    <a:pt x="29" y="1217"/>
                  </a:cubicBezTo>
                  <a:cubicBezTo>
                    <a:pt x="32" y="1217"/>
                    <a:pt x="35" y="1216"/>
                    <a:pt x="38" y="1215"/>
                  </a:cubicBezTo>
                  <a:cubicBezTo>
                    <a:pt x="291" y="1117"/>
                    <a:pt x="455" y="878"/>
                    <a:pt x="455" y="606"/>
                  </a:cubicBezTo>
                  <a:cubicBezTo>
                    <a:pt x="455" y="344"/>
                    <a:pt x="299" y="108"/>
                    <a:pt x="57" y="5"/>
                  </a:cubicBezTo>
                  <a:close/>
                  <a:moveTo>
                    <a:pt x="57" y="5"/>
                  </a:moveTo>
                  <a:cubicBezTo>
                    <a:pt x="57" y="5"/>
                    <a:pt x="57" y="5"/>
                    <a:pt x="57" y="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fr-FR"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Freeform 123"/>
            <p:cNvSpPr>
              <a:spLocks noEditPoints="1"/>
            </p:cNvSpPr>
            <p:nvPr/>
          </p:nvSpPr>
          <p:spPr bwMode="auto">
            <a:xfrm>
              <a:off x="8594935" y="1525588"/>
              <a:ext cx="100012" cy="234950"/>
            </a:xfrm>
            <a:custGeom>
              <a:avLst/>
              <a:gdLst>
                <a:gd name="T0" fmla="*/ 285 w 285"/>
                <a:gd name="T1" fmla="*/ 335 h 668"/>
                <a:gd name="T2" fmla="*/ 36 w 285"/>
                <a:gd name="T3" fmla="*/ 4 h 668"/>
                <a:gd name="T4" fmla="*/ 4 w 285"/>
                <a:gd name="T5" fmla="*/ 21 h 668"/>
                <a:gd name="T6" fmla="*/ 22 w 285"/>
                <a:gd name="T7" fmla="*/ 53 h 668"/>
                <a:gd name="T8" fmla="*/ 234 w 285"/>
                <a:gd name="T9" fmla="*/ 335 h 668"/>
                <a:gd name="T10" fmla="*/ 22 w 285"/>
                <a:gd name="T11" fmla="*/ 618 h 668"/>
                <a:gd name="T12" fmla="*/ 4 w 285"/>
                <a:gd name="T13" fmla="*/ 650 h 668"/>
                <a:gd name="T14" fmla="*/ 29 w 285"/>
                <a:gd name="T15" fmla="*/ 668 h 668"/>
                <a:gd name="T16" fmla="*/ 36 w 285"/>
                <a:gd name="T17" fmla="*/ 667 h 668"/>
                <a:gd name="T18" fmla="*/ 285 w 285"/>
                <a:gd name="T19" fmla="*/ 335 h 668"/>
                <a:gd name="T20" fmla="*/ 285 w 285"/>
                <a:gd name="T21" fmla="*/ 335 h 668"/>
                <a:gd name="T22" fmla="*/ 285 w 285"/>
                <a:gd name="T23" fmla="*/ 335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5" h="668">
                  <a:moveTo>
                    <a:pt x="285" y="335"/>
                  </a:moveTo>
                  <a:cubicBezTo>
                    <a:pt x="285" y="182"/>
                    <a:pt x="183" y="46"/>
                    <a:pt x="36" y="4"/>
                  </a:cubicBezTo>
                  <a:cubicBezTo>
                    <a:pt x="22" y="0"/>
                    <a:pt x="8" y="7"/>
                    <a:pt x="4" y="21"/>
                  </a:cubicBezTo>
                  <a:cubicBezTo>
                    <a:pt x="0" y="35"/>
                    <a:pt x="8" y="49"/>
                    <a:pt x="22" y="53"/>
                  </a:cubicBezTo>
                  <a:cubicBezTo>
                    <a:pt x="147" y="89"/>
                    <a:pt x="234" y="205"/>
                    <a:pt x="234" y="335"/>
                  </a:cubicBezTo>
                  <a:cubicBezTo>
                    <a:pt x="234" y="466"/>
                    <a:pt x="147" y="582"/>
                    <a:pt x="22" y="618"/>
                  </a:cubicBezTo>
                  <a:cubicBezTo>
                    <a:pt x="8" y="622"/>
                    <a:pt x="0" y="636"/>
                    <a:pt x="4" y="650"/>
                  </a:cubicBezTo>
                  <a:cubicBezTo>
                    <a:pt x="7" y="661"/>
                    <a:pt x="18" y="668"/>
                    <a:pt x="29" y="668"/>
                  </a:cubicBezTo>
                  <a:cubicBezTo>
                    <a:pt x="31" y="668"/>
                    <a:pt x="34" y="668"/>
                    <a:pt x="36" y="667"/>
                  </a:cubicBezTo>
                  <a:cubicBezTo>
                    <a:pt x="183" y="625"/>
                    <a:pt x="285" y="488"/>
                    <a:pt x="285" y="335"/>
                  </a:cubicBezTo>
                  <a:close/>
                  <a:moveTo>
                    <a:pt x="285" y="335"/>
                  </a:moveTo>
                  <a:cubicBezTo>
                    <a:pt x="285" y="335"/>
                    <a:pt x="285" y="335"/>
                    <a:pt x="285" y="33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fr-FR"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13" name="ZoneTexte 12"/>
          <p:cNvSpPr txBox="1"/>
          <p:nvPr/>
        </p:nvSpPr>
        <p:spPr>
          <a:xfrm>
            <a:off x="2575858" y="1651120"/>
            <a:ext cx="542930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lang="fr-FR" b="1" dirty="0">
                <a:solidFill>
                  <a:srgbClr val="F8B0CC"/>
                </a:solidFill>
                <a:latin typeface="Calibri" panose="020F0502020204030204" pitchFamily="34" charset="0"/>
                <a:cs typeface="Calibri" panose="020F0502020204030204" pitchFamily="34" charset="0"/>
                <a:sym typeface="Helvetica Neue"/>
              </a:rPr>
              <a:t>Accueil</a:t>
            </a:r>
            <a:r>
              <a:rPr lang="fr-FR" dirty="0">
                <a:latin typeface="Calibri" panose="020F0502020204030204" pitchFamily="34" charset="0"/>
                <a:cs typeface="Calibri" panose="020F0502020204030204" pitchFamily="34" charset="0"/>
                <a:sym typeface="Helvetica Neue"/>
              </a:rPr>
              <a:t> de la parturiente</a:t>
            </a:r>
          </a:p>
        </p:txBody>
      </p:sp>
      <p:sp>
        <p:nvSpPr>
          <p:cNvPr id="15" name="ZoneTexte 14"/>
          <p:cNvSpPr txBox="1"/>
          <p:nvPr/>
        </p:nvSpPr>
        <p:spPr>
          <a:xfrm>
            <a:off x="2575858" y="3733639"/>
            <a:ext cx="841682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lang="fr-FR" b="1" dirty="0">
                <a:solidFill>
                  <a:srgbClr val="F8B0CC"/>
                </a:solidFill>
                <a:latin typeface="Calibri" panose="020F0502020204030204" pitchFamily="34" charset="0"/>
                <a:cs typeface="Calibri" panose="020F0502020204030204" pitchFamily="34" charset="0"/>
                <a:sym typeface="Helvetica Neue"/>
              </a:rPr>
              <a:t>Communication avec sage femme </a:t>
            </a:r>
            <a:r>
              <a:rPr lang="fr-FR" dirty="0">
                <a:latin typeface="Calibri" panose="020F0502020204030204" pitchFamily="34" charset="0"/>
                <a:cs typeface="Calibri" panose="020F0502020204030204" pitchFamily="34" charset="0"/>
                <a:sym typeface="Helvetica Neue"/>
              </a:rPr>
              <a:t>: envoi des conseils et exercices pour préparer l’accouchement </a:t>
            </a:r>
          </a:p>
        </p:txBody>
      </p:sp>
      <p:grpSp>
        <p:nvGrpSpPr>
          <p:cNvPr id="16" name="Groupe 15"/>
          <p:cNvGrpSpPr/>
          <p:nvPr/>
        </p:nvGrpSpPr>
        <p:grpSpPr>
          <a:xfrm>
            <a:off x="1900506" y="1539315"/>
            <a:ext cx="547643" cy="626551"/>
            <a:chOff x="4291013" y="4817745"/>
            <a:chExt cx="358775" cy="431800"/>
          </a:xfrm>
        </p:grpSpPr>
        <p:sp>
          <p:nvSpPr>
            <p:cNvPr id="17" name="Freeform 189"/>
            <p:cNvSpPr>
              <a:spLocks noEditPoints="1"/>
            </p:cNvSpPr>
            <p:nvPr/>
          </p:nvSpPr>
          <p:spPr bwMode="auto">
            <a:xfrm>
              <a:off x="4344988" y="5162233"/>
              <a:ext cx="12700" cy="39688"/>
            </a:xfrm>
            <a:custGeom>
              <a:avLst/>
              <a:gdLst>
                <a:gd name="T0" fmla="*/ 23 w 45"/>
                <a:gd name="T1" fmla="*/ 0 h 142"/>
                <a:gd name="T2" fmla="*/ 0 w 45"/>
                <a:gd name="T3" fmla="*/ 23 h 142"/>
                <a:gd name="T4" fmla="*/ 0 w 45"/>
                <a:gd name="T5" fmla="*/ 119 h 142"/>
                <a:gd name="T6" fmla="*/ 23 w 45"/>
                <a:gd name="T7" fmla="*/ 142 h 142"/>
                <a:gd name="T8" fmla="*/ 45 w 45"/>
                <a:gd name="T9" fmla="*/ 119 h 142"/>
                <a:gd name="T10" fmla="*/ 45 w 45"/>
                <a:gd name="T11" fmla="*/ 23 h 142"/>
                <a:gd name="T12" fmla="*/ 23 w 45"/>
                <a:gd name="T13" fmla="*/ 0 h 142"/>
                <a:gd name="T14" fmla="*/ 23 w 45"/>
                <a:gd name="T15" fmla="*/ 0 h 142"/>
                <a:gd name="T16" fmla="*/ 23 w 45"/>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2">
                  <a:moveTo>
                    <a:pt x="23" y="0"/>
                  </a:moveTo>
                  <a:cubicBezTo>
                    <a:pt x="10" y="0"/>
                    <a:pt x="0" y="11"/>
                    <a:pt x="0" y="23"/>
                  </a:cubicBezTo>
                  <a:cubicBezTo>
                    <a:pt x="0" y="119"/>
                    <a:pt x="0" y="119"/>
                    <a:pt x="0" y="119"/>
                  </a:cubicBezTo>
                  <a:cubicBezTo>
                    <a:pt x="0" y="132"/>
                    <a:pt x="10" y="142"/>
                    <a:pt x="23" y="142"/>
                  </a:cubicBezTo>
                  <a:cubicBezTo>
                    <a:pt x="35" y="142"/>
                    <a:pt x="45" y="132"/>
                    <a:pt x="45" y="119"/>
                  </a:cubicBezTo>
                  <a:cubicBezTo>
                    <a:pt x="45" y="23"/>
                    <a:pt x="45" y="23"/>
                    <a:pt x="45" y="23"/>
                  </a:cubicBezTo>
                  <a:cubicBezTo>
                    <a:pt x="45" y="11"/>
                    <a:pt x="35" y="0"/>
                    <a:pt x="23" y="0"/>
                  </a:cubicBezTo>
                  <a:close/>
                  <a:moveTo>
                    <a:pt x="23" y="0"/>
                  </a:moveTo>
                  <a:cubicBezTo>
                    <a:pt x="23" y="0"/>
                    <a:pt x="23" y="0"/>
                    <a:pt x="2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8" name="Freeform 190"/>
            <p:cNvSpPr>
              <a:spLocks noEditPoints="1"/>
            </p:cNvSpPr>
            <p:nvPr/>
          </p:nvSpPr>
          <p:spPr bwMode="auto">
            <a:xfrm>
              <a:off x="4291013" y="4817745"/>
              <a:ext cx="268288" cy="384175"/>
            </a:xfrm>
            <a:custGeom>
              <a:avLst/>
              <a:gdLst>
                <a:gd name="T0" fmla="*/ 894 w 950"/>
                <a:gd name="T1" fmla="*/ 389 h 1368"/>
                <a:gd name="T2" fmla="*/ 503 w 950"/>
                <a:gd name="T3" fmla="*/ 0 h 1368"/>
                <a:gd name="T4" fmla="*/ 113 w 950"/>
                <a:gd name="T5" fmla="*/ 389 h 1368"/>
                <a:gd name="T6" fmla="*/ 82 w 950"/>
                <a:gd name="T7" fmla="*/ 914 h 1368"/>
                <a:gd name="T8" fmla="*/ 101 w 950"/>
                <a:gd name="T9" fmla="*/ 1047 h 1368"/>
                <a:gd name="T10" fmla="*/ 0 w 950"/>
                <a:gd name="T11" fmla="*/ 1345 h 1368"/>
                <a:gd name="T12" fmla="*/ 45 w 950"/>
                <a:gd name="T13" fmla="*/ 1345 h 1368"/>
                <a:gd name="T14" fmla="*/ 119 w 950"/>
                <a:gd name="T15" fmla="*/ 1088 h 1368"/>
                <a:gd name="T16" fmla="*/ 503 w 950"/>
                <a:gd name="T17" fmla="*/ 1247 h 1368"/>
                <a:gd name="T18" fmla="*/ 649 w 950"/>
                <a:gd name="T19" fmla="*/ 1190 h 1368"/>
                <a:gd name="T20" fmla="*/ 503 w 950"/>
                <a:gd name="T21" fmla="*/ 1202 h 1368"/>
                <a:gd name="T22" fmla="*/ 282 w 950"/>
                <a:gd name="T23" fmla="*/ 1018 h 1368"/>
                <a:gd name="T24" fmla="*/ 647 w 950"/>
                <a:gd name="T25" fmla="*/ 1106 h 1368"/>
                <a:gd name="T26" fmla="*/ 924 w 950"/>
                <a:gd name="T27" fmla="*/ 914 h 1368"/>
                <a:gd name="T28" fmla="*/ 503 w 950"/>
                <a:gd name="T29" fmla="*/ 1106 h 1368"/>
                <a:gd name="T30" fmla="*/ 324 w 950"/>
                <a:gd name="T31" fmla="*/ 1000 h 1368"/>
                <a:gd name="T32" fmla="*/ 382 w 950"/>
                <a:gd name="T33" fmla="*/ 838 h 1368"/>
                <a:gd name="T34" fmla="*/ 625 w 950"/>
                <a:gd name="T35" fmla="*/ 838 h 1368"/>
                <a:gd name="T36" fmla="*/ 683 w 950"/>
                <a:gd name="T37" fmla="*/ 1000 h 1368"/>
                <a:gd name="T38" fmla="*/ 503 w 950"/>
                <a:gd name="T39" fmla="*/ 1106 h 1368"/>
                <a:gd name="T40" fmla="*/ 701 w 950"/>
                <a:gd name="T41" fmla="*/ 959 h 1368"/>
                <a:gd name="T42" fmla="*/ 670 w 950"/>
                <a:gd name="T43" fmla="*/ 913 h 1368"/>
                <a:gd name="T44" fmla="*/ 815 w 950"/>
                <a:gd name="T45" fmla="*/ 552 h 1368"/>
                <a:gd name="T46" fmla="*/ 778 w 950"/>
                <a:gd name="T47" fmla="*/ 428 h 1368"/>
                <a:gd name="T48" fmla="*/ 361 w 950"/>
                <a:gd name="T49" fmla="*/ 309 h 1368"/>
                <a:gd name="T50" fmla="*/ 747 w 950"/>
                <a:gd name="T51" fmla="*/ 460 h 1368"/>
                <a:gd name="T52" fmla="*/ 770 w 950"/>
                <a:gd name="T53" fmla="*/ 552 h 1368"/>
                <a:gd name="T54" fmla="*/ 237 w 950"/>
                <a:gd name="T55" fmla="*/ 552 h 1368"/>
                <a:gd name="T56" fmla="*/ 250 w 950"/>
                <a:gd name="T57" fmla="*/ 511 h 1368"/>
                <a:gd name="T58" fmla="*/ 345 w 950"/>
                <a:gd name="T59" fmla="*/ 363 h 1368"/>
                <a:gd name="T60" fmla="*/ 227 w 950"/>
                <a:gd name="T61" fmla="*/ 473 h 1368"/>
                <a:gd name="T62" fmla="*/ 192 w 950"/>
                <a:gd name="T63" fmla="*/ 552 h 1368"/>
                <a:gd name="T64" fmla="*/ 337 w 950"/>
                <a:gd name="T65" fmla="*/ 913 h 1368"/>
                <a:gd name="T66" fmla="*/ 306 w 950"/>
                <a:gd name="T67" fmla="*/ 959 h 1368"/>
                <a:gd name="T68" fmla="*/ 104 w 950"/>
                <a:gd name="T69" fmla="*/ 871 h 1368"/>
                <a:gd name="T70" fmla="*/ 265 w 950"/>
                <a:gd name="T71" fmla="*/ 137 h 1368"/>
                <a:gd name="T72" fmla="*/ 741 w 950"/>
                <a:gd name="T73" fmla="*/ 137 h 1368"/>
                <a:gd name="T74" fmla="*/ 903 w 950"/>
                <a:gd name="T75" fmla="*/ 871 h 1368"/>
                <a:gd name="T76" fmla="*/ 900 w 950"/>
                <a:gd name="T77" fmla="*/ 876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0" h="1368">
                  <a:moveTo>
                    <a:pt x="947" y="864"/>
                  </a:moveTo>
                  <a:cubicBezTo>
                    <a:pt x="926" y="741"/>
                    <a:pt x="908" y="581"/>
                    <a:pt x="894" y="389"/>
                  </a:cubicBezTo>
                  <a:cubicBezTo>
                    <a:pt x="885" y="272"/>
                    <a:pt x="843" y="174"/>
                    <a:pt x="773" y="105"/>
                  </a:cubicBezTo>
                  <a:cubicBezTo>
                    <a:pt x="703" y="36"/>
                    <a:pt x="610" y="0"/>
                    <a:pt x="503" y="0"/>
                  </a:cubicBezTo>
                  <a:cubicBezTo>
                    <a:pt x="397" y="0"/>
                    <a:pt x="304" y="36"/>
                    <a:pt x="234" y="105"/>
                  </a:cubicBezTo>
                  <a:cubicBezTo>
                    <a:pt x="164" y="174"/>
                    <a:pt x="122" y="272"/>
                    <a:pt x="113" y="389"/>
                  </a:cubicBezTo>
                  <a:cubicBezTo>
                    <a:pt x="99" y="581"/>
                    <a:pt x="81" y="741"/>
                    <a:pt x="60" y="864"/>
                  </a:cubicBezTo>
                  <a:cubicBezTo>
                    <a:pt x="57" y="884"/>
                    <a:pt x="65" y="903"/>
                    <a:pt x="82" y="914"/>
                  </a:cubicBezTo>
                  <a:cubicBezTo>
                    <a:pt x="105" y="929"/>
                    <a:pt x="178" y="960"/>
                    <a:pt x="245" y="985"/>
                  </a:cubicBezTo>
                  <a:cubicBezTo>
                    <a:pt x="101" y="1047"/>
                    <a:pt x="101" y="1047"/>
                    <a:pt x="101" y="1047"/>
                  </a:cubicBezTo>
                  <a:cubicBezTo>
                    <a:pt x="40" y="1073"/>
                    <a:pt x="0" y="1133"/>
                    <a:pt x="0" y="1200"/>
                  </a:cubicBezTo>
                  <a:cubicBezTo>
                    <a:pt x="0" y="1345"/>
                    <a:pt x="0" y="1345"/>
                    <a:pt x="0" y="1345"/>
                  </a:cubicBezTo>
                  <a:cubicBezTo>
                    <a:pt x="0" y="1358"/>
                    <a:pt x="10" y="1368"/>
                    <a:pt x="23" y="1368"/>
                  </a:cubicBezTo>
                  <a:cubicBezTo>
                    <a:pt x="35" y="1368"/>
                    <a:pt x="45" y="1358"/>
                    <a:pt x="45" y="1345"/>
                  </a:cubicBezTo>
                  <a:cubicBezTo>
                    <a:pt x="45" y="1200"/>
                    <a:pt x="45" y="1200"/>
                    <a:pt x="45" y="1200"/>
                  </a:cubicBezTo>
                  <a:cubicBezTo>
                    <a:pt x="45" y="1151"/>
                    <a:pt x="74" y="1107"/>
                    <a:pt x="119" y="1088"/>
                  </a:cubicBezTo>
                  <a:cubicBezTo>
                    <a:pt x="196" y="1055"/>
                    <a:pt x="196" y="1055"/>
                    <a:pt x="196" y="1055"/>
                  </a:cubicBezTo>
                  <a:cubicBezTo>
                    <a:pt x="258" y="1174"/>
                    <a:pt x="374" y="1247"/>
                    <a:pt x="503" y="1247"/>
                  </a:cubicBezTo>
                  <a:cubicBezTo>
                    <a:pt x="550" y="1247"/>
                    <a:pt x="595" y="1238"/>
                    <a:pt x="638" y="1219"/>
                  </a:cubicBezTo>
                  <a:cubicBezTo>
                    <a:pt x="649" y="1214"/>
                    <a:pt x="654" y="1201"/>
                    <a:pt x="649" y="1190"/>
                  </a:cubicBezTo>
                  <a:cubicBezTo>
                    <a:pt x="644" y="1178"/>
                    <a:pt x="631" y="1173"/>
                    <a:pt x="620" y="1178"/>
                  </a:cubicBezTo>
                  <a:cubicBezTo>
                    <a:pt x="583" y="1194"/>
                    <a:pt x="544" y="1202"/>
                    <a:pt x="503" y="1202"/>
                  </a:cubicBezTo>
                  <a:cubicBezTo>
                    <a:pt x="392" y="1202"/>
                    <a:pt x="292" y="1139"/>
                    <a:pt x="237" y="1037"/>
                  </a:cubicBezTo>
                  <a:cubicBezTo>
                    <a:pt x="282" y="1018"/>
                    <a:pt x="282" y="1018"/>
                    <a:pt x="282" y="1018"/>
                  </a:cubicBezTo>
                  <a:cubicBezTo>
                    <a:pt x="325" y="1100"/>
                    <a:pt x="410" y="1151"/>
                    <a:pt x="503" y="1151"/>
                  </a:cubicBezTo>
                  <a:cubicBezTo>
                    <a:pt x="555" y="1151"/>
                    <a:pt x="605" y="1136"/>
                    <a:pt x="647" y="1106"/>
                  </a:cubicBezTo>
                  <a:cubicBezTo>
                    <a:pt x="687" y="1078"/>
                    <a:pt x="718" y="1039"/>
                    <a:pt x="736" y="994"/>
                  </a:cubicBezTo>
                  <a:cubicBezTo>
                    <a:pt x="809" y="969"/>
                    <a:pt x="899" y="930"/>
                    <a:pt x="924" y="914"/>
                  </a:cubicBezTo>
                  <a:cubicBezTo>
                    <a:pt x="942" y="903"/>
                    <a:pt x="950" y="884"/>
                    <a:pt x="947" y="864"/>
                  </a:cubicBezTo>
                  <a:close/>
                  <a:moveTo>
                    <a:pt x="503" y="1106"/>
                  </a:moveTo>
                  <a:cubicBezTo>
                    <a:pt x="428" y="1106"/>
                    <a:pt x="359" y="1065"/>
                    <a:pt x="323" y="1000"/>
                  </a:cubicBezTo>
                  <a:cubicBezTo>
                    <a:pt x="324" y="1000"/>
                    <a:pt x="324" y="1000"/>
                    <a:pt x="324" y="1000"/>
                  </a:cubicBezTo>
                  <a:cubicBezTo>
                    <a:pt x="359" y="985"/>
                    <a:pt x="382" y="951"/>
                    <a:pt x="382" y="913"/>
                  </a:cubicBezTo>
                  <a:cubicBezTo>
                    <a:pt x="382" y="838"/>
                    <a:pt x="382" y="838"/>
                    <a:pt x="382" y="838"/>
                  </a:cubicBezTo>
                  <a:cubicBezTo>
                    <a:pt x="419" y="854"/>
                    <a:pt x="460" y="863"/>
                    <a:pt x="503" y="863"/>
                  </a:cubicBezTo>
                  <a:cubicBezTo>
                    <a:pt x="547" y="863"/>
                    <a:pt x="588" y="854"/>
                    <a:pt x="625" y="838"/>
                  </a:cubicBezTo>
                  <a:cubicBezTo>
                    <a:pt x="625" y="913"/>
                    <a:pt x="625" y="913"/>
                    <a:pt x="625" y="913"/>
                  </a:cubicBezTo>
                  <a:cubicBezTo>
                    <a:pt x="625" y="951"/>
                    <a:pt x="648" y="985"/>
                    <a:pt x="683" y="1000"/>
                  </a:cubicBezTo>
                  <a:cubicBezTo>
                    <a:pt x="684" y="1000"/>
                    <a:pt x="684" y="1000"/>
                    <a:pt x="684" y="1000"/>
                  </a:cubicBezTo>
                  <a:cubicBezTo>
                    <a:pt x="648" y="1065"/>
                    <a:pt x="578" y="1106"/>
                    <a:pt x="503" y="1106"/>
                  </a:cubicBezTo>
                  <a:close/>
                  <a:moveTo>
                    <a:pt x="900" y="876"/>
                  </a:moveTo>
                  <a:cubicBezTo>
                    <a:pt x="877" y="891"/>
                    <a:pt x="777" y="934"/>
                    <a:pt x="701" y="959"/>
                  </a:cubicBezTo>
                  <a:cubicBezTo>
                    <a:pt x="700" y="958"/>
                    <a:pt x="700" y="958"/>
                    <a:pt x="700" y="958"/>
                  </a:cubicBezTo>
                  <a:cubicBezTo>
                    <a:pt x="682" y="951"/>
                    <a:pt x="670" y="933"/>
                    <a:pt x="670" y="913"/>
                  </a:cubicBezTo>
                  <a:cubicBezTo>
                    <a:pt x="670" y="814"/>
                    <a:pt x="670" y="814"/>
                    <a:pt x="670" y="814"/>
                  </a:cubicBezTo>
                  <a:cubicBezTo>
                    <a:pt x="757" y="759"/>
                    <a:pt x="815" y="662"/>
                    <a:pt x="815" y="552"/>
                  </a:cubicBezTo>
                  <a:cubicBezTo>
                    <a:pt x="815" y="514"/>
                    <a:pt x="815" y="514"/>
                    <a:pt x="815" y="514"/>
                  </a:cubicBezTo>
                  <a:cubicBezTo>
                    <a:pt x="815" y="482"/>
                    <a:pt x="801" y="450"/>
                    <a:pt x="778" y="428"/>
                  </a:cubicBezTo>
                  <a:cubicBezTo>
                    <a:pt x="655" y="311"/>
                    <a:pt x="396" y="289"/>
                    <a:pt x="385" y="289"/>
                  </a:cubicBezTo>
                  <a:cubicBezTo>
                    <a:pt x="373" y="288"/>
                    <a:pt x="362" y="297"/>
                    <a:pt x="361" y="309"/>
                  </a:cubicBezTo>
                  <a:cubicBezTo>
                    <a:pt x="360" y="322"/>
                    <a:pt x="369" y="333"/>
                    <a:pt x="381" y="334"/>
                  </a:cubicBezTo>
                  <a:cubicBezTo>
                    <a:pt x="384" y="334"/>
                    <a:pt x="635" y="354"/>
                    <a:pt x="747" y="460"/>
                  </a:cubicBezTo>
                  <a:cubicBezTo>
                    <a:pt x="761" y="474"/>
                    <a:pt x="770" y="494"/>
                    <a:pt x="770" y="514"/>
                  </a:cubicBezTo>
                  <a:cubicBezTo>
                    <a:pt x="770" y="552"/>
                    <a:pt x="770" y="552"/>
                    <a:pt x="770" y="552"/>
                  </a:cubicBezTo>
                  <a:cubicBezTo>
                    <a:pt x="770" y="698"/>
                    <a:pt x="650" y="818"/>
                    <a:pt x="503" y="818"/>
                  </a:cubicBezTo>
                  <a:cubicBezTo>
                    <a:pt x="357" y="818"/>
                    <a:pt x="237" y="698"/>
                    <a:pt x="237" y="552"/>
                  </a:cubicBezTo>
                  <a:cubicBezTo>
                    <a:pt x="237" y="533"/>
                    <a:pt x="237" y="533"/>
                    <a:pt x="237" y="533"/>
                  </a:cubicBezTo>
                  <a:cubicBezTo>
                    <a:pt x="237" y="524"/>
                    <a:pt x="242" y="516"/>
                    <a:pt x="250" y="511"/>
                  </a:cubicBezTo>
                  <a:cubicBezTo>
                    <a:pt x="280" y="493"/>
                    <a:pt x="323" y="458"/>
                    <a:pt x="355" y="393"/>
                  </a:cubicBezTo>
                  <a:cubicBezTo>
                    <a:pt x="361" y="382"/>
                    <a:pt x="356" y="369"/>
                    <a:pt x="345" y="363"/>
                  </a:cubicBezTo>
                  <a:cubicBezTo>
                    <a:pt x="334" y="358"/>
                    <a:pt x="321" y="362"/>
                    <a:pt x="315" y="373"/>
                  </a:cubicBezTo>
                  <a:cubicBezTo>
                    <a:pt x="286" y="431"/>
                    <a:pt x="247" y="460"/>
                    <a:pt x="227" y="473"/>
                  </a:cubicBezTo>
                  <a:cubicBezTo>
                    <a:pt x="206" y="485"/>
                    <a:pt x="192" y="508"/>
                    <a:pt x="192" y="533"/>
                  </a:cubicBezTo>
                  <a:cubicBezTo>
                    <a:pt x="192" y="552"/>
                    <a:pt x="192" y="552"/>
                    <a:pt x="192" y="552"/>
                  </a:cubicBezTo>
                  <a:cubicBezTo>
                    <a:pt x="192" y="662"/>
                    <a:pt x="250" y="759"/>
                    <a:pt x="337" y="814"/>
                  </a:cubicBezTo>
                  <a:cubicBezTo>
                    <a:pt x="337" y="913"/>
                    <a:pt x="337" y="913"/>
                    <a:pt x="337" y="913"/>
                  </a:cubicBezTo>
                  <a:cubicBezTo>
                    <a:pt x="337" y="933"/>
                    <a:pt x="325" y="951"/>
                    <a:pt x="307" y="958"/>
                  </a:cubicBezTo>
                  <a:cubicBezTo>
                    <a:pt x="306" y="959"/>
                    <a:pt x="306" y="959"/>
                    <a:pt x="306" y="959"/>
                  </a:cubicBezTo>
                  <a:cubicBezTo>
                    <a:pt x="230" y="934"/>
                    <a:pt x="130" y="891"/>
                    <a:pt x="107" y="876"/>
                  </a:cubicBezTo>
                  <a:cubicBezTo>
                    <a:pt x="105" y="875"/>
                    <a:pt x="104" y="873"/>
                    <a:pt x="104" y="871"/>
                  </a:cubicBezTo>
                  <a:cubicBezTo>
                    <a:pt x="126" y="747"/>
                    <a:pt x="144" y="586"/>
                    <a:pt x="158" y="392"/>
                  </a:cubicBezTo>
                  <a:cubicBezTo>
                    <a:pt x="166" y="287"/>
                    <a:pt x="203" y="199"/>
                    <a:pt x="265" y="137"/>
                  </a:cubicBezTo>
                  <a:cubicBezTo>
                    <a:pt x="327" y="77"/>
                    <a:pt x="409" y="45"/>
                    <a:pt x="503" y="45"/>
                  </a:cubicBezTo>
                  <a:cubicBezTo>
                    <a:pt x="598" y="45"/>
                    <a:pt x="680" y="77"/>
                    <a:pt x="741" y="137"/>
                  </a:cubicBezTo>
                  <a:cubicBezTo>
                    <a:pt x="804" y="199"/>
                    <a:pt x="841" y="287"/>
                    <a:pt x="849" y="392"/>
                  </a:cubicBezTo>
                  <a:cubicBezTo>
                    <a:pt x="863" y="586"/>
                    <a:pt x="881" y="747"/>
                    <a:pt x="903" y="871"/>
                  </a:cubicBezTo>
                  <a:cubicBezTo>
                    <a:pt x="903" y="874"/>
                    <a:pt x="902" y="875"/>
                    <a:pt x="900" y="876"/>
                  </a:cubicBezTo>
                  <a:close/>
                  <a:moveTo>
                    <a:pt x="900" y="876"/>
                  </a:moveTo>
                  <a:cubicBezTo>
                    <a:pt x="900" y="876"/>
                    <a:pt x="900" y="876"/>
                    <a:pt x="900" y="876"/>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9" name="Freeform 191"/>
            <p:cNvSpPr>
              <a:spLocks noEditPoints="1"/>
            </p:cNvSpPr>
            <p:nvPr/>
          </p:nvSpPr>
          <p:spPr bwMode="auto">
            <a:xfrm>
              <a:off x="4487863" y="5087620"/>
              <a:ext cx="161925" cy="161925"/>
            </a:xfrm>
            <a:custGeom>
              <a:avLst/>
              <a:gdLst>
                <a:gd name="T0" fmla="*/ 287 w 574"/>
                <a:gd name="T1" fmla="*/ 0 h 574"/>
                <a:gd name="T2" fmla="*/ 0 w 574"/>
                <a:gd name="T3" fmla="*/ 287 h 574"/>
                <a:gd name="T4" fmla="*/ 287 w 574"/>
                <a:gd name="T5" fmla="*/ 574 h 574"/>
                <a:gd name="T6" fmla="*/ 574 w 574"/>
                <a:gd name="T7" fmla="*/ 287 h 574"/>
                <a:gd name="T8" fmla="*/ 287 w 574"/>
                <a:gd name="T9" fmla="*/ 0 h 574"/>
                <a:gd name="T10" fmla="*/ 287 w 574"/>
                <a:gd name="T11" fmla="*/ 529 h 574"/>
                <a:gd name="T12" fmla="*/ 45 w 574"/>
                <a:gd name="T13" fmla="*/ 287 h 574"/>
                <a:gd name="T14" fmla="*/ 287 w 574"/>
                <a:gd name="T15" fmla="*/ 45 h 574"/>
                <a:gd name="T16" fmla="*/ 529 w 574"/>
                <a:gd name="T17" fmla="*/ 287 h 574"/>
                <a:gd name="T18" fmla="*/ 287 w 574"/>
                <a:gd name="T19" fmla="*/ 529 h 574"/>
                <a:gd name="T20" fmla="*/ 287 w 574"/>
                <a:gd name="T21" fmla="*/ 529 h 574"/>
                <a:gd name="T22" fmla="*/ 287 w 574"/>
                <a:gd name="T23" fmla="*/ 52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4" h="574">
                  <a:moveTo>
                    <a:pt x="287" y="0"/>
                  </a:moveTo>
                  <a:cubicBezTo>
                    <a:pt x="129" y="0"/>
                    <a:pt x="0" y="129"/>
                    <a:pt x="0" y="287"/>
                  </a:cubicBezTo>
                  <a:cubicBezTo>
                    <a:pt x="0" y="445"/>
                    <a:pt x="129" y="574"/>
                    <a:pt x="287" y="574"/>
                  </a:cubicBezTo>
                  <a:cubicBezTo>
                    <a:pt x="446" y="574"/>
                    <a:pt x="574" y="445"/>
                    <a:pt x="574" y="287"/>
                  </a:cubicBezTo>
                  <a:cubicBezTo>
                    <a:pt x="574" y="129"/>
                    <a:pt x="446" y="0"/>
                    <a:pt x="287" y="0"/>
                  </a:cubicBezTo>
                  <a:close/>
                  <a:moveTo>
                    <a:pt x="287" y="529"/>
                  </a:moveTo>
                  <a:cubicBezTo>
                    <a:pt x="154" y="529"/>
                    <a:pt x="45" y="420"/>
                    <a:pt x="45" y="287"/>
                  </a:cubicBezTo>
                  <a:cubicBezTo>
                    <a:pt x="45" y="153"/>
                    <a:pt x="154" y="45"/>
                    <a:pt x="287" y="45"/>
                  </a:cubicBezTo>
                  <a:cubicBezTo>
                    <a:pt x="421" y="45"/>
                    <a:pt x="529" y="153"/>
                    <a:pt x="529" y="287"/>
                  </a:cubicBezTo>
                  <a:cubicBezTo>
                    <a:pt x="529" y="420"/>
                    <a:pt x="421" y="529"/>
                    <a:pt x="287" y="529"/>
                  </a:cubicBezTo>
                  <a:close/>
                  <a:moveTo>
                    <a:pt x="287" y="529"/>
                  </a:moveTo>
                  <a:cubicBezTo>
                    <a:pt x="287" y="529"/>
                    <a:pt x="287" y="529"/>
                    <a:pt x="287" y="529"/>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20" name="Freeform 192"/>
            <p:cNvSpPr>
              <a:spLocks noEditPoints="1"/>
            </p:cNvSpPr>
            <p:nvPr/>
          </p:nvSpPr>
          <p:spPr bwMode="auto">
            <a:xfrm>
              <a:off x="4527551" y="5141595"/>
              <a:ext cx="88900" cy="60325"/>
            </a:xfrm>
            <a:custGeom>
              <a:avLst/>
              <a:gdLst>
                <a:gd name="T0" fmla="*/ 306 w 314"/>
                <a:gd name="T1" fmla="*/ 9 h 216"/>
                <a:gd name="T2" fmla="*/ 274 w 314"/>
                <a:gd name="T3" fmla="*/ 9 h 216"/>
                <a:gd name="T4" fmla="*/ 121 w 314"/>
                <a:gd name="T5" fmla="*/ 161 h 216"/>
                <a:gd name="T6" fmla="*/ 41 w 314"/>
                <a:gd name="T7" fmla="*/ 81 h 216"/>
                <a:gd name="T8" fmla="*/ 9 w 314"/>
                <a:gd name="T9" fmla="*/ 81 h 216"/>
                <a:gd name="T10" fmla="*/ 9 w 314"/>
                <a:gd name="T11" fmla="*/ 113 h 216"/>
                <a:gd name="T12" fmla="*/ 105 w 314"/>
                <a:gd name="T13" fmla="*/ 209 h 216"/>
                <a:gd name="T14" fmla="*/ 121 w 314"/>
                <a:gd name="T15" fmla="*/ 216 h 216"/>
                <a:gd name="T16" fmla="*/ 137 w 314"/>
                <a:gd name="T17" fmla="*/ 209 h 216"/>
                <a:gd name="T18" fmla="*/ 306 w 314"/>
                <a:gd name="T19" fmla="*/ 41 h 216"/>
                <a:gd name="T20" fmla="*/ 306 w 314"/>
                <a:gd name="T21" fmla="*/ 9 h 216"/>
                <a:gd name="T22" fmla="*/ 306 w 314"/>
                <a:gd name="T23" fmla="*/ 9 h 216"/>
                <a:gd name="T24" fmla="*/ 306 w 314"/>
                <a:gd name="T25" fmla="*/ 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16">
                  <a:moveTo>
                    <a:pt x="306" y="9"/>
                  </a:moveTo>
                  <a:cubicBezTo>
                    <a:pt x="297" y="0"/>
                    <a:pt x="283" y="0"/>
                    <a:pt x="274" y="9"/>
                  </a:cubicBezTo>
                  <a:cubicBezTo>
                    <a:pt x="121" y="161"/>
                    <a:pt x="121" y="161"/>
                    <a:pt x="121" y="161"/>
                  </a:cubicBezTo>
                  <a:cubicBezTo>
                    <a:pt x="41" y="81"/>
                    <a:pt x="41" y="81"/>
                    <a:pt x="41" y="81"/>
                  </a:cubicBezTo>
                  <a:cubicBezTo>
                    <a:pt x="32" y="72"/>
                    <a:pt x="18" y="72"/>
                    <a:pt x="9" y="81"/>
                  </a:cubicBezTo>
                  <a:cubicBezTo>
                    <a:pt x="0" y="90"/>
                    <a:pt x="0" y="104"/>
                    <a:pt x="9" y="113"/>
                  </a:cubicBezTo>
                  <a:cubicBezTo>
                    <a:pt x="105" y="209"/>
                    <a:pt x="105" y="209"/>
                    <a:pt x="105" y="209"/>
                  </a:cubicBezTo>
                  <a:cubicBezTo>
                    <a:pt x="110" y="213"/>
                    <a:pt x="116" y="216"/>
                    <a:pt x="121" y="216"/>
                  </a:cubicBezTo>
                  <a:cubicBezTo>
                    <a:pt x="127" y="216"/>
                    <a:pt x="133" y="213"/>
                    <a:pt x="137" y="209"/>
                  </a:cubicBezTo>
                  <a:cubicBezTo>
                    <a:pt x="306" y="41"/>
                    <a:pt x="306" y="41"/>
                    <a:pt x="306" y="41"/>
                  </a:cubicBezTo>
                  <a:cubicBezTo>
                    <a:pt x="314" y="32"/>
                    <a:pt x="314" y="18"/>
                    <a:pt x="306" y="9"/>
                  </a:cubicBezTo>
                  <a:close/>
                  <a:moveTo>
                    <a:pt x="306" y="9"/>
                  </a:moveTo>
                  <a:cubicBezTo>
                    <a:pt x="306" y="9"/>
                    <a:pt x="306" y="9"/>
                    <a:pt x="306" y="9"/>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grpSp>
      <p:sp>
        <p:nvSpPr>
          <p:cNvPr id="21" name="Flèche vers le bas 20"/>
          <p:cNvSpPr/>
          <p:nvPr/>
        </p:nvSpPr>
        <p:spPr>
          <a:xfrm>
            <a:off x="1393892" y="1539315"/>
            <a:ext cx="276907" cy="4633830"/>
          </a:xfrm>
          <a:prstGeom prst="downArrow">
            <a:avLst/>
          </a:prstGeom>
          <a:solidFill>
            <a:srgbClr val="F8B0C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4000" b="0" i="0" u="none" strike="noStrike" cap="none" spc="0" normalizeH="0" baseline="0">
              <a:ln>
                <a:noFill/>
              </a:ln>
              <a:solidFill>
                <a:srgbClr val="FFFFFF"/>
              </a:solidFill>
              <a:effectLst/>
              <a:uFillTx/>
              <a:latin typeface="Calibri" panose="020F0502020204030204" pitchFamily="34" charset="0"/>
              <a:ea typeface="Helvetica Neue Medium"/>
              <a:cs typeface="Calibri" panose="020F0502020204030204" pitchFamily="34" charset="0"/>
              <a:sym typeface="Helvetica Neue Medium"/>
            </a:endParaRPr>
          </a:p>
        </p:txBody>
      </p:sp>
      <p:grpSp>
        <p:nvGrpSpPr>
          <p:cNvPr id="41" name="Groupe 40"/>
          <p:cNvGrpSpPr/>
          <p:nvPr/>
        </p:nvGrpSpPr>
        <p:grpSpPr>
          <a:xfrm>
            <a:off x="1891836" y="4992873"/>
            <a:ext cx="564983" cy="586326"/>
            <a:chOff x="7683894" y="1432159"/>
            <a:chExt cx="430239" cy="428400"/>
          </a:xfrm>
        </p:grpSpPr>
        <p:sp>
          <p:nvSpPr>
            <p:cNvPr id="42" name="AutoShape 61"/>
            <p:cNvSpPr>
              <a:spLocks noChangeAspect="1" noChangeArrowheads="1" noTextEdit="1"/>
            </p:cNvSpPr>
            <p:nvPr/>
          </p:nvSpPr>
          <p:spPr bwMode="auto">
            <a:xfrm>
              <a:off x="7683894" y="1432159"/>
              <a:ext cx="430239" cy="42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3" name="Freeform 63"/>
            <p:cNvSpPr>
              <a:spLocks noEditPoints="1"/>
            </p:cNvSpPr>
            <p:nvPr/>
          </p:nvSpPr>
          <p:spPr bwMode="auto">
            <a:xfrm>
              <a:off x="7683894" y="1432159"/>
              <a:ext cx="430239" cy="428170"/>
            </a:xfrm>
            <a:custGeom>
              <a:avLst/>
              <a:gdLst>
                <a:gd name="T0" fmla="*/ 1164 w 1536"/>
                <a:gd name="T1" fmla="*/ 0 h 1535"/>
                <a:gd name="T2" fmla="*/ 821 w 1536"/>
                <a:gd name="T3" fmla="*/ 0 h 1535"/>
                <a:gd name="T4" fmla="*/ 798 w 1536"/>
                <a:gd name="T5" fmla="*/ 22 h 1535"/>
                <a:gd name="T6" fmla="*/ 821 w 1536"/>
                <a:gd name="T7" fmla="*/ 45 h 1535"/>
                <a:gd name="T8" fmla="*/ 1164 w 1536"/>
                <a:gd name="T9" fmla="*/ 45 h 1535"/>
                <a:gd name="T10" fmla="*/ 1491 w 1536"/>
                <a:gd name="T11" fmla="*/ 372 h 1535"/>
                <a:gd name="T12" fmla="*/ 1491 w 1536"/>
                <a:gd name="T13" fmla="*/ 1163 h 1535"/>
                <a:gd name="T14" fmla="*/ 1164 w 1536"/>
                <a:gd name="T15" fmla="*/ 1490 h 1535"/>
                <a:gd name="T16" fmla="*/ 372 w 1536"/>
                <a:gd name="T17" fmla="*/ 1490 h 1535"/>
                <a:gd name="T18" fmla="*/ 45 w 1536"/>
                <a:gd name="T19" fmla="*/ 1163 h 1535"/>
                <a:gd name="T20" fmla="*/ 45 w 1536"/>
                <a:gd name="T21" fmla="*/ 372 h 1535"/>
                <a:gd name="T22" fmla="*/ 372 w 1536"/>
                <a:gd name="T23" fmla="*/ 45 h 1535"/>
                <a:gd name="T24" fmla="*/ 716 w 1536"/>
                <a:gd name="T25" fmla="*/ 45 h 1535"/>
                <a:gd name="T26" fmla="*/ 738 w 1536"/>
                <a:gd name="T27" fmla="*/ 22 h 1535"/>
                <a:gd name="T28" fmla="*/ 716 w 1536"/>
                <a:gd name="T29" fmla="*/ 0 h 1535"/>
                <a:gd name="T30" fmla="*/ 372 w 1536"/>
                <a:gd name="T31" fmla="*/ 0 h 1535"/>
                <a:gd name="T32" fmla="*/ 0 w 1536"/>
                <a:gd name="T33" fmla="*/ 372 h 1535"/>
                <a:gd name="T34" fmla="*/ 0 w 1536"/>
                <a:gd name="T35" fmla="*/ 1163 h 1535"/>
                <a:gd name="T36" fmla="*/ 372 w 1536"/>
                <a:gd name="T37" fmla="*/ 1535 h 1535"/>
                <a:gd name="T38" fmla="*/ 1164 w 1536"/>
                <a:gd name="T39" fmla="*/ 1535 h 1535"/>
                <a:gd name="T40" fmla="*/ 1536 w 1536"/>
                <a:gd name="T41" fmla="*/ 1163 h 1535"/>
                <a:gd name="T42" fmla="*/ 1536 w 1536"/>
                <a:gd name="T43" fmla="*/ 372 h 1535"/>
                <a:gd name="T44" fmla="*/ 1164 w 1536"/>
                <a:gd name="T45" fmla="*/ 0 h 1535"/>
                <a:gd name="T46" fmla="*/ 1164 w 1536"/>
                <a:gd name="T47" fmla="*/ 0 h 1535"/>
                <a:gd name="T48" fmla="*/ 1164 w 1536"/>
                <a:gd name="T4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6" h="1535">
                  <a:moveTo>
                    <a:pt x="1164" y="0"/>
                  </a:moveTo>
                  <a:cubicBezTo>
                    <a:pt x="821" y="0"/>
                    <a:pt x="821" y="0"/>
                    <a:pt x="821" y="0"/>
                  </a:cubicBezTo>
                  <a:cubicBezTo>
                    <a:pt x="808" y="0"/>
                    <a:pt x="798" y="10"/>
                    <a:pt x="798" y="22"/>
                  </a:cubicBezTo>
                  <a:cubicBezTo>
                    <a:pt x="798" y="35"/>
                    <a:pt x="808" y="45"/>
                    <a:pt x="821" y="45"/>
                  </a:cubicBezTo>
                  <a:cubicBezTo>
                    <a:pt x="1164" y="45"/>
                    <a:pt x="1164" y="45"/>
                    <a:pt x="1164" y="45"/>
                  </a:cubicBezTo>
                  <a:cubicBezTo>
                    <a:pt x="1344" y="45"/>
                    <a:pt x="1491" y="192"/>
                    <a:pt x="1491" y="372"/>
                  </a:cubicBezTo>
                  <a:cubicBezTo>
                    <a:pt x="1491" y="1163"/>
                    <a:pt x="1491" y="1163"/>
                    <a:pt x="1491" y="1163"/>
                  </a:cubicBezTo>
                  <a:cubicBezTo>
                    <a:pt x="1491" y="1343"/>
                    <a:pt x="1344" y="1490"/>
                    <a:pt x="1164" y="1490"/>
                  </a:cubicBezTo>
                  <a:cubicBezTo>
                    <a:pt x="372" y="1490"/>
                    <a:pt x="372" y="1490"/>
                    <a:pt x="372" y="1490"/>
                  </a:cubicBezTo>
                  <a:cubicBezTo>
                    <a:pt x="192" y="1490"/>
                    <a:pt x="45" y="1343"/>
                    <a:pt x="45" y="1163"/>
                  </a:cubicBezTo>
                  <a:cubicBezTo>
                    <a:pt x="45" y="372"/>
                    <a:pt x="45" y="372"/>
                    <a:pt x="45" y="372"/>
                  </a:cubicBezTo>
                  <a:cubicBezTo>
                    <a:pt x="45" y="192"/>
                    <a:pt x="192" y="45"/>
                    <a:pt x="372" y="45"/>
                  </a:cubicBezTo>
                  <a:cubicBezTo>
                    <a:pt x="716" y="45"/>
                    <a:pt x="716" y="45"/>
                    <a:pt x="716" y="45"/>
                  </a:cubicBezTo>
                  <a:cubicBezTo>
                    <a:pt x="728" y="45"/>
                    <a:pt x="738" y="35"/>
                    <a:pt x="738" y="22"/>
                  </a:cubicBezTo>
                  <a:cubicBezTo>
                    <a:pt x="738" y="10"/>
                    <a:pt x="728" y="0"/>
                    <a:pt x="716" y="0"/>
                  </a:cubicBezTo>
                  <a:cubicBezTo>
                    <a:pt x="372" y="0"/>
                    <a:pt x="372" y="0"/>
                    <a:pt x="372" y="0"/>
                  </a:cubicBezTo>
                  <a:cubicBezTo>
                    <a:pt x="167" y="0"/>
                    <a:pt x="0" y="167"/>
                    <a:pt x="0" y="372"/>
                  </a:cubicBezTo>
                  <a:cubicBezTo>
                    <a:pt x="0" y="1163"/>
                    <a:pt x="0" y="1163"/>
                    <a:pt x="0" y="1163"/>
                  </a:cubicBezTo>
                  <a:cubicBezTo>
                    <a:pt x="0" y="1368"/>
                    <a:pt x="167" y="1535"/>
                    <a:pt x="372" y="1535"/>
                  </a:cubicBezTo>
                  <a:cubicBezTo>
                    <a:pt x="1164" y="1535"/>
                    <a:pt x="1164" y="1535"/>
                    <a:pt x="1164" y="1535"/>
                  </a:cubicBezTo>
                  <a:cubicBezTo>
                    <a:pt x="1369" y="1535"/>
                    <a:pt x="1536" y="1368"/>
                    <a:pt x="1536" y="1163"/>
                  </a:cubicBezTo>
                  <a:cubicBezTo>
                    <a:pt x="1536" y="372"/>
                    <a:pt x="1536" y="372"/>
                    <a:pt x="1536" y="372"/>
                  </a:cubicBezTo>
                  <a:cubicBezTo>
                    <a:pt x="1536" y="167"/>
                    <a:pt x="1369" y="0"/>
                    <a:pt x="1164" y="0"/>
                  </a:cubicBezTo>
                  <a:close/>
                  <a:moveTo>
                    <a:pt x="1164" y="0"/>
                  </a:moveTo>
                  <a:cubicBezTo>
                    <a:pt x="1164" y="0"/>
                    <a:pt x="1164" y="0"/>
                    <a:pt x="1164"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4" name="Freeform 64"/>
            <p:cNvSpPr>
              <a:spLocks noEditPoints="1"/>
            </p:cNvSpPr>
            <p:nvPr/>
          </p:nvSpPr>
          <p:spPr bwMode="auto">
            <a:xfrm>
              <a:off x="7782490" y="1570975"/>
              <a:ext cx="233046" cy="215119"/>
            </a:xfrm>
            <a:custGeom>
              <a:avLst/>
              <a:gdLst>
                <a:gd name="T0" fmla="*/ 708 w 832"/>
                <a:gd name="T1" fmla="*/ 771 h 771"/>
                <a:gd name="T2" fmla="*/ 832 w 832"/>
                <a:gd name="T3" fmla="*/ 647 h 771"/>
                <a:gd name="T4" fmla="*/ 832 w 832"/>
                <a:gd name="T5" fmla="*/ 23 h 771"/>
                <a:gd name="T6" fmla="*/ 809 w 832"/>
                <a:gd name="T7" fmla="*/ 0 h 771"/>
                <a:gd name="T8" fmla="*/ 787 w 832"/>
                <a:gd name="T9" fmla="*/ 23 h 771"/>
                <a:gd name="T10" fmla="*/ 787 w 832"/>
                <a:gd name="T11" fmla="*/ 647 h 771"/>
                <a:gd name="T12" fmla="*/ 708 w 832"/>
                <a:gd name="T13" fmla="*/ 726 h 771"/>
                <a:gd name="T14" fmla="*/ 629 w 832"/>
                <a:gd name="T15" fmla="*/ 647 h 771"/>
                <a:gd name="T16" fmla="*/ 629 w 832"/>
                <a:gd name="T17" fmla="*/ 312 h 771"/>
                <a:gd name="T18" fmla="*/ 606 w 832"/>
                <a:gd name="T19" fmla="*/ 290 h 771"/>
                <a:gd name="T20" fmla="*/ 226 w 832"/>
                <a:gd name="T21" fmla="*/ 290 h 771"/>
                <a:gd name="T22" fmla="*/ 203 w 832"/>
                <a:gd name="T23" fmla="*/ 312 h 771"/>
                <a:gd name="T24" fmla="*/ 203 w 832"/>
                <a:gd name="T25" fmla="*/ 647 h 771"/>
                <a:gd name="T26" fmla="*/ 124 w 832"/>
                <a:gd name="T27" fmla="*/ 726 h 771"/>
                <a:gd name="T28" fmla="*/ 45 w 832"/>
                <a:gd name="T29" fmla="*/ 647 h 771"/>
                <a:gd name="T30" fmla="*/ 45 w 832"/>
                <a:gd name="T31" fmla="*/ 519 h 771"/>
                <a:gd name="T32" fmla="*/ 23 w 832"/>
                <a:gd name="T33" fmla="*/ 497 h 771"/>
                <a:gd name="T34" fmla="*/ 0 w 832"/>
                <a:gd name="T35" fmla="*/ 519 h 771"/>
                <a:gd name="T36" fmla="*/ 0 w 832"/>
                <a:gd name="T37" fmla="*/ 647 h 771"/>
                <a:gd name="T38" fmla="*/ 124 w 832"/>
                <a:gd name="T39" fmla="*/ 771 h 771"/>
                <a:gd name="T40" fmla="*/ 248 w 832"/>
                <a:gd name="T41" fmla="*/ 647 h 771"/>
                <a:gd name="T42" fmla="*/ 248 w 832"/>
                <a:gd name="T43" fmla="*/ 335 h 771"/>
                <a:gd name="T44" fmla="*/ 584 w 832"/>
                <a:gd name="T45" fmla="*/ 335 h 771"/>
                <a:gd name="T46" fmla="*/ 584 w 832"/>
                <a:gd name="T47" fmla="*/ 647 h 771"/>
                <a:gd name="T48" fmla="*/ 708 w 832"/>
                <a:gd name="T49" fmla="*/ 771 h 771"/>
                <a:gd name="T50" fmla="*/ 708 w 832"/>
                <a:gd name="T51" fmla="*/ 771 h 771"/>
                <a:gd name="T52" fmla="*/ 708 w 832"/>
                <a:gd name="T53"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2" h="771">
                  <a:moveTo>
                    <a:pt x="708" y="771"/>
                  </a:moveTo>
                  <a:cubicBezTo>
                    <a:pt x="776" y="771"/>
                    <a:pt x="832" y="716"/>
                    <a:pt x="832" y="647"/>
                  </a:cubicBezTo>
                  <a:cubicBezTo>
                    <a:pt x="832" y="23"/>
                    <a:pt x="832" y="23"/>
                    <a:pt x="832" y="23"/>
                  </a:cubicBezTo>
                  <a:cubicBezTo>
                    <a:pt x="832" y="10"/>
                    <a:pt x="822" y="0"/>
                    <a:pt x="809" y="0"/>
                  </a:cubicBezTo>
                  <a:cubicBezTo>
                    <a:pt x="797" y="0"/>
                    <a:pt x="787" y="10"/>
                    <a:pt x="787" y="23"/>
                  </a:cubicBezTo>
                  <a:cubicBezTo>
                    <a:pt x="787" y="647"/>
                    <a:pt x="787" y="647"/>
                    <a:pt x="787" y="647"/>
                  </a:cubicBezTo>
                  <a:cubicBezTo>
                    <a:pt x="787" y="691"/>
                    <a:pt x="751" y="726"/>
                    <a:pt x="708" y="726"/>
                  </a:cubicBezTo>
                  <a:cubicBezTo>
                    <a:pt x="664" y="726"/>
                    <a:pt x="629" y="691"/>
                    <a:pt x="629" y="647"/>
                  </a:cubicBezTo>
                  <a:cubicBezTo>
                    <a:pt x="629" y="312"/>
                    <a:pt x="629" y="312"/>
                    <a:pt x="629" y="312"/>
                  </a:cubicBezTo>
                  <a:cubicBezTo>
                    <a:pt x="629" y="300"/>
                    <a:pt x="619" y="290"/>
                    <a:pt x="606" y="290"/>
                  </a:cubicBezTo>
                  <a:cubicBezTo>
                    <a:pt x="226" y="290"/>
                    <a:pt x="226" y="290"/>
                    <a:pt x="226" y="290"/>
                  </a:cubicBezTo>
                  <a:cubicBezTo>
                    <a:pt x="213" y="290"/>
                    <a:pt x="203" y="300"/>
                    <a:pt x="203" y="312"/>
                  </a:cubicBezTo>
                  <a:cubicBezTo>
                    <a:pt x="203" y="647"/>
                    <a:pt x="203" y="647"/>
                    <a:pt x="203" y="647"/>
                  </a:cubicBezTo>
                  <a:cubicBezTo>
                    <a:pt x="203" y="691"/>
                    <a:pt x="168" y="726"/>
                    <a:pt x="124" y="726"/>
                  </a:cubicBezTo>
                  <a:cubicBezTo>
                    <a:pt x="81" y="726"/>
                    <a:pt x="45" y="691"/>
                    <a:pt x="45" y="647"/>
                  </a:cubicBezTo>
                  <a:cubicBezTo>
                    <a:pt x="45" y="519"/>
                    <a:pt x="45" y="519"/>
                    <a:pt x="45" y="519"/>
                  </a:cubicBezTo>
                  <a:cubicBezTo>
                    <a:pt x="45" y="507"/>
                    <a:pt x="35" y="497"/>
                    <a:pt x="23" y="497"/>
                  </a:cubicBezTo>
                  <a:cubicBezTo>
                    <a:pt x="10" y="497"/>
                    <a:pt x="0" y="507"/>
                    <a:pt x="0" y="519"/>
                  </a:cubicBezTo>
                  <a:cubicBezTo>
                    <a:pt x="0" y="647"/>
                    <a:pt x="0" y="647"/>
                    <a:pt x="0" y="647"/>
                  </a:cubicBezTo>
                  <a:cubicBezTo>
                    <a:pt x="0" y="716"/>
                    <a:pt x="56" y="771"/>
                    <a:pt x="124" y="771"/>
                  </a:cubicBezTo>
                  <a:cubicBezTo>
                    <a:pt x="193" y="771"/>
                    <a:pt x="248" y="716"/>
                    <a:pt x="248" y="647"/>
                  </a:cubicBezTo>
                  <a:cubicBezTo>
                    <a:pt x="248" y="335"/>
                    <a:pt x="248" y="335"/>
                    <a:pt x="248" y="335"/>
                  </a:cubicBezTo>
                  <a:cubicBezTo>
                    <a:pt x="584" y="335"/>
                    <a:pt x="584" y="335"/>
                    <a:pt x="584" y="335"/>
                  </a:cubicBezTo>
                  <a:cubicBezTo>
                    <a:pt x="584" y="647"/>
                    <a:pt x="584" y="647"/>
                    <a:pt x="584" y="647"/>
                  </a:cubicBezTo>
                  <a:cubicBezTo>
                    <a:pt x="584" y="716"/>
                    <a:pt x="639" y="771"/>
                    <a:pt x="708" y="771"/>
                  </a:cubicBezTo>
                  <a:close/>
                  <a:moveTo>
                    <a:pt x="708" y="771"/>
                  </a:moveTo>
                  <a:cubicBezTo>
                    <a:pt x="708" y="771"/>
                    <a:pt x="708" y="771"/>
                    <a:pt x="708" y="771"/>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5" name="Freeform 65"/>
            <p:cNvSpPr>
              <a:spLocks noEditPoints="1"/>
            </p:cNvSpPr>
            <p:nvPr/>
          </p:nvSpPr>
          <p:spPr bwMode="auto">
            <a:xfrm>
              <a:off x="7782490" y="1500878"/>
              <a:ext cx="233046" cy="192136"/>
            </a:xfrm>
            <a:custGeom>
              <a:avLst/>
              <a:gdLst>
                <a:gd name="T0" fmla="*/ 832 w 832"/>
                <a:gd name="T1" fmla="*/ 124 h 689"/>
                <a:gd name="T2" fmla="*/ 708 w 832"/>
                <a:gd name="T3" fmla="*/ 0 h 689"/>
                <a:gd name="T4" fmla="*/ 584 w 832"/>
                <a:gd name="T5" fmla="*/ 124 h 689"/>
                <a:gd name="T6" fmla="*/ 584 w 832"/>
                <a:gd name="T7" fmla="*/ 373 h 689"/>
                <a:gd name="T8" fmla="*/ 248 w 832"/>
                <a:gd name="T9" fmla="*/ 373 h 689"/>
                <a:gd name="T10" fmla="*/ 248 w 832"/>
                <a:gd name="T11" fmla="*/ 124 h 689"/>
                <a:gd name="T12" fmla="*/ 124 w 832"/>
                <a:gd name="T13" fmla="*/ 0 h 689"/>
                <a:gd name="T14" fmla="*/ 0 w 832"/>
                <a:gd name="T15" fmla="*/ 124 h 689"/>
                <a:gd name="T16" fmla="*/ 0 w 832"/>
                <a:gd name="T17" fmla="*/ 666 h 689"/>
                <a:gd name="T18" fmla="*/ 23 w 832"/>
                <a:gd name="T19" fmla="*/ 689 h 689"/>
                <a:gd name="T20" fmla="*/ 45 w 832"/>
                <a:gd name="T21" fmla="*/ 666 h 689"/>
                <a:gd name="T22" fmla="*/ 45 w 832"/>
                <a:gd name="T23" fmla="*/ 124 h 689"/>
                <a:gd name="T24" fmla="*/ 124 w 832"/>
                <a:gd name="T25" fmla="*/ 45 h 689"/>
                <a:gd name="T26" fmla="*/ 203 w 832"/>
                <a:gd name="T27" fmla="*/ 124 h 689"/>
                <a:gd name="T28" fmla="*/ 203 w 832"/>
                <a:gd name="T29" fmla="*/ 396 h 689"/>
                <a:gd name="T30" fmla="*/ 226 w 832"/>
                <a:gd name="T31" fmla="*/ 418 h 689"/>
                <a:gd name="T32" fmla="*/ 606 w 832"/>
                <a:gd name="T33" fmla="*/ 418 h 689"/>
                <a:gd name="T34" fmla="*/ 629 w 832"/>
                <a:gd name="T35" fmla="*/ 396 h 689"/>
                <a:gd name="T36" fmla="*/ 629 w 832"/>
                <a:gd name="T37" fmla="*/ 124 h 689"/>
                <a:gd name="T38" fmla="*/ 708 w 832"/>
                <a:gd name="T39" fmla="*/ 45 h 689"/>
                <a:gd name="T40" fmla="*/ 787 w 832"/>
                <a:gd name="T41" fmla="*/ 124 h 689"/>
                <a:gd name="T42" fmla="*/ 787 w 832"/>
                <a:gd name="T43" fmla="*/ 170 h 689"/>
                <a:gd name="T44" fmla="*/ 809 w 832"/>
                <a:gd name="T45" fmla="*/ 192 h 689"/>
                <a:gd name="T46" fmla="*/ 832 w 832"/>
                <a:gd name="T47" fmla="*/ 170 h 689"/>
                <a:gd name="T48" fmla="*/ 832 w 832"/>
                <a:gd name="T49" fmla="*/ 124 h 689"/>
                <a:gd name="T50" fmla="*/ 832 w 832"/>
                <a:gd name="T51" fmla="*/ 124 h 689"/>
                <a:gd name="T52" fmla="*/ 832 w 832"/>
                <a:gd name="T53" fmla="*/ 12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2" h="689">
                  <a:moveTo>
                    <a:pt x="832" y="124"/>
                  </a:moveTo>
                  <a:cubicBezTo>
                    <a:pt x="832" y="56"/>
                    <a:pt x="776" y="0"/>
                    <a:pt x="708" y="0"/>
                  </a:cubicBezTo>
                  <a:cubicBezTo>
                    <a:pt x="639" y="0"/>
                    <a:pt x="584" y="56"/>
                    <a:pt x="584" y="124"/>
                  </a:cubicBezTo>
                  <a:cubicBezTo>
                    <a:pt x="584" y="373"/>
                    <a:pt x="584" y="373"/>
                    <a:pt x="584" y="373"/>
                  </a:cubicBezTo>
                  <a:cubicBezTo>
                    <a:pt x="248" y="373"/>
                    <a:pt x="248" y="373"/>
                    <a:pt x="248" y="373"/>
                  </a:cubicBezTo>
                  <a:cubicBezTo>
                    <a:pt x="248" y="124"/>
                    <a:pt x="248" y="124"/>
                    <a:pt x="248" y="124"/>
                  </a:cubicBezTo>
                  <a:cubicBezTo>
                    <a:pt x="248" y="56"/>
                    <a:pt x="193" y="0"/>
                    <a:pt x="124" y="0"/>
                  </a:cubicBezTo>
                  <a:cubicBezTo>
                    <a:pt x="56" y="0"/>
                    <a:pt x="0" y="56"/>
                    <a:pt x="0" y="124"/>
                  </a:cubicBezTo>
                  <a:cubicBezTo>
                    <a:pt x="0" y="666"/>
                    <a:pt x="0" y="666"/>
                    <a:pt x="0" y="666"/>
                  </a:cubicBezTo>
                  <a:cubicBezTo>
                    <a:pt x="0" y="679"/>
                    <a:pt x="10" y="689"/>
                    <a:pt x="23" y="689"/>
                  </a:cubicBezTo>
                  <a:cubicBezTo>
                    <a:pt x="35" y="689"/>
                    <a:pt x="45" y="679"/>
                    <a:pt x="45" y="666"/>
                  </a:cubicBezTo>
                  <a:cubicBezTo>
                    <a:pt x="45" y="124"/>
                    <a:pt x="45" y="124"/>
                    <a:pt x="45" y="124"/>
                  </a:cubicBezTo>
                  <a:cubicBezTo>
                    <a:pt x="45" y="81"/>
                    <a:pt x="81" y="45"/>
                    <a:pt x="124" y="45"/>
                  </a:cubicBezTo>
                  <a:cubicBezTo>
                    <a:pt x="168" y="45"/>
                    <a:pt x="203" y="81"/>
                    <a:pt x="203" y="124"/>
                  </a:cubicBezTo>
                  <a:cubicBezTo>
                    <a:pt x="203" y="396"/>
                    <a:pt x="203" y="396"/>
                    <a:pt x="203" y="396"/>
                  </a:cubicBezTo>
                  <a:cubicBezTo>
                    <a:pt x="203" y="408"/>
                    <a:pt x="213" y="418"/>
                    <a:pt x="226" y="418"/>
                  </a:cubicBezTo>
                  <a:cubicBezTo>
                    <a:pt x="606" y="418"/>
                    <a:pt x="606" y="418"/>
                    <a:pt x="606" y="418"/>
                  </a:cubicBezTo>
                  <a:cubicBezTo>
                    <a:pt x="619" y="418"/>
                    <a:pt x="629" y="408"/>
                    <a:pt x="629" y="396"/>
                  </a:cubicBezTo>
                  <a:cubicBezTo>
                    <a:pt x="629" y="124"/>
                    <a:pt x="629" y="124"/>
                    <a:pt x="629" y="124"/>
                  </a:cubicBezTo>
                  <a:cubicBezTo>
                    <a:pt x="629" y="81"/>
                    <a:pt x="664" y="45"/>
                    <a:pt x="708" y="45"/>
                  </a:cubicBezTo>
                  <a:cubicBezTo>
                    <a:pt x="751" y="45"/>
                    <a:pt x="787" y="81"/>
                    <a:pt x="787" y="124"/>
                  </a:cubicBezTo>
                  <a:cubicBezTo>
                    <a:pt x="787" y="170"/>
                    <a:pt x="787" y="170"/>
                    <a:pt x="787" y="170"/>
                  </a:cubicBezTo>
                  <a:cubicBezTo>
                    <a:pt x="787" y="182"/>
                    <a:pt x="797" y="192"/>
                    <a:pt x="809" y="192"/>
                  </a:cubicBezTo>
                  <a:cubicBezTo>
                    <a:pt x="822" y="192"/>
                    <a:pt x="832" y="182"/>
                    <a:pt x="832" y="170"/>
                  </a:cubicBezTo>
                  <a:lnTo>
                    <a:pt x="832" y="124"/>
                  </a:lnTo>
                  <a:close/>
                  <a:moveTo>
                    <a:pt x="832" y="124"/>
                  </a:moveTo>
                  <a:cubicBezTo>
                    <a:pt x="832" y="124"/>
                    <a:pt x="832" y="124"/>
                    <a:pt x="832" y="124"/>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grpSp>
      <p:sp>
        <p:nvSpPr>
          <p:cNvPr id="46" name="ZoneTexte 45"/>
          <p:cNvSpPr txBox="1"/>
          <p:nvPr/>
        </p:nvSpPr>
        <p:spPr>
          <a:xfrm>
            <a:off x="2575858" y="4520145"/>
            <a:ext cx="841682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lang="fr-FR" b="1" dirty="0">
                <a:solidFill>
                  <a:srgbClr val="F8B0CC"/>
                </a:solidFill>
                <a:latin typeface="Calibri" panose="020F0502020204030204" pitchFamily="34" charset="0"/>
                <a:cs typeface="Calibri" panose="020F0502020204030204" pitchFamily="34" charset="0"/>
                <a:sym typeface="Helvetica Neue"/>
              </a:rPr>
              <a:t>Consultation sage femme gynéco </a:t>
            </a:r>
            <a:r>
              <a:rPr lang="fr-FR" dirty="0">
                <a:latin typeface="Calibri" panose="020F0502020204030204" pitchFamily="34" charset="0"/>
                <a:cs typeface="Calibri" panose="020F0502020204030204" pitchFamily="34" charset="0"/>
                <a:sym typeface="Helvetica Neue"/>
              </a:rPr>
              <a:t>: envoi et partage des CR et ordonnances</a:t>
            </a:r>
          </a:p>
        </p:txBody>
      </p:sp>
      <p:sp>
        <p:nvSpPr>
          <p:cNvPr id="47" name="ZoneTexte 46"/>
          <p:cNvSpPr txBox="1"/>
          <p:nvPr/>
        </p:nvSpPr>
        <p:spPr>
          <a:xfrm>
            <a:off x="2575858" y="5539158"/>
            <a:ext cx="841682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rgbClr val="F8B0CC"/>
                </a:solidFill>
                <a:latin typeface="Calibri" panose="020F0502020204030204" pitchFamily="34" charset="0"/>
                <a:cs typeface="Calibri" panose="020F0502020204030204" pitchFamily="34" charset="0"/>
                <a:sym typeface="Helvetica Neue"/>
              </a:rPr>
              <a:t>Retour au domicile </a:t>
            </a:r>
            <a:r>
              <a:rPr lang="fr-FR" dirty="0">
                <a:latin typeface="Calibri" panose="020F0502020204030204" pitchFamily="34" charset="0"/>
                <a:cs typeface="Calibri" panose="020F0502020204030204" pitchFamily="34" charset="0"/>
                <a:sym typeface="Helvetica Neue"/>
              </a:rPr>
              <a:t>:  envoi et partage du CR </a:t>
            </a:r>
            <a:r>
              <a:rPr lang="fr-FR" dirty="0">
                <a:latin typeface="Calibri" panose="020F0502020204030204" pitchFamily="34" charset="0"/>
                <a:cs typeface="Calibri" panose="020F0502020204030204" pitchFamily="34" charset="0"/>
              </a:rPr>
              <a:t>d’accouchement et du séjour; CRO si césarienne; Lettre de liaison et Ordonnance de sortie</a:t>
            </a:r>
          </a:p>
        </p:txBody>
      </p:sp>
      <p:grpSp>
        <p:nvGrpSpPr>
          <p:cNvPr id="63" name="Groupe 62"/>
          <p:cNvGrpSpPr/>
          <p:nvPr/>
        </p:nvGrpSpPr>
        <p:grpSpPr>
          <a:xfrm>
            <a:off x="1872229" y="2941269"/>
            <a:ext cx="604196" cy="614816"/>
            <a:chOff x="4259130" y="1428966"/>
            <a:chExt cx="430008" cy="427481"/>
          </a:xfrm>
        </p:grpSpPr>
        <p:sp>
          <p:nvSpPr>
            <p:cNvPr id="64" name="Freeform 55"/>
            <p:cNvSpPr>
              <a:spLocks noEditPoints="1"/>
            </p:cNvSpPr>
            <p:nvPr/>
          </p:nvSpPr>
          <p:spPr bwMode="auto">
            <a:xfrm>
              <a:off x="4305071" y="1543359"/>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5" name="Freeform 56"/>
            <p:cNvSpPr>
              <a:spLocks noEditPoints="1"/>
            </p:cNvSpPr>
            <p:nvPr/>
          </p:nvSpPr>
          <p:spPr bwMode="auto">
            <a:xfrm>
              <a:off x="4305071" y="1568627"/>
              <a:ext cx="78559" cy="12863"/>
            </a:xfrm>
            <a:custGeom>
              <a:avLst/>
              <a:gdLst>
                <a:gd name="T0" fmla="*/ 22 w 281"/>
                <a:gd name="T1" fmla="*/ 46 h 46"/>
                <a:gd name="T2" fmla="*/ 258 w 281"/>
                <a:gd name="T3" fmla="*/ 46 h 46"/>
                <a:gd name="T4" fmla="*/ 281 w 281"/>
                <a:gd name="T5" fmla="*/ 23 h 46"/>
                <a:gd name="T6" fmla="*/ 258 w 281"/>
                <a:gd name="T7" fmla="*/ 0 h 46"/>
                <a:gd name="T8" fmla="*/ 22 w 281"/>
                <a:gd name="T9" fmla="*/ 0 h 46"/>
                <a:gd name="T10" fmla="*/ 0 w 281"/>
                <a:gd name="T11" fmla="*/ 23 h 46"/>
                <a:gd name="T12" fmla="*/ 22 w 281"/>
                <a:gd name="T13" fmla="*/ 46 h 46"/>
                <a:gd name="T14" fmla="*/ 22 w 281"/>
                <a:gd name="T15" fmla="*/ 46 h 46"/>
                <a:gd name="T16" fmla="*/ 22 w 28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22" y="46"/>
                  </a:move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ubicBezTo>
                    <a:pt x="0" y="35"/>
                    <a:pt x="10" y="46"/>
                    <a:pt x="22" y="46"/>
                  </a:cubicBezTo>
                  <a:close/>
                  <a:moveTo>
                    <a:pt x="22" y="46"/>
                  </a:moveTo>
                  <a:cubicBezTo>
                    <a:pt x="22" y="46"/>
                    <a:pt x="22" y="46"/>
                    <a:pt x="22" y="46"/>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6" name="Freeform 57"/>
            <p:cNvSpPr>
              <a:spLocks noEditPoints="1"/>
            </p:cNvSpPr>
            <p:nvPr/>
          </p:nvSpPr>
          <p:spPr bwMode="auto">
            <a:xfrm>
              <a:off x="4400169" y="1568627"/>
              <a:ext cx="39509" cy="12863"/>
            </a:xfrm>
            <a:custGeom>
              <a:avLst/>
              <a:gdLst>
                <a:gd name="T0" fmla="*/ 141 w 141"/>
                <a:gd name="T1" fmla="*/ 23 h 46"/>
                <a:gd name="T2" fmla="*/ 118 w 141"/>
                <a:gd name="T3" fmla="*/ 0 h 46"/>
                <a:gd name="T4" fmla="*/ 23 w 141"/>
                <a:gd name="T5" fmla="*/ 0 h 46"/>
                <a:gd name="T6" fmla="*/ 0 w 141"/>
                <a:gd name="T7" fmla="*/ 23 h 46"/>
                <a:gd name="T8" fmla="*/ 23 w 141"/>
                <a:gd name="T9" fmla="*/ 46 h 46"/>
                <a:gd name="T10" fmla="*/ 118 w 141"/>
                <a:gd name="T11" fmla="*/ 46 h 46"/>
                <a:gd name="T12" fmla="*/ 141 w 141"/>
                <a:gd name="T13" fmla="*/ 23 h 46"/>
                <a:gd name="T14" fmla="*/ 141 w 141"/>
                <a:gd name="T15" fmla="*/ 23 h 46"/>
                <a:gd name="T16" fmla="*/ 141 w 14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41" y="23"/>
                  </a:moveTo>
                  <a:cubicBezTo>
                    <a:pt x="141" y="11"/>
                    <a:pt x="131" y="0"/>
                    <a:pt x="118" y="0"/>
                  </a:cubicBez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lose/>
                  <a:moveTo>
                    <a:pt x="141" y="23"/>
                  </a:moveTo>
                  <a:cubicBezTo>
                    <a:pt x="141" y="23"/>
                    <a:pt x="141" y="23"/>
                    <a:pt x="141" y="23"/>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7" name="Freeform 58"/>
            <p:cNvSpPr>
              <a:spLocks noEditPoints="1"/>
            </p:cNvSpPr>
            <p:nvPr/>
          </p:nvSpPr>
          <p:spPr bwMode="auto">
            <a:xfrm>
              <a:off x="4305071" y="1593894"/>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8" name="Freeform 59"/>
            <p:cNvSpPr>
              <a:spLocks noEditPoints="1"/>
            </p:cNvSpPr>
            <p:nvPr/>
          </p:nvSpPr>
          <p:spPr bwMode="auto">
            <a:xfrm>
              <a:off x="4369618" y="1593894"/>
              <a:ext cx="45941" cy="12634"/>
            </a:xfrm>
            <a:custGeom>
              <a:avLst/>
              <a:gdLst>
                <a:gd name="T0" fmla="*/ 22 w 164"/>
                <a:gd name="T1" fmla="*/ 0 h 45"/>
                <a:gd name="T2" fmla="*/ 0 w 164"/>
                <a:gd name="T3" fmla="*/ 23 h 45"/>
                <a:gd name="T4" fmla="*/ 22 w 164"/>
                <a:gd name="T5" fmla="*/ 45 h 45"/>
                <a:gd name="T6" fmla="*/ 142 w 164"/>
                <a:gd name="T7" fmla="*/ 45 h 45"/>
                <a:gd name="T8" fmla="*/ 164 w 164"/>
                <a:gd name="T9" fmla="*/ 23 h 45"/>
                <a:gd name="T10" fmla="*/ 142 w 164"/>
                <a:gd name="T11" fmla="*/ 0 h 45"/>
                <a:gd name="T12" fmla="*/ 22 w 164"/>
                <a:gd name="T13" fmla="*/ 0 h 45"/>
                <a:gd name="T14" fmla="*/ 22 w 164"/>
                <a:gd name="T15" fmla="*/ 0 h 45"/>
                <a:gd name="T16" fmla="*/ 22 w 16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45">
                  <a:moveTo>
                    <a:pt x="22" y="0"/>
                  </a:moveTo>
                  <a:cubicBezTo>
                    <a:pt x="10" y="0"/>
                    <a:pt x="0" y="10"/>
                    <a:pt x="0" y="23"/>
                  </a:cubicBezTo>
                  <a:cubicBezTo>
                    <a:pt x="0" y="35"/>
                    <a:pt x="10" y="45"/>
                    <a:pt x="22" y="45"/>
                  </a:cubicBezTo>
                  <a:cubicBezTo>
                    <a:pt x="142" y="45"/>
                    <a:pt x="142" y="45"/>
                    <a:pt x="142" y="45"/>
                  </a:cubicBezTo>
                  <a:cubicBezTo>
                    <a:pt x="154" y="45"/>
                    <a:pt x="164" y="35"/>
                    <a:pt x="164" y="23"/>
                  </a:cubicBezTo>
                  <a:cubicBezTo>
                    <a:pt x="164" y="10"/>
                    <a:pt x="154" y="0"/>
                    <a:pt x="142" y="0"/>
                  </a:cubicBezTo>
                  <a:lnTo>
                    <a:pt x="22" y="0"/>
                  </a:lnTo>
                  <a:close/>
                  <a:moveTo>
                    <a:pt x="22" y="0"/>
                  </a:moveTo>
                  <a:cubicBezTo>
                    <a:pt x="22" y="0"/>
                    <a:pt x="22" y="0"/>
                    <a:pt x="22" y="0"/>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69" name="Freeform 60"/>
            <p:cNvSpPr>
              <a:spLocks noEditPoints="1"/>
            </p:cNvSpPr>
            <p:nvPr/>
          </p:nvSpPr>
          <p:spPr bwMode="auto">
            <a:xfrm>
              <a:off x="4349634" y="1487081"/>
              <a:ext cx="119447" cy="12863"/>
            </a:xfrm>
            <a:custGeom>
              <a:avLst/>
              <a:gdLst>
                <a:gd name="T0" fmla="*/ 404 w 427"/>
                <a:gd name="T1" fmla="*/ 0 h 46"/>
                <a:gd name="T2" fmla="*/ 23 w 427"/>
                <a:gd name="T3" fmla="*/ 0 h 46"/>
                <a:gd name="T4" fmla="*/ 0 w 427"/>
                <a:gd name="T5" fmla="*/ 23 h 46"/>
                <a:gd name="T6" fmla="*/ 23 w 427"/>
                <a:gd name="T7" fmla="*/ 46 h 46"/>
                <a:gd name="T8" fmla="*/ 404 w 427"/>
                <a:gd name="T9" fmla="*/ 46 h 46"/>
                <a:gd name="T10" fmla="*/ 427 w 427"/>
                <a:gd name="T11" fmla="*/ 23 h 46"/>
                <a:gd name="T12" fmla="*/ 404 w 427"/>
                <a:gd name="T13" fmla="*/ 0 h 46"/>
                <a:gd name="T14" fmla="*/ 404 w 427"/>
                <a:gd name="T15" fmla="*/ 0 h 46"/>
                <a:gd name="T16" fmla="*/ 404 w 42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46">
                  <a:moveTo>
                    <a:pt x="404" y="0"/>
                  </a:moveTo>
                  <a:cubicBezTo>
                    <a:pt x="23" y="0"/>
                    <a:pt x="23" y="0"/>
                    <a:pt x="23" y="0"/>
                  </a:cubicBezTo>
                  <a:cubicBezTo>
                    <a:pt x="10" y="0"/>
                    <a:pt x="0" y="10"/>
                    <a:pt x="0" y="23"/>
                  </a:cubicBezTo>
                  <a:cubicBezTo>
                    <a:pt x="0" y="35"/>
                    <a:pt x="10" y="46"/>
                    <a:pt x="23" y="46"/>
                  </a:cubicBezTo>
                  <a:cubicBezTo>
                    <a:pt x="404" y="46"/>
                    <a:pt x="404" y="46"/>
                    <a:pt x="404" y="46"/>
                  </a:cubicBezTo>
                  <a:cubicBezTo>
                    <a:pt x="417" y="46"/>
                    <a:pt x="427" y="35"/>
                    <a:pt x="427" y="23"/>
                  </a:cubicBezTo>
                  <a:cubicBezTo>
                    <a:pt x="427" y="10"/>
                    <a:pt x="417" y="0"/>
                    <a:pt x="404" y="0"/>
                  </a:cubicBezTo>
                  <a:close/>
                  <a:moveTo>
                    <a:pt x="404" y="0"/>
                  </a:moveTo>
                  <a:cubicBezTo>
                    <a:pt x="404" y="0"/>
                    <a:pt x="404" y="0"/>
                    <a:pt x="404" y="0"/>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0" name="Freeform 61"/>
            <p:cNvSpPr>
              <a:spLocks noEditPoints="1"/>
            </p:cNvSpPr>
            <p:nvPr/>
          </p:nvSpPr>
          <p:spPr bwMode="auto">
            <a:xfrm>
              <a:off x="4305071" y="1518091"/>
              <a:ext cx="78559" cy="12863"/>
            </a:xfrm>
            <a:custGeom>
              <a:avLst/>
              <a:gdLst>
                <a:gd name="T0" fmla="*/ 0 w 281"/>
                <a:gd name="T1" fmla="*/ 23 h 46"/>
                <a:gd name="T2" fmla="*/ 22 w 281"/>
                <a:gd name="T3" fmla="*/ 46 h 46"/>
                <a:gd name="T4" fmla="*/ 258 w 281"/>
                <a:gd name="T5" fmla="*/ 46 h 46"/>
                <a:gd name="T6" fmla="*/ 281 w 281"/>
                <a:gd name="T7" fmla="*/ 23 h 46"/>
                <a:gd name="T8" fmla="*/ 258 w 281"/>
                <a:gd name="T9" fmla="*/ 0 h 46"/>
                <a:gd name="T10" fmla="*/ 22 w 281"/>
                <a:gd name="T11" fmla="*/ 0 h 46"/>
                <a:gd name="T12" fmla="*/ 0 w 281"/>
                <a:gd name="T13" fmla="*/ 23 h 46"/>
                <a:gd name="T14" fmla="*/ 0 w 281"/>
                <a:gd name="T15" fmla="*/ 23 h 46"/>
                <a:gd name="T16" fmla="*/ 0 w 28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0" y="23"/>
                  </a:moveTo>
                  <a:cubicBezTo>
                    <a:pt x="0" y="35"/>
                    <a:pt x="10" y="46"/>
                    <a:pt x="22" y="46"/>
                  </a:cubicBez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lose/>
                  <a:moveTo>
                    <a:pt x="0" y="23"/>
                  </a:moveTo>
                  <a:cubicBezTo>
                    <a:pt x="0" y="23"/>
                    <a:pt x="0" y="23"/>
                    <a:pt x="0" y="23"/>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1" name="Freeform 62"/>
            <p:cNvSpPr>
              <a:spLocks noEditPoints="1"/>
            </p:cNvSpPr>
            <p:nvPr/>
          </p:nvSpPr>
          <p:spPr bwMode="auto">
            <a:xfrm>
              <a:off x="4454150" y="1518091"/>
              <a:ext cx="59494" cy="12863"/>
            </a:xfrm>
            <a:custGeom>
              <a:avLst/>
              <a:gdLst>
                <a:gd name="T0" fmla="*/ 190 w 212"/>
                <a:gd name="T1" fmla="*/ 0 h 46"/>
                <a:gd name="T2" fmla="*/ 23 w 212"/>
                <a:gd name="T3" fmla="*/ 0 h 46"/>
                <a:gd name="T4" fmla="*/ 0 w 212"/>
                <a:gd name="T5" fmla="*/ 23 h 46"/>
                <a:gd name="T6" fmla="*/ 23 w 212"/>
                <a:gd name="T7" fmla="*/ 46 h 46"/>
                <a:gd name="T8" fmla="*/ 190 w 212"/>
                <a:gd name="T9" fmla="*/ 46 h 46"/>
                <a:gd name="T10" fmla="*/ 212 w 212"/>
                <a:gd name="T11" fmla="*/ 23 h 46"/>
                <a:gd name="T12" fmla="*/ 190 w 212"/>
                <a:gd name="T13" fmla="*/ 0 h 46"/>
                <a:gd name="T14" fmla="*/ 190 w 212"/>
                <a:gd name="T15" fmla="*/ 0 h 46"/>
                <a:gd name="T16" fmla="*/ 190 w 212"/>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
                  <a:moveTo>
                    <a:pt x="190" y="0"/>
                  </a:moveTo>
                  <a:cubicBezTo>
                    <a:pt x="23" y="0"/>
                    <a:pt x="23" y="0"/>
                    <a:pt x="23" y="0"/>
                  </a:cubicBezTo>
                  <a:cubicBezTo>
                    <a:pt x="10" y="0"/>
                    <a:pt x="0" y="11"/>
                    <a:pt x="0" y="23"/>
                  </a:cubicBezTo>
                  <a:cubicBezTo>
                    <a:pt x="0" y="35"/>
                    <a:pt x="10" y="46"/>
                    <a:pt x="23" y="46"/>
                  </a:cubicBezTo>
                  <a:cubicBezTo>
                    <a:pt x="190" y="46"/>
                    <a:pt x="190" y="46"/>
                    <a:pt x="190" y="46"/>
                  </a:cubicBezTo>
                  <a:cubicBezTo>
                    <a:pt x="202" y="46"/>
                    <a:pt x="212" y="35"/>
                    <a:pt x="212" y="23"/>
                  </a:cubicBezTo>
                  <a:cubicBezTo>
                    <a:pt x="212" y="11"/>
                    <a:pt x="202" y="0"/>
                    <a:pt x="190" y="0"/>
                  </a:cubicBezTo>
                  <a:close/>
                  <a:moveTo>
                    <a:pt x="190" y="0"/>
                  </a:moveTo>
                  <a:cubicBezTo>
                    <a:pt x="190" y="0"/>
                    <a:pt x="190" y="0"/>
                    <a:pt x="190" y="0"/>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2" name="Freeform 63"/>
            <p:cNvSpPr>
              <a:spLocks noEditPoints="1"/>
            </p:cNvSpPr>
            <p:nvPr/>
          </p:nvSpPr>
          <p:spPr bwMode="auto">
            <a:xfrm>
              <a:off x="4400169" y="1518091"/>
              <a:ext cx="39509" cy="12863"/>
            </a:xfrm>
            <a:custGeom>
              <a:avLst/>
              <a:gdLst>
                <a:gd name="T0" fmla="*/ 118 w 141"/>
                <a:gd name="T1" fmla="*/ 0 h 46"/>
                <a:gd name="T2" fmla="*/ 23 w 141"/>
                <a:gd name="T3" fmla="*/ 0 h 46"/>
                <a:gd name="T4" fmla="*/ 0 w 141"/>
                <a:gd name="T5" fmla="*/ 23 h 46"/>
                <a:gd name="T6" fmla="*/ 23 w 141"/>
                <a:gd name="T7" fmla="*/ 46 h 46"/>
                <a:gd name="T8" fmla="*/ 118 w 141"/>
                <a:gd name="T9" fmla="*/ 46 h 46"/>
                <a:gd name="T10" fmla="*/ 141 w 141"/>
                <a:gd name="T11" fmla="*/ 23 h 46"/>
                <a:gd name="T12" fmla="*/ 118 w 141"/>
                <a:gd name="T13" fmla="*/ 0 h 46"/>
                <a:gd name="T14" fmla="*/ 118 w 141"/>
                <a:gd name="T15" fmla="*/ 0 h 46"/>
                <a:gd name="T16" fmla="*/ 118 w 141"/>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18" y="0"/>
                  </a:move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ubicBezTo>
                    <a:pt x="141" y="11"/>
                    <a:pt x="131" y="0"/>
                    <a:pt x="118" y="0"/>
                  </a:cubicBezTo>
                  <a:close/>
                  <a:moveTo>
                    <a:pt x="118" y="0"/>
                  </a:moveTo>
                  <a:cubicBezTo>
                    <a:pt x="118" y="0"/>
                    <a:pt x="118" y="0"/>
                    <a:pt x="118" y="0"/>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3" name="Freeform 64"/>
            <p:cNvSpPr>
              <a:spLocks noEditPoints="1"/>
            </p:cNvSpPr>
            <p:nvPr/>
          </p:nvSpPr>
          <p:spPr bwMode="auto">
            <a:xfrm>
              <a:off x="4448407" y="1543359"/>
              <a:ext cx="65236" cy="12634"/>
            </a:xfrm>
            <a:custGeom>
              <a:avLst/>
              <a:gdLst>
                <a:gd name="T0" fmla="*/ 211 w 233"/>
                <a:gd name="T1" fmla="*/ 0 h 45"/>
                <a:gd name="T2" fmla="*/ 23 w 233"/>
                <a:gd name="T3" fmla="*/ 0 h 45"/>
                <a:gd name="T4" fmla="*/ 0 w 233"/>
                <a:gd name="T5" fmla="*/ 23 h 45"/>
                <a:gd name="T6" fmla="*/ 23 w 233"/>
                <a:gd name="T7" fmla="*/ 45 h 45"/>
                <a:gd name="T8" fmla="*/ 211 w 233"/>
                <a:gd name="T9" fmla="*/ 45 h 45"/>
                <a:gd name="T10" fmla="*/ 233 w 233"/>
                <a:gd name="T11" fmla="*/ 23 h 45"/>
                <a:gd name="T12" fmla="*/ 211 w 233"/>
                <a:gd name="T13" fmla="*/ 0 h 45"/>
                <a:gd name="T14" fmla="*/ 211 w 233"/>
                <a:gd name="T15" fmla="*/ 0 h 45"/>
                <a:gd name="T16" fmla="*/ 211 w 23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45">
                  <a:moveTo>
                    <a:pt x="211" y="0"/>
                  </a:moveTo>
                  <a:cubicBezTo>
                    <a:pt x="23" y="0"/>
                    <a:pt x="23" y="0"/>
                    <a:pt x="23" y="0"/>
                  </a:cubicBezTo>
                  <a:cubicBezTo>
                    <a:pt x="10" y="0"/>
                    <a:pt x="0" y="10"/>
                    <a:pt x="0" y="23"/>
                  </a:cubicBezTo>
                  <a:cubicBezTo>
                    <a:pt x="0" y="35"/>
                    <a:pt x="10" y="45"/>
                    <a:pt x="23" y="45"/>
                  </a:cubicBezTo>
                  <a:cubicBezTo>
                    <a:pt x="211" y="45"/>
                    <a:pt x="211" y="45"/>
                    <a:pt x="211" y="45"/>
                  </a:cubicBezTo>
                  <a:cubicBezTo>
                    <a:pt x="223" y="45"/>
                    <a:pt x="233" y="35"/>
                    <a:pt x="233" y="23"/>
                  </a:cubicBezTo>
                  <a:cubicBezTo>
                    <a:pt x="233" y="10"/>
                    <a:pt x="223" y="0"/>
                    <a:pt x="211" y="0"/>
                  </a:cubicBezTo>
                  <a:close/>
                  <a:moveTo>
                    <a:pt x="211" y="0"/>
                  </a:moveTo>
                  <a:cubicBezTo>
                    <a:pt x="211" y="0"/>
                    <a:pt x="211" y="0"/>
                    <a:pt x="211" y="0"/>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4" name="Freeform 65"/>
            <p:cNvSpPr>
              <a:spLocks noEditPoints="1"/>
            </p:cNvSpPr>
            <p:nvPr/>
          </p:nvSpPr>
          <p:spPr bwMode="auto">
            <a:xfrm>
              <a:off x="4369618" y="1543359"/>
              <a:ext cx="62020" cy="12634"/>
            </a:xfrm>
            <a:custGeom>
              <a:avLst/>
              <a:gdLst>
                <a:gd name="T0" fmla="*/ 221 w 221"/>
                <a:gd name="T1" fmla="*/ 23 h 45"/>
                <a:gd name="T2" fmla="*/ 199 w 221"/>
                <a:gd name="T3" fmla="*/ 0 h 45"/>
                <a:gd name="T4" fmla="*/ 22 w 221"/>
                <a:gd name="T5" fmla="*/ 0 h 45"/>
                <a:gd name="T6" fmla="*/ 0 w 221"/>
                <a:gd name="T7" fmla="*/ 23 h 45"/>
                <a:gd name="T8" fmla="*/ 22 w 221"/>
                <a:gd name="T9" fmla="*/ 45 h 45"/>
                <a:gd name="T10" fmla="*/ 199 w 221"/>
                <a:gd name="T11" fmla="*/ 45 h 45"/>
                <a:gd name="T12" fmla="*/ 221 w 221"/>
                <a:gd name="T13" fmla="*/ 23 h 45"/>
                <a:gd name="T14" fmla="*/ 221 w 221"/>
                <a:gd name="T15" fmla="*/ 23 h 45"/>
                <a:gd name="T16" fmla="*/ 221 w 221"/>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5">
                  <a:moveTo>
                    <a:pt x="221" y="23"/>
                  </a:moveTo>
                  <a:cubicBezTo>
                    <a:pt x="221" y="10"/>
                    <a:pt x="211" y="0"/>
                    <a:pt x="199" y="0"/>
                  </a:cubicBezTo>
                  <a:cubicBezTo>
                    <a:pt x="22" y="0"/>
                    <a:pt x="22" y="0"/>
                    <a:pt x="22" y="0"/>
                  </a:cubicBezTo>
                  <a:cubicBezTo>
                    <a:pt x="10" y="0"/>
                    <a:pt x="0" y="10"/>
                    <a:pt x="0" y="23"/>
                  </a:cubicBezTo>
                  <a:cubicBezTo>
                    <a:pt x="0" y="35"/>
                    <a:pt x="10" y="45"/>
                    <a:pt x="22" y="45"/>
                  </a:cubicBezTo>
                  <a:cubicBezTo>
                    <a:pt x="199" y="45"/>
                    <a:pt x="199" y="45"/>
                    <a:pt x="199" y="45"/>
                  </a:cubicBezTo>
                  <a:cubicBezTo>
                    <a:pt x="211" y="45"/>
                    <a:pt x="221" y="35"/>
                    <a:pt x="221" y="23"/>
                  </a:cubicBezTo>
                  <a:close/>
                  <a:moveTo>
                    <a:pt x="221" y="23"/>
                  </a:moveTo>
                  <a:cubicBezTo>
                    <a:pt x="221" y="23"/>
                    <a:pt x="221" y="23"/>
                    <a:pt x="221" y="23"/>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75" name="Freeform 66"/>
            <p:cNvSpPr>
              <a:spLocks noEditPoints="1"/>
            </p:cNvSpPr>
            <p:nvPr/>
          </p:nvSpPr>
          <p:spPr bwMode="auto">
            <a:xfrm>
              <a:off x="4259130" y="1428966"/>
              <a:ext cx="430008" cy="427481"/>
            </a:xfrm>
            <a:custGeom>
              <a:avLst/>
              <a:gdLst>
                <a:gd name="T0" fmla="*/ 1422 w 1536"/>
                <a:gd name="T1" fmla="*/ 706 h 1534"/>
                <a:gd name="T2" fmla="*/ 1491 w 1536"/>
                <a:gd name="T3" fmla="*/ 969 h 1534"/>
                <a:gd name="T4" fmla="*/ 1183 w 1536"/>
                <a:gd name="T5" fmla="*/ 1359 h 1534"/>
                <a:gd name="T6" fmla="*/ 1169 w 1536"/>
                <a:gd name="T7" fmla="*/ 1486 h 1534"/>
                <a:gd name="T8" fmla="*/ 1168 w 1536"/>
                <a:gd name="T9" fmla="*/ 1488 h 1534"/>
                <a:gd name="T10" fmla="*/ 970 w 1536"/>
                <a:gd name="T11" fmla="*/ 1370 h 1534"/>
                <a:gd name="T12" fmla="*/ 626 w 1536"/>
                <a:gd name="T13" fmla="*/ 1252 h 1534"/>
                <a:gd name="T14" fmla="*/ 626 w 1536"/>
                <a:gd name="T15" fmla="*/ 686 h 1534"/>
                <a:gd name="T16" fmla="*/ 1090 w 1536"/>
                <a:gd name="T17" fmla="*/ 568 h 1534"/>
                <a:gd name="T18" fmla="*/ 1383 w 1536"/>
                <a:gd name="T19" fmla="*/ 663 h 1534"/>
                <a:gd name="T20" fmla="*/ 1090 w 1536"/>
                <a:gd name="T21" fmla="*/ 523 h 1534"/>
                <a:gd name="T22" fmla="*/ 1073 w 1536"/>
                <a:gd name="T23" fmla="*/ 446 h 1534"/>
                <a:gd name="T24" fmla="*/ 627 w 1536"/>
                <a:gd name="T25" fmla="*/ 0 h 1534"/>
                <a:gd name="T26" fmla="*/ 131 w 1536"/>
                <a:gd name="T27" fmla="*/ 131 h 1534"/>
                <a:gd name="T28" fmla="*/ 28 w 1536"/>
                <a:gd name="T29" fmla="*/ 600 h 1534"/>
                <a:gd name="T30" fmla="*/ 70 w 1536"/>
                <a:gd name="T31" fmla="*/ 585 h 1534"/>
                <a:gd name="T32" fmla="*/ 163 w 1536"/>
                <a:gd name="T33" fmla="*/ 163 h 1534"/>
                <a:gd name="T34" fmla="*/ 627 w 1536"/>
                <a:gd name="T35" fmla="*/ 45 h 1534"/>
                <a:gd name="T36" fmla="*/ 1028 w 1536"/>
                <a:gd name="T37" fmla="*/ 446 h 1534"/>
                <a:gd name="T38" fmla="*/ 909 w 1536"/>
                <a:gd name="T39" fmla="*/ 523 h 1534"/>
                <a:gd name="T40" fmla="*/ 464 w 1536"/>
                <a:gd name="T41" fmla="*/ 936 h 1534"/>
                <a:gd name="T42" fmla="*/ 367 w 1536"/>
                <a:gd name="T43" fmla="*/ 965 h 1534"/>
                <a:gd name="T44" fmla="*/ 389 w 1536"/>
                <a:gd name="T45" fmla="*/ 885 h 1534"/>
                <a:gd name="T46" fmla="*/ 115 w 1536"/>
                <a:gd name="T47" fmla="*/ 672 h 1534"/>
                <a:gd name="T48" fmla="*/ 78 w 1536"/>
                <a:gd name="T49" fmla="*/ 697 h 1534"/>
                <a:gd name="T50" fmla="*/ 344 w 1536"/>
                <a:gd name="T51" fmla="*/ 882 h 1534"/>
                <a:gd name="T52" fmla="*/ 330 w 1536"/>
                <a:gd name="T53" fmla="*/ 991 h 1534"/>
                <a:gd name="T54" fmla="*/ 374 w 1536"/>
                <a:gd name="T55" fmla="*/ 1010 h 1534"/>
                <a:gd name="T56" fmla="*/ 594 w 1536"/>
                <a:gd name="T57" fmla="*/ 1284 h 1534"/>
                <a:gd name="T58" fmla="*/ 970 w 1536"/>
                <a:gd name="T59" fmla="*/ 1415 h 1534"/>
                <a:gd name="T60" fmla="*/ 1162 w 1536"/>
                <a:gd name="T61" fmla="*/ 1533 h 1534"/>
                <a:gd name="T62" fmla="*/ 1206 w 1536"/>
                <a:gd name="T63" fmla="*/ 1513 h 1534"/>
                <a:gd name="T64" fmla="*/ 1192 w 1536"/>
                <a:gd name="T65" fmla="*/ 1405 h 1534"/>
                <a:gd name="T66" fmla="*/ 1438 w 1536"/>
                <a:gd name="T67" fmla="*/ 1247 h 1534"/>
                <a:gd name="T68" fmla="*/ 1454 w 1536"/>
                <a:gd name="T69" fmla="*/ 712 h 1534"/>
                <a:gd name="T70" fmla="*/ 1454 w 1536"/>
                <a:gd name="T71" fmla="*/ 71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6" h="1534">
                  <a:moveTo>
                    <a:pt x="1454" y="712"/>
                  </a:moveTo>
                  <a:cubicBezTo>
                    <a:pt x="1447" y="701"/>
                    <a:pt x="1432" y="699"/>
                    <a:pt x="1422" y="706"/>
                  </a:cubicBezTo>
                  <a:cubicBezTo>
                    <a:pt x="1412" y="714"/>
                    <a:pt x="1410" y="728"/>
                    <a:pt x="1417" y="738"/>
                  </a:cubicBezTo>
                  <a:cubicBezTo>
                    <a:pt x="1465" y="806"/>
                    <a:pt x="1491" y="886"/>
                    <a:pt x="1491" y="969"/>
                  </a:cubicBezTo>
                  <a:cubicBezTo>
                    <a:pt x="1491" y="1059"/>
                    <a:pt x="1460" y="1148"/>
                    <a:pt x="1403" y="1219"/>
                  </a:cubicBezTo>
                  <a:cubicBezTo>
                    <a:pt x="1347" y="1289"/>
                    <a:pt x="1269" y="1339"/>
                    <a:pt x="1183" y="1359"/>
                  </a:cubicBezTo>
                  <a:cubicBezTo>
                    <a:pt x="1161" y="1365"/>
                    <a:pt x="1146" y="1385"/>
                    <a:pt x="1147" y="1407"/>
                  </a:cubicBezTo>
                  <a:cubicBezTo>
                    <a:pt x="1148" y="1427"/>
                    <a:pt x="1153" y="1457"/>
                    <a:pt x="1169" y="1486"/>
                  </a:cubicBezTo>
                  <a:cubicBezTo>
                    <a:pt x="1169" y="1486"/>
                    <a:pt x="1170" y="1487"/>
                    <a:pt x="1169" y="1488"/>
                  </a:cubicBezTo>
                  <a:cubicBezTo>
                    <a:pt x="1169" y="1489"/>
                    <a:pt x="1168" y="1489"/>
                    <a:pt x="1168" y="1488"/>
                  </a:cubicBezTo>
                  <a:cubicBezTo>
                    <a:pt x="1114" y="1482"/>
                    <a:pt x="1044" y="1461"/>
                    <a:pt x="1011" y="1396"/>
                  </a:cubicBezTo>
                  <a:cubicBezTo>
                    <a:pt x="1003" y="1380"/>
                    <a:pt x="987" y="1370"/>
                    <a:pt x="970" y="1370"/>
                  </a:cubicBezTo>
                  <a:cubicBezTo>
                    <a:pt x="909" y="1370"/>
                    <a:pt x="909" y="1370"/>
                    <a:pt x="909" y="1370"/>
                  </a:cubicBezTo>
                  <a:cubicBezTo>
                    <a:pt x="803" y="1370"/>
                    <a:pt x="702" y="1329"/>
                    <a:pt x="626" y="1252"/>
                  </a:cubicBezTo>
                  <a:cubicBezTo>
                    <a:pt x="550" y="1176"/>
                    <a:pt x="508" y="1076"/>
                    <a:pt x="508" y="969"/>
                  </a:cubicBezTo>
                  <a:cubicBezTo>
                    <a:pt x="508" y="862"/>
                    <a:pt x="550" y="762"/>
                    <a:pt x="626" y="686"/>
                  </a:cubicBezTo>
                  <a:cubicBezTo>
                    <a:pt x="702" y="610"/>
                    <a:pt x="803" y="568"/>
                    <a:pt x="909" y="568"/>
                  </a:cubicBezTo>
                  <a:cubicBezTo>
                    <a:pt x="1090" y="568"/>
                    <a:pt x="1090" y="568"/>
                    <a:pt x="1090" y="568"/>
                  </a:cubicBezTo>
                  <a:cubicBezTo>
                    <a:pt x="1185" y="568"/>
                    <a:pt x="1278" y="602"/>
                    <a:pt x="1351" y="665"/>
                  </a:cubicBezTo>
                  <a:cubicBezTo>
                    <a:pt x="1360" y="673"/>
                    <a:pt x="1375" y="672"/>
                    <a:pt x="1383" y="663"/>
                  </a:cubicBezTo>
                  <a:cubicBezTo>
                    <a:pt x="1391" y="653"/>
                    <a:pt x="1390" y="639"/>
                    <a:pt x="1380" y="631"/>
                  </a:cubicBezTo>
                  <a:cubicBezTo>
                    <a:pt x="1299" y="561"/>
                    <a:pt x="1196" y="523"/>
                    <a:pt x="1090" y="523"/>
                  </a:cubicBezTo>
                  <a:cubicBezTo>
                    <a:pt x="1067" y="523"/>
                    <a:pt x="1067" y="523"/>
                    <a:pt x="1067" y="523"/>
                  </a:cubicBezTo>
                  <a:cubicBezTo>
                    <a:pt x="1071" y="498"/>
                    <a:pt x="1073" y="472"/>
                    <a:pt x="1073" y="446"/>
                  </a:cubicBezTo>
                  <a:cubicBezTo>
                    <a:pt x="1073" y="328"/>
                    <a:pt x="1027" y="216"/>
                    <a:pt x="942" y="131"/>
                  </a:cubicBezTo>
                  <a:cubicBezTo>
                    <a:pt x="857" y="47"/>
                    <a:pt x="745" y="0"/>
                    <a:pt x="627" y="0"/>
                  </a:cubicBezTo>
                  <a:cubicBezTo>
                    <a:pt x="446" y="0"/>
                    <a:pt x="446" y="0"/>
                    <a:pt x="446" y="0"/>
                  </a:cubicBezTo>
                  <a:cubicBezTo>
                    <a:pt x="328" y="0"/>
                    <a:pt x="216" y="47"/>
                    <a:pt x="131" y="131"/>
                  </a:cubicBezTo>
                  <a:cubicBezTo>
                    <a:pt x="47" y="216"/>
                    <a:pt x="0" y="328"/>
                    <a:pt x="0" y="446"/>
                  </a:cubicBezTo>
                  <a:cubicBezTo>
                    <a:pt x="0" y="499"/>
                    <a:pt x="9" y="551"/>
                    <a:pt x="28" y="600"/>
                  </a:cubicBezTo>
                  <a:cubicBezTo>
                    <a:pt x="32" y="612"/>
                    <a:pt x="45" y="618"/>
                    <a:pt x="57" y="614"/>
                  </a:cubicBezTo>
                  <a:cubicBezTo>
                    <a:pt x="68" y="609"/>
                    <a:pt x="74" y="596"/>
                    <a:pt x="70" y="585"/>
                  </a:cubicBezTo>
                  <a:cubicBezTo>
                    <a:pt x="53" y="540"/>
                    <a:pt x="45" y="494"/>
                    <a:pt x="45" y="446"/>
                  </a:cubicBezTo>
                  <a:cubicBezTo>
                    <a:pt x="45" y="340"/>
                    <a:pt x="87" y="239"/>
                    <a:pt x="163" y="163"/>
                  </a:cubicBezTo>
                  <a:cubicBezTo>
                    <a:pt x="239" y="87"/>
                    <a:pt x="340" y="45"/>
                    <a:pt x="446" y="45"/>
                  </a:cubicBezTo>
                  <a:cubicBezTo>
                    <a:pt x="627" y="45"/>
                    <a:pt x="627" y="45"/>
                    <a:pt x="627" y="45"/>
                  </a:cubicBezTo>
                  <a:cubicBezTo>
                    <a:pt x="733" y="45"/>
                    <a:pt x="834" y="87"/>
                    <a:pt x="910" y="163"/>
                  </a:cubicBezTo>
                  <a:cubicBezTo>
                    <a:pt x="986" y="239"/>
                    <a:pt x="1028" y="340"/>
                    <a:pt x="1028" y="446"/>
                  </a:cubicBezTo>
                  <a:cubicBezTo>
                    <a:pt x="1028" y="472"/>
                    <a:pt x="1025" y="498"/>
                    <a:pt x="1021" y="523"/>
                  </a:cubicBezTo>
                  <a:cubicBezTo>
                    <a:pt x="909" y="523"/>
                    <a:pt x="909" y="523"/>
                    <a:pt x="909" y="523"/>
                  </a:cubicBezTo>
                  <a:cubicBezTo>
                    <a:pt x="791" y="523"/>
                    <a:pt x="679" y="569"/>
                    <a:pt x="594" y="654"/>
                  </a:cubicBezTo>
                  <a:cubicBezTo>
                    <a:pt x="517" y="730"/>
                    <a:pt x="472" y="830"/>
                    <a:pt x="464" y="936"/>
                  </a:cubicBezTo>
                  <a:cubicBezTo>
                    <a:pt x="433" y="954"/>
                    <a:pt x="398" y="962"/>
                    <a:pt x="368" y="966"/>
                  </a:cubicBezTo>
                  <a:cubicBezTo>
                    <a:pt x="368" y="966"/>
                    <a:pt x="367" y="966"/>
                    <a:pt x="367" y="965"/>
                  </a:cubicBezTo>
                  <a:cubicBezTo>
                    <a:pt x="366" y="964"/>
                    <a:pt x="367" y="964"/>
                    <a:pt x="367" y="963"/>
                  </a:cubicBezTo>
                  <a:cubicBezTo>
                    <a:pt x="383" y="934"/>
                    <a:pt x="388" y="904"/>
                    <a:pt x="389" y="885"/>
                  </a:cubicBezTo>
                  <a:cubicBezTo>
                    <a:pt x="390" y="862"/>
                    <a:pt x="375" y="842"/>
                    <a:pt x="353" y="837"/>
                  </a:cubicBezTo>
                  <a:cubicBezTo>
                    <a:pt x="256" y="813"/>
                    <a:pt x="172" y="755"/>
                    <a:pt x="115" y="672"/>
                  </a:cubicBezTo>
                  <a:cubicBezTo>
                    <a:pt x="108" y="661"/>
                    <a:pt x="94" y="659"/>
                    <a:pt x="83" y="666"/>
                  </a:cubicBezTo>
                  <a:cubicBezTo>
                    <a:pt x="73" y="673"/>
                    <a:pt x="71" y="687"/>
                    <a:pt x="78" y="697"/>
                  </a:cubicBezTo>
                  <a:cubicBezTo>
                    <a:pt x="141" y="789"/>
                    <a:pt x="235" y="855"/>
                    <a:pt x="343" y="880"/>
                  </a:cubicBezTo>
                  <a:cubicBezTo>
                    <a:pt x="343" y="881"/>
                    <a:pt x="344" y="881"/>
                    <a:pt x="344" y="882"/>
                  </a:cubicBezTo>
                  <a:cubicBezTo>
                    <a:pt x="343" y="897"/>
                    <a:pt x="339" y="920"/>
                    <a:pt x="327" y="942"/>
                  </a:cubicBezTo>
                  <a:cubicBezTo>
                    <a:pt x="319" y="957"/>
                    <a:pt x="320" y="976"/>
                    <a:pt x="330" y="991"/>
                  </a:cubicBezTo>
                  <a:cubicBezTo>
                    <a:pt x="338" y="1003"/>
                    <a:pt x="353" y="1011"/>
                    <a:pt x="368" y="1011"/>
                  </a:cubicBezTo>
                  <a:cubicBezTo>
                    <a:pt x="370" y="1011"/>
                    <a:pt x="372" y="1011"/>
                    <a:pt x="374" y="1010"/>
                  </a:cubicBezTo>
                  <a:cubicBezTo>
                    <a:pt x="407" y="1006"/>
                    <a:pt x="437" y="998"/>
                    <a:pt x="463" y="987"/>
                  </a:cubicBezTo>
                  <a:cubicBezTo>
                    <a:pt x="468" y="1099"/>
                    <a:pt x="514" y="1204"/>
                    <a:pt x="594" y="1284"/>
                  </a:cubicBezTo>
                  <a:cubicBezTo>
                    <a:pt x="679" y="1369"/>
                    <a:pt x="791" y="1415"/>
                    <a:pt x="909" y="1415"/>
                  </a:cubicBezTo>
                  <a:cubicBezTo>
                    <a:pt x="970" y="1415"/>
                    <a:pt x="970" y="1415"/>
                    <a:pt x="970" y="1415"/>
                  </a:cubicBezTo>
                  <a:cubicBezTo>
                    <a:pt x="970" y="1415"/>
                    <a:pt x="971" y="1416"/>
                    <a:pt x="971" y="1416"/>
                  </a:cubicBezTo>
                  <a:cubicBezTo>
                    <a:pt x="1004" y="1481"/>
                    <a:pt x="1072" y="1522"/>
                    <a:pt x="1162" y="1533"/>
                  </a:cubicBezTo>
                  <a:cubicBezTo>
                    <a:pt x="1164" y="1533"/>
                    <a:pt x="1166" y="1534"/>
                    <a:pt x="1168" y="1534"/>
                  </a:cubicBezTo>
                  <a:cubicBezTo>
                    <a:pt x="1183" y="1534"/>
                    <a:pt x="1198" y="1526"/>
                    <a:pt x="1206" y="1513"/>
                  </a:cubicBezTo>
                  <a:cubicBezTo>
                    <a:pt x="1216" y="1499"/>
                    <a:pt x="1217" y="1480"/>
                    <a:pt x="1209" y="1464"/>
                  </a:cubicBezTo>
                  <a:cubicBezTo>
                    <a:pt x="1197" y="1442"/>
                    <a:pt x="1193" y="1420"/>
                    <a:pt x="1192" y="1405"/>
                  </a:cubicBezTo>
                  <a:cubicBezTo>
                    <a:pt x="1192" y="1404"/>
                    <a:pt x="1193" y="1403"/>
                    <a:pt x="1193" y="1403"/>
                  </a:cubicBezTo>
                  <a:cubicBezTo>
                    <a:pt x="1289" y="1380"/>
                    <a:pt x="1376" y="1325"/>
                    <a:pt x="1438" y="1247"/>
                  </a:cubicBezTo>
                  <a:cubicBezTo>
                    <a:pt x="1501" y="1168"/>
                    <a:pt x="1536" y="1070"/>
                    <a:pt x="1536" y="969"/>
                  </a:cubicBezTo>
                  <a:cubicBezTo>
                    <a:pt x="1536" y="876"/>
                    <a:pt x="1508" y="787"/>
                    <a:pt x="1454" y="712"/>
                  </a:cubicBezTo>
                  <a:close/>
                  <a:moveTo>
                    <a:pt x="1454" y="712"/>
                  </a:moveTo>
                  <a:cubicBezTo>
                    <a:pt x="1454" y="712"/>
                    <a:pt x="1454" y="712"/>
                    <a:pt x="1454" y="71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grpSp>
      <p:sp>
        <p:nvSpPr>
          <p:cNvPr id="77" name="ZoneTexte 76"/>
          <p:cNvSpPr txBox="1"/>
          <p:nvPr/>
        </p:nvSpPr>
        <p:spPr>
          <a:xfrm>
            <a:off x="2575859" y="2160627"/>
            <a:ext cx="841682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a:defRPr lang="fr-FR"/>
            </a:defPPr>
            <a:lvl1pPr marR="0" indent="0" defTabSz="2438338" fontAlgn="auto" hangingPunct="0">
              <a:lnSpc>
                <a:spcPct val="100000"/>
              </a:lnSpc>
              <a:spcBef>
                <a:spcPts val="0"/>
              </a:spcBef>
              <a:spcAft>
                <a:spcPts val="0"/>
              </a:spcAft>
              <a:buClrTx/>
              <a:buSzTx/>
              <a:buFontTx/>
              <a:buNone/>
              <a:tabLst/>
              <a:defRPr sz="1200" b="1">
                <a:solidFill>
                  <a:srgbClr val="2F75B5"/>
                </a:solidFill>
              </a:defRPr>
            </a:lvl1pPr>
          </a:lstStyle>
          <a:p>
            <a:r>
              <a:rPr lang="fr-FR" sz="1800" dirty="0">
                <a:solidFill>
                  <a:srgbClr val="F8B0CC"/>
                </a:solidFill>
                <a:latin typeface="Calibri" panose="020F0502020204030204" pitchFamily="34" charset="0"/>
                <a:cs typeface="Calibri" panose="020F0502020204030204" pitchFamily="34" charset="0"/>
                <a:sym typeface="Helvetica Neue"/>
              </a:rPr>
              <a:t>Consultation gynécologue </a:t>
            </a:r>
            <a:r>
              <a:rPr lang="fr-FR" sz="1800" b="0" dirty="0">
                <a:solidFill>
                  <a:schemeClr val="tx1"/>
                </a:solidFill>
                <a:latin typeface="Calibri" panose="020F0502020204030204" pitchFamily="34" charset="0"/>
                <a:cs typeface="Calibri" panose="020F0502020204030204" pitchFamily="34" charset="0"/>
                <a:sym typeface="Helvetica Neue"/>
              </a:rPr>
              <a:t>: envoi et partage des CR de consultation, CR échographie et ordonnances </a:t>
            </a:r>
          </a:p>
        </p:txBody>
      </p:sp>
      <p:grpSp>
        <p:nvGrpSpPr>
          <p:cNvPr id="78" name="Groupe 77"/>
          <p:cNvGrpSpPr/>
          <p:nvPr/>
        </p:nvGrpSpPr>
        <p:grpSpPr>
          <a:xfrm>
            <a:off x="1924417" y="2208130"/>
            <a:ext cx="499820" cy="569794"/>
            <a:chOff x="3558118" y="1433892"/>
            <a:chExt cx="358522" cy="428400"/>
          </a:xfrm>
        </p:grpSpPr>
        <p:sp>
          <p:nvSpPr>
            <p:cNvPr id="79" name="Freeform 5"/>
            <p:cNvSpPr>
              <a:spLocks noEditPoints="1"/>
            </p:cNvSpPr>
            <p:nvPr/>
          </p:nvSpPr>
          <p:spPr bwMode="auto">
            <a:xfrm>
              <a:off x="3558118" y="1433892"/>
              <a:ext cx="282000" cy="428400"/>
            </a:xfrm>
            <a:custGeom>
              <a:avLst/>
              <a:gdLst>
                <a:gd name="T0" fmla="*/ 865 w 1007"/>
                <a:gd name="T1" fmla="*/ 1267 h 1536"/>
                <a:gd name="T2" fmla="*/ 678 w 1007"/>
                <a:gd name="T3" fmla="*/ 1491 h 1536"/>
                <a:gd name="T4" fmla="*/ 491 w 1007"/>
                <a:gd name="T5" fmla="*/ 1136 h 1536"/>
                <a:gd name="T6" fmla="*/ 511 w 1007"/>
                <a:gd name="T7" fmla="*/ 1304 h 1536"/>
                <a:gd name="T8" fmla="*/ 845 w 1007"/>
                <a:gd name="T9" fmla="*/ 1304 h 1536"/>
                <a:gd name="T10" fmla="*/ 998 w 1007"/>
                <a:gd name="T11" fmla="*/ 1083 h 1536"/>
                <a:gd name="T12" fmla="*/ 865 w 1007"/>
                <a:gd name="T13" fmla="*/ 1106 h 1536"/>
                <a:gd name="T14" fmla="*/ 800 w 1007"/>
                <a:gd name="T15" fmla="*/ 1304 h 1536"/>
                <a:gd name="T16" fmla="*/ 556 w 1007"/>
                <a:gd name="T17" fmla="*/ 1304 h 1536"/>
                <a:gd name="T18" fmla="*/ 588 w 1007"/>
                <a:gd name="T19" fmla="*/ 1050 h 1536"/>
                <a:gd name="T20" fmla="*/ 777 w 1007"/>
                <a:gd name="T21" fmla="*/ 789 h 1536"/>
                <a:gd name="T22" fmla="*/ 930 w 1007"/>
                <a:gd name="T23" fmla="*/ 432 h 1536"/>
                <a:gd name="T24" fmla="*/ 845 w 1007"/>
                <a:gd name="T25" fmla="*/ 59 h 1536"/>
                <a:gd name="T26" fmla="*/ 715 w 1007"/>
                <a:gd name="T27" fmla="*/ 0 h 1536"/>
                <a:gd name="T28" fmla="*/ 657 w 1007"/>
                <a:gd name="T29" fmla="*/ 81 h 1536"/>
                <a:gd name="T30" fmla="*/ 787 w 1007"/>
                <a:gd name="T31" fmla="*/ 140 h 1536"/>
                <a:gd name="T32" fmla="*/ 892 w 1007"/>
                <a:gd name="T33" fmla="*/ 409 h 1536"/>
                <a:gd name="T34" fmla="*/ 619 w 1007"/>
                <a:gd name="T35" fmla="*/ 717 h 1536"/>
                <a:gd name="T36" fmla="*/ 532 w 1007"/>
                <a:gd name="T37" fmla="*/ 814 h 1536"/>
                <a:gd name="T38" fmla="*/ 660 w 1007"/>
                <a:gd name="T39" fmla="*/ 736 h 1536"/>
                <a:gd name="T40" fmla="*/ 736 w 1007"/>
                <a:gd name="T41" fmla="*/ 771 h 1536"/>
                <a:gd name="T42" fmla="*/ 543 w 1007"/>
                <a:gd name="T43" fmla="*/ 945 h 1536"/>
                <a:gd name="T44" fmla="*/ 500 w 1007"/>
                <a:gd name="T45" fmla="*/ 1092 h 1536"/>
                <a:gd name="T46" fmla="*/ 459 w 1007"/>
                <a:gd name="T47" fmla="*/ 1048 h 1536"/>
                <a:gd name="T48" fmla="*/ 432 w 1007"/>
                <a:gd name="T49" fmla="*/ 912 h 1536"/>
                <a:gd name="T50" fmla="*/ 287 w 1007"/>
                <a:gd name="T51" fmla="*/ 715 h 1536"/>
                <a:gd name="T52" fmla="*/ 441 w 1007"/>
                <a:gd name="T53" fmla="*/ 827 h 1536"/>
                <a:gd name="T54" fmla="*/ 456 w 1007"/>
                <a:gd name="T55" fmla="*/ 785 h 1536"/>
                <a:gd name="T56" fmla="*/ 276 w 1007"/>
                <a:gd name="T57" fmla="*/ 671 h 1536"/>
                <a:gd name="T58" fmla="*/ 170 w 1007"/>
                <a:gd name="T59" fmla="*/ 117 h 1536"/>
                <a:gd name="T60" fmla="*/ 287 w 1007"/>
                <a:gd name="T61" fmla="*/ 140 h 1536"/>
                <a:gd name="T62" fmla="*/ 346 w 1007"/>
                <a:gd name="T63" fmla="*/ 58 h 1536"/>
                <a:gd name="T64" fmla="*/ 216 w 1007"/>
                <a:gd name="T65" fmla="*/ 0 h 1536"/>
                <a:gd name="T66" fmla="*/ 158 w 1007"/>
                <a:gd name="T67" fmla="*/ 69 h 1536"/>
                <a:gd name="T68" fmla="*/ 73 w 1007"/>
                <a:gd name="T69" fmla="*/ 433 h 1536"/>
                <a:gd name="T70" fmla="*/ 225 w 1007"/>
                <a:gd name="T71" fmla="*/ 789 h 1536"/>
                <a:gd name="T72" fmla="*/ 414 w 1007"/>
                <a:gd name="T73" fmla="*/ 1048 h 1536"/>
                <a:gd name="T74" fmla="*/ 446 w 1007"/>
                <a:gd name="T75" fmla="*/ 1304 h 1536"/>
                <a:gd name="T76" fmla="*/ 910 w 1007"/>
                <a:gd name="T77" fmla="*/ 1304 h 1536"/>
                <a:gd name="T78" fmla="*/ 1007 w 1007"/>
                <a:gd name="T79" fmla="*/ 1147 h 1536"/>
                <a:gd name="T80" fmla="*/ 787 w 1007"/>
                <a:gd name="T81" fmla="*/ 95 h 1536"/>
                <a:gd name="T82" fmla="*/ 702 w 1007"/>
                <a:gd name="T83" fmla="*/ 81 h 1536"/>
                <a:gd name="T84" fmla="*/ 715 w 1007"/>
                <a:gd name="T85" fmla="*/ 45 h 1536"/>
                <a:gd name="T86" fmla="*/ 800 w 1007"/>
                <a:gd name="T87" fmla="*/ 58 h 1536"/>
                <a:gd name="T88" fmla="*/ 216 w 1007"/>
                <a:gd name="T89" fmla="*/ 45 h 1536"/>
                <a:gd name="T90" fmla="*/ 301 w 1007"/>
                <a:gd name="T91" fmla="*/ 58 h 1536"/>
                <a:gd name="T92" fmla="*/ 287 w 1007"/>
                <a:gd name="T93" fmla="*/ 95 h 1536"/>
                <a:gd name="T94" fmla="*/ 203 w 1007"/>
                <a:gd name="T95" fmla="*/ 81 h 1536"/>
                <a:gd name="T96" fmla="*/ 203 w 1007"/>
                <a:gd name="T97" fmla="*/ 5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7" h="1536">
                  <a:moveTo>
                    <a:pt x="999" y="1103"/>
                  </a:moveTo>
                  <a:cubicBezTo>
                    <a:pt x="922" y="1118"/>
                    <a:pt x="865" y="1186"/>
                    <a:pt x="865" y="1267"/>
                  </a:cubicBezTo>
                  <a:cubicBezTo>
                    <a:pt x="865" y="1304"/>
                    <a:pt x="865" y="1304"/>
                    <a:pt x="865" y="1304"/>
                  </a:cubicBezTo>
                  <a:cubicBezTo>
                    <a:pt x="865" y="1407"/>
                    <a:pt x="781" y="1491"/>
                    <a:pt x="678" y="1491"/>
                  </a:cubicBezTo>
                  <a:cubicBezTo>
                    <a:pt x="575" y="1491"/>
                    <a:pt x="491" y="1407"/>
                    <a:pt x="491" y="1304"/>
                  </a:cubicBezTo>
                  <a:cubicBezTo>
                    <a:pt x="491" y="1136"/>
                    <a:pt x="491" y="1136"/>
                    <a:pt x="491" y="1136"/>
                  </a:cubicBezTo>
                  <a:cubicBezTo>
                    <a:pt x="498" y="1137"/>
                    <a:pt x="504" y="1137"/>
                    <a:pt x="511" y="1136"/>
                  </a:cubicBezTo>
                  <a:cubicBezTo>
                    <a:pt x="511" y="1304"/>
                    <a:pt x="511" y="1304"/>
                    <a:pt x="511" y="1304"/>
                  </a:cubicBezTo>
                  <a:cubicBezTo>
                    <a:pt x="511" y="1397"/>
                    <a:pt x="586" y="1472"/>
                    <a:pt x="678" y="1472"/>
                  </a:cubicBezTo>
                  <a:cubicBezTo>
                    <a:pt x="770" y="1472"/>
                    <a:pt x="845" y="1397"/>
                    <a:pt x="845" y="1304"/>
                  </a:cubicBezTo>
                  <a:cubicBezTo>
                    <a:pt x="845" y="1267"/>
                    <a:pt x="845" y="1267"/>
                    <a:pt x="845" y="1267"/>
                  </a:cubicBezTo>
                  <a:cubicBezTo>
                    <a:pt x="845" y="1175"/>
                    <a:pt x="911" y="1099"/>
                    <a:pt x="998" y="1083"/>
                  </a:cubicBezTo>
                  <a:cubicBezTo>
                    <a:pt x="1006" y="1037"/>
                    <a:pt x="1006" y="1037"/>
                    <a:pt x="1006" y="1037"/>
                  </a:cubicBezTo>
                  <a:cubicBezTo>
                    <a:pt x="952" y="1043"/>
                    <a:pt x="903" y="1067"/>
                    <a:pt x="865" y="1106"/>
                  </a:cubicBezTo>
                  <a:cubicBezTo>
                    <a:pt x="823" y="1150"/>
                    <a:pt x="800" y="1207"/>
                    <a:pt x="800" y="1267"/>
                  </a:cubicBezTo>
                  <a:cubicBezTo>
                    <a:pt x="800" y="1304"/>
                    <a:pt x="800" y="1304"/>
                    <a:pt x="800" y="1304"/>
                  </a:cubicBezTo>
                  <a:cubicBezTo>
                    <a:pt x="800" y="1372"/>
                    <a:pt x="745" y="1427"/>
                    <a:pt x="678" y="1427"/>
                  </a:cubicBezTo>
                  <a:cubicBezTo>
                    <a:pt x="611" y="1427"/>
                    <a:pt x="556" y="1372"/>
                    <a:pt x="556" y="1304"/>
                  </a:cubicBezTo>
                  <a:cubicBezTo>
                    <a:pt x="556" y="1117"/>
                    <a:pt x="556" y="1117"/>
                    <a:pt x="556" y="1117"/>
                  </a:cubicBezTo>
                  <a:cubicBezTo>
                    <a:pt x="576" y="1101"/>
                    <a:pt x="588" y="1077"/>
                    <a:pt x="588" y="1050"/>
                  </a:cubicBezTo>
                  <a:cubicBezTo>
                    <a:pt x="588" y="954"/>
                    <a:pt x="588" y="954"/>
                    <a:pt x="588" y="954"/>
                  </a:cubicBezTo>
                  <a:cubicBezTo>
                    <a:pt x="672" y="929"/>
                    <a:pt x="741" y="869"/>
                    <a:pt x="777" y="789"/>
                  </a:cubicBezTo>
                  <a:cubicBezTo>
                    <a:pt x="792" y="757"/>
                    <a:pt x="785" y="721"/>
                    <a:pt x="764" y="697"/>
                  </a:cubicBezTo>
                  <a:cubicBezTo>
                    <a:pt x="764" y="696"/>
                    <a:pt x="930" y="433"/>
                    <a:pt x="930" y="432"/>
                  </a:cubicBezTo>
                  <a:cubicBezTo>
                    <a:pt x="1002" y="308"/>
                    <a:pt x="967" y="161"/>
                    <a:pt x="845" y="69"/>
                  </a:cubicBezTo>
                  <a:cubicBezTo>
                    <a:pt x="845" y="59"/>
                    <a:pt x="845" y="59"/>
                    <a:pt x="845" y="59"/>
                  </a:cubicBezTo>
                  <a:cubicBezTo>
                    <a:pt x="845" y="26"/>
                    <a:pt x="819" y="0"/>
                    <a:pt x="787" y="0"/>
                  </a:cubicBezTo>
                  <a:cubicBezTo>
                    <a:pt x="715" y="0"/>
                    <a:pt x="715" y="0"/>
                    <a:pt x="715" y="0"/>
                  </a:cubicBezTo>
                  <a:cubicBezTo>
                    <a:pt x="683" y="0"/>
                    <a:pt x="657" y="26"/>
                    <a:pt x="657" y="58"/>
                  </a:cubicBezTo>
                  <a:cubicBezTo>
                    <a:pt x="657" y="81"/>
                    <a:pt x="657" y="81"/>
                    <a:pt x="657" y="81"/>
                  </a:cubicBezTo>
                  <a:cubicBezTo>
                    <a:pt x="657" y="114"/>
                    <a:pt x="683" y="140"/>
                    <a:pt x="715" y="140"/>
                  </a:cubicBezTo>
                  <a:cubicBezTo>
                    <a:pt x="787" y="140"/>
                    <a:pt x="787" y="140"/>
                    <a:pt x="787" y="140"/>
                  </a:cubicBezTo>
                  <a:cubicBezTo>
                    <a:pt x="805" y="140"/>
                    <a:pt x="822" y="131"/>
                    <a:pt x="833" y="117"/>
                  </a:cubicBezTo>
                  <a:cubicBezTo>
                    <a:pt x="924" y="195"/>
                    <a:pt x="948" y="311"/>
                    <a:pt x="892" y="409"/>
                  </a:cubicBezTo>
                  <a:cubicBezTo>
                    <a:pt x="727" y="671"/>
                    <a:pt x="727" y="671"/>
                    <a:pt x="727" y="671"/>
                  </a:cubicBezTo>
                  <a:cubicBezTo>
                    <a:pt x="685" y="657"/>
                    <a:pt x="638" y="676"/>
                    <a:pt x="619" y="717"/>
                  </a:cubicBezTo>
                  <a:cubicBezTo>
                    <a:pt x="604" y="749"/>
                    <a:pt x="578" y="773"/>
                    <a:pt x="546" y="785"/>
                  </a:cubicBezTo>
                  <a:cubicBezTo>
                    <a:pt x="534" y="789"/>
                    <a:pt x="528" y="802"/>
                    <a:pt x="532" y="814"/>
                  </a:cubicBezTo>
                  <a:cubicBezTo>
                    <a:pt x="537" y="825"/>
                    <a:pt x="549" y="831"/>
                    <a:pt x="561" y="827"/>
                  </a:cubicBezTo>
                  <a:cubicBezTo>
                    <a:pt x="605" y="811"/>
                    <a:pt x="640" y="779"/>
                    <a:pt x="660" y="736"/>
                  </a:cubicBezTo>
                  <a:cubicBezTo>
                    <a:pt x="670" y="715"/>
                    <a:pt x="695" y="705"/>
                    <a:pt x="716" y="715"/>
                  </a:cubicBezTo>
                  <a:cubicBezTo>
                    <a:pt x="737" y="725"/>
                    <a:pt x="746" y="750"/>
                    <a:pt x="736" y="771"/>
                  </a:cubicBezTo>
                  <a:cubicBezTo>
                    <a:pt x="704" y="841"/>
                    <a:pt x="643" y="893"/>
                    <a:pt x="568" y="913"/>
                  </a:cubicBezTo>
                  <a:cubicBezTo>
                    <a:pt x="553" y="917"/>
                    <a:pt x="543" y="930"/>
                    <a:pt x="543" y="945"/>
                  </a:cubicBezTo>
                  <a:cubicBezTo>
                    <a:pt x="543" y="1050"/>
                    <a:pt x="543" y="1050"/>
                    <a:pt x="543" y="1050"/>
                  </a:cubicBezTo>
                  <a:cubicBezTo>
                    <a:pt x="543" y="1073"/>
                    <a:pt x="524" y="1092"/>
                    <a:pt x="500" y="1092"/>
                  </a:cubicBezTo>
                  <a:cubicBezTo>
                    <a:pt x="500" y="1092"/>
                    <a:pt x="499" y="1092"/>
                    <a:pt x="499" y="1092"/>
                  </a:cubicBezTo>
                  <a:cubicBezTo>
                    <a:pt x="477" y="1091"/>
                    <a:pt x="459" y="1071"/>
                    <a:pt x="459" y="1048"/>
                  </a:cubicBezTo>
                  <a:cubicBezTo>
                    <a:pt x="459" y="947"/>
                    <a:pt x="459" y="947"/>
                    <a:pt x="459" y="947"/>
                  </a:cubicBezTo>
                  <a:cubicBezTo>
                    <a:pt x="459" y="931"/>
                    <a:pt x="448" y="917"/>
                    <a:pt x="432" y="912"/>
                  </a:cubicBezTo>
                  <a:cubicBezTo>
                    <a:pt x="358" y="892"/>
                    <a:pt x="298" y="840"/>
                    <a:pt x="266" y="771"/>
                  </a:cubicBezTo>
                  <a:cubicBezTo>
                    <a:pt x="256" y="750"/>
                    <a:pt x="266" y="725"/>
                    <a:pt x="287" y="715"/>
                  </a:cubicBezTo>
                  <a:cubicBezTo>
                    <a:pt x="308" y="705"/>
                    <a:pt x="332" y="715"/>
                    <a:pt x="342" y="736"/>
                  </a:cubicBezTo>
                  <a:cubicBezTo>
                    <a:pt x="362" y="779"/>
                    <a:pt x="397" y="811"/>
                    <a:pt x="441" y="827"/>
                  </a:cubicBezTo>
                  <a:cubicBezTo>
                    <a:pt x="453" y="831"/>
                    <a:pt x="466" y="825"/>
                    <a:pt x="470" y="814"/>
                  </a:cubicBezTo>
                  <a:cubicBezTo>
                    <a:pt x="474" y="802"/>
                    <a:pt x="468" y="789"/>
                    <a:pt x="456" y="785"/>
                  </a:cubicBezTo>
                  <a:cubicBezTo>
                    <a:pt x="433" y="777"/>
                    <a:pt x="402" y="758"/>
                    <a:pt x="383" y="717"/>
                  </a:cubicBezTo>
                  <a:cubicBezTo>
                    <a:pt x="364" y="676"/>
                    <a:pt x="317" y="657"/>
                    <a:pt x="276" y="671"/>
                  </a:cubicBezTo>
                  <a:cubicBezTo>
                    <a:pt x="111" y="409"/>
                    <a:pt x="111" y="409"/>
                    <a:pt x="111" y="409"/>
                  </a:cubicBezTo>
                  <a:cubicBezTo>
                    <a:pt x="54" y="311"/>
                    <a:pt x="79" y="195"/>
                    <a:pt x="170" y="117"/>
                  </a:cubicBezTo>
                  <a:cubicBezTo>
                    <a:pt x="181" y="131"/>
                    <a:pt x="197" y="140"/>
                    <a:pt x="216" y="140"/>
                  </a:cubicBezTo>
                  <a:cubicBezTo>
                    <a:pt x="287" y="140"/>
                    <a:pt x="287" y="140"/>
                    <a:pt x="287" y="140"/>
                  </a:cubicBezTo>
                  <a:cubicBezTo>
                    <a:pt x="320" y="140"/>
                    <a:pt x="346" y="114"/>
                    <a:pt x="346" y="81"/>
                  </a:cubicBezTo>
                  <a:cubicBezTo>
                    <a:pt x="346" y="58"/>
                    <a:pt x="346" y="58"/>
                    <a:pt x="346" y="58"/>
                  </a:cubicBezTo>
                  <a:cubicBezTo>
                    <a:pt x="346" y="26"/>
                    <a:pt x="320" y="0"/>
                    <a:pt x="287" y="0"/>
                  </a:cubicBezTo>
                  <a:cubicBezTo>
                    <a:pt x="216" y="0"/>
                    <a:pt x="216" y="0"/>
                    <a:pt x="216" y="0"/>
                  </a:cubicBezTo>
                  <a:cubicBezTo>
                    <a:pt x="184" y="0"/>
                    <a:pt x="158" y="26"/>
                    <a:pt x="158" y="58"/>
                  </a:cubicBezTo>
                  <a:cubicBezTo>
                    <a:pt x="158" y="69"/>
                    <a:pt x="158" y="69"/>
                    <a:pt x="158" y="69"/>
                  </a:cubicBezTo>
                  <a:cubicBezTo>
                    <a:pt x="36" y="161"/>
                    <a:pt x="0" y="308"/>
                    <a:pt x="72" y="432"/>
                  </a:cubicBezTo>
                  <a:cubicBezTo>
                    <a:pt x="73" y="432"/>
                    <a:pt x="73" y="432"/>
                    <a:pt x="73" y="433"/>
                  </a:cubicBezTo>
                  <a:cubicBezTo>
                    <a:pt x="238" y="696"/>
                    <a:pt x="238" y="696"/>
                    <a:pt x="238" y="696"/>
                  </a:cubicBezTo>
                  <a:cubicBezTo>
                    <a:pt x="217" y="721"/>
                    <a:pt x="210" y="757"/>
                    <a:pt x="225" y="789"/>
                  </a:cubicBezTo>
                  <a:cubicBezTo>
                    <a:pt x="262" y="869"/>
                    <a:pt x="330" y="929"/>
                    <a:pt x="414" y="954"/>
                  </a:cubicBezTo>
                  <a:cubicBezTo>
                    <a:pt x="414" y="1048"/>
                    <a:pt x="414" y="1048"/>
                    <a:pt x="414" y="1048"/>
                  </a:cubicBezTo>
                  <a:cubicBezTo>
                    <a:pt x="414" y="1075"/>
                    <a:pt x="427" y="1100"/>
                    <a:pt x="446" y="1117"/>
                  </a:cubicBezTo>
                  <a:cubicBezTo>
                    <a:pt x="446" y="1304"/>
                    <a:pt x="446" y="1304"/>
                    <a:pt x="446" y="1304"/>
                  </a:cubicBezTo>
                  <a:cubicBezTo>
                    <a:pt x="446" y="1432"/>
                    <a:pt x="550" y="1536"/>
                    <a:pt x="678" y="1536"/>
                  </a:cubicBezTo>
                  <a:cubicBezTo>
                    <a:pt x="806" y="1536"/>
                    <a:pt x="910" y="1432"/>
                    <a:pt x="910" y="1304"/>
                  </a:cubicBezTo>
                  <a:cubicBezTo>
                    <a:pt x="910" y="1267"/>
                    <a:pt x="910" y="1267"/>
                    <a:pt x="910" y="1267"/>
                  </a:cubicBezTo>
                  <a:cubicBezTo>
                    <a:pt x="910" y="1208"/>
                    <a:pt x="951" y="1158"/>
                    <a:pt x="1007" y="1147"/>
                  </a:cubicBezTo>
                  <a:moveTo>
                    <a:pt x="800" y="81"/>
                  </a:moveTo>
                  <a:cubicBezTo>
                    <a:pt x="800" y="89"/>
                    <a:pt x="794" y="95"/>
                    <a:pt x="787" y="95"/>
                  </a:cubicBezTo>
                  <a:cubicBezTo>
                    <a:pt x="715" y="95"/>
                    <a:pt x="715" y="95"/>
                    <a:pt x="715" y="95"/>
                  </a:cubicBezTo>
                  <a:cubicBezTo>
                    <a:pt x="708" y="95"/>
                    <a:pt x="702" y="89"/>
                    <a:pt x="702" y="81"/>
                  </a:cubicBezTo>
                  <a:cubicBezTo>
                    <a:pt x="702" y="58"/>
                    <a:pt x="702" y="58"/>
                    <a:pt x="702" y="58"/>
                  </a:cubicBezTo>
                  <a:cubicBezTo>
                    <a:pt x="702" y="51"/>
                    <a:pt x="708" y="45"/>
                    <a:pt x="715" y="45"/>
                  </a:cubicBezTo>
                  <a:cubicBezTo>
                    <a:pt x="787" y="45"/>
                    <a:pt x="787" y="45"/>
                    <a:pt x="787" y="45"/>
                  </a:cubicBezTo>
                  <a:cubicBezTo>
                    <a:pt x="794" y="45"/>
                    <a:pt x="800" y="51"/>
                    <a:pt x="800" y="58"/>
                  </a:cubicBezTo>
                  <a:lnTo>
                    <a:pt x="800" y="81"/>
                  </a:lnTo>
                  <a:close/>
                  <a:moveTo>
                    <a:pt x="216" y="45"/>
                  </a:moveTo>
                  <a:cubicBezTo>
                    <a:pt x="287" y="45"/>
                    <a:pt x="287" y="45"/>
                    <a:pt x="287" y="45"/>
                  </a:cubicBezTo>
                  <a:cubicBezTo>
                    <a:pt x="295" y="45"/>
                    <a:pt x="301" y="51"/>
                    <a:pt x="301" y="58"/>
                  </a:cubicBezTo>
                  <a:cubicBezTo>
                    <a:pt x="301" y="81"/>
                    <a:pt x="301" y="81"/>
                    <a:pt x="301" y="81"/>
                  </a:cubicBezTo>
                  <a:cubicBezTo>
                    <a:pt x="301" y="89"/>
                    <a:pt x="295" y="95"/>
                    <a:pt x="287" y="95"/>
                  </a:cubicBezTo>
                  <a:cubicBezTo>
                    <a:pt x="216" y="95"/>
                    <a:pt x="216" y="95"/>
                    <a:pt x="216" y="95"/>
                  </a:cubicBezTo>
                  <a:cubicBezTo>
                    <a:pt x="209" y="95"/>
                    <a:pt x="203" y="89"/>
                    <a:pt x="203" y="81"/>
                  </a:cubicBezTo>
                  <a:cubicBezTo>
                    <a:pt x="203" y="58"/>
                    <a:pt x="203" y="58"/>
                    <a:pt x="203" y="58"/>
                  </a:cubicBezTo>
                  <a:cubicBezTo>
                    <a:pt x="203" y="58"/>
                    <a:pt x="203" y="58"/>
                    <a:pt x="203" y="58"/>
                  </a:cubicBezTo>
                  <a:cubicBezTo>
                    <a:pt x="203" y="51"/>
                    <a:pt x="209" y="45"/>
                    <a:pt x="216" y="45"/>
                  </a:cubicBezTo>
                  <a:close/>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80" name="Line 10"/>
            <p:cNvSpPr>
              <a:spLocks noChangeShapeType="1"/>
            </p:cNvSpPr>
            <p:nvPr/>
          </p:nvSpPr>
          <p:spPr bwMode="auto">
            <a:xfrm>
              <a:off x="3794642" y="178736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Line 11"/>
            <p:cNvSpPr>
              <a:spLocks noChangeShapeType="1"/>
            </p:cNvSpPr>
            <p:nvPr/>
          </p:nvSpPr>
          <p:spPr bwMode="auto">
            <a:xfrm>
              <a:off x="3794642" y="178736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82" name="Groupe 81"/>
            <p:cNvGrpSpPr>
              <a:grpSpLocks noChangeAspect="1"/>
            </p:cNvGrpSpPr>
            <p:nvPr/>
          </p:nvGrpSpPr>
          <p:grpSpPr>
            <a:xfrm>
              <a:off x="3834770" y="1697850"/>
              <a:ext cx="81870" cy="82800"/>
              <a:chOff x="3836675" y="1682610"/>
              <a:chExt cx="101125" cy="102274"/>
            </a:xfrm>
          </p:grpSpPr>
          <p:sp>
            <p:nvSpPr>
              <p:cNvPr id="83" name="Line 6"/>
              <p:cNvSpPr>
                <a:spLocks noChangeShapeType="1"/>
              </p:cNvSpPr>
              <p:nvPr/>
            </p:nvSpPr>
            <p:spPr bwMode="auto">
              <a:xfrm>
                <a:off x="3857850" y="173588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Line 7"/>
              <p:cNvSpPr>
                <a:spLocks noChangeShapeType="1"/>
              </p:cNvSpPr>
              <p:nvPr/>
            </p:nvSpPr>
            <p:spPr bwMode="auto">
              <a:xfrm>
                <a:off x="3857850" y="173588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Line 8"/>
              <p:cNvSpPr>
                <a:spLocks noChangeShapeType="1"/>
              </p:cNvSpPr>
              <p:nvPr/>
            </p:nvSpPr>
            <p:spPr bwMode="auto">
              <a:xfrm>
                <a:off x="3857620" y="17540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Line 9"/>
              <p:cNvSpPr>
                <a:spLocks noChangeShapeType="1"/>
              </p:cNvSpPr>
              <p:nvPr/>
            </p:nvSpPr>
            <p:spPr bwMode="auto">
              <a:xfrm>
                <a:off x="3857620" y="17540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5"/>
              <p:cNvSpPr>
                <a:spLocks noEditPoints="1"/>
              </p:cNvSpPr>
              <p:nvPr/>
            </p:nvSpPr>
            <p:spPr bwMode="auto">
              <a:xfrm>
                <a:off x="3860578" y="1706282"/>
                <a:ext cx="55159" cy="54929"/>
              </a:xfrm>
              <a:custGeom>
                <a:avLst/>
                <a:gdLst>
                  <a:gd name="T0" fmla="*/ 99 w 197"/>
                  <a:gd name="T1" fmla="*/ 0 h 197"/>
                  <a:gd name="T2" fmla="*/ 0 w 197"/>
                  <a:gd name="T3" fmla="*/ 98 h 197"/>
                  <a:gd name="T4" fmla="*/ 99 w 197"/>
                  <a:gd name="T5" fmla="*/ 197 h 197"/>
                  <a:gd name="T6" fmla="*/ 197 w 197"/>
                  <a:gd name="T7" fmla="*/ 98 h 197"/>
                  <a:gd name="T8" fmla="*/ 99 w 197"/>
                  <a:gd name="T9" fmla="*/ 0 h 197"/>
                  <a:gd name="T10" fmla="*/ 99 w 197"/>
                  <a:gd name="T11" fmla="*/ 152 h 197"/>
                  <a:gd name="T12" fmla="*/ 46 w 197"/>
                  <a:gd name="T13" fmla="*/ 98 h 197"/>
                  <a:gd name="T14" fmla="*/ 99 w 197"/>
                  <a:gd name="T15" fmla="*/ 45 h 197"/>
                  <a:gd name="T16" fmla="*/ 152 w 197"/>
                  <a:gd name="T17" fmla="*/ 98 h 197"/>
                  <a:gd name="T18" fmla="*/ 99 w 197"/>
                  <a:gd name="T19" fmla="*/ 152 h 197"/>
                  <a:gd name="T20" fmla="*/ 99 w 197"/>
                  <a:gd name="T21" fmla="*/ 152 h 197"/>
                  <a:gd name="T22" fmla="*/ 99 w 197"/>
                  <a:gd name="T23" fmla="*/ 15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97">
                    <a:moveTo>
                      <a:pt x="99" y="0"/>
                    </a:moveTo>
                    <a:cubicBezTo>
                      <a:pt x="45" y="0"/>
                      <a:pt x="0" y="44"/>
                      <a:pt x="0" y="98"/>
                    </a:cubicBezTo>
                    <a:cubicBezTo>
                      <a:pt x="0" y="153"/>
                      <a:pt x="45" y="197"/>
                      <a:pt x="99" y="197"/>
                    </a:cubicBezTo>
                    <a:cubicBezTo>
                      <a:pt x="153" y="197"/>
                      <a:pt x="197" y="153"/>
                      <a:pt x="197" y="98"/>
                    </a:cubicBezTo>
                    <a:cubicBezTo>
                      <a:pt x="197" y="44"/>
                      <a:pt x="153" y="0"/>
                      <a:pt x="99" y="0"/>
                    </a:cubicBezTo>
                    <a:close/>
                    <a:moveTo>
                      <a:pt x="99" y="152"/>
                    </a:moveTo>
                    <a:cubicBezTo>
                      <a:pt x="69" y="152"/>
                      <a:pt x="46" y="128"/>
                      <a:pt x="46" y="98"/>
                    </a:cubicBezTo>
                    <a:cubicBezTo>
                      <a:pt x="46" y="69"/>
                      <a:pt x="69" y="45"/>
                      <a:pt x="99" y="45"/>
                    </a:cubicBezTo>
                    <a:cubicBezTo>
                      <a:pt x="128" y="45"/>
                      <a:pt x="152" y="69"/>
                      <a:pt x="152" y="98"/>
                    </a:cubicBezTo>
                    <a:cubicBezTo>
                      <a:pt x="152" y="128"/>
                      <a:pt x="128" y="152"/>
                      <a:pt x="99" y="152"/>
                    </a:cubicBezTo>
                    <a:close/>
                    <a:moveTo>
                      <a:pt x="99" y="152"/>
                    </a:moveTo>
                    <a:cubicBezTo>
                      <a:pt x="99" y="152"/>
                      <a:pt x="99" y="152"/>
                      <a:pt x="99" y="152"/>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a:p>
            </p:txBody>
          </p:sp>
          <p:sp>
            <p:nvSpPr>
              <p:cNvPr id="88" name="Freeform 16"/>
              <p:cNvSpPr>
                <a:spLocks/>
              </p:cNvSpPr>
              <p:nvPr/>
            </p:nvSpPr>
            <p:spPr bwMode="auto">
              <a:xfrm>
                <a:off x="3836675" y="1682610"/>
                <a:ext cx="101125" cy="102274"/>
              </a:xfrm>
              <a:custGeom>
                <a:avLst/>
                <a:gdLst>
                  <a:gd name="T0" fmla="*/ 9 w 361"/>
                  <a:gd name="T1" fmla="*/ 241 h 367"/>
                  <a:gd name="T2" fmla="*/ 184 w 361"/>
                  <a:gd name="T3" fmla="*/ 367 h 367"/>
                  <a:gd name="T4" fmla="*/ 357 w 361"/>
                  <a:gd name="T5" fmla="*/ 243 h 367"/>
                  <a:gd name="T6" fmla="*/ 343 w 361"/>
                  <a:gd name="T7" fmla="*/ 215 h 367"/>
                  <a:gd name="T8" fmla="*/ 315 w 361"/>
                  <a:gd name="T9" fmla="*/ 229 h 367"/>
                  <a:gd name="T10" fmla="*/ 184 w 361"/>
                  <a:gd name="T11" fmla="*/ 322 h 367"/>
                  <a:gd name="T12" fmla="*/ 45 w 361"/>
                  <a:gd name="T13" fmla="*/ 177 h 367"/>
                  <a:gd name="T14" fmla="*/ 184 w 361"/>
                  <a:gd name="T15" fmla="*/ 45 h 367"/>
                  <a:gd name="T16" fmla="*/ 315 w 361"/>
                  <a:gd name="T17" fmla="*/ 138 h 367"/>
                  <a:gd name="T18" fmla="*/ 343 w 361"/>
                  <a:gd name="T19" fmla="*/ 152 h 367"/>
                  <a:gd name="T20" fmla="*/ 357 w 361"/>
                  <a:gd name="T21" fmla="*/ 124 h 367"/>
                  <a:gd name="T22" fmla="*/ 184 w 361"/>
                  <a:gd name="T23" fmla="*/ 0 h 367"/>
                  <a:gd name="T24" fmla="*/ 8 w 361"/>
                  <a:gd name="T25" fmla="*/ 131 h 367"/>
                  <a:gd name="T26" fmla="*/ 0 w 361"/>
                  <a:gd name="T27" fmla="*/ 177 h 367"/>
                  <a:gd name="T28" fmla="*/ 1 w 361"/>
                  <a:gd name="T29" fmla="*/ 19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367">
                    <a:moveTo>
                      <a:pt x="9" y="241"/>
                    </a:moveTo>
                    <a:cubicBezTo>
                      <a:pt x="34" y="314"/>
                      <a:pt x="103" y="367"/>
                      <a:pt x="184" y="367"/>
                    </a:cubicBezTo>
                    <a:cubicBezTo>
                      <a:pt x="262" y="367"/>
                      <a:pt x="332" y="317"/>
                      <a:pt x="357" y="243"/>
                    </a:cubicBezTo>
                    <a:cubicBezTo>
                      <a:pt x="361" y="232"/>
                      <a:pt x="355" y="219"/>
                      <a:pt x="343" y="215"/>
                    </a:cubicBezTo>
                    <a:cubicBezTo>
                      <a:pt x="332" y="211"/>
                      <a:pt x="319" y="217"/>
                      <a:pt x="315" y="229"/>
                    </a:cubicBezTo>
                    <a:cubicBezTo>
                      <a:pt x="296" y="285"/>
                      <a:pt x="243" y="322"/>
                      <a:pt x="184" y="322"/>
                    </a:cubicBezTo>
                    <a:cubicBezTo>
                      <a:pt x="105" y="322"/>
                      <a:pt x="41" y="256"/>
                      <a:pt x="45" y="177"/>
                    </a:cubicBezTo>
                    <a:cubicBezTo>
                      <a:pt x="49" y="104"/>
                      <a:pt x="109" y="45"/>
                      <a:pt x="184" y="45"/>
                    </a:cubicBezTo>
                    <a:cubicBezTo>
                      <a:pt x="243" y="45"/>
                      <a:pt x="296" y="82"/>
                      <a:pt x="315" y="138"/>
                    </a:cubicBezTo>
                    <a:cubicBezTo>
                      <a:pt x="319" y="150"/>
                      <a:pt x="332" y="156"/>
                      <a:pt x="343" y="152"/>
                    </a:cubicBezTo>
                    <a:cubicBezTo>
                      <a:pt x="355" y="148"/>
                      <a:pt x="361" y="135"/>
                      <a:pt x="357" y="124"/>
                    </a:cubicBezTo>
                    <a:cubicBezTo>
                      <a:pt x="332" y="50"/>
                      <a:pt x="262" y="0"/>
                      <a:pt x="184" y="0"/>
                    </a:cubicBezTo>
                    <a:cubicBezTo>
                      <a:pt x="101" y="0"/>
                      <a:pt x="31" y="55"/>
                      <a:pt x="8" y="131"/>
                    </a:cubicBezTo>
                    <a:cubicBezTo>
                      <a:pt x="0" y="177"/>
                      <a:pt x="0" y="177"/>
                      <a:pt x="0" y="177"/>
                    </a:cubicBezTo>
                    <a:cubicBezTo>
                      <a:pt x="0" y="184"/>
                      <a:pt x="0" y="191"/>
                      <a:pt x="1" y="197"/>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0" name="Rectangle 9"/>
          <p:cNvSpPr/>
          <p:nvPr/>
        </p:nvSpPr>
        <p:spPr>
          <a:xfrm>
            <a:off x="2575858" y="2947133"/>
            <a:ext cx="841682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lang="fr-FR" b="1" dirty="0">
                <a:solidFill>
                  <a:srgbClr val="F8B0CC"/>
                </a:solidFill>
                <a:latin typeface="Calibri" panose="020F0502020204030204" pitchFamily="34" charset="0"/>
                <a:cs typeface="Calibri" panose="020F0502020204030204" pitchFamily="34" charset="0"/>
                <a:sym typeface="Helvetica Neue"/>
              </a:rPr>
              <a:t>Communication avec l’obstétricien </a:t>
            </a:r>
            <a:r>
              <a:rPr lang="fr-FR" dirty="0">
                <a:latin typeface="Calibri" panose="020F0502020204030204" pitchFamily="34" charset="0"/>
                <a:cs typeface="Calibri" panose="020F0502020204030204" pitchFamily="34" charset="0"/>
                <a:sym typeface="Helvetica Neue"/>
              </a:rPr>
              <a:t>: envoi des recommandations pour la grossesse et possibilité d’échanger </a:t>
            </a:r>
          </a:p>
        </p:txBody>
      </p:sp>
      <p:grpSp>
        <p:nvGrpSpPr>
          <p:cNvPr id="89" name="Groupe 88"/>
          <p:cNvGrpSpPr/>
          <p:nvPr/>
        </p:nvGrpSpPr>
        <p:grpSpPr>
          <a:xfrm>
            <a:off x="1872229" y="3688252"/>
            <a:ext cx="604196" cy="622740"/>
            <a:chOff x="4259130" y="1428966"/>
            <a:chExt cx="430008" cy="427481"/>
          </a:xfrm>
        </p:grpSpPr>
        <p:sp>
          <p:nvSpPr>
            <p:cNvPr id="90" name="Freeform 55"/>
            <p:cNvSpPr>
              <a:spLocks noEditPoints="1"/>
            </p:cNvSpPr>
            <p:nvPr/>
          </p:nvSpPr>
          <p:spPr bwMode="auto">
            <a:xfrm>
              <a:off x="4305071" y="1543359"/>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1" name="Freeform 56"/>
            <p:cNvSpPr>
              <a:spLocks noEditPoints="1"/>
            </p:cNvSpPr>
            <p:nvPr/>
          </p:nvSpPr>
          <p:spPr bwMode="auto">
            <a:xfrm>
              <a:off x="4305071" y="1568627"/>
              <a:ext cx="78559" cy="12863"/>
            </a:xfrm>
            <a:custGeom>
              <a:avLst/>
              <a:gdLst>
                <a:gd name="T0" fmla="*/ 22 w 281"/>
                <a:gd name="T1" fmla="*/ 46 h 46"/>
                <a:gd name="T2" fmla="*/ 258 w 281"/>
                <a:gd name="T3" fmla="*/ 46 h 46"/>
                <a:gd name="T4" fmla="*/ 281 w 281"/>
                <a:gd name="T5" fmla="*/ 23 h 46"/>
                <a:gd name="T6" fmla="*/ 258 w 281"/>
                <a:gd name="T7" fmla="*/ 0 h 46"/>
                <a:gd name="T8" fmla="*/ 22 w 281"/>
                <a:gd name="T9" fmla="*/ 0 h 46"/>
                <a:gd name="T10" fmla="*/ 0 w 281"/>
                <a:gd name="T11" fmla="*/ 23 h 46"/>
                <a:gd name="T12" fmla="*/ 22 w 281"/>
                <a:gd name="T13" fmla="*/ 46 h 46"/>
                <a:gd name="T14" fmla="*/ 22 w 281"/>
                <a:gd name="T15" fmla="*/ 46 h 46"/>
                <a:gd name="T16" fmla="*/ 22 w 28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22" y="46"/>
                  </a:move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ubicBezTo>
                    <a:pt x="0" y="35"/>
                    <a:pt x="10" y="46"/>
                    <a:pt x="22" y="46"/>
                  </a:cubicBezTo>
                  <a:close/>
                  <a:moveTo>
                    <a:pt x="22" y="46"/>
                  </a:moveTo>
                  <a:cubicBezTo>
                    <a:pt x="22" y="46"/>
                    <a:pt x="22" y="46"/>
                    <a:pt x="22" y="46"/>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2" name="Freeform 57"/>
            <p:cNvSpPr>
              <a:spLocks noEditPoints="1"/>
            </p:cNvSpPr>
            <p:nvPr/>
          </p:nvSpPr>
          <p:spPr bwMode="auto">
            <a:xfrm>
              <a:off x="4400169" y="1568627"/>
              <a:ext cx="39509" cy="12863"/>
            </a:xfrm>
            <a:custGeom>
              <a:avLst/>
              <a:gdLst>
                <a:gd name="T0" fmla="*/ 141 w 141"/>
                <a:gd name="T1" fmla="*/ 23 h 46"/>
                <a:gd name="T2" fmla="*/ 118 w 141"/>
                <a:gd name="T3" fmla="*/ 0 h 46"/>
                <a:gd name="T4" fmla="*/ 23 w 141"/>
                <a:gd name="T5" fmla="*/ 0 h 46"/>
                <a:gd name="T6" fmla="*/ 0 w 141"/>
                <a:gd name="T7" fmla="*/ 23 h 46"/>
                <a:gd name="T8" fmla="*/ 23 w 141"/>
                <a:gd name="T9" fmla="*/ 46 h 46"/>
                <a:gd name="T10" fmla="*/ 118 w 141"/>
                <a:gd name="T11" fmla="*/ 46 h 46"/>
                <a:gd name="T12" fmla="*/ 141 w 141"/>
                <a:gd name="T13" fmla="*/ 23 h 46"/>
                <a:gd name="T14" fmla="*/ 141 w 141"/>
                <a:gd name="T15" fmla="*/ 23 h 46"/>
                <a:gd name="T16" fmla="*/ 141 w 14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41" y="23"/>
                  </a:moveTo>
                  <a:cubicBezTo>
                    <a:pt x="141" y="11"/>
                    <a:pt x="131" y="0"/>
                    <a:pt x="118" y="0"/>
                  </a:cubicBez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lose/>
                  <a:moveTo>
                    <a:pt x="141" y="23"/>
                  </a:moveTo>
                  <a:cubicBezTo>
                    <a:pt x="141" y="23"/>
                    <a:pt x="141" y="23"/>
                    <a:pt x="141" y="23"/>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3" name="Freeform 58"/>
            <p:cNvSpPr>
              <a:spLocks noEditPoints="1"/>
            </p:cNvSpPr>
            <p:nvPr/>
          </p:nvSpPr>
          <p:spPr bwMode="auto">
            <a:xfrm>
              <a:off x="4305071" y="1593894"/>
              <a:ext cx="48697" cy="12634"/>
            </a:xfrm>
            <a:custGeom>
              <a:avLst/>
              <a:gdLst>
                <a:gd name="T0" fmla="*/ 22 w 174"/>
                <a:gd name="T1" fmla="*/ 45 h 45"/>
                <a:gd name="T2" fmla="*/ 152 w 174"/>
                <a:gd name="T3" fmla="*/ 45 h 45"/>
                <a:gd name="T4" fmla="*/ 174 w 174"/>
                <a:gd name="T5" fmla="*/ 23 h 45"/>
                <a:gd name="T6" fmla="*/ 152 w 174"/>
                <a:gd name="T7" fmla="*/ 0 h 45"/>
                <a:gd name="T8" fmla="*/ 22 w 174"/>
                <a:gd name="T9" fmla="*/ 0 h 45"/>
                <a:gd name="T10" fmla="*/ 0 w 174"/>
                <a:gd name="T11" fmla="*/ 23 h 45"/>
                <a:gd name="T12" fmla="*/ 22 w 174"/>
                <a:gd name="T13" fmla="*/ 45 h 45"/>
                <a:gd name="T14" fmla="*/ 22 w 174"/>
                <a:gd name="T15" fmla="*/ 45 h 45"/>
                <a:gd name="T16" fmla="*/ 22 w 174"/>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45">
                  <a:moveTo>
                    <a:pt x="22" y="45"/>
                  </a:moveTo>
                  <a:cubicBezTo>
                    <a:pt x="152" y="45"/>
                    <a:pt x="152" y="45"/>
                    <a:pt x="152" y="45"/>
                  </a:cubicBezTo>
                  <a:cubicBezTo>
                    <a:pt x="164" y="45"/>
                    <a:pt x="174" y="35"/>
                    <a:pt x="174" y="23"/>
                  </a:cubicBezTo>
                  <a:cubicBezTo>
                    <a:pt x="174" y="10"/>
                    <a:pt x="164" y="0"/>
                    <a:pt x="152"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4" name="Freeform 59"/>
            <p:cNvSpPr>
              <a:spLocks noEditPoints="1"/>
            </p:cNvSpPr>
            <p:nvPr/>
          </p:nvSpPr>
          <p:spPr bwMode="auto">
            <a:xfrm>
              <a:off x="4369618" y="1593894"/>
              <a:ext cx="45941" cy="12634"/>
            </a:xfrm>
            <a:custGeom>
              <a:avLst/>
              <a:gdLst>
                <a:gd name="T0" fmla="*/ 22 w 164"/>
                <a:gd name="T1" fmla="*/ 0 h 45"/>
                <a:gd name="T2" fmla="*/ 0 w 164"/>
                <a:gd name="T3" fmla="*/ 23 h 45"/>
                <a:gd name="T4" fmla="*/ 22 w 164"/>
                <a:gd name="T5" fmla="*/ 45 h 45"/>
                <a:gd name="T6" fmla="*/ 142 w 164"/>
                <a:gd name="T7" fmla="*/ 45 h 45"/>
                <a:gd name="T8" fmla="*/ 164 w 164"/>
                <a:gd name="T9" fmla="*/ 23 h 45"/>
                <a:gd name="T10" fmla="*/ 142 w 164"/>
                <a:gd name="T11" fmla="*/ 0 h 45"/>
                <a:gd name="T12" fmla="*/ 22 w 164"/>
                <a:gd name="T13" fmla="*/ 0 h 45"/>
                <a:gd name="T14" fmla="*/ 22 w 164"/>
                <a:gd name="T15" fmla="*/ 0 h 45"/>
                <a:gd name="T16" fmla="*/ 22 w 16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45">
                  <a:moveTo>
                    <a:pt x="22" y="0"/>
                  </a:moveTo>
                  <a:cubicBezTo>
                    <a:pt x="10" y="0"/>
                    <a:pt x="0" y="10"/>
                    <a:pt x="0" y="23"/>
                  </a:cubicBezTo>
                  <a:cubicBezTo>
                    <a:pt x="0" y="35"/>
                    <a:pt x="10" y="45"/>
                    <a:pt x="22" y="45"/>
                  </a:cubicBezTo>
                  <a:cubicBezTo>
                    <a:pt x="142" y="45"/>
                    <a:pt x="142" y="45"/>
                    <a:pt x="142" y="45"/>
                  </a:cubicBezTo>
                  <a:cubicBezTo>
                    <a:pt x="154" y="45"/>
                    <a:pt x="164" y="35"/>
                    <a:pt x="164" y="23"/>
                  </a:cubicBezTo>
                  <a:cubicBezTo>
                    <a:pt x="164" y="10"/>
                    <a:pt x="154" y="0"/>
                    <a:pt x="142" y="0"/>
                  </a:cubicBezTo>
                  <a:lnTo>
                    <a:pt x="22" y="0"/>
                  </a:lnTo>
                  <a:close/>
                  <a:moveTo>
                    <a:pt x="22" y="0"/>
                  </a:moveTo>
                  <a:cubicBezTo>
                    <a:pt x="22" y="0"/>
                    <a:pt x="22" y="0"/>
                    <a:pt x="22" y="0"/>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5" name="Freeform 60"/>
            <p:cNvSpPr>
              <a:spLocks noEditPoints="1"/>
            </p:cNvSpPr>
            <p:nvPr/>
          </p:nvSpPr>
          <p:spPr bwMode="auto">
            <a:xfrm>
              <a:off x="4349634" y="1487081"/>
              <a:ext cx="119447" cy="12863"/>
            </a:xfrm>
            <a:custGeom>
              <a:avLst/>
              <a:gdLst>
                <a:gd name="T0" fmla="*/ 404 w 427"/>
                <a:gd name="T1" fmla="*/ 0 h 46"/>
                <a:gd name="T2" fmla="*/ 23 w 427"/>
                <a:gd name="T3" fmla="*/ 0 h 46"/>
                <a:gd name="T4" fmla="*/ 0 w 427"/>
                <a:gd name="T5" fmla="*/ 23 h 46"/>
                <a:gd name="T6" fmla="*/ 23 w 427"/>
                <a:gd name="T7" fmla="*/ 46 h 46"/>
                <a:gd name="T8" fmla="*/ 404 w 427"/>
                <a:gd name="T9" fmla="*/ 46 h 46"/>
                <a:gd name="T10" fmla="*/ 427 w 427"/>
                <a:gd name="T11" fmla="*/ 23 h 46"/>
                <a:gd name="T12" fmla="*/ 404 w 427"/>
                <a:gd name="T13" fmla="*/ 0 h 46"/>
                <a:gd name="T14" fmla="*/ 404 w 427"/>
                <a:gd name="T15" fmla="*/ 0 h 46"/>
                <a:gd name="T16" fmla="*/ 404 w 42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46">
                  <a:moveTo>
                    <a:pt x="404" y="0"/>
                  </a:moveTo>
                  <a:cubicBezTo>
                    <a:pt x="23" y="0"/>
                    <a:pt x="23" y="0"/>
                    <a:pt x="23" y="0"/>
                  </a:cubicBezTo>
                  <a:cubicBezTo>
                    <a:pt x="10" y="0"/>
                    <a:pt x="0" y="10"/>
                    <a:pt x="0" y="23"/>
                  </a:cubicBezTo>
                  <a:cubicBezTo>
                    <a:pt x="0" y="35"/>
                    <a:pt x="10" y="46"/>
                    <a:pt x="23" y="46"/>
                  </a:cubicBezTo>
                  <a:cubicBezTo>
                    <a:pt x="404" y="46"/>
                    <a:pt x="404" y="46"/>
                    <a:pt x="404" y="46"/>
                  </a:cubicBezTo>
                  <a:cubicBezTo>
                    <a:pt x="417" y="46"/>
                    <a:pt x="427" y="35"/>
                    <a:pt x="427" y="23"/>
                  </a:cubicBezTo>
                  <a:cubicBezTo>
                    <a:pt x="427" y="10"/>
                    <a:pt x="417" y="0"/>
                    <a:pt x="404" y="0"/>
                  </a:cubicBezTo>
                  <a:close/>
                  <a:moveTo>
                    <a:pt x="404" y="0"/>
                  </a:moveTo>
                  <a:cubicBezTo>
                    <a:pt x="404" y="0"/>
                    <a:pt x="404" y="0"/>
                    <a:pt x="404" y="0"/>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6" name="Freeform 61"/>
            <p:cNvSpPr>
              <a:spLocks noEditPoints="1"/>
            </p:cNvSpPr>
            <p:nvPr/>
          </p:nvSpPr>
          <p:spPr bwMode="auto">
            <a:xfrm>
              <a:off x="4305071" y="1518091"/>
              <a:ext cx="78559" cy="12863"/>
            </a:xfrm>
            <a:custGeom>
              <a:avLst/>
              <a:gdLst>
                <a:gd name="T0" fmla="*/ 0 w 281"/>
                <a:gd name="T1" fmla="*/ 23 h 46"/>
                <a:gd name="T2" fmla="*/ 22 w 281"/>
                <a:gd name="T3" fmla="*/ 46 h 46"/>
                <a:gd name="T4" fmla="*/ 258 w 281"/>
                <a:gd name="T5" fmla="*/ 46 h 46"/>
                <a:gd name="T6" fmla="*/ 281 w 281"/>
                <a:gd name="T7" fmla="*/ 23 h 46"/>
                <a:gd name="T8" fmla="*/ 258 w 281"/>
                <a:gd name="T9" fmla="*/ 0 h 46"/>
                <a:gd name="T10" fmla="*/ 22 w 281"/>
                <a:gd name="T11" fmla="*/ 0 h 46"/>
                <a:gd name="T12" fmla="*/ 0 w 281"/>
                <a:gd name="T13" fmla="*/ 23 h 46"/>
                <a:gd name="T14" fmla="*/ 0 w 281"/>
                <a:gd name="T15" fmla="*/ 23 h 46"/>
                <a:gd name="T16" fmla="*/ 0 w 28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46">
                  <a:moveTo>
                    <a:pt x="0" y="23"/>
                  </a:moveTo>
                  <a:cubicBezTo>
                    <a:pt x="0" y="35"/>
                    <a:pt x="10" y="46"/>
                    <a:pt x="22" y="46"/>
                  </a:cubicBezTo>
                  <a:cubicBezTo>
                    <a:pt x="258" y="46"/>
                    <a:pt x="258" y="46"/>
                    <a:pt x="258" y="46"/>
                  </a:cubicBezTo>
                  <a:cubicBezTo>
                    <a:pt x="271" y="46"/>
                    <a:pt x="281" y="35"/>
                    <a:pt x="281" y="23"/>
                  </a:cubicBezTo>
                  <a:cubicBezTo>
                    <a:pt x="281" y="11"/>
                    <a:pt x="271" y="0"/>
                    <a:pt x="258" y="0"/>
                  </a:cubicBezTo>
                  <a:cubicBezTo>
                    <a:pt x="22" y="0"/>
                    <a:pt x="22" y="0"/>
                    <a:pt x="22" y="0"/>
                  </a:cubicBezTo>
                  <a:cubicBezTo>
                    <a:pt x="10" y="0"/>
                    <a:pt x="0" y="11"/>
                    <a:pt x="0" y="23"/>
                  </a:cubicBezTo>
                  <a:close/>
                  <a:moveTo>
                    <a:pt x="0" y="23"/>
                  </a:moveTo>
                  <a:cubicBezTo>
                    <a:pt x="0" y="23"/>
                    <a:pt x="0" y="23"/>
                    <a:pt x="0" y="23"/>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7" name="Freeform 62"/>
            <p:cNvSpPr>
              <a:spLocks noEditPoints="1"/>
            </p:cNvSpPr>
            <p:nvPr/>
          </p:nvSpPr>
          <p:spPr bwMode="auto">
            <a:xfrm>
              <a:off x="4454150" y="1518091"/>
              <a:ext cx="59494" cy="12863"/>
            </a:xfrm>
            <a:custGeom>
              <a:avLst/>
              <a:gdLst>
                <a:gd name="T0" fmla="*/ 190 w 212"/>
                <a:gd name="T1" fmla="*/ 0 h 46"/>
                <a:gd name="T2" fmla="*/ 23 w 212"/>
                <a:gd name="T3" fmla="*/ 0 h 46"/>
                <a:gd name="T4" fmla="*/ 0 w 212"/>
                <a:gd name="T5" fmla="*/ 23 h 46"/>
                <a:gd name="T6" fmla="*/ 23 w 212"/>
                <a:gd name="T7" fmla="*/ 46 h 46"/>
                <a:gd name="T8" fmla="*/ 190 w 212"/>
                <a:gd name="T9" fmla="*/ 46 h 46"/>
                <a:gd name="T10" fmla="*/ 212 w 212"/>
                <a:gd name="T11" fmla="*/ 23 h 46"/>
                <a:gd name="T12" fmla="*/ 190 w 212"/>
                <a:gd name="T13" fmla="*/ 0 h 46"/>
                <a:gd name="T14" fmla="*/ 190 w 212"/>
                <a:gd name="T15" fmla="*/ 0 h 46"/>
                <a:gd name="T16" fmla="*/ 190 w 212"/>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
                  <a:moveTo>
                    <a:pt x="190" y="0"/>
                  </a:moveTo>
                  <a:cubicBezTo>
                    <a:pt x="23" y="0"/>
                    <a:pt x="23" y="0"/>
                    <a:pt x="23" y="0"/>
                  </a:cubicBezTo>
                  <a:cubicBezTo>
                    <a:pt x="10" y="0"/>
                    <a:pt x="0" y="11"/>
                    <a:pt x="0" y="23"/>
                  </a:cubicBezTo>
                  <a:cubicBezTo>
                    <a:pt x="0" y="35"/>
                    <a:pt x="10" y="46"/>
                    <a:pt x="23" y="46"/>
                  </a:cubicBezTo>
                  <a:cubicBezTo>
                    <a:pt x="190" y="46"/>
                    <a:pt x="190" y="46"/>
                    <a:pt x="190" y="46"/>
                  </a:cubicBezTo>
                  <a:cubicBezTo>
                    <a:pt x="202" y="46"/>
                    <a:pt x="212" y="35"/>
                    <a:pt x="212" y="23"/>
                  </a:cubicBezTo>
                  <a:cubicBezTo>
                    <a:pt x="212" y="11"/>
                    <a:pt x="202" y="0"/>
                    <a:pt x="190" y="0"/>
                  </a:cubicBezTo>
                  <a:close/>
                  <a:moveTo>
                    <a:pt x="190" y="0"/>
                  </a:moveTo>
                  <a:cubicBezTo>
                    <a:pt x="190" y="0"/>
                    <a:pt x="190" y="0"/>
                    <a:pt x="190" y="0"/>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8" name="Freeform 63"/>
            <p:cNvSpPr>
              <a:spLocks noEditPoints="1"/>
            </p:cNvSpPr>
            <p:nvPr/>
          </p:nvSpPr>
          <p:spPr bwMode="auto">
            <a:xfrm>
              <a:off x="4400169" y="1518091"/>
              <a:ext cx="39509" cy="12863"/>
            </a:xfrm>
            <a:custGeom>
              <a:avLst/>
              <a:gdLst>
                <a:gd name="T0" fmla="*/ 118 w 141"/>
                <a:gd name="T1" fmla="*/ 0 h 46"/>
                <a:gd name="T2" fmla="*/ 23 w 141"/>
                <a:gd name="T3" fmla="*/ 0 h 46"/>
                <a:gd name="T4" fmla="*/ 0 w 141"/>
                <a:gd name="T5" fmla="*/ 23 h 46"/>
                <a:gd name="T6" fmla="*/ 23 w 141"/>
                <a:gd name="T7" fmla="*/ 46 h 46"/>
                <a:gd name="T8" fmla="*/ 118 w 141"/>
                <a:gd name="T9" fmla="*/ 46 h 46"/>
                <a:gd name="T10" fmla="*/ 141 w 141"/>
                <a:gd name="T11" fmla="*/ 23 h 46"/>
                <a:gd name="T12" fmla="*/ 118 w 141"/>
                <a:gd name="T13" fmla="*/ 0 h 46"/>
                <a:gd name="T14" fmla="*/ 118 w 141"/>
                <a:gd name="T15" fmla="*/ 0 h 46"/>
                <a:gd name="T16" fmla="*/ 118 w 141"/>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6">
                  <a:moveTo>
                    <a:pt x="118" y="0"/>
                  </a:moveTo>
                  <a:cubicBezTo>
                    <a:pt x="23" y="0"/>
                    <a:pt x="23" y="0"/>
                    <a:pt x="23" y="0"/>
                  </a:cubicBezTo>
                  <a:cubicBezTo>
                    <a:pt x="10" y="0"/>
                    <a:pt x="0" y="11"/>
                    <a:pt x="0" y="23"/>
                  </a:cubicBezTo>
                  <a:cubicBezTo>
                    <a:pt x="0" y="35"/>
                    <a:pt x="10" y="46"/>
                    <a:pt x="23" y="46"/>
                  </a:cubicBezTo>
                  <a:cubicBezTo>
                    <a:pt x="118" y="46"/>
                    <a:pt x="118" y="46"/>
                    <a:pt x="118" y="46"/>
                  </a:cubicBezTo>
                  <a:cubicBezTo>
                    <a:pt x="131" y="46"/>
                    <a:pt x="141" y="35"/>
                    <a:pt x="141" y="23"/>
                  </a:cubicBezTo>
                  <a:cubicBezTo>
                    <a:pt x="141" y="11"/>
                    <a:pt x="131" y="0"/>
                    <a:pt x="118" y="0"/>
                  </a:cubicBezTo>
                  <a:close/>
                  <a:moveTo>
                    <a:pt x="118" y="0"/>
                  </a:moveTo>
                  <a:cubicBezTo>
                    <a:pt x="118" y="0"/>
                    <a:pt x="118" y="0"/>
                    <a:pt x="118" y="0"/>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99" name="Freeform 64"/>
            <p:cNvSpPr>
              <a:spLocks noEditPoints="1"/>
            </p:cNvSpPr>
            <p:nvPr/>
          </p:nvSpPr>
          <p:spPr bwMode="auto">
            <a:xfrm>
              <a:off x="4448407" y="1543359"/>
              <a:ext cx="65236" cy="12634"/>
            </a:xfrm>
            <a:custGeom>
              <a:avLst/>
              <a:gdLst>
                <a:gd name="T0" fmla="*/ 211 w 233"/>
                <a:gd name="T1" fmla="*/ 0 h 45"/>
                <a:gd name="T2" fmla="*/ 23 w 233"/>
                <a:gd name="T3" fmla="*/ 0 h 45"/>
                <a:gd name="T4" fmla="*/ 0 w 233"/>
                <a:gd name="T5" fmla="*/ 23 h 45"/>
                <a:gd name="T6" fmla="*/ 23 w 233"/>
                <a:gd name="T7" fmla="*/ 45 h 45"/>
                <a:gd name="T8" fmla="*/ 211 w 233"/>
                <a:gd name="T9" fmla="*/ 45 h 45"/>
                <a:gd name="T10" fmla="*/ 233 w 233"/>
                <a:gd name="T11" fmla="*/ 23 h 45"/>
                <a:gd name="T12" fmla="*/ 211 w 233"/>
                <a:gd name="T13" fmla="*/ 0 h 45"/>
                <a:gd name="T14" fmla="*/ 211 w 233"/>
                <a:gd name="T15" fmla="*/ 0 h 45"/>
                <a:gd name="T16" fmla="*/ 211 w 23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45">
                  <a:moveTo>
                    <a:pt x="211" y="0"/>
                  </a:moveTo>
                  <a:cubicBezTo>
                    <a:pt x="23" y="0"/>
                    <a:pt x="23" y="0"/>
                    <a:pt x="23" y="0"/>
                  </a:cubicBezTo>
                  <a:cubicBezTo>
                    <a:pt x="10" y="0"/>
                    <a:pt x="0" y="10"/>
                    <a:pt x="0" y="23"/>
                  </a:cubicBezTo>
                  <a:cubicBezTo>
                    <a:pt x="0" y="35"/>
                    <a:pt x="10" y="45"/>
                    <a:pt x="23" y="45"/>
                  </a:cubicBezTo>
                  <a:cubicBezTo>
                    <a:pt x="211" y="45"/>
                    <a:pt x="211" y="45"/>
                    <a:pt x="211" y="45"/>
                  </a:cubicBezTo>
                  <a:cubicBezTo>
                    <a:pt x="223" y="45"/>
                    <a:pt x="233" y="35"/>
                    <a:pt x="233" y="23"/>
                  </a:cubicBezTo>
                  <a:cubicBezTo>
                    <a:pt x="233" y="10"/>
                    <a:pt x="223" y="0"/>
                    <a:pt x="211" y="0"/>
                  </a:cubicBezTo>
                  <a:close/>
                  <a:moveTo>
                    <a:pt x="211" y="0"/>
                  </a:moveTo>
                  <a:cubicBezTo>
                    <a:pt x="211" y="0"/>
                    <a:pt x="211" y="0"/>
                    <a:pt x="211" y="0"/>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0" name="Freeform 65"/>
            <p:cNvSpPr>
              <a:spLocks noEditPoints="1"/>
            </p:cNvSpPr>
            <p:nvPr/>
          </p:nvSpPr>
          <p:spPr bwMode="auto">
            <a:xfrm>
              <a:off x="4369618" y="1543359"/>
              <a:ext cx="62020" cy="12634"/>
            </a:xfrm>
            <a:custGeom>
              <a:avLst/>
              <a:gdLst>
                <a:gd name="T0" fmla="*/ 221 w 221"/>
                <a:gd name="T1" fmla="*/ 23 h 45"/>
                <a:gd name="T2" fmla="*/ 199 w 221"/>
                <a:gd name="T3" fmla="*/ 0 h 45"/>
                <a:gd name="T4" fmla="*/ 22 w 221"/>
                <a:gd name="T5" fmla="*/ 0 h 45"/>
                <a:gd name="T6" fmla="*/ 0 w 221"/>
                <a:gd name="T7" fmla="*/ 23 h 45"/>
                <a:gd name="T8" fmla="*/ 22 w 221"/>
                <a:gd name="T9" fmla="*/ 45 h 45"/>
                <a:gd name="T10" fmla="*/ 199 w 221"/>
                <a:gd name="T11" fmla="*/ 45 h 45"/>
                <a:gd name="T12" fmla="*/ 221 w 221"/>
                <a:gd name="T13" fmla="*/ 23 h 45"/>
                <a:gd name="T14" fmla="*/ 221 w 221"/>
                <a:gd name="T15" fmla="*/ 23 h 45"/>
                <a:gd name="T16" fmla="*/ 221 w 221"/>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5">
                  <a:moveTo>
                    <a:pt x="221" y="23"/>
                  </a:moveTo>
                  <a:cubicBezTo>
                    <a:pt x="221" y="10"/>
                    <a:pt x="211" y="0"/>
                    <a:pt x="199" y="0"/>
                  </a:cubicBezTo>
                  <a:cubicBezTo>
                    <a:pt x="22" y="0"/>
                    <a:pt x="22" y="0"/>
                    <a:pt x="22" y="0"/>
                  </a:cubicBezTo>
                  <a:cubicBezTo>
                    <a:pt x="10" y="0"/>
                    <a:pt x="0" y="10"/>
                    <a:pt x="0" y="23"/>
                  </a:cubicBezTo>
                  <a:cubicBezTo>
                    <a:pt x="0" y="35"/>
                    <a:pt x="10" y="45"/>
                    <a:pt x="22" y="45"/>
                  </a:cubicBezTo>
                  <a:cubicBezTo>
                    <a:pt x="199" y="45"/>
                    <a:pt x="199" y="45"/>
                    <a:pt x="199" y="45"/>
                  </a:cubicBezTo>
                  <a:cubicBezTo>
                    <a:pt x="211" y="45"/>
                    <a:pt x="221" y="35"/>
                    <a:pt x="221" y="23"/>
                  </a:cubicBezTo>
                  <a:close/>
                  <a:moveTo>
                    <a:pt x="221" y="23"/>
                  </a:moveTo>
                  <a:cubicBezTo>
                    <a:pt x="221" y="23"/>
                    <a:pt x="221" y="23"/>
                    <a:pt x="221" y="23"/>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101" name="Freeform 66"/>
            <p:cNvSpPr>
              <a:spLocks noEditPoints="1"/>
            </p:cNvSpPr>
            <p:nvPr/>
          </p:nvSpPr>
          <p:spPr bwMode="auto">
            <a:xfrm>
              <a:off x="4259130" y="1428966"/>
              <a:ext cx="430008" cy="427481"/>
            </a:xfrm>
            <a:custGeom>
              <a:avLst/>
              <a:gdLst>
                <a:gd name="T0" fmla="*/ 1422 w 1536"/>
                <a:gd name="T1" fmla="*/ 706 h 1534"/>
                <a:gd name="T2" fmla="*/ 1491 w 1536"/>
                <a:gd name="T3" fmla="*/ 969 h 1534"/>
                <a:gd name="T4" fmla="*/ 1183 w 1536"/>
                <a:gd name="T5" fmla="*/ 1359 h 1534"/>
                <a:gd name="T6" fmla="*/ 1169 w 1536"/>
                <a:gd name="T7" fmla="*/ 1486 h 1534"/>
                <a:gd name="T8" fmla="*/ 1168 w 1536"/>
                <a:gd name="T9" fmla="*/ 1488 h 1534"/>
                <a:gd name="T10" fmla="*/ 970 w 1536"/>
                <a:gd name="T11" fmla="*/ 1370 h 1534"/>
                <a:gd name="T12" fmla="*/ 626 w 1536"/>
                <a:gd name="T13" fmla="*/ 1252 h 1534"/>
                <a:gd name="T14" fmla="*/ 626 w 1536"/>
                <a:gd name="T15" fmla="*/ 686 h 1534"/>
                <a:gd name="T16" fmla="*/ 1090 w 1536"/>
                <a:gd name="T17" fmla="*/ 568 h 1534"/>
                <a:gd name="T18" fmla="*/ 1383 w 1536"/>
                <a:gd name="T19" fmla="*/ 663 h 1534"/>
                <a:gd name="T20" fmla="*/ 1090 w 1536"/>
                <a:gd name="T21" fmla="*/ 523 h 1534"/>
                <a:gd name="T22" fmla="*/ 1073 w 1536"/>
                <a:gd name="T23" fmla="*/ 446 h 1534"/>
                <a:gd name="T24" fmla="*/ 627 w 1536"/>
                <a:gd name="T25" fmla="*/ 0 h 1534"/>
                <a:gd name="T26" fmla="*/ 131 w 1536"/>
                <a:gd name="T27" fmla="*/ 131 h 1534"/>
                <a:gd name="T28" fmla="*/ 28 w 1536"/>
                <a:gd name="T29" fmla="*/ 600 h 1534"/>
                <a:gd name="T30" fmla="*/ 70 w 1536"/>
                <a:gd name="T31" fmla="*/ 585 h 1534"/>
                <a:gd name="T32" fmla="*/ 163 w 1536"/>
                <a:gd name="T33" fmla="*/ 163 h 1534"/>
                <a:gd name="T34" fmla="*/ 627 w 1536"/>
                <a:gd name="T35" fmla="*/ 45 h 1534"/>
                <a:gd name="T36" fmla="*/ 1028 w 1536"/>
                <a:gd name="T37" fmla="*/ 446 h 1534"/>
                <a:gd name="T38" fmla="*/ 909 w 1536"/>
                <a:gd name="T39" fmla="*/ 523 h 1534"/>
                <a:gd name="T40" fmla="*/ 464 w 1536"/>
                <a:gd name="T41" fmla="*/ 936 h 1534"/>
                <a:gd name="T42" fmla="*/ 367 w 1536"/>
                <a:gd name="T43" fmla="*/ 965 h 1534"/>
                <a:gd name="T44" fmla="*/ 389 w 1536"/>
                <a:gd name="T45" fmla="*/ 885 h 1534"/>
                <a:gd name="T46" fmla="*/ 115 w 1536"/>
                <a:gd name="T47" fmla="*/ 672 h 1534"/>
                <a:gd name="T48" fmla="*/ 78 w 1536"/>
                <a:gd name="T49" fmla="*/ 697 h 1534"/>
                <a:gd name="T50" fmla="*/ 344 w 1536"/>
                <a:gd name="T51" fmla="*/ 882 h 1534"/>
                <a:gd name="T52" fmla="*/ 330 w 1536"/>
                <a:gd name="T53" fmla="*/ 991 h 1534"/>
                <a:gd name="T54" fmla="*/ 374 w 1536"/>
                <a:gd name="T55" fmla="*/ 1010 h 1534"/>
                <a:gd name="T56" fmla="*/ 594 w 1536"/>
                <a:gd name="T57" fmla="*/ 1284 h 1534"/>
                <a:gd name="T58" fmla="*/ 970 w 1536"/>
                <a:gd name="T59" fmla="*/ 1415 h 1534"/>
                <a:gd name="T60" fmla="*/ 1162 w 1536"/>
                <a:gd name="T61" fmla="*/ 1533 h 1534"/>
                <a:gd name="T62" fmla="*/ 1206 w 1536"/>
                <a:gd name="T63" fmla="*/ 1513 h 1534"/>
                <a:gd name="T64" fmla="*/ 1192 w 1536"/>
                <a:gd name="T65" fmla="*/ 1405 h 1534"/>
                <a:gd name="T66" fmla="*/ 1438 w 1536"/>
                <a:gd name="T67" fmla="*/ 1247 h 1534"/>
                <a:gd name="T68" fmla="*/ 1454 w 1536"/>
                <a:gd name="T69" fmla="*/ 712 h 1534"/>
                <a:gd name="T70" fmla="*/ 1454 w 1536"/>
                <a:gd name="T71" fmla="*/ 71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6" h="1534">
                  <a:moveTo>
                    <a:pt x="1454" y="712"/>
                  </a:moveTo>
                  <a:cubicBezTo>
                    <a:pt x="1447" y="701"/>
                    <a:pt x="1432" y="699"/>
                    <a:pt x="1422" y="706"/>
                  </a:cubicBezTo>
                  <a:cubicBezTo>
                    <a:pt x="1412" y="714"/>
                    <a:pt x="1410" y="728"/>
                    <a:pt x="1417" y="738"/>
                  </a:cubicBezTo>
                  <a:cubicBezTo>
                    <a:pt x="1465" y="806"/>
                    <a:pt x="1491" y="886"/>
                    <a:pt x="1491" y="969"/>
                  </a:cubicBezTo>
                  <a:cubicBezTo>
                    <a:pt x="1491" y="1059"/>
                    <a:pt x="1460" y="1148"/>
                    <a:pt x="1403" y="1219"/>
                  </a:cubicBezTo>
                  <a:cubicBezTo>
                    <a:pt x="1347" y="1289"/>
                    <a:pt x="1269" y="1339"/>
                    <a:pt x="1183" y="1359"/>
                  </a:cubicBezTo>
                  <a:cubicBezTo>
                    <a:pt x="1161" y="1365"/>
                    <a:pt x="1146" y="1385"/>
                    <a:pt x="1147" y="1407"/>
                  </a:cubicBezTo>
                  <a:cubicBezTo>
                    <a:pt x="1148" y="1427"/>
                    <a:pt x="1153" y="1457"/>
                    <a:pt x="1169" y="1486"/>
                  </a:cubicBezTo>
                  <a:cubicBezTo>
                    <a:pt x="1169" y="1486"/>
                    <a:pt x="1170" y="1487"/>
                    <a:pt x="1169" y="1488"/>
                  </a:cubicBezTo>
                  <a:cubicBezTo>
                    <a:pt x="1169" y="1489"/>
                    <a:pt x="1168" y="1489"/>
                    <a:pt x="1168" y="1488"/>
                  </a:cubicBezTo>
                  <a:cubicBezTo>
                    <a:pt x="1114" y="1482"/>
                    <a:pt x="1044" y="1461"/>
                    <a:pt x="1011" y="1396"/>
                  </a:cubicBezTo>
                  <a:cubicBezTo>
                    <a:pt x="1003" y="1380"/>
                    <a:pt x="987" y="1370"/>
                    <a:pt x="970" y="1370"/>
                  </a:cubicBezTo>
                  <a:cubicBezTo>
                    <a:pt x="909" y="1370"/>
                    <a:pt x="909" y="1370"/>
                    <a:pt x="909" y="1370"/>
                  </a:cubicBezTo>
                  <a:cubicBezTo>
                    <a:pt x="803" y="1370"/>
                    <a:pt x="702" y="1329"/>
                    <a:pt x="626" y="1252"/>
                  </a:cubicBezTo>
                  <a:cubicBezTo>
                    <a:pt x="550" y="1176"/>
                    <a:pt x="508" y="1076"/>
                    <a:pt x="508" y="969"/>
                  </a:cubicBezTo>
                  <a:cubicBezTo>
                    <a:pt x="508" y="862"/>
                    <a:pt x="550" y="762"/>
                    <a:pt x="626" y="686"/>
                  </a:cubicBezTo>
                  <a:cubicBezTo>
                    <a:pt x="702" y="610"/>
                    <a:pt x="803" y="568"/>
                    <a:pt x="909" y="568"/>
                  </a:cubicBezTo>
                  <a:cubicBezTo>
                    <a:pt x="1090" y="568"/>
                    <a:pt x="1090" y="568"/>
                    <a:pt x="1090" y="568"/>
                  </a:cubicBezTo>
                  <a:cubicBezTo>
                    <a:pt x="1185" y="568"/>
                    <a:pt x="1278" y="602"/>
                    <a:pt x="1351" y="665"/>
                  </a:cubicBezTo>
                  <a:cubicBezTo>
                    <a:pt x="1360" y="673"/>
                    <a:pt x="1375" y="672"/>
                    <a:pt x="1383" y="663"/>
                  </a:cubicBezTo>
                  <a:cubicBezTo>
                    <a:pt x="1391" y="653"/>
                    <a:pt x="1390" y="639"/>
                    <a:pt x="1380" y="631"/>
                  </a:cubicBezTo>
                  <a:cubicBezTo>
                    <a:pt x="1299" y="561"/>
                    <a:pt x="1196" y="523"/>
                    <a:pt x="1090" y="523"/>
                  </a:cubicBezTo>
                  <a:cubicBezTo>
                    <a:pt x="1067" y="523"/>
                    <a:pt x="1067" y="523"/>
                    <a:pt x="1067" y="523"/>
                  </a:cubicBezTo>
                  <a:cubicBezTo>
                    <a:pt x="1071" y="498"/>
                    <a:pt x="1073" y="472"/>
                    <a:pt x="1073" y="446"/>
                  </a:cubicBezTo>
                  <a:cubicBezTo>
                    <a:pt x="1073" y="328"/>
                    <a:pt x="1027" y="216"/>
                    <a:pt x="942" y="131"/>
                  </a:cubicBezTo>
                  <a:cubicBezTo>
                    <a:pt x="857" y="47"/>
                    <a:pt x="745" y="0"/>
                    <a:pt x="627" y="0"/>
                  </a:cubicBezTo>
                  <a:cubicBezTo>
                    <a:pt x="446" y="0"/>
                    <a:pt x="446" y="0"/>
                    <a:pt x="446" y="0"/>
                  </a:cubicBezTo>
                  <a:cubicBezTo>
                    <a:pt x="328" y="0"/>
                    <a:pt x="216" y="47"/>
                    <a:pt x="131" y="131"/>
                  </a:cubicBezTo>
                  <a:cubicBezTo>
                    <a:pt x="47" y="216"/>
                    <a:pt x="0" y="328"/>
                    <a:pt x="0" y="446"/>
                  </a:cubicBezTo>
                  <a:cubicBezTo>
                    <a:pt x="0" y="499"/>
                    <a:pt x="9" y="551"/>
                    <a:pt x="28" y="600"/>
                  </a:cubicBezTo>
                  <a:cubicBezTo>
                    <a:pt x="32" y="612"/>
                    <a:pt x="45" y="618"/>
                    <a:pt x="57" y="614"/>
                  </a:cubicBezTo>
                  <a:cubicBezTo>
                    <a:pt x="68" y="609"/>
                    <a:pt x="74" y="596"/>
                    <a:pt x="70" y="585"/>
                  </a:cubicBezTo>
                  <a:cubicBezTo>
                    <a:pt x="53" y="540"/>
                    <a:pt x="45" y="494"/>
                    <a:pt x="45" y="446"/>
                  </a:cubicBezTo>
                  <a:cubicBezTo>
                    <a:pt x="45" y="340"/>
                    <a:pt x="87" y="239"/>
                    <a:pt x="163" y="163"/>
                  </a:cubicBezTo>
                  <a:cubicBezTo>
                    <a:pt x="239" y="87"/>
                    <a:pt x="340" y="45"/>
                    <a:pt x="446" y="45"/>
                  </a:cubicBezTo>
                  <a:cubicBezTo>
                    <a:pt x="627" y="45"/>
                    <a:pt x="627" y="45"/>
                    <a:pt x="627" y="45"/>
                  </a:cubicBezTo>
                  <a:cubicBezTo>
                    <a:pt x="733" y="45"/>
                    <a:pt x="834" y="87"/>
                    <a:pt x="910" y="163"/>
                  </a:cubicBezTo>
                  <a:cubicBezTo>
                    <a:pt x="986" y="239"/>
                    <a:pt x="1028" y="340"/>
                    <a:pt x="1028" y="446"/>
                  </a:cubicBezTo>
                  <a:cubicBezTo>
                    <a:pt x="1028" y="472"/>
                    <a:pt x="1025" y="498"/>
                    <a:pt x="1021" y="523"/>
                  </a:cubicBezTo>
                  <a:cubicBezTo>
                    <a:pt x="909" y="523"/>
                    <a:pt x="909" y="523"/>
                    <a:pt x="909" y="523"/>
                  </a:cubicBezTo>
                  <a:cubicBezTo>
                    <a:pt x="791" y="523"/>
                    <a:pt x="679" y="569"/>
                    <a:pt x="594" y="654"/>
                  </a:cubicBezTo>
                  <a:cubicBezTo>
                    <a:pt x="517" y="730"/>
                    <a:pt x="472" y="830"/>
                    <a:pt x="464" y="936"/>
                  </a:cubicBezTo>
                  <a:cubicBezTo>
                    <a:pt x="433" y="954"/>
                    <a:pt x="398" y="962"/>
                    <a:pt x="368" y="966"/>
                  </a:cubicBezTo>
                  <a:cubicBezTo>
                    <a:pt x="368" y="966"/>
                    <a:pt x="367" y="966"/>
                    <a:pt x="367" y="965"/>
                  </a:cubicBezTo>
                  <a:cubicBezTo>
                    <a:pt x="366" y="964"/>
                    <a:pt x="367" y="964"/>
                    <a:pt x="367" y="963"/>
                  </a:cubicBezTo>
                  <a:cubicBezTo>
                    <a:pt x="383" y="934"/>
                    <a:pt x="388" y="904"/>
                    <a:pt x="389" y="885"/>
                  </a:cubicBezTo>
                  <a:cubicBezTo>
                    <a:pt x="390" y="862"/>
                    <a:pt x="375" y="842"/>
                    <a:pt x="353" y="837"/>
                  </a:cubicBezTo>
                  <a:cubicBezTo>
                    <a:pt x="256" y="813"/>
                    <a:pt x="172" y="755"/>
                    <a:pt x="115" y="672"/>
                  </a:cubicBezTo>
                  <a:cubicBezTo>
                    <a:pt x="108" y="661"/>
                    <a:pt x="94" y="659"/>
                    <a:pt x="83" y="666"/>
                  </a:cubicBezTo>
                  <a:cubicBezTo>
                    <a:pt x="73" y="673"/>
                    <a:pt x="71" y="687"/>
                    <a:pt x="78" y="697"/>
                  </a:cubicBezTo>
                  <a:cubicBezTo>
                    <a:pt x="141" y="789"/>
                    <a:pt x="235" y="855"/>
                    <a:pt x="343" y="880"/>
                  </a:cubicBezTo>
                  <a:cubicBezTo>
                    <a:pt x="343" y="881"/>
                    <a:pt x="344" y="881"/>
                    <a:pt x="344" y="882"/>
                  </a:cubicBezTo>
                  <a:cubicBezTo>
                    <a:pt x="343" y="897"/>
                    <a:pt x="339" y="920"/>
                    <a:pt x="327" y="942"/>
                  </a:cubicBezTo>
                  <a:cubicBezTo>
                    <a:pt x="319" y="957"/>
                    <a:pt x="320" y="976"/>
                    <a:pt x="330" y="991"/>
                  </a:cubicBezTo>
                  <a:cubicBezTo>
                    <a:pt x="338" y="1003"/>
                    <a:pt x="353" y="1011"/>
                    <a:pt x="368" y="1011"/>
                  </a:cubicBezTo>
                  <a:cubicBezTo>
                    <a:pt x="370" y="1011"/>
                    <a:pt x="372" y="1011"/>
                    <a:pt x="374" y="1010"/>
                  </a:cubicBezTo>
                  <a:cubicBezTo>
                    <a:pt x="407" y="1006"/>
                    <a:pt x="437" y="998"/>
                    <a:pt x="463" y="987"/>
                  </a:cubicBezTo>
                  <a:cubicBezTo>
                    <a:pt x="468" y="1099"/>
                    <a:pt x="514" y="1204"/>
                    <a:pt x="594" y="1284"/>
                  </a:cubicBezTo>
                  <a:cubicBezTo>
                    <a:pt x="679" y="1369"/>
                    <a:pt x="791" y="1415"/>
                    <a:pt x="909" y="1415"/>
                  </a:cubicBezTo>
                  <a:cubicBezTo>
                    <a:pt x="970" y="1415"/>
                    <a:pt x="970" y="1415"/>
                    <a:pt x="970" y="1415"/>
                  </a:cubicBezTo>
                  <a:cubicBezTo>
                    <a:pt x="970" y="1415"/>
                    <a:pt x="971" y="1416"/>
                    <a:pt x="971" y="1416"/>
                  </a:cubicBezTo>
                  <a:cubicBezTo>
                    <a:pt x="1004" y="1481"/>
                    <a:pt x="1072" y="1522"/>
                    <a:pt x="1162" y="1533"/>
                  </a:cubicBezTo>
                  <a:cubicBezTo>
                    <a:pt x="1164" y="1533"/>
                    <a:pt x="1166" y="1534"/>
                    <a:pt x="1168" y="1534"/>
                  </a:cubicBezTo>
                  <a:cubicBezTo>
                    <a:pt x="1183" y="1534"/>
                    <a:pt x="1198" y="1526"/>
                    <a:pt x="1206" y="1513"/>
                  </a:cubicBezTo>
                  <a:cubicBezTo>
                    <a:pt x="1216" y="1499"/>
                    <a:pt x="1217" y="1480"/>
                    <a:pt x="1209" y="1464"/>
                  </a:cubicBezTo>
                  <a:cubicBezTo>
                    <a:pt x="1197" y="1442"/>
                    <a:pt x="1193" y="1420"/>
                    <a:pt x="1192" y="1405"/>
                  </a:cubicBezTo>
                  <a:cubicBezTo>
                    <a:pt x="1192" y="1404"/>
                    <a:pt x="1193" y="1403"/>
                    <a:pt x="1193" y="1403"/>
                  </a:cubicBezTo>
                  <a:cubicBezTo>
                    <a:pt x="1289" y="1380"/>
                    <a:pt x="1376" y="1325"/>
                    <a:pt x="1438" y="1247"/>
                  </a:cubicBezTo>
                  <a:cubicBezTo>
                    <a:pt x="1501" y="1168"/>
                    <a:pt x="1536" y="1070"/>
                    <a:pt x="1536" y="969"/>
                  </a:cubicBezTo>
                  <a:cubicBezTo>
                    <a:pt x="1536" y="876"/>
                    <a:pt x="1508" y="787"/>
                    <a:pt x="1454" y="712"/>
                  </a:cubicBezTo>
                  <a:close/>
                  <a:moveTo>
                    <a:pt x="1454" y="712"/>
                  </a:moveTo>
                  <a:cubicBezTo>
                    <a:pt x="1454" y="712"/>
                    <a:pt x="1454" y="712"/>
                    <a:pt x="1454" y="71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grpSp>
      <p:grpSp>
        <p:nvGrpSpPr>
          <p:cNvPr id="102" name="Groupe 101"/>
          <p:cNvGrpSpPr/>
          <p:nvPr/>
        </p:nvGrpSpPr>
        <p:grpSpPr>
          <a:xfrm>
            <a:off x="1919296" y="4412592"/>
            <a:ext cx="510062" cy="506279"/>
            <a:chOff x="3558118" y="1433892"/>
            <a:chExt cx="358522" cy="428400"/>
          </a:xfrm>
        </p:grpSpPr>
        <p:sp>
          <p:nvSpPr>
            <p:cNvPr id="103" name="Freeform 5"/>
            <p:cNvSpPr>
              <a:spLocks noEditPoints="1"/>
            </p:cNvSpPr>
            <p:nvPr/>
          </p:nvSpPr>
          <p:spPr bwMode="auto">
            <a:xfrm>
              <a:off x="3558118" y="1433892"/>
              <a:ext cx="282000" cy="428400"/>
            </a:xfrm>
            <a:custGeom>
              <a:avLst/>
              <a:gdLst>
                <a:gd name="T0" fmla="*/ 865 w 1007"/>
                <a:gd name="T1" fmla="*/ 1267 h 1536"/>
                <a:gd name="T2" fmla="*/ 678 w 1007"/>
                <a:gd name="T3" fmla="*/ 1491 h 1536"/>
                <a:gd name="T4" fmla="*/ 491 w 1007"/>
                <a:gd name="T5" fmla="*/ 1136 h 1536"/>
                <a:gd name="T6" fmla="*/ 511 w 1007"/>
                <a:gd name="T7" fmla="*/ 1304 h 1536"/>
                <a:gd name="T8" fmla="*/ 845 w 1007"/>
                <a:gd name="T9" fmla="*/ 1304 h 1536"/>
                <a:gd name="T10" fmla="*/ 998 w 1007"/>
                <a:gd name="T11" fmla="*/ 1083 h 1536"/>
                <a:gd name="T12" fmla="*/ 865 w 1007"/>
                <a:gd name="T13" fmla="*/ 1106 h 1536"/>
                <a:gd name="T14" fmla="*/ 800 w 1007"/>
                <a:gd name="T15" fmla="*/ 1304 h 1536"/>
                <a:gd name="T16" fmla="*/ 556 w 1007"/>
                <a:gd name="T17" fmla="*/ 1304 h 1536"/>
                <a:gd name="T18" fmla="*/ 588 w 1007"/>
                <a:gd name="T19" fmla="*/ 1050 h 1536"/>
                <a:gd name="T20" fmla="*/ 777 w 1007"/>
                <a:gd name="T21" fmla="*/ 789 h 1536"/>
                <a:gd name="T22" fmla="*/ 930 w 1007"/>
                <a:gd name="T23" fmla="*/ 432 h 1536"/>
                <a:gd name="T24" fmla="*/ 845 w 1007"/>
                <a:gd name="T25" fmla="*/ 59 h 1536"/>
                <a:gd name="T26" fmla="*/ 715 w 1007"/>
                <a:gd name="T27" fmla="*/ 0 h 1536"/>
                <a:gd name="T28" fmla="*/ 657 w 1007"/>
                <a:gd name="T29" fmla="*/ 81 h 1536"/>
                <a:gd name="T30" fmla="*/ 787 w 1007"/>
                <a:gd name="T31" fmla="*/ 140 h 1536"/>
                <a:gd name="T32" fmla="*/ 892 w 1007"/>
                <a:gd name="T33" fmla="*/ 409 h 1536"/>
                <a:gd name="T34" fmla="*/ 619 w 1007"/>
                <a:gd name="T35" fmla="*/ 717 h 1536"/>
                <a:gd name="T36" fmla="*/ 532 w 1007"/>
                <a:gd name="T37" fmla="*/ 814 h 1536"/>
                <a:gd name="T38" fmla="*/ 660 w 1007"/>
                <a:gd name="T39" fmla="*/ 736 h 1536"/>
                <a:gd name="T40" fmla="*/ 736 w 1007"/>
                <a:gd name="T41" fmla="*/ 771 h 1536"/>
                <a:gd name="T42" fmla="*/ 543 w 1007"/>
                <a:gd name="T43" fmla="*/ 945 h 1536"/>
                <a:gd name="T44" fmla="*/ 500 w 1007"/>
                <a:gd name="T45" fmla="*/ 1092 h 1536"/>
                <a:gd name="T46" fmla="*/ 459 w 1007"/>
                <a:gd name="T47" fmla="*/ 1048 h 1536"/>
                <a:gd name="T48" fmla="*/ 432 w 1007"/>
                <a:gd name="T49" fmla="*/ 912 h 1536"/>
                <a:gd name="T50" fmla="*/ 287 w 1007"/>
                <a:gd name="T51" fmla="*/ 715 h 1536"/>
                <a:gd name="T52" fmla="*/ 441 w 1007"/>
                <a:gd name="T53" fmla="*/ 827 h 1536"/>
                <a:gd name="T54" fmla="*/ 456 w 1007"/>
                <a:gd name="T55" fmla="*/ 785 h 1536"/>
                <a:gd name="T56" fmla="*/ 276 w 1007"/>
                <a:gd name="T57" fmla="*/ 671 h 1536"/>
                <a:gd name="T58" fmla="*/ 170 w 1007"/>
                <a:gd name="T59" fmla="*/ 117 h 1536"/>
                <a:gd name="T60" fmla="*/ 287 w 1007"/>
                <a:gd name="T61" fmla="*/ 140 h 1536"/>
                <a:gd name="T62" fmla="*/ 346 w 1007"/>
                <a:gd name="T63" fmla="*/ 58 h 1536"/>
                <a:gd name="T64" fmla="*/ 216 w 1007"/>
                <a:gd name="T65" fmla="*/ 0 h 1536"/>
                <a:gd name="T66" fmla="*/ 158 w 1007"/>
                <a:gd name="T67" fmla="*/ 69 h 1536"/>
                <a:gd name="T68" fmla="*/ 73 w 1007"/>
                <a:gd name="T69" fmla="*/ 433 h 1536"/>
                <a:gd name="T70" fmla="*/ 225 w 1007"/>
                <a:gd name="T71" fmla="*/ 789 h 1536"/>
                <a:gd name="T72" fmla="*/ 414 w 1007"/>
                <a:gd name="T73" fmla="*/ 1048 h 1536"/>
                <a:gd name="T74" fmla="*/ 446 w 1007"/>
                <a:gd name="T75" fmla="*/ 1304 h 1536"/>
                <a:gd name="T76" fmla="*/ 910 w 1007"/>
                <a:gd name="T77" fmla="*/ 1304 h 1536"/>
                <a:gd name="T78" fmla="*/ 1007 w 1007"/>
                <a:gd name="T79" fmla="*/ 1147 h 1536"/>
                <a:gd name="T80" fmla="*/ 787 w 1007"/>
                <a:gd name="T81" fmla="*/ 95 h 1536"/>
                <a:gd name="T82" fmla="*/ 702 w 1007"/>
                <a:gd name="T83" fmla="*/ 81 h 1536"/>
                <a:gd name="T84" fmla="*/ 715 w 1007"/>
                <a:gd name="T85" fmla="*/ 45 h 1536"/>
                <a:gd name="T86" fmla="*/ 800 w 1007"/>
                <a:gd name="T87" fmla="*/ 58 h 1536"/>
                <a:gd name="T88" fmla="*/ 216 w 1007"/>
                <a:gd name="T89" fmla="*/ 45 h 1536"/>
                <a:gd name="T90" fmla="*/ 301 w 1007"/>
                <a:gd name="T91" fmla="*/ 58 h 1536"/>
                <a:gd name="T92" fmla="*/ 287 w 1007"/>
                <a:gd name="T93" fmla="*/ 95 h 1536"/>
                <a:gd name="T94" fmla="*/ 203 w 1007"/>
                <a:gd name="T95" fmla="*/ 81 h 1536"/>
                <a:gd name="T96" fmla="*/ 203 w 1007"/>
                <a:gd name="T97" fmla="*/ 5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7" h="1536">
                  <a:moveTo>
                    <a:pt x="999" y="1103"/>
                  </a:moveTo>
                  <a:cubicBezTo>
                    <a:pt x="922" y="1118"/>
                    <a:pt x="865" y="1186"/>
                    <a:pt x="865" y="1267"/>
                  </a:cubicBezTo>
                  <a:cubicBezTo>
                    <a:pt x="865" y="1304"/>
                    <a:pt x="865" y="1304"/>
                    <a:pt x="865" y="1304"/>
                  </a:cubicBezTo>
                  <a:cubicBezTo>
                    <a:pt x="865" y="1407"/>
                    <a:pt x="781" y="1491"/>
                    <a:pt x="678" y="1491"/>
                  </a:cubicBezTo>
                  <a:cubicBezTo>
                    <a:pt x="575" y="1491"/>
                    <a:pt x="491" y="1407"/>
                    <a:pt x="491" y="1304"/>
                  </a:cubicBezTo>
                  <a:cubicBezTo>
                    <a:pt x="491" y="1136"/>
                    <a:pt x="491" y="1136"/>
                    <a:pt x="491" y="1136"/>
                  </a:cubicBezTo>
                  <a:cubicBezTo>
                    <a:pt x="498" y="1137"/>
                    <a:pt x="504" y="1137"/>
                    <a:pt x="511" y="1136"/>
                  </a:cubicBezTo>
                  <a:cubicBezTo>
                    <a:pt x="511" y="1304"/>
                    <a:pt x="511" y="1304"/>
                    <a:pt x="511" y="1304"/>
                  </a:cubicBezTo>
                  <a:cubicBezTo>
                    <a:pt x="511" y="1397"/>
                    <a:pt x="586" y="1472"/>
                    <a:pt x="678" y="1472"/>
                  </a:cubicBezTo>
                  <a:cubicBezTo>
                    <a:pt x="770" y="1472"/>
                    <a:pt x="845" y="1397"/>
                    <a:pt x="845" y="1304"/>
                  </a:cubicBezTo>
                  <a:cubicBezTo>
                    <a:pt x="845" y="1267"/>
                    <a:pt x="845" y="1267"/>
                    <a:pt x="845" y="1267"/>
                  </a:cubicBezTo>
                  <a:cubicBezTo>
                    <a:pt x="845" y="1175"/>
                    <a:pt x="911" y="1099"/>
                    <a:pt x="998" y="1083"/>
                  </a:cubicBezTo>
                  <a:cubicBezTo>
                    <a:pt x="1006" y="1037"/>
                    <a:pt x="1006" y="1037"/>
                    <a:pt x="1006" y="1037"/>
                  </a:cubicBezTo>
                  <a:cubicBezTo>
                    <a:pt x="952" y="1043"/>
                    <a:pt x="903" y="1067"/>
                    <a:pt x="865" y="1106"/>
                  </a:cubicBezTo>
                  <a:cubicBezTo>
                    <a:pt x="823" y="1150"/>
                    <a:pt x="800" y="1207"/>
                    <a:pt x="800" y="1267"/>
                  </a:cubicBezTo>
                  <a:cubicBezTo>
                    <a:pt x="800" y="1304"/>
                    <a:pt x="800" y="1304"/>
                    <a:pt x="800" y="1304"/>
                  </a:cubicBezTo>
                  <a:cubicBezTo>
                    <a:pt x="800" y="1372"/>
                    <a:pt x="745" y="1427"/>
                    <a:pt x="678" y="1427"/>
                  </a:cubicBezTo>
                  <a:cubicBezTo>
                    <a:pt x="611" y="1427"/>
                    <a:pt x="556" y="1372"/>
                    <a:pt x="556" y="1304"/>
                  </a:cubicBezTo>
                  <a:cubicBezTo>
                    <a:pt x="556" y="1117"/>
                    <a:pt x="556" y="1117"/>
                    <a:pt x="556" y="1117"/>
                  </a:cubicBezTo>
                  <a:cubicBezTo>
                    <a:pt x="576" y="1101"/>
                    <a:pt x="588" y="1077"/>
                    <a:pt x="588" y="1050"/>
                  </a:cubicBezTo>
                  <a:cubicBezTo>
                    <a:pt x="588" y="954"/>
                    <a:pt x="588" y="954"/>
                    <a:pt x="588" y="954"/>
                  </a:cubicBezTo>
                  <a:cubicBezTo>
                    <a:pt x="672" y="929"/>
                    <a:pt x="741" y="869"/>
                    <a:pt x="777" y="789"/>
                  </a:cubicBezTo>
                  <a:cubicBezTo>
                    <a:pt x="792" y="757"/>
                    <a:pt x="785" y="721"/>
                    <a:pt x="764" y="697"/>
                  </a:cubicBezTo>
                  <a:cubicBezTo>
                    <a:pt x="764" y="696"/>
                    <a:pt x="930" y="433"/>
                    <a:pt x="930" y="432"/>
                  </a:cubicBezTo>
                  <a:cubicBezTo>
                    <a:pt x="1002" y="308"/>
                    <a:pt x="967" y="161"/>
                    <a:pt x="845" y="69"/>
                  </a:cubicBezTo>
                  <a:cubicBezTo>
                    <a:pt x="845" y="59"/>
                    <a:pt x="845" y="59"/>
                    <a:pt x="845" y="59"/>
                  </a:cubicBezTo>
                  <a:cubicBezTo>
                    <a:pt x="845" y="26"/>
                    <a:pt x="819" y="0"/>
                    <a:pt x="787" y="0"/>
                  </a:cubicBezTo>
                  <a:cubicBezTo>
                    <a:pt x="715" y="0"/>
                    <a:pt x="715" y="0"/>
                    <a:pt x="715" y="0"/>
                  </a:cubicBezTo>
                  <a:cubicBezTo>
                    <a:pt x="683" y="0"/>
                    <a:pt x="657" y="26"/>
                    <a:pt x="657" y="58"/>
                  </a:cubicBezTo>
                  <a:cubicBezTo>
                    <a:pt x="657" y="81"/>
                    <a:pt x="657" y="81"/>
                    <a:pt x="657" y="81"/>
                  </a:cubicBezTo>
                  <a:cubicBezTo>
                    <a:pt x="657" y="114"/>
                    <a:pt x="683" y="140"/>
                    <a:pt x="715" y="140"/>
                  </a:cubicBezTo>
                  <a:cubicBezTo>
                    <a:pt x="787" y="140"/>
                    <a:pt x="787" y="140"/>
                    <a:pt x="787" y="140"/>
                  </a:cubicBezTo>
                  <a:cubicBezTo>
                    <a:pt x="805" y="140"/>
                    <a:pt x="822" y="131"/>
                    <a:pt x="833" y="117"/>
                  </a:cubicBezTo>
                  <a:cubicBezTo>
                    <a:pt x="924" y="195"/>
                    <a:pt x="948" y="311"/>
                    <a:pt x="892" y="409"/>
                  </a:cubicBezTo>
                  <a:cubicBezTo>
                    <a:pt x="727" y="671"/>
                    <a:pt x="727" y="671"/>
                    <a:pt x="727" y="671"/>
                  </a:cubicBezTo>
                  <a:cubicBezTo>
                    <a:pt x="685" y="657"/>
                    <a:pt x="638" y="676"/>
                    <a:pt x="619" y="717"/>
                  </a:cubicBezTo>
                  <a:cubicBezTo>
                    <a:pt x="604" y="749"/>
                    <a:pt x="578" y="773"/>
                    <a:pt x="546" y="785"/>
                  </a:cubicBezTo>
                  <a:cubicBezTo>
                    <a:pt x="534" y="789"/>
                    <a:pt x="528" y="802"/>
                    <a:pt x="532" y="814"/>
                  </a:cubicBezTo>
                  <a:cubicBezTo>
                    <a:pt x="537" y="825"/>
                    <a:pt x="549" y="831"/>
                    <a:pt x="561" y="827"/>
                  </a:cubicBezTo>
                  <a:cubicBezTo>
                    <a:pt x="605" y="811"/>
                    <a:pt x="640" y="779"/>
                    <a:pt x="660" y="736"/>
                  </a:cubicBezTo>
                  <a:cubicBezTo>
                    <a:pt x="670" y="715"/>
                    <a:pt x="695" y="705"/>
                    <a:pt x="716" y="715"/>
                  </a:cubicBezTo>
                  <a:cubicBezTo>
                    <a:pt x="737" y="725"/>
                    <a:pt x="746" y="750"/>
                    <a:pt x="736" y="771"/>
                  </a:cubicBezTo>
                  <a:cubicBezTo>
                    <a:pt x="704" y="841"/>
                    <a:pt x="643" y="893"/>
                    <a:pt x="568" y="913"/>
                  </a:cubicBezTo>
                  <a:cubicBezTo>
                    <a:pt x="553" y="917"/>
                    <a:pt x="543" y="930"/>
                    <a:pt x="543" y="945"/>
                  </a:cubicBezTo>
                  <a:cubicBezTo>
                    <a:pt x="543" y="1050"/>
                    <a:pt x="543" y="1050"/>
                    <a:pt x="543" y="1050"/>
                  </a:cubicBezTo>
                  <a:cubicBezTo>
                    <a:pt x="543" y="1073"/>
                    <a:pt x="524" y="1092"/>
                    <a:pt x="500" y="1092"/>
                  </a:cubicBezTo>
                  <a:cubicBezTo>
                    <a:pt x="500" y="1092"/>
                    <a:pt x="499" y="1092"/>
                    <a:pt x="499" y="1092"/>
                  </a:cubicBezTo>
                  <a:cubicBezTo>
                    <a:pt x="477" y="1091"/>
                    <a:pt x="459" y="1071"/>
                    <a:pt x="459" y="1048"/>
                  </a:cubicBezTo>
                  <a:cubicBezTo>
                    <a:pt x="459" y="947"/>
                    <a:pt x="459" y="947"/>
                    <a:pt x="459" y="947"/>
                  </a:cubicBezTo>
                  <a:cubicBezTo>
                    <a:pt x="459" y="931"/>
                    <a:pt x="448" y="917"/>
                    <a:pt x="432" y="912"/>
                  </a:cubicBezTo>
                  <a:cubicBezTo>
                    <a:pt x="358" y="892"/>
                    <a:pt x="298" y="840"/>
                    <a:pt x="266" y="771"/>
                  </a:cubicBezTo>
                  <a:cubicBezTo>
                    <a:pt x="256" y="750"/>
                    <a:pt x="266" y="725"/>
                    <a:pt x="287" y="715"/>
                  </a:cubicBezTo>
                  <a:cubicBezTo>
                    <a:pt x="308" y="705"/>
                    <a:pt x="332" y="715"/>
                    <a:pt x="342" y="736"/>
                  </a:cubicBezTo>
                  <a:cubicBezTo>
                    <a:pt x="362" y="779"/>
                    <a:pt x="397" y="811"/>
                    <a:pt x="441" y="827"/>
                  </a:cubicBezTo>
                  <a:cubicBezTo>
                    <a:pt x="453" y="831"/>
                    <a:pt x="466" y="825"/>
                    <a:pt x="470" y="814"/>
                  </a:cubicBezTo>
                  <a:cubicBezTo>
                    <a:pt x="474" y="802"/>
                    <a:pt x="468" y="789"/>
                    <a:pt x="456" y="785"/>
                  </a:cubicBezTo>
                  <a:cubicBezTo>
                    <a:pt x="433" y="777"/>
                    <a:pt x="402" y="758"/>
                    <a:pt x="383" y="717"/>
                  </a:cubicBezTo>
                  <a:cubicBezTo>
                    <a:pt x="364" y="676"/>
                    <a:pt x="317" y="657"/>
                    <a:pt x="276" y="671"/>
                  </a:cubicBezTo>
                  <a:cubicBezTo>
                    <a:pt x="111" y="409"/>
                    <a:pt x="111" y="409"/>
                    <a:pt x="111" y="409"/>
                  </a:cubicBezTo>
                  <a:cubicBezTo>
                    <a:pt x="54" y="311"/>
                    <a:pt x="79" y="195"/>
                    <a:pt x="170" y="117"/>
                  </a:cubicBezTo>
                  <a:cubicBezTo>
                    <a:pt x="181" y="131"/>
                    <a:pt x="197" y="140"/>
                    <a:pt x="216" y="140"/>
                  </a:cubicBezTo>
                  <a:cubicBezTo>
                    <a:pt x="287" y="140"/>
                    <a:pt x="287" y="140"/>
                    <a:pt x="287" y="140"/>
                  </a:cubicBezTo>
                  <a:cubicBezTo>
                    <a:pt x="320" y="140"/>
                    <a:pt x="346" y="114"/>
                    <a:pt x="346" y="81"/>
                  </a:cubicBezTo>
                  <a:cubicBezTo>
                    <a:pt x="346" y="58"/>
                    <a:pt x="346" y="58"/>
                    <a:pt x="346" y="58"/>
                  </a:cubicBezTo>
                  <a:cubicBezTo>
                    <a:pt x="346" y="26"/>
                    <a:pt x="320" y="0"/>
                    <a:pt x="287" y="0"/>
                  </a:cubicBezTo>
                  <a:cubicBezTo>
                    <a:pt x="216" y="0"/>
                    <a:pt x="216" y="0"/>
                    <a:pt x="216" y="0"/>
                  </a:cubicBezTo>
                  <a:cubicBezTo>
                    <a:pt x="184" y="0"/>
                    <a:pt x="158" y="26"/>
                    <a:pt x="158" y="58"/>
                  </a:cubicBezTo>
                  <a:cubicBezTo>
                    <a:pt x="158" y="69"/>
                    <a:pt x="158" y="69"/>
                    <a:pt x="158" y="69"/>
                  </a:cubicBezTo>
                  <a:cubicBezTo>
                    <a:pt x="36" y="161"/>
                    <a:pt x="0" y="308"/>
                    <a:pt x="72" y="432"/>
                  </a:cubicBezTo>
                  <a:cubicBezTo>
                    <a:pt x="73" y="432"/>
                    <a:pt x="73" y="432"/>
                    <a:pt x="73" y="433"/>
                  </a:cubicBezTo>
                  <a:cubicBezTo>
                    <a:pt x="238" y="696"/>
                    <a:pt x="238" y="696"/>
                    <a:pt x="238" y="696"/>
                  </a:cubicBezTo>
                  <a:cubicBezTo>
                    <a:pt x="217" y="721"/>
                    <a:pt x="210" y="757"/>
                    <a:pt x="225" y="789"/>
                  </a:cubicBezTo>
                  <a:cubicBezTo>
                    <a:pt x="262" y="869"/>
                    <a:pt x="330" y="929"/>
                    <a:pt x="414" y="954"/>
                  </a:cubicBezTo>
                  <a:cubicBezTo>
                    <a:pt x="414" y="1048"/>
                    <a:pt x="414" y="1048"/>
                    <a:pt x="414" y="1048"/>
                  </a:cubicBezTo>
                  <a:cubicBezTo>
                    <a:pt x="414" y="1075"/>
                    <a:pt x="427" y="1100"/>
                    <a:pt x="446" y="1117"/>
                  </a:cubicBezTo>
                  <a:cubicBezTo>
                    <a:pt x="446" y="1304"/>
                    <a:pt x="446" y="1304"/>
                    <a:pt x="446" y="1304"/>
                  </a:cubicBezTo>
                  <a:cubicBezTo>
                    <a:pt x="446" y="1432"/>
                    <a:pt x="550" y="1536"/>
                    <a:pt x="678" y="1536"/>
                  </a:cubicBezTo>
                  <a:cubicBezTo>
                    <a:pt x="806" y="1536"/>
                    <a:pt x="910" y="1432"/>
                    <a:pt x="910" y="1304"/>
                  </a:cubicBezTo>
                  <a:cubicBezTo>
                    <a:pt x="910" y="1267"/>
                    <a:pt x="910" y="1267"/>
                    <a:pt x="910" y="1267"/>
                  </a:cubicBezTo>
                  <a:cubicBezTo>
                    <a:pt x="910" y="1208"/>
                    <a:pt x="951" y="1158"/>
                    <a:pt x="1007" y="1147"/>
                  </a:cubicBezTo>
                  <a:moveTo>
                    <a:pt x="800" y="81"/>
                  </a:moveTo>
                  <a:cubicBezTo>
                    <a:pt x="800" y="89"/>
                    <a:pt x="794" y="95"/>
                    <a:pt x="787" y="95"/>
                  </a:cubicBezTo>
                  <a:cubicBezTo>
                    <a:pt x="715" y="95"/>
                    <a:pt x="715" y="95"/>
                    <a:pt x="715" y="95"/>
                  </a:cubicBezTo>
                  <a:cubicBezTo>
                    <a:pt x="708" y="95"/>
                    <a:pt x="702" y="89"/>
                    <a:pt x="702" y="81"/>
                  </a:cubicBezTo>
                  <a:cubicBezTo>
                    <a:pt x="702" y="58"/>
                    <a:pt x="702" y="58"/>
                    <a:pt x="702" y="58"/>
                  </a:cubicBezTo>
                  <a:cubicBezTo>
                    <a:pt x="702" y="51"/>
                    <a:pt x="708" y="45"/>
                    <a:pt x="715" y="45"/>
                  </a:cubicBezTo>
                  <a:cubicBezTo>
                    <a:pt x="787" y="45"/>
                    <a:pt x="787" y="45"/>
                    <a:pt x="787" y="45"/>
                  </a:cubicBezTo>
                  <a:cubicBezTo>
                    <a:pt x="794" y="45"/>
                    <a:pt x="800" y="51"/>
                    <a:pt x="800" y="58"/>
                  </a:cubicBezTo>
                  <a:lnTo>
                    <a:pt x="800" y="81"/>
                  </a:lnTo>
                  <a:close/>
                  <a:moveTo>
                    <a:pt x="216" y="45"/>
                  </a:moveTo>
                  <a:cubicBezTo>
                    <a:pt x="287" y="45"/>
                    <a:pt x="287" y="45"/>
                    <a:pt x="287" y="45"/>
                  </a:cubicBezTo>
                  <a:cubicBezTo>
                    <a:pt x="295" y="45"/>
                    <a:pt x="301" y="51"/>
                    <a:pt x="301" y="58"/>
                  </a:cubicBezTo>
                  <a:cubicBezTo>
                    <a:pt x="301" y="81"/>
                    <a:pt x="301" y="81"/>
                    <a:pt x="301" y="81"/>
                  </a:cubicBezTo>
                  <a:cubicBezTo>
                    <a:pt x="301" y="89"/>
                    <a:pt x="295" y="95"/>
                    <a:pt x="287" y="95"/>
                  </a:cubicBezTo>
                  <a:cubicBezTo>
                    <a:pt x="216" y="95"/>
                    <a:pt x="216" y="95"/>
                    <a:pt x="216" y="95"/>
                  </a:cubicBezTo>
                  <a:cubicBezTo>
                    <a:pt x="209" y="95"/>
                    <a:pt x="203" y="89"/>
                    <a:pt x="203" y="81"/>
                  </a:cubicBezTo>
                  <a:cubicBezTo>
                    <a:pt x="203" y="58"/>
                    <a:pt x="203" y="58"/>
                    <a:pt x="203" y="58"/>
                  </a:cubicBezTo>
                  <a:cubicBezTo>
                    <a:pt x="203" y="58"/>
                    <a:pt x="203" y="58"/>
                    <a:pt x="203" y="58"/>
                  </a:cubicBezTo>
                  <a:cubicBezTo>
                    <a:pt x="203" y="51"/>
                    <a:pt x="209" y="45"/>
                    <a:pt x="216" y="45"/>
                  </a:cubicBezTo>
                  <a:close/>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04" name="Line 10"/>
            <p:cNvSpPr>
              <a:spLocks noChangeShapeType="1"/>
            </p:cNvSpPr>
            <p:nvPr/>
          </p:nvSpPr>
          <p:spPr bwMode="auto">
            <a:xfrm>
              <a:off x="3794642" y="178736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Line 11"/>
            <p:cNvSpPr>
              <a:spLocks noChangeShapeType="1"/>
            </p:cNvSpPr>
            <p:nvPr/>
          </p:nvSpPr>
          <p:spPr bwMode="auto">
            <a:xfrm>
              <a:off x="3794642" y="178736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06" name="Groupe 105"/>
            <p:cNvGrpSpPr>
              <a:grpSpLocks noChangeAspect="1"/>
            </p:cNvGrpSpPr>
            <p:nvPr/>
          </p:nvGrpSpPr>
          <p:grpSpPr>
            <a:xfrm>
              <a:off x="3834770" y="1697850"/>
              <a:ext cx="81870" cy="82800"/>
              <a:chOff x="3836675" y="1682610"/>
              <a:chExt cx="101125" cy="102274"/>
            </a:xfrm>
          </p:grpSpPr>
          <p:sp>
            <p:nvSpPr>
              <p:cNvPr id="107" name="Line 6"/>
              <p:cNvSpPr>
                <a:spLocks noChangeShapeType="1"/>
              </p:cNvSpPr>
              <p:nvPr/>
            </p:nvSpPr>
            <p:spPr bwMode="auto">
              <a:xfrm>
                <a:off x="3857850" y="173588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 name="Line 7"/>
              <p:cNvSpPr>
                <a:spLocks noChangeShapeType="1"/>
              </p:cNvSpPr>
              <p:nvPr/>
            </p:nvSpPr>
            <p:spPr bwMode="auto">
              <a:xfrm>
                <a:off x="3857850" y="173588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Line 8"/>
              <p:cNvSpPr>
                <a:spLocks noChangeShapeType="1"/>
              </p:cNvSpPr>
              <p:nvPr/>
            </p:nvSpPr>
            <p:spPr bwMode="auto">
              <a:xfrm>
                <a:off x="3857620" y="17540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Line 9"/>
              <p:cNvSpPr>
                <a:spLocks noChangeShapeType="1"/>
              </p:cNvSpPr>
              <p:nvPr/>
            </p:nvSpPr>
            <p:spPr bwMode="auto">
              <a:xfrm>
                <a:off x="3857620" y="17540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1" name="Freeform 15"/>
              <p:cNvSpPr>
                <a:spLocks noEditPoints="1"/>
              </p:cNvSpPr>
              <p:nvPr/>
            </p:nvSpPr>
            <p:spPr bwMode="auto">
              <a:xfrm>
                <a:off x="3860578" y="1706282"/>
                <a:ext cx="55159" cy="54929"/>
              </a:xfrm>
              <a:custGeom>
                <a:avLst/>
                <a:gdLst>
                  <a:gd name="T0" fmla="*/ 99 w 197"/>
                  <a:gd name="T1" fmla="*/ 0 h 197"/>
                  <a:gd name="T2" fmla="*/ 0 w 197"/>
                  <a:gd name="T3" fmla="*/ 98 h 197"/>
                  <a:gd name="T4" fmla="*/ 99 w 197"/>
                  <a:gd name="T5" fmla="*/ 197 h 197"/>
                  <a:gd name="T6" fmla="*/ 197 w 197"/>
                  <a:gd name="T7" fmla="*/ 98 h 197"/>
                  <a:gd name="T8" fmla="*/ 99 w 197"/>
                  <a:gd name="T9" fmla="*/ 0 h 197"/>
                  <a:gd name="T10" fmla="*/ 99 w 197"/>
                  <a:gd name="T11" fmla="*/ 152 h 197"/>
                  <a:gd name="T12" fmla="*/ 46 w 197"/>
                  <a:gd name="T13" fmla="*/ 98 h 197"/>
                  <a:gd name="T14" fmla="*/ 99 w 197"/>
                  <a:gd name="T15" fmla="*/ 45 h 197"/>
                  <a:gd name="T16" fmla="*/ 152 w 197"/>
                  <a:gd name="T17" fmla="*/ 98 h 197"/>
                  <a:gd name="T18" fmla="*/ 99 w 197"/>
                  <a:gd name="T19" fmla="*/ 152 h 197"/>
                  <a:gd name="T20" fmla="*/ 99 w 197"/>
                  <a:gd name="T21" fmla="*/ 152 h 197"/>
                  <a:gd name="T22" fmla="*/ 99 w 197"/>
                  <a:gd name="T23" fmla="*/ 15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97">
                    <a:moveTo>
                      <a:pt x="99" y="0"/>
                    </a:moveTo>
                    <a:cubicBezTo>
                      <a:pt x="45" y="0"/>
                      <a:pt x="0" y="44"/>
                      <a:pt x="0" y="98"/>
                    </a:cubicBezTo>
                    <a:cubicBezTo>
                      <a:pt x="0" y="153"/>
                      <a:pt x="45" y="197"/>
                      <a:pt x="99" y="197"/>
                    </a:cubicBezTo>
                    <a:cubicBezTo>
                      <a:pt x="153" y="197"/>
                      <a:pt x="197" y="153"/>
                      <a:pt x="197" y="98"/>
                    </a:cubicBezTo>
                    <a:cubicBezTo>
                      <a:pt x="197" y="44"/>
                      <a:pt x="153" y="0"/>
                      <a:pt x="99" y="0"/>
                    </a:cubicBezTo>
                    <a:close/>
                    <a:moveTo>
                      <a:pt x="99" y="152"/>
                    </a:moveTo>
                    <a:cubicBezTo>
                      <a:pt x="69" y="152"/>
                      <a:pt x="46" y="128"/>
                      <a:pt x="46" y="98"/>
                    </a:cubicBezTo>
                    <a:cubicBezTo>
                      <a:pt x="46" y="69"/>
                      <a:pt x="69" y="45"/>
                      <a:pt x="99" y="45"/>
                    </a:cubicBezTo>
                    <a:cubicBezTo>
                      <a:pt x="128" y="45"/>
                      <a:pt x="152" y="69"/>
                      <a:pt x="152" y="98"/>
                    </a:cubicBezTo>
                    <a:cubicBezTo>
                      <a:pt x="152" y="128"/>
                      <a:pt x="128" y="152"/>
                      <a:pt x="99" y="152"/>
                    </a:cubicBezTo>
                    <a:close/>
                    <a:moveTo>
                      <a:pt x="99" y="152"/>
                    </a:moveTo>
                    <a:cubicBezTo>
                      <a:pt x="99" y="152"/>
                      <a:pt x="99" y="152"/>
                      <a:pt x="99" y="152"/>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a:p>
            </p:txBody>
          </p:sp>
          <p:sp>
            <p:nvSpPr>
              <p:cNvPr id="112" name="Freeform 16"/>
              <p:cNvSpPr>
                <a:spLocks/>
              </p:cNvSpPr>
              <p:nvPr/>
            </p:nvSpPr>
            <p:spPr bwMode="auto">
              <a:xfrm>
                <a:off x="3836675" y="1682610"/>
                <a:ext cx="101125" cy="102274"/>
              </a:xfrm>
              <a:custGeom>
                <a:avLst/>
                <a:gdLst>
                  <a:gd name="T0" fmla="*/ 9 w 361"/>
                  <a:gd name="T1" fmla="*/ 241 h 367"/>
                  <a:gd name="T2" fmla="*/ 184 w 361"/>
                  <a:gd name="T3" fmla="*/ 367 h 367"/>
                  <a:gd name="T4" fmla="*/ 357 w 361"/>
                  <a:gd name="T5" fmla="*/ 243 h 367"/>
                  <a:gd name="T6" fmla="*/ 343 w 361"/>
                  <a:gd name="T7" fmla="*/ 215 h 367"/>
                  <a:gd name="T8" fmla="*/ 315 w 361"/>
                  <a:gd name="T9" fmla="*/ 229 h 367"/>
                  <a:gd name="T10" fmla="*/ 184 w 361"/>
                  <a:gd name="T11" fmla="*/ 322 h 367"/>
                  <a:gd name="T12" fmla="*/ 45 w 361"/>
                  <a:gd name="T13" fmla="*/ 177 h 367"/>
                  <a:gd name="T14" fmla="*/ 184 w 361"/>
                  <a:gd name="T15" fmla="*/ 45 h 367"/>
                  <a:gd name="T16" fmla="*/ 315 w 361"/>
                  <a:gd name="T17" fmla="*/ 138 h 367"/>
                  <a:gd name="T18" fmla="*/ 343 w 361"/>
                  <a:gd name="T19" fmla="*/ 152 h 367"/>
                  <a:gd name="T20" fmla="*/ 357 w 361"/>
                  <a:gd name="T21" fmla="*/ 124 h 367"/>
                  <a:gd name="T22" fmla="*/ 184 w 361"/>
                  <a:gd name="T23" fmla="*/ 0 h 367"/>
                  <a:gd name="T24" fmla="*/ 8 w 361"/>
                  <a:gd name="T25" fmla="*/ 131 h 367"/>
                  <a:gd name="T26" fmla="*/ 0 w 361"/>
                  <a:gd name="T27" fmla="*/ 177 h 367"/>
                  <a:gd name="T28" fmla="*/ 1 w 361"/>
                  <a:gd name="T29" fmla="*/ 19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367">
                    <a:moveTo>
                      <a:pt x="9" y="241"/>
                    </a:moveTo>
                    <a:cubicBezTo>
                      <a:pt x="34" y="314"/>
                      <a:pt x="103" y="367"/>
                      <a:pt x="184" y="367"/>
                    </a:cubicBezTo>
                    <a:cubicBezTo>
                      <a:pt x="262" y="367"/>
                      <a:pt x="332" y="317"/>
                      <a:pt x="357" y="243"/>
                    </a:cubicBezTo>
                    <a:cubicBezTo>
                      <a:pt x="361" y="232"/>
                      <a:pt x="355" y="219"/>
                      <a:pt x="343" y="215"/>
                    </a:cubicBezTo>
                    <a:cubicBezTo>
                      <a:pt x="332" y="211"/>
                      <a:pt x="319" y="217"/>
                      <a:pt x="315" y="229"/>
                    </a:cubicBezTo>
                    <a:cubicBezTo>
                      <a:pt x="296" y="285"/>
                      <a:pt x="243" y="322"/>
                      <a:pt x="184" y="322"/>
                    </a:cubicBezTo>
                    <a:cubicBezTo>
                      <a:pt x="105" y="322"/>
                      <a:pt x="41" y="256"/>
                      <a:pt x="45" y="177"/>
                    </a:cubicBezTo>
                    <a:cubicBezTo>
                      <a:pt x="49" y="104"/>
                      <a:pt x="109" y="45"/>
                      <a:pt x="184" y="45"/>
                    </a:cubicBezTo>
                    <a:cubicBezTo>
                      <a:pt x="243" y="45"/>
                      <a:pt x="296" y="82"/>
                      <a:pt x="315" y="138"/>
                    </a:cubicBezTo>
                    <a:cubicBezTo>
                      <a:pt x="319" y="150"/>
                      <a:pt x="332" y="156"/>
                      <a:pt x="343" y="152"/>
                    </a:cubicBezTo>
                    <a:cubicBezTo>
                      <a:pt x="355" y="148"/>
                      <a:pt x="361" y="135"/>
                      <a:pt x="357" y="124"/>
                    </a:cubicBezTo>
                    <a:cubicBezTo>
                      <a:pt x="332" y="50"/>
                      <a:pt x="262" y="0"/>
                      <a:pt x="184" y="0"/>
                    </a:cubicBezTo>
                    <a:cubicBezTo>
                      <a:pt x="101" y="0"/>
                      <a:pt x="31" y="55"/>
                      <a:pt x="8" y="131"/>
                    </a:cubicBezTo>
                    <a:cubicBezTo>
                      <a:pt x="0" y="177"/>
                      <a:pt x="0" y="177"/>
                      <a:pt x="0" y="177"/>
                    </a:cubicBezTo>
                    <a:cubicBezTo>
                      <a:pt x="0" y="184"/>
                      <a:pt x="0" y="191"/>
                      <a:pt x="1" y="197"/>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2" name="Rectangle 11"/>
          <p:cNvSpPr/>
          <p:nvPr/>
        </p:nvSpPr>
        <p:spPr>
          <a:xfrm>
            <a:off x="2575858" y="4891153"/>
            <a:ext cx="841682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lang="fr-FR" b="1" dirty="0">
                <a:solidFill>
                  <a:srgbClr val="F8B0CC"/>
                </a:solidFill>
                <a:latin typeface="Calibri" panose="020F0502020204030204" pitchFamily="34" charset="0"/>
                <a:cs typeface="Calibri" panose="020F0502020204030204" pitchFamily="34" charset="0"/>
                <a:sym typeface="Helvetica Neue"/>
              </a:rPr>
              <a:t>Accouchement</a:t>
            </a:r>
            <a:r>
              <a:rPr lang="fr-FR" dirty="0">
                <a:latin typeface="Calibri" panose="020F0502020204030204" pitchFamily="34" charset="0"/>
                <a:cs typeface="Calibri" panose="020F0502020204030204" pitchFamily="34" charset="0"/>
                <a:sym typeface="Helvetica Neue"/>
              </a:rPr>
              <a:t> : </a:t>
            </a:r>
            <a:r>
              <a:rPr lang="fr-FR" dirty="0" smtClean="0">
                <a:latin typeface="Calibri" panose="020F0502020204030204" pitchFamily="34" charset="0"/>
                <a:cs typeface="Calibri" panose="020F0502020204030204" pitchFamily="34" charset="0"/>
                <a:sym typeface="Helvetica Neue"/>
              </a:rPr>
              <a:t>partage et envoi d</a:t>
            </a:r>
            <a:r>
              <a:rPr lang="fr-FR" dirty="0" smtClean="0">
                <a:latin typeface="Calibri" panose="020F0502020204030204" pitchFamily="34" charset="0"/>
                <a:cs typeface="Calibri" panose="020F0502020204030204" pitchFamily="34" charset="0"/>
              </a:rPr>
              <a:t>es </a:t>
            </a:r>
            <a:r>
              <a:rPr lang="fr-FR" dirty="0">
                <a:latin typeface="Calibri" panose="020F0502020204030204" pitchFamily="34" charset="0"/>
                <a:cs typeface="Calibri" panose="020F0502020204030204" pitchFamily="34" charset="0"/>
              </a:rPr>
              <a:t>informations saisies dans le DPI, résultats de labo et CR imagerie</a:t>
            </a:r>
          </a:p>
        </p:txBody>
      </p:sp>
      <p:grpSp>
        <p:nvGrpSpPr>
          <p:cNvPr id="48" name="Groupe 47"/>
          <p:cNvGrpSpPr/>
          <p:nvPr/>
        </p:nvGrpSpPr>
        <p:grpSpPr>
          <a:xfrm>
            <a:off x="1902981" y="5653201"/>
            <a:ext cx="542692" cy="474155"/>
            <a:chOff x="893792" y="5709764"/>
            <a:chExt cx="659981" cy="603719"/>
          </a:xfrm>
        </p:grpSpPr>
        <p:sp>
          <p:nvSpPr>
            <p:cNvPr id="114" name="Freeform 6"/>
            <p:cNvSpPr>
              <a:spLocks noEditPoints="1"/>
            </p:cNvSpPr>
            <p:nvPr/>
          </p:nvSpPr>
          <p:spPr bwMode="auto">
            <a:xfrm>
              <a:off x="1017927" y="5938761"/>
              <a:ext cx="411713" cy="293532"/>
            </a:xfrm>
            <a:custGeom>
              <a:avLst/>
              <a:gdLst>
                <a:gd name="T0" fmla="*/ 934 w 956"/>
                <a:gd name="T1" fmla="*/ 638 h 681"/>
                <a:gd name="T2" fmla="*/ 44 w 956"/>
                <a:gd name="T3" fmla="*/ 638 h 681"/>
                <a:gd name="T4" fmla="*/ 44 w 956"/>
                <a:gd name="T5" fmla="*/ 22 h 681"/>
                <a:gd name="T6" fmla="*/ 22 w 956"/>
                <a:gd name="T7" fmla="*/ 0 h 681"/>
                <a:gd name="T8" fmla="*/ 0 w 956"/>
                <a:gd name="T9" fmla="*/ 22 h 681"/>
                <a:gd name="T10" fmla="*/ 0 w 956"/>
                <a:gd name="T11" fmla="*/ 659 h 681"/>
                <a:gd name="T12" fmla="*/ 22 w 956"/>
                <a:gd name="T13" fmla="*/ 681 h 681"/>
                <a:gd name="T14" fmla="*/ 934 w 956"/>
                <a:gd name="T15" fmla="*/ 681 h 681"/>
                <a:gd name="T16" fmla="*/ 956 w 956"/>
                <a:gd name="T17" fmla="*/ 659 h 681"/>
                <a:gd name="T18" fmla="*/ 934 w 956"/>
                <a:gd name="T19" fmla="*/ 638 h 681"/>
                <a:gd name="T20" fmla="*/ 934 w 956"/>
                <a:gd name="T21" fmla="*/ 638 h 681"/>
                <a:gd name="T22" fmla="*/ 934 w 956"/>
                <a:gd name="T23" fmla="*/ 63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6" h="681">
                  <a:moveTo>
                    <a:pt x="934" y="638"/>
                  </a:moveTo>
                  <a:cubicBezTo>
                    <a:pt x="44" y="638"/>
                    <a:pt x="44" y="638"/>
                    <a:pt x="44" y="638"/>
                  </a:cubicBezTo>
                  <a:cubicBezTo>
                    <a:pt x="44" y="22"/>
                    <a:pt x="44" y="22"/>
                    <a:pt x="44" y="22"/>
                  </a:cubicBezTo>
                  <a:cubicBezTo>
                    <a:pt x="44" y="10"/>
                    <a:pt x="34" y="0"/>
                    <a:pt x="22" y="0"/>
                  </a:cubicBezTo>
                  <a:cubicBezTo>
                    <a:pt x="10" y="0"/>
                    <a:pt x="0" y="10"/>
                    <a:pt x="0" y="22"/>
                  </a:cubicBezTo>
                  <a:cubicBezTo>
                    <a:pt x="0" y="659"/>
                    <a:pt x="0" y="659"/>
                    <a:pt x="0" y="659"/>
                  </a:cubicBezTo>
                  <a:cubicBezTo>
                    <a:pt x="0" y="672"/>
                    <a:pt x="10" y="681"/>
                    <a:pt x="22" y="681"/>
                  </a:cubicBezTo>
                  <a:cubicBezTo>
                    <a:pt x="934" y="681"/>
                    <a:pt x="934" y="681"/>
                    <a:pt x="934" y="681"/>
                  </a:cubicBezTo>
                  <a:cubicBezTo>
                    <a:pt x="946" y="681"/>
                    <a:pt x="956" y="672"/>
                    <a:pt x="956" y="659"/>
                  </a:cubicBezTo>
                  <a:cubicBezTo>
                    <a:pt x="956" y="647"/>
                    <a:pt x="946" y="638"/>
                    <a:pt x="934" y="638"/>
                  </a:cubicBezTo>
                  <a:close/>
                  <a:moveTo>
                    <a:pt x="934" y="638"/>
                  </a:moveTo>
                  <a:cubicBezTo>
                    <a:pt x="934" y="638"/>
                    <a:pt x="934" y="638"/>
                    <a:pt x="934" y="638"/>
                  </a:cubicBezTo>
                </a:path>
              </a:pathLst>
            </a:custGeom>
            <a:solidFill>
              <a:srgbClr val="F8B0CC"/>
            </a:solidFill>
            <a:ln>
              <a:noFill/>
            </a:ln>
          </p:spPr>
          <p:txBody>
            <a:bodyPr vert="horz" wrap="square" lIns="91440" tIns="45720" rIns="91440" bIns="45720" numCol="1" anchor="t" anchorCtr="0" compatLnSpc="1">
              <a:prstTxWarp prst="textNoShape">
                <a:avLst/>
              </a:prstTxWarp>
            </a:bodyPr>
            <a:lstStyle/>
            <a:p>
              <a:endParaRPr lang="fr-FR"/>
            </a:p>
          </p:txBody>
        </p:sp>
        <p:sp>
          <p:nvSpPr>
            <p:cNvPr id="115" name="Freeform 7"/>
            <p:cNvSpPr>
              <a:spLocks noEditPoints="1"/>
            </p:cNvSpPr>
            <p:nvPr/>
          </p:nvSpPr>
          <p:spPr bwMode="auto">
            <a:xfrm>
              <a:off x="893792" y="5709764"/>
              <a:ext cx="659981" cy="603719"/>
            </a:xfrm>
            <a:custGeom>
              <a:avLst/>
              <a:gdLst>
                <a:gd name="T0" fmla="*/ 1345 w 1536"/>
                <a:gd name="T1" fmla="*/ 1269 h 1401"/>
                <a:gd name="T2" fmla="*/ 1415 w 1536"/>
                <a:gd name="T3" fmla="*/ 609 h 1401"/>
                <a:gd name="T4" fmla="*/ 1534 w 1536"/>
                <a:gd name="T5" fmla="*/ 545 h 1401"/>
                <a:gd name="T6" fmla="*/ 1332 w 1536"/>
                <a:gd name="T7" fmla="*/ 370 h 1401"/>
                <a:gd name="T8" fmla="*/ 1308 w 1536"/>
                <a:gd name="T9" fmla="*/ 406 h 1401"/>
                <a:gd name="T10" fmla="*/ 1490 w 1536"/>
                <a:gd name="T11" fmla="*/ 545 h 1401"/>
                <a:gd name="T12" fmla="*/ 1440 w 1536"/>
                <a:gd name="T13" fmla="*/ 573 h 1401"/>
                <a:gd name="T14" fmla="*/ 747 w 1536"/>
                <a:gd name="T15" fmla="*/ 140 h 1401"/>
                <a:gd name="T16" fmla="*/ 60 w 1536"/>
                <a:gd name="T17" fmla="*/ 573 h 1401"/>
                <a:gd name="T18" fmla="*/ 60 w 1536"/>
                <a:gd name="T19" fmla="*/ 518 h 1401"/>
                <a:gd name="T20" fmla="*/ 1195 w 1536"/>
                <a:gd name="T21" fmla="*/ 331 h 1401"/>
                <a:gd name="T22" fmla="*/ 1219 w 1536"/>
                <a:gd name="T23" fmla="*/ 295 h 1401"/>
                <a:gd name="T24" fmla="*/ 747 w 1536"/>
                <a:gd name="T25" fmla="*/ 9 h 1401"/>
                <a:gd name="T26" fmla="*/ 534 w 1536"/>
                <a:gd name="T27" fmla="*/ 131 h 1401"/>
                <a:gd name="T28" fmla="*/ 569 w 1536"/>
                <a:gd name="T29" fmla="*/ 103 h 1401"/>
                <a:gd name="T30" fmla="*/ 540 w 1536"/>
                <a:gd name="T31" fmla="*/ 8 h 1401"/>
                <a:gd name="T32" fmla="*/ 281 w 1536"/>
                <a:gd name="T33" fmla="*/ 37 h 1401"/>
                <a:gd name="T34" fmla="*/ 309 w 1536"/>
                <a:gd name="T35" fmla="*/ 131 h 1401"/>
                <a:gd name="T36" fmla="*/ 315 w 1536"/>
                <a:gd name="T37" fmla="*/ 296 h 1401"/>
                <a:gd name="T38" fmla="*/ 2 w 1536"/>
                <a:gd name="T39" fmla="*/ 545 h 1401"/>
                <a:gd name="T40" fmla="*/ 78 w 1536"/>
                <a:gd name="T41" fmla="*/ 622 h 1401"/>
                <a:gd name="T42" fmla="*/ 191 w 1536"/>
                <a:gd name="T43" fmla="*/ 562 h 1401"/>
                <a:gd name="T44" fmla="*/ 212 w 1536"/>
                <a:gd name="T45" fmla="*/ 974 h 1401"/>
                <a:gd name="T46" fmla="*/ 234 w 1536"/>
                <a:gd name="T47" fmla="*/ 533 h 1401"/>
                <a:gd name="T48" fmla="*/ 1302 w 1536"/>
                <a:gd name="T49" fmla="*/ 533 h 1401"/>
                <a:gd name="T50" fmla="*/ 234 w 1536"/>
                <a:gd name="T51" fmla="*/ 1269 h 1401"/>
                <a:gd name="T52" fmla="*/ 212 w 1536"/>
                <a:gd name="T53" fmla="*/ 1066 h 1401"/>
                <a:gd name="T54" fmla="*/ 191 w 1536"/>
                <a:gd name="T55" fmla="*/ 1269 h 1401"/>
                <a:gd name="T56" fmla="*/ 0 w 1536"/>
                <a:gd name="T57" fmla="*/ 1335 h 1401"/>
                <a:gd name="T58" fmla="*/ 1470 w 1536"/>
                <a:gd name="T59" fmla="*/ 1401 h 1401"/>
                <a:gd name="T60" fmla="*/ 1470 w 1536"/>
                <a:gd name="T61" fmla="*/ 1269 h 1401"/>
                <a:gd name="T62" fmla="*/ 359 w 1536"/>
                <a:gd name="T63" fmla="*/ 267 h 1401"/>
                <a:gd name="T64" fmla="*/ 490 w 1536"/>
                <a:gd name="T65" fmla="*/ 131 h 1401"/>
                <a:gd name="T66" fmla="*/ 324 w 1536"/>
                <a:gd name="T67" fmla="*/ 52 h 1401"/>
                <a:gd name="T68" fmla="*/ 525 w 1536"/>
                <a:gd name="T69" fmla="*/ 88 h 1401"/>
                <a:gd name="T70" fmla="*/ 324 w 1536"/>
                <a:gd name="T71" fmla="*/ 52 h 1401"/>
                <a:gd name="T72" fmla="*/ 66 w 1536"/>
                <a:gd name="T73" fmla="*/ 1358 h 1401"/>
                <a:gd name="T74" fmla="*/ 66 w 1536"/>
                <a:gd name="T75" fmla="*/ 1313 h 1401"/>
                <a:gd name="T76" fmla="*/ 1492 w 1536"/>
                <a:gd name="T77" fmla="*/ 1335 h 1401"/>
                <a:gd name="T78" fmla="*/ 1470 w 1536"/>
                <a:gd name="T79" fmla="*/ 1358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1401">
                  <a:moveTo>
                    <a:pt x="1470" y="1269"/>
                  </a:moveTo>
                  <a:cubicBezTo>
                    <a:pt x="1345" y="1269"/>
                    <a:pt x="1345" y="1269"/>
                    <a:pt x="1345" y="1269"/>
                  </a:cubicBezTo>
                  <a:cubicBezTo>
                    <a:pt x="1345" y="562"/>
                    <a:pt x="1345" y="562"/>
                    <a:pt x="1345" y="562"/>
                  </a:cubicBezTo>
                  <a:cubicBezTo>
                    <a:pt x="1415" y="609"/>
                    <a:pt x="1415" y="609"/>
                    <a:pt x="1415" y="609"/>
                  </a:cubicBezTo>
                  <a:cubicBezTo>
                    <a:pt x="1441" y="626"/>
                    <a:pt x="1474" y="626"/>
                    <a:pt x="1500" y="609"/>
                  </a:cubicBezTo>
                  <a:cubicBezTo>
                    <a:pt x="1521" y="595"/>
                    <a:pt x="1534" y="571"/>
                    <a:pt x="1534" y="545"/>
                  </a:cubicBezTo>
                  <a:cubicBezTo>
                    <a:pt x="1534" y="520"/>
                    <a:pt x="1521" y="496"/>
                    <a:pt x="1500" y="482"/>
                  </a:cubicBezTo>
                  <a:cubicBezTo>
                    <a:pt x="1332" y="370"/>
                    <a:pt x="1332" y="370"/>
                    <a:pt x="1332" y="370"/>
                  </a:cubicBezTo>
                  <a:cubicBezTo>
                    <a:pt x="1322" y="363"/>
                    <a:pt x="1309" y="366"/>
                    <a:pt x="1302" y="376"/>
                  </a:cubicBezTo>
                  <a:cubicBezTo>
                    <a:pt x="1295" y="386"/>
                    <a:pt x="1298" y="400"/>
                    <a:pt x="1308" y="406"/>
                  </a:cubicBezTo>
                  <a:cubicBezTo>
                    <a:pt x="1476" y="518"/>
                    <a:pt x="1476" y="518"/>
                    <a:pt x="1476" y="518"/>
                  </a:cubicBezTo>
                  <a:cubicBezTo>
                    <a:pt x="1485" y="524"/>
                    <a:pt x="1490" y="534"/>
                    <a:pt x="1490" y="545"/>
                  </a:cubicBezTo>
                  <a:cubicBezTo>
                    <a:pt x="1490" y="556"/>
                    <a:pt x="1485" y="566"/>
                    <a:pt x="1476" y="573"/>
                  </a:cubicBezTo>
                  <a:cubicBezTo>
                    <a:pt x="1465" y="580"/>
                    <a:pt x="1451" y="580"/>
                    <a:pt x="1440" y="573"/>
                  </a:cubicBezTo>
                  <a:cubicBezTo>
                    <a:pt x="790" y="140"/>
                    <a:pt x="790" y="140"/>
                    <a:pt x="790" y="140"/>
                  </a:cubicBezTo>
                  <a:cubicBezTo>
                    <a:pt x="776" y="131"/>
                    <a:pt x="760" y="131"/>
                    <a:pt x="747" y="140"/>
                  </a:cubicBezTo>
                  <a:cubicBezTo>
                    <a:pt x="96" y="573"/>
                    <a:pt x="96" y="573"/>
                    <a:pt x="96" y="573"/>
                  </a:cubicBezTo>
                  <a:cubicBezTo>
                    <a:pt x="85" y="580"/>
                    <a:pt x="71" y="580"/>
                    <a:pt x="60" y="573"/>
                  </a:cubicBezTo>
                  <a:cubicBezTo>
                    <a:pt x="51" y="566"/>
                    <a:pt x="46" y="556"/>
                    <a:pt x="46" y="545"/>
                  </a:cubicBezTo>
                  <a:cubicBezTo>
                    <a:pt x="46" y="534"/>
                    <a:pt x="51" y="524"/>
                    <a:pt x="60" y="518"/>
                  </a:cubicBezTo>
                  <a:cubicBezTo>
                    <a:pt x="768" y="47"/>
                    <a:pt x="768" y="47"/>
                    <a:pt x="768" y="47"/>
                  </a:cubicBezTo>
                  <a:cubicBezTo>
                    <a:pt x="1195" y="331"/>
                    <a:pt x="1195" y="331"/>
                    <a:pt x="1195" y="331"/>
                  </a:cubicBezTo>
                  <a:cubicBezTo>
                    <a:pt x="1205" y="338"/>
                    <a:pt x="1219" y="335"/>
                    <a:pt x="1225" y="325"/>
                  </a:cubicBezTo>
                  <a:cubicBezTo>
                    <a:pt x="1232" y="315"/>
                    <a:pt x="1229" y="302"/>
                    <a:pt x="1219" y="295"/>
                  </a:cubicBezTo>
                  <a:cubicBezTo>
                    <a:pt x="790" y="9"/>
                    <a:pt x="790" y="9"/>
                    <a:pt x="790" y="9"/>
                  </a:cubicBezTo>
                  <a:cubicBezTo>
                    <a:pt x="776" y="0"/>
                    <a:pt x="760" y="0"/>
                    <a:pt x="747" y="9"/>
                  </a:cubicBezTo>
                  <a:cubicBezTo>
                    <a:pt x="534" y="150"/>
                    <a:pt x="534" y="150"/>
                    <a:pt x="534" y="150"/>
                  </a:cubicBezTo>
                  <a:cubicBezTo>
                    <a:pt x="534" y="131"/>
                    <a:pt x="534" y="131"/>
                    <a:pt x="534" y="131"/>
                  </a:cubicBezTo>
                  <a:cubicBezTo>
                    <a:pt x="540" y="131"/>
                    <a:pt x="540" y="131"/>
                    <a:pt x="540" y="131"/>
                  </a:cubicBezTo>
                  <a:cubicBezTo>
                    <a:pt x="556" y="131"/>
                    <a:pt x="569" y="119"/>
                    <a:pt x="569" y="103"/>
                  </a:cubicBezTo>
                  <a:cubicBezTo>
                    <a:pt x="569" y="37"/>
                    <a:pt x="569" y="37"/>
                    <a:pt x="569" y="37"/>
                  </a:cubicBezTo>
                  <a:cubicBezTo>
                    <a:pt x="569" y="21"/>
                    <a:pt x="556" y="8"/>
                    <a:pt x="540" y="8"/>
                  </a:cubicBezTo>
                  <a:cubicBezTo>
                    <a:pt x="309" y="8"/>
                    <a:pt x="309" y="8"/>
                    <a:pt x="309" y="8"/>
                  </a:cubicBezTo>
                  <a:cubicBezTo>
                    <a:pt x="294" y="8"/>
                    <a:pt x="281" y="21"/>
                    <a:pt x="281" y="37"/>
                  </a:cubicBezTo>
                  <a:cubicBezTo>
                    <a:pt x="281" y="103"/>
                    <a:pt x="281" y="103"/>
                    <a:pt x="281" y="103"/>
                  </a:cubicBezTo>
                  <a:cubicBezTo>
                    <a:pt x="281" y="119"/>
                    <a:pt x="294" y="131"/>
                    <a:pt x="309" y="131"/>
                  </a:cubicBezTo>
                  <a:cubicBezTo>
                    <a:pt x="315" y="131"/>
                    <a:pt x="315" y="131"/>
                    <a:pt x="315" y="131"/>
                  </a:cubicBezTo>
                  <a:cubicBezTo>
                    <a:pt x="315" y="296"/>
                    <a:pt x="315" y="296"/>
                    <a:pt x="315" y="296"/>
                  </a:cubicBezTo>
                  <a:cubicBezTo>
                    <a:pt x="36" y="482"/>
                    <a:pt x="36" y="482"/>
                    <a:pt x="36" y="482"/>
                  </a:cubicBezTo>
                  <a:cubicBezTo>
                    <a:pt x="15" y="496"/>
                    <a:pt x="2" y="520"/>
                    <a:pt x="2" y="545"/>
                  </a:cubicBezTo>
                  <a:cubicBezTo>
                    <a:pt x="2" y="571"/>
                    <a:pt x="15" y="595"/>
                    <a:pt x="36" y="609"/>
                  </a:cubicBezTo>
                  <a:cubicBezTo>
                    <a:pt x="49" y="618"/>
                    <a:pt x="64" y="622"/>
                    <a:pt x="78" y="622"/>
                  </a:cubicBezTo>
                  <a:cubicBezTo>
                    <a:pt x="93" y="622"/>
                    <a:pt x="108" y="618"/>
                    <a:pt x="121" y="609"/>
                  </a:cubicBezTo>
                  <a:cubicBezTo>
                    <a:pt x="191" y="562"/>
                    <a:pt x="191" y="562"/>
                    <a:pt x="191" y="562"/>
                  </a:cubicBezTo>
                  <a:cubicBezTo>
                    <a:pt x="191" y="952"/>
                    <a:pt x="191" y="952"/>
                    <a:pt x="191" y="952"/>
                  </a:cubicBezTo>
                  <a:cubicBezTo>
                    <a:pt x="191" y="964"/>
                    <a:pt x="200" y="974"/>
                    <a:pt x="212" y="974"/>
                  </a:cubicBezTo>
                  <a:cubicBezTo>
                    <a:pt x="224" y="974"/>
                    <a:pt x="234" y="964"/>
                    <a:pt x="234" y="952"/>
                  </a:cubicBezTo>
                  <a:cubicBezTo>
                    <a:pt x="234" y="533"/>
                    <a:pt x="234" y="533"/>
                    <a:pt x="234" y="533"/>
                  </a:cubicBezTo>
                  <a:cubicBezTo>
                    <a:pt x="768" y="178"/>
                    <a:pt x="768" y="178"/>
                    <a:pt x="768" y="178"/>
                  </a:cubicBezTo>
                  <a:cubicBezTo>
                    <a:pt x="1302" y="533"/>
                    <a:pt x="1302" y="533"/>
                    <a:pt x="1302" y="533"/>
                  </a:cubicBezTo>
                  <a:cubicBezTo>
                    <a:pt x="1302" y="1269"/>
                    <a:pt x="1302" y="1269"/>
                    <a:pt x="1302" y="1269"/>
                  </a:cubicBezTo>
                  <a:cubicBezTo>
                    <a:pt x="234" y="1269"/>
                    <a:pt x="234" y="1269"/>
                    <a:pt x="234" y="1269"/>
                  </a:cubicBezTo>
                  <a:cubicBezTo>
                    <a:pt x="234" y="1088"/>
                    <a:pt x="234" y="1088"/>
                    <a:pt x="234" y="1088"/>
                  </a:cubicBezTo>
                  <a:cubicBezTo>
                    <a:pt x="234" y="1076"/>
                    <a:pt x="224" y="1066"/>
                    <a:pt x="212" y="1066"/>
                  </a:cubicBezTo>
                  <a:cubicBezTo>
                    <a:pt x="200" y="1066"/>
                    <a:pt x="191" y="1076"/>
                    <a:pt x="191" y="1088"/>
                  </a:cubicBezTo>
                  <a:cubicBezTo>
                    <a:pt x="191" y="1269"/>
                    <a:pt x="191" y="1269"/>
                    <a:pt x="191" y="1269"/>
                  </a:cubicBezTo>
                  <a:cubicBezTo>
                    <a:pt x="66" y="1269"/>
                    <a:pt x="66" y="1269"/>
                    <a:pt x="66" y="1269"/>
                  </a:cubicBezTo>
                  <a:cubicBezTo>
                    <a:pt x="30" y="1269"/>
                    <a:pt x="0" y="1299"/>
                    <a:pt x="0" y="1335"/>
                  </a:cubicBezTo>
                  <a:cubicBezTo>
                    <a:pt x="0" y="1372"/>
                    <a:pt x="30" y="1401"/>
                    <a:pt x="66" y="1401"/>
                  </a:cubicBezTo>
                  <a:cubicBezTo>
                    <a:pt x="1470" y="1401"/>
                    <a:pt x="1470" y="1401"/>
                    <a:pt x="1470" y="1401"/>
                  </a:cubicBezTo>
                  <a:cubicBezTo>
                    <a:pt x="1506" y="1401"/>
                    <a:pt x="1536" y="1372"/>
                    <a:pt x="1536" y="1335"/>
                  </a:cubicBezTo>
                  <a:cubicBezTo>
                    <a:pt x="1536" y="1299"/>
                    <a:pt x="1506" y="1269"/>
                    <a:pt x="1470" y="1269"/>
                  </a:cubicBezTo>
                  <a:close/>
                  <a:moveTo>
                    <a:pt x="490" y="179"/>
                  </a:moveTo>
                  <a:cubicBezTo>
                    <a:pt x="359" y="267"/>
                    <a:pt x="359" y="267"/>
                    <a:pt x="359" y="267"/>
                  </a:cubicBezTo>
                  <a:cubicBezTo>
                    <a:pt x="359" y="131"/>
                    <a:pt x="359" y="131"/>
                    <a:pt x="359" y="131"/>
                  </a:cubicBezTo>
                  <a:cubicBezTo>
                    <a:pt x="490" y="131"/>
                    <a:pt x="490" y="131"/>
                    <a:pt x="490" y="131"/>
                  </a:cubicBezTo>
                  <a:lnTo>
                    <a:pt x="490" y="179"/>
                  </a:lnTo>
                  <a:close/>
                  <a:moveTo>
                    <a:pt x="324" y="52"/>
                  </a:moveTo>
                  <a:cubicBezTo>
                    <a:pt x="525" y="52"/>
                    <a:pt x="525" y="52"/>
                    <a:pt x="525" y="52"/>
                  </a:cubicBezTo>
                  <a:cubicBezTo>
                    <a:pt x="525" y="88"/>
                    <a:pt x="525" y="88"/>
                    <a:pt x="525" y="88"/>
                  </a:cubicBezTo>
                  <a:cubicBezTo>
                    <a:pt x="324" y="88"/>
                    <a:pt x="324" y="88"/>
                    <a:pt x="324" y="88"/>
                  </a:cubicBezTo>
                  <a:lnTo>
                    <a:pt x="324" y="52"/>
                  </a:lnTo>
                  <a:close/>
                  <a:moveTo>
                    <a:pt x="1470" y="1358"/>
                  </a:moveTo>
                  <a:cubicBezTo>
                    <a:pt x="66" y="1358"/>
                    <a:pt x="66" y="1358"/>
                    <a:pt x="66" y="1358"/>
                  </a:cubicBezTo>
                  <a:cubicBezTo>
                    <a:pt x="54" y="1358"/>
                    <a:pt x="44" y="1348"/>
                    <a:pt x="44" y="1335"/>
                  </a:cubicBezTo>
                  <a:cubicBezTo>
                    <a:pt x="44" y="1323"/>
                    <a:pt x="54" y="1313"/>
                    <a:pt x="66" y="1313"/>
                  </a:cubicBezTo>
                  <a:cubicBezTo>
                    <a:pt x="1470" y="1313"/>
                    <a:pt x="1470" y="1313"/>
                    <a:pt x="1470" y="1313"/>
                  </a:cubicBezTo>
                  <a:cubicBezTo>
                    <a:pt x="1482" y="1313"/>
                    <a:pt x="1492" y="1323"/>
                    <a:pt x="1492" y="1335"/>
                  </a:cubicBezTo>
                  <a:cubicBezTo>
                    <a:pt x="1492" y="1348"/>
                    <a:pt x="1482" y="1358"/>
                    <a:pt x="1470" y="1358"/>
                  </a:cubicBezTo>
                  <a:close/>
                  <a:moveTo>
                    <a:pt x="1470" y="1358"/>
                  </a:moveTo>
                  <a:cubicBezTo>
                    <a:pt x="1470" y="1358"/>
                    <a:pt x="1470" y="1358"/>
                    <a:pt x="1470" y="1358"/>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113" name="Rectangle 112"/>
          <p:cNvSpPr/>
          <p:nvPr/>
        </p:nvSpPr>
        <p:spPr>
          <a:xfrm>
            <a:off x="102937" y="1118034"/>
            <a:ext cx="1221310" cy="5112000"/>
          </a:xfrm>
          <a:prstGeom prst="rect">
            <a:avLst/>
          </a:prstGeom>
          <a:solidFill>
            <a:srgbClr val="F8B0CC">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17" name="Groupe 116"/>
          <p:cNvGrpSpPr/>
          <p:nvPr/>
        </p:nvGrpSpPr>
        <p:grpSpPr>
          <a:xfrm>
            <a:off x="430234" y="2975059"/>
            <a:ext cx="504000" cy="504000"/>
            <a:chOff x="6269351" y="1452574"/>
            <a:chExt cx="603621" cy="603621"/>
          </a:xfrm>
        </p:grpSpPr>
        <p:sp>
          <p:nvSpPr>
            <p:cNvPr id="118" name="Oval 64">
              <a:extLst>
                <a:ext uri="{FF2B5EF4-FFF2-40B4-BE49-F238E27FC236}">
                  <a16:creationId xmlns:a16="http://schemas.microsoft.com/office/drawing/2014/main" id="{D0250F21-4D12-41B9-A0A7-3308790ACA60}"/>
                </a:ext>
              </a:extLst>
            </p:cNvPr>
            <p:cNvSpPr>
              <a:spLocks noChangeAspect="1"/>
            </p:cNvSpPr>
            <p:nvPr/>
          </p:nvSpPr>
          <p:spPr>
            <a:xfrm>
              <a:off x="6269351" y="1452574"/>
              <a:ext cx="603621" cy="603621"/>
            </a:xfrm>
            <a:prstGeom prst="ellipse">
              <a:avLst/>
            </a:prstGeom>
            <a:solidFill>
              <a:schemeClr val="bg1"/>
            </a:solidFill>
            <a:ln>
              <a:solidFill>
                <a:srgbClr val="F8B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9"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2"/>
            <a:srcRect l="8754" t="16213" r="9256" b="13832"/>
            <a:stretch/>
          </p:blipFill>
          <p:spPr>
            <a:xfrm>
              <a:off x="6294143" y="1618741"/>
              <a:ext cx="554037" cy="271287"/>
            </a:xfrm>
            <a:prstGeom prst="roundRect">
              <a:avLst>
                <a:gd name="adj" fmla="val 37914"/>
              </a:avLst>
            </a:prstGeom>
          </p:spPr>
        </p:pic>
      </p:grpSp>
      <p:grpSp>
        <p:nvGrpSpPr>
          <p:cNvPr id="120" name="Groupe 119"/>
          <p:cNvGrpSpPr/>
          <p:nvPr/>
        </p:nvGrpSpPr>
        <p:grpSpPr>
          <a:xfrm>
            <a:off x="158708" y="4455109"/>
            <a:ext cx="504000" cy="504000"/>
            <a:chOff x="2505511" y="1452574"/>
            <a:chExt cx="603621" cy="603621"/>
          </a:xfrm>
        </p:grpSpPr>
        <p:sp>
          <p:nvSpPr>
            <p:cNvPr id="121" name="Oval 1">
              <a:extLst>
                <a:ext uri="{FF2B5EF4-FFF2-40B4-BE49-F238E27FC236}">
                  <a16:creationId xmlns:a16="http://schemas.microsoft.com/office/drawing/2014/main" id="{8DBDB906-8A58-4DFA-85FB-0AEBFE92EC45}"/>
                </a:ext>
              </a:extLst>
            </p:cNvPr>
            <p:cNvSpPr>
              <a:spLocks noChangeAspect="1"/>
            </p:cNvSpPr>
            <p:nvPr/>
          </p:nvSpPr>
          <p:spPr>
            <a:xfrm>
              <a:off x="2505511" y="1452574"/>
              <a:ext cx="603621" cy="603621"/>
            </a:xfrm>
            <a:prstGeom prst="ellipse">
              <a:avLst/>
            </a:prstGeom>
            <a:solidFill>
              <a:schemeClr val="bg1"/>
            </a:solidFill>
            <a:ln>
              <a:solidFill>
                <a:srgbClr val="F8B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2" name="Picture 56">
              <a:extLst>
                <a:ext uri="{FF2B5EF4-FFF2-40B4-BE49-F238E27FC236}">
                  <a16:creationId xmlns:a16="http://schemas.microsoft.com/office/drawing/2014/main" id="{9E66FDF1-57DD-45B5-B4E8-6EE77CA4982B}"/>
                </a:ext>
              </a:extLst>
            </p:cNvPr>
            <p:cNvPicPr>
              <a:picLocks noChangeAspect="1"/>
            </p:cNvPicPr>
            <p:nvPr/>
          </p:nvPicPr>
          <p:blipFill rotWithShape="1">
            <a:blip r:embed="rId3"/>
            <a:srcRect l="15174" r="12711"/>
            <a:stretch/>
          </p:blipFill>
          <p:spPr>
            <a:xfrm>
              <a:off x="2592993" y="1520027"/>
              <a:ext cx="476270" cy="468714"/>
            </a:xfrm>
            <a:prstGeom prst="roundRect">
              <a:avLst>
                <a:gd name="adj" fmla="val 31721"/>
              </a:avLst>
            </a:prstGeom>
          </p:spPr>
        </p:pic>
      </p:grpSp>
      <p:grpSp>
        <p:nvGrpSpPr>
          <p:cNvPr id="123" name="Groupe 122"/>
          <p:cNvGrpSpPr/>
          <p:nvPr/>
        </p:nvGrpSpPr>
        <p:grpSpPr>
          <a:xfrm>
            <a:off x="446189" y="3688252"/>
            <a:ext cx="504000" cy="504000"/>
            <a:chOff x="6269356" y="1452574"/>
            <a:chExt cx="603621" cy="603621"/>
          </a:xfrm>
        </p:grpSpPr>
        <p:sp>
          <p:nvSpPr>
            <p:cNvPr id="124" name="Oval 64">
              <a:extLst>
                <a:ext uri="{FF2B5EF4-FFF2-40B4-BE49-F238E27FC236}">
                  <a16:creationId xmlns:a16="http://schemas.microsoft.com/office/drawing/2014/main" id="{D0250F21-4D12-41B9-A0A7-3308790ACA60}"/>
                </a:ext>
              </a:extLst>
            </p:cNvPr>
            <p:cNvSpPr>
              <a:spLocks noChangeAspect="1"/>
            </p:cNvSpPr>
            <p:nvPr/>
          </p:nvSpPr>
          <p:spPr>
            <a:xfrm>
              <a:off x="6269356" y="1452574"/>
              <a:ext cx="603621" cy="603621"/>
            </a:xfrm>
            <a:prstGeom prst="ellipse">
              <a:avLst/>
            </a:prstGeom>
            <a:solidFill>
              <a:schemeClr val="bg1"/>
            </a:solidFill>
            <a:ln>
              <a:solidFill>
                <a:srgbClr val="F8B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5"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2"/>
            <a:srcRect l="8754" t="16213" r="9256" b="13832"/>
            <a:stretch/>
          </p:blipFill>
          <p:spPr>
            <a:xfrm>
              <a:off x="6294146" y="1618741"/>
              <a:ext cx="554037" cy="271287"/>
            </a:xfrm>
            <a:prstGeom prst="roundRect">
              <a:avLst>
                <a:gd name="adj" fmla="val 37914"/>
              </a:avLst>
            </a:prstGeom>
          </p:spPr>
        </p:pic>
      </p:grpSp>
      <p:grpSp>
        <p:nvGrpSpPr>
          <p:cNvPr id="129" name="Groupe 128"/>
          <p:cNvGrpSpPr/>
          <p:nvPr/>
        </p:nvGrpSpPr>
        <p:grpSpPr>
          <a:xfrm>
            <a:off x="732353" y="4451224"/>
            <a:ext cx="504000" cy="504000"/>
            <a:chOff x="6269351" y="1452574"/>
            <a:chExt cx="603621" cy="603621"/>
          </a:xfrm>
        </p:grpSpPr>
        <p:sp>
          <p:nvSpPr>
            <p:cNvPr id="130" name="Oval 64">
              <a:extLst>
                <a:ext uri="{FF2B5EF4-FFF2-40B4-BE49-F238E27FC236}">
                  <a16:creationId xmlns:a16="http://schemas.microsoft.com/office/drawing/2014/main" id="{D0250F21-4D12-41B9-A0A7-3308790ACA60}"/>
                </a:ext>
              </a:extLst>
            </p:cNvPr>
            <p:cNvSpPr>
              <a:spLocks noChangeAspect="1"/>
            </p:cNvSpPr>
            <p:nvPr/>
          </p:nvSpPr>
          <p:spPr>
            <a:xfrm>
              <a:off x="6269351" y="1452574"/>
              <a:ext cx="603621" cy="603621"/>
            </a:xfrm>
            <a:prstGeom prst="ellipse">
              <a:avLst/>
            </a:prstGeom>
            <a:solidFill>
              <a:schemeClr val="bg1"/>
            </a:solidFill>
            <a:ln>
              <a:solidFill>
                <a:srgbClr val="F8B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1"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2"/>
            <a:srcRect l="8754" t="16213" r="9256" b="13832"/>
            <a:stretch/>
          </p:blipFill>
          <p:spPr>
            <a:xfrm>
              <a:off x="6294143" y="1618741"/>
              <a:ext cx="554037" cy="271287"/>
            </a:xfrm>
            <a:prstGeom prst="roundRect">
              <a:avLst>
                <a:gd name="adj" fmla="val 37914"/>
              </a:avLst>
            </a:prstGeom>
          </p:spPr>
        </p:pic>
      </p:grpSp>
      <p:sp>
        <p:nvSpPr>
          <p:cNvPr id="132" name="Rectangle 131"/>
          <p:cNvSpPr/>
          <p:nvPr/>
        </p:nvSpPr>
        <p:spPr>
          <a:xfrm>
            <a:off x="156105" y="1172962"/>
            <a:ext cx="1108891" cy="34881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1600" b="1" i="1" dirty="0" smtClean="0">
                <a:latin typeface="Calibri" panose="020F0502020204030204" pitchFamily="34" charset="0"/>
                <a:ea typeface="Helvetica Neue Medium"/>
                <a:cs typeface="Calibri" panose="020F0502020204030204" pitchFamily="34" charset="0"/>
                <a:sym typeface="Helvetica Neue Medium"/>
              </a:rPr>
              <a:t>Outils PS</a:t>
            </a:r>
            <a:endParaRPr kumimoji="0" lang="fr-FR" sz="1600" b="1" i="1" u="none" strike="noStrike" cap="none" spc="0" normalizeH="0" baseline="0" dirty="0">
              <a:ln>
                <a:noFill/>
              </a:ln>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133" name="Rectangle 132"/>
          <p:cNvSpPr/>
          <p:nvPr/>
        </p:nvSpPr>
        <p:spPr>
          <a:xfrm>
            <a:off x="1490870" y="1168206"/>
            <a:ext cx="9362660" cy="34881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1600" b="1" i="1" dirty="0" smtClean="0">
                <a:latin typeface="Calibri" panose="020F0502020204030204" pitchFamily="34" charset="0"/>
                <a:ea typeface="Helvetica Neue Medium"/>
                <a:cs typeface="Calibri" panose="020F0502020204030204" pitchFamily="34" charset="0"/>
                <a:sym typeface="Helvetica Neue Medium"/>
              </a:rPr>
              <a:t>Parcours patient</a:t>
            </a:r>
            <a:endParaRPr kumimoji="0" lang="fr-FR" sz="1600" b="1" i="1" u="none" strike="noStrike" cap="none" spc="0" normalizeH="0" baseline="0" dirty="0">
              <a:ln>
                <a:noFill/>
              </a:ln>
              <a:effectLst/>
              <a:uFillTx/>
              <a:latin typeface="Calibri" panose="020F0502020204030204" pitchFamily="34" charset="0"/>
              <a:ea typeface="Helvetica Neue Medium"/>
              <a:cs typeface="Calibri" panose="020F0502020204030204" pitchFamily="34" charset="0"/>
              <a:sym typeface="Helvetica Neue Medium"/>
            </a:endParaRPr>
          </a:p>
        </p:txBody>
      </p:sp>
      <p:grpSp>
        <p:nvGrpSpPr>
          <p:cNvPr id="134" name="Groupe 133"/>
          <p:cNvGrpSpPr/>
          <p:nvPr/>
        </p:nvGrpSpPr>
        <p:grpSpPr>
          <a:xfrm>
            <a:off x="158708" y="2259255"/>
            <a:ext cx="504000" cy="504000"/>
            <a:chOff x="2505511" y="1452574"/>
            <a:chExt cx="603621" cy="603621"/>
          </a:xfrm>
        </p:grpSpPr>
        <p:sp>
          <p:nvSpPr>
            <p:cNvPr id="135" name="Oval 1">
              <a:extLst>
                <a:ext uri="{FF2B5EF4-FFF2-40B4-BE49-F238E27FC236}">
                  <a16:creationId xmlns:a16="http://schemas.microsoft.com/office/drawing/2014/main" id="{8DBDB906-8A58-4DFA-85FB-0AEBFE92EC45}"/>
                </a:ext>
              </a:extLst>
            </p:cNvPr>
            <p:cNvSpPr>
              <a:spLocks noChangeAspect="1"/>
            </p:cNvSpPr>
            <p:nvPr/>
          </p:nvSpPr>
          <p:spPr>
            <a:xfrm>
              <a:off x="2505511" y="1452574"/>
              <a:ext cx="603621" cy="603621"/>
            </a:xfrm>
            <a:prstGeom prst="ellipse">
              <a:avLst/>
            </a:prstGeom>
            <a:solidFill>
              <a:schemeClr val="bg1"/>
            </a:solidFill>
            <a:ln>
              <a:solidFill>
                <a:srgbClr val="F8B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6" name="Picture 56">
              <a:extLst>
                <a:ext uri="{FF2B5EF4-FFF2-40B4-BE49-F238E27FC236}">
                  <a16:creationId xmlns:a16="http://schemas.microsoft.com/office/drawing/2014/main" id="{9E66FDF1-57DD-45B5-B4E8-6EE77CA4982B}"/>
                </a:ext>
              </a:extLst>
            </p:cNvPr>
            <p:cNvPicPr>
              <a:picLocks noChangeAspect="1"/>
            </p:cNvPicPr>
            <p:nvPr/>
          </p:nvPicPr>
          <p:blipFill rotWithShape="1">
            <a:blip r:embed="rId3"/>
            <a:srcRect l="15174" r="12711"/>
            <a:stretch/>
          </p:blipFill>
          <p:spPr>
            <a:xfrm>
              <a:off x="2592993" y="1520027"/>
              <a:ext cx="476270" cy="468714"/>
            </a:xfrm>
            <a:prstGeom prst="roundRect">
              <a:avLst>
                <a:gd name="adj" fmla="val 31721"/>
              </a:avLst>
            </a:prstGeom>
          </p:spPr>
        </p:pic>
      </p:grpSp>
      <p:grpSp>
        <p:nvGrpSpPr>
          <p:cNvPr id="137" name="Groupe 136"/>
          <p:cNvGrpSpPr/>
          <p:nvPr/>
        </p:nvGrpSpPr>
        <p:grpSpPr>
          <a:xfrm>
            <a:off x="732353" y="2255370"/>
            <a:ext cx="504000" cy="504000"/>
            <a:chOff x="6269351" y="1452574"/>
            <a:chExt cx="603621" cy="603621"/>
          </a:xfrm>
        </p:grpSpPr>
        <p:sp>
          <p:nvSpPr>
            <p:cNvPr id="138" name="Oval 64">
              <a:extLst>
                <a:ext uri="{FF2B5EF4-FFF2-40B4-BE49-F238E27FC236}">
                  <a16:creationId xmlns:a16="http://schemas.microsoft.com/office/drawing/2014/main" id="{D0250F21-4D12-41B9-A0A7-3308790ACA60}"/>
                </a:ext>
              </a:extLst>
            </p:cNvPr>
            <p:cNvSpPr>
              <a:spLocks noChangeAspect="1"/>
            </p:cNvSpPr>
            <p:nvPr/>
          </p:nvSpPr>
          <p:spPr>
            <a:xfrm>
              <a:off x="6269351" y="1452574"/>
              <a:ext cx="603621" cy="603621"/>
            </a:xfrm>
            <a:prstGeom prst="ellipse">
              <a:avLst/>
            </a:prstGeom>
            <a:solidFill>
              <a:schemeClr val="bg1"/>
            </a:solidFill>
            <a:ln>
              <a:solidFill>
                <a:srgbClr val="F8B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9"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2"/>
            <a:srcRect l="8754" t="16213" r="9256" b="13832"/>
            <a:stretch/>
          </p:blipFill>
          <p:spPr>
            <a:xfrm>
              <a:off x="6294143" y="1618741"/>
              <a:ext cx="554037" cy="271287"/>
            </a:xfrm>
            <a:prstGeom prst="roundRect">
              <a:avLst>
                <a:gd name="adj" fmla="val 37914"/>
              </a:avLst>
            </a:prstGeom>
          </p:spPr>
        </p:pic>
      </p:grpSp>
      <p:grpSp>
        <p:nvGrpSpPr>
          <p:cNvPr id="140" name="Groupe 139"/>
          <p:cNvGrpSpPr/>
          <p:nvPr/>
        </p:nvGrpSpPr>
        <p:grpSpPr>
          <a:xfrm>
            <a:off x="158708" y="5084744"/>
            <a:ext cx="504000" cy="504000"/>
            <a:chOff x="2505511" y="1452574"/>
            <a:chExt cx="603621" cy="603621"/>
          </a:xfrm>
        </p:grpSpPr>
        <p:sp>
          <p:nvSpPr>
            <p:cNvPr id="141" name="Oval 1">
              <a:extLst>
                <a:ext uri="{FF2B5EF4-FFF2-40B4-BE49-F238E27FC236}">
                  <a16:creationId xmlns:a16="http://schemas.microsoft.com/office/drawing/2014/main" id="{8DBDB906-8A58-4DFA-85FB-0AEBFE92EC45}"/>
                </a:ext>
              </a:extLst>
            </p:cNvPr>
            <p:cNvSpPr>
              <a:spLocks noChangeAspect="1"/>
            </p:cNvSpPr>
            <p:nvPr/>
          </p:nvSpPr>
          <p:spPr>
            <a:xfrm>
              <a:off x="2505511" y="1452574"/>
              <a:ext cx="603621" cy="603621"/>
            </a:xfrm>
            <a:prstGeom prst="ellipse">
              <a:avLst/>
            </a:prstGeom>
            <a:solidFill>
              <a:schemeClr val="bg1"/>
            </a:solidFill>
            <a:ln>
              <a:solidFill>
                <a:srgbClr val="F8B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2" name="Picture 56">
              <a:extLst>
                <a:ext uri="{FF2B5EF4-FFF2-40B4-BE49-F238E27FC236}">
                  <a16:creationId xmlns:a16="http://schemas.microsoft.com/office/drawing/2014/main" id="{9E66FDF1-57DD-45B5-B4E8-6EE77CA4982B}"/>
                </a:ext>
              </a:extLst>
            </p:cNvPr>
            <p:cNvPicPr>
              <a:picLocks noChangeAspect="1"/>
            </p:cNvPicPr>
            <p:nvPr/>
          </p:nvPicPr>
          <p:blipFill rotWithShape="1">
            <a:blip r:embed="rId3"/>
            <a:srcRect l="15174" r="12711"/>
            <a:stretch/>
          </p:blipFill>
          <p:spPr>
            <a:xfrm>
              <a:off x="2592993" y="1520027"/>
              <a:ext cx="476270" cy="468714"/>
            </a:xfrm>
            <a:prstGeom prst="roundRect">
              <a:avLst>
                <a:gd name="adj" fmla="val 31721"/>
              </a:avLst>
            </a:prstGeom>
          </p:spPr>
        </p:pic>
      </p:grpSp>
      <p:grpSp>
        <p:nvGrpSpPr>
          <p:cNvPr id="143" name="Groupe 142"/>
          <p:cNvGrpSpPr/>
          <p:nvPr/>
        </p:nvGrpSpPr>
        <p:grpSpPr>
          <a:xfrm>
            <a:off x="732353" y="5080859"/>
            <a:ext cx="504000" cy="504000"/>
            <a:chOff x="6269351" y="1452574"/>
            <a:chExt cx="603621" cy="603621"/>
          </a:xfrm>
        </p:grpSpPr>
        <p:sp>
          <p:nvSpPr>
            <p:cNvPr id="144" name="Oval 64">
              <a:extLst>
                <a:ext uri="{FF2B5EF4-FFF2-40B4-BE49-F238E27FC236}">
                  <a16:creationId xmlns:a16="http://schemas.microsoft.com/office/drawing/2014/main" id="{D0250F21-4D12-41B9-A0A7-3308790ACA60}"/>
                </a:ext>
              </a:extLst>
            </p:cNvPr>
            <p:cNvSpPr>
              <a:spLocks noChangeAspect="1"/>
            </p:cNvSpPr>
            <p:nvPr/>
          </p:nvSpPr>
          <p:spPr>
            <a:xfrm>
              <a:off x="6269351" y="1452574"/>
              <a:ext cx="603621" cy="603621"/>
            </a:xfrm>
            <a:prstGeom prst="ellipse">
              <a:avLst/>
            </a:prstGeom>
            <a:solidFill>
              <a:schemeClr val="bg1"/>
            </a:solidFill>
            <a:ln>
              <a:solidFill>
                <a:srgbClr val="F8B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5"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2"/>
            <a:srcRect l="8754" t="16213" r="9256" b="13832"/>
            <a:stretch/>
          </p:blipFill>
          <p:spPr>
            <a:xfrm>
              <a:off x="6294143" y="1618741"/>
              <a:ext cx="554037" cy="271287"/>
            </a:xfrm>
            <a:prstGeom prst="roundRect">
              <a:avLst>
                <a:gd name="adj" fmla="val 37914"/>
              </a:avLst>
            </a:prstGeom>
          </p:spPr>
        </p:pic>
      </p:grpSp>
      <p:grpSp>
        <p:nvGrpSpPr>
          <p:cNvPr id="146" name="Groupe 145"/>
          <p:cNvGrpSpPr/>
          <p:nvPr/>
        </p:nvGrpSpPr>
        <p:grpSpPr>
          <a:xfrm>
            <a:off x="152486" y="5675051"/>
            <a:ext cx="504000" cy="504000"/>
            <a:chOff x="2505511" y="1452574"/>
            <a:chExt cx="603621" cy="603621"/>
          </a:xfrm>
        </p:grpSpPr>
        <p:sp>
          <p:nvSpPr>
            <p:cNvPr id="147" name="Oval 1">
              <a:extLst>
                <a:ext uri="{FF2B5EF4-FFF2-40B4-BE49-F238E27FC236}">
                  <a16:creationId xmlns:a16="http://schemas.microsoft.com/office/drawing/2014/main" id="{8DBDB906-8A58-4DFA-85FB-0AEBFE92EC45}"/>
                </a:ext>
              </a:extLst>
            </p:cNvPr>
            <p:cNvSpPr>
              <a:spLocks noChangeAspect="1"/>
            </p:cNvSpPr>
            <p:nvPr/>
          </p:nvSpPr>
          <p:spPr>
            <a:xfrm>
              <a:off x="2505511" y="1452574"/>
              <a:ext cx="603621" cy="603621"/>
            </a:xfrm>
            <a:prstGeom prst="ellipse">
              <a:avLst/>
            </a:prstGeom>
            <a:solidFill>
              <a:schemeClr val="bg1"/>
            </a:solidFill>
            <a:ln>
              <a:solidFill>
                <a:srgbClr val="F8B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8" name="Picture 56">
              <a:extLst>
                <a:ext uri="{FF2B5EF4-FFF2-40B4-BE49-F238E27FC236}">
                  <a16:creationId xmlns:a16="http://schemas.microsoft.com/office/drawing/2014/main" id="{9E66FDF1-57DD-45B5-B4E8-6EE77CA4982B}"/>
                </a:ext>
              </a:extLst>
            </p:cNvPr>
            <p:cNvPicPr>
              <a:picLocks noChangeAspect="1"/>
            </p:cNvPicPr>
            <p:nvPr/>
          </p:nvPicPr>
          <p:blipFill rotWithShape="1">
            <a:blip r:embed="rId3"/>
            <a:srcRect l="15174" r="12711"/>
            <a:stretch/>
          </p:blipFill>
          <p:spPr>
            <a:xfrm>
              <a:off x="2592993" y="1520027"/>
              <a:ext cx="476270" cy="468714"/>
            </a:xfrm>
            <a:prstGeom prst="roundRect">
              <a:avLst>
                <a:gd name="adj" fmla="val 31721"/>
              </a:avLst>
            </a:prstGeom>
          </p:spPr>
        </p:pic>
      </p:grpSp>
      <p:grpSp>
        <p:nvGrpSpPr>
          <p:cNvPr id="149" name="Groupe 148"/>
          <p:cNvGrpSpPr/>
          <p:nvPr/>
        </p:nvGrpSpPr>
        <p:grpSpPr>
          <a:xfrm>
            <a:off x="726131" y="5671166"/>
            <a:ext cx="504000" cy="504000"/>
            <a:chOff x="6269351" y="1452574"/>
            <a:chExt cx="603621" cy="603621"/>
          </a:xfrm>
        </p:grpSpPr>
        <p:sp>
          <p:nvSpPr>
            <p:cNvPr id="150" name="Oval 64">
              <a:extLst>
                <a:ext uri="{FF2B5EF4-FFF2-40B4-BE49-F238E27FC236}">
                  <a16:creationId xmlns:a16="http://schemas.microsoft.com/office/drawing/2014/main" id="{D0250F21-4D12-41B9-A0A7-3308790ACA60}"/>
                </a:ext>
              </a:extLst>
            </p:cNvPr>
            <p:cNvSpPr>
              <a:spLocks noChangeAspect="1"/>
            </p:cNvSpPr>
            <p:nvPr/>
          </p:nvSpPr>
          <p:spPr>
            <a:xfrm>
              <a:off x="6269351" y="1452574"/>
              <a:ext cx="603621" cy="603621"/>
            </a:xfrm>
            <a:prstGeom prst="ellipse">
              <a:avLst/>
            </a:prstGeom>
            <a:solidFill>
              <a:schemeClr val="bg1"/>
            </a:solidFill>
            <a:ln>
              <a:solidFill>
                <a:srgbClr val="F8B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1" name="Picture 8">
              <a:extLst>
                <a:ext uri="{FF2B5EF4-FFF2-40B4-BE49-F238E27FC236}">
                  <a16:creationId xmlns:a16="http://schemas.microsoft.com/office/drawing/2014/main" id="{5623EB09-AD98-4B2F-8428-ECEFA7BF354A}"/>
                </a:ext>
              </a:extLst>
            </p:cNvPr>
            <p:cNvPicPr>
              <a:picLocks noChangeAspect="1"/>
            </p:cNvPicPr>
            <p:nvPr/>
          </p:nvPicPr>
          <p:blipFill rotWithShape="1">
            <a:blip r:embed="rId2"/>
            <a:srcRect l="8754" t="16213" r="9256" b="13832"/>
            <a:stretch/>
          </p:blipFill>
          <p:spPr>
            <a:xfrm>
              <a:off x="6294143" y="1618741"/>
              <a:ext cx="554037" cy="271287"/>
            </a:xfrm>
            <a:prstGeom prst="roundRect">
              <a:avLst>
                <a:gd name="adj" fmla="val 37914"/>
              </a:avLst>
            </a:prstGeom>
          </p:spPr>
        </p:pic>
      </p:grpSp>
    </p:spTree>
    <p:extLst>
      <p:ext uri="{BB962C8B-B14F-4D97-AF65-F5344CB8AC3E}">
        <p14:creationId xmlns:p14="http://schemas.microsoft.com/office/powerpoint/2010/main" val="39452460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18</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a:t>Les usages Mon espace santé améliorent la prise en charge des patients</a:t>
            </a:r>
          </a:p>
        </p:txBody>
      </p:sp>
      <p:sp>
        <p:nvSpPr>
          <p:cNvPr id="5" name="Title 1">
            <a:extLst>
              <a:ext uri="{FF2B5EF4-FFF2-40B4-BE49-F238E27FC236}">
                <a16:creationId xmlns:a16="http://schemas.microsoft.com/office/drawing/2014/main" id="{96787FC2-BBF0-4C9F-BFD8-D679E899C1B2}"/>
              </a:ext>
            </a:extLst>
          </p:cNvPr>
          <p:cNvSpPr txBox="1">
            <a:spLocks/>
          </p:cNvSpPr>
          <p:nvPr/>
        </p:nvSpPr>
        <p:spPr>
          <a:xfrm>
            <a:off x="2970769" y="1626654"/>
            <a:ext cx="6266062" cy="2324100"/>
          </a:xfrm>
          <a:prstGeom prst="rect">
            <a:avLst/>
          </a:prstGeom>
        </p:spPr>
        <p:txBody>
          <a:bodyPr/>
          <a:lstStyle>
            <a:lvl1pPr marL="0" marR="0" indent="0" algn="l" defTabSz="1219169" rtl="0" latinLnBrk="0">
              <a:lnSpc>
                <a:spcPct val="80000"/>
              </a:lnSpc>
              <a:spcBef>
                <a:spcPts val="0"/>
              </a:spcBef>
              <a:spcAft>
                <a:spcPts val="0"/>
              </a:spcAft>
              <a:buClrTx/>
              <a:buSzTx/>
              <a:buFontTx/>
              <a:buNone/>
              <a:tabLst/>
              <a:defRPr sz="4400" b="1" i="0" u="none" strike="noStrike" cap="none" spc="-70" baseline="0">
                <a:solidFill>
                  <a:srgbClr val="005C9B"/>
                </a:solidFill>
                <a:uFillTx/>
                <a:latin typeface="Calibri Light" panose="020F0302020204030204" pitchFamily="34" charset="0"/>
                <a:ea typeface="+mj-ea"/>
                <a:cs typeface="Calibri Light" panose="020F0302020204030204" pitchFamily="34" charset="0"/>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a:lstStyle>
          <a:p>
            <a:r>
              <a:rPr lang="fr-FR" sz="2400" kern="1200" cap="all" spc="0">
                <a:solidFill>
                  <a:prstClr val="white"/>
                </a:solidFill>
                <a:latin typeface="Calibri" panose="020F0502020204030204" pitchFamily="34" charset="0"/>
                <a:cs typeface="Calibri" panose="020F0502020204030204" pitchFamily="34" charset="0"/>
              </a:rPr>
              <a:t>Quels bénéfices attendus pour le secteur de la HAD ?</a:t>
            </a:r>
            <a:endParaRPr lang="fr-FR" sz="4800" kern="0">
              <a:latin typeface="Calibri" panose="020F0502020204030204" pitchFamily="34" charset="0"/>
              <a:cs typeface="Calibri" panose="020F0502020204030204" pitchFamily="34" charset="0"/>
            </a:endParaRPr>
          </a:p>
        </p:txBody>
      </p:sp>
      <p:sp>
        <p:nvSpPr>
          <p:cNvPr id="6" name="TextBox 40">
            <a:extLst>
              <a:ext uri="{FF2B5EF4-FFF2-40B4-BE49-F238E27FC236}">
                <a16:creationId xmlns:a16="http://schemas.microsoft.com/office/drawing/2014/main" id="{2972963F-2483-4408-A410-2CBC142D7ECC}"/>
              </a:ext>
            </a:extLst>
          </p:cNvPr>
          <p:cNvSpPr txBox="1"/>
          <p:nvPr/>
        </p:nvSpPr>
        <p:spPr>
          <a:xfrm>
            <a:off x="3070143" y="2122241"/>
            <a:ext cx="6773798" cy="830997"/>
          </a:xfrm>
          <a:prstGeom prst="rect">
            <a:avLst/>
          </a:prstGeom>
          <a:noFill/>
        </p:spPr>
        <p:txBody>
          <a:bodyPr wrap="square">
            <a:spAutoFit/>
          </a:bodyPr>
          <a:lstStyle/>
          <a:p>
            <a:pPr algn="just" defTabSz="1219170"/>
            <a:r>
              <a:rPr lang="fr-FR" sz="1600">
                <a:solidFill>
                  <a:srgbClr val="545859"/>
                </a:solidFill>
                <a:latin typeface="Calibri" panose="020F0502020204030204" pitchFamily="34" charset="0"/>
                <a:ea typeface="Geneva" charset="-128"/>
                <a:cs typeface="Calibri" panose="020F0502020204030204" pitchFamily="34" charset="0"/>
              </a:rPr>
              <a:t>Un accès facilité à l’ensemble des </a:t>
            </a:r>
            <a:r>
              <a:rPr lang="fr-FR" sz="1600" b="1">
                <a:latin typeface="Calibri" panose="020F0502020204030204" pitchFamily="34" charset="0"/>
                <a:ea typeface="Geneva" charset="-128"/>
                <a:cs typeface="Calibri" panose="020F0502020204030204" pitchFamily="34" charset="0"/>
              </a:rPr>
              <a:t>informations médicales du patient utiles pour sa prise en charge</a:t>
            </a:r>
            <a:r>
              <a:rPr lang="fr-FR" sz="1600">
                <a:solidFill>
                  <a:srgbClr val="545859"/>
                </a:solidFill>
                <a:latin typeface="Calibri" panose="020F0502020204030204" pitchFamily="34" charset="0"/>
                <a:ea typeface="Geneva" charset="-128"/>
                <a:cs typeface="Calibri" panose="020F0502020204030204" pitchFamily="34" charset="0"/>
              </a:rPr>
              <a:t>: traitements, résultats d’examens, lettres de liaison, VSM, etc.</a:t>
            </a:r>
          </a:p>
        </p:txBody>
      </p:sp>
      <p:sp>
        <p:nvSpPr>
          <p:cNvPr id="7" name="TextBox 42">
            <a:extLst>
              <a:ext uri="{FF2B5EF4-FFF2-40B4-BE49-F238E27FC236}">
                <a16:creationId xmlns:a16="http://schemas.microsoft.com/office/drawing/2014/main" id="{953A1B0C-71FA-418F-BF20-9C14B2C36AB2}"/>
              </a:ext>
            </a:extLst>
          </p:cNvPr>
          <p:cNvSpPr txBox="1"/>
          <p:nvPr/>
        </p:nvSpPr>
        <p:spPr>
          <a:xfrm>
            <a:off x="3070143" y="3359247"/>
            <a:ext cx="6773798" cy="830997"/>
          </a:xfrm>
          <a:prstGeom prst="rect">
            <a:avLst/>
          </a:prstGeom>
          <a:noFill/>
        </p:spPr>
        <p:txBody>
          <a:bodyPr wrap="square">
            <a:spAutoFit/>
          </a:bodyPr>
          <a:lstStyle/>
          <a:p>
            <a:pPr algn="just" defTabSz="1219170"/>
            <a:r>
              <a:rPr lang="fr-FR" sz="1600" b="1" dirty="0">
                <a:solidFill>
                  <a:schemeClr val="accent6"/>
                </a:solidFill>
                <a:latin typeface="Calibri" panose="020F0502020204030204" pitchFamily="34" charset="0"/>
                <a:ea typeface="Geneva" charset="-128"/>
                <a:cs typeface="Calibri" panose="020F0502020204030204" pitchFamily="34" charset="0"/>
              </a:rPr>
              <a:t>Coordination renforcée entre les différents acteurs de la prise en charge </a:t>
            </a:r>
            <a:r>
              <a:rPr lang="fr-FR" sz="1600" dirty="0">
                <a:solidFill>
                  <a:srgbClr val="545859"/>
                </a:solidFill>
                <a:latin typeface="Calibri" panose="020F0502020204030204" pitchFamily="34" charset="0"/>
                <a:ea typeface="Geneva" charset="-128"/>
                <a:cs typeface="Calibri" panose="020F0502020204030204" pitchFamily="34" charset="0"/>
              </a:rPr>
              <a:t>du patient en consultant les documents de santé utiles produits en amont ou pendant sa prise en charge</a:t>
            </a:r>
          </a:p>
        </p:txBody>
      </p:sp>
      <p:sp>
        <p:nvSpPr>
          <p:cNvPr id="8" name="Oval 53">
            <a:extLst>
              <a:ext uri="{FF2B5EF4-FFF2-40B4-BE49-F238E27FC236}">
                <a16:creationId xmlns:a16="http://schemas.microsoft.com/office/drawing/2014/main" id="{4DE1915F-C231-49E1-AFD1-73903EFB6322}"/>
              </a:ext>
            </a:extLst>
          </p:cNvPr>
          <p:cNvSpPr>
            <a:spLocks noChangeAspect="1"/>
          </p:cNvSpPr>
          <p:nvPr/>
        </p:nvSpPr>
        <p:spPr>
          <a:xfrm>
            <a:off x="1500285" y="3602579"/>
            <a:ext cx="252000" cy="25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cxnSp>
        <p:nvCxnSpPr>
          <p:cNvPr id="9" name="Straight Connector 54">
            <a:extLst>
              <a:ext uri="{FF2B5EF4-FFF2-40B4-BE49-F238E27FC236}">
                <a16:creationId xmlns:a16="http://schemas.microsoft.com/office/drawing/2014/main" id="{04294BD6-4058-4180-9CDC-BE907DADC9A8}"/>
              </a:ext>
            </a:extLst>
          </p:cNvPr>
          <p:cNvCxnSpPr>
            <a:cxnSpLocks/>
            <a:stCxn id="10" idx="4"/>
            <a:endCxn id="8" idx="0"/>
          </p:cNvCxnSpPr>
          <p:nvPr/>
        </p:nvCxnSpPr>
        <p:spPr>
          <a:xfrm>
            <a:off x="1626285" y="2509852"/>
            <a:ext cx="0" cy="1092727"/>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Oval 55">
            <a:extLst>
              <a:ext uri="{FF2B5EF4-FFF2-40B4-BE49-F238E27FC236}">
                <a16:creationId xmlns:a16="http://schemas.microsoft.com/office/drawing/2014/main" id="{484305AF-4D7C-4ED0-B985-42247068D906}"/>
              </a:ext>
            </a:extLst>
          </p:cNvPr>
          <p:cNvSpPr>
            <a:spLocks noChangeAspect="1"/>
          </p:cNvSpPr>
          <p:nvPr/>
        </p:nvSpPr>
        <p:spPr>
          <a:xfrm>
            <a:off x="1500285" y="2257852"/>
            <a:ext cx="252000" cy="25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138A130C-3DA2-40D7-BAF9-B65A163BC037}"/>
              </a:ext>
            </a:extLst>
          </p:cNvPr>
          <p:cNvGrpSpPr/>
          <p:nvPr/>
        </p:nvGrpSpPr>
        <p:grpSpPr>
          <a:xfrm>
            <a:off x="2054851" y="1877339"/>
            <a:ext cx="881144" cy="819628"/>
            <a:chOff x="2526485" y="2047812"/>
            <a:chExt cx="881144" cy="819628"/>
          </a:xfrm>
        </p:grpSpPr>
        <p:sp>
          <p:nvSpPr>
            <p:cNvPr id="12" name="Oval 60">
              <a:extLst>
                <a:ext uri="{FF2B5EF4-FFF2-40B4-BE49-F238E27FC236}">
                  <a16:creationId xmlns:a16="http://schemas.microsoft.com/office/drawing/2014/main" id="{A58789B6-ACF4-42AD-BB56-EBC349F57137}"/>
                </a:ext>
              </a:extLst>
            </p:cNvPr>
            <p:cNvSpPr>
              <a:spLocks noChangeAspect="1"/>
            </p:cNvSpPr>
            <p:nvPr/>
          </p:nvSpPr>
          <p:spPr>
            <a:xfrm>
              <a:off x="2526485" y="2252117"/>
              <a:ext cx="615323" cy="615323"/>
            </a:xfrm>
            <a:prstGeom prst="ellipse">
              <a:avLst/>
            </a:prstGeom>
            <a:solidFill>
              <a:srgbClr val="D9E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13" name="Graphic 67" descr="Care outline">
              <a:extLst>
                <a:ext uri="{FF2B5EF4-FFF2-40B4-BE49-F238E27FC236}">
                  <a16:creationId xmlns:a16="http://schemas.microsoft.com/office/drawing/2014/main" id="{152AF586-19DF-4E4C-9C22-831FC87239D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708403" y="2047812"/>
              <a:ext cx="699226" cy="699226"/>
            </a:xfrm>
            <a:prstGeom prst="rect">
              <a:avLst/>
            </a:prstGeom>
          </p:spPr>
        </p:pic>
      </p:grpSp>
      <p:grpSp>
        <p:nvGrpSpPr>
          <p:cNvPr id="14" name="Group 11">
            <a:extLst>
              <a:ext uri="{FF2B5EF4-FFF2-40B4-BE49-F238E27FC236}">
                <a16:creationId xmlns:a16="http://schemas.microsoft.com/office/drawing/2014/main" id="{262DEFE8-4218-4F9A-AA97-523398A409EB}"/>
              </a:ext>
            </a:extLst>
          </p:cNvPr>
          <p:cNvGrpSpPr/>
          <p:nvPr/>
        </p:nvGrpSpPr>
        <p:grpSpPr>
          <a:xfrm>
            <a:off x="2054851" y="3265234"/>
            <a:ext cx="881144" cy="792802"/>
            <a:chOff x="2526485" y="3494043"/>
            <a:chExt cx="881144" cy="792802"/>
          </a:xfrm>
        </p:grpSpPr>
        <p:sp>
          <p:nvSpPr>
            <p:cNvPr id="15" name="Oval 57">
              <a:extLst>
                <a:ext uri="{FF2B5EF4-FFF2-40B4-BE49-F238E27FC236}">
                  <a16:creationId xmlns:a16="http://schemas.microsoft.com/office/drawing/2014/main" id="{25E356A0-BCE5-4A7C-9353-3216B5A42D01}"/>
                </a:ext>
              </a:extLst>
            </p:cNvPr>
            <p:cNvSpPr>
              <a:spLocks noChangeAspect="1"/>
            </p:cNvSpPr>
            <p:nvPr/>
          </p:nvSpPr>
          <p:spPr>
            <a:xfrm>
              <a:off x="2526485" y="3671522"/>
              <a:ext cx="615323" cy="615323"/>
            </a:xfrm>
            <a:prstGeom prst="ellipse">
              <a:avLst/>
            </a:prstGeom>
            <a:solidFill>
              <a:srgbClr val="FD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16" name="Graphic 68" descr="Germ outline">
              <a:extLst>
                <a:ext uri="{FF2B5EF4-FFF2-40B4-BE49-F238E27FC236}">
                  <a16:creationId xmlns:a16="http://schemas.microsoft.com/office/drawing/2014/main" id="{8755CA4B-4470-4E52-BBB0-CCC0E332046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708403" y="3494043"/>
              <a:ext cx="699226" cy="699226"/>
            </a:xfrm>
            <a:prstGeom prst="rect">
              <a:avLst/>
            </a:prstGeom>
          </p:spPr>
        </p:pic>
      </p:grpSp>
      <p:sp>
        <p:nvSpPr>
          <p:cNvPr id="17" name="TextBox 42">
            <a:extLst>
              <a:ext uri="{FF2B5EF4-FFF2-40B4-BE49-F238E27FC236}">
                <a16:creationId xmlns:a16="http://schemas.microsoft.com/office/drawing/2014/main" id="{953A1B0C-71FA-418F-BF20-9C14B2C36AB2}"/>
              </a:ext>
            </a:extLst>
          </p:cNvPr>
          <p:cNvSpPr txBox="1"/>
          <p:nvPr/>
        </p:nvSpPr>
        <p:spPr>
          <a:xfrm>
            <a:off x="3070143" y="4703973"/>
            <a:ext cx="6773798" cy="830997"/>
          </a:xfrm>
          <a:prstGeom prst="rect">
            <a:avLst/>
          </a:prstGeom>
          <a:noFill/>
        </p:spPr>
        <p:txBody>
          <a:bodyPr wrap="square">
            <a:spAutoFit/>
          </a:bodyPr>
          <a:lstStyle/>
          <a:p>
            <a:pPr algn="just" defTabSz="1219170"/>
            <a:r>
              <a:rPr lang="fr-FR" sz="1600" b="1">
                <a:solidFill>
                  <a:srgbClr val="2A9CA9"/>
                </a:solidFill>
                <a:latin typeface="Calibri" panose="020F0502020204030204" pitchFamily="34" charset="0"/>
                <a:ea typeface="Geneva" charset="-128"/>
                <a:cs typeface="Calibri" panose="020F0502020204030204" pitchFamily="34" charset="0"/>
              </a:rPr>
              <a:t>Des possibilités d’interactions renforcées entre le professionnel et le patient </a:t>
            </a:r>
            <a:r>
              <a:rPr lang="fr-FR" sz="1600">
                <a:solidFill>
                  <a:srgbClr val="545859"/>
                </a:solidFill>
                <a:latin typeface="Calibri" panose="020F0502020204030204" pitchFamily="34" charset="0"/>
                <a:ea typeface="Geneva" charset="-128"/>
                <a:cs typeface="Calibri" panose="020F0502020204030204" pitchFamily="34" charset="0"/>
              </a:rPr>
              <a:t>à travers des données accessibles plus simplement pour le patient et un nouveau canal d’échange sécurisé via la messagerie de santé de Mon espace santé.</a:t>
            </a:r>
          </a:p>
        </p:txBody>
      </p:sp>
      <p:cxnSp>
        <p:nvCxnSpPr>
          <p:cNvPr id="18" name="Straight Connector 54">
            <a:extLst>
              <a:ext uri="{FF2B5EF4-FFF2-40B4-BE49-F238E27FC236}">
                <a16:creationId xmlns:a16="http://schemas.microsoft.com/office/drawing/2014/main" id="{04294BD6-4058-4180-9CDC-BE907DADC9A8}"/>
              </a:ext>
            </a:extLst>
          </p:cNvPr>
          <p:cNvCxnSpPr>
            <a:cxnSpLocks/>
            <a:stCxn id="8" idx="4"/>
            <a:endCxn id="19" idx="0"/>
          </p:cNvCxnSpPr>
          <p:nvPr/>
        </p:nvCxnSpPr>
        <p:spPr>
          <a:xfrm>
            <a:off x="1626285" y="3854579"/>
            <a:ext cx="0" cy="1092726"/>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53">
            <a:extLst>
              <a:ext uri="{FF2B5EF4-FFF2-40B4-BE49-F238E27FC236}">
                <a16:creationId xmlns:a16="http://schemas.microsoft.com/office/drawing/2014/main" id="{4DE1915F-C231-49E1-AFD1-73903EFB6322}"/>
              </a:ext>
            </a:extLst>
          </p:cNvPr>
          <p:cNvSpPr>
            <a:spLocks noChangeAspect="1"/>
          </p:cNvSpPr>
          <p:nvPr/>
        </p:nvSpPr>
        <p:spPr>
          <a:xfrm>
            <a:off x="1500285" y="4947305"/>
            <a:ext cx="252000" cy="252000"/>
          </a:xfrm>
          <a:prstGeom prst="ellipse">
            <a:avLst/>
          </a:prstGeom>
          <a:solidFill>
            <a:srgbClr val="2A9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grpSp>
        <p:nvGrpSpPr>
          <p:cNvPr id="20" name="Group 12">
            <a:extLst>
              <a:ext uri="{FF2B5EF4-FFF2-40B4-BE49-F238E27FC236}">
                <a16:creationId xmlns:a16="http://schemas.microsoft.com/office/drawing/2014/main" id="{1E985FA3-D410-4AA1-BFA9-849749C738D4}"/>
              </a:ext>
            </a:extLst>
          </p:cNvPr>
          <p:cNvGrpSpPr/>
          <p:nvPr/>
        </p:nvGrpSpPr>
        <p:grpSpPr>
          <a:xfrm>
            <a:off x="2054851" y="4660845"/>
            <a:ext cx="881144" cy="781792"/>
            <a:chOff x="2639253" y="4984782"/>
            <a:chExt cx="881144" cy="781792"/>
          </a:xfrm>
        </p:grpSpPr>
        <p:sp>
          <p:nvSpPr>
            <p:cNvPr id="21" name="Oval 57">
              <a:extLst>
                <a:ext uri="{FF2B5EF4-FFF2-40B4-BE49-F238E27FC236}">
                  <a16:creationId xmlns:a16="http://schemas.microsoft.com/office/drawing/2014/main" id="{25E356A0-BCE5-4A7C-9353-3216B5A42D01}"/>
                </a:ext>
              </a:extLst>
            </p:cNvPr>
            <p:cNvSpPr>
              <a:spLocks noChangeAspect="1"/>
            </p:cNvSpPr>
            <p:nvPr/>
          </p:nvSpPr>
          <p:spPr>
            <a:xfrm>
              <a:off x="2639253" y="5151251"/>
              <a:ext cx="615323" cy="615323"/>
            </a:xfrm>
            <a:prstGeom prst="ellipse">
              <a:avLst/>
            </a:prstGeom>
            <a:solidFill>
              <a:srgbClr val="2A9CA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Calibri" panose="020F0502020204030204" pitchFamily="34" charset="0"/>
                <a:cs typeface="Calibri" panose="020F0502020204030204" pitchFamily="34" charset="0"/>
              </a:endParaRPr>
            </a:p>
          </p:txBody>
        </p:sp>
        <p:pic>
          <p:nvPicPr>
            <p:cNvPr id="22" name="Graphic 5" descr="Transfer outline">
              <a:extLst>
                <a:ext uri="{FF2B5EF4-FFF2-40B4-BE49-F238E27FC236}">
                  <a16:creationId xmlns:a16="http://schemas.microsoft.com/office/drawing/2014/main" id="{37E3267E-1735-44FB-99BF-C6A71CE21ED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821170" y="4984782"/>
              <a:ext cx="699227" cy="699227"/>
            </a:xfrm>
            <a:prstGeom prst="rect">
              <a:avLst/>
            </a:prstGeom>
          </p:spPr>
        </p:pic>
      </p:grpSp>
    </p:spTree>
    <p:extLst>
      <p:ext uri="{BB962C8B-B14F-4D97-AF65-F5344CB8AC3E}">
        <p14:creationId xmlns:p14="http://schemas.microsoft.com/office/powerpoint/2010/main" val="251479494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19</a:t>
            </a:fld>
            <a:endParaRPr lang="fr-FR"/>
          </a:p>
        </p:txBody>
      </p:sp>
      <p:sp>
        <p:nvSpPr>
          <p:cNvPr id="3" name="Espace réservé du texte 2"/>
          <p:cNvSpPr>
            <a:spLocks noGrp="1"/>
          </p:cNvSpPr>
          <p:nvPr>
            <p:ph type="body" idx="1"/>
          </p:nvPr>
        </p:nvSpPr>
        <p:spPr/>
        <p:txBody>
          <a:bodyPr/>
          <a:lstStyle/>
          <a:p>
            <a:r>
              <a:rPr lang="fr-FR" dirty="0" smtClean="0"/>
              <a:t>04.</a:t>
            </a:r>
            <a:endParaRPr lang="fr-FR" dirty="0"/>
          </a:p>
        </p:txBody>
      </p:sp>
      <p:sp>
        <p:nvSpPr>
          <p:cNvPr id="4" name="Espace réservé du texte 3"/>
          <p:cNvSpPr>
            <a:spLocks noGrp="1"/>
          </p:cNvSpPr>
          <p:nvPr>
            <p:ph type="body" sz="quarter" idx="3"/>
          </p:nvPr>
        </p:nvSpPr>
        <p:spPr/>
        <p:txBody>
          <a:bodyPr/>
          <a:lstStyle/>
          <a:p>
            <a:r>
              <a:rPr lang="fr-FR" dirty="0" smtClean="0"/>
              <a:t>Comment mener le projet ? </a:t>
            </a:r>
            <a:endParaRPr lang="fr-FR" dirty="0"/>
          </a:p>
        </p:txBody>
      </p:sp>
      <p:sp>
        <p:nvSpPr>
          <p:cNvPr id="5" name="Espace réservé du texte 4"/>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644947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dirty="0" smtClean="0"/>
              <a:t>Tour de table des participants</a:t>
            </a:r>
            <a:endParaRPr lang="fr-FR" dirty="0"/>
          </a:p>
        </p:txBody>
      </p:sp>
    </p:spTree>
    <p:extLst>
      <p:ext uri="{BB962C8B-B14F-4D97-AF65-F5344CB8AC3E}">
        <p14:creationId xmlns:p14="http://schemas.microsoft.com/office/powerpoint/2010/main" val="261245817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20</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dirty="0" smtClean="0"/>
              <a:t>Les étapes à mener pour conduire le projet </a:t>
            </a:r>
            <a:endParaRPr lang="fr-FR" dirty="0"/>
          </a:p>
        </p:txBody>
      </p:sp>
      <p:sp>
        <p:nvSpPr>
          <p:cNvPr id="23" name="Rectangle à coins arrondis 22"/>
          <p:cNvSpPr/>
          <p:nvPr/>
        </p:nvSpPr>
        <p:spPr>
          <a:xfrm>
            <a:off x="348221" y="4146432"/>
            <a:ext cx="2170520" cy="1203166"/>
          </a:xfrm>
          <a:prstGeom prst="wedgeRoundRectCallout">
            <a:avLst>
              <a:gd name="adj1" fmla="val 74189"/>
              <a:gd name="adj2" fmla="val 822"/>
              <a:gd name="adj3" fmla="val 16667"/>
            </a:avLst>
          </a:prstGeom>
          <a:noFill/>
          <a:ln w="6350" cap="flat">
            <a:solidFill>
              <a:schemeClr val="bg1">
                <a:lumMod val="65000"/>
              </a:schemeClr>
            </a:solidFill>
            <a:prstDash val="lgDashDot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r>
              <a:rPr lang="fr-FR" sz="1600" b="1" dirty="0">
                <a:solidFill>
                  <a:schemeClr val="accent3">
                    <a:lumMod val="75000"/>
                  </a:schemeClr>
                </a:solidFill>
                <a:latin typeface="Calibri" panose="020F0502020204030204" pitchFamily="34" charset="0"/>
                <a:ea typeface="Helvetica Neue Medium"/>
                <a:cs typeface="Calibri" panose="020F0502020204030204" pitchFamily="34" charset="0"/>
                <a:sym typeface="Wingdings" panose="05000000000000000000" pitchFamily="2" charset="2"/>
              </a:rPr>
              <a:t></a:t>
            </a:r>
            <a:r>
              <a:rPr lang="fr-FR" sz="1600" i="1" dirty="0">
                <a:latin typeface="Calibri" panose="020F0502020204030204" pitchFamily="34" charset="0"/>
                <a:ea typeface="Helvetica Neue Medium"/>
                <a:cs typeface="Calibri" panose="020F0502020204030204" pitchFamily="34" charset="0"/>
                <a:sym typeface="Wingdings" panose="05000000000000000000" pitchFamily="2" charset="2"/>
              </a:rPr>
              <a:t> </a:t>
            </a:r>
            <a:r>
              <a:rPr lang="fr-FR" sz="1600" i="1" dirty="0" smtClean="0">
                <a:latin typeface="Calibri" panose="020F0502020204030204" pitchFamily="34" charset="0"/>
                <a:ea typeface="Helvetica Neue Medium"/>
                <a:cs typeface="Calibri" panose="020F0502020204030204" pitchFamily="34" charset="0"/>
                <a:sym typeface="Helvetica Neue Medium"/>
              </a:rPr>
              <a:t>Toutes ces étapes sont détaillées pas à pas dans le guide de déploiement !</a:t>
            </a:r>
            <a:endParaRPr lang="fr-FR" sz="1600" i="1" dirty="0">
              <a:latin typeface="Calibri" panose="020F0502020204030204" pitchFamily="34" charset="0"/>
              <a:ea typeface="Helvetica Neue Medium"/>
              <a:cs typeface="Calibri" panose="020F0502020204030204" pitchFamily="34" charset="0"/>
              <a:sym typeface="Helvetica Neue Medium"/>
            </a:endParaRPr>
          </a:p>
        </p:txBody>
      </p:sp>
      <p:sp>
        <p:nvSpPr>
          <p:cNvPr id="24" name="Freeform 5"/>
          <p:cNvSpPr>
            <a:spLocks/>
          </p:cNvSpPr>
          <p:nvPr/>
        </p:nvSpPr>
        <p:spPr bwMode="auto">
          <a:xfrm>
            <a:off x="4141137" y="4986545"/>
            <a:ext cx="912367" cy="103065"/>
          </a:xfrm>
          <a:custGeom>
            <a:avLst/>
            <a:gdLst>
              <a:gd name="T0" fmla="*/ 536 w 536"/>
              <a:gd name="T1" fmla="*/ 36 h 72"/>
              <a:gd name="T2" fmla="*/ 502 w 536"/>
              <a:gd name="T3" fmla="*/ 72 h 72"/>
              <a:gd name="T4" fmla="*/ 0 w 536"/>
              <a:gd name="T5" fmla="*/ 72 h 72"/>
              <a:gd name="T6" fmla="*/ 35 w 536"/>
              <a:gd name="T7" fmla="*/ 36 h 72"/>
              <a:gd name="T8" fmla="*/ 0 w 536"/>
              <a:gd name="T9" fmla="*/ 0 h 72"/>
              <a:gd name="T10" fmla="*/ 502 w 536"/>
              <a:gd name="T11" fmla="*/ 0 h 72"/>
              <a:gd name="T12" fmla="*/ 536 w 536"/>
              <a:gd name="T13" fmla="*/ 36 h 72"/>
              <a:gd name="T14" fmla="*/ 536 w 536"/>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72">
                <a:moveTo>
                  <a:pt x="536" y="36"/>
                </a:moveTo>
                <a:lnTo>
                  <a:pt x="502" y="72"/>
                </a:lnTo>
                <a:lnTo>
                  <a:pt x="0" y="72"/>
                </a:lnTo>
                <a:lnTo>
                  <a:pt x="35" y="36"/>
                </a:lnTo>
                <a:lnTo>
                  <a:pt x="0" y="0"/>
                </a:lnTo>
                <a:lnTo>
                  <a:pt x="502" y="0"/>
                </a:lnTo>
                <a:lnTo>
                  <a:pt x="536" y="36"/>
                </a:lnTo>
                <a:lnTo>
                  <a:pt x="536" y="36"/>
                </a:lnTo>
                <a:close/>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25" name="Freeform 6"/>
          <p:cNvSpPr>
            <a:spLocks/>
          </p:cNvSpPr>
          <p:nvPr/>
        </p:nvSpPr>
        <p:spPr bwMode="auto">
          <a:xfrm>
            <a:off x="3342184" y="3455680"/>
            <a:ext cx="708106" cy="395082"/>
          </a:xfrm>
          <a:custGeom>
            <a:avLst/>
            <a:gdLst>
              <a:gd name="T0" fmla="*/ 7 w 284"/>
              <a:gd name="T1" fmla="*/ 188 h 188"/>
              <a:gd name="T2" fmla="*/ 45 w 284"/>
              <a:gd name="T3" fmla="*/ 180 h 188"/>
              <a:gd name="T4" fmla="*/ 284 w 284"/>
              <a:gd name="T5" fmla="*/ 56 h 188"/>
              <a:gd name="T6" fmla="*/ 256 w 284"/>
              <a:gd name="T7" fmla="*/ 29 h 188"/>
              <a:gd name="T8" fmla="*/ 284 w 284"/>
              <a:gd name="T9" fmla="*/ 1 h 188"/>
              <a:gd name="T10" fmla="*/ 0 w 284"/>
              <a:gd name="T11" fmla="*/ 149 h 188"/>
              <a:gd name="T12" fmla="*/ 7 w 284"/>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284" h="188">
                <a:moveTo>
                  <a:pt x="7" y="188"/>
                </a:moveTo>
                <a:cubicBezTo>
                  <a:pt x="20" y="185"/>
                  <a:pt x="32" y="182"/>
                  <a:pt x="45" y="180"/>
                </a:cubicBezTo>
                <a:cubicBezTo>
                  <a:pt x="98" y="103"/>
                  <a:pt x="190" y="55"/>
                  <a:pt x="284" y="56"/>
                </a:cubicBezTo>
                <a:cubicBezTo>
                  <a:pt x="275" y="47"/>
                  <a:pt x="266" y="38"/>
                  <a:pt x="256" y="29"/>
                </a:cubicBezTo>
                <a:cubicBezTo>
                  <a:pt x="265" y="19"/>
                  <a:pt x="274" y="10"/>
                  <a:pt x="284" y="1"/>
                </a:cubicBezTo>
                <a:cubicBezTo>
                  <a:pt x="173" y="0"/>
                  <a:pt x="63" y="57"/>
                  <a:pt x="0" y="149"/>
                </a:cubicBezTo>
                <a:cubicBezTo>
                  <a:pt x="2" y="162"/>
                  <a:pt x="4" y="175"/>
                  <a:pt x="7" y="188"/>
                </a:cubicBezTo>
                <a:close/>
              </a:path>
            </a:pathLst>
          </a:custGeom>
          <a:solidFill>
            <a:srgbClr val="FCF3F9"/>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26" name="Freeform 7"/>
          <p:cNvSpPr>
            <a:spLocks/>
          </p:cNvSpPr>
          <p:nvPr/>
        </p:nvSpPr>
        <p:spPr bwMode="auto">
          <a:xfrm>
            <a:off x="3149309" y="3902477"/>
            <a:ext cx="272348" cy="698550"/>
          </a:xfrm>
          <a:custGeom>
            <a:avLst/>
            <a:gdLst>
              <a:gd name="T0" fmla="*/ 85 w 109"/>
              <a:gd name="T1" fmla="*/ 333 h 333"/>
              <a:gd name="T2" fmla="*/ 97 w 109"/>
              <a:gd name="T3" fmla="*/ 297 h 333"/>
              <a:gd name="T4" fmla="*/ 109 w 109"/>
              <a:gd name="T5" fmla="*/ 27 h 333"/>
              <a:gd name="T6" fmla="*/ 72 w 109"/>
              <a:gd name="T7" fmla="*/ 38 h 333"/>
              <a:gd name="T8" fmla="*/ 62 w 109"/>
              <a:gd name="T9" fmla="*/ 0 h 333"/>
              <a:gd name="T10" fmla="*/ 48 w 109"/>
              <a:gd name="T11" fmla="*/ 320 h 333"/>
              <a:gd name="T12" fmla="*/ 85 w 109"/>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109" h="333">
                <a:moveTo>
                  <a:pt x="85" y="333"/>
                </a:moveTo>
                <a:cubicBezTo>
                  <a:pt x="88" y="320"/>
                  <a:pt x="93" y="308"/>
                  <a:pt x="97" y="297"/>
                </a:cubicBezTo>
                <a:cubicBezTo>
                  <a:pt x="57" y="212"/>
                  <a:pt x="62" y="108"/>
                  <a:pt x="109" y="27"/>
                </a:cubicBezTo>
                <a:cubicBezTo>
                  <a:pt x="96" y="30"/>
                  <a:pt x="85" y="33"/>
                  <a:pt x="72" y="38"/>
                </a:cubicBezTo>
                <a:cubicBezTo>
                  <a:pt x="68" y="25"/>
                  <a:pt x="64" y="13"/>
                  <a:pt x="62" y="0"/>
                </a:cubicBezTo>
                <a:cubicBezTo>
                  <a:pt x="5" y="96"/>
                  <a:pt x="0" y="219"/>
                  <a:pt x="48" y="320"/>
                </a:cubicBezTo>
                <a:cubicBezTo>
                  <a:pt x="60" y="325"/>
                  <a:pt x="73" y="329"/>
                  <a:pt x="85" y="333"/>
                </a:cubicBezTo>
                <a:close/>
              </a:path>
            </a:pathLst>
          </a:custGeom>
          <a:solidFill>
            <a:srgbClr val="FFD9EC"/>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27" name="Freeform 8"/>
          <p:cNvSpPr>
            <a:spLocks/>
          </p:cNvSpPr>
          <p:nvPr/>
        </p:nvSpPr>
        <p:spPr bwMode="auto">
          <a:xfrm>
            <a:off x="3318213" y="4643361"/>
            <a:ext cx="748958" cy="420848"/>
          </a:xfrm>
          <a:custGeom>
            <a:avLst/>
            <a:gdLst>
              <a:gd name="T0" fmla="*/ 300 w 300"/>
              <a:gd name="T1" fmla="*/ 174 h 200"/>
              <a:gd name="T2" fmla="*/ 275 w 300"/>
              <a:gd name="T3" fmla="*/ 145 h 200"/>
              <a:gd name="T4" fmla="*/ 47 w 300"/>
              <a:gd name="T5" fmla="*/ 0 h 200"/>
              <a:gd name="T6" fmla="*/ 38 w 300"/>
              <a:gd name="T7" fmla="*/ 37 h 200"/>
              <a:gd name="T8" fmla="*/ 0 w 300"/>
              <a:gd name="T9" fmla="*/ 28 h 200"/>
              <a:gd name="T10" fmla="*/ 270 w 300"/>
              <a:gd name="T11" fmla="*/ 200 h 200"/>
              <a:gd name="T12" fmla="*/ 300 w 300"/>
              <a:gd name="T13" fmla="*/ 174 h 200"/>
            </a:gdLst>
            <a:ahLst/>
            <a:cxnLst>
              <a:cxn ang="0">
                <a:pos x="T0" y="T1"/>
              </a:cxn>
              <a:cxn ang="0">
                <a:pos x="T2" y="T3"/>
              </a:cxn>
              <a:cxn ang="0">
                <a:pos x="T4" y="T5"/>
              </a:cxn>
              <a:cxn ang="0">
                <a:pos x="T6" y="T7"/>
              </a:cxn>
              <a:cxn ang="0">
                <a:pos x="T8" y="T9"/>
              </a:cxn>
              <a:cxn ang="0">
                <a:pos x="T10" y="T11"/>
              </a:cxn>
              <a:cxn ang="0">
                <a:pos x="T12" y="T13"/>
              </a:cxn>
            </a:cxnLst>
            <a:rect l="0" t="0" r="r" b="b"/>
            <a:pathLst>
              <a:path w="300" h="200">
                <a:moveTo>
                  <a:pt x="300" y="174"/>
                </a:moveTo>
                <a:cubicBezTo>
                  <a:pt x="291" y="164"/>
                  <a:pt x="282" y="155"/>
                  <a:pt x="275" y="145"/>
                </a:cubicBezTo>
                <a:cubicBezTo>
                  <a:pt x="181" y="138"/>
                  <a:pt x="93" y="82"/>
                  <a:pt x="47" y="0"/>
                </a:cubicBezTo>
                <a:cubicBezTo>
                  <a:pt x="43" y="12"/>
                  <a:pt x="40" y="24"/>
                  <a:pt x="38" y="37"/>
                </a:cubicBezTo>
                <a:cubicBezTo>
                  <a:pt x="25" y="35"/>
                  <a:pt x="13" y="31"/>
                  <a:pt x="0" y="28"/>
                </a:cubicBezTo>
                <a:cubicBezTo>
                  <a:pt x="54" y="124"/>
                  <a:pt x="159" y="191"/>
                  <a:pt x="270" y="200"/>
                </a:cubicBezTo>
                <a:cubicBezTo>
                  <a:pt x="281" y="192"/>
                  <a:pt x="291" y="182"/>
                  <a:pt x="30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28" name="Freeform 9"/>
          <p:cNvSpPr>
            <a:spLocks/>
          </p:cNvSpPr>
          <p:nvPr/>
        </p:nvSpPr>
        <p:spPr bwMode="auto">
          <a:xfrm>
            <a:off x="8817018" y="3437770"/>
            <a:ext cx="910666" cy="107360"/>
          </a:xfrm>
          <a:custGeom>
            <a:avLst/>
            <a:gdLst>
              <a:gd name="T0" fmla="*/ 0 w 535"/>
              <a:gd name="T1" fmla="*/ 37 h 75"/>
              <a:gd name="T2" fmla="*/ 34 w 535"/>
              <a:gd name="T3" fmla="*/ 75 h 75"/>
              <a:gd name="T4" fmla="*/ 535 w 535"/>
              <a:gd name="T5" fmla="*/ 75 h 75"/>
              <a:gd name="T6" fmla="*/ 500 w 535"/>
              <a:gd name="T7" fmla="*/ 37 h 75"/>
              <a:gd name="T8" fmla="*/ 535 w 535"/>
              <a:gd name="T9" fmla="*/ 0 h 75"/>
              <a:gd name="T10" fmla="*/ 34 w 535"/>
              <a:gd name="T11" fmla="*/ 0 h 75"/>
              <a:gd name="T12" fmla="*/ 0 w 535"/>
              <a:gd name="T13" fmla="*/ 37 h 75"/>
              <a:gd name="T14" fmla="*/ 0 w 535"/>
              <a:gd name="T15" fmla="*/ 3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75">
                <a:moveTo>
                  <a:pt x="0" y="37"/>
                </a:moveTo>
                <a:lnTo>
                  <a:pt x="34" y="75"/>
                </a:lnTo>
                <a:lnTo>
                  <a:pt x="535" y="75"/>
                </a:lnTo>
                <a:lnTo>
                  <a:pt x="500" y="37"/>
                </a:lnTo>
                <a:lnTo>
                  <a:pt x="535" y="0"/>
                </a:lnTo>
                <a:lnTo>
                  <a:pt x="34" y="0"/>
                </a:lnTo>
                <a:lnTo>
                  <a:pt x="0" y="37"/>
                </a:lnTo>
                <a:lnTo>
                  <a:pt x="0" y="37"/>
                </a:lnTo>
                <a:close/>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29" name="Freeform 10"/>
          <p:cNvSpPr>
            <a:spLocks/>
          </p:cNvSpPr>
          <p:nvPr/>
        </p:nvSpPr>
        <p:spPr bwMode="auto">
          <a:xfrm>
            <a:off x="9968872" y="1919820"/>
            <a:ext cx="711510" cy="395082"/>
          </a:xfrm>
          <a:custGeom>
            <a:avLst/>
            <a:gdLst>
              <a:gd name="T0" fmla="*/ 277 w 285"/>
              <a:gd name="T1" fmla="*/ 188 h 188"/>
              <a:gd name="T2" fmla="*/ 240 w 285"/>
              <a:gd name="T3" fmla="*/ 180 h 188"/>
              <a:gd name="T4" fmla="*/ 0 w 285"/>
              <a:gd name="T5" fmla="*/ 56 h 188"/>
              <a:gd name="T6" fmla="*/ 28 w 285"/>
              <a:gd name="T7" fmla="*/ 29 h 188"/>
              <a:gd name="T8" fmla="*/ 0 w 285"/>
              <a:gd name="T9" fmla="*/ 1 h 188"/>
              <a:gd name="T10" fmla="*/ 285 w 285"/>
              <a:gd name="T11" fmla="*/ 149 h 188"/>
              <a:gd name="T12" fmla="*/ 277 w 285"/>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285" h="188">
                <a:moveTo>
                  <a:pt x="277" y="188"/>
                </a:moveTo>
                <a:cubicBezTo>
                  <a:pt x="265" y="184"/>
                  <a:pt x="252" y="182"/>
                  <a:pt x="240" y="180"/>
                </a:cubicBezTo>
                <a:cubicBezTo>
                  <a:pt x="187" y="103"/>
                  <a:pt x="95" y="54"/>
                  <a:pt x="0" y="56"/>
                </a:cubicBezTo>
                <a:cubicBezTo>
                  <a:pt x="9" y="46"/>
                  <a:pt x="18" y="38"/>
                  <a:pt x="28" y="29"/>
                </a:cubicBezTo>
                <a:cubicBezTo>
                  <a:pt x="20" y="19"/>
                  <a:pt x="10" y="10"/>
                  <a:pt x="0" y="1"/>
                </a:cubicBezTo>
                <a:cubicBezTo>
                  <a:pt x="112" y="0"/>
                  <a:pt x="222" y="57"/>
                  <a:pt x="285" y="149"/>
                </a:cubicBezTo>
                <a:cubicBezTo>
                  <a:pt x="283" y="162"/>
                  <a:pt x="281" y="175"/>
                  <a:pt x="277" y="188"/>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30" name="Freeform 11"/>
          <p:cNvSpPr>
            <a:spLocks/>
          </p:cNvSpPr>
          <p:nvPr/>
        </p:nvSpPr>
        <p:spPr bwMode="auto">
          <a:xfrm>
            <a:off x="10633871" y="2335246"/>
            <a:ext cx="272348" cy="699982"/>
          </a:xfrm>
          <a:custGeom>
            <a:avLst/>
            <a:gdLst>
              <a:gd name="T0" fmla="*/ 23 w 109"/>
              <a:gd name="T1" fmla="*/ 333 h 333"/>
              <a:gd name="T2" fmla="*/ 12 w 109"/>
              <a:gd name="T3" fmla="*/ 297 h 333"/>
              <a:gd name="T4" fmla="*/ 0 w 109"/>
              <a:gd name="T5" fmla="*/ 28 h 333"/>
              <a:gd name="T6" fmla="*/ 36 w 109"/>
              <a:gd name="T7" fmla="*/ 38 h 333"/>
              <a:gd name="T8" fmla="*/ 47 w 109"/>
              <a:gd name="T9" fmla="*/ 0 h 333"/>
              <a:gd name="T10" fmla="*/ 61 w 109"/>
              <a:gd name="T11" fmla="*/ 320 h 333"/>
              <a:gd name="T12" fmla="*/ 23 w 109"/>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109" h="333">
                <a:moveTo>
                  <a:pt x="23" y="333"/>
                </a:moveTo>
                <a:cubicBezTo>
                  <a:pt x="20" y="321"/>
                  <a:pt x="16" y="309"/>
                  <a:pt x="12" y="297"/>
                </a:cubicBezTo>
                <a:cubicBezTo>
                  <a:pt x="51" y="213"/>
                  <a:pt x="47" y="108"/>
                  <a:pt x="0" y="28"/>
                </a:cubicBezTo>
                <a:cubicBezTo>
                  <a:pt x="12" y="30"/>
                  <a:pt x="24" y="34"/>
                  <a:pt x="36" y="38"/>
                </a:cubicBezTo>
                <a:cubicBezTo>
                  <a:pt x="40" y="26"/>
                  <a:pt x="44" y="13"/>
                  <a:pt x="47" y="0"/>
                </a:cubicBezTo>
                <a:cubicBezTo>
                  <a:pt x="103" y="96"/>
                  <a:pt x="109" y="220"/>
                  <a:pt x="61" y="320"/>
                </a:cubicBezTo>
                <a:cubicBezTo>
                  <a:pt x="48" y="326"/>
                  <a:pt x="36" y="330"/>
                  <a:pt x="23" y="33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31" name="Freeform 12"/>
          <p:cNvSpPr>
            <a:spLocks/>
          </p:cNvSpPr>
          <p:nvPr/>
        </p:nvSpPr>
        <p:spPr bwMode="auto">
          <a:xfrm>
            <a:off x="9824796" y="3032145"/>
            <a:ext cx="896439" cy="487584"/>
          </a:xfrm>
          <a:custGeom>
            <a:avLst/>
            <a:gdLst>
              <a:gd name="T0" fmla="*/ 0 w 301"/>
              <a:gd name="T1" fmla="*/ 173 h 199"/>
              <a:gd name="T2" fmla="*/ 26 w 301"/>
              <a:gd name="T3" fmla="*/ 145 h 199"/>
              <a:gd name="T4" fmla="*/ 254 w 301"/>
              <a:gd name="T5" fmla="*/ 0 h 199"/>
              <a:gd name="T6" fmla="*/ 262 w 301"/>
              <a:gd name="T7" fmla="*/ 37 h 199"/>
              <a:gd name="T8" fmla="*/ 301 w 301"/>
              <a:gd name="T9" fmla="*/ 27 h 199"/>
              <a:gd name="T10" fmla="*/ 30 w 301"/>
              <a:gd name="T11" fmla="*/ 199 h 199"/>
              <a:gd name="T12" fmla="*/ 0 w 301"/>
              <a:gd name="T13" fmla="*/ 173 h 199"/>
            </a:gdLst>
            <a:ahLst/>
            <a:cxnLst>
              <a:cxn ang="0">
                <a:pos x="T0" y="T1"/>
              </a:cxn>
              <a:cxn ang="0">
                <a:pos x="T2" y="T3"/>
              </a:cxn>
              <a:cxn ang="0">
                <a:pos x="T4" y="T5"/>
              </a:cxn>
              <a:cxn ang="0">
                <a:pos x="T6" y="T7"/>
              </a:cxn>
              <a:cxn ang="0">
                <a:pos x="T8" y="T9"/>
              </a:cxn>
              <a:cxn ang="0">
                <a:pos x="T10" y="T11"/>
              </a:cxn>
              <a:cxn ang="0">
                <a:pos x="T12" y="T13"/>
              </a:cxn>
            </a:cxnLst>
            <a:rect l="0" t="0" r="r" b="b"/>
            <a:pathLst>
              <a:path w="301" h="199">
                <a:moveTo>
                  <a:pt x="0" y="173"/>
                </a:moveTo>
                <a:cubicBezTo>
                  <a:pt x="10" y="164"/>
                  <a:pt x="18" y="155"/>
                  <a:pt x="26" y="145"/>
                </a:cubicBezTo>
                <a:cubicBezTo>
                  <a:pt x="120" y="137"/>
                  <a:pt x="208" y="81"/>
                  <a:pt x="254" y="0"/>
                </a:cubicBezTo>
                <a:cubicBezTo>
                  <a:pt x="257" y="11"/>
                  <a:pt x="261" y="24"/>
                  <a:pt x="262" y="37"/>
                </a:cubicBezTo>
                <a:cubicBezTo>
                  <a:pt x="276" y="35"/>
                  <a:pt x="288" y="31"/>
                  <a:pt x="301" y="27"/>
                </a:cubicBezTo>
                <a:cubicBezTo>
                  <a:pt x="246" y="124"/>
                  <a:pt x="142" y="191"/>
                  <a:pt x="30" y="199"/>
                </a:cubicBezTo>
                <a:cubicBezTo>
                  <a:pt x="20" y="191"/>
                  <a:pt x="10" y="182"/>
                  <a:pt x="0" y="17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32" name="Freeform 13"/>
          <p:cNvSpPr>
            <a:spLocks/>
          </p:cNvSpPr>
          <p:nvPr/>
        </p:nvSpPr>
        <p:spPr bwMode="auto">
          <a:xfrm>
            <a:off x="4347100" y="1917265"/>
            <a:ext cx="709809" cy="104497"/>
          </a:xfrm>
          <a:custGeom>
            <a:avLst/>
            <a:gdLst>
              <a:gd name="T0" fmla="*/ 417 w 417"/>
              <a:gd name="T1" fmla="*/ 37 h 73"/>
              <a:gd name="T2" fmla="*/ 381 w 417"/>
              <a:gd name="T3" fmla="*/ 73 h 73"/>
              <a:gd name="T4" fmla="*/ 0 w 417"/>
              <a:gd name="T5" fmla="*/ 73 h 73"/>
              <a:gd name="T6" fmla="*/ 34 w 417"/>
              <a:gd name="T7" fmla="*/ 37 h 73"/>
              <a:gd name="T8" fmla="*/ 0 w 417"/>
              <a:gd name="T9" fmla="*/ 0 h 73"/>
              <a:gd name="T10" fmla="*/ 381 w 417"/>
              <a:gd name="T11" fmla="*/ 0 h 73"/>
              <a:gd name="T12" fmla="*/ 417 w 417"/>
              <a:gd name="T13" fmla="*/ 37 h 73"/>
              <a:gd name="T14" fmla="*/ 417 w 417"/>
              <a:gd name="T15" fmla="*/ 37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 h="73">
                <a:moveTo>
                  <a:pt x="417" y="37"/>
                </a:moveTo>
                <a:lnTo>
                  <a:pt x="381" y="73"/>
                </a:lnTo>
                <a:lnTo>
                  <a:pt x="0" y="73"/>
                </a:lnTo>
                <a:lnTo>
                  <a:pt x="34" y="37"/>
                </a:lnTo>
                <a:lnTo>
                  <a:pt x="0" y="0"/>
                </a:lnTo>
                <a:lnTo>
                  <a:pt x="381" y="0"/>
                </a:lnTo>
                <a:lnTo>
                  <a:pt x="417" y="37"/>
                </a:lnTo>
                <a:lnTo>
                  <a:pt x="417" y="37"/>
                </a:lnTo>
                <a:close/>
              </a:path>
            </a:pathLst>
          </a:custGeom>
          <a:solidFill>
            <a:srgbClr val="D5D5D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33" name="Oval 23"/>
          <p:cNvSpPr>
            <a:spLocks noChangeArrowheads="1"/>
          </p:cNvSpPr>
          <p:nvPr/>
        </p:nvSpPr>
        <p:spPr bwMode="auto">
          <a:xfrm>
            <a:off x="6733553" y="4818200"/>
            <a:ext cx="505547" cy="426574"/>
          </a:xfrm>
          <a:prstGeom prst="ellipse">
            <a:avLst/>
          </a:prstGeom>
          <a:solidFill>
            <a:srgbClr val="DF2680"/>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34" name="Freeform 24"/>
          <p:cNvSpPr>
            <a:spLocks/>
          </p:cNvSpPr>
          <p:nvPr/>
        </p:nvSpPr>
        <p:spPr bwMode="auto">
          <a:xfrm>
            <a:off x="6788022" y="4861144"/>
            <a:ext cx="396607" cy="336392"/>
          </a:xfrm>
          <a:custGeom>
            <a:avLst/>
            <a:gdLst>
              <a:gd name="T0" fmla="*/ 159 w 159"/>
              <a:gd name="T1" fmla="*/ 80 h 160"/>
              <a:gd name="T2" fmla="*/ 80 w 159"/>
              <a:gd name="T3" fmla="*/ 0 h 160"/>
              <a:gd name="T4" fmla="*/ 0 w 159"/>
              <a:gd name="T5" fmla="*/ 80 h 160"/>
              <a:gd name="T6" fmla="*/ 80 w 159"/>
              <a:gd name="T7" fmla="*/ 160 h 160"/>
              <a:gd name="T8" fmla="*/ 159 w 159"/>
              <a:gd name="T9" fmla="*/ 80 h 160"/>
            </a:gdLst>
            <a:ahLst/>
            <a:cxnLst>
              <a:cxn ang="0">
                <a:pos x="T0" y="T1"/>
              </a:cxn>
              <a:cxn ang="0">
                <a:pos x="T2" y="T3"/>
              </a:cxn>
              <a:cxn ang="0">
                <a:pos x="T4" y="T5"/>
              </a:cxn>
              <a:cxn ang="0">
                <a:pos x="T6" y="T7"/>
              </a:cxn>
              <a:cxn ang="0">
                <a:pos x="T8" y="T9"/>
              </a:cxn>
            </a:cxnLst>
            <a:rect l="0" t="0" r="r" b="b"/>
            <a:pathLst>
              <a:path w="159" h="160">
                <a:moveTo>
                  <a:pt x="159" y="80"/>
                </a:moveTo>
                <a:cubicBezTo>
                  <a:pt x="159" y="36"/>
                  <a:pt x="123" y="0"/>
                  <a:pt x="80" y="0"/>
                </a:cubicBezTo>
                <a:cubicBezTo>
                  <a:pt x="35" y="0"/>
                  <a:pt x="0" y="36"/>
                  <a:pt x="0" y="80"/>
                </a:cubicBezTo>
                <a:cubicBezTo>
                  <a:pt x="0" y="124"/>
                  <a:pt x="35" y="160"/>
                  <a:pt x="80" y="160"/>
                </a:cubicBezTo>
                <a:cubicBezTo>
                  <a:pt x="123" y="160"/>
                  <a:pt x="159" y="124"/>
                  <a:pt x="159" y="80"/>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35" name="Freeform 25"/>
          <p:cNvSpPr>
            <a:spLocks/>
          </p:cNvSpPr>
          <p:nvPr/>
        </p:nvSpPr>
        <p:spPr bwMode="auto">
          <a:xfrm>
            <a:off x="7291867" y="4986545"/>
            <a:ext cx="914069" cy="103065"/>
          </a:xfrm>
          <a:custGeom>
            <a:avLst/>
            <a:gdLst>
              <a:gd name="T0" fmla="*/ 537 w 537"/>
              <a:gd name="T1" fmla="*/ 36 h 72"/>
              <a:gd name="T2" fmla="*/ 502 w 537"/>
              <a:gd name="T3" fmla="*/ 72 h 72"/>
              <a:gd name="T4" fmla="*/ 0 w 537"/>
              <a:gd name="T5" fmla="*/ 72 h 72"/>
              <a:gd name="T6" fmla="*/ 35 w 537"/>
              <a:gd name="T7" fmla="*/ 36 h 72"/>
              <a:gd name="T8" fmla="*/ 0 w 537"/>
              <a:gd name="T9" fmla="*/ 0 h 72"/>
              <a:gd name="T10" fmla="*/ 502 w 537"/>
              <a:gd name="T11" fmla="*/ 0 h 72"/>
              <a:gd name="T12" fmla="*/ 537 w 537"/>
              <a:gd name="T13" fmla="*/ 36 h 72"/>
              <a:gd name="T14" fmla="*/ 537 w 537"/>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 h="72">
                <a:moveTo>
                  <a:pt x="537" y="36"/>
                </a:moveTo>
                <a:lnTo>
                  <a:pt x="502" y="72"/>
                </a:lnTo>
                <a:lnTo>
                  <a:pt x="0" y="72"/>
                </a:lnTo>
                <a:lnTo>
                  <a:pt x="35" y="36"/>
                </a:lnTo>
                <a:lnTo>
                  <a:pt x="0" y="0"/>
                </a:lnTo>
                <a:lnTo>
                  <a:pt x="502" y="0"/>
                </a:lnTo>
                <a:lnTo>
                  <a:pt x="537" y="36"/>
                </a:lnTo>
                <a:lnTo>
                  <a:pt x="537" y="36"/>
                </a:lnTo>
                <a:close/>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36" name="Oval 29"/>
          <p:cNvSpPr>
            <a:spLocks noChangeArrowheads="1"/>
          </p:cNvSpPr>
          <p:nvPr/>
        </p:nvSpPr>
        <p:spPr bwMode="auto">
          <a:xfrm>
            <a:off x="5148825" y="4814450"/>
            <a:ext cx="503845" cy="426574"/>
          </a:xfrm>
          <a:prstGeom prst="ellipse">
            <a:avLst/>
          </a:prstGeom>
          <a:solidFill>
            <a:srgbClr val="DF2680"/>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37" name="Oval 30"/>
          <p:cNvSpPr>
            <a:spLocks noChangeArrowheads="1"/>
          </p:cNvSpPr>
          <p:nvPr/>
        </p:nvSpPr>
        <p:spPr bwMode="auto">
          <a:xfrm>
            <a:off x="5201594" y="4860257"/>
            <a:ext cx="398309" cy="336392"/>
          </a:xfrm>
          <a:prstGeom prst="ellipse">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38" name="Freeform 31"/>
          <p:cNvSpPr>
            <a:spLocks/>
          </p:cNvSpPr>
          <p:nvPr/>
        </p:nvSpPr>
        <p:spPr bwMode="auto">
          <a:xfrm>
            <a:off x="5770120" y="4986545"/>
            <a:ext cx="914069" cy="103065"/>
          </a:xfrm>
          <a:custGeom>
            <a:avLst/>
            <a:gdLst>
              <a:gd name="T0" fmla="*/ 537 w 537"/>
              <a:gd name="T1" fmla="*/ 36 h 72"/>
              <a:gd name="T2" fmla="*/ 501 w 537"/>
              <a:gd name="T3" fmla="*/ 72 h 72"/>
              <a:gd name="T4" fmla="*/ 0 w 537"/>
              <a:gd name="T5" fmla="*/ 72 h 72"/>
              <a:gd name="T6" fmla="*/ 35 w 537"/>
              <a:gd name="T7" fmla="*/ 36 h 72"/>
              <a:gd name="T8" fmla="*/ 0 w 537"/>
              <a:gd name="T9" fmla="*/ 0 h 72"/>
              <a:gd name="T10" fmla="*/ 501 w 537"/>
              <a:gd name="T11" fmla="*/ 0 h 72"/>
              <a:gd name="T12" fmla="*/ 537 w 537"/>
              <a:gd name="T13" fmla="*/ 36 h 72"/>
              <a:gd name="T14" fmla="*/ 537 w 537"/>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 h="72">
                <a:moveTo>
                  <a:pt x="537" y="36"/>
                </a:moveTo>
                <a:lnTo>
                  <a:pt x="501" y="72"/>
                </a:lnTo>
                <a:lnTo>
                  <a:pt x="0" y="72"/>
                </a:lnTo>
                <a:lnTo>
                  <a:pt x="35" y="36"/>
                </a:lnTo>
                <a:lnTo>
                  <a:pt x="0" y="0"/>
                </a:lnTo>
                <a:lnTo>
                  <a:pt x="501" y="0"/>
                </a:lnTo>
                <a:lnTo>
                  <a:pt x="537" y="36"/>
                </a:lnTo>
                <a:lnTo>
                  <a:pt x="537" y="36"/>
                </a:lnTo>
                <a:close/>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39" name="Oval 35"/>
          <p:cNvSpPr>
            <a:spLocks noChangeArrowheads="1"/>
          </p:cNvSpPr>
          <p:nvPr/>
        </p:nvSpPr>
        <p:spPr bwMode="auto">
          <a:xfrm>
            <a:off x="5148825" y="3268539"/>
            <a:ext cx="507249" cy="428005"/>
          </a:xfrm>
          <a:prstGeom prst="ellipse">
            <a:avLst/>
          </a:prstGeom>
          <a:solidFill>
            <a:srgbClr val="2F75B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0" name="Oval 36"/>
          <p:cNvSpPr>
            <a:spLocks noChangeArrowheads="1"/>
          </p:cNvSpPr>
          <p:nvPr/>
        </p:nvSpPr>
        <p:spPr bwMode="auto">
          <a:xfrm>
            <a:off x="5203295" y="3314345"/>
            <a:ext cx="396607" cy="333529"/>
          </a:xfrm>
          <a:prstGeom prst="ellipse">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1" name="Freeform 37"/>
          <p:cNvSpPr>
            <a:spLocks/>
          </p:cNvSpPr>
          <p:nvPr/>
        </p:nvSpPr>
        <p:spPr bwMode="auto">
          <a:xfrm>
            <a:off x="4136030" y="3437770"/>
            <a:ext cx="910666" cy="107360"/>
          </a:xfrm>
          <a:custGeom>
            <a:avLst/>
            <a:gdLst>
              <a:gd name="T0" fmla="*/ 0 w 535"/>
              <a:gd name="T1" fmla="*/ 37 h 75"/>
              <a:gd name="T2" fmla="*/ 33 w 535"/>
              <a:gd name="T3" fmla="*/ 75 h 75"/>
              <a:gd name="T4" fmla="*/ 535 w 535"/>
              <a:gd name="T5" fmla="*/ 75 h 75"/>
              <a:gd name="T6" fmla="*/ 501 w 535"/>
              <a:gd name="T7" fmla="*/ 37 h 75"/>
              <a:gd name="T8" fmla="*/ 535 w 535"/>
              <a:gd name="T9" fmla="*/ 0 h 75"/>
              <a:gd name="T10" fmla="*/ 33 w 535"/>
              <a:gd name="T11" fmla="*/ 0 h 75"/>
              <a:gd name="T12" fmla="*/ 0 w 535"/>
              <a:gd name="T13" fmla="*/ 37 h 75"/>
              <a:gd name="T14" fmla="*/ 0 w 535"/>
              <a:gd name="T15" fmla="*/ 3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75">
                <a:moveTo>
                  <a:pt x="0" y="37"/>
                </a:moveTo>
                <a:lnTo>
                  <a:pt x="33" y="75"/>
                </a:lnTo>
                <a:lnTo>
                  <a:pt x="535" y="75"/>
                </a:lnTo>
                <a:lnTo>
                  <a:pt x="501" y="37"/>
                </a:lnTo>
                <a:lnTo>
                  <a:pt x="535" y="0"/>
                </a:lnTo>
                <a:lnTo>
                  <a:pt x="33" y="0"/>
                </a:lnTo>
                <a:lnTo>
                  <a:pt x="0" y="37"/>
                </a:lnTo>
                <a:lnTo>
                  <a:pt x="0" y="37"/>
                </a:lnTo>
                <a:close/>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2" name="Oval 41"/>
          <p:cNvSpPr>
            <a:spLocks noChangeArrowheads="1"/>
          </p:cNvSpPr>
          <p:nvPr/>
        </p:nvSpPr>
        <p:spPr bwMode="auto">
          <a:xfrm>
            <a:off x="6716619" y="3277890"/>
            <a:ext cx="508952" cy="429436"/>
          </a:xfrm>
          <a:prstGeom prst="ellipse">
            <a:avLst/>
          </a:prstGeom>
          <a:solidFill>
            <a:srgbClr val="2F75B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3" name="Oval 42"/>
          <p:cNvSpPr>
            <a:spLocks noChangeArrowheads="1"/>
          </p:cNvSpPr>
          <p:nvPr/>
        </p:nvSpPr>
        <p:spPr bwMode="auto">
          <a:xfrm>
            <a:off x="6771088" y="3326559"/>
            <a:ext cx="396607" cy="333529"/>
          </a:xfrm>
          <a:prstGeom prst="ellipse">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4" name="Freeform 43"/>
          <p:cNvSpPr>
            <a:spLocks/>
          </p:cNvSpPr>
          <p:nvPr/>
        </p:nvSpPr>
        <p:spPr bwMode="auto">
          <a:xfrm>
            <a:off x="5707139" y="3437770"/>
            <a:ext cx="914069" cy="107360"/>
          </a:xfrm>
          <a:custGeom>
            <a:avLst/>
            <a:gdLst>
              <a:gd name="T0" fmla="*/ 0 w 537"/>
              <a:gd name="T1" fmla="*/ 37 h 75"/>
              <a:gd name="T2" fmla="*/ 34 w 537"/>
              <a:gd name="T3" fmla="*/ 75 h 75"/>
              <a:gd name="T4" fmla="*/ 537 w 537"/>
              <a:gd name="T5" fmla="*/ 75 h 75"/>
              <a:gd name="T6" fmla="*/ 503 w 537"/>
              <a:gd name="T7" fmla="*/ 37 h 75"/>
              <a:gd name="T8" fmla="*/ 537 w 537"/>
              <a:gd name="T9" fmla="*/ 0 h 75"/>
              <a:gd name="T10" fmla="*/ 34 w 537"/>
              <a:gd name="T11" fmla="*/ 0 h 75"/>
              <a:gd name="T12" fmla="*/ 0 w 537"/>
              <a:gd name="T13" fmla="*/ 37 h 75"/>
              <a:gd name="T14" fmla="*/ 0 w 537"/>
              <a:gd name="T15" fmla="*/ 3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 h="75">
                <a:moveTo>
                  <a:pt x="0" y="37"/>
                </a:moveTo>
                <a:lnTo>
                  <a:pt x="34" y="75"/>
                </a:lnTo>
                <a:lnTo>
                  <a:pt x="537" y="75"/>
                </a:lnTo>
                <a:lnTo>
                  <a:pt x="503" y="37"/>
                </a:lnTo>
                <a:lnTo>
                  <a:pt x="537" y="0"/>
                </a:lnTo>
                <a:lnTo>
                  <a:pt x="34" y="0"/>
                </a:lnTo>
                <a:lnTo>
                  <a:pt x="0" y="37"/>
                </a:lnTo>
                <a:lnTo>
                  <a:pt x="0" y="37"/>
                </a:lnTo>
                <a:close/>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5" name="Freeform 47"/>
          <p:cNvSpPr>
            <a:spLocks/>
          </p:cNvSpPr>
          <p:nvPr/>
        </p:nvSpPr>
        <p:spPr bwMode="auto">
          <a:xfrm>
            <a:off x="8255299" y="3277005"/>
            <a:ext cx="508952" cy="428005"/>
          </a:xfrm>
          <a:custGeom>
            <a:avLst/>
            <a:gdLst>
              <a:gd name="T0" fmla="*/ 102 w 204"/>
              <a:gd name="T1" fmla="*/ 0 h 204"/>
              <a:gd name="T2" fmla="*/ 0 w 204"/>
              <a:gd name="T3" fmla="*/ 102 h 204"/>
              <a:gd name="T4" fmla="*/ 102 w 204"/>
              <a:gd name="T5" fmla="*/ 204 h 204"/>
              <a:gd name="T6" fmla="*/ 204 w 204"/>
              <a:gd name="T7" fmla="*/ 102 h 204"/>
              <a:gd name="T8" fmla="*/ 102 w 204"/>
              <a:gd name="T9" fmla="*/ 0 h 204"/>
            </a:gdLst>
            <a:ahLst/>
            <a:cxnLst>
              <a:cxn ang="0">
                <a:pos x="T0" y="T1"/>
              </a:cxn>
              <a:cxn ang="0">
                <a:pos x="T2" y="T3"/>
              </a:cxn>
              <a:cxn ang="0">
                <a:pos x="T4" y="T5"/>
              </a:cxn>
              <a:cxn ang="0">
                <a:pos x="T6" y="T7"/>
              </a:cxn>
              <a:cxn ang="0">
                <a:pos x="T8" y="T9"/>
              </a:cxn>
            </a:cxnLst>
            <a:rect l="0" t="0" r="r" b="b"/>
            <a:pathLst>
              <a:path w="204" h="204">
                <a:moveTo>
                  <a:pt x="102" y="0"/>
                </a:moveTo>
                <a:cubicBezTo>
                  <a:pt x="46" y="0"/>
                  <a:pt x="0" y="46"/>
                  <a:pt x="0" y="102"/>
                </a:cubicBezTo>
                <a:cubicBezTo>
                  <a:pt x="0" y="158"/>
                  <a:pt x="46" y="204"/>
                  <a:pt x="102" y="204"/>
                </a:cubicBezTo>
                <a:cubicBezTo>
                  <a:pt x="158" y="203"/>
                  <a:pt x="204" y="158"/>
                  <a:pt x="204" y="102"/>
                </a:cubicBezTo>
                <a:cubicBezTo>
                  <a:pt x="204" y="46"/>
                  <a:pt x="158" y="0"/>
                  <a:pt x="102" y="0"/>
                </a:cubicBezTo>
                <a:close/>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6" name="Oval 48"/>
          <p:cNvSpPr>
            <a:spLocks noChangeArrowheads="1"/>
          </p:cNvSpPr>
          <p:nvPr/>
        </p:nvSpPr>
        <p:spPr bwMode="auto">
          <a:xfrm>
            <a:off x="8309769" y="3322811"/>
            <a:ext cx="396607" cy="333529"/>
          </a:xfrm>
          <a:prstGeom prst="ellipse">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7" name="Freeform 49"/>
          <p:cNvSpPr>
            <a:spLocks/>
          </p:cNvSpPr>
          <p:nvPr/>
        </p:nvSpPr>
        <p:spPr bwMode="auto">
          <a:xfrm>
            <a:off x="7254419" y="3437770"/>
            <a:ext cx="914069" cy="107360"/>
          </a:xfrm>
          <a:custGeom>
            <a:avLst/>
            <a:gdLst>
              <a:gd name="T0" fmla="*/ 0 w 537"/>
              <a:gd name="T1" fmla="*/ 37 h 75"/>
              <a:gd name="T2" fmla="*/ 35 w 537"/>
              <a:gd name="T3" fmla="*/ 75 h 75"/>
              <a:gd name="T4" fmla="*/ 537 w 537"/>
              <a:gd name="T5" fmla="*/ 75 h 75"/>
              <a:gd name="T6" fmla="*/ 503 w 537"/>
              <a:gd name="T7" fmla="*/ 37 h 75"/>
              <a:gd name="T8" fmla="*/ 537 w 537"/>
              <a:gd name="T9" fmla="*/ 0 h 75"/>
              <a:gd name="T10" fmla="*/ 35 w 537"/>
              <a:gd name="T11" fmla="*/ 0 h 75"/>
              <a:gd name="T12" fmla="*/ 0 w 537"/>
              <a:gd name="T13" fmla="*/ 37 h 75"/>
              <a:gd name="T14" fmla="*/ 0 w 537"/>
              <a:gd name="T15" fmla="*/ 3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 h="75">
                <a:moveTo>
                  <a:pt x="0" y="37"/>
                </a:moveTo>
                <a:lnTo>
                  <a:pt x="35" y="75"/>
                </a:lnTo>
                <a:lnTo>
                  <a:pt x="537" y="75"/>
                </a:lnTo>
                <a:lnTo>
                  <a:pt x="503" y="37"/>
                </a:lnTo>
                <a:lnTo>
                  <a:pt x="537" y="0"/>
                </a:lnTo>
                <a:lnTo>
                  <a:pt x="35" y="0"/>
                </a:lnTo>
                <a:lnTo>
                  <a:pt x="0" y="37"/>
                </a:lnTo>
                <a:lnTo>
                  <a:pt x="0" y="37"/>
                </a:lnTo>
                <a:close/>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8" name="Oval 53"/>
          <p:cNvSpPr>
            <a:spLocks noChangeArrowheads="1"/>
          </p:cNvSpPr>
          <p:nvPr/>
        </p:nvSpPr>
        <p:spPr bwMode="auto">
          <a:xfrm>
            <a:off x="8258704" y="1756502"/>
            <a:ext cx="505547" cy="426574"/>
          </a:xfrm>
          <a:prstGeom prst="ellipse">
            <a:avLst/>
          </a:prstGeom>
          <a:solidFill>
            <a:srgbClr val="D5D5D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49" name="Oval 54"/>
          <p:cNvSpPr>
            <a:spLocks noChangeArrowheads="1"/>
          </p:cNvSpPr>
          <p:nvPr/>
        </p:nvSpPr>
        <p:spPr bwMode="auto">
          <a:xfrm>
            <a:off x="8313173" y="1802309"/>
            <a:ext cx="396607" cy="333529"/>
          </a:xfrm>
          <a:prstGeom prst="ellipse">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0" name="Freeform 55"/>
          <p:cNvSpPr>
            <a:spLocks/>
          </p:cNvSpPr>
          <p:nvPr/>
        </p:nvSpPr>
        <p:spPr bwMode="auto">
          <a:xfrm>
            <a:off x="8817018" y="1917265"/>
            <a:ext cx="910666" cy="104497"/>
          </a:xfrm>
          <a:custGeom>
            <a:avLst/>
            <a:gdLst>
              <a:gd name="T0" fmla="*/ 535 w 535"/>
              <a:gd name="T1" fmla="*/ 37 h 73"/>
              <a:gd name="T2" fmla="*/ 501 w 535"/>
              <a:gd name="T3" fmla="*/ 73 h 73"/>
              <a:gd name="T4" fmla="*/ 0 w 535"/>
              <a:gd name="T5" fmla="*/ 73 h 73"/>
              <a:gd name="T6" fmla="*/ 34 w 535"/>
              <a:gd name="T7" fmla="*/ 37 h 73"/>
              <a:gd name="T8" fmla="*/ 0 w 535"/>
              <a:gd name="T9" fmla="*/ 0 h 73"/>
              <a:gd name="T10" fmla="*/ 501 w 535"/>
              <a:gd name="T11" fmla="*/ 0 h 73"/>
              <a:gd name="T12" fmla="*/ 535 w 535"/>
              <a:gd name="T13" fmla="*/ 37 h 73"/>
              <a:gd name="T14" fmla="*/ 535 w 535"/>
              <a:gd name="T15" fmla="*/ 37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73">
                <a:moveTo>
                  <a:pt x="535" y="37"/>
                </a:moveTo>
                <a:lnTo>
                  <a:pt x="501" y="73"/>
                </a:lnTo>
                <a:lnTo>
                  <a:pt x="0" y="73"/>
                </a:lnTo>
                <a:lnTo>
                  <a:pt x="34" y="37"/>
                </a:lnTo>
                <a:lnTo>
                  <a:pt x="0" y="0"/>
                </a:lnTo>
                <a:lnTo>
                  <a:pt x="501" y="0"/>
                </a:lnTo>
                <a:lnTo>
                  <a:pt x="535" y="37"/>
                </a:lnTo>
                <a:lnTo>
                  <a:pt x="535" y="37"/>
                </a:lnTo>
                <a:close/>
              </a:path>
            </a:pathLst>
          </a:custGeom>
          <a:solidFill>
            <a:srgbClr val="D5D5D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1" name="Freeform 59"/>
          <p:cNvSpPr>
            <a:spLocks/>
          </p:cNvSpPr>
          <p:nvPr/>
        </p:nvSpPr>
        <p:spPr bwMode="auto">
          <a:xfrm>
            <a:off x="6733553" y="1748922"/>
            <a:ext cx="505547" cy="426574"/>
          </a:xfrm>
          <a:custGeom>
            <a:avLst/>
            <a:gdLst>
              <a:gd name="T0" fmla="*/ 203 w 203"/>
              <a:gd name="T1" fmla="*/ 101 h 203"/>
              <a:gd name="T2" fmla="*/ 102 w 203"/>
              <a:gd name="T3" fmla="*/ 203 h 203"/>
              <a:gd name="T4" fmla="*/ 0 w 203"/>
              <a:gd name="T5" fmla="*/ 101 h 203"/>
              <a:gd name="T6" fmla="*/ 102 w 203"/>
              <a:gd name="T7" fmla="*/ 0 h 203"/>
              <a:gd name="T8" fmla="*/ 203 w 203"/>
              <a:gd name="T9" fmla="*/ 101 h 203"/>
            </a:gdLst>
            <a:ahLst/>
            <a:cxnLst>
              <a:cxn ang="0">
                <a:pos x="T0" y="T1"/>
              </a:cxn>
              <a:cxn ang="0">
                <a:pos x="T2" y="T3"/>
              </a:cxn>
              <a:cxn ang="0">
                <a:pos x="T4" y="T5"/>
              </a:cxn>
              <a:cxn ang="0">
                <a:pos x="T6" y="T7"/>
              </a:cxn>
              <a:cxn ang="0">
                <a:pos x="T8" y="T9"/>
              </a:cxn>
            </a:cxnLst>
            <a:rect l="0" t="0" r="r" b="b"/>
            <a:pathLst>
              <a:path w="203" h="203">
                <a:moveTo>
                  <a:pt x="203" y="101"/>
                </a:moveTo>
                <a:cubicBezTo>
                  <a:pt x="203" y="158"/>
                  <a:pt x="158" y="203"/>
                  <a:pt x="102" y="203"/>
                </a:cubicBezTo>
                <a:cubicBezTo>
                  <a:pt x="46" y="203"/>
                  <a:pt x="0" y="158"/>
                  <a:pt x="0" y="101"/>
                </a:cubicBezTo>
                <a:cubicBezTo>
                  <a:pt x="0" y="46"/>
                  <a:pt x="46" y="0"/>
                  <a:pt x="102" y="0"/>
                </a:cubicBezTo>
                <a:cubicBezTo>
                  <a:pt x="158" y="0"/>
                  <a:pt x="203" y="46"/>
                  <a:pt x="203" y="10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2" name="Freeform 60"/>
          <p:cNvSpPr>
            <a:spLocks/>
          </p:cNvSpPr>
          <p:nvPr/>
        </p:nvSpPr>
        <p:spPr bwMode="auto">
          <a:xfrm>
            <a:off x="6788022" y="1794729"/>
            <a:ext cx="400012" cy="334960"/>
          </a:xfrm>
          <a:custGeom>
            <a:avLst/>
            <a:gdLst>
              <a:gd name="T0" fmla="*/ 160 w 160"/>
              <a:gd name="T1" fmla="*/ 79 h 159"/>
              <a:gd name="T2" fmla="*/ 80 w 160"/>
              <a:gd name="T3" fmla="*/ 0 h 159"/>
              <a:gd name="T4" fmla="*/ 0 w 160"/>
              <a:gd name="T5" fmla="*/ 79 h 159"/>
              <a:gd name="T6" fmla="*/ 80 w 160"/>
              <a:gd name="T7" fmla="*/ 159 h 159"/>
              <a:gd name="T8" fmla="*/ 160 w 160"/>
              <a:gd name="T9" fmla="*/ 79 h 159"/>
            </a:gdLst>
            <a:ahLst/>
            <a:cxnLst>
              <a:cxn ang="0">
                <a:pos x="T0" y="T1"/>
              </a:cxn>
              <a:cxn ang="0">
                <a:pos x="T2" y="T3"/>
              </a:cxn>
              <a:cxn ang="0">
                <a:pos x="T4" y="T5"/>
              </a:cxn>
              <a:cxn ang="0">
                <a:pos x="T6" y="T7"/>
              </a:cxn>
              <a:cxn ang="0">
                <a:pos x="T8" y="T9"/>
              </a:cxn>
            </a:cxnLst>
            <a:rect l="0" t="0" r="r" b="b"/>
            <a:pathLst>
              <a:path w="160" h="159">
                <a:moveTo>
                  <a:pt x="160" y="79"/>
                </a:moveTo>
                <a:cubicBezTo>
                  <a:pt x="160" y="36"/>
                  <a:pt x="124" y="0"/>
                  <a:pt x="80" y="0"/>
                </a:cubicBezTo>
                <a:cubicBezTo>
                  <a:pt x="36" y="0"/>
                  <a:pt x="0" y="36"/>
                  <a:pt x="0" y="79"/>
                </a:cubicBezTo>
                <a:cubicBezTo>
                  <a:pt x="0" y="124"/>
                  <a:pt x="36" y="159"/>
                  <a:pt x="80" y="159"/>
                </a:cubicBezTo>
                <a:cubicBezTo>
                  <a:pt x="124" y="159"/>
                  <a:pt x="160" y="124"/>
                  <a:pt x="160" y="79"/>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3" name="Freeform 61"/>
          <p:cNvSpPr>
            <a:spLocks/>
          </p:cNvSpPr>
          <p:nvPr/>
        </p:nvSpPr>
        <p:spPr bwMode="auto">
          <a:xfrm>
            <a:off x="7291867" y="1917265"/>
            <a:ext cx="914069" cy="104497"/>
          </a:xfrm>
          <a:custGeom>
            <a:avLst/>
            <a:gdLst>
              <a:gd name="T0" fmla="*/ 537 w 537"/>
              <a:gd name="T1" fmla="*/ 37 h 73"/>
              <a:gd name="T2" fmla="*/ 502 w 537"/>
              <a:gd name="T3" fmla="*/ 73 h 73"/>
              <a:gd name="T4" fmla="*/ 0 w 537"/>
              <a:gd name="T5" fmla="*/ 73 h 73"/>
              <a:gd name="T6" fmla="*/ 34 w 537"/>
              <a:gd name="T7" fmla="*/ 37 h 73"/>
              <a:gd name="T8" fmla="*/ 0 w 537"/>
              <a:gd name="T9" fmla="*/ 0 h 73"/>
              <a:gd name="T10" fmla="*/ 502 w 537"/>
              <a:gd name="T11" fmla="*/ 0 h 73"/>
              <a:gd name="T12" fmla="*/ 537 w 537"/>
              <a:gd name="T13" fmla="*/ 37 h 73"/>
              <a:gd name="T14" fmla="*/ 537 w 537"/>
              <a:gd name="T15" fmla="*/ 37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 h="73">
                <a:moveTo>
                  <a:pt x="537" y="37"/>
                </a:moveTo>
                <a:lnTo>
                  <a:pt x="502" y="73"/>
                </a:lnTo>
                <a:lnTo>
                  <a:pt x="0" y="73"/>
                </a:lnTo>
                <a:lnTo>
                  <a:pt x="34" y="37"/>
                </a:lnTo>
                <a:lnTo>
                  <a:pt x="0" y="0"/>
                </a:lnTo>
                <a:lnTo>
                  <a:pt x="502" y="0"/>
                </a:lnTo>
                <a:lnTo>
                  <a:pt x="537" y="37"/>
                </a:lnTo>
                <a:lnTo>
                  <a:pt x="537" y="37"/>
                </a:lnTo>
                <a:close/>
              </a:path>
            </a:pathLst>
          </a:custGeom>
          <a:solidFill>
            <a:srgbClr val="D5D5D5"/>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4" name="Oval 64"/>
          <p:cNvSpPr>
            <a:spLocks noChangeArrowheads="1"/>
          </p:cNvSpPr>
          <p:nvPr/>
        </p:nvSpPr>
        <p:spPr bwMode="auto">
          <a:xfrm>
            <a:off x="5148825" y="1739566"/>
            <a:ext cx="507249" cy="426574"/>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5" name="Freeform 65"/>
          <p:cNvSpPr>
            <a:spLocks/>
          </p:cNvSpPr>
          <p:nvPr/>
        </p:nvSpPr>
        <p:spPr bwMode="auto">
          <a:xfrm>
            <a:off x="5203295" y="1785373"/>
            <a:ext cx="400012" cy="333529"/>
          </a:xfrm>
          <a:custGeom>
            <a:avLst/>
            <a:gdLst>
              <a:gd name="T0" fmla="*/ 80 w 160"/>
              <a:gd name="T1" fmla="*/ 0 h 159"/>
              <a:gd name="T2" fmla="*/ 159 w 160"/>
              <a:gd name="T3" fmla="*/ 79 h 159"/>
              <a:gd name="T4" fmla="*/ 80 w 160"/>
              <a:gd name="T5" fmla="*/ 159 h 159"/>
              <a:gd name="T6" fmla="*/ 0 w 160"/>
              <a:gd name="T7" fmla="*/ 79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3" y="0"/>
                  <a:pt x="160" y="36"/>
                  <a:pt x="159" y="79"/>
                </a:cubicBezTo>
                <a:cubicBezTo>
                  <a:pt x="160" y="123"/>
                  <a:pt x="123" y="159"/>
                  <a:pt x="80" y="159"/>
                </a:cubicBezTo>
                <a:cubicBezTo>
                  <a:pt x="36" y="159"/>
                  <a:pt x="0" y="123"/>
                  <a:pt x="0" y="79"/>
                </a:cubicBezTo>
                <a:cubicBezTo>
                  <a:pt x="0" y="36"/>
                  <a:pt x="36" y="0"/>
                  <a:pt x="80" y="0"/>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6" name="Freeform 66"/>
          <p:cNvSpPr>
            <a:spLocks/>
          </p:cNvSpPr>
          <p:nvPr/>
        </p:nvSpPr>
        <p:spPr bwMode="auto">
          <a:xfrm>
            <a:off x="5707139" y="1917265"/>
            <a:ext cx="914069" cy="104497"/>
          </a:xfrm>
          <a:custGeom>
            <a:avLst/>
            <a:gdLst>
              <a:gd name="T0" fmla="*/ 537 w 537"/>
              <a:gd name="T1" fmla="*/ 37 h 73"/>
              <a:gd name="T2" fmla="*/ 502 w 537"/>
              <a:gd name="T3" fmla="*/ 73 h 73"/>
              <a:gd name="T4" fmla="*/ 0 w 537"/>
              <a:gd name="T5" fmla="*/ 73 h 73"/>
              <a:gd name="T6" fmla="*/ 34 w 537"/>
              <a:gd name="T7" fmla="*/ 37 h 73"/>
              <a:gd name="T8" fmla="*/ 0 w 537"/>
              <a:gd name="T9" fmla="*/ 0 h 73"/>
              <a:gd name="T10" fmla="*/ 502 w 537"/>
              <a:gd name="T11" fmla="*/ 0 h 73"/>
              <a:gd name="T12" fmla="*/ 537 w 537"/>
              <a:gd name="T13" fmla="*/ 37 h 73"/>
              <a:gd name="T14" fmla="*/ 537 w 537"/>
              <a:gd name="T15" fmla="*/ 37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 h="73">
                <a:moveTo>
                  <a:pt x="537" y="37"/>
                </a:moveTo>
                <a:lnTo>
                  <a:pt x="502" y="73"/>
                </a:lnTo>
                <a:lnTo>
                  <a:pt x="0" y="73"/>
                </a:lnTo>
                <a:lnTo>
                  <a:pt x="34" y="37"/>
                </a:lnTo>
                <a:lnTo>
                  <a:pt x="0" y="0"/>
                </a:lnTo>
                <a:lnTo>
                  <a:pt x="502" y="0"/>
                </a:lnTo>
                <a:lnTo>
                  <a:pt x="537" y="37"/>
                </a:lnTo>
                <a:lnTo>
                  <a:pt x="537"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7" name="Freeform 67"/>
          <p:cNvSpPr>
            <a:spLocks noEditPoints="1"/>
          </p:cNvSpPr>
          <p:nvPr/>
        </p:nvSpPr>
        <p:spPr bwMode="auto">
          <a:xfrm>
            <a:off x="2930889" y="1490692"/>
            <a:ext cx="1140459" cy="960507"/>
          </a:xfrm>
          <a:custGeom>
            <a:avLst/>
            <a:gdLst>
              <a:gd name="T0" fmla="*/ 0 w 457"/>
              <a:gd name="T1" fmla="*/ 228 h 457"/>
              <a:gd name="T2" fmla="*/ 228 w 457"/>
              <a:gd name="T3" fmla="*/ 0 h 457"/>
              <a:gd name="T4" fmla="*/ 457 w 457"/>
              <a:gd name="T5" fmla="*/ 228 h 457"/>
              <a:gd name="T6" fmla="*/ 228 w 457"/>
              <a:gd name="T7" fmla="*/ 457 h 457"/>
              <a:gd name="T8" fmla="*/ 0 w 457"/>
              <a:gd name="T9" fmla="*/ 228 h 457"/>
              <a:gd name="T10" fmla="*/ 228 w 457"/>
              <a:gd name="T11" fmla="*/ 435 h 457"/>
              <a:gd name="T12" fmla="*/ 436 w 457"/>
              <a:gd name="T13" fmla="*/ 228 h 457"/>
              <a:gd name="T14" fmla="*/ 228 w 457"/>
              <a:gd name="T15" fmla="*/ 20 h 457"/>
              <a:gd name="T16" fmla="*/ 21 w 457"/>
              <a:gd name="T17" fmla="*/ 228 h 457"/>
              <a:gd name="T18" fmla="*/ 228 w 457"/>
              <a:gd name="T19" fmla="*/ 43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0" y="228"/>
                </a:moveTo>
                <a:cubicBezTo>
                  <a:pt x="0" y="102"/>
                  <a:pt x="102" y="0"/>
                  <a:pt x="228" y="0"/>
                </a:cubicBezTo>
                <a:cubicBezTo>
                  <a:pt x="355" y="0"/>
                  <a:pt x="457" y="102"/>
                  <a:pt x="457" y="228"/>
                </a:cubicBezTo>
                <a:cubicBezTo>
                  <a:pt x="457" y="354"/>
                  <a:pt x="355" y="457"/>
                  <a:pt x="228" y="457"/>
                </a:cubicBezTo>
                <a:cubicBezTo>
                  <a:pt x="102" y="457"/>
                  <a:pt x="0" y="354"/>
                  <a:pt x="0" y="228"/>
                </a:cubicBezTo>
                <a:close/>
                <a:moveTo>
                  <a:pt x="228" y="435"/>
                </a:moveTo>
                <a:cubicBezTo>
                  <a:pt x="343" y="435"/>
                  <a:pt x="436" y="342"/>
                  <a:pt x="436" y="228"/>
                </a:cubicBezTo>
                <a:cubicBezTo>
                  <a:pt x="436" y="113"/>
                  <a:pt x="343" y="20"/>
                  <a:pt x="228" y="20"/>
                </a:cubicBezTo>
                <a:cubicBezTo>
                  <a:pt x="114" y="20"/>
                  <a:pt x="21" y="113"/>
                  <a:pt x="21" y="228"/>
                </a:cubicBezTo>
                <a:cubicBezTo>
                  <a:pt x="21" y="342"/>
                  <a:pt x="114" y="435"/>
                  <a:pt x="228" y="435"/>
                </a:cubicBezTo>
                <a:close/>
              </a:path>
            </a:pathLst>
          </a:custGeom>
          <a:solidFill>
            <a:srgbClr val="D5D5D5"/>
          </a:solidFill>
          <a:ln>
            <a:noFill/>
          </a:ln>
        </p:spPr>
        <p:txBody>
          <a:bodyPr vert="horz" wrap="square" lIns="91440" tIns="45720" rIns="91440" bIns="45720" numCol="1" anchor="t" anchorCtr="0" compatLnSpc="1">
            <a:prstTxWarp prst="textNoShape">
              <a:avLst/>
            </a:prstTxWarp>
          </a:bodyPr>
          <a:lstStyle/>
          <a:p>
            <a:endParaRPr lang="fr-FR" sz="2400">
              <a:solidFill>
                <a:srgbClr val="D5D5D5"/>
              </a:solidFill>
              <a:latin typeface="Calibri" panose="020F0502020204030204" pitchFamily="34" charset="0"/>
              <a:cs typeface="Calibri" panose="020F0502020204030204" pitchFamily="34" charset="0"/>
            </a:endParaRPr>
          </a:p>
        </p:txBody>
      </p:sp>
      <p:sp>
        <p:nvSpPr>
          <p:cNvPr id="58" name="Freeform 68"/>
          <p:cNvSpPr>
            <a:spLocks noEditPoints="1"/>
          </p:cNvSpPr>
          <p:nvPr/>
        </p:nvSpPr>
        <p:spPr bwMode="auto">
          <a:xfrm>
            <a:off x="9968872" y="4557109"/>
            <a:ext cx="1140459" cy="960507"/>
          </a:xfrm>
          <a:custGeom>
            <a:avLst/>
            <a:gdLst>
              <a:gd name="T0" fmla="*/ 0 w 457"/>
              <a:gd name="T1" fmla="*/ 229 h 457"/>
              <a:gd name="T2" fmla="*/ 229 w 457"/>
              <a:gd name="T3" fmla="*/ 0 h 457"/>
              <a:gd name="T4" fmla="*/ 457 w 457"/>
              <a:gd name="T5" fmla="*/ 229 h 457"/>
              <a:gd name="T6" fmla="*/ 229 w 457"/>
              <a:gd name="T7" fmla="*/ 457 h 457"/>
              <a:gd name="T8" fmla="*/ 0 w 457"/>
              <a:gd name="T9" fmla="*/ 229 h 457"/>
              <a:gd name="T10" fmla="*/ 229 w 457"/>
              <a:gd name="T11" fmla="*/ 436 h 457"/>
              <a:gd name="T12" fmla="*/ 436 w 457"/>
              <a:gd name="T13" fmla="*/ 229 h 457"/>
              <a:gd name="T14" fmla="*/ 229 w 457"/>
              <a:gd name="T15" fmla="*/ 21 h 457"/>
              <a:gd name="T16" fmla="*/ 22 w 457"/>
              <a:gd name="T17" fmla="*/ 229 h 457"/>
              <a:gd name="T18" fmla="*/ 229 w 457"/>
              <a:gd name="T19" fmla="*/ 4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0" y="229"/>
                </a:moveTo>
                <a:cubicBezTo>
                  <a:pt x="0" y="102"/>
                  <a:pt x="103" y="0"/>
                  <a:pt x="229" y="0"/>
                </a:cubicBezTo>
                <a:cubicBezTo>
                  <a:pt x="355" y="0"/>
                  <a:pt x="457" y="102"/>
                  <a:pt x="457" y="229"/>
                </a:cubicBezTo>
                <a:cubicBezTo>
                  <a:pt x="457" y="355"/>
                  <a:pt x="355" y="457"/>
                  <a:pt x="229" y="457"/>
                </a:cubicBezTo>
                <a:cubicBezTo>
                  <a:pt x="103" y="457"/>
                  <a:pt x="0" y="355"/>
                  <a:pt x="0" y="229"/>
                </a:cubicBezTo>
                <a:close/>
                <a:moveTo>
                  <a:pt x="229" y="436"/>
                </a:moveTo>
                <a:cubicBezTo>
                  <a:pt x="344" y="436"/>
                  <a:pt x="436" y="343"/>
                  <a:pt x="436" y="229"/>
                </a:cubicBezTo>
                <a:cubicBezTo>
                  <a:pt x="436" y="114"/>
                  <a:pt x="344" y="21"/>
                  <a:pt x="229" y="21"/>
                </a:cubicBezTo>
                <a:cubicBezTo>
                  <a:pt x="115" y="21"/>
                  <a:pt x="22" y="114"/>
                  <a:pt x="22" y="229"/>
                </a:cubicBezTo>
                <a:cubicBezTo>
                  <a:pt x="22" y="343"/>
                  <a:pt x="115" y="436"/>
                  <a:pt x="229" y="436"/>
                </a:cubicBezTo>
                <a:close/>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59" name="ZoneTexte 58"/>
          <p:cNvSpPr txBox="1"/>
          <p:nvPr/>
        </p:nvSpPr>
        <p:spPr>
          <a:xfrm>
            <a:off x="7818038" y="2177154"/>
            <a:ext cx="1380067" cy="461665"/>
          </a:xfrm>
          <a:prstGeom prst="rect">
            <a:avLst/>
          </a:prstGeom>
          <a:noFill/>
        </p:spPr>
        <p:txBody>
          <a:bodyPr wrap="square" rtlCol="0">
            <a:spAutoFit/>
          </a:bodyPr>
          <a:lstStyle>
            <a:defPPr>
              <a:defRPr lang="fr-FR"/>
            </a:defPPr>
            <a:lvl1pPr algn="ctr">
              <a:defRPr sz="1050" b="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1200">
                <a:latin typeface="Calibri" panose="020F0502020204030204" pitchFamily="34" charset="0"/>
                <a:cs typeface="Calibri" panose="020F0502020204030204" pitchFamily="34" charset="0"/>
              </a:rPr>
              <a:t>Identifier un parcours pilote</a:t>
            </a:r>
          </a:p>
        </p:txBody>
      </p:sp>
      <p:sp>
        <p:nvSpPr>
          <p:cNvPr id="60" name="ZoneTexte 59"/>
          <p:cNvSpPr txBox="1"/>
          <p:nvPr/>
        </p:nvSpPr>
        <p:spPr>
          <a:xfrm>
            <a:off x="6230752" y="1307226"/>
            <a:ext cx="1511145" cy="461665"/>
          </a:xfrm>
          <a:prstGeom prst="rect">
            <a:avLst/>
          </a:prstGeom>
          <a:noFill/>
        </p:spPr>
        <p:txBody>
          <a:bodyPr wrap="square" rtlCol="0">
            <a:spAutoFit/>
          </a:bodyPr>
          <a:lstStyle>
            <a:defPPr>
              <a:defRPr lang="fr-FR"/>
            </a:defPPr>
            <a:lvl1pPr algn="ctr">
              <a:defRPr sz="1050" b="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1200">
                <a:latin typeface="Calibri" panose="020F0502020204030204" pitchFamily="34" charset="0"/>
                <a:cs typeface="Calibri" panose="020F0502020204030204" pitchFamily="34" charset="0"/>
              </a:rPr>
              <a:t>Evaluer la maturité technique</a:t>
            </a:r>
          </a:p>
        </p:txBody>
      </p:sp>
      <p:sp>
        <p:nvSpPr>
          <p:cNvPr id="61" name="ZoneTexte 60"/>
          <p:cNvSpPr txBox="1"/>
          <p:nvPr/>
        </p:nvSpPr>
        <p:spPr>
          <a:xfrm>
            <a:off x="7711453" y="3781236"/>
            <a:ext cx="1662696" cy="461665"/>
          </a:xfrm>
          <a:prstGeom prst="rect">
            <a:avLst/>
          </a:prstGeom>
          <a:noFill/>
        </p:spPr>
        <p:txBody>
          <a:bodyPr wrap="square" rtlCol="0">
            <a:spAutoFit/>
          </a:bodyPr>
          <a:lstStyle/>
          <a:p>
            <a:pPr algn="ctr"/>
            <a:r>
              <a:rPr lang="fr-FR" sz="1200" b="1">
                <a:solidFill>
                  <a:srgbClr val="2F75B5"/>
                </a:solidFill>
                <a:latin typeface="Calibri" panose="020F0502020204030204" pitchFamily="34" charset="0"/>
                <a:ea typeface="Tahoma" panose="020B0604030504040204" pitchFamily="34" charset="0"/>
                <a:cs typeface="Calibri" panose="020F0502020204030204" pitchFamily="34" charset="0"/>
              </a:rPr>
              <a:t>Démarrer et suivre les usages pilotes</a:t>
            </a:r>
            <a:endParaRPr lang="fr-FR" sz="1200">
              <a:solidFill>
                <a:srgbClr val="2F75B5"/>
              </a:solidFill>
              <a:latin typeface="Calibri" panose="020F0502020204030204" pitchFamily="34" charset="0"/>
              <a:ea typeface="Tahoma" panose="020B0604030504040204" pitchFamily="34" charset="0"/>
              <a:cs typeface="Calibri" panose="020F0502020204030204" pitchFamily="34" charset="0"/>
            </a:endParaRPr>
          </a:p>
        </p:txBody>
      </p:sp>
      <p:sp>
        <p:nvSpPr>
          <p:cNvPr id="62" name="ZoneTexte 61"/>
          <p:cNvSpPr txBox="1"/>
          <p:nvPr/>
        </p:nvSpPr>
        <p:spPr>
          <a:xfrm>
            <a:off x="6255572" y="2801935"/>
            <a:ext cx="1427638" cy="461665"/>
          </a:xfrm>
          <a:prstGeom prst="rect">
            <a:avLst/>
          </a:prstGeom>
          <a:noFill/>
        </p:spPr>
        <p:txBody>
          <a:bodyPr wrap="square" rtlCol="0">
            <a:spAutoFit/>
          </a:bodyPr>
          <a:lstStyle/>
          <a:p>
            <a:pPr algn="ctr"/>
            <a:r>
              <a:rPr lang="fr-FR" sz="1200" b="1">
                <a:solidFill>
                  <a:srgbClr val="2F75B5"/>
                </a:solidFill>
                <a:latin typeface="Calibri" panose="020F0502020204030204" pitchFamily="34" charset="0"/>
                <a:ea typeface="Tahoma" panose="020B0604030504040204" pitchFamily="34" charset="0"/>
                <a:cs typeface="Calibri" panose="020F0502020204030204" pitchFamily="34" charset="0"/>
              </a:rPr>
              <a:t>Capitaliser sur les usages pilotes</a:t>
            </a:r>
          </a:p>
        </p:txBody>
      </p:sp>
      <p:sp>
        <p:nvSpPr>
          <p:cNvPr id="63" name="ZoneTexte 62"/>
          <p:cNvSpPr txBox="1"/>
          <p:nvPr/>
        </p:nvSpPr>
        <p:spPr>
          <a:xfrm>
            <a:off x="6065044" y="4364999"/>
            <a:ext cx="1808694" cy="276999"/>
          </a:xfrm>
          <a:prstGeom prst="rect">
            <a:avLst/>
          </a:prstGeom>
          <a:noFill/>
        </p:spPr>
        <p:txBody>
          <a:bodyPr wrap="square" rtlCol="0">
            <a:spAutoFit/>
          </a:bodyPr>
          <a:lstStyle/>
          <a:p>
            <a:pPr algn="ctr"/>
            <a:r>
              <a:rPr lang="fr-FR" sz="1200" b="1">
                <a:solidFill>
                  <a:srgbClr val="DF2680"/>
                </a:solidFill>
                <a:latin typeface="Calibri" panose="020F0502020204030204" pitchFamily="34" charset="0"/>
                <a:ea typeface="Tahoma" panose="020B0604030504040204" pitchFamily="34" charset="0"/>
                <a:cs typeface="Calibri" panose="020F0502020204030204" pitchFamily="34" charset="0"/>
              </a:rPr>
              <a:t>Sensibiliser la patientèle</a:t>
            </a:r>
            <a:endParaRPr lang="fr-FR" sz="1200">
              <a:solidFill>
                <a:srgbClr val="DF2680"/>
              </a:solidFill>
              <a:latin typeface="Calibri" panose="020F0502020204030204" pitchFamily="34" charset="0"/>
              <a:ea typeface="Tahoma" panose="020B0604030504040204" pitchFamily="34" charset="0"/>
              <a:cs typeface="Calibri" panose="020F0502020204030204" pitchFamily="34" charset="0"/>
            </a:endParaRPr>
          </a:p>
        </p:txBody>
      </p:sp>
      <p:sp>
        <p:nvSpPr>
          <p:cNvPr id="64" name="ZoneTexte 63"/>
          <p:cNvSpPr txBox="1"/>
          <p:nvPr/>
        </p:nvSpPr>
        <p:spPr>
          <a:xfrm>
            <a:off x="4742633" y="2176986"/>
            <a:ext cx="1339133" cy="461665"/>
          </a:xfrm>
          <a:prstGeom prst="rect">
            <a:avLst/>
          </a:prstGeom>
          <a:noFill/>
        </p:spPr>
        <p:txBody>
          <a:bodyPr wrap="square" rtlCol="0">
            <a:spAutoFit/>
          </a:bodyPr>
          <a:lstStyle/>
          <a:p>
            <a:pPr algn="ctr"/>
            <a:r>
              <a:rPr lang="fr-FR" sz="1200" b="1">
                <a:solidFill>
                  <a:schemeClr val="bg1">
                    <a:lumMod val="50000"/>
                  </a:schemeClr>
                </a:solidFill>
                <a:latin typeface="Calibri" panose="020F0502020204030204" pitchFamily="34" charset="0"/>
                <a:ea typeface="Tahoma" panose="020B0604030504040204" pitchFamily="34" charset="0"/>
                <a:cs typeface="Calibri" panose="020F0502020204030204" pitchFamily="34" charset="0"/>
              </a:rPr>
              <a:t>Constituer une équipe projet</a:t>
            </a:r>
            <a:endParaRPr lang="fr-FR" sz="1200">
              <a:solidFill>
                <a:schemeClr val="bg1">
                  <a:lumMod val="50000"/>
                </a:schemeClr>
              </a:solidFill>
              <a:latin typeface="Calibri" panose="020F0502020204030204" pitchFamily="34" charset="0"/>
              <a:ea typeface="Tahoma" panose="020B0604030504040204" pitchFamily="34" charset="0"/>
              <a:cs typeface="Calibri" panose="020F0502020204030204" pitchFamily="34" charset="0"/>
            </a:endParaRPr>
          </a:p>
        </p:txBody>
      </p:sp>
      <p:sp>
        <p:nvSpPr>
          <p:cNvPr id="65" name="ZoneTexte 64"/>
          <p:cNvSpPr txBox="1"/>
          <p:nvPr/>
        </p:nvSpPr>
        <p:spPr>
          <a:xfrm>
            <a:off x="4426294" y="3745191"/>
            <a:ext cx="1948905" cy="830997"/>
          </a:xfrm>
          <a:prstGeom prst="rect">
            <a:avLst/>
          </a:prstGeom>
          <a:noFill/>
        </p:spPr>
        <p:txBody>
          <a:bodyPr wrap="square" rtlCol="0">
            <a:spAutoFit/>
          </a:bodyPr>
          <a:lstStyle/>
          <a:p>
            <a:pPr algn="ctr"/>
            <a:r>
              <a:rPr lang="fr-FR" sz="1200" b="1">
                <a:solidFill>
                  <a:srgbClr val="2F75B5"/>
                </a:solidFill>
                <a:latin typeface="Calibri" panose="020F0502020204030204" pitchFamily="34" charset="0"/>
                <a:ea typeface="Tahoma" panose="020B0604030504040204" pitchFamily="34" charset="0"/>
                <a:cs typeface="Calibri" panose="020F0502020204030204" pitchFamily="34" charset="0"/>
              </a:rPr>
              <a:t>Sensibiliser les professionnels de santé de l’ensemble de  l’établissement </a:t>
            </a:r>
            <a:endParaRPr lang="fr-FR" sz="1200">
              <a:solidFill>
                <a:srgbClr val="2F75B5"/>
              </a:solidFill>
              <a:latin typeface="Calibri" panose="020F0502020204030204" pitchFamily="34" charset="0"/>
              <a:ea typeface="Tahoma" panose="020B0604030504040204" pitchFamily="34" charset="0"/>
              <a:cs typeface="Calibri" panose="020F0502020204030204" pitchFamily="34" charset="0"/>
            </a:endParaRPr>
          </a:p>
        </p:txBody>
      </p:sp>
      <p:sp>
        <p:nvSpPr>
          <p:cNvPr id="66" name="ZoneTexte 65"/>
          <p:cNvSpPr txBox="1"/>
          <p:nvPr/>
        </p:nvSpPr>
        <p:spPr>
          <a:xfrm>
            <a:off x="4400543" y="5249171"/>
            <a:ext cx="2000405" cy="646331"/>
          </a:xfrm>
          <a:prstGeom prst="rect">
            <a:avLst/>
          </a:prstGeom>
          <a:noFill/>
        </p:spPr>
        <p:txBody>
          <a:bodyPr wrap="square" rtlCol="0">
            <a:spAutoFit/>
          </a:bodyPr>
          <a:lstStyle/>
          <a:p>
            <a:pPr algn="ctr"/>
            <a:r>
              <a:rPr lang="fr-FR" sz="1200" b="1">
                <a:solidFill>
                  <a:srgbClr val="DF2680"/>
                </a:solidFill>
                <a:latin typeface="Calibri" panose="020F0502020204030204" pitchFamily="34" charset="0"/>
                <a:ea typeface="Tahoma" panose="020B0604030504040204" pitchFamily="34" charset="0"/>
                <a:cs typeface="Calibri" panose="020F0502020204030204" pitchFamily="34" charset="0"/>
              </a:rPr>
              <a:t>Intégrer Mon espace santé dans les communications existantes</a:t>
            </a:r>
            <a:endParaRPr lang="fr-FR" sz="1200">
              <a:solidFill>
                <a:srgbClr val="DF2680"/>
              </a:solidFill>
              <a:latin typeface="Calibri" panose="020F0502020204030204" pitchFamily="34" charset="0"/>
              <a:ea typeface="Tahoma" panose="020B0604030504040204" pitchFamily="34" charset="0"/>
              <a:cs typeface="Calibri" panose="020F0502020204030204" pitchFamily="34" charset="0"/>
            </a:endParaRPr>
          </a:p>
        </p:txBody>
      </p:sp>
      <p:grpSp>
        <p:nvGrpSpPr>
          <p:cNvPr id="67" name="Groupe 66"/>
          <p:cNvGrpSpPr/>
          <p:nvPr/>
        </p:nvGrpSpPr>
        <p:grpSpPr>
          <a:xfrm>
            <a:off x="3273242" y="1855042"/>
            <a:ext cx="442133" cy="219684"/>
            <a:chOff x="5849938" y="2917825"/>
            <a:chExt cx="1109663" cy="655638"/>
          </a:xfrm>
          <a:solidFill>
            <a:schemeClr val="tx1">
              <a:lumMod val="90000"/>
              <a:lumOff val="10000"/>
            </a:schemeClr>
          </a:solidFill>
        </p:grpSpPr>
        <p:sp>
          <p:nvSpPr>
            <p:cNvPr id="68" name="Freeform 53"/>
            <p:cNvSpPr>
              <a:spLocks noEditPoints="1"/>
            </p:cNvSpPr>
            <p:nvPr/>
          </p:nvSpPr>
          <p:spPr bwMode="auto">
            <a:xfrm>
              <a:off x="5849938" y="3211513"/>
              <a:ext cx="1109663" cy="361950"/>
            </a:xfrm>
            <a:custGeom>
              <a:avLst/>
              <a:gdLst>
                <a:gd name="T0" fmla="*/ 180 w 251"/>
                <a:gd name="T1" fmla="*/ 0 h 81"/>
                <a:gd name="T2" fmla="*/ 148 w 251"/>
                <a:gd name="T3" fmla="*/ 16 h 81"/>
                <a:gd name="T4" fmla="*/ 109 w 251"/>
                <a:gd name="T5" fmla="*/ 16 h 81"/>
                <a:gd name="T6" fmla="*/ 90 w 251"/>
                <a:gd name="T7" fmla="*/ 5 h 81"/>
                <a:gd name="T8" fmla="*/ 39 w 251"/>
                <a:gd name="T9" fmla="*/ 0 h 81"/>
                <a:gd name="T10" fmla="*/ 0 w 251"/>
                <a:gd name="T11" fmla="*/ 61 h 81"/>
                <a:gd name="T12" fmla="*/ 70 w 251"/>
                <a:gd name="T13" fmla="*/ 65 h 81"/>
                <a:gd name="T14" fmla="*/ 74 w 251"/>
                <a:gd name="T15" fmla="*/ 81 h 81"/>
                <a:gd name="T16" fmla="*/ 181 w 251"/>
                <a:gd name="T17" fmla="*/ 76 h 81"/>
                <a:gd name="T18" fmla="*/ 247 w 251"/>
                <a:gd name="T19" fmla="*/ 65 h 81"/>
                <a:gd name="T20" fmla="*/ 251 w 251"/>
                <a:gd name="T21" fmla="*/ 39 h 81"/>
                <a:gd name="T22" fmla="*/ 71 w 251"/>
                <a:gd name="T23" fmla="*/ 51 h 81"/>
                <a:gd name="T24" fmla="*/ 71 w 251"/>
                <a:gd name="T25" fmla="*/ 53 h 81"/>
                <a:gd name="T26" fmla="*/ 71 w 251"/>
                <a:gd name="T27" fmla="*/ 56 h 81"/>
                <a:gd name="T28" fmla="*/ 8 w 251"/>
                <a:gd name="T29" fmla="*/ 39 h 81"/>
                <a:gd name="T30" fmla="*/ 71 w 251"/>
                <a:gd name="T31" fmla="*/ 8 h 81"/>
                <a:gd name="T32" fmla="*/ 94 w 251"/>
                <a:gd name="T33" fmla="*/ 19 h 81"/>
                <a:gd name="T34" fmla="*/ 172 w 251"/>
                <a:gd name="T35" fmla="*/ 54 h 81"/>
                <a:gd name="T36" fmla="*/ 79 w 251"/>
                <a:gd name="T37" fmla="*/ 72 h 81"/>
                <a:gd name="T38" fmla="*/ 79 w 251"/>
                <a:gd name="T39" fmla="*/ 53 h 81"/>
                <a:gd name="T40" fmla="*/ 79 w 251"/>
                <a:gd name="T41" fmla="*/ 51 h 81"/>
                <a:gd name="T42" fmla="*/ 79 w 251"/>
                <a:gd name="T43" fmla="*/ 49 h 81"/>
                <a:gd name="T44" fmla="*/ 79 w 251"/>
                <a:gd name="T45" fmla="*/ 49 h 81"/>
                <a:gd name="T46" fmla="*/ 79 w 251"/>
                <a:gd name="T47" fmla="*/ 47 h 81"/>
                <a:gd name="T48" fmla="*/ 79 w 251"/>
                <a:gd name="T49" fmla="*/ 46 h 81"/>
                <a:gd name="T50" fmla="*/ 109 w 251"/>
                <a:gd name="T51" fmla="*/ 24 h 81"/>
                <a:gd name="T52" fmla="*/ 172 w 251"/>
                <a:gd name="T53" fmla="*/ 51 h 81"/>
                <a:gd name="T54" fmla="*/ 172 w 251"/>
                <a:gd name="T55" fmla="*/ 54 h 81"/>
                <a:gd name="T56" fmla="*/ 180 w 251"/>
                <a:gd name="T57" fmla="*/ 57 h 81"/>
                <a:gd name="T58" fmla="*/ 180 w 251"/>
                <a:gd name="T59" fmla="*/ 53 h 81"/>
                <a:gd name="T60" fmla="*/ 180 w 251"/>
                <a:gd name="T61" fmla="*/ 51 h 81"/>
                <a:gd name="T62" fmla="*/ 180 w 251"/>
                <a:gd name="T63" fmla="*/ 50 h 81"/>
                <a:gd name="T64" fmla="*/ 180 w 251"/>
                <a:gd name="T65" fmla="*/ 49 h 81"/>
                <a:gd name="T66" fmla="*/ 180 w 251"/>
                <a:gd name="T67" fmla="*/ 48 h 81"/>
                <a:gd name="T68" fmla="*/ 180 w 251"/>
                <a:gd name="T69" fmla="*/ 47 h 81"/>
                <a:gd name="T70" fmla="*/ 180 w 251"/>
                <a:gd name="T71" fmla="*/ 47 h 81"/>
                <a:gd name="T72" fmla="*/ 180 w 251"/>
                <a:gd name="T73" fmla="*/ 46 h 81"/>
                <a:gd name="T74" fmla="*/ 180 w 251"/>
                <a:gd name="T75" fmla="*/ 45 h 81"/>
                <a:gd name="T76" fmla="*/ 180 w 251"/>
                <a:gd name="T77" fmla="*/ 45 h 81"/>
                <a:gd name="T78" fmla="*/ 180 w 251"/>
                <a:gd name="T79" fmla="*/ 44 h 81"/>
                <a:gd name="T80" fmla="*/ 180 w 251"/>
                <a:gd name="T81" fmla="*/ 43 h 81"/>
                <a:gd name="T82" fmla="*/ 180 w 251"/>
                <a:gd name="T83" fmla="*/ 43 h 81"/>
                <a:gd name="T84" fmla="*/ 180 w 251"/>
                <a:gd name="T85" fmla="*/ 41 h 81"/>
                <a:gd name="T86" fmla="*/ 165 w 251"/>
                <a:gd name="T87" fmla="*/ 12 h 81"/>
                <a:gd name="T88" fmla="*/ 212 w 251"/>
                <a:gd name="T89" fmla="*/ 8 h 81"/>
                <a:gd name="T90" fmla="*/ 243 w 251"/>
                <a:gd name="T91" fmla="*/ 5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81">
                  <a:moveTo>
                    <a:pt x="212" y="0"/>
                  </a:moveTo>
                  <a:cubicBezTo>
                    <a:pt x="180" y="0"/>
                    <a:pt x="180" y="0"/>
                    <a:pt x="180" y="0"/>
                  </a:cubicBezTo>
                  <a:cubicBezTo>
                    <a:pt x="173" y="0"/>
                    <a:pt x="167" y="2"/>
                    <a:pt x="161" y="5"/>
                  </a:cubicBezTo>
                  <a:cubicBezTo>
                    <a:pt x="156" y="8"/>
                    <a:pt x="152" y="12"/>
                    <a:pt x="148" y="16"/>
                  </a:cubicBezTo>
                  <a:cubicBezTo>
                    <a:pt x="146" y="16"/>
                    <a:pt x="144" y="16"/>
                    <a:pt x="142" y="16"/>
                  </a:cubicBezTo>
                  <a:cubicBezTo>
                    <a:pt x="109" y="16"/>
                    <a:pt x="109" y="16"/>
                    <a:pt x="109" y="16"/>
                  </a:cubicBezTo>
                  <a:cubicBezTo>
                    <a:pt x="107" y="16"/>
                    <a:pt x="105" y="16"/>
                    <a:pt x="103" y="16"/>
                  </a:cubicBezTo>
                  <a:cubicBezTo>
                    <a:pt x="99" y="12"/>
                    <a:pt x="95" y="8"/>
                    <a:pt x="90" y="5"/>
                  </a:cubicBezTo>
                  <a:cubicBezTo>
                    <a:pt x="84" y="2"/>
                    <a:pt x="78" y="0"/>
                    <a:pt x="71" y="0"/>
                  </a:cubicBezTo>
                  <a:cubicBezTo>
                    <a:pt x="39" y="0"/>
                    <a:pt x="39" y="0"/>
                    <a:pt x="39" y="0"/>
                  </a:cubicBezTo>
                  <a:cubicBezTo>
                    <a:pt x="17" y="0"/>
                    <a:pt x="0" y="17"/>
                    <a:pt x="0" y="39"/>
                  </a:cubicBezTo>
                  <a:cubicBezTo>
                    <a:pt x="0" y="61"/>
                    <a:pt x="0" y="61"/>
                    <a:pt x="0" y="61"/>
                  </a:cubicBezTo>
                  <a:cubicBezTo>
                    <a:pt x="0" y="63"/>
                    <a:pt x="2" y="65"/>
                    <a:pt x="4" y="65"/>
                  </a:cubicBezTo>
                  <a:cubicBezTo>
                    <a:pt x="70" y="65"/>
                    <a:pt x="70" y="65"/>
                    <a:pt x="70" y="65"/>
                  </a:cubicBezTo>
                  <a:cubicBezTo>
                    <a:pt x="70" y="76"/>
                    <a:pt x="70" y="76"/>
                    <a:pt x="70" y="76"/>
                  </a:cubicBezTo>
                  <a:cubicBezTo>
                    <a:pt x="70" y="79"/>
                    <a:pt x="72" y="81"/>
                    <a:pt x="74" y="81"/>
                  </a:cubicBezTo>
                  <a:cubicBezTo>
                    <a:pt x="176" y="81"/>
                    <a:pt x="176" y="81"/>
                    <a:pt x="176" y="81"/>
                  </a:cubicBezTo>
                  <a:cubicBezTo>
                    <a:pt x="179" y="81"/>
                    <a:pt x="181" y="79"/>
                    <a:pt x="181" y="76"/>
                  </a:cubicBezTo>
                  <a:cubicBezTo>
                    <a:pt x="181" y="65"/>
                    <a:pt x="181" y="65"/>
                    <a:pt x="181" y="65"/>
                  </a:cubicBezTo>
                  <a:cubicBezTo>
                    <a:pt x="247" y="65"/>
                    <a:pt x="247" y="65"/>
                    <a:pt x="247" y="65"/>
                  </a:cubicBezTo>
                  <a:cubicBezTo>
                    <a:pt x="249" y="65"/>
                    <a:pt x="251" y="63"/>
                    <a:pt x="251" y="61"/>
                  </a:cubicBezTo>
                  <a:cubicBezTo>
                    <a:pt x="251" y="39"/>
                    <a:pt x="251" y="39"/>
                    <a:pt x="251" y="39"/>
                  </a:cubicBezTo>
                  <a:cubicBezTo>
                    <a:pt x="251" y="17"/>
                    <a:pt x="234" y="0"/>
                    <a:pt x="212" y="0"/>
                  </a:cubicBezTo>
                  <a:close/>
                  <a:moveTo>
                    <a:pt x="71" y="51"/>
                  </a:moveTo>
                  <a:cubicBezTo>
                    <a:pt x="71" y="52"/>
                    <a:pt x="71" y="52"/>
                    <a:pt x="71" y="52"/>
                  </a:cubicBezTo>
                  <a:cubicBezTo>
                    <a:pt x="71" y="52"/>
                    <a:pt x="71" y="52"/>
                    <a:pt x="71" y="53"/>
                  </a:cubicBezTo>
                  <a:cubicBezTo>
                    <a:pt x="71" y="54"/>
                    <a:pt x="71" y="54"/>
                    <a:pt x="71" y="54"/>
                  </a:cubicBezTo>
                  <a:cubicBezTo>
                    <a:pt x="71" y="56"/>
                    <a:pt x="71" y="56"/>
                    <a:pt x="71" y="56"/>
                  </a:cubicBezTo>
                  <a:cubicBezTo>
                    <a:pt x="8" y="56"/>
                    <a:pt x="8" y="56"/>
                    <a:pt x="8" y="56"/>
                  </a:cubicBezTo>
                  <a:cubicBezTo>
                    <a:pt x="8" y="39"/>
                    <a:pt x="8" y="39"/>
                    <a:pt x="8" y="39"/>
                  </a:cubicBezTo>
                  <a:cubicBezTo>
                    <a:pt x="8" y="22"/>
                    <a:pt x="22" y="8"/>
                    <a:pt x="39" y="8"/>
                  </a:cubicBezTo>
                  <a:cubicBezTo>
                    <a:pt x="71" y="8"/>
                    <a:pt x="71" y="8"/>
                    <a:pt x="71" y="8"/>
                  </a:cubicBezTo>
                  <a:cubicBezTo>
                    <a:pt x="76" y="8"/>
                    <a:pt x="81" y="10"/>
                    <a:pt x="86" y="12"/>
                  </a:cubicBezTo>
                  <a:cubicBezTo>
                    <a:pt x="89" y="14"/>
                    <a:pt x="92" y="16"/>
                    <a:pt x="94" y="19"/>
                  </a:cubicBezTo>
                  <a:cubicBezTo>
                    <a:pt x="81" y="24"/>
                    <a:pt x="72" y="37"/>
                    <a:pt x="71" y="51"/>
                  </a:cubicBezTo>
                  <a:close/>
                  <a:moveTo>
                    <a:pt x="172" y="54"/>
                  </a:moveTo>
                  <a:cubicBezTo>
                    <a:pt x="172" y="72"/>
                    <a:pt x="172" y="72"/>
                    <a:pt x="172" y="72"/>
                  </a:cubicBezTo>
                  <a:cubicBezTo>
                    <a:pt x="79" y="72"/>
                    <a:pt x="79" y="72"/>
                    <a:pt x="79" y="72"/>
                  </a:cubicBezTo>
                  <a:cubicBezTo>
                    <a:pt x="79" y="54"/>
                    <a:pt x="79" y="54"/>
                    <a:pt x="79" y="54"/>
                  </a:cubicBezTo>
                  <a:cubicBezTo>
                    <a:pt x="79" y="54"/>
                    <a:pt x="79" y="54"/>
                    <a:pt x="79" y="53"/>
                  </a:cubicBezTo>
                  <a:cubicBezTo>
                    <a:pt x="79" y="53"/>
                    <a:pt x="79" y="52"/>
                    <a:pt x="79" y="52"/>
                  </a:cubicBezTo>
                  <a:cubicBezTo>
                    <a:pt x="79" y="51"/>
                    <a:pt x="79" y="51"/>
                    <a:pt x="79" y="51"/>
                  </a:cubicBezTo>
                  <a:cubicBezTo>
                    <a:pt x="79" y="51"/>
                    <a:pt x="79" y="50"/>
                    <a:pt x="79" y="50"/>
                  </a:cubicBezTo>
                  <a:cubicBezTo>
                    <a:pt x="79" y="49"/>
                    <a:pt x="79" y="49"/>
                    <a:pt x="79" y="49"/>
                  </a:cubicBezTo>
                  <a:cubicBezTo>
                    <a:pt x="79" y="49"/>
                    <a:pt x="79" y="49"/>
                    <a:pt x="79" y="49"/>
                  </a:cubicBezTo>
                  <a:cubicBezTo>
                    <a:pt x="79" y="49"/>
                    <a:pt x="79" y="49"/>
                    <a:pt x="79" y="49"/>
                  </a:cubicBezTo>
                  <a:cubicBezTo>
                    <a:pt x="79" y="48"/>
                    <a:pt x="79" y="48"/>
                    <a:pt x="79" y="48"/>
                  </a:cubicBezTo>
                  <a:cubicBezTo>
                    <a:pt x="79" y="47"/>
                    <a:pt x="79" y="47"/>
                    <a:pt x="79" y="47"/>
                  </a:cubicBezTo>
                  <a:cubicBezTo>
                    <a:pt x="79" y="46"/>
                    <a:pt x="79" y="46"/>
                    <a:pt x="79" y="46"/>
                  </a:cubicBezTo>
                  <a:cubicBezTo>
                    <a:pt x="79" y="46"/>
                    <a:pt x="79" y="46"/>
                    <a:pt x="79" y="46"/>
                  </a:cubicBezTo>
                  <a:cubicBezTo>
                    <a:pt x="83" y="33"/>
                    <a:pt x="95" y="24"/>
                    <a:pt x="108" y="24"/>
                  </a:cubicBezTo>
                  <a:cubicBezTo>
                    <a:pt x="109" y="24"/>
                    <a:pt x="109" y="24"/>
                    <a:pt x="109" y="24"/>
                  </a:cubicBezTo>
                  <a:cubicBezTo>
                    <a:pt x="142" y="24"/>
                    <a:pt x="142" y="24"/>
                    <a:pt x="142" y="24"/>
                  </a:cubicBezTo>
                  <a:cubicBezTo>
                    <a:pt x="157" y="24"/>
                    <a:pt x="170" y="35"/>
                    <a:pt x="172" y="51"/>
                  </a:cubicBezTo>
                  <a:cubicBezTo>
                    <a:pt x="172" y="51"/>
                    <a:pt x="172" y="52"/>
                    <a:pt x="172" y="53"/>
                  </a:cubicBezTo>
                  <a:cubicBezTo>
                    <a:pt x="172" y="53"/>
                    <a:pt x="172" y="54"/>
                    <a:pt x="172" y="54"/>
                  </a:cubicBezTo>
                  <a:close/>
                  <a:moveTo>
                    <a:pt x="243" y="57"/>
                  </a:moveTo>
                  <a:cubicBezTo>
                    <a:pt x="180" y="57"/>
                    <a:pt x="180" y="57"/>
                    <a:pt x="180" y="57"/>
                  </a:cubicBezTo>
                  <a:cubicBezTo>
                    <a:pt x="180" y="54"/>
                    <a:pt x="180" y="54"/>
                    <a:pt x="180" y="54"/>
                  </a:cubicBezTo>
                  <a:cubicBezTo>
                    <a:pt x="180" y="54"/>
                    <a:pt x="180" y="53"/>
                    <a:pt x="180" y="53"/>
                  </a:cubicBezTo>
                  <a:cubicBezTo>
                    <a:pt x="180" y="53"/>
                    <a:pt x="180" y="52"/>
                    <a:pt x="180" y="52"/>
                  </a:cubicBezTo>
                  <a:cubicBezTo>
                    <a:pt x="180" y="52"/>
                    <a:pt x="180" y="51"/>
                    <a:pt x="180" y="51"/>
                  </a:cubicBezTo>
                  <a:cubicBezTo>
                    <a:pt x="180" y="50"/>
                    <a:pt x="180" y="50"/>
                    <a:pt x="180" y="50"/>
                  </a:cubicBezTo>
                  <a:cubicBezTo>
                    <a:pt x="180" y="50"/>
                    <a:pt x="180" y="50"/>
                    <a:pt x="180" y="50"/>
                  </a:cubicBezTo>
                  <a:cubicBezTo>
                    <a:pt x="180" y="49"/>
                    <a:pt x="180" y="49"/>
                    <a:pt x="180" y="49"/>
                  </a:cubicBezTo>
                  <a:cubicBezTo>
                    <a:pt x="180" y="49"/>
                    <a:pt x="180" y="49"/>
                    <a:pt x="180" y="49"/>
                  </a:cubicBezTo>
                  <a:cubicBezTo>
                    <a:pt x="180" y="48"/>
                    <a:pt x="180" y="48"/>
                    <a:pt x="180" y="48"/>
                  </a:cubicBezTo>
                  <a:cubicBezTo>
                    <a:pt x="180" y="48"/>
                    <a:pt x="180" y="48"/>
                    <a:pt x="180" y="48"/>
                  </a:cubicBezTo>
                  <a:cubicBezTo>
                    <a:pt x="180" y="48"/>
                    <a:pt x="180" y="48"/>
                    <a:pt x="180" y="48"/>
                  </a:cubicBezTo>
                  <a:cubicBezTo>
                    <a:pt x="180" y="47"/>
                    <a:pt x="180" y="47"/>
                    <a:pt x="180" y="47"/>
                  </a:cubicBezTo>
                  <a:cubicBezTo>
                    <a:pt x="180" y="47"/>
                    <a:pt x="180" y="47"/>
                    <a:pt x="180" y="47"/>
                  </a:cubicBezTo>
                  <a:cubicBezTo>
                    <a:pt x="180" y="47"/>
                    <a:pt x="180" y="47"/>
                    <a:pt x="180" y="47"/>
                  </a:cubicBezTo>
                  <a:cubicBezTo>
                    <a:pt x="180" y="47"/>
                    <a:pt x="180" y="47"/>
                    <a:pt x="180" y="47"/>
                  </a:cubicBezTo>
                  <a:cubicBezTo>
                    <a:pt x="180" y="46"/>
                    <a:pt x="180" y="46"/>
                    <a:pt x="180" y="46"/>
                  </a:cubicBezTo>
                  <a:cubicBezTo>
                    <a:pt x="180" y="46"/>
                    <a:pt x="180" y="46"/>
                    <a:pt x="180" y="46"/>
                  </a:cubicBezTo>
                  <a:cubicBezTo>
                    <a:pt x="180" y="45"/>
                    <a:pt x="180" y="45"/>
                    <a:pt x="180" y="45"/>
                  </a:cubicBezTo>
                  <a:cubicBezTo>
                    <a:pt x="180" y="45"/>
                    <a:pt x="180" y="45"/>
                    <a:pt x="180" y="45"/>
                  </a:cubicBezTo>
                  <a:cubicBezTo>
                    <a:pt x="180" y="45"/>
                    <a:pt x="180" y="45"/>
                    <a:pt x="180" y="45"/>
                  </a:cubicBezTo>
                  <a:cubicBezTo>
                    <a:pt x="180" y="44"/>
                    <a:pt x="180" y="44"/>
                    <a:pt x="180" y="44"/>
                  </a:cubicBezTo>
                  <a:cubicBezTo>
                    <a:pt x="180" y="44"/>
                    <a:pt x="180" y="44"/>
                    <a:pt x="180" y="44"/>
                  </a:cubicBezTo>
                  <a:cubicBezTo>
                    <a:pt x="180" y="43"/>
                    <a:pt x="180" y="43"/>
                    <a:pt x="180" y="43"/>
                  </a:cubicBezTo>
                  <a:cubicBezTo>
                    <a:pt x="180" y="43"/>
                    <a:pt x="180" y="43"/>
                    <a:pt x="180" y="43"/>
                  </a:cubicBezTo>
                  <a:cubicBezTo>
                    <a:pt x="180" y="43"/>
                    <a:pt x="180" y="43"/>
                    <a:pt x="180" y="43"/>
                  </a:cubicBezTo>
                  <a:cubicBezTo>
                    <a:pt x="180" y="43"/>
                    <a:pt x="180" y="43"/>
                    <a:pt x="180" y="43"/>
                  </a:cubicBezTo>
                  <a:cubicBezTo>
                    <a:pt x="180" y="42"/>
                    <a:pt x="180" y="42"/>
                    <a:pt x="180" y="42"/>
                  </a:cubicBezTo>
                  <a:cubicBezTo>
                    <a:pt x="180" y="41"/>
                    <a:pt x="180" y="41"/>
                    <a:pt x="180" y="41"/>
                  </a:cubicBezTo>
                  <a:cubicBezTo>
                    <a:pt x="176" y="31"/>
                    <a:pt x="168" y="23"/>
                    <a:pt x="159" y="19"/>
                  </a:cubicBezTo>
                  <a:cubicBezTo>
                    <a:pt x="160" y="16"/>
                    <a:pt x="162" y="14"/>
                    <a:pt x="165" y="12"/>
                  </a:cubicBezTo>
                  <a:cubicBezTo>
                    <a:pt x="169" y="10"/>
                    <a:pt x="175" y="8"/>
                    <a:pt x="180" y="8"/>
                  </a:cubicBezTo>
                  <a:cubicBezTo>
                    <a:pt x="212" y="8"/>
                    <a:pt x="212" y="8"/>
                    <a:pt x="212" y="8"/>
                  </a:cubicBezTo>
                  <a:cubicBezTo>
                    <a:pt x="229" y="8"/>
                    <a:pt x="243" y="22"/>
                    <a:pt x="243" y="39"/>
                  </a:cubicBezTo>
                  <a:lnTo>
                    <a:pt x="24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b="1">
                <a:latin typeface="Calibri" panose="020F0502020204030204" pitchFamily="34" charset="0"/>
                <a:cs typeface="Calibri" panose="020F0502020204030204" pitchFamily="34" charset="0"/>
              </a:endParaRPr>
            </a:p>
          </p:txBody>
        </p:sp>
        <p:sp>
          <p:nvSpPr>
            <p:cNvPr id="69" name="Freeform 54"/>
            <p:cNvSpPr>
              <a:spLocks noEditPoints="1"/>
            </p:cNvSpPr>
            <p:nvPr/>
          </p:nvSpPr>
          <p:spPr bwMode="auto">
            <a:xfrm>
              <a:off x="5961063" y="2917825"/>
              <a:ext cx="260350" cy="263525"/>
            </a:xfrm>
            <a:custGeom>
              <a:avLst/>
              <a:gdLst>
                <a:gd name="T0" fmla="*/ 51 w 59"/>
                <a:gd name="T1" fmla="*/ 9 h 59"/>
                <a:gd name="T2" fmla="*/ 30 w 59"/>
                <a:gd name="T3" fmla="*/ 0 h 59"/>
                <a:gd name="T4" fmla="*/ 0 w 59"/>
                <a:gd name="T5" fmla="*/ 29 h 59"/>
                <a:gd name="T6" fmla="*/ 30 w 59"/>
                <a:gd name="T7" fmla="*/ 59 h 59"/>
                <a:gd name="T8" fmla="*/ 59 w 59"/>
                <a:gd name="T9" fmla="*/ 29 h 59"/>
                <a:gd name="T10" fmla="*/ 51 w 59"/>
                <a:gd name="T11" fmla="*/ 9 h 59"/>
                <a:gd name="T12" fmla="*/ 45 w 59"/>
                <a:gd name="T13" fmla="*/ 44 h 59"/>
                <a:gd name="T14" fmla="*/ 15 w 59"/>
                <a:gd name="T15" fmla="*/ 44 h 59"/>
                <a:gd name="T16" fmla="*/ 15 w 59"/>
                <a:gd name="T17" fmla="*/ 14 h 59"/>
                <a:gd name="T18" fmla="*/ 45 w 59"/>
                <a:gd name="T19" fmla="*/ 14 h 59"/>
                <a:gd name="T20" fmla="*/ 51 w 59"/>
                <a:gd name="T21" fmla="*/ 29 h 59"/>
                <a:gd name="T22" fmla="*/ 45 w 59"/>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1" y="9"/>
                  </a:moveTo>
                  <a:cubicBezTo>
                    <a:pt x="45" y="3"/>
                    <a:pt x="38" y="0"/>
                    <a:pt x="30" y="0"/>
                  </a:cubicBezTo>
                  <a:cubicBezTo>
                    <a:pt x="14" y="0"/>
                    <a:pt x="0" y="13"/>
                    <a:pt x="0" y="29"/>
                  </a:cubicBezTo>
                  <a:cubicBezTo>
                    <a:pt x="0" y="46"/>
                    <a:pt x="13" y="59"/>
                    <a:pt x="30" y="59"/>
                  </a:cubicBezTo>
                  <a:cubicBezTo>
                    <a:pt x="46" y="59"/>
                    <a:pt x="59" y="46"/>
                    <a:pt x="59" y="29"/>
                  </a:cubicBezTo>
                  <a:cubicBezTo>
                    <a:pt x="59" y="22"/>
                    <a:pt x="56" y="14"/>
                    <a:pt x="51" y="9"/>
                  </a:cubicBezTo>
                  <a:close/>
                  <a:moveTo>
                    <a:pt x="45" y="44"/>
                  </a:moveTo>
                  <a:cubicBezTo>
                    <a:pt x="36" y="52"/>
                    <a:pt x="23" y="52"/>
                    <a:pt x="15" y="44"/>
                  </a:cubicBezTo>
                  <a:cubicBezTo>
                    <a:pt x="7" y="36"/>
                    <a:pt x="7" y="23"/>
                    <a:pt x="15" y="14"/>
                  </a:cubicBezTo>
                  <a:cubicBezTo>
                    <a:pt x="23" y="6"/>
                    <a:pt x="36" y="6"/>
                    <a:pt x="45" y="14"/>
                  </a:cubicBezTo>
                  <a:cubicBezTo>
                    <a:pt x="49" y="18"/>
                    <a:pt x="51" y="24"/>
                    <a:pt x="51" y="29"/>
                  </a:cubicBezTo>
                  <a:cubicBezTo>
                    <a:pt x="51" y="35"/>
                    <a:pt x="49" y="40"/>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b="1">
                <a:latin typeface="Calibri" panose="020F0502020204030204" pitchFamily="34" charset="0"/>
                <a:cs typeface="Calibri" panose="020F0502020204030204" pitchFamily="34" charset="0"/>
              </a:endParaRPr>
            </a:p>
          </p:txBody>
        </p:sp>
        <p:sp>
          <p:nvSpPr>
            <p:cNvPr id="70" name="Freeform 55"/>
            <p:cNvSpPr>
              <a:spLocks noEditPoints="1"/>
            </p:cNvSpPr>
            <p:nvPr/>
          </p:nvSpPr>
          <p:spPr bwMode="auto">
            <a:xfrm>
              <a:off x="6588126" y="2917825"/>
              <a:ext cx="257175" cy="263525"/>
            </a:xfrm>
            <a:custGeom>
              <a:avLst/>
              <a:gdLst>
                <a:gd name="T0" fmla="*/ 29 w 58"/>
                <a:gd name="T1" fmla="*/ 0 h 59"/>
                <a:gd name="T2" fmla="*/ 0 w 58"/>
                <a:gd name="T3" fmla="*/ 29 h 59"/>
                <a:gd name="T4" fmla="*/ 8 w 58"/>
                <a:gd name="T5" fmla="*/ 50 h 59"/>
                <a:gd name="T6" fmla="*/ 29 w 58"/>
                <a:gd name="T7" fmla="*/ 59 h 59"/>
                <a:gd name="T8" fmla="*/ 58 w 58"/>
                <a:gd name="T9" fmla="*/ 29 h 59"/>
                <a:gd name="T10" fmla="*/ 29 w 58"/>
                <a:gd name="T11" fmla="*/ 0 h 59"/>
                <a:gd name="T12" fmla="*/ 44 w 58"/>
                <a:gd name="T13" fmla="*/ 44 h 59"/>
                <a:gd name="T14" fmla="*/ 14 w 58"/>
                <a:gd name="T15" fmla="*/ 44 h 59"/>
                <a:gd name="T16" fmla="*/ 8 w 58"/>
                <a:gd name="T17" fmla="*/ 29 h 59"/>
                <a:gd name="T18" fmla="*/ 14 w 58"/>
                <a:gd name="T19" fmla="*/ 14 h 59"/>
                <a:gd name="T20" fmla="*/ 44 w 58"/>
                <a:gd name="T21" fmla="*/ 14 h 59"/>
                <a:gd name="T22" fmla="*/ 44 w 58"/>
                <a:gd name="T2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9">
                  <a:moveTo>
                    <a:pt x="29" y="0"/>
                  </a:moveTo>
                  <a:cubicBezTo>
                    <a:pt x="13" y="0"/>
                    <a:pt x="0" y="13"/>
                    <a:pt x="0" y="29"/>
                  </a:cubicBezTo>
                  <a:cubicBezTo>
                    <a:pt x="0" y="37"/>
                    <a:pt x="3" y="45"/>
                    <a:pt x="8" y="50"/>
                  </a:cubicBezTo>
                  <a:cubicBezTo>
                    <a:pt x="14" y="56"/>
                    <a:pt x="21" y="59"/>
                    <a:pt x="29" y="59"/>
                  </a:cubicBezTo>
                  <a:cubicBezTo>
                    <a:pt x="45" y="59"/>
                    <a:pt x="58" y="46"/>
                    <a:pt x="58" y="29"/>
                  </a:cubicBezTo>
                  <a:cubicBezTo>
                    <a:pt x="58" y="13"/>
                    <a:pt x="45" y="0"/>
                    <a:pt x="29" y="0"/>
                  </a:cubicBezTo>
                  <a:close/>
                  <a:moveTo>
                    <a:pt x="44" y="44"/>
                  </a:moveTo>
                  <a:cubicBezTo>
                    <a:pt x="36" y="52"/>
                    <a:pt x="22" y="52"/>
                    <a:pt x="14" y="44"/>
                  </a:cubicBezTo>
                  <a:cubicBezTo>
                    <a:pt x="10" y="40"/>
                    <a:pt x="8" y="35"/>
                    <a:pt x="8" y="29"/>
                  </a:cubicBezTo>
                  <a:cubicBezTo>
                    <a:pt x="8" y="24"/>
                    <a:pt x="10" y="18"/>
                    <a:pt x="14" y="14"/>
                  </a:cubicBezTo>
                  <a:cubicBezTo>
                    <a:pt x="22" y="6"/>
                    <a:pt x="36" y="6"/>
                    <a:pt x="44" y="14"/>
                  </a:cubicBezTo>
                  <a:cubicBezTo>
                    <a:pt x="52" y="23"/>
                    <a:pt x="52" y="36"/>
                    <a:pt x="4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b="1">
                <a:solidFill>
                  <a:schemeClr val="bg1"/>
                </a:solidFill>
                <a:latin typeface="Calibri" panose="020F0502020204030204" pitchFamily="34" charset="0"/>
                <a:cs typeface="Calibri" panose="020F0502020204030204" pitchFamily="34" charset="0"/>
              </a:endParaRPr>
            </a:p>
          </p:txBody>
        </p:sp>
        <p:sp>
          <p:nvSpPr>
            <p:cNvPr id="71" name="Freeform 56"/>
            <p:cNvSpPr>
              <a:spLocks noEditPoints="1"/>
            </p:cNvSpPr>
            <p:nvPr/>
          </p:nvSpPr>
          <p:spPr bwMode="auto">
            <a:xfrm>
              <a:off x="6261101" y="2989263"/>
              <a:ext cx="287338" cy="271463"/>
            </a:xfrm>
            <a:custGeom>
              <a:avLst/>
              <a:gdLst>
                <a:gd name="T0" fmla="*/ 53 w 65"/>
                <a:gd name="T1" fmla="*/ 8 h 61"/>
                <a:gd name="T2" fmla="*/ 32 w 65"/>
                <a:gd name="T3" fmla="*/ 0 h 61"/>
                <a:gd name="T4" fmla="*/ 12 w 65"/>
                <a:gd name="T5" fmla="*/ 8 h 61"/>
                <a:gd name="T6" fmla="*/ 12 w 65"/>
                <a:gd name="T7" fmla="*/ 50 h 61"/>
                <a:gd name="T8" fmla="*/ 53 w 65"/>
                <a:gd name="T9" fmla="*/ 50 h 61"/>
                <a:gd name="T10" fmla="*/ 53 w 65"/>
                <a:gd name="T11" fmla="*/ 8 h 61"/>
                <a:gd name="T12" fmla="*/ 32 w 65"/>
                <a:gd name="T13" fmla="*/ 50 h 61"/>
                <a:gd name="T14" fmla="*/ 11 w 65"/>
                <a:gd name="T15" fmla="*/ 29 h 61"/>
                <a:gd name="T16" fmla="*/ 32 w 65"/>
                <a:gd name="T17" fmla="*/ 8 h 61"/>
                <a:gd name="T18" fmla="*/ 47 w 65"/>
                <a:gd name="T19" fmla="*/ 14 h 61"/>
                <a:gd name="T20" fmla="*/ 53 w 65"/>
                <a:gd name="T21" fmla="*/ 29 h 61"/>
                <a:gd name="T22" fmla="*/ 32 w 65"/>
                <a:gd name="T23"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1">
                  <a:moveTo>
                    <a:pt x="53" y="8"/>
                  </a:moveTo>
                  <a:cubicBezTo>
                    <a:pt x="48" y="3"/>
                    <a:pt x="40" y="0"/>
                    <a:pt x="32" y="0"/>
                  </a:cubicBezTo>
                  <a:cubicBezTo>
                    <a:pt x="25" y="0"/>
                    <a:pt x="17" y="3"/>
                    <a:pt x="12" y="8"/>
                  </a:cubicBezTo>
                  <a:cubicBezTo>
                    <a:pt x="0" y="20"/>
                    <a:pt x="0" y="38"/>
                    <a:pt x="12" y="50"/>
                  </a:cubicBezTo>
                  <a:cubicBezTo>
                    <a:pt x="23" y="61"/>
                    <a:pt x="42" y="61"/>
                    <a:pt x="53" y="50"/>
                  </a:cubicBezTo>
                  <a:cubicBezTo>
                    <a:pt x="65" y="38"/>
                    <a:pt x="65" y="20"/>
                    <a:pt x="53" y="8"/>
                  </a:cubicBezTo>
                  <a:close/>
                  <a:moveTo>
                    <a:pt x="32" y="50"/>
                  </a:moveTo>
                  <a:cubicBezTo>
                    <a:pt x="21" y="50"/>
                    <a:pt x="11" y="41"/>
                    <a:pt x="11" y="29"/>
                  </a:cubicBezTo>
                  <a:cubicBezTo>
                    <a:pt x="11" y="17"/>
                    <a:pt x="21" y="8"/>
                    <a:pt x="32" y="8"/>
                  </a:cubicBezTo>
                  <a:cubicBezTo>
                    <a:pt x="38" y="8"/>
                    <a:pt x="43" y="10"/>
                    <a:pt x="47" y="14"/>
                  </a:cubicBezTo>
                  <a:cubicBezTo>
                    <a:pt x="51" y="18"/>
                    <a:pt x="53" y="23"/>
                    <a:pt x="53" y="29"/>
                  </a:cubicBezTo>
                  <a:cubicBezTo>
                    <a:pt x="53" y="41"/>
                    <a:pt x="44"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b="1">
                <a:latin typeface="Calibri" panose="020F0502020204030204" pitchFamily="34" charset="0"/>
                <a:cs typeface="Calibri" panose="020F0502020204030204" pitchFamily="34" charset="0"/>
              </a:endParaRPr>
            </a:p>
          </p:txBody>
        </p:sp>
      </p:grpSp>
      <p:sp>
        <p:nvSpPr>
          <p:cNvPr id="72" name="ZoneTexte 71"/>
          <p:cNvSpPr txBox="1"/>
          <p:nvPr/>
        </p:nvSpPr>
        <p:spPr>
          <a:xfrm>
            <a:off x="5201594" y="1832173"/>
            <a:ext cx="421212" cy="307777"/>
          </a:xfrm>
          <a:prstGeom prst="rect">
            <a:avLst/>
          </a:prstGeom>
          <a:noFill/>
        </p:spPr>
        <p:txBody>
          <a:bodyPr wrap="square" rtlCol="0">
            <a:spAutoFit/>
          </a:bodyPr>
          <a:lstStyle/>
          <a:p>
            <a:pPr algn="ctr"/>
            <a:r>
              <a:rPr lang="fr-FR" sz="1400" b="1">
                <a:latin typeface="Calibri" panose="020F0502020204030204" pitchFamily="34" charset="0"/>
                <a:ea typeface="Tahoma" panose="020B0604030504040204" pitchFamily="34" charset="0"/>
                <a:cs typeface="Calibri" panose="020F0502020204030204" pitchFamily="34" charset="0"/>
              </a:rPr>
              <a:t>1</a:t>
            </a:r>
            <a:endParaRPr lang="fr-FR" sz="1100">
              <a:latin typeface="Calibri" panose="020F0502020204030204" pitchFamily="34" charset="0"/>
              <a:ea typeface="Tahoma" panose="020B0604030504040204" pitchFamily="34" charset="0"/>
              <a:cs typeface="Calibri" panose="020F0502020204030204" pitchFamily="34" charset="0"/>
            </a:endParaRPr>
          </a:p>
        </p:txBody>
      </p:sp>
      <p:sp>
        <p:nvSpPr>
          <p:cNvPr id="73" name="ZoneTexte 72"/>
          <p:cNvSpPr txBox="1"/>
          <p:nvPr/>
        </p:nvSpPr>
        <p:spPr>
          <a:xfrm>
            <a:off x="8303223" y="1849109"/>
            <a:ext cx="421212" cy="307777"/>
          </a:xfrm>
          <a:prstGeom prst="rect">
            <a:avLst/>
          </a:prstGeom>
          <a:noFill/>
        </p:spPr>
        <p:txBody>
          <a:bodyPr wrap="square" rtlCol="0">
            <a:spAutoFit/>
          </a:bodyPr>
          <a:lstStyle/>
          <a:p>
            <a:pPr algn="ctr"/>
            <a:r>
              <a:rPr lang="fr-FR" sz="1400" b="1">
                <a:latin typeface="Calibri" panose="020F0502020204030204" pitchFamily="34" charset="0"/>
                <a:ea typeface="Tahoma" panose="020B0604030504040204" pitchFamily="34" charset="0"/>
                <a:cs typeface="Calibri" panose="020F0502020204030204" pitchFamily="34" charset="0"/>
              </a:rPr>
              <a:t>3</a:t>
            </a:r>
            <a:endParaRPr lang="fr-FR" sz="1100">
              <a:latin typeface="Calibri" panose="020F0502020204030204" pitchFamily="34" charset="0"/>
              <a:ea typeface="Tahoma" panose="020B0604030504040204" pitchFamily="34" charset="0"/>
              <a:cs typeface="Calibri" panose="020F0502020204030204" pitchFamily="34" charset="0"/>
            </a:endParaRPr>
          </a:p>
        </p:txBody>
      </p:sp>
      <p:sp>
        <p:nvSpPr>
          <p:cNvPr id="74" name="ZoneTexte 73"/>
          <p:cNvSpPr txBox="1"/>
          <p:nvPr/>
        </p:nvSpPr>
        <p:spPr>
          <a:xfrm>
            <a:off x="6775719" y="1842961"/>
            <a:ext cx="421212" cy="307777"/>
          </a:xfrm>
          <a:prstGeom prst="rect">
            <a:avLst/>
          </a:prstGeom>
          <a:noFill/>
        </p:spPr>
        <p:txBody>
          <a:bodyPr wrap="square" rtlCol="0">
            <a:spAutoFit/>
          </a:bodyPr>
          <a:lstStyle/>
          <a:p>
            <a:pPr algn="ctr"/>
            <a:r>
              <a:rPr lang="fr-FR" sz="1400" b="1">
                <a:latin typeface="Calibri" panose="020F0502020204030204" pitchFamily="34" charset="0"/>
                <a:ea typeface="Tahoma" panose="020B0604030504040204" pitchFamily="34" charset="0"/>
                <a:cs typeface="Calibri" panose="020F0502020204030204" pitchFamily="34" charset="0"/>
              </a:rPr>
              <a:t>2</a:t>
            </a:r>
            <a:endParaRPr lang="fr-FR" sz="1100">
              <a:latin typeface="Calibri" panose="020F0502020204030204" pitchFamily="34" charset="0"/>
              <a:ea typeface="Tahoma" panose="020B0604030504040204" pitchFamily="34" charset="0"/>
              <a:cs typeface="Calibri" panose="020F0502020204030204" pitchFamily="34" charset="0"/>
            </a:endParaRPr>
          </a:p>
        </p:txBody>
      </p:sp>
      <p:sp>
        <p:nvSpPr>
          <p:cNvPr id="75" name="ZoneTexte 74"/>
          <p:cNvSpPr txBox="1"/>
          <p:nvPr/>
        </p:nvSpPr>
        <p:spPr>
          <a:xfrm>
            <a:off x="5201594" y="3366211"/>
            <a:ext cx="421212" cy="307777"/>
          </a:xfrm>
          <a:prstGeom prst="rect">
            <a:avLst/>
          </a:prstGeom>
          <a:noFill/>
        </p:spPr>
        <p:txBody>
          <a:bodyPr wrap="square" rtlCol="0">
            <a:spAutoFit/>
          </a:bodyPr>
          <a:lstStyle/>
          <a:p>
            <a:pPr algn="ctr"/>
            <a:r>
              <a:rPr lang="fr-FR" sz="1400" b="1">
                <a:latin typeface="Calibri" panose="020F0502020204030204" pitchFamily="34" charset="0"/>
                <a:ea typeface="Tahoma" panose="020B0604030504040204" pitchFamily="34" charset="0"/>
                <a:cs typeface="Calibri" panose="020F0502020204030204" pitchFamily="34" charset="0"/>
              </a:rPr>
              <a:t>6</a:t>
            </a:r>
            <a:endParaRPr lang="fr-FR" sz="1100">
              <a:latin typeface="Calibri" panose="020F0502020204030204" pitchFamily="34" charset="0"/>
              <a:ea typeface="Tahoma" panose="020B0604030504040204" pitchFamily="34" charset="0"/>
              <a:cs typeface="Calibri" panose="020F0502020204030204" pitchFamily="34" charset="0"/>
            </a:endParaRPr>
          </a:p>
        </p:txBody>
      </p:sp>
      <p:sp>
        <p:nvSpPr>
          <p:cNvPr id="76" name="ZoneTexte 75"/>
          <p:cNvSpPr txBox="1"/>
          <p:nvPr/>
        </p:nvSpPr>
        <p:spPr>
          <a:xfrm>
            <a:off x="8303223" y="3374677"/>
            <a:ext cx="421212" cy="307777"/>
          </a:xfrm>
          <a:prstGeom prst="rect">
            <a:avLst/>
          </a:prstGeom>
          <a:noFill/>
        </p:spPr>
        <p:txBody>
          <a:bodyPr wrap="square" rtlCol="0">
            <a:spAutoFit/>
          </a:bodyPr>
          <a:lstStyle/>
          <a:p>
            <a:pPr algn="ctr"/>
            <a:r>
              <a:rPr lang="fr-FR" sz="1400" b="1">
                <a:latin typeface="Calibri" panose="020F0502020204030204" pitchFamily="34" charset="0"/>
                <a:ea typeface="Tahoma" panose="020B0604030504040204" pitchFamily="34" charset="0"/>
                <a:cs typeface="Calibri" panose="020F0502020204030204" pitchFamily="34" charset="0"/>
              </a:rPr>
              <a:t>4</a:t>
            </a:r>
            <a:endParaRPr lang="fr-FR" sz="1100">
              <a:latin typeface="Calibri" panose="020F0502020204030204" pitchFamily="34" charset="0"/>
              <a:ea typeface="Tahoma" panose="020B0604030504040204" pitchFamily="34" charset="0"/>
              <a:cs typeface="Calibri" panose="020F0502020204030204" pitchFamily="34" charset="0"/>
            </a:endParaRPr>
          </a:p>
        </p:txBody>
      </p:sp>
      <p:sp>
        <p:nvSpPr>
          <p:cNvPr id="77" name="ZoneTexte 76"/>
          <p:cNvSpPr txBox="1"/>
          <p:nvPr/>
        </p:nvSpPr>
        <p:spPr>
          <a:xfrm>
            <a:off x="6758785" y="3376994"/>
            <a:ext cx="421212" cy="307777"/>
          </a:xfrm>
          <a:prstGeom prst="rect">
            <a:avLst/>
          </a:prstGeom>
          <a:noFill/>
        </p:spPr>
        <p:txBody>
          <a:bodyPr wrap="square" rtlCol="0">
            <a:spAutoFit/>
          </a:bodyPr>
          <a:lstStyle/>
          <a:p>
            <a:pPr algn="ctr"/>
            <a:r>
              <a:rPr lang="fr-FR" sz="1400" b="1">
                <a:latin typeface="Calibri" panose="020F0502020204030204" pitchFamily="34" charset="0"/>
                <a:ea typeface="Tahoma" panose="020B0604030504040204" pitchFamily="34" charset="0"/>
                <a:cs typeface="Calibri" panose="020F0502020204030204" pitchFamily="34" charset="0"/>
              </a:rPr>
              <a:t>5</a:t>
            </a:r>
            <a:endParaRPr lang="fr-FR" sz="1100">
              <a:latin typeface="Calibri" panose="020F0502020204030204" pitchFamily="34" charset="0"/>
              <a:ea typeface="Tahoma" panose="020B0604030504040204" pitchFamily="34" charset="0"/>
              <a:cs typeface="Calibri" panose="020F0502020204030204" pitchFamily="34" charset="0"/>
            </a:endParaRPr>
          </a:p>
        </p:txBody>
      </p:sp>
      <p:sp>
        <p:nvSpPr>
          <p:cNvPr id="78" name="ZoneTexte 77"/>
          <p:cNvSpPr txBox="1"/>
          <p:nvPr/>
        </p:nvSpPr>
        <p:spPr>
          <a:xfrm>
            <a:off x="5201594" y="4917188"/>
            <a:ext cx="421212" cy="307777"/>
          </a:xfrm>
          <a:prstGeom prst="rect">
            <a:avLst/>
          </a:prstGeom>
          <a:noFill/>
        </p:spPr>
        <p:txBody>
          <a:bodyPr wrap="square" rtlCol="0">
            <a:spAutoFit/>
          </a:bodyPr>
          <a:lstStyle/>
          <a:p>
            <a:pPr algn="ctr"/>
            <a:r>
              <a:rPr lang="fr-FR" sz="1400" b="1">
                <a:latin typeface="Calibri" panose="020F0502020204030204" pitchFamily="34" charset="0"/>
                <a:ea typeface="Tahoma" panose="020B0604030504040204" pitchFamily="34" charset="0"/>
                <a:cs typeface="Calibri" panose="020F0502020204030204" pitchFamily="34" charset="0"/>
              </a:rPr>
              <a:t>7</a:t>
            </a:r>
            <a:endParaRPr lang="fr-FR" sz="1100">
              <a:latin typeface="Calibri" panose="020F0502020204030204" pitchFamily="34" charset="0"/>
              <a:ea typeface="Tahoma" panose="020B0604030504040204" pitchFamily="34" charset="0"/>
              <a:cs typeface="Calibri" panose="020F0502020204030204" pitchFamily="34" charset="0"/>
            </a:endParaRPr>
          </a:p>
        </p:txBody>
      </p:sp>
      <p:sp>
        <p:nvSpPr>
          <p:cNvPr id="79" name="ZoneTexte 78"/>
          <p:cNvSpPr txBox="1"/>
          <p:nvPr/>
        </p:nvSpPr>
        <p:spPr>
          <a:xfrm>
            <a:off x="6775719" y="4919507"/>
            <a:ext cx="421212" cy="307777"/>
          </a:xfrm>
          <a:prstGeom prst="rect">
            <a:avLst/>
          </a:prstGeom>
          <a:noFill/>
        </p:spPr>
        <p:txBody>
          <a:bodyPr wrap="square" rtlCol="0">
            <a:spAutoFit/>
          </a:bodyPr>
          <a:lstStyle/>
          <a:p>
            <a:pPr algn="ctr"/>
            <a:r>
              <a:rPr lang="fr-FR" sz="1400" b="1">
                <a:latin typeface="Calibri" panose="020F0502020204030204" pitchFamily="34" charset="0"/>
                <a:ea typeface="Tahoma" panose="020B0604030504040204" pitchFamily="34" charset="0"/>
                <a:cs typeface="Calibri" panose="020F0502020204030204" pitchFamily="34" charset="0"/>
              </a:rPr>
              <a:t>8</a:t>
            </a:r>
            <a:endParaRPr lang="fr-FR" sz="1100">
              <a:latin typeface="Calibri" panose="020F0502020204030204" pitchFamily="34" charset="0"/>
              <a:ea typeface="Tahoma" panose="020B0604030504040204" pitchFamily="34" charset="0"/>
              <a:cs typeface="Calibri" panose="020F0502020204030204" pitchFamily="34" charset="0"/>
            </a:endParaRPr>
          </a:p>
        </p:txBody>
      </p:sp>
      <p:sp>
        <p:nvSpPr>
          <p:cNvPr id="80" name="Oval 29"/>
          <p:cNvSpPr>
            <a:spLocks noChangeArrowheads="1"/>
          </p:cNvSpPr>
          <p:nvPr/>
        </p:nvSpPr>
        <p:spPr bwMode="auto">
          <a:xfrm>
            <a:off x="8248955" y="4807585"/>
            <a:ext cx="503845" cy="426574"/>
          </a:xfrm>
          <a:prstGeom prst="ellipse">
            <a:avLst/>
          </a:prstGeom>
          <a:solidFill>
            <a:srgbClr val="DF2680"/>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81" name="Oval 30"/>
          <p:cNvSpPr>
            <a:spLocks noChangeArrowheads="1"/>
          </p:cNvSpPr>
          <p:nvPr/>
        </p:nvSpPr>
        <p:spPr bwMode="auto">
          <a:xfrm>
            <a:off x="8301724" y="4853392"/>
            <a:ext cx="398309" cy="336392"/>
          </a:xfrm>
          <a:prstGeom prst="ellipse">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sp>
        <p:nvSpPr>
          <p:cNvPr id="82" name="ZoneTexte 81"/>
          <p:cNvSpPr txBox="1"/>
          <p:nvPr/>
        </p:nvSpPr>
        <p:spPr>
          <a:xfrm>
            <a:off x="7453333" y="5336897"/>
            <a:ext cx="2085498" cy="276999"/>
          </a:xfrm>
          <a:prstGeom prst="rect">
            <a:avLst/>
          </a:prstGeom>
          <a:noFill/>
        </p:spPr>
        <p:txBody>
          <a:bodyPr wrap="square" rtlCol="0">
            <a:spAutoFit/>
          </a:bodyPr>
          <a:lstStyle/>
          <a:p>
            <a:pPr algn="ctr"/>
            <a:r>
              <a:rPr lang="fr-FR" sz="1200" b="1">
                <a:solidFill>
                  <a:srgbClr val="DF2680"/>
                </a:solidFill>
                <a:latin typeface="Calibri" panose="020F0502020204030204" pitchFamily="34" charset="0"/>
                <a:ea typeface="Tahoma" panose="020B0604030504040204" pitchFamily="34" charset="0"/>
                <a:cs typeface="Calibri" panose="020F0502020204030204" pitchFamily="34" charset="0"/>
              </a:rPr>
              <a:t>Généraliser les usages !</a:t>
            </a:r>
            <a:endParaRPr lang="fr-FR" sz="1200">
              <a:solidFill>
                <a:srgbClr val="DF2680"/>
              </a:solidFill>
              <a:latin typeface="Calibri" panose="020F0502020204030204" pitchFamily="34" charset="0"/>
              <a:ea typeface="Tahoma" panose="020B0604030504040204" pitchFamily="34" charset="0"/>
              <a:cs typeface="Calibri" panose="020F0502020204030204" pitchFamily="34" charset="0"/>
            </a:endParaRPr>
          </a:p>
        </p:txBody>
      </p:sp>
      <p:sp>
        <p:nvSpPr>
          <p:cNvPr id="83" name="ZoneTexte 82"/>
          <p:cNvSpPr txBox="1"/>
          <p:nvPr/>
        </p:nvSpPr>
        <p:spPr>
          <a:xfrm>
            <a:off x="8301724" y="4910323"/>
            <a:ext cx="421212" cy="307777"/>
          </a:xfrm>
          <a:prstGeom prst="rect">
            <a:avLst/>
          </a:prstGeom>
          <a:noFill/>
        </p:spPr>
        <p:txBody>
          <a:bodyPr wrap="square" rtlCol="0">
            <a:spAutoFit/>
          </a:bodyPr>
          <a:lstStyle/>
          <a:p>
            <a:pPr algn="ctr"/>
            <a:r>
              <a:rPr lang="fr-FR" sz="1400" b="1">
                <a:latin typeface="Calibri" panose="020F0502020204030204" pitchFamily="34" charset="0"/>
                <a:ea typeface="Tahoma" panose="020B0604030504040204" pitchFamily="34" charset="0"/>
                <a:cs typeface="Calibri" panose="020F0502020204030204" pitchFamily="34" charset="0"/>
              </a:rPr>
              <a:t>9</a:t>
            </a:r>
            <a:endParaRPr lang="fr-FR" sz="1100">
              <a:latin typeface="Calibri" panose="020F0502020204030204" pitchFamily="34" charset="0"/>
              <a:ea typeface="Tahoma" panose="020B0604030504040204" pitchFamily="34" charset="0"/>
              <a:cs typeface="Calibri" panose="020F0502020204030204" pitchFamily="34" charset="0"/>
            </a:endParaRPr>
          </a:p>
        </p:txBody>
      </p:sp>
      <p:sp>
        <p:nvSpPr>
          <p:cNvPr id="84" name="Freeform 25"/>
          <p:cNvSpPr>
            <a:spLocks/>
          </p:cNvSpPr>
          <p:nvPr/>
        </p:nvSpPr>
        <p:spPr bwMode="auto">
          <a:xfrm>
            <a:off x="8797784" y="4986545"/>
            <a:ext cx="914069" cy="103065"/>
          </a:xfrm>
          <a:custGeom>
            <a:avLst/>
            <a:gdLst>
              <a:gd name="T0" fmla="*/ 537 w 537"/>
              <a:gd name="T1" fmla="*/ 36 h 72"/>
              <a:gd name="T2" fmla="*/ 502 w 537"/>
              <a:gd name="T3" fmla="*/ 72 h 72"/>
              <a:gd name="T4" fmla="*/ 0 w 537"/>
              <a:gd name="T5" fmla="*/ 72 h 72"/>
              <a:gd name="T6" fmla="*/ 35 w 537"/>
              <a:gd name="T7" fmla="*/ 36 h 72"/>
              <a:gd name="T8" fmla="*/ 0 w 537"/>
              <a:gd name="T9" fmla="*/ 0 h 72"/>
              <a:gd name="T10" fmla="*/ 502 w 537"/>
              <a:gd name="T11" fmla="*/ 0 h 72"/>
              <a:gd name="T12" fmla="*/ 537 w 537"/>
              <a:gd name="T13" fmla="*/ 36 h 72"/>
              <a:gd name="T14" fmla="*/ 537 w 537"/>
              <a:gd name="T15" fmla="*/ 3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 h="72">
                <a:moveTo>
                  <a:pt x="537" y="36"/>
                </a:moveTo>
                <a:lnTo>
                  <a:pt x="502" y="72"/>
                </a:lnTo>
                <a:lnTo>
                  <a:pt x="0" y="72"/>
                </a:lnTo>
                <a:lnTo>
                  <a:pt x="35" y="36"/>
                </a:lnTo>
                <a:lnTo>
                  <a:pt x="0" y="0"/>
                </a:lnTo>
                <a:lnTo>
                  <a:pt x="502" y="0"/>
                </a:lnTo>
                <a:lnTo>
                  <a:pt x="537" y="36"/>
                </a:lnTo>
                <a:lnTo>
                  <a:pt x="537" y="36"/>
                </a:lnTo>
                <a:close/>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sz="2400">
              <a:latin typeface="Calibri" panose="020F0502020204030204" pitchFamily="34" charset="0"/>
              <a:cs typeface="Calibri" panose="020F0502020204030204" pitchFamily="34" charset="0"/>
            </a:endParaRPr>
          </a:p>
        </p:txBody>
      </p:sp>
      <p:pic>
        <p:nvPicPr>
          <p:cNvPr id="85" name="Image 84">
            <a:extLst>
              <a:ext uri="{FF2B5EF4-FFF2-40B4-BE49-F238E27FC236}">
                <a16:creationId xmlns:a16="http://schemas.microsoft.com/office/drawing/2014/main" id="{6F027519-2995-47EC-BD46-A79C807CE113}"/>
              </a:ext>
            </a:extLst>
          </p:cNvPr>
          <p:cNvPicPr>
            <a:picLocks noChangeAspect="1"/>
          </p:cNvPicPr>
          <p:nvPr/>
        </p:nvPicPr>
        <p:blipFill>
          <a:blip r:embed="rId2"/>
          <a:stretch>
            <a:fillRect/>
          </a:stretch>
        </p:blipFill>
        <p:spPr>
          <a:xfrm>
            <a:off x="10195546" y="4826015"/>
            <a:ext cx="701075" cy="455309"/>
          </a:xfrm>
          <a:prstGeom prst="rect">
            <a:avLst/>
          </a:prstGeom>
        </p:spPr>
      </p:pic>
      <p:sp>
        <p:nvSpPr>
          <p:cNvPr id="86" name="Légende à une bordure 2 85"/>
          <p:cNvSpPr/>
          <p:nvPr/>
        </p:nvSpPr>
        <p:spPr>
          <a:xfrm>
            <a:off x="448586" y="1440480"/>
            <a:ext cx="1489584" cy="1487587"/>
          </a:xfrm>
          <a:prstGeom prst="accentCallout2">
            <a:avLst>
              <a:gd name="adj1" fmla="val 36555"/>
              <a:gd name="adj2" fmla="val 100436"/>
              <a:gd name="adj3" fmla="val 101772"/>
              <a:gd name="adj4" fmla="val 100789"/>
              <a:gd name="adj5" fmla="val 127215"/>
              <a:gd name="adj6" fmla="val 180199"/>
            </a:avLst>
          </a:prstGeom>
          <a:solidFill>
            <a:srgbClr val="F0FBFE"/>
          </a:solid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1" i="0" u="none" strike="noStrike" cap="none" spc="0" normalizeH="0" baseline="0">
                <a:ln>
                  <a:noFill/>
                </a:ln>
                <a:effectLst/>
                <a:uFillTx/>
                <a:latin typeface="Calibri" panose="020F0502020204030204" pitchFamily="34" charset="0"/>
                <a:ea typeface="Helvetica Neue Medium"/>
                <a:cs typeface="Calibri" panose="020F0502020204030204" pitchFamily="34" charset="0"/>
                <a:sym typeface="Helvetica Neue Medium"/>
              </a:rPr>
              <a:t>Démarche projet</a:t>
            </a:r>
            <a:r>
              <a:rPr kumimoji="0" lang="fr-FR" b="1" i="0" u="none" strike="noStrike" cap="none" spc="0" normalizeH="0">
                <a:ln>
                  <a:noFill/>
                </a:ln>
                <a:effectLst/>
                <a:uFillTx/>
                <a:latin typeface="Calibri" panose="020F0502020204030204" pitchFamily="34" charset="0"/>
                <a:ea typeface="Helvetica Neue Medium"/>
                <a:cs typeface="Calibri" panose="020F0502020204030204" pitchFamily="34" charset="0"/>
                <a:sym typeface="Helvetica Neue Medium"/>
              </a:rPr>
              <a:t> pour lancer les usages Mon espace santé </a:t>
            </a:r>
            <a:r>
              <a:rPr kumimoji="0" lang="fr-FR" b="1" i="0" u="none" strike="noStrike" cap="none" spc="0" normalizeH="0" baseline="0">
                <a:ln>
                  <a:noFill/>
                </a:ln>
                <a:effectLst/>
                <a:uFillTx/>
                <a:latin typeface="Calibri" panose="020F0502020204030204" pitchFamily="34" charset="0"/>
                <a:ea typeface="Helvetica Neue Medium"/>
                <a:cs typeface="Calibri" panose="020F0502020204030204" pitchFamily="34" charset="0"/>
                <a:sym typeface="Helvetica Neue Medium"/>
              </a:rPr>
              <a:t> </a:t>
            </a:r>
          </a:p>
        </p:txBody>
      </p:sp>
    </p:spTree>
    <p:extLst>
      <p:ext uri="{BB962C8B-B14F-4D97-AF65-F5344CB8AC3E}">
        <p14:creationId xmlns:p14="http://schemas.microsoft.com/office/powerpoint/2010/main" val="73748999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21</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dirty="0" smtClean="0"/>
              <a:t>Déployer </a:t>
            </a:r>
            <a:r>
              <a:rPr lang="fr-FR" dirty="0"/>
              <a:t>les procédures d’</a:t>
            </a:r>
            <a:r>
              <a:rPr lang="fr-FR" dirty="0" err="1"/>
              <a:t>identito</a:t>
            </a:r>
            <a:r>
              <a:rPr lang="fr-FR" dirty="0"/>
              <a:t>-vigilance est un prérequis critique</a:t>
            </a:r>
          </a:p>
        </p:txBody>
      </p:sp>
      <p:sp>
        <p:nvSpPr>
          <p:cNvPr id="112" name="Rectangle 111"/>
          <p:cNvSpPr/>
          <p:nvPr/>
        </p:nvSpPr>
        <p:spPr>
          <a:xfrm>
            <a:off x="177387" y="1765742"/>
            <a:ext cx="2812366" cy="37959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1" i="0" u="none" strike="noStrike" cap="none" spc="0" normalizeH="0" baseline="0" dirty="0">
                <a:ln>
                  <a:noFill/>
                </a:ln>
                <a:solidFill>
                  <a:srgbClr val="DF2680"/>
                </a:solidFill>
                <a:effectLst/>
                <a:uFillTx/>
                <a:latin typeface="Calibri" panose="020F0502020204030204" pitchFamily="34" charset="0"/>
                <a:ea typeface="Helvetica Neue Medium"/>
                <a:cs typeface="Calibri" panose="020F0502020204030204" pitchFamily="34" charset="0"/>
                <a:sym typeface="Helvetica Neue Medium"/>
              </a:rPr>
              <a:t>Pourquoi c’est important</a:t>
            </a:r>
            <a:r>
              <a:rPr kumimoji="0" lang="fr-FR" b="1" i="0" u="none" strike="noStrike" cap="none" spc="0" normalizeH="0" dirty="0">
                <a:ln>
                  <a:noFill/>
                </a:ln>
                <a:solidFill>
                  <a:srgbClr val="DF2680"/>
                </a:solidFill>
                <a:effectLst/>
                <a:uFillTx/>
                <a:latin typeface="Calibri" panose="020F0502020204030204" pitchFamily="34" charset="0"/>
                <a:ea typeface="Helvetica Neue Medium"/>
                <a:cs typeface="Calibri" panose="020F0502020204030204" pitchFamily="34" charset="0"/>
                <a:sym typeface="Helvetica Neue Medium"/>
              </a:rPr>
              <a:t> ?</a:t>
            </a:r>
            <a:endParaRPr kumimoji="0" lang="fr-FR" b="1" i="0" u="none" strike="noStrike" cap="none" spc="0" normalizeH="0" baseline="0" dirty="0">
              <a:ln>
                <a:noFill/>
              </a:ln>
              <a:solidFill>
                <a:srgbClr val="DF2680"/>
              </a:solidFill>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113" name="ZoneTexte 112"/>
          <p:cNvSpPr txBox="1"/>
          <p:nvPr/>
        </p:nvSpPr>
        <p:spPr>
          <a:xfrm>
            <a:off x="103520" y="2131576"/>
            <a:ext cx="2907915" cy="3587339"/>
          </a:xfrm>
          <a:prstGeom prst="rect">
            <a:avLst/>
          </a:prstGeom>
          <a:solidFill>
            <a:schemeClr val="bg1">
              <a:lumMod val="95000"/>
            </a:schemeClr>
          </a:solidFill>
        </p:spPr>
        <p:txBody>
          <a:bodyPr wrap="square" lIns="72000" tIns="108000" rIns="72000" bIns="108000" rtlCol="0" anchor="ctr" anchorCtr="0">
            <a:noAutofit/>
          </a:bodyPr>
          <a:lstStyle/>
          <a:p>
            <a:pPr lvl="0">
              <a:spcBef>
                <a:spcPts val="400"/>
              </a:spcBef>
              <a:spcAft>
                <a:spcPts val="400"/>
              </a:spcAft>
              <a:defRPr/>
            </a:pPr>
            <a:r>
              <a:rPr lang="fr-FR" sz="1600" b="1" dirty="0" smtClean="0">
                <a:solidFill>
                  <a:srgbClr val="575757"/>
                </a:solidFill>
                <a:latin typeface="Calibri" panose="020F0502020204030204" pitchFamily="34" charset="0"/>
                <a:cs typeface="Calibri" panose="020F0502020204030204" pitchFamily="34" charset="0"/>
              </a:rPr>
              <a:t>« Le bon document au bon patient » : l’INS est la clé pour sécuriser la bonne </a:t>
            </a:r>
            <a:r>
              <a:rPr lang="fr-FR" sz="1600" b="1" dirty="0">
                <a:solidFill>
                  <a:srgbClr val="575757"/>
                </a:solidFill>
                <a:latin typeface="Calibri" panose="020F0502020204030204" pitchFamily="34" charset="0"/>
                <a:cs typeface="Calibri" panose="020F0502020204030204" pitchFamily="34" charset="0"/>
              </a:rPr>
              <a:t>l’identification numérique d’un </a:t>
            </a:r>
            <a:r>
              <a:rPr lang="fr-FR" sz="1600" dirty="0">
                <a:solidFill>
                  <a:srgbClr val="575757"/>
                </a:solidFill>
                <a:latin typeface="Calibri" panose="020F0502020204030204" pitchFamily="34" charset="0"/>
                <a:cs typeface="Calibri" panose="020F0502020204030204" pitchFamily="34" charset="0"/>
              </a:rPr>
              <a:t>patient, tout au long de son parcours de santé, et permet à tous les acteurs de sa prise en charge d’alimenter son dossier avec les documents le concernant et de rattacher simplement des documents reçus sur 1 patient à 1 dossier </a:t>
            </a:r>
            <a:r>
              <a:rPr lang="fr-FR" sz="1600" dirty="0" smtClean="0">
                <a:solidFill>
                  <a:srgbClr val="575757"/>
                </a:solidFill>
                <a:latin typeface="Calibri" panose="020F0502020204030204" pitchFamily="34" charset="0"/>
                <a:cs typeface="Calibri" panose="020F0502020204030204" pitchFamily="34" charset="0"/>
              </a:rPr>
              <a:t>existant</a:t>
            </a:r>
            <a:endParaRPr lang="fr-FR" sz="1600" dirty="0">
              <a:solidFill>
                <a:srgbClr val="575757"/>
              </a:solidFill>
              <a:latin typeface="Calibri" panose="020F0502020204030204" pitchFamily="34" charset="0"/>
              <a:cs typeface="Calibri" panose="020F0502020204030204" pitchFamily="34" charset="0"/>
            </a:endParaRPr>
          </a:p>
        </p:txBody>
      </p:sp>
      <p:sp>
        <p:nvSpPr>
          <p:cNvPr id="114" name="Légende à une bordure 2 113"/>
          <p:cNvSpPr/>
          <p:nvPr/>
        </p:nvSpPr>
        <p:spPr>
          <a:xfrm>
            <a:off x="3219464" y="1831651"/>
            <a:ext cx="8845536" cy="410369"/>
          </a:xfrm>
          <a:prstGeom prst="accentCallout2">
            <a:avLst>
              <a:gd name="adj1" fmla="val 18750"/>
              <a:gd name="adj2" fmla="val -192"/>
              <a:gd name="adj3" fmla="val 18750"/>
              <a:gd name="adj4" fmla="val -1587"/>
              <a:gd name="adj5" fmla="val 815707"/>
              <a:gd name="adj6" fmla="val -1893"/>
            </a:avLst>
          </a:prstGeom>
          <a:solidFill>
            <a:srgbClr val="F0FBFE"/>
          </a:solid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a:ln>
                  <a:noFill/>
                </a:ln>
                <a:effectLst/>
                <a:uFillTx/>
                <a:latin typeface="Calibri" panose="020F0502020204030204" pitchFamily="34" charset="0"/>
                <a:ea typeface="Helvetica Neue Medium"/>
                <a:cs typeface="Calibri" panose="020F0502020204030204" pitchFamily="34" charset="0"/>
                <a:sym typeface="Helvetica Neue Medium"/>
              </a:rPr>
              <a:t>Concrètement en établissement</a:t>
            </a:r>
            <a:r>
              <a:rPr kumimoji="0" lang="fr-FR" sz="2000" b="1" i="0" u="none" strike="noStrike" cap="none" spc="0" normalizeH="0">
                <a:ln>
                  <a:noFill/>
                </a:ln>
                <a:effectLst/>
                <a:uFillTx/>
                <a:latin typeface="Calibri" panose="020F0502020204030204" pitchFamily="34" charset="0"/>
                <a:ea typeface="Helvetica Neue Medium"/>
                <a:cs typeface="Calibri" panose="020F0502020204030204" pitchFamily="34" charset="0"/>
                <a:sym typeface="Helvetica Neue Medium"/>
              </a:rPr>
              <a:t> </a:t>
            </a:r>
            <a:endParaRPr kumimoji="0" lang="fr-FR" sz="2000" b="1" i="0" u="none" strike="noStrike" cap="none" spc="0" normalizeH="0" baseline="0">
              <a:ln>
                <a:noFill/>
              </a:ln>
              <a:effectLst/>
              <a:uFillTx/>
              <a:latin typeface="Calibri" panose="020F0502020204030204" pitchFamily="34" charset="0"/>
              <a:ea typeface="Helvetica Neue Medium"/>
              <a:cs typeface="Calibri" panose="020F0502020204030204" pitchFamily="34" charset="0"/>
              <a:sym typeface="Helvetica Neue Medium"/>
            </a:endParaRPr>
          </a:p>
        </p:txBody>
      </p:sp>
      <p:grpSp>
        <p:nvGrpSpPr>
          <p:cNvPr id="115" name="Groupe 114"/>
          <p:cNvGrpSpPr/>
          <p:nvPr/>
        </p:nvGrpSpPr>
        <p:grpSpPr>
          <a:xfrm>
            <a:off x="5288805" y="1872687"/>
            <a:ext cx="352764" cy="351530"/>
            <a:chOff x="9673906" y="2554430"/>
            <a:chExt cx="399159" cy="397763"/>
          </a:xfrm>
        </p:grpSpPr>
        <p:sp>
          <p:nvSpPr>
            <p:cNvPr id="116" name="AutoShape 11"/>
            <p:cNvSpPr>
              <a:spLocks noChangeAspect="1" noChangeArrowheads="1" noTextEdit="1"/>
            </p:cNvSpPr>
            <p:nvPr/>
          </p:nvSpPr>
          <p:spPr bwMode="auto">
            <a:xfrm>
              <a:off x="9674105" y="2554430"/>
              <a:ext cx="398162" cy="39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latin typeface="Calibri" panose="020F0502020204030204" pitchFamily="34" charset="0"/>
                <a:cs typeface="Calibri" panose="020F0502020204030204" pitchFamily="34" charset="0"/>
              </a:endParaRPr>
            </a:p>
          </p:txBody>
        </p:sp>
        <p:sp>
          <p:nvSpPr>
            <p:cNvPr id="117" name="Freeform 13"/>
            <p:cNvSpPr>
              <a:spLocks noEditPoints="1"/>
            </p:cNvSpPr>
            <p:nvPr/>
          </p:nvSpPr>
          <p:spPr bwMode="auto">
            <a:xfrm>
              <a:off x="9694452" y="2575176"/>
              <a:ext cx="33513" cy="32515"/>
            </a:xfrm>
            <a:custGeom>
              <a:avLst/>
              <a:gdLst>
                <a:gd name="T0" fmla="*/ 88 w 138"/>
                <a:gd name="T1" fmla="*/ 126 h 134"/>
                <a:gd name="T2" fmla="*/ 108 w 138"/>
                <a:gd name="T3" fmla="*/ 134 h 134"/>
                <a:gd name="T4" fmla="*/ 127 w 138"/>
                <a:gd name="T5" fmla="*/ 126 h 134"/>
                <a:gd name="T6" fmla="*/ 127 w 138"/>
                <a:gd name="T7" fmla="*/ 87 h 134"/>
                <a:gd name="T8" fmla="*/ 50 w 138"/>
                <a:gd name="T9" fmla="*/ 10 h 134"/>
                <a:gd name="T10" fmla="*/ 11 w 138"/>
                <a:gd name="T11" fmla="*/ 10 h 134"/>
                <a:gd name="T12" fmla="*/ 11 w 138"/>
                <a:gd name="T13" fmla="*/ 49 h 134"/>
                <a:gd name="T14" fmla="*/ 88 w 138"/>
                <a:gd name="T15" fmla="*/ 126 h 134"/>
                <a:gd name="T16" fmla="*/ 88 w 138"/>
                <a:gd name="T17" fmla="*/ 126 h 134"/>
                <a:gd name="T18" fmla="*/ 88 w 138"/>
                <a:gd name="T19"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4">
                  <a:moveTo>
                    <a:pt x="88" y="126"/>
                  </a:moveTo>
                  <a:cubicBezTo>
                    <a:pt x="94" y="131"/>
                    <a:pt x="101" y="134"/>
                    <a:pt x="108" y="134"/>
                  </a:cubicBezTo>
                  <a:cubicBezTo>
                    <a:pt x="115" y="134"/>
                    <a:pt x="122" y="131"/>
                    <a:pt x="127" y="126"/>
                  </a:cubicBezTo>
                  <a:cubicBezTo>
                    <a:pt x="138" y="115"/>
                    <a:pt x="138" y="98"/>
                    <a:pt x="127" y="87"/>
                  </a:cubicBezTo>
                  <a:cubicBezTo>
                    <a:pt x="50" y="10"/>
                    <a:pt x="50" y="10"/>
                    <a:pt x="50" y="10"/>
                  </a:cubicBezTo>
                  <a:cubicBezTo>
                    <a:pt x="39" y="0"/>
                    <a:pt x="22" y="0"/>
                    <a:pt x="11" y="10"/>
                  </a:cubicBezTo>
                  <a:cubicBezTo>
                    <a:pt x="0" y="21"/>
                    <a:pt x="0" y="38"/>
                    <a:pt x="11" y="49"/>
                  </a:cubicBezTo>
                  <a:lnTo>
                    <a:pt x="88" y="126"/>
                  </a:lnTo>
                  <a:close/>
                  <a:moveTo>
                    <a:pt x="88" y="126"/>
                  </a:moveTo>
                  <a:cubicBezTo>
                    <a:pt x="88" y="126"/>
                    <a:pt x="88" y="126"/>
                    <a:pt x="88" y="126"/>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sz="2000">
                <a:latin typeface="Calibri" panose="020F0502020204030204" pitchFamily="34" charset="0"/>
                <a:cs typeface="Calibri" panose="020F0502020204030204" pitchFamily="34" charset="0"/>
              </a:endParaRPr>
            </a:p>
          </p:txBody>
        </p:sp>
        <p:sp>
          <p:nvSpPr>
            <p:cNvPr id="118" name="Freeform 14"/>
            <p:cNvSpPr>
              <a:spLocks noEditPoints="1"/>
            </p:cNvSpPr>
            <p:nvPr/>
          </p:nvSpPr>
          <p:spPr bwMode="auto">
            <a:xfrm>
              <a:off x="9779032" y="2575176"/>
              <a:ext cx="33313" cy="32515"/>
            </a:xfrm>
            <a:custGeom>
              <a:avLst/>
              <a:gdLst>
                <a:gd name="T0" fmla="*/ 30 w 137"/>
                <a:gd name="T1" fmla="*/ 134 h 134"/>
                <a:gd name="T2" fmla="*/ 49 w 137"/>
                <a:gd name="T3" fmla="*/ 126 h 134"/>
                <a:gd name="T4" fmla="*/ 126 w 137"/>
                <a:gd name="T5" fmla="*/ 49 h 134"/>
                <a:gd name="T6" fmla="*/ 126 w 137"/>
                <a:gd name="T7" fmla="*/ 10 h 134"/>
                <a:gd name="T8" fmla="*/ 88 w 137"/>
                <a:gd name="T9" fmla="*/ 10 h 134"/>
                <a:gd name="T10" fmla="*/ 11 w 137"/>
                <a:gd name="T11" fmla="*/ 88 h 134"/>
                <a:gd name="T12" fmla="*/ 11 w 137"/>
                <a:gd name="T13" fmla="*/ 126 h 134"/>
                <a:gd name="T14" fmla="*/ 30 w 137"/>
                <a:gd name="T15" fmla="*/ 134 h 134"/>
                <a:gd name="T16" fmla="*/ 30 w 137"/>
                <a:gd name="T17" fmla="*/ 134 h 134"/>
                <a:gd name="T18" fmla="*/ 30 w 137"/>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4">
                  <a:moveTo>
                    <a:pt x="30" y="134"/>
                  </a:moveTo>
                  <a:cubicBezTo>
                    <a:pt x="37" y="134"/>
                    <a:pt x="44" y="131"/>
                    <a:pt x="49" y="126"/>
                  </a:cubicBezTo>
                  <a:cubicBezTo>
                    <a:pt x="126" y="49"/>
                    <a:pt x="126" y="49"/>
                    <a:pt x="126" y="49"/>
                  </a:cubicBezTo>
                  <a:cubicBezTo>
                    <a:pt x="137" y="38"/>
                    <a:pt x="137" y="21"/>
                    <a:pt x="126" y="10"/>
                  </a:cubicBezTo>
                  <a:cubicBezTo>
                    <a:pt x="116" y="0"/>
                    <a:pt x="98" y="0"/>
                    <a:pt x="88" y="10"/>
                  </a:cubicBezTo>
                  <a:cubicBezTo>
                    <a:pt x="11" y="88"/>
                    <a:pt x="11" y="88"/>
                    <a:pt x="11" y="88"/>
                  </a:cubicBezTo>
                  <a:cubicBezTo>
                    <a:pt x="0" y="98"/>
                    <a:pt x="0" y="115"/>
                    <a:pt x="11" y="126"/>
                  </a:cubicBezTo>
                  <a:cubicBezTo>
                    <a:pt x="16" y="131"/>
                    <a:pt x="23" y="134"/>
                    <a:pt x="30" y="134"/>
                  </a:cubicBezTo>
                  <a:close/>
                  <a:moveTo>
                    <a:pt x="30" y="134"/>
                  </a:moveTo>
                  <a:cubicBezTo>
                    <a:pt x="30" y="134"/>
                    <a:pt x="30" y="134"/>
                    <a:pt x="30" y="134"/>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sz="2000">
                <a:latin typeface="Calibri" panose="020F0502020204030204" pitchFamily="34" charset="0"/>
                <a:cs typeface="Calibri" panose="020F0502020204030204" pitchFamily="34" charset="0"/>
              </a:endParaRPr>
            </a:p>
          </p:txBody>
        </p:sp>
        <p:sp>
          <p:nvSpPr>
            <p:cNvPr id="119" name="Freeform 15"/>
            <p:cNvSpPr>
              <a:spLocks noEditPoints="1"/>
            </p:cNvSpPr>
            <p:nvPr/>
          </p:nvSpPr>
          <p:spPr bwMode="auto">
            <a:xfrm>
              <a:off x="9746716" y="2554430"/>
              <a:ext cx="13365" cy="39697"/>
            </a:xfrm>
            <a:custGeom>
              <a:avLst/>
              <a:gdLst>
                <a:gd name="T0" fmla="*/ 28 w 55"/>
                <a:gd name="T1" fmla="*/ 164 h 164"/>
                <a:gd name="T2" fmla="*/ 55 w 55"/>
                <a:gd name="T3" fmla="*/ 137 h 164"/>
                <a:gd name="T4" fmla="*/ 55 w 55"/>
                <a:gd name="T5" fmla="*/ 28 h 164"/>
                <a:gd name="T6" fmla="*/ 28 w 55"/>
                <a:gd name="T7" fmla="*/ 0 h 164"/>
                <a:gd name="T8" fmla="*/ 0 w 55"/>
                <a:gd name="T9" fmla="*/ 28 h 164"/>
                <a:gd name="T10" fmla="*/ 0 w 55"/>
                <a:gd name="T11" fmla="*/ 137 h 164"/>
                <a:gd name="T12" fmla="*/ 28 w 55"/>
                <a:gd name="T13" fmla="*/ 164 h 164"/>
                <a:gd name="T14" fmla="*/ 28 w 55"/>
                <a:gd name="T15" fmla="*/ 164 h 164"/>
                <a:gd name="T16" fmla="*/ 28 w 55"/>
                <a:gd name="T17"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64">
                  <a:moveTo>
                    <a:pt x="28" y="164"/>
                  </a:moveTo>
                  <a:cubicBezTo>
                    <a:pt x="43" y="164"/>
                    <a:pt x="55" y="152"/>
                    <a:pt x="55" y="137"/>
                  </a:cubicBezTo>
                  <a:cubicBezTo>
                    <a:pt x="55" y="28"/>
                    <a:pt x="55" y="28"/>
                    <a:pt x="55" y="28"/>
                  </a:cubicBezTo>
                  <a:cubicBezTo>
                    <a:pt x="55" y="13"/>
                    <a:pt x="43" y="0"/>
                    <a:pt x="28" y="0"/>
                  </a:cubicBezTo>
                  <a:cubicBezTo>
                    <a:pt x="13" y="0"/>
                    <a:pt x="0" y="13"/>
                    <a:pt x="0" y="28"/>
                  </a:cubicBezTo>
                  <a:cubicBezTo>
                    <a:pt x="0" y="137"/>
                    <a:pt x="0" y="137"/>
                    <a:pt x="0" y="137"/>
                  </a:cubicBezTo>
                  <a:cubicBezTo>
                    <a:pt x="0" y="152"/>
                    <a:pt x="13" y="164"/>
                    <a:pt x="28" y="164"/>
                  </a:cubicBezTo>
                  <a:close/>
                  <a:moveTo>
                    <a:pt x="28" y="164"/>
                  </a:moveTo>
                  <a:cubicBezTo>
                    <a:pt x="28" y="164"/>
                    <a:pt x="28" y="164"/>
                    <a:pt x="28" y="164"/>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sz="2000">
                <a:latin typeface="Calibri" panose="020F0502020204030204" pitchFamily="34" charset="0"/>
                <a:cs typeface="Calibri" panose="020F0502020204030204" pitchFamily="34" charset="0"/>
              </a:endParaRPr>
            </a:p>
          </p:txBody>
        </p:sp>
        <p:sp>
          <p:nvSpPr>
            <p:cNvPr id="120" name="Freeform 16"/>
            <p:cNvSpPr>
              <a:spLocks noEditPoints="1"/>
            </p:cNvSpPr>
            <p:nvPr/>
          </p:nvSpPr>
          <p:spPr bwMode="auto">
            <a:xfrm>
              <a:off x="9673906" y="2627240"/>
              <a:ext cx="39896" cy="13166"/>
            </a:xfrm>
            <a:custGeom>
              <a:avLst/>
              <a:gdLst>
                <a:gd name="T0" fmla="*/ 164 w 164"/>
                <a:gd name="T1" fmla="*/ 27 h 54"/>
                <a:gd name="T2" fmla="*/ 137 w 164"/>
                <a:gd name="T3" fmla="*/ 0 h 54"/>
                <a:gd name="T4" fmla="*/ 27 w 164"/>
                <a:gd name="T5" fmla="*/ 0 h 54"/>
                <a:gd name="T6" fmla="*/ 0 w 164"/>
                <a:gd name="T7" fmla="*/ 27 h 54"/>
                <a:gd name="T8" fmla="*/ 27 w 164"/>
                <a:gd name="T9" fmla="*/ 54 h 54"/>
                <a:gd name="T10" fmla="*/ 137 w 164"/>
                <a:gd name="T11" fmla="*/ 54 h 54"/>
                <a:gd name="T12" fmla="*/ 164 w 164"/>
                <a:gd name="T13" fmla="*/ 27 h 54"/>
                <a:gd name="T14" fmla="*/ 164 w 164"/>
                <a:gd name="T15" fmla="*/ 27 h 54"/>
                <a:gd name="T16" fmla="*/ 164 w 164"/>
                <a:gd name="T17"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
                  <a:moveTo>
                    <a:pt x="164" y="27"/>
                  </a:moveTo>
                  <a:cubicBezTo>
                    <a:pt x="164" y="12"/>
                    <a:pt x="152" y="0"/>
                    <a:pt x="137" y="0"/>
                  </a:cubicBezTo>
                  <a:cubicBezTo>
                    <a:pt x="27" y="0"/>
                    <a:pt x="27" y="0"/>
                    <a:pt x="27" y="0"/>
                  </a:cubicBezTo>
                  <a:cubicBezTo>
                    <a:pt x="12" y="0"/>
                    <a:pt x="0" y="12"/>
                    <a:pt x="0" y="27"/>
                  </a:cubicBezTo>
                  <a:cubicBezTo>
                    <a:pt x="0" y="42"/>
                    <a:pt x="12" y="54"/>
                    <a:pt x="27" y="54"/>
                  </a:cubicBezTo>
                  <a:cubicBezTo>
                    <a:pt x="137" y="54"/>
                    <a:pt x="137" y="54"/>
                    <a:pt x="137" y="54"/>
                  </a:cubicBezTo>
                  <a:cubicBezTo>
                    <a:pt x="152" y="54"/>
                    <a:pt x="164" y="42"/>
                    <a:pt x="164" y="27"/>
                  </a:cubicBezTo>
                  <a:close/>
                  <a:moveTo>
                    <a:pt x="164" y="27"/>
                  </a:moveTo>
                  <a:cubicBezTo>
                    <a:pt x="164" y="27"/>
                    <a:pt x="164" y="27"/>
                    <a:pt x="164" y="27"/>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sz="2000">
                <a:latin typeface="Calibri" panose="020F0502020204030204" pitchFamily="34" charset="0"/>
                <a:cs typeface="Calibri" panose="020F0502020204030204" pitchFamily="34" charset="0"/>
              </a:endParaRPr>
            </a:p>
          </p:txBody>
        </p:sp>
        <p:sp>
          <p:nvSpPr>
            <p:cNvPr id="121" name="Freeform 17"/>
            <p:cNvSpPr>
              <a:spLocks noEditPoints="1"/>
            </p:cNvSpPr>
            <p:nvPr/>
          </p:nvSpPr>
          <p:spPr bwMode="auto">
            <a:xfrm>
              <a:off x="9694452" y="2659157"/>
              <a:ext cx="33513" cy="32715"/>
            </a:xfrm>
            <a:custGeom>
              <a:avLst/>
              <a:gdLst>
                <a:gd name="T0" fmla="*/ 88 w 138"/>
                <a:gd name="T1" fmla="*/ 11 h 135"/>
                <a:gd name="T2" fmla="*/ 11 w 138"/>
                <a:gd name="T3" fmla="*/ 88 h 135"/>
                <a:gd name="T4" fmla="*/ 11 w 138"/>
                <a:gd name="T5" fmla="*/ 127 h 135"/>
                <a:gd name="T6" fmla="*/ 30 w 138"/>
                <a:gd name="T7" fmla="*/ 135 h 135"/>
                <a:gd name="T8" fmla="*/ 50 w 138"/>
                <a:gd name="T9" fmla="*/ 127 h 135"/>
                <a:gd name="T10" fmla="*/ 127 w 138"/>
                <a:gd name="T11" fmla="*/ 49 h 135"/>
                <a:gd name="T12" fmla="*/ 127 w 138"/>
                <a:gd name="T13" fmla="*/ 11 h 135"/>
                <a:gd name="T14" fmla="*/ 88 w 138"/>
                <a:gd name="T15" fmla="*/ 11 h 135"/>
                <a:gd name="T16" fmla="*/ 88 w 138"/>
                <a:gd name="T17" fmla="*/ 11 h 135"/>
                <a:gd name="T18" fmla="*/ 88 w 138"/>
                <a:gd name="T19" fmla="*/ 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5">
                  <a:moveTo>
                    <a:pt x="88" y="11"/>
                  </a:moveTo>
                  <a:cubicBezTo>
                    <a:pt x="11" y="88"/>
                    <a:pt x="11" y="88"/>
                    <a:pt x="11" y="88"/>
                  </a:cubicBezTo>
                  <a:cubicBezTo>
                    <a:pt x="0" y="99"/>
                    <a:pt x="0" y="116"/>
                    <a:pt x="11" y="127"/>
                  </a:cubicBezTo>
                  <a:cubicBezTo>
                    <a:pt x="16" y="132"/>
                    <a:pt x="23" y="135"/>
                    <a:pt x="30" y="135"/>
                  </a:cubicBezTo>
                  <a:cubicBezTo>
                    <a:pt x="37" y="135"/>
                    <a:pt x="44" y="132"/>
                    <a:pt x="50" y="127"/>
                  </a:cubicBezTo>
                  <a:cubicBezTo>
                    <a:pt x="127" y="49"/>
                    <a:pt x="127" y="49"/>
                    <a:pt x="127" y="49"/>
                  </a:cubicBezTo>
                  <a:cubicBezTo>
                    <a:pt x="138" y="39"/>
                    <a:pt x="138" y="22"/>
                    <a:pt x="127" y="11"/>
                  </a:cubicBezTo>
                  <a:cubicBezTo>
                    <a:pt x="116" y="0"/>
                    <a:pt x="99" y="0"/>
                    <a:pt x="88" y="11"/>
                  </a:cubicBezTo>
                  <a:close/>
                  <a:moveTo>
                    <a:pt x="88" y="11"/>
                  </a:moveTo>
                  <a:cubicBezTo>
                    <a:pt x="88" y="11"/>
                    <a:pt x="88" y="11"/>
                    <a:pt x="88" y="11"/>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sz="2000">
                <a:latin typeface="Calibri" panose="020F0502020204030204" pitchFamily="34" charset="0"/>
                <a:cs typeface="Calibri" panose="020F0502020204030204" pitchFamily="34" charset="0"/>
              </a:endParaRPr>
            </a:p>
          </p:txBody>
        </p:sp>
        <p:sp>
          <p:nvSpPr>
            <p:cNvPr id="122" name="Freeform 18"/>
            <p:cNvSpPr>
              <a:spLocks noEditPoints="1"/>
            </p:cNvSpPr>
            <p:nvPr/>
          </p:nvSpPr>
          <p:spPr bwMode="auto">
            <a:xfrm>
              <a:off x="9726170" y="2603702"/>
              <a:ext cx="346895" cy="347295"/>
            </a:xfrm>
            <a:custGeom>
              <a:avLst/>
              <a:gdLst>
                <a:gd name="T0" fmla="*/ 1422 w 1427"/>
                <a:gd name="T1" fmla="*/ 1070 h 1435"/>
                <a:gd name="T2" fmla="*/ 1379 w 1427"/>
                <a:gd name="T3" fmla="*/ 889 h 1435"/>
                <a:gd name="T4" fmla="*/ 1296 w 1427"/>
                <a:gd name="T5" fmla="*/ 633 h 1435"/>
                <a:gd name="T6" fmla="*/ 1118 w 1427"/>
                <a:gd name="T7" fmla="*/ 326 h 1435"/>
                <a:gd name="T8" fmla="*/ 969 w 1427"/>
                <a:gd name="T9" fmla="*/ 286 h 1435"/>
                <a:gd name="T10" fmla="*/ 929 w 1427"/>
                <a:gd name="T11" fmla="*/ 327 h 1435"/>
                <a:gd name="T12" fmla="*/ 853 w 1427"/>
                <a:gd name="T13" fmla="*/ 273 h 1435"/>
                <a:gd name="T14" fmla="*/ 749 w 1427"/>
                <a:gd name="T15" fmla="*/ 287 h 1435"/>
                <a:gd name="T16" fmla="*/ 688 w 1427"/>
                <a:gd name="T17" fmla="*/ 362 h 1435"/>
                <a:gd name="T18" fmla="*/ 533 w 1427"/>
                <a:gd name="T19" fmla="*/ 349 h 1435"/>
                <a:gd name="T20" fmla="*/ 471 w 1427"/>
                <a:gd name="T21" fmla="*/ 425 h 1435"/>
                <a:gd name="T22" fmla="*/ 236 w 1427"/>
                <a:gd name="T23" fmla="*/ 94 h 1435"/>
                <a:gd name="T24" fmla="*/ 64 w 1427"/>
                <a:gd name="T25" fmla="*/ 39 h 1435"/>
                <a:gd name="T26" fmla="*/ 5 w 1427"/>
                <a:gd name="T27" fmla="*/ 121 h 1435"/>
                <a:gd name="T28" fmla="*/ 25 w 1427"/>
                <a:gd name="T29" fmla="*/ 220 h 1435"/>
                <a:gd name="T30" fmla="*/ 403 w 1427"/>
                <a:gd name="T31" fmla="*/ 834 h 1435"/>
                <a:gd name="T32" fmla="*/ 441 w 1427"/>
                <a:gd name="T33" fmla="*/ 843 h 1435"/>
                <a:gd name="T34" fmla="*/ 450 w 1427"/>
                <a:gd name="T35" fmla="*/ 806 h 1435"/>
                <a:gd name="T36" fmla="*/ 72 w 1427"/>
                <a:gd name="T37" fmla="*/ 192 h 1435"/>
                <a:gd name="T38" fmla="*/ 59 w 1427"/>
                <a:gd name="T39" fmla="*/ 131 h 1435"/>
                <a:gd name="T40" fmla="*/ 92 w 1427"/>
                <a:gd name="T41" fmla="*/ 86 h 1435"/>
                <a:gd name="T42" fmla="*/ 192 w 1427"/>
                <a:gd name="T43" fmla="*/ 126 h 1435"/>
                <a:gd name="T44" fmla="*/ 484 w 1427"/>
                <a:gd name="T45" fmla="*/ 537 h 1435"/>
                <a:gd name="T46" fmla="*/ 521 w 1427"/>
                <a:gd name="T47" fmla="*/ 544 h 1435"/>
                <a:gd name="T48" fmla="*/ 530 w 1427"/>
                <a:gd name="T49" fmla="*/ 508 h 1435"/>
                <a:gd name="T50" fmla="*/ 522 w 1427"/>
                <a:gd name="T51" fmla="*/ 446 h 1435"/>
                <a:gd name="T52" fmla="*/ 560 w 1427"/>
                <a:gd name="T53" fmla="*/ 396 h 1435"/>
                <a:gd name="T54" fmla="*/ 672 w 1427"/>
                <a:gd name="T55" fmla="*/ 426 h 1435"/>
                <a:gd name="T56" fmla="*/ 699 w 1427"/>
                <a:gd name="T57" fmla="*/ 473 h 1435"/>
                <a:gd name="T58" fmla="*/ 699 w 1427"/>
                <a:gd name="T59" fmla="*/ 473 h 1435"/>
                <a:gd name="T60" fmla="*/ 736 w 1427"/>
                <a:gd name="T61" fmla="*/ 483 h 1435"/>
                <a:gd name="T62" fmla="*/ 746 w 1427"/>
                <a:gd name="T63" fmla="*/ 446 h 1435"/>
                <a:gd name="T64" fmla="*/ 776 w 1427"/>
                <a:gd name="T65" fmla="*/ 334 h 1435"/>
                <a:gd name="T66" fmla="*/ 839 w 1427"/>
                <a:gd name="T67" fmla="*/ 326 h 1435"/>
                <a:gd name="T68" fmla="*/ 888 w 1427"/>
                <a:gd name="T69" fmla="*/ 364 h 1435"/>
                <a:gd name="T70" fmla="*/ 929 w 1427"/>
                <a:gd name="T71" fmla="*/ 435 h 1435"/>
                <a:gd name="T72" fmla="*/ 929 w 1427"/>
                <a:gd name="T73" fmla="*/ 435 h 1435"/>
                <a:gd name="T74" fmla="*/ 967 w 1427"/>
                <a:gd name="T75" fmla="*/ 445 h 1435"/>
                <a:gd name="T76" fmla="*/ 977 w 1427"/>
                <a:gd name="T77" fmla="*/ 408 h 1435"/>
                <a:gd name="T78" fmla="*/ 972 w 1427"/>
                <a:gd name="T79" fmla="*/ 366 h 1435"/>
                <a:gd name="T80" fmla="*/ 997 w 1427"/>
                <a:gd name="T81" fmla="*/ 333 h 1435"/>
                <a:gd name="T82" fmla="*/ 1071 w 1427"/>
                <a:gd name="T83" fmla="*/ 353 h 1435"/>
                <a:gd name="T84" fmla="*/ 1249 w 1427"/>
                <a:gd name="T85" fmla="*/ 660 h 1435"/>
                <a:gd name="T86" fmla="*/ 1324 w 1427"/>
                <a:gd name="T87" fmla="*/ 896 h 1435"/>
                <a:gd name="T88" fmla="*/ 1362 w 1427"/>
                <a:gd name="T89" fmla="*/ 1068 h 1435"/>
                <a:gd name="T90" fmla="*/ 834 w 1427"/>
                <a:gd name="T91" fmla="*/ 1373 h 1435"/>
                <a:gd name="T92" fmla="*/ 416 w 1427"/>
                <a:gd name="T93" fmla="*/ 1063 h 1435"/>
                <a:gd name="T94" fmla="*/ 356 w 1427"/>
                <a:gd name="T95" fmla="*/ 1030 h 1435"/>
                <a:gd name="T96" fmla="*/ 270 w 1427"/>
                <a:gd name="T97" fmla="*/ 898 h 1435"/>
                <a:gd name="T98" fmla="*/ 313 w 1427"/>
                <a:gd name="T99" fmla="*/ 822 h 1435"/>
                <a:gd name="T100" fmla="*/ 323 w 1427"/>
                <a:gd name="T101" fmla="*/ 785 h 1435"/>
                <a:gd name="T102" fmla="*/ 285 w 1427"/>
                <a:gd name="T103" fmla="*/ 775 h 1435"/>
                <a:gd name="T104" fmla="*/ 215 w 1427"/>
                <a:gd name="T105" fmla="*/ 898 h 1435"/>
                <a:gd name="T106" fmla="*/ 330 w 1427"/>
                <a:gd name="T107" fmla="*/ 1078 h 1435"/>
                <a:gd name="T108" fmla="*/ 388 w 1427"/>
                <a:gd name="T109" fmla="*/ 1111 h 1435"/>
                <a:gd name="T110" fmla="*/ 808 w 1427"/>
                <a:gd name="T111" fmla="*/ 1425 h 1435"/>
                <a:gd name="T112" fmla="*/ 829 w 1427"/>
                <a:gd name="T113" fmla="*/ 1435 h 1435"/>
                <a:gd name="T114" fmla="*/ 842 w 1427"/>
                <a:gd name="T115" fmla="*/ 1431 h 1435"/>
                <a:gd name="T116" fmla="*/ 1410 w 1427"/>
                <a:gd name="T117" fmla="*/ 1103 h 1435"/>
                <a:gd name="T118" fmla="*/ 1422 w 1427"/>
                <a:gd name="T119" fmla="*/ 1070 h 1435"/>
                <a:gd name="T120" fmla="*/ 1422 w 1427"/>
                <a:gd name="T121" fmla="*/ 1070 h 1435"/>
                <a:gd name="T122" fmla="*/ 1422 w 1427"/>
                <a:gd name="T123" fmla="*/ 107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7" h="1435">
                  <a:moveTo>
                    <a:pt x="1422" y="1070"/>
                  </a:moveTo>
                  <a:cubicBezTo>
                    <a:pt x="1392" y="995"/>
                    <a:pt x="1385" y="941"/>
                    <a:pt x="1379" y="889"/>
                  </a:cubicBezTo>
                  <a:cubicBezTo>
                    <a:pt x="1370" y="818"/>
                    <a:pt x="1361" y="745"/>
                    <a:pt x="1296" y="633"/>
                  </a:cubicBezTo>
                  <a:cubicBezTo>
                    <a:pt x="1118" y="326"/>
                    <a:pt x="1118" y="326"/>
                    <a:pt x="1118" y="326"/>
                  </a:cubicBezTo>
                  <a:cubicBezTo>
                    <a:pt x="1090" y="276"/>
                    <a:pt x="1019" y="257"/>
                    <a:pt x="969" y="286"/>
                  </a:cubicBezTo>
                  <a:cubicBezTo>
                    <a:pt x="953" y="295"/>
                    <a:pt x="939" y="310"/>
                    <a:pt x="929" y="327"/>
                  </a:cubicBezTo>
                  <a:cubicBezTo>
                    <a:pt x="911" y="300"/>
                    <a:pt x="884" y="281"/>
                    <a:pt x="853" y="273"/>
                  </a:cubicBezTo>
                  <a:cubicBezTo>
                    <a:pt x="817" y="264"/>
                    <a:pt x="781" y="268"/>
                    <a:pt x="749" y="287"/>
                  </a:cubicBezTo>
                  <a:cubicBezTo>
                    <a:pt x="719" y="304"/>
                    <a:pt x="698" y="331"/>
                    <a:pt x="688" y="362"/>
                  </a:cubicBezTo>
                  <a:cubicBezTo>
                    <a:pt x="645" y="326"/>
                    <a:pt x="583" y="319"/>
                    <a:pt x="533" y="349"/>
                  </a:cubicBezTo>
                  <a:cubicBezTo>
                    <a:pt x="503" y="366"/>
                    <a:pt x="481" y="392"/>
                    <a:pt x="471" y="425"/>
                  </a:cubicBezTo>
                  <a:cubicBezTo>
                    <a:pt x="236" y="94"/>
                    <a:pt x="236" y="94"/>
                    <a:pt x="236" y="94"/>
                  </a:cubicBezTo>
                  <a:cubicBezTo>
                    <a:pt x="167" y="0"/>
                    <a:pt x="99" y="19"/>
                    <a:pt x="64" y="39"/>
                  </a:cubicBezTo>
                  <a:cubicBezTo>
                    <a:pt x="33" y="57"/>
                    <a:pt x="12" y="86"/>
                    <a:pt x="5" y="121"/>
                  </a:cubicBezTo>
                  <a:cubicBezTo>
                    <a:pt x="0" y="153"/>
                    <a:pt x="7" y="188"/>
                    <a:pt x="25" y="220"/>
                  </a:cubicBezTo>
                  <a:cubicBezTo>
                    <a:pt x="403" y="834"/>
                    <a:pt x="403" y="834"/>
                    <a:pt x="403" y="834"/>
                  </a:cubicBezTo>
                  <a:cubicBezTo>
                    <a:pt x="411" y="847"/>
                    <a:pt x="428" y="851"/>
                    <a:pt x="441" y="843"/>
                  </a:cubicBezTo>
                  <a:cubicBezTo>
                    <a:pt x="454" y="835"/>
                    <a:pt x="458" y="818"/>
                    <a:pt x="450" y="806"/>
                  </a:cubicBezTo>
                  <a:cubicBezTo>
                    <a:pt x="72" y="192"/>
                    <a:pt x="72" y="192"/>
                    <a:pt x="72" y="192"/>
                  </a:cubicBezTo>
                  <a:cubicBezTo>
                    <a:pt x="60" y="172"/>
                    <a:pt x="56" y="150"/>
                    <a:pt x="59" y="131"/>
                  </a:cubicBezTo>
                  <a:cubicBezTo>
                    <a:pt x="63" y="112"/>
                    <a:pt x="74" y="97"/>
                    <a:pt x="92" y="86"/>
                  </a:cubicBezTo>
                  <a:cubicBezTo>
                    <a:pt x="104" y="79"/>
                    <a:pt x="141" y="58"/>
                    <a:pt x="192" y="126"/>
                  </a:cubicBezTo>
                  <a:cubicBezTo>
                    <a:pt x="484" y="537"/>
                    <a:pt x="484" y="537"/>
                    <a:pt x="484" y="537"/>
                  </a:cubicBezTo>
                  <a:cubicBezTo>
                    <a:pt x="492" y="549"/>
                    <a:pt x="509" y="552"/>
                    <a:pt x="521" y="544"/>
                  </a:cubicBezTo>
                  <a:cubicBezTo>
                    <a:pt x="533" y="537"/>
                    <a:pt x="537" y="520"/>
                    <a:pt x="530" y="508"/>
                  </a:cubicBezTo>
                  <a:cubicBezTo>
                    <a:pt x="519" y="489"/>
                    <a:pt x="516" y="467"/>
                    <a:pt x="522" y="446"/>
                  </a:cubicBezTo>
                  <a:cubicBezTo>
                    <a:pt x="527" y="424"/>
                    <a:pt x="541" y="407"/>
                    <a:pt x="560" y="396"/>
                  </a:cubicBezTo>
                  <a:cubicBezTo>
                    <a:pt x="599" y="373"/>
                    <a:pt x="649" y="387"/>
                    <a:pt x="672" y="426"/>
                  </a:cubicBezTo>
                  <a:cubicBezTo>
                    <a:pt x="699" y="473"/>
                    <a:pt x="699" y="473"/>
                    <a:pt x="699" y="473"/>
                  </a:cubicBezTo>
                  <a:cubicBezTo>
                    <a:pt x="699" y="473"/>
                    <a:pt x="699" y="473"/>
                    <a:pt x="699" y="473"/>
                  </a:cubicBezTo>
                  <a:cubicBezTo>
                    <a:pt x="707" y="486"/>
                    <a:pt x="723" y="491"/>
                    <a:pt x="736" y="483"/>
                  </a:cubicBezTo>
                  <a:cubicBezTo>
                    <a:pt x="750" y="476"/>
                    <a:pt x="754" y="459"/>
                    <a:pt x="746" y="446"/>
                  </a:cubicBezTo>
                  <a:cubicBezTo>
                    <a:pt x="724" y="407"/>
                    <a:pt x="737" y="357"/>
                    <a:pt x="776" y="334"/>
                  </a:cubicBezTo>
                  <a:cubicBezTo>
                    <a:pt x="795" y="323"/>
                    <a:pt x="818" y="320"/>
                    <a:pt x="839" y="326"/>
                  </a:cubicBezTo>
                  <a:cubicBezTo>
                    <a:pt x="860" y="331"/>
                    <a:pt x="877" y="345"/>
                    <a:pt x="888" y="364"/>
                  </a:cubicBezTo>
                  <a:cubicBezTo>
                    <a:pt x="929" y="435"/>
                    <a:pt x="929" y="435"/>
                    <a:pt x="929" y="435"/>
                  </a:cubicBezTo>
                  <a:cubicBezTo>
                    <a:pt x="929" y="435"/>
                    <a:pt x="929" y="435"/>
                    <a:pt x="929" y="435"/>
                  </a:cubicBezTo>
                  <a:cubicBezTo>
                    <a:pt x="937" y="448"/>
                    <a:pt x="954" y="452"/>
                    <a:pt x="967" y="445"/>
                  </a:cubicBezTo>
                  <a:cubicBezTo>
                    <a:pt x="980" y="437"/>
                    <a:pt x="984" y="421"/>
                    <a:pt x="977" y="408"/>
                  </a:cubicBezTo>
                  <a:cubicBezTo>
                    <a:pt x="970" y="396"/>
                    <a:pt x="968" y="381"/>
                    <a:pt x="972" y="366"/>
                  </a:cubicBezTo>
                  <a:cubicBezTo>
                    <a:pt x="976" y="352"/>
                    <a:pt x="985" y="340"/>
                    <a:pt x="997" y="333"/>
                  </a:cubicBezTo>
                  <a:cubicBezTo>
                    <a:pt x="1020" y="319"/>
                    <a:pt x="1057" y="329"/>
                    <a:pt x="1071" y="353"/>
                  </a:cubicBezTo>
                  <a:cubicBezTo>
                    <a:pt x="1249" y="660"/>
                    <a:pt x="1249" y="660"/>
                    <a:pt x="1249" y="660"/>
                  </a:cubicBezTo>
                  <a:cubicBezTo>
                    <a:pt x="1308" y="763"/>
                    <a:pt x="1316" y="827"/>
                    <a:pt x="1324" y="896"/>
                  </a:cubicBezTo>
                  <a:cubicBezTo>
                    <a:pt x="1331" y="946"/>
                    <a:pt x="1337" y="998"/>
                    <a:pt x="1362" y="1068"/>
                  </a:cubicBezTo>
                  <a:cubicBezTo>
                    <a:pt x="834" y="1373"/>
                    <a:pt x="834" y="1373"/>
                    <a:pt x="834" y="1373"/>
                  </a:cubicBezTo>
                  <a:cubicBezTo>
                    <a:pt x="742" y="1274"/>
                    <a:pt x="601" y="1170"/>
                    <a:pt x="416" y="1063"/>
                  </a:cubicBezTo>
                  <a:cubicBezTo>
                    <a:pt x="395" y="1052"/>
                    <a:pt x="375" y="1041"/>
                    <a:pt x="356" y="1030"/>
                  </a:cubicBezTo>
                  <a:cubicBezTo>
                    <a:pt x="306" y="1003"/>
                    <a:pt x="270" y="948"/>
                    <a:pt x="270" y="898"/>
                  </a:cubicBezTo>
                  <a:cubicBezTo>
                    <a:pt x="269" y="875"/>
                    <a:pt x="277" y="843"/>
                    <a:pt x="313" y="822"/>
                  </a:cubicBezTo>
                  <a:cubicBezTo>
                    <a:pt x="326" y="815"/>
                    <a:pt x="330" y="798"/>
                    <a:pt x="323" y="785"/>
                  </a:cubicBezTo>
                  <a:cubicBezTo>
                    <a:pt x="315" y="772"/>
                    <a:pt x="298" y="768"/>
                    <a:pt x="285" y="775"/>
                  </a:cubicBezTo>
                  <a:cubicBezTo>
                    <a:pt x="239" y="802"/>
                    <a:pt x="214" y="845"/>
                    <a:pt x="215" y="898"/>
                  </a:cubicBezTo>
                  <a:cubicBezTo>
                    <a:pt x="216" y="969"/>
                    <a:pt x="262" y="1041"/>
                    <a:pt x="330" y="1078"/>
                  </a:cubicBezTo>
                  <a:cubicBezTo>
                    <a:pt x="349" y="1089"/>
                    <a:pt x="369" y="1099"/>
                    <a:pt x="388" y="1111"/>
                  </a:cubicBezTo>
                  <a:cubicBezTo>
                    <a:pt x="579" y="1220"/>
                    <a:pt x="721" y="1326"/>
                    <a:pt x="808" y="1425"/>
                  </a:cubicBezTo>
                  <a:cubicBezTo>
                    <a:pt x="813" y="1431"/>
                    <a:pt x="821" y="1435"/>
                    <a:pt x="829" y="1435"/>
                  </a:cubicBezTo>
                  <a:cubicBezTo>
                    <a:pt x="833" y="1435"/>
                    <a:pt x="838" y="1433"/>
                    <a:pt x="842" y="1431"/>
                  </a:cubicBezTo>
                  <a:cubicBezTo>
                    <a:pt x="1410" y="1103"/>
                    <a:pt x="1410" y="1103"/>
                    <a:pt x="1410" y="1103"/>
                  </a:cubicBezTo>
                  <a:cubicBezTo>
                    <a:pt x="1422" y="1097"/>
                    <a:pt x="1427" y="1082"/>
                    <a:pt x="1422" y="1070"/>
                  </a:cubicBezTo>
                  <a:close/>
                  <a:moveTo>
                    <a:pt x="1422" y="1070"/>
                  </a:moveTo>
                  <a:cubicBezTo>
                    <a:pt x="1422" y="1070"/>
                    <a:pt x="1422" y="1070"/>
                    <a:pt x="1422" y="107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sz="2000">
                <a:latin typeface="Calibri" panose="020F0502020204030204" pitchFamily="34" charset="0"/>
                <a:cs typeface="Calibri" panose="020F0502020204030204" pitchFamily="34" charset="0"/>
              </a:endParaRPr>
            </a:p>
          </p:txBody>
        </p:sp>
      </p:grpSp>
      <p:sp>
        <p:nvSpPr>
          <p:cNvPr id="123" name="Rectangle 122"/>
          <p:cNvSpPr/>
          <p:nvPr/>
        </p:nvSpPr>
        <p:spPr>
          <a:xfrm>
            <a:off x="3219464" y="2353462"/>
            <a:ext cx="3582714" cy="348813"/>
          </a:xfrm>
          <a:prstGeom prst="rect">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1600" b="1" i="0" u="none" strike="noStrike" cap="none" spc="0" normalizeH="0" baseline="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rPr>
              <a:t>Des travaux techniques</a:t>
            </a:r>
            <a:r>
              <a:rPr kumimoji="0" lang="fr-FR" sz="1600" b="1" i="0" u="none" strike="noStrike" cap="none" spc="0" normalizeH="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rPr>
              <a:t> avec les éditeurs</a:t>
            </a:r>
            <a:endParaRPr kumimoji="0" lang="fr-FR" sz="1600" b="1" i="0" u="none" strike="noStrike" cap="none" spc="0" normalizeH="0" baseline="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124" name="Rectangle 123"/>
          <p:cNvSpPr/>
          <p:nvPr/>
        </p:nvSpPr>
        <p:spPr>
          <a:xfrm>
            <a:off x="6900451" y="2353462"/>
            <a:ext cx="5164549" cy="348813"/>
          </a:xfrm>
          <a:prstGeom prst="rect">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1600" b="1" i="0" u="none" strike="noStrike" cap="none" spc="0" normalizeH="0" baseline="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rPr>
              <a:t>Des travaux organisationnels</a:t>
            </a:r>
            <a:r>
              <a:rPr kumimoji="0" lang="fr-FR" sz="1600" b="1" i="0" u="none" strike="noStrike" cap="none" spc="0" normalizeH="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rPr>
              <a:t> d’</a:t>
            </a:r>
            <a:r>
              <a:rPr kumimoji="0" lang="fr-FR" sz="1600" b="1" i="0" u="none" strike="noStrike" cap="none" spc="0" normalizeH="0" err="1">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rPr>
              <a:t>identito</a:t>
            </a:r>
            <a:r>
              <a:rPr kumimoji="0" lang="fr-FR" sz="1600" b="1" i="0" u="none" strike="noStrike" cap="none" spc="0" normalizeH="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rPr>
              <a:t> vigilance</a:t>
            </a:r>
            <a:endParaRPr kumimoji="0" lang="fr-FR" sz="1600" b="1" i="0" u="none" strike="noStrike" cap="none" spc="0" normalizeH="0" baseline="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125" name="ZoneTexte 124"/>
          <p:cNvSpPr txBox="1"/>
          <p:nvPr/>
        </p:nvSpPr>
        <p:spPr>
          <a:xfrm>
            <a:off x="3317738" y="3495250"/>
            <a:ext cx="1656000" cy="1656000"/>
          </a:xfrm>
          <a:prstGeom prst="rect">
            <a:avLst/>
          </a:prstGeom>
          <a:solidFill>
            <a:srgbClr val="F2F2F2"/>
          </a:solidFill>
        </p:spPr>
        <p:txBody>
          <a:bodyPr wrap="square" lIns="72000" tIns="108000" rIns="72000" bIns="108000" rtlCol="0" anchor="ctr" anchorCtr="0">
            <a:noAutofit/>
          </a:bodyPr>
          <a:lstStyle/>
          <a:p>
            <a:r>
              <a:rPr lang="fr-FR" sz="1400">
                <a:solidFill>
                  <a:srgbClr val="575757"/>
                </a:solidFill>
                <a:latin typeface="Calibri" panose="020F0502020204030204" pitchFamily="34" charset="0"/>
                <a:cs typeface="Calibri" panose="020F0502020204030204" pitchFamily="34" charset="0"/>
              </a:rPr>
              <a:t>Déploiement d’une </a:t>
            </a:r>
            <a:r>
              <a:rPr lang="fr-FR" sz="1400" b="1">
                <a:solidFill>
                  <a:srgbClr val="DF2680"/>
                </a:solidFill>
                <a:latin typeface="Calibri" panose="020F0502020204030204" pitchFamily="34" charset="0"/>
                <a:cs typeface="Calibri" panose="020F0502020204030204" pitchFamily="34" charset="0"/>
              </a:rPr>
              <a:t>solution maître des identités INS compatible </a:t>
            </a:r>
            <a:r>
              <a:rPr lang="fr-FR" sz="1400">
                <a:solidFill>
                  <a:srgbClr val="575757"/>
                </a:solidFill>
                <a:latin typeface="Calibri" panose="020F0502020204030204" pitchFamily="34" charset="0"/>
                <a:cs typeface="Calibri" panose="020F0502020204030204" pitchFamily="34" charset="0"/>
              </a:rPr>
              <a:t>référencée Ségur : appel au </a:t>
            </a:r>
            <a:r>
              <a:rPr lang="fr-FR" sz="1400" err="1">
                <a:solidFill>
                  <a:srgbClr val="575757"/>
                </a:solidFill>
                <a:latin typeface="Calibri" panose="020F0502020204030204" pitchFamily="34" charset="0"/>
                <a:cs typeface="Calibri" panose="020F0502020204030204" pitchFamily="34" charset="0"/>
              </a:rPr>
              <a:t>téléservice</a:t>
            </a:r>
            <a:r>
              <a:rPr lang="fr-FR" sz="1400">
                <a:solidFill>
                  <a:srgbClr val="575757"/>
                </a:solidFill>
                <a:latin typeface="Calibri" panose="020F0502020204030204" pitchFamily="34" charset="0"/>
                <a:cs typeface="Calibri" panose="020F0502020204030204" pitchFamily="34" charset="0"/>
              </a:rPr>
              <a:t> </a:t>
            </a:r>
            <a:r>
              <a:rPr lang="fr-FR" sz="1400" err="1">
                <a:solidFill>
                  <a:srgbClr val="575757"/>
                </a:solidFill>
                <a:latin typeface="Calibri" panose="020F0502020204030204" pitchFamily="34" charset="0"/>
                <a:cs typeface="Calibri" panose="020F0502020204030204" pitchFamily="34" charset="0"/>
              </a:rPr>
              <a:t>INSi</a:t>
            </a:r>
            <a:endParaRPr lang="fr-FR" sz="1400">
              <a:solidFill>
                <a:srgbClr val="575757"/>
              </a:solidFill>
              <a:latin typeface="Calibri" panose="020F0502020204030204" pitchFamily="34" charset="0"/>
              <a:cs typeface="Calibri" panose="020F0502020204030204" pitchFamily="34" charset="0"/>
            </a:endParaRPr>
          </a:p>
        </p:txBody>
      </p:sp>
      <p:sp>
        <p:nvSpPr>
          <p:cNvPr id="126" name="ZoneTexte 125"/>
          <p:cNvSpPr txBox="1"/>
          <p:nvPr/>
        </p:nvSpPr>
        <p:spPr>
          <a:xfrm>
            <a:off x="5146178" y="3495250"/>
            <a:ext cx="1656000" cy="1656000"/>
          </a:xfrm>
          <a:prstGeom prst="rect">
            <a:avLst/>
          </a:prstGeom>
          <a:solidFill>
            <a:srgbClr val="F2F2F2"/>
          </a:solidFill>
        </p:spPr>
        <p:txBody>
          <a:bodyPr wrap="square" lIns="72000" tIns="108000" rIns="72000" bIns="108000" rtlCol="0" anchor="ctr" anchorCtr="0">
            <a:noAutofit/>
          </a:bodyPr>
          <a:lstStyle/>
          <a:p>
            <a:r>
              <a:rPr lang="fr-FR" sz="1400" b="1">
                <a:solidFill>
                  <a:srgbClr val="DF2680"/>
                </a:solidFill>
                <a:latin typeface="Calibri" panose="020F0502020204030204" pitchFamily="34" charset="0"/>
                <a:cs typeface="Calibri" panose="020F0502020204030204" pitchFamily="34" charset="0"/>
              </a:rPr>
              <a:t>Propagation de l’INS dans l’ensemble des applications du SIH </a:t>
            </a:r>
            <a:r>
              <a:rPr lang="fr-FR" sz="1400">
                <a:solidFill>
                  <a:srgbClr val="575757"/>
                </a:solidFill>
                <a:latin typeface="Calibri" panose="020F0502020204030204" pitchFamily="34" charset="0"/>
                <a:cs typeface="Calibri" panose="020F0502020204030204" pitchFamily="34" charset="0"/>
              </a:rPr>
              <a:t>nécessaires : capacité de recevoir et rediffuser l’INS si besoin </a:t>
            </a:r>
          </a:p>
        </p:txBody>
      </p:sp>
      <p:sp>
        <p:nvSpPr>
          <p:cNvPr id="127" name="Ellipse 126"/>
          <p:cNvSpPr/>
          <p:nvPr/>
        </p:nvSpPr>
        <p:spPr>
          <a:xfrm>
            <a:off x="4019738" y="2985689"/>
            <a:ext cx="360000" cy="360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1400" b="1" i="0" u="none" strike="noStrike" cap="none" spc="0" normalizeH="0" baseline="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rPr>
              <a:t>1</a:t>
            </a:r>
          </a:p>
        </p:txBody>
      </p:sp>
      <p:sp>
        <p:nvSpPr>
          <p:cNvPr id="128" name="Ellipse 127"/>
          <p:cNvSpPr/>
          <p:nvPr/>
        </p:nvSpPr>
        <p:spPr>
          <a:xfrm>
            <a:off x="5848178" y="2985689"/>
            <a:ext cx="360000" cy="360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1400" b="1" i="0" u="none" strike="noStrike" cap="none" spc="0" normalizeH="0" baseline="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rPr>
              <a:t>2</a:t>
            </a:r>
          </a:p>
        </p:txBody>
      </p:sp>
      <p:sp>
        <p:nvSpPr>
          <p:cNvPr id="129" name="ZoneTexte 128"/>
          <p:cNvSpPr txBox="1"/>
          <p:nvPr/>
        </p:nvSpPr>
        <p:spPr>
          <a:xfrm>
            <a:off x="6900452" y="3495250"/>
            <a:ext cx="1656000" cy="1656000"/>
          </a:xfrm>
          <a:prstGeom prst="rect">
            <a:avLst/>
          </a:prstGeom>
          <a:solidFill>
            <a:srgbClr val="F2F2F2"/>
          </a:solidFill>
        </p:spPr>
        <p:txBody>
          <a:bodyPr wrap="square" lIns="72000" tIns="108000" rIns="72000" bIns="108000" rtlCol="0" anchor="ctr" anchorCtr="0">
            <a:noAutofit/>
          </a:bodyPr>
          <a:lstStyle/>
          <a:p>
            <a:r>
              <a:rPr lang="fr-FR" sz="1400">
                <a:solidFill>
                  <a:srgbClr val="575757"/>
                </a:solidFill>
                <a:latin typeface="Calibri" panose="020F0502020204030204" pitchFamily="34" charset="0"/>
                <a:cs typeface="Calibri" panose="020F0502020204030204" pitchFamily="34" charset="0"/>
              </a:rPr>
              <a:t>Application des règles du </a:t>
            </a:r>
            <a:r>
              <a:rPr lang="fr-FR" sz="1400" b="1">
                <a:solidFill>
                  <a:srgbClr val="DF2680"/>
                </a:solidFill>
                <a:latin typeface="Calibri" panose="020F0502020204030204" pitchFamily="34" charset="0"/>
                <a:cs typeface="Calibri" panose="020F0502020204030204" pitchFamily="34" charset="0"/>
              </a:rPr>
              <a:t>référentiel national d’</a:t>
            </a:r>
            <a:r>
              <a:rPr lang="fr-FR" sz="1400" b="1" err="1">
                <a:solidFill>
                  <a:srgbClr val="DF2680"/>
                </a:solidFill>
                <a:latin typeface="Calibri" panose="020F0502020204030204" pitchFamily="34" charset="0"/>
                <a:cs typeface="Calibri" panose="020F0502020204030204" pitchFamily="34" charset="0"/>
              </a:rPr>
              <a:t>identito</a:t>
            </a:r>
            <a:r>
              <a:rPr lang="fr-FR" sz="1400" b="1">
                <a:solidFill>
                  <a:srgbClr val="DF2680"/>
                </a:solidFill>
                <a:latin typeface="Calibri" panose="020F0502020204030204" pitchFamily="34" charset="0"/>
                <a:cs typeface="Calibri" panose="020F0502020204030204" pitchFamily="34" charset="0"/>
              </a:rPr>
              <a:t> vigilance </a:t>
            </a:r>
            <a:r>
              <a:rPr lang="fr-FR" sz="1400">
                <a:solidFill>
                  <a:srgbClr val="575757"/>
                </a:solidFill>
                <a:latin typeface="Calibri" panose="020F0502020204030204" pitchFamily="34" charset="0"/>
                <a:cs typeface="Calibri" panose="020F0502020204030204" pitchFamily="34" charset="0"/>
              </a:rPr>
              <a:t>dans la structure</a:t>
            </a:r>
          </a:p>
        </p:txBody>
      </p:sp>
      <p:sp>
        <p:nvSpPr>
          <p:cNvPr id="130" name="ZoneTexte 129"/>
          <p:cNvSpPr txBox="1"/>
          <p:nvPr/>
        </p:nvSpPr>
        <p:spPr>
          <a:xfrm>
            <a:off x="8654726" y="3495250"/>
            <a:ext cx="1656000" cy="1656000"/>
          </a:xfrm>
          <a:prstGeom prst="rect">
            <a:avLst/>
          </a:prstGeom>
          <a:solidFill>
            <a:srgbClr val="F2F2F2"/>
          </a:solidFill>
        </p:spPr>
        <p:txBody>
          <a:bodyPr wrap="square" lIns="72000" tIns="108000" rIns="72000" bIns="108000" rtlCol="0" anchor="ctr" anchorCtr="0">
            <a:noAutofit/>
          </a:bodyPr>
          <a:lstStyle/>
          <a:p>
            <a:r>
              <a:rPr lang="fr-FR" sz="1400">
                <a:solidFill>
                  <a:srgbClr val="575757"/>
                </a:solidFill>
                <a:latin typeface="Calibri" panose="020F0502020204030204" pitchFamily="34" charset="0"/>
                <a:cs typeface="Calibri" panose="020F0502020204030204" pitchFamily="34" charset="0"/>
              </a:rPr>
              <a:t>Formalisation d’une </a:t>
            </a:r>
            <a:r>
              <a:rPr lang="fr-FR" sz="1400" b="1">
                <a:solidFill>
                  <a:srgbClr val="DF2680"/>
                </a:solidFill>
                <a:latin typeface="Calibri" panose="020F0502020204030204" pitchFamily="34" charset="0"/>
                <a:cs typeface="Calibri" panose="020F0502020204030204" pitchFamily="34" charset="0"/>
              </a:rPr>
              <a:t>politique institutionnelle d’identification de l’usager</a:t>
            </a:r>
            <a:r>
              <a:rPr lang="fr-FR" sz="1400">
                <a:solidFill>
                  <a:srgbClr val="575757"/>
                </a:solidFill>
                <a:latin typeface="Calibri" panose="020F0502020204030204" pitchFamily="34" charset="0"/>
                <a:cs typeface="Calibri" panose="020F0502020204030204" pitchFamily="34" charset="0"/>
              </a:rPr>
              <a:t> et mise en place d’une gouvernance dédiée.</a:t>
            </a:r>
          </a:p>
        </p:txBody>
      </p:sp>
      <p:sp>
        <p:nvSpPr>
          <p:cNvPr id="131" name="ZoneTexte 130"/>
          <p:cNvSpPr txBox="1"/>
          <p:nvPr/>
        </p:nvSpPr>
        <p:spPr>
          <a:xfrm>
            <a:off x="10409000" y="3495250"/>
            <a:ext cx="1656000" cy="1656000"/>
          </a:xfrm>
          <a:prstGeom prst="rect">
            <a:avLst/>
          </a:prstGeom>
          <a:solidFill>
            <a:srgbClr val="F2F2F2"/>
          </a:solidFill>
        </p:spPr>
        <p:txBody>
          <a:bodyPr wrap="square" lIns="72000" tIns="108000" rIns="72000" bIns="108000" rtlCol="0" anchor="ctr" anchorCtr="0">
            <a:noAutofit/>
          </a:bodyPr>
          <a:lstStyle/>
          <a:p>
            <a:r>
              <a:rPr lang="fr-FR" sz="1400" b="1">
                <a:solidFill>
                  <a:srgbClr val="DF2680"/>
                </a:solidFill>
                <a:latin typeface="Calibri" panose="020F0502020204030204" pitchFamily="34" charset="0"/>
                <a:cs typeface="Calibri" panose="020F0502020204030204" pitchFamily="34" charset="0"/>
              </a:rPr>
              <a:t>Sensibilisation et formation du personnel </a:t>
            </a:r>
            <a:r>
              <a:rPr lang="fr-FR" sz="1400">
                <a:solidFill>
                  <a:srgbClr val="575757"/>
                </a:solidFill>
                <a:latin typeface="Calibri" panose="020F0502020204030204" pitchFamily="34" charset="0"/>
                <a:cs typeface="Calibri" panose="020F0502020204030204" pitchFamily="34" charset="0"/>
              </a:rPr>
              <a:t>impliqué</a:t>
            </a:r>
          </a:p>
          <a:p>
            <a:endParaRPr lang="fr-FR" sz="1400">
              <a:solidFill>
                <a:srgbClr val="575757"/>
              </a:solidFill>
              <a:latin typeface="Calibri" panose="020F0502020204030204" pitchFamily="34" charset="0"/>
              <a:cs typeface="Calibri" panose="020F0502020204030204" pitchFamily="34" charset="0"/>
            </a:endParaRPr>
          </a:p>
          <a:p>
            <a:r>
              <a:rPr lang="fr-FR" sz="1400" b="1">
                <a:solidFill>
                  <a:srgbClr val="DF2680"/>
                </a:solidFill>
                <a:latin typeface="Calibri" panose="020F0502020204030204" pitchFamily="34" charset="0"/>
                <a:cs typeface="Calibri" panose="020F0502020204030204" pitchFamily="34" charset="0"/>
              </a:rPr>
              <a:t>Sensibilisation des usagers </a:t>
            </a:r>
          </a:p>
        </p:txBody>
      </p:sp>
      <p:sp>
        <p:nvSpPr>
          <p:cNvPr id="132" name="Ellipse 131"/>
          <p:cNvSpPr/>
          <p:nvPr/>
        </p:nvSpPr>
        <p:spPr>
          <a:xfrm>
            <a:off x="7602452" y="2985689"/>
            <a:ext cx="360000" cy="360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1400" b="1" i="0" u="none" strike="noStrike" cap="none" spc="0" normalizeH="0" baseline="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rPr>
              <a:t>1</a:t>
            </a:r>
          </a:p>
        </p:txBody>
      </p:sp>
      <p:sp>
        <p:nvSpPr>
          <p:cNvPr id="133" name="Ellipse 132"/>
          <p:cNvSpPr/>
          <p:nvPr/>
        </p:nvSpPr>
        <p:spPr>
          <a:xfrm>
            <a:off x="9356726" y="2985689"/>
            <a:ext cx="360000" cy="360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1400" b="1" i="0" u="none" strike="noStrike" cap="none" spc="0" normalizeH="0" baseline="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rPr>
              <a:t>2</a:t>
            </a:r>
          </a:p>
        </p:txBody>
      </p:sp>
      <p:sp>
        <p:nvSpPr>
          <p:cNvPr id="134" name="Ellipse 133"/>
          <p:cNvSpPr/>
          <p:nvPr/>
        </p:nvSpPr>
        <p:spPr>
          <a:xfrm>
            <a:off x="11111000" y="2985689"/>
            <a:ext cx="360000" cy="360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1400" b="1">
                <a:solidFill>
                  <a:schemeClr val="bg1"/>
                </a:solidFill>
                <a:latin typeface="Calibri" panose="020F0502020204030204" pitchFamily="34" charset="0"/>
                <a:ea typeface="Helvetica Neue Medium"/>
                <a:cs typeface="Calibri" panose="020F0502020204030204" pitchFamily="34" charset="0"/>
                <a:sym typeface="Helvetica Neue Medium"/>
              </a:rPr>
              <a:t>3</a:t>
            </a:r>
            <a:endParaRPr kumimoji="0" lang="fr-FR" sz="1400" b="1" i="0" u="none" strike="noStrike" cap="none" spc="0" normalizeH="0" baseline="0">
              <a:ln>
                <a:noFill/>
              </a:ln>
              <a:solidFill>
                <a:schemeClr val="bg1"/>
              </a:solidFill>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135" name="Rectangle 134">
            <a:extLst>
              <a:ext uri="{FF2B5EF4-FFF2-40B4-BE49-F238E27FC236}">
                <a16:creationId xmlns:a16="http://schemas.microsoft.com/office/drawing/2014/main" id="{68B570DE-489A-429D-B700-8ABAF18AE8D3}"/>
              </a:ext>
            </a:extLst>
          </p:cNvPr>
          <p:cNvSpPr/>
          <p:nvPr/>
        </p:nvSpPr>
        <p:spPr>
          <a:xfrm>
            <a:off x="3432691" y="5325043"/>
            <a:ext cx="7966309" cy="369332"/>
          </a:xfrm>
          <a:prstGeom prst="rect">
            <a:avLst/>
          </a:prstGeom>
        </p:spPr>
        <p:txBody>
          <a:bodyPr wrap="square" anchor="ctr">
            <a:spAutoFit/>
          </a:bodyPr>
          <a:lstStyle/>
          <a:p>
            <a:pPr marR="0" lvl="0" algn="ctr" defTabSz="914400" rtl="0" eaLnBrk="1" fontAlgn="auto" latinLnBrk="0" hangingPunct="1">
              <a:spcBef>
                <a:spcPts val="400"/>
              </a:spcBef>
              <a:spcAft>
                <a:spcPts val="400"/>
              </a:spcAft>
              <a:buClrTx/>
              <a:buSzTx/>
              <a:tabLst/>
              <a:defRPr/>
            </a:pPr>
            <a:r>
              <a:rPr lang="fr-FR" b="1" dirty="0">
                <a:solidFill>
                  <a:srgbClr val="DF2680"/>
                </a:solidFill>
                <a:latin typeface="Calibri" panose="020F0502020204030204" pitchFamily="34" charset="0"/>
                <a:cs typeface="Calibri" panose="020F0502020204030204" pitchFamily="34" charset="0"/>
              </a:rPr>
              <a:t>Les acteurs régionaux sont là pour vous </a:t>
            </a:r>
            <a:r>
              <a:rPr lang="fr-FR" b="1" dirty="0" smtClean="0">
                <a:solidFill>
                  <a:srgbClr val="DF2680"/>
                </a:solidFill>
                <a:latin typeface="Calibri" panose="020F0502020204030204" pitchFamily="34" charset="0"/>
                <a:cs typeface="Calibri" panose="020F0502020204030204" pitchFamily="34" charset="0"/>
              </a:rPr>
              <a:t>aider opérationnellement </a:t>
            </a:r>
            <a:r>
              <a:rPr lang="fr-FR" b="1" dirty="0">
                <a:solidFill>
                  <a:srgbClr val="DF2680"/>
                </a:solidFill>
                <a:latin typeface="Calibri" panose="020F0502020204030204" pitchFamily="34" charset="0"/>
                <a:cs typeface="Calibri" panose="020F0502020204030204" pitchFamily="34" charset="0"/>
              </a:rPr>
              <a:t>sur le sujet ! </a:t>
            </a:r>
          </a:p>
        </p:txBody>
      </p:sp>
      <p:sp>
        <p:nvSpPr>
          <p:cNvPr id="136" name="Rectangle 135"/>
          <p:cNvSpPr/>
          <p:nvPr/>
        </p:nvSpPr>
        <p:spPr>
          <a:xfrm>
            <a:off x="750320" y="1254150"/>
            <a:ext cx="10873803" cy="369332"/>
          </a:xfrm>
          <a:prstGeom prst="rect">
            <a:avLst/>
          </a:prstGeom>
        </p:spPr>
        <p:txBody>
          <a:bodyPr wrap="square">
            <a:spAutoFit/>
          </a:bodyPr>
          <a:lstStyle/>
          <a:p>
            <a:pPr algn="ctr">
              <a:spcBef>
                <a:spcPts val="400"/>
              </a:spcBef>
              <a:spcAft>
                <a:spcPts val="400"/>
              </a:spcAft>
              <a:defRPr/>
            </a:pPr>
            <a:r>
              <a:rPr lang="fr-FR" b="1" dirty="0">
                <a:solidFill>
                  <a:srgbClr val="575757"/>
                </a:solidFill>
                <a:latin typeface="Calibri" panose="020F0502020204030204" pitchFamily="34" charset="0"/>
                <a:cs typeface="Calibri" panose="020F0502020204030204" pitchFamily="34" charset="0"/>
              </a:rPr>
              <a:t>Depuis le 1er janvier 2021,toute donnée de santé doit être référencée avec l’INS.</a:t>
            </a:r>
          </a:p>
        </p:txBody>
      </p:sp>
    </p:spTree>
    <p:extLst>
      <p:ext uri="{BB962C8B-B14F-4D97-AF65-F5344CB8AC3E}">
        <p14:creationId xmlns:p14="http://schemas.microsoft.com/office/powerpoint/2010/main" val="330926789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22</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dirty="0"/>
              <a:t>Sensibiliser et embarquer les professionnels de santé</a:t>
            </a:r>
          </a:p>
        </p:txBody>
      </p:sp>
      <p:sp>
        <p:nvSpPr>
          <p:cNvPr id="36" name="Rectangle 35"/>
          <p:cNvSpPr/>
          <p:nvPr/>
        </p:nvSpPr>
        <p:spPr>
          <a:xfrm>
            <a:off x="1468729" y="1602664"/>
            <a:ext cx="10442534" cy="1126811"/>
          </a:xfrm>
          <a:prstGeom prst="rect">
            <a:avLst/>
          </a:prstGeom>
          <a:solidFill>
            <a:schemeClr val="accent1">
              <a:lumMod val="20000"/>
              <a:lumOff val="80000"/>
              <a:alpha val="23137"/>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37" name="Google Shape;701;p14"/>
          <p:cNvSpPr txBox="1"/>
          <p:nvPr/>
        </p:nvSpPr>
        <p:spPr>
          <a:xfrm>
            <a:off x="1480998" y="1634917"/>
            <a:ext cx="10337376" cy="1057674"/>
          </a:xfrm>
          <a:prstGeom prst="rect">
            <a:avLst/>
          </a:prstGeom>
          <a:noFill/>
          <a:ln w="12700" cap="flat" cmpd="sng">
            <a:noFill/>
            <a:prstDash val="lgDashDot"/>
            <a:round/>
            <a:headEnd type="none" w="sm" len="sm"/>
            <a:tailEnd type="none" w="sm" len="sm"/>
          </a:ln>
        </p:spPr>
        <p:txBody>
          <a:bodyPr spcFirstLastPara="1" wrap="square" lIns="72000" tIns="108000" rIns="72000" bIns="108000" anchor="ctr" anchorCtr="0">
            <a:noAutofit/>
          </a:bodyPr>
          <a:lstStyle/>
          <a:p>
            <a:pPr marL="285750" indent="-285750" fontAlgn="base">
              <a:spcBef>
                <a:spcPct val="0"/>
              </a:spcBef>
              <a:spcAft>
                <a:spcPct val="0"/>
              </a:spcAft>
              <a:buClr>
                <a:srgbClr val="575757"/>
              </a:buClr>
              <a:buSzPts val="1000"/>
              <a:buFont typeface="Arial" panose="020B0604020202020204" pitchFamily="34" charset="0"/>
              <a:buChar char="•"/>
            </a:pPr>
            <a:r>
              <a:rPr lang="fr-FR" sz="1400" dirty="0">
                <a:solidFill>
                  <a:srgbClr val="575757"/>
                </a:solidFill>
                <a:latin typeface="Calibri" panose="020F0502020204030204" pitchFamily="34" charset="0"/>
                <a:ea typeface="Geneva" charset="-128"/>
                <a:cs typeface="Calibri" panose="020F0502020204030204" pitchFamily="34" charset="0"/>
              </a:rPr>
              <a:t>Les professionnels de santé méconnaissent encore Mon espace santé et son articulation avec le DMP qui conserve « mauvaise presse ». La communication sur Mon espace est parfois jugée « déconnectée », peu explicite sur les impacts concrets dans la pratique du quotidien.</a:t>
            </a:r>
          </a:p>
          <a:p>
            <a:pPr marL="285750" indent="-285750" fontAlgn="base">
              <a:spcBef>
                <a:spcPct val="0"/>
              </a:spcBef>
              <a:spcAft>
                <a:spcPct val="0"/>
              </a:spcAft>
              <a:buClr>
                <a:srgbClr val="575757"/>
              </a:buClr>
              <a:buSzPts val="1000"/>
              <a:buFont typeface="Arial" panose="020B0604020202020204" pitchFamily="34" charset="0"/>
              <a:buChar char="•"/>
            </a:pPr>
            <a:r>
              <a:rPr lang="fr-FR" sz="1400" dirty="0">
                <a:solidFill>
                  <a:srgbClr val="575757"/>
                </a:solidFill>
                <a:latin typeface="Calibri" panose="020F0502020204030204" pitchFamily="34" charset="0"/>
                <a:ea typeface="Geneva" charset="-128"/>
                <a:cs typeface="Calibri" panose="020F0502020204030204" pitchFamily="34" charset="0"/>
              </a:rPr>
              <a:t>De la même manière, en ES peu connaissent l’impact du Ségur numérique sur leurs usages </a:t>
            </a:r>
            <a:r>
              <a:rPr lang="fr-FR" sz="1400" dirty="0" smtClean="0">
                <a:solidFill>
                  <a:srgbClr val="575757"/>
                </a:solidFill>
                <a:latin typeface="Calibri" panose="020F0502020204030204" pitchFamily="34" charset="0"/>
                <a:ea typeface="Geneva" charset="-128"/>
                <a:cs typeface="Calibri" panose="020F0502020204030204" pitchFamily="34" charset="0"/>
              </a:rPr>
              <a:t>concrets (ex. mon CR doit-il évoluer vu qu’il sera envoyé et </a:t>
            </a:r>
            <a:r>
              <a:rPr lang="fr-FR" sz="1400" dirty="0">
                <a:solidFill>
                  <a:srgbClr val="575757"/>
                </a:solidFill>
                <a:latin typeface="Calibri" panose="020F0502020204030204" pitchFamily="34" charset="0"/>
                <a:ea typeface="Geneva" charset="-128"/>
                <a:cs typeface="Calibri" panose="020F0502020204030204" pitchFamily="34" charset="0"/>
              </a:rPr>
              <a:t>la généralisation de </a:t>
            </a:r>
            <a:r>
              <a:rPr lang="fr-FR" sz="1400" dirty="0" smtClean="0">
                <a:solidFill>
                  <a:srgbClr val="575757"/>
                </a:solidFill>
                <a:latin typeface="Calibri" panose="020F0502020204030204" pitchFamily="34" charset="0"/>
                <a:ea typeface="Geneva" charset="-128"/>
                <a:cs typeface="Calibri" panose="020F0502020204030204" pitchFamily="34" charset="0"/>
              </a:rPr>
              <a:t>MES qui a permis la création de comptes pour 98% des patients.</a:t>
            </a:r>
            <a:endParaRPr lang="fr-FR" sz="1400" dirty="0">
              <a:solidFill>
                <a:srgbClr val="575757"/>
              </a:solidFill>
              <a:latin typeface="Calibri" panose="020F0502020204030204" pitchFamily="34" charset="0"/>
              <a:ea typeface="Geneva" charset="-128"/>
              <a:cs typeface="Calibri" panose="020F0502020204030204" pitchFamily="34" charset="0"/>
            </a:endParaRPr>
          </a:p>
        </p:txBody>
      </p:sp>
      <p:sp>
        <p:nvSpPr>
          <p:cNvPr id="38" name="Rectangle 37"/>
          <p:cNvSpPr/>
          <p:nvPr/>
        </p:nvSpPr>
        <p:spPr>
          <a:xfrm>
            <a:off x="1262298" y="1220815"/>
            <a:ext cx="1872000" cy="288000"/>
          </a:xfrm>
          <a:prstGeom prst="rect">
            <a:avLst/>
          </a:prstGeom>
          <a:solidFill>
            <a:srgbClr val="2F75B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Constat</a:t>
            </a:r>
          </a:p>
        </p:txBody>
      </p:sp>
      <p:sp>
        <p:nvSpPr>
          <p:cNvPr id="39" name="Rectangle 38"/>
          <p:cNvSpPr/>
          <p:nvPr/>
        </p:nvSpPr>
        <p:spPr>
          <a:xfrm>
            <a:off x="1262297" y="2780275"/>
            <a:ext cx="1872000" cy="288000"/>
          </a:xfrm>
          <a:prstGeom prst="rect">
            <a:avLst/>
          </a:prstGeom>
          <a:solidFill>
            <a:srgbClr val="DF268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Recommandation</a:t>
            </a:r>
          </a:p>
        </p:txBody>
      </p:sp>
      <p:grpSp>
        <p:nvGrpSpPr>
          <p:cNvPr id="40" name="Groupe 39"/>
          <p:cNvGrpSpPr/>
          <p:nvPr/>
        </p:nvGrpSpPr>
        <p:grpSpPr>
          <a:xfrm>
            <a:off x="537813" y="3979914"/>
            <a:ext cx="424723" cy="430928"/>
            <a:chOff x="2834741" y="2648274"/>
            <a:chExt cx="424723" cy="430928"/>
          </a:xfrm>
        </p:grpSpPr>
        <p:grpSp>
          <p:nvGrpSpPr>
            <p:cNvPr id="41" name="Group 51"/>
            <p:cNvGrpSpPr>
              <a:grpSpLocks noChangeAspect="1"/>
            </p:cNvGrpSpPr>
            <p:nvPr/>
          </p:nvGrpSpPr>
          <p:grpSpPr bwMode="auto">
            <a:xfrm>
              <a:off x="2834741" y="2648274"/>
              <a:ext cx="424723" cy="430928"/>
              <a:chOff x="2919" y="1217"/>
              <a:chExt cx="1848" cy="1875"/>
            </a:xfrm>
          </p:grpSpPr>
          <p:sp>
            <p:nvSpPr>
              <p:cNvPr id="74" name="Freeform 52"/>
              <p:cNvSpPr>
                <a:spLocks noEditPoints="1"/>
              </p:cNvSpPr>
              <p:nvPr/>
            </p:nvSpPr>
            <p:spPr bwMode="auto">
              <a:xfrm>
                <a:off x="2919" y="1217"/>
                <a:ext cx="1848" cy="1875"/>
              </a:xfrm>
              <a:custGeom>
                <a:avLst/>
                <a:gdLst>
                  <a:gd name="T0" fmla="*/ 1420 w 1516"/>
                  <a:gd name="T1" fmla="*/ 507 h 1545"/>
                  <a:gd name="T2" fmla="*/ 1346 w 1516"/>
                  <a:gd name="T3" fmla="*/ 348 h 1545"/>
                  <a:gd name="T4" fmla="*/ 1119 w 1516"/>
                  <a:gd name="T5" fmla="*/ 157 h 1545"/>
                  <a:gd name="T6" fmla="*/ 751 w 1516"/>
                  <a:gd name="T7" fmla="*/ 81 h 1545"/>
                  <a:gd name="T8" fmla="*/ 553 w 1516"/>
                  <a:gd name="T9" fmla="*/ 164 h 1545"/>
                  <a:gd name="T10" fmla="*/ 0 w 1516"/>
                  <a:gd name="T11" fmla="*/ 850 h 1545"/>
                  <a:gd name="T12" fmla="*/ 695 w 1516"/>
                  <a:gd name="T13" fmla="*/ 1545 h 1545"/>
                  <a:gd name="T14" fmla="*/ 1334 w 1516"/>
                  <a:gd name="T15" fmla="*/ 1056 h 1545"/>
                  <a:gd name="T16" fmla="*/ 695 w 1516"/>
                  <a:gd name="T17" fmla="*/ 1497 h 1545"/>
                  <a:gd name="T18" fmla="*/ 685 w 1516"/>
                  <a:gd name="T19" fmla="*/ 1336 h 1545"/>
                  <a:gd name="T20" fmla="*/ 846 w 1516"/>
                  <a:gd name="T21" fmla="*/ 1229 h 1545"/>
                  <a:gd name="T22" fmla="*/ 863 w 1516"/>
                  <a:gd name="T23" fmla="*/ 1135 h 1545"/>
                  <a:gd name="T24" fmla="*/ 1080 w 1516"/>
                  <a:gd name="T25" fmla="*/ 1074 h 1545"/>
                  <a:gd name="T26" fmla="*/ 1350 w 1516"/>
                  <a:gd name="T27" fmla="*/ 997 h 1545"/>
                  <a:gd name="T28" fmla="*/ 1389 w 1516"/>
                  <a:gd name="T29" fmla="*/ 869 h 1545"/>
                  <a:gd name="T30" fmla="*/ 1494 w 1516"/>
                  <a:gd name="T31" fmla="*/ 667 h 1545"/>
                  <a:gd name="T32" fmla="*/ 875 w 1516"/>
                  <a:gd name="T33" fmla="*/ 270 h 1545"/>
                  <a:gd name="T34" fmla="*/ 48 w 1516"/>
                  <a:gd name="T35" fmla="*/ 850 h 1545"/>
                  <a:gd name="T36" fmla="*/ 594 w 1516"/>
                  <a:gd name="T37" fmla="*/ 392 h 1545"/>
                  <a:gd name="T38" fmla="*/ 453 w 1516"/>
                  <a:gd name="T39" fmla="*/ 634 h 1545"/>
                  <a:gd name="T40" fmla="*/ 288 w 1516"/>
                  <a:gd name="T41" fmla="*/ 743 h 1545"/>
                  <a:gd name="T42" fmla="*/ 638 w 1516"/>
                  <a:gd name="T43" fmla="*/ 1309 h 1545"/>
                  <a:gd name="T44" fmla="*/ 294 w 1516"/>
                  <a:gd name="T45" fmla="*/ 796 h 1545"/>
                  <a:gd name="T46" fmla="*/ 492 w 1516"/>
                  <a:gd name="T47" fmla="*/ 671 h 1545"/>
                  <a:gd name="T48" fmla="*/ 827 w 1516"/>
                  <a:gd name="T49" fmla="*/ 1178 h 1545"/>
                  <a:gd name="T50" fmla="*/ 1463 w 1516"/>
                  <a:gd name="T51" fmla="*/ 741 h 1545"/>
                  <a:gd name="T52" fmla="*/ 1352 w 1516"/>
                  <a:gd name="T53" fmla="*/ 836 h 1545"/>
                  <a:gd name="T54" fmla="*/ 868 w 1516"/>
                  <a:gd name="T55" fmla="*/ 1075 h 1545"/>
                  <a:gd name="T56" fmla="*/ 641 w 1516"/>
                  <a:gd name="T57" fmla="*/ 403 h 1545"/>
                  <a:gd name="T58" fmla="*/ 593 w 1516"/>
                  <a:gd name="T59" fmla="*/ 137 h 1545"/>
                  <a:gd name="T60" fmla="*/ 718 w 1516"/>
                  <a:gd name="T61" fmla="*/ 116 h 1545"/>
                  <a:gd name="T62" fmla="*/ 855 w 1516"/>
                  <a:gd name="T63" fmla="*/ 354 h 1545"/>
                  <a:gd name="T64" fmla="*/ 857 w 1516"/>
                  <a:gd name="T65" fmla="*/ 359 h 1545"/>
                  <a:gd name="T66" fmla="*/ 1232 w 1516"/>
                  <a:gd name="T67" fmla="*/ 215 h 1545"/>
                  <a:gd name="T68" fmla="*/ 1193 w 1516"/>
                  <a:gd name="T69" fmla="*/ 317 h 1545"/>
                  <a:gd name="T70" fmla="*/ 1142 w 1516"/>
                  <a:gd name="T71" fmla="*/ 350 h 1545"/>
                  <a:gd name="T72" fmla="*/ 1219 w 1516"/>
                  <a:gd name="T73" fmla="*/ 357 h 1545"/>
                  <a:gd name="T74" fmla="*/ 1316 w 1516"/>
                  <a:gd name="T75" fmla="*/ 422 h 1545"/>
                  <a:gd name="T76" fmla="*/ 1210 w 1516"/>
                  <a:gd name="T77" fmla="*/ 542 h 1545"/>
                  <a:gd name="T78" fmla="*/ 1255 w 1516"/>
                  <a:gd name="T79" fmla="*/ 541 h 1545"/>
                  <a:gd name="T80" fmla="*/ 1362 w 1516"/>
                  <a:gd name="T81" fmla="*/ 621 h 1545"/>
                  <a:gd name="T82" fmla="*/ 1291 w 1516"/>
                  <a:gd name="T83" fmla="*/ 668 h 1545"/>
                  <a:gd name="T84" fmla="*/ 1317 w 1516"/>
                  <a:gd name="T85" fmla="*/ 708 h 1545"/>
                  <a:gd name="T86" fmla="*/ 1414 w 1516"/>
                  <a:gd name="T87" fmla="*/ 666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16" h="1545">
                    <a:moveTo>
                      <a:pt x="1494" y="667"/>
                    </a:moveTo>
                    <a:cubicBezTo>
                      <a:pt x="1478" y="643"/>
                      <a:pt x="1454" y="626"/>
                      <a:pt x="1426" y="620"/>
                    </a:cubicBezTo>
                    <a:cubicBezTo>
                      <a:pt x="1444" y="585"/>
                      <a:pt x="1443" y="542"/>
                      <a:pt x="1420" y="507"/>
                    </a:cubicBezTo>
                    <a:cubicBezTo>
                      <a:pt x="1404" y="483"/>
                      <a:pt x="1379" y="467"/>
                      <a:pt x="1352" y="461"/>
                    </a:cubicBezTo>
                    <a:cubicBezTo>
                      <a:pt x="1357" y="451"/>
                      <a:pt x="1360" y="442"/>
                      <a:pt x="1362" y="431"/>
                    </a:cubicBezTo>
                    <a:cubicBezTo>
                      <a:pt x="1368" y="402"/>
                      <a:pt x="1362" y="373"/>
                      <a:pt x="1346" y="348"/>
                    </a:cubicBezTo>
                    <a:cubicBezTo>
                      <a:pt x="1330" y="324"/>
                      <a:pt x="1306" y="307"/>
                      <a:pt x="1278" y="301"/>
                    </a:cubicBezTo>
                    <a:cubicBezTo>
                      <a:pt x="1296" y="266"/>
                      <a:pt x="1295" y="223"/>
                      <a:pt x="1272" y="188"/>
                    </a:cubicBezTo>
                    <a:cubicBezTo>
                      <a:pt x="1239" y="137"/>
                      <a:pt x="1170" y="123"/>
                      <a:pt x="1119" y="157"/>
                    </a:cubicBezTo>
                    <a:cubicBezTo>
                      <a:pt x="1009" y="230"/>
                      <a:pt x="1009" y="230"/>
                      <a:pt x="1009" y="230"/>
                    </a:cubicBezTo>
                    <a:cubicBezTo>
                      <a:pt x="950" y="200"/>
                      <a:pt x="887" y="179"/>
                      <a:pt x="822" y="167"/>
                    </a:cubicBezTo>
                    <a:cubicBezTo>
                      <a:pt x="802" y="136"/>
                      <a:pt x="778" y="107"/>
                      <a:pt x="751" y="81"/>
                    </a:cubicBezTo>
                    <a:cubicBezTo>
                      <a:pt x="706" y="37"/>
                      <a:pt x="706" y="37"/>
                      <a:pt x="706" y="37"/>
                    </a:cubicBezTo>
                    <a:cubicBezTo>
                      <a:pt x="672" y="5"/>
                      <a:pt x="620" y="0"/>
                      <a:pt x="581" y="25"/>
                    </a:cubicBezTo>
                    <a:cubicBezTo>
                      <a:pt x="535" y="56"/>
                      <a:pt x="523" y="118"/>
                      <a:pt x="553" y="164"/>
                    </a:cubicBezTo>
                    <a:cubicBezTo>
                      <a:pt x="554" y="166"/>
                      <a:pt x="555" y="167"/>
                      <a:pt x="556" y="169"/>
                    </a:cubicBezTo>
                    <a:cubicBezTo>
                      <a:pt x="407" y="200"/>
                      <a:pt x="271" y="279"/>
                      <a:pt x="170" y="395"/>
                    </a:cubicBezTo>
                    <a:cubicBezTo>
                      <a:pt x="60" y="521"/>
                      <a:pt x="0" y="683"/>
                      <a:pt x="0" y="850"/>
                    </a:cubicBezTo>
                    <a:cubicBezTo>
                      <a:pt x="0" y="882"/>
                      <a:pt x="2" y="914"/>
                      <a:pt x="7" y="946"/>
                    </a:cubicBezTo>
                    <a:cubicBezTo>
                      <a:pt x="40" y="1189"/>
                      <a:pt x="202" y="1398"/>
                      <a:pt x="429" y="1492"/>
                    </a:cubicBezTo>
                    <a:cubicBezTo>
                      <a:pt x="513" y="1527"/>
                      <a:pt x="603" y="1545"/>
                      <a:pt x="695" y="1545"/>
                    </a:cubicBezTo>
                    <a:cubicBezTo>
                      <a:pt x="840" y="1545"/>
                      <a:pt x="980" y="1500"/>
                      <a:pt x="1098" y="1416"/>
                    </a:cubicBezTo>
                    <a:cubicBezTo>
                      <a:pt x="1214" y="1333"/>
                      <a:pt x="1300" y="1219"/>
                      <a:pt x="1348" y="1086"/>
                    </a:cubicBezTo>
                    <a:cubicBezTo>
                      <a:pt x="1353" y="1074"/>
                      <a:pt x="1346" y="1060"/>
                      <a:pt x="1334" y="1056"/>
                    </a:cubicBezTo>
                    <a:cubicBezTo>
                      <a:pt x="1322" y="1051"/>
                      <a:pt x="1308" y="1058"/>
                      <a:pt x="1304" y="1070"/>
                    </a:cubicBezTo>
                    <a:cubicBezTo>
                      <a:pt x="1259" y="1194"/>
                      <a:pt x="1178" y="1300"/>
                      <a:pt x="1070" y="1377"/>
                    </a:cubicBezTo>
                    <a:cubicBezTo>
                      <a:pt x="960" y="1456"/>
                      <a:pt x="830" y="1497"/>
                      <a:pt x="695" y="1497"/>
                    </a:cubicBezTo>
                    <a:cubicBezTo>
                      <a:pt x="625" y="1497"/>
                      <a:pt x="556" y="1486"/>
                      <a:pt x="490" y="1464"/>
                    </a:cubicBezTo>
                    <a:cubicBezTo>
                      <a:pt x="685" y="1336"/>
                      <a:pt x="685" y="1336"/>
                      <a:pt x="685" y="1336"/>
                    </a:cubicBezTo>
                    <a:cubicBezTo>
                      <a:pt x="685" y="1336"/>
                      <a:pt x="685" y="1336"/>
                      <a:pt x="685" y="1336"/>
                    </a:cubicBezTo>
                    <a:cubicBezTo>
                      <a:pt x="685" y="1336"/>
                      <a:pt x="685" y="1336"/>
                      <a:pt x="685" y="1336"/>
                    </a:cubicBezTo>
                    <a:cubicBezTo>
                      <a:pt x="846" y="1229"/>
                      <a:pt x="846" y="1229"/>
                      <a:pt x="846" y="1229"/>
                    </a:cubicBezTo>
                    <a:cubicBezTo>
                      <a:pt x="846" y="1229"/>
                      <a:pt x="846" y="1229"/>
                      <a:pt x="846" y="1229"/>
                    </a:cubicBezTo>
                    <a:cubicBezTo>
                      <a:pt x="861" y="1219"/>
                      <a:pt x="871" y="1204"/>
                      <a:pt x="874" y="1187"/>
                    </a:cubicBezTo>
                    <a:cubicBezTo>
                      <a:pt x="878" y="1170"/>
                      <a:pt x="874" y="1153"/>
                      <a:pt x="865" y="1138"/>
                    </a:cubicBezTo>
                    <a:cubicBezTo>
                      <a:pt x="863" y="1135"/>
                      <a:pt x="863" y="1135"/>
                      <a:pt x="863" y="1135"/>
                    </a:cubicBezTo>
                    <a:cubicBezTo>
                      <a:pt x="894" y="1114"/>
                      <a:pt x="894" y="1114"/>
                      <a:pt x="894" y="1114"/>
                    </a:cubicBezTo>
                    <a:cubicBezTo>
                      <a:pt x="916" y="1100"/>
                      <a:pt x="943" y="1094"/>
                      <a:pt x="970" y="1098"/>
                    </a:cubicBezTo>
                    <a:cubicBezTo>
                      <a:pt x="1008" y="1104"/>
                      <a:pt x="1047" y="1096"/>
                      <a:pt x="1080" y="1074"/>
                    </a:cubicBezTo>
                    <a:cubicBezTo>
                      <a:pt x="1340" y="902"/>
                      <a:pt x="1340" y="902"/>
                      <a:pt x="1340" y="902"/>
                    </a:cubicBezTo>
                    <a:cubicBezTo>
                      <a:pt x="1338" y="924"/>
                      <a:pt x="1335" y="947"/>
                      <a:pt x="1331" y="969"/>
                    </a:cubicBezTo>
                    <a:cubicBezTo>
                      <a:pt x="1328" y="982"/>
                      <a:pt x="1337" y="994"/>
                      <a:pt x="1350" y="997"/>
                    </a:cubicBezTo>
                    <a:cubicBezTo>
                      <a:pt x="1351" y="997"/>
                      <a:pt x="1353" y="997"/>
                      <a:pt x="1354" y="997"/>
                    </a:cubicBezTo>
                    <a:cubicBezTo>
                      <a:pt x="1366" y="997"/>
                      <a:pt x="1376" y="989"/>
                      <a:pt x="1378" y="978"/>
                    </a:cubicBezTo>
                    <a:cubicBezTo>
                      <a:pt x="1384" y="942"/>
                      <a:pt x="1388" y="906"/>
                      <a:pt x="1389" y="869"/>
                    </a:cubicBezTo>
                    <a:cubicBezTo>
                      <a:pt x="1463" y="821"/>
                      <a:pt x="1463" y="821"/>
                      <a:pt x="1463" y="821"/>
                    </a:cubicBezTo>
                    <a:cubicBezTo>
                      <a:pt x="1487" y="804"/>
                      <a:pt x="1504" y="779"/>
                      <a:pt x="1510" y="750"/>
                    </a:cubicBezTo>
                    <a:cubicBezTo>
                      <a:pt x="1516" y="721"/>
                      <a:pt x="1510" y="692"/>
                      <a:pt x="1494" y="667"/>
                    </a:cubicBezTo>
                    <a:close/>
                    <a:moveTo>
                      <a:pt x="962" y="261"/>
                    </a:moveTo>
                    <a:cubicBezTo>
                      <a:pt x="889" y="309"/>
                      <a:pt x="889" y="309"/>
                      <a:pt x="889" y="309"/>
                    </a:cubicBezTo>
                    <a:cubicBezTo>
                      <a:pt x="875" y="270"/>
                      <a:pt x="875" y="270"/>
                      <a:pt x="875" y="270"/>
                    </a:cubicBezTo>
                    <a:cubicBezTo>
                      <a:pt x="869" y="254"/>
                      <a:pt x="862" y="239"/>
                      <a:pt x="854" y="223"/>
                    </a:cubicBezTo>
                    <a:cubicBezTo>
                      <a:pt x="891" y="232"/>
                      <a:pt x="927" y="245"/>
                      <a:pt x="962" y="261"/>
                    </a:cubicBezTo>
                    <a:close/>
                    <a:moveTo>
                      <a:pt x="48" y="850"/>
                    </a:moveTo>
                    <a:cubicBezTo>
                      <a:pt x="48" y="694"/>
                      <a:pt x="104" y="544"/>
                      <a:pt x="206" y="426"/>
                    </a:cubicBezTo>
                    <a:cubicBezTo>
                      <a:pt x="303" y="315"/>
                      <a:pt x="435" y="240"/>
                      <a:pt x="579" y="214"/>
                    </a:cubicBezTo>
                    <a:cubicBezTo>
                      <a:pt x="603" y="270"/>
                      <a:pt x="608" y="332"/>
                      <a:pt x="594" y="392"/>
                    </a:cubicBezTo>
                    <a:cubicBezTo>
                      <a:pt x="536" y="644"/>
                      <a:pt x="536" y="644"/>
                      <a:pt x="536" y="644"/>
                    </a:cubicBezTo>
                    <a:cubicBezTo>
                      <a:pt x="527" y="634"/>
                      <a:pt x="515" y="627"/>
                      <a:pt x="502" y="625"/>
                    </a:cubicBezTo>
                    <a:cubicBezTo>
                      <a:pt x="484" y="621"/>
                      <a:pt x="467" y="624"/>
                      <a:pt x="453" y="634"/>
                    </a:cubicBezTo>
                    <a:cubicBezTo>
                      <a:pt x="288" y="743"/>
                      <a:pt x="288" y="743"/>
                      <a:pt x="288" y="743"/>
                    </a:cubicBezTo>
                    <a:cubicBezTo>
                      <a:pt x="288" y="743"/>
                      <a:pt x="288" y="743"/>
                      <a:pt x="288" y="743"/>
                    </a:cubicBezTo>
                    <a:cubicBezTo>
                      <a:pt x="288" y="743"/>
                      <a:pt x="288" y="743"/>
                      <a:pt x="288" y="743"/>
                    </a:cubicBezTo>
                    <a:cubicBezTo>
                      <a:pt x="50" y="901"/>
                      <a:pt x="50" y="901"/>
                      <a:pt x="50" y="901"/>
                    </a:cubicBezTo>
                    <a:cubicBezTo>
                      <a:pt x="48" y="884"/>
                      <a:pt x="48" y="867"/>
                      <a:pt x="48" y="850"/>
                    </a:cubicBezTo>
                    <a:close/>
                    <a:moveTo>
                      <a:pt x="638" y="1309"/>
                    </a:moveTo>
                    <a:cubicBezTo>
                      <a:pt x="436" y="1443"/>
                      <a:pt x="436" y="1443"/>
                      <a:pt x="436" y="1443"/>
                    </a:cubicBezTo>
                    <a:cubicBezTo>
                      <a:pt x="235" y="1355"/>
                      <a:pt x="91" y="1169"/>
                      <a:pt x="56" y="953"/>
                    </a:cubicBezTo>
                    <a:cubicBezTo>
                      <a:pt x="294" y="796"/>
                      <a:pt x="294" y="796"/>
                      <a:pt x="294" y="796"/>
                    </a:cubicBezTo>
                    <a:cubicBezTo>
                      <a:pt x="334" y="770"/>
                      <a:pt x="334" y="770"/>
                      <a:pt x="334" y="770"/>
                    </a:cubicBezTo>
                    <a:cubicBezTo>
                      <a:pt x="479" y="674"/>
                      <a:pt x="479" y="674"/>
                      <a:pt x="479" y="674"/>
                    </a:cubicBezTo>
                    <a:cubicBezTo>
                      <a:pt x="483" y="671"/>
                      <a:pt x="487" y="670"/>
                      <a:pt x="492" y="671"/>
                    </a:cubicBezTo>
                    <a:cubicBezTo>
                      <a:pt x="497" y="672"/>
                      <a:pt x="501" y="675"/>
                      <a:pt x="503" y="679"/>
                    </a:cubicBezTo>
                    <a:cubicBezTo>
                      <a:pt x="825" y="1165"/>
                      <a:pt x="825" y="1165"/>
                      <a:pt x="825" y="1165"/>
                    </a:cubicBezTo>
                    <a:cubicBezTo>
                      <a:pt x="827" y="1169"/>
                      <a:pt x="828" y="1173"/>
                      <a:pt x="827" y="1178"/>
                    </a:cubicBezTo>
                    <a:cubicBezTo>
                      <a:pt x="826" y="1182"/>
                      <a:pt x="824" y="1186"/>
                      <a:pt x="820" y="1189"/>
                    </a:cubicBezTo>
                    <a:cubicBezTo>
                      <a:pt x="678" y="1283"/>
                      <a:pt x="678" y="1283"/>
                      <a:pt x="678" y="1283"/>
                    </a:cubicBezTo>
                    <a:moveTo>
                      <a:pt x="1463" y="741"/>
                    </a:moveTo>
                    <a:cubicBezTo>
                      <a:pt x="1460" y="757"/>
                      <a:pt x="1450" y="771"/>
                      <a:pt x="1436" y="781"/>
                    </a:cubicBezTo>
                    <a:cubicBezTo>
                      <a:pt x="1352" y="836"/>
                      <a:pt x="1352" y="836"/>
                      <a:pt x="1352" y="836"/>
                    </a:cubicBezTo>
                    <a:cubicBezTo>
                      <a:pt x="1352" y="836"/>
                      <a:pt x="1352" y="836"/>
                      <a:pt x="1352" y="836"/>
                    </a:cubicBezTo>
                    <a:cubicBezTo>
                      <a:pt x="1053" y="1034"/>
                      <a:pt x="1053" y="1034"/>
                      <a:pt x="1053" y="1034"/>
                    </a:cubicBezTo>
                    <a:cubicBezTo>
                      <a:pt x="1031" y="1049"/>
                      <a:pt x="1004" y="1055"/>
                      <a:pt x="977" y="1051"/>
                    </a:cubicBezTo>
                    <a:cubicBezTo>
                      <a:pt x="939" y="1045"/>
                      <a:pt x="900" y="1053"/>
                      <a:pt x="868" y="1075"/>
                    </a:cubicBezTo>
                    <a:cubicBezTo>
                      <a:pt x="836" y="1095"/>
                      <a:pt x="836" y="1095"/>
                      <a:pt x="836" y="1095"/>
                    </a:cubicBezTo>
                    <a:cubicBezTo>
                      <a:pt x="573" y="697"/>
                      <a:pt x="573" y="697"/>
                      <a:pt x="573" y="697"/>
                    </a:cubicBezTo>
                    <a:cubicBezTo>
                      <a:pt x="641" y="403"/>
                      <a:pt x="641" y="403"/>
                      <a:pt x="641" y="403"/>
                    </a:cubicBezTo>
                    <a:cubicBezTo>
                      <a:pt x="658" y="327"/>
                      <a:pt x="649" y="247"/>
                      <a:pt x="616" y="178"/>
                    </a:cubicBezTo>
                    <a:cubicBezTo>
                      <a:pt x="615" y="177"/>
                      <a:pt x="615" y="176"/>
                      <a:pt x="615" y="176"/>
                    </a:cubicBezTo>
                    <a:cubicBezTo>
                      <a:pt x="608" y="162"/>
                      <a:pt x="601" y="150"/>
                      <a:pt x="593" y="137"/>
                    </a:cubicBezTo>
                    <a:cubicBezTo>
                      <a:pt x="577" y="113"/>
                      <a:pt x="583" y="81"/>
                      <a:pt x="607" y="65"/>
                    </a:cubicBezTo>
                    <a:cubicBezTo>
                      <a:pt x="628" y="52"/>
                      <a:pt x="655" y="54"/>
                      <a:pt x="672" y="71"/>
                    </a:cubicBezTo>
                    <a:cubicBezTo>
                      <a:pt x="718" y="116"/>
                      <a:pt x="718" y="116"/>
                      <a:pt x="718" y="116"/>
                    </a:cubicBezTo>
                    <a:cubicBezTo>
                      <a:pt x="767" y="163"/>
                      <a:pt x="806" y="223"/>
                      <a:pt x="830" y="287"/>
                    </a:cubicBezTo>
                    <a:cubicBezTo>
                      <a:pt x="855" y="354"/>
                      <a:pt x="855" y="354"/>
                      <a:pt x="855" y="354"/>
                    </a:cubicBezTo>
                    <a:cubicBezTo>
                      <a:pt x="855" y="354"/>
                      <a:pt x="855" y="354"/>
                      <a:pt x="855" y="354"/>
                    </a:cubicBezTo>
                    <a:cubicBezTo>
                      <a:pt x="855" y="355"/>
                      <a:pt x="855" y="355"/>
                      <a:pt x="855" y="355"/>
                    </a:cubicBezTo>
                    <a:cubicBezTo>
                      <a:pt x="855" y="355"/>
                      <a:pt x="856" y="356"/>
                      <a:pt x="856" y="356"/>
                    </a:cubicBezTo>
                    <a:cubicBezTo>
                      <a:pt x="856" y="357"/>
                      <a:pt x="857" y="358"/>
                      <a:pt x="857" y="359"/>
                    </a:cubicBezTo>
                    <a:cubicBezTo>
                      <a:pt x="865" y="370"/>
                      <a:pt x="879" y="373"/>
                      <a:pt x="890" y="366"/>
                    </a:cubicBezTo>
                    <a:cubicBezTo>
                      <a:pt x="1145" y="197"/>
                      <a:pt x="1145" y="197"/>
                      <a:pt x="1145" y="197"/>
                    </a:cubicBezTo>
                    <a:cubicBezTo>
                      <a:pt x="1174" y="178"/>
                      <a:pt x="1213" y="186"/>
                      <a:pt x="1232" y="215"/>
                    </a:cubicBezTo>
                    <a:cubicBezTo>
                      <a:pt x="1252" y="244"/>
                      <a:pt x="1244" y="283"/>
                      <a:pt x="1215" y="302"/>
                    </a:cubicBezTo>
                    <a:cubicBezTo>
                      <a:pt x="1193" y="317"/>
                      <a:pt x="1193" y="317"/>
                      <a:pt x="1193" y="317"/>
                    </a:cubicBezTo>
                    <a:cubicBezTo>
                      <a:pt x="1193" y="317"/>
                      <a:pt x="1193" y="317"/>
                      <a:pt x="1193" y="317"/>
                    </a:cubicBezTo>
                    <a:cubicBezTo>
                      <a:pt x="1143" y="349"/>
                      <a:pt x="1143" y="349"/>
                      <a:pt x="1143" y="349"/>
                    </a:cubicBezTo>
                    <a:cubicBezTo>
                      <a:pt x="1143" y="349"/>
                      <a:pt x="1143" y="349"/>
                      <a:pt x="1143" y="350"/>
                    </a:cubicBezTo>
                    <a:cubicBezTo>
                      <a:pt x="1143" y="350"/>
                      <a:pt x="1143" y="350"/>
                      <a:pt x="1142" y="350"/>
                    </a:cubicBezTo>
                    <a:cubicBezTo>
                      <a:pt x="1132" y="358"/>
                      <a:pt x="1129" y="372"/>
                      <a:pt x="1137" y="382"/>
                    </a:cubicBezTo>
                    <a:cubicBezTo>
                      <a:pt x="1144" y="393"/>
                      <a:pt x="1159" y="396"/>
                      <a:pt x="1170" y="389"/>
                    </a:cubicBezTo>
                    <a:cubicBezTo>
                      <a:pt x="1219" y="357"/>
                      <a:pt x="1219" y="357"/>
                      <a:pt x="1219" y="357"/>
                    </a:cubicBezTo>
                    <a:cubicBezTo>
                      <a:pt x="1233" y="347"/>
                      <a:pt x="1250" y="344"/>
                      <a:pt x="1266" y="347"/>
                    </a:cubicBezTo>
                    <a:cubicBezTo>
                      <a:pt x="1283" y="351"/>
                      <a:pt x="1297" y="360"/>
                      <a:pt x="1306" y="374"/>
                    </a:cubicBezTo>
                    <a:cubicBezTo>
                      <a:pt x="1316" y="388"/>
                      <a:pt x="1319" y="405"/>
                      <a:pt x="1316" y="422"/>
                    </a:cubicBezTo>
                    <a:cubicBezTo>
                      <a:pt x="1312" y="438"/>
                      <a:pt x="1303" y="452"/>
                      <a:pt x="1289" y="462"/>
                    </a:cubicBezTo>
                    <a:cubicBezTo>
                      <a:pt x="1217" y="509"/>
                      <a:pt x="1217" y="509"/>
                      <a:pt x="1217" y="509"/>
                    </a:cubicBezTo>
                    <a:cubicBezTo>
                      <a:pt x="1206" y="516"/>
                      <a:pt x="1203" y="531"/>
                      <a:pt x="1210" y="542"/>
                    </a:cubicBezTo>
                    <a:cubicBezTo>
                      <a:pt x="1215" y="549"/>
                      <a:pt x="1223" y="553"/>
                      <a:pt x="1230" y="553"/>
                    </a:cubicBezTo>
                    <a:cubicBezTo>
                      <a:pt x="1235" y="553"/>
                      <a:pt x="1239" y="551"/>
                      <a:pt x="1243" y="549"/>
                    </a:cubicBezTo>
                    <a:cubicBezTo>
                      <a:pt x="1255" y="541"/>
                      <a:pt x="1255" y="541"/>
                      <a:pt x="1255" y="541"/>
                    </a:cubicBezTo>
                    <a:cubicBezTo>
                      <a:pt x="1293" y="516"/>
                      <a:pt x="1293" y="516"/>
                      <a:pt x="1293" y="516"/>
                    </a:cubicBezTo>
                    <a:cubicBezTo>
                      <a:pt x="1322" y="497"/>
                      <a:pt x="1361" y="505"/>
                      <a:pt x="1380" y="534"/>
                    </a:cubicBezTo>
                    <a:cubicBezTo>
                      <a:pt x="1399" y="563"/>
                      <a:pt x="1391" y="602"/>
                      <a:pt x="1362" y="621"/>
                    </a:cubicBezTo>
                    <a:cubicBezTo>
                      <a:pt x="1327" y="645"/>
                      <a:pt x="1327" y="645"/>
                      <a:pt x="1327" y="645"/>
                    </a:cubicBezTo>
                    <a:cubicBezTo>
                      <a:pt x="1327" y="645"/>
                      <a:pt x="1326" y="645"/>
                      <a:pt x="1326" y="645"/>
                    </a:cubicBezTo>
                    <a:cubicBezTo>
                      <a:pt x="1291" y="668"/>
                      <a:pt x="1291" y="668"/>
                      <a:pt x="1291" y="668"/>
                    </a:cubicBezTo>
                    <a:cubicBezTo>
                      <a:pt x="1280" y="676"/>
                      <a:pt x="1277" y="691"/>
                      <a:pt x="1284" y="702"/>
                    </a:cubicBezTo>
                    <a:cubicBezTo>
                      <a:pt x="1289" y="709"/>
                      <a:pt x="1296" y="712"/>
                      <a:pt x="1304" y="712"/>
                    </a:cubicBezTo>
                    <a:cubicBezTo>
                      <a:pt x="1309" y="712"/>
                      <a:pt x="1313" y="711"/>
                      <a:pt x="1317" y="708"/>
                    </a:cubicBezTo>
                    <a:cubicBezTo>
                      <a:pt x="1328" y="701"/>
                      <a:pt x="1328" y="701"/>
                      <a:pt x="1328" y="701"/>
                    </a:cubicBezTo>
                    <a:cubicBezTo>
                      <a:pt x="1367" y="676"/>
                      <a:pt x="1367" y="676"/>
                      <a:pt x="1367" y="676"/>
                    </a:cubicBezTo>
                    <a:cubicBezTo>
                      <a:pt x="1381" y="666"/>
                      <a:pt x="1397" y="663"/>
                      <a:pt x="1414" y="666"/>
                    </a:cubicBezTo>
                    <a:cubicBezTo>
                      <a:pt x="1430" y="670"/>
                      <a:pt x="1445" y="679"/>
                      <a:pt x="1454" y="693"/>
                    </a:cubicBezTo>
                    <a:cubicBezTo>
                      <a:pt x="1463" y="707"/>
                      <a:pt x="1467" y="724"/>
                      <a:pt x="1463" y="741"/>
                    </a:cubicBezTo>
                    <a:close/>
                  </a:path>
                </a:pathLst>
              </a:custGeom>
              <a:solidFill>
                <a:srgbClr val="5555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Line 53"/>
              <p:cNvSpPr>
                <a:spLocks noChangeShapeType="1"/>
              </p:cNvSpPr>
              <p:nvPr/>
            </p:nvSpPr>
            <p:spPr bwMode="auto">
              <a:xfrm>
                <a:off x="3319" y="21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 name="Line 54"/>
              <p:cNvSpPr>
                <a:spLocks noChangeShapeType="1"/>
              </p:cNvSpPr>
              <p:nvPr/>
            </p:nvSpPr>
            <p:spPr bwMode="auto">
              <a:xfrm>
                <a:off x="3319" y="21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Line 55"/>
              <p:cNvSpPr>
                <a:spLocks noChangeShapeType="1"/>
              </p:cNvSpPr>
              <p:nvPr/>
            </p:nvSpPr>
            <p:spPr bwMode="auto">
              <a:xfrm>
                <a:off x="4702" y="21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Line 56"/>
              <p:cNvSpPr>
                <a:spLocks noChangeShapeType="1"/>
              </p:cNvSpPr>
              <p:nvPr/>
            </p:nvSpPr>
            <p:spPr bwMode="auto">
              <a:xfrm>
                <a:off x="4702" y="21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2" name="Freeform 60"/>
            <p:cNvSpPr>
              <a:spLocks/>
            </p:cNvSpPr>
            <p:nvPr/>
          </p:nvSpPr>
          <p:spPr bwMode="auto">
            <a:xfrm>
              <a:off x="2946244" y="2887879"/>
              <a:ext cx="88090" cy="122581"/>
            </a:xfrm>
            <a:custGeom>
              <a:avLst/>
              <a:gdLst>
                <a:gd name="T0" fmla="*/ 310 w 310"/>
                <a:gd name="T1" fmla="*/ 407 h 433"/>
                <a:gd name="T2" fmla="*/ 47 w 310"/>
                <a:gd name="T3" fmla="*/ 14 h 433"/>
                <a:gd name="T4" fmla="*/ 14 w 310"/>
                <a:gd name="T5" fmla="*/ 8 h 433"/>
                <a:gd name="T6" fmla="*/ 7 w 310"/>
                <a:gd name="T7" fmla="*/ 41 h 433"/>
                <a:gd name="T8" fmla="*/ 270 w 310"/>
                <a:gd name="T9" fmla="*/ 433 h 433"/>
              </a:gdLst>
              <a:ahLst/>
              <a:cxnLst>
                <a:cxn ang="0">
                  <a:pos x="T0" y="T1"/>
                </a:cxn>
                <a:cxn ang="0">
                  <a:pos x="T2" y="T3"/>
                </a:cxn>
                <a:cxn ang="0">
                  <a:pos x="T4" y="T5"/>
                </a:cxn>
                <a:cxn ang="0">
                  <a:pos x="T6" y="T7"/>
                </a:cxn>
                <a:cxn ang="0">
                  <a:pos x="T8" y="T9"/>
                </a:cxn>
              </a:cxnLst>
              <a:rect l="0" t="0" r="r" b="b"/>
              <a:pathLst>
                <a:path w="310" h="433">
                  <a:moveTo>
                    <a:pt x="310" y="407"/>
                  </a:moveTo>
                  <a:cubicBezTo>
                    <a:pt x="47" y="14"/>
                    <a:pt x="47" y="14"/>
                    <a:pt x="47" y="14"/>
                  </a:cubicBezTo>
                  <a:cubicBezTo>
                    <a:pt x="40" y="3"/>
                    <a:pt x="25" y="0"/>
                    <a:pt x="14" y="8"/>
                  </a:cubicBezTo>
                  <a:cubicBezTo>
                    <a:pt x="3" y="15"/>
                    <a:pt x="0" y="30"/>
                    <a:pt x="7" y="41"/>
                  </a:cubicBezTo>
                  <a:cubicBezTo>
                    <a:pt x="270" y="433"/>
                    <a:pt x="270" y="433"/>
                    <a:pt x="270" y="433"/>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Line 61"/>
            <p:cNvSpPr>
              <a:spLocks noChangeShapeType="1"/>
            </p:cNvSpPr>
            <p:nvPr/>
          </p:nvSpPr>
          <p:spPr bwMode="auto">
            <a:xfrm>
              <a:off x="3046452" y="30078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Line 62"/>
            <p:cNvSpPr>
              <a:spLocks noChangeShapeType="1"/>
            </p:cNvSpPr>
            <p:nvPr/>
          </p:nvSpPr>
          <p:spPr bwMode="auto">
            <a:xfrm>
              <a:off x="3046452" y="30078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63"/>
            <p:cNvSpPr>
              <a:spLocks/>
            </p:cNvSpPr>
            <p:nvPr/>
          </p:nvSpPr>
          <p:spPr bwMode="auto">
            <a:xfrm>
              <a:off x="3036198" y="30179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Line 64"/>
            <p:cNvSpPr>
              <a:spLocks noChangeShapeType="1"/>
            </p:cNvSpPr>
            <p:nvPr/>
          </p:nvSpPr>
          <p:spPr bwMode="auto">
            <a:xfrm>
              <a:off x="3017788" y="303026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Line 65"/>
            <p:cNvSpPr>
              <a:spLocks noChangeShapeType="1"/>
            </p:cNvSpPr>
            <p:nvPr/>
          </p:nvSpPr>
          <p:spPr bwMode="auto">
            <a:xfrm>
              <a:off x="3017788" y="303026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Line 66"/>
            <p:cNvSpPr>
              <a:spLocks noChangeShapeType="1"/>
            </p:cNvSpPr>
            <p:nvPr/>
          </p:nvSpPr>
          <p:spPr bwMode="auto">
            <a:xfrm>
              <a:off x="2907092" y="286131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Line 67"/>
            <p:cNvSpPr>
              <a:spLocks noChangeShapeType="1"/>
            </p:cNvSpPr>
            <p:nvPr/>
          </p:nvSpPr>
          <p:spPr bwMode="auto">
            <a:xfrm>
              <a:off x="2907092" y="286131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68"/>
            <p:cNvSpPr>
              <a:spLocks/>
            </p:cNvSpPr>
            <p:nvPr/>
          </p:nvSpPr>
          <p:spPr bwMode="auto">
            <a:xfrm>
              <a:off x="2923405" y="28503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70" name="Line 69"/>
            <p:cNvSpPr>
              <a:spLocks noChangeShapeType="1"/>
            </p:cNvSpPr>
            <p:nvPr/>
          </p:nvSpPr>
          <p:spPr bwMode="auto">
            <a:xfrm>
              <a:off x="2939485" y="28559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Line 70"/>
            <p:cNvSpPr>
              <a:spLocks noChangeShapeType="1"/>
            </p:cNvSpPr>
            <p:nvPr/>
          </p:nvSpPr>
          <p:spPr bwMode="auto">
            <a:xfrm>
              <a:off x="2939485" y="28559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71"/>
            <p:cNvSpPr>
              <a:spLocks/>
            </p:cNvSpPr>
            <p:nvPr/>
          </p:nvSpPr>
          <p:spPr bwMode="auto">
            <a:xfrm>
              <a:off x="2925270" y="2858049"/>
              <a:ext cx="21207" cy="21673"/>
            </a:xfrm>
            <a:custGeom>
              <a:avLst/>
              <a:gdLst>
                <a:gd name="T0" fmla="*/ 0 w 75"/>
                <a:gd name="T1" fmla="*/ 26 h 77"/>
                <a:gd name="T2" fmla="*/ 28 w 75"/>
                <a:gd name="T3" fmla="*/ 67 h 77"/>
                <a:gd name="T4" fmla="*/ 47 w 75"/>
                <a:gd name="T5" fmla="*/ 77 h 77"/>
                <a:gd name="T6" fmla="*/ 61 w 75"/>
                <a:gd name="T7" fmla="*/ 73 h 77"/>
                <a:gd name="T8" fmla="*/ 67 w 75"/>
                <a:gd name="T9" fmla="*/ 40 h 77"/>
                <a:gd name="T10" fmla="*/ 40 w 75"/>
                <a:gd name="T11" fmla="*/ 0 h 77"/>
              </a:gdLst>
              <a:ahLst/>
              <a:cxnLst>
                <a:cxn ang="0">
                  <a:pos x="T0" y="T1"/>
                </a:cxn>
                <a:cxn ang="0">
                  <a:pos x="T2" y="T3"/>
                </a:cxn>
                <a:cxn ang="0">
                  <a:pos x="T4" y="T5"/>
                </a:cxn>
                <a:cxn ang="0">
                  <a:pos x="T6" y="T7"/>
                </a:cxn>
                <a:cxn ang="0">
                  <a:pos x="T8" y="T9"/>
                </a:cxn>
                <a:cxn ang="0">
                  <a:pos x="T10" y="T11"/>
                </a:cxn>
              </a:cxnLst>
              <a:rect l="0" t="0" r="r" b="b"/>
              <a:pathLst>
                <a:path w="75" h="77">
                  <a:moveTo>
                    <a:pt x="0" y="26"/>
                  </a:moveTo>
                  <a:cubicBezTo>
                    <a:pt x="28" y="67"/>
                    <a:pt x="28" y="67"/>
                    <a:pt x="28" y="67"/>
                  </a:cubicBezTo>
                  <a:cubicBezTo>
                    <a:pt x="32" y="74"/>
                    <a:pt x="40" y="77"/>
                    <a:pt x="47" y="77"/>
                  </a:cubicBezTo>
                  <a:cubicBezTo>
                    <a:pt x="52" y="77"/>
                    <a:pt x="57" y="76"/>
                    <a:pt x="61" y="73"/>
                  </a:cubicBezTo>
                  <a:cubicBezTo>
                    <a:pt x="72" y="66"/>
                    <a:pt x="75" y="51"/>
                    <a:pt x="67" y="40"/>
                  </a:cubicBezTo>
                  <a:cubicBezTo>
                    <a:pt x="40" y="0"/>
                    <a:pt x="40" y="0"/>
                    <a:pt x="40" y="0"/>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73" name="Freeform 72"/>
            <p:cNvSpPr>
              <a:spLocks/>
            </p:cNvSpPr>
            <p:nvPr/>
          </p:nvSpPr>
          <p:spPr bwMode="auto">
            <a:xfrm>
              <a:off x="3185113" y="2786971"/>
              <a:ext cx="2563" cy="5360"/>
            </a:xfrm>
            <a:custGeom>
              <a:avLst/>
              <a:gdLst>
                <a:gd name="T0" fmla="*/ 0 w 9"/>
                <a:gd name="T1" fmla="*/ 18 h 19"/>
                <a:gd name="T2" fmla="*/ 0 w 9"/>
                <a:gd name="T3" fmla="*/ 19 h 19"/>
                <a:gd name="T4" fmla="*/ 9 w 9"/>
                <a:gd name="T5" fmla="*/ 0 h 19"/>
                <a:gd name="T6" fmla="*/ 0 w 9"/>
                <a:gd name="T7" fmla="*/ 18 h 19"/>
              </a:gdLst>
              <a:ahLst/>
              <a:cxnLst>
                <a:cxn ang="0">
                  <a:pos x="T0" y="T1"/>
                </a:cxn>
                <a:cxn ang="0">
                  <a:pos x="T2" y="T3"/>
                </a:cxn>
                <a:cxn ang="0">
                  <a:pos x="T4" y="T5"/>
                </a:cxn>
                <a:cxn ang="0">
                  <a:pos x="T6" y="T7"/>
                </a:cxn>
              </a:cxnLst>
              <a:rect l="0" t="0" r="r" b="b"/>
              <a:pathLst>
                <a:path w="9" h="19">
                  <a:moveTo>
                    <a:pt x="0" y="18"/>
                  </a:moveTo>
                  <a:cubicBezTo>
                    <a:pt x="0" y="19"/>
                    <a:pt x="0" y="19"/>
                    <a:pt x="0" y="19"/>
                  </a:cubicBezTo>
                  <a:cubicBezTo>
                    <a:pt x="3" y="12"/>
                    <a:pt x="6" y="6"/>
                    <a:pt x="9" y="0"/>
                  </a:cubicBezTo>
                  <a:cubicBezTo>
                    <a:pt x="6" y="6"/>
                    <a:pt x="3" y="12"/>
                    <a:pt x="0"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79" name="Groupe 78"/>
          <p:cNvGrpSpPr/>
          <p:nvPr/>
        </p:nvGrpSpPr>
        <p:grpSpPr>
          <a:xfrm>
            <a:off x="513274" y="1883050"/>
            <a:ext cx="449262" cy="309562"/>
            <a:chOff x="9660633" y="4169152"/>
            <a:chExt cx="449262" cy="309562"/>
          </a:xfrm>
        </p:grpSpPr>
        <p:sp>
          <p:nvSpPr>
            <p:cNvPr id="80" name="Freeform 360"/>
            <p:cNvSpPr>
              <a:spLocks noEditPoints="1"/>
            </p:cNvSpPr>
            <p:nvPr/>
          </p:nvSpPr>
          <p:spPr bwMode="auto">
            <a:xfrm>
              <a:off x="9660633" y="4169152"/>
              <a:ext cx="449262" cy="309562"/>
            </a:xfrm>
            <a:custGeom>
              <a:avLst/>
              <a:gdLst>
                <a:gd name="T0" fmla="*/ 1259 w 1536"/>
                <a:gd name="T1" fmla="*/ 156 h 1062"/>
                <a:gd name="T2" fmla="*/ 1031 w 1536"/>
                <a:gd name="T3" fmla="*/ 50 h 1062"/>
                <a:gd name="T4" fmla="*/ 941 w 1536"/>
                <a:gd name="T5" fmla="*/ 0 h 1062"/>
                <a:gd name="T6" fmla="*/ 836 w 1536"/>
                <a:gd name="T7" fmla="*/ 289 h 1062"/>
                <a:gd name="T8" fmla="*/ 700 w 1536"/>
                <a:gd name="T9" fmla="*/ 105 h 1062"/>
                <a:gd name="T10" fmla="*/ 505 w 1536"/>
                <a:gd name="T11" fmla="*/ 50 h 1062"/>
                <a:gd name="T12" fmla="*/ 277 w 1536"/>
                <a:gd name="T13" fmla="*/ 156 h 1062"/>
                <a:gd name="T14" fmla="*/ 241 w 1536"/>
                <a:gd name="T15" fmla="*/ 266 h 1062"/>
                <a:gd name="T16" fmla="*/ 321 w 1536"/>
                <a:gd name="T17" fmla="*/ 183 h 1062"/>
                <a:gd name="T18" fmla="*/ 649 w 1536"/>
                <a:gd name="T19" fmla="*/ 276 h 1062"/>
                <a:gd name="T20" fmla="*/ 350 w 1536"/>
                <a:gd name="T21" fmla="*/ 362 h 1062"/>
                <a:gd name="T22" fmla="*/ 230 w 1536"/>
                <a:gd name="T23" fmla="*/ 336 h 1062"/>
                <a:gd name="T24" fmla="*/ 186 w 1536"/>
                <a:gd name="T25" fmla="*/ 310 h 1062"/>
                <a:gd name="T26" fmla="*/ 0 w 1536"/>
                <a:gd name="T27" fmla="*/ 712 h 1062"/>
                <a:gd name="T28" fmla="*/ 700 w 1536"/>
                <a:gd name="T29" fmla="*/ 712 h 1062"/>
                <a:gd name="T30" fmla="*/ 836 w 1536"/>
                <a:gd name="T31" fmla="*/ 644 h 1062"/>
                <a:gd name="T32" fmla="*/ 1186 w 1536"/>
                <a:gd name="T33" fmla="*/ 1062 h 1062"/>
                <a:gd name="T34" fmla="*/ 1500 w 1536"/>
                <a:gd name="T35" fmla="*/ 558 h 1062"/>
                <a:gd name="T36" fmla="*/ 559 w 1536"/>
                <a:gd name="T37" fmla="*/ 65 h 1062"/>
                <a:gd name="T38" fmla="*/ 649 w 1536"/>
                <a:gd name="T39" fmla="*/ 105 h 1062"/>
                <a:gd name="T40" fmla="*/ 350 w 1536"/>
                <a:gd name="T41" fmla="*/ 1011 h 1062"/>
                <a:gd name="T42" fmla="*/ 350 w 1536"/>
                <a:gd name="T43" fmla="*/ 413 h 1062"/>
                <a:gd name="T44" fmla="*/ 350 w 1536"/>
                <a:gd name="T45" fmla="*/ 1011 h 1062"/>
                <a:gd name="T46" fmla="*/ 700 w 1536"/>
                <a:gd name="T47" fmla="*/ 341 h 1062"/>
                <a:gd name="T48" fmla="*/ 836 w 1536"/>
                <a:gd name="T49" fmla="*/ 494 h 1062"/>
                <a:gd name="T50" fmla="*/ 836 w 1536"/>
                <a:gd name="T51" fmla="*/ 592 h 1062"/>
                <a:gd name="T52" fmla="*/ 700 w 1536"/>
                <a:gd name="T53" fmla="*/ 545 h 1062"/>
                <a:gd name="T54" fmla="*/ 836 w 1536"/>
                <a:gd name="T55" fmla="*/ 592 h 1062"/>
                <a:gd name="T56" fmla="*/ 941 w 1536"/>
                <a:gd name="T57" fmla="*/ 51 h 1062"/>
                <a:gd name="T58" fmla="*/ 887 w 1536"/>
                <a:gd name="T59" fmla="*/ 132 h 1062"/>
                <a:gd name="T60" fmla="*/ 887 w 1536"/>
                <a:gd name="T61" fmla="*/ 276 h 1062"/>
                <a:gd name="T62" fmla="*/ 1064 w 1536"/>
                <a:gd name="T63" fmla="*/ 99 h 1062"/>
                <a:gd name="T64" fmla="*/ 1344 w 1536"/>
                <a:gd name="T65" fmla="*/ 400 h 1062"/>
                <a:gd name="T66" fmla="*/ 887 w 1536"/>
                <a:gd name="T67" fmla="*/ 530 h 1062"/>
                <a:gd name="T68" fmla="*/ 1186 w 1536"/>
                <a:gd name="T69" fmla="*/ 1011 h 1062"/>
                <a:gd name="T70" fmla="*/ 1186 w 1536"/>
                <a:gd name="T71" fmla="*/ 413 h 1062"/>
                <a:gd name="T72" fmla="*/ 1186 w 1536"/>
                <a:gd name="T73" fmla="*/ 1011 h 1062"/>
                <a:gd name="T74" fmla="*/ 1186 w 1536"/>
                <a:gd name="T75" fmla="*/ 101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6" h="1062">
                  <a:moveTo>
                    <a:pt x="1500" y="558"/>
                  </a:moveTo>
                  <a:cubicBezTo>
                    <a:pt x="1490" y="536"/>
                    <a:pt x="1265" y="166"/>
                    <a:pt x="1259" y="156"/>
                  </a:cubicBezTo>
                  <a:cubicBezTo>
                    <a:pt x="1217" y="88"/>
                    <a:pt x="1144" y="48"/>
                    <a:pt x="1064" y="48"/>
                  </a:cubicBezTo>
                  <a:cubicBezTo>
                    <a:pt x="1053" y="48"/>
                    <a:pt x="1042" y="49"/>
                    <a:pt x="1031" y="50"/>
                  </a:cubicBezTo>
                  <a:cubicBezTo>
                    <a:pt x="1031" y="50"/>
                    <a:pt x="1031" y="50"/>
                    <a:pt x="1031" y="50"/>
                  </a:cubicBezTo>
                  <a:cubicBezTo>
                    <a:pt x="1011" y="19"/>
                    <a:pt x="978" y="0"/>
                    <a:pt x="941" y="0"/>
                  </a:cubicBezTo>
                  <a:cubicBezTo>
                    <a:pt x="883" y="0"/>
                    <a:pt x="836" y="47"/>
                    <a:pt x="836" y="105"/>
                  </a:cubicBezTo>
                  <a:cubicBezTo>
                    <a:pt x="836" y="289"/>
                    <a:pt x="836" y="289"/>
                    <a:pt x="836" y="289"/>
                  </a:cubicBezTo>
                  <a:cubicBezTo>
                    <a:pt x="700" y="289"/>
                    <a:pt x="700" y="289"/>
                    <a:pt x="700" y="289"/>
                  </a:cubicBezTo>
                  <a:cubicBezTo>
                    <a:pt x="700" y="105"/>
                    <a:pt x="700" y="105"/>
                    <a:pt x="700" y="105"/>
                  </a:cubicBezTo>
                  <a:cubicBezTo>
                    <a:pt x="700" y="47"/>
                    <a:pt x="653" y="0"/>
                    <a:pt x="595" y="0"/>
                  </a:cubicBezTo>
                  <a:cubicBezTo>
                    <a:pt x="558" y="0"/>
                    <a:pt x="525" y="19"/>
                    <a:pt x="505" y="50"/>
                  </a:cubicBezTo>
                  <a:cubicBezTo>
                    <a:pt x="494" y="49"/>
                    <a:pt x="483" y="48"/>
                    <a:pt x="472" y="48"/>
                  </a:cubicBezTo>
                  <a:cubicBezTo>
                    <a:pt x="392" y="48"/>
                    <a:pt x="319" y="88"/>
                    <a:pt x="277" y="156"/>
                  </a:cubicBezTo>
                  <a:cubicBezTo>
                    <a:pt x="276" y="157"/>
                    <a:pt x="275" y="160"/>
                    <a:pt x="232" y="231"/>
                  </a:cubicBezTo>
                  <a:cubicBezTo>
                    <a:pt x="225" y="243"/>
                    <a:pt x="229" y="259"/>
                    <a:pt x="241" y="266"/>
                  </a:cubicBezTo>
                  <a:cubicBezTo>
                    <a:pt x="253" y="274"/>
                    <a:pt x="269" y="270"/>
                    <a:pt x="276" y="258"/>
                  </a:cubicBezTo>
                  <a:cubicBezTo>
                    <a:pt x="311" y="199"/>
                    <a:pt x="320" y="185"/>
                    <a:pt x="321" y="183"/>
                  </a:cubicBezTo>
                  <a:cubicBezTo>
                    <a:pt x="353" y="131"/>
                    <a:pt x="410" y="99"/>
                    <a:pt x="472" y="99"/>
                  </a:cubicBezTo>
                  <a:cubicBezTo>
                    <a:pt x="569" y="99"/>
                    <a:pt x="649" y="179"/>
                    <a:pt x="649" y="276"/>
                  </a:cubicBezTo>
                  <a:cubicBezTo>
                    <a:pt x="649" y="530"/>
                    <a:pt x="649" y="530"/>
                    <a:pt x="649" y="530"/>
                  </a:cubicBezTo>
                  <a:cubicBezTo>
                    <a:pt x="587" y="429"/>
                    <a:pt x="476" y="362"/>
                    <a:pt x="350" y="362"/>
                  </a:cubicBezTo>
                  <a:cubicBezTo>
                    <a:pt x="293" y="362"/>
                    <a:pt x="239" y="376"/>
                    <a:pt x="192" y="400"/>
                  </a:cubicBezTo>
                  <a:cubicBezTo>
                    <a:pt x="204" y="379"/>
                    <a:pt x="217" y="358"/>
                    <a:pt x="230" y="336"/>
                  </a:cubicBezTo>
                  <a:cubicBezTo>
                    <a:pt x="237" y="324"/>
                    <a:pt x="233" y="308"/>
                    <a:pt x="221" y="301"/>
                  </a:cubicBezTo>
                  <a:cubicBezTo>
                    <a:pt x="209" y="293"/>
                    <a:pt x="193" y="297"/>
                    <a:pt x="186" y="310"/>
                  </a:cubicBezTo>
                  <a:cubicBezTo>
                    <a:pt x="131" y="401"/>
                    <a:pt x="45" y="539"/>
                    <a:pt x="34" y="561"/>
                  </a:cubicBezTo>
                  <a:cubicBezTo>
                    <a:pt x="12" y="607"/>
                    <a:pt x="0" y="658"/>
                    <a:pt x="0" y="712"/>
                  </a:cubicBezTo>
                  <a:cubicBezTo>
                    <a:pt x="0" y="905"/>
                    <a:pt x="157" y="1062"/>
                    <a:pt x="350" y="1062"/>
                  </a:cubicBezTo>
                  <a:cubicBezTo>
                    <a:pt x="543" y="1062"/>
                    <a:pt x="700" y="905"/>
                    <a:pt x="700" y="712"/>
                  </a:cubicBezTo>
                  <a:cubicBezTo>
                    <a:pt x="700" y="644"/>
                    <a:pt x="700" y="644"/>
                    <a:pt x="700" y="644"/>
                  </a:cubicBezTo>
                  <a:cubicBezTo>
                    <a:pt x="836" y="644"/>
                    <a:pt x="836" y="644"/>
                    <a:pt x="836" y="644"/>
                  </a:cubicBezTo>
                  <a:cubicBezTo>
                    <a:pt x="836" y="712"/>
                    <a:pt x="836" y="712"/>
                    <a:pt x="836" y="712"/>
                  </a:cubicBezTo>
                  <a:cubicBezTo>
                    <a:pt x="836" y="905"/>
                    <a:pt x="993" y="1062"/>
                    <a:pt x="1186" y="1062"/>
                  </a:cubicBezTo>
                  <a:cubicBezTo>
                    <a:pt x="1379" y="1062"/>
                    <a:pt x="1536" y="905"/>
                    <a:pt x="1536" y="712"/>
                  </a:cubicBezTo>
                  <a:cubicBezTo>
                    <a:pt x="1536" y="657"/>
                    <a:pt x="1523" y="604"/>
                    <a:pt x="1500" y="558"/>
                  </a:cubicBezTo>
                  <a:close/>
                  <a:moveTo>
                    <a:pt x="649" y="132"/>
                  </a:moveTo>
                  <a:cubicBezTo>
                    <a:pt x="625" y="103"/>
                    <a:pt x="594" y="80"/>
                    <a:pt x="559" y="65"/>
                  </a:cubicBezTo>
                  <a:cubicBezTo>
                    <a:pt x="569" y="56"/>
                    <a:pt x="581" y="51"/>
                    <a:pt x="595" y="51"/>
                  </a:cubicBezTo>
                  <a:cubicBezTo>
                    <a:pt x="624" y="51"/>
                    <a:pt x="649" y="76"/>
                    <a:pt x="649" y="105"/>
                  </a:cubicBezTo>
                  <a:lnTo>
                    <a:pt x="649" y="132"/>
                  </a:lnTo>
                  <a:close/>
                  <a:moveTo>
                    <a:pt x="350" y="1011"/>
                  </a:moveTo>
                  <a:cubicBezTo>
                    <a:pt x="185" y="1011"/>
                    <a:pt x="51" y="877"/>
                    <a:pt x="51" y="712"/>
                  </a:cubicBezTo>
                  <a:cubicBezTo>
                    <a:pt x="51" y="547"/>
                    <a:pt x="185" y="413"/>
                    <a:pt x="350" y="413"/>
                  </a:cubicBezTo>
                  <a:cubicBezTo>
                    <a:pt x="515" y="413"/>
                    <a:pt x="649" y="547"/>
                    <a:pt x="649" y="712"/>
                  </a:cubicBezTo>
                  <a:cubicBezTo>
                    <a:pt x="649" y="877"/>
                    <a:pt x="515" y="1011"/>
                    <a:pt x="350" y="1011"/>
                  </a:cubicBezTo>
                  <a:close/>
                  <a:moveTo>
                    <a:pt x="700" y="494"/>
                  </a:moveTo>
                  <a:cubicBezTo>
                    <a:pt x="700" y="341"/>
                    <a:pt x="700" y="341"/>
                    <a:pt x="700" y="341"/>
                  </a:cubicBezTo>
                  <a:cubicBezTo>
                    <a:pt x="836" y="341"/>
                    <a:pt x="836" y="341"/>
                    <a:pt x="836" y="341"/>
                  </a:cubicBezTo>
                  <a:cubicBezTo>
                    <a:pt x="836" y="494"/>
                    <a:pt x="836" y="494"/>
                    <a:pt x="836" y="494"/>
                  </a:cubicBezTo>
                  <a:lnTo>
                    <a:pt x="700" y="494"/>
                  </a:lnTo>
                  <a:close/>
                  <a:moveTo>
                    <a:pt x="836" y="592"/>
                  </a:moveTo>
                  <a:cubicBezTo>
                    <a:pt x="700" y="592"/>
                    <a:pt x="700" y="592"/>
                    <a:pt x="700" y="592"/>
                  </a:cubicBezTo>
                  <a:cubicBezTo>
                    <a:pt x="700" y="545"/>
                    <a:pt x="700" y="545"/>
                    <a:pt x="700" y="545"/>
                  </a:cubicBezTo>
                  <a:cubicBezTo>
                    <a:pt x="836" y="545"/>
                    <a:pt x="836" y="545"/>
                    <a:pt x="836" y="545"/>
                  </a:cubicBezTo>
                  <a:lnTo>
                    <a:pt x="836" y="592"/>
                  </a:lnTo>
                  <a:close/>
                  <a:moveTo>
                    <a:pt x="887" y="105"/>
                  </a:moveTo>
                  <a:cubicBezTo>
                    <a:pt x="887" y="76"/>
                    <a:pt x="912" y="51"/>
                    <a:pt x="941" y="51"/>
                  </a:cubicBezTo>
                  <a:cubicBezTo>
                    <a:pt x="955" y="51"/>
                    <a:pt x="967" y="56"/>
                    <a:pt x="977" y="65"/>
                  </a:cubicBezTo>
                  <a:cubicBezTo>
                    <a:pt x="942" y="80"/>
                    <a:pt x="911" y="103"/>
                    <a:pt x="887" y="132"/>
                  </a:cubicBezTo>
                  <a:lnTo>
                    <a:pt x="887" y="105"/>
                  </a:lnTo>
                  <a:close/>
                  <a:moveTo>
                    <a:pt x="887" y="276"/>
                  </a:moveTo>
                  <a:cubicBezTo>
                    <a:pt x="887" y="276"/>
                    <a:pt x="887" y="276"/>
                    <a:pt x="887" y="276"/>
                  </a:cubicBezTo>
                  <a:cubicBezTo>
                    <a:pt x="887" y="179"/>
                    <a:pt x="967" y="99"/>
                    <a:pt x="1064" y="99"/>
                  </a:cubicBezTo>
                  <a:cubicBezTo>
                    <a:pt x="1126" y="99"/>
                    <a:pt x="1183" y="131"/>
                    <a:pt x="1215" y="183"/>
                  </a:cubicBezTo>
                  <a:cubicBezTo>
                    <a:pt x="1218" y="188"/>
                    <a:pt x="1283" y="296"/>
                    <a:pt x="1344" y="400"/>
                  </a:cubicBezTo>
                  <a:cubicBezTo>
                    <a:pt x="1297" y="376"/>
                    <a:pt x="1243" y="362"/>
                    <a:pt x="1186" y="362"/>
                  </a:cubicBezTo>
                  <a:cubicBezTo>
                    <a:pt x="1060" y="362"/>
                    <a:pt x="949" y="429"/>
                    <a:pt x="887" y="530"/>
                  </a:cubicBezTo>
                  <a:cubicBezTo>
                    <a:pt x="887" y="276"/>
                    <a:pt x="887" y="276"/>
                    <a:pt x="887" y="276"/>
                  </a:cubicBezTo>
                  <a:close/>
                  <a:moveTo>
                    <a:pt x="1186" y="1011"/>
                  </a:moveTo>
                  <a:cubicBezTo>
                    <a:pt x="1021" y="1011"/>
                    <a:pt x="887" y="877"/>
                    <a:pt x="887" y="712"/>
                  </a:cubicBezTo>
                  <a:cubicBezTo>
                    <a:pt x="887" y="547"/>
                    <a:pt x="1021" y="413"/>
                    <a:pt x="1186" y="413"/>
                  </a:cubicBezTo>
                  <a:cubicBezTo>
                    <a:pt x="1351" y="413"/>
                    <a:pt x="1485" y="547"/>
                    <a:pt x="1485" y="712"/>
                  </a:cubicBezTo>
                  <a:cubicBezTo>
                    <a:pt x="1485" y="877"/>
                    <a:pt x="1351" y="1011"/>
                    <a:pt x="1186" y="1011"/>
                  </a:cubicBezTo>
                  <a:close/>
                  <a:moveTo>
                    <a:pt x="1186" y="1011"/>
                  </a:moveTo>
                  <a:cubicBezTo>
                    <a:pt x="1186" y="1011"/>
                    <a:pt x="1186" y="1011"/>
                    <a:pt x="1186" y="101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81" name="Freeform 361"/>
            <p:cNvSpPr>
              <a:spLocks noEditPoints="1"/>
            </p:cNvSpPr>
            <p:nvPr/>
          </p:nvSpPr>
          <p:spPr bwMode="auto">
            <a:xfrm>
              <a:off x="9936858" y="4307264"/>
              <a:ext cx="141287" cy="139700"/>
            </a:xfrm>
            <a:custGeom>
              <a:avLst/>
              <a:gdLst>
                <a:gd name="T0" fmla="*/ 464 w 478"/>
                <a:gd name="T1" fmla="*/ 158 h 478"/>
                <a:gd name="T2" fmla="*/ 431 w 478"/>
                <a:gd name="T3" fmla="*/ 142 h 478"/>
                <a:gd name="T4" fmla="*/ 416 w 478"/>
                <a:gd name="T5" fmla="*/ 175 h 478"/>
                <a:gd name="T6" fmla="*/ 427 w 478"/>
                <a:gd name="T7" fmla="*/ 239 h 478"/>
                <a:gd name="T8" fmla="*/ 239 w 478"/>
                <a:gd name="T9" fmla="*/ 427 h 478"/>
                <a:gd name="T10" fmla="*/ 51 w 478"/>
                <a:gd name="T11" fmla="*/ 239 h 478"/>
                <a:gd name="T12" fmla="*/ 239 w 478"/>
                <a:gd name="T13" fmla="*/ 51 h 478"/>
                <a:gd name="T14" fmla="*/ 377 w 478"/>
                <a:gd name="T15" fmla="*/ 111 h 478"/>
                <a:gd name="T16" fmla="*/ 413 w 478"/>
                <a:gd name="T17" fmla="*/ 112 h 478"/>
                <a:gd name="T18" fmla="*/ 414 w 478"/>
                <a:gd name="T19" fmla="*/ 76 h 478"/>
                <a:gd name="T20" fmla="*/ 239 w 478"/>
                <a:gd name="T21" fmla="*/ 0 h 478"/>
                <a:gd name="T22" fmla="*/ 0 w 478"/>
                <a:gd name="T23" fmla="*/ 239 h 478"/>
                <a:gd name="T24" fmla="*/ 239 w 478"/>
                <a:gd name="T25" fmla="*/ 478 h 478"/>
                <a:gd name="T26" fmla="*/ 478 w 478"/>
                <a:gd name="T27" fmla="*/ 239 h 478"/>
                <a:gd name="T28" fmla="*/ 464 w 478"/>
                <a:gd name="T29" fmla="*/ 158 h 478"/>
                <a:gd name="T30" fmla="*/ 464 w 478"/>
                <a:gd name="T31" fmla="*/ 158 h 478"/>
                <a:gd name="T32" fmla="*/ 464 w 478"/>
                <a:gd name="T33" fmla="*/ 15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8" h="478">
                  <a:moveTo>
                    <a:pt x="464" y="158"/>
                  </a:moveTo>
                  <a:cubicBezTo>
                    <a:pt x="460" y="145"/>
                    <a:pt x="445" y="138"/>
                    <a:pt x="431" y="142"/>
                  </a:cubicBezTo>
                  <a:cubicBezTo>
                    <a:pt x="418" y="147"/>
                    <a:pt x="411" y="162"/>
                    <a:pt x="416" y="175"/>
                  </a:cubicBezTo>
                  <a:cubicBezTo>
                    <a:pt x="423" y="196"/>
                    <a:pt x="427" y="217"/>
                    <a:pt x="427" y="239"/>
                  </a:cubicBezTo>
                  <a:cubicBezTo>
                    <a:pt x="427" y="343"/>
                    <a:pt x="343" y="427"/>
                    <a:pt x="239" y="427"/>
                  </a:cubicBezTo>
                  <a:cubicBezTo>
                    <a:pt x="135" y="427"/>
                    <a:pt x="51" y="343"/>
                    <a:pt x="51" y="239"/>
                  </a:cubicBezTo>
                  <a:cubicBezTo>
                    <a:pt x="51" y="135"/>
                    <a:pt x="135" y="51"/>
                    <a:pt x="239" y="51"/>
                  </a:cubicBezTo>
                  <a:cubicBezTo>
                    <a:pt x="291" y="51"/>
                    <a:pt x="341" y="73"/>
                    <a:pt x="377" y="111"/>
                  </a:cubicBezTo>
                  <a:cubicBezTo>
                    <a:pt x="386" y="121"/>
                    <a:pt x="403" y="122"/>
                    <a:pt x="413" y="112"/>
                  </a:cubicBezTo>
                  <a:cubicBezTo>
                    <a:pt x="423" y="103"/>
                    <a:pt x="424" y="86"/>
                    <a:pt x="414" y="76"/>
                  </a:cubicBezTo>
                  <a:cubicBezTo>
                    <a:pt x="369" y="27"/>
                    <a:pt x="305" y="0"/>
                    <a:pt x="239" y="0"/>
                  </a:cubicBezTo>
                  <a:cubicBezTo>
                    <a:pt x="107" y="0"/>
                    <a:pt x="0" y="107"/>
                    <a:pt x="0" y="239"/>
                  </a:cubicBezTo>
                  <a:cubicBezTo>
                    <a:pt x="0" y="371"/>
                    <a:pt x="107" y="478"/>
                    <a:pt x="239" y="478"/>
                  </a:cubicBezTo>
                  <a:cubicBezTo>
                    <a:pt x="371" y="478"/>
                    <a:pt x="478" y="371"/>
                    <a:pt x="478" y="239"/>
                  </a:cubicBezTo>
                  <a:cubicBezTo>
                    <a:pt x="478" y="211"/>
                    <a:pt x="474" y="184"/>
                    <a:pt x="464" y="158"/>
                  </a:cubicBezTo>
                  <a:close/>
                  <a:moveTo>
                    <a:pt x="464" y="158"/>
                  </a:moveTo>
                  <a:cubicBezTo>
                    <a:pt x="464" y="158"/>
                    <a:pt x="464" y="158"/>
                    <a:pt x="464" y="158"/>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82" name="Freeform 362"/>
            <p:cNvSpPr>
              <a:spLocks noEditPoints="1"/>
            </p:cNvSpPr>
            <p:nvPr/>
          </p:nvSpPr>
          <p:spPr bwMode="auto">
            <a:xfrm>
              <a:off x="9692383" y="4307264"/>
              <a:ext cx="141287" cy="139700"/>
            </a:xfrm>
            <a:custGeom>
              <a:avLst/>
              <a:gdLst>
                <a:gd name="T0" fmla="*/ 239 w 478"/>
                <a:gd name="T1" fmla="*/ 0 h 478"/>
                <a:gd name="T2" fmla="*/ 0 w 478"/>
                <a:gd name="T3" fmla="*/ 239 h 478"/>
                <a:gd name="T4" fmla="*/ 239 w 478"/>
                <a:gd name="T5" fmla="*/ 478 h 478"/>
                <a:gd name="T6" fmla="*/ 478 w 478"/>
                <a:gd name="T7" fmla="*/ 239 h 478"/>
                <a:gd name="T8" fmla="*/ 239 w 478"/>
                <a:gd name="T9" fmla="*/ 0 h 478"/>
                <a:gd name="T10" fmla="*/ 239 w 478"/>
                <a:gd name="T11" fmla="*/ 427 h 478"/>
                <a:gd name="T12" fmla="*/ 51 w 478"/>
                <a:gd name="T13" fmla="*/ 239 h 478"/>
                <a:gd name="T14" fmla="*/ 239 w 478"/>
                <a:gd name="T15" fmla="*/ 51 h 478"/>
                <a:gd name="T16" fmla="*/ 427 w 478"/>
                <a:gd name="T17" fmla="*/ 239 h 478"/>
                <a:gd name="T18" fmla="*/ 239 w 478"/>
                <a:gd name="T19" fmla="*/ 427 h 478"/>
                <a:gd name="T20" fmla="*/ 239 w 478"/>
                <a:gd name="T21" fmla="*/ 427 h 478"/>
                <a:gd name="T22" fmla="*/ 239 w 478"/>
                <a:gd name="T23" fmla="*/ 42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478">
                  <a:moveTo>
                    <a:pt x="239" y="0"/>
                  </a:moveTo>
                  <a:cubicBezTo>
                    <a:pt x="107" y="0"/>
                    <a:pt x="0" y="107"/>
                    <a:pt x="0" y="239"/>
                  </a:cubicBezTo>
                  <a:cubicBezTo>
                    <a:pt x="0" y="371"/>
                    <a:pt x="107" y="478"/>
                    <a:pt x="239" y="478"/>
                  </a:cubicBezTo>
                  <a:cubicBezTo>
                    <a:pt x="371" y="478"/>
                    <a:pt x="478" y="371"/>
                    <a:pt x="478" y="239"/>
                  </a:cubicBezTo>
                  <a:cubicBezTo>
                    <a:pt x="478" y="107"/>
                    <a:pt x="371" y="0"/>
                    <a:pt x="239" y="0"/>
                  </a:cubicBezTo>
                  <a:close/>
                  <a:moveTo>
                    <a:pt x="239" y="427"/>
                  </a:moveTo>
                  <a:cubicBezTo>
                    <a:pt x="135" y="427"/>
                    <a:pt x="51" y="343"/>
                    <a:pt x="51" y="239"/>
                  </a:cubicBezTo>
                  <a:cubicBezTo>
                    <a:pt x="51" y="135"/>
                    <a:pt x="135" y="51"/>
                    <a:pt x="239" y="51"/>
                  </a:cubicBezTo>
                  <a:cubicBezTo>
                    <a:pt x="343" y="51"/>
                    <a:pt x="427" y="135"/>
                    <a:pt x="427" y="239"/>
                  </a:cubicBezTo>
                  <a:cubicBezTo>
                    <a:pt x="427" y="343"/>
                    <a:pt x="343" y="427"/>
                    <a:pt x="239" y="427"/>
                  </a:cubicBezTo>
                  <a:close/>
                  <a:moveTo>
                    <a:pt x="239" y="427"/>
                  </a:moveTo>
                  <a:cubicBezTo>
                    <a:pt x="239" y="427"/>
                    <a:pt x="239" y="427"/>
                    <a:pt x="239" y="42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83" name="Rectangle 82"/>
          <p:cNvSpPr/>
          <p:nvPr/>
        </p:nvSpPr>
        <p:spPr>
          <a:xfrm>
            <a:off x="1480997" y="3054359"/>
            <a:ext cx="10430266" cy="3132000"/>
          </a:xfrm>
          <a:prstGeom prst="rect">
            <a:avLst/>
          </a:prstGeom>
          <a:solidFill>
            <a:srgbClr val="FFD9EC">
              <a:alpha val="23137"/>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84" name="Google Shape;701;p14"/>
          <p:cNvSpPr txBox="1"/>
          <p:nvPr/>
        </p:nvSpPr>
        <p:spPr>
          <a:xfrm>
            <a:off x="1499596" y="3212678"/>
            <a:ext cx="10430266" cy="2891331"/>
          </a:xfrm>
          <a:prstGeom prst="rect">
            <a:avLst/>
          </a:prstGeom>
          <a:noFill/>
          <a:ln w="12700" cap="flat" cmpd="sng">
            <a:noFill/>
            <a:prstDash val="lgDashDot"/>
            <a:round/>
            <a:headEnd type="none" w="sm" len="sm"/>
            <a:tailEnd type="none" w="sm" len="sm"/>
          </a:ln>
        </p:spPr>
        <p:txBody>
          <a:bodyPr spcFirstLastPara="1" wrap="square" lIns="72000" tIns="108000" rIns="72000" bIns="108000" anchor="ctr" anchorCtr="0">
            <a:noAutofit/>
          </a:bodyPr>
          <a:lstStyle/>
          <a:p>
            <a:pPr marL="285750" indent="-285750" fontAlgn="base">
              <a:spcBef>
                <a:spcPct val="0"/>
              </a:spcBef>
              <a:spcAft>
                <a:spcPct val="0"/>
              </a:spcAft>
              <a:buClr>
                <a:srgbClr val="575757"/>
              </a:buClr>
              <a:buSzPts val="1000"/>
              <a:buFont typeface="Wingdings" panose="05000000000000000000" pitchFamily="2" charset="2"/>
              <a:buChar char="ü"/>
            </a:pPr>
            <a:r>
              <a:rPr lang="fr-FR" sz="1400" b="1" dirty="0">
                <a:solidFill>
                  <a:srgbClr val="DF2680"/>
                </a:solidFill>
                <a:latin typeface="Calibri" panose="020F0502020204030204" pitchFamily="34" charset="0"/>
                <a:ea typeface="Geneva" charset="-128"/>
                <a:cs typeface="Calibri" panose="020F0502020204030204" pitchFamily="34" charset="0"/>
              </a:rPr>
              <a:t>Présenter dans les instances pertinentes (CME mais également réunions de services) ce qu’est concrètement Mon espace santé, les usages, les impacts sur la pratique en faisant bien le lien avec les chantiers du Ségur numérique. </a:t>
            </a:r>
            <a:r>
              <a:rPr lang="fr-FR" sz="1400" dirty="0">
                <a:solidFill>
                  <a:srgbClr val="575757"/>
                </a:solidFill>
                <a:latin typeface="Calibri" panose="020F0502020204030204" pitchFamily="34" charset="0"/>
                <a:ea typeface="Geneva" charset="-128"/>
                <a:cs typeface="Calibri" panose="020F0502020204030204" pitchFamily="34" charset="0"/>
              </a:rPr>
              <a:t>Chaque structure ayant mené cette démarche a partagé l’impact considérable sur la capacité à embarquer. Partager régulièrement des avancées en CME</a:t>
            </a:r>
            <a:br>
              <a:rPr lang="fr-FR" sz="1400" dirty="0">
                <a:solidFill>
                  <a:srgbClr val="575757"/>
                </a:solidFill>
                <a:latin typeface="Calibri" panose="020F0502020204030204" pitchFamily="34" charset="0"/>
                <a:ea typeface="Geneva" charset="-128"/>
                <a:cs typeface="Calibri" panose="020F0502020204030204" pitchFamily="34" charset="0"/>
              </a:rPr>
            </a:br>
            <a:endParaRPr lang="fr-FR" sz="1400" dirty="0">
              <a:solidFill>
                <a:srgbClr val="575757"/>
              </a:solidFill>
              <a:latin typeface="Calibri" panose="020F0502020204030204" pitchFamily="34" charset="0"/>
              <a:ea typeface="Geneva" charset="-128"/>
              <a:cs typeface="Calibri" panose="020F0502020204030204" pitchFamily="34" charset="0"/>
            </a:endParaRPr>
          </a:p>
          <a:p>
            <a:pPr marL="285750" indent="-285750" fontAlgn="base">
              <a:spcBef>
                <a:spcPct val="0"/>
              </a:spcBef>
              <a:spcAft>
                <a:spcPct val="0"/>
              </a:spcAft>
              <a:buClr>
                <a:srgbClr val="575757"/>
              </a:buClr>
              <a:buSzPts val="1000"/>
              <a:buFont typeface="Wingdings" panose="05000000000000000000" pitchFamily="2" charset="2"/>
              <a:buChar char="ü"/>
            </a:pPr>
            <a:r>
              <a:rPr lang="fr-FR" sz="1400" b="1" dirty="0">
                <a:solidFill>
                  <a:srgbClr val="DF2680"/>
                </a:solidFill>
                <a:latin typeface="Calibri" panose="020F0502020204030204" pitchFamily="34" charset="0"/>
                <a:ea typeface="Geneva" charset="-128"/>
                <a:cs typeface="Calibri" panose="020F0502020204030204" pitchFamily="34" charset="0"/>
              </a:rPr>
              <a:t>Sensibiliser les professionnels via vos canaux d’information </a:t>
            </a:r>
            <a:r>
              <a:rPr lang="fr-FR" sz="1400" dirty="0">
                <a:solidFill>
                  <a:srgbClr val="575757"/>
                </a:solidFill>
                <a:latin typeface="Calibri" panose="020F0502020204030204" pitchFamily="34" charset="0"/>
                <a:ea typeface="Geneva" charset="-128"/>
                <a:cs typeface="Calibri" panose="020F0502020204030204" pitchFamily="34" charset="0"/>
              </a:rPr>
              <a:t>: </a:t>
            </a:r>
          </a:p>
          <a:p>
            <a:pPr marL="742950" lvl="1" indent="-285750" fontAlgn="base">
              <a:spcBef>
                <a:spcPct val="0"/>
              </a:spcBef>
              <a:spcAft>
                <a:spcPct val="0"/>
              </a:spcAft>
              <a:buClr>
                <a:srgbClr val="575757"/>
              </a:buClr>
              <a:buSzPts val="1000"/>
              <a:buFont typeface="Wingdings" panose="05000000000000000000" pitchFamily="2" charset="2"/>
              <a:buChar char="ü"/>
            </a:pPr>
            <a:r>
              <a:rPr lang="fr-FR" sz="1400" dirty="0">
                <a:solidFill>
                  <a:srgbClr val="575757"/>
                </a:solidFill>
                <a:latin typeface="Calibri" panose="020F0502020204030204" pitchFamily="34" charset="0"/>
                <a:ea typeface="Geneva" charset="-128"/>
                <a:cs typeface="Calibri" panose="020F0502020204030204" pitchFamily="34" charset="0"/>
              </a:rPr>
              <a:t>Présentation du projet et avancement durant les plénières auprès des professionnels ou dans les instances métier pertinentes: faire parler les pairs sur des usages concrets et les impacts sur leur pratique</a:t>
            </a:r>
          </a:p>
          <a:p>
            <a:pPr marL="742950" lvl="1" indent="-285750" fontAlgn="base">
              <a:spcBef>
                <a:spcPct val="0"/>
              </a:spcBef>
              <a:spcAft>
                <a:spcPct val="0"/>
              </a:spcAft>
              <a:buClr>
                <a:srgbClr val="575757"/>
              </a:buClr>
              <a:buSzPts val="1000"/>
              <a:buFont typeface="Wingdings" panose="05000000000000000000" pitchFamily="2" charset="2"/>
              <a:buChar char="ü"/>
            </a:pPr>
            <a:r>
              <a:rPr lang="fr-FR" sz="1400" dirty="0">
                <a:solidFill>
                  <a:srgbClr val="575757"/>
                </a:solidFill>
                <a:latin typeface="Calibri" panose="020F0502020204030204" pitchFamily="34" charset="0"/>
                <a:ea typeface="Geneva" charset="-128"/>
                <a:cs typeface="Calibri" panose="020F0502020204030204" pitchFamily="34" charset="0"/>
              </a:rPr>
              <a:t>Stand de sensibilisation</a:t>
            </a:r>
          </a:p>
          <a:p>
            <a:pPr marL="742950" lvl="1" indent="-285750" fontAlgn="base">
              <a:spcBef>
                <a:spcPct val="0"/>
              </a:spcBef>
              <a:spcAft>
                <a:spcPct val="0"/>
              </a:spcAft>
              <a:buClr>
                <a:srgbClr val="575757"/>
              </a:buClr>
              <a:buSzPts val="1000"/>
              <a:buFont typeface="Wingdings" panose="05000000000000000000" pitchFamily="2" charset="2"/>
              <a:buChar char="ü"/>
            </a:pPr>
            <a:r>
              <a:rPr lang="fr-FR" sz="1400" dirty="0">
                <a:solidFill>
                  <a:srgbClr val="575757"/>
                </a:solidFill>
                <a:latin typeface="Calibri" panose="020F0502020204030204" pitchFamily="34" charset="0"/>
                <a:ea typeface="Geneva" charset="-128"/>
                <a:cs typeface="Calibri" panose="020F0502020204030204" pitchFamily="34" charset="0"/>
              </a:rPr>
              <a:t>Information dans les courriers de fiche de paie</a:t>
            </a:r>
          </a:p>
          <a:p>
            <a:pPr marL="742950" lvl="1" indent="-285750" fontAlgn="base">
              <a:spcBef>
                <a:spcPct val="0"/>
              </a:spcBef>
              <a:spcAft>
                <a:spcPct val="0"/>
              </a:spcAft>
              <a:buClr>
                <a:srgbClr val="575757"/>
              </a:buClr>
              <a:buSzPts val="1000"/>
              <a:buFont typeface="Wingdings" panose="05000000000000000000" pitchFamily="2" charset="2"/>
              <a:buChar char="ü"/>
            </a:pPr>
            <a:r>
              <a:rPr lang="fr-FR" sz="1400" dirty="0">
                <a:solidFill>
                  <a:srgbClr val="575757"/>
                </a:solidFill>
                <a:latin typeface="Calibri" panose="020F0502020204030204" pitchFamily="34" charset="0"/>
                <a:ea typeface="Geneva" charset="-128"/>
                <a:cs typeface="Calibri" panose="020F0502020204030204" pitchFamily="34" charset="0"/>
              </a:rPr>
              <a:t>Enquête sur la connaissance de MES auprès des professionnels</a:t>
            </a:r>
          </a:p>
          <a:p>
            <a:pPr marL="742950" lvl="1" indent="-285750" fontAlgn="base">
              <a:spcBef>
                <a:spcPct val="0"/>
              </a:spcBef>
              <a:spcAft>
                <a:spcPct val="0"/>
              </a:spcAft>
              <a:buClr>
                <a:srgbClr val="575757"/>
              </a:buClr>
              <a:buSzPts val="1000"/>
              <a:buFont typeface="Wingdings" panose="05000000000000000000" pitchFamily="2" charset="2"/>
              <a:buChar char="ü"/>
            </a:pPr>
            <a:r>
              <a:rPr lang="fr-FR" sz="1400" dirty="0">
                <a:solidFill>
                  <a:srgbClr val="575757"/>
                </a:solidFill>
                <a:latin typeface="Calibri" panose="020F0502020204030204" pitchFamily="34" charset="0"/>
                <a:ea typeface="Geneva" charset="-128"/>
                <a:cs typeface="Calibri" panose="020F0502020204030204" pitchFamily="34" charset="0"/>
              </a:rPr>
              <a:t>Affiches dans les salles communes </a:t>
            </a:r>
          </a:p>
          <a:p>
            <a:pPr marL="285750" indent="-285750" fontAlgn="base">
              <a:spcBef>
                <a:spcPct val="0"/>
              </a:spcBef>
              <a:spcAft>
                <a:spcPct val="0"/>
              </a:spcAft>
              <a:buClr>
                <a:srgbClr val="575757"/>
              </a:buClr>
              <a:buSzPts val="1000"/>
              <a:buFont typeface="Wingdings" panose="05000000000000000000" pitchFamily="2" charset="2"/>
              <a:buChar char="ü"/>
            </a:pPr>
            <a:r>
              <a:rPr lang="fr-FR" sz="1400" b="1" dirty="0">
                <a:solidFill>
                  <a:srgbClr val="DF2680"/>
                </a:solidFill>
                <a:latin typeface="Calibri" panose="020F0502020204030204" pitchFamily="34" charset="0"/>
                <a:ea typeface="Geneva" charset="-128"/>
                <a:cs typeface="Calibri" panose="020F0502020204030204" pitchFamily="34" charset="0"/>
              </a:rPr>
              <a:t>Former l’ensemble des acteurs terrain impliqués </a:t>
            </a:r>
            <a:r>
              <a:rPr lang="fr-FR" sz="1400" dirty="0">
                <a:solidFill>
                  <a:srgbClr val="575757"/>
                </a:solidFill>
                <a:latin typeface="Calibri" panose="020F0502020204030204" pitchFamily="34" charset="0"/>
                <a:ea typeface="Geneva" charset="-128"/>
                <a:cs typeface="Calibri" panose="020F0502020204030204" pitchFamily="34" charset="0"/>
              </a:rPr>
              <a:t>dans la mise en place des usages : secrétariats, bureau des admissions, professionnels de santé.</a:t>
            </a:r>
          </a:p>
        </p:txBody>
      </p:sp>
    </p:spTree>
    <p:extLst>
      <p:ext uri="{BB962C8B-B14F-4D97-AF65-F5344CB8AC3E}">
        <p14:creationId xmlns:p14="http://schemas.microsoft.com/office/powerpoint/2010/main" val="51260199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23</a:t>
            </a:fld>
            <a:endParaRPr lang="fr-FR"/>
          </a:p>
        </p:txBody>
      </p:sp>
      <p:sp>
        <p:nvSpPr>
          <p:cNvPr id="3" name="Espace réservé du texte 2"/>
          <p:cNvSpPr>
            <a:spLocks noGrp="1"/>
          </p:cNvSpPr>
          <p:nvPr>
            <p:ph type="body" idx="1"/>
          </p:nvPr>
        </p:nvSpPr>
        <p:spPr/>
        <p:txBody>
          <a:bodyPr/>
          <a:lstStyle/>
          <a:p>
            <a:r>
              <a:rPr lang="fr-FR" dirty="0" smtClean="0"/>
              <a:t>05.</a:t>
            </a:r>
            <a:endParaRPr lang="fr-FR" dirty="0"/>
          </a:p>
        </p:txBody>
      </p:sp>
      <p:sp>
        <p:nvSpPr>
          <p:cNvPr id="4" name="Espace réservé du texte 3"/>
          <p:cNvSpPr>
            <a:spLocks noGrp="1"/>
          </p:cNvSpPr>
          <p:nvPr>
            <p:ph type="body" sz="quarter" idx="3"/>
          </p:nvPr>
        </p:nvSpPr>
        <p:spPr>
          <a:xfrm>
            <a:off x="3172655" y="3558314"/>
            <a:ext cx="8662974" cy="1692000"/>
          </a:xfrm>
        </p:spPr>
        <p:txBody>
          <a:bodyPr/>
          <a:lstStyle/>
          <a:p>
            <a:r>
              <a:rPr lang="fr-FR" dirty="0" smtClean="0"/>
              <a:t>FOCUS SUR Sécurité </a:t>
            </a:r>
            <a:r>
              <a:rPr lang="fr-FR" dirty="0"/>
              <a:t>ET Confidentialité DES Données DANS Mon espace santé</a:t>
            </a:r>
          </a:p>
        </p:txBody>
      </p:sp>
      <p:sp>
        <p:nvSpPr>
          <p:cNvPr id="5" name="Espace réservé du texte 4"/>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42787437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24</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a:t>Synthèse des actions sur le DMP par les professionnels </a:t>
            </a:r>
          </a:p>
        </p:txBody>
      </p:sp>
      <p:sp>
        <p:nvSpPr>
          <p:cNvPr id="6" name="Text Placeholder 6">
            <a:extLst>
              <a:ext uri="{FF2B5EF4-FFF2-40B4-BE49-F238E27FC236}">
                <a16:creationId xmlns:a16="http://schemas.microsoft.com/office/drawing/2014/main" id="{DCB25399-ED8B-4E53-BE45-FF4A1EE26DD8}"/>
              </a:ext>
            </a:extLst>
          </p:cNvPr>
          <p:cNvSpPr txBox="1">
            <a:spLocks/>
          </p:cNvSpPr>
          <p:nvPr/>
        </p:nvSpPr>
        <p:spPr>
          <a:xfrm>
            <a:off x="493780" y="1250044"/>
            <a:ext cx="11436082" cy="493536"/>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defRPr/>
            </a:pPr>
            <a:r>
              <a:rPr lang="fr-FR" sz="1600">
                <a:latin typeface="Calibri" panose="020F0502020204030204" pitchFamily="34" charset="0"/>
                <a:cs typeface="Calibri" panose="020F0502020204030204" pitchFamily="34" charset="0"/>
              </a:rPr>
              <a:t>Les professionnels de santé peuvent effectuer </a:t>
            </a:r>
            <a:r>
              <a:rPr lang="fr-FR" sz="1600" u="sng">
                <a:latin typeface="Calibri" panose="020F0502020204030204" pitchFamily="34" charset="0"/>
                <a:cs typeface="Calibri" panose="020F0502020204030204" pitchFamily="34" charset="0"/>
              </a:rPr>
              <a:t>deux types d’action</a:t>
            </a:r>
            <a:r>
              <a:rPr lang="fr-FR" sz="1600">
                <a:latin typeface="Calibri" panose="020F0502020204030204" pitchFamily="34" charset="0"/>
                <a:cs typeface="Calibri" panose="020F0502020204030204" pitchFamily="34" charset="0"/>
              </a:rPr>
              <a:t> sur le DMP de leur patient : alimenter un document ou consulter des documents</a:t>
            </a:r>
          </a:p>
        </p:txBody>
      </p:sp>
      <p:grpSp>
        <p:nvGrpSpPr>
          <p:cNvPr id="7" name="Group 7">
            <a:extLst>
              <a:ext uri="{FF2B5EF4-FFF2-40B4-BE49-F238E27FC236}">
                <a16:creationId xmlns:a16="http://schemas.microsoft.com/office/drawing/2014/main" id="{D3CEB0A2-9013-4884-95DD-10C27A1B3E39}"/>
              </a:ext>
            </a:extLst>
          </p:cNvPr>
          <p:cNvGrpSpPr>
            <a:grpSpLocks noChangeAspect="1"/>
          </p:cNvGrpSpPr>
          <p:nvPr/>
        </p:nvGrpSpPr>
        <p:grpSpPr>
          <a:xfrm>
            <a:off x="8517995" y="1913573"/>
            <a:ext cx="1776448" cy="702927"/>
            <a:chOff x="4158583" y="2930654"/>
            <a:chExt cx="2274494" cy="900000"/>
          </a:xfrm>
        </p:grpSpPr>
        <p:grpSp>
          <p:nvGrpSpPr>
            <p:cNvPr id="8" name="Group 8">
              <a:extLst>
                <a:ext uri="{FF2B5EF4-FFF2-40B4-BE49-F238E27FC236}">
                  <a16:creationId xmlns:a16="http://schemas.microsoft.com/office/drawing/2014/main" id="{1F0AFEC5-59AE-4478-9BF2-6C755BAE93D2}"/>
                </a:ext>
              </a:extLst>
            </p:cNvPr>
            <p:cNvGrpSpPr/>
            <p:nvPr/>
          </p:nvGrpSpPr>
          <p:grpSpPr>
            <a:xfrm>
              <a:off x="4158583" y="2930654"/>
              <a:ext cx="774434" cy="900000"/>
              <a:chOff x="2438619" y="1977075"/>
              <a:chExt cx="774434" cy="900000"/>
            </a:xfrm>
          </p:grpSpPr>
          <p:sp>
            <p:nvSpPr>
              <p:cNvPr id="10" name="Rectangle 9">
                <a:extLst>
                  <a:ext uri="{FF2B5EF4-FFF2-40B4-BE49-F238E27FC236}">
                    <a16:creationId xmlns:a16="http://schemas.microsoft.com/office/drawing/2014/main" id="{616FF60B-0D7F-43C9-BA41-AFF0F1ED6B6F}"/>
                  </a:ext>
                </a:extLst>
              </p:cNvPr>
              <p:cNvSpPr/>
              <p:nvPr/>
            </p:nvSpPr>
            <p:spPr>
              <a:xfrm>
                <a:off x="2438836" y="1977075"/>
                <a:ext cx="774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mj-lt"/>
                </a:endParaRPr>
              </a:p>
            </p:txBody>
          </p:sp>
          <p:grpSp>
            <p:nvGrpSpPr>
              <p:cNvPr id="11" name="Group 11">
                <a:extLst>
                  <a:ext uri="{FF2B5EF4-FFF2-40B4-BE49-F238E27FC236}">
                    <a16:creationId xmlns:a16="http://schemas.microsoft.com/office/drawing/2014/main" id="{788B0440-FFC1-47A3-8EAD-9124EE4439BD}"/>
                  </a:ext>
                </a:extLst>
              </p:cNvPr>
              <p:cNvGrpSpPr>
                <a:grpSpLocks noChangeAspect="1"/>
              </p:cNvGrpSpPr>
              <p:nvPr/>
            </p:nvGrpSpPr>
            <p:grpSpPr>
              <a:xfrm>
                <a:off x="2438619" y="1977661"/>
                <a:ext cx="774434" cy="898837"/>
                <a:chOff x="7217946" y="2881111"/>
                <a:chExt cx="1521530" cy="1765943"/>
              </a:xfrm>
            </p:grpSpPr>
            <p:grpSp>
              <p:nvGrpSpPr>
                <p:cNvPr id="12" name="Group 12">
                  <a:extLst>
                    <a:ext uri="{FF2B5EF4-FFF2-40B4-BE49-F238E27FC236}">
                      <a16:creationId xmlns:a16="http://schemas.microsoft.com/office/drawing/2014/main" id="{B6CB9980-8167-4138-AAC9-C14E5FD97C11}"/>
                    </a:ext>
                  </a:extLst>
                </p:cNvPr>
                <p:cNvGrpSpPr>
                  <a:grpSpLocks noChangeAspect="1"/>
                </p:cNvGrpSpPr>
                <p:nvPr/>
              </p:nvGrpSpPr>
              <p:grpSpPr bwMode="auto">
                <a:xfrm>
                  <a:off x="7217946" y="2881111"/>
                  <a:ext cx="1306622" cy="1439864"/>
                  <a:chOff x="429" y="3030"/>
                  <a:chExt cx="690" cy="907"/>
                </a:xfrm>
                <a:solidFill>
                  <a:schemeClr val="bg2"/>
                </a:solidFill>
              </p:grpSpPr>
              <p:sp>
                <p:nvSpPr>
                  <p:cNvPr id="18" name="Freeform 54">
                    <a:extLst>
                      <a:ext uri="{FF2B5EF4-FFF2-40B4-BE49-F238E27FC236}">
                        <a16:creationId xmlns:a16="http://schemas.microsoft.com/office/drawing/2014/main" id="{F7B4BD79-EBC6-46B7-99B5-74E81ED20CE0}"/>
                      </a:ext>
                    </a:extLst>
                  </p:cNvPr>
                  <p:cNvSpPr>
                    <a:spLocks noEditPoints="1"/>
                  </p:cNvSpPr>
                  <p:nvPr/>
                </p:nvSpPr>
                <p:spPr bwMode="auto">
                  <a:xfrm>
                    <a:off x="611" y="3190"/>
                    <a:ext cx="327" cy="327"/>
                  </a:xfrm>
                  <a:custGeom>
                    <a:avLst/>
                    <a:gdLst>
                      <a:gd name="T0" fmla="*/ 399 w 799"/>
                      <a:gd name="T1" fmla="*/ 803 h 803"/>
                      <a:gd name="T2" fmla="*/ 0 w 799"/>
                      <a:gd name="T3" fmla="*/ 321 h 803"/>
                      <a:gd name="T4" fmla="*/ 0 w 799"/>
                      <a:gd name="T5" fmla="*/ 306 h 803"/>
                      <a:gd name="T6" fmla="*/ 12 w 799"/>
                      <a:gd name="T7" fmla="*/ 299 h 803"/>
                      <a:gd name="T8" fmla="*/ 351 w 799"/>
                      <a:gd name="T9" fmla="*/ 27 h 803"/>
                      <a:gd name="T10" fmla="*/ 411 w 799"/>
                      <a:gd name="T11" fmla="*/ 1 h 803"/>
                      <a:gd name="T12" fmla="*/ 472 w 799"/>
                      <a:gd name="T13" fmla="*/ 31 h 803"/>
                      <a:gd name="T14" fmla="*/ 783 w 799"/>
                      <a:gd name="T15" fmla="*/ 297 h 803"/>
                      <a:gd name="T16" fmla="*/ 799 w 799"/>
                      <a:gd name="T17" fmla="*/ 304 h 803"/>
                      <a:gd name="T18" fmla="*/ 799 w 799"/>
                      <a:gd name="T19" fmla="*/ 321 h 803"/>
                      <a:gd name="T20" fmla="*/ 399 w 799"/>
                      <a:gd name="T21" fmla="*/ 803 h 803"/>
                      <a:gd name="T22" fmla="*/ 52 w 799"/>
                      <a:gd name="T23" fmla="*/ 335 h 803"/>
                      <a:gd name="T24" fmla="*/ 399 w 799"/>
                      <a:gd name="T25" fmla="*/ 751 h 803"/>
                      <a:gd name="T26" fmla="*/ 746 w 799"/>
                      <a:gd name="T27" fmla="*/ 337 h 803"/>
                      <a:gd name="T28" fmla="*/ 431 w 799"/>
                      <a:gd name="T29" fmla="*/ 63 h 803"/>
                      <a:gd name="T30" fmla="*/ 410 w 799"/>
                      <a:gd name="T31" fmla="*/ 53 h 803"/>
                      <a:gd name="T32" fmla="*/ 390 w 799"/>
                      <a:gd name="T33" fmla="*/ 62 h 803"/>
                      <a:gd name="T34" fmla="*/ 52 w 799"/>
                      <a:gd name="T35" fmla="*/ 33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9" h="803">
                        <a:moveTo>
                          <a:pt x="399" y="803"/>
                        </a:moveTo>
                        <a:cubicBezTo>
                          <a:pt x="179" y="803"/>
                          <a:pt x="0" y="586"/>
                          <a:pt x="0" y="321"/>
                        </a:cubicBezTo>
                        <a:cubicBezTo>
                          <a:pt x="0" y="306"/>
                          <a:pt x="0" y="306"/>
                          <a:pt x="0" y="306"/>
                        </a:cubicBezTo>
                        <a:cubicBezTo>
                          <a:pt x="12" y="299"/>
                          <a:pt x="12" y="299"/>
                          <a:pt x="12" y="299"/>
                        </a:cubicBezTo>
                        <a:cubicBezTo>
                          <a:pt x="14" y="297"/>
                          <a:pt x="237" y="154"/>
                          <a:pt x="351" y="27"/>
                        </a:cubicBezTo>
                        <a:cubicBezTo>
                          <a:pt x="366" y="10"/>
                          <a:pt x="388" y="0"/>
                          <a:pt x="411" y="1"/>
                        </a:cubicBezTo>
                        <a:cubicBezTo>
                          <a:pt x="435" y="1"/>
                          <a:pt x="457" y="12"/>
                          <a:pt x="472" y="31"/>
                        </a:cubicBezTo>
                        <a:cubicBezTo>
                          <a:pt x="532" y="105"/>
                          <a:pt x="653" y="238"/>
                          <a:pt x="783" y="297"/>
                        </a:cubicBezTo>
                        <a:cubicBezTo>
                          <a:pt x="799" y="304"/>
                          <a:pt x="799" y="304"/>
                          <a:pt x="799" y="304"/>
                        </a:cubicBezTo>
                        <a:cubicBezTo>
                          <a:pt x="799" y="321"/>
                          <a:pt x="799" y="321"/>
                          <a:pt x="799" y="321"/>
                        </a:cubicBezTo>
                        <a:cubicBezTo>
                          <a:pt x="799" y="586"/>
                          <a:pt x="619" y="803"/>
                          <a:pt x="399" y="803"/>
                        </a:cubicBezTo>
                        <a:close/>
                        <a:moveTo>
                          <a:pt x="52" y="335"/>
                        </a:moveTo>
                        <a:cubicBezTo>
                          <a:pt x="58" y="565"/>
                          <a:pt x="211" y="751"/>
                          <a:pt x="399" y="751"/>
                        </a:cubicBezTo>
                        <a:cubicBezTo>
                          <a:pt x="586" y="751"/>
                          <a:pt x="739" y="567"/>
                          <a:pt x="746" y="337"/>
                        </a:cubicBezTo>
                        <a:cubicBezTo>
                          <a:pt x="612" y="271"/>
                          <a:pt x="492" y="138"/>
                          <a:pt x="431" y="63"/>
                        </a:cubicBezTo>
                        <a:cubicBezTo>
                          <a:pt x="426" y="57"/>
                          <a:pt x="418" y="53"/>
                          <a:pt x="410" y="53"/>
                        </a:cubicBezTo>
                        <a:cubicBezTo>
                          <a:pt x="400" y="53"/>
                          <a:pt x="395" y="56"/>
                          <a:pt x="390" y="62"/>
                        </a:cubicBezTo>
                        <a:cubicBezTo>
                          <a:pt x="286" y="179"/>
                          <a:pt x="102" y="302"/>
                          <a:pt x="52"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19" name="Freeform 55">
                    <a:extLst>
                      <a:ext uri="{FF2B5EF4-FFF2-40B4-BE49-F238E27FC236}">
                        <a16:creationId xmlns:a16="http://schemas.microsoft.com/office/drawing/2014/main" id="{8D9FA2EF-5DF0-4966-90BA-6F9221164673}"/>
                      </a:ext>
                    </a:extLst>
                  </p:cNvPr>
                  <p:cNvSpPr>
                    <a:spLocks/>
                  </p:cNvSpPr>
                  <p:nvPr/>
                </p:nvSpPr>
                <p:spPr bwMode="auto">
                  <a:xfrm>
                    <a:off x="546" y="3030"/>
                    <a:ext cx="457" cy="527"/>
                  </a:xfrm>
                  <a:custGeom>
                    <a:avLst/>
                    <a:gdLst>
                      <a:gd name="T0" fmla="*/ 750 w 1117"/>
                      <a:gd name="T1" fmla="*/ 1287 h 1294"/>
                      <a:gd name="T2" fmla="*/ 724 w 1117"/>
                      <a:gd name="T3" fmla="*/ 1242 h 1294"/>
                      <a:gd name="T4" fmla="*/ 1062 w 1117"/>
                      <a:gd name="T5" fmla="*/ 1067 h 1294"/>
                      <a:gd name="T6" fmla="*/ 1023 w 1117"/>
                      <a:gd name="T7" fmla="*/ 518 h 1294"/>
                      <a:gd name="T8" fmla="*/ 558 w 1117"/>
                      <a:gd name="T9" fmla="*/ 52 h 1294"/>
                      <a:gd name="T10" fmla="*/ 94 w 1117"/>
                      <a:gd name="T11" fmla="*/ 516 h 1294"/>
                      <a:gd name="T12" fmla="*/ 54 w 1117"/>
                      <a:gd name="T13" fmla="*/ 1067 h 1294"/>
                      <a:gd name="T14" fmla="*/ 396 w 1117"/>
                      <a:gd name="T15" fmla="*/ 1248 h 1294"/>
                      <a:gd name="T16" fmla="*/ 370 w 1117"/>
                      <a:gd name="T17" fmla="*/ 1294 h 1294"/>
                      <a:gd name="T18" fmla="*/ 0 w 1117"/>
                      <a:gd name="T19" fmla="*/ 1096 h 1294"/>
                      <a:gd name="T20" fmla="*/ 42 w 1117"/>
                      <a:gd name="T21" fmla="*/ 514 h 1294"/>
                      <a:gd name="T22" fmla="*/ 558 w 1117"/>
                      <a:gd name="T23" fmla="*/ 0 h 1294"/>
                      <a:gd name="T24" fmla="*/ 1075 w 1117"/>
                      <a:gd name="T25" fmla="*/ 516 h 1294"/>
                      <a:gd name="T26" fmla="*/ 1117 w 1117"/>
                      <a:gd name="T27" fmla="*/ 1096 h 1294"/>
                      <a:gd name="T28" fmla="*/ 750 w 1117"/>
                      <a:gd name="T29" fmla="*/ 1287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1294">
                        <a:moveTo>
                          <a:pt x="750" y="1287"/>
                        </a:moveTo>
                        <a:cubicBezTo>
                          <a:pt x="724" y="1242"/>
                          <a:pt x="724" y="1242"/>
                          <a:pt x="724" y="1242"/>
                        </a:cubicBezTo>
                        <a:cubicBezTo>
                          <a:pt x="1062" y="1067"/>
                          <a:pt x="1062" y="1067"/>
                          <a:pt x="1062" y="1067"/>
                        </a:cubicBezTo>
                        <a:cubicBezTo>
                          <a:pt x="1023" y="518"/>
                          <a:pt x="1023" y="518"/>
                          <a:pt x="1023" y="518"/>
                        </a:cubicBezTo>
                        <a:cubicBezTo>
                          <a:pt x="1023" y="260"/>
                          <a:pt x="814" y="52"/>
                          <a:pt x="558" y="52"/>
                        </a:cubicBezTo>
                        <a:cubicBezTo>
                          <a:pt x="302" y="52"/>
                          <a:pt x="94" y="260"/>
                          <a:pt x="94" y="516"/>
                        </a:cubicBezTo>
                        <a:cubicBezTo>
                          <a:pt x="54" y="1067"/>
                          <a:pt x="54" y="1067"/>
                          <a:pt x="54" y="1067"/>
                        </a:cubicBezTo>
                        <a:cubicBezTo>
                          <a:pt x="396" y="1248"/>
                          <a:pt x="396" y="1248"/>
                          <a:pt x="396" y="1248"/>
                        </a:cubicBezTo>
                        <a:cubicBezTo>
                          <a:pt x="370" y="1294"/>
                          <a:pt x="370" y="1294"/>
                          <a:pt x="370" y="1294"/>
                        </a:cubicBezTo>
                        <a:cubicBezTo>
                          <a:pt x="0" y="1096"/>
                          <a:pt x="0" y="1096"/>
                          <a:pt x="0" y="1096"/>
                        </a:cubicBezTo>
                        <a:cubicBezTo>
                          <a:pt x="42" y="514"/>
                          <a:pt x="42" y="514"/>
                          <a:pt x="42" y="514"/>
                        </a:cubicBezTo>
                        <a:cubicBezTo>
                          <a:pt x="42" y="231"/>
                          <a:pt x="273" y="0"/>
                          <a:pt x="558" y="0"/>
                        </a:cubicBezTo>
                        <a:cubicBezTo>
                          <a:pt x="843" y="0"/>
                          <a:pt x="1075" y="231"/>
                          <a:pt x="1075" y="516"/>
                        </a:cubicBezTo>
                        <a:cubicBezTo>
                          <a:pt x="1117" y="1096"/>
                          <a:pt x="1117" y="1096"/>
                          <a:pt x="1117" y="1096"/>
                        </a:cubicBezTo>
                        <a:lnTo>
                          <a:pt x="750" y="1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20" name="Freeform 56">
                    <a:extLst>
                      <a:ext uri="{FF2B5EF4-FFF2-40B4-BE49-F238E27FC236}">
                        <a16:creationId xmlns:a16="http://schemas.microsoft.com/office/drawing/2014/main" id="{46676566-615D-46AF-9C95-5885372AE919}"/>
                      </a:ext>
                    </a:extLst>
                  </p:cNvPr>
                  <p:cNvSpPr>
                    <a:spLocks/>
                  </p:cNvSpPr>
                  <p:nvPr/>
                </p:nvSpPr>
                <p:spPr bwMode="auto">
                  <a:xfrm>
                    <a:off x="691" y="3488"/>
                    <a:ext cx="167" cy="150"/>
                  </a:xfrm>
                  <a:custGeom>
                    <a:avLst/>
                    <a:gdLst>
                      <a:gd name="T0" fmla="*/ 201 w 408"/>
                      <a:gd name="T1" fmla="*/ 365 h 368"/>
                      <a:gd name="T2" fmla="*/ 48 w 408"/>
                      <a:gd name="T3" fmla="*/ 306 h 368"/>
                      <a:gd name="T4" fmla="*/ 5 w 408"/>
                      <a:gd name="T5" fmla="*/ 162 h 368"/>
                      <a:gd name="T6" fmla="*/ 23 w 408"/>
                      <a:gd name="T7" fmla="*/ 0 h 368"/>
                      <a:gd name="T8" fmla="*/ 66 w 408"/>
                      <a:gd name="T9" fmla="*/ 5 h 368"/>
                      <a:gd name="T10" fmla="*/ 48 w 408"/>
                      <a:gd name="T11" fmla="*/ 166 h 368"/>
                      <a:gd name="T12" fmla="*/ 79 w 408"/>
                      <a:gd name="T13" fmla="*/ 276 h 368"/>
                      <a:gd name="T14" fmla="*/ 204 w 408"/>
                      <a:gd name="T15" fmla="*/ 322 h 368"/>
                      <a:gd name="T16" fmla="*/ 329 w 408"/>
                      <a:gd name="T17" fmla="*/ 276 h 368"/>
                      <a:gd name="T18" fmla="*/ 361 w 408"/>
                      <a:gd name="T19" fmla="*/ 165 h 368"/>
                      <a:gd name="T20" fmla="*/ 342 w 408"/>
                      <a:gd name="T21" fmla="*/ 5 h 368"/>
                      <a:gd name="T22" fmla="*/ 385 w 408"/>
                      <a:gd name="T23" fmla="*/ 0 h 368"/>
                      <a:gd name="T24" fmla="*/ 403 w 408"/>
                      <a:gd name="T25" fmla="*/ 161 h 368"/>
                      <a:gd name="T26" fmla="*/ 360 w 408"/>
                      <a:gd name="T27" fmla="*/ 306 h 368"/>
                      <a:gd name="T28" fmla="*/ 204 w 408"/>
                      <a:gd name="T29" fmla="*/ 365 h 368"/>
                      <a:gd name="T30" fmla="*/ 201 w 408"/>
                      <a:gd name="T31"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368">
                        <a:moveTo>
                          <a:pt x="201" y="365"/>
                        </a:moveTo>
                        <a:cubicBezTo>
                          <a:pt x="184" y="365"/>
                          <a:pt x="101" y="362"/>
                          <a:pt x="48" y="306"/>
                        </a:cubicBezTo>
                        <a:cubicBezTo>
                          <a:pt x="14" y="270"/>
                          <a:pt x="0" y="222"/>
                          <a:pt x="5" y="162"/>
                        </a:cubicBezTo>
                        <a:cubicBezTo>
                          <a:pt x="23" y="0"/>
                          <a:pt x="23" y="0"/>
                          <a:pt x="23" y="0"/>
                        </a:cubicBezTo>
                        <a:cubicBezTo>
                          <a:pt x="66" y="5"/>
                          <a:pt x="66" y="5"/>
                          <a:pt x="66" y="5"/>
                        </a:cubicBezTo>
                        <a:cubicBezTo>
                          <a:pt x="48" y="166"/>
                          <a:pt x="48" y="166"/>
                          <a:pt x="48" y="166"/>
                        </a:cubicBezTo>
                        <a:cubicBezTo>
                          <a:pt x="44" y="213"/>
                          <a:pt x="54" y="250"/>
                          <a:pt x="79" y="276"/>
                        </a:cubicBezTo>
                        <a:cubicBezTo>
                          <a:pt x="125" y="324"/>
                          <a:pt x="203" y="322"/>
                          <a:pt x="204" y="322"/>
                        </a:cubicBezTo>
                        <a:cubicBezTo>
                          <a:pt x="206" y="322"/>
                          <a:pt x="284" y="324"/>
                          <a:pt x="329" y="276"/>
                        </a:cubicBezTo>
                        <a:cubicBezTo>
                          <a:pt x="354" y="250"/>
                          <a:pt x="364" y="213"/>
                          <a:pt x="361" y="165"/>
                        </a:cubicBezTo>
                        <a:cubicBezTo>
                          <a:pt x="342" y="5"/>
                          <a:pt x="342" y="5"/>
                          <a:pt x="342" y="5"/>
                        </a:cubicBezTo>
                        <a:cubicBezTo>
                          <a:pt x="385" y="0"/>
                          <a:pt x="385" y="0"/>
                          <a:pt x="385" y="0"/>
                        </a:cubicBezTo>
                        <a:cubicBezTo>
                          <a:pt x="403" y="161"/>
                          <a:pt x="403" y="161"/>
                          <a:pt x="403" y="161"/>
                        </a:cubicBezTo>
                        <a:cubicBezTo>
                          <a:pt x="408" y="222"/>
                          <a:pt x="394" y="271"/>
                          <a:pt x="360" y="306"/>
                        </a:cubicBezTo>
                        <a:cubicBezTo>
                          <a:pt x="301" y="368"/>
                          <a:pt x="208" y="365"/>
                          <a:pt x="204" y="365"/>
                        </a:cubicBezTo>
                        <a:cubicBezTo>
                          <a:pt x="203" y="365"/>
                          <a:pt x="202" y="365"/>
                          <a:pt x="201"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21" name="Freeform 57">
                    <a:extLst>
                      <a:ext uri="{FF2B5EF4-FFF2-40B4-BE49-F238E27FC236}">
                        <a16:creationId xmlns:a16="http://schemas.microsoft.com/office/drawing/2014/main" id="{291EB241-BD0E-4E54-9DB9-F34BFFA74B1F}"/>
                      </a:ext>
                    </a:extLst>
                  </p:cNvPr>
                  <p:cNvSpPr>
                    <a:spLocks/>
                  </p:cNvSpPr>
                  <p:nvPr/>
                </p:nvSpPr>
                <p:spPr bwMode="auto">
                  <a:xfrm>
                    <a:off x="429" y="3576"/>
                    <a:ext cx="274" cy="361"/>
                  </a:xfrm>
                  <a:custGeom>
                    <a:avLst/>
                    <a:gdLst>
                      <a:gd name="T0" fmla="*/ 42 w 669"/>
                      <a:gd name="T1" fmla="*/ 885 h 885"/>
                      <a:gd name="T2" fmla="*/ 0 w 669"/>
                      <a:gd name="T3" fmla="*/ 885 h 885"/>
                      <a:gd name="T4" fmla="*/ 657 w 669"/>
                      <a:gd name="T5" fmla="*/ 0 h 885"/>
                      <a:gd name="T6" fmla="*/ 669 w 669"/>
                      <a:gd name="T7" fmla="*/ 46 h 885"/>
                      <a:gd name="T8" fmla="*/ 42 w 669"/>
                      <a:gd name="T9" fmla="*/ 885 h 885"/>
                    </a:gdLst>
                    <a:ahLst/>
                    <a:cxnLst>
                      <a:cxn ang="0">
                        <a:pos x="T0" y="T1"/>
                      </a:cxn>
                      <a:cxn ang="0">
                        <a:pos x="T2" y="T3"/>
                      </a:cxn>
                      <a:cxn ang="0">
                        <a:pos x="T4" y="T5"/>
                      </a:cxn>
                      <a:cxn ang="0">
                        <a:pos x="T6" y="T7"/>
                      </a:cxn>
                      <a:cxn ang="0">
                        <a:pos x="T8" y="T9"/>
                      </a:cxn>
                    </a:cxnLst>
                    <a:rect l="0" t="0" r="r" b="b"/>
                    <a:pathLst>
                      <a:path w="669" h="885">
                        <a:moveTo>
                          <a:pt x="42" y="885"/>
                        </a:moveTo>
                        <a:cubicBezTo>
                          <a:pt x="0" y="885"/>
                          <a:pt x="0" y="885"/>
                          <a:pt x="0" y="885"/>
                        </a:cubicBezTo>
                        <a:cubicBezTo>
                          <a:pt x="71" y="481"/>
                          <a:pt x="357" y="94"/>
                          <a:pt x="657" y="0"/>
                        </a:cubicBezTo>
                        <a:cubicBezTo>
                          <a:pt x="669" y="46"/>
                          <a:pt x="669" y="46"/>
                          <a:pt x="669" y="46"/>
                        </a:cubicBezTo>
                        <a:cubicBezTo>
                          <a:pt x="384" y="136"/>
                          <a:pt x="110" y="499"/>
                          <a:pt x="42" y="8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22" name="Freeform 58">
                    <a:extLst>
                      <a:ext uri="{FF2B5EF4-FFF2-40B4-BE49-F238E27FC236}">
                        <a16:creationId xmlns:a16="http://schemas.microsoft.com/office/drawing/2014/main" id="{781F7787-F229-4DE6-99CF-3DC1AF614834}"/>
                      </a:ext>
                    </a:extLst>
                  </p:cNvPr>
                  <p:cNvSpPr>
                    <a:spLocks/>
                  </p:cNvSpPr>
                  <p:nvPr/>
                </p:nvSpPr>
                <p:spPr bwMode="auto">
                  <a:xfrm>
                    <a:off x="842" y="3575"/>
                    <a:ext cx="277" cy="362"/>
                  </a:xfrm>
                  <a:custGeom>
                    <a:avLst/>
                    <a:gdLst>
                      <a:gd name="T0" fmla="*/ 635 w 677"/>
                      <a:gd name="T1" fmla="*/ 888 h 888"/>
                      <a:gd name="T2" fmla="*/ 0 w 677"/>
                      <a:gd name="T3" fmla="*/ 46 h 888"/>
                      <a:gd name="T4" fmla="*/ 11 w 677"/>
                      <a:gd name="T5" fmla="*/ 0 h 888"/>
                      <a:gd name="T6" fmla="*/ 677 w 677"/>
                      <a:gd name="T7" fmla="*/ 888 h 888"/>
                      <a:gd name="T8" fmla="*/ 635 w 677"/>
                      <a:gd name="T9" fmla="*/ 888 h 888"/>
                    </a:gdLst>
                    <a:ahLst/>
                    <a:cxnLst>
                      <a:cxn ang="0">
                        <a:pos x="T0" y="T1"/>
                      </a:cxn>
                      <a:cxn ang="0">
                        <a:pos x="T2" y="T3"/>
                      </a:cxn>
                      <a:cxn ang="0">
                        <a:pos x="T4" y="T5"/>
                      </a:cxn>
                      <a:cxn ang="0">
                        <a:pos x="T6" y="T7"/>
                      </a:cxn>
                      <a:cxn ang="0">
                        <a:pos x="T8" y="T9"/>
                      </a:cxn>
                    </a:cxnLst>
                    <a:rect l="0" t="0" r="r" b="b"/>
                    <a:pathLst>
                      <a:path w="677" h="888">
                        <a:moveTo>
                          <a:pt x="635" y="888"/>
                        </a:moveTo>
                        <a:cubicBezTo>
                          <a:pt x="566" y="496"/>
                          <a:pt x="290" y="132"/>
                          <a:pt x="0" y="46"/>
                        </a:cubicBezTo>
                        <a:cubicBezTo>
                          <a:pt x="11" y="0"/>
                          <a:pt x="11" y="0"/>
                          <a:pt x="11" y="0"/>
                        </a:cubicBezTo>
                        <a:cubicBezTo>
                          <a:pt x="316" y="90"/>
                          <a:pt x="605" y="479"/>
                          <a:pt x="677" y="888"/>
                        </a:cubicBezTo>
                        <a:lnTo>
                          <a:pt x="635" y="8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grpSp>
            <p:sp>
              <p:nvSpPr>
                <p:cNvPr id="13" name="Oval 13">
                  <a:extLst>
                    <a:ext uri="{FF2B5EF4-FFF2-40B4-BE49-F238E27FC236}">
                      <a16:creationId xmlns:a16="http://schemas.microsoft.com/office/drawing/2014/main" id="{014AED83-A4E1-4BE9-BB04-711C4CE07110}"/>
                    </a:ext>
                  </a:extLst>
                </p:cNvPr>
                <p:cNvSpPr/>
                <p:nvPr/>
              </p:nvSpPr>
              <p:spPr>
                <a:xfrm>
                  <a:off x="8282940" y="3957978"/>
                  <a:ext cx="422284" cy="4930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mj-lt"/>
                  </a:endParaRPr>
                </a:p>
              </p:txBody>
            </p:sp>
            <p:grpSp>
              <p:nvGrpSpPr>
                <p:cNvPr id="14" name="Group 14">
                  <a:extLst>
                    <a:ext uri="{FF2B5EF4-FFF2-40B4-BE49-F238E27FC236}">
                      <a16:creationId xmlns:a16="http://schemas.microsoft.com/office/drawing/2014/main" id="{EFBE71C7-F873-47B6-A284-C3FCD221A152}"/>
                    </a:ext>
                  </a:extLst>
                </p:cNvPr>
                <p:cNvGrpSpPr>
                  <a:grpSpLocks noChangeAspect="1"/>
                </p:cNvGrpSpPr>
                <p:nvPr/>
              </p:nvGrpSpPr>
              <p:grpSpPr>
                <a:xfrm>
                  <a:off x="7917463" y="3951201"/>
                  <a:ext cx="822013" cy="695853"/>
                  <a:chOff x="2830513" y="4926013"/>
                  <a:chExt cx="1323975" cy="1120775"/>
                </a:xfrm>
                <a:solidFill>
                  <a:schemeClr val="accent2"/>
                </a:solidFill>
              </p:grpSpPr>
              <p:sp>
                <p:nvSpPr>
                  <p:cNvPr id="15" name="Freeform 66">
                    <a:extLst>
                      <a:ext uri="{FF2B5EF4-FFF2-40B4-BE49-F238E27FC236}">
                        <a16:creationId xmlns:a16="http://schemas.microsoft.com/office/drawing/2014/main" id="{1D68F4A4-9EB0-45C0-8AFC-908C728FA293}"/>
                      </a:ext>
                    </a:extLst>
                  </p:cNvPr>
                  <p:cNvSpPr>
                    <a:spLocks/>
                  </p:cNvSpPr>
                  <p:nvPr/>
                </p:nvSpPr>
                <p:spPr bwMode="auto">
                  <a:xfrm>
                    <a:off x="2862263" y="4926013"/>
                    <a:ext cx="1263650" cy="561975"/>
                  </a:xfrm>
                  <a:custGeom>
                    <a:avLst/>
                    <a:gdLst>
                      <a:gd name="T0" fmla="*/ 48 w 796"/>
                      <a:gd name="T1" fmla="*/ 352 h 354"/>
                      <a:gd name="T2" fmla="*/ 34 w 796"/>
                      <a:gd name="T3" fmla="*/ 334 h 354"/>
                      <a:gd name="T4" fmla="*/ 8 w 796"/>
                      <a:gd name="T5" fmla="*/ 280 h 354"/>
                      <a:gd name="T6" fmla="*/ 0 w 796"/>
                      <a:gd name="T7" fmla="*/ 222 h 354"/>
                      <a:gd name="T8" fmla="*/ 6 w 796"/>
                      <a:gd name="T9" fmla="*/ 166 h 354"/>
                      <a:gd name="T10" fmla="*/ 28 w 796"/>
                      <a:gd name="T11" fmla="*/ 112 h 354"/>
                      <a:gd name="T12" fmla="*/ 64 w 796"/>
                      <a:gd name="T13" fmla="*/ 64 h 354"/>
                      <a:gd name="T14" fmla="*/ 98 w 796"/>
                      <a:gd name="T15" fmla="*/ 36 h 354"/>
                      <a:gd name="T16" fmla="*/ 154 w 796"/>
                      <a:gd name="T17" fmla="*/ 8 h 354"/>
                      <a:gd name="T18" fmla="*/ 218 w 796"/>
                      <a:gd name="T19" fmla="*/ 0 h 354"/>
                      <a:gd name="T20" fmla="*/ 262 w 796"/>
                      <a:gd name="T21" fmla="*/ 4 h 354"/>
                      <a:gd name="T22" fmla="*/ 322 w 796"/>
                      <a:gd name="T23" fmla="*/ 24 h 354"/>
                      <a:gd name="T24" fmla="*/ 372 w 796"/>
                      <a:gd name="T25" fmla="*/ 64 h 354"/>
                      <a:gd name="T26" fmla="*/ 398 w 796"/>
                      <a:gd name="T27" fmla="*/ 94 h 354"/>
                      <a:gd name="T28" fmla="*/ 422 w 796"/>
                      <a:gd name="T29" fmla="*/ 64 h 354"/>
                      <a:gd name="T30" fmla="*/ 456 w 796"/>
                      <a:gd name="T31" fmla="*/ 36 h 354"/>
                      <a:gd name="T32" fmla="*/ 514 w 796"/>
                      <a:gd name="T33" fmla="*/ 8 h 354"/>
                      <a:gd name="T34" fmla="*/ 576 w 796"/>
                      <a:gd name="T35" fmla="*/ 0 h 354"/>
                      <a:gd name="T36" fmla="*/ 638 w 796"/>
                      <a:gd name="T37" fmla="*/ 8 h 354"/>
                      <a:gd name="T38" fmla="*/ 696 w 796"/>
                      <a:gd name="T39" fmla="*/ 36 h 354"/>
                      <a:gd name="T40" fmla="*/ 730 w 796"/>
                      <a:gd name="T41" fmla="*/ 64 h 354"/>
                      <a:gd name="T42" fmla="*/ 766 w 796"/>
                      <a:gd name="T43" fmla="*/ 110 h 354"/>
                      <a:gd name="T44" fmla="*/ 788 w 796"/>
                      <a:gd name="T45" fmla="*/ 162 h 354"/>
                      <a:gd name="T46" fmla="*/ 796 w 796"/>
                      <a:gd name="T47" fmla="*/ 218 h 354"/>
                      <a:gd name="T48" fmla="*/ 788 w 796"/>
                      <a:gd name="T49" fmla="*/ 276 h 354"/>
                      <a:gd name="T50" fmla="*/ 764 w 796"/>
                      <a:gd name="T51" fmla="*/ 328 h 354"/>
                      <a:gd name="T52" fmla="*/ 752 w 796"/>
                      <a:gd name="T53" fmla="*/ 348 h 354"/>
                      <a:gd name="T54" fmla="*/ 742 w 796"/>
                      <a:gd name="T55" fmla="*/ 348 h 354"/>
                      <a:gd name="T56" fmla="*/ 738 w 796"/>
                      <a:gd name="T57" fmla="*/ 342 h 354"/>
                      <a:gd name="T58" fmla="*/ 740 w 796"/>
                      <a:gd name="T59" fmla="*/ 334 h 354"/>
                      <a:gd name="T60" fmla="*/ 764 w 796"/>
                      <a:gd name="T61" fmla="*/ 288 h 354"/>
                      <a:gd name="T62" fmla="*/ 776 w 796"/>
                      <a:gd name="T63" fmla="*/ 236 h 354"/>
                      <a:gd name="T64" fmla="*/ 774 w 796"/>
                      <a:gd name="T65" fmla="*/ 184 h 354"/>
                      <a:gd name="T66" fmla="*/ 758 w 796"/>
                      <a:gd name="T67" fmla="*/ 134 h 354"/>
                      <a:gd name="T68" fmla="*/ 730 w 796"/>
                      <a:gd name="T69" fmla="*/ 90 h 354"/>
                      <a:gd name="T70" fmla="*/ 702 w 796"/>
                      <a:gd name="T71" fmla="*/ 62 h 354"/>
                      <a:gd name="T72" fmla="*/ 652 w 796"/>
                      <a:gd name="T73" fmla="*/ 32 h 354"/>
                      <a:gd name="T74" fmla="*/ 596 w 796"/>
                      <a:gd name="T75" fmla="*/ 18 h 354"/>
                      <a:gd name="T76" fmla="*/ 538 w 796"/>
                      <a:gd name="T77" fmla="*/ 22 h 354"/>
                      <a:gd name="T78" fmla="*/ 484 w 796"/>
                      <a:gd name="T79" fmla="*/ 40 h 354"/>
                      <a:gd name="T80" fmla="*/ 434 w 796"/>
                      <a:gd name="T81" fmla="*/ 76 h 354"/>
                      <a:gd name="T82" fmla="*/ 406 w 796"/>
                      <a:gd name="T83" fmla="*/ 114 h 354"/>
                      <a:gd name="T84" fmla="*/ 390 w 796"/>
                      <a:gd name="T85" fmla="*/ 114 h 354"/>
                      <a:gd name="T86" fmla="*/ 360 w 796"/>
                      <a:gd name="T87" fmla="*/ 76 h 354"/>
                      <a:gd name="T88" fmla="*/ 312 w 796"/>
                      <a:gd name="T89" fmla="*/ 40 h 354"/>
                      <a:gd name="T90" fmla="*/ 258 w 796"/>
                      <a:gd name="T91" fmla="*/ 22 h 354"/>
                      <a:gd name="T92" fmla="*/ 218 w 796"/>
                      <a:gd name="T93" fmla="*/ 18 h 354"/>
                      <a:gd name="T94" fmla="*/ 160 w 796"/>
                      <a:gd name="T95" fmla="*/ 26 h 354"/>
                      <a:gd name="T96" fmla="*/ 108 w 796"/>
                      <a:gd name="T97" fmla="*/ 50 h 354"/>
                      <a:gd name="T98" fmla="*/ 76 w 796"/>
                      <a:gd name="T99" fmla="*/ 76 h 354"/>
                      <a:gd name="T100" fmla="*/ 44 w 796"/>
                      <a:gd name="T101" fmla="*/ 120 h 354"/>
                      <a:gd name="T102" fmla="*/ 24 w 796"/>
                      <a:gd name="T103" fmla="*/ 170 h 354"/>
                      <a:gd name="T104" fmla="*/ 18 w 796"/>
                      <a:gd name="T105" fmla="*/ 222 h 354"/>
                      <a:gd name="T106" fmla="*/ 26 w 796"/>
                      <a:gd name="T107" fmla="*/ 274 h 354"/>
                      <a:gd name="T108" fmla="*/ 48 w 796"/>
                      <a:gd name="T109" fmla="*/ 324 h 354"/>
                      <a:gd name="T110" fmla="*/ 60 w 796"/>
                      <a:gd name="T111" fmla="*/ 342 h 354"/>
                      <a:gd name="T112" fmla="*/ 58 w 796"/>
                      <a:gd name="T113" fmla="*/ 352 h 354"/>
                      <a:gd name="T114" fmla="*/ 52 w 796"/>
                      <a:gd name="T11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354">
                        <a:moveTo>
                          <a:pt x="52" y="354"/>
                        </a:moveTo>
                        <a:lnTo>
                          <a:pt x="52" y="354"/>
                        </a:lnTo>
                        <a:lnTo>
                          <a:pt x="48" y="352"/>
                        </a:lnTo>
                        <a:lnTo>
                          <a:pt x="44" y="350"/>
                        </a:lnTo>
                        <a:lnTo>
                          <a:pt x="44" y="350"/>
                        </a:lnTo>
                        <a:lnTo>
                          <a:pt x="34" y="334"/>
                        </a:lnTo>
                        <a:lnTo>
                          <a:pt x="24" y="316"/>
                        </a:lnTo>
                        <a:lnTo>
                          <a:pt x="16" y="298"/>
                        </a:lnTo>
                        <a:lnTo>
                          <a:pt x="8" y="280"/>
                        </a:lnTo>
                        <a:lnTo>
                          <a:pt x="4" y="260"/>
                        </a:lnTo>
                        <a:lnTo>
                          <a:pt x="2" y="242"/>
                        </a:lnTo>
                        <a:lnTo>
                          <a:pt x="0" y="222"/>
                        </a:lnTo>
                        <a:lnTo>
                          <a:pt x="0" y="204"/>
                        </a:lnTo>
                        <a:lnTo>
                          <a:pt x="2" y="184"/>
                        </a:lnTo>
                        <a:lnTo>
                          <a:pt x="6" y="166"/>
                        </a:lnTo>
                        <a:lnTo>
                          <a:pt x="12" y="146"/>
                        </a:lnTo>
                        <a:lnTo>
                          <a:pt x="18" y="128"/>
                        </a:lnTo>
                        <a:lnTo>
                          <a:pt x="28" y="112"/>
                        </a:lnTo>
                        <a:lnTo>
                          <a:pt x="38" y="94"/>
                        </a:lnTo>
                        <a:lnTo>
                          <a:pt x="50" y="78"/>
                        </a:lnTo>
                        <a:lnTo>
                          <a:pt x="64" y="64"/>
                        </a:lnTo>
                        <a:lnTo>
                          <a:pt x="64" y="64"/>
                        </a:lnTo>
                        <a:lnTo>
                          <a:pt x="80" y="48"/>
                        </a:lnTo>
                        <a:lnTo>
                          <a:pt x="98" y="36"/>
                        </a:lnTo>
                        <a:lnTo>
                          <a:pt x="116" y="24"/>
                        </a:lnTo>
                        <a:lnTo>
                          <a:pt x="134" y="16"/>
                        </a:lnTo>
                        <a:lnTo>
                          <a:pt x="154" y="8"/>
                        </a:lnTo>
                        <a:lnTo>
                          <a:pt x="176" y="4"/>
                        </a:lnTo>
                        <a:lnTo>
                          <a:pt x="196" y="0"/>
                        </a:lnTo>
                        <a:lnTo>
                          <a:pt x="218" y="0"/>
                        </a:lnTo>
                        <a:lnTo>
                          <a:pt x="218" y="0"/>
                        </a:lnTo>
                        <a:lnTo>
                          <a:pt x="240" y="0"/>
                        </a:lnTo>
                        <a:lnTo>
                          <a:pt x="262" y="4"/>
                        </a:lnTo>
                        <a:lnTo>
                          <a:pt x="282" y="8"/>
                        </a:lnTo>
                        <a:lnTo>
                          <a:pt x="302" y="16"/>
                        </a:lnTo>
                        <a:lnTo>
                          <a:pt x="322" y="24"/>
                        </a:lnTo>
                        <a:lnTo>
                          <a:pt x="340" y="36"/>
                        </a:lnTo>
                        <a:lnTo>
                          <a:pt x="356" y="48"/>
                        </a:lnTo>
                        <a:lnTo>
                          <a:pt x="372" y="64"/>
                        </a:lnTo>
                        <a:lnTo>
                          <a:pt x="372" y="64"/>
                        </a:lnTo>
                        <a:lnTo>
                          <a:pt x="386" y="78"/>
                        </a:lnTo>
                        <a:lnTo>
                          <a:pt x="398" y="94"/>
                        </a:lnTo>
                        <a:lnTo>
                          <a:pt x="398" y="94"/>
                        </a:lnTo>
                        <a:lnTo>
                          <a:pt x="410" y="78"/>
                        </a:lnTo>
                        <a:lnTo>
                          <a:pt x="422" y="64"/>
                        </a:lnTo>
                        <a:lnTo>
                          <a:pt x="422" y="64"/>
                        </a:lnTo>
                        <a:lnTo>
                          <a:pt x="438" y="48"/>
                        </a:lnTo>
                        <a:lnTo>
                          <a:pt x="456" y="36"/>
                        </a:lnTo>
                        <a:lnTo>
                          <a:pt x="474" y="24"/>
                        </a:lnTo>
                        <a:lnTo>
                          <a:pt x="494" y="16"/>
                        </a:lnTo>
                        <a:lnTo>
                          <a:pt x="514" y="8"/>
                        </a:lnTo>
                        <a:lnTo>
                          <a:pt x="534" y="4"/>
                        </a:lnTo>
                        <a:lnTo>
                          <a:pt x="556" y="0"/>
                        </a:lnTo>
                        <a:lnTo>
                          <a:pt x="576" y="0"/>
                        </a:lnTo>
                        <a:lnTo>
                          <a:pt x="598" y="0"/>
                        </a:lnTo>
                        <a:lnTo>
                          <a:pt x="618" y="4"/>
                        </a:lnTo>
                        <a:lnTo>
                          <a:pt x="638" y="8"/>
                        </a:lnTo>
                        <a:lnTo>
                          <a:pt x="658" y="16"/>
                        </a:lnTo>
                        <a:lnTo>
                          <a:pt x="678" y="24"/>
                        </a:lnTo>
                        <a:lnTo>
                          <a:pt x="696" y="36"/>
                        </a:lnTo>
                        <a:lnTo>
                          <a:pt x="714" y="48"/>
                        </a:lnTo>
                        <a:lnTo>
                          <a:pt x="730" y="64"/>
                        </a:lnTo>
                        <a:lnTo>
                          <a:pt x="730" y="64"/>
                        </a:lnTo>
                        <a:lnTo>
                          <a:pt x="744" y="78"/>
                        </a:lnTo>
                        <a:lnTo>
                          <a:pt x="756" y="94"/>
                        </a:lnTo>
                        <a:lnTo>
                          <a:pt x="766" y="110"/>
                        </a:lnTo>
                        <a:lnTo>
                          <a:pt x="776" y="128"/>
                        </a:lnTo>
                        <a:lnTo>
                          <a:pt x="782" y="144"/>
                        </a:lnTo>
                        <a:lnTo>
                          <a:pt x="788" y="162"/>
                        </a:lnTo>
                        <a:lnTo>
                          <a:pt x="792" y="182"/>
                        </a:lnTo>
                        <a:lnTo>
                          <a:pt x="794" y="200"/>
                        </a:lnTo>
                        <a:lnTo>
                          <a:pt x="796" y="218"/>
                        </a:lnTo>
                        <a:lnTo>
                          <a:pt x="794" y="238"/>
                        </a:lnTo>
                        <a:lnTo>
                          <a:pt x="792" y="256"/>
                        </a:lnTo>
                        <a:lnTo>
                          <a:pt x="788" y="276"/>
                        </a:lnTo>
                        <a:lnTo>
                          <a:pt x="782" y="294"/>
                        </a:lnTo>
                        <a:lnTo>
                          <a:pt x="774" y="312"/>
                        </a:lnTo>
                        <a:lnTo>
                          <a:pt x="764" y="328"/>
                        </a:lnTo>
                        <a:lnTo>
                          <a:pt x="754" y="346"/>
                        </a:lnTo>
                        <a:lnTo>
                          <a:pt x="754" y="346"/>
                        </a:lnTo>
                        <a:lnTo>
                          <a:pt x="752" y="348"/>
                        </a:lnTo>
                        <a:lnTo>
                          <a:pt x="748" y="348"/>
                        </a:lnTo>
                        <a:lnTo>
                          <a:pt x="744" y="348"/>
                        </a:lnTo>
                        <a:lnTo>
                          <a:pt x="742" y="348"/>
                        </a:lnTo>
                        <a:lnTo>
                          <a:pt x="742" y="348"/>
                        </a:lnTo>
                        <a:lnTo>
                          <a:pt x="738" y="344"/>
                        </a:lnTo>
                        <a:lnTo>
                          <a:pt x="738" y="342"/>
                        </a:lnTo>
                        <a:lnTo>
                          <a:pt x="738" y="338"/>
                        </a:lnTo>
                        <a:lnTo>
                          <a:pt x="740" y="334"/>
                        </a:lnTo>
                        <a:lnTo>
                          <a:pt x="740" y="334"/>
                        </a:lnTo>
                        <a:lnTo>
                          <a:pt x="750" y="320"/>
                        </a:lnTo>
                        <a:lnTo>
                          <a:pt x="758" y="304"/>
                        </a:lnTo>
                        <a:lnTo>
                          <a:pt x="764" y="288"/>
                        </a:lnTo>
                        <a:lnTo>
                          <a:pt x="770" y="270"/>
                        </a:lnTo>
                        <a:lnTo>
                          <a:pt x="774" y="254"/>
                        </a:lnTo>
                        <a:lnTo>
                          <a:pt x="776" y="236"/>
                        </a:lnTo>
                        <a:lnTo>
                          <a:pt x="778" y="218"/>
                        </a:lnTo>
                        <a:lnTo>
                          <a:pt x="776" y="202"/>
                        </a:lnTo>
                        <a:lnTo>
                          <a:pt x="774" y="184"/>
                        </a:lnTo>
                        <a:lnTo>
                          <a:pt x="770" y="168"/>
                        </a:lnTo>
                        <a:lnTo>
                          <a:pt x="766" y="150"/>
                        </a:lnTo>
                        <a:lnTo>
                          <a:pt x="758" y="134"/>
                        </a:lnTo>
                        <a:lnTo>
                          <a:pt x="750" y="118"/>
                        </a:lnTo>
                        <a:lnTo>
                          <a:pt x="742" y="104"/>
                        </a:lnTo>
                        <a:lnTo>
                          <a:pt x="730" y="90"/>
                        </a:lnTo>
                        <a:lnTo>
                          <a:pt x="718" y="76"/>
                        </a:lnTo>
                        <a:lnTo>
                          <a:pt x="718" y="76"/>
                        </a:lnTo>
                        <a:lnTo>
                          <a:pt x="702" y="62"/>
                        </a:lnTo>
                        <a:lnTo>
                          <a:pt x="686" y="50"/>
                        </a:lnTo>
                        <a:lnTo>
                          <a:pt x="670" y="40"/>
                        </a:lnTo>
                        <a:lnTo>
                          <a:pt x="652" y="32"/>
                        </a:lnTo>
                        <a:lnTo>
                          <a:pt x="634" y="26"/>
                        </a:lnTo>
                        <a:lnTo>
                          <a:pt x="614" y="22"/>
                        </a:lnTo>
                        <a:lnTo>
                          <a:pt x="596" y="18"/>
                        </a:lnTo>
                        <a:lnTo>
                          <a:pt x="576" y="18"/>
                        </a:lnTo>
                        <a:lnTo>
                          <a:pt x="558" y="18"/>
                        </a:lnTo>
                        <a:lnTo>
                          <a:pt x="538" y="22"/>
                        </a:lnTo>
                        <a:lnTo>
                          <a:pt x="520" y="26"/>
                        </a:lnTo>
                        <a:lnTo>
                          <a:pt x="502" y="32"/>
                        </a:lnTo>
                        <a:lnTo>
                          <a:pt x="484" y="40"/>
                        </a:lnTo>
                        <a:lnTo>
                          <a:pt x="466" y="50"/>
                        </a:lnTo>
                        <a:lnTo>
                          <a:pt x="450" y="62"/>
                        </a:lnTo>
                        <a:lnTo>
                          <a:pt x="434" y="76"/>
                        </a:lnTo>
                        <a:lnTo>
                          <a:pt x="434" y="76"/>
                        </a:lnTo>
                        <a:lnTo>
                          <a:pt x="418" y="94"/>
                        </a:lnTo>
                        <a:lnTo>
                          <a:pt x="406" y="114"/>
                        </a:lnTo>
                        <a:lnTo>
                          <a:pt x="398" y="128"/>
                        </a:lnTo>
                        <a:lnTo>
                          <a:pt x="390" y="114"/>
                        </a:lnTo>
                        <a:lnTo>
                          <a:pt x="390" y="114"/>
                        </a:lnTo>
                        <a:lnTo>
                          <a:pt x="376" y="94"/>
                        </a:lnTo>
                        <a:lnTo>
                          <a:pt x="360" y="76"/>
                        </a:lnTo>
                        <a:lnTo>
                          <a:pt x="360" y="76"/>
                        </a:lnTo>
                        <a:lnTo>
                          <a:pt x="346" y="62"/>
                        </a:lnTo>
                        <a:lnTo>
                          <a:pt x="330" y="50"/>
                        </a:lnTo>
                        <a:lnTo>
                          <a:pt x="312" y="40"/>
                        </a:lnTo>
                        <a:lnTo>
                          <a:pt x="294" y="32"/>
                        </a:lnTo>
                        <a:lnTo>
                          <a:pt x="276" y="26"/>
                        </a:lnTo>
                        <a:lnTo>
                          <a:pt x="258" y="22"/>
                        </a:lnTo>
                        <a:lnTo>
                          <a:pt x="238" y="18"/>
                        </a:lnTo>
                        <a:lnTo>
                          <a:pt x="218" y="18"/>
                        </a:lnTo>
                        <a:lnTo>
                          <a:pt x="218" y="18"/>
                        </a:lnTo>
                        <a:lnTo>
                          <a:pt x="198" y="18"/>
                        </a:lnTo>
                        <a:lnTo>
                          <a:pt x="178" y="22"/>
                        </a:lnTo>
                        <a:lnTo>
                          <a:pt x="160" y="26"/>
                        </a:lnTo>
                        <a:lnTo>
                          <a:pt x="142" y="32"/>
                        </a:lnTo>
                        <a:lnTo>
                          <a:pt x="124" y="40"/>
                        </a:lnTo>
                        <a:lnTo>
                          <a:pt x="108" y="50"/>
                        </a:lnTo>
                        <a:lnTo>
                          <a:pt x="92" y="62"/>
                        </a:lnTo>
                        <a:lnTo>
                          <a:pt x="76" y="76"/>
                        </a:lnTo>
                        <a:lnTo>
                          <a:pt x="76" y="76"/>
                        </a:lnTo>
                        <a:lnTo>
                          <a:pt x="64" y="90"/>
                        </a:lnTo>
                        <a:lnTo>
                          <a:pt x="52" y="104"/>
                        </a:lnTo>
                        <a:lnTo>
                          <a:pt x="44" y="120"/>
                        </a:lnTo>
                        <a:lnTo>
                          <a:pt x="36" y="136"/>
                        </a:lnTo>
                        <a:lnTo>
                          <a:pt x="28" y="152"/>
                        </a:lnTo>
                        <a:lnTo>
                          <a:pt x="24" y="170"/>
                        </a:lnTo>
                        <a:lnTo>
                          <a:pt x="20" y="186"/>
                        </a:lnTo>
                        <a:lnTo>
                          <a:pt x="18" y="204"/>
                        </a:lnTo>
                        <a:lnTo>
                          <a:pt x="18" y="222"/>
                        </a:lnTo>
                        <a:lnTo>
                          <a:pt x="20" y="240"/>
                        </a:lnTo>
                        <a:lnTo>
                          <a:pt x="22" y="258"/>
                        </a:lnTo>
                        <a:lnTo>
                          <a:pt x="26" y="274"/>
                        </a:lnTo>
                        <a:lnTo>
                          <a:pt x="32" y="292"/>
                        </a:lnTo>
                        <a:lnTo>
                          <a:pt x="40" y="308"/>
                        </a:lnTo>
                        <a:lnTo>
                          <a:pt x="48" y="324"/>
                        </a:lnTo>
                        <a:lnTo>
                          <a:pt x="58" y="340"/>
                        </a:lnTo>
                        <a:lnTo>
                          <a:pt x="58" y="340"/>
                        </a:lnTo>
                        <a:lnTo>
                          <a:pt x="60" y="342"/>
                        </a:lnTo>
                        <a:lnTo>
                          <a:pt x="60" y="346"/>
                        </a:lnTo>
                        <a:lnTo>
                          <a:pt x="60" y="350"/>
                        </a:lnTo>
                        <a:lnTo>
                          <a:pt x="58" y="352"/>
                        </a:lnTo>
                        <a:lnTo>
                          <a:pt x="58" y="352"/>
                        </a:lnTo>
                        <a:lnTo>
                          <a:pt x="52" y="354"/>
                        </a:lnTo>
                        <a:lnTo>
                          <a:pt x="52" y="35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16" name="Freeform 67">
                    <a:extLst>
                      <a:ext uri="{FF2B5EF4-FFF2-40B4-BE49-F238E27FC236}">
                        <a16:creationId xmlns:a16="http://schemas.microsoft.com/office/drawing/2014/main" id="{63A565E0-DBE6-4E30-A0EE-DF8AE3897DDE}"/>
                      </a:ext>
                    </a:extLst>
                  </p:cNvPr>
                  <p:cNvSpPr>
                    <a:spLocks/>
                  </p:cNvSpPr>
                  <p:nvPr/>
                </p:nvSpPr>
                <p:spPr bwMode="auto">
                  <a:xfrm>
                    <a:off x="3005138" y="5538788"/>
                    <a:ext cx="971550" cy="508000"/>
                  </a:xfrm>
                  <a:custGeom>
                    <a:avLst/>
                    <a:gdLst>
                      <a:gd name="T0" fmla="*/ 308 w 612"/>
                      <a:gd name="T1" fmla="*/ 320 h 320"/>
                      <a:gd name="T2" fmla="*/ 2 w 612"/>
                      <a:gd name="T3" fmla="*/ 16 h 320"/>
                      <a:gd name="T4" fmla="*/ 2 w 612"/>
                      <a:gd name="T5" fmla="*/ 16 h 320"/>
                      <a:gd name="T6" fmla="*/ 0 w 612"/>
                      <a:gd name="T7" fmla="*/ 12 h 320"/>
                      <a:gd name="T8" fmla="*/ 0 w 612"/>
                      <a:gd name="T9" fmla="*/ 8 h 320"/>
                      <a:gd name="T10" fmla="*/ 0 w 612"/>
                      <a:gd name="T11" fmla="*/ 6 h 320"/>
                      <a:gd name="T12" fmla="*/ 2 w 612"/>
                      <a:gd name="T13" fmla="*/ 2 h 320"/>
                      <a:gd name="T14" fmla="*/ 2 w 612"/>
                      <a:gd name="T15" fmla="*/ 2 h 320"/>
                      <a:gd name="T16" fmla="*/ 6 w 612"/>
                      <a:gd name="T17" fmla="*/ 0 h 320"/>
                      <a:gd name="T18" fmla="*/ 10 w 612"/>
                      <a:gd name="T19" fmla="*/ 0 h 320"/>
                      <a:gd name="T20" fmla="*/ 12 w 612"/>
                      <a:gd name="T21" fmla="*/ 0 h 320"/>
                      <a:gd name="T22" fmla="*/ 16 w 612"/>
                      <a:gd name="T23" fmla="*/ 2 h 320"/>
                      <a:gd name="T24" fmla="*/ 308 w 612"/>
                      <a:gd name="T25" fmla="*/ 294 h 320"/>
                      <a:gd name="T26" fmla="*/ 596 w 612"/>
                      <a:gd name="T27" fmla="*/ 4 h 320"/>
                      <a:gd name="T28" fmla="*/ 596 w 612"/>
                      <a:gd name="T29" fmla="*/ 4 h 320"/>
                      <a:gd name="T30" fmla="*/ 600 w 612"/>
                      <a:gd name="T31" fmla="*/ 2 h 320"/>
                      <a:gd name="T32" fmla="*/ 604 w 612"/>
                      <a:gd name="T33" fmla="*/ 2 h 320"/>
                      <a:gd name="T34" fmla="*/ 606 w 612"/>
                      <a:gd name="T35" fmla="*/ 2 h 320"/>
                      <a:gd name="T36" fmla="*/ 610 w 612"/>
                      <a:gd name="T37" fmla="*/ 4 h 320"/>
                      <a:gd name="T38" fmla="*/ 610 w 612"/>
                      <a:gd name="T39" fmla="*/ 4 h 320"/>
                      <a:gd name="T40" fmla="*/ 612 w 612"/>
                      <a:gd name="T41" fmla="*/ 8 h 320"/>
                      <a:gd name="T42" fmla="*/ 612 w 612"/>
                      <a:gd name="T43" fmla="*/ 12 h 320"/>
                      <a:gd name="T44" fmla="*/ 612 w 612"/>
                      <a:gd name="T45" fmla="*/ 14 h 320"/>
                      <a:gd name="T46" fmla="*/ 610 w 612"/>
                      <a:gd name="T47" fmla="*/ 18 h 320"/>
                      <a:gd name="T48" fmla="*/ 308 w 612"/>
                      <a:gd name="T4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2" h="320">
                        <a:moveTo>
                          <a:pt x="308" y="320"/>
                        </a:moveTo>
                        <a:lnTo>
                          <a:pt x="2" y="16"/>
                        </a:lnTo>
                        <a:lnTo>
                          <a:pt x="2" y="16"/>
                        </a:lnTo>
                        <a:lnTo>
                          <a:pt x="0" y="12"/>
                        </a:lnTo>
                        <a:lnTo>
                          <a:pt x="0" y="8"/>
                        </a:lnTo>
                        <a:lnTo>
                          <a:pt x="0" y="6"/>
                        </a:lnTo>
                        <a:lnTo>
                          <a:pt x="2" y="2"/>
                        </a:lnTo>
                        <a:lnTo>
                          <a:pt x="2" y="2"/>
                        </a:lnTo>
                        <a:lnTo>
                          <a:pt x="6" y="0"/>
                        </a:lnTo>
                        <a:lnTo>
                          <a:pt x="10" y="0"/>
                        </a:lnTo>
                        <a:lnTo>
                          <a:pt x="12" y="0"/>
                        </a:lnTo>
                        <a:lnTo>
                          <a:pt x="16" y="2"/>
                        </a:lnTo>
                        <a:lnTo>
                          <a:pt x="308" y="294"/>
                        </a:lnTo>
                        <a:lnTo>
                          <a:pt x="596" y="4"/>
                        </a:lnTo>
                        <a:lnTo>
                          <a:pt x="596" y="4"/>
                        </a:lnTo>
                        <a:lnTo>
                          <a:pt x="600" y="2"/>
                        </a:lnTo>
                        <a:lnTo>
                          <a:pt x="604" y="2"/>
                        </a:lnTo>
                        <a:lnTo>
                          <a:pt x="606" y="2"/>
                        </a:lnTo>
                        <a:lnTo>
                          <a:pt x="610" y="4"/>
                        </a:lnTo>
                        <a:lnTo>
                          <a:pt x="610" y="4"/>
                        </a:lnTo>
                        <a:lnTo>
                          <a:pt x="612" y="8"/>
                        </a:lnTo>
                        <a:lnTo>
                          <a:pt x="612" y="12"/>
                        </a:lnTo>
                        <a:lnTo>
                          <a:pt x="612" y="14"/>
                        </a:lnTo>
                        <a:lnTo>
                          <a:pt x="610" y="18"/>
                        </a:lnTo>
                        <a:lnTo>
                          <a:pt x="308" y="3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17" name="Freeform 68">
                    <a:extLst>
                      <a:ext uri="{FF2B5EF4-FFF2-40B4-BE49-F238E27FC236}">
                        <a16:creationId xmlns:a16="http://schemas.microsoft.com/office/drawing/2014/main" id="{094CE258-5729-4678-BE0A-D403129E69D8}"/>
                      </a:ext>
                    </a:extLst>
                  </p:cNvPr>
                  <p:cNvSpPr>
                    <a:spLocks/>
                  </p:cNvSpPr>
                  <p:nvPr/>
                </p:nvSpPr>
                <p:spPr bwMode="auto">
                  <a:xfrm>
                    <a:off x="2830513" y="5246688"/>
                    <a:ext cx="1323975" cy="463550"/>
                  </a:xfrm>
                  <a:custGeom>
                    <a:avLst/>
                    <a:gdLst>
                      <a:gd name="T0" fmla="*/ 458 w 834"/>
                      <a:gd name="T1" fmla="*/ 292 h 292"/>
                      <a:gd name="T2" fmla="*/ 458 w 834"/>
                      <a:gd name="T3" fmla="*/ 292 h 292"/>
                      <a:gd name="T4" fmla="*/ 458 w 834"/>
                      <a:gd name="T5" fmla="*/ 292 h 292"/>
                      <a:gd name="T6" fmla="*/ 458 w 834"/>
                      <a:gd name="T7" fmla="*/ 292 h 292"/>
                      <a:gd name="T8" fmla="*/ 452 w 834"/>
                      <a:gd name="T9" fmla="*/ 292 h 292"/>
                      <a:gd name="T10" fmla="*/ 450 w 834"/>
                      <a:gd name="T11" fmla="*/ 288 h 292"/>
                      <a:gd name="T12" fmla="*/ 322 w 834"/>
                      <a:gd name="T13" fmla="*/ 30 h 292"/>
                      <a:gd name="T14" fmla="*/ 248 w 834"/>
                      <a:gd name="T15" fmla="*/ 170 h 292"/>
                      <a:gd name="T16" fmla="*/ 248 w 834"/>
                      <a:gd name="T17" fmla="*/ 170 h 292"/>
                      <a:gd name="T18" fmla="*/ 244 w 834"/>
                      <a:gd name="T19" fmla="*/ 174 h 292"/>
                      <a:gd name="T20" fmla="*/ 240 w 834"/>
                      <a:gd name="T21" fmla="*/ 174 h 292"/>
                      <a:gd name="T22" fmla="*/ 10 w 834"/>
                      <a:gd name="T23" fmla="*/ 174 h 292"/>
                      <a:gd name="T24" fmla="*/ 10 w 834"/>
                      <a:gd name="T25" fmla="*/ 174 h 292"/>
                      <a:gd name="T26" fmla="*/ 6 w 834"/>
                      <a:gd name="T27" fmla="*/ 174 h 292"/>
                      <a:gd name="T28" fmla="*/ 4 w 834"/>
                      <a:gd name="T29" fmla="*/ 172 h 292"/>
                      <a:gd name="T30" fmla="*/ 2 w 834"/>
                      <a:gd name="T31" fmla="*/ 170 h 292"/>
                      <a:gd name="T32" fmla="*/ 0 w 834"/>
                      <a:gd name="T33" fmla="*/ 166 h 292"/>
                      <a:gd name="T34" fmla="*/ 0 w 834"/>
                      <a:gd name="T35" fmla="*/ 166 h 292"/>
                      <a:gd name="T36" fmla="*/ 2 w 834"/>
                      <a:gd name="T37" fmla="*/ 162 h 292"/>
                      <a:gd name="T38" fmla="*/ 4 w 834"/>
                      <a:gd name="T39" fmla="*/ 160 h 292"/>
                      <a:gd name="T40" fmla="*/ 6 w 834"/>
                      <a:gd name="T41" fmla="*/ 158 h 292"/>
                      <a:gd name="T42" fmla="*/ 10 w 834"/>
                      <a:gd name="T43" fmla="*/ 156 h 292"/>
                      <a:gd name="T44" fmla="*/ 234 w 834"/>
                      <a:gd name="T45" fmla="*/ 156 h 292"/>
                      <a:gd name="T46" fmla="*/ 314 w 834"/>
                      <a:gd name="T47" fmla="*/ 6 h 292"/>
                      <a:gd name="T48" fmla="*/ 314 w 834"/>
                      <a:gd name="T49" fmla="*/ 6 h 292"/>
                      <a:gd name="T50" fmla="*/ 318 w 834"/>
                      <a:gd name="T51" fmla="*/ 2 h 292"/>
                      <a:gd name="T52" fmla="*/ 322 w 834"/>
                      <a:gd name="T53" fmla="*/ 0 h 292"/>
                      <a:gd name="T54" fmla="*/ 322 w 834"/>
                      <a:gd name="T55" fmla="*/ 0 h 292"/>
                      <a:gd name="T56" fmla="*/ 328 w 834"/>
                      <a:gd name="T57" fmla="*/ 2 h 292"/>
                      <a:gd name="T58" fmla="*/ 330 w 834"/>
                      <a:gd name="T59" fmla="*/ 6 h 292"/>
                      <a:gd name="T60" fmla="*/ 460 w 834"/>
                      <a:gd name="T61" fmla="*/ 266 h 292"/>
                      <a:gd name="T62" fmla="*/ 534 w 834"/>
                      <a:gd name="T63" fmla="*/ 160 h 292"/>
                      <a:gd name="T64" fmla="*/ 534 w 834"/>
                      <a:gd name="T65" fmla="*/ 160 h 292"/>
                      <a:gd name="T66" fmla="*/ 536 w 834"/>
                      <a:gd name="T67" fmla="*/ 158 h 292"/>
                      <a:gd name="T68" fmla="*/ 540 w 834"/>
                      <a:gd name="T69" fmla="*/ 156 h 292"/>
                      <a:gd name="T70" fmla="*/ 826 w 834"/>
                      <a:gd name="T71" fmla="*/ 156 h 292"/>
                      <a:gd name="T72" fmla="*/ 826 w 834"/>
                      <a:gd name="T73" fmla="*/ 156 h 292"/>
                      <a:gd name="T74" fmla="*/ 828 w 834"/>
                      <a:gd name="T75" fmla="*/ 158 h 292"/>
                      <a:gd name="T76" fmla="*/ 832 w 834"/>
                      <a:gd name="T77" fmla="*/ 160 h 292"/>
                      <a:gd name="T78" fmla="*/ 834 w 834"/>
                      <a:gd name="T79" fmla="*/ 162 h 292"/>
                      <a:gd name="T80" fmla="*/ 834 w 834"/>
                      <a:gd name="T81" fmla="*/ 166 h 292"/>
                      <a:gd name="T82" fmla="*/ 834 w 834"/>
                      <a:gd name="T83" fmla="*/ 166 h 292"/>
                      <a:gd name="T84" fmla="*/ 834 w 834"/>
                      <a:gd name="T85" fmla="*/ 170 h 292"/>
                      <a:gd name="T86" fmla="*/ 832 w 834"/>
                      <a:gd name="T87" fmla="*/ 172 h 292"/>
                      <a:gd name="T88" fmla="*/ 828 w 834"/>
                      <a:gd name="T89" fmla="*/ 174 h 292"/>
                      <a:gd name="T90" fmla="*/ 826 w 834"/>
                      <a:gd name="T91" fmla="*/ 174 h 292"/>
                      <a:gd name="T92" fmla="*/ 546 w 834"/>
                      <a:gd name="T93" fmla="*/ 174 h 292"/>
                      <a:gd name="T94" fmla="*/ 466 w 834"/>
                      <a:gd name="T95" fmla="*/ 288 h 292"/>
                      <a:gd name="T96" fmla="*/ 466 w 834"/>
                      <a:gd name="T97" fmla="*/ 288 h 292"/>
                      <a:gd name="T98" fmla="*/ 462 w 834"/>
                      <a:gd name="T99" fmla="*/ 292 h 292"/>
                      <a:gd name="T100" fmla="*/ 458 w 834"/>
                      <a:gd name="T101" fmla="*/ 292 h 292"/>
                      <a:gd name="T102" fmla="*/ 458 w 834"/>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4" h="292">
                        <a:moveTo>
                          <a:pt x="458" y="292"/>
                        </a:moveTo>
                        <a:lnTo>
                          <a:pt x="458" y="292"/>
                        </a:lnTo>
                        <a:lnTo>
                          <a:pt x="458" y="292"/>
                        </a:lnTo>
                        <a:lnTo>
                          <a:pt x="458" y="292"/>
                        </a:lnTo>
                        <a:lnTo>
                          <a:pt x="452" y="292"/>
                        </a:lnTo>
                        <a:lnTo>
                          <a:pt x="450" y="288"/>
                        </a:lnTo>
                        <a:lnTo>
                          <a:pt x="322" y="30"/>
                        </a:lnTo>
                        <a:lnTo>
                          <a:pt x="248" y="170"/>
                        </a:lnTo>
                        <a:lnTo>
                          <a:pt x="248" y="170"/>
                        </a:lnTo>
                        <a:lnTo>
                          <a:pt x="244" y="174"/>
                        </a:lnTo>
                        <a:lnTo>
                          <a:pt x="240" y="174"/>
                        </a:lnTo>
                        <a:lnTo>
                          <a:pt x="10" y="174"/>
                        </a:lnTo>
                        <a:lnTo>
                          <a:pt x="10" y="174"/>
                        </a:lnTo>
                        <a:lnTo>
                          <a:pt x="6" y="174"/>
                        </a:lnTo>
                        <a:lnTo>
                          <a:pt x="4" y="172"/>
                        </a:lnTo>
                        <a:lnTo>
                          <a:pt x="2" y="170"/>
                        </a:lnTo>
                        <a:lnTo>
                          <a:pt x="0" y="166"/>
                        </a:lnTo>
                        <a:lnTo>
                          <a:pt x="0" y="166"/>
                        </a:lnTo>
                        <a:lnTo>
                          <a:pt x="2" y="162"/>
                        </a:lnTo>
                        <a:lnTo>
                          <a:pt x="4" y="160"/>
                        </a:lnTo>
                        <a:lnTo>
                          <a:pt x="6" y="158"/>
                        </a:lnTo>
                        <a:lnTo>
                          <a:pt x="10" y="156"/>
                        </a:lnTo>
                        <a:lnTo>
                          <a:pt x="234" y="156"/>
                        </a:lnTo>
                        <a:lnTo>
                          <a:pt x="314" y="6"/>
                        </a:lnTo>
                        <a:lnTo>
                          <a:pt x="314" y="6"/>
                        </a:lnTo>
                        <a:lnTo>
                          <a:pt x="318" y="2"/>
                        </a:lnTo>
                        <a:lnTo>
                          <a:pt x="322" y="0"/>
                        </a:lnTo>
                        <a:lnTo>
                          <a:pt x="322" y="0"/>
                        </a:lnTo>
                        <a:lnTo>
                          <a:pt x="328" y="2"/>
                        </a:lnTo>
                        <a:lnTo>
                          <a:pt x="330" y="6"/>
                        </a:lnTo>
                        <a:lnTo>
                          <a:pt x="460" y="266"/>
                        </a:lnTo>
                        <a:lnTo>
                          <a:pt x="534" y="160"/>
                        </a:lnTo>
                        <a:lnTo>
                          <a:pt x="534" y="160"/>
                        </a:lnTo>
                        <a:lnTo>
                          <a:pt x="536" y="158"/>
                        </a:lnTo>
                        <a:lnTo>
                          <a:pt x="540" y="156"/>
                        </a:lnTo>
                        <a:lnTo>
                          <a:pt x="826" y="156"/>
                        </a:lnTo>
                        <a:lnTo>
                          <a:pt x="826" y="156"/>
                        </a:lnTo>
                        <a:lnTo>
                          <a:pt x="828" y="158"/>
                        </a:lnTo>
                        <a:lnTo>
                          <a:pt x="832" y="160"/>
                        </a:lnTo>
                        <a:lnTo>
                          <a:pt x="834" y="162"/>
                        </a:lnTo>
                        <a:lnTo>
                          <a:pt x="834" y="166"/>
                        </a:lnTo>
                        <a:lnTo>
                          <a:pt x="834" y="166"/>
                        </a:lnTo>
                        <a:lnTo>
                          <a:pt x="834" y="170"/>
                        </a:lnTo>
                        <a:lnTo>
                          <a:pt x="832" y="172"/>
                        </a:lnTo>
                        <a:lnTo>
                          <a:pt x="828" y="174"/>
                        </a:lnTo>
                        <a:lnTo>
                          <a:pt x="826" y="174"/>
                        </a:lnTo>
                        <a:lnTo>
                          <a:pt x="546" y="174"/>
                        </a:lnTo>
                        <a:lnTo>
                          <a:pt x="466" y="288"/>
                        </a:lnTo>
                        <a:lnTo>
                          <a:pt x="466" y="288"/>
                        </a:lnTo>
                        <a:lnTo>
                          <a:pt x="462" y="292"/>
                        </a:lnTo>
                        <a:lnTo>
                          <a:pt x="458" y="292"/>
                        </a:lnTo>
                        <a:lnTo>
                          <a:pt x="458" y="2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sz="1400">
                      <a:latin typeface="+mj-lt"/>
                    </a:endParaRPr>
                  </a:p>
                </p:txBody>
              </p:sp>
            </p:grpSp>
          </p:grpSp>
        </p:grpSp>
        <p:sp>
          <p:nvSpPr>
            <p:cNvPr id="9" name="TextBox 9">
              <a:extLst>
                <a:ext uri="{FF2B5EF4-FFF2-40B4-BE49-F238E27FC236}">
                  <a16:creationId xmlns:a16="http://schemas.microsoft.com/office/drawing/2014/main" id="{A3E9FB1F-EC74-4B74-A705-D911455AB56C}"/>
                </a:ext>
              </a:extLst>
            </p:cNvPr>
            <p:cNvSpPr txBox="1"/>
            <p:nvPr/>
          </p:nvSpPr>
          <p:spPr>
            <a:xfrm>
              <a:off x="4927897" y="3180600"/>
              <a:ext cx="1505180" cy="472878"/>
            </a:xfrm>
            <a:prstGeom prst="rect">
              <a:avLst/>
            </a:prstGeom>
            <a:noFill/>
          </p:spPr>
          <p:txBody>
            <a:bodyPr wrap="square" rtlCol="0">
              <a:spAutoFit/>
            </a:bodyPr>
            <a:lstStyle/>
            <a:p>
              <a:pPr algn="ctr"/>
              <a:r>
                <a:rPr lang="fr-FR" b="1">
                  <a:solidFill>
                    <a:schemeClr val="accent6"/>
                  </a:solidFill>
                  <a:latin typeface="Calibri" panose="020F0502020204030204" pitchFamily="34" charset="0"/>
                  <a:cs typeface="Calibri" panose="020F0502020204030204" pitchFamily="34" charset="0"/>
                </a:rPr>
                <a:t>Usager</a:t>
              </a:r>
            </a:p>
          </p:txBody>
        </p:sp>
      </p:grpSp>
      <p:grpSp>
        <p:nvGrpSpPr>
          <p:cNvPr id="23" name="Group 23">
            <a:extLst>
              <a:ext uri="{FF2B5EF4-FFF2-40B4-BE49-F238E27FC236}">
                <a16:creationId xmlns:a16="http://schemas.microsoft.com/office/drawing/2014/main" id="{0AECB3EB-3342-421B-9C75-2246B3F8218A}"/>
              </a:ext>
            </a:extLst>
          </p:cNvPr>
          <p:cNvGrpSpPr>
            <a:grpSpLocks noChangeAspect="1"/>
          </p:cNvGrpSpPr>
          <p:nvPr/>
        </p:nvGrpSpPr>
        <p:grpSpPr>
          <a:xfrm>
            <a:off x="1854004" y="1869687"/>
            <a:ext cx="2199490" cy="804735"/>
            <a:chOff x="7673485" y="2865479"/>
            <a:chExt cx="2816140" cy="1030351"/>
          </a:xfrm>
        </p:grpSpPr>
        <p:grpSp>
          <p:nvGrpSpPr>
            <p:cNvPr id="24" name="Group 24">
              <a:extLst>
                <a:ext uri="{FF2B5EF4-FFF2-40B4-BE49-F238E27FC236}">
                  <a16:creationId xmlns:a16="http://schemas.microsoft.com/office/drawing/2014/main" id="{EA11DF3A-F0E5-44D9-97B5-D0B4376EBED0}"/>
                </a:ext>
              </a:extLst>
            </p:cNvPr>
            <p:cNvGrpSpPr>
              <a:grpSpLocks noChangeAspect="1"/>
            </p:cNvGrpSpPr>
            <p:nvPr/>
          </p:nvGrpSpPr>
          <p:grpSpPr>
            <a:xfrm>
              <a:off x="7673485" y="2865479"/>
              <a:ext cx="709148" cy="1030351"/>
              <a:chOff x="7229336" y="3011905"/>
              <a:chExt cx="1296680" cy="1884001"/>
            </a:xfrm>
          </p:grpSpPr>
          <p:grpSp>
            <p:nvGrpSpPr>
              <p:cNvPr id="26" name="Group 26">
                <a:extLst>
                  <a:ext uri="{FF2B5EF4-FFF2-40B4-BE49-F238E27FC236}">
                    <a16:creationId xmlns:a16="http://schemas.microsoft.com/office/drawing/2014/main" id="{04C21B0D-005D-40BC-BE1A-DF89DA1D0D08}"/>
                  </a:ext>
                </a:extLst>
              </p:cNvPr>
              <p:cNvGrpSpPr>
                <a:grpSpLocks noChangeAspect="1"/>
              </p:cNvGrpSpPr>
              <p:nvPr/>
            </p:nvGrpSpPr>
            <p:grpSpPr>
              <a:xfrm>
                <a:off x="7229336" y="3011905"/>
                <a:ext cx="1296680" cy="1440000"/>
                <a:chOff x="6278563" y="1503363"/>
                <a:chExt cx="603249" cy="669925"/>
              </a:xfrm>
              <a:solidFill>
                <a:schemeClr val="bg2"/>
              </a:solidFill>
            </p:grpSpPr>
            <p:sp>
              <p:nvSpPr>
                <p:cNvPr id="36" name="Freeform 31">
                  <a:extLst>
                    <a:ext uri="{FF2B5EF4-FFF2-40B4-BE49-F238E27FC236}">
                      <a16:creationId xmlns:a16="http://schemas.microsoft.com/office/drawing/2014/main" id="{7C1B7B1C-4493-4042-9847-34CD8D2B7D9A}"/>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37" name="Freeform 32">
                  <a:extLst>
                    <a:ext uri="{FF2B5EF4-FFF2-40B4-BE49-F238E27FC236}">
                      <a16:creationId xmlns:a16="http://schemas.microsoft.com/office/drawing/2014/main" id="{2085379A-76F2-4558-A2EC-331CDE004749}"/>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38" name="Freeform 33">
                  <a:extLst>
                    <a:ext uri="{FF2B5EF4-FFF2-40B4-BE49-F238E27FC236}">
                      <a16:creationId xmlns:a16="http://schemas.microsoft.com/office/drawing/2014/main" id="{EC90B6F3-EC5D-4BDC-93C2-5A2D33B4DB99}"/>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39" name="Freeform 34">
                  <a:extLst>
                    <a:ext uri="{FF2B5EF4-FFF2-40B4-BE49-F238E27FC236}">
                      <a16:creationId xmlns:a16="http://schemas.microsoft.com/office/drawing/2014/main" id="{E913AD61-A150-4530-B8FF-40D58DB97B2E}"/>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40" name="Freeform 35">
                  <a:extLst>
                    <a:ext uri="{FF2B5EF4-FFF2-40B4-BE49-F238E27FC236}">
                      <a16:creationId xmlns:a16="http://schemas.microsoft.com/office/drawing/2014/main" id="{A3184087-1681-4924-893D-6FFA0B4031F4}"/>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sp>
              <p:nvSpPr>
                <p:cNvPr id="41" name="Freeform 36">
                  <a:extLst>
                    <a:ext uri="{FF2B5EF4-FFF2-40B4-BE49-F238E27FC236}">
                      <a16:creationId xmlns:a16="http://schemas.microsoft.com/office/drawing/2014/main" id="{E451CE31-5A95-442C-BFDB-CA98E2876C63}"/>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grpSp>
          <p:grpSp>
            <p:nvGrpSpPr>
              <p:cNvPr id="27" name="Group 36">
                <a:extLst>
                  <a:ext uri="{FF2B5EF4-FFF2-40B4-BE49-F238E27FC236}">
                    <a16:creationId xmlns:a16="http://schemas.microsoft.com/office/drawing/2014/main" id="{6CD1442B-628B-4AE3-89E8-DC2A35178B75}"/>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30" name="Freeform 37">
                  <a:extLst>
                    <a:ext uri="{FF2B5EF4-FFF2-40B4-BE49-F238E27FC236}">
                      <a16:creationId xmlns:a16="http://schemas.microsoft.com/office/drawing/2014/main" id="{E9BA7B64-2A4D-405A-AC95-D35C40AA2047}"/>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j-lt"/>
                  </a:endParaRPr>
                </a:p>
              </p:txBody>
            </p:sp>
            <p:sp>
              <p:nvSpPr>
                <p:cNvPr id="31" name="Freeform 38">
                  <a:extLst>
                    <a:ext uri="{FF2B5EF4-FFF2-40B4-BE49-F238E27FC236}">
                      <a16:creationId xmlns:a16="http://schemas.microsoft.com/office/drawing/2014/main" id="{0B9EE4D7-9EF7-4959-BDFC-140FA80C33E6}"/>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j-lt"/>
                  </a:endParaRPr>
                </a:p>
              </p:txBody>
            </p:sp>
            <p:sp>
              <p:nvSpPr>
                <p:cNvPr id="32" name="Freeform 39">
                  <a:extLst>
                    <a:ext uri="{FF2B5EF4-FFF2-40B4-BE49-F238E27FC236}">
                      <a16:creationId xmlns:a16="http://schemas.microsoft.com/office/drawing/2014/main" id="{25F78B5F-910B-4316-8553-A05D88EA68DF}"/>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j-lt"/>
                  </a:endParaRPr>
                </a:p>
              </p:txBody>
            </p:sp>
            <p:sp>
              <p:nvSpPr>
                <p:cNvPr id="33" name="Freeform 40">
                  <a:extLst>
                    <a:ext uri="{FF2B5EF4-FFF2-40B4-BE49-F238E27FC236}">
                      <a16:creationId xmlns:a16="http://schemas.microsoft.com/office/drawing/2014/main" id="{F545E938-1A5C-4279-9B2E-EB7F505CDA78}"/>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j-lt"/>
                  </a:endParaRPr>
                </a:p>
              </p:txBody>
            </p:sp>
            <p:sp>
              <p:nvSpPr>
                <p:cNvPr id="34" name="Freeform 41">
                  <a:extLst>
                    <a:ext uri="{FF2B5EF4-FFF2-40B4-BE49-F238E27FC236}">
                      <a16:creationId xmlns:a16="http://schemas.microsoft.com/office/drawing/2014/main" id="{A7C3CA06-6569-434F-A523-C97682C351B1}"/>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j-lt"/>
                  </a:endParaRPr>
                </a:p>
              </p:txBody>
            </p:sp>
            <p:sp>
              <p:nvSpPr>
                <p:cNvPr id="35" name="Freeform 42">
                  <a:extLst>
                    <a:ext uri="{FF2B5EF4-FFF2-40B4-BE49-F238E27FC236}">
                      <a16:creationId xmlns:a16="http://schemas.microsoft.com/office/drawing/2014/main" id="{4680A8AC-9E25-43E2-A524-7A3D8A2B0A9C}"/>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j-lt"/>
                  </a:endParaRPr>
                </a:p>
              </p:txBody>
            </p:sp>
          </p:grpSp>
          <p:sp>
            <p:nvSpPr>
              <p:cNvPr id="28" name="Rectangle 27">
                <a:extLst>
                  <a:ext uri="{FF2B5EF4-FFF2-40B4-BE49-F238E27FC236}">
                    <a16:creationId xmlns:a16="http://schemas.microsoft.com/office/drawing/2014/main" id="{190C508F-949A-4596-A8AB-DC59A31E59D3}"/>
                  </a:ext>
                </a:extLst>
              </p:cNvPr>
              <p:cNvSpPr/>
              <p:nvPr/>
            </p:nvSpPr>
            <p:spPr>
              <a:xfrm>
                <a:off x="7758008" y="3855545"/>
                <a:ext cx="247000" cy="7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mj-lt"/>
                </a:endParaRPr>
              </a:p>
            </p:txBody>
          </p:sp>
          <p:sp>
            <p:nvSpPr>
              <p:cNvPr id="29" name="Freeform 32">
                <a:extLst>
                  <a:ext uri="{FF2B5EF4-FFF2-40B4-BE49-F238E27FC236}">
                    <a16:creationId xmlns:a16="http://schemas.microsoft.com/office/drawing/2014/main" id="{D726C5E4-86CF-4F26-93DF-94BCAC16D79C}"/>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00">
                  <a:latin typeface="+mj-lt"/>
                </a:endParaRPr>
              </a:p>
            </p:txBody>
          </p:sp>
        </p:grpSp>
        <p:sp>
          <p:nvSpPr>
            <p:cNvPr id="25" name="TextBox 25">
              <a:extLst>
                <a:ext uri="{FF2B5EF4-FFF2-40B4-BE49-F238E27FC236}">
                  <a16:creationId xmlns:a16="http://schemas.microsoft.com/office/drawing/2014/main" id="{EE0601CE-3B72-4EB6-BC77-610FF542DE9E}"/>
                </a:ext>
              </a:extLst>
            </p:cNvPr>
            <p:cNvSpPr txBox="1"/>
            <p:nvPr/>
          </p:nvSpPr>
          <p:spPr>
            <a:xfrm>
              <a:off x="8379627" y="3180599"/>
              <a:ext cx="2109998" cy="472878"/>
            </a:xfrm>
            <a:prstGeom prst="rect">
              <a:avLst/>
            </a:prstGeom>
            <a:noFill/>
          </p:spPr>
          <p:txBody>
            <a:bodyPr wrap="square" rtlCol="0">
              <a:spAutoFit/>
            </a:bodyPr>
            <a:lstStyle/>
            <a:p>
              <a:pPr algn="ctr"/>
              <a:r>
                <a:rPr lang="fr-FR" b="1">
                  <a:solidFill>
                    <a:srgbClr val="2A9CA9"/>
                  </a:solidFill>
                  <a:latin typeface="Calibri" panose="020F0502020204030204" pitchFamily="34" charset="0"/>
                  <a:cs typeface="Calibri" panose="020F0502020204030204" pitchFamily="34" charset="0"/>
                </a:rPr>
                <a:t>Professionnel</a:t>
              </a:r>
            </a:p>
          </p:txBody>
        </p:sp>
      </p:grpSp>
      <p:sp>
        <p:nvSpPr>
          <p:cNvPr id="42" name="TextBox 45">
            <a:extLst>
              <a:ext uri="{FF2B5EF4-FFF2-40B4-BE49-F238E27FC236}">
                <a16:creationId xmlns:a16="http://schemas.microsoft.com/office/drawing/2014/main" id="{560FCEA3-9702-443A-A130-644A0CF45B48}"/>
              </a:ext>
            </a:extLst>
          </p:cNvPr>
          <p:cNvSpPr txBox="1"/>
          <p:nvPr/>
        </p:nvSpPr>
        <p:spPr>
          <a:xfrm>
            <a:off x="1276882" y="4140700"/>
            <a:ext cx="4186658" cy="1261884"/>
          </a:xfrm>
          <a:prstGeom prst="rect">
            <a:avLst/>
          </a:prstGeom>
          <a:noFill/>
        </p:spPr>
        <p:txBody>
          <a:bodyPr wrap="square" lIns="36000" rIns="36000" rtlCol="0">
            <a:spAutoFit/>
          </a:bodyPr>
          <a:lstStyle/>
          <a:p>
            <a:pPr algn="just"/>
            <a:r>
              <a:rPr lang="fr-FR" sz="1600">
                <a:latin typeface="Calibri" panose="020F0502020204030204" pitchFamily="34" charset="0"/>
                <a:cs typeface="Calibri" panose="020F0502020204030204" pitchFamily="34" charset="0"/>
              </a:rPr>
              <a:t>Je </a:t>
            </a:r>
            <a:r>
              <a:rPr lang="fr-FR" sz="1600" b="1">
                <a:solidFill>
                  <a:srgbClr val="2A9CA9"/>
                </a:solidFill>
                <a:latin typeface="Calibri" panose="020F0502020204030204" pitchFamily="34" charset="0"/>
                <a:cs typeface="Calibri" panose="020F0502020204030204" pitchFamily="34" charset="0"/>
              </a:rPr>
              <a:t>peux</a:t>
            </a:r>
            <a:r>
              <a:rPr lang="fr-FR" sz="1600">
                <a:latin typeface="Calibri" panose="020F0502020204030204" pitchFamily="34" charset="0"/>
                <a:cs typeface="Calibri" panose="020F0502020204030204" pitchFamily="34" charset="0"/>
              </a:rPr>
              <a:t> </a:t>
            </a:r>
            <a:r>
              <a:rPr lang="fr-FR" sz="1600" u="sng">
                <a:latin typeface="Calibri" panose="020F0502020204030204" pitchFamily="34" charset="0"/>
                <a:cs typeface="Calibri" panose="020F0502020204030204" pitchFamily="34" charset="0"/>
              </a:rPr>
              <a:t>consulter les documents </a:t>
            </a:r>
            <a:r>
              <a:rPr lang="fr-FR" sz="1600">
                <a:latin typeface="Calibri" panose="020F0502020204030204" pitchFamily="34" charset="0"/>
                <a:cs typeface="Calibri" panose="020F0502020204030204" pitchFamily="34" charset="0"/>
              </a:rPr>
              <a:t>du DMP de mon patient, selon la matrice d’habilitations du DMP </a:t>
            </a:r>
          </a:p>
          <a:p>
            <a:pPr algn="just"/>
            <a:r>
              <a:rPr lang="fr-FR" sz="1400" i="1">
                <a:latin typeface="Calibri" panose="020F0502020204030204" pitchFamily="34" charset="0"/>
                <a:cs typeface="Calibri" panose="020F0502020204030204" pitchFamily="34" charset="0"/>
              </a:rPr>
              <a:t>Les modalités du recueil du consentement de mon patient pour la consultation de son DMP sont expliquées ci-après.</a:t>
            </a:r>
            <a:r>
              <a:rPr lang="fr-FR" sz="1600">
                <a:latin typeface="Calibri" panose="020F0502020204030204" pitchFamily="34" charset="0"/>
                <a:cs typeface="Calibri" panose="020F0502020204030204" pitchFamily="34" charset="0"/>
              </a:rPr>
              <a:t> </a:t>
            </a:r>
          </a:p>
        </p:txBody>
      </p:sp>
      <p:grpSp>
        <p:nvGrpSpPr>
          <p:cNvPr id="43" name="Group 62">
            <a:extLst>
              <a:ext uri="{FF2B5EF4-FFF2-40B4-BE49-F238E27FC236}">
                <a16:creationId xmlns:a16="http://schemas.microsoft.com/office/drawing/2014/main" id="{C0CC078B-9C83-455C-BA7F-4BDD76B84DD3}"/>
              </a:ext>
            </a:extLst>
          </p:cNvPr>
          <p:cNvGrpSpPr>
            <a:grpSpLocks noChangeAspect="1"/>
          </p:cNvGrpSpPr>
          <p:nvPr/>
        </p:nvGrpSpPr>
        <p:grpSpPr>
          <a:xfrm>
            <a:off x="5733014" y="3638303"/>
            <a:ext cx="734606" cy="783256"/>
            <a:chOff x="5555267" y="3602846"/>
            <a:chExt cx="1075029" cy="969264"/>
          </a:xfrm>
          <a:solidFill>
            <a:schemeClr val="accent6"/>
          </a:solidFill>
        </p:grpSpPr>
        <p:sp>
          <p:nvSpPr>
            <p:cNvPr id="44" name="Arrow: Right 46">
              <a:extLst>
                <a:ext uri="{FF2B5EF4-FFF2-40B4-BE49-F238E27FC236}">
                  <a16:creationId xmlns:a16="http://schemas.microsoft.com/office/drawing/2014/main" id="{CD309398-2338-4F26-8723-D54C2F27D1D0}"/>
                </a:ext>
              </a:extLst>
            </p:cNvPr>
            <p:cNvSpPr/>
            <p:nvPr/>
          </p:nvSpPr>
          <p:spPr>
            <a:xfrm>
              <a:off x="5778100" y="3602846"/>
              <a:ext cx="852196" cy="48463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Arrow: Right 47">
              <a:extLst>
                <a:ext uri="{FF2B5EF4-FFF2-40B4-BE49-F238E27FC236}">
                  <a16:creationId xmlns:a16="http://schemas.microsoft.com/office/drawing/2014/main" id="{AE7F82CB-5D09-4310-8B29-6C0C4058B174}"/>
                </a:ext>
              </a:extLst>
            </p:cNvPr>
            <p:cNvSpPr/>
            <p:nvPr/>
          </p:nvSpPr>
          <p:spPr>
            <a:xfrm flipH="1">
              <a:off x="5555267" y="4087478"/>
              <a:ext cx="852196" cy="48463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6" name="TextBox 48">
            <a:extLst>
              <a:ext uri="{FF2B5EF4-FFF2-40B4-BE49-F238E27FC236}">
                <a16:creationId xmlns:a16="http://schemas.microsoft.com/office/drawing/2014/main" id="{A4254134-1B6F-4800-A16D-F5766C5167FB}"/>
              </a:ext>
            </a:extLst>
          </p:cNvPr>
          <p:cNvSpPr txBox="1"/>
          <p:nvPr/>
        </p:nvSpPr>
        <p:spPr>
          <a:xfrm>
            <a:off x="7297517" y="2727211"/>
            <a:ext cx="4397143" cy="1508105"/>
          </a:xfrm>
          <a:prstGeom prst="rect">
            <a:avLst/>
          </a:prstGeom>
          <a:noFill/>
        </p:spPr>
        <p:txBody>
          <a:bodyPr wrap="square" lIns="36000" rIns="36000" rtlCol="0">
            <a:spAutoFit/>
          </a:bodyPr>
          <a:lstStyle/>
          <a:p>
            <a:pPr algn="just"/>
            <a:r>
              <a:rPr lang="fr-FR" sz="1600">
                <a:latin typeface="Calibri" panose="020F0502020204030204" pitchFamily="34" charset="0"/>
                <a:cs typeface="Calibri" panose="020F0502020204030204" pitchFamily="34" charset="0"/>
              </a:rPr>
              <a:t>Mon patient est </a:t>
            </a:r>
            <a:r>
              <a:rPr lang="fr-FR" sz="1600" b="1">
                <a:solidFill>
                  <a:srgbClr val="FF42A1"/>
                </a:solidFill>
                <a:latin typeface="Calibri" panose="020F0502020204030204" pitchFamily="34" charset="0"/>
                <a:cs typeface="Calibri" panose="020F0502020204030204" pitchFamily="34" charset="0"/>
              </a:rPr>
              <a:t>notifié par courrier </a:t>
            </a:r>
            <a:r>
              <a:rPr lang="fr-FR" sz="1600">
                <a:latin typeface="Calibri" panose="020F0502020204030204" pitchFamily="34" charset="0"/>
                <a:cs typeface="Calibri" panose="020F0502020204030204" pitchFamily="34" charset="0"/>
              </a:rPr>
              <a:t>(email ou postal) de de tous les premiers accès à son profil Mon espace santé, et à chaque alimentation d’un document.</a:t>
            </a:r>
          </a:p>
          <a:p>
            <a:pPr algn="just"/>
            <a:r>
              <a:rPr lang="fr-FR" sz="1400" i="1">
                <a:latin typeface="Calibri" panose="020F0502020204030204" pitchFamily="34" charset="0"/>
                <a:cs typeface="Calibri" panose="020F0502020204030204" pitchFamily="34" charset="0"/>
              </a:rPr>
              <a:t>Les modalités de notification du patient sont explicitées ci-après.</a:t>
            </a:r>
            <a:endParaRPr lang="fr-FR" sz="1600">
              <a:latin typeface="Calibri" panose="020F0502020204030204" pitchFamily="34" charset="0"/>
              <a:cs typeface="Calibri" panose="020F0502020204030204" pitchFamily="34" charset="0"/>
            </a:endParaRPr>
          </a:p>
        </p:txBody>
      </p:sp>
      <p:sp>
        <p:nvSpPr>
          <p:cNvPr id="47" name="TextBox 49">
            <a:extLst>
              <a:ext uri="{FF2B5EF4-FFF2-40B4-BE49-F238E27FC236}">
                <a16:creationId xmlns:a16="http://schemas.microsoft.com/office/drawing/2014/main" id="{1067C6C5-E2DE-4CF1-BBCB-25006CD8E483}"/>
              </a:ext>
            </a:extLst>
          </p:cNvPr>
          <p:cNvSpPr txBox="1"/>
          <p:nvPr/>
        </p:nvSpPr>
        <p:spPr>
          <a:xfrm>
            <a:off x="7297517" y="4281216"/>
            <a:ext cx="4397143" cy="1015663"/>
          </a:xfrm>
          <a:prstGeom prst="rect">
            <a:avLst/>
          </a:prstGeom>
          <a:noFill/>
        </p:spPr>
        <p:txBody>
          <a:bodyPr wrap="square" lIns="36000" rIns="36000" rtlCol="0">
            <a:spAutoFit/>
          </a:bodyPr>
          <a:lstStyle/>
          <a:p>
            <a:pPr algn="just"/>
            <a:r>
              <a:rPr lang="fr-FR" sz="1600">
                <a:latin typeface="Calibri" panose="020F0502020204030204" pitchFamily="34" charset="0"/>
                <a:cs typeface="Calibri" panose="020F0502020204030204" pitchFamily="34" charset="0"/>
              </a:rPr>
              <a:t>Mon patient peut </a:t>
            </a:r>
            <a:r>
              <a:rPr lang="fr-FR" sz="1600" b="1">
                <a:solidFill>
                  <a:srgbClr val="FF42A1"/>
                </a:solidFill>
                <a:latin typeface="Calibri" panose="020F0502020204030204" pitchFamily="34" charset="0"/>
                <a:cs typeface="Calibri" panose="020F0502020204030204" pitchFamily="34" charset="0"/>
              </a:rPr>
              <a:t>gérer la confidentialité de son profil</a:t>
            </a:r>
            <a:r>
              <a:rPr lang="fr-FR" sz="1600">
                <a:latin typeface="Calibri" panose="020F0502020204030204" pitchFamily="34" charset="0"/>
                <a:cs typeface="Calibri" panose="020F0502020204030204" pitchFamily="34" charset="0"/>
              </a:rPr>
              <a:t>, à la maille du document et peut me bloquer.</a:t>
            </a:r>
          </a:p>
          <a:p>
            <a:pPr algn="just"/>
            <a:r>
              <a:rPr lang="fr-FR" sz="1400" i="1">
                <a:latin typeface="Calibri" panose="020F0502020204030204" pitchFamily="34" charset="0"/>
                <a:cs typeface="Calibri" panose="020F0502020204030204" pitchFamily="34" charset="0"/>
              </a:rPr>
              <a:t>Les modalités de gestion de la confidentialité du profil Mon espace santé sont explicitées ci-après.</a:t>
            </a:r>
            <a:endParaRPr lang="fr-FR" sz="1600">
              <a:latin typeface="Calibri" panose="020F0502020204030204" pitchFamily="34" charset="0"/>
              <a:cs typeface="Calibri" panose="020F0502020204030204" pitchFamily="34" charset="0"/>
            </a:endParaRPr>
          </a:p>
        </p:txBody>
      </p:sp>
      <p:pic>
        <p:nvPicPr>
          <p:cNvPr id="48" name="Graphic 51" descr="Care outline">
            <a:extLst>
              <a:ext uri="{FF2B5EF4-FFF2-40B4-BE49-F238E27FC236}">
                <a16:creationId xmlns:a16="http://schemas.microsoft.com/office/drawing/2014/main" id="{BF1DFBB9-0CF9-4996-9A6B-98C5C1058FD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93780" y="4242365"/>
            <a:ext cx="720000" cy="720000"/>
          </a:xfrm>
          <a:prstGeom prst="rect">
            <a:avLst/>
          </a:prstGeom>
        </p:spPr>
      </p:pic>
      <p:sp>
        <p:nvSpPr>
          <p:cNvPr id="49" name="TextBox 44">
            <a:extLst>
              <a:ext uri="{FF2B5EF4-FFF2-40B4-BE49-F238E27FC236}">
                <a16:creationId xmlns:a16="http://schemas.microsoft.com/office/drawing/2014/main" id="{79E4591D-455B-4C7C-B707-4B019ACABC5A}"/>
              </a:ext>
            </a:extLst>
          </p:cNvPr>
          <p:cNvSpPr txBox="1"/>
          <p:nvPr/>
        </p:nvSpPr>
        <p:spPr>
          <a:xfrm>
            <a:off x="1276881" y="2819544"/>
            <a:ext cx="4186659" cy="1261884"/>
          </a:xfrm>
          <a:prstGeom prst="rect">
            <a:avLst/>
          </a:prstGeom>
          <a:noFill/>
        </p:spPr>
        <p:txBody>
          <a:bodyPr wrap="square" lIns="36000" rIns="36000" rtlCol="0">
            <a:spAutoFit/>
          </a:bodyPr>
          <a:lstStyle/>
          <a:p>
            <a:pPr algn="just"/>
            <a:r>
              <a:rPr lang="fr-FR" sz="1600" dirty="0">
                <a:latin typeface="Calibri" panose="020F0502020204030204" pitchFamily="34" charset="0"/>
                <a:cs typeface="Calibri" panose="020F0502020204030204" pitchFamily="34" charset="0"/>
              </a:rPr>
              <a:t>Je </a:t>
            </a:r>
            <a:r>
              <a:rPr lang="fr-FR" sz="1600" b="1" dirty="0">
                <a:solidFill>
                  <a:srgbClr val="2A9CA9"/>
                </a:solidFill>
                <a:latin typeface="Calibri" panose="020F0502020204030204" pitchFamily="34" charset="0"/>
                <a:cs typeface="Calibri" panose="020F0502020204030204" pitchFamily="34" charset="0"/>
              </a:rPr>
              <a:t>dois</a:t>
            </a:r>
            <a:r>
              <a:rPr lang="fr-FR" sz="1600" dirty="0">
                <a:latin typeface="Calibri" panose="020F0502020204030204" pitchFamily="34" charset="0"/>
                <a:cs typeface="Calibri" panose="020F0502020204030204" pitchFamily="34" charset="0"/>
              </a:rPr>
              <a:t> </a:t>
            </a:r>
            <a:r>
              <a:rPr lang="fr-FR" sz="1600" u="sng" dirty="0">
                <a:latin typeface="Calibri" panose="020F0502020204030204" pitchFamily="34" charset="0"/>
                <a:cs typeface="Calibri" panose="020F0502020204030204" pitchFamily="34" charset="0"/>
              </a:rPr>
              <a:t>alimenter le DMP </a:t>
            </a:r>
            <a:r>
              <a:rPr lang="fr-FR" sz="1600" dirty="0">
                <a:latin typeface="Calibri" panose="020F0502020204030204" pitchFamily="34" charset="0"/>
                <a:cs typeface="Calibri" panose="020F0502020204030204" pitchFamily="34" charset="0"/>
              </a:rPr>
              <a:t>de mes patients avec les documents définis dans l’arrêté du 26 avril 2022</a:t>
            </a:r>
          </a:p>
          <a:p>
            <a:pPr algn="just"/>
            <a:r>
              <a:rPr lang="fr-FR" sz="1400" i="1" dirty="0">
                <a:latin typeface="Calibri" panose="020F0502020204030204" pitchFamily="34" charset="0"/>
                <a:cs typeface="Calibri" panose="020F0502020204030204" pitchFamily="34" charset="0"/>
              </a:rPr>
              <a:t>Les modalités du recueil du consentement de mon patient pour l’alimentation de son DMP sont expliquées ci-après.</a:t>
            </a:r>
            <a:r>
              <a:rPr lang="fr-FR" sz="1600" dirty="0">
                <a:latin typeface="Calibri" panose="020F0502020204030204" pitchFamily="34" charset="0"/>
                <a:cs typeface="Calibri" panose="020F0502020204030204" pitchFamily="34" charset="0"/>
              </a:rPr>
              <a:t> </a:t>
            </a:r>
          </a:p>
        </p:txBody>
      </p:sp>
      <p:pic>
        <p:nvPicPr>
          <p:cNvPr id="50" name="Graphic 53" descr="Signature outline">
            <a:extLst>
              <a:ext uri="{FF2B5EF4-FFF2-40B4-BE49-F238E27FC236}">
                <a16:creationId xmlns:a16="http://schemas.microsoft.com/office/drawing/2014/main" id="{A3F33517-AD79-434F-9933-BC4598130DA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43959" y="2921209"/>
            <a:ext cx="720000" cy="720000"/>
          </a:xfrm>
          <a:prstGeom prst="rect">
            <a:avLst/>
          </a:prstGeom>
        </p:spPr>
      </p:pic>
      <p:pic>
        <p:nvPicPr>
          <p:cNvPr id="51" name="Graphic 55" descr="Shield Tick outline">
            <a:extLst>
              <a:ext uri="{FF2B5EF4-FFF2-40B4-BE49-F238E27FC236}">
                <a16:creationId xmlns:a16="http://schemas.microsoft.com/office/drawing/2014/main" id="{9D1977A9-AAD5-426D-B1E4-D34773D48EF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496878" y="4367492"/>
            <a:ext cx="720000" cy="720000"/>
          </a:xfrm>
          <a:prstGeom prst="rect">
            <a:avLst/>
          </a:prstGeom>
        </p:spPr>
      </p:pic>
      <p:pic>
        <p:nvPicPr>
          <p:cNvPr id="52" name="Graphic 57" descr="Send outline">
            <a:extLst>
              <a:ext uri="{FF2B5EF4-FFF2-40B4-BE49-F238E27FC236}">
                <a16:creationId xmlns:a16="http://schemas.microsoft.com/office/drawing/2014/main" id="{6DF54FAB-FD2B-4047-BCA3-7FE1C71B007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496878" y="2921209"/>
            <a:ext cx="720000" cy="720000"/>
          </a:xfrm>
          <a:prstGeom prst="rect">
            <a:avLst/>
          </a:prstGeom>
        </p:spPr>
      </p:pic>
    </p:spTree>
    <p:extLst>
      <p:ext uri="{BB962C8B-B14F-4D97-AF65-F5344CB8AC3E}">
        <p14:creationId xmlns:p14="http://schemas.microsoft.com/office/powerpoint/2010/main" val="336629469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25</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lstStyle/>
          <a:p>
            <a:r>
              <a:rPr lang="fr-FR"/>
              <a:t>Alimentation du DMP</a:t>
            </a:r>
          </a:p>
        </p:txBody>
      </p:sp>
      <p:sp>
        <p:nvSpPr>
          <p:cNvPr id="5" name="Text Placeholder 6">
            <a:extLst>
              <a:ext uri="{FF2B5EF4-FFF2-40B4-BE49-F238E27FC236}">
                <a16:creationId xmlns:a16="http://schemas.microsoft.com/office/drawing/2014/main" id="{317E2E40-6D30-472D-B8BE-720C08C999CB}"/>
              </a:ext>
            </a:extLst>
          </p:cNvPr>
          <p:cNvSpPr txBox="1">
            <a:spLocks/>
          </p:cNvSpPr>
          <p:nvPr/>
        </p:nvSpPr>
        <p:spPr>
          <a:xfrm>
            <a:off x="510076" y="1372000"/>
            <a:ext cx="10839253" cy="518710"/>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defRPr/>
            </a:pPr>
            <a:r>
              <a:rPr lang="fr-FR" sz="1600">
                <a:solidFill>
                  <a:srgbClr val="007FAD"/>
                </a:solidFill>
                <a:latin typeface="Calibri" panose="020F0502020204030204" pitchFamily="34" charset="0"/>
                <a:cs typeface="Calibri" panose="020F0502020204030204" pitchFamily="34" charset="0"/>
              </a:rPr>
              <a:t>L’alimentation du DMP n’est pas soumise à l’obtention explicite du consentement du patient. Par ailleurs, les professionnels ont des obligations d’alimenter le DMP certains documents.</a:t>
            </a:r>
          </a:p>
        </p:txBody>
      </p:sp>
      <p:sp>
        <p:nvSpPr>
          <p:cNvPr id="6" name="TextBox 31">
            <a:extLst>
              <a:ext uri="{FF2B5EF4-FFF2-40B4-BE49-F238E27FC236}">
                <a16:creationId xmlns:a16="http://schemas.microsoft.com/office/drawing/2014/main" id="{7500A8F8-54B7-4269-93AD-FEC77E877F14}"/>
              </a:ext>
            </a:extLst>
          </p:cNvPr>
          <p:cNvSpPr txBox="1"/>
          <p:nvPr/>
        </p:nvSpPr>
        <p:spPr>
          <a:xfrm>
            <a:off x="1463996" y="2649021"/>
            <a:ext cx="4279267" cy="707886"/>
          </a:xfrm>
          <a:prstGeom prst="rect">
            <a:avLst/>
          </a:prstGeom>
          <a:noFill/>
        </p:spPr>
        <p:txBody>
          <a:bodyPr wrap="square" rtlCol="0">
            <a:spAutoFit/>
          </a:bodyPr>
          <a:lstStyle/>
          <a:p>
            <a:pPr algn="just"/>
            <a:r>
              <a:rPr lang="fr-FR" sz="1600" b="1">
                <a:solidFill>
                  <a:srgbClr val="298478">
                    <a:lumMod val="75000"/>
                  </a:srgbClr>
                </a:solidFill>
                <a:latin typeface="Calibri" panose="020F0502020204030204" pitchFamily="34" charset="0"/>
                <a:cs typeface="Calibri" panose="020F0502020204030204" pitchFamily="34" charset="0"/>
              </a:rPr>
              <a:t>Consentement </a:t>
            </a:r>
          </a:p>
          <a:p>
            <a:pPr algn="just"/>
            <a:r>
              <a:rPr lang="fr-FR" sz="1200">
                <a:solidFill>
                  <a:srgbClr val="545859"/>
                </a:solidFill>
                <a:latin typeface="Calibri" panose="020F0502020204030204" pitchFamily="34" charset="0"/>
                <a:cs typeface="Calibri" panose="020F0502020204030204" pitchFamily="34" charset="0"/>
              </a:rPr>
              <a:t>Pour l’alimentation, le consentement explicite du patient n’est pas nécessaire (L.1111-15 et  R.1111-47 du CSP).</a:t>
            </a:r>
          </a:p>
        </p:txBody>
      </p:sp>
      <p:sp>
        <p:nvSpPr>
          <p:cNvPr id="7" name="TextBox 32">
            <a:extLst>
              <a:ext uri="{FF2B5EF4-FFF2-40B4-BE49-F238E27FC236}">
                <a16:creationId xmlns:a16="http://schemas.microsoft.com/office/drawing/2014/main" id="{9EA8A1E7-BB54-4494-ABA5-3B2018503014}"/>
              </a:ext>
            </a:extLst>
          </p:cNvPr>
          <p:cNvSpPr txBox="1"/>
          <p:nvPr/>
        </p:nvSpPr>
        <p:spPr>
          <a:xfrm>
            <a:off x="1463996" y="3761902"/>
            <a:ext cx="4279271" cy="892552"/>
          </a:xfrm>
          <a:prstGeom prst="rect">
            <a:avLst/>
          </a:prstGeom>
          <a:noFill/>
        </p:spPr>
        <p:txBody>
          <a:bodyPr wrap="square">
            <a:spAutoFit/>
          </a:bodyPr>
          <a:lstStyle/>
          <a:p>
            <a:pPr algn="just"/>
            <a:r>
              <a:rPr lang="fr-FR" sz="1600" b="1">
                <a:solidFill>
                  <a:srgbClr val="298478"/>
                </a:solidFill>
                <a:latin typeface="Calibri" panose="020F0502020204030204" pitchFamily="34" charset="0"/>
                <a:cs typeface="Calibri" panose="020F0502020204030204" pitchFamily="34" charset="0"/>
              </a:rPr>
              <a:t>Opposition à l’alimentation </a:t>
            </a:r>
          </a:p>
          <a:p>
            <a:pPr algn="just"/>
            <a:r>
              <a:rPr lang="fr-FR" sz="1200">
                <a:solidFill>
                  <a:srgbClr val="545859"/>
                </a:solidFill>
                <a:latin typeface="Calibri" panose="020F0502020204030204" pitchFamily="34" charset="0"/>
                <a:cs typeface="Calibri" panose="020F0502020204030204" pitchFamily="34" charset="0"/>
              </a:rPr>
              <a:t>Le patient peut à tout moment s’opposer à l’alimentation de son DMP s’il invoque un motif légitime (article R.1111-47 du code de la santé publique).</a:t>
            </a:r>
          </a:p>
        </p:txBody>
      </p:sp>
      <p:sp>
        <p:nvSpPr>
          <p:cNvPr id="8" name="TextBox 36">
            <a:extLst>
              <a:ext uri="{FF2B5EF4-FFF2-40B4-BE49-F238E27FC236}">
                <a16:creationId xmlns:a16="http://schemas.microsoft.com/office/drawing/2014/main" id="{B3721D2C-1532-4DBD-B808-3EA7DC3E2A4C}"/>
              </a:ext>
            </a:extLst>
          </p:cNvPr>
          <p:cNvSpPr txBox="1"/>
          <p:nvPr/>
        </p:nvSpPr>
        <p:spPr>
          <a:xfrm>
            <a:off x="1463997" y="4891056"/>
            <a:ext cx="4279268" cy="707886"/>
          </a:xfrm>
          <a:prstGeom prst="rect">
            <a:avLst/>
          </a:prstGeom>
          <a:noFill/>
        </p:spPr>
        <p:txBody>
          <a:bodyPr wrap="square">
            <a:spAutoFit/>
          </a:bodyPr>
          <a:lstStyle/>
          <a:p>
            <a:pPr algn="just"/>
            <a:r>
              <a:rPr lang="fr-FR" sz="1600" b="1">
                <a:solidFill>
                  <a:srgbClr val="85B9B2"/>
                </a:solidFill>
                <a:latin typeface="Calibri" panose="020F0502020204030204" pitchFamily="34" charset="0"/>
                <a:cs typeface="Calibri" panose="020F0502020204030204" pitchFamily="34" charset="0"/>
              </a:rPr>
              <a:t>Blocage du professionnel par le patient</a:t>
            </a:r>
          </a:p>
          <a:p>
            <a:pPr algn="just"/>
            <a:r>
              <a:rPr lang="fr-FR" sz="1200">
                <a:solidFill>
                  <a:srgbClr val="545859"/>
                </a:solidFill>
                <a:latin typeface="Calibri" panose="020F0502020204030204" pitchFamily="34" charset="0"/>
                <a:cs typeface="Calibri" panose="020F0502020204030204" pitchFamily="34" charset="0"/>
              </a:rPr>
              <a:t>Si un professionnel de santé a été bloqué par le patient, celui-ci ne pourra pas déposer des documents dans le DMP du patient.</a:t>
            </a:r>
          </a:p>
        </p:txBody>
      </p:sp>
      <p:sp>
        <p:nvSpPr>
          <p:cNvPr id="9" name="TextBox 40">
            <a:extLst>
              <a:ext uri="{FF2B5EF4-FFF2-40B4-BE49-F238E27FC236}">
                <a16:creationId xmlns:a16="http://schemas.microsoft.com/office/drawing/2014/main" id="{AD251C59-E032-46CF-B25B-DE6AC852322A}"/>
              </a:ext>
            </a:extLst>
          </p:cNvPr>
          <p:cNvSpPr txBox="1"/>
          <p:nvPr/>
        </p:nvSpPr>
        <p:spPr>
          <a:xfrm>
            <a:off x="510076" y="2217921"/>
            <a:ext cx="2606750" cy="369332"/>
          </a:xfrm>
          <a:prstGeom prst="rect">
            <a:avLst/>
          </a:prstGeom>
          <a:noFill/>
        </p:spPr>
        <p:txBody>
          <a:bodyPr wrap="square" rtlCol="0">
            <a:spAutoFit/>
          </a:bodyPr>
          <a:lstStyle/>
          <a:p>
            <a:r>
              <a:rPr lang="fr-FR" b="1">
                <a:solidFill>
                  <a:srgbClr val="298478"/>
                </a:solidFill>
                <a:latin typeface="Calibri" panose="020F0502020204030204" pitchFamily="34" charset="0"/>
                <a:cs typeface="Calibri" panose="020F0502020204030204" pitchFamily="34" charset="0"/>
              </a:rPr>
              <a:t>Prérequis </a:t>
            </a:r>
          </a:p>
        </p:txBody>
      </p:sp>
      <p:sp>
        <p:nvSpPr>
          <p:cNvPr id="10" name="Arrow: Chevron 48">
            <a:extLst>
              <a:ext uri="{FF2B5EF4-FFF2-40B4-BE49-F238E27FC236}">
                <a16:creationId xmlns:a16="http://schemas.microsoft.com/office/drawing/2014/main" id="{6C0FE2A6-5061-4D30-890F-2EE568D1AA45}"/>
              </a:ext>
            </a:extLst>
          </p:cNvPr>
          <p:cNvSpPr/>
          <p:nvPr/>
        </p:nvSpPr>
        <p:spPr>
          <a:xfrm>
            <a:off x="6017465" y="2786219"/>
            <a:ext cx="232709" cy="2166521"/>
          </a:xfrm>
          <a:prstGeom prst="chevron">
            <a:avLst>
              <a:gd name="adj" fmla="val 90152"/>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srgbClr val="0C419A"/>
              </a:solidFill>
              <a:effectLst/>
              <a:uLnTx/>
              <a:uFillTx/>
              <a:latin typeface="Calibri" panose="020F0502020204030204" pitchFamily="34" charset="0"/>
              <a:cs typeface="Calibri" panose="020F0502020204030204" pitchFamily="34" charset="0"/>
            </a:endParaRPr>
          </a:p>
        </p:txBody>
      </p:sp>
      <p:sp>
        <p:nvSpPr>
          <p:cNvPr id="11" name="TextBox 52">
            <a:extLst>
              <a:ext uri="{FF2B5EF4-FFF2-40B4-BE49-F238E27FC236}">
                <a16:creationId xmlns:a16="http://schemas.microsoft.com/office/drawing/2014/main" id="{00351C49-842C-4735-B2F2-25D2D56B2694}"/>
              </a:ext>
            </a:extLst>
          </p:cNvPr>
          <p:cNvSpPr txBox="1"/>
          <p:nvPr/>
        </p:nvSpPr>
        <p:spPr>
          <a:xfrm>
            <a:off x="7333089" y="2613362"/>
            <a:ext cx="4361565" cy="1138773"/>
          </a:xfrm>
          <a:prstGeom prst="rect">
            <a:avLst/>
          </a:prstGeom>
          <a:noFill/>
        </p:spPr>
        <p:txBody>
          <a:bodyPr wrap="square" rtlCol="0">
            <a:spAutoFit/>
          </a:bodyPr>
          <a:lstStyle/>
          <a:p>
            <a:r>
              <a:rPr lang="fr-FR" sz="1600" b="1">
                <a:solidFill>
                  <a:srgbClr val="007FAD">
                    <a:lumMod val="75000"/>
                  </a:srgbClr>
                </a:solidFill>
                <a:latin typeface="Calibri" panose="020F0502020204030204" pitchFamily="34" charset="0"/>
                <a:cs typeface="Calibri" panose="020F0502020204030204" pitchFamily="34" charset="0"/>
              </a:rPr>
              <a:t>Obligation d’alimenter le DMP</a:t>
            </a:r>
            <a:r>
              <a:rPr lang="fr-FR" sz="1600" b="1">
                <a:solidFill>
                  <a:srgbClr val="298478">
                    <a:lumMod val="75000"/>
                  </a:srgbClr>
                </a:solidFill>
                <a:latin typeface="Calibri" panose="020F0502020204030204" pitchFamily="34" charset="0"/>
                <a:cs typeface="Calibri" panose="020F0502020204030204" pitchFamily="34" charset="0"/>
              </a:rPr>
              <a:t> </a:t>
            </a:r>
          </a:p>
          <a:p>
            <a:pPr algn="just"/>
            <a:r>
              <a:rPr lang="fr-FR" sz="1200">
                <a:solidFill>
                  <a:srgbClr val="545859"/>
                </a:solidFill>
                <a:latin typeface="Calibri" panose="020F0502020204030204" pitchFamily="34" charset="0"/>
                <a:cs typeface="Calibri" panose="020F0502020204030204" pitchFamily="34" charset="0"/>
              </a:rPr>
              <a:t>Les</a:t>
            </a:r>
            <a:r>
              <a:rPr lang="fr-FR" sz="1600" b="1">
                <a:solidFill>
                  <a:srgbClr val="298478">
                    <a:lumMod val="75000"/>
                  </a:srgbClr>
                </a:solidFill>
                <a:latin typeface="Calibri" panose="020F0502020204030204" pitchFamily="34" charset="0"/>
                <a:cs typeface="Calibri" panose="020F0502020204030204" pitchFamily="34" charset="0"/>
              </a:rPr>
              <a:t> </a:t>
            </a:r>
            <a:r>
              <a:rPr lang="fr-FR" sz="1200">
                <a:solidFill>
                  <a:srgbClr val="545859"/>
                </a:solidFill>
                <a:latin typeface="Calibri" panose="020F0502020204030204" pitchFamily="34" charset="0"/>
                <a:cs typeface="Calibri" panose="020F0502020204030204" pitchFamily="34" charset="0"/>
              </a:rPr>
              <a:t>professionnels ou établissements de santé doivent alimenter les éléments diagnostiques et thérapeutiques nécessaires à la coordination des soins de la personne prise en charge (Article L1111-15 du CSP)</a:t>
            </a:r>
          </a:p>
        </p:txBody>
      </p:sp>
      <p:sp>
        <p:nvSpPr>
          <p:cNvPr id="12" name="Oval 54">
            <a:extLst>
              <a:ext uri="{FF2B5EF4-FFF2-40B4-BE49-F238E27FC236}">
                <a16:creationId xmlns:a16="http://schemas.microsoft.com/office/drawing/2014/main" id="{0FAD6190-3608-4CC2-A38D-A66995F60DAF}"/>
              </a:ext>
            </a:extLst>
          </p:cNvPr>
          <p:cNvSpPr>
            <a:spLocks noChangeAspect="1"/>
          </p:cNvSpPr>
          <p:nvPr/>
        </p:nvSpPr>
        <p:spPr>
          <a:xfrm>
            <a:off x="6379173" y="4111893"/>
            <a:ext cx="206478" cy="206478"/>
          </a:xfrm>
          <a:prstGeom prst="ellipse">
            <a:avLst/>
          </a:prstGeom>
          <a:solidFill>
            <a:srgbClr val="007FA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 name="Oval 55">
            <a:extLst>
              <a:ext uri="{FF2B5EF4-FFF2-40B4-BE49-F238E27FC236}">
                <a16:creationId xmlns:a16="http://schemas.microsoft.com/office/drawing/2014/main" id="{D4576B57-2590-4254-A8F9-F88ADCFA8EED}"/>
              </a:ext>
            </a:extLst>
          </p:cNvPr>
          <p:cNvSpPr>
            <a:spLocks noChangeAspect="1"/>
          </p:cNvSpPr>
          <p:nvPr/>
        </p:nvSpPr>
        <p:spPr>
          <a:xfrm>
            <a:off x="6379173" y="2855371"/>
            <a:ext cx="206478" cy="206478"/>
          </a:xfrm>
          <a:prstGeom prst="ellipse">
            <a:avLst/>
          </a:prstGeom>
          <a:solidFill>
            <a:srgbClr val="007FA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Oval 56">
            <a:extLst>
              <a:ext uri="{FF2B5EF4-FFF2-40B4-BE49-F238E27FC236}">
                <a16:creationId xmlns:a16="http://schemas.microsoft.com/office/drawing/2014/main" id="{9E8E02C2-1EB2-42E5-8B2D-C03A775CE6C8}"/>
              </a:ext>
            </a:extLst>
          </p:cNvPr>
          <p:cNvSpPr>
            <a:spLocks noChangeAspect="1"/>
          </p:cNvSpPr>
          <p:nvPr/>
        </p:nvSpPr>
        <p:spPr>
          <a:xfrm>
            <a:off x="6379173" y="5228510"/>
            <a:ext cx="206478" cy="206478"/>
          </a:xfrm>
          <a:prstGeom prst="ellipse">
            <a:avLst/>
          </a:prstGeom>
          <a:solidFill>
            <a:srgbClr val="007FAD">
              <a:alpha val="5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TextBox 57">
            <a:extLst>
              <a:ext uri="{FF2B5EF4-FFF2-40B4-BE49-F238E27FC236}">
                <a16:creationId xmlns:a16="http://schemas.microsoft.com/office/drawing/2014/main" id="{0635B415-231E-4B67-9ED7-929F0679C2CB}"/>
              </a:ext>
            </a:extLst>
          </p:cNvPr>
          <p:cNvSpPr txBox="1"/>
          <p:nvPr/>
        </p:nvSpPr>
        <p:spPr>
          <a:xfrm>
            <a:off x="7333089" y="5024489"/>
            <a:ext cx="4669614" cy="892552"/>
          </a:xfrm>
          <a:prstGeom prst="rect">
            <a:avLst/>
          </a:prstGeom>
          <a:noFill/>
        </p:spPr>
        <p:txBody>
          <a:bodyPr wrap="square">
            <a:spAutoFit/>
          </a:bodyPr>
          <a:lstStyle/>
          <a:p>
            <a:pPr algn="just"/>
            <a:r>
              <a:rPr lang="fr-FR" sz="1600" b="1">
                <a:solidFill>
                  <a:srgbClr val="6EB6D0"/>
                </a:solidFill>
                <a:latin typeface="Calibri" panose="020F0502020204030204" pitchFamily="34" charset="0"/>
                <a:cs typeface="Calibri" panose="020F0502020204030204" pitchFamily="34" charset="0"/>
              </a:rPr>
              <a:t>Documents et professionnels concernés</a:t>
            </a:r>
          </a:p>
          <a:p>
            <a:pPr algn="just"/>
            <a:r>
              <a:rPr lang="fr-FR" sz="1200">
                <a:solidFill>
                  <a:srgbClr val="545859"/>
                </a:solidFill>
                <a:latin typeface="Calibri" panose="020F0502020204030204" pitchFamily="34" charset="0"/>
                <a:cs typeface="Calibri" panose="020F0502020204030204" pitchFamily="34" charset="0"/>
              </a:rPr>
              <a:t>L’arrêté du 26 avril 2022 définit les types de documents que les professionnels (ville, établissement) et les biologistes doivent alimenter dans le DMP et envoyer par MSSanté et la date d’entrée en vigueur.</a:t>
            </a:r>
          </a:p>
        </p:txBody>
      </p:sp>
      <p:cxnSp>
        <p:nvCxnSpPr>
          <p:cNvPr id="16" name="Straight Connector 58">
            <a:extLst>
              <a:ext uri="{FF2B5EF4-FFF2-40B4-BE49-F238E27FC236}">
                <a16:creationId xmlns:a16="http://schemas.microsoft.com/office/drawing/2014/main" id="{D16C4064-9DFE-438B-8C89-96E545F8116F}"/>
              </a:ext>
            </a:extLst>
          </p:cNvPr>
          <p:cNvCxnSpPr>
            <a:cxnSpLocks/>
            <a:stCxn id="13" idx="4"/>
            <a:endCxn id="12" idx="0"/>
          </p:cNvCxnSpPr>
          <p:nvPr/>
        </p:nvCxnSpPr>
        <p:spPr>
          <a:xfrm>
            <a:off x="6482412" y="3061849"/>
            <a:ext cx="0" cy="1050044"/>
          </a:xfrm>
          <a:prstGeom prst="line">
            <a:avLst/>
          </a:prstGeom>
          <a:noFill/>
          <a:ln w="3175" cap="flat" cmpd="sng" algn="ctr">
            <a:solidFill>
              <a:srgbClr val="545859"/>
            </a:solidFill>
            <a:prstDash val="solid"/>
            <a:miter lim="800000"/>
          </a:ln>
          <a:effectLst/>
        </p:spPr>
      </p:cxnSp>
      <p:cxnSp>
        <p:nvCxnSpPr>
          <p:cNvPr id="17" name="Straight Connector 59">
            <a:extLst>
              <a:ext uri="{FF2B5EF4-FFF2-40B4-BE49-F238E27FC236}">
                <a16:creationId xmlns:a16="http://schemas.microsoft.com/office/drawing/2014/main" id="{E0DA7FDD-BA54-4219-995D-3EB1F488EC65}"/>
              </a:ext>
            </a:extLst>
          </p:cNvPr>
          <p:cNvCxnSpPr>
            <a:cxnSpLocks/>
            <a:stCxn id="12" idx="4"/>
            <a:endCxn id="14" idx="0"/>
          </p:cNvCxnSpPr>
          <p:nvPr/>
        </p:nvCxnSpPr>
        <p:spPr>
          <a:xfrm>
            <a:off x="6482412" y="4318371"/>
            <a:ext cx="0" cy="910139"/>
          </a:xfrm>
          <a:prstGeom prst="line">
            <a:avLst/>
          </a:prstGeom>
          <a:noFill/>
          <a:ln w="3175" cap="flat" cmpd="sng" algn="ctr">
            <a:solidFill>
              <a:srgbClr val="545859"/>
            </a:solidFill>
            <a:prstDash val="solid"/>
            <a:miter lim="800000"/>
          </a:ln>
          <a:effectLst/>
        </p:spPr>
      </p:cxnSp>
      <p:sp>
        <p:nvSpPr>
          <p:cNvPr id="18" name="TextBox 60">
            <a:extLst>
              <a:ext uri="{FF2B5EF4-FFF2-40B4-BE49-F238E27FC236}">
                <a16:creationId xmlns:a16="http://schemas.microsoft.com/office/drawing/2014/main" id="{07D3D402-B08B-4F39-80D0-94F6C6468783}"/>
              </a:ext>
            </a:extLst>
          </p:cNvPr>
          <p:cNvSpPr txBox="1"/>
          <p:nvPr/>
        </p:nvSpPr>
        <p:spPr>
          <a:xfrm>
            <a:off x="6379173" y="2217921"/>
            <a:ext cx="3621354" cy="369332"/>
          </a:xfrm>
          <a:prstGeom prst="rect">
            <a:avLst/>
          </a:prstGeom>
          <a:noFill/>
        </p:spPr>
        <p:txBody>
          <a:bodyPr wrap="square" rtlCol="0">
            <a:spAutoFit/>
          </a:bodyPr>
          <a:lstStyle/>
          <a:p>
            <a:r>
              <a:rPr lang="fr-FR" b="1">
                <a:solidFill>
                  <a:srgbClr val="007FAD"/>
                </a:solidFill>
                <a:latin typeface="Calibri" panose="020F0502020204030204" pitchFamily="34" charset="0"/>
                <a:cs typeface="Calibri" panose="020F0502020204030204" pitchFamily="34" charset="0"/>
              </a:rPr>
              <a:t>Obligations d’alimentation</a:t>
            </a:r>
          </a:p>
        </p:txBody>
      </p:sp>
      <p:pic>
        <p:nvPicPr>
          <p:cNvPr id="19" name="Picture 65">
            <a:extLst>
              <a:ext uri="{FF2B5EF4-FFF2-40B4-BE49-F238E27FC236}">
                <a16:creationId xmlns:a16="http://schemas.microsoft.com/office/drawing/2014/main" id="{5E25FA7E-981E-4ADB-B669-205DE4DACF6B}"/>
              </a:ext>
            </a:extLst>
          </p:cNvPr>
          <p:cNvPicPr>
            <a:picLocks noChangeAspect="1"/>
          </p:cNvPicPr>
          <p:nvPr/>
        </p:nvPicPr>
        <p:blipFill>
          <a:blip r:embed="rId2"/>
          <a:stretch>
            <a:fillRect/>
          </a:stretch>
        </p:blipFill>
        <p:spPr>
          <a:xfrm>
            <a:off x="6675394" y="2718344"/>
            <a:ext cx="677087" cy="480533"/>
          </a:xfrm>
          <a:prstGeom prst="rect">
            <a:avLst/>
          </a:prstGeom>
        </p:spPr>
      </p:pic>
      <p:pic>
        <p:nvPicPr>
          <p:cNvPr id="20" name="Picture 86">
            <a:extLst>
              <a:ext uri="{FF2B5EF4-FFF2-40B4-BE49-F238E27FC236}">
                <a16:creationId xmlns:a16="http://schemas.microsoft.com/office/drawing/2014/main" id="{63AA11CA-2C14-4577-81BF-63EEB003217C}"/>
              </a:ext>
            </a:extLst>
          </p:cNvPr>
          <p:cNvPicPr>
            <a:picLocks noChangeAspect="1"/>
          </p:cNvPicPr>
          <p:nvPr/>
        </p:nvPicPr>
        <p:blipFill>
          <a:blip r:embed="rId3"/>
          <a:stretch>
            <a:fillRect/>
          </a:stretch>
        </p:blipFill>
        <p:spPr>
          <a:xfrm>
            <a:off x="6694782" y="5171735"/>
            <a:ext cx="448004" cy="448004"/>
          </a:xfrm>
          <a:prstGeom prst="rect">
            <a:avLst/>
          </a:prstGeom>
        </p:spPr>
      </p:pic>
      <p:sp>
        <p:nvSpPr>
          <p:cNvPr id="21" name="TextBox 53">
            <a:extLst>
              <a:ext uri="{FF2B5EF4-FFF2-40B4-BE49-F238E27FC236}">
                <a16:creationId xmlns:a16="http://schemas.microsoft.com/office/drawing/2014/main" id="{3CBCAA47-CC8B-4919-A57F-00A0C8CB5AC1}"/>
              </a:ext>
            </a:extLst>
          </p:cNvPr>
          <p:cNvSpPr txBox="1"/>
          <p:nvPr/>
        </p:nvSpPr>
        <p:spPr>
          <a:xfrm>
            <a:off x="7333089" y="3753467"/>
            <a:ext cx="4669614" cy="1323439"/>
          </a:xfrm>
          <a:prstGeom prst="rect">
            <a:avLst/>
          </a:prstGeom>
          <a:noFill/>
        </p:spPr>
        <p:txBody>
          <a:bodyPr wrap="square">
            <a:spAutoFit/>
          </a:bodyPr>
          <a:lstStyle/>
          <a:p>
            <a:pPr algn="just"/>
            <a:r>
              <a:rPr lang="fr-FR" sz="1600" b="1">
                <a:solidFill>
                  <a:srgbClr val="007FAD"/>
                </a:solidFill>
                <a:latin typeface="Calibri" panose="020F0502020204030204" pitchFamily="34" charset="0"/>
                <a:cs typeface="Calibri" panose="020F0502020204030204" pitchFamily="34" charset="0"/>
              </a:rPr>
              <a:t>Obligation d’envoyer par messagerie sécurisé MSSanté</a:t>
            </a:r>
          </a:p>
          <a:p>
            <a:pPr algn="just"/>
            <a:r>
              <a:rPr lang="fr-FR" sz="1200">
                <a:solidFill>
                  <a:srgbClr val="545859"/>
                </a:solidFill>
                <a:latin typeface="Calibri" panose="020F0502020204030204" pitchFamily="34" charset="0"/>
                <a:cs typeface="Calibri" panose="020F0502020204030204" pitchFamily="34" charset="0"/>
              </a:rPr>
              <a:t>Les éléments diagnostiques et thérapeutiques nécessaires à la coordination des soins doivent également être envoyés par messagerie MSSanté au médecin traitant, au médecin prescripteur ainsi qu’à tout professionnel concerné.</a:t>
            </a:r>
          </a:p>
        </p:txBody>
      </p:sp>
      <p:sp>
        <p:nvSpPr>
          <p:cNvPr id="22" name="Oval 61">
            <a:extLst>
              <a:ext uri="{FF2B5EF4-FFF2-40B4-BE49-F238E27FC236}">
                <a16:creationId xmlns:a16="http://schemas.microsoft.com/office/drawing/2014/main" id="{AB234C1A-54EE-4281-B703-494A6254EBD3}"/>
              </a:ext>
            </a:extLst>
          </p:cNvPr>
          <p:cNvSpPr>
            <a:spLocks noChangeAspect="1"/>
          </p:cNvSpPr>
          <p:nvPr/>
        </p:nvSpPr>
        <p:spPr>
          <a:xfrm>
            <a:off x="510076" y="3939695"/>
            <a:ext cx="206478" cy="206478"/>
          </a:xfrm>
          <a:prstGeom prst="ellipse">
            <a:avLst/>
          </a:prstGeom>
          <a:solidFill>
            <a:srgbClr val="298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Oval 62">
            <a:extLst>
              <a:ext uri="{FF2B5EF4-FFF2-40B4-BE49-F238E27FC236}">
                <a16:creationId xmlns:a16="http://schemas.microsoft.com/office/drawing/2014/main" id="{2274B4A6-3C5E-4EC3-BEB8-DC0C3DF7F615}"/>
              </a:ext>
            </a:extLst>
          </p:cNvPr>
          <p:cNvSpPr>
            <a:spLocks noChangeAspect="1"/>
          </p:cNvSpPr>
          <p:nvPr/>
        </p:nvSpPr>
        <p:spPr>
          <a:xfrm>
            <a:off x="510076" y="2851621"/>
            <a:ext cx="206478" cy="206478"/>
          </a:xfrm>
          <a:prstGeom prst="ellipse">
            <a:avLst/>
          </a:prstGeom>
          <a:solidFill>
            <a:srgbClr val="29847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Oval 63">
            <a:extLst>
              <a:ext uri="{FF2B5EF4-FFF2-40B4-BE49-F238E27FC236}">
                <a16:creationId xmlns:a16="http://schemas.microsoft.com/office/drawing/2014/main" id="{0C22BD78-9024-469A-B491-A4BC19DEF9D4}"/>
              </a:ext>
            </a:extLst>
          </p:cNvPr>
          <p:cNvSpPr>
            <a:spLocks noChangeAspect="1"/>
          </p:cNvSpPr>
          <p:nvPr/>
        </p:nvSpPr>
        <p:spPr>
          <a:xfrm>
            <a:off x="510076" y="5087899"/>
            <a:ext cx="206478" cy="206478"/>
          </a:xfrm>
          <a:prstGeom prst="ellipse">
            <a:avLst/>
          </a:prstGeom>
          <a:solidFill>
            <a:srgbClr val="298478">
              <a:alpha val="5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25" name="Straight Connector 64">
            <a:extLst>
              <a:ext uri="{FF2B5EF4-FFF2-40B4-BE49-F238E27FC236}">
                <a16:creationId xmlns:a16="http://schemas.microsoft.com/office/drawing/2014/main" id="{C7F468C2-816C-43AE-B7AF-FDC326B21043}"/>
              </a:ext>
            </a:extLst>
          </p:cNvPr>
          <p:cNvCxnSpPr>
            <a:cxnSpLocks/>
            <a:stCxn id="23" idx="4"/>
            <a:endCxn id="22" idx="0"/>
          </p:cNvCxnSpPr>
          <p:nvPr/>
        </p:nvCxnSpPr>
        <p:spPr>
          <a:xfrm>
            <a:off x="613315" y="3058099"/>
            <a:ext cx="0" cy="881596"/>
          </a:xfrm>
          <a:prstGeom prst="line">
            <a:avLst/>
          </a:prstGeom>
          <a:noFill/>
          <a:ln w="3175" cap="flat" cmpd="sng" algn="ctr">
            <a:solidFill>
              <a:srgbClr val="545859"/>
            </a:solidFill>
            <a:prstDash val="solid"/>
            <a:miter lim="800000"/>
          </a:ln>
          <a:effectLst/>
        </p:spPr>
      </p:cxnSp>
      <p:cxnSp>
        <p:nvCxnSpPr>
          <p:cNvPr id="26" name="Straight Connector 66">
            <a:extLst>
              <a:ext uri="{FF2B5EF4-FFF2-40B4-BE49-F238E27FC236}">
                <a16:creationId xmlns:a16="http://schemas.microsoft.com/office/drawing/2014/main" id="{4459022E-6F3F-4CBE-8170-EB79A62142EA}"/>
              </a:ext>
            </a:extLst>
          </p:cNvPr>
          <p:cNvCxnSpPr>
            <a:cxnSpLocks/>
            <a:stCxn id="22" idx="4"/>
            <a:endCxn id="24" idx="0"/>
          </p:cNvCxnSpPr>
          <p:nvPr/>
        </p:nvCxnSpPr>
        <p:spPr>
          <a:xfrm>
            <a:off x="613315" y="4146173"/>
            <a:ext cx="0" cy="941726"/>
          </a:xfrm>
          <a:prstGeom prst="line">
            <a:avLst/>
          </a:prstGeom>
          <a:noFill/>
          <a:ln w="3175" cap="flat" cmpd="sng" algn="ctr">
            <a:solidFill>
              <a:srgbClr val="545859"/>
            </a:solidFill>
            <a:prstDash val="solid"/>
            <a:miter lim="800000"/>
          </a:ln>
          <a:effectLst/>
        </p:spPr>
      </p:cxnSp>
      <p:pic>
        <p:nvPicPr>
          <p:cNvPr id="27" name="Graphic 67" descr="Badge Cross outline">
            <a:extLst>
              <a:ext uri="{FF2B5EF4-FFF2-40B4-BE49-F238E27FC236}">
                <a16:creationId xmlns:a16="http://schemas.microsoft.com/office/drawing/2014/main" id="{78803A9B-5E4E-4946-8808-506EA4223D0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31251" y="3876449"/>
            <a:ext cx="371071" cy="371071"/>
          </a:xfrm>
          <a:prstGeom prst="rect">
            <a:avLst/>
          </a:prstGeom>
        </p:spPr>
      </p:pic>
      <p:pic>
        <p:nvPicPr>
          <p:cNvPr id="28" name="Picture 8">
            <a:extLst>
              <a:ext uri="{FF2B5EF4-FFF2-40B4-BE49-F238E27FC236}">
                <a16:creationId xmlns:a16="http://schemas.microsoft.com/office/drawing/2014/main" id="{2200A882-208D-4BAB-AEC6-C95F4572E6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110" y="4953577"/>
            <a:ext cx="471353" cy="47512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14">
            <a:extLst>
              <a:ext uri="{FF2B5EF4-FFF2-40B4-BE49-F238E27FC236}">
                <a16:creationId xmlns:a16="http://schemas.microsoft.com/office/drawing/2014/main" id="{3735C164-EBE8-4BD9-A07E-2486C823D691}"/>
              </a:ext>
            </a:extLst>
          </p:cNvPr>
          <p:cNvGrpSpPr>
            <a:grpSpLocks noChangeAspect="1"/>
          </p:cNvGrpSpPr>
          <p:nvPr/>
        </p:nvGrpSpPr>
        <p:grpSpPr>
          <a:xfrm>
            <a:off x="756786" y="2596462"/>
            <a:ext cx="720000" cy="720000"/>
            <a:chOff x="4984753" y="5326476"/>
            <a:chExt cx="1290280" cy="1290280"/>
          </a:xfrm>
        </p:grpSpPr>
        <p:pic>
          <p:nvPicPr>
            <p:cNvPr id="30" name="Graphic 13" descr="Monitor outline">
              <a:extLst>
                <a:ext uri="{FF2B5EF4-FFF2-40B4-BE49-F238E27FC236}">
                  <a16:creationId xmlns:a16="http://schemas.microsoft.com/office/drawing/2014/main" id="{EFBD231A-B342-40C7-8502-029D3A39F01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984753" y="5326476"/>
              <a:ext cx="1290280" cy="1290280"/>
            </a:xfrm>
            <a:prstGeom prst="rect">
              <a:avLst/>
            </a:prstGeom>
          </p:spPr>
        </p:pic>
        <p:grpSp>
          <p:nvGrpSpPr>
            <p:cNvPr id="31" name="Group 69">
              <a:extLst>
                <a:ext uri="{FF2B5EF4-FFF2-40B4-BE49-F238E27FC236}">
                  <a16:creationId xmlns:a16="http://schemas.microsoft.com/office/drawing/2014/main" id="{B219000D-08C2-4644-9813-84BF4AF2653B}"/>
                </a:ext>
              </a:extLst>
            </p:cNvPr>
            <p:cNvGrpSpPr>
              <a:grpSpLocks noChangeAspect="1"/>
            </p:cNvGrpSpPr>
            <p:nvPr/>
          </p:nvGrpSpPr>
          <p:grpSpPr>
            <a:xfrm>
              <a:off x="5240324" y="5652350"/>
              <a:ext cx="779138" cy="371072"/>
              <a:chOff x="2366236" y="2745314"/>
              <a:chExt cx="1399045" cy="666309"/>
            </a:xfrm>
          </p:grpSpPr>
          <p:pic>
            <p:nvPicPr>
              <p:cNvPr id="33" name="Graphic 70" descr="Badge Cross outline">
                <a:extLst>
                  <a:ext uri="{FF2B5EF4-FFF2-40B4-BE49-F238E27FC236}">
                    <a16:creationId xmlns:a16="http://schemas.microsoft.com/office/drawing/2014/main" id="{B20F40CC-EC6F-4F4F-B975-8F062289108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098974" y="2745314"/>
                <a:ext cx="666307" cy="666307"/>
              </a:xfrm>
              <a:prstGeom prst="rect">
                <a:avLst/>
              </a:prstGeom>
            </p:spPr>
          </p:pic>
          <p:pic>
            <p:nvPicPr>
              <p:cNvPr id="34" name="Graphic 71" descr="Badge Tick1 outline">
                <a:extLst>
                  <a:ext uri="{FF2B5EF4-FFF2-40B4-BE49-F238E27FC236}">
                    <a16:creationId xmlns:a16="http://schemas.microsoft.com/office/drawing/2014/main" id="{BB420B1C-A0A4-4728-9DE2-A4CC750BF677}"/>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2366236" y="2745316"/>
                <a:ext cx="666307" cy="666307"/>
              </a:xfrm>
              <a:prstGeom prst="rect">
                <a:avLst/>
              </a:prstGeom>
            </p:spPr>
          </p:pic>
        </p:grpSp>
        <p:sp>
          <p:nvSpPr>
            <p:cNvPr id="32" name="Isosceles Triangle 11">
              <a:extLst>
                <a:ext uri="{FF2B5EF4-FFF2-40B4-BE49-F238E27FC236}">
                  <a16:creationId xmlns:a16="http://schemas.microsoft.com/office/drawing/2014/main" id="{B5EC0ACD-2952-42C4-984C-DAF0E37476AE}"/>
                </a:ext>
              </a:extLst>
            </p:cNvPr>
            <p:cNvSpPr>
              <a:spLocks noChangeAspect="1"/>
            </p:cNvSpPr>
            <p:nvPr/>
          </p:nvSpPr>
          <p:spPr>
            <a:xfrm rot="18796882">
              <a:off x="5569506" y="5982074"/>
              <a:ext cx="133748" cy="139563"/>
            </a:xfrm>
            <a:custGeom>
              <a:avLst/>
              <a:gdLst>
                <a:gd name="connsiteX0" fmla="*/ 0 w 876300"/>
                <a:gd name="connsiteY0" fmla="*/ 914400 h 914400"/>
                <a:gd name="connsiteX1" fmla="*/ 438150 w 876300"/>
                <a:gd name="connsiteY1" fmla="*/ 0 h 914400"/>
                <a:gd name="connsiteX2" fmla="*/ 876300 w 876300"/>
                <a:gd name="connsiteY2" fmla="*/ 914400 h 914400"/>
                <a:gd name="connsiteX3" fmla="*/ 0 w 876300"/>
                <a:gd name="connsiteY3" fmla="*/ 914400 h 914400"/>
                <a:gd name="connsiteX0" fmla="*/ 0 w 876300"/>
                <a:gd name="connsiteY0" fmla="*/ 914400 h 914400"/>
                <a:gd name="connsiteX1" fmla="*/ 438150 w 876300"/>
                <a:gd name="connsiteY1" fmla="*/ 0 h 914400"/>
                <a:gd name="connsiteX2" fmla="*/ 876300 w 876300"/>
                <a:gd name="connsiteY2" fmla="*/ 914400 h 914400"/>
                <a:gd name="connsiteX3" fmla="*/ 432435 w 876300"/>
                <a:gd name="connsiteY3" fmla="*/ 582930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34340 w 876300"/>
                <a:gd name="connsiteY3" fmla="*/ 680085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34340 w 876300"/>
                <a:gd name="connsiteY3" fmla="*/ 680085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34340 w 876300"/>
                <a:gd name="connsiteY3" fmla="*/ 680085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34340 w 876300"/>
                <a:gd name="connsiteY3" fmla="*/ 680085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34340 w 876300"/>
                <a:gd name="connsiteY3" fmla="*/ 680085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43865 w 876300"/>
                <a:gd name="connsiteY3" fmla="*/ 777240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43865 w 876300"/>
                <a:gd name="connsiteY3" fmla="*/ 777240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43865 w 876300"/>
                <a:gd name="connsiteY3" fmla="*/ 777240 h 914400"/>
                <a:gd name="connsiteX4" fmla="*/ 0 w 8763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 h="914400">
                  <a:moveTo>
                    <a:pt x="0" y="914400"/>
                  </a:moveTo>
                  <a:lnTo>
                    <a:pt x="438150" y="0"/>
                  </a:lnTo>
                  <a:lnTo>
                    <a:pt x="876300" y="914400"/>
                  </a:lnTo>
                  <a:cubicBezTo>
                    <a:pt x="439420" y="777240"/>
                    <a:pt x="623570" y="828675"/>
                    <a:pt x="443865" y="777240"/>
                  </a:cubicBezTo>
                  <a:lnTo>
                    <a:pt x="0" y="914400"/>
                  </a:lnTo>
                  <a:close/>
                </a:path>
              </a:pathLst>
            </a:custGeom>
            <a:solidFill>
              <a:srgbClr val="545859">
                <a:lumMod val="20000"/>
                <a:lumOff val="80000"/>
              </a:srgbClr>
            </a:solidFill>
            <a:ln w="12700" cap="flat" cmpd="sng" algn="ctr">
              <a:solidFill>
                <a:srgbClr val="545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35" name="Image 5">
            <a:extLst>
              <a:ext uri="{FF2B5EF4-FFF2-40B4-BE49-F238E27FC236}">
                <a16:creationId xmlns:a16="http://schemas.microsoft.com/office/drawing/2014/main" id="{47B6977E-9A00-43E8-BC03-0B37BD1B9D2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5394" y="2649021"/>
            <a:ext cx="364154" cy="222482"/>
          </a:xfrm>
          <a:prstGeom prst="rect">
            <a:avLst/>
          </a:prstGeom>
        </p:spPr>
      </p:pic>
      <p:pic>
        <p:nvPicPr>
          <p:cNvPr id="36" name="Picture 38">
            <a:extLst>
              <a:ext uri="{FF2B5EF4-FFF2-40B4-BE49-F238E27FC236}">
                <a16:creationId xmlns:a16="http://schemas.microsoft.com/office/drawing/2014/main" id="{C145677A-BF4C-419F-8B84-B6DED1535EE5}"/>
              </a:ext>
            </a:extLst>
          </p:cNvPr>
          <p:cNvPicPr>
            <a:picLocks noChangeAspect="1"/>
          </p:cNvPicPr>
          <p:nvPr/>
        </p:nvPicPr>
        <p:blipFill>
          <a:blip r:embed="rId12"/>
          <a:stretch>
            <a:fillRect/>
          </a:stretch>
        </p:blipFill>
        <p:spPr>
          <a:xfrm>
            <a:off x="6678553" y="4072979"/>
            <a:ext cx="670768" cy="284306"/>
          </a:xfrm>
          <a:prstGeom prst="rect">
            <a:avLst/>
          </a:prstGeom>
        </p:spPr>
      </p:pic>
    </p:spTree>
    <p:extLst>
      <p:ext uri="{BB962C8B-B14F-4D97-AF65-F5344CB8AC3E}">
        <p14:creationId xmlns:p14="http://schemas.microsoft.com/office/powerpoint/2010/main" val="17085680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26</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lstStyle/>
          <a:p>
            <a:r>
              <a:rPr lang="fr-FR"/>
              <a:t>La consultation du DMP</a:t>
            </a:r>
          </a:p>
        </p:txBody>
      </p:sp>
      <p:sp>
        <p:nvSpPr>
          <p:cNvPr id="5" name="Text Placeholder 6">
            <a:extLst>
              <a:ext uri="{FF2B5EF4-FFF2-40B4-BE49-F238E27FC236}">
                <a16:creationId xmlns:a16="http://schemas.microsoft.com/office/drawing/2014/main" id="{6164212E-5D01-4630-AD7E-03FB879F7D7D}"/>
              </a:ext>
            </a:extLst>
          </p:cNvPr>
          <p:cNvSpPr txBox="1">
            <a:spLocks/>
          </p:cNvSpPr>
          <p:nvPr/>
        </p:nvSpPr>
        <p:spPr>
          <a:xfrm>
            <a:off x="165947" y="1233616"/>
            <a:ext cx="12191999" cy="516114"/>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defRPr/>
            </a:pPr>
            <a:r>
              <a:rPr lang="fr-FR" sz="1600">
                <a:solidFill>
                  <a:srgbClr val="007FAD"/>
                </a:solidFill>
                <a:latin typeface="Calibri" panose="020F0502020204030204" pitchFamily="34" charset="0"/>
                <a:cs typeface="Calibri" panose="020F0502020204030204" pitchFamily="34" charset="0"/>
              </a:rPr>
              <a:t>La consultation du DMP par un professionnel de santé est soumise à plusieurs obligations, détaillées ci-dessous. En cas de non respect de ces règles, le professionnel s’expose à des sanctions légales et/ou ordinales. </a:t>
            </a:r>
          </a:p>
        </p:txBody>
      </p:sp>
      <p:pic>
        <p:nvPicPr>
          <p:cNvPr id="6" name="Graphic 23" descr="Employee badge outline">
            <a:extLst>
              <a:ext uri="{FF2B5EF4-FFF2-40B4-BE49-F238E27FC236}">
                <a16:creationId xmlns:a16="http://schemas.microsoft.com/office/drawing/2014/main" id="{8627CBDD-4A1D-475C-ABFF-F5BCA901DE8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258" y="3137387"/>
            <a:ext cx="600164" cy="600164"/>
          </a:xfrm>
          <a:prstGeom prst="rect">
            <a:avLst/>
          </a:prstGeom>
        </p:spPr>
      </p:pic>
      <p:grpSp>
        <p:nvGrpSpPr>
          <p:cNvPr id="7" name="Group 39">
            <a:extLst>
              <a:ext uri="{FF2B5EF4-FFF2-40B4-BE49-F238E27FC236}">
                <a16:creationId xmlns:a16="http://schemas.microsoft.com/office/drawing/2014/main" id="{51C97BAB-E027-4753-A383-037E386D49D2}"/>
              </a:ext>
            </a:extLst>
          </p:cNvPr>
          <p:cNvGrpSpPr/>
          <p:nvPr/>
        </p:nvGrpSpPr>
        <p:grpSpPr>
          <a:xfrm>
            <a:off x="8045987" y="1761675"/>
            <a:ext cx="4006327" cy="4220325"/>
            <a:chOff x="7633034" y="1781541"/>
            <a:chExt cx="4006327" cy="4220325"/>
          </a:xfrm>
        </p:grpSpPr>
        <p:grpSp>
          <p:nvGrpSpPr>
            <p:cNvPr id="8" name="Group 32">
              <a:extLst>
                <a:ext uri="{FF2B5EF4-FFF2-40B4-BE49-F238E27FC236}">
                  <a16:creationId xmlns:a16="http://schemas.microsoft.com/office/drawing/2014/main" id="{192A85ED-4599-480D-A707-5E94152A4D75}"/>
                </a:ext>
              </a:extLst>
            </p:cNvPr>
            <p:cNvGrpSpPr/>
            <p:nvPr/>
          </p:nvGrpSpPr>
          <p:grpSpPr>
            <a:xfrm>
              <a:off x="7633034" y="1838340"/>
              <a:ext cx="4006327" cy="4163526"/>
              <a:chOff x="5834004" y="3414216"/>
              <a:chExt cx="4006327" cy="4163526"/>
            </a:xfrm>
          </p:grpSpPr>
          <p:sp>
            <p:nvSpPr>
              <p:cNvPr id="10" name="TextBox 33">
                <a:extLst>
                  <a:ext uri="{FF2B5EF4-FFF2-40B4-BE49-F238E27FC236}">
                    <a16:creationId xmlns:a16="http://schemas.microsoft.com/office/drawing/2014/main" id="{C8E78969-E715-404A-B563-544A00171274}"/>
                  </a:ext>
                </a:extLst>
              </p:cNvPr>
              <p:cNvSpPr txBox="1"/>
              <p:nvPr/>
            </p:nvSpPr>
            <p:spPr>
              <a:xfrm>
                <a:off x="5834004" y="3705574"/>
                <a:ext cx="4006327" cy="3872168"/>
              </a:xfrm>
              <a:prstGeom prst="rect">
                <a:avLst/>
              </a:prstGeom>
              <a:noFill/>
              <a:ln>
                <a:solidFill>
                  <a:srgbClr val="C74E5A"/>
                </a:solidFill>
              </a:ln>
            </p:spPr>
            <p:txBody>
              <a:bodyPr wrap="square" lIns="72000" tIns="324000" rIns="72000" bIns="36000" rtlCol="0">
                <a:spAutoFit/>
              </a:bodyPr>
              <a:lstStyle/>
              <a:p>
                <a:pPr marL="0" marR="0" lvl="0" indent="0" algn="just" defTabSz="914400" eaLnBrk="1" fontAlgn="auto" latinLnBrk="0" hangingPunct="1">
                  <a:lnSpc>
                    <a:spcPct val="100000"/>
                  </a:lnSpc>
                  <a:spcBef>
                    <a:spcPts val="0"/>
                  </a:spcBef>
                  <a:spcAft>
                    <a:spcPts val="0"/>
                  </a:spcAft>
                  <a:buClr>
                    <a:srgbClr val="C74E5A"/>
                  </a:buClr>
                  <a:buSzTx/>
                  <a:buFontTx/>
                  <a:buNone/>
                  <a:tabLst/>
                  <a:defRPr/>
                </a:pPr>
                <a:r>
                  <a:rPr kumimoji="0" lang="fr-FR" sz="1200" b="0" i="0" u="none" strike="noStrike" kern="0" cap="none" spc="0" normalizeH="0" baseline="0" noProof="0">
                    <a:ln>
                      <a:noFill/>
                    </a:ln>
                    <a:solidFill>
                      <a:srgbClr val="545859"/>
                    </a:solidFill>
                    <a:effectLst/>
                    <a:uLnTx/>
                    <a:uFillTx/>
                    <a:latin typeface="Calibri" panose="020F0502020204030204" pitchFamily="34" charset="0"/>
                    <a:cs typeface="Calibri" panose="020F0502020204030204" pitchFamily="34" charset="0"/>
                  </a:rPr>
                  <a:t>Si un PS ne respecte pas les obligations au regard de l’accès au DMP d’un patient : cette consultation contrevient à ses obligations légales et déontologiques en matière de respect de la vie privée et de secret professionnel prévues aux articles L.1110-4 et R.4127-4 du CSP.</a:t>
                </a:r>
              </a:p>
              <a:p>
                <a:pPr marL="0" marR="0" lvl="0" indent="0" algn="just" defTabSz="914400" eaLnBrk="1" fontAlgn="auto" latinLnBrk="0" hangingPunct="1">
                  <a:lnSpc>
                    <a:spcPct val="100000"/>
                  </a:lnSpc>
                  <a:spcBef>
                    <a:spcPts val="0"/>
                  </a:spcBef>
                  <a:spcAft>
                    <a:spcPts val="0"/>
                  </a:spcAft>
                  <a:buClr>
                    <a:srgbClr val="C74E5A"/>
                  </a:buClr>
                  <a:buSzTx/>
                  <a:buFontTx/>
                  <a:buNone/>
                  <a:tabLst/>
                  <a:defRPr/>
                </a:pPr>
                <a:r>
                  <a:rPr kumimoji="0" lang="fr-FR" sz="1200" b="0" i="0" u="none" strike="noStrike" kern="0" cap="none" spc="0" normalizeH="0" baseline="0" noProof="0">
                    <a:ln>
                      <a:noFill/>
                    </a:ln>
                    <a:solidFill>
                      <a:srgbClr val="545859"/>
                    </a:solidFill>
                    <a:effectLst/>
                    <a:uLnTx/>
                    <a:uFillTx/>
                    <a:latin typeface="Calibri" panose="020F0502020204030204" pitchFamily="34" charset="0"/>
                    <a:cs typeface="Calibri" panose="020F0502020204030204" pitchFamily="34" charset="0"/>
                  </a:rPr>
                  <a:t>En termes de sanctions, tout professionnel qui ne respecterait pas ces règles s’expose à : </a:t>
                </a:r>
              </a:p>
              <a:p>
                <a:pPr marL="285750" marR="0" lvl="0" indent="-285750" algn="just" defTabSz="914400" eaLnBrk="1" fontAlgn="auto" latinLnBrk="0" hangingPunct="1">
                  <a:lnSpc>
                    <a:spcPct val="100000"/>
                  </a:lnSpc>
                  <a:spcBef>
                    <a:spcPts val="0"/>
                  </a:spcBef>
                  <a:spcAft>
                    <a:spcPts val="0"/>
                  </a:spcAft>
                  <a:buClr>
                    <a:srgbClr val="C74E5A"/>
                  </a:buClr>
                  <a:buSzTx/>
                  <a:buFont typeface="Wingdings" panose="05000000000000000000" pitchFamily="2" charset="2"/>
                  <a:buChar char="§"/>
                  <a:tabLst/>
                  <a:defRPr/>
                </a:pPr>
                <a:r>
                  <a:rPr kumimoji="0" lang="fr-FR" sz="1200" b="0" i="0" u="none" strike="noStrike" kern="0" cap="none" spc="0" normalizeH="0" baseline="0" noProof="0">
                    <a:ln>
                      <a:noFill/>
                    </a:ln>
                    <a:solidFill>
                      <a:srgbClr val="545859"/>
                    </a:solidFill>
                    <a:effectLst/>
                    <a:uLnTx/>
                    <a:uFillTx/>
                    <a:latin typeface="Calibri" panose="020F0502020204030204" pitchFamily="34" charset="0"/>
                    <a:cs typeface="Calibri" panose="020F0502020204030204" pitchFamily="34" charset="0"/>
                  </a:rPr>
                  <a:t>1 an de prison et 15 000 euros d’amende (violation du cercle de confiance – articles L. 1110-4 V. et L. 1111-18 du CSP) ; </a:t>
                </a:r>
              </a:p>
              <a:p>
                <a:pPr marL="285750" marR="0" lvl="0" indent="-285750" algn="just" defTabSz="914400" eaLnBrk="1" fontAlgn="auto" latinLnBrk="0" hangingPunct="1">
                  <a:lnSpc>
                    <a:spcPct val="100000"/>
                  </a:lnSpc>
                  <a:spcBef>
                    <a:spcPts val="0"/>
                  </a:spcBef>
                  <a:spcAft>
                    <a:spcPts val="0"/>
                  </a:spcAft>
                  <a:buClr>
                    <a:srgbClr val="C74E5A"/>
                  </a:buClr>
                  <a:buSzTx/>
                  <a:buFont typeface="Wingdings" panose="05000000000000000000" pitchFamily="2" charset="2"/>
                  <a:buChar char="§"/>
                  <a:tabLst/>
                  <a:defRPr/>
                </a:pPr>
                <a:r>
                  <a:rPr kumimoji="0" lang="fr-FR" sz="1200" b="0" i="0" u="none" strike="noStrike" kern="0" cap="none" spc="0" normalizeH="0" baseline="0" noProof="0">
                    <a:ln>
                      <a:noFill/>
                    </a:ln>
                    <a:solidFill>
                      <a:srgbClr val="545859"/>
                    </a:solidFill>
                    <a:effectLst/>
                    <a:uLnTx/>
                    <a:uFillTx/>
                    <a:latin typeface="Calibri" panose="020F0502020204030204" pitchFamily="34" charset="0"/>
                    <a:cs typeface="Calibri" panose="020F0502020204030204" pitchFamily="34" charset="0"/>
                  </a:rPr>
                  <a:t>5 ans de prison et 150 000 euros d’amende (accès frauduleux au DMP, système d’information mis en œuvre par l’Etat – Article 323-1 du code pénal), ainsi que plusieurs peines complémentaires possibles (article 323-5 du code pénal). </a:t>
                </a:r>
              </a:p>
              <a:p>
                <a:pPr marL="0" marR="0" lvl="0" indent="0" algn="just" defTabSz="914400" eaLnBrk="1" fontAlgn="auto" latinLnBrk="0" hangingPunct="1">
                  <a:lnSpc>
                    <a:spcPct val="100000"/>
                  </a:lnSpc>
                  <a:spcBef>
                    <a:spcPts val="0"/>
                  </a:spcBef>
                  <a:spcAft>
                    <a:spcPts val="0"/>
                  </a:spcAft>
                  <a:buClr>
                    <a:srgbClr val="C74E5A"/>
                  </a:buClr>
                  <a:buSzTx/>
                  <a:buFontTx/>
                  <a:buNone/>
                  <a:tabLst/>
                  <a:defRPr/>
                </a:pPr>
                <a:r>
                  <a:rPr kumimoji="0" lang="fr-FR" sz="1200" b="0" i="0" u="none" strike="noStrike" kern="0" cap="none" spc="0" normalizeH="0" baseline="0" noProof="0">
                    <a:ln>
                      <a:noFill/>
                    </a:ln>
                    <a:solidFill>
                      <a:srgbClr val="545859"/>
                    </a:solidFill>
                    <a:effectLst/>
                    <a:uLnTx/>
                    <a:uFillTx/>
                    <a:latin typeface="Calibri" panose="020F0502020204030204" pitchFamily="34" charset="0"/>
                    <a:cs typeface="Calibri" panose="020F0502020204030204" pitchFamily="34" charset="0"/>
                  </a:rPr>
                  <a:t>Il est également rappelé que la révélation d’une information à caractère secret par une personne qui en est dépositaire est punie d’un an de prison et de 15 000 € d’amende (article 226-13 du Code pénal).</a:t>
                </a:r>
              </a:p>
            </p:txBody>
          </p:sp>
          <p:sp>
            <p:nvSpPr>
              <p:cNvPr id="11" name="Oval 34">
                <a:extLst>
                  <a:ext uri="{FF2B5EF4-FFF2-40B4-BE49-F238E27FC236}">
                    <a16:creationId xmlns:a16="http://schemas.microsoft.com/office/drawing/2014/main" id="{589A9368-3147-449E-AF58-9FEC5993E1F9}"/>
                  </a:ext>
                </a:extLst>
              </p:cNvPr>
              <p:cNvSpPr>
                <a:spLocks noChangeAspect="1"/>
              </p:cNvSpPr>
              <p:nvPr/>
            </p:nvSpPr>
            <p:spPr>
              <a:xfrm>
                <a:off x="7505560" y="3414216"/>
                <a:ext cx="648929" cy="64892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 name="Graphic 38" descr="Scales of justice outline">
              <a:extLst>
                <a:ext uri="{FF2B5EF4-FFF2-40B4-BE49-F238E27FC236}">
                  <a16:creationId xmlns:a16="http://schemas.microsoft.com/office/drawing/2014/main" id="{8AEBB789-B5BC-4E7C-8051-CE9E7E04123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304590" y="1781541"/>
              <a:ext cx="648929" cy="648929"/>
            </a:xfrm>
            <a:prstGeom prst="rect">
              <a:avLst/>
            </a:prstGeom>
          </p:spPr>
        </p:pic>
      </p:grpSp>
      <p:sp>
        <p:nvSpPr>
          <p:cNvPr id="12" name="TextBox 44">
            <a:extLst>
              <a:ext uri="{FF2B5EF4-FFF2-40B4-BE49-F238E27FC236}">
                <a16:creationId xmlns:a16="http://schemas.microsoft.com/office/drawing/2014/main" id="{8521E58C-FCAA-436D-AFB6-E0CDD2C23044}"/>
              </a:ext>
            </a:extLst>
          </p:cNvPr>
          <p:cNvSpPr txBox="1"/>
          <p:nvPr/>
        </p:nvSpPr>
        <p:spPr>
          <a:xfrm>
            <a:off x="1170256" y="1954900"/>
            <a:ext cx="6508738" cy="1077218"/>
          </a:xfrm>
          <a:prstGeom prst="rect">
            <a:avLst/>
          </a:prstGeom>
          <a:noFill/>
        </p:spPr>
        <p:txBody>
          <a:bodyPr wrap="square" rtlCol="0">
            <a:spAutoFit/>
          </a:bodyPr>
          <a:lstStyle/>
          <a:p>
            <a:pPr algn="just"/>
            <a:r>
              <a:rPr lang="fr-FR" sz="1600" b="1">
                <a:solidFill>
                  <a:srgbClr val="298478">
                    <a:lumMod val="75000"/>
                  </a:srgbClr>
                </a:solidFill>
                <a:latin typeface="Calibri" panose="020F0502020204030204" pitchFamily="34" charset="0"/>
                <a:cs typeface="Calibri" panose="020F0502020204030204" pitchFamily="34" charset="0"/>
              </a:rPr>
              <a:t>Consentement </a:t>
            </a:r>
          </a:p>
          <a:p>
            <a:pPr algn="just"/>
            <a:r>
              <a:rPr lang="fr-FR" sz="1200">
                <a:solidFill>
                  <a:srgbClr val="545859"/>
                </a:solidFill>
                <a:latin typeface="Calibri" panose="020F0502020204030204" pitchFamily="34" charset="0"/>
                <a:cs typeface="Calibri" panose="020F0502020204030204" pitchFamily="34" charset="0"/>
              </a:rPr>
              <a:t>Le </a:t>
            </a:r>
            <a:r>
              <a:rPr lang="fr-FR" sz="1200" b="1">
                <a:solidFill>
                  <a:srgbClr val="545859"/>
                </a:solidFill>
                <a:latin typeface="Calibri" panose="020F0502020204030204" pitchFamily="34" charset="0"/>
                <a:cs typeface="Calibri" panose="020F0502020204030204" pitchFamily="34" charset="0"/>
              </a:rPr>
              <a:t>consentement du patient est présumé si le professionnel fait partie de l’équipe de soins </a:t>
            </a:r>
            <a:r>
              <a:rPr lang="fr-FR" sz="1200">
                <a:solidFill>
                  <a:srgbClr val="545859"/>
                </a:solidFill>
                <a:latin typeface="Calibri" panose="020F0502020204030204" pitchFamily="34" charset="0"/>
                <a:cs typeface="Calibri" panose="020F0502020204030204" pitchFamily="34" charset="0"/>
              </a:rPr>
              <a:t>(articles L.1110-4 et R.1111-46 du CSP). Il doit être informé et peut s’opposer sans motif légitime.</a:t>
            </a:r>
          </a:p>
          <a:p>
            <a:pPr algn="just"/>
            <a:r>
              <a:rPr lang="fr-FR" sz="1200">
                <a:solidFill>
                  <a:srgbClr val="545859"/>
                </a:solidFill>
                <a:latin typeface="Calibri" panose="020F0502020204030204" pitchFamily="34" charset="0"/>
                <a:cs typeface="Calibri" panose="020F0502020204030204" pitchFamily="34" charset="0"/>
              </a:rPr>
              <a:t>Sinon, le consentement explicite du patient doit être recueilli à chaque consultation (art. L.1111-17 III et D.1110-3-1 du CSP).</a:t>
            </a:r>
          </a:p>
        </p:txBody>
      </p:sp>
      <p:sp>
        <p:nvSpPr>
          <p:cNvPr id="13" name="TextBox 48">
            <a:extLst>
              <a:ext uri="{FF2B5EF4-FFF2-40B4-BE49-F238E27FC236}">
                <a16:creationId xmlns:a16="http://schemas.microsoft.com/office/drawing/2014/main" id="{8BB67C19-8A04-440F-89A5-E34C47D5FDF0}"/>
              </a:ext>
            </a:extLst>
          </p:cNvPr>
          <p:cNvSpPr txBox="1"/>
          <p:nvPr/>
        </p:nvSpPr>
        <p:spPr>
          <a:xfrm>
            <a:off x="1170256" y="3056596"/>
            <a:ext cx="6508738" cy="892552"/>
          </a:xfrm>
          <a:prstGeom prst="rect">
            <a:avLst/>
          </a:prstGeom>
          <a:noFill/>
        </p:spPr>
        <p:txBody>
          <a:bodyPr wrap="square">
            <a:spAutoFit/>
          </a:bodyPr>
          <a:lstStyle/>
          <a:p>
            <a:pPr algn="just"/>
            <a:r>
              <a:rPr lang="fr-FR" sz="1600" b="1">
                <a:solidFill>
                  <a:srgbClr val="298478"/>
                </a:solidFill>
                <a:latin typeface="Calibri" panose="020F0502020204030204" pitchFamily="34" charset="0"/>
                <a:cs typeface="Calibri" panose="020F0502020204030204" pitchFamily="34" charset="0"/>
              </a:rPr>
              <a:t>Matrice d’habilitation</a:t>
            </a:r>
          </a:p>
          <a:p>
            <a:pPr algn="just"/>
            <a:r>
              <a:rPr lang="fr-FR" sz="1200">
                <a:solidFill>
                  <a:srgbClr val="545859"/>
                </a:solidFill>
                <a:latin typeface="Calibri" panose="020F0502020204030204" pitchFamily="34" charset="0"/>
                <a:cs typeface="Calibri" panose="020F0502020204030204" pitchFamily="34" charset="0"/>
              </a:rPr>
              <a:t>Les accès en consultation sont définis par la </a:t>
            </a:r>
            <a:r>
              <a:rPr lang="fr-FR" sz="1200">
                <a:solidFill>
                  <a:srgbClr val="545859"/>
                </a:solidFill>
                <a:latin typeface="Calibri" panose="020F0502020204030204" pitchFamily="34" charset="0"/>
                <a:cs typeface="Calibri" panose="020F0502020204030204" pitchFamily="34" charset="0"/>
                <a:hlinkClick r:id="rId6"/>
              </a:rPr>
              <a:t>matrice d’habilitations du DMP</a:t>
            </a:r>
            <a:r>
              <a:rPr lang="fr-FR" sz="1200">
                <a:solidFill>
                  <a:srgbClr val="545859"/>
                </a:solidFill>
                <a:latin typeface="Calibri" panose="020F0502020204030204" pitchFamily="34" charset="0"/>
                <a:cs typeface="Calibri" panose="020F0502020204030204" pitchFamily="34" charset="0"/>
              </a:rPr>
              <a:t>. Les accès aux documents dépendent du code profession (spécialité et discipline) du professionnel intervenant dans le système de santé. </a:t>
            </a:r>
          </a:p>
        </p:txBody>
      </p:sp>
      <p:sp>
        <p:nvSpPr>
          <p:cNvPr id="14" name="Oval 1">
            <a:extLst>
              <a:ext uri="{FF2B5EF4-FFF2-40B4-BE49-F238E27FC236}">
                <a16:creationId xmlns:a16="http://schemas.microsoft.com/office/drawing/2014/main" id="{5DF2BA39-42D6-48B2-A864-2C90483ED8D1}"/>
              </a:ext>
            </a:extLst>
          </p:cNvPr>
          <p:cNvSpPr>
            <a:spLocks noChangeAspect="1"/>
          </p:cNvSpPr>
          <p:nvPr/>
        </p:nvSpPr>
        <p:spPr>
          <a:xfrm>
            <a:off x="165947" y="3343855"/>
            <a:ext cx="206478" cy="206478"/>
          </a:xfrm>
          <a:prstGeom prst="ellipse">
            <a:avLst/>
          </a:prstGeom>
          <a:solidFill>
            <a:srgbClr val="298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Oval 22">
            <a:extLst>
              <a:ext uri="{FF2B5EF4-FFF2-40B4-BE49-F238E27FC236}">
                <a16:creationId xmlns:a16="http://schemas.microsoft.com/office/drawing/2014/main" id="{0B51DC20-2BA5-4F53-86FC-11660E66EB3E}"/>
              </a:ext>
            </a:extLst>
          </p:cNvPr>
          <p:cNvSpPr>
            <a:spLocks noChangeAspect="1"/>
          </p:cNvSpPr>
          <p:nvPr/>
        </p:nvSpPr>
        <p:spPr>
          <a:xfrm>
            <a:off x="165947" y="2313326"/>
            <a:ext cx="206478" cy="206478"/>
          </a:xfrm>
          <a:prstGeom prst="ellipse">
            <a:avLst/>
          </a:prstGeom>
          <a:solidFill>
            <a:srgbClr val="29847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Oval 24">
            <a:extLst>
              <a:ext uri="{FF2B5EF4-FFF2-40B4-BE49-F238E27FC236}">
                <a16:creationId xmlns:a16="http://schemas.microsoft.com/office/drawing/2014/main" id="{1EA71AD1-4D3C-429F-AB20-F4E92203FE6A}"/>
              </a:ext>
            </a:extLst>
          </p:cNvPr>
          <p:cNvSpPr>
            <a:spLocks noChangeAspect="1"/>
          </p:cNvSpPr>
          <p:nvPr/>
        </p:nvSpPr>
        <p:spPr>
          <a:xfrm>
            <a:off x="165947" y="4898877"/>
            <a:ext cx="206478" cy="206478"/>
          </a:xfrm>
          <a:prstGeom prst="ellipse">
            <a:avLst/>
          </a:prstGeom>
          <a:solidFill>
            <a:srgbClr val="298478">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TextBox 25">
            <a:extLst>
              <a:ext uri="{FF2B5EF4-FFF2-40B4-BE49-F238E27FC236}">
                <a16:creationId xmlns:a16="http://schemas.microsoft.com/office/drawing/2014/main" id="{39B2789A-A411-4571-8F4C-AD1D80A6BA12}"/>
              </a:ext>
            </a:extLst>
          </p:cNvPr>
          <p:cNvSpPr txBox="1"/>
          <p:nvPr/>
        </p:nvSpPr>
        <p:spPr>
          <a:xfrm>
            <a:off x="1170256" y="4621241"/>
            <a:ext cx="6508738" cy="892552"/>
          </a:xfrm>
          <a:prstGeom prst="rect">
            <a:avLst/>
          </a:prstGeom>
          <a:noFill/>
        </p:spPr>
        <p:txBody>
          <a:bodyPr wrap="square">
            <a:spAutoFit/>
          </a:bodyPr>
          <a:lstStyle/>
          <a:p>
            <a:pPr algn="just"/>
            <a:r>
              <a:rPr lang="fr-FR" sz="1600" b="1">
                <a:solidFill>
                  <a:srgbClr val="BEDAD6"/>
                </a:solidFill>
                <a:latin typeface="Calibri" panose="020F0502020204030204" pitchFamily="34" charset="0"/>
                <a:cs typeface="Calibri" panose="020F0502020204030204" pitchFamily="34" charset="0"/>
              </a:rPr>
              <a:t>Proportionnalité et minimisation des données</a:t>
            </a:r>
          </a:p>
          <a:p>
            <a:pPr algn="just"/>
            <a:r>
              <a:rPr lang="fr-FR" sz="1200">
                <a:solidFill>
                  <a:srgbClr val="545859"/>
                </a:solidFill>
                <a:latin typeface="Calibri" panose="020F0502020204030204" pitchFamily="34" charset="0"/>
                <a:cs typeface="Calibri" panose="020F0502020204030204" pitchFamily="34" charset="0"/>
              </a:rPr>
              <a:t>L’accès au DMP doit se faire dans le respect des règles de proportionnalité et de minimisation des données. Ainsi le professionnel ne peut consulter que les données strictement nécessaire à la prise en charge du patient. </a:t>
            </a:r>
          </a:p>
        </p:txBody>
      </p:sp>
      <p:cxnSp>
        <p:nvCxnSpPr>
          <p:cNvPr id="18" name="Straight Connector 7">
            <a:extLst>
              <a:ext uri="{FF2B5EF4-FFF2-40B4-BE49-F238E27FC236}">
                <a16:creationId xmlns:a16="http://schemas.microsoft.com/office/drawing/2014/main" id="{E07AC5F6-9BDE-429B-89D9-0595D72865B1}"/>
              </a:ext>
            </a:extLst>
          </p:cNvPr>
          <p:cNvCxnSpPr>
            <a:cxnSpLocks/>
            <a:stCxn id="15" idx="4"/>
            <a:endCxn id="14" idx="0"/>
          </p:cNvCxnSpPr>
          <p:nvPr/>
        </p:nvCxnSpPr>
        <p:spPr>
          <a:xfrm>
            <a:off x="269186" y="2519804"/>
            <a:ext cx="0" cy="824051"/>
          </a:xfrm>
          <a:prstGeom prst="line">
            <a:avLst/>
          </a:prstGeom>
          <a:noFill/>
          <a:ln w="3175" cap="flat" cmpd="sng" algn="ctr">
            <a:solidFill>
              <a:srgbClr val="545859"/>
            </a:solidFill>
            <a:prstDash val="solid"/>
            <a:miter lim="800000"/>
          </a:ln>
          <a:effectLst/>
        </p:spPr>
      </p:cxnSp>
      <p:cxnSp>
        <p:nvCxnSpPr>
          <p:cNvPr id="19" name="Straight Connector 29">
            <a:extLst>
              <a:ext uri="{FF2B5EF4-FFF2-40B4-BE49-F238E27FC236}">
                <a16:creationId xmlns:a16="http://schemas.microsoft.com/office/drawing/2014/main" id="{805ABD61-2438-4026-B0E2-1DFB0C4C9C5E}"/>
              </a:ext>
            </a:extLst>
          </p:cNvPr>
          <p:cNvCxnSpPr>
            <a:cxnSpLocks/>
            <a:stCxn id="14" idx="4"/>
            <a:endCxn id="22" idx="0"/>
          </p:cNvCxnSpPr>
          <p:nvPr/>
        </p:nvCxnSpPr>
        <p:spPr>
          <a:xfrm>
            <a:off x="269186" y="3550333"/>
            <a:ext cx="0" cy="537344"/>
          </a:xfrm>
          <a:prstGeom prst="line">
            <a:avLst/>
          </a:prstGeom>
          <a:noFill/>
          <a:ln w="3175" cap="flat" cmpd="sng" algn="ctr">
            <a:solidFill>
              <a:srgbClr val="545859"/>
            </a:solidFill>
            <a:prstDash val="solid"/>
            <a:miter lim="800000"/>
          </a:ln>
          <a:effectLst/>
        </p:spPr>
      </p:cxnSp>
      <p:pic>
        <p:nvPicPr>
          <p:cNvPr id="20" name="Graphic 19" descr="Zoom out outline">
            <a:extLst>
              <a:ext uri="{FF2B5EF4-FFF2-40B4-BE49-F238E27FC236}">
                <a16:creationId xmlns:a16="http://schemas.microsoft.com/office/drawing/2014/main" id="{211BB2DA-24E8-4943-8571-400952603650}"/>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97856" y="4728630"/>
            <a:ext cx="546968" cy="546968"/>
          </a:xfrm>
          <a:prstGeom prst="rect">
            <a:avLst/>
          </a:prstGeom>
        </p:spPr>
      </p:pic>
      <p:sp>
        <p:nvSpPr>
          <p:cNvPr id="21" name="TextBox 48">
            <a:extLst>
              <a:ext uri="{FF2B5EF4-FFF2-40B4-BE49-F238E27FC236}">
                <a16:creationId xmlns:a16="http://schemas.microsoft.com/office/drawing/2014/main" id="{8BB67C19-8A04-440F-89A5-E34C47D5FDF0}"/>
              </a:ext>
            </a:extLst>
          </p:cNvPr>
          <p:cNvSpPr txBox="1"/>
          <p:nvPr/>
        </p:nvSpPr>
        <p:spPr>
          <a:xfrm>
            <a:off x="1170256" y="3890834"/>
            <a:ext cx="6508737" cy="707886"/>
          </a:xfrm>
          <a:prstGeom prst="rect">
            <a:avLst/>
          </a:prstGeom>
          <a:noFill/>
        </p:spPr>
        <p:txBody>
          <a:bodyPr wrap="square">
            <a:spAutoFit/>
          </a:bodyPr>
          <a:lstStyle/>
          <a:p>
            <a:r>
              <a:rPr lang="fr-FR" sz="1600" b="1">
                <a:solidFill>
                  <a:srgbClr val="85B9B2"/>
                </a:solidFill>
                <a:latin typeface="Calibri" panose="020F0502020204030204" pitchFamily="34" charset="0"/>
                <a:cs typeface="Calibri" panose="020F0502020204030204" pitchFamily="34" charset="0"/>
              </a:rPr>
              <a:t>Authentification nominative directe ou indirecte</a:t>
            </a:r>
            <a:r>
              <a:rPr lang="fr-FR" sz="1600" b="1">
                <a:solidFill>
                  <a:srgbClr val="298478"/>
                </a:solidFill>
                <a:latin typeface="Calibri" panose="020F0502020204030204" pitchFamily="34" charset="0"/>
                <a:cs typeface="Calibri" panose="020F0502020204030204" pitchFamily="34" charset="0"/>
              </a:rPr>
              <a:t/>
            </a:r>
            <a:br>
              <a:rPr lang="fr-FR" sz="1600" b="1">
                <a:solidFill>
                  <a:srgbClr val="298478"/>
                </a:solidFill>
                <a:latin typeface="Calibri" panose="020F0502020204030204" pitchFamily="34" charset="0"/>
                <a:cs typeface="Calibri" panose="020F0502020204030204" pitchFamily="34" charset="0"/>
              </a:rPr>
            </a:br>
            <a:r>
              <a:rPr lang="fr-FR" sz="1200">
                <a:solidFill>
                  <a:srgbClr val="545859"/>
                </a:solidFill>
                <a:latin typeface="Calibri" panose="020F0502020204030204" pitchFamily="34" charset="0"/>
                <a:cs typeface="Calibri" panose="020F0502020204030204" pitchFamily="34" charset="0"/>
              </a:rPr>
              <a:t>Le professionnel doit obligatoirement être authentifié avec sa carte CPS / e-CPS ou avec une connexion via le mode AIR/AIR simplifié. </a:t>
            </a:r>
          </a:p>
        </p:txBody>
      </p:sp>
      <p:sp>
        <p:nvSpPr>
          <p:cNvPr id="22" name="Oval 24">
            <a:extLst>
              <a:ext uri="{FF2B5EF4-FFF2-40B4-BE49-F238E27FC236}">
                <a16:creationId xmlns:a16="http://schemas.microsoft.com/office/drawing/2014/main" id="{1EA71AD1-4D3C-429F-AB20-F4E92203FE6A}"/>
              </a:ext>
            </a:extLst>
          </p:cNvPr>
          <p:cNvSpPr>
            <a:spLocks noChangeAspect="1"/>
          </p:cNvSpPr>
          <p:nvPr/>
        </p:nvSpPr>
        <p:spPr>
          <a:xfrm>
            <a:off x="165947" y="4087677"/>
            <a:ext cx="206478" cy="206478"/>
          </a:xfrm>
          <a:prstGeom prst="ellipse">
            <a:avLst/>
          </a:prstGeom>
          <a:solidFill>
            <a:srgbClr val="298478">
              <a:alpha val="5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23" name="Straight Connector 41">
            <a:extLst>
              <a:ext uri="{FF2B5EF4-FFF2-40B4-BE49-F238E27FC236}">
                <a16:creationId xmlns:a16="http://schemas.microsoft.com/office/drawing/2014/main" id="{8B00CB76-BF47-48BA-9CB1-B1037575DF27}"/>
              </a:ext>
            </a:extLst>
          </p:cNvPr>
          <p:cNvCxnSpPr>
            <a:cxnSpLocks/>
            <a:stCxn id="22" idx="4"/>
            <a:endCxn id="16" idx="0"/>
          </p:cNvCxnSpPr>
          <p:nvPr/>
        </p:nvCxnSpPr>
        <p:spPr>
          <a:xfrm>
            <a:off x="269186" y="4294155"/>
            <a:ext cx="0" cy="604722"/>
          </a:xfrm>
          <a:prstGeom prst="line">
            <a:avLst/>
          </a:prstGeom>
          <a:noFill/>
          <a:ln w="3175" cap="flat" cmpd="sng" algn="ctr">
            <a:solidFill>
              <a:srgbClr val="545859"/>
            </a:solidFill>
            <a:prstDash val="solid"/>
            <a:miter lim="800000"/>
          </a:ln>
          <a:effectLst/>
        </p:spPr>
      </p:cxnSp>
      <p:grpSp>
        <p:nvGrpSpPr>
          <p:cNvPr id="24" name="Group 42">
            <a:extLst>
              <a:ext uri="{FF2B5EF4-FFF2-40B4-BE49-F238E27FC236}">
                <a16:creationId xmlns:a16="http://schemas.microsoft.com/office/drawing/2014/main" id="{33E1D655-C5CE-4D27-A247-C8836430CF0F}"/>
              </a:ext>
            </a:extLst>
          </p:cNvPr>
          <p:cNvGrpSpPr>
            <a:grpSpLocks noChangeAspect="1"/>
          </p:cNvGrpSpPr>
          <p:nvPr/>
        </p:nvGrpSpPr>
        <p:grpSpPr>
          <a:xfrm>
            <a:off x="411340" y="2056565"/>
            <a:ext cx="720000" cy="720000"/>
            <a:chOff x="4984753" y="5326476"/>
            <a:chExt cx="1290280" cy="1290280"/>
          </a:xfrm>
        </p:grpSpPr>
        <p:pic>
          <p:nvPicPr>
            <p:cNvPr id="25" name="Graphic 43" descr="Monitor outline">
              <a:extLst>
                <a:ext uri="{FF2B5EF4-FFF2-40B4-BE49-F238E27FC236}">
                  <a16:creationId xmlns:a16="http://schemas.microsoft.com/office/drawing/2014/main" id="{9A7D1342-C00B-40C8-9CAB-FD20255B8B0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4984753" y="5326476"/>
              <a:ext cx="1290280" cy="1290280"/>
            </a:xfrm>
            <a:prstGeom prst="rect">
              <a:avLst/>
            </a:prstGeom>
          </p:spPr>
        </p:pic>
        <p:grpSp>
          <p:nvGrpSpPr>
            <p:cNvPr id="26" name="Group 45">
              <a:extLst>
                <a:ext uri="{FF2B5EF4-FFF2-40B4-BE49-F238E27FC236}">
                  <a16:creationId xmlns:a16="http://schemas.microsoft.com/office/drawing/2014/main" id="{20C6979E-0C02-413F-B49E-F6EF69C3776B}"/>
                </a:ext>
              </a:extLst>
            </p:cNvPr>
            <p:cNvGrpSpPr>
              <a:grpSpLocks noChangeAspect="1"/>
            </p:cNvGrpSpPr>
            <p:nvPr/>
          </p:nvGrpSpPr>
          <p:grpSpPr>
            <a:xfrm>
              <a:off x="5240324" y="5652350"/>
              <a:ext cx="779138" cy="371072"/>
              <a:chOff x="2366236" y="2745314"/>
              <a:chExt cx="1399045" cy="666309"/>
            </a:xfrm>
          </p:grpSpPr>
          <p:pic>
            <p:nvPicPr>
              <p:cNvPr id="28" name="Graphic 47" descr="Badge Cross outline">
                <a:extLst>
                  <a:ext uri="{FF2B5EF4-FFF2-40B4-BE49-F238E27FC236}">
                    <a16:creationId xmlns:a16="http://schemas.microsoft.com/office/drawing/2014/main" id="{74AB4822-F234-4909-AE00-2909EF434CA5}"/>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3098974" y="2745314"/>
                <a:ext cx="666307" cy="666307"/>
              </a:xfrm>
              <a:prstGeom prst="rect">
                <a:avLst/>
              </a:prstGeom>
            </p:spPr>
          </p:pic>
          <p:pic>
            <p:nvPicPr>
              <p:cNvPr id="29" name="Graphic 49" descr="Badge Tick1 outline">
                <a:extLst>
                  <a:ext uri="{FF2B5EF4-FFF2-40B4-BE49-F238E27FC236}">
                    <a16:creationId xmlns:a16="http://schemas.microsoft.com/office/drawing/2014/main" id="{A3E7896D-4EC3-4E64-8C86-D5ABDD08917A}"/>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2366236" y="2745316"/>
                <a:ext cx="666307" cy="666307"/>
              </a:xfrm>
              <a:prstGeom prst="rect">
                <a:avLst/>
              </a:prstGeom>
            </p:spPr>
          </p:pic>
        </p:grpSp>
        <p:sp>
          <p:nvSpPr>
            <p:cNvPr id="27" name="Isosceles Triangle 11">
              <a:extLst>
                <a:ext uri="{FF2B5EF4-FFF2-40B4-BE49-F238E27FC236}">
                  <a16:creationId xmlns:a16="http://schemas.microsoft.com/office/drawing/2014/main" id="{D4029B0F-4B82-4A35-89E0-8D4D8656F6F2}"/>
                </a:ext>
              </a:extLst>
            </p:cNvPr>
            <p:cNvSpPr>
              <a:spLocks noChangeAspect="1"/>
            </p:cNvSpPr>
            <p:nvPr/>
          </p:nvSpPr>
          <p:spPr>
            <a:xfrm rot="18796882">
              <a:off x="5569506" y="5982074"/>
              <a:ext cx="133748" cy="139563"/>
            </a:xfrm>
            <a:custGeom>
              <a:avLst/>
              <a:gdLst>
                <a:gd name="connsiteX0" fmla="*/ 0 w 876300"/>
                <a:gd name="connsiteY0" fmla="*/ 914400 h 914400"/>
                <a:gd name="connsiteX1" fmla="*/ 438150 w 876300"/>
                <a:gd name="connsiteY1" fmla="*/ 0 h 914400"/>
                <a:gd name="connsiteX2" fmla="*/ 876300 w 876300"/>
                <a:gd name="connsiteY2" fmla="*/ 914400 h 914400"/>
                <a:gd name="connsiteX3" fmla="*/ 0 w 876300"/>
                <a:gd name="connsiteY3" fmla="*/ 914400 h 914400"/>
                <a:gd name="connsiteX0" fmla="*/ 0 w 876300"/>
                <a:gd name="connsiteY0" fmla="*/ 914400 h 914400"/>
                <a:gd name="connsiteX1" fmla="*/ 438150 w 876300"/>
                <a:gd name="connsiteY1" fmla="*/ 0 h 914400"/>
                <a:gd name="connsiteX2" fmla="*/ 876300 w 876300"/>
                <a:gd name="connsiteY2" fmla="*/ 914400 h 914400"/>
                <a:gd name="connsiteX3" fmla="*/ 432435 w 876300"/>
                <a:gd name="connsiteY3" fmla="*/ 582930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34340 w 876300"/>
                <a:gd name="connsiteY3" fmla="*/ 680085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34340 w 876300"/>
                <a:gd name="connsiteY3" fmla="*/ 680085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34340 w 876300"/>
                <a:gd name="connsiteY3" fmla="*/ 680085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34340 w 876300"/>
                <a:gd name="connsiteY3" fmla="*/ 680085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34340 w 876300"/>
                <a:gd name="connsiteY3" fmla="*/ 680085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43865 w 876300"/>
                <a:gd name="connsiteY3" fmla="*/ 777240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43865 w 876300"/>
                <a:gd name="connsiteY3" fmla="*/ 777240 h 914400"/>
                <a:gd name="connsiteX4" fmla="*/ 0 w 876300"/>
                <a:gd name="connsiteY4" fmla="*/ 914400 h 914400"/>
                <a:gd name="connsiteX0" fmla="*/ 0 w 876300"/>
                <a:gd name="connsiteY0" fmla="*/ 914400 h 914400"/>
                <a:gd name="connsiteX1" fmla="*/ 438150 w 876300"/>
                <a:gd name="connsiteY1" fmla="*/ 0 h 914400"/>
                <a:gd name="connsiteX2" fmla="*/ 876300 w 876300"/>
                <a:gd name="connsiteY2" fmla="*/ 914400 h 914400"/>
                <a:gd name="connsiteX3" fmla="*/ 443865 w 876300"/>
                <a:gd name="connsiteY3" fmla="*/ 777240 h 914400"/>
                <a:gd name="connsiteX4" fmla="*/ 0 w 8763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 h="914400">
                  <a:moveTo>
                    <a:pt x="0" y="914400"/>
                  </a:moveTo>
                  <a:lnTo>
                    <a:pt x="438150" y="0"/>
                  </a:lnTo>
                  <a:lnTo>
                    <a:pt x="876300" y="914400"/>
                  </a:lnTo>
                  <a:cubicBezTo>
                    <a:pt x="439420" y="777240"/>
                    <a:pt x="623570" y="828675"/>
                    <a:pt x="443865" y="777240"/>
                  </a:cubicBezTo>
                  <a:lnTo>
                    <a:pt x="0" y="914400"/>
                  </a:lnTo>
                  <a:close/>
                </a:path>
              </a:pathLst>
            </a:custGeom>
            <a:solidFill>
              <a:srgbClr val="545859">
                <a:lumMod val="20000"/>
                <a:lumOff val="80000"/>
              </a:srgbClr>
            </a:solidFill>
            <a:ln w="12700" cap="flat" cmpd="sng" algn="ctr">
              <a:solidFill>
                <a:srgbClr val="545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30" name="Graphic 13" descr="Folder Search outline">
            <a:extLst>
              <a:ext uri="{FF2B5EF4-FFF2-40B4-BE49-F238E27FC236}">
                <a16:creationId xmlns:a16="http://schemas.microsoft.com/office/drawing/2014/main" id="{C6C2AE90-43FB-4E6A-BBAF-820F3D7DDED1}"/>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497856" y="3917432"/>
            <a:ext cx="546968" cy="546968"/>
          </a:xfrm>
          <a:prstGeom prst="rect">
            <a:avLst/>
          </a:prstGeom>
        </p:spPr>
      </p:pic>
      <p:grpSp>
        <p:nvGrpSpPr>
          <p:cNvPr id="34" name="Groupe 33"/>
          <p:cNvGrpSpPr/>
          <p:nvPr/>
        </p:nvGrpSpPr>
        <p:grpSpPr>
          <a:xfrm>
            <a:off x="590690" y="5407504"/>
            <a:ext cx="7123963" cy="789425"/>
            <a:chOff x="590690" y="5407504"/>
            <a:chExt cx="7123963" cy="789425"/>
          </a:xfrm>
        </p:grpSpPr>
        <p:sp>
          <p:nvSpPr>
            <p:cNvPr id="31" name="TextBox 28">
              <a:extLst>
                <a:ext uri="{FF2B5EF4-FFF2-40B4-BE49-F238E27FC236}">
                  <a16:creationId xmlns:a16="http://schemas.microsoft.com/office/drawing/2014/main" id="{4E1F0DBB-1B84-4994-BBD5-A7ADC411DE37}"/>
                </a:ext>
              </a:extLst>
            </p:cNvPr>
            <p:cNvSpPr txBox="1"/>
            <p:nvPr/>
          </p:nvSpPr>
          <p:spPr>
            <a:xfrm>
              <a:off x="590690" y="5656929"/>
              <a:ext cx="7123963" cy="540000"/>
            </a:xfrm>
            <a:prstGeom prst="rect">
              <a:avLst/>
            </a:prstGeom>
            <a:noFill/>
            <a:ln>
              <a:solidFill>
                <a:srgbClr val="007FAD"/>
              </a:solidFill>
            </a:ln>
          </p:spPr>
          <p:txBody>
            <a:bodyPr wrap="square" lIns="144000" tIns="216000" rIns="144000" bIns="144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545859"/>
                  </a:solidFill>
                  <a:effectLst/>
                  <a:uLnTx/>
                  <a:uFillTx/>
                  <a:latin typeface="Calibri" panose="020F0502020204030204" pitchFamily="34" charset="0"/>
                  <a:cs typeface="Calibri" panose="020F0502020204030204" pitchFamily="34" charset="0"/>
                </a:rPr>
                <a:t>Tous les accès au DMP d’un patient sont tracés dans l’historique d’activité</a:t>
              </a:r>
              <a:r>
                <a:rPr kumimoji="0" lang="fr-FR" sz="1100" b="0" i="0" u="none" strike="noStrike" kern="0" cap="none" spc="0" normalizeH="0" baseline="0" noProof="0">
                  <a:ln>
                    <a:noFill/>
                  </a:ln>
                  <a:solidFill>
                    <a:srgbClr val="545859"/>
                  </a:solidFill>
                  <a:effectLst/>
                  <a:uLnTx/>
                  <a:uFillTx/>
                  <a:latin typeface="Calibri" panose="020F0502020204030204" pitchFamily="34" charset="0"/>
                  <a:cs typeface="Calibri" panose="020F0502020204030204" pitchFamily="34" charset="0"/>
                </a:rPr>
                <a:t>, disponible dans son profil Mon espace santé. Il est également notifié (email ou courrier postal) de chaque premier accès par un professionnel.</a:t>
              </a:r>
            </a:p>
          </p:txBody>
        </p:sp>
        <p:sp>
          <p:nvSpPr>
            <p:cNvPr id="32" name="Oval 30">
              <a:extLst>
                <a:ext uri="{FF2B5EF4-FFF2-40B4-BE49-F238E27FC236}">
                  <a16:creationId xmlns:a16="http://schemas.microsoft.com/office/drawing/2014/main" id="{DB3A3174-2FB9-4874-B3CF-8BBE1C1788C1}"/>
                </a:ext>
              </a:extLst>
            </p:cNvPr>
            <p:cNvSpPr>
              <a:spLocks noChangeAspect="1"/>
            </p:cNvSpPr>
            <p:nvPr/>
          </p:nvSpPr>
          <p:spPr>
            <a:xfrm>
              <a:off x="3873319" y="5407504"/>
              <a:ext cx="565984" cy="355714"/>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33" name="Graphic 31" descr="Information outline">
              <a:extLst>
                <a:ext uri="{FF2B5EF4-FFF2-40B4-BE49-F238E27FC236}">
                  <a16:creationId xmlns:a16="http://schemas.microsoft.com/office/drawing/2014/main" id="{64946874-C074-4AA6-AAE2-41F35F65F4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3966224" y="5448209"/>
              <a:ext cx="372894" cy="372894"/>
            </a:xfrm>
            <a:prstGeom prst="rect">
              <a:avLst/>
            </a:prstGeom>
          </p:spPr>
        </p:pic>
      </p:grpSp>
    </p:spTree>
    <p:extLst>
      <p:ext uri="{BB962C8B-B14F-4D97-AF65-F5344CB8AC3E}">
        <p14:creationId xmlns:p14="http://schemas.microsoft.com/office/powerpoint/2010/main" val="146247927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27</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a:t>Transparence et gestion de la confidentialité : le patient garde la main !</a:t>
            </a:r>
          </a:p>
        </p:txBody>
      </p:sp>
      <p:sp>
        <p:nvSpPr>
          <p:cNvPr id="5" name="TextBox 4">
            <a:extLst>
              <a:ext uri="{FF2B5EF4-FFF2-40B4-BE49-F238E27FC236}">
                <a16:creationId xmlns:a16="http://schemas.microsoft.com/office/drawing/2014/main" id="{CD5C20F5-5F85-41ED-B895-4A11B8EC4792}"/>
              </a:ext>
            </a:extLst>
          </p:cNvPr>
          <p:cNvSpPr txBox="1"/>
          <p:nvPr/>
        </p:nvSpPr>
        <p:spPr>
          <a:xfrm>
            <a:off x="1437475" y="3346332"/>
            <a:ext cx="2835506" cy="1200329"/>
          </a:xfrm>
          <a:prstGeom prst="rect">
            <a:avLst/>
          </a:prstGeom>
          <a:noFill/>
        </p:spPr>
        <p:txBody>
          <a:bodyPr wrap="square">
            <a:spAutoFit/>
          </a:bodyPr>
          <a:lstStyle/>
          <a:p>
            <a:pPr algn="ctr"/>
            <a:r>
              <a:rPr lang="fr-FR" sz="1200">
                <a:solidFill>
                  <a:srgbClr val="545859"/>
                </a:solidFill>
                <a:latin typeface="Calibri" panose="020F0502020204030204" pitchFamily="34" charset="0"/>
                <a:ea typeface="Times New Roman" panose="02020603050405020304" pitchFamily="18" charset="0"/>
                <a:cs typeface="Calibri" panose="020F0502020204030204" pitchFamily="34" charset="0"/>
              </a:rPr>
              <a:t>Le patient peut masquer l’ensemble de ses documents aux professionnels. Dans ce cas, seuls le professionnel administrateur* et l’auteur du document peuvent voir les documents du patient (articles R.1111-49 et R.1111-54 du CSP).</a:t>
            </a:r>
            <a:endParaRPr lang="fr-FR" sz="1200">
              <a:solidFill>
                <a:srgbClr val="545859"/>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6">
            <a:extLst>
              <a:ext uri="{FF2B5EF4-FFF2-40B4-BE49-F238E27FC236}">
                <a16:creationId xmlns:a16="http://schemas.microsoft.com/office/drawing/2014/main" id="{08EA0240-E24D-4B6B-B387-3C4874BC88FD}"/>
              </a:ext>
            </a:extLst>
          </p:cNvPr>
          <p:cNvSpPr txBox="1">
            <a:spLocks/>
          </p:cNvSpPr>
          <p:nvPr/>
        </p:nvSpPr>
        <p:spPr>
          <a:xfrm>
            <a:off x="285573" y="1232917"/>
            <a:ext cx="11644289" cy="460535"/>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defRPr/>
            </a:pPr>
            <a:r>
              <a:rPr lang="fr-FR" sz="1600">
                <a:solidFill>
                  <a:srgbClr val="007FAD"/>
                </a:solidFill>
                <a:latin typeface="Calibri" panose="020F0502020204030204" pitchFamily="34" charset="0"/>
                <a:cs typeface="Calibri" panose="020F0502020204030204" pitchFamily="34" charset="0"/>
              </a:rPr>
              <a:t>Le patient peut gérer la confidentialité unitaire ou globale de ses documents dans sont profil Mon espace santé et/ou bloquer un professionnel de santé (pour l’alimentation et la consultation).</a:t>
            </a:r>
          </a:p>
        </p:txBody>
      </p:sp>
      <p:pic>
        <p:nvPicPr>
          <p:cNvPr id="7" name="Picture 6">
            <a:extLst>
              <a:ext uri="{FF2B5EF4-FFF2-40B4-BE49-F238E27FC236}">
                <a16:creationId xmlns:a16="http://schemas.microsoft.com/office/drawing/2014/main" id="{F69F6399-3D01-4E51-BA46-C9FF6EE56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483" y="2260233"/>
            <a:ext cx="421159" cy="421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46DEEF95-C233-463A-A607-31907F7EA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626" y="2280834"/>
            <a:ext cx="408649" cy="408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3F4A04E-0AB2-457B-825D-174ABE7B2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877" y="2648416"/>
            <a:ext cx="785819" cy="7921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1">
            <a:extLst>
              <a:ext uri="{FF2B5EF4-FFF2-40B4-BE49-F238E27FC236}">
                <a16:creationId xmlns:a16="http://schemas.microsoft.com/office/drawing/2014/main" id="{53731CBC-E79D-40FC-A978-ED371422D58D}"/>
              </a:ext>
            </a:extLst>
          </p:cNvPr>
          <p:cNvSpPr txBox="1"/>
          <p:nvPr/>
        </p:nvSpPr>
        <p:spPr>
          <a:xfrm>
            <a:off x="4219845" y="3332367"/>
            <a:ext cx="2739907" cy="1200329"/>
          </a:xfrm>
          <a:prstGeom prst="rect">
            <a:avLst/>
          </a:prstGeom>
          <a:noFill/>
        </p:spPr>
        <p:txBody>
          <a:bodyPr wrap="square">
            <a:spAutoFit/>
          </a:bodyPr>
          <a:lstStyle/>
          <a:p>
            <a:pPr algn="ctr"/>
            <a:r>
              <a:rPr lang="fr-FR" sz="1200">
                <a:solidFill>
                  <a:srgbClr val="545859"/>
                </a:solidFill>
                <a:latin typeface="Calibri" panose="020F0502020204030204" pitchFamily="34" charset="0"/>
                <a:cs typeface="Calibri" panose="020F0502020204030204" pitchFamily="34" charset="0"/>
              </a:rPr>
              <a:t>Le patient peut définir la confidentialité de chaque document. S’il masque un document, aucun professionnel de santé ne peut le consulter, sauf le professionnel administrateur* et l’auteur du document.</a:t>
            </a:r>
          </a:p>
        </p:txBody>
      </p:sp>
      <p:sp>
        <p:nvSpPr>
          <p:cNvPr id="11" name="TextBox 23">
            <a:extLst>
              <a:ext uri="{FF2B5EF4-FFF2-40B4-BE49-F238E27FC236}">
                <a16:creationId xmlns:a16="http://schemas.microsoft.com/office/drawing/2014/main" id="{F9313C7D-5747-4912-98E8-31A26B7BEC1D}"/>
              </a:ext>
            </a:extLst>
          </p:cNvPr>
          <p:cNvSpPr txBox="1"/>
          <p:nvPr/>
        </p:nvSpPr>
        <p:spPr>
          <a:xfrm>
            <a:off x="8522542" y="3670275"/>
            <a:ext cx="1954489" cy="1261884"/>
          </a:xfrm>
          <a:prstGeom prst="rect">
            <a:avLst/>
          </a:prstGeom>
          <a:noFill/>
        </p:spPr>
        <p:txBody>
          <a:bodyPr wrap="square">
            <a:spAutoFit/>
          </a:bodyPr>
          <a:lstStyle/>
          <a:p>
            <a:pPr algn="ctr"/>
            <a:r>
              <a:rPr lang="fr-FR" sz="1400" b="1">
                <a:solidFill>
                  <a:srgbClr val="007FAD"/>
                </a:solidFill>
                <a:latin typeface="Calibri" panose="020F0502020204030204" pitchFamily="34" charset="0"/>
                <a:cs typeface="Calibri" panose="020F0502020204030204" pitchFamily="34" charset="0"/>
              </a:rPr>
              <a:t>Blocage d’un professionnel </a:t>
            </a:r>
          </a:p>
          <a:p>
            <a:pPr algn="ctr"/>
            <a:r>
              <a:rPr lang="fr-FR" sz="1200">
                <a:solidFill>
                  <a:srgbClr val="545859"/>
                </a:solidFill>
                <a:latin typeface="Calibri" panose="020F0502020204030204" pitchFamily="34" charset="0"/>
                <a:cs typeface="Calibri" panose="020F0502020204030204" pitchFamily="34" charset="0"/>
              </a:rPr>
              <a:t>Le patient peut bloquer unitairement et à tout moment des professionnels de santé. </a:t>
            </a:r>
          </a:p>
        </p:txBody>
      </p:sp>
      <p:grpSp>
        <p:nvGrpSpPr>
          <p:cNvPr id="12" name="Groupe 11"/>
          <p:cNvGrpSpPr/>
          <p:nvPr/>
        </p:nvGrpSpPr>
        <p:grpSpPr>
          <a:xfrm>
            <a:off x="285573" y="4950521"/>
            <a:ext cx="11504440" cy="1190515"/>
            <a:chOff x="294809" y="5000546"/>
            <a:chExt cx="11504440" cy="1190515"/>
          </a:xfrm>
        </p:grpSpPr>
        <p:sp>
          <p:nvSpPr>
            <p:cNvPr id="13" name="TextBox 25">
              <a:extLst>
                <a:ext uri="{FF2B5EF4-FFF2-40B4-BE49-F238E27FC236}">
                  <a16:creationId xmlns:a16="http://schemas.microsoft.com/office/drawing/2014/main" id="{FC0549C1-1D1F-4B0C-9083-F2F04248DFBA}"/>
                </a:ext>
              </a:extLst>
            </p:cNvPr>
            <p:cNvSpPr txBox="1"/>
            <p:nvPr/>
          </p:nvSpPr>
          <p:spPr>
            <a:xfrm>
              <a:off x="294809" y="5363061"/>
              <a:ext cx="11504440" cy="828000"/>
            </a:xfrm>
            <a:prstGeom prst="rect">
              <a:avLst/>
            </a:prstGeom>
            <a:noFill/>
            <a:ln>
              <a:solidFill>
                <a:srgbClr val="007FAD"/>
              </a:solidFill>
            </a:ln>
          </p:spPr>
          <p:txBody>
            <a:bodyPr wrap="square" lIns="144000" tIns="288000" rIns="144000" bIns="144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545859"/>
                  </a:solidFill>
                  <a:effectLst/>
                  <a:uLnTx/>
                  <a:uFillTx/>
                  <a:latin typeface="Calibri" panose="020F0502020204030204" pitchFamily="34" charset="0"/>
                  <a:cs typeface="Calibri" panose="020F0502020204030204" pitchFamily="34" charset="0"/>
                </a:rPr>
                <a:t>En cas de suspicion du titulaire sur l’accès d’un professionnel à son DMP, il est possible de contacter le support 3422 afin qu’une instruction soit menée et que d’éventuelles actions (blocage préventif des accès, accompagnement et information de l’usager pour un éventuel  dépôt de plainte ou signalement auprès des Ordres professionnels, etc.) soient lancées en cas de mésusage avéré. </a:t>
              </a:r>
            </a:p>
          </p:txBody>
        </p:sp>
        <p:sp>
          <p:nvSpPr>
            <p:cNvPr id="14" name="Oval 26">
              <a:extLst>
                <a:ext uri="{FF2B5EF4-FFF2-40B4-BE49-F238E27FC236}">
                  <a16:creationId xmlns:a16="http://schemas.microsoft.com/office/drawing/2014/main" id="{08B33F73-90DC-40DE-992A-3C6149DA1F42}"/>
                </a:ext>
              </a:extLst>
            </p:cNvPr>
            <p:cNvSpPr>
              <a:spLocks noChangeAspect="1"/>
            </p:cNvSpPr>
            <p:nvPr/>
          </p:nvSpPr>
          <p:spPr>
            <a:xfrm>
              <a:off x="5735810" y="5000546"/>
              <a:ext cx="564097" cy="564097"/>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5" name="Graphic 27" descr="Information outline">
              <a:extLst>
                <a:ext uri="{FF2B5EF4-FFF2-40B4-BE49-F238E27FC236}">
                  <a16:creationId xmlns:a16="http://schemas.microsoft.com/office/drawing/2014/main" id="{D63FCDF8-BF08-49F5-AE56-9D4591BC30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03805" y="5158062"/>
              <a:ext cx="486447" cy="486447"/>
            </a:xfrm>
            <a:prstGeom prst="rect">
              <a:avLst/>
            </a:prstGeom>
          </p:spPr>
        </p:pic>
      </p:grpSp>
      <p:sp>
        <p:nvSpPr>
          <p:cNvPr id="16" name="TextBox 29">
            <a:extLst>
              <a:ext uri="{FF2B5EF4-FFF2-40B4-BE49-F238E27FC236}">
                <a16:creationId xmlns:a16="http://schemas.microsoft.com/office/drawing/2014/main" id="{055F56F8-E2EB-4EA0-9764-4CADA96D8DF5}"/>
              </a:ext>
            </a:extLst>
          </p:cNvPr>
          <p:cNvSpPr txBox="1"/>
          <p:nvPr/>
        </p:nvSpPr>
        <p:spPr>
          <a:xfrm>
            <a:off x="1493800" y="4616766"/>
            <a:ext cx="5454680" cy="400110"/>
          </a:xfrm>
          <a:prstGeom prst="rect">
            <a:avLst/>
          </a:prstGeom>
          <a:noFill/>
        </p:spPr>
        <p:txBody>
          <a:bodyPr wrap="square">
            <a:spAutoFit/>
          </a:bodyPr>
          <a:lstStyle/>
          <a:p>
            <a:r>
              <a:rPr lang="fr-FR" sz="1000" i="1">
                <a:solidFill>
                  <a:srgbClr val="545859"/>
                </a:solidFill>
                <a:latin typeface="Calibri" panose="020F0502020204030204" pitchFamily="34" charset="0"/>
                <a:cs typeface="Calibri" panose="020F0502020204030204" pitchFamily="34" charset="0"/>
              </a:rPr>
              <a:t>* Professionnel administrateur : professionnel de santé désigné par le patient (choix optionnel) et qui dispose de l’accès à l’ensemble des documents du DMP, même s’ils sont masqués par le patient.</a:t>
            </a:r>
          </a:p>
        </p:txBody>
      </p:sp>
      <p:sp>
        <p:nvSpPr>
          <p:cNvPr id="17" name="TextBox 18">
            <a:extLst>
              <a:ext uri="{FF2B5EF4-FFF2-40B4-BE49-F238E27FC236}">
                <a16:creationId xmlns:a16="http://schemas.microsoft.com/office/drawing/2014/main" id="{5A4426DB-0F7D-4D6F-848B-774C65E3463D}"/>
              </a:ext>
            </a:extLst>
          </p:cNvPr>
          <p:cNvSpPr txBox="1"/>
          <p:nvPr/>
        </p:nvSpPr>
        <p:spPr>
          <a:xfrm>
            <a:off x="2893355" y="1966920"/>
            <a:ext cx="2606750" cy="338554"/>
          </a:xfrm>
          <a:prstGeom prst="rect">
            <a:avLst/>
          </a:prstGeom>
          <a:noFill/>
        </p:spPr>
        <p:txBody>
          <a:bodyPr wrap="square" rtlCol="0">
            <a:spAutoFit/>
          </a:bodyPr>
          <a:lstStyle/>
          <a:p>
            <a:pPr algn="ctr"/>
            <a:r>
              <a:rPr lang="fr-FR" sz="1600" b="1">
                <a:solidFill>
                  <a:srgbClr val="007FAD"/>
                </a:solidFill>
                <a:latin typeface="Calibri" panose="020F0502020204030204" pitchFamily="34" charset="0"/>
                <a:cs typeface="Calibri" panose="020F0502020204030204" pitchFamily="34" charset="0"/>
              </a:rPr>
              <a:t>Pour la consultation</a:t>
            </a:r>
          </a:p>
        </p:txBody>
      </p:sp>
      <p:cxnSp>
        <p:nvCxnSpPr>
          <p:cNvPr id="18" name="Straight Connector 28">
            <a:extLst>
              <a:ext uri="{FF2B5EF4-FFF2-40B4-BE49-F238E27FC236}">
                <a16:creationId xmlns:a16="http://schemas.microsoft.com/office/drawing/2014/main" id="{D6D55D5C-8B6D-4A96-A353-FA6C6DE5C9C9}"/>
              </a:ext>
            </a:extLst>
          </p:cNvPr>
          <p:cNvCxnSpPr>
            <a:cxnSpLocks/>
          </p:cNvCxnSpPr>
          <p:nvPr/>
        </p:nvCxnSpPr>
        <p:spPr>
          <a:xfrm>
            <a:off x="8370794" y="2361120"/>
            <a:ext cx="0" cy="2173626"/>
          </a:xfrm>
          <a:prstGeom prst="line">
            <a:avLst/>
          </a:prstGeom>
          <a:noFill/>
          <a:ln w="6350" cap="flat" cmpd="sng" algn="ctr">
            <a:solidFill>
              <a:srgbClr val="007FAD"/>
            </a:solidFill>
            <a:prstDash val="solid"/>
            <a:miter lim="800000"/>
          </a:ln>
          <a:effectLst/>
        </p:spPr>
      </p:cxnSp>
      <p:sp>
        <p:nvSpPr>
          <p:cNvPr id="19" name="TextBox 45">
            <a:extLst>
              <a:ext uri="{FF2B5EF4-FFF2-40B4-BE49-F238E27FC236}">
                <a16:creationId xmlns:a16="http://schemas.microsoft.com/office/drawing/2014/main" id="{9FE0A552-7D75-40AB-AFA3-F2D11DDF2A17}"/>
              </a:ext>
            </a:extLst>
          </p:cNvPr>
          <p:cNvSpPr txBox="1"/>
          <p:nvPr/>
        </p:nvSpPr>
        <p:spPr>
          <a:xfrm>
            <a:off x="8430312" y="1997059"/>
            <a:ext cx="3419726" cy="338554"/>
          </a:xfrm>
          <a:prstGeom prst="rect">
            <a:avLst/>
          </a:prstGeom>
          <a:noFill/>
        </p:spPr>
        <p:txBody>
          <a:bodyPr wrap="square" rtlCol="0">
            <a:spAutoFit/>
          </a:bodyPr>
          <a:lstStyle/>
          <a:p>
            <a:pPr algn="ctr"/>
            <a:r>
              <a:rPr lang="fr-FR" sz="1600" b="1">
                <a:solidFill>
                  <a:srgbClr val="007FAD"/>
                </a:solidFill>
                <a:latin typeface="Calibri" panose="020F0502020204030204" pitchFamily="34" charset="0"/>
                <a:cs typeface="Calibri" panose="020F0502020204030204" pitchFamily="34" charset="0"/>
              </a:rPr>
              <a:t>Pour la consultation et l’alimentation</a:t>
            </a:r>
          </a:p>
        </p:txBody>
      </p:sp>
      <p:pic>
        <p:nvPicPr>
          <p:cNvPr id="20" name="Picture 2" descr="C:\Users\ROSAYE~1\AppData\Local\Temp\7zE890E8245\02_Compte_M_NotificationE-mail_Désactivé_03.png">
            <a:extLst>
              <a:ext uri="{FF2B5EF4-FFF2-40B4-BE49-F238E27FC236}">
                <a16:creationId xmlns:a16="http://schemas.microsoft.com/office/drawing/2014/main" id="{84A50611-DFCB-4804-92B5-B2CD95EA40D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4402"/>
          <a:stretch/>
        </p:blipFill>
        <p:spPr bwMode="auto">
          <a:xfrm>
            <a:off x="10558630" y="2560546"/>
            <a:ext cx="1211435" cy="2414328"/>
          </a:xfrm>
          <a:prstGeom prst="rect">
            <a:avLst/>
          </a:prstGeom>
          <a:noFill/>
          <a:ln w="28575">
            <a:solidFill>
              <a:srgbClr val="0C419A">
                <a:lumMod val="20000"/>
                <a:lumOff val="80000"/>
              </a:srgbClr>
            </a:solidFill>
          </a:ln>
          <a:extLst>
            <a:ext uri="{909E8E84-426E-40DD-AFC4-6F175D3DCCD1}">
              <a14:hiddenFill xmlns:a14="http://schemas.microsoft.com/office/drawing/2010/main">
                <a:solidFill>
                  <a:srgbClr val="FFFFFF"/>
                </a:solidFill>
              </a14:hiddenFill>
            </a:ext>
          </a:extLst>
        </p:spPr>
      </p:pic>
      <p:sp>
        <p:nvSpPr>
          <p:cNvPr id="21" name="Oval 35">
            <a:extLst>
              <a:ext uri="{FF2B5EF4-FFF2-40B4-BE49-F238E27FC236}">
                <a16:creationId xmlns:a16="http://schemas.microsoft.com/office/drawing/2014/main" id="{42903498-687C-42AD-BE5D-801E4222DF44}"/>
              </a:ext>
            </a:extLst>
          </p:cNvPr>
          <p:cNvSpPr>
            <a:spLocks noChangeAspect="1"/>
          </p:cNvSpPr>
          <p:nvPr/>
        </p:nvSpPr>
        <p:spPr>
          <a:xfrm>
            <a:off x="2602711" y="2726725"/>
            <a:ext cx="206478" cy="206478"/>
          </a:xfrm>
          <a:prstGeom prst="ellipse">
            <a:avLst/>
          </a:prstGeom>
          <a:solidFill>
            <a:srgbClr val="007FA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Oval 36">
            <a:extLst>
              <a:ext uri="{FF2B5EF4-FFF2-40B4-BE49-F238E27FC236}">
                <a16:creationId xmlns:a16="http://schemas.microsoft.com/office/drawing/2014/main" id="{B42BA5A3-BED1-4692-9E02-D99D274EB427}"/>
              </a:ext>
            </a:extLst>
          </p:cNvPr>
          <p:cNvSpPr>
            <a:spLocks noChangeAspect="1"/>
          </p:cNvSpPr>
          <p:nvPr/>
        </p:nvSpPr>
        <p:spPr>
          <a:xfrm>
            <a:off x="5620823" y="2721175"/>
            <a:ext cx="206478" cy="206478"/>
          </a:xfrm>
          <a:prstGeom prst="ellipse">
            <a:avLst/>
          </a:prstGeom>
          <a:solidFill>
            <a:srgbClr val="007FAD">
              <a:alpha val="5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23" name="Straight Connector 37">
            <a:extLst>
              <a:ext uri="{FF2B5EF4-FFF2-40B4-BE49-F238E27FC236}">
                <a16:creationId xmlns:a16="http://schemas.microsoft.com/office/drawing/2014/main" id="{AE10E96A-90DE-466A-B891-859EF54D99B0}"/>
              </a:ext>
            </a:extLst>
          </p:cNvPr>
          <p:cNvCxnSpPr>
            <a:cxnSpLocks/>
            <a:stCxn id="21" idx="6"/>
            <a:endCxn id="22" idx="2"/>
          </p:cNvCxnSpPr>
          <p:nvPr/>
        </p:nvCxnSpPr>
        <p:spPr>
          <a:xfrm flipV="1">
            <a:off x="2809189" y="2824414"/>
            <a:ext cx="2811634" cy="5550"/>
          </a:xfrm>
          <a:prstGeom prst="line">
            <a:avLst/>
          </a:prstGeom>
          <a:noFill/>
          <a:ln w="3175" cap="flat" cmpd="sng" algn="ctr">
            <a:solidFill>
              <a:srgbClr val="545859"/>
            </a:solidFill>
            <a:prstDash val="solid"/>
            <a:miter lim="800000"/>
          </a:ln>
          <a:effectLst/>
        </p:spPr>
      </p:cxnSp>
      <p:sp>
        <p:nvSpPr>
          <p:cNvPr id="24" name="TextBox 38">
            <a:extLst>
              <a:ext uri="{FF2B5EF4-FFF2-40B4-BE49-F238E27FC236}">
                <a16:creationId xmlns:a16="http://schemas.microsoft.com/office/drawing/2014/main" id="{BE63A902-9CC2-4D31-92BF-9B4FB2F290E3}"/>
              </a:ext>
            </a:extLst>
          </p:cNvPr>
          <p:cNvSpPr txBox="1"/>
          <p:nvPr/>
        </p:nvSpPr>
        <p:spPr>
          <a:xfrm>
            <a:off x="4699803" y="2909530"/>
            <a:ext cx="2048519" cy="523220"/>
          </a:xfrm>
          <a:prstGeom prst="rect">
            <a:avLst/>
          </a:prstGeom>
          <a:noFill/>
        </p:spPr>
        <p:txBody>
          <a:bodyPr wrap="square">
            <a:spAutoFit/>
          </a:bodyPr>
          <a:lstStyle/>
          <a:p>
            <a:pPr algn="ctr"/>
            <a:r>
              <a:rPr lang="fr-FR" sz="1400" b="1">
                <a:solidFill>
                  <a:srgbClr val="007FAD"/>
                </a:solidFill>
                <a:latin typeface="Calibri" panose="020F0502020204030204" pitchFamily="34" charset="0"/>
                <a:cs typeface="Calibri" panose="020F0502020204030204" pitchFamily="34" charset="0"/>
              </a:rPr>
              <a:t>Masquer des documents unitairement </a:t>
            </a:r>
          </a:p>
        </p:txBody>
      </p:sp>
      <p:sp>
        <p:nvSpPr>
          <p:cNvPr id="25" name="TextBox 39">
            <a:extLst>
              <a:ext uri="{FF2B5EF4-FFF2-40B4-BE49-F238E27FC236}">
                <a16:creationId xmlns:a16="http://schemas.microsoft.com/office/drawing/2014/main" id="{9A94243C-99D0-4BD4-9810-8922F1855D7A}"/>
              </a:ext>
            </a:extLst>
          </p:cNvPr>
          <p:cNvSpPr txBox="1"/>
          <p:nvPr/>
        </p:nvSpPr>
        <p:spPr>
          <a:xfrm>
            <a:off x="1557824" y="2896845"/>
            <a:ext cx="2296253" cy="523220"/>
          </a:xfrm>
          <a:prstGeom prst="rect">
            <a:avLst/>
          </a:prstGeom>
          <a:noFill/>
        </p:spPr>
        <p:txBody>
          <a:bodyPr wrap="square">
            <a:spAutoFit/>
          </a:bodyPr>
          <a:lstStyle/>
          <a:p>
            <a:pPr algn="ctr"/>
            <a:r>
              <a:rPr lang="fr-FR" sz="1400" b="1">
                <a:solidFill>
                  <a:srgbClr val="007FAD">
                    <a:lumMod val="75000"/>
                  </a:srgbClr>
                </a:solidFill>
                <a:latin typeface="Calibri" panose="020F0502020204030204" pitchFamily="34" charset="0"/>
                <a:ea typeface="Calibri" panose="020F0502020204030204" pitchFamily="34" charset="0"/>
                <a:cs typeface="Calibri" panose="020F0502020204030204" pitchFamily="34" charset="0"/>
              </a:rPr>
              <a:t>M</a:t>
            </a:r>
            <a:r>
              <a:rPr lang="fr-FR" sz="1400" b="1">
                <a:solidFill>
                  <a:srgbClr val="007FAD">
                    <a:lumMod val="75000"/>
                  </a:srgbClr>
                </a:solidFill>
                <a:latin typeface="Calibri" panose="020F0502020204030204" pitchFamily="34" charset="0"/>
                <a:ea typeface="Times New Roman" panose="02020603050405020304" pitchFamily="18" charset="0"/>
                <a:cs typeface="Calibri" panose="020F0502020204030204" pitchFamily="34" charset="0"/>
              </a:rPr>
              <a:t>asquer l’ensemble des documents  </a:t>
            </a:r>
          </a:p>
        </p:txBody>
      </p:sp>
      <p:pic>
        <p:nvPicPr>
          <p:cNvPr id="26" name="Picture 15">
            <a:extLst>
              <a:ext uri="{FF2B5EF4-FFF2-40B4-BE49-F238E27FC236}">
                <a16:creationId xmlns:a16="http://schemas.microsoft.com/office/drawing/2014/main" id="{A1572C6E-62D2-41EC-8C2D-0129A826BB7B}"/>
              </a:ext>
            </a:extLst>
          </p:cNvPr>
          <p:cNvPicPr>
            <a:picLocks noChangeAspect="1"/>
          </p:cNvPicPr>
          <p:nvPr/>
        </p:nvPicPr>
        <p:blipFill rotWithShape="1">
          <a:blip r:embed="rId8"/>
          <a:srcRect t="6074" b="2021"/>
          <a:stretch/>
        </p:blipFill>
        <p:spPr>
          <a:xfrm>
            <a:off x="226040" y="2562537"/>
            <a:ext cx="1211434" cy="2410346"/>
          </a:xfrm>
          <a:prstGeom prst="rect">
            <a:avLst/>
          </a:prstGeom>
          <a:ln w="28575">
            <a:solidFill>
              <a:srgbClr val="0C419A">
                <a:lumMod val="20000"/>
                <a:lumOff val="80000"/>
              </a:srgbClr>
            </a:solidFill>
          </a:ln>
        </p:spPr>
      </p:pic>
      <p:pic>
        <p:nvPicPr>
          <p:cNvPr id="27" name="Picture 6">
            <a:extLst>
              <a:ext uri="{FF2B5EF4-FFF2-40B4-BE49-F238E27FC236}">
                <a16:creationId xmlns:a16="http://schemas.microsoft.com/office/drawing/2014/main" id="{C2E53067-0370-4C2E-A77F-69C02258573F}"/>
              </a:ext>
            </a:extLst>
          </p:cNvPr>
          <p:cNvPicPr>
            <a:picLocks noChangeAspect="1"/>
          </p:cNvPicPr>
          <p:nvPr/>
        </p:nvPicPr>
        <p:blipFill rotWithShape="1">
          <a:blip r:embed="rId9"/>
          <a:srcRect t="5778" b="2099"/>
          <a:stretch/>
        </p:blipFill>
        <p:spPr>
          <a:xfrm>
            <a:off x="7055352" y="2562537"/>
            <a:ext cx="1208570" cy="2410346"/>
          </a:xfrm>
          <a:prstGeom prst="rect">
            <a:avLst/>
          </a:prstGeom>
          <a:noFill/>
          <a:ln w="28575">
            <a:solidFill>
              <a:srgbClr val="0C419A">
                <a:lumMod val="20000"/>
                <a:lumOff val="80000"/>
              </a:srgbClr>
            </a:solidFill>
          </a:ln>
        </p:spPr>
      </p:pic>
    </p:spTree>
    <p:extLst>
      <p:ext uri="{BB962C8B-B14F-4D97-AF65-F5344CB8AC3E}">
        <p14:creationId xmlns:p14="http://schemas.microsoft.com/office/powerpoint/2010/main" val="381807608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28</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a:t>Autres modes d’accès au DMP</a:t>
            </a:r>
          </a:p>
        </p:txBody>
      </p:sp>
      <p:sp>
        <p:nvSpPr>
          <p:cNvPr id="21" name="Text Placeholder 6">
            <a:extLst>
              <a:ext uri="{FF2B5EF4-FFF2-40B4-BE49-F238E27FC236}">
                <a16:creationId xmlns:a16="http://schemas.microsoft.com/office/drawing/2014/main" id="{2C4B6463-A5B6-44A8-A145-C16DA4BB2A09}"/>
              </a:ext>
            </a:extLst>
          </p:cNvPr>
          <p:cNvSpPr txBox="1">
            <a:spLocks/>
          </p:cNvSpPr>
          <p:nvPr/>
        </p:nvSpPr>
        <p:spPr>
          <a:xfrm>
            <a:off x="0" y="1367510"/>
            <a:ext cx="12074013" cy="555075"/>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fr-FR" sz="1600">
                <a:latin typeface="Calibri" panose="020F0502020204030204" pitchFamily="34" charset="0"/>
                <a:cs typeface="Calibri" panose="020F0502020204030204" pitchFamily="34" charset="0"/>
              </a:rPr>
              <a:t>Deux types d’accès sont prévus dans le cadre de la prise en charge en urgence du patient. Ces accès sont tracés pour le patient par courrier (postal ou email) et au sein de son profil Mon espace santé.</a:t>
            </a:r>
          </a:p>
        </p:txBody>
      </p:sp>
      <p:grpSp>
        <p:nvGrpSpPr>
          <p:cNvPr id="22" name="Groupe 16">
            <a:extLst>
              <a:ext uri="{FF2B5EF4-FFF2-40B4-BE49-F238E27FC236}">
                <a16:creationId xmlns:a16="http://schemas.microsoft.com/office/drawing/2014/main" id="{C62E2D80-4A24-4A01-8133-B58D63667227}"/>
              </a:ext>
            </a:extLst>
          </p:cNvPr>
          <p:cNvGrpSpPr/>
          <p:nvPr/>
        </p:nvGrpSpPr>
        <p:grpSpPr>
          <a:xfrm>
            <a:off x="998237" y="2236646"/>
            <a:ext cx="9666606" cy="1579920"/>
            <a:chOff x="998237" y="3198606"/>
            <a:chExt cx="9666606" cy="1579920"/>
          </a:xfrm>
        </p:grpSpPr>
        <p:grpSp>
          <p:nvGrpSpPr>
            <p:cNvPr id="23" name="Groupe 17">
              <a:extLst>
                <a:ext uri="{FF2B5EF4-FFF2-40B4-BE49-F238E27FC236}">
                  <a16:creationId xmlns:a16="http://schemas.microsoft.com/office/drawing/2014/main" id="{E7A0E738-6C95-453B-AFDD-004DE654A96D}"/>
                </a:ext>
              </a:extLst>
            </p:cNvPr>
            <p:cNvGrpSpPr/>
            <p:nvPr/>
          </p:nvGrpSpPr>
          <p:grpSpPr>
            <a:xfrm>
              <a:off x="4148805" y="3198606"/>
              <a:ext cx="6516038" cy="1579920"/>
              <a:chOff x="4148805" y="3198606"/>
              <a:chExt cx="6516038" cy="1579920"/>
            </a:xfrm>
          </p:grpSpPr>
          <p:sp>
            <p:nvSpPr>
              <p:cNvPr id="27" name="Rectangle 26">
                <a:extLst>
                  <a:ext uri="{FF2B5EF4-FFF2-40B4-BE49-F238E27FC236}">
                    <a16:creationId xmlns:a16="http://schemas.microsoft.com/office/drawing/2014/main" id="{F3C9FF82-21E3-47C0-9FFB-12A86FC5A37A}"/>
                  </a:ext>
                </a:extLst>
              </p:cNvPr>
              <p:cNvSpPr/>
              <p:nvPr>
                <p:custDataLst>
                  <p:tags r:id="rId6"/>
                </p:custDataLst>
              </p:nvPr>
            </p:nvSpPr>
            <p:spPr>
              <a:xfrm>
                <a:off x="4148805" y="3198606"/>
                <a:ext cx="6516038" cy="1579920"/>
              </a:xfrm>
              <a:prstGeom prst="rect">
                <a:avLst/>
              </a:prstGeom>
              <a:solidFill>
                <a:srgbClr val="0B48A2">
                  <a:alpha val="5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Calibri" panose="020F0502020204030204" pitchFamily="34" charset="0"/>
                  <a:ea typeface="Helvetica Neue Medium"/>
                  <a:cs typeface="Calibri" panose="020F0502020204030204" pitchFamily="34" charset="0"/>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Calibri" panose="020F0502020204030204" pitchFamily="34" charset="0"/>
                  <a:ea typeface="Helvetica Neue Medium"/>
                  <a:cs typeface="Calibri" panose="020F0502020204030204" pitchFamily="34" charset="0"/>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Calibri" panose="020F0502020204030204" pitchFamily="34" charset="0"/>
                  <a:ea typeface="Helvetica Neue Medium"/>
                  <a:cs typeface="Calibri" panose="020F0502020204030204" pitchFamily="34" charset="0"/>
                  <a:sym typeface="Helvetica Neue Medium"/>
                </a:endParaRPr>
              </a:p>
            </p:txBody>
          </p:sp>
          <p:sp>
            <p:nvSpPr>
              <p:cNvPr id="29" name="ZoneTexte 24">
                <a:extLst>
                  <a:ext uri="{FF2B5EF4-FFF2-40B4-BE49-F238E27FC236}">
                    <a16:creationId xmlns:a16="http://schemas.microsoft.com/office/drawing/2014/main" id="{9616E6B6-A0A5-4D26-8FE4-C48880F2CC97}"/>
                  </a:ext>
                </a:extLst>
              </p:cNvPr>
              <p:cNvSpPr txBox="1">
                <a:spLocks noChangeArrowheads="1"/>
              </p:cNvSpPr>
              <p:nvPr>
                <p:custDataLst>
                  <p:tags r:id="rId7"/>
                </p:custDataLst>
              </p:nvPr>
            </p:nvSpPr>
            <p:spPr bwMode="auto">
              <a:xfrm>
                <a:off x="4282667" y="3373955"/>
                <a:ext cx="6229440" cy="95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285750" lvl="1" algn="just" defTabSz="913382">
                  <a:spcBef>
                    <a:spcPts val="0"/>
                  </a:spcBef>
                  <a:buClr>
                    <a:srgbClr val="17588B"/>
                  </a:buClr>
                  <a:buSzPct val="100000"/>
                  <a:defRPr/>
                </a:pPr>
                <a:r>
                  <a:rPr kumimoji="0" lang="fr-FR" altLang="fr-FR" sz="1400" b="0" i="0" u="none" strike="noStrike" kern="1200" cap="none" spc="0" normalizeH="0" baseline="0" noProof="0" dirty="0">
                    <a:ln>
                      <a:noFill/>
                    </a:ln>
                    <a:solidFill>
                      <a:srgbClr val="5E5E5E"/>
                    </a:solidFill>
                    <a:effectLst/>
                    <a:uLnTx/>
                    <a:uFillTx/>
                    <a:latin typeface="Calibri" panose="020F0502020204030204" pitchFamily="34" charset="0"/>
                    <a:cs typeface="Calibri" panose="020F0502020204030204" pitchFamily="34" charset="0"/>
                  </a:rPr>
                  <a:t>L</a:t>
                </a:r>
                <a:r>
                  <a:rPr kumimoji="0" lang="fr-FR" sz="1400" b="0" i="0" u="none" strike="noStrike" kern="1200" cap="none" spc="0" normalizeH="0" baseline="0" noProof="0" dirty="0">
                    <a:ln>
                      <a:noFill/>
                    </a:ln>
                    <a:solidFill>
                      <a:srgbClr val="5E5E5E"/>
                    </a:solidFill>
                    <a:effectLst/>
                    <a:uLnTx/>
                    <a:uFillTx/>
                    <a:latin typeface="Calibri" panose="020F0502020204030204" pitchFamily="34" charset="0"/>
                    <a:cs typeface="Calibri" panose="020F0502020204030204" pitchFamily="34" charset="0"/>
                  </a:rPr>
                  <a:t>’usager peut paramétrer l’accès à ses données de santé par le SAMU en cas d’urgence (autorisé par défaut à la</a:t>
                </a:r>
                <a:r>
                  <a:rPr kumimoji="0" lang="fr-FR" sz="1400" b="0" i="0" u="none" strike="noStrike" kern="1200" cap="none" spc="0" normalizeH="0" noProof="0" dirty="0">
                    <a:ln>
                      <a:noFill/>
                    </a:ln>
                    <a:solidFill>
                      <a:srgbClr val="5E5E5E"/>
                    </a:solidFill>
                    <a:effectLst/>
                    <a:uLnTx/>
                    <a:uFillTx/>
                    <a:latin typeface="Calibri" panose="020F0502020204030204" pitchFamily="34" charset="0"/>
                    <a:cs typeface="Calibri" panose="020F0502020204030204" pitchFamily="34" charset="0"/>
                  </a:rPr>
                  <a:t> création du profil)</a:t>
                </a:r>
                <a:r>
                  <a:rPr kumimoji="0" lang="fr-FR" sz="1400" b="0" i="0" u="none" strike="noStrike" kern="1200" cap="none" spc="0" normalizeH="0" baseline="0" noProof="0" dirty="0">
                    <a:ln>
                      <a:noFill/>
                    </a:ln>
                    <a:solidFill>
                      <a:srgbClr val="5E5E5E"/>
                    </a:solidFill>
                    <a:effectLst/>
                    <a:uLnTx/>
                    <a:uFillTx/>
                    <a:latin typeface="Calibri" panose="020F0502020204030204" pitchFamily="34" charset="0"/>
                    <a:cs typeface="Calibri" panose="020F0502020204030204" pitchFamily="34" charset="0"/>
                  </a:rPr>
                  <a:t>.</a:t>
                </a:r>
              </a:p>
              <a:p>
                <a:pPr marL="285750" lvl="1" algn="just" defTabSz="913382">
                  <a:spcBef>
                    <a:spcPts val="0"/>
                  </a:spcBef>
                  <a:buClr>
                    <a:srgbClr val="17588B"/>
                  </a:buClr>
                  <a:buSzPct val="100000"/>
                  <a:defRPr/>
                </a:pPr>
                <a:r>
                  <a:rPr kumimoji="0" lang="fr-FR" sz="1400" b="0" i="0" u="none" strike="noStrike" kern="1200" cap="none" spc="0" normalizeH="0" baseline="0" noProof="0" dirty="0">
                    <a:ln>
                      <a:noFill/>
                    </a:ln>
                    <a:solidFill>
                      <a:srgbClr val="5E5E5E"/>
                    </a:solidFill>
                    <a:effectLst/>
                    <a:uLnTx/>
                    <a:uFillTx/>
                    <a:latin typeface="Calibri" panose="020F0502020204030204" pitchFamily="34" charset="0"/>
                    <a:cs typeface="Calibri" panose="020F0502020204030204" pitchFamily="34" charset="0"/>
                  </a:rPr>
                  <a:t>Le médecin régulateur peut accéder aux documents d'un patient pour lequel il reçoit un appel. Le médecin régulateur n’a pas à justifier le motif de son accès.</a:t>
                </a:r>
              </a:p>
            </p:txBody>
          </p:sp>
        </p:grpSp>
        <p:grpSp>
          <p:nvGrpSpPr>
            <p:cNvPr id="24" name="Groupe 24">
              <a:extLst>
                <a:ext uri="{FF2B5EF4-FFF2-40B4-BE49-F238E27FC236}">
                  <a16:creationId xmlns:a16="http://schemas.microsoft.com/office/drawing/2014/main" id="{FE2D9B93-8C98-437A-B292-D42771C32430}"/>
                </a:ext>
              </a:extLst>
            </p:cNvPr>
            <p:cNvGrpSpPr/>
            <p:nvPr/>
          </p:nvGrpSpPr>
          <p:grpSpPr>
            <a:xfrm>
              <a:off x="998237" y="3390702"/>
              <a:ext cx="3095306" cy="1195728"/>
              <a:chOff x="998237" y="3323416"/>
              <a:chExt cx="3095306" cy="1195728"/>
            </a:xfrm>
          </p:grpSpPr>
          <p:sp>
            <p:nvSpPr>
              <p:cNvPr id="25" name="ZoneTexte 24">
                <a:extLst>
                  <a:ext uri="{FF2B5EF4-FFF2-40B4-BE49-F238E27FC236}">
                    <a16:creationId xmlns:a16="http://schemas.microsoft.com/office/drawing/2014/main" id="{C37A4E32-06AB-40D8-9EF8-CDD66777F4CC}"/>
                  </a:ext>
                </a:extLst>
              </p:cNvPr>
              <p:cNvSpPr txBox="1">
                <a:spLocks noChangeArrowheads="1"/>
              </p:cNvSpPr>
              <p:nvPr>
                <p:custDataLst>
                  <p:tags r:id="rId5"/>
                </p:custDataLst>
              </p:nvPr>
            </p:nvSpPr>
            <p:spPr bwMode="auto">
              <a:xfrm>
                <a:off x="998237" y="3323416"/>
                <a:ext cx="3095306"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marR="0" lvl="1" indent="0" algn="ctr" defTabSz="913382" rtl="0" eaLnBrk="1" fontAlgn="auto" latinLnBrk="0" hangingPunct="1">
                  <a:lnSpc>
                    <a:spcPct val="100000"/>
                  </a:lnSpc>
                  <a:spcBef>
                    <a:spcPts val="0"/>
                  </a:spcBef>
                  <a:spcAft>
                    <a:spcPts val="0"/>
                  </a:spcAft>
                  <a:buClr>
                    <a:srgbClr val="17588B"/>
                  </a:buClr>
                  <a:buSzPct val="100000"/>
                  <a:buFont typeface="Wingdings" pitchFamily="2" charset="2"/>
                  <a:buNone/>
                  <a:tabLst/>
                  <a:defRPr/>
                </a:pPr>
                <a:r>
                  <a:rPr kumimoji="0" lang="fr-FR" altLang="fr-FR" sz="1800" b="1" i="0" u="none" strike="noStrike" kern="1200" cap="none" spc="0" normalizeH="0" baseline="0" noProof="0">
                    <a:ln>
                      <a:noFill/>
                    </a:ln>
                    <a:solidFill>
                      <a:srgbClr val="DF2680"/>
                    </a:solidFill>
                    <a:effectLst/>
                    <a:uLnTx/>
                    <a:uFillTx/>
                    <a:latin typeface="Calibri" panose="020F0502020204030204" pitchFamily="34" charset="0"/>
                    <a:cs typeface="Calibri" panose="020F0502020204030204" pitchFamily="34" charset="0"/>
                  </a:rPr>
                  <a:t>Accès en cas d’urgence par le SAMU</a:t>
                </a:r>
                <a:endParaRPr kumimoji="0" lang="fr-FR" altLang="fr-FR" sz="1400" b="0" i="0" u="none" strike="noStrike" kern="1200" cap="none" spc="0" normalizeH="0" baseline="0" noProof="0">
                  <a:ln>
                    <a:noFill/>
                  </a:ln>
                  <a:solidFill>
                    <a:srgbClr val="C74E5A"/>
                  </a:solidFill>
                  <a:effectLst/>
                  <a:uLnTx/>
                  <a:uFillTx/>
                  <a:latin typeface="Calibri" panose="020F0502020204030204" pitchFamily="34" charset="0"/>
                  <a:ea typeface="MS PGothic" pitchFamily="34" charset="-128"/>
                  <a:cs typeface="Calibri" panose="020F0502020204030204" pitchFamily="34" charset="0"/>
                </a:endParaRPr>
              </a:p>
            </p:txBody>
          </p:sp>
          <p:pic>
            <p:nvPicPr>
              <p:cNvPr id="26" name="Picture 2" descr="https://cdn-icons.flaticon.com/png/512/2869/premium/2869684.png?token=exp=1650031328~hmac=f5ce109cbb7f66fabca2dd46077855cf">
                <a:extLst>
                  <a:ext uri="{FF2B5EF4-FFF2-40B4-BE49-F238E27FC236}">
                    <a16:creationId xmlns:a16="http://schemas.microsoft.com/office/drawing/2014/main" id="{5DF30753-F5D2-47E6-89D6-2AD6763118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2457" y="3835144"/>
                <a:ext cx="684000" cy="684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0" name="Groupe 30">
            <a:extLst>
              <a:ext uri="{FF2B5EF4-FFF2-40B4-BE49-F238E27FC236}">
                <a16:creationId xmlns:a16="http://schemas.microsoft.com/office/drawing/2014/main" id="{68353481-8B93-4E57-9E1D-809552F60259}"/>
              </a:ext>
            </a:extLst>
          </p:cNvPr>
          <p:cNvGrpSpPr/>
          <p:nvPr/>
        </p:nvGrpSpPr>
        <p:grpSpPr>
          <a:xfrm>
            <a:off x="998237" y="3828743"/>
            <a:ext cx="9654492" cy="2034624"/>
            <a:chOff x="998237" y="4691561"/>
            <a:chExt cx="9654492" cy="2034624"/>
          </a:xfrm>
        </p:grpSpPr>
        <p:grpSp>
          <p:nvGrpSpPr>
            <p:cNvPr id="31" name="Groupe 31">
              <a:extLst>
                <a:ext uri="{FF2B5EF4-FFF2-40B4-BE49-F238E27FC236}">
                  <a16:creationId xmlns:a16="http://schemas.microsoft.com/office/drawing/2014/main" id="{F5CB8383-DB5A-4B35-A81B-BAC5E603E703}"/>
                </a:ext>
              </a:extLst>
            </p:cNvPr>
            <p:cNvGrpSpPr/>
            <p:nvPr/>
          </p:nvGrpSpPr>
          <p:grpSpPr>
            <a:xfrm>
              <a:off x="4127162" y="4691561"/>
              <a:ext cx="6525567" cy="2034624"/>
              <a:chOff x="4127162" y="4691561"/>
              <a:chExt cx="6525567" cy="2034624"/>
            </a:xfrm>
          </p:grpSpPr>
          <p:sp>
            <p:nvSpPr>
              <p:cNvPr id="35" name="Rectangle 34">
                <a:extLst>
                  <a:ext uri="{FF2B5EF4-FFF2-40B4-BE49-F238E27FC236}">
                    <a16:creationId xmlns:a16="http://schemas.microsoft.com/office/drawing/2014/main" id="{7629836F-D1DE-4D48-BA20-3B3A2EEF732A}"/>
                  </a:ext>
                </a:extLst>
              </p:cNvPr>
              <p:cNvSpPr/>
              <p:nvPr>
                <p:custDataLst>
                  <p:tags r:id="rId2"/>
                </p:custDataLst>
              </p:nvPr>
            </p:nvSpPr>
            <p:spPr>
              <a:xfrm>
                <a:off x="4127162" y="4730061"/>
                <a:ext cx="6525567" cy="1949929"/>
              </a:xfrm>
              <a:prstGeom prst="rect">
                <a:avLst/>
              </a:prstGeom>
              <a:solidFill>
                <a:srgbClr val="0B48A2">
                  <a:alpha val="5000"/>
                </a:srgbClr>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Calibri" panose="020F0502020204030204" pitchFamily="34" charset="0"/>
                  <a:ea typeface="Helvetica Neue Medium"/>
                  <a:cs typeface="Calibri" panose="020F0502020204030204" pitchFamily="34" charset="0"/>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Calibri" panose="020F0502020204030204" pitchFamily="34" charset="0"/>
                  <a:ea typeface="Helvetica Neue Medium"/>
                  <a:cs typeface="Calibri" panose="020F0502020204030204" pitchFamily="34" charset="0"/>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Calibri" panose="020F0502020204030204" pitchFamily="34" charset="0"/>
                  <a:ea typeface="Helvetica Neue Medium"/>
                  <a:cs typeface="Calibri" panose="020F0502020204030204" pitchFamily="34" charset="0"/>
                  <a:sym typeface="Helvetica Neue Medium"/>
                </a:endParaRPr>
              </a:p>
            </p:txBody>
          </p:sp>
          <p:sp>
            <p:nvSpPr>
              <p:cNvPr id="36" name="ZoneTexte 24">
                <a:extLst>
                  <a:ext uri="{FF2B5EF4-FFF2-40B4-BE49-F238E27FC236}">
                    <a16:creationId xmlns:a16="http://schemas.microsoft.com/office/drawing/2014/main" id="{8DF7FCB0-C661-4299-A729-F7BE794F7011}"/>
                  </a:ext>
                </a:extLst>
              </p:cNvPr>
              <p:cNvSpPr txBox="1">
                <a:spLocks noChangeArrowheads="1"/>
              </p:cNvSpPr>
              <p:nvPr>
                <p:custDataLst>
                  <p:tags r:id="rId3"/>
                </p:custDataLst>
              </p:nvPr>
            </p:nvSpPr>
            <p:spPr bwMode="auto">
              <a:xfrm>
                <a:off x="4273557" y="4756425"/>
                <a:ext cx="6238550" cy="196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285750" lvl="1" algn="just" defTabSz="913382">
                  <a:spcBef>
                    <a:spcPts val="300"/>
                  </a:spcBef>
                  <a:spcAft>
                    <a:spcPts val="300"/>
                  </a:spcAft>
                  <a:buClr>
                    <a:srgbClr val="17588B"/>
                  </a:buClr>
                  <a:buSzPct val="100000"/>
                  <a:defRPr/>
                </a:pPr>
                <a:r>
                  <a:rPr kumimoji="0" lang="fr-FR" altLang="fr-FR" sz="1400" b="0" i="0" u="none" strike="noStrike" kern="1200" cap="none" spc="0" normalizeH="0" baseline="0" noProof="0">
                    <a:ln>
                      <a:noFill/>
                    </a:ln>
                    <a:solidFill>
                      <a:srgbClr val="5E5E5E"/>
                    </a:solidFill>
                    <a:effectLst/>
                    <a:uLnTx/>
                    <a:uFillTx/>
                    <a:latin typeface="Calibri" panose="020F0502020204030204" pitchFamily="34" charset="0"/>
                    <a:cs typeface="Calibri" panose="020F0502020204030204" pitchFamily="34" charset="0"/>
                  </a:rPr>
                  <a:t>L</a:t>
                </a:r>
                <a:r>
                  <a:rPr kumimoji="0" lang="fr-FR" sz="1400" b="0" i="0" u="none" strike="noStrike" kern="1200" cap="none" spc="0" normalizeH="0" baseline="0" noProof="0">
                    <a:ln>
                      <a:noFill/>
                    </a:ln>
                    <a:solidFill>
                      <a:srgbClr val="5E5E5E"/>
                    </a:solidFill>
                    <a:effectLst/>
                    <a:uLnTx/>
                    <a:uFillTx/>
                    <a:latin typeface="Calibri" panose="020F0502020204030204" pitchFamily="34" charset="0"/>
                    <a:cs typeface="Calibri" panose="020F0502020204030204" pitchFamily="34" charset="0"/>
                  </a:rPr>
                  <a:t>’usager peut paramétrer l’accès à ses données de santé par les autres professionnels de santé en cas d’urgence </a:t>
                </a:r>
                <a:r>
                  <a:rPr lang="fr-FR" sz="1400">
                    <a:solidFill>
                      <a:srgbClr val="5E5E5E"/>
                    </a:solidFill>
                    <a:latin typeface="Calibri" panose="020F0502020204030204" pitchFamily="34" charset="0"/>
                    <a:cs typeface="Calibri" panose="020F0502020204030204" pitchFamily="34" charset="0"/>
                  </a:rPr>
                  <a:t>(autorisé par défaut à la création du profil).</a:t>
                </a:r>
              </a:p>
              <a:p>
                <a:pPr marL="285750" lvl="1" algn="just" defTabSz="913382">
                  <a:spcBef>
                    <a:spcPts val="300"/>
                  </a:spcBef>
                  <a:spcAft>
                    <a:spcPts val="300"/>
                  </a:spcAft>
                  <a:buClr>
                    <a:srgbClr val="17588B"/>
                  </a:buClr>
                  <a:buSzPct val="100000"/>
                  <a:defRPr/>
                </a:pPr>
                <a:r>
                  <a:rPr kumimoji="0" lang="fr-FR" sz="1400" b="0" i="0" u="none" strike="noStrike" kern="1200" cap="none" spc="0" normalizeH="0" baseline="0" noProof="0">
                    <a:ln>
                      <a:noFill/>
                    </a:ln>
                    <a:solidFill>
                      <a:srgbClr val="5E5E5E"/>
                    </a:solidFill>
                    <a:effectLst/>
                    <a:uLnTx/>
                    <a:uFillTx/>
                    <a:latin typeface="Calibri" panose="020F0502020204030204" pitchFamily="34" charset="0"/>
                    <a:cs typeface="Calibri" panose="020F0502020204030204" pitchFamily="34" charset="0"/>
                  </a:rPr>
                  <a:t>Tout professionnel de santé peut consulter les documents d'un patient dont l'état comporte un risque immédiat pour sa santé, sauf si ce patient en a bloqué l'accès. </a:t>
                </a:r>
              </a:p>
              <a:p>
                <a:pPr marL="285750" lvl="1" algn="just" defTabSz="913382">
                  <a:spcBef>
                    <a:spcPts val="300"/>
                  </a:spcBef>
                  <a:spcAft>
                    <a:spcPts val="300"/>
                  </a:spcAft>
                  <a:buClr>
                    <a:srgbClr val="17588B"/>
                  </a:buClr>
                  <a:buSzPct val="100000"/>
                  <a:defRPr/>
                </a:pPr>
                <a:r>
                  <a:rPr kumimoji="0" lang="fr-FR" sz="1400" b="0" i="0" u="none" strike="noStrike" kern="1200" cap="none" spc="0" normalizeH="0" baseline="0" noProof="0">
                    <a:ln>
                      <a:noFill/>
                    </a:ln>
                    <a:solidFill>
                      <a:srgbClr val="5E5E5E"/>
                    </a:solidFill>
                    <a:effectLst/>
                    <a:uLnTx/>
                    <a:uFillTx/>
                    <a:latin typeface="Calibri" panose="020F0502020204030204" pitchFamily="34" charset="0"/>
                    <a:cs typeface="Calibri" panose="020F0502020204030204" pitchFamily="34" charset="0"/>
                  </a:rPr>
                  <a:t>Le professionnel de santé renseigne le nom du patient, son prénom, </a:t>
                </a:r>
                <a:br>
                  <a:rPr kumimoji="0" lang="fr-FR" sz="1400" b="0" i="0" u="none" strike="noStrike" kern="1200" cap="none" spc="0" normalizeH="0" baseline="0" noProof="0">
                    <a:ln>
                      <a:noFill/>
                    </a:ln>
                    <a:solidFill>
                      <a:srgbClr val="5E5E5E"/>
                    </a:solidFill>
                    <a:effectLst/>
                    <a:uLnTx/>
                    <a:uFillTx/>
                    <a:latin typeface="Calibri" panose="020F0502020204030204" pitchFamily="34" charset="0"/>
                    <a:cs typeface="Calibri" panose="020F0502020204030204" pitchFamily="34" charset="0"/>
                  </a:rPr>
                </a:br>
                <a:r>
                  <a:rPr kumimoji="0" lang="fr-FR" sz="1400" b="0" i="0" u="none" strike="noStrike" kern="1200" cap="none" spc="0" normalizeH="0" baseline="0" noProof="0">
                    <a:ln>
                      <a:noFill/>
                    </a:ln>
                    <a:solidFill>
                      <a:srgbClr val="5E5E5E"/>
                    </a:solidFill>
                    <a:effectLst/>
                    <a:uLnTx/>
                    <a:uFillTx/>
                    <a:latin typeface="Calibri" panose="020F0502020204030204" pitchFamily="34" charset="0"/>
                    <a:cs typeface="Calibri" panose="020F0502020204030204" pitchFamily="34" charset="0"/>
                  </a:rPr>
                  <a:t>sa date de naissance et la justification de l’accès.</a:t>
                </a:r>
              </a:p>
            </p:txBody>
          </p:sp>
          <p:cxnSp>
            <p:nvCxnSpPr>
              <p:cNvPr id="37" name="Straight Connector 74">
                <a:extLst>
                  <a:ext uri="{FF2B5EF4-FFF2-40B4-BE49-F238E27FC236}">
                    <a16:creationId xmlns:a16="http://schemas.microsoft.com/office/drawing/2014/main" id="{73025240-E2C6-41B7-B688-25EB2078D15E}"/>
                  </a:ext>
                </a:extLst>
              </p:cNvPr>
              <p:cNvCxnSpPr/>
              <p:nvPr>
                <p:custDataLst>
                  <p:tags r:id="rId4"/>
                </p:custDataLst>
              </p:nvPr>
            </p:nvCxnSpPr>
            <p:spPr>
              <a:xfrm>
                <a:off x="4127162" y="4691561"/>
                <a:ext cx="6525566" cy="0"/>
              </a:xfrm>
              <a:prstGeom prst="line">
                <a:avLst/>
              </a:prstGeom>
              <a:noFill/>
              <a:ln w="25400" cap="flat">
                <a:solidFill>
                  <a:srgbClr val="0B48A2"/>
                </a:solidFill>
                <a:prstDash val="solid"/>
                <a:miter lim="400000"/>
              </a:ln>
              <a:effectLst/>
              <a:sp3d/>
            </p:spPr>
          </p:cxnSp>
        </p:grpSp>
        <p:grpSp>
          <p:nvGrpSpPr>
            <p:cNvPr id="32" name="Groupe 32">
              <a:extLst>
                <a:ext uri="{FF2B5EF4-FFF2-40B4-BE49-F238E27FC236}">
                  <a16:creationId xmlns:a16="http://schemas.microsoft.com/office/drawing/2014/main" id="{C78D8A6C-11BE-4AE5-A3FB-8F40E25C655E}"/>
                </a:ext>
              </a:extLst>
            </p:cNvPr>
            <p:cNvGrpSpPr/>
            <p:nvPr/>
          </p:nvGrpSpPr>
          <p:grpSpPr>
            <a:xfrm>
              <a:off x="998237" y="4955241"/>
              <a:ext cx="3095306" cy="1330320"/>
              <a:chOff x="998237" y="4798641"/>
              <a:chExt cx="3095306" cy="1330320"/>
            </a:xfrm>
          </p:grpSpPr>
          <p:sp>
            <p:nvSpPr>
              <p:cNvPr id="33" name="ZoneTexte 24">
                <a:extLst>
                  <a:ext uri="{FF2B5EF4-FFF2-40B4-BE49-F238E27FC236}">
                    <a16:creationId xmlns:a16="http://schemas.microsoft.com/office/drawing/2014/main" id="{080C1035-BA84-408B-B1F4-4410722ADABE}"/>
                  </a:ext>
                </a:extLst>
              </p:cNvPr>
              <p:cNvSpPr txBox="1">
                <a:spLocks noChangeArrowheads="1"/>
              </p:cNvSpPr>
              <p:nvPr>
                <p:custDataLst>
                  <p:tags r:id="rId1"/>
                </p:custDataLst>
              </p:nvPr>
            </p:nvSpPr>
            <p:spPr bwMode="auto">
              <a:xfrm>
                <a:off x="998237" y="4798641"/>
                <a:ext cx="3095306"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marR="0" lvl="1" indent="0" algn="ctr" defTabSz="913382" rtl="0" eaLnBrk="1" fontAlgn="auto" latinLnBrk="0" hangingPunct="1">
                  <a:lnSpc>
                    <a:spcPct val="100000"/>
                  </a:lnSpc>
                  <a:spcBef>
                    <a:spcPts val="0"/>
                  </a:spcBef>
                  <a:spcAft>
                    <a:spcPts val="0"/>
                  </a:spcAft>
                  <a:buClr>
                    <a:srgbClr val="17588B"/>
                  </a:buClr>
                  <a:buSzPct val="100000"/>
                  <a:buFont typeface="Wingdings" pitchFamily="2" charset="2"/>
                  <a:buNone/>
                  <a:tabLst/>
                  <a:defRPr/>
                </a:pPr>
                <a:r>
                  <a:rPr kumimoji="0" lang="fr-FR" altLang="fr-FR" sz="1800" b="1" i="0" u="none" strike="noStrike" kern="1200" cap="none" spc="0" normalizeH="0" baseline="0" noProof="0">
                    <a:ln>
                      <a:noFill/>
                    </a:ln>
                    <a:solidFill>
                      <a:srgbClr val="DF2680"/>
                    </a:solidFill>
                    <a:effectLst/>
                    <a:uLnTx/>
                    <a:uFillTx/>
                    <a:latin typeface="Calibri" panose="020F0502020204030204" pitchFamily="34" charset="0"/>
                    <a:ea typeface="MS PGothic" pitchFamily="34" charset="-128"/>
                    <a:cs typeface="Calibri" panose="020F0502020204030204" pitchFamily="34" charset="0"/>
                  </a:rPr>
                  <a:t>Accès en cas d’urgence par les autres PS</a:t>
                </a:r>
                <a:endParaRPr kumimoji="0" lang="fr-FR" altLang="fr-FR" sz="1400" b="0" i="0" u="none" strike="noStrike" kern="1200" cap="none" spc="0" normalizeH="0" baseline="0" noProof="0">
                  <a:ln>
                    <a:noFill/>
                  </a:ln>
                  <a:solidFill>
                    <a:srgbClr val="C74E5A"/>
                  </a:solidFill>
                  <a:effectLst/>
                  <a:uLnTx/>
                  <a:uFillTx/>
                  <a:latin typeface="Calibri" panose="020F0502020204030204" pitchFamily="34" charset="0"/>
                  <a:ea typeface="MS PGothic" pitchFamily="34" charset="-128"/>
                  <a:cs typeface="Calibri" panose="020F0502020204030204" pitchFamily="34" charset="0"/>
                </a:endParaRPr>
              </a:p>
            </p:txBody>
          </p:sp>
          <p:pic>
            <p:nvPicPr>
              <p:cNvPr id="34" name="Picture 4" descr="https://cdn-icons.flaticon.com/png/512/5730/premium/5730066.png?token=exp=1650031400~hmac=7432f5c84954e22af8fbbc7292aba60d">
                <a:extLst>
                  <a:ext uri="{FF2B5EF4-FFF2-40B4-BE49-F238E27FC236}">
                    <a16:creationId xmlns:a16="http://schemas.microsoft.com/office/drawing/2014/main" id="{61AC716F-9577-4163-BF07-71AEBBE732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42457" y="5444961"/>
                <a:ext cx="684000" cy="684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50152073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29</a:t>
            </a:fld>
            <a:endParaRPr lang="fr-FR"/>
          </a:p>
        </p:txBody>
      </p:sp>
      <p:sp>
        <p:nvSpPr>
          <p:cNvPr id="3" name="Espace réservé du texte 2"/>
          <p:cNvSpPr>
            <a:spLocks noGrp="1"/>
          </p:cNvSpPr>
          <p:nvPr>
            <p:ph type="body" idx="1"/>
          </p:nvPr>
        </p:nvSpPr>
        <p:spPr/>
        <p:txBody>
          <a:bodyPr/>
          <a:lstStyle/>
          <a:p>
            <a:r>
              <a:rPr lang="fr-FR" dirty="0" smtClean="0"/>
              <a:t>06.</a:t>
            </a:r>
            <a:endParaRPr lang="fr-FR" dirty="0"/>
          </a:p>
        </p:txBody>
      </p:sp>
      <p:sp>
        <p:nvSpPr>
          <p:cNvPr id="4" name="Espace réservé du texte 3"/>
          <p:cNvSpPr>
            <a:spLocks noGrp="1"/>
          </p:cNvSpPr>
          <p:nvPr>
            <p:ph type="body" sz="quarter" idx="3"/>
          </p:nvPr>
        </p:nvSpPr>
        <p:spPr/>
        <p:txBody>
          <a:bodyPr/>
          <a:lstStyle/>
          <a:p>
            <a:r>
              <a:rPr lang="fr-FR" dirty="0" smtClean="0"/>
              <a:t>FOCUS SUR LES </a:t>
            </a:r>
            <a:r>
              <a:rPr lang="fr-FR" dirty="0" err="1" smtClean="0"/>
              <a:t>ACCès</a:t>
            </a:r>
            <a:r>
              <a:rPr lang="fr-FR" dirty="0" smtClean="0"/>
              <a:t> au </a:t>
            </a:r>
            <a:r>
              <a:rPr lang="fr-FR" dirty="0" err="1" smtClean="0"/>
              <a:t>dmp</a:t>
            </a:r>
            <a:endParaRPr lang="fr-FR" dirty="0"/>
          </a:p>
        </p:txBody>
      </p:sp>
      <p:sp>
        <p:nvSpPr>
          <p:cNvPr id="5" name="Espace réservé du texte 4"/>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6174903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86CB4B4D-7CA3-9044-876B-883B54F8677D}" type="slidenum">
              <a:rPr lang="fr-FR" smtClean="0"/>
              <a:t>3</a:t>
            </a:fld>
            <a:endParaRPr lang="fr-FR"/>
          </a:p>
        </p:txBody>
      </p:sp>
      <p:sp>
        <p:nvSpPr>
          <p:cNvPr id="3" name="Espace réservé du texte 2"/>
          <p:cNvSpPr>
            <a:spLocks noGrp="1"/>
          </p:cNvSpPr>
          <p:nvPr>
            <p:ph type="body" sz="quarter" idx="22"/>
          </p:nvPr>
        </p:nvSpPr>
        <p:spPr>
          <a:xfrm>
            <a:off x="4077668" y="2300748"/>
            <a:ext cx="7757961" cy="2212258"/>
          </a:xfrm>
        </p:spPr>
        <p:txBody>
          <a:bodyPr/>
          <a:lstStyle/>
          <a:p>
            <a:pPr marL="742950" indent="-742950">
              <a:buAutoNum type="arabicPeriod"/>
            </a:pPr>
            <a:r>
              <a:rPr lang="fr-FR" sz="2400" dirty="0"/>
              <a:t>Les fondamentaux de mon espace santé </a:t>
            </a:r>
            <a:endParaRPr lang="fr-FR" sz="2400" dirty="0" smtClean="0"/>
          </a:p>
          <a:p>
            <a:pPr marL="742950" indent="-742950">
              <a:buFontTx/>
              <a:buAutoNum type="arabicPeriod"/>
            </a:pPr>
            <a:r>
              <a:rPr lang="fr-FR" sz="2400" dirty="0" smtClean="0"/>
              <a:t>Quels FONCTIONNEMENTS ET </a:t>
            </a:r>
            <a:r>
              <a:rPr lang="fr-FR" sz="2400" dirty="0"/>
              <a:t>impacts </a:t>
            </a:r>
            <a:r>
              <a:rPr lang="fr-FR" sz="2400" dirty="0" smtClean="0"/>
              <a:t>?</a:t>
            </a:r>
          </a:p>
          <a:p>
            <a:pPr marL="742950" indent="-742950">
              <a:buFontTx/>
              <a:buAutoNum type="arabicPeriod"/>
            </a:pPr>
            <a:r>
              <a:rPr lang="fr-FR" sz="2400" dirty="0" smtClean="0"/>
              <a:t>Quels usages </a:t>
            </a:r>
            <a:r>
              <a:rPr lang="fr-FR" sz="2400" dirty="0"/>
              <a:t>concrets sur le </a:t>
            </a:r>
            <a:r>
              <a:rPr lang="fr-FR" sz="2400" dirty="0" smtClean="0"/>
              <a:t>terrain ?</a:t>
            </a:r>
            <a:endParaRPr lang="fr-FR" sz="2400" dirty="0"/>
          </a:p>
          <a:p>
            <a:pPr marL="742950" indent="-742950">
              <a:buAutoNum type="arabicPeriod"/>
            </a:pPr>
            <a:r>
              <a:rPr lang="fr-FR" sz="2400" dirty="0" smtClean="0"/>
              <a:t>COMMENT MENER LE PROJET ?</a:t>
            </a:r>
          </a:p>
          <a:p>
            <a:pPr marL="742950" indent="-742950">
              <a:buAutoNum type="arabicPeriod"/>
            </a:pPr>
            <a:r>
              <a:rPr lang="fr-FR" sz="2400" dirty="0" smtClean="0"/>
              <a:t>Focus : Sécurité </a:t>
            </a:r>
            <a:r>
              <a:rPr lang="fr-FR" sz="2400" dirty="0"/>
              <a:t>et confidentialité des </a:t>
            </a:r>
            <a:r>
              <a:rPr lang="fr-FR" sz="2400" dirty="0" smtClean="0"/>
              <a:t>données</a:t>
            </a:r>
          </a:p>
          <a:p>
            <a:pPr marL="742950" indent="-742950">
              <a:buAutoNum type="arabicPeriod"/>
            </a:pPr>
            <a:r>
              <a:rPr lang="fr-FR" sz="2400" dirty="0" smtClean="0"/>
              <a:t>FOCUS : les accès au Dossier médical (</a:t>
            </a:r>
            <a:r>
              <a:rPr lang="fr-FR" sz="2400" dirty="0" err="1" smtClean="0"/>
              <a:t>dmp</a:t>
            </a:r>
            <a:r>
              <a:rPr lang="fr-FR" sz="2400" dirty="0" smtClean="0"/>
              <a:t>)</a:t>
            </a:r>
            <a:endParaRPr lang="fr-FR" sz="2400" dirty="0"/>
          </a:p>
        </p:txBody>
      </p:sp>
      <p:sp>
        <p:nvSpPr>
          <p:cNvPr id="4" name="Titre 3"/>
          <p:cNvSpPr>
            <a:spLocks noGrp="1"/>
          </p:cNvSpPr>
          <p:nvPr>
            <p:ph type="title" idx="4294967295"/>
          </p:nvPr>
        </p:nvSpPr>
        <p:spPr/>
        <p:txBody>
          <a:bodyPr/>
          <a:lstStyle/>
          <a:p>
            <a:r>
              <a:rPr lang="fr-FR" dirty="0"/>
              <a:t>ORDRE DU JOUR </a:t>
            </a:r>
          </a:p>
        </p:txBody>
      </p:sp>
    </p:spTree>
    <p:extLst>
      <p:ext uri="{BB962C8B-B14F-4D97-AF65-F5344CB8AC3E}">
        <p14:creationId xmlns:p14="http://schemas.microsoft.com/office/powerpoint/2010/main" val="2163313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30</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dirty="0" smtClean="0"/>
              <a:t>Mécanismes d’accès au DMP</a:t>
            </a:r>
            <a:endParaRPr lang="fr-FR" dirty="0"/>
          </a:p>
        </p:txBody>
      </p:sp>
      <p:grpSp>
        <p:nvGrpSpPr>
          <p:cNvPr id="197" name="Group 6">
            <a:extLst>
              <a:ext uri="{FF2B5EF4-FFF2-40B4-BE49-F238E27FC236}">
                <a16:creationId xmlns:a16="http://schemas.microsoft.com/office/drawing/2014/main" id="{3785612E-C44B-4571-BC03-CDA25034EBBB}"/>
              </a:ext>
            </a:extLst>
          </p:cNvPr>
          <p:cNvGrpSpPr/>
          <p:nvPr/>
        </p:nvGrpSpPr>
        <p:grpSpPr>
          <a:xfrm>
            <a:off x="498660" y="2558944"/>
            <a:ext cx="11179679" cy="2551536"/>
            <a:chOff x="498660" y="2640224"/>
            <a:chExt cx="11179679" cy="2551536"/>
          </a:xfrm>
        </p:grpSpPr>
        <p:sp>
          <p:nvSpPr>
            <p:cNvPr id="198" name="Arrow: Chevron 56">
              <a:extLst>
                <a:ext uri="{FF2B5EF4-FFF2-40B4-BE49-F238E27FC236}">
                  <a16:creationId xmlns:a16="http://schemas.microsoft.com/office/drawing/2014/main" id="{85A559DE-79EF-4961-A1D6-3C17BDD90721}"/>
                </a:ext>
              </a:extLst>
            </p:cNvPr>
            <p:cNvSpPr/>
            <p:nvPr/>
          </p:nvSpPr>
          <p:spPr>
            <a:xfrm rot="10800000">
              <a:off x="9210182" y="2944733"/>
              <a:ext cx="215900" cy="360362"/>
            </a:xfrm>
            <a:prstGeom prst="chevron">
              <a:avLst/>
            </a:prstGeom>
            <a:solidFill>
              <a:srgbClr val="E11A81"/>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p:txBody>
        </p:sp>
        <p:sp>
          <p:nvSpPr>
            <p:cNvPr id="199" name="Rectangle 198">
              <a:hlinkClick r:id="" action="ppaction://noaction"/>
              <a:extLst>
                <a:ext uri="{FF2B5EF4-FFF2-40B4-BE49-F238E27FC236}">
                  <a16:creationId xmlns:a16="http://schemas.microsoft.com/office/drawing/2014/main" id="{571194B4-69E9-4B4D-868F-FB7F5033826B}"/>
                </a:ext>
              </a:extLst>
            </p:cNvPr>
            <p:cNvSpPr/>
            <p:nvPr/>
          </p:nvSpPr>
          <p:spPr>
            <a:xfrm>
              <a:off x="498660" y="2641600"/>
              <a:ext cx="2044961" cy="2550160"/>
            </a:xfrm>
            <a:prstGeom prst="rect">
              <a:avLst/>
            </a:prstGeom>
            <a:solidFill>
              <a:srgbClr val="2A9CA9">
                <a:alpha val="30000"/>
              </a:srgbClr>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00" name="Arrow: Chevron 62">
              <a:extLst>
                <a:ext uri="{FF2B5EF4-FFF2-40B4-BE49-F238E27FC236}">
                  <a16:creationId xmlns:a16="http://schemas.microsoft.com/office/drawing/2014/main" id="{AC7415B2-A025-4F1D-9D05-202327D86BD3}"/>
                </a:ext>
              </a:extLst>
            </p:cNvPr>
            <p:cNvSpPr/>
            <p:nvPr/>
          </p:nvSpPr>
          <p:spPr>
            <a:xfrm>
              <a:off x="2659151" y="4542725"/>
              <a:ext cx="217488" cy="360362"/>
            </a:xfrm>
            <a:prstGeom prst="chevron">
              <a:avLst/>
            </a:prstGeom>
            <a:solidFill>
              <a:srgbClr val="2A9CA9"/>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p:txBody>
        </p:sp>
        <p:sp>
          <p:nvSpPr>
            <p:cNvPr id="201" name="TextBox 18">
              <a:extLst>
                <a:ext uri="{FF2B5EF4-FFF2-40B4-BE49-F238E27FC236}">
                  <a16:creationId xmlns:a16="http://schemas.microsoft.com/office/drawing/2014/main" id="{A476986F-FAC1-427E-A93B-28D999210933}"/>
                </a:ext>
              </a:extLst>
            </p:cNvPr>
            <p:cNvSpPr txBox="1">
              <a:spLocks noChangeArrowheads="1"/>
            </p:cNvSpPr>
            <p:nvPr/>
          </p:nvSpPr>
          <p:spPr bwMode="auto">
            <a:xfrm>
              <a:off x="667583" y="3875244"/>
              <a:ext cx="17071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2000" b="1" i="0" u="none" strike="noStrike" kern="0" cap="none" spc="0" normalizeH="0" baseline="0" noProof="0" dirty="0">
                  <a:ln>
                    <a:noFill/>
                  </a:ln>
                  <a:solidFill>
                    <a:srgbClr val="2A9CA9"/>
                  </a:solidFill>
                  <a:effectLst/>
                  <a:uLnTx/>
                  <a:uFillTx/>
                  <a:cs typeface="Calibri" panose="020F0502020204030204" pitchFamily="34" charset="0"/>
                </a:rPr>
                <a:t>Accès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2000" b="1" i="0" u="none" strike="noStrike" kern="0" cap="none" spc="0" normalizeH="0" baseline="0" noProof="0" dirty="0">
                  <a:ln>
                    <a:noFill/>
                  </a:ln>
                  <a:solidFill>
                    <a:srgbClr val="2A9CA9"/>
                  </a:solidFill>
                  <a:effectLst/>
                  <a:uLnTx/>
                  <a:uFillTx/>
                  <a:cs typeface="Calibri" panose="020F0502020204030204" pitchFamily="34" charset="0"/>
                </a:rPr>
                <a:t>Professionnel de Santé</a:t>
              </a:r>
            </a:p>
          </p:txBody>
        </p:sp>
        <p:sp>
          <p:nvSpPr>
            <p:cNvPr id="202" name="Arrow: Chevron 65">
              <a:extLst>
                <a:ext uri="{FF2B5EF4-FFF2-40B4-BE49-F238E27FC236}">
                  <a16:creationId xmlns:a16="http://schemas.microsoft.com/office/drawing/2014/main" id="{88E37AC5-F7AF-4B3B-BBA2-5A4BD025659E}"/>
                </a:ext>
              </a:extLst>
            </p:cNvPr>
            <p:cNvSpPr/>
            <p:nvPr/>
          </p:nvSpPr>
          <p:spPr>
            <a:xfrm>
              <a:off x="2659151" y="3736499"/>
              <a:ext cx="217488" cy="360362"/>
            </a:xfrm>
            <a:prstGeom prst="chevron">
              <a:avLst/>
            </a:prstGeom>
            <a:solidFill>
              <a:srgbClr val="2A9CA9"/>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p:txBody>
        </p:sp>
        <p:sp>
          <p:nvSpPr>
            <p:cNvPr id="203" name="Arrow: Chevron 66">
              <a:extLst>
                <a:ext uri="{FF2B5EF4-FFF2-40B4-BE49-F238E27FC236}">
                  <a16:creationId xmlns:a16="http://schemas.microsoft.com/office/drawing/2014/main" id="{3B9E8A74-0272-404D-B952-69579F4DC7C4}"/>
                </a:ext>
              </a:extLst>
            </p:cNvPr>
            <p:cNvSpPr/>
            <p:nvPr/>
          </p:nvSpPr>
          <p:spPr>
            <a:xfrm rot="10800000">
              <a:off x="9210182" y="3736499"/>
              <a:ext cx="215900" cy="360362"/>
            </a:xfrm>
            <a:prstGeom prst="chevron">
              <a:avLst/>
            </a:prstGeom>
            <a:solidFill>
              <a:srgbClr val="E11A81"/>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p:txBody>
        </p:sp>
        <p:grpSp>
          <p:nvGrpSpPr>
            <p:cNvPr id="204" name="Group 67">
              <a:extLst>
                <a:ext uri="{FF2B5EF4-FFF2-40B4-BE49-F238E27FC236}">
                  <a16:creationId xmlns:a16="http://schemas.microsoft.com/office/drawing/2014/main" id="{CFC14E63-B4B4-4FF3-92BB-8A31AE8EF105}"/>
                </a:ext>
              </a:extLst>
            </p:cNvPr>
            <p:cNvGrpSpPr/>
            <p:nvPr/>
          </p:nvGrpSpPr>
          <p:grpSpPr>
            <a:xfrm>
              <a:off x="7513802" y="4427671"/>
              <a:ext cx="1611309" cy="612000"/>
              <a:chOff x="10375454" y="4147331"/>
              <a:chExt cx="1611309" cy="612000"/>
            </a:xfrm>
          </p:grpSpPr>
          <p:pic>
            <p:nvPicPr>
              <p:cNvPr id="268" name="Graphic 68" descr="Internet outline">
                <a:extLst>
                  <a:ext uri="{FF2B5EF4-FFF2-40B4-BE49-F238E27FC236}">
                    <a16:creationId xmlns:a16="http://schemas.microsoft.com/office/drawing/2014/main" id="{B594B209-D64C-4FA9-95B7-7286232D75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375454" y="4147331"/>
                <a:ext cx="612000" cy="612000"/>
              </a:xfrm>
              <a:prstGeom prst="rect">
                <a:avLst/>
              </a:prstGeom>
            </p:spPr>
          </p:pic>
          <p:sp>
            <p:nvSpPr>
              <p:cNvPr id="269" name="TextBox 9">
                <a:extLst>
                  <a:ext uri="{FF2B5EF4-FFF2-40B4-BE49-F238E27FC236}">
                    <a16:creationId xmlns:a16="http://schemas.microsoft.com/office/drawing/2014/main" id="{FED4EFDE-BC47-4D2E-8D56-D700FA971DCF}"/>
                  </a:ext>
                </a:extLst>
              </p:cNvPr>
              <p:cNvSpPr txBox="1">
                <a:spLocks noChangeArrowheads="1"/>
              </p:cNvSpPr>
              <p:nvPr/>
            </p:nvSpPr>
            <p:spPr bwMode="auto">
              <a:xfrm>
                <a:off x="10854073" y="4217908"/>
                <a:ext cx="1132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545859"/>
                    </a:solidFill>
                    <a:effectLst/>
                    <a:uLnTx/>
                    <a:uFillTx/>
                    <a:cs typeface="Calibri" panose="020F0502020204030204" pitchFamily="34" charset="0"/>
                  </a:rPr>
                  <a:t>WebPA DMP</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545859"/>
                    </a:solidFill>
                    <a:effectLst/>
                    <a:uLnTx/>
                    <a:uFillTx/>
                    <a:cs typeface="Calibri" panose="020F0502020204030204" pitchFamily="34" charset="0"/>
                  </a:rPr>
                  <a:t>(dmp.fr)</a:t>
                </a:r>
              </a:p>
            </p:txBody>
          </p:sp>
        </p:grpSp>
        <p:grpSp>
          <p:nvGrpSpPr>
            <p:cNvPr id="205" name="Group 70">
              <a:extLst>
                <a:ext uri="{FF2B5EF4-FFF2-40B4-BE49-F238E27FC236}">
                  <a16:creationId xmlns:a16="http://schemas.microsoft.com/office/drawing/2014/main" id="{541E7517-2410-473F-A550-5A112F3B8A71}"/>
                </a:ext>
              </a:extLst>
            </p:cNvPr>
            <p:cNvGrpSpPr/>
            <p:nvPr/>
          </p:nvGrpSpPr>
          <p:grpSpPr>
            <a:xfrm>
              <a:off x="2915330" y="2857084"/>
              <a:ext cx="1406995" cy="524345"/>
              <a:chOff x="10375454" y="4907628"/>
              <a:chExt cx="1406995" cy="524345"/>
            </a:xfrm>
          </p:grpSpPr>
          <p:pic>
            <p:nvPicPr>
              <p:cNvPr id="266" name="Picture 71">
                <a:extLst>
                  <a:ext uri="{FF2B5EF4-FFF2-40B4-BE49-F238E27FC236}">
                    <a16:creationId xmlns:a16="http://schemas.microsoft.com/office/drawing/2014/main" id="{DFF51AC9-3892-40F5-8BC7-3270E4FB86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323"/>
              <a:stretch/>
            </p:blipFill>
            <p:spPr>
              <a:xfrm>
                <a:off x="10375454" y="4907628"/>
                <a:ext cx="612000" cy="524345"/>
              </a:xfrm>
              <a:prstGeom prst="rect">
                <a:avLst/>
              </a:prstGeom>
            </p:spPr>
          </p:pic>
          <p:sp>
            <p:nvSpPr>
              <p:cNvPr id="267" name="TextBox 9">
                <a:extLst>
                  <a:ext uri="{FF2B5EF4-FFF2-40B4-BE49-F238E27FC236}">
                    <a16:creationId xmlns:a16="http://schemas.microsoft.com/office/drawing/2014/main" id="{F3AF53DF-8B9F-4F08-BC6A-D514D4B0BDDE}"/>
                  </a:ext>
                </a:extLst>
              </p:cNvPr>
              <p:cNvSpPr txBox="1">
                <a:spLocks noChangeArrowheads="1"/>
              </p:cNvSpPr>
              <p:nvPr/>
            </p:nvSpPr>
            <p:spPr bwMode="auto">
              <a:xfrm>
                <a:off x="10787167" y="5015748"/>
                <a:ext cx="9952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545859"/>
                    </a:solidFill>
                    <a:effectLst/>
                    <a:uLnTx/>
                    <a:uFillTx/>
                    <a:cs typeface="Calibri" panose="020F0502020204030204" pitchFamily="34" charset="0"/>
                  </a:rPr>
                  <a:t>LPS</a:t>
                </a:r>
              </a:p>
            </p:txBody>
          </p:sp>
        </p:grpSp>
        <p:grpSp>
          <p:nvGrpSpPr>
            <p:cNvPr id="206" name="Group 73">
              <a:extLst>
                <a:ext uri="{FF2B5EF4-FFF2-40B4-BE49-F238E27FC236}">
                  <a16:creationId xmlns:a16="http://schemas.microsoft.com/office/drawing/2014/main" id="{8F6D3733-E4E9-4962-8296-DB37B76B5968}"/>
                </a:ext>
              </a:extLst>
            </p:cNvPr>
            <p:cNvGrpSpPr/>
            <p:nvPr/>
          </p:nvGrpSpPr>
          <p:grpSpPr>
            <a:xfrm>
              <a:off x="2920045" y="4427671"/>
              <a:ext cx="1406995" cy="612000"/>
              <a:chOff x="10375454" y="5355893"/>
              <a:chExt cx="1406995" cy="612000"/>
            </a:xfrm>
          </p:grpSpPr>
          <p:pic>
            <p:nvPicPr>
              <p:cNvPr id="264" name="Graphic 74" descr="Internet outline">
                <a:extLst>
                  <a:ext uri="{FF2B5EF4-FFF2-40B4-BE49-F238E27FC236}">
                    <a16:creationId xmlns:a16="http://schemas.microsoft.com/office/drawing/2014/main" id="{5344B162-152D-4447-BEC4-FE8ED32C49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375454" y="5355893"/>
                <a:ext cx="612000" cy="612000"/>
              </a:xfrm>
              <a:prstGeom prst="rect">
                <a:avLst/>
              </a:prstGeom>
            </p:spPr>
          </p:pic>
          <p:sp>
            <p:nvSpPr>
              <p:cNvPr id="265" name="TextBox 9">
                <a:extLst>
                  <a:ext uri="{FF2B5EF4-FFF2-40B4-BE49-F238E27FC236}">
                    <a16:creationId xmlns:a16="http://schemas.microsoft.com/office/drawing/2014/main" id="{48B74C48-7F2F-4264-8460-4FB02AFD6FED}"/>
                  </a:ext>
                </a:extLst>
              </p:cNvPr>
              <p:cNvSpPr txBox="1">
                <a:spLocks noChangeArrowheads="1"/>
              </p:cNvSpPr>
              <p:nvPr/>
            </p:nvSpPr>
            <p:spPr bwMode="auto">
              <a:xfrm>
                <a:off x="10787167" y="5406163"/>
                <a:ext cx="995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545859"/>
                    </a:solidFill>
                    <a:effectLst/>
                    <a:uLnTx/>
                    <a:uFillTx/>
                    <a:cs typeface="Calibri" panose="020F0502020204030204" pitchFamily="34" charset="0"/>
                  </a:rPr>
                  <a:t>WebPS (dmp.fr)</a:t>
                </a:r>
              </a:p>
            </p:txBody>
          </p:sp>
        </p:grpSp>
        <p:grpSp>
          <p:nvGrpSpPr>
            <p:cNvPr id="207" name="Group 4">
              <a:extLst>
                <a:ext uri="{FF2B5EF4-FFF2-40B4-BE49-F238E27FC236}">
                  <a16:creationId xmlns:a16="http://schemas.microsoft.com/office/drawing/2014/main" id="{E0CEB91A-3C2A-474C-AAB0-A75A41126E56}"/>
                </a:ext>
              </a:extLst>
            </p:cNvPr>
            <p:cNvGrpSpPr/>
            <p:nvPr/>
          </p:nvGrpSpPr>
          <p:grpSpPr>
            <a:xfrm>
              <a:off x="5122400" y="3227011"/>
              <a:ext cx="1689302" cy="1547028"/>
              <a:chOff x="5122400" y="3227011"/>
              <a:chExt cx="1689302" cy="1547028"/>
            </a:xfrm>
          </p:grpSpPr>
          <p:pic>
            <p:nvPicPr>
              <p:cNvPr id="262" name="Picture 127">
                <a:extLst>
                  <a:ext uri="{FF2B5EF4-FFF2-40B4-BE49-F238E27FC236}">
                    <a16:creationId xmlns:a16="http://schemas.microsoft.com/office/drawing/2014/main" id="{1C9DA044-7658-437C-BC6E-43AADC8BE68A}"/>
                  </a:ext>
                </a:extLst>
              </p:cNvPr>
              <p:cNvPicPr>
                <a:picLocks noChangeAspect="1"/>
              </p:cNvPicPr>
              <p:nvPr/>
            </p:nvPicPr>
            <p:blipFill>
              <a:blip r:embed="rId7"/>
              <a:stretch>
                <a:fillRect/>
              </a:stretch>
            </p:blipFill>
            <p:spPr>
              <a:xfrm>
                <a:off x="5122400" y="3575131"/>
                <a:ext cx="1689302" cy="1198908"/>
              </a:xfrm>
              <a:prstGeom prst="rect">
                <a:avLst/>
              </a:prstGeom>
            </p:spPr>
          </p:pic>
          <p:sp>
            <p:nvSpPr>
              <p:cNvPr id="263" name="TextBox 9">
                <a:extLst>
                  <a:ext uri="{FF2B5EF4-FFF2-40B4-BE49-F238E27FC236}">
                    <a16:creationId xmlns:a16="http://schemas.microsoft.com/office/drawing/2014/main" id="{69A169D8-33D5-4817-881F-AB5F67AC7CDF}"/>
                  </a:ext>
                </a:extLst>
              </p:cNvPr>
              <p:cNvSpPr txBox="1">
                <a:spLocks noChangeArrowheads="1"/>
              </p:cNvSpPr>
              <p:nvPr/>
            </p:nvSpPr>
            <p:spPr bwMode="auto">
              <a:xfrm>
                <a:off x="5469734" y="3227011"/>
                <a:ext cx="995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600" b="1" i="0" u="none" strike="noStrike" kern="0" cap="none" spc="0" normalizeH="0" baseline="0" noProof="0" dirty="0">
                    <a:ln>
                      <a:noFill/>
                    </a:ln>
                    <a:solidFill>
                      <a:srgbClr val="305E78"/>
                    </a:solidFill>
                    <a:effectLst/>
                    <a:uLnTx/>
                    <a:uFillTx/>
                    <a:cs typeface="Calibri" panose="020F0502020204030204" pitchFamily="34" charset="0"/>
                  </a:rPr>
                  <a:t>Système</a:t>
                </a:r>
              </a:p>
            </p:txBody>
          </p:sp>
        </p:grpSp>
        <p:cxnSp>
          <p:nvCxnSpPr>
            <p:cNvPr id="208" name="Straight Arrow Connector 79">
              <a:extLst>
                <a:ext uri="{FF2B5EF4-FFF2-40B4-BE49-F238E27FC236}">
                  <a16:creationId xmlns:a16="http://schemas.microsoft.com/office/drawing/2014/main" id="{3FA07300-8F78-481F-BA1C-0AE4C80A6D11}"/>
                </a:ext>
              </a:extLst>
            </p:cNvPr>
            <p:cNvCxnSpPr>
              <a:cxnSpLocks/>
            </p:cNvCxnSpPr>
            <p:nvPr/>
          </p:nvCxnSpPr>
          <p:spPr>
            <a:xfrm flipV="1">
              <a:off x="4376251" y="3117724"/>
              <a:ext cx="720000" cy="1375"/>
            </a:xfrm>
            <a:prstGeom prst="straightConnector1">
              <a:avLst/>
            </a:prstGeom>
            <a:noFill/>
            <a:ln w="9525" cap="flat" cmpd="sng" algn="ctr">
              <a:solidFill>
                <a:srgbClr val="2A9CA9"/>
              </a:solidFill>
              <a:prstDash val="solid"/>
              <a:tailEnd type="triangle"/>
            </a:ln>
            <a:effectLst/>
          </p:spPr>
        </p:cxnSp>
        <p:cxnSp>
          <p:nvCxnSpPr>
            <p:cNvPr id="209" name="Straight Arrow Connector 80">
              <a:extLst>
                <a:ext uri="{FF2B5EF4-FFF2-40B4-BE49-F238E27FC236}">
                  <a16:creationId xmlns:a16="http://schemas.microsoft.com/office/drawing/2014/main" id="{816844B2-9566-47E1-815F-0DA3A3EC49BD}"/>
                </a:ext>
              </a:extLst>
            </p:cNvPr>
            <p:cNvCxnSpPr>
              <a:cxnSpLocks/>
            </p:cNvCxnSpPr>
            <p:nvPr/>
          </p:nvCxnSpPr>
          <p:spPr>
            <a:xfrm flipH="1" flipV="1">
              <a:off x="6791299" y="3540574"/>
              <a:ext cx="360000" cy="393"/>
            </a:xfrm>
            <a:prstGeom prst="straightConnector1">
              <a:avLst/>
            </a:prstGeom>
            <a:noFill/>
            <a:ln w="9525" cap="flat" cmpd="sng" algn="ctr">
              <a:solidFill>
                <a:srgbClr val="E11A81"/>
              </a:solidFill>
              <a:prstDash val="solid"/>
              <a:tailEnd type="triangle"/>
            </a:ln>
            <a:effectLst/>
          </p:spPr>
        </p:cxnSp>
        <p:cxnSp>
          <p:nvCxnSpPr>
            <p:cNvPr id="210" name="Straight Arrow Connector 81">
              <a:extLst>
                <a:ext uri="{FF2B5EF4-FFF2-40B4-BE49-F238E27FC236}">
                  <a16:creationId xmlns:a16="http://schemas.microsoft.com/office/drawing/2014/main" id="{9CE0FF7F-9ABD-4026-B033-89D70C514828}"/>
                </a:ext>
              </a:extLst>
            </p:cNvPr>
            <p:cNvCxnSpPr>
              <a:cxnSpLocks/>
            </p:cNvCxnSpPr>
            <p:nvPr/>
          </p:nvCxnSpPr>
          <p:spPr>
            <a:xfrm flipH="1" flipV="1">
              <a:off x="6791300" y="4767434"/>
              <a:ext cx="720000" cy="0"/>
            </a:xfrm>
            <a:prstGeom prst="straightConnector1">
              <a:avLst/>
            </a:prstGeom>
            <a:noFill/>
            <a:ln w="9525" cap="flat" cmpd="sng" algn="ctr">
              <a:solidFill>
                <a:srgbClr val="E11A81"/>
              </a:solidFill>
              <a:prstDash val="solid"/>
              <a:tailEnd type="triangle"/>
            </a:ln>
            <a:effectLst/>
          </p:spPr>
        </p:cxnSp>
        <p:cxnSp>
          <p:nvCxnSpPr>
            <p:cNvPr id="211" name="Straight Arrow Connector 82">
              <a:extLst>
                <a:ext uri="{FF2B5EF4-FFF2-40B4-BE49-F238E27FC236}">
                  <a16:creationId xmlns:a16="http://schemas.microsoft.com/office/drawing/2014/main" id="{D78AFE9B-EF54-401A-BEC5-EC575B5B1F43}"/>
                </a:ext>
              </a:extLst>
            </p:cNvPr>
            <p:cNvCxnSpPr>
              <a:cxnSpLocks/>
            </p:cNvCxnSpPr>
            <p:nvPr/>
          </p:nvCxnSpPr>
          <p:spPr>
            <a:xfrm>
              <a:off x="4376251" y="3916680"/>
              <a:ext cx="720000" cy="0"/>
            </a:xfrm>
            <a:prstGeom prst="straightConnector1">
              <a:avLst/>
            </a:prstGeom>
            <a:noFill/>
            <a:ln w="9525" cap="flat" cmpd="sng" algn="ctr">
              <a:solidFill>
                <a:srgbClr val="2A9CA9"/>
              </a:solidFill>
              <a:prstDash val="solid"/>
              <a:tailEnd type="triangle"/>
            </a:ln>
            <a:effectLst/>
          </p:spPr>
        </p:cxnSp>
        <p:sp>
          <p:nvSpPr>
            <p:cNvPr id="212" name="Arrow: Chevron 88">
              <a:extLst>
                <a:ext uri="{FF2B5EF4-FFF2-40B4-BE49-F238E27FC236}">
                  <a16:creationId xmlns:a16="http://schemas.microsoft.com/office/drawing/2014/main" id="{75C0489C-718F-4AFF-880E-A4D913AF47CA}"/>
                </a:ext>
              </a:extLst>
            </p:cNvPr>
            <p:cNvSpPr/>
            <p:nvPr/>
          </p:nvSpPr>
          <p:spPr>
            <a:xfrm>
              <a:off x="2659151" y="2944733"/>
              <a:ext cx="217488" cy="360362"/>
            </a:xfrm>
            <a:prstGeom prst="chevron">
              <a:avLst/>
            </a:prstGeom>
            <a:solidFill>
              <a:srgbClr val="2A9CA9"/>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p:txBody>
        </p:sp>
        <p:grpSp>
          <p:nvGrpSpPr>
            <p:cNvPr id="213" name="Group 89">
              <a:extLst>
                <a:ext uri="{FF2B5EF4-FFF2-40B4-BE49-F238E27FC236}">
                  <a16:creationId xmlns:a16="http://schemas.microsoft.com/office/drawing/2014/main" id="{E9423ABB-ED38-4A27-8786-FD8315AEDC6E}"/>
                </a:ext>
              </a:extLst>
            </p:cNvPr>
            <p:cNvGrpSpPr/>
            <p:nvPr/>
          </p:nvGrpSpPr>
          <p:grpSpPr>
            <a:xfrm>
              <a:off x="2914613" y="3654508"/>
              <a:ext cx="1620978" cy="533949"/>
              <a:chOff x="10375454" y="4907628"/>
              <a:chExt cx="1620978" cy="533949"/>
            </a:xfrm>
          </p:grpSpPr>
          <p:pic>
            <p:nvPicPr>
              <p:cNvPr id="260" name="Picture 90">
                <a:extLst>
                  <a:ext uri="{FF2B5EF4-FFF2-40B4-BE49-F238E27FC236}">
                    <a16:creationId xmlns:a16="http://schemas.microsoft.com/office/drawing/2014/main" id="{6C6415E7-EDF4-47E9-B7C1-F30E4B3D5F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323"/>
              <a:stretch/>
            </p:blipFill>
            <p:spPr>
              <a:xfrm>
                <a:off x="10375454" y="4907628"/>
                <a:ext cx="612000" cy="524345"/>
              </a:xfrm>
              <a:prstGeom prst="rect">
                <a:avLst/>
              </a:prstGeom>
            </p:spPr>
          </p:pic>
          <p:sp>
            <p:nvSpPr>
              <p:cNvPr id="261" name="TextBox 9">
                <a:extLst>
                  <a:ext uri="{FF2B5EF4-FFF2-40B4-BE49-F238E27FC236}">
                    <a16:creationId xmlns:a16="http://schemas.microsoft.com/office/drawing/2014/main" id="{D63F6908-F75B-4764-A15C-5D8490B49C11}"/>
                  </a:ext>
                </a:extLst>
              </p:cNvPr>
              <p:cNvSpPr txBox="1">
                <a:spLocks noChangeArrowheads="1"/>
              </p:cNvSpPr>
              <p:nvPr/>
            </p:nvSpPr>
            <p:spPr bwMode="auto">
              <a:xfrm>
                <a:off x="10847026" y="4918357"/>
                <a:ext cx="11494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545859"/>
                    </a:solidFill>
                    <a:effectLst/>
                    <a:uLnTx/>
                    <a:uFillTx/>
                    <a:cs typeface="Calibri" panose="020F0502020204030204" pitchFamily="34" charset="0"/>
                  </a:rPr>
                  <a:t>LPS (appel contextuel)</a:t>
                </a:r>
              </a:p>
            </p:txBody>
          </p:sp>
        </p:grpSp>
        <p:cxnSp>
          <p:nvCxnSpPr>
            <p:cNvPr id="214" name="Straight Arrow Connector 92">
              <a:extLst>
                <a:ext uri="{FF2B5EF4-FFF2-40B4-BE49-F238E27FC236}">
                  <a16:creationId xmlns:a16="http://schemas.microsoft.com/office/drawing/2014/main" id="{7903BD15-A82E-423A-A45C-7D35B231E14E}"/>
                </a:ext>
              </a:extLst>
            </p:cNvPr>
            <p:cNvCxnSpPr>
              <a:cxnSpLocks/>
            </p:cNvCxnSpPr>
            <p:nvPr/>
          </p:nvCxnSpPr>
          <p:spPr>
            <a:xfrm flipV="1">
              <a:off x="4371356" y="4766058"/>
              <a:ext cx="720000" cy="1376"/>
            </a:xfrm>
            <a:prstGeom prst="straightConnector1">
              <a:avLst/>
            </a:prstGeom>
            <a:noFill/>
            <a:ln w="9525" cap="flat" cmpd="sng" algn="ctr">
              <a:solidFill>
                <a:srgbClr val="2A9CA9"/>
              </a:solidFill>
              <a:prstDash val="solid"/>
              <a:tailEnd type="triangle"/>
            </a:ln>
            <a:effectLst/>
          </p:spPr>
        </p:cxnSp>
        <p:pic>
          <p:nvPicPr>
            <p:cNvPr id="215" name="Picture 32">
              <a:extLst>
                <a:ext uri="{FF2B5EF4-FFF2-40B4-BE49-F238E27FC236}">
                  <a16:creationId xmlns:a16="http://schemas.microsoft.com/office/drawing/2014/main" id="{C778BE53-CFFB-4B64-8192-E5001D9CB0C1}"/>
                </a:ext>
              </a:extLst>
            </p:cNvPr>
            <p:cNvPicPr>
              <a:picLocks noChangeAspect="1" noChangeArrowheads="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094686" y="3296365"/>
              <a:ext cx="702869" cy="44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6" name="Group 94">
              <a:extLst>
                <a:ext uri="{FF2B5EF4-FFF2-40B4-BE49-F238E27FC236}">
                  <a16:creationId xmlns:a16="http://schemas.microsoft.com/office/drawing/2014/main" id="{B676C582-7A79-4FF0-9213-F0ACC6353E22}"/>
                </a:ext>
              </a:extLst>
            </p:cNvPr>
            <p:cNvGrpSpPr/>
            <p:nvPr/>
          </p:nvGrpSpPr>
          <p:grpSpPr>
            <a:xfrm>
              <a:off x="7985546" y="2846833"/>
              <a:ext cx="1204346" cy="557117"/>
              <a:chOff x="7493143" y="1926241"/>
              <a:chExt cx="1204346" cy="557117"/>
            </a:xfrm>
          </p:grpSpPr>
          <p:pic>
            <p:nvPicPr>
              <p:cNvPr id="258" name="Graphic 95" descr="Smart Phone outline">
                <a:extLst>
                  <a:ext uri="{FF2B5EF4-FFF2-40B4-BE49-F238E27FC236}">
                    <a16:creationId xmlns:a16="http://schemas.microsoft.com/office/drawing/2014/main" id="{16947AA3-EBF0-4ECA-BBAC-6B31C78D183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493143" y="1926241"/>
                <a:ext cx="540000" cy="540000"/>
              </a:xfrm>
              <a:prstGeom prst="rect">
                <a:avLst/>
              </a:prstGeom>
            </p:spPr>
          </p:pic>
          <p:sp>
            <p:nvSpPr>
              <p:cNvPr id="259" name="TextBox 9">
                <a:extLst>
                  <a:ext uri="{FF2B5EF4-FFF2-40B4-BE49-F238E27FC236}">
                    <a16:creationId xmlns:a16="http://schemas.microsoft.com/office/drawing/2014/main" id="{000BA9BB-1C56-445C-BEDC-74A5BFC3DDF9}"/>
                  </a:ext>
                </a:extLst>
              </p:cNvPr>
              <p:cNvSpPr txBox="1">
                <a:spLocks noChangeArrowheads="1"/>
              </p:cNvSpPr>
              <p:nvPr/>
            </p:nvSpPr>
            <p:spPr bwMode="auto">
              <a:xfrm>
                <a:off x="7868856" y="1960138"/>
                <a:ext cx="828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545859"/>
                    </a:solidFill>
                    <a:effectLst/>
                    <a:uLnTx/>
                    <a:uFillTx/>
                    <a:cs typeface="Calibri" panose="020F0502020204030204" pitchFamily="34" charset="0"/>
                  </a:rPr>
                  <a:t>App mobile</a:t>
                </a:r>
              </a:p>
            </p:txBody>
          </p:sp>
        </p:grpSp>
        <p:sp>
          <p:nvSpPr>
            <p:cNvPr id="217" name="Arrow: Chevron 97">
              <a:extLst>
                <a:ext uri="{FF2B5EF4-FFF2-40B4-BE49-F238E27FC236}">
                  <a16:creationId xmlns:a16="http://schemas.microsoft.com/office/drawing/2014/main" id="{658AEAB2-8762-4425-929D-524A71C8995A}"/>
                </a:ext>
              </a:extLst>
            </p:cNvPr>
            <p:cNvSpPr/>
            <p:nvPr/>
          </p:nvSpPr>
          <p:spPr>
            <a:xfrm rot="10800000">
              <a:off x="9210182" y="4542725"/>
              <a:ext cx="215900" cy="360362"/>
            </a:xfrm>
            <a:prstGeom prst="chevron">
              <a:avLst/>
            </a:prstGeom>
            <a:solidFill>
              <a:srgbClr val="E11A81"/>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p:txBody>
        </p:sp>
        <p:grpSp>
          <p:nvGrpSpPr>
            <p:cNvPr id="218" name="Group 98">
              <a:extLst>
                <a:ext uri="{FF2B5EF4-FFF2-40B4-BE49-F238E27FC236}">
                  <a16:creationId xmlns:a16="http://schemas.microsoft.com/office/drawing/2014/main" id="{9669EFD3-3570-4BDE-83E7-F6A7D6FDDEA4}"/>
                </a:ext>
              </a:extLst>
            </p:cNvPr>
            <p:cNvGrpSpPr/>
            <p:nvPr/>
          </p:nvGrpSpPr>
          <p:grpSpPr>
            <a:xfrm>
              <a:off x="7985546" y="3610680"/>
              <a:ext cx="1315247" cy="612000"/>
              <a:chOff x="10375454" y="4147331"/>
              <a:chExt cx="1315247" cy="612000"/>
            </a:xfrm>
          </p:grpSpPr>
          <p:pic>
            <p:nvPicPr>
              <p:cNvPr id="256" name="Graphic 99" descr="Internet outline">
                <a:extLst>
                  <a:ext uri="{FF2B5EF4-FFF2-40B4-BE49-F238E27FC236}">
                    <a16:creationId xmlns:a16="http://schemas.microsoft.com/office/drawing/2014/main" id="{DBEBA537-599F-4F6E-8CD1-7F5703A470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375454" y="4147331"/>
                <a:ext cx="612000" cy="612000"/>
              </a:xfrm>
              <a:prstGeom prst="rect">
                <a:avLst/>
              </a:prstGeom>
            </p:spPr>
          </p:pic>
          <p:sp>
            <p:nvSpPr>
              <p:cNvPr id="257" name="TextBox 9">
                <a:extLst>
                  <a:ext uri="{FF2B5EF4-FFF2-40B4-BE49-F238E27FC236}">
                    <a16:creationId xmlns:a16="http://schemas.microsoft.com/office/drawing/2014/main" id="{C7649A3D-A715-4268-B9B5-26672C257136}"/>
                  </a:ext>
                </a:extLst>
              </p:cNvPr>
              <p:cNvSpPr txBox="1">
                <a:spLocks noChangeArrowheads="1"/>
              </p:cNvSpPr>
              <p:nvPr/>
            </p:nvSpPr>
            <p:spPr bwMode="auto">
              <a:xfrm>
                <a:off x="10787167" y="4319493"/>
                <a:ext cx="9035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altLang="fr-FR" sz="1400" b="0" i="0" u="none" strike="noStrike" kern="0" cap="none" spc="0" normalizeH="0" baseline="0" noProof="0" dirty="0">
                  <a:ln>
                    <a:noFill/>
                  </a:ln>
                  <a:solidFill>
                    <a:srgbClr val="333333"/>
                  </a:solidFill>
                  <a:effectLst/>
                  <a:uLnTx/>
                  <a:uFillTx/>
                  <a:cs typeface="Calibri" panose="020F0502020204030204" pitchFamily="34" charset="0"/>
                </a:endParaRPr>
              </a:p>
            </p:txBody>
          </p:sp>
        </p:grpSp>
        <p:cxnSp>
          <p:nvCxnSpPr>
            <p:cNvPr id="219" name="Straight Arrow Connector 101">
              <a:extLst>
                <a:ext uri="{FF2B5EF4-FFF2-40B4-BE49-F238E27FC236}">
                  <a16:creationId xmlns:a16="http://schemas.microsoft.com/office/drawing/2014/main" id="{FC04D04F-A624-4DBF-BC3A-1CEEAD21C200}"/>
                </a:ext>
              </a:extLst>
            </p:cNvPr>
            <p:cNvCxnSpPr>
              <a:cxnSpLocks/>
            </p:cNvCxnSpPr>
            <p:nvPr/>
          </p:nvCxnSpPr>
          <p:spPr>
            <a:xfrm flipH="1" flipV="1">
              <a:off x="7649768" y="3916484"/>
              <a:ext cx="360000" cy="393"/>
            </a:xfrm>
            <a:prstGeom prst="straightConnector1">
              <a:avLst/>
            </a:prstGeom>
            <a:noFill/>
            <a:ln w="9525" cap="flat" cmpd="sng" algn="ctr">
              <a:solidFill>
                <a:srgbClr val="E11A81"/>
              </a:solidFill>
              <a:prstDash val="solid"/>
              <a:tailEnd type="triangle"/>
            </a:ln>
            <a:effectLst/>
          </p:spPr>
        </p:cxnSp>
        <p:cxnSp>
          <p:nvCxnSpPr>
            <p:cNvPr id="220" name="Straight Arrow Connector 102">
              <a:extLst>
                <a:ext uri="{FF2B5EF4-FFF2-40B4-BE49-F238E27FC236}">
                  <a16:creationId xmlns:a16="http://schemas.microsoft.com/office/drawing/2014/main" id="{B2E3ACCD-D0E0-4ED0-AF90-F679CF694051}"/>
                </a:ext>
              </a:extLst>
            </p:cNvPr>
            <p:cNvCxnSpPr>
              <a:cxnSpLocks/>
            </p:cNvCxnSpPr>
            <p:nvPr/>
          </p:nvCxnSpPr>
          <p:spPr>
            <a:xfrm flipH="1" flipV="1">
              <a:off x="7652307" y="3122845"/>
              <a:ext cx="360000" cy="393"/>
            </a:xfrm>
            <a:prstGeom prst="straightConnector1">
              <a:avLst/>
            </a:prstGeom>
            <a:noFill/>
            <a:ln w="9525" cap="flat" cmpd="sng" algn="ctr">
              <a:solidFill>
                <a:srgbClr val="E11A81"/>
              </a:solidFill>
              <a:prstDash val="solid"/>
              <a:tailEnd type="triangle"/>
            </a:ln>
            <a:effectLst/>
          </p:spPr>
        </p:cxnSp>
        <p:sp>
          <p:nvSpPr>
            <p:cNvPr id="221" name="Rectangle 220">
              <a:hlinkClick r:id="" action="ppaction://noaction"/>
              <a:extLst>
                <a:ext uri="{FF2B5EF4-FFF2-40B4-BE49-F238E27FC236}">
                  <a16:creationId xmlns:a16="http://schemas.microsoft.com/office/drawing/2014/main" id="{E6B51D58-0642-4E12-AA39-35607F23824E}"/>
                </a:ext>
              </a:extLst>
            </p:cNvPr>
            <p:cNvSpPr/>
            <p:nvPr/>
          </p:nvSpPr>
          <p:spPr>
            <a:xfrm>
              <a:off x="9514097" y="2641600"/>
              <a:ext cx="2164242" cy="2550160"/>
            </a:xfrm>
            <a:prstGeom prst="rect">
              <a:avLst/>
            </a:prstGeom>
            <a:solidFill>
              <a:srgbClr val="E11A81">
                <a:lumMod val="20000"/>
                <a:lumOff val="80000"/>
              </a:srgbClr>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22" name="TextBox 9">
              <a:extLst>
                <a:ext uri="{FF2B5EF4-FFF2-40B4-BE49-F238E27FC236}">
                  <a16:creationId xmlns:a16="http://schemas.microsoft.com/office/drawing/2014/main" id="{2F8A611C-0AB8-47D2-948A-035FE1324902}"/>
                </a:ext>
              </a:extLst>
            </p:cNvPr>
            <p:cNvSpPr txBox="1">
              <a:spLocks noChangeArrowheads="1"/>
            </p:cNvSpPr>
            <p:nvPr/>
          </p:nvSpPr>
          <p:spPr bwMode="auto">
            <a:xfrm>
              <a:off x="9519858" y="4121465"/>
              <a:ext cx="2152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2000" b="1" i="0" u="none" strike="noStrike" kern="0" cap="none" spc="0" normalizeH="0" baseline="0" noProof="0" dirty="0">
                  <a:ln>
                    <a:noFill/>
                  </a:ln>
                  <a:solidFill>
                    <a:srgbClr val="E11A81"/>
                  </a:solidFill>
                  <a:effectLst/>
                  <a:uLnTx/>
                  <a:uFillTx/>
                  <a:cs typeface="Calibri" panose="020F0502020204030204" pitchFamily="34" charset="0"/>
                </a:rPr>
                <a:t>Accès Patient</a:t>
              </a:r>
            </a:p>
          </p:txBody>
        </p:sp>
        <p:grpSp>
          <p:nvGrpSpPr>
            <p:cNvPr id="223" name="Group 48">
              <a:extLst>
                <a:ext uri="{FF2B5EF4-FFF2-40B4-BE49-F238E27FC236}">
                  <a16:creationId xmlns:a16="http://schemas.microsoft.com/office/drawing/2014/main" id="{EECBCDCC-6B46-4BB7-A9DF-D8FDC7A1E426}"/>
                </a:ext>
              </a:extLst>
            </p:cNvPr>
            <p:cNvGrpSpPr/>
            <p:nvPr/>
          </p:nvGrpSpPr>
          <p:grpSpPr>
            <a:xfrm>
              <a:off x="10209001" y="2788911"/>
              <a:ext cx="774434" cy="900000"/>
              <a:chOff x="2438619" y="1977075"/>
              <a:chExt cx="774434" cy="900000"/>
            </a:xfrm>
          </p:grpSpPr>
          <p:sp>
            <p:nvSpPr>
              <p:cNvPr id="243" name="Rectangle 242">
                <a:extLst>
                  <a:ext uri="{FF2B5EF4-FFF2-40B4-BE49-F238E27FC236}">
                    <a16:creationId xmlns:a16="http://schemas.microsoft.com/office/drawing/2014/main" id="{9A59B63A-A89B-4942-90EF-4A1CE28C0E2E}"/>
                  </a:ext>
                </a:extLst>
              </p:cNvPr>
              <p:cNvSpPr/>
              <p:nvPr/>
            </p:nvSpPr>
            <p:spPr>
              <a:xfrm>
                <a:off x="2438836" y="1977075"/>
                <a:ext cx="774000" cy="90000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44" name="Group 51">
                <a:extLst>
                  <a:ext uri="{FF2B5EF4-FFF2-40B4-BE49-F238E27FC236}">
                    <a16:creationId xmlns:a16="http://schemas.microsoft.com/office/drawing/2014/main" id="{9D80BE9B-8834-4245-BB74-F8ACDEA32213}"/>
                  </a:ext>
                </a:extLst>
              </p:cNvPr>
              <p:cNvGrpSpPr>
                <a:grpSpLocks noChangeAspect="1"/>
              </p:cNvGrpSpPr>
              <p:nvPr/>
            </p:nvGrpSpPr>
            <p:grpSpPr>
              <a:xfrm>
                <a:off x="2438619" y="1977661"/>
                <a:ext cx="774434" cy="898837"/>
                <a:chOff x="7217946" y="2881111"/>
                <a:chExt cx="1521530" cy="1765943"/>
              </a:xfrm>
            </p:grpSpPr>
            <p:grpSp>
              <p:nvGrpSpPr>
                <p:cNvPr id="245" name="Group 52">
                  <a:extLst>
                    <a:ext uri="{FF2B5EF4-FFF2-40B4-BE49-F238E27FC236}">
                      <a16:creationId xmlns:a16="http://schemas.microsoft.com/office/drawing/2014/main" id="{0C95668F-5E61-4B5F-9A75-6CE353C72F22}"/>
                    </a:ext>
                  </a:extLst>
                </p:cNvPr>
                <p:cNvGrpSpPr>
                  <a:grpSpLocks noChangeAspect="1"/>
                </p:cNvGrpSpPr>
                <p:nvPr/>
              </p:nvGrpSpPr>
              <p:grpSpPr bwMode="auto">
                <a:xfrm>
                  <a:off x="7217946" y="2881111"/>
                  <a:ext cx="1306622" cy="1439864"/>
                  <a:chOff x="429" y="3030"/>
                  <a:chExt cx="690" cy="907"/>
                </a:xfrm>
                <a:solidFill>
                  <a:srgbClr val="545859"/>
                </a:solidFill>
              </p:grpSpPr>
              <p:sp>
                <p:nvSpPr>
                  <p:cNvPr id="251" name="Freeform 54">
                    <a:extLst>
                      <a:ext uri="{FF2B5EF4-FFF2-40B4-BE49-F238E27FC236}">
                        <a16:creationId xmlns:a16="http://schemas.microsoft.com/office/drawing/2014/main" id="{75B9DF6B-5F16-4351-8AEA-EB77CA7193E0}"/>
                      </a:ext>
                    </a:extLst>
                  </p:cNvPr>
                  <p:cNvSpPr>
                    <a:spLocks noEditPoints="1"/>
                  </p:cNvSpPr>
                  <p:nvPr/>
                </p:nvSpPr>
                <p:spPr bwMode="auto">
                  <a:xfrm>
                    <a:off x="611" y="3190"/>
                    <a:ext cx="327" cy="327"/>
                  </a:xfrm>
                  <a:custGeom>
                    <a:avLst/>
                    <a:gdLst>
                      <a:gd name="T0" fmla="*/ 399 w 799"/>
                      <a:gd name="T1" fmla="*/ 803 h 803"/>
                      <a:gd name="T2" fmla="*/ 0 w 799"/>
                      <a:gd name="T3" fmla="*/ 321 h 803"/>
                      <a:gd name="T4" fmla="*/ 0 w 799"/>
                      <a:gd name="T5" fmla="*/ 306 h 803"/>
                      <a:gd name="T6" fmla="*/ 12 w 799"/>
                      <a:gd name="T7" fmla="*/ 299 h 803"/>
                      <a:gd name="T8" fmla="*/ 351 w 799"/>
                      <a:gd name="T9" fmla="*/ 27 h 803"/>
                      <a:gd name="T10" fmla="*/ 411 w 799"/>
                      <a:gd name="T11" fmla="*/ 1 h 803"/>
                      <a:gd name="T12" fmla="*/ 472 w 799"/>
                      <a:gd name="T13" fmla="*/ 31 h 803"/>
                      <a:gd name="T14" fmla="*/ 783 w 799"/>
                      <a:gd name="T15" fmla="*/ 297 h 803"/>
                      <a:gd name="T16" fmla="*/ 799 w 799"/>
                      <a:gd name="T17" fmla="*/ 304 h 803"/>
                      <a:gd name="T18" fmla="*/ 799 w 799"/>
                      <a:gd name="T19" fmla="*/ 321 h 803"/>
                      <a:gd name="T20" fmla="*/ 399 w 799"/>
                      <a:gd name="T21" fmla="*/ 803 h 803"/>
                      <a:gd name="T22" fmla="*/ 52 w 799"/>
                      <a:gd name="T23" fmla="*/ 335 h 803"/>
                      <a:gd name="T24" fmla="*/ 399 w 799"/>
                      <a:gd name="T25" fmla="*/ 751 h 803"/>
                      <a:gd name="T26" fmla="*/ 746 w 799"/>
                      <a:gd name="T27" fmla="*/ 337 h 803"/>
                      <a:gd name="T28" fmla="*/ 431 w 799"/>
                      <a:gd name="T29" fmla="*/ 63 h 803"/>
                      <a:gd name="T30" fmla="*/ 410 w 799"/>
                      <a:gd name="T31" fmla="*/ 53 h 803"/>
                      <a:gd name="T32" fmla="*/ 390 w 799"/>
                      <a:gd name="T33" fmla="*/ 62 h 803"/>
                      <a:gd name="T34" fmla="*/ 52 w 799"/>
                      <a:gd name="T35" fmla="*/ 33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9" h="803">
                        <a:moveTo>
                          <a:pt x="399" y="803"/>
                        </a:moveTo>
                        <a:cubicBezTo>
                          <a:pt x="179" y="803"/>
                          <a:pt x="0" y="586"/>
                          <a:pt x="0" y="321"/>
                        </a:cubicBezTo>
                        <a:cubicBezTo>
                          <a:pt x="0" y="306"/>
                          <a:pt x="0" y="306"/>
                          <a:pt x="0" y="306"/>
                        </a:cubicBezTo>
                        <a:cubicBezTo>
                          <a:pt x="12" y="299"/>
                          <a:pt x="12" y="299"/>
                          <a:pt x="12" y="299"/>
                        </a:cubicBezTo>
                        <a:cubicBezTo>
                          <a:pt x="14" y="297"/>
                          <a:pt x="237" y="154"/>
                          <a:pt x="351" y="27"/>
                        </a:cubicBezTo>
                        <a:cubicBezTo>
                          <a:pt x="366" y="10"/>
                          <a:pt x="388" y="0"/>
                          <a:pt x="411" y="1"/>
                        </a:cubicBezTo>
                        <a:cubicBezTo>
                          <a:pt x="435" y="1"/>
                          <a:pt x="457" y="12"/>
                          <a:pt x="472" y="31"/>
                        </a:cubicBezTo>
                        <a:cubicBezTo>
                          <a:pt x="532" y="105"/>
                          <a:pt x="653" y="238"/>
                          <a:pt x="783" y="297"/>
                        </a:cubicBezTo>
                        <a:cubicBezTo>
                          <a:pt x="799" y="304"/>
                          <a:pt x="799" y="304"/>
                          <a:pt x="799" y="304"/>
                        </a:cubicBezTo>
                        <a:cubicBezTo>
                          <a:pt x="799" y="321"/>
                          <a:pt x="799" y="321"/>
                          <a:pt x="799" y="321"/>
                        </a:cubicBezTo>
                        <a:cubicBezTo>
                          <a:pt x="799" y="586"/>
                          <a:pt x="619" y="803"/>
                          <a:pt x="399" y="803"/>
                        </a:cubicBezTo>
                        <a:close/>
                        <a:moveTo>
                          <a:pt x="52" y="335"/>
                        </a:moveTo>
                        <a:cubicBezTo>
                          <a:pt x="58" y="565"/>
                          <a:pt x="211" y="751"/>
                          <a:pt x="399" y="751"/>
                        </a:cubicBezTo>
                        <a:cubicBezTo>
                          <a:pt x="586" y="751"/>
                          <a:pt x="739" y="567"/>
                          <a:pt x="746" y="337"/>
                        </a:cubicBezTo>
                        <a:cubicBezTo>
                          <a:pt x="612" y="271"/>
                          <a:pt x="492" y="138"/>
                          <a:pt x="431" y="63"/>
                        </a:cubicBezTo>
                        <a:cubicBezTo>
                          <a:pt x="426" y="57"/>
                          <a:pt x="418" y="53"/>
                          <a:pt x="410" y="53"/>
                        </a:cubicBezTo>
                        <a:cubicBezTo>
                          <a:pt x="400" y="53"/>
                          <a:pt x="395" y="56"/>
                          <a:pt x="390" y="62"/>
                        </a:cubicBezTo>
                        <a:cubicBezTo>
                          <a:pt x="286" y="179"/>
                          <a:pt x="102" y="302"/>
                          <a:pt x="52"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52" name="Freeform 55">
                    <a:extLst>
                      <a:ext uri="{FF2B5EF4-FFF2-40B4-BE49-F238E27FC236}">
                        <a16:creationId xmlns:a16="http://schemas.microsoft.com/office/drawing/2014/main" id="{37FBE7F7-E6A1-4753-B5CA-701F16E8CAA9}"/>
                      </a:ext>
                    </a:extLst>
                  </p:cNvPr>
                  <p:cNvSpPr>
                    <a:spLocks/>
                  </p:cNvSpPr>
                  <p:nvPr/>
                </p:nvSpPr>
                <p:spPr bwMode="auto">
                  <a:xfrm>
                    <a:off x="546" y="3030"/>
                    <a:ext cx="457" cy="527"/>
                  </a:xfrm>
                  <a:custGeom>
                    <a:avLst/>
                    <a:gdLst>
                      <a:gd name="T0" fmla="*/ 750 w 1117"/>
                      <a:gd name="T1" fmla="*/ 1287 h 1294"/>
                      <a:gd name="T2" fmla="*/ 724 w 1117"/>
                      <a:gd name="T3" fmla="*/ 1242 h 1294"/>
                      <a:gd name="T4" fmla="*/ 1062 w 1117"/>
                      <a:gd name="T5" fmla="*/ 1067 h 1294"/>
                      <a:gd name="T6" fmla="*/ 1023 w 1117"/>
                      <a:gd name="T7" fmla="*/ 518 h 1294"/>
                      <a:gd name="T8" fmla="*/ 558 w 1117"/>
                      <a:gd name="T9" fmla="*/ 52 h 1294"/>
                      <a:gd name="T10" fmla="*/ 94 w 1117"/>
                      <a:gd name="T11" fmla="*/ 516 h 1294"/>
                      <a:gd name="T12" fmla="*/ 54 w 1117"/>
                      <a:gd name="T13" fmla="*/ 1067 h 1294"/>
                      <a:gd name="T14" fmla="*/ 396 w 1117"/>
                      <a:gd name="T15" fmla="*/ 1248 h 1294"/>
                      <a:gd name="T16" fmla="*/ 370 w 1117"/>
                      <a:gd name="T17" fmla="*/ 1294 h 1294"/>
                      <a:gd name="T18" fmla="*/ 0 w 1117"/>
                      <a:gd name="T19" fmla="*/ 1096 h 1294"/>
                      <a:gd name="T20" fmla="*/ 42 w 1117"/>
                      <a:gd name="T21" fmla="*/ 514 h 1294"/>
                      <a:gd name="T22" fmla="*/ 558 w 1117"/>
                      <a:gd name="T23" fmla="*/ 0 h 1294"/>
                      <a:gd name="T24" fmla="*/ 1075 w 1117"/>
                      <a:gd name="T25" fmla="*/ 516 h 1294"/>
                      <a:gd name="T26" fmla="*/ 1117 w 1117"/>
                      <a:gd name="T27" fmla="*/ 1096 h 1294"/>
                      <a:gd name="T28" fmla="*/ 750 w 1117"/>
                      <a:gd name="T29" fmla="*/ 1287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1294">
                        <a:moveTo>
                          <a:pt x="750" y="1287"/>
                        </a:moveTo>
                        <a:cubicBezTo>
                          <a:pt x="724" y="1242"/>
                          <a:pt x="724" y="1242"/>
                          <a:pt x="724" y="1242"/>
                        </a:cubicBezTo>
                        <a:cubicBezTo>
                          <a:pt x="1062" y="1067"/>
                          <a:pt x="1062" y="1067"/>
                          <a:pt x="1062" y="1067"/>
                        </a:cubicBezTo>
                        <a:cubicBezTo>
                          <a:pt x="1023" y="518"/>
                          <a:pt x="1023" y="518"/>
                          <a:pt x="1023" y="518"/>
                        </a:cubicBezTo>
                        <a:cubicBezTo>
                          <a:pt x="1023" y="260"/>
                          <a:pt x="814" y="52"/>
                          <a:pt x="558" y="52"/>
                        </a:cubicBezTo>
                        <a:cubicBezTo>
                          <a:pt x="302" y="52"/>
                          <a:pt x="94" y="260"/>
                          <a:pt x="94" y="516"/>
                        </a:cubicBezTo>
                        <a:cubicBezTo>
                          <a:pt x="54" y="1067"/>
                          <a:pt x="54" y="1067"/>
                          <a:pt x="54" y="1067"/>
                        </a:cubicBezTo>
                        <a:cubicBezTo>
                          <a:pt x="396" y="1248"/>
                          <a:pt x="396" y="1248"/>
                          <a:pt x="396" y="1248"/>
                        </a:cubicBezTo>
                        <a:cubicBezTo>
                          <a:pt x="370" y="1294"/>
                          <a:pt x="370" y="1294"/>
                          <a:pt x="370" y="1294"/>
                        </a:cubicBezTo>
                        <a:cubicBezTo>
                          <a:pt x="0" y="1096"/>
                          <a:pt x="0" y="1096"/>
                          <a:pt x="0" y="1096"/>
                        </a:cubicBezTo>
                        <a:cubicBezTo>
                          <a:pt x="42" y="514"/>
                          <a:pt x="42" y="514"/>
                          <a:pt x="42" y="514"/>
                        </a:cubicBezTo>
                        <a:cubicBezTo>
                          <a:pt x="42" y="231"/>
                          <a:pt x="273" y="0"/>
                          <a:pt x="558" y="0"/>
                        </a:cubicBezTo>
                        <a:cubicBezTo>
                          <a:pt x="843" y="0"/>
                          <a:pt x="1075" y="231"/>
                          <a:pt x="1075" y="516"/>
                        </a:cubicBezTo>
                        <a:cubicBezTo>
                          <a:pt x="1117" y="1096"/>
                          <a:pt x="1117" y="1096"/>
                          <a:pt x="1117" y="1096"/>
                        </a:cubicBezTo>
                        <a:lnTo>
                          <a:pt x="750" y="1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53" name="Freeform 56">
                    <a:extLst>
                      <a:ext uri="{FF2B5EF4-FFF2-40B4-BE49-F238E27FC236}">
                        <a16:creationId xmlns:a16="http://schemas.microsoft.com/office/drawing/2014/main" id="{F71A0117-440F-4A5C-9BBC-A3F5A9F062BC}"/>
                      </a:ext>
                    </a:extLst>
                  </p:cNvPr>
                  <p:cNvSpPr>
                    <a:spLocks/>
                  </p:cNvSpPr>
                  <p:nvPr/>
                </p:nvSpPr>
                <p:spPr bwMode="auto">
                  <a:xfrm>
                    <a:off x="691" y="3488"/>
                    <a:ext cx="167" cy="150"/>
                  </a:xfrm>
                  <a:custGeom>
                    <a:avLst/>
                    <a:gdLst>
                      <a:gd name="T0" fmla="*/ 201 w 408"/>
                      <a:gd name="T1" fmla="*/ 365 h 368"/>
                      <a:gd name="T2" fmla="*/ 48 w 408"/>
                      <a:gd name="T3" fmla="*/ 306 h 368"/>
                      <a:gd name="T4" fmla="*/ 5 w 408"/>
                      <a:gd name="T5" fmla="*/ 162 h 368"/>
                      <a:gd name="T6" fmla="*/ 23 w 408"/>
                      <a:gd name="T7" fmla="*/ 0 h 368"/>
                      <a:gd name="T8" fmla="*/ 66 w 408"/>
                      <a:gd name="T9" fmla="*/ 5 h 368"/>
                      <a:gd name="T10" fmla="*/ 48 w 408"/>
                      <a:gd name="T11" fmla="*/ 166 h 368"/>
                      <a:gd name="T12" fmla="*/ 79 w 408"/>
                      <a:gd name="T13" fmla="*/ 276 h 368"/>
                      <a:gd name="T14" fmla="*/ 204 w 408"/>
                      <a:gd name="T15" fmla="*/ 322 h 368"/>
                      <a:gd name="T16" fmla="*/ 329 w 408"/>
                      <a:gd name="T17" fmla="*/ 276 h 368"/>
                      <a:gd name="T18" fmla="*/ 361 w 408"/>
                      <a:gd name="T19" fmla="*/ 165 h 368"/>
                      <a:gd name="T20" fmla="*/ 342 w 408"/>
                      <a:gd name="T21" fmla="*/ 5 h 368"/>
                      <a:gd name="T22" fmla="*/ 385 w 408"/>
                      <a:gd name="T23" fmla="*/ 0 h 368"/>
                      <a:gd name="T24" fmla="*/ 403 w 408"/>
                      <a:gd name="T25" fmla="*/ 161 h 368"/>
                      <a:gd name="T26" fmla="*/ 360 w 408"/>
                      <a:gd name="T27" fmla="*/ 306 h 368"/>
                      <a:gd name="T28" fmla="*/ 204 w 408"/>
                      <a:gd name="T29" fmla="*/ 365 h 368"/>
                      <a:gd name="T30" fmla="*/ 201 w 408"/>
                      <a:gd name="T31"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368">
                        <a:moveTo>
                          <a:pt x="201" y="365"/>
                        </a:moveTo>
                        <a:cubicBezTo>
                          <a:pt x="184" y="365"/>
                          <a:pt x="101" y="362"/>
                          <a:pt x="48" y="306"/>
                        </a:cubicBezTo>
                        <a:cubicBezTo>
                          <a:pt x="14" y="270"/>
                          <a:pt x="0" y="222"/>
                          <a:pt x="5" y="162"/>
                        </a:cubicBezTo>
                        <a:cubicBezTo>
                          <a:pt x="23" y="0"/>
                          <a:pt x="23" y="0"/>
                          <a:pt x="23" y="0"/>
                        </a:cubicBezTo>
                        <a:cubicBezTo>
                          <a:pt x="66" y="5"/>
                          <a:pt x="66" y="5"/>
                          <a:pt x="66" y="5"/>
                        </a:cubicBezTo>
                        <a:cubicBezTo>
                          <a:pt x="48" y="166"/>
                          <a:pt x="48" y="166"/>
                          <a:pt x="48" y="166"/>
                        </a:cubicBezTo>
                        <a:cubicBezTo>
                          <a:pt x="44" y="213"/>
                          <a:pt x="54" y="250"/>
                          <a:pt x="79" y="276"/>
                        </a:cubicBezTo>
                        <a:cubicBezTo>
                          <a:pt x="125" y="324"/>
                          <a:pt x="203" y="322"/>
                          <a:pt x="204" y="322"/>
                        </a:cubicBezTo>
                        <a:cubicBezTo>
                          <a:pt x="206" y="322"/>
                          <a:pt x="284" y="324"/>
                          <a:pt x="329" y="276"/>
                        </a:cubicBezTo>
                        <a:cubicBezTo>
                          <a:pt x="354" y="250"/>
                          <a:pt x="364" y="213"/>
                          <a:pt x="361" y="165"/>
                        </a:cubicBezTo>
                        <a:cubicBezTo>
                          <a:pt x="342" y="5"/>
                          <a:pt x="342" y="5"/>
                          <a:pt x="342" y="5"/>
                        </a:cubicBezTo>
                        <a:cubicBezTo>
                          <a:pt x="385" y="0"/>
                          <a:pt x="385" y="0"/>
                          <a:pt x="385" y="0"/>
                        </a:cubicBezTo>
                        <a:cubicBezTo>
                          <a:pt x="403" y="161"/>
                          <a:pt x="403" y="161"/>
                          <a:pt x="403" y="161"/>
                        </a:cubicBezTo>
                        <a:cubicBezTo>
                          <a:pt x="408" y="222"/>
                          <a:pt x="394" y="271"/>
                          <a:pt x="360" y="306"/>
                        </a:cubicBezTo>
                        <a:cubicBezTo>
                          <a:pt x="301" y="368"/>
                          <a:pt x="208" y="365"/>
                          <a:pt x="204" y="365"/>
                        </a:cubicBezTo>
                        <a:cubicBezTo>
                          <a:pt x="203" y="365"/>
                          <a:pt x="202" y="365"/>
                          <a:pt x="201"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54" name="Freeform 57">
                    <a:extLst>
                      <a:ext uri="{FF2B5EF4-FFF2-40B4-BE49-F238E27FC236}">
                        <a16:creationId xmlns:a16="http://schemas.microsoft.com/office/drawing/2014/main" id="{6E05FAB6-B16F-4924-B941-62E5ED9A4EE2}"/>
                      </a:ext>
                    </a:extLst>
                  </p:cNvPr>
                  <p:cNvSpPr>
                    <a:spLocks/>
                  </p:cNvSpPr>
                  <p:nvPr/>
                </p:nvSpPr>
                <p:spPr bwMode="auto">
                  <a:xfrm>
                    <a:off x="429" y="3576"/>
                    <a:ext cx="274" cy="361"/>
                  </a:xfrm>
                  <a:custGeom>
                    <a:avLst/>
                    <a:gdLst>
                      <a:gd name="T0" fmla="*/ 42 w 669"/>
                      <a:gd name="T1" fmla="*/ 885 h 885"/>
                      <a:gd name="T2" fmla="*/ 0 w 669"/>
                      <a:gd name="T3" fmla="*/ 885 h 885"/>
                      <a:gd name="T4" fmla="*/ 657 w 669"/>
                      <a:gd name="T5" fmla="*/ 0 h 885"/>
                      <a:gd name="T6" fmla="*/ 669 w 669"/>
                      <a:gd name="T7" fmla="*/ 46 h 885"/>
                      <a:gd name="T8" fmla="*/ 42 w 669"/>
                      <a:gd name="T9" fmla="*/ 885 h 885"/>
                    </a:gdLst>
                    <a:ahLst/>
                    <a:cxnLst>
                      <a:cxn ang="0">
                        <a:pos x="T0" y="T1"/>
                      </a:cxn>
                      <a:cxn ang="0">
                        <a:pos x="T2" y="T3"/>
                      </a:cxn>
                      <a:cxn ang="0">
                        <a:pos x="T4" y="T5"/>
                      </a:cxn>
                      <a:cxn ang="0">
                        <a:pos x="T6" y="T7"/>
                      </a:cxn>
                      <a:cxn ang="0">
                        <a:pos x="T8" y="T9"/>
                      </a:cxn>
                    </a:cxnLst>
                    <a:rect l="0" t="0" r="r" b="b"/>
                    <a:pathLst>
                      <a:path w="669" h="885">
                        <a:moveTo>
                          <a:pt x="42" y="885"/>
                        </a:moveTo>
                        <a:cubicBezTo>
                          <a:pt x="0" y="885"/>
                          <a:pt x="0" y="885"/>
                          <a:pt x="0" y="885"/>
                        </a:cubicBezTo>
                        <a:cubicBezTo>
                          <a:pt x="71" y="481"/>
                          <a:pt x="357" y="94"/>
                          <a:pt x="657" y="0"/>
                        </a:cubicBezTo>
                        <a:cubicBezTo>
                          <a:pt x="669" y="46"/>
                          <a:pt x="669" y="46"/>
                          <a:pt x="669" y="46"/>
                        </a:cubicBezTo>
                        <a:cubicBezTo>
                          <a:pt x="384" y="136"/>
                          <a:pt x="110" y="499"/>
                          <a:pt x="42" y="8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55" name="Freeform 58">
                    <a:extLst>
                      <a:ext uri="{FF2B5EF4-FFF2-40B4-BE49-F238E27FC236}">
                        <a16:creationId xmlns:a16="http://schemas.microsoft.com/office/drawing/2014/main" id="{72EA35E0-1ABB-4B1D-8C3E-BA5F15121FA4}"/>
                      </a:ext>
                    </a:extLst>
                  </p:cNvPr>
                  <p:cNvSpPr>
                    <a:spLocks/>
                  </p:cNvSpPr>
                  <p:nvPr/>
                </p:nvSpPr>
                <p:spPr bwMode="auto">
                  <a:xfrm>
                    <a:off x="842" y="3575"/>
                    <a:ext cx="277" cy="362"/>
                  </a:xfrm>
                  <a:custGeom>
                    <a:avLst/>
                    <a:gdLst>
                      <a:gd name="T0" fmla="*/ 635 w 677"/>
                      <a:gd name="T1" fmla="*/ 888 h 888"/>
                      <a:gd name="T2" fmla="*/ 0 w 677"/>
                      <a:gd name="T3" fmla="*/ 46 h 888"/>
                      <a:gd name="T4" fmla="*/ 11 w 677"/>
                      <a:gd name="T5" fmla="*/ 0 h 888"/>
                      <a:gd name="T6" fmla="*/ 677 w 677"/>
                      <a:gd name="T7" fmla="*/ 888 h 888"/>
                      <a:gd name="T8" fmla="*/ 635 w 677"/>
                      <a:gd name="T9" fmla="*/ 888 h 888"/>
                    </a:gdLst>
                    <a:ahLst/>
                    <a:cxnLst>
                      <a:cxn ang="0">
                        <a:pos x="T0" y="T1"/>
                      </a:cxn>
                      <a:cxn ang="0">
                        <a:pos x="T2" y="T3"/>
                      </a:cxn>
                      <a:cxn ang="0">
                        <a:pos x="T4" y="T5"/>
                      </a:cxn>
                      <a:cxn ang="0">
                        <a:pos x="T6" y="T7"/>
                      </a:cxn>
                      <a:cxn ang="0">
                        <a:pos x="T8" y="T9"/>
                      </a:cxn>
                    </a:cxnLst>
                    <a:rect l="0" t="0" r="r" b="b"/>
                    <a:pathLst>
                      <a:path w="677" h="888">
                        <a:moveTo>
                          <a:pt x="635" y="888"/>
                        </a:moveTo>
                        <a:cubicBezTo>
                          <a:pt x="566" y="496"/>
                          <a:pt x="290" y="132"/>
                          <a:pt x="0" y="46"/>
                        </a:cubicBezTo>
                        <a:cubicBezTo>
                          <a:pt x="11" y="0"/>
                          <a:pt x="11" y="0"/>
                          <a:pt x="11" y="0"/>
                        </a:cubicBezTo>
                        <a:cubicBezTo>
                          <a:pt x="316" y="90"/>
                          <a:pt x="605" y="479"/>
                          <a:pt x="677" y="888"/>
                        </a:cubicBezTo>
                        <a:lnTo>
                          <a:pt x="635" y="8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grpSp>
            <p:sp>
              <p:nvSpPr>
                <p:cNvPr id="246" name="Oval 53">
                  <a:extLst>
                    <a:ext uri="{FF2B5EF4-FFF2-40B4-BE49-F238E27FC236}">
                      <a16:creationId xmlns:a16="http://schemas.microsoft.com/office/drawing/2014/main" id="{67041C16-4C1B-4FE7-9C63-90EC639673BF}"/>
                    </a:ext>
                  </a:extLst>
                </p:cNvPr>
                <p:cNvSpPr/>
                <p:nvPr/>
              </p:nvSpPr>
              <p:spPr>
                <a:xfrm>
                  <a:off x="8282940" y="3957978"/>
                  <a:ext cx="422284" cy="493045"/>
                </a:xfrm>
                <a:prstGeom prst="ellipse">
                  <a:avLst/>
                </a:prstGeom>
                <a:solidFill>
                  <a:srgbClr val="E11A8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47" name="Group 54">
                  <a:extLst>
                    <a:ext uri="{FF2B5EF4-FFF2-40B4-BE49-F238E27FC236}">
                      <a16:creationId xmlns:a16="http://schemas.microsoft.com/office/drawing/2014/main" id="{0F988E0C-79D0-4A1B-B14A-4573589BDEE4}"/>
                    </a:ext>
                  </a:extLst>
                </p:cNvPr>
                <p:cNvGrpSpPr>
                  <a:grpSpLocks noChangeAspect="1"/>
                </p:cNvGrpSpPr>
                <p:nvPr/>
              </p:nvGrpSpPr>
              <p:grpSpPr>
                <a:xfrm>
                  <a:off x="7917463" y="3951201"/>
                  <a:ext cx="822013" cy="695853"/>
                  <a:chOff x="2830513" y="4926013"/>
                  <a:chExt cx="1323975" cy="1120775"/>
                </a:xfrm>
                <a:solidFill>
                  <a:srgbClr val="C74E5A"/>
                </a:solidFill>
              </p:grpSpPr>
              <p:sp>
                <p:nvSpPr>
                  <p:cNvPr id="248" name="Freeform 66">
                    <a:extLst>
                      <a:ext uri="{FF2B5EF4-FFF2-40B4-BE49-F238E27FC236}">
                        <a16:creationId xmlns:a16="http://schemas.microsoft.com/office/drawing/2014/main" id="{09B906B3-A9F4-4C08-9EB6-D74136532074}"/>
                      </a:ext>
                    </a:extLst>
                  </p:cNvPr>
                  <p:cNvSpPr>
                    <a:spLocks/>
                  </p:cNvSpPr>
                  <p:nvPr/>
                </p:nvSpPr>
                <p:spPr bwMode="auto">
                  <a:xfrm>
                    <a:off x="2862263" y="4926013"/>
                    <a:ext cx="1263650" cy="561975"/>
                  </a:xfrm>
                  <a:custGeom>
                    <a:avLst/>
                    <a:gdLst>
                      <a:gd name="T0" fmla="*/ 48 w 796"/>
                      <a:gd name="T1" fmla="*/ 352 h 354"/>
                      <a:gd name="T2" fmla="*/ 34 w 796"/>
                      <a:gd name="T3" fmla="*/ 334 h 354"/>
                      <a:gd name="T4" fmla="*/ 8 w 796"/>
                      <a:gd name="T5" fmla="*/ 280 h 354"/>
                      <a:gd name="T6" fmla="*/ 0 w 796"/>
                      <a:gd name="T7" fmla="*/ 222 h 354"/>
                      <a:gd name="T8" fmla="*/ 6 w 796"/>
                      <a:gd name="T9" fmla="*/ 166 h 354"/>
                      <a:gd name="T10" fmla="*/ 28 w 796"/>
                      <a:gd name="T11" fmla="*/ 112 h 354"/>
                      <a:gd name="T12" fmla="*/ 64 w 796"/>
                      <a:gd name="T13" fmla="*/ 64 h 354"/>
                      <a:gd name="T14" fmla="*/ 98 w 796"/>
                      <a:gd name="T15" fmla="*/ 36 h 354"/>
                      <a:gd name="T16" fmla="*/ 154 w 796"/>
                      <a:gd name="T17" fmla="*/ 8 h 354"/>
                      <a:gd name="T18" fmla="*/ 218 w 796"/>
                      <a:gd name="T19" fmla="*/ 0 h 354"/>
                      <a:gd name="T20" fmla="*/ 262 w 796"/>
                      <a:gd name="T21" fmla="*/ 4 h 354"/>
                      <a:gd name="T22" fmla="*/ 322 w 796"/>
                      <a:gd name="T23" fmla="*/ 24 h 354"/>
                      <a:gd name="T24" fmla="*/ 372 w 796"/>
                      <a:gd name="T25" fmla="*/ 64 h 354"/>
                      <a:gd name="T26" fmla="*/ 398 w 796"/>
                      <a:gd name="T27" fmla="*/ 94 h 354"/>
                      <a:gd name="T28" fmla="*/ 422 w 796"/>
                      <a:gd name="T29" fmla="*/ 64 h 354"/>
                      <a:gd name="T30" fmla="*/ 456 w 796"/>
                      <a:gd name="T31" fmla="*/ 36 h 354"/>
                      <a:gd name="T32" fmla="*/ 514 w 796"/>
                      <a:gd name="T33" fmla="*/ 8 h 354"/>
                      <a:gd name="T34" fmla="*/ 576 w 796"/>
                      <a:gd name="T35" fmla="*/ 0 h 354"/>
                      <a:gd name="T36" fmla="*/ 638 w 796"/>
                      <a:gd name="T37" fmla="*/ 8 h 354"/>
                      <a:gd name="T38" fmla="*/ 696 w 796"/>
                      <a:gd name="T39" fmla="*/ 36 h 354"/>
                      <a:gd name="T40" fmla="*/ 730 w 796"/>
                      <a:gd name="T41" fmla="*/ 64 h 354"/>
                      <a:gd name="T42" fmla="*/ 766 w 796"/>
                      <a:gd name="T43" fmla="*/ 110 h 354"/>
                      <a:gd name="T44" fmla="*/ 788 w 796"/>
                      <a:gd name="T45" fmla="*/ 162 h 354"/>
                      <a:gd name="T46" fmla="*/ 796 w 796"/>
                      <a:gd name="T47" fmla="*/ 218 h 354"/>
                      <a:gd name="T48" fmla="*/ 788 w 796"/>
                      <a:gd name="T49" fmla="*/ 276 h 354"/>
                      <a:gd name="T50" fmla="*/ 764 w 796"/>
                      <a:gd name="T51" fmla="*/ 328 h 354"/>
                      <a:gd name="T52" fmla="*/ 752 w 796"/>
                      <a:gd name="T53" fmla="*/ 348 h 354"/>
                      <a:gd name="T54" fmla="*/ 742 w 796"/>
                      <a:gd name="T55" fmla="*/ 348 h 354"/>
                      <a:gd name="T56" fmla="*/ 738 w 796"/>
                      <a:gd name="T57" fmla="*/ 342 h 354"/>
                      <a:gd name="T58" fmla="*/ 740 w 796"/>
                      <a:gd name="T59" fmla="*/ 334 h 354"/>
                      <a:gd name="T60" fmla="*/ 764 w 796"/>
                      <a:gd name="T61" fmla="*/ 288 h 354"/>
                      <a:gd name="T62" fmla="*/ 776 w 796"/>
                      <a:gd name="T63" fmla="*/ 236 h 354"/>
                      <a:gd name="T64" fmla="*/ 774 w 796"/>
                      <a:gd name="T65" fmla="*/ 184 h 354"/>
                      <a:gd name="T66" fmla="*/ 758 w 796"/>
                      <a:gd name="T67" fmla="*/ 134 h 354"/>
                      <a:gd name="T68" fmla="*/ 730 w 796"/>
                      <a:gd name="T69" fmla="*/ 90 h 354"/>
                      <a:gd name="T70" fmla="*/ 702 w 796"/>
                      <a:gd name="T71" fmla="*/ 62 h 354"/>
                      <a:gd name="T72" fmla="*/ 652 w 796"/>
                      <a:gd name="T73" fmla="*/ 32 h 354"/>
                      <a:gd name="T74" fmla="*/ 596 w 796"/>
                      <a:gd name="T75" fmla="*/ 18 h 354"/>
                      <a:gd name="T76" fmla="*/ 538 w 796"/>
                      <a:gd name="T77" fmla="*/ 22 h 354"/>
                      <a:gd name="T78" fmla="*/ 484 w 796"/>
                      <a:gd name="T79" fmla="*/ 40 h 354"/>
                      <a:gd name="T80" fmla="*/ 434 w 796"/>
                      <a:gd name="T81" fmla="*/ 76 h 354"/>
                      <a:gd name="T82" fmla="*/ 406 w 796"/>
                      <a:gd name="T83" fmla="*/ 114 h 354"/>
                      <a:gd name="T84" fmla="*/ 390 w 796"/>
                      <a:gd name="T85" fmla="*/ 114 h 354"/>
                      <a:gd name="T86" fmla="*/ 360 w 796"/>
                      <a:gd name="T87" fmla="*/ 76 h 354"/>
                      <a:gd name="T88" fmla="*/ 312 w 796"/>
                      <a:gd name="T89" fmla="*/ 40 h 354"/>
                      <a:gd name="T90" fmla="*/ 258 w 796"/>
                      <a:gd name="T91" fmla="*/ 22 h 354"/>
                      <a:gd name="T92" fmla="*/ 218 w 796"/>
                      <a:gd name="T93" fmla="*/ 18 h 354"/>
                      <a:gd name="T94" fmla="*/ 160 w 796"/>
                      <a:gd name="T95" fmla="*/ 26 h 354"/>
                      <a:gd name="T96" fmla="*/ 108 w 796"/>
                      <a:gd name="T97" fmla="*/ 50 h 354"/>
                      <a:gd name="T98" fmla="*/ 76 w 796"/>
                      <a:gd name="T99" fmla="*/ 76 h 354"/>
                      <a:gd name="T100" fmla="*/ 44 w 796"/>
                      <a:gd name="T101" fmla="*/ 120 h 354"/>
                      <a:gd name="T102" fmla="*/ 24 w 796"/>
                      <a:gd name="T103" fmla="*/ 170 h 354"/>
                      <a:gd name="T104" fmla="*/ 18 w 796"/>
                      <a:gd name="T105" fmla="*/ 222 h 354"/>
                      <a:gd name="T106" fmla="*/ 26 w 796"/>
                      <a:gd name="T107" fmla="*/ 274 h 354"/>
                      <a:gd name="T108" fmla="*/ 48 w 796"/>
                      <a:gd name="T109" fmla="*/ 324 h 354"/>
                      <a:gd name="T110" fmla="*/ 60 w 796"/>
                      <a:gd name="T111" fmla="*/ 342 h 354"/>
                      <a:gd name="T112" fmla="*/ 58 w 796"/>
                      <a:gd name="T113" fmla="*/ 352 h 354"/>
                      <a:gd name="T114" fmla="*/ 52 w 796"/>
                      <a:gd name="T11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354">
                        <a:moveTo>
                          <a:pt x="52" y="354"/>
                        </a:moveTo>
                        <a:lnTo>
                          <a:pt x="52" y="354"/>
                        </a:lnTo>
                        <a:lnTo>
                          <a:pt x="48" y="352"/>
                        </a:lnTo>
                        <a:lnTo>
                          <a:pt x="44" y="350"/>
                        </a:lnTo>
                        <a:lnTo>
                          <a:pt x="44" y="350"/>
                        </a:lnTo>
                        <a:lnTo>
                          <a:pt x="34" y="334"/>
                        </a:lnTo>
                        <a:lnTo>
                          <a:pt x="24" y="316"/>
                        </a:lnTo>
                        <a:lnTo>
                          <a:pt x="16" y="298"/>
                        </a:lnTo>
                        <a:lnTo>
                          <a:pt x="8" y="280"/>
                        </a:lnTo>
                        <a:lnTo>
                          <a:pt x="4" y="260"/>
                        </a:lnTo>
                        <a:lnTo>
                          <a:pt x="2" y="242"/>
                        </a:lnTo>
                        <a:lnTo>
                          <a:pt x="0" y="222"/>
                        </a:lnTo>
                        <a:lnTo>
                          <a:pt x="0" y="204"/>
                        </a:lnTo>
                        <a:lnTo>
                          <a:pt x="2" y="184"/>
                        </a:lnTo>
                        <a:lnTo>
                          <a:pt x="6" y="166"/>
                        </a:lnTo>
                        <a:lnTo>
                          <a:pt x="12" y="146"/>
                        </a:lnTo>
                        <a:lnTo>
                          <a:pt x="18" y="128"/>
                        </a:lnTo>
                        <a:lnTo>
                          <a:pt x="28" y="112"/>
                        </a:lnTo>
                        <a:lnTo>
                          <a:pt x="38" y="94"/>
                        </a:lnTo>
                        <a:lnTo>
                          <a:pt x="50" y="78"/>
                        </a:lnTo>
                        <a:lnTo>
                          <a:pt x="64" y="64"/>
                        </a:lnTo>
                        <a:lnTo>
                          <a:pt x="64" y="64"/>
                        </a:lnTo>
                        <a:lnTo>
                          <a:pt x="80" y="48"/>
                        </a:lnTo>
                        <a:lnTo>
                          <a:pt x="98" y="36"/>
                        </a:lnTo>
                        <a:lnTo>
                          <a:pt x="116" y="24"/>
                        </a:lnTo>
                        <a:lnTo>
                          <a:pt x="134" y="16"/>
                        </a:lnTo>
                        <a:lnTo>
                          <a:pt x="154" y="8"/>
                        </a:lnTo>
                        <a:lnTo>
                          <a:pt x="176" y="4"/>
                        </a:lnTo>
                        <a:lnTo>
                          <a:pt x="196" y="0"/>
                        </a:lnTo>
                        <a:lnTo>
                          <a:pt x="218" y="0"/>
                        </a:lnTo>
                        <a:lnTo>
                          <a:pt x="218" y="0"/>
                        </a:lnTo>
                        <a:lnTo>
                          <a:pt x="240" y="0"/>
                        </a:lnTo>
                        <a:lnTo>
                          <a:pt x="262" y="4"/>
                        </a:lnTo>
                        <a:lnTo>
                          <a:pt x="282" y="8"/>
                        </a:lnTo>
                        <a:lnTo>
                          <a:pt x="302" y="16"/>
                        </a:lnTo>
                        <a:lnTo>
                          <a:pt x="322" y="24"/>
                        </a:lnTo>
                        <a:lnTo>
                          <a:pt x="340" y="36"/>
                        </a:lnTo>
                        <a:lnTo>
                          <a:pt x="356" y="48"/>
                        </a:lnTo>
                        <a:lnTo>
                          <a:pt x="372" y="64"/>
                        </a:lnTo>
                        <a:lnTo>
                          <a:pt x="372" y="64"/>
                        </a:lnTo>
                        <a:lnTo>
                          <a:pt x="386" y="78"/>
                        </a:lnTo>
                        <a:lnTo>
                          <a:pt x="398" y="94"/>
                        </a:lnTo>
                        <a:lnTo>
                          <a:pt x="398" y="94"/>
                        </a:lnTo>
                        <a:lnTo>
                          <a:pt x="410" y="78"/>
                        </a:lnTo>
                        <a:lnTo>
                          <a:pt x="422" y="64"/>
                        </a:lnTo>
                        <a:lnTo>
                          <a:pt x="422" y="64"/>
                        </a:lnTo>
                        <a:lnTo>
                          <a:pt x="438" y="48"/>
                        </a:lnTo>
                        <a:lnTo>
                          <a:pt x="456" y="36"/>
                        </a:lnTo>
                        <a:lnTo>
                          <a:pt x="474" y="24"/>
                        </a:lnTo>
                        <a:lnTo>
                          <a:pt x="494" y="16"/>
                        </a:lnTo>
                        <a:lnTo>
                          <a:pt x="514" y="8"/>
                        </a:lnTo>
                        <a:lnTo>
                          <a:pt x="534" y="4"/>
                        </a:lnTo>
                        <a:lnTo>
                          <a:pt x="556" y="0"/>
                        </a:lnTo>
                        <a:lnTo>
                          <a:pt x="576" y="0"/>
                        </a:lnTo>
                        <a:lnTo>
                          <a:pt x="598" y="0"/>
                        </a:lnTo>
                        <a:lnTo>
                          <a:pt x="618" y="4"/>
                        </a:lnTo>
                        <a:lnTo>
                          <a:pt x="638" y="8"/>
                        </a:lnTo>
                        <a:lnTo>
                          <a:pt x="658" y="16"/>
                        </a:lnTo>
                        <a:lnTo>
                          <a:pt x="678" y="24"/>
                        </a:lnTo>
                        <a:lnTo>
                          <a:pt x="696" y="36"/>
                        </a:lnTo>
                        <a:lnTo>
                          <a:pt x="714" y="48"/>
                        </a:lnTo>
                        <a:lnTo>
                          <a:pt x="730" y="64"/>
                        </a:lnTo>
                        <a:lnTo>
                          <a:pt x="730" y="64"/>
                        </a:lnTo>
                        <a:lnTo>
                          <a:pt x="744" y="78"/>
                        </a:lnTo>
                        <a:lnTo>
                          <a:pt x="756" y="94"/>
                        </a:lnTo>
                        <a:lnTo>
                          <a:pt x="766" y="110"/>
                        </a:lnTo>
                        <a:lnTo>
                          <a:pt x="776" y="128"/>
                        </a:lnTo>
                        <a:lnTo>
                          <a:pt x="782" y="144"/>
                        </a:lnTo>
                        <a:lnTo>
                          <a:pt x="788" y="162"/>
                        </a:lnTo>
                        <a:lnTo>
                          <a:pt x="792" y="182"/>
                        </a:lnTo>
                        <a:lnTo>
                          <a:pt x="794" y="200"/>
                        </a:lnTo>
                        <a:lnTo>
                          <a:pt x="796" y="218"/>
                        </a:lnTo>
                        <a:lnTo>
                          <a:pt x="794" y="238"/>
                        </a:lnTo>
                        <a:lnTo>
                          <a:pt x="792" y="256"/>
                        </a:lnTo>
                        <a:lnTo>
                          <a:pt x="788" y="276"/>
                        </a:lnTo>
                        <a:lnTo>
                          <a:pt x="782" y="294"/>
                        </a:lnTo>
                        <a:lnTo>
                          <a:pt x="774" y="312"/>
                        </a:lnTo>
                        <a:lnTo>
                          <a:pt x="764" y="328"/>
                        </a:lnTo>
                        <a:lnTo>
                          <a:pt x="754" y="346"/>
                        </a:lnTo>
                        <a:lnTo>
                          <a:pt x="754" y="346"/>
                        </a:lnTo>
                        <a:lnTo>
                          <a:pt x="752" y="348"/>
                        </a:lnTo>
                        <a:lnTo>
                          <a:pt x="748" y="348"/>
                        </a:lnTo>
                        <a:lnTo>
                          <a:pt x="744" y="348"/>
                        </a:lnTo>
                        <a:lnTo>
                          <a:pt x="742" y="348"/>
                        </a:lnTo>
                        <a:lnTo>
                          <a:pt x="742" y="348"/>
                        </a:lnTo>
                        <a:lnTo>
                          <a:pt x="738" y="344"/>
                        </a:lnTo>
                        <a:lnTo>
                          <a:pt x="738" y="342"/>
                        </a:lnTo>
                        <a:lnTo>
                          <a:pt x="738" y="338"/>
                        </a:lnTo>
                        <a:lnTo>
                          <a:pt x="740" y="334"/>
                        </a:lnTo>
                        <a:lnTo>
                          <a:pt x="740" y="334"/>
                        </a:lnTo>
                        <a:lnTo>
                          <a:pt x="750" y="320"/>
                        </a:lnTo>
                        <a:lnTo>
                          <a:pt x="758" y="304"/>
                        </a:lnTo>
                        <a:lnTo>
                          <a:pt x="764" y="288"/>
                        </a:lnTo>
                        <a:lnTo>
                          <a:pt x="770" y="270"/>
                        </a:lnTo>
                        <a:lnTo>
                          <a:pt x="774" y="254"/>
                        </a:lnTo>
                        <a:lnTo>
                          <a:pt x="776" y="236"/>
                        </a:lnTo>
                        <a:lnTo>
                          <a:pt x="778" y="218"/>
                        </a:lnTo>
                        <a:lnTo>
                          <a:pt x="776" y="202"/>
                        </a:lnTo>
                        <a:lnTo>
                          <a:pt x="774" y="184"/>
                        </a:lnTo>
                        <a:lnTo>
                          <a:pt x="770" y="168"/>
                        </a:lnTo>
                        <a:lnTo>
                          <a:pt x="766" y="150"/>
                        </a:lnTo>
                        <a:lnTo>
                          <a:pt x="758" y="134"/>
                        </a:lnTo>
                        <a:lnTo>
                          <a:pt x="750" y="118"/>
                        </a:lnTo>
                        <a:lnTo>
                          <a:pt x="742" y="104"/>
                        </a:lnTo>
                        <a:lnTo>
                          <a:pt x="730" y="90"/>
                        </a:lnTo>
                        <a:lnTo>
                          <a:pt x="718" y="76"/>
                        </a:lnTo>
                        <a:lnTo>
                          <a:pt x="718" y="76"/>
                        </a:lnTo>
                        <a:lnTo>
                          <a:pt x="702" y="62"/>
                        </a:lnTo>
                        <a:lnTo>
                          <a:pt x="686" y="50"/>
                        </a:lnTo>
                        <a:lnTo>
                          <a:pt x="670" y="40"/>
                        </a:lnTo>
                        <a:lnTo>
                          <a:pt x="652" y="32"/>
                        </a:lnTo>
                        <a:lnTo>
                          <a:pt x="634" y="26"/>
                        </a:lnTo>
                        <a:lnTo>
                          <a:pt x="614" y="22"/>
                        </a:lnTo>
                        <a:lnTo>
                          <a:pt x="596" y="18"/>
                        </a:lnTo>
                        <a:lnTo>
                          <a:pt x="576" y="18"/>
                        </a:lnTo>
                        <a:lnTo>
                          <a:pt x="558" y="18"/>
                        </a:lnTo>
                        <a:lnTo>
                          <a:pt x="538" y="22"/>
                        </a:lnTo>
                        <a:lnTo>
                          <a:pt x="520" y="26"/>
                        </a:lnTo>
                        <a:lnTo>
                          <a:pt x="502" y="32"/>
                        </a:lnTo>
                        <a:lnTo>
                          <a:pt x="484" y="40"/>
                        </a:lnTo>
                        <a:lnTo>
                          <a:pt x="466" y="50"/>
                        </a:lnTo>
                        <a:lnTo>
                          <a:pt x="450" y="62"/>
                        </a:lnTo>
                        <a:lnTo>
                          <a:pt x="434" y="76"/>
                        </a:lnTo>
                        <a:lnTo>
                          <a:pt x="434" y="76"/>
                        </a:lnTo>
                        <a:lnTo>
                          <a:pt x="418" y="94"/>
                        </a:lnTo>
                        <a:lnTo>
                          <a:pt x="406" y="114"/>
                        </a:lnTo>
                        <a:lnTo>
                          <a:pt x="398" y="128"/>
                        </a:lnTo>
                        <a:lnTo>
                          <a:pt x="390" y="114"/>
                        </a:lnTo>
                        <a:lnTo>
                          <a:pt x="390" y="114"/>
                        </a:lnTo>
                        <a:lnTo>
                          <a:pt x="376" y="94"/>
                        </a:lnTo>
                        <a:lnTo>
                          <a:pt x="360" y="76"/>
                        </a:lnTo>
                        <a:lnTo>
                          <a:pt x="360" y="76"/>
                        </a:lnTo>
                        <a:lnTo>
                          <a:pt x="346" y="62"/>
                        </a:lnTo>
                        <a:lnTo>
                          <a:pt x="330" y="50"/>
                        </a:lnTo>
                        <a:lnTo>
                          <a:pt x="312" y="40"/>
                        </a:lnTo>
                        <a:lnTo>
                          <a:pt x="294" y="32"/>
                        </a:lnTo>
                        <a:lnTo>
                          <a:pt x="276" y="26"/>
                        </a:lnTo>
                        <a:lnTo>
                          <a:pt x="258" y="22"/>
                        </a:lnTo>
                        <a:lnTo>
                          <a:pt x="238" y="18"/>
                        </a:lnTo>
                        <a:lnTo>
                          <a:pt x="218" y="18"/>
                        </a:lnTo>
                        <a:lnTo>
                          <a:pt x="218" y="18"/>
                        </a:lnTo>
                        <a:lnTo>
                          <a:pt x="198" y="18"/>
                        </a:lnTo>
                        <a:lnTo>
                          <a:pt x="178" y="22"/>
                        </a:lnTo>
                        <a:lnTo>
                          <a:pt x="160" y="26"/>
                        </a:lnTo>
                        <a:lnTo>
                          <a:pt x="142" y="32"/>
                        </a:lnTo>
                        <a:lnTo>
                          <a:pt x="124" y="40"/>
                        </a:lnTo>
                        <a:lnTo>
                          <a:pt x="108" y="50"/>
                        </a:lnTo>
                        <a:lnTo>
                          <a:pt x="92" y="62"/>
                        </a:lnTo>
                        <a:lnTo>
                          <a:pt x="76" y="76"/>
                        </a:lnTo>
                        <a:lnTo>
                          <a:pt x="76" y="76"/>
                        </a:lnTo>
                        <a:lnTo>
                          <a:pt x="64" y="90"/>
                        </a:lnTo>
                        <a:lnTo>
                          <a:pt x="52" y="104"/>
                        </a:lnTo>
                        <a:lnTo>
                          <a:pt x="44" y="120"/>
                        </a:lnTo>
                        <a:lnTo>
                          <a:pt x="36" y="136"/>
                        </a:lnTo>
                        <a:lnTo>
                          <a:pt x="28" y="152"/>
                        </a:lnTo>
                        <a:lnTo>
                          <a:pt x="24" y="170"/>
                        </a:lnTo>
                        <a:lnTo>
                          <a:pt x="20" y="186"/>
                        </a:lnTo>
                        <a:lnTo>
                          <a:pt x="18" y="204"/>
                        </a:lnTo>
                        <a:lnTo>
                          <a:pt x="18" y="222"/>
                        </a:lnTo>
                        <a:lnTo>
                          <a:pt x="20" y="240"/>
                        </a:lnTo>
                        <a:lnTo>
                          <a:pt x="22" y="258"/>
                        </a:lnTo>
                        <a:lnTo>
                          <a:pt x="26" y="274"/>
                        </a:lnTo>
                        <a:lnTo>
                          <a:pt x="32" y="292"/>
                        </a:lnTo>
                        <a:lnTo>
                          <a:pt x="40" y="308"/>
                        </a:lnTo>
                        <a:lnTo>
                          <a:pt x="48" y="324"/>
                        </a:lnTo>
                        <a:lnTo>
                          <a:pt x="58" y="340"/>
                        </a:lnTo>
                        <a:lnTo>
                          <a:pt x="58" y="340"/>
                        </a:lnTo>
                        <a:lnTo>
                          <a:pt x="60" y="342"/>
                        </a:lnTo>
                        <a:lnTo>
                          <a:pt x="60" y="346"/>
                        </a:lnTo>
                        <a:lnTo>
                          <a:pt x="60" y="350"/>
                        </a:lnTo>
                        <a:lnTo>
                          <a:pt x="58" y="352"/>
                        </a:lnTo>
                        <a:lnTo>
                          <a:pt x="58" y="352"/>
                        </a:lnTo>
                        <a:lnTo>
                          <a:pt x="52" y="354"/>
                        </a:lnTo>
                        <a:lnTo>
                          <a:pt x="52" y="354"/>
                        </a:lnTo>
                        <a:close/>
                      </a:path>
                    </a:pathLst>
                  </a:custGeom>
                  <a:solidFill>
                    <a:srgbClr val="E11A8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49" name="Freeform 67">
                    <a:extLst>
                      <a:ext uri="{FF2B5EF4-FFF2-40B4-BE49-F238E27FC236}">
                        <a16:creationId xmlns:a16="http://schemas.microsoft.com/office/drawing/2014/main" id="{2CB58FEC-F5F2-4833-9D13-FA9F8D0C6D7E}"/>
                      </a:ext>
                    </a:extLst>
                  </p:cNvPr>
                  <p:cNvSpPr>
                    <a:spLocks/>
                  </p:cNvSpPr>
                  <p:nvPr/>
                </p:nvSpPr>
                <p:spPr bwMode="auto">
                  <a:xfrm>
                    <a:off x="3005138" y="5538788"/>
                    <a:ext cx="971550" cy="508000"/>
                  </a:xfrm>
                  <a:custGeom>
                    <a:avLst/>
                    <a:gdLst>
                      <a:gd name="T0" fmla="*/ 308 w 612"/>
                      <a:gd name="T1" fmla="*/ 320 h 320"/>
                      <a:gd name="T2" fmla="*/ 2 w 612"/>
                      <a:gd name="T3" fmla="*/ 16 h 320"/>
                      <a:gd name="T4" fmla="*/ 2 w 612"/>
                      <a:gd name="T5" fmla="*/ 16 h 320"/>
                      <a:gd name="T6" fmla="*/ 0 w 612"/>
                      <a:gd name="T7" fmla="*/ 12 h 320"/>
                      <a:gd name="T8" fmla="*/ 0 w 612"/>
                      <a:gd name="T9" fmla="*/ 8 h 320"/>
                      <a:gd name="T10" fmla="*/ 0 w 612"/>
                      <a:gd name="T11" fmla="*/ 6 h 320"/>
                      <a:gd name="T12" fmla="*/ 2 w 612"/>
                      <a:gd name="T13" fmla="*/ 2 h 320"/>
                      <a:gd name="T14" fmla="*/ 2 w 612"/>
                      <a:gd name="T15" fmla="*/ 2 h 320"/>
                      <a:gd name="T16" fmla="*/ 6 w 612"/>
                      <a:gd name="T17" fmla="*/ 0 h 320"/>
                      <a:gd name="T18" fmla="*/ 10 w 612"/>
                      <a:gd name="T19" fmla="*/ 0 h 320"/>
                      <a:gd name="T20" fmla="*/ 12 w 612"/>
                      <a:gd name="T21" fmla="*/ 0 h 320"/>
                      <a:gd name="T22" fmla="*/ 16 w 612"/>
                      <a:gd name="T23" fmla="*/ 2 h 320"/>
                      <a:gd name="T24" fmla="*/ 308 w 612"/>
                      <a:gd name="T25" fmla="*/ 294 h 320"/>
                      <a:gd name="T26" fmla="*/ 596 w 612"/>
                      <a:gd name="T27" fmla="*/ 4 h 320"/>
                      <a:gd name="T28" fmla="*/ 596 w 612"/>
                      <a:gd name="T29" fmla="*/ 4 h 320"/>
                      <a:gd name="T30" fmla="*/ 600 w 612"/>
                      <a:gd name="T31" fmla="*/ 2 h 320"/>
                      <a:gd name="T32" fmla="*/ 604 w 612"/>
                      <a:gd name="T33" fmla="*/ 2 h 320"/>
                      <a:gd name="T34" fmla="*/ 606 w 612"/>
                      <a:gd name="T35" fmla="*/ 2 h 320"/>
                      <a:gd name="T36" fmla="*/ 610 w 612"/>
                      <a:gd name="T37" fmla="*/ 4 h 320"/>
                      <a:gd name="T38" fmla="*/ 610 w 612"/>
                      <a:gd name="T39" fmla="*/ 4 h 320"/>
                      <a:gd name="T40" fmla="*/ 612 w 612"/>
                      <a:gd name="T41" fmla="*/ 8 h 320"/>
                      <a:gd name="T42" fmla="*/ 612 w 612"/>
                      <a:gd name="T43" fmla="*/ 12 h 320"/>
                      <a:gd name="T44" fmla="*/ 612 w 612"/>
                      <a:gd name="T45" fmla="*/ 14 h 320"/>
                      <a:gd name="T46" fmla="*/ 610 w 612"/>
                      <a:gd name="T47" fmla="*/ 18 h 320"/>
                      <a:gd name="T48" fmla="*/ 308 w 612"/>
                      <a:gd name="T4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2" h="320">
                        <a:moveTo>
                          <a:pt x="308" y="320"/>
                        </a:moveTo>
                        <a:lnTo>
                          <a:pt x="2" y="16"/>
                        </a:lnTo>
                        <a:lnTo>
                          <a:pt x="2" y="16"/>
                        </a:lnTo>
                        <a:lnTo>
                          <a:pt x="0" y="12"/>
                        </a:lnTo>
                        <a:lnTo>
                          <a:pt x="0" y="8"/>
                        </a:lnTo>
                        <a:lnTo>
                          <a:pt x="0" y="6"/>
                        </a:lnTo>
                        <a:lnTo>
                          <a:pt x="2" y="2"/>
                        </a:lnTo>
                        <a:lnTo>
                          <a:pt x="2" y="2"/>
                        </a:lnTo>
                        <a:lnTo>
                          <a:pt x="6" y="0"/>
                        </a:lnTo>
                        <a:lnTo>
                          <a:pt x="10" y="0"/>
                        </a:lnTo>
                        <a:lnTo>
                          <a:pt x="12" y="0"/>
                        </a:lnTo>
                        <a:lnTo>
                          <a:pt x="16" y="2"/>
                        </a:lnTo>
                        <a:lnTo>
                          <a:pt x="308" y="294"/>
                        </a:lnTo>
                        <a:lnTo>
                          <a:pt x="596" y="4"/>
                        </a:lnTo>
                        <a:lnTo>
                          <a:pt x="596" y="4"/>
                        </a:lnTo>
                        <a:lnTo>
                          <a:pt x="600" y="2"/>
                        </a:lnTo>
                        <a:lnTo>
                          <a:pt x="604" y="2"/>
                        </a:lnTo>
                        <a:lnTo>
                          <a:pt x="606" y="2"/>
                        </a:lnTo>
                        <a:lnTo>
                          <a:pt x="610" y="4"/>
                        </a:lnTo>
                        <a:lnTo>
                          <a:pt x="610" y="4"/>
                        </a:lnTo>
                        <a:lnTo>
                          <a:pt x="612" y="8"/>
                        </a:lnTo>
                        <a:lnTo>
                          <a:pt x="612" y="12"/>
                        </a:lnTo>
                        <a:lnTo>
                          <a:pt x="612" y="14"/>
                        </a:lnTo>
                        <a:lnTo>
                          <a:pt x="610" y="18"/>
                        </a:lnTo>
                        <a:lnTo>
                          <a:pt x="308" y="320"/>
                        </a:lnTo>
                        <a:close/>
                      </a:path>
                    </a:pathLst>
                  </a:custGeom>
                  <a:solidFill>
                    <a:srgbClr val="E11A8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50" name="Freeform 68">
                    <a:extLst>
                      <a:ext uri="{FF2B5EF4-FFF2-40B4-BE49-F238E27FC236}">
                        <a16:creationId xmlns:a16="http://schemas.microsoft.com/office/drawing/2014/main" id="{C40631EF-F664-41B8-8819-A9B7F936A9A8}"/>
                      </a:ext>
                    </a:extLst>
                  </p:cNvPr>
                  <p:cNvSpPr>
                    <a:spLocks/>
                  </p:cNvSpPr>
                  <p:nvPr/>
                </p:nvSpPr>
                <p:spPr bwMode="auto">
                  <a:xfrm>
                    <a:off x="2830513" y="5246688"/>
                    <a:ext cx="1323975" cy="463550"/>
                  </a:xfrm>
                  <a:custGeom>
                    <a:avLst/>
                    <a:gdLst>
                      <a:gd name="T0" fmla="*/ 458 w 834"/>
                      <a:gd name="T1" fmla="*/ 292 h 292"/>
                      <a:gd name="T2" fmla="*/ 458 w 834"/>
                      <a:gd name="T3" fmla="*/ 292 h 292"/>
                      <a:gd name="T4" fmla="*/ 458 w 834"/>
                      <a:gd name="T5" fmla="*/ 292 h 292"/>
                      <a:gd name="T6" fmla="*/ 458 w 834"/>
                      <a:gd name="T7" fmla="*/ 292 h 292"/>
                      <a:gd name="T8" fmla="*/ 452 w 834"/>
                      <a:gd name="T9" fmla="*/ 292 h 292"/>
                      <a:gd name="T10" fmla="*/ 450 w 834"/>
                      <a:gd name="T11" fmla="*/ 288 h 292"/>
                      <a:gd name="T12" fmla="*/ 322 w 834"/>
                      <a:gd name="T13" fmla="*/ 30 h 292"/>
                      <a:gd name="T14" fmla="*/ 248 w 834"/>
                      <a:gd name="T15" fmla="*/ 170 h 292"/>
                      <a:gd name="T16" fmla="*/ 248 w 834"/>
                      <a:gd name="T17" fmla="*/ 170 h 292"/>
                      <a:gd name="T18" fmla="*/ 244 w 834"/>
                      <a:gd name="T19" fmla="*/ 174 h 292"/>
                      <a:gd name="T20" fmla="*/ 240 w 834"/>
                      <a:gd name="T21" fmla="*/ 174 h 292"/>
                      <a:gd name="T22" fmla="*/ 10 w 834"/>
                      <a:gd name="T23" fmla="*/ 174 h 292"/>
                      <a:gd name="T24" fmla="*/ 10 w 834"/>
                      <a:gd name="T25" fmla="*/ 174 h 292"/>
                      <a:gd name="T26" fmla="*/ 6 w 834"/>
                      <a:gd name="T27" fmla="*/ 174 h 292"/>
                      <a:gd name="T28" fmla="*/ 4 w 834"/>
                      <a:gd name="T29" fmla="*/ 172 h 292"/>
                      <a:gd name="T30" fmla="*/ 2 w 834"/>
                      <a:gd name="T31" fmla="*/ 170 h 292"/>
                      <a:gd name="T32" fmla="*/ 0 w 834"/>
                      <a:gd name="T33" fmla="*/ 166 h 292"/>
                      <a:gd name="T34" fmla="*/ 0 w 834"/>
                      <a:gd name="T35" fmla="*/ 166 h 292"/>
                      <a:gd name="T36" fmla="*/ 2 w 834"/>
                      <a:gd name="T37" fmla="*/ 162 h 292"/>
                      <a:gd name="T38" fmla="*/ 4 w 834"/>
                      <a:gd name="T39" fmla="*/ 160 h 292"/>
                      <a:gd name="T40" fmla="*/ 6 w 834"/>
                      <a:gd name="T41" fmla="*/ 158 h 292"/>
                      <a:gd name="T42" fmla="*/ 10 w 834"/>
                      <a:gd name="T43" fmla="*/ 156 h 292"/>
                      <a:gd name="T44" fmla="*/ 234 w 834"/>
                      <a:gd name="T45" fmla="*/ 156 h 292"/>
                      <a:gd name="T46" fmla="*/ 314 w 834"/>
                      <a:gd name="T47" fmla="*/ 6 h 292"/>
                      <a:gd name="T48" fmla="*/ 314 w 834"/>
                      <a:gd name="T49" fmla="*/ 6 h 292"/>
                      <a:gd name="T50" fmla="*/ 318 w 834"/>
                      <a:gd name="T51" fmla="*/ 2 h 292"/>
                      <a:gd name="T52" fmla="*/ 322 w 834"/>
                      <a:gd name="T53" fmla="*/ 0 h 292"/>
                      <a:gd name="T54" fmla="*/ 322 w 834"/>
                      <a:gd name="T55" fmla="*/ 0 h 292"/>
                      <a:gd name="T56" fmla="*/ 328 w 834"/>
                      <a:gd name="T57" fmla="*/ 2 h 292"/>
                      <a:gd name="T58" fmla="*/ 330 w 834"/>
                      <a:gd name="T59" fmla="*/ 6 h 292"/>
                      <a:gd name="T60" fmla="*/ 460 w 834"/>
                      <a:gd name="T61" fmla="*/ 266 h 292"/>
                      <a:gd name="T62" fmla="*/ 534 w 834"/>
                      <a:gd name="T63" fmla="*/ 160 h 292"/>
                      <a:gd name="T64" fmla="*/ 534 w 834"/>
                      <a:gd name="T65" fmla="*/ 160 h 292"/>
                      <a:gd name="T66" fmla="*/ 536 w 834"/>
                      <a:gd name="T67" fmla="*/ 158 h 292"/>
                      <a:gd name="T68" fmla="*/ 540 w 834"/>
                      <a:gd name="T69" fmla="*/ 156 h 292"/>
                      <a:gd name="T70" fmla="*/ 826 w 834"/>
                      <a:gd name="T71" fmla="*/ 156 h 292"/>
                      <a:gd name="T72" fmla="*/ 826 w 834"/>
                      <a:gd name="T73" fmla="*/ 156 h 292"/>
                      <a:gd name="T74" fmla="*/ 828 w 834"/>
                      <a:gd name="T75" fmla="*/ 158 h 292"/>
                      <a:gd name="T76" fmla="*/ 832 w 834"/>
                      <a:gd name="T77" fmla="*/ 160 h 292"/>
                      <a:gd name="T78" fmla="*/ 834 w 834"/>
                      <a:gd name="T79" fmla="*/ 162 h 292"/>
                      <a:gd name="T80" fmla="*/ 834 w 834"/>
                      <a:gd name="T81" fmla="*/ 166 h 292"/>
                      <a:gd name="T82" fmla="*/ 834 w 834"/>
                      <a:gd name="T83" fmla="*/ 166 h 292"/>
                      <a:gd name="T84" fmla="*/ 834 w 834"/>
                      <a:gd name="T85" fmla="*/ 170 h 292"/>
                      <a:gd name="T86" fmla="*/ 832 w 834"/>
                      <a:gd name="T87" fmla="*/ 172 h 292"/>
                      <a:gd name="T88" fmla="*/ 828 w 834"/>
                      <a:gd name="T89" fmla="*/ 174 h 292"/>
                      <a:gd name="T90" fmla="*/ 826 w 834"/>
                      <a:gd name="T91" fmla="*/ 174 h 292"/>
                      <a:gd name="T92" fmla="*/ 546 w 834"/>
                      <a:gd name="T93" fmla="*/ 174 h 292"/>
                      <a:gd name="T94" fmla="*/ 466 w 834"/>
                      <a:gd name="T95" fmla="*/ 288 h 292"/>
                      <a:gd name="T96" fmla="*/ 466 w 834"/>
                      <a:gd name="T97" fmla="*/ 288 h 292"/>
                      <a:gd name="T98" fmla="*/ 462 w 834"/>
                      <a:gd name="T99" fmla="*/ 292 h 292"/>
                      <a:gd name="T100" fmla="*/ 458 w 834"/>
                      <a:gd name="T101" fmla="*/ 292 h 292"/>
                      <a:gd name="T102" fmla="*/ 458 w 834"/>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4" h="292">
                        <a:moveTo>
                          <a:pt x="458" y="292"/>
                        </a:moveTo>
                        <a:lnTo>
                          <a:pt x="458" y="292"/>
                        </a:lnTo>
                        <a:lnTo>
                          <a:pt x="458" y="292"/>
                        </a:lnTo>
                        <a:lnTo>
                          <a:pt x="458" y="292"/>
                        </a:lnTo>
                        <a:lnTo>
                          <a:pt x="452" y="292"/>
                        </a:lnTo>
                        <a:lnTo>
                          <a:pt x="450" y="288"/>
                        </a:lnTo>
                        <a:lnTo>
                          <a:pt x="322" y="30"/>
                        </a:lnTo>
                        <a:lnTo>
                          <a:pt x="248" y="170"/>
                        </a:lnTo>
                        <a:lnTo>
                          <a:pt x="248" y="170"/>
                        </a:lnTo>
                        <a:lnTo>
                          <a:pt x="244" y="174"/>
                        </a:lnTo>
                        <a:lnTo>
                          <a:pt x="240" y="174"/>
                        </a:lnTo>
                        <a:lnTo>
                          <a:pt x="10" y="174"/>
                        </a:lnTo>
                        <a:lnTo>
                          <a:pt x="10" y="174"/>
                        </a:lnTo>
                        <a:lnTo>
                          <a:pt x="6" y="174"/>
                        </a:lnTo>
                        <a:lnTo>
                          <a:pt x="4" y="172"/>
                        </a:lnTo>
                        <a:lnTo>
                          <a:pt x="2" y="170"/>
                        </a:lnTo>
                        <a:lnTo>
                          <a:pt x="0" y="166"/>
                        </a:lnTo>
                        <a:lnTo>
                          <a:pt x="0" y="166"/>
                        </a:lnTo>
                        <a:lnTo>
                          <a:pt x="2" y="162"/>
                        </a:lnTo>
                        <a:lnTo>
                          <a:pt x="4" y="160"/>
                        </a:lnTo>
                        <a:lnTo>
                          <a:pt x="6" y="158"/>
                        </a:lnTo>
                        <a:lnTo>
                          <a:pt x="10" y="156"/>
                        </a:lnTo>
                        <a:lnTo>
                          <a:pt x="234" y="156"/>
                        </a:lnTo>
                        <a:lnTo>
                          <a:pt x="314" y="6"/>
                        </a:lnTo>
                        <a:lnTo>
                          <a:pt x="314" y="6"/>
                        </a:lnTo>
                        <a:lnTo>
                          <a:pt x="318" y="2"/>
                        </a:lnTo>
                        <a:lnTo>
                          <a:pt x="322" y="0"/>
                        </a:lnTo>
                        <a:lnTo>
                          <a:pt x="322" y="0"/>
                        </a:lnTo>
                        <a:lnTo>
                          <a:pt x="328" y="2"/>
                        </a:lnTo>
                        <a:lnTo>
                          <a:pt x="330" y="6"/>
                        </a:lnTo>
                        <a:lnTo>
                          <a:pt x="460" y="266"/>
                        </a:lnTo>
                        <a:lnTo>
                          <a:pt x="534" y="160"/>
                        </a:lnTo>
                        <a:lnTo>
                          <a:pt x="534" y="160"/>
                        </a:lnTo>
                        <a:lnTo>
                          <a:pt x="536" y="158"/>
                        </a:lnTo>
                        <a:lnTo>
                          <a:pt x="540" y="156"/>
                        </a:lnTo>
                        <a:lnTo>
                          <a:pt x="826" y="156"/>
                        </a:lnTo>
                        <a:lnTo>
                          <a:pt x="826" y="156"/>
                        </a:lnTo>
                        <a:lnTo>
                          <a:pt x="828" y="158"/>
                        </a:lnTo>
                        <a:lnTo>
                          <a:pt x="832" y="160"/>
                        </a:lnTo>
                        <a:lnTo>
                          <a:pt x="834" y="162"/>
                        </a:lnTo>
                        <a:lnTo>
                          <a:pt x="834" y="166"/>
                        </a:lnTo>
                        <a:lnTo>
                          <a:pt x="834" y="166"/>
                        </a:lnTo>
                        <a:lnTo>
                          <a:pt x="834" y="170"/>
                        </a:lnTo>
                        <a:lnTo>
                          <a:pt x="832" y="172"/>
                        </a:lnTo>
                        <a:lnTo>
                          <a:pt x="828" y="174"/>
                        </a:lnTo>
                        <a:lnTo>
                          <a:pt x="826" y="174"/>
                        </a:lnTo>
                        <a:lnTo>
                          <a:pt x="546" y="174"/>
                        </a:lnTo>
                        <a:lnTo>
                          <a:pt x="466" y="288"/>
                        </a:lnTo>
                        <a:lnTo>
                          <a:pt x="466" y="288"/>
                        </a:lnTo>
                        <a:lnTo>
                          <a:pt x="462" y="292"/>
                        </a:lnTo>
                        <a:lnTo>
                          <a:pt x="458" y="292"/>
                        </a:lnTo>
                        <a:lnTo>
                          <a:pt x="458" y="292"/>
                        </a:lnTo>
                        <a:close/>
                      </a:path>
                    </a:pathLst>
                  </a:custGeom>
                  <a:solidFill>
                    <a:srgbClr val="E11A8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grpSp>
          </p:grpSp>
        </p:grpSp>
        <p:grpSp>
          <p:nvGrpSpPr>
            <p:cNvPr id="224" name="Group 108">
              <a:extLst>
                <a:ext uri="{FF2B5EF4-FFF2-40B4-BE49-F238E27FC236}">
                  <a16:creationId xmlns:a16="http://schemas.microsoft.com/office/drawing/2014/main" id="{6EB3E35A-AD09-4D45-A59C-87CD61287C29}"/>
                </a:ext>
              </a:extLst>
            </p:cNvPr>
            <p:cNvGrpSpPr>
              <a:grpSpLocks noChangeAspect="1"/>
            </p:cNvGrpSpPr>
            <p:nvPr/>
          </p:nvGrpSpPr>
          <p:grpSpPr>
            <a:xfrm>
              <a:off x="1166566" y="2723736"/>
              <a:ext cx="709148" cy="1030351"/>
              <a:chOff x="7229336" y="3011905"/>
              <a:chExt cx="1296680" cy="1884001"/>
            </a:xfrm>
          </p:grpSpPr>
          <p:grpSp>
            <p:nvGrpSpPr>
              <p:cNvPr id="227" name="Group 110">
                <a:extLst>
                  <a:ext uri="{FF2B5EF4-FFF2-40B4-BE49-F238E27FC236}">
                    <a16:creationId xmlns:a16="http://schemas.microsoft.com/office/drawing/2014/main" id="{AE3AC79B-2848-41D8-8787-639D801EF204}"/>
                  </a:ext>
                </a:extLst>
              </p:cNvPr>
              <p:cNvGrpSpPr>
                <a:grpSpLocks noChangeAspect="1"/>
              </p:cNvGrpSpPr>
              <p:nvPr/>
            </p:nvGrpSpPr>
            <p:grpSpPr>
              <a:xfrm>
                <a:off x="7229336" y="3011905"/>
                <a:ext cx="1296680" cy="1440000"/>
                <a:chOff x="6278563" y="1503363"/>
                <a:chExt cx="603249" cy="669925"/>
              </a:xfrm>
              <a:solidFill>
                <a:srgbClr val="545859"/>
              </a:solidFill>
            </p:grpSpPr>
            <p:sp>
              <p:nvSpPr>
                <p:cNvPr id="237" name="Freeform 31">
                  <a:extLst>
                    <a:ext uri="{FF2B5EF4-FFF2-40B4-BE49-F238E27FC236}">
                      <a16:creationId xmlns:a16="http://schemas.microsoft.com/office/drawing/2014/main" id="{3B665965-D9E7-45F5-81AD-23ABA8AB15AD}"/>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38" name="Freeform 32">
                  <a:extLst>
                    <a:ext uri="{FF2B5EF4-FFF2-40B4-BE49-F238E27FC236}">
                      <a16:creationId xmlns:a16="http://schemas.microsoft.com/office/drawing/2014/main" id="{DC34A123-AE38-465A-BF63-CAD4D328BDF9}"/>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39" name="Freeform 33">
                  <a:extLst>
                    <a:ext uri="{FF2B5EF4-FFF2-40B4-BE49-F238E27FC236}">
                      <a16:creationId xmlns:a16="http://schemas.microsoft.com/office/drawing/2014/main" id="{874F6E4C-D8B0-4484-A337-D260765B7958}"/>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40" name="Freeform 34">
                  <a:extLst>
                    <a:ext uri="{FF2B5EF4-FFF2-40B4-BE49-F238E27FC236}">
                      <a16:creationId xmlns:a16="http://schemas.microsoft.com/office/drawing/2014/main" id="{83B306D9-46E4-413F-B433-5354DEC75890}"/>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41" name="Freeform 35">
                  <a:extLst>
                    <a:ext uri="{FF2B5EF4-FFF2-40B4-BE49-F238E27FC236}">
                      <a16:creationId xmlns:a16="http://schemas.microsoft.com/office/drawing/2014/main" id="{4506CED9-C3A1-4F50-B8A8-D0967F83AA11}"/>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42" name="Freeform 36">
                  <a:extLst>
                    <a:ext uri="{FF2B5EF4-FFF2-40B4-BE49-F238E27FC236}">
                      <a16:creationId xmlns:a16="http://schemas.microsoft.com/office/drawing/2014/main" id="{0F7A3E31-C4F5-4AFA-87FE-B9C6CAB536A7}"/>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grpSp>
          <p:grpSp>
            <p:nvGrpSpPr>
              <p:cNvPr id="228" name="Group 36">
                <a:extLst>
                  <a:ext uri="{FF2B5EF4-FFF2-40B4-BE49-F238E27FC236}">
                    <a16:creationId xmlns:a16="http://schemas.microsoft.com/office/drawing/2014/main" id="{32297479-347D-43D2-AE7C-375A7248D9BD}"/>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231" name="Freeform 37">
                  <a:extLst>
                    <a:ext uri="{FF2B5EF4-FFF2-40B4-BE49-F238E27FC236}">
                      <a16:creationId xmlns:a16="http://schemas.microsoft.com/office/drawing/2014/main" id="{FB80FF9A-CC35-477F-A341-B4722D8D2C21}"/>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32" name="Freeform 38">
                  <a:extLst>
                    <a:ext uri="{FF2B5EF4-FFF2-40B4-BE49-F238E27FC236}">
                      <a16:creationId xmlns:a16="http://schemas.microsoft.com/office/drawing/2014/main" id="{A0132C13-8153-4FA6-AD29-8C29AEABD4C9}"/>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33" name="Freeform 39">
                  <a:extLst>
                    <a:ext uri="{FF2B5EF4-FFF2-40B4-BE49-F238E27FC236}">
                      <a16:creationId xmlns:a16="http://schemas.microsoft.com/office/drawing/2014/main" id="{3D6CF792-7A21-46B0-A65F-7796900FB553}"/>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34" name="Freeform 40">
                  <a:extLst>
                    <a:ext uri="{FF2B5EF4-FFF2-40B4-BE49-F238E27FC236}">
                      <a16:creationId xmlns:a16="http://schemas.microsoft.com/office/drawing/2014/main" id="{9E075F08-70F1-4AC5-9F1C-01E35F0EA8E1}"/>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35" name="Freeform 41">
                  <a:extLst>
                    <a:ext uri="{FF2B5EF4-FFF2-40B4-BE49-F238E27FC236}">
                      <a16:creationId xmlns:a16="http://schemas.microsoft.com/office/drawing/2014/main" id="{12C8B227-7663-4EE4-9191-747FD3EFEBB1}"/>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sp>
              <p:nvSpPr>
                <p:cNvPr id="236" name="Freeform 42">
                  <a:extLst>
                    <a:ext uri="{FF2B5EF4-FFF2-40B4-BE49-F238E27FC236}">
                      <a16:creationId xmlns:a16="http://schemas.microsoft.com/office/drawing/2014/main" id="{05BEFB8F-62FB-4186-B714-BF8DF1F37EB2}"/>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grpSp>
          <p:sp>
            <p:nvSpPr>
              <p:cNvPr id="229" name="Rectangle 228">
                <a:extLst>
                  <a:ext uri="{FF2B5EF4-FFF2-40B4-BE49-F238E27FC236}">
                    <a16:creationId xmlns:a16="http://schemas.microsoft.com/office/drawing/2014/main" id="{156E6371-82EF-4F5E-BD09-D7DF3648A775}"/>
                  </a:ext>
                </a:extLst>
              </p:cNvPr>
              <p:cNvSpPr/>
              <p:nvPr/>
            </p:nvSpPr>
            <p:spPr>
              <a:xfrm>
                <a:off x="7758008" y="3855545"/>
                <a:ext cx="247000" cy="72565"/>
              </a:xfrm>
              <a:prstGeom prst="rect">
                <a:avLst/>
              </a:prstGeom>
              <a:solidFill>
                <a:srgbClr val="BFE1E5"/>
              </a:solidFill>
              <a:ln w="12700" cap="flat" cmpd="sng" algn="ctr">
                <a:solidFill>
                  <a:srgbClr val="BFE1E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sp>
            <p:nvSpPr>
              <p:cNvPr id="230" name="Freeform 32">
                <a:extLst>
                  <a:ext uri="{FF2B5EF4-FFF2-40B4-BE49-F238E27FC236}">
                    <a16:creationId xmlns:a16="http://schemas.microsoft.com/office/drawing/2014/main" id="{24982E46-ACA1-46D5-B7B0-1FE8F759CD70}"/>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rgbClr val="54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endParaRPr>
              </a:p>
            </p:txBody>
          </p:sp>
        </p:grpSp>
        <p:sp>
          <p:nvSpPr>
            <p:cNvPr id="225" name="TextBox 9">
              <a:extLst>
                <a:ext uri="{FF2B5EF4-FFF2-40B4-BE49-F238E27FC236}">
                  <a16:creationId xmlns:a16="http://schemas.microsoft.com/office/drawing/2014/main" id="{B38C487A-6EEE-4705-8D9E-A7BE3D4F88E6}"/>
                </a:ext>
              </a:extLst>
            </p:cNvPr>
            <p:cNvSpPr txBox="1">
              <a:spLocks noChangeArrowheads="1"/>
            </p:cNvSpPr>
            <p:nvPr/>
          </p:nvSpPr>
          <p:spPr bwMode="auto">
            <a:xfrm>
              <a:off x="8460390" y="3785875"/>
              <a:ext cx="8286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545859"/>
                  </a:solidFill>
                  <a:effectLst/>
                  <a:uLnTx/>
                  <a:uFillTx/>
                  <a:cs typeface="Calibri" panose="020F0502020204030204" pitchFamily="34" charset="0"/>
                </a:rPr>
                <a:t>Site web</a:t>
              </a:r>
            </a:p>
          </p:txBody>
        </p:sp>
        <p:sp>
          <p:nvSpPr>
            <p:cNvPr id="226" name="Rectangle 225">
              <a:extLst>
                <a:ext uri="{FF2B5EF4-FFF2-40B4-BE49-F238E27FC236}">
                  <a16:creationId xmlns:a16="http://schemas.microsoft.com/office/drawing/2014/main" id="{8905C3B9-744E-4FFD-98F5-20AA10D72E7A}"/>
                </a:ext>
              </a:extLst>
            </p:cNvPr>
            <p:cNvSpPr/>
            <p:nvPr/>
          </p:nvSpPr>
          <p:spPr>
            <a:xfrm>
              <a:off x="5189074" y="2640224"/>
              <a:ext cx="1555954" cy="2547408"/>
            </a:xfrm>
            <a:prstGeom prst="rect">
              <a:avLst/>
            </a:prstGeom>
            <a:noFill/>
            <a:ln w="12700" cap="flat" cmpd="sng" algn="ctr">
              <a:solidFill>
                <a:srgbClr val="54585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1372137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31</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a:t>Matrice d’habilitations du DMP - généralités</a:t>
            </a:r>
          </a:p>
        </p:txBody>
      </p:sp>
      <p:sp>
        <p:nvSpPr>
          <p:cNvPr id="5" name="TextBox 14">
            <a:extLst>
              <a:ext uri="{FF2B5EF4-FFF2-40B4-BE49-F238E27FC236}">
                <a16:creationId xmlns:a16="http://schemas.microsoft.com/office/drawing/2014/main" id="{1B4AA264-F154-439D-8595-62089BEEB439}"/>
              </a:ext>
            </a:extLst>
          </p:cNvPr>
          <p:cNvSpPr txBox="1"/>
          <p:nvPr/>
        </p:nvSpPr>
        <p:spPr>
          <a:xfrm>
            <a:off x="1197999" y="4352165"/>
            <a:ext cx="1829437" cy="523220"/>
          </a:xfrm>
          <a:prstGeom prst="rect">
            <a:avLst/>
          </a:prstGeom>
          <a:noFill/>
        </p:spPr>
        <p:txBody>
          <a:bodyPr wrap="square">
            <a:spAutoFit/>
          </a:bodyPr>
          <a:lstStyle/>
          <a:p>
            <a:pPr eaLnBrk="0" fontAlgn="base" hangingPunct="0">
              <a:spcBef>
                <a:spcPct val="0"/>
              </a:spcBef>
              <a:spcAft>
                <a:spcPct val="0"/>
              </a:spcAft>
            </a:pPr>
            <a:r>
              <a:rPr lang="fr-FR" sz="1400" b="1">
                <a:solidFill>
                  <a:srgbClr val="333333"/>
                </a:solidFill>
                <a:latin typeface="Calibri" panose="020F0502020204030204" pitchFamily="34" charset="0"/>
                <a:cs typeface="Calibri" panose="020F0502020204030204" pitchFamily="34" charset="0"/>
              </a:rPr>
              <a:t>Historique des vaccinations</a:t>
            </a:r>
          </a:p>
        </p:txBody>
      </p:sp>
      <p:sp>
        <p:nvSpPr>
          <p:cNvPr id="6" name="TextBox 15">
            <a:extLst>
              <a:ext uri="{FF2B5EF4-FFF2-40B4-BE49-F238E27FC236}">
                <a16:creationId xmlns:a16="http://schemas.microsoft.com/office/drawing/2014/main" id="{FE088B94-6066-4592-93AC-52B528D7E1FF}"/>
              </a:ext>
            </a:extLst>
          </p:cNvPr>
          <p:cNvSpPr txBox="1"/>
          <p:nvPr/>
        </p:nvSpPr>
        <p:spPr>
          <a:xfrm>
            <a:off x="1197999" y="3716583"/>
            <a:ext cx="1829437" cy="523220"/>
          </a:xfrm>
          <a:prstGeom prst="rect">
            <a:avLst/>
          </a:prstGeom>
          <a:noFill/>
        </p:spPr>
        <p:txBody>
          <a:bodyPr wrap="square">
            <a:spAutoFit/>
          </a:bodyPr>
          <a:lstStyle/>
          <a:p>
            <a:pPr eaLnBrk="0" fontAlgn="base" hangingPunct="0">
              <a:spcBef>
                <a:spcPct val="0"/>
              </a:spcBef>
              <a:spcAft>
                <a:spcPct val="0"/>
              </a:spcAft>
            </a:pPr>
            <a:r>
              <a:rPr lang="fr-FR" sz="1400" b="1">
                <a:solidFill>
                  <a:srgbClr val="333333"/>
                </a:solidFill>
                <a:latin typeface="Calibri" panose="020F0502020204030204" pitchFamily="34" charset="0"/>
                <a:cs typeface="Calibri" panose="020F0502020204030204" pitchFamily="34" charset="0"/>
              </a:rPr>
              <a:t>Comptes-rendus d’Imagerie</a:t>
            </a:r>
          </a:p>
        </p:txBody>
      </p:sp>
      <p:sp>
        <p:nvSpPr>
          <p:cNvPr id="7" name="TextBox 16">
            <a:extLst>
              <a:ext uri="{FF2B5EF4-FFF2-40B4-BE49-F238E27FC236}">
                <a16:creationId xmlns:a16="http://schemas.microsoft.com/office/drawing/2014/main" id="{0EEEE036-38E8-4717-88F4-3296D57B667E}"/>
              </a:ext>
            </a:extLst>
          </p:cNvPr>
          <p:cNvSpPr txBox="1"/>
          <p:nvPr/>
        </p:nvSpPr>
        <p:spPr>
          <a:xfrm>
            <a:off x="1197999" y="5574808"/>
            <a:ext cx="1829437" cy="307777"/>
          </a:xfrm>
          <a:prstGeom prst="rect">
            <a:avLst/>
          </a:prstGeom>
          <a:noFill/>
        </p:spPr>
        <p:txBody>
          <a:bodyPr wrap="square">
            <a:spAutoFit/>
          </a:bodyPr>
          <a:lstStyle/>
          <a:p>
            <a:pPr eaLnBrk="0" fontAlgn="base" hangingPunct="0">
              <a:spcBef>
                <a:spcPct val="0"/>
              </a:spcBef>
              <a:spcAft>
                <a:spcPct val="0"/>
              </a:spcAft>
            </a:pPr>
            <a:r>
              <a:rPr lang="fr-FR" sz="1400" b="1">
                <a:solidFill>
                  <a:srgbClr val="333333"/>
                </a:solidFill>
                <a:latin typeface="Calibri" panose="020F0502020204030204" pitchFamily="34" charset="0"/>
                <a:cs typeface="Calibri" panose="020F0502020204030204" pitchFamily="34" charset="0"/>
              </a:rPr>
              <a:t>Directives anticipées</a:t>
            </a:r>
          </a:p>
        </p:txBody>
      </p:sp>
      <p:sp>
        <p:nvSpPr>
          <p:cNvPr id="8" name="TextBox 17">
            <a:extLst>
              <a:ext uri="{FF2B5EF4-FFF2-40B4-BE49-F238E27FC236}">
                <a16:creationId xmlns:a16="http://schemas.microsoft.com/office/drawing/2014/main" id="{86CC3707-08D7-4098-894E-B8EC966EB07E}"/>
              </a:ext>
            </a:extLst>
          </p:cNvPr>
          <p:cNvSpPr txBox="1"/>
          <p:nvPr/>
        </p:nvSpPr>
        <p:spPr>
          <a:xfrm>
            <a:off x="1145407" y="3115057"/>
            <a:ext cx="2171304" cy="523220"/>
          </a:xfrm>
          <a:prstGeom prst="rect">
            <a:avLst/>
          </a:prstGeom>
          <a:noFill/>
        </p:spPr>
        <p:txBody>
          <a:bodyPr wrap="square">
            <a:spAutoFit/>
          </a:bodyPr>
          <a:lstStyle/>
          <a:p>
            <a:pPr eaLnBrk="0" fontAlgn="base" hangingPunct="0">
              <a:spcBef>
                <a:spcPct val="0"/>
              </a:spcBef>
              <a:spcAft>
                <a:spcPct val="0"/>
              </a:spcAft>
            </a:pPr>
            <a:r>
              <a:rPr lang="fr-FR" sz="1400" b="1">
                <a:solidFill>
                  <a:srgbClr val="333333"/>
                </a:solidFill>
                <a:latin typeface="Calibri" panose="020F0502020204030204" pitchFamily="34" charset="0"/>
                <a:cs typeface="Calibri" panose="020F0502020204030204" pitchFamily="34" charset="0"/>
              </a:rPr>
              <a:t>Synthèse du profil médical Mon Espace Santé</a:t>
            </a:r>
          </a:p>
        </p:txBody>
      </p:sp>
      <p:sp>
        <p:nvSpPr>
          <p:cNvPr id="9" name="TextBox 18">
            <a:extLst>
              <a:ext uri="{FF2B5EF4-FFF2-40B4-BE49-F238E27FC236}">
                <a16:creationId xmlns:a16="http://schemas.microsoft.com/office/drawing/2014/main" id="{9F4FD8F7-D7D9-4031-8724-9479755A5F71}"/>
              </a:ext>
            </a:extLst>
          </p:cNvPr>
          <p:cNvSpPr txBox="1"/>
          <p:nvPr/>
        </p:nvSpPr>
        <p:spPr>
          <a:xfrm>
            <a:off x="1197999" y="4926303"/>
            <a:ext cx="1829437" cy="523220"/>
          </a:xfrm>
          <a:prstGeom prst="rect">
            <a:avLst/>
          </a:prstGeom>
          <a:noFill/>
        </p:spPr>
        <p:txBody>
          <a:bodyPr wrap="square">
            <a:spAutoFit/>
          </a:bodyPr>
          <a:lstStyle/>
          <a:p>
            <a:pPr eaLnBrk="0" fontAlgn="base" hangingPunct="0">
              <a:spcBef>
                <a:spcPct val="0"/>
              </a:spcBef>
              <a:spcAft>
                <a:spcPct val="0"/>
              </a:spcAft>
            </a:pPr>
            <a:r>
              <a:rPr lang="fr-FR" sz="1400" b="1">
                <a:solidFill>
                  <a:srgbClr val="333333"/>
                </a:solidFill>
                <a:latin typeface="Calibri" panose="020F0502020204030204" pitchFamily="34" charset="0"/>
                <a:cs typeface="Calibri" panose="020F0502020204030204" pitchFamily="34" charset="0"/>
              </a:rPr>
              <a:t>Données de remboursement</a:t>
            </a:r>
          </a:p>
        </p:txBody>
      </p:sp>
      <p:pic>
        <p:nvPicPr>
          <p:cNvPr id="10" name="Picture 32">
            <a:extLst>
              <a:ext uri="{FF2B5EF4-FFF2-40B4-BE49-F238E27FC236}">
                <a16:creationId xmlns:a16="http://schemas.microsoft.com/office/drawing/2014/main" id="{08BCBB2C-64CF-43F3-88DC-F02AFEC5F3AE}"/>
              </a:ext>
            </a:extLst>
          </p:cNvPr>
          <p:cNvPicPr>
            <a:picLocks noChangeAspect="1" noChangeArrowheads="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5799" y="3173661"/>
            <a:ext cx="540000" cy="34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phic 20" descr="Needle outline">
            <a:extLst>
              <a:ext uri="{FF2B5EF4-FFF2-40B4-BE49-F238E27FC236}">
                <a16:creationId xmlns:a16="http://schemas.microsoft.com/office/drawing/2014/main" id="{263DFB1C-2D77-432A-88D1-9BFFECDB13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8397" y="4317692"/>
            <a:ext cx="540000" cy="540000"/>
          </a:xfrm>
          <a:prstGeom prst="rect">
            <a:avLst/>
          </a:prstGeom>
        </p:spPr>
      </p:pic>
      <p:sp>
        <p:nvSpPr>
          <p:cNvPr id="12" name="Freeform 157">
            <a:extLst>
              <a:ext uri="{FF2B5EF4-FFF2-40B4-BE49-F238E27FC236}">
                <a16:creationId xmlns:a16="http://schemas.microsoft.com/office/drawing/2014/main" id="{BF3B2CBE-043C-44C9-832B-923DB3C39CCA}"/>
              </a:ext>
            </a:extLst>
          </p:cNvPr>
          <p:cNvSpPr>
            <a:spLocks noEditPoints="1"/>
          </p:cNvSpPr>
          <p:nvPr/>
        </p:nvSpPr>
        <p:spPr bwMode="auto">
          <a:xfrm>
            <a:off x="555799" y="3767415"/>
            <a:ext cx="360000" cy="360000"/>
          </a:xfrm>
          <a:custGeom>
            <a:avLst/>
            <a:gdLst>
              <a:gd name="T0" fmla="*/ 18 w 140"/>
              <a:gd name="T1" fmla="*/ 0 h 140"/>
              <a:gd name="T2" fmla="*/ 0 w 140"/>
              <a:gd name="T3" fmla="*/ 123 h 140"/>
              <a:gd name="T4" fmla="*/ 123 w 140"/>
              <a:gd name="T5" fmla="*/ 140 h 140"/>
              <a:gd name="T6" fmla="*/ 140 w 140"/>
              <a:gd name="T7" fmla="*/ 17 h 140"/>
              <a:gd name="T8" fmla="*/ 94 w 140"/>
              <a:gd name="T9" fmla="*/ 32 h 140"/>
              <a:gd name="T10" fmla="*/ 122 w 140"/>
              <a:gd name="T11" fmla="*/ 45 h 140"/>
              <a:gd name="T12" fmla="*/ 115 w 140"/>
              <a:gd name="T13" fmla="*/ 45 h 140"/>
              <a:gd name="T14" fmla="*/ 94 w 140"/>
              <a:gd name="T15" fmla="*/ 39 h 140"/>
              <a:gd name="T16" fmla="*/ 94 w 140"/>
              <a:gd name="T17" fmla="*/ 32 h 140"/>
              <a:gd name="T18" fmla="*/ 104 w 140"/>
              <a:gd name="T19" fmla="*/ 56 h 140"/>
              <a:gd name="T20" fmla="*/ 121 w 140"/>
              <a:gd name="T21" fmla="*/ 75 h 140"/>
              <a:gd name="T22" fmla="*/ 104 w 140"/>
              <a:gd name="T23" fmla="*/ 63 h 140"/>
              <a:gd name="T24" fmla="*/ 90 w 140"/>
              <a:gd name="T25" fmla="*/ 59 h 140"/>
              <a:gd name="T26" fmla="*/ 125 w 140"/>
              <a:gd name="T27" fmla="*/ 97 h 140"/>
              <a:gd name="T28" fmla="*/ 118 w 140"/>
              <a:gd name="T29" fmla="*/ 97 h 140"/>
              <a:gd name="T30" fmla="*/ 93 w 140"/>
              <a:gd name="T31" fmla="*/ 87 h 140"/>
              <a:gd name="T32" fmla="*/ 93 w 140"/>
              <a:gd name="T33" fmla="*/ 80 h 140"/>
              <a:gd name="T34" fmla="*/ 125 w 140"/>
              <a:gd name="T35" fmla="*/ 97 h 140"/>
              <a:gd name="T36" fmla="*/ 47 w 140"/>
              <a:gd name="T37" fmla="*/ 32 h 140"/>
              <a:gd name="T38" fmla="*/ 47 w 140"/>
              <a:gd name="T39" fmla="*/ 39 h 140"/>
              <a:gd name="T40" fmla="*/ 29 w 140"/>
              <a:gd name="T41" fmla="*/ 45 h 140"/>
              <a:gd name="T42" fmla="*/ 22 w 140"/>
              <a:gd name="T43" fmla="*/ 45 h 140"/>
              <a:gd name="T44" fmla="*/ 37 w 140"/>
              <a:gd name="T45" fmla="*/ 56 h 140"/>
              <a:gd name="T46" fmla="*/ 51 w 140"/>
              <a:gd name="T47" fmla="*/ 59 h 140"/>
              <a:gd name="T48" fmla="*/ 37 w 140"/>
              <a:gd name="T49" fmla="*/ 63 h 140"/>
              <a:gd name="T50" fmla="*/ 20 w 140"/>
              <a:gd name="T51" fmla="*/ 75 h 140"/>
              <a:gd name="T52" fmla="*/ 37 w 140"/>
              <a:gd name="T53" fmla="*/ 56 h 140"/>
              <a:gd name="T54" fmla="*/ 47 w 140"/>
              <a:gd name="T55" fmla="*/ 80 h 140"/>
              <a:gd name="T56" fmla="*/ 47 w 140"/>
              <a:gd name="T57" fmla="*/ 87 h 140"/>
              <a:gd name="T58" fmla="*/ 22 w 140"/>
              <a:gd name="T59" fmla="*/ 97 h 140"/>
              <a:gd name="T60" fmla="*/ 15 w 140"/>
              <a:gd name="T61" fmla="*/ 97 h 140"/>
              <a:gd name="T62" fmla="*/ 48 w 140"/>
              <a:gd name="T63" fmla="*/ 111 h 140"/>
              <a:gd name="T64" fmla="*/ 20 w 140"/>
              <a:gd name="T65" fmla="*/ 122 h 140"/>
              <a:gd name="T66" fmla="*/ 13 w 140"/>
              <a:gd name="T67" fmla="*/ 122 h 140"/>
              <a:gd name="T68" fmla="*/ 48 w 140"/>
              <a:gd name="T69" fmla="*/ 104 h 140"/>
              <a:gd name="T70" fmla="*/ 48 w 140"/>
              <a:gd name="T71" fmla="*/ 111 h 140"/>
              <a:gd name="T72" fmla="*/ 65 w 140"/>
              <a:gd name="T73" fmla="*/ 111 h 140"/>
              <a:gd name="T74" fmla="*/ 65 w 140"/>
              <a:gd name="T75" fmla="*/ 97 h 140"/>
              <a:gd name="T76" fmla="*/ 82 w 140"/>
              <a:gd name="T77" fmla="*/ 104 h 140"/>
              <a:gd name="T78" fmla="*/ 76 w 140"/>
              <a:gd name="T79" fmla="*/ 90 h 140"/>
              <a:gd name="T80" fmla="*/ 58 w 140"/>
              <a:gd name="T81" fmla="*/ 83 h 140"/>
              <a:gd name="T82" fmla="*/ 76 w 140"/>
              <a:gd name="T83" fmla="*/ 76 h 140"/>
              <a:gd name="T84" fmla="*/ 76 w 140"/>
              <a:gd name="T85" fmla="*/ 90 h 140"/>
              <a:gd name="T86" fmla="*/ 65 w 140"/>
              <a:gd name="T87" fmla="*/ 69 h 140"/>
              <a:gd name="T88" fmla="*/ 65 w 140"/>
              <a:gd name="T89" fmla="*/ 56 h 140"/>
              <a:gd name="T90" fmla="*/ 82 w 140"/>
              <a:gd name="T91" fmla="*/ 63 h 140"/>
              <a:gd name="T92" fmla="*/ 76 w 140"/>
              <a:gd name="T93" fmla="*/ 49 h 140"/>
              <a:gd name="T94" fmla="*/ 58 w 140"/>
              <a:gd name="T95" fmla="*/ 42 h 140"/>
              <a:gd name="T96" fmla="*/ 76 w 140"/>
              <a:gd name="T97" fmla="*/ 35 h 140"/>
              <a:gd name="T98" fmla="*/ 76 w 140"/>
              <a:gd name="T99" fmla="*/ 49 h 140"/>
              <a:gd name="T100" fmla="*/ 65 w 140"/>
              <a:gd name="T101" fmla="*/ 28 h 140"/>
              <a:gd name="T102" fmla="*/ 65 w 140"/>
              <a:gd name="T103" fmla="*/ 14 h 140"/>
              <a:gd name="T104" fmla="*/ 82 w 140"/>
              <a:gd name="T105" fmla="*/ 21 h 140"/>
              <a:gd name="T106" fmla="*/ 124 w 140"/>
              <a:gd name="T107" fmla="*/ 126 h 140"/>
              <a:gd name="T108" fmla="*/ 105 w 140"/>
              <a:gd name="T109" fmla="*/ 111 h 140"/>
              <a:gd name="T110" fmla="*/ 89 w 140"/>
              <a:gd name="T111" fmla="*/ 108 h 140"/>
              <a:gd name="T112" fmla="*/ 105 w 140"/>
              <a:gd name="T113" fmla="*/ 104 h 140"/>
              <a:gd name="T114" fmla="*/ 124 w 140"/>
              <a:gd name="T115" fmla="*/ 1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140">
                <a:moveTo>
                  <a:pt x="123" y="0"/>
                </a:moveTo>
                <a:cubicBezTo>
                  <a:pt x="18" y="0"/>
                  <a:pt x="18" y="0"/>
                  <a:pt x="18" y="0"/>
                </a:cubicBezTo>
                <a:cubicBezTo>
                  <a:pt x="8" y="0"/>
                  <a:pt x="0" y="8"/>
                  <a:pt x="0" y="17"/>
                </a:cubicBezTo>
                <a:cubicBezTo>
                  <a:pt x="0" y="123"/>
                  <a:pt x="0" y="123"/>
                  <a:pt x="0" y="123"/>
                </a:cubicBezTo>
                <a:cubicBezTo>
                  <a:pt x="0" y="132"/>
                  <a:pt x="8" y="140"/>
                  <a:pt x="18" y="140"/>
                </a:cubicBezTo>
                <a:cubicBezTo>
                  <a:pt x="123" y="140"/>
                  <a:pt x="123" y="140"/>
                  <a:pt x="123" y="140"/>
                </a:cubicBezTo>
                <a:cubicBezTo>
                  <a:pt x="133" y="140"/>
                  <a:pt x="140" y="132"/>
                  <a:pt x="140" y="123"/>
                </a:cubicBezTo>
                <a:cubicBezTo>
                  <a:pt x="140" y="17"/>
                  <a:pt x="140" y="17"/>
                  <a:pt x="140" y="17"/>
                </a:cubicBezTo>
                <a:cubicBezTo>
                  <a:pt x="140" y="8"/>
                  <a:pt x="133" y="0"/>
                  <a:pt x="123" y="0"/>
                </a:cubicBezTo>
                <a:close/>
                <a:moveTo>
                  <a:pt x="94" y="32"/>
                </a:moveTo>
                <a:cubicBezTo>
                  <a:pt x="102" y="32"/>
                  <a:pt x="102" y="32"/>
                  <a:pt x="102" y="32"/>
                </a:cubicBezTo>
                <a:cubicBezTo>
                  <a:pt x="110" y="32"/>
                  <a:pt x="122" y="38"/>
                  <a:pt x="122" y="45"/>
                </a:cubicBezTo>
                <a:cubicBezTo>
                  <a:pt x="122" y="47"/>
                  <a:pt x="121" y="49"/>
                  <a:pt x="119" y="49"/>
                </a:cubicBezTo>
                <a:cubicBezTo>
                  <a:pt x="117" y="49"/>
                  <a:pt x="115" y="47"/>
                  <a:pt x="115" y="45"/>
                </a:cubicBezTo>
                <a:cubicBezTo>
                  <a:pt x="115" y="43"/>
                  <a:pt x="108" y="39"/>
                  <a:pt x="102" y="39"/>
                </a:cubicBezTo>
                <a:cubicBezTo>
                  <a:pt x="94" y="39"/>
                  <a:pt x="94" y="39"/>
                  <a:pt x="94" y="39"/>
                </a:cubicBezTo>
                <a:cubicBezTo>
                  <a:pt x="92" y="39"/>
                  <a:pt x="91" y="38"/>
                  <a:pt x="91" y="36"/>
                </a:cubicBezTo>
                <a:cubicBezTo>
                  <a:pt x="91" y="34"/>
                  <a:pt x="92" y="32"/>
                  <a:pt x="94" y="32"/>
                </a:cubicBezTo>
                <a:close/>
                <a:moveTo>
                  <a:pt x="93" y="56"/>
                </a:moveTo>
                <a:cubicBezTo>
                  <a:pt x="104" y="56"/>
                  <a:pt x="104" y="56"/>
                  <a:pt x="104" y="56"/>
                </a:cubicBezTo>
                <a:cubicBezTo>
                  <a:pt x="114" y="56"/>
                  <a:pt x="124" y="64"/>
                  <a:pt x="124" y="72"/>
                </a:cubicBezTo>
                <a:cubicBezTo>
                  <a:pt x="124" y="74"/>
                  <a:pt x="122" y="75"/>
                  <a:pt x="121" y="75"/>
                </a:cubicBezTo>
                <a:cubicBezTo>
                  <a:pt x="119" y="75"/>
                  <a:pt x="117" y="74"/>
                  <a:pt x="117" y="72"/>
                </a:cubicBezTo>
                <a:cubicBezTo>
                  <a:pt x="117" y="68"/>
                  <a:pt x="111" y="63"/>
                  <a:pt x="104" y="63"/>
                </a:cubicBezTo>
                <a:cubicBezTo>
                  <a:pt x="93" y="63"/>
                  <a:pt x="93" y="63"/>
                  <a:pt x="93" y="63"/>
                </a:cubicBezTo>
                <a:cubicBezTo>
                  <a:pt x="91" y="63"/>
                  <a:pt x="90" y="61"/>
                  <a:pt x="90" y="59"/>
                </a:cubicBezTo>
                <a:cubicBezTo>
                  <a:pt x="90" y="57"/>
                  <a:pt x="91" y="56"/>
                  <a:pt x="93" y="56"/>
                </a:cubicBezTo>
                <a:close/>
                <a:moveTo>
                  <a:pt x="125" y="97"/>
                </a:moveTo>
                <a:cubicBezTo>
                  <a:pt x="125" y="99"/>
                  <a:pt x="124" y="100"/>
                  <a:pt x="122" y="100"/>
                </a:cubicBezTo>
                <a:cubicBezTo>
                  <a:pt x="120" y="100"/>
                  <a:pt x="118" y="99"/>
                  <a:pt x="118" y="97"/>
                </a:cubicBezTo>
                <a:cubicBezTo>
                  <a:pt x="118" y="92"/>
                  <a:pt x="112" y="87"/>
                  <a:pt x="104" y="87"/>
                </a:cubicBezTo>
                <a:cubicBezTo>
                  <a:pt x="93" y="87"/>
                  <a:pt x="93" y="87"/>
                  <a:pt x="93" y="87"/>
                </a:cubicBezTo>
                <a:cubicBezTo>
                  <a:pt x="91" y="87"/>
                  <a:pt x="90" y="86"/>
                  <a:pt x="90" y="84"/>
                </a:cubicBezTo>
                <a:cubicBezTo>
                  <a:pt x="90" y="82"/>
                  <a:pt x="91" y="80"/>
                  <a:pt x="93" y="80"/>
                </a:cubicBezTo>
                <a:cubicBezTo>
                  <a:pt x="104" y="80"/>
                  <a:pt x="104" y="80"/>
                  <a:pt x="104" y="80"/>
                </a:cubicBezTo>
                <a:cubicBezTo>
                  <a:pt x="115" y="80"/>
                  <a:pt x="125" y="88"/>
                  <a:pt x="125" y="97"/>
                </a:cubicBezTo>
                <a:close/>
                <a:moveTo>
                  <a:pt x="39" y="32"/>
                </a:moveTo>
                <a:cubicBezTo>
                  <a:pt x="47" y="32"/>
                  <a:pt x="47" y="32"/>
                  <a:pt x="47" y="32"/>
                </a:cubicBezTo>
                <a:cubicBezTo>
                  <a:pt x="48" y="32"/>
                  <a:pt x="50" y="34"/>
                  <a:pt x="50" y="36"/>
                </a:cubicBezTo>
                <a:cubicBezTo>
                  <a:pt x="50" y="38"/>
                  <a:pt x="48" y="39"/>
                  <a:pt x="47" y="39"/>
                </a:cubicBezTo>
                <a:cubicBezTo>
                  <a:pt x="39" y="39"/>
                  <a:pt x="39" y="39"/>
                  <a:pt x="39" y="39"/>
                </a:cubicBezTo>
                <a:cubicBezTo>
                  <a:pt x="33" y="39"/>
                  <a:pt x="29" y="43"/>
                  <a:pt x="29" y="45"/>
                </a:cubicBezTo>
                <a:cubicBezTo>
                  <a:pt x="29" y="47"/>
                  <a:pt x="27" y="49"/>
                  <a:pt x="26" y="49"/>
                </a:cubicBezTo>
                <a:cubicBezTo>
                  <a:pt x="24" y="49"/>
                  <a:pt x="22" y="47"/>
                  <a:pt x="22" y="45"/>
                </a:cubicBezTo>
                <a:cubicBezTo>
                  <a:pt x="22" y="39"/>
                  <a:pt x="30" y="32"/>
                  <a:pt x="39" y="32"/>
                </a:cubicBezTo>
                <a:close/>
                <a:moveTo>
                  <a:pt x="37" y="56"/>
                </a:moveTo>
                <a:cubicBezTo>
                  <a:pt x="48" y="56"/>
                  <a:pt x="48" y="56"/>
                  <a:pt x="48" y="56"/>
                </a:cubicBezTo>
                <a:cubicBezTo>
                  <a:pt x="49" y="56"/>
                  <a:pt x="51" y="57"/>
                  <a:pt x="51" y="59"/>
                </a:cubicBezTo>
                <a:cubicBezTo>
                  <a:pt x="51" y="61"/>
                  <a:pt x="49" y="63"/>
                  <a:pt x="48" y="63"/>
                </a:cubicBezTo>
                <a:cubicBezTo>
                  <a:pt x="37" y="63"/>
                  <a:pt x="37" y="63"/>
                  <a:pt x="37" y="63"/>
                </a:cubicBezTo>
                <a:cubicBezTo>
                  <a:pt x="29" y="63"/>
                  <a:pt x="24" y="68"/>
                  <a:pt x="24" y="72"/>
                </a:cubicBezTo>
                <a:cubicBezTo>
                  <a:pt x="24" y="74"/>
                  <a:pt x="22" y="75"/>
                  <a:pt x="20" y="75"/>
                </a:cubicBezTo>
                <a:cubicBezTo>
                  <a:pt x="18" y="75"/>
                  <a:pt x="17" y="74"/>
                  <a:pt x="17" y="72"/>
                </a:cubicBezTo>
                <a:cubicBezTo>
                  <a:pt x="17" y="64"/>
                  <a:pt x="26" y="56"/>
                  <a:pt x="37" y="56"/>
                </a:cubicBezTo>
                <a:close/>
                <a:moveTo>
                  <a:pt x="36" y="80"/>
                </a:moveTo>
                <a:cubicBezTo>
                  <a:pt x="47" y="80"/>
                  <a:pt x="47" y="80"/>
                  <a:pt x="47" y="80"/>
                </a:cubicBezTo>
                <a:cubicBezTo>
                  <a:pt x="49" y="80"/>
                  <a:pt x="51" y="82"/>
                  <a:pt x="51" y="84"/>
                </a:cubicBezTo>
                <a:cubicBezTo>
                  <a:pt x="51" y="86"/>
                  <a:pt x="49" y="87"/>
                  <a:pt x="47" y="87"/>
                </a:cubicBezTo>
                <a:cubicBezTo>
                  <a:pt x="36" y="87"/>
                  <a:pt x="36" y="87"/>
                  <a:pt x="36" y="87"/>
                </a:cubicBezTo>
                <a:cubicBezTo>
                  <a:pt x="29" y="87"/>
                  <a:pt x="22" y="92"/>
                  <a:pt x="22" y="97"/>
                </a:cubicBezTo>
                <a:cubicBezTo>
                  <a:pt x="22" y="99"/>
                  <a:pt x="21" y="100"/>
                  <a:pt x="19" y="100"/>
                </a:cubicBezTo>
                <a:cubicBezTo>
                  <a:pt x="17" y="100"/>
                  <a:pt x="15" y="99"/>
                  <a:pt x="15" y="97"/>
                </a:cubicBezTo>
                <a:cubicBezTo>
                  <a:pt x="15" y="88"/>
                  <a:pt x="25" y="80"/>
                  <a:pt x="36" y="80"/>
                </a:cubicBezTo>
                <a:close/>
                <a:moveTo>
                  <a:pt x="48" y="111"/>
                </a:moveTo>
                <a:cubicBezTo>
                  <a:pt x="36" y="111"/>
                  <a:pt x="36" y="111"/>
                  <a:pt x="36" y="111"/>
                </a:cubicBezTo>
                <a:cubicBezTo>
                  <a:pt x="27" y="111"/>
                  <a:pt x="20" y="117"/>
                  <a:pt x="20" y="122"/>
                </a:cubicBezTo>
                <a:cubicBezTo>
                  <a:pt x="20" y="124"/>
                  <a:pt x="18" y="126"/>
                  <a:pt x="16" y="126"/>
                </a:cubicBezTo>
                <a:cubicBezTo>
                  <a:pt x="14" y="126"/>
                  <a:pt x="13" y="124"/>
                  <a:pt x="13" y="122"/>
                </a:cubicBezTo>
                <a:cubicBezTo>
                  <a:pt x="13" y="114"/>
                  <a:pt x="22" y="104"/>
                  <a:pt x="36" y="104"/>
                </a:cubicBezTo>
                <a:cubicBezTo>
                  <a:pt x="48" y="104"/>
                  <a:pt x="48" y="104"/>
                  <a:pt x="48" y="104"/>
                </a:cubicBezTo>
                <a:cubicBezTo>
                  <a:pt x="50" y="104"/>
                  <a:pt x="51" y="106"/>
                  <a:pt x="51" y="108"/>
                </a:cubicBezTo>
                <a:cubicBezTo>
                  <a:pt x="51" y="109"/>
                  <a:pt x="50" y="111"/>
                  <a:pt x="48" y="111"/>
                </a:cubicBezTo>
                <a:close/>
                <a:moveTo>
                  <a:pt x="76" y="111"/>
                </a:moveTo>
                <a:cubicBezTo>
                  <a:pt x="65" y="111"/>
                  <a:pt x="65" y="111"/>
                  <a:pt x="65" y="111"/>
                </a:cubicBezTo>
                <a:cubicBezTo>
                  <a:pt x="61" y="111"/>
                  <a:pt x="58" y="108"/>
                  <a:pt x="58" y="104"/>
                </a:cubicBezTo>
                <a:cubicBezTo>
                  <a:pt x="58" y="100"/>
                  <a:pt x="61" y="97"/>
                  <a:pt x="65" y="97"/>
                </a:cubicBezTo>
                <a:cubicBezTo>
                  <a:pt x="76" y="97"/>
                  <a:pt x="76" y="97"/>
                  <a:pt x="76" y="97"/>
                </a:cubicBezTo>
                <a:cubicBezTo>
                  <a:pt x="79" y="97"/>
                  <a:pt x="82" y="100"/>
                  <a:pt x="82" y="104"/>
                </a:cubicBezTo>
                <a:cubicBezTo>
                  <a:pt x="82" y="108"/>
                  <a:pt x="79" y="111"/>
                  <a:pt x="76" y="111"/>
                </a:cubicBezTo>
                <a:close/>
                <a:moveTo>
                  <a:pt x="76" y="90"/>
                </a:moveTo>
                <a:cubicBezTo>
                  <a:pt x="65" y="90"/>
                  <a:pt x="65" y="90"/>
                  <a:pt x="65" y="90"/>
                </a:cubicBezTo>
                <a:cubicBezTo>
                  <a:pt x="61" y="90"/>
                  <a:pt x="58" y="87"/>
                  <a:pt x="58" y="83"/>
                </a:cubicBezTo>
                <a:cubicBezTo>
                  <a:pt x="58" y="79"/>
                  <a:pt x="61" y="76"/>
                  <a:pt x="65" y="76"/>
                </a:cubicBezTo>
                <a:cubicBezTo>
                  <a:pt x="76" y="76"/>
                  <a:pt x="76" y="76"/>
                  <a:pt x="76" y="76"/>
                </a:cubicBezTo>
                <a:cubicBezTo>
                  <a:pt x="79" y="76"/>
                  <a:pt x="82" y="79"/>
                  <a:pt x="82" y="83"/>
                </a:cubicBezTo>
                <a:cubicBezTo>
                  <a:pt x="82" y="87"/>
                  <a:pt x="79" y="90"/>
                  <a:pt x="76" y="90"/>
                </a:cubicBezTo>
                <a:close/>
                <a:moveTo>
                  <a:pt x="76" y="69"/>
                </a:moveTo>
                <a:cubicBezTo>
                  <a:pt x="65" y="69"/>
                  <a:pt x="65" y="69"/>
                  <a:pt x="65" y="69"/>
                </a:cubicBezTo>
                <a:cubicBezTo>
                  <a:pt x="61" y="69"/>
                  <a:pt x="58" y="66"/>
                  <a:pt x="58" y="63"/>
                </a:cubicBezTo>
                <a:cubicBezTo>
                  <a:pt x="58" y="59"/>
                  <a:pt x="61" y="56"/>
                  <a:pt x="65" y="56"/>
                </a:cubicBezTo>
                <a:cubicBezTo>
                  <a:pt x="76" y="56"/>
                  <a:pt x="76" y="56"/>
                  <a:pt x="76" y="56"/>
                </a:cubicBezTo>
                <a:cubicBezTo>
                  <a:pt x="79" y="56"/>
                  <a:pt x="82" y="59"/>
                  <a:pt x="82" y="63"/>
                </a:cubicBezTo>
                <a:cubicBezTo>
                  <a:pt x="82" y="66"/>
                  <a:pt x="79" y="69"/>
                  <a:pt x="76" y="69"/>
                </a:cubicBezTo>
                <a:close/>
                <a:moveTo>
                  <a:pt x="76" y="49"/>
                </a:moveTo>
                <a:cubicBezTo>
                  <a:pt x="65" y="49"/>
                  <a:pt x="65" y="49"/>
                  <a:pt x="65" y="49"/>
                </a:cubicBezTo>
                <a:cubicBezTo>
                  <a:pt x="61" y="49"/>
                  <a:pt x="58" y="46"/>
                  <a:pt x="58" y="42"/>
                </a:cubicBezTo>
                <a:cubicBezTo>
                  <a:pt x="58" y="38"/>
                  <a:pt x="61" y="35"/>
                  <a:pt x="65" y="35"/>
                </a:cubicBezTo>
                <a:cubicBezTo>
                  <a:pt x="76" y="35"/>
                  <a:pt x="76" y="35"/>
                  <a:pt x="76" y="35"/>
                </a:cubicBezTo>
                <a:cubicBezTo>
                  <a:pt x="79" y="35"/>
                  <a:pt x="82" y="38"/>
                  <a:pt x="82" y="42"/>
                </a:cubicBezTo>
                <a:cubicBezTo>
                  <a:pt x="82" y="46"/>
                  <a:pt x="79" y="49"/>
                  <a:pt x="76" y="49"/>
                </a:cubicBezTo>
                <a:close/>
                <a:moveTo>
                  <a:pt x="76" y="28"/>
                </a:moveTo>
                <a:cubicBezTo>
                  <a:pt x="65" y="28"/>
                  <a:pt x="65" y="28"/>
                  <a:pt x="65" y="28"/>
                </a:cubicBezTo>
                <a:cubicBezTo>
                  <a:pt x="61" y="28"/>
                  <a:pt x="58" y="25"/>
                  <a:pt x="58" y="21"/>
                </a:cubicBezTo>
                <a:cubicBezTo>
                  <a:pt x="58" y="17"/>
                  <a:pt x="61" y="14"/>
                  <a:pt x="65" y="14"/>
                </a:cubicBezTo>
                <a:cubicBezTo>
                  <a:pt x="76" y="14"/>
                  <a:pt x="76" y="14"/>
                  <a:pt x="76" y="14"/>
                </a:cubicBezTo>
                <a:cubicBezTo>
                  <a:pt x="79" y="14"/>
                  <a:pt x="82" y="17"/>
                  <a:pt x="82" y="21"/>
                </a:cubicBezTo>
                <a:cubicBezTo>
                  <a:pt x="82" y="25"/>
                  <a:pt x="79" y="28"/>
                  <a:pt x="76" y="28"/>
                </a:cubicBezTo>
                <a:close/>
                <a:moveTo>
                  <a:pt x="124" y="126"/>
                </a:moveTo>
                <a:cubicBezTo>
                  <a:pt x="122" y="126"/>
                  <a:pt x="121" y="124"/>
                  <a:pt x="121" y="122"/>
                </a:cubicBezTo>
                <a:cubicBezTo>
                  <a:pt x="121" y="117"/>
                  <a:pt x="114" y="111"/>
                  <a:pt x="105" y="111"/>
                </a:cubicBezTo>
                <a:cubicBezTo>
                  <a:pt x="93" y="111"/>
                  <a:pt x="93" y="111"/>
                  <a:pt x="93" y="111"/>
                </a:cubicBezTo>
                <a:cubicBezTo>
                  <a:pt x="91" y="111"/>
                  <a:pt x="89" y="109"/>
                  <a:pt x="89" y="108"/>
                </a:cubicBezTo>
                <a:cubicBezTo>
                  <a:pt x="89" y="106"/>
                  <a:pt x="91" y="104"/>
                  <a:pt x="93" y="104"/>
                </a:cubicBezTo>
                <a:cubicBezTo>
                  <a:pt x="105" y="104"/>
                  <a:pt x="105" y="104"/>
                  <a:pt x="105" y="104"/>
                </a:cubicBezTo>
                <a:cubicBezTo>
                  <a:pt x="119" y="104"/>
                  <a:pt x="128" y="114"/>
                  <a:pt x="128" y="122"/>
                </a:cubicBezTo>
                <a:cubicBezTo>
                  <a:pt x="128" y="124"/>
                  <a:pt x="126" y="126"/>
                  <a:pt x="124" y="126"/>
                </a:cubicBez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a:ln>
                <a:noFill/>
              </a:ln>
              <a:solidFill>
                <a:srgbClr val="333333"/>
              </a:solidFill>
              <a:effectLst/>
              <a:uLnTx/>
              <a:uFillTx/>
              <a:latin typeface="Calibri" panose="020F0502020204030204" pitchFamily="34" charset="0"/>
              <a:cs typeface="Calibri" panose="020F0502020204030204" pitchFamily="34" charset="0"/>
            </a:endParaRPr>
          </a:p>
        </p:txBody>
      </p:sp>
      <p:pic>
        <p:nvPicPr>
          <p:cNvPr id="13" name="Graphic 22" descr="Bank check outline">
            <a:extLst>
              <a:ext uri="{FF2B5EF4-FFF2-40B4-BE49-F238E27FC236}">
                <a16:creationId xmlns:a16="http://schemas.microsoft.com/office/drawing/2014/main" id="{64BB330B-66E3-4510-B6DD-25E1115F64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5799" y="4887135"/>
            <a:ext cx="540000" cy="540000"/>
          </a:xfrm>
          <a:prstGeom prst="rect">
            <a:avLst/>
          </a:prstGeom>
        </p:spPr>
      </p:pic>
      <p:pic>
        <p:nvPicPr>
          <p:cNvPr id="14" name="Graphic 23" descr="Quill outline">
            <a:extLst>
              <a:ext uri="{FF2B5EF4-FFF2-40B4-BE49-F238E27FC236}">
                <a16:creationId xmlns:a16="http://schemas.microsoft.com/office/drawing/2014/main" id="{7F092DF4-5F18-4C2C-A54A-E6B36A2BFB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67182" y="5449015"/>
            <a:ext cx="540000" cy="540000"/>
          </a:xfrm>
          <a:prstGeom prst="rect">
            <a:avLst/>
          </a:prstGeom>
        </p:spPr>
      </p:pic>
      <p:grpSp>
        <p:nvGrpSpPr>
          <p:cNvPr id="49" name="Groupe 48"/>
          <p:cNvGrpSpPr/>
          <p:nvPr/>
        </p:nvGrpSpPr>
        <p:grpSpPr>
          <a:xfrm>
            <a:off x="4634274" y="2114849"/>
            <a:ext cx="1915482" cy="3814655"/>
            <a:chOff x="4634274" y="2114849"/>
            <a:chExt cx="1915482" cy="3814655"/>
          </a:xfrm>
        </p:grpSpPr>
        <p:pic>
          <p:nvPicPr>
            <p:cNvPr id="16" name="Graphic 4" descr="Doctor female outline">
              <a:extLst>
                <a:ext uri="{FF2B5EF4-FFF2-40B4-BE49-F238E27FC236}">
                  <a16:creationId xmlns:a16="http://schemas.microsoft.com/office/drawing/2014/main" id="{704E7C8A-192C-4124-A362-5012A5D252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322015" y="2114849"/>
              <a:ext cx="540000" cy="540000"/>
            </a:xfrm>
            <a:prstGeom prst="rect">
              <a:avLst/>
            </a:prstGeom>
          </p:spPr>
        </p:pic>
        <p:sp>
          <p:nvSpPr>
            <p:cNvPr id="17" name="TextBox 5">
              <a:extLst>
                <a:ext uri="{FF2B5EF4-FFF2-40B4-BE49-F238E27FC236}">
                  <a16:creationId xmlns:a16="http://schemas.microsoft.com/office/drawing/2014/main" id="{30FB4307-28FA-4D50-B716-E555B63DAED7}"/>
                </a:ext>
              </a:extLst>
            </p:cNvPr>
            <p:cNvSpPr txBox="1"/>
            <p:nvPr/>
          </p:nvSpPr>
          <p:spPr>
            <a:xfrm>
              <a:off x="4634274" y="2601808"/>
              <a:ext cx="1915482" cy="677108"/>
            </a:xfrm>
            <a:prstGeom prst="rect">
              <a:avLst/>
            </a:prstGeom>
            <a:noFill/>
          </p:spPr>
          <p:txBody>
            <a:bodyPr wrap="square">
              <a:spAutoFit/>
            </a:bodyPr>
            <a:lstStyle/>
            <a:p>
              <a:pPr algn="ctr"/>
              <a:r>
                <a:rPr lang="fr-FR" sz="1400" b="1">
                  <a:solidFill>
                    <a:srgbClr val="E73083"/>
                  </a:solidFill>
                  <a:latin typeface="Calibri" panose="020F0502020204030204" pitchFamily="34" charset="0"/>
                  <a:cs typeface="Calibri" panose="020F0502020204030204" pitchFamily="34" charset="0"/>
                </a:rPr>
                <a:t>Médecins généralistes et autres spécialistes</a:t>
              </a:r>
              <a:endParaRPr lang="fr-FR" sz="1000" b="1">
                <a:solidFill>
                  <a:srgbClr val="E73083"/>
                </a:solidFill>
                <a:latin typeface="Calibri" panose="020F0502020204030204" pitchFamily="34" charset="0"/>
                <a:cs typeface="Calibri" panose="020F0502020204030204" pitchFamily="34" charset="0"/>
              </a:endParaRPr>
            </a:p>
            <a:p>
              <a:pPr algn="ctr"/>
              <a:r>
                <a:rPr lang="fr-FR" sz="1000" i="1">
                  <a:solidFill>
                    <a:srgbClr val="E73083"/>
                  </a:solidFill>
                  <a:latin typeface="Calibri" panose="020F0502020204030204" pitchFamily="34" charset="0"/>
                  <a:cs typeface="Calibri" panose="020F0502020204030204" pitchFamily="34" charset="0"/>
                </a:rPr>
                <a:t>(code profession 10)</a:t>
              </a:r>
            </a:p>
          </p:txBody>
        </p:sp>
        <p:pic>
          <p:nvPicPr>
            <p:cNvPr id="18" name="Picture 2" descr="Check Icon 2022865">
              <a:extLst>
                <a:ext uri="{FF2B5EF4-FFF2-40B4-BE49-F238E27FC236}">
                  <a16:creationId xmlns:a16="http://schemas.microsoft.com/office/drawing/2014/main" id="{9BDCB1BE-B4C7-462C-B1AA-3CB4EAC10284}"/>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5340285" y="4433486"/>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eck Icon 2022865">
              <a:extLst>
                <a:ext uri="{FF2B5EF4-FFF2-40B4-BE49-F238E27FC236}">
                  <a16:creationId xmlns:a16="http://schemas.microsoft.com/office/drawing/2014/main" id="{9055DC58-0281-4C9E-82C4-F0746700970C}"/>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5340285" y="3797904"/>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heck Icon 2022865">
              <a:extLst>
                <a:ext uri="{FF2B5EF4-FFF2-40B4-BE49-F238E27FC236}">
                  <a16:creationId xmlns:a16="http://schemas.microsoft.com/office/drawing/2014/main" id="{800BA9CF-A16E-43F4-BF9B-6EEE4B42D5D1}"/>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5340285" y="5569504"/>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heck Icon 2022865">
              <a:extLst>
                <a:ext uri="{FF2B5EF4-FFF2-40B4-BE49-F238E27FC236}">
                  <a16:creationId xmlns:a16="http://schemas.microsoft.com/office/drawing/2014/main" id="{1A52D803-7602-4410-854E-DDAF548ED2B8}"/>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5340285" y="5007624"/>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eck Icon 2022865">
              <a:extLst>
                <a:ext uri="{FF2B5EF4-FFF2-40B4-BE49-F238E27FC236}">
                  <a16:creationId xmlns:a16="http://schemas.microsoft.com/office/drawing/2014/main" id="{C6FBA2EB-3137-4209-B70A-64283A913E2A}"/>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5340285" y="3202084"/>
              <a:ext cx="503460"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e 49"/>
          <p:cNvGrpSpPr/>
          <p:nvPr/>
        </p:nvGrpSpPr>
        <p:grpSpPr>
          <a:xfrm>
            <a:off x="6542245" y="2105224"/>
            <a:ext cx="1915482" cy="3824280"/>
            <a:chOff x="6542245" y="2105224"/>
            <a:chExt cx="1915482" cy="3824280"/>
          </a:xfrm>
        </p:grpSpPr>
        <p:pic>
          <p:nvPicPr>
            <p:cNvPr id="24" name="Graphic 8" descr="Medicine outline">
              <a:extLst>
                <a:ext uri="{FF2B5EF4-FFF2-40B4-BE49-F238E27FC236}">
                  <a16:creationId xmlns:a16="http://schemas.microsoft.com/office/drawing/2014/main" id="{56EA2B6F-3E12-475A-AD47-DB87C417189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7229986" y="2105224"/>
              <a:ext cx="540000" cy="540000"/>
            </a:xfrm>
            <a:prstGeom prst="rect">
              <a:avLst/>
            </a:prstGeom>
          </p:spPr>
        </p:pic>
        <p:sp>
          <p:nvSpPr>
            <p:cNvPr id="25" name="TextBox 9">
              <a:extLst>
                <a:ext uri="{FF2B5EF4-FFF2-40B4-BE49-F238E27FC236}">
                  <a16:creationId xmlns:a16="http://schemas.microsoft.com/office/drawing/2014/main" id="{F849A47D-0260-4D8B-A4AF-1434980B61DC}"/>
                </a:ext>
              </a:extLst>
            </p:cNvPr>
            <p:cNvSpPr txBox="1"/>
            <p:nvPr/>
          </p:nvSpPr>
          <p:spPr>
            <a:xfrm>
              <a:off x="6542245" y="2592183"/>
              <a:ext cx="1915482" cy="677108"/>
            </a:xfrm>
            <a:prstGeom prst="rect">
              <a:avLst/>
            </a:prstGeom>
            <a:noFill/>
          </p:spPr>
          <p:txBody>
            <a:bodyPr wrap="square">
              <a:spAutoFit/>
            </a:bodyPr>
            <a:lstStyle/>
            <a:p>
              <a:pPr algn="ctr"/>
              <a:r>
                <a:rPr lang="fr-FR" sz="1400" b="1">
                  <a:solidFill>
                    <a:srgbClr val="9BBB59"/>
                  </a:solidFill>
                  <a:latin typeface="Calibri" panose="020F0502020204030204" pitchFamily="34" charset="0"/>
                  <a:cs typeface="Calibri" panose="020F0502020204030204" pitchFamily="34" charset="0"/>
                </a:rPr>
                <a:t>Pharmaciens biologistes et Internes</a:t>
              </a:r>
              <a:r>
                <a:rPr lang="fr-FR" sz="1400" i="1">
                  <a:solidFill>
                    <a:srgbClr val="E73083"/>
                  </a:solidFill>
                  <a:latin typeface="Calibri" panose="020F0502020204030204" pitchFamily="34" charset="0"/>
                  <a:cs typeface="Calibri" panose="020F0502020204030204" pitchFamily="34" charset="0"/>
                </a:rPr>
                <a:t> </a:t>
              </a:r>
              <a:endParaRPr lang="fr-FR" sz="1000" i="1">
                <a:solidFill>
                  <a:srgbClr val="9BBB59"/>
                </a:solidFill>
                <a:latin typeface="Calibri" panose="020F0502020204030204" pitchFamily="34" charset="0"/>
                <a:cs typeface="Calibri" panose="020F0502020204030204" pitchFamily="34" charset="0"/>
              </a:endParaRPr>
            </a:p>
            <a:p>
              <a:pPr algn="ctr"/>
              <a:r>
                <a:rPr lang="fr-FR" sz="1000" i="1">
                  <a:solidFill>
                    <a:srgbClr val="9BBB59"/>
                  </a:solidFill>
                  <a:latin typeface="Calibri" panose="020F0502020204030204" pitchFamily="34" charset="0"/>
                  <a:cs typeface="Calibri" panose="020F0502020204030204" pitchFamily="34" charset="0"/>
                </a:rPr>
                <a:t>(code profession 21)</a:t>
              </a:r>
              <a:endParaRPr lang="fr-FR" sz="1000" b="1">
                <a:solidFill>
                  <a:srgbClr val="9BBB59"/>
                </a:solidFill>
                <a:latin typeface="Calibri" panose="020F0502020204030204" pitchFamily="34" charset="0"/>
                <a:cs typeface="Calibri" panose="020F0502020204030204" pitchFamily="34" charset="0"/>
              </a:endParaRPr>
            </a:p>
          </p:txBody>
        </p:sp>
        <p:pic>
          <p:nvPicPr>
            <p:cNvPr id="26" name="Picture 2" descr="Check Icon 2022865">
              <a:extLst>
                <a:ext uri="{FF2B5EF4-FFF2-40B4-BE49-F238E27FC236}">
                  <a16:creationId xmlns:a16="http://schemas.microsoft.com/office/drawing/2014/main" id="{B8CE74CF-3AB5-4642-91DD-7448FA9A895F}"/>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7248256" y="3797904"/>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eck Icon 2022865">
              <a:extLst>
                <a:ext uri="{FF2B5EF4-FFF2-40B4-BE49-F238E27FC236}">
                  <a16:creationId xmlns:a16="http://schemas.microsoft.com/office/drawing/2014/main" id="{5FDBBC09-9B28-4669-910E-0EF86F9A275C}"/>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7248256" y="4433486"/>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heck Icon 2022865">
              <a:extLst>
                <a:ext uri="{FF2B5EF4-FFF2-40B4-BE49-F238E27FC236}">
                  <a16:creationId xmlns:a16="http://schemas.microsoft.com/office/drawing/2014/main" id="{4DDB0E47-82FA-456C-BE6D-7B4A3AE983DF}"/>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7248256" y="5007624"/>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heck Icon 2022865">
              <a:extLst>
                <a:ext uri="{FF2B5EF4-FFF2-40B4-BE49-F238E27FC236}">
                  <a16:creationId xmlns:a16="http://schemas.microsoft.com/office/drawing/2014/main" id="{7DE282E9-4D6F-4A4E-B14B-A67080E15F12}"/>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7248256" y="3202084"/>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Graphic 70" descr="Close with solid fill">
              <a:extLst>
                <a:ext uri="{FF2B5EF4-FFF2-40B4-BE49-F238E27FC236}">
                  <a16:creationId xmlns:a16="http://schemas.microsoft.com/office/drawing/2014/main" id="{643B147A-73EC-48F0-931C-DF53C2F19FE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7319986" y="5569504"/>
              <a:ext cx="360000" cy="360000"/>
            </a:xfrm>
            <a:prstGeom prst="rect">
              <a:avLst/>
            </a:prstGeom>
          </p:spPr>
        </p:pic>
      </p:grpSp>
      <p:grpSp>
        <p:nvGrpSpPr>
          <p:cNvPr id="48" name="Groupe 47"/>
          <p:cNvGrpSpPr/>
          <p:nvPr/>
        </p:nvGrpSpPr>
        <p:grpSpPr>
          <a:xfrm>
            <a:off x="2841785" y="2132485"/>
            <a:ext cx="1800000" cy="3766530"/>
            <a:chOff x="2841785" y="2132485"/>
            <a:chExt cx="1800000" cy="3766530"/>
          </a:xfrm>
        </p:grpSpPr>
        <p:pic>
          <p:nvPicPr>
            <p:cNvPr id="32" name="Graphic 7" descr="Needle outline">
              <a:extLst>
                <a:ext uri="{FF2B5EF4-FFF2-40B4-BE49-F238E27FC236}">
                  <a16:creationId xmlns:a16="http://schemas.microsoft.com/office/drawing/2014/main" id="{6C724196-19E0-4C09-9E72-478395F7031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3471785" y="2132485"/>
              <a:ext cx="540000" cy="540000"/>
            </a:xfrm>
            <a:prstGeom prst="rect">
              <a:avLst/>
            </a:prstGeom>
          </p:spPr>
        </p:pic>
        <p:sp>
          <p:nvSpPr>
            <p:cNvPr id="33" name="TextBox 10">
              <a:extLst>
                <a:ext uri="{FF2B5EF4-FFF2-40B4-BE49-F238E27FC236}">
                  <a16:creationId xmlns:a16="http://schemas.microsoft.com/office/drawing/2014/main" id="{3F3AA60D-AC3D-44E1-9FB5-59A44F1E0069}"/>
                </a:ext>
              </a:extLst>
            </p:cNvPr>
            <p:cNvSpPr txBox="1"/>
            <p:nvPr/>
          </p:nvSpPr>
          <p:spPr>
            <a:xfrm>
              <a:off x="2841785" y="2673277"/>
              <a:ext cx="1800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A9CA9"/>
                  </a:solidFill>
                  <a:effectLst/>
                  <a:uLnTx/>
                  <a:uFillTx/>
                  <a:latin typeface="Calibri" panose="020F0502020204030204" pitchFamily="34" charset="0"/>
                  <a:cs typeface="Calibri" panose="020F0502020204030204" pitchFamily="34" charset="0"/>
                </a:rPr>
                <a:t>Infirmiers</a:t>
              </a:r>
              <a:endParaRPr kumimoji="0" lang="fr-FR" sz="1400" b="0" i="1" u="none" strike="noStrike" kern="1200" cap="none" spc="0" normalizeH="0" baseline="0" noProof="0">
                <a:ln>
                  <a:noFill/>
                </a:ln>
                <a:solidFill>
                  <a:srgbClr val="E73083"/>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A9CA9"/>
                  </a:solidFill>
                  <a:effectLst/>
                  <a:uLnTx/>
                  <a:uFillTx/>
                  <a:latin typeface="Calibri" panose="020F0502020204030204" pitchFamily="34" charset="0"/>
                  <a:cs typeface="Calibri" panose="020F0502020204030204" pitchFamily="34" charset="0"/>
                </a:rPr>
                <a:t>(codes profession 60,69)</a:t>
              </a:r>
              <a:endParaRPr kumimoji="0" lang="fr-FR" sz="1000" b="1" i="0" u="none" strike="noStrike" kern="1200" cap="none" spc="0" normalizeH="0" baseline="0" noProof="0">
                <a:ln>
                  <a:noFill/>
                </a:ln>
                <a:solidFill>
                  <a:srgbClr val="2A9CA9"/>
                </a:solidFill>
                <a:effectLst/>
                <a:uLnTx/>
                <a:uFillTx/>
                <a:latin typeface="Calibri" panose="020F0502020204030204" pitchFamily="34" charset="0"/>
                <a:cs typeface="Calibri" panose="020F0502020204030204" pitchFamily="34" charset="0"/>
              </a:endParaRPr>
            </a:p>
          </p:txBody>
        </p:sp>
        <p:pic>
          <p:nvPicPr>
            <p:cNvPr id="34" name="Picture 2" descr="Check Icon 2022865">
              <a:extLst>
                <a:ext uri="{FF2B5EF4-FFF2-40B4-BE49-F238E27FC236}">
                  <a16:creationId xmlns:a16="http://schemas.microsoft.com/office/drawing/2014/main" id="{9A710774-DDBF-4CF5-9355-C9CFB543B3B6}"/>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3490055" y="3767415"/>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heck Icon 2022865">
              <a:extLst>
                <a:ext uri="{FF2B5EF4-FFF2-40B4-BE49-F238E27FC236}">
                  <a16:creationId xmlns:a16="http://schemas.microsoft.com/office/drawing/2014/main" id="{DB087850-0526-4B63-B5F8-4E8614C10056}"/>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3490055" y="4402997"/>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heck Icon 2022865">
              <a:extLst>
                <a:ext uri="{FF2B5EF4-FFF2-40B4-BE49-F238E27FC236}">
                  <a16:creationId xmlns:a16="http://schemas.microsoft.com/office/drawing/2014/main" id="{E6CBDBC3-BD1F-46CA-AB2E-D8F10B474B45}"/>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3490055" y="5539015"/>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heck Icon 2022865">
              <a:extLst>
                <a:ext uri="{FF2B5EF4-FFF2-40B4-BE49-F238E27FC236}">
                  <a16:creationId xmlns:a16="http://schemas.microsoft.com/office/drawing/2014/main" id="{921DF45E-4FB8-4871-BC4D-A48EAB3E2B91}"/>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3490055" y="4977135"/>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heck Icon 2022865">
              <a:extLst>
                <a:ext uri="{FF2B5EF4-FFF2-40B4-BE49-F238E27FC236}">
                  <a16:creationId xmlns:a16="http://schemas.microsoft.com/office/drawing/2014/main" id="{19A0EDD9-2F69-494B-A087-E676188AA7DB}"/>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3490055" y="3171595"/>
              <a:ext cx="503460"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12">
            <a:extLst>
              <a:ext uri="{FF2B5EF4-FFF2-40B4-BE49-F238E27FC236}">
                <a16:creationId xmlns:a16="http://schemas.microsoft.com/office/drawing/2014/main" id="{783F2826-7FC3-40A0-96E0-C2797DDA1EE4}"/>
              </a:ext>
            </a:extLst>
          </p:cNvPr>
          <p:cNvGrpSpPr/>
          <p:nvPr/>
        </p:nvGrpSpPr>
        <p:grpSpPr>
          <a:xfrm>
            <a:off x="8450215" y="2151735"/>
            <a:ext cx="1800000" cy="3747280"/>
            <a:chOff x="8450215" y="2392367"/>
            <a:chExt cx="1800000" cy="3747280"/>
          </a:xfrm>
        </p:grpSpPr>
        <p:sp>
          <p:nvSpPr>
            <p:cNvPr id="40" name="TextBox 93">
              <a:extLst>
                <a:ext uri="{FF2B5EF4-FFF2-40B4-BE49-F238E27FC236}">
                  <a16:creationId xmlns:a16="http://schemas.microsoft.com/office/drawing/2014/main" id="{5E207BE2-6471-494E-9EED-1567F696915D}"/>
                </a:ext>
              </a:extLst>
            </p:cNvPr>
            <p:cNvSpPr txBox="1"/>
            <p:nvPr/>
          </p:nvSpPr>
          <p:spPr>
            <a:xfrm>
              <a:off x="8450215" y="2971659"/>
              <a:ext cx="1800000" cy="461665"/>
            </a:xfrm>
            <a:prstGeom prst="rect">
              <a:avLst/>
            </a:prstGeom>
            <a:noFill/>
          </p:spPr>
          <p:txBody>
            <a:bodyPr wrap="square">
              <a:spAutoFit/>
            </a:bodyPr>
            <a:lstStyle/>
            <a:p>
              <a:pPr algn="ctr" fontAlgn="base">
                <a:spcBef>
                  <a:spcPct val="0"/>
                </a:spcBef>
                <a:spcAft>
                  <a:spcPct val="0"/>
                </a:spcAft>
              </a:pPr>
              <a:r>
                <a:rPr lang="fr-FR" sz="1400" b="1">
                  <a:solidFill>
                    <a:srgbClr val="E87C54"/>
                  </a:solidFill>
                  <a:latin typeface="Calibri" panose="020F0502020204030204" pitchFamily="34" charset="0"/>
                  <a:cs typeface="Calibri" panose="020F0502020204030204" pitchFamily="34" charset="0"/>
                </a:rPr>
                <a:t>Kinésithérapeutes</a:t>
              </a:r>
            </a:p>
            <a:p>
              <a:pPr algn="ctr" fontAlgn="base">
                <a:spcBef>
                  <a:spcPct val="0"/>
                </a:spcBef>
                <a:spcAft>
                  <a:spcPct val="0"/>
                </a:spcAft>
              </a:pPr>
              <a:r>
                <a:rPr lang="fr-FR" sz="1000" i="1">
                  <a:solidFill>
                    <a:srgbClr val="E87C54"/>
                  </a:solidFill>
                  <a:latin typeface="Calibri" panose="020F0502020204030204" pitchFamily="34" charset="0"/>
                  <a:cs typeface="Calibri" panose="020F0502020204030204" pitchFamily="34" charset="0"/>
                </a:rPr>
                <a:t>(code profession 70)</a:t>
              </a:r>
            </a:p>
          </p:txBody>
        </p:sp>
        <p:pic>
          <p:nvPicPr>
            <p:cNvPr id="41" name="Graphic 94" descr="Rope Knot outline">
              <a:extLst>
                <a:ext uri="{FF2B5EF4-FFF2-40B4-BE49-F238E27FC236}">
                  <a16:creationId xmlns:a16="http://schemas.microsoft.com/office/drawing/2014/main" id="{C557B522-48C3-4511-B97A-08C29239145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9080215" y="2392367"/>
              <a:ext cx="540000" cy="540000"/>
            </a:xfrm>
            <a:prstGeom prst="rect">
              <a:avLst/>
            </a:prstGeom>
          </p:spPr>
        </p:pic>
        <p:pic>
          <p:nvPicPr>
            <p:cNvPr id="42" name="Picture 2" descr="Check Icon 2022865">
              <a:extLst>
                <a:ext uri="{FF2B5EF4-FFF2-40B4-BE49-F238E27FC236}">
                  <a16:creationId xmlns:a16="http://schemas.microsoft.com/office/drawing/2014/main" id="{D7147806-2CD7-4430-83C0-B1DA57ABA854}"/>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9098485" y="4008047"/>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heck Icon 2022865">
              <a:extLst>
                <a:ext uri="{FF2B5EF4-FFF2-40B4-BE49-F238E27FC236}">
                  <a16:creationId xmlns:a16="http://schemas.microsoft.com/office/drawing/2014/main" id="{6519A6F2-4E01-4562-BEA1-E396A114AF10}"/>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9098485" y="4643629"/>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heck Icon 2022865">
              <a:extLst>
                <a:ext uri="{FF2B5EF4-FFF2-40B4-BE49-F238E27FC236}">
                  <a16:creationId xmlns:a16="http://schemas.microsoft.com/office/drawing/2014/main" id="{3EAF4712-1AAC-4404-B7E3-817AF6576A14}"/>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9098485" y="5217767"/>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heck Icon 2022865">
              <a:extLst>
                <a:ext uri="{FF2B5EF4-FFF2-40B4-BE49-F238E27FC236}">
                  <a16:creationId xmlns:a16="http://schemas.microsoft.com/office/drawing/2014/main" id="{46CC2721-10E3-4CC1-9EF6-3B8217E1ED14}"/>
                </a:ext>
              </a:extLst>
            </p:cNvPr>
            <p:cNvPicPr>
              <a:picLocks noChangeAspect="1" noChangeArrowheads="1"/>
            </p:cNvPicPr>
            <p:nvPr/>
          </p:nvPicPr>
          <p:blipFill rotWithShape="1">
            <a:blip r:embed="rId11">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9098485" y="3412227"/>
              <a:ext cx="5034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6" name="Graphic 99" descr="Close with solid fill">
              <a:extLst>
                <a:ext uri="{FF2B5EF4-FFF2-40B4-BE49-F238E27FC236}">
                  <a16:creationId xmlns:a16="http://schemas.microsoft.com/office/drawing/2014/main" id="{74F87852-42F3-4338-A222-3930381D5E9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9170215" y="5779647"/>
              <a:ext cx="360000" cy="360000"/>
            </a:xfrm>
            <a:prstGeom prst="rect">
              <a:avLst/>
            </a:prstGeom>
          </p:spPr>
        </p:pic>
      </p:grpSp>
      <p:sp>
        <p:nvSpPr>
          <p:cNvPr id="47" name="Text Placeholder 6">
            <a:extLst>
              <a:ext uri="{FF2B5EF4-FFF2-40B4-BE49-F238E27FC236}">
                <a16:creationId xmlns:a16="http://schemas.microsoft.com/office/drawing/2014/main" id="{7B679EE9-8F8B-4AF2-836A-8A242051C7BE}"/>
              </a:ext>
            </a:extLst>
          </p:cNvPr>
          <p:cNvSpPr txBox="1">
            <a:spLocks/>
          </p:cNvSpPr>
          <p:nvPr/>
        </p:nvSpPr>
        <p:spPr>
          <a:xfrm>
            <a:off x="240633" y="1256175"/>
            <a:ext cx="11689230" cy="974410"/>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
                <a:prstClr val="white">
                  <a:lumMod val="65000"/>
                </a:prstClr>
              </a:buClr>
              <a:buSzTx/>
              <a:buFontTx/>
              <a:buNone/>
              <a:tabLst/>
              <a:defRPr/>
            </a:pPr>
            <a:r>
              <a:rPr kumimoji="0" lang="fr-FR" sz="1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La matrice d’habilitations définit les </a:t>
            </a:r>
            <a:r>
              <a:rPr kumimoji="0" lang="fr-FR" sz="1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droits en consultation </a:t>
            </a:r>
            <a:r>
              <a:rPr kumimoji="0" lang="fr-FR" sz="1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que possèdent les professionnels. En effet, en fonction du code profession (spécialité et discipline) auquel ils sont rattachés, ils auront accès à la consultation de différents documents. Les professionnels présentés ci-dessous ont été </a:t>
            </a:r>
            <a:r>
              <a:rPr kumimoji="0" lang="fr-FR" sz="1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extraits de la matrice d’habilitations </a:t>
            </a:r>
            <a:r>
              <a:rPr kumimoji="0" lang="fr-FR" sz="1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et ne représentent pas son intégralité. </a:t>
            </a:r>
            <a:r>
              <a:rPr kumimoji="0" lang="fr-FR" sz="1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L’intégralité de cette matrice </a:t>
            </a:r>
            <a:r>
              <a:rPr kumimoji="0" lang="fr-FR" sz="1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est consultable à partir du portail dmp.fr au lien suivant : </a:t>
            </a:r>
            <a:r>
              <a:rPr kumimoji="0" lang="fr-FR" sz="1400" b="0" i="0" u="none" strike="noStrike" kern="0" cap="none" spc="0" normalizeH="0" baseline="0" noProof="0" dirty="0">
                <a:ln>
                  <a:noFill/>
                </a:ln>
                <a:effectLst/>
                <a:uLnTx/>
                <a:uFillTx/>
                <a:latin typeface="Calibri" panose="020F0502020204030204" pitchFamily="34" charset="0"/>
                <a:cs typeface="Calibri" panose="020F0502020204030204" pitchFamily="34" charset="0"/>
                <a:hlinkClick r:id="rId20">
                  <a:extLst>
                    <a:ext uri="{A12FA001-AC4F-418D-AE19-62706E023703}">
                      <ahyp:hlinkClr xmlns="" xmlns:ahyp="http://schemas.microsoft.com/office/drawing/2018/hyperlinkcolor" val="tx"/>
                    </a:ext>
                  </a:extLst>
                </a:hlinkClick>
              </a:rPr>
              <a:t>https://www.dmp.fr/matrice-habilitation</a:t>
            </a:r>
            <a:r>
              <a:rPr kumimoji="0" lang="fr-FR" sz="1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357353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32</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dirty="0" smtClean="0"/>
              <a:t>Les moyens d’authentification au DMP</a:t>
            </a:r>
            <a:endParaRPr lang="fr-FR" dirty="0"/>
          </a:p>
        </p:txBody>
      </p:sp>
      <p:sp>
        <p:nvSpPr>
          <p:cNvPr id="51" name="Rectangle: Rounded Corners 1">
            <a:extLst>
              <a:ext uri="{FF2B5EF4-FFF2-40B4-BE49-F238E27FC236}">
                <a16:creationId xmlns:a16="http://schemas.microsoft.com/office/drawing/2014/main" id="{9BE8DF2C-E223-4B4D-BA7C-939776D18788}"/>
              </a:ext>
            </a:extLst>
          </p:cNvPr>
          <p:cNvSpPr/>
          <p:nvPr/>
        </p:nvSpPr>
        <p:spPr>
          <a:xfrm>
            <a:off x="1668431" y="2224600"/>
            <a:ext cx="7325181" cy="3641033"/>
          </a:xfrm>
          <a:prstGeom prst="roundRect">
            <a:avLst>
              <a:gd name="adj" fmla="val 9582"/>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cs typeface="Calibri" panose="020F0502020204030204" pitchFamily="34" charset="0"/>
            </a:endParaRPr>
          </a:p>
        </p:txBody>
      </p:sp>
      <p:sp>
        <p:nvSpPr>
          <p:cNvPr id="52" name="TextBox 139">
            <a:extLst>
              <a:ext uri="{FF2B5EF4-FFF2-40B4-BE49-F238E27FC236}">
                <a16:creationId xmlns:a16="http://schemas.microsoft.com/office/drawing/2014/main" id="{CF8093E8-5C51-42B9-8F91-35B9A08822FA}"/>
              </a:ext>
            </a:extLst>
          </p:cNvPr>
          <p:cNvSpPr txBox="1"/>
          <p:nvPr/>
        </p:nvSpPr>
        <p:spPr>
          <a:xfrm>
            <a:off x="1684851" y="2435564"/>
            <a:ext cx="2340000" cy="677108"/>
          </a:xfrm>
          <a:prstGeom prst="rect">
            <a:avLst/>
          </a:prstGeom>
          <a:noFill/>
        </p:spPr>
        <p:txBody>
          <a:bodyPr wrap="square" rtlCol="0" anchor="ctr">
            <a:spAutoFit/>
          </a:bodyPr>
          <a:lstStyle/>
          <a:p>
            <a:pPr algn="ctr" eaLnBrk="0" fontAlgn="base" hangingPunct="0">
              <a:spcBef>
                <a:spcPct val="0"/>
              </a:spcBef>
              <a:spcAft>
                <a:spcPct val="0"/>
              </a:spcAft>
            </a:pPr>
            <a:r>
              <a:rPr lang="fr-FR" sz="1400" b="1" dirty="0">
                <a:solidFill>
                  <a:srgbClr val="E73083"/>
                </a:solidFill>
                <a:latin typeface="Calibri" panose="020F0502020204030204" pitchFamily="34" charset="0"/>
                <a:cs typeface="Calibri" panose="020F0502020204030204" pitchFamily="34" charset="0"/>
              </a:rPr>
              <a:t>Carte de Professionnel de Santé </a:t>
            </a:r>
          </a:p>
          <a:p>
            <a:pPr algn="ctr" eaLnBrk="0" fontAlgn="base" hangingPunct="0">
              <a:spcBef>
                <a:spcPct val="0"/>
              </a:spcBef>
              <a:spcAft>
                <a:spcPct val="0"/>
              </a:spcAft>
            </a:pPr>
            <a:r>
              <a:rPr lang="fr-FR" sz="1000" i="1" dirty="0">
                <a:solidFill>
                  <a:srgbClr val="E73083"/>
                </a:solidFill>
                <a:latin typeface="Calibri" panose="020F0502020204030204" pitchFamily="34" charset="0"/>
                <a:cs typeface="Calibri" panose="020F0502020204030204" pitchFamily="34" charset="0"/>
              </a:rPr>
              <a:t>(CPS)</a:t>
            </a:r>
            <a:endParaRPr lang="fr-FR" sz="1400" i="1" dirty="0">
              <a:solidFill>
                <a:srgbClr val="E73083"/>
              </a:solidFill>
              <a:latin typeface="Calibri" panose="020F0502020204030204" pitchFamily="34" charset="0"/>
              <a:cs typeface="Calibri" panose="020F0502020204030204" pitchFamily="34" charset="0"/>
            </a:endParaRPr>
          </a:p>
        </p:txBody>
      </p:sp>
      <p:sp>
        <p:nvSpPr>
          <p:cNvPr id="53" name="TextBox 140">
            <a:extLst>
              <a:ext uri="{FF2B5EF4-FFF2-40B4-BE49-F238E27FC236}">
                <a16:creationId xmlns:a16="http://schemas.microsoft.com/office/drawing/2014/main" id="{23B87BF1-6074-4775-B22C-7139613BCCAB}"/>
              </a:ext>
            </a:extLst>
          </p:cNvPr>
          <p:cNvSpPr txBox="1"/>
          <p:nvPr/>
        </p:nvSpPr>
        <p:spPr>
          <a:xfrm>
            <a:off x="6660167" y="2435564"/>
            <a:ext cx="2433770" cy="677108"/>
          </a:xfrm>
          <a:prstGeom prst="rect">
            <a:avLst/>
          </a:prstGeom>
          <a:noFill/>
        </p:spPr>
        <p:txBody>
          <a:bodyPr wrap="square" rtlCol="0" anchor="ctr">
            <a:spAutoFit/>
          </a:bodyPr>
          <a:lstStyle/>
          <a:p>
            <a:pPr algn="ctr" eaLnBrk="0" fontAlgn="base" hangingPunct="0">
              <a:spcBef>
                <a:spcPct val="0"/>
              </a:spcBef>
              <a:spcAft>
                <a:spcPct val="0"/>
              </a:spcAft>
            </a:pPr>
            <a:r>
              <a:rPr lang="fr-FR" sz="1400" b="1" dirty="0">
                <a:solidFill>
                  <a:srgbClr val="E87C54"/>
                </a:solidFill>
                <a:latin typeface="Calibri" panose="020F0502020204030204" pitchFamily="34" charset="0"/>
                <a:cs typeface="Calibri" panose="020F0502020204030204" pitchFamily="34" charset="0"/>
              </a:rPr>
              <a:t>Carte de Personnel d'établissement de Santé </a:t>
            </a:r>
          </a:p>
          <a:p>
            <a:pPr algn="ctr" eaLnBrk="0" fontAlgn="base" hangingPunct="0">
              <a:spcBef>
                <a:spcPct val="0"/>
              </a:spcBef>
              <a:spcAft>
                <a:spcPct val="0"/>
              </a:spcAft>
            </a:pPr>
            <a:r>
              <a:rPr lang="fr-FR" sz="1000" i="1" dirty="0">
                <a:solidFill>
                  <a:srgbClr val="E87C54"/>
                </a:solidFill>
                <a:latin typeface="Calibri" panose="020F0502020204030204" pitchFamily="34" charset="0"/>
                <a:cs typeface="Calibri" panose="020F0502020204030204" pitchFamily="34" charset="0"/>
              </a:rPr>
              <a:t>(CPE nominative)</a:t>
            </a:r>
            <a:endParaRPr lang="fr-FR" sz="1400" i="1" dirty="0">
              <a:solidFill>
                <a:srgbClr val="E87C54"/>
              </a:solidFill>
              <a:latin typeface="Calibri" panose="020F0502020204030204" pitchFamily="34" charset="0"/>
              <a:cs typeface="Calibri" panose="020F0502020204030204" pitchFamily="34" charset="0"/>
            </a:endParaRPr>
          </a:p>
        </p:txBody>
      </p:sp>
      <p:sp>
        <p:nvSpPr>
          <p:cNvPr id="54" name="TextBox 141">
            <a:extLst>
              <a:ext uri="{FF2B5EF4-FFF2-40B4-BE49-F238E27FC236}">
                <a16:creationId xmlns:a16="http://schemas.microsoft.com/office/drawing/2014/main" id="{87DAE9E6-5779-4756-801F-1678B903812D}"/>
              </a:ext>
            </a:extLst>
          </p:cNvPr>
          <p:cNvSpPr txBox="1"/>
          <p:nvPr/>
        </p:nvSpPr>
        <p:spPr>
          <a:xfrm>
            <a:off x="4172509" y="2512509"/>
            <a:ext cx="2340000" cy="523220"/>
          </a:xfrm>
          <a:prstGeom prst="rect">
            <a:avLst/>
          </a:prstGeom>
          <a:noFill/>
        </p:spPr>
        <p:txBody>
          <a:bodyPr wrap="square" rtlCol="0" anchor="ctr">
            <a:spAutoFit/>
          </a:bodyPr>
          <a:lstStyle/>
          <a:p>
            <a:pPr algn="ctr" eaLnBrk="0" fontAlgn="base" hangingPunct="0">
              <a:spcBef>
                <a:spcPct val="0"/>
              </a:spcBef>
              <a:spcAft>
                <a:spcPct val="0"/>
              </a:spcAft>
            </a:pPr>
            <a:r>
              <a:rPr lang="fr-FR" sz="1400" b="1" dirty="0">
                <a:solidFill>
                  <a:srgbClr val="9BBB59"/>
                </a:solidFill>
                <a:latin typeface="Calibri" panose="020F0502020204030204" pitchFamily="34" charset="0"/>
                <a:cs typeface="Calibri" panose="020F0502020204030204" pitchFamily="34" charset="0"/>
              </a:rPr>
              <a:t>Carte de Professionnel de santé en Formation </a:t>
            </a:r>
            <a:r>
              <a:rPr lang="fr-FR" sz="1000" b="1" i="1" dirty="0">
                <a:solidFill>
                  <a:srgbClr val="9BBB59"/>
                </a:solidFill>
                <a:latin typeface="Calibri" panose="020F0502020204030204" pitchFamily="34" charset="0"/>
                <a:cs typeface="Calibri" panose="020F0502020204030204" pitchFamily="34" charset="0"/>
              </a:rPr>
              <a:t>(CPF)</a:t>
            </a:r>
            <a:endParaRPr lang="fr-FR" sz="1400" b="1" i="1" dirty="0">
              <a:solidFill>
                <a:srgbClr val="9BBB59"/>
              </a:solidFill>
              <a:latin typeface="Calibri" panose="020F0502020204030204" pitchFamily="34" charset="0"/>
              <a:cs typeface="Calibri" panose="020F0502020204030204" pitchFamily="34" charset="0"/>
            </a:endParaRPr>
          </a:p>
        </p:txBody>
      </p:sp>
      <p:sp>
        <p:nvSpPr>
          <p:cNvPr id="55" name="TextBox 142">
            <a:extLst>
              <a:ext uri="{FF2B5EF4-FFF2-40B4-BE49-F238E27FC236}">
                <a16:creationId xmlns:a16="http://schemas.microsoft.com/office/drawing/2014/main" id="{C02F66B4-860A-43DE-A4D8-2981BF0E3862}"/>
              </a:ext>
            </a:extLst>
          </p:cNvPr>
          <p:cNvSpPr txBox="1"/>
          <p:nvPr/>
        </p:nvSpPr>
        <p:spPr>
          <a:xfrm>
            <a:off x="9241594" y="2539439"/>
            <a:ext cx="2340000" cy="469359"/>
          </a:xfrm>
          <a:prstGeom prst="rect">
            <a:avLst/>
          </a:prstGeom>
          <a:noFill/>
        </p:spPr>
        <p:txBody>
          <a:bodyPr wrap="square" rtlCol="0" anchor="ctr">
            <a:spAutoFit/>
          </a:bodyPr>
          <a:lstStyle/>
          <a:p>
            <a:pPr algn="ctr" eaLnBrk="0" fontAlgn="base" hangingPunct="0">
              <a:spcBef>
                <a:spcPct val="0"/>
              </a:spcBef>
              <a:spcAft>
                <a:spcPct val="0"/>
              </a:spcAft>
            </a:pPr>
            <a:r>
              <a:rPr lang="fr-FR" sz="1400" b="1" dirty="0">
                <a:solidFill>
                  <a:srgbClr val="2488CC"/>
                </a:solidFill>
                <a:latin typeface="Calibri" panose="020F0502020204030204" pitchFamily="34" charset="0"/>
                <a:cs typeface="Calibri" panose="020F0502020204030204" pitchFamily="34" charset="0"/>
              </a:rPr>
              <a:t>Certificat serveur applicatif </a:t>
            </a:r>
          </a:p>
          <a:p>
            <a:pPr algn="ctr" eaLnBrk="0" fontAlgn="base" hangingPunct="0">
              <a:spcBef>
                <a:spcPct val="0"/>
              </a:spcBef>
              <a:spcAft>
                <a:spcPct val="0"/>
              </a:spcAft>
            </a:pPr>
            <a:r>
              <a:rPr lang="fr-FR" sz="1050" i="1" dirty="0">
                <a:solidFill>
                  <a:srgbClr val="2488CC"/>
                </a:solidFill>
                <a:latin typeface="Calibri" panose="020F0502020204030204" pitchFamily="34" charset="0"/>
                <a:cs typeface="Calibri" panose="020F0502020204030204" pitchFamily="34" charset="0"/>
              </a:rPr>
              <a:t>(CSA)</a:t>
            </a:r>
          </a:p>
        </p:txBody>
      </p:sp>
      <p:grpSp>
        <p:nvGrpSpPr>
          <p:cNvPr id="56" name="Group 146">
            <a:extLst>
              <a:ext uri="{FF2B5EF4-FFF2-40B4-BE49-F238E27FC236}">
                <a16:creationId xmlns:a16="http://schemas.microsoft.com/office/drawing/2014/main" id="{67133D93-18F3-4CB4-B58B-35D6FEA8BAAD}"/>
              </a:ext>
            </a:extLst>
          </p:cNvPr>
          <p:cNvGrpSpPr/>
          <p:nvPr/>
        </p:nvGrpSpPr>
        <p:grpSpPr>
          <a:xfrm>
            <a:off x="94889" y="3069743"/>
            <a:ext cx="1800000" cy="689185"/>
            <a:chOff x="3541959" y="1859873"/>
            <a:chExt cx="1800000" cy="689185"/>
          </a:xfrm>
        </p:grpSpPr>
        <p:pic>
          <p:nvPicPr>
            <p:cNvPr id="57" name="Graphic 147" descr="Eye with solid fill">
              <a:extLst>
                <a:ext uri="{FF2B5EF4-FFF2-40B4-BE49-F238E27FC236}">
                  <a16:creationId xmlns:a16="http://schemas.microsoft.com/office/drawing/2014/main" id="{FC66393A-C1BE-4F76-9B8E-389D137C8F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207959" y="1859873"/>
              <a:ext cx="468000" cy="468000"/>
            </a:xfrm>
            <a:prstGeom prst="rect">
              <a:avLst/>
            </a:prstGeom>
          </p:spPr>
        </p:pic>
        <p:sp>
          <p:nvSpPr>
            <p:cNvPr id="58" name="TextBox 148">
              <a:extLst>
                <a:ext uri="{FF2B5EF4-FFF2-40B4-BE49-F238E27FC236}">
                  <a16:creationId xmlns:a16="http://schemas.microsoft.com/office/drawing/2014/main" id="{2F201052-661B-43D4-B1D7-18A2641EF5BF}"/>
                </a:ext>
              </a:extLst>
            </p:cNvPr>
            <p:cNvSpPr txBox="1"/>
            <p:nvPr/>
          </p:nvSpPr>
          <p:spPr>
            <a:xfrm>
              <a:off x="3541959" y="2241281"/>
              <a:ext cx="1800000" cy="307777"/>
            </a:xfrm>
            <a:prstGeom prst="rect">
              <a:avLst/>
            </a:prstGeom>
            <a:noFill/>
          </p:spPr>
          <p:txBody>
            <a:bodyPr wrap="square">
              <a:spAutoFit/>
            </a:bodyPr>
            <a:lstStyle/>
            <a:p>
              <a:pPr algn="ctr" eaLnBrk="0" fontAlgn="base" hangingPunct="0">
                <a:spcBef>
                  <a:spcPct val="0"/>
                </a:spcBef>
                <a:spcAft>
                  <a:spcPct val="0"/>
                </a:spcAft>
              </a:pPr>
              <a:r>
                <a:rPr lang="fr-FR" sz="1400" b="1" dirty="0">
                  <a:solidFill>
                    <a:srgbClr val="27507C"/>
                  </a:solidFill>
                  <a:latin typeface="Calibri" panose="020F0502020204030204" pitchFamily="34" charset="0"/>
                  <a:cs typeface="Calibri" panose="020F0502020204030204" pitchFamily="34" charset="0"/>
                </a:rPr>
                <a:t>Consultation</a:t>
              </a:r>
            </a:p>
          </p:txBody>
        </p:sp>
      </p:grpSp>
      <p:grpSp>
        <p:nvGrpSpPr>
          <p:cNvPr id="59" name="Group 149">
            <a:extLst>
              <a:ext uri="{FF2B5EF4-FFF2-40B4-BE49-F238E27FC236}">
                <a16:creationId xmlns:a16="http://schemas.microsoft.com/office/drawing/2014/main" id="{80487CA1-19B2-4550-A942-2A472458BA70}"/>
              </a:ext>
            </a:extLst>
          </p:cNvPr>
          <p:cNvGrpSpPr/>
          <p:nvPr/>
        </p:nvGrpSpPr>
        <p:grpSpPr>
          <a:xfrm>
            <a:off x="94889" y="3976937"/>
            <a:ext cx="1800000" cy="608567"/>
            <a:chOff x="9417059" y="1942122"/>
            <a:chExt cx="1800000" cy="608567"/>
          </a:xfrm>
        </p:grpSpPr>
        <p:grpSp>
          <p:nvGrpSpPr>
            <p:cNvPr id="60" name="Group 150">
              <a:extLst>
                <a:ext uri="{FF2B5EF4-FFF2-40B4-BE49-F238E27FC236}">
                  <a16:creationId xmlns:a16="http://schemas.microsoft.com/office/drawing/2014/main" id="{A802EF62-813C-48F4-BBBB-34B2679F2ED1}"/>
                </a:ext>
              </a:extLst>
            </p:cNvPr>
            <p:cNvGrpSpPr/>
            <p:nvPr/>
          </p:nvGrpSpPr>
          <p:grpSpPr>
            <a:xfrm>
              <a:off x="10119151" y="1942122"/>
              <a:ext cx="395817" cy="310676"/>
              <a:chOff x="8818353" y="1488406"/>
              <a:chExt cx="395817" cy="310676"/>
            </a:xfrm>
          </p:grpSpPr>
          <p:sp>
            <p:nvSpPr>
              <p:cNvPr id="62" name="Freeform 463">
                <a:extLst>
                  <a:ext uri="{FF2B5EF4-FFF2-40B4-BE49-F238E27FC236}">
                    <a16:creationId xmlns:a16="http://schemas.microsoft.com/office/drawing/2014/main" id="{736A0322-3C99-487E-A183-BA02AFC47EA2}"/>
                  </a:ext>
                </a:extLst>
              </p:cNvPr>
              <p:cNvSpPr>
                <a:spLocks/>
              </p:cNvSpPr>
              <p:nvPr/>
            </p:nvSpPr>
            <p:spPr bwMode="auto">
              <a:xfrm>
                <a:off x="8818353" y="1644004"/>
                <a:ext cx="395817" cy="155078"/>
              </a:xfrm>
              <a:custGeom>
                <a:avLst/>
                <a:gdLst>
                  <a:gd name="T0" fmla="*/ 142 w 149"/>
                  <a:gd name="T1" fmla="*/ 0 h 59"/>
                  <a:gd name="T2" fmla="*/ 119 w 149"/>
                  <a:gd name="T3" fmla="*/ 0 h 59"/>
                  <a:gd name="T4" fmla="*/ 79 w 149"/>
                  <a:gd name="T5" fmla="*/ 47 h 59"/>
                  <a:gd name="T6" fmla="*/ 74 w 149"/>
                  <a:gd name="T7" fmla="*/ 50 h 59"/>
                  <a:gd name="T8" fmla="*/ 70 w 149"/>
                  <a:gd name="T9" fmla="*/ 48 h 59"/>
                  <a:gd name="T10" fmla="*/ 29 w 149"/>
                  <a:gd name="T11" fmla="*/ 0 h 59"/>
                  <a:gd name="T12" fmla="*/ 7 w 149"/>
                  <a:gd name="T13" fmla="*/ 0 h 59"/>
                  <a:gd name="T14" fmla="*/ 0 w 149"/>
                  <a:gd name="T15" fmla="*/ 5 h 59"/>
                  <a:gd name="T16" fmla="*/ 0 w 149"/>
                  <a:gd name="T17" fmla="*/ 54 h 59"/>
                  <a:gd name="T18" fmla="*/ 7 w 149"/>
                  <a:gd name="T19" fmla="*/ 59 h 59"/>
                  <a:gd name="T20" fmla="*/ 142 w 149"/>
                  <a:gd name="T21" fmla="*/ 59 h 59"/>
                  <a:gd name="T22" fmla="*/ 149 w 149"/>
                  <a:gd name="T23" fmla="*/ 54 h 59"/>
                  <a:gd name="T24" fmla="*/ 149 w 149"/>
                  <a:gd name="T25" fmla="*/ 5 h 59"/>
                  <a:gd name="T26" fmla="*/ 142 w 149"/>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59">
                    <a:moveTo>
                      <a:pt x="142" y="0"/>
                    </a:moveTo>
                    <a:cubicBezTo>
                      <a:pt x="119" y="0"/>
                      <a:pt x="119" y="0"/>
                      <a:pt x="119" y="0"/>
                    </a:cubicBezTo>
                    <a:cubicBezTo>
                      <a:pt x="79" y="47"/>
                      <a:pt x="79" y="47"/>
                      <a:pt x="79" y="47"/>
                    </a:cubicBezTo>
                    <a:cubicBezTo>
                      <a:pt x="79" y="47"/>
                      <a:pt x="77" y="50"/>
                      <a:pt x="74" y="50"/>
                    </a:cubicBezTo>
                    <a:cubicBezTo>
                      <a:pt x="71" y="50"/>
                      <a:pt x="70" y="48"/>
                      <a:pt x="70" y="48"/>
                    </a:cubicBezTo>
                    <a:cubicBezTo>
                      <a:pt x="29" y="0"/>
                      <a:pt x="29" y="0"/>
                      <a:pt x="29" y="0"/>
                    </a:cubicBezTo>
                    <a:cubicBezTo>
                      <a:pt x="7" y="0"/>
                      <a:pt x="7" y="0"/>
                      <a:pt x="7" y="0"/>
                    </a:cubicBezTo>
                    <a:cubicBezTo>
                      <a:pt x="3" y="0"/>
                      <a:pt x="0" y="2"/>
                      <a:pt x="0" y="5"/>
                    </a:cubicBezTo>
                    <a:cubicBezTo>
                      <a:pt x="0" y="54"/>
                      <a:pt x="0" y="54"/>
                      <a:pt x="0" y="54"/>
                    </a:cubicBezTo>
                    <a:cubicBezTo>
                      <a:pt x="0" y="57"/>
                      <a:pt x="3" y="59"/>
                      <a:pt x="7" y="59"/>
                    </a:cubicBezTo>
                    <a:cubicBezTo>
                      <a:pt x="142" y="59"/>
                      <a:pt x="142" y="59"/>
                      <a:pt x="142" y="59"/>
                    </a:cubicBezTo>
                    <a:cubicBezTo>
                      <a:pt x="146" y="59"/>
                      <a:pt x="149" y="57"/>
                      <a:pt x="149" y="54"/>
                    </a:cubicBezTo>
                    <a:cubicBezTo>
                      <a:pt x="149" y="5"/>
                      <a:pt x="149" y="5"/>
                      <a:pt x="149" y="5"/>
                    </a:cubicBezTo>
                    <a:cubicBezTo>
                      <a:pt x="149" y="2"/>
                      <a:pt x="146" y="0"/>
                      <a:pt x="142" y="0"/>
                    </a:cubicBezTo>
                    <a:close/>
                  </a:path>
                </a:pathLst>
              </a:custGeom>
              <a:solidFill>
                <a:srgbClr val="275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fr-FR" dirty="0">
                  <a:solidFill>
                    <a:srgbClr val="333333"/>
                  </a:solidFill>
                  <a:latin typeface="Calibri" panose="020F0502020204030204" pitchFamily="34" charset="0"/>
                  <a:cs typeface="Calibri" panose="020F0502020204030204" pitchFamily="34" charset="0"/>
                </a:endParaRPr>
              </a:p>
            </p:txBody>
          </p:sp>
          <p:sp>
            <p:nvSpPr>
              <p:cNvPr id="63" name="Rectangle 464">
                <a:extLst>
                  <a:ext uri="{FF2B5EF4-FFF2-40B4-BE49-F238E27FC236}">
                    <a16:creationId xmlns:a16="http://schemas.microsoft.com/office/drawing/2014/main" id="{7EA28A96-B7AC-48E9-B784-51830518D499}"/>
                  </a:ext>
                </a:extLst>
              </p:cNvPr>
              <p:cNvSpPr>
                <a:spLocks noChangeArrowheads="1"/>
              </p:cNvSpPr>
              <p:nvPr/>
            </p:nvSpPr>
            <p:spPr bwMode="auto">
              <a:xfrm>
                <a:off x="8950782" y="1517945"/>
                <a:ext cx="124061" cy="28062"/>
              </a:xfrm>
              <a:prstGeom prst="rect">
                <a:avLst/>
              </a:prstGeom>
              <a:solidFill>
                <a:srgbClr val="2750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fr-FR" dirty="0">
                  <a:solidFill>
                    <a:srgbClr val="333333"/>
                  </a:solidFill>
                  <a:latin typeface="Calibri" panose="020F0502020204030204" pitchFamily="34" charset="0"/>
                  <a:cs typeface="Calibri" panose="020F0502020204030204" pitchFamily="34" charset="0"/>
                </a:endParaRPr>
              </a:p>
            </p:txBody>
          </p:sp>
          <p:sp>
            <p:nvSpPr>
              <p:cNvPr id="64" name="Rectangle 465">
                <a:extLst>
                  <a:ext uri="{FF2B5EF4-FFF2-40B4-BE49-F238E27FC236}">
                    <a16:creationId xmlns:a16="http://schemas.microsoft.com/office/drawing/2014/main" id="{5F722F1E-EED9-40F2-9B2A-7E4039E548E6}"/>
                  </a:ext>
                </a:extLst>
              </p:cNvPr>
              <p:cNvSpPr>
                <a:spLocks noChangeArrowheads="1"/>
              </p:cNvSpPr>
              <p:nvPr/>
            </p:nvSpPr>
            <p:spPr bwMode="auto">
              <a:xfrm>
                <a:off x="8950174" y="1488406"/>
                <a:ext cx="124062" cy="13293"/>
              </a:xfrm>
              <a:prstGeom prst="rect">
                <a:avLst/>
              </a:prstGeom>
              <a:solidFill>
                <a:srgbClr val="2750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fr-FR" dirty="0">
                  <a:solidFill>
                    <a:srgbClr val="333333"/>
                  </a:solidFill>
                  <a:latin typeface="Calibri" panose="020F0502020204030204" pitchFamily="34" charset="0"/>
                  <a:cs typeface="Calibri" panose="020F0502020204030204" pitchFamily="34" charset="0"/>
                </a:endParaRPr>
              </a:p>
            </p:txBody>
          </p:sp>
          <p:sp>
            <p:nvSpPr>
              <p:cNvPr id="65" name="Freeform 466">
                <a:extLst>
                  <a:ext uri="{FF2B5EF4-FFF2-40B4-BE49-F238E27FC236}">
                    <a16:creationId xmlns:a16="http://schemas.microsoft.com/office/drawing/2014/main" id="{9384CDD7-C12E-4BE2-AC07-185D4042A9EA}"/>
                  </a:ext>
                </a:extLst>
              </p:cNvPr>
              <p:cNvSpPr>
                <a:spLocks/>
              </p:cNvSpPr>
              <p:nvPr/>
            </p:nvSpPr>
            <p:spPr bwMode="auto">
              <a:xfrm>
                <a:off x="8890228" y="1558342"/>
                <a:ext cx="248121" cy="186093"/>
              </a:xfrm>
              <a:custGeom>
                <a:avLst/>
                <a:gdLst>
                  <a:gd name="T0" fmla="*/ 93 w 94"/>
                  <a:gd name="T1" fmla="*/ 10 h 70"/>
                  <a:gd name="T2" fmla="*/ 89 w 94"/>
                  <a:gd name="T3" fmla="*/ 7 h 70"/>
                  <a:gd name="T4" fmla="*/ 70 w 94"/>
                  <a:gd name="T5" fmla="*/ 7 h 70"/>
                  <a:gd name="T6" fmla="*/ 70 w 94"/>
                  <a:gd name="T7" fmla="*/ 0 h 70"/>
                  <a:gd name="T8" fmla="*/ 23 w 94"/>
                  <a:gd name="T9" fmla="*/ 0 h 70"/>
                  <a:gd name="T10" fmla="*/ 23 w 94"/>
                  <a:gd name="T11" fmla="*/ 7 h 70"/>
                  <a:gd name="T12" fmla="*/ 4 w 94"/>
                  <a:gd name="T13" fmla="*/ 7 h 70"/>
                  <a:gd name="T14" fmla="*/ 0 w 94"/>
                  <a:gd name="T15" fmla="*/ 10 h 70"/>
                  <a:gd name="T16" fmla="*/ 1 w 94"/>
                  <a:gd name="T17" fmla="*/ 16 h 70"/>
                  <a:gd name="T18" fmla="*/ 40 w 94"/>
                  <a:gd name="T19" fmla="*/ 64 h 70"/>
                  <a:gd name="T20" fmla="*/ 44 w 94"/>
                  <a:gd name="T21" fmla="*/ 68 h 70"/>
                  <a:gd name="T22" fmla="*/ 47 w 94"/>
                  <a:gd name="T23" fmla="*/ 70 h 70"/>
                  <a:gd name="T24" fmla="*/ 50 w 94"/>
                  <a:gd name="T25" fmla="*/ 68 h 70"/>
                  <a:gd name="T26" fmla="*/ 92 w 94"/>
                  <a:gd name="T27" fmla="*/ 16 h 70"/>
                  <a:gd name="T28" fmla="*/ 93 w 94"/>
                  <a:gd name="T29"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70">
                    <a:moveTo>
                      <a:pt x="93" y="10"/>
                    </a:moveTo>
                    <a:cubicBezTo>
                      <a:pt x="92" y="8"/>
                      <a:pt x="91" y="7"/>
                      <a:pt x="89" y="7"/>
                    </a:cubicBezTo>
                    <a:cubicBezTo>
                      <a:pt x="70" y="7"/>
                      <a:pt x="70" y="7"/>
                      <a:pt x="70" y="7"/>
                    </a:cubicBezTo>
                    <a:cubicBezTo>
                      <a:pt x="70" y="0"/>
                      <a:pt x="70" y="0"/>
                      <a:pt x="70" y="0"/>
                    </a:cubicBezTo>
                    <a:cubicBezTo>
                      <a:pt x="23" y="0"/>
                      <a:pt x="23" y="0"/>
                      <a:pt x="23" y="0"/>
                    </a:cubicBezTo>
                    <a:cubicBezTo>
                      <a:pt x="23" y="7"/>
                      <a:pt x="23" y="7"/>
                      <a:pt x="23" y="7"/>
                    </a:cubicBezTo>
                    <a:cubicBezTo>
                      <a:pt x="4" y="7"/>
                      <a:pt x="4" y="7"/>
                      <a:pt x="4" y="7"/>
                    </a:cubicBezTo>
                    <a:cubicBezTo>
                      <a:pt x="3" y="7"/>
                      <a:pt x="1" y="8"/>
                      <a:pt x="0" y="10"/>
                    </a:cubicBezTo>
                    <a:cubicBezTo>
                      <a:pt x="0" y="12"/>
                      <a:pt x="0" y="14"/>
                      <a:pt x="1" y="16"/>
                    </a:cubicBezTo>
                    <a:cubicBezTo>
                      <a:pt x="40" y="64"/>
                      <a:pt x="40" y="64"/>
                      <a:pt x="40" y="64"/>
                    </a:cubicBezTo>
                    <a:cubicBezTo>
                      <a:pt x="44" y="68"/>
                      <a:pt x="44" y="68"/>
                      <a:pt x="44" y="68"/>
                    </a:cubicBezTo>
                    <a:cubicBezTo>
                      <a:pt x="44" y="69"/>
                      <a:pt x="45" y="70"/>
                      <a:pt x="47" y="70"/>
                    </a:cubicBezTo>
                    <a:cubicBezTo>
                      <a:pt x="48" y="70"/>
                      <a:pt x="49" y="69"/>
                      <a:pt x="50" y="68"/>
                    </a:cubicBezTo>
                    <a:cubicBezTo>
                      <a:pt x="92" y="16"/>
                      <a:pt x="92" y="16"/>
                      <a:pt x="92" y="16"/>
                    </a:cubicBezTo>
                    <a:cubicBezTo>
                      <a:pt x="93" y="14"/>
                      <a:pt x="94" y="12"/>
                      <a:pt x="93" y="10"/>
                    </a:cubicBezTo>
                    <a:close/>
                  </a:path>
                </a:pathLst>
              </a:custGeom>
              <a:solidFill>
                <a:srgbClr val="275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fr-FR" dirty="0">
                  <a:solidFill>
                    <a:srgbClr val="333333"/>
                  </a:solidFill>
                  <a:latin typeface="Calibri" panose="020F0502020204030204" pitchFamily="34" charset="0"/>
                  <a:cs typeface="Calibri" panose="020F0502020204030204" pitchFamily="34" charset="0"/>
                </a:endParaRPr>
              </a:p>
            </p:txBody>
          </p:sp>
        </p:grpSp>
        <p:sp>
          <p:nvSpPr>
            <p:cNvPr id="61" name="TextBox 151">
              <a:extLst>
                <a:ext uri="{FF2B5EF4-FFF2-40B4-BE49-F238E27FC236}">
                  <a16:creationId xmlns:a16="http://schemas.microsoft.com/office/drawing/2014/main" id="{BD758C10-E422-46D1-990A-597FA23395E9}"/>
                </a:ext>
              </a:extLst>
            </p:cNvPr>
            <p:cNvSpPr txBox="1"/>
            <p:nvPr/>
          </p:nvSpPr>
          <p:spPr>
            <a:xfrm>
              <a:off x="9417059" y="2242912"/>
              <a:ext cx="1800000" cy="307777"/>
            </a:xfrm>
            <a:prstGeom prst="rect">
              <a:avLst/>
            </a:prstGeom>
            <a:noFill/>
          </p:spPr>
          <p:txBody>
            <a:bodyPr wrap="square">
              <a:spAutoFit/>
            </a:bodyPr>
            <a:lstStyle/>
            <a:p>
              <a:pPr algn="ctr" eaLnBrk="0" fontAlgn="base" hangingPunct="0">
                <a:spcBef>
                  <a:spcPct val="0"/>
                </a:spcBef>
                <a:spcAft>
                  <a:spcPct val="0"/>
                </a:spcAft>
              </a:pPr>
              <a:r>
                <a:rPr lang="fr-FR" sz="1400" b="1" dirty="0">
                  <a:solidFill>
                    <a:srgbClr val="27507C"/>
                  </a:solidFill>
                  <a:latin typeface="Calibri" panose="020F0502020204030204" pitchFamily="34" charset="0"/>
                  <a:cs typeface="Calibri" panose="020F0502020204030204" pitchFamily="34" charset="0"/>
                </a:rPr>
                <a:t>Téléchargement</a:t>
              </a:r>
            </a:p>
          </p:txBody>
        </p:sp>
      </p:grpSp>
      <p:grpSp>
        <p:nvGrpSpPr>
          <p:cNvPr id="66" name="Group 156">
            <a:extLst>
              <a:ext uri="{FF2B5EF4-FFF2-40B4-BE49-F238E27FC236}">
                <a16:creationId xmlns:a16="http://schemas.microsoft.com/office/drawing/2014/main" id="{E105D1A6-7009-4727-95A5-C00358AABDDF}"/>
              </a:ext>
            </a:extLst>
          </p:cNvPr>
          <p:cNvGrpSpPr/>
          <p:nvPr/>
        </p:nvGrpSpPr>
        <p:grpSpPr>
          <a:xfrm>
            <a:off x="94889" y="4835348"/>
            <a:ext cx="1800000" cy="685669"/>
            <a:chOff x="6399726" y="1864974"/>
            <a:chExt cx="1800000" cy="685669"/>
          </a:xfrm>
        </p:grpSpPr>
        <p:sp>
          <p:nvSpPr>
            <p:cNvPr id="67" name="TextBox 157">
              <a:extLst>
                <a:ext uri="{FF2B5EF4-FFF2-40B4-BE49-F238E27FC236}">
                  <a16:creationId xmlns:a16="http://schemas.microsoft.com/office/drawing/2014/main" id="{5E7454B3-F1B1-43CD-BE58-999FA75CBA42}"/>
                </a:ext>
              </a:extLst>
            </p:cNvPr>
            <p:cNvSpPr txBox="1"/>
            <p:nvPr/>
          </p:nvSpPr>
          <p:spPr>
            <a:xfrm>
              <a:off x="6399726" y="2242866"/>
              <a:ext cx="1800000" cy="307777"/>
            </a:xfrm>
            <a:prstGeom prst="rect">
              <a:avLst/>
            </a:prstGeom>
            <a:noFill/>
          </p:spPr>
          <p:txBody>
            <a:bodyPr wrap="square">
              <a:spAutoFit/>
            </a:bodyPr>
            <a:lstStyle/>
            <a:p>
              <a:pPr algn="ctr" eaLnBrk="0" fontAlgn="base" hangingPunct="0">
                <a:spcBef>
                  <a:spcPct val="0"/>
                </a:spcBef>
                <a:spcAft>
                  <a:spcPct val="0"/>
                </a:spcAft>
              </a:pPr>
              <a:r>
                <a:rPr lang="fr-FR" sz="1400" b="1" dirty="0">
                  <a:solidFill>
                    <a:srgbClr val="27507C"/>
                  </a:solidFill>
                  <a:latin typeface="Calibri" panose="020F0502020204030204" pitchFamily="34" charset="0"/>
                  <a:cs typeface="Calibri" panose="020F0502020204030204" pitchFamily="34" charset="0"/>
                </a:rPr>
                <a:t>Alimentation</a:t>
              </a:r>
            </a:p>
          </p:txBody>
        </p:sp>
        <p:pic>
          <p:nvPicPr>
            <p:cNvPr id="68" name="Graphic 158" descr="Upload with solid fill">
              <a:extLst>
                <a:ext uri="{FF2B5EF4-FFF2-40B4-BE49-F238E27FC236}">
                  <a16:creationId xmlns:a16="http://schemas.microsoft.com/office/drawing/2014/main" id="{D14407B2-8A87-4AF5-BB5B-C7F32D108C2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091081" y="1864974"/>
              <a:ext cx="468000" cy="468000"/>
            </a:xfrm>
            <a:prstGeom prst="rect">
              <a:avLst/>
            </a:prstGeom>
          </p:spPr>
        </p:pic>
      </p:grpSp>
      <p:pic>
        <p:nvPicPr>
          <p:cNvPr id="69" name="Picture 2" descr="Check Icon 2022865">
            <a:extLst>
              <a:ext uri="{FF2B5EF4-FFF2-40B4-BE49-F238E27FC236}">
                <a16:creationId xmlns:a16="http://schemas.microsoft.com/office/drawing/2014/main" id="{7C0016E3-8B7B-4A86-8264-CCF597B659D4}"/>
              </a:ext>
            </a:extLst>
          </p:cNvPr>
          <p:cNvPicPr>
            <a:picLocks noChangeAspect="1" noChangeArrowheads="1"/>
          </p:cNvPicPr>
          <p:nvPr/>
        </p:nvPicPr>
        <p:blipFill rotWithShape="1">
          <a:blip r:embed="rId7">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4942580" y="3234232"/>
            <a:ext cx="799858" cy="57194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heck Icon 2022865">
            <a:extLst>
              <a:ext uri="{FF2B5EF4-FFF2-40B4-BE49-F238E27FC236}">
                <a16:creationId xmlns:a16="http://schemas.microsoft.com/office/drawing/2014/main" id="{F20FA55D-2D50-476E-995D-162C9CD219E8}"/>
              </a:ext>
            </a:extLst>
          </p:cNvPr>
          <p:cNvPicPr>
            <a:picLocks noChangeAspect="1" noChangeArrowheads="1"/>
          </p:cNvPicPr>
          <p:nvPr/>
        </p:nvPicPr>
        <p:blipFill rotWithShape="1">
          <a:blip r:embed="rId7">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10011665" y="4945874"/>
            <a:ext cx="799858" cy="57194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163">
            <a:extLst>
              <a:ext uri="{FF2B5EF4-FFF2-40B4-BE49-F238E27FC236}">
                <a16:creationId xmlns:a16="http://schemas.microsoft.com/office/drawing/2014/main" id="{C65B8E36-9E4A-4509-8284-F91FCE5DCBF9}"/>
              </a:ext>
            </a:extLst>
          </p:cNvPr>
          <p:cNvSpPr txBox="1"/>
          <p:nvPr/>
        </p:nvSpPr>
        <p:spPr>
          <a:xfrm>
            <a:off x="7251867" y="5362915"/>
            <a:ext cx="1688543" cy="553998"/>
          </a:xfrm>
          <a:prstGeom prst="rect">
            <a:avLst/>
          </a:prstGeom>
          <a:noFill/>
        </p:spPr>
        <p:txBody>
          <a:bodyPr wrap="square" rtlCol="0">
            <a:spAutoFit/>
          </a:bodyPr>
          <a:lstStyle/>
          <a:p>
            <a:pPr eaLnBrk="0" fontAlgn="base" hangingPunct="0">
              <a:spcBef>
                <a:spcPct val="0"/>
              </a:spcBef>
              <a:spcAft>
                <a:spcPct val="0"/>
              </a:spcAft>
            </a:pPr>
            <a:r>
              <a:rPr lang="fr-FR" sz="1000" kern="600" dirty="0">
                <a:solidFill>
                  <a:srgbClr val="9BBB59">
                    <a:lumMod val="75000"/>
                  </a:srgbClr>
                </a:solidFill>
                <a:latin typeface="Calibri" panose="020F0502020204030204" pitchFamily="34" charset="0"/>
                <a:cs typeface="Calibri" panose="020F0502020204030204" pitchFamily="34" charset="0"/>
              </a:rPr>
              <a:t>Possible pour les secrétaires médicaux du secteur libéral ou dans les EHPAD.</a:t>
            </a:r>
          </a:p>
        </p:txBody>
      </p:sp>
      <p:pic>
        <p:nvPicPr>
          <p:cNvPr id="72" name="Picture 2" descr="Check Icon 2022865">
            <a:extLst>
              <a:ext uri="{FF2B5EF4-FFF2-40B4-BE49-F238E27FC236}">
                <a16:creationId xmlns:a16="http://schemas.microsoft.com/office/drawing/2014/main" id="{01551EFC-9094-4A90-A56E-0DE91A50F3F1}"/>
              </a:ext>
            </a:extLst>
          </p:cNvPr>
          <p:cNvPicPr>
            <a:picLocks noChangeAspect="1" noChangeArrowheads="1"/>
          </p:cNvPicPr>
          <p:nvPr/>
        </p:nvPicPr>
        <p:blipFill rotWithShape="1">
          <a:blip r:embed="rId7">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2454922" y="3234232"/>
            <a:ext cx="799858" cy="57194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heck Icon 2022865">
            <a:extLst>
              <a:ext uri="{FF2B5EF4-FFF2-40B4-BE49-F238E27FC236}">
                <a16:creationId xmlns:a16="http://schemas.microsoft.com/office/drawing/2014/main" id="{0A312588-8F7E-47BE-B058-5199F951807C}"/>
              </a:ext>
            </a:extLst>
          </p:cNvPr>
          <p:cNvPicPr>
            <a:picLocks noChangeAspect="1" noChangeArrowheads="1"/>
          </p:cNvPicPr>
          <p:nvPr/>
        </p:nvPicPr>
        <p:blipFill rotWithShape="1">
          <a:blip r:embed="rId7">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2471410" y="4945874"/>
            <a:ext cx="799858" cy="571940"/>
          </a:xfrm>
          <a:prstGeom prst="rect">
            <a:avLst/>
          </a:prstGeom>
          <a:noFill/>
          <a:extLst>
            <a:ext uri="{909E8E84-426E-40DD-AFC4-6F175D3DCCD1}">
              <a14:hiddenFill xmlns:a14="http://schemas.microsoft.com/office/drawing/2010/main">
                <a:solidFill>
                  <a:srgbClr val="FFFFFF"/>
                </a:solidFill>
              </a14:hiddenFill>
            </a:ext>
          </a:extLst>
        </p:spPr>
      </p:pic>
      <p:pic>
        <p:nvPicPr>
          <p:cNvPr id="74" name="Graphic 169" descr="Close with solid fill">
            <a:extLst>
              <a:ext uri="{FF2B5EF4-FFF2-40B4-BE49-F238E27FC236}">
                <a16:creationId xmlns:a16="http://schemas.microsoft.com/office/drawing/2014/main" id="{50E48BFB-DE2D-4D62-B3C5-77FC2E3793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553052" y="3196202"/>
            <a:ext cx="648000" cy="648000"/>
          </a:xfrm>
          <a:prstGeom prst="rect">
            <a:avLst/>
          </a:prstGeom>
        </p:spPr>
      </p:pic>
      <p:pic>
        <p:nvPicPr>
          <p:cNvPr id="75" name="Graphic 170" descr="Close with solid fill">
            <a:extLst>
              <a:ext uri="{FF2B5EF4-FFF2-40B4-BE49-F238E27FC236}">
                <a16:creationId xmlns:a16="http://schemas.microsoft.com/office/drawing/2014/main" id="{1F41E69C-BC29-4C5D-8AF7-64DD72C7000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553052" y="4010882"/>
            <a:ext cx="648000" cy="648000"/>
          </a:xfrm>
          <a:prstGeom prst="rect">
            <a:avLst/>
          </a:prstGeom>
        </p:spPr>
      </p:pic>
      <p:pic>
        <p:nvPicPr>
          <p:cNvPr id="76" name="Graphic 172" descr="Close with solid fill">
            <a:extLst>
              <a:ext uri="{FF2B5EF4-FFF2-40B4-BE49-F238E27FC236}">
                <a16:creationId xmlns:a16="http://schemas.microsoft.com/office/drawing/2014/main" id="{F4157EB3-951E-49D8-8C78-9BAE5FA074D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087594" y="3196202"/>
            <a:ext cx="648000" cy="648000"/>
          </a:xfrm>
          <a:prstGeom prst="rect">
            <a:avLst/>
          </a:prstGeom>
        </p:spPr>
      </p:pic>
      <p:pic>
        <p:nvPicPr>
          <p:cNvPr id="77" name="Graphic 173" descr="Close with solid fill">
            <a:extLst>
              <a:ext uri="{FF2B5EF4-FFF2-40B4-BE49-F238E27FC236}">
                <a16:creationId xmlns:a16="http://schemas.microsoft.com/office/drawing/2014/main" id="{B9A67264-1800-411A-B757-C625FB33253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087594" y="4010882"/>
            <a:ext cx="648000" cy="648000"/>
          </a:xfrm>
          <a:prstGeom prst="rect">
            <a:avLst/>
          </a:prstGeom>
        </p:spPr>
      </p:pic>
      <p:pic>
        <p:nvPicPr>
          <p:cNvPr id="78" name="Picture 2" descr="Check Icon 2022865">
            <a:extLst>
              <a:ext uri="{FF2B5EF4-FFF2-40B4-BE49-F238E27FC236}">
                <a16:creationId xmlns:a16="http://schemas.microsoft.com/office/drawing/2014/main" id="{F4D4872B-6CAD-4F0F-B471-F7667A83D940}"/>
              </a:ext>
            </a:extLst>
          </p:cNvPr>
          <p:cNvPicPr>
            <a:picLocks noChangeAspect="1" noChangeArrowheads="1"/>
          </p:cNvPicPr>
          <p:nvPr/>
        </p:nvPicPr>
        <p:blipFill rotWithShape="1">
          <a:blip r:embed="rId7">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4942580" y="4945874"/>
            <a:ext cx="799858" cy="57194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heck Icon 2022865">
            <a:extLst>
              <a:ext uri="{FF2B5EF4-FFF2-40B4-BE49-F238E27FC236}">
                <a16:creationId xmlns:a16="http://schemas.microsoft.com/office/drawing/2014/main" id="{92D69522-247A-4263-98A6-85EAA9DD0FDA}"/>
              </a:ext>
            </a:extLst>
          </p:cNvPr>
          <p:cNvPicPr>
            <a:picLocks noChangeAspect="1" noChangeArrowheads="1"/>
          </p:cNvPicPr>
          <p:nvPr/>
        </p:nvPicPr>
        <p:blipFill rotWithShape="1">
          <a:blip r:embed="rId7">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2471410" y="4048912"/>
            <a:ext cx="799858" cy="57194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heck Icon 2022865">
            <a:extLst>
              <a:ext uri="{FF2B5EF4-FFF2-40B4-BE49-F238E27FC236}">
                <a16:creationId xmlns:a16="http://schemas.microsoft.com/office/drawing/2014/main" id="{54D6540A-2507-44FC-B261-2B7ABF87EF36}"/>
              </a:ext>
            </a:extLst>
          </p:cNvPr>
          <p:cNvPicPr>
            <a:picLocks noChangeAspect="1" noChangeArrowheads="1"/>
          </p:cNvPicPr>
          <p:nvPr/>
        </p:nvPicPr>
        <p:blipFill rotWithShape="1">
          <a:blip r:embed="rId7">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4942580" y="4048912"/>
            <a:ext cx="799858" cy="57194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heck Icon 2022865">
            <a:extLst>
              <a:ext uri="{FF2B5EF4-FFF2-40B4-BE49-F238E27FC236}">
                <a16:creationId xmlns:a16="http://schemas.microsoft.com/office/drawing/2014/main" id="{B03BE208-F31C-4647-B790-021B76E41509}"/>
              </a:ext>
            </a:extLst>
          </p:cNvPr>
          <p:cNvPicPr>
            <a:picLocks noChangeAspect="1" noChangeArrowheads="1"/>
          </p:cNvPicPr>
          <p:nvPr/>
        </p:nvPicPr>
        <p:blipFill rotWithShape="1">
          <a:blip r:embed="rId7">
            <a:duotone>
              <a:srgbClr val="9BBB59">
                <a:shade val="45000"/>
                <a:satMod val="135000"/>
              </a:srgbClr>
              <a:prstClr val="white"/>
            </a:duotone>
            <a:extLst>
              <a:ext uri="{28A0092B-C50C-407E-A947-70E740481C1C}">
                <a14:useLocalDpi xmlns:a14="http://schemas.microsoft.com/office/drawing/2010/main" val="0"/>
              </a:ext>
            </a:extLst>
          </a:blip>
          <a:srcRect l="30123" t="34404" r="27889" b="35573"/>
          <a:stretch/>
        </p:blipFill>
        <p:spPr bwMode="auto">
          <a:xfrm>
            <a:off x="7477123" y="4945874"/>
            <a:ext cx="799858" cy="571940"/>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2">
            <a:extLst>
              <a:ext uri="{FF2B5EF4-FFF2-40B4-BE49-F238E27FC236}">
                <a16:creationId xmlns:a16="http://schemas.microsoft.com/office/drawing/2014/main" id="{B44A0EF4-0075-42DB-B858-19E8474E62E1}"/>
              </a:ext>
            </a:extLst>
          </p:cNvPr>
          <p:cNvSpPr txBox="1"/>
          <p:nvPr/>
        </p:nvSpPr>
        <p:spPr>
          <a:xfrm>
            <a:off x="3748696" y="2074706"/>
            <a:ext cx="2852769" cy="369332"/>
          </a:xfrm>
          <a:prstGeom prst="rect">
            <a:avLst/>
          </a:prstGeom>
          <a:solidFill>
            <a:schemeClr val="bg1"/>
          </a:solidFill>
        </p:spPr>
        <p:txBody>
          <a:bodyPr wrap="none" rtlCol="0">
            <a:spAutoFit/>
          </a:bodyPr>
          <a:lstStyle/>
          <a:p>
            <a:r>
              <a:rPr lang="fr-FR" b="1" cap="all" dirty="0">
                <a:latin typeface="Calibri" panose="020F0502020204030204" pitchFamily="34" charset="0"/>
                <a:cs typeface="Calibri" panose="020F0502020204030204" pitchFamily="34" charset="0"/>
              </a:rPr>
              <a:t>Professionnels de santé</a:t>
            </a:r>
          </a:p>
        </p:txBody>
      </p:sp>
      <p:sp>
        <p:nvSpPr>
          <p:cNvPr id="83" name="Rectangle: Rounded Corners 41">
            <a:extLst>
              <a:ext uri="{FF2B5EF4-FFF2-40B4-BE49-F238E27FC236}">
                <a16:creationId xmlns:a16="http://schemas.microsoft.com/office/drawing/2014/main" id="{16A91D94-96D5-4656-9F98-6C8303BFC8E4}"/>
              </a:ext>
            </a:extLst>
          </p:cNvPr>
          <p:cNvSpPr/>
          <p:nvPr/>
        </p:nvSpPr>
        <p:spPr>
          <a:xfrm>
            <a:off x="9098906" y="2224600"/>
            <a:ext cx="2594433" cy="3641033"/>
          </a:xfrm>
          <a:prstGeom prst="roundRect">
            <a:avLst>
              <a:gd name="adj" fmla="val 9582"/>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cs typeface="Calibri" panose="020F0502020204030204" pitchFamily="34" charset="0"/>
            </a:endParaRPr>
          </a:p>
        </p:txBody>
      </p:sp>
      <p:sp>
        <p:nvSpPr>
          <p:cNvPr id="84" name="TextBox 42">
            <a:extLst>
              <a:ext uri="{FF2B5EF4-FFF2-40B4-BE49-F238E27FC236}">
                <a16:creationId xmlns:a16="http://schemas.microsoft.com/office/drawing/2014/main" id="{D7C15EC2-6003-4B8C-BD22-7F57C10EC857}"/>
              </a:ext>
            </a:extLst>
          </p:cNvPr>
          <p:cNvSpPr txBox="1"/>
          <p:nvPr/>
        </p:nvSpPr>
        <p:spPr>
          <a:xfrm>
            <a:off x="9621153" y="2074706"/>
            <a:ext cx="1422056" cy="369332"/>
          </a:xfrm>
          <a:prstGeom prst="rect">
            <a:avLst/>
          </a:prstGeom>
          <a:solidFill>
            <a:schemeClr val="bg1"/>
          </a:solidFill>
        </p:spPr>
        <p:txBody>
          <a:bodyPr wrap="none" rtlCol="0">
            <a:spAutoFit/>
          </a:bodyPr>
          <a:lstStyle/>
          <a:p>
            <a:r>
              <a:rPr lang="fr-FR" b="1" cap="all" dirty="0">
                <a:solidFill>
                  <a:schemeClr val="tx2"/>
                </a:solidFill>
                <a:latin typeface="Calibri" panose="020F0502020204030204" pitchFamily="34" charset="0"/>
                <a:cs typeface="Calibri" panose="020F0502020204030204" pitchFamily="34" charset="0"/>
              </a:rPr>
              <a:t>Structures</a:t>
            </a:r>
          </a:p>
        </p:txBody>
      </p:sp>
      <p:sp>
        <p:nvSpPr>
          <p:cNvPr id="85" name="Text Placeholder 6">
            <a:extLst>
              <a:ext uri="{FF2B5EF4-FFF2-40B4-BE49-F238E27FC236}">
                <a16:creationId xmlns:a16="http://schemas.microsoft.com/office/drawing/2014/main" id="{E4948562-71E6-474F-9626-F9BE01323F4A}"/>
              </a:ext>
            </a:extLst>
          </p:cNvPr>
          <p:cNvSpPr txBox="1">
            <a:spLocks/>
          </p:cNvSpPr>
          <p:nvPr/>
        </p:nvSpPr>
        <p:spPr>
          <a:xfrm>
            <a:off x="94889" y="1278700"/>
            <a:ext cx="11599771" cy="974410"/>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
                <a:prstClr val="white">
                  <a:lumMod val="65000"/>
                </a:prstClr>
              </a:buClr>
              <a:buSzTx/>
              <a:buFontTx/>
              <a:buNone/>
              <a:tabLst/>
              <a:defRPr/>
            </a:pPr>
            <a:r>
              <a:rPr kumimoji="0" lang="fr-FR" sz="1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Le Professionnel peut s’authentifier au DMP en utilisant sa carte de professionnel (CPx). Le Professionnel aura prochainement la possibilité de s’authentifier au DMP via Pro Santé Connect en utilisant sa CPS électronique : la e-CPS.</a:t>
            </a:r>
          </a:p>
          <a:p>
            <a:pPr marL="0" marR="0" lvl="0" indent="0" algn="just" defTabSz="914400" rtl="0" eaLnBrk="0" fontAlgn="base" latinLnBrk="0" hangingPunct="0">
              <a:lnSpc>
                <a:spcPct val="100000"/>
              </a:lnSpc>
              <a:spcBef>
                <a:spcPct val="0"/>
              </a:spcBef>
              <a:spcAft>
                <a:spcPct val="0"/>
              </a:spcAft>
              <a:buClr>
                <a:prstClr val="white">
                  <a:lumMod val="65000"/>
                </a:prstClr>
              </a:buClr>
              <a:buSzTx/>
              <a:buFontTx/>
              <a:buNone/>
              <a:tabLst/>
              <a:defRPr/>
            </a:pPr>
            <a:r>
              <a:rPr lang="fr-FR" sz="1400" kern="0" dirty="0">
                <a:latin typeface="Calibri" panose="020F0502020204030204" pitchFamily="34" charset="0"/>
                <a:cs typeface="Calibri" panose="020F0502020204030204" pitchFamily="34" charset="0"/>
              </a:rPr>
              <a:t>Les structures peuvent alimenter le DMP en s’authentifiant via un certificat serveur applicatif (CSA).</a:t>
            </a:r>
            <a:endParaRPr kumimoji="0" lang="fr-FR" sz="1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95613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p:txBody>
          <a:bodyPr>
            <a:normAutofit/>
          </a:bodyPr>
          <a:lstStyle/>
          <a:p>
            <a:r>
              <a:rPr lang="fr-FR" dirty="0" smtClean="0"/>
              <a:t>La consultation du DMP par les professionnels de santé</a:t>
            </a:r>
            <a:endParaRPr lang="fr-FR" dirty="0"/>
          </a:p>
        </p:txBody>
      </p:sp>
      <p:sp>
        <p:nvSpPr>
          <p:cNvPr id="108" name="Rectangle 107">
            <a:extLst>
              <a:ext uri="{FF2B5EF4-FFF2-40B4-BE49-F238E27FC236}">
                <a16:creationId xmlns:a16="http://schemas.microsoft.com/office/drawing/2014/main" id="{4CD23C3A-CECD-43F4-95F9-FC9321D3DA86}"/>
              </a:ext>
            </a:extLst>
          </p:cNvPr>
          <p:cNvSpPr/>
          <p:nvPr/>
        </p:nvSpPr>
        <p:spPr>
          <a:xfrm>
            <a:off x="498660" y="2295849"/>
            <a:ext cx="5359529" cy="2968357"/>
          </a:xfrm>
          <a:prstGeom prst="rect">
            <a:avLst/>
          </a:prstGeom>
          <a:noFill/>
          <a:ln w="12700" cap="flat" cmpd="sng" algn="ctr">
            <a:solidFill>
              <a:srgbClr val="0C419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sp>
        <p:nvSpPr>
          <p:cNvPr id="109" name="TextBox 2">
            <a:extLst>
              <a:ext uri="{FF2B5EF4-FFF2-40B4-BE49-F238E27FC236}">
                <a16:creationId xmlns:a16="http://schemas.microsoft.com/office/drawing/2014/main" id="{C11CC882-4C13-4EF2-9A2E-EBBA8A8910CF}"/>
              </a:ext>
            </a:extLst>
          </p:cNvPr>
          <p:cNvSpPr txBox="1"/>
          <p:nvPr/>
        </p:nvSpPr>
        <p:spPr>
          <a:xfrm>
            <a:off x="1106957" y="2141662"/>
            <a:ext cx="4142935"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all" spc="0" normalizeH="0" baseline="0" noProof="0" dirty="0" smtClean="0">
                <a:ln>
                  <a:noFill/>
                </a:ln>
                <a:solidFill>
                  <a:srgbClr val="0C419A"/>
                </a:solidFill>
                <a:effectLst/>
                <a:uLnTx/>
                <a:uFillTx/>
                <a:latin typeface="Calibri" panose="020F0502020204030204" pitchFamily="34" charset="0"/>
                <a:cs typeface="Calibri" panose="020F0502020204030204" pitchFamily="34" charset="0"/>
              </a:rPr>
              <a:t>Comment consulter un DMP ?</a:t>
            </a:r>
          </a:p>
        </p:txBody>
      </p:sp>
      <p:sp>
        <p:nvSpPr>
          <p:cNvPr id="110" name="TextBox 6">
            <a:extLst>
              <a:ext uri="{FF2B5EF4-FFF2-40B4-BE49-F238E27FC236}">
                <a16:creationId xmlns:a16="http://schemas.microsoft.com/office/drawing/2014/main" id="{5099E33F-F15D-4A69-BC83-485CD9217DDC}"/>
              </a:ext>
            </a:extLst>
          </p:cNvPr>
          <p:cNvSpPr txBox="1"/>
          <p:nvPr/>
        </p:nvSpPr>
        <p:spPr>
          <a:xfrm>
            <a:off x="2682435" y="3076746"/>
            <a:ext cx="3115615" cy="584775"/>
          </a:xfrm>
          <a:prstGeom prst="rect">
            <a:avLst/>
          </a:prstGeom>
          <a:noFill/>
        </p:spPr>
        <p:txBody>
          <a:bodyPr wrap="square" rtlCol="0">
            <a:spAutoFit/>
          </a:bodyPr>
          <a:lstStyle/>
          <a:p>
            <a:pPr algn="ctr"/>
            <a:r>
              <a:rPr lang="fr-FR" sz="1600" b="1" dirty="0">
                <a:solidFill>
                  <a:srgbClr val="D21243"/>
                </a:solidFill>
                <a:latin typeface="Calibri" panose="020F0502020204030204" pitchFamily="34" charset="0"/>
                <a:cs typeface="Calibri" panose="020F0502020204030204" pitchFamily="34" charset="0"/>
              </a:rPr>
              <a:t>Connexion avec une carte CPS </a:t>
            </a:r>
          </a:p>
          <a:p>
            <a:pPr algn="ctr"/>
            <a:r>
              <a:rPr lang="fr-FR" sz="1600" i="1" dirty="0">
                <a:solidFill>
                  <a:srgbClr val="545859"/>
                </a:solidFill>
                <a:latin typeface="Calibri" panose="020F0502020204030204" pitchFamily="34" charset="0"/>
                <a:cs typeface="Calibri" panose="020F0502020204030204" pitchFamily="34" charset="0"/>
              </a:rPr>
              <a:t>(e-CPS à venir)</a:t>
            </a:r>
          </a:p>
        </p:txBody>
      </p:sp>
      <p:sp>
        <p:nvSpPr>
          <p:cNvPr id="111" name="Oval 8">
            <a:extLst>
              <a:ext uri="{FF2B5EF4-FFF2-40B4-BE49-F238E27FC236}">
                <a16:creationId xmlns:a16="http://schemas.microsoft.com/office/drawing/2014/main" id="{D406F3D2-8C45-4FD8-A4D5-76B47106D800}"/>
              </a:ext>
            </a:extLst>
          </p:cNvPr>
          <p:cNvSpPr>
            <a:spLocks noChangeAspect="1"/>
          </p:cNvSpPr>
          <p:nvPr/>
        </p:nvSpPr>
        <p:spPr>
          <a:xfrm>
            <a:off x="928581" y="4259748"/>
            <a:ext cx="252000" cy="252000"/>
          </a:xfrm>
          <a:prstGeom prst="ellipse">
            <a:avLst/>
          </a:prstGeom>
          <a:solidFill>
            <a:srgbClr val="2A9C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112" name="Straight Connector 10">
            <a:extLst>
              <a:ext uri="{FF2B5EF4-FFF2-40B4-BE49-F238E27FC236}">
                <a16:creationId xmlns:a16="http://schemas.microsoft.com/office/drawing/2014/main" id="{BFEF3B33-519F-42F9-B1C5-A52738B4875D}"/>
              </a:ext>
            </a:extLst>
          </p:cNvPr>
          <p:cNvCxnSpPr>
            <a:cxnSpLocks/>
            <a:stCxn id="126" idx="4"/>
            <a:endCxn id="111" idx="0"/>
          </p:cNvCxnSpPr>
          <p:nvPr/>
        </p:nvCxnSpPr>
        <p:spPr>
          <a:xfrm>
            <a:off x="1054581" y="3464356"/>
            <a:ext cx="0" cy="795392"/>
          </a:xfrm>
          <a:prstGeom prst="line">
            <a:avLst/>
          </a:prstGeom>
          <a:noFill/>
          <a:ln w="12700" cap="flat" cmpd="sng" algn="ctr">
            <a:solidFill>
              <a:srgbClr val="545859">
                <a:lumMod val="60000"/>
                <a:lumOff val="40000"/>
              </a:srgbClr>
            </a:solidFill>
            <a:prstDash val="solid"/>
            <a:miter lim="800000"/>
          </a:ln>
          <a:effectLst/>
        </p:spPr>
      </p:cxnSp>
      <p:pic>
        <p:nvPicPr>
          <p:cNvPr id="113" name="Picture 12">
            <a:extLst>
              <a:ext uri="{FF2B5EF4-FFF2-40B4-BE49-F238E27FC236}">
                <a16:creationId xmlns:a16="http://schemas.microsoft.com/office/drawing/2014/main" id="{AA8EC2AC-A4FC-4A31-B207-46E3973A9A8A}"/>
              </a:ext>
            </a:extLst>
          </p:cNvPr>
          <p:cNvPicPr>
            <a:picLocks noChangeAspect="1"/>
          </p:cNvPicPr>
          <p:nvPr/>
        </p:nvPicPr>
        <p:blipFill>
          <a:blip r:embed="rId2"/>
          <a:stretch>
            <a:fillRect/>
          </a:stretch>
        </p:blipFill>
        <p:spPr>
          <a:xfrm>
            <a:off x="1569275" y="4004791"/>
            <a:ext cx="1073565" cy="761915"/>
          </a:xfrm>
          <a:prstGeom prst="rect">
            <a:avLst/>
          </a:prstGeom>
        </p:spPr>
      </p:pic>
      <p:sp>
        <p:nvSpPr>
          <p:cNvPr id="114" name="TextBox 13">
            <a:extLst>
              <a:ext uri="{FF2B5EF4-FFF2-40B4-BE49-F238E27FC236}">
                <a16:creationId xmlns:a16="http://schemas.microsoft.com/office/drawing/2014/main" id="{BA4528EF-833B-4594-A6E9-257A3503F46E}"/>
              </a:ext>
            </a:extLst>
          </p:cNvPr>
          <p:cNvSpPr txBox="1"/>
          <p:nvPr/>
        </p:nvSpPr>
        <p:spPr>
          <a:xfrm>
            <a:off x="2642841" y="4124138"/>
            <a:ext cx="3215348" cy="830997"/>
          </a:xfrm>
          <a:prstGeom prst="rect">
            <a:avLst/>
          </a:prstGeom>
          <a:noFill/>
        </p:spPr>
        <p:txBody>
          <a:bodyPr wrap="square" rtlCol="0">
            <a:spAutoFit/>
          </a:bodyPr>
          <a:lstStyle/>
          <a:p>
            <a:pPr algn="ctr"/>
            <a:r>
              <a:rPr lang="fr-FR" sz="1600" b="1" dirty="0">
                <a:solidFill>
                  <a:srgbClr val="2A9CA9"/>
                </a:solidFill>
                <a:latin typeface="Calibri" panose="020F0502020204030204" pitchFamily="34" charset="0"/>
                <a:cs typeface="Calibri" panose="020F0502020204030204" pitchFamily="34" charset="0"/>
              </a:rPr>
              <a:t>Se connecter au DMP via leur logiciel métier* ou sur le site dmp.fr</a:t>
            </a:r>
          </a:p>
        </p:txBody>
      </p:sp>
      <p:pic>
        <p:nvPicPr>
          <p:cNvPr id="115" name="Picture 2" descr="See the source image">
            <a:extLst>
              <a:ext uri="{FF2B5EF4-FFF2-40B4-BE49-F238E27FC236}">
                <a16:creationId xmlns:a16="http://schemas.microsoft.com/office/drawing/2014/main" id="{D2205ECB-A1D3-4691-981C-7DC88A53A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568" y="3093828"/>
            <a:ext cx="774978" cy="489056"/>
          </a:xfrm>
          <a:prstGeom prst="rect">
            <a:avLst/>
          </a:prstGeom>
          <a:noFill/>
          <a:ln w="3175">
            <a:solidFill>
              <a:srgbClr val="D21243"/>
            </a:solidFill>
          </a:ln>
          <a:extLst>
            <a:ext uri="{909E8E84-426E-40DD-AFC4-6F175D3DCCD1}">
              <a14:hiddenFill xmlns:a14="http://schemas.microsoft.com/office/drawing/2010/main">
                <a:solidFill>
                  <a:srgbClr val="FFFFFF"/>
                </a:solidFill>
              </a14:hiddenFill>
            </a:ext>
          </a:extLst>
        </p:spPr>
      </p:pic>
      <p:sp>
        <p:nvSpPr>
          <p:cNvPr id="116" name="Rectangle 115">
            <a:extLst>
              <a:ext uri="{FF2B5EF4-FFF2-40B4-BE49-F238E27FC236}">
                <a16:creationId xmlns:a16="http://schemas.microsoft.com/office/drawing/2014/main" id="{E22015E3-CA86-4BCF-9246-50F53916E27A}"/>
              </a:ext>
            </a:extLst>
          </p:cNvPr>
          <p:cNvSpPr/>
          <p:nvPr/>
        </p:nvSpPr>
        <p:spPr>
          <a:xfrm>
            <a:off x="6288110" y="2295849"/>
            <a:ext cx="5359529" cy="2968357"/>
          </a:xfrm>
          <a:prstGeom prst="rect">
            <a:avLst/>
          </a:prstGeom>
          <a:noFill/>
          <a:ln w="12700" cap="flat" cmpd="sng" algn="ctr">
            <a:solidFill>
              <a:srgbClr val="007F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sp>
        <p:nvSpPr>
          <p:cNvPr id="117" name="TextBox 22">
            <a:extLst>
              <a:ext uri="{FF2B5EF4-FFF2-40B4-BE49-F238E27FC236}">
                <a16:creationId xmlns:a16="http://schemas.microsoft.com/office/drawing/2014/main" id="{E9279D76-06E9-4F65-98E3-AD5837D80DA3}"/>
              </a:ext>
            </a:extLst>
          </p:cNvPr>
          <p:cNvSpPr txBox="1"/>
          <p:nvPr/>
        </p:nvSpPr>
        <p:spPr>
          <a:xfrm>
            <a:off x="6781841" y="2141662"/>
            <a:ext cx="4372067"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all" spc="0" normalizeH="0" baseline="0" noProof="0" dirty="0" smtClean="0">
                <a:ln>
                  <a:noFill/>
                </a:ln>
                <a:solidFill>
                  <a:srgbClr val="007FAD"/>
                </a:solidFill>
                <a:effectLst/>
                <a:uLnTx/>
                <a:uFillTx/>
                <a:latin typeface="Calibri" panose="020F0502020204030204" pitchFamily="34" charset="0"/>
                <a:cs typeface="Calibri" panose="020F0502020204030204" pitchFamily="34" charset="0"/>
              </a:rPr>
              <a:t>Quels documents consulter ?</a:t>
            </a:r>
          </a:p>
        </p:txBody>
      </p:sp>
      <p:sp>
        <p:nvSpPr>
          <p:cNvPr id="118" name="TextBox 20">
            <a:extLst>
              <a:ext uri="{FF2B5EF4-FFF2-40B4-BE49-F238E27FC236}">
                <a16:creationId xmlns:a16="http://schemas.microsoft.com/office/drawing/2014/main" id="{292ABE3E-DE16-4A8A-A1B7-10AC7F818A16}"/>
              </a:ext>
            </a:extLst>
          </p:cNvPr>
          <p:cNvSpPr txBox="1"/>
          <p:nvPr/>
        </p:nvSpPr>
        <p:spPr>
          <a:xfrm>
            <a:off x="6477000" y="2529825"/>
            <a:ext cx="4983480" cy="738664"/>
          </a:xfrm>
          <a:prstGeom prst="rect">
            <a:avLst/>
          </a:prstGeom>
          <a:noFill/>
        </p:spPr>
        <p:txBody>
          <a:bodyPr wrap="square" rtlCol="0">
            <a:spAutoFit/>
          </a:bodyPr>
          <a:lstStyle/>
          <a:p>
            <a:r>
              <a:rPr lang="fr-FR" sz="1400" dirty="0">
                <a:solidFill>
                  <a:srgbClr val="545859"/>
                </a:solidFill>
                <a:latin typeface="Calibri" panose="020F0502020204030204" pitchFamily="34" charset="0"/>
                <a:cs typeface="Calibri" panose="020F0502020204030204" pitchFamily="34" charset="0"/>
              </a:rPr>
              <a:t>La </a:t>
            </a:r>
            <a:r>
              <a:rPr lang="fr-FR" sz="1400" dirty="0">
                <a:solidFill>
                  <a:srgbClr val="0C419A"/>
                </a:solidFill>
                <a:latin typeface="Calibri" panose="020F0502020204030204" pitchFamily="34" charset="0"/>
                <a:cs typeface="Calibri" panose="020F0502020204030204" pitchFamily="34" charset="0"/>
                <a:hlinkClick r:id="rId4"/>
              </a:rPr>
              <a:t>Matrice d'habilitations des PS pour le DMP</a:t>
            </a:r>
            <a:r>
              <a:rPr lang="fr-FR" sz="1400" dirty="0">
                <a:solidFill>
                  <a:srgbClr val="545859"/>
                </a:solidFill>
                <a:latin typeface="Calibri" panose="020F0502020204030204" pitchFamily="34" charset="0"/>
                <a:cs typeface="Calibri" panose="020F0502020204030204" pitchFamily="34" charset="0"/>
              </a:rPr>
              <a:t> définit les droits de consultation pour chaque type de document en fonction code profession (spécialité et discipline) du professionnel. </a:t>
            </a:r>
          </a:p>
        </p:txBody>
      </p:sp>
      <p:sp>
        <p:nvSpPr>
          <p:cNvPr id="119" name="TextBox 32">
            <a:extLst>
              <a:ext uri="{FF2B5EF4-FFF2-40B4-BE49-F238E27FC236}">
                <a16:creationId xmlns:a16="http://schemas.microsoft.com/office/drawing/2014/main" id="{BAA394E5-43B6-4896-9B96-850EF7DA52F5}"/>
              </a:ext>
            </a:extLst>
          </p:cNvPr>
          <p:cNvSpPr txBox="1"/>
          <p:nvPr/>
        </p:nvSpPr>
        <p:spPr>
          <a:xfrm>
            <a:off x="7099914" y="3517878"/>
            <a:ext cx="1691640" cy="523220"/>
          </a:xfrm>
          <a:prstGeom prst="rect">
            <a:avLst/>
          </a:prstGeom>
          <a:noFill/>
        </p:spPr>
        <p:txBody>
          <a:bodyPr wrap="square" rtlCol="0">
            <a:spAutoFit/>
          </a:bodyPr>
          <a:lstStyle/>
          <a:p>
            <a:r>
              <a:rPr lang="fr-FR" sz="1400" dirty="0">
                <a:solidFill>
                  <a:srgbClr val="545859"/>
                </a:solidFill>
                <a:latin typeface="Calibri" panose="020F0502020204030204" pitchFamily="34" charset="0"/>
                <a:cs typeface="Calibri" panose="020F0502020204030204" pitchFamily="34" charset="0"/>
              </a:rPr>
              <a:t>Les ordonnances et prescriptions</a:t>
            </a:r>
          </a:p>
        </p:txBody>
      </p:sp>
      <p:sp>
        <p:nvSpPr>
          <p:cNvPr id="120" name="TextBox 35">
            <a:extLst>
              <a:ext uri="{FF2B5EF4-FFF2-40B4-BE49-F238E27FC236}">
                <a16:creationId xmlns:a16="http://schemas.microsoft.com/office/drawing/2014/main" id="{A10EDBDB-DC62-4842-A3D4-A10C2820429E}"/>
              </a:ext>
            </a:extLst>
          </p:cNvPr>
          <p:cNvSpPr txBox="1"/>
          <p:nvPr/>
        </p:nvSpPr>
        <p:spPr>
          <a:xfrm>
            <a:off x="7099913" y="4111227"/>
            <a:ext cx="2018013" cy="523220"/>
          </a:xfrm>
          <a:prstGeom prst="rect">
            <a:avLst/>
          </a:prstGeom>
          <a:noFill/>
        </p:spPr>
        <p:txBody>
          <a:bodyPr wrap="square" rtlCol="0">
            <a:spAutoFit/>
          </a:bodyPr>
          <a:lstStyle/>
          <a:p>
            <a:r>
              <a:rPr lang="fr-FR" sz="1400" dirty="0">
                <a:solidFill>
                  <a:srgbClr val="545859"/>
                </a:solidFill>
                <a:latin typeface="Calibri" panose="020F0502020204030204" pitchFamily="34" charset="0"/>
                <a:cs typeface="Calibri" panose="020F0502020204030204" pitchFamily="34" charset="0"/>
              </a:rPr>
              <a:t>Synthèse psychologique</a:t>
            </a:r>
          </a:p>
          <a:p>
            <a:r>
              <a:rPr lang="fr-FR" sz="1400" dirty="0">
                <a:solidFill>
                  <a:srgbClr val="545859"/>
                </a:solidFill>
                <a:latin typeface="Calibri" panose="020F0502020204030204" pitchFamily="34" charset="0"/>
                <a:cs typeface="Calibri" panose="020F0502020204030204" pitchFamily="34" charset="0"/>
              </a:rPr>
              <a:t>Bilan psychiatrique</a:t>
            </a:r>
          </a:p>
        </p:txBody>
      </p:sp>
      <p:sp>
        <p:nvSpPr>
          <p:cNvPr id="121" name="TextBox 36">
            <a:extLst>
              <a:ext uri="{FF2B5EF4-FFF2-40B4-BE49-F238E27FC236}">
                <a16:creationId xmlns:a16="http://schemas.microsoft.com/office/drawing/2014/main" id="{EF33F151-76B4-4EA8-8721-0E8F3793E7B4}"/>
              </a:ext>
            </a:extLst>
          </p:cNvPr>
          <p:cNvSpPr txBox="1"/>
          <p:nvPr/>
        </p:nvSpPr>
        <p:spPr>
          <a:xfrm>
            <a:off x="9595939" y="3507445"/>
            <a:ext cx="1691640" cy="523220"/>
          </a:xfrm>
          <a:prstGeom prst="rect">
            <a:avLst/>
          </a:prstGeom>
          <a:noFill/>
        </p:spPr>
        <p:txBody>
          <a:bodyPr wrap="square" rtlCol="0">
            <a:spAutoFit/>
          </a:bodyPr>
          <a:lstStyle/>
          <a:p>
            <a:r>
              <a:rPr lang="fr-FR" sz="1400" dirty="0">
                <a:solidFill>
                  <a:srgbClr val="545859"/>
                </a:solidFill>
                <a:latin typeface="Calibri" panose="020F0502020204030204" pitchFamily="34" charset="0"/>
                <a:cs typeface="Calibri" panose="020F0502020204030204" pitchFamily="34" charset="0"/>
              </a:rPr>
              <a:t>Grille d’évaluation médico-sociale</a:t>
            </a:r>
          </a:p>
        </p:txBody>
      </p:sp>
      <p:sp>
        <p:nvSpPr>
          <p:cNvPr id="122" name="TextBox 37">
            <a:extLst>
              <a:ext uri="{FF2B5EF4-FFF2-40B4-BE49-F238E27FC236}">
                <a16:creationId xmlns:a16="http://schemas.microsoft.com/office/drawing/2014/main" id="{9D5A27D0-456A-41AD-A849-C626F24A0CD0}"/>
              </a:ext>
            </a:extLst>
          </p:cNvPr>
          <p:cNvSpPr txBox="1"/>
          <p:nvPr/>
        </p:nvSpPr>
        <p:spPr>
          <a:xfrm>
            <a:off x="9595939" y="4097765"/>
            <a:ext cx="2051700" cy="523220"/>
          </a:xfrm>
          <a:prstGeom prst="rect">
            <a:avLst/>
          </a:prstGeom>
          <a:noFill/>
        </p:spPr>
        <p:txBody>
          <a:bodyPr wrap="square" rtlCol="0">
            <a:spAutoFit/>
          </a:bodyPr>
          <a:lstStyle/>
          <a:p>
            <a:r>
              <a:rPr lang="fr-FR" sz="1400" dirty="0">
                <a:solidFill>
                  <a:srgbClr val="545859"/>
                </a:solidFill>
                <a:latin typeface="Calibri" panose="020F0502020204030204" pitchFamily="34" charset="0"/>
                <a:cs typeface="Calibri" panose="020F0502020204030204" pitchFamily="34" charset="0"/>
              </a:rPr>
              <a:t>Dossier de liaison d’urgence</a:t>
            </a:r>
          </a:p>
        </p:txBody>
      </p:sp>
      <p:grpSp>
        <p:nvGrpSpPr>
          <p:cNvPr id="123" name="Group 18">
            <a:extLst>
              <a:ext uri="{FF2B5EF4-FFF2-40B4-BE49-F238E27FC236}">
                <a16:creationId xmlns:a16="http://schemas.microsoft.com/office/drawing/2014/main" id="{89E2D6F8-F5B9-44B0-97D1-893BA08E85EF}"/>
              </a:ext>
            </a:extLst>
          </p:cNvPr>
          <p:cNvGrpSpPr/>
          <p:nvPr/>
        </p:nvGrpSpPr>
        <p:grpSpPr>
          <a:xfrm>
            <a:off x="6558536" y="3493331"/>
            <a:ext cx="403199" cy="422824"/>
            <a:chOff x="6393944" y="3268636"/>
            <a:chExt cx="403199" cy="422824"/>
          </a:xfrm>
        </p:grpSpPr>
        <p:sp>
          <p:nvSpPr>
            <p:cNvPr id="124" name="Oval 26">
              <a:extLst>
                <a:ext uri="{FF2B5EF4-FFF2-40B4-BE49-F238E27FC236}">
                  <a16:creationId xmlns:a16="http://schemas.microsoft.com/office/drawing/2014/main" id="{784310BF-9AAB-40B9-9E8E-10A5E93418CE}"/>
                </a:ext>
              </a:extLst>
            </p:cNvPr>
            <p:cNvSpPr>
              <a:spLocks noChangeAspect="1"/>
            </p:cNvSpPr>
            <p:nvPr/>
          </p:nvSpPr>
          <p:spPr>
            <a:xfrm>
              <a:off x="6477000" y="3378381"/>
              <a:ext cx="313079" cy="313079"/>
            </a:xfrm>
            <a:prstGeom prst="ellipse">
              <a:avLst/>
            </a:prstGeom>
            <a:solidFill>
              <a:srgbClr val="D9E6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pic>
          <p:nvPicPr>
            <p:cNvPr id="125" name="Graphic 30" descr="Medicine outline">
              <a:extLst>
                <a:ext uri="{FF2B5EF4-FFF2-40B4-BE49-F238E27FC236}">
                  <a16:creationId xmlns:a16="http://schemas.microsoft.com/office/drawing/2014/main" id="{A63CA82B-8BF3-47F1-9AD1-3A08BAC964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93944" y="3268636"/>
              <a:ext cx="403199" cy="403199"/>
            </a:xfrm>
            <a:prstGeom prst="rect">
              <a:avLst/>
            </a:prstGeom>
          </p:spPr>
        </p:pic>
      </p:grpSp>
      <p:sp>
        <p:nvSpPr>
          <p:cNvPr id="126" name="Oval 40">
            <a:extLst>
              <a:ext uri="{FF2B5EF4-FFF2-40B4-BE49-F238E27FC236}">
                <a16:creationId xmlns:a16="http://schemas.microsoft.com/office/drawing/2014/main" id="{06FF831A-898A-4A5C-B493-98B7931914DA}"/>
              </a:ext>
            </a:extLst>
          </p:cNvPr>
          <p:cNvSpPr>
            <a:spLocks noChangeAspect="1"/>
          </p:cNvSpPr>
          <p:nvPr/>
        </p:nvSpPr>
        <p:spPr>
          <a:xfrm>
            <a:off x="928581" y="3212356"/>
            <a:ext cx="252000" cy="252000"/>
          </a:xfrm>
          <a:prstGeom prst="ellipse">
            <a:avLst/>
          </a:prstGeom>
          <a:solidFill>
            <a:srgbClr val="D212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sp>
        <p:nvSpPr>
          <p:cNvPr id="127" name="TextBox 39">
            <a:extLst>
              <a:ext uri="{FF2B5EF4-FFF2-40B4-BE49-F238E27FC236}">
                <a16:creationId xmlns:a16="http://schemas.microsoft.com/office/drawing/2014/main" id="{1962CD04-B7B9-442E-803D-1B86A84F0AB0}"/>
              </a:ext>
            </a:extLst>
          </p:cNvPr>
          <p:cNvSpPr txBox="1"/>
          <p:nvPr/>
        </p:nvSpPr>
        <p:spPr>
          <a:xfrm>
            <a:off x="498660" y="5270788"/>
            <a:ext cx="5359529" cy="415498"/>
          </a:xfrm>
          <a:prstGeom prst="rect">
            <a:avLst/>
          </a:prstGeom>
          <a:noFill/>
        </p:spPr>
        <p:txBody>
          <a:bodyPr wrap="square" rtlCol="0">
            <a:spAutoFit/>
          </a:bodyPr>
          <a:lstStyle/>
          <a:p>
            <a:r>
              <a:rPr lang="fr-FR" sz="1050" i="1" dirty="0">
                <a:solidFill>
                  <a:srgbClr val="545859"/>
                </a:solidFill>
                <a:latin typeface="Calibri" panose="020F0502020204030204" pitchFamily="34" charset="0"/>
                <a:cs typeface="Calibri" panose="020F0502020204030204" pitchFamily="34" charset="0"/>
              </a:rPr>
              <a:t>* Sous réserve de DMP-Compatibilité du logiciel : </a:t>
            </a:r>
            <a:r>
              <a:rPr lang="fr-FR" sz="1050" dirty="0">
                <a:solidFill>
                  <a:srgbClr val="0C419A"/>
                </a:solidFill>
                <a:latin typeface="Calibri" panose="020F0502020204030204" pitchFamily="34" charset="0"/>
                <a:cs typeface="Calibri" panose="020F0502020204030204" pitchFamily="34" charset="0"/>
                <a:hlinkClick r:id="rId7"/>
              </a:rPr>
              <a:t>GIE SESAM-Vitale - Catalogue produits - GIE SESAM-Vitale</a:t>
            </a:r>
            <a:endParaRPr lang="fr-FR" sz="1050" i="1" dirty="0">
              <a:solidFill>
                <a:srgbClr val="545859"/>
              </a:solidFill>
              <a:latin typeface="Calibri" panose="020F0502020204030204" pitchFamily="34" charset="0"/>
              <a:cs typeface="Calibri" panose="020F0502020204030204" pitchFamily="34" charset="0"/>
            </a:endParaRPr>
          </a:p>
        </p:txBody>
      </p:sp>
      <p:sp>
        <p:nvSpPr>
          <p:cNvPr id="128" name="Oval 47">
            <a:extLst>
              <a:ext uri="{FF2B5EF4-FFF2-40B4-BE49-F238E27FC236}">
                <a16:creationId xmlns:a16="http://schemas.microsoft.com/office/drawing/2014/main" id="{9F7555D0-54CF-4951-A944-E09CA473A612}"/>
              </a:ext>
            </a:extLst>
          </p:cNvPr>
          <p:cNvSpPr>
            <a:spLocks noChangeAspect="1"/>
          </p:cNvSpPr>
          <p:nvPr/>
        </p:nvSpPr>
        <p:spPr>
          <a:xfrm>
            <a:off x="8112969" y="4755383"/>
            <a:ext cx="313079" cy="313079"/>
          </a:xfrm>
          <a:prstGeom prst="ellipse">
            <a:avLst/>
          </a:prstGeom>
          <a:solidFill>
            <a:srgbClr val="D9E6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sp>
        <p:nvSpPr>
          <p:cNvPr id="129" name="TextBox 49">
            <a:extLst>
              <a:ext uri="{FF2B5EF4-FFF2-40B4-BE49-F238E27FC236}">
                <a16:creationId xmlns:a16="http://schemas.microsoft.com/office/drawing/2014/main" id="{50CDB21C-65DC-47E0-80F3-35D8DBECFF55}"/>
              </a:ext>
            </a:extLst>
          </p:cNvPr>
          <p:cNvSpPr txBox="1"/>
          <p:nvPr/>
        </p:nvSpPr>
        <p:spPr>
          <a:xfrm>
            <a:off x="8530879" y="4788121"/>
            <a:ext cx="2081658" cy="523220"/>
          </a:xfrm>
          <a:prstGeom prst="rect">
            <a:avLst/>
          </a:prstGeom>
          <a:noFill/>
        </p:spPr>
        <p:txBody>
          <a:bodyPr wrap="square" rtlCol="0">
            <a:spAutoFit/>
          </a:bodyPr>
          <a:lstStyle/>
          <a:p>
            <a:r>
              <a:rPr lang="fr-FR" sz="1400" dirty="0">
                <a:solidFill>
                  <a:srgbClr val="545859"/>
                </a:solidFill>
                <a:latin typeface="Calibri" panose="020F0502020204030204" pitchFamily="34" charset="0"/>
                <a:cs typeface="Calibri" panose="020F0502020204030204" pitchFamily="34" charset="0"/>
              </a:rPr>
              <a:t>Les comptes-rendus d’accouchement</a:t>
            </a:r>
          </a:p>
        </p:txBody>
      </p:sp>
      <p:pic>
        <p:nvPicPr>
          <p:cNvPr id="130" name="Graphic 5" descr="Baby outline">
            <a:extLst>
              <a:ext uri="{FF2B5EF4-FFF2-40B4-BE49-F238E27FC236}">
                <a16:creationId xmlns:a16="http://schemas.microsoft.com/office/drawing/2014/main" id="{B6C9EA9B-5574-4E8E-A540-98FA23EF1C3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979619" y="4782810"/>
            <a:ext cx="423340" cy="423340"/>
          </a:xfrm>
          <a:prstGeom prst="rect">
            <a:avLst/>
          </a:prstGeom>
        </p:spPr>
      </p:pic>
      <p:sp>
        <p:nvSpPr>
          <p:cNvPr id="131" name="TextBox 51">
            <a:extLst>
              <a:ext uri="{FF2B5EF4-FFF2-40B4-BE49-F238E27FC236}">
                <a16:creationId xmlns:a16="http://schemas.microsoft.com/office/drawing/2014/main" id="{7F558A96-99F8-4697-B8FE-EC8975F414E5}"/>
              </a:ext>
            </a:extLst>
          </p:cNvPr>
          <p:cNvSpPr txBox="1"/>
          <p:nvPr/>
        </p:nvSpPr>
        <p:spPr>
          <a:xfrm>
            <a:off x="6288111" y="5282201"/>
            <a:ext cx="5359528" cy="253916"/>
          </a:xfrm>
          <a:prstGeom prst="rect">
            <a:avLst/>
          </a:prstGeom>
          <a:noFill/>
        </p:spPr>
        <p:txBody>
          <a:bodyPr wrap="square" rtlCol="0">
            <a:spAutoFit/>
          </a:bodyPr>
          <a:lstStyle/>
          <a:p>
            <a:r>
              <a:rPr lang="fr-FR" sz="1050" i="1" dirty="0">
                <a:solidFill>
                  <a:srgbClr val="545859"/>
                </a:solidFill>
                <a:latin typeface="Calibri" panose="020F0502020204030204" pitchFamily="34" charset="0"/>
                <a:cs typeface="Calibri" panose="020F0502020204030204" pitchFamily="34" charset="0"/>
              </a:rPr>
              <a:t>* Selon la matrice d’habilitations du DMP.</a:t>
            </a:r>
          </a:p>
        </p:txBody>
      </p:sp>
      <p:grpSp>
        <p:nvGrpSpPr>
          <p:cNvPr id="132" name="Group 38">
            <a:extLst>
              <a:ext uri="{FF2B5EF4-FFF2-40B4-BE49-F238E27FC236}">
                <a16:creationId xmlns:a16="http://schemas.microsoft.com/office/drawing/2014/main" id="{99647C56-8DF5-4887-9B22-2FBB9FAFDC77}"/>
              </a:ext>
            </a:extLst>
          </p:cNvPr>
          <p:cNvGrpSpPr/>
          <p:nvPr/>
        </p:nvGrpSpPr>
        <p:grpSpPr>
          <a:xfrm>
            <a:off x="6523373" y="4087473"/>
            <a:ext cx="423060" cy="472151"/>
            <a:chOff x="6523373" y="3801667"/>
            <a:chExt cx="423060" cy="472151"/>
          </a:xfrm>
        </p:grpSpPr>
        <p:sp>
          <p:nvSpPr>
            <p:cNvPr id="133" name="Oval 27">
              <a:extLst>
                <a:ext uri="{FF2B5EF4-FFF2-40B4-BE49-F238E27FC236}">
                  <a16:creationId xmlns:a16="http://schemas.microsoft.com/office/drawing/2014/main" id="{9A27D490-3F84-49EC-9512-5D5F4139B446}"/>
                </a:ext>
              </a:extLst>
            </p:cNvPr>
            <p:cNvSpPr>
              <a:spLocks noChangeAspect="1"/>
            </p:cNvSpPr>
            <p:nvPr/>
          </p:nvSpPr>
          <p:spPr>
            <a:xfrm>
              <a:off x="6633354" y="3960739"/>
              <a:ext cx="313079" cy="313079"/>
            </a:xfrm>
            <a:prstGeom prst="ellipse">
              <a:avLst/>
            </a:prstGeom>
            <a:solidFill>
              <a:srgbClr val="D9E6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pic>
          <p:nvPicPr>
            <p:cNvPr id="134" name="Graphic 52" descr="Smiling face outline with solid fill">
              <a:extLst>
                <a:ext uri="{FF2B5EF4-FFF2-40B4-BE49-F238E27FC236}">
                  <a16:creationId xmlns:a16="http://schemas.microsoft.com/office/drawing/2014/main" id="{DC73A673-4F39-4C49-8E4C-5A0453E6B519}"/>
                </a:ext>
              </a:extLst>
            </p:cNvPr>
            <p:cNvPicPr>
              <a:picLocks noChangeAspect="1"/>
            </p:cNvPicPr>
            <p:nvPr/>
          </p:nvPicPr>
          <p:blipFill>
            <a:blip r:embed="rId10">
              <a:extLst>
                <a:ext uri="{96DAC541-7B7A-43D3-8B79-37D633B846F1}">
                  <asvg:svgBlip xmlns:asvg="http://schemas.microsoft.com/office/drawing/2016/SVG/main" xmlns="" r:embed="rId12"/>
                </a:ext>
              </a:extLst>
            </a:blip>
            <a:stretch>
              <a:fillRect/>
            </a:stretch>
          </p:blipFill>
          <p:spPr>
            <a:xfrm>
              <a:off x="6523373" y="3801667"/>
              <a:ext cx="411607" cy="411607"/>
            </a:xfrm>
            <a:prstGeom prst="rect">
              <a:avLst/>
            </a:prstGeom>
          </p:spPr>
        </p:pic>
      </p:grpSp>
      <p:grpSp>
        <p:nvGrpSpPr>
          <p:cNvPr id="135" name="Group 46">
            <a:extLst>
              <a:ext uri="{FF2B5EF4-FFF2-40B4-BE49-F238E27FC236}">
                <a16:creationId xmlns:a16="http://schemas.microsoft.com/office/drawing/2014/main" id="{2C9FCE1A-56BE-41A3-BFAE-B73ED148A65D}"/>
              </a:ext>
            </a:extLst>
          </p:cNvPr>
          <p:cNvGrpSpPr/>
          <p:nvPr/>
        </p:nvGrpSpPr>
        <p:grpSpPr>
          <a:xfrm>
            <a:off x="8974615" y="4095881"/>
            <a:ext cx="456390" cy="463743"/>
            <a:chOff x="8974615" y="3810075"/>
            <a:chExt cx="456390" cy="463743"/>
          </a:xfrm>
        </p:grpSpPr>
        <p:sp>
          <p:nvSpPr>
            <p:cNvPr id="136" name="Oval 29">
              <a:extLst>
                <a:ext uri="{FF2B5EF4-FFF2-40B4-BE49-F238E27FC236}">
                  <a16:creationId xmlns:a16="http://schemas.microsoft.com/office/drawing/2014/main" id="{4FDB2B97-92FF-4AD1-957F-EF2C7E81987E}"/>
                </a:ext>
              </a:extLst>
            </p:cNvPr>
            <p:cNvSpPr>
              <a:spLocks noChangeAspect="1"/>
            </p:cNvSpPr>
            <p:nvPr/>
          </p:nvSpPr>
          <p:spPr>
            <a:xfrm>
              <a:off x="9117926" y="3960739"/>
              <a:ext cx="313079" cy="313079"/>
            </a:xfrm>
            <a:prstGeom prst="ellipse">
              <a:avLst/>
            </a:prstGeom>
            <a:solidFill>
              <a:srgbClr val="D9E6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pic>
          <p:nvPicPr>
            <p:cNvPr id="137" name="Graphic 53" descr="Siren outline">
              <a:extLst>
                <a:ext uri="{FF2B5EF4-FFF2-40B4-BE49-F238E27FC236}">
                  <a16:creationId xmlns:a16="http://schemas.microsoft.com/office/drawing/2014/main" id="{392C7345-500C-4649-AA66-AC59C1A4894F}"/>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8974615" y="3810075"/>
              <a:ext cx="411607" cy="411607"/>
            </a:xfrm>
            <a:prstGeom prst="rect">
              <a:avLst/>
            </a:prstGeom>
          </p:spPr>
        </p:pic>
      </p:grpSp>
      <p:grpSp>
        <p:nvGrpSpPr>
          <p:cNvPr id="138" name="Group 54">
            <a:extLst>
              <a:ext uri="{FF2B5EF4-FFF2-40B4-BE49-F238E27FC236}">
                <a16:creationId xmlns:a16="http://schemas.microsoft.com/office/drawing/2014/main" id="{92AF7D88-ED1E-431F-8F14-56FD3B8321DB}"/>
              </a:ext>
            </a:extLst>
          </p:cNvPr>
          <p:cNvGrpSpPr/>
          <p:nvPr/>
        </p:nvGrpSpPr>
        <p:grpSpPr>
          <a:xfrm>
            <a:off x="8974615" y="3461277"/>
            <a:ext cx="456390" cy="435055"/>
            <a:chOff x="8974615" y="3175471"/>
            <a:chExt cx="456390" cy="435055"/>
          </a:xfrm>
        </p:grpSpPr>
        <p:sp>
          <p:nvSpPr>
            <p:cNvPr id="139" name="Oval 28">
              <a:extLst>
                <a:ext uri="{FF2B5EF4-FFF2-40B4-BE49-F238E27FC236}">
                  <a16:creationId xmlns:a16="http://schemas.microsoft.com/office/drawing/2014/main" id="{6B7A3A99-9B6F-47DE-9BF2-C7ACAB530006}"/>
                </a:ext>
              </a:extLst>
            </p:cNvPr>
            <p:cNvSpPr>
              <a:spLocks noChangeAspect="1"/>
            </p:cNvSpPr>
            <p:nvPr/>
          </p:nvSpPr>
          <p:spPr>
            <a:xfrm>
              <a:off x="9117926" y="3297447"/>
              <a:ext cx="313079" cy="313079"/>
            </a:xfrm>
            <a:prstGeom prst="ellipse">
              <a:avLst/>
            </a:prstGeom>
            <a:solidFill>
              <a:srgbClr val="D9E6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pic>
          <p:nvPicPr>
            <p:cNvPr id="140" name="Graphic 55" descr="Care outline">
              <a:extLst>
                <a:ext uri="{FF2B5EF4-FFF2-40B4-BE49-F238E27FC236}">
                  <a16:creationId xmlns:a16="http://schemas.microsoft.com/office/drawing/2014/main" id="{AA38E22D-F35A-410E-892E-E5924ADA48C6}"/>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974615" y="3175471"/>
              <a:ext cx="411607" cy="411607"/>
            </a:xfrm>
            <a:prstGeom prst="rect">
              <a:avLst/>
            </a:prstGeom>
          </p:spPr>
        </p:pic>
      </p:grpSp>
    </p:spTree>
    <p:extLst>
      <p:ext uri="{BB962C8B-B14F-4D97-AF65-F5344CB8AC3E}">
        <p14:creationId xmlns:p14="http://schemas.microsoft.com/office/powerpoint/2010/main" val="229848968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975A587B-5814-4D9B-9598-FE9CB954CB01}" type="slidenum">
              <a:rPr lang="fr-FR" smtClean="0"/>
              <a:pPr/>
              <a:t>34</a:t>
            </a:fld>
            <a:endParaRPr lang="fr-FR"/>
          </a:p>
        </p:txBody>
      </p:sp>
      <p:sp>
        <p:nvSpPr>
          <p:cNvPr id="3" name="ZoneTexte 2"/>
          <p:cNvSpPr txBox="1"/>
          <p:nvPr/>
        </p:nvSpPr>
        <p:spPr>
          <a:xfrm>
            <a:off x="5419022" y="3139711"/>
            <a:ext cx="333034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4000" b="1" i="0" u="none" strike="noStrike" cap="none" spc="0" normalizeH="0" baseline="0">
                <a:ln>
                  <a:noFill/>
                </a:ln>
                <a:solidFill>
                  <a:schemeClr val="bg1"/>
                </a:solidFill>
                <a:effectLst/>
                <a:uFillTx/>
                <a:latin typeface="Calibri" panose="020F0502020204030204" pitchFamily="34" charset="0"/>
                <a:cs typeface="Calibri" panose="020F0502020204030204" pitchFamily="34" charset="0"/>
                <a:sym typeface="Helvetica Neue"/>
              </a:rPr>
              <a:t>MERCI</a:t>
            </a:r>
            <a:r>
              <a:rPr kumimoji="0" lang="fr-FR" sz="4000" b="1" i="0" u="none" strike="noStrike" cap="none" spc="0" normalizeH="0">
                <a:ln>
                  <a:noFill/>
                </a:ln>
                <a:solidFill>
                  <a:schemeClr val="bg1"/>
                </a:solidFill>
                <a:effectLst/>
                <a:uFillTx/>
                <a:latin typeface="Calibri" panose="020F0502020204030204" pitchFamily="34" charset="0"/>
                <a:cs typeface="Calibri" panose="020F0502020204030204" pitchFamily="34" charset="0"/>
                <a:sym typeface="Helvetica Neue"/>
              </a:rPr>
              <a:t> !</a:t>
            </a:r>
            <a:endParaRPr kumimoji="0" lang="fr-FR" sz="4000" b="1" i="0" u="none" strike="noStrike" cap="none" spc="0" normalizeH="0" baseline="0">
              <a:ln>
                <a:noFill/>
              </a:ln>
              <a:solidFill>
                <a:schemeClr val="bg1"/>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27431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4</a:t>
            </a:fld>
            <a:endParaRPr lang="fr-FR"/>
          </a:p>
        </p:txBody>
      </p:sp>
      <p:sp>
        <p:nvSpPr>
          <p:cNvPr id="3" name="Espace réservé du texte 2"/>
          <p:cNvSpPr>
            <a:spLocks noGrp="1"/>
          </p:cNvSpPr>
          <p:nvPr>
            <p:ph type="body" idx="1"/>
          </p:nvPr>
        </p:nvSpPr>
        <p:spPr/>
        <p:txBody>
          <a:bodyPr/>
          <a:lstStyle/>
          <a:p>
            <a:r>
              <a:rPr lang="fr-FR"/>
              <a:t>01.</a:t>
            </a:r>
          </a:p>
        </p:txBody>
      </p:sp>
      <p:sp>
        <p:nvSpPr>
          <p:cNvPr id="4" name="Espace réservé du texte 3"/>
          <p:cNvSpPr>
            <a:spLocks noGrp="1"/>
          </p:cNvSpPr>
          <p:nvPr>
            <p:ph type="body" sz="quarter" idx="3"/>
          </p:nvPr>
        </p:nvSpPr>
        <p:spPr/>
        <p:txBody>
          <a:bodyPr/>
          <a:lstStyle/>
          <a:p>
            <a:r>
              <a:rPr lang="fr-FR"/>
              <a:t>LES FONDEMENTS DE MON ESPACE </a:t>
            </a:r>
            <a:r>
              <a:rPr lang="fr-FR" err="1"/>
              <a:t>SANTé</a:t>
            </a:r>
            <a:endParaRPr lang="fr-FR"/>
          </a:p>
        </p:txBody>
      </p:sp>
      <p:sp>
        <p:nvSpPr>
          <p:cNvPr id="5" name="Espace réservé du texte 4"/>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5673275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0">
            <a:extLst>
              <a:ext uri="{FF2B5EF4-FFF2-40B4-BE49-F238E27FC236}">
                <a16:creationId xmlns:a16="http://schemas.microsoft.com/office/drawing/2014/main" id="{49756A8D-5BF0-4A18-AD24-378EFA7674AB}"/>
              </a:ext>
            </a:extLst>
          </p:cNvPr>
          <p:cNvGrpSpPr/>
          <p:nvPr/>
        </p:nvGrpSpPr>
        <p:grpSpPr>
          <a:xfrm>
            <a:off x="9478606" y="3722580"/>
            <a:ext cx="1317594" cy="794465"/>
            <a:chOff x="9726481" y="2212816"/>
            <a:chExt cx="1317594" cy="794465"/>
          </a:xfrm>
        </p:grpSpPr>
        <p:sp>
          <p:nvSpPr>
            <p:cNvPr id="15" name="Rectangle: Rounded Corners 14">
              <a:extLst>
                <a:ext uri="{FF2B5EF4-FFF2-40B4-BE49-F238E27FC236}">
                  <a16:creationId xmlns:a16="http://schemas.microsoft.com/office/drawing/2014/main" id="{2E18729A-9B0A-4C72-A339-DF8B23A38154}"/>
                </a:ext>
              </a:extLst>
            </p:cNvPr>
            <p:cNvSpPr/>
            <p:nvPr/>
          </p:nvSpPr>
          <p:spPr>
            <a:xfrm rot="1222095">
              <a:off x="9726481" y="2253266"/>
              <a:ext cx="1317594" cy="726440"/>
            </a:xfrm>
            <a:prstGeom prst="roundRect">
              <a:avLst/>
            </a:prstGeom>
            <a:solidFill>
              <a:srgbClr val="DF2680">
                <a:alpha val="1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a:ln>
                  <a:noFill/>
                </a:ln>
                <a:solidFill>
                  <a:srgbClr val="FFFFFF"/>
                </a:solidFill>
                <a:effectLst/>
                <a:uFillTx/>
                <a:latin typeface="Calibri" panose="020F0502020204030204" pitchFamily="34" charset="0"/>
                <a:ea typeface="Helvetica Neue Medium"/>
                <a:cs typeface="Calibri" panose="020F0502020204030204" pitchFamily="34" charset="0"/>
                <a:sym typeface="Helvetica Neue Medium"/>
              </a:endParaRPr>
            </a:p>
          </p:txBody>
        </p:sp>
        <p:pic>
          <p:nvPicPr>
            <p:cNvPr id="16" name="Graphic 16" descr="Lock with solid fill">
              <a:extLst>
                <a:ext uri="{FF2B5EF4-FFF2-40B4-BE49-F238E27FC236}">
                  <a16:creationId xmlns:a16="http://schemas.microsoft.com/office/drawing/2014/main" id="{C30774C5-5875-4F54-8A6F-2F4ABC69D61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988045" y="2212816"/>
              <a:ext cx="794465" cy="794465"/>
            </a:xfrm>
            <a:prstGeom prst="rect">
              <a:avLst/>
            </a:prstGeom>
          </p:spPr>
        </p:pic>
      </p:grpSp>
      <p:sp>
        <p:nvSpPr>
          <p:cNvPr id="2" name="Espace réservé du numéro de diapositive 1"/>
          <p:cNvSpPr>
            <a:spLocks noGrp="1"/>
          </p:cNvSpPr>
          <p:nvPr>
            <p:ph type="sldNum" sz="quarter" idx="2"/>
          </p:nvPr>
        </p:nvSpPr>
        <p:spPr/>
        <p:txBody>
          <a:bodyPr/>
          <a:lstStyle/>
          <a:p>
            <a:fld id="{86CB4B4D-7CA3-9044-876B-883B54F8677D}" type="slidenum">
              <a:rPr lang="fr-FR" smtClean="0"/>
              <a:t>5</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rmAutofit/>
          </a:bodyPr>
          <a:lstStyle/>
          <a:p>
            <a:r>
              <a:rPr lang="fr-FR"/>
              <a:t>Pourquoi Mon espace santé ?</a:t>
            </a:r>
          </a:p>
        </p:txBody>
      </p:sp>
      <p:sp>
        <p:nvSpPr>
          <p:cNvPr id="5" name="TextBox 7">
            <a:extLst>
              <a:ext uri="{FF2B5EF4-FFF2-40B4-BE49-F238E27FC236}">
                <a16:creationId xmlns:a16="http://schemas.microsoft.com/office/drawing/2014/main" id="{F424628F-31B7-40C4-8182-AD5B3D769F84}"/>
              </a:ext>
            </a:extLst>
          </p:cNvPr>
          <p:cNvSpPr txBox="1"/>
          <p:nvPr/>
        </p:nvSpPr>
        <p:spPr>
          <a:xfrm>
            <a:off x="5647358" y="2288868"/>
            <a:ext cx="5261942"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lang="fr-FR" sz="1600">
                <a:solidFill>
                  <a:srgbClr val="0060AB"/>
                </a:solidFill>
                <a:latin typeface="Calibri" panose="020F0502020204030204" pitchFamily="34" charset="0"/>
                <a:cs typeface="Calibri" panose="020F0502020204030204" pitchFamily="34" charset="0"/>
              </a:rPr>
              <a:t>C’est un </a:t>
            </a:r>
            <a:r>
              <a:rPr lang="fr-FR" sz="1600" b="1">
                <a:solidFill>
                  <a:srgbClr val="0060AB"/>
                </a:solidFill>
                <a:latin typeface="Calibri" panose="020F0502020204030204" pitchFamily="34" charset="0"/>
                <a:cs typeface="Calibri" panose="020F0502020204030204" pitchFamily="34" charset="0"/>
              </a:rPr>
              <a:t>espace de confiance personnel, « carnet de santé numérique » </a:t>
            </a:r>
            <a:r>
              <a:rPr lang="fr-FR" sz="1600">
                <a:solidFill>
                  <a:srgbClr val="0060AB"/>
                </a:solidFill>
                <a:latin typeface="Calibri" panose="020F0502020204030204" pitchFamily="34" charset="0"/>
                <a:cs typeface="Calibri" panose="020F0502020204030204" pitchFamily="34" charset="0"/>
              </a:rPr>
              <a:t>pour </a:t>
            </a:r>
            <a:r>
              <a:rPr lang="fr-FR" sz="1600" b="1">
                <a:solidFill>
                  <a:srgbClr val="0060AB"/>
                </a:solidFill>
                <a:latin typeface="Calibri" panose="020F0502020204030204" pitchFamily="34" charset="0"/>
                <a:cs typeface="Calibri" panose="020F0502020204030204" pitchFamily="34" charset="0"/>
              </a:rPr>
              <a:t>stocker</a:t>
            </a:r>
            <a:r>
              <a:rPr lang="fr-FR" sz="1600">
                <a:solidFill>
                  <a:srgbClr val="0060AB"/>
                </a:solidFill>
                <a:latin typeface="Calibri" panose="020F0502020204030204" pitchFamily="34" charset="0"/>
                <a:cs typeface="Calibri" panose="020F0502020204030204" pitchFamily="34" charset="0"/>
              </a:rPr>
              <a:t> ses données de santé et les </a:t>
            </a:r>
            <a:r>
              <a:rPr lang="fr-FR" sz="1600" b="1">
                <a:solidFill>
                  <a:srgbClr val="0060AB"/>
                </a:solidFill>
                <a:latin typeface="Calibri" panose="020F0502020204030204" pitchFamily="34" charset="0"/>
                <a:cs typeface="Calibri" panose="020F0502020204030204" pitchFamily="34" charset="0"/>
              </a:rPr>
              <a:t>partager</a:t>
            </a:r>
            <a:r>
              <a:rPr lang="fr-FR" sz="1600">
                <a:solidFill>
                  <a:srgbClr val="0060AB"/>
                </a:solidFill>
                <a:latin typeface="Calibri" panose="020F0502020204030204" pitchFamily="34" charset="0"/>
                <a:cs typeface="Calibri" panose="020F0502020204030204" pitchFamily="34" charset="0"/>
              </a:rPr>
              <a:t> avec ses professionnels de santé et les services de santé référencés par la puissance publique</a:t>
            </a:r>
          </a:p>
        </p:txBody>
      </p:sp>
      <p:grpSp>
        <p:nvGrpSpPr>
          <p:cNvPr id="6" name="Group 18">
            <a:extLst>
              <a:ext uri="{FF2B5EF4-FFF2-40B4-BE49-F238E27FC236}">
                <a16:creationId xmlns:a16="http://schemas.microsoft.com/office/drawing/2014/main" id="{06993AB5-D433-418F-B792-BE3166D6679B}"/>
              </a:ext>
            </a:extLst>
          </p:cNvPr>
          <p:cNvGrpSpPr/>
          <p:nvPr/>
        </p:nvGrpSpPr>
        <p:grpSpPr>
          <a:xfrm>
            <a:off x="7619532" y="1365944"/>
            <a:ext cx="1317594" cy="740343"/>
            <a:chOff x="3895283" y="2239363"/>
            <a:chExt cx="1317594" cy="740343"/>
          </a:xfrm>
        </p:grpSpPr>
        <p:sp>
          <p:nvSpPr>
            <p:cNvPr id="7" name="Rectangle: Rounded Corners 4">
              <a:extLst>
                <a:ext uri="{FF2B5EF4-FFF2-40B4-BE49-F238E27FC236}">
                  <a16:creationId xmlns:a16="http://schemas.microsoft.com/office/drawing/2014/main" id="{8EEAE95D-AC77-4974-BAC5-49D3676878C0}"/>
                </a:ext>
              </a:extLst>
            </p:cNvPr>
            <p:cNvSpPr/>
            <p:nvPr/>
          </p:nvSpPr>
          <p:spPr>
            <a:xfrm rot="1222095">
              <a:off x="3895283" y="2253266"/>
              <a:ext cx="1317594" cy="726440"/>
            </a:xfrm>
            <a:prstGeom prst="roundRect">
              <a:avLst/>
            </a:prstGeom>
            <a:solidFill>
              <a:srgbClr val="DF2680">
                <a:alpha val="1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a:ln>
                  <a:noFill/>
                </a:ln>
                <a:solidFill>
                  <a:srgbClr val="FFFFFF"/>
                </a:solidFill>
                <a:effectLst/>
                <a:uFillTx/>
                <a:latin typeface="Calibri" panose="020F0502020204030204" pitchFamily="34" charset="0"/>
                <a:ea typeface="Helvetica Neue Medium"/>
                <a:cs typeface="Calibri" panose="020F0502020204030204" pitchFamily="34" charset="0"/>
                <a:sym typeface="Helvetica Neue Medium"/>
              </a:endParaRPr>
            </a:p>
          </p:txBody>
        </p:sp>
        <p:pic>
          <p:nvPicPr>
            <p:cNvPr id="8" name="Graphic 12" descr="Old Key with solid fill">
              <a:extLst>
                <a:ext uri="{FF2B5EF4-FFF2-40B4-BE49-F238E27FC236}">
                  <a16:creationId xmlns:a16="http://schemas.microsoft.com/office/drawing/2014/main" id="{856E37D5-7CD1-4003-AA55-CEBA9808989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170454" y="2239363"/>
              <a:ext cx="712337" cy="712337"/>
            </a:xfrm>
            <a:prstGeom prst="rect">
              <a:avLst/>
            </a:prstGeom>
          </p:spPr>
        </p:pic>
      </p:grpSp>
      <p:sp>
        <p:nvSpPr>
          <p:cNvPr id="9" name="TextBox 8">
            <a:extLst>
              <a:ext uri="{FF2B5EF4-FFF2-40B4-BE49-F238E27FC236}">
                <a16:creationId xmlns:a16="http://schemas.microsoft.com/office/drawing/2014/main" id="{2A07923E-A8E3-4CC6-81E0-E28124E9F70B}"/>
              </a:ext>
            </a:extLst>
          </p:cNvPr>
          <p:cNvSpPr txBox="1"/>
          <p:nvPr/>
        </p:nvSpPr>
        <p:spPr>
          <a:xfrm>
            <a:off x="4788121" y="4707024"/>
            <a:ext cx="289284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lang="fr-FR" sz="1600">
                <a:solidFill>
                  <a:srgbClr val="0060AB"/>
                </a:solidFill>
                <a:latin typeface="Calibri" panose="020F0502020204030204" pitchFamily="34" charset="0"/>
                <a:cs typeface="Calibri" panose="020F0502020204030204" pitchFamily="34" charset="0"/>
              </a:rPr>
              <a:t>Il </a:t>
            </a:r>
            <a:r>
              <a:rPr lang="fr-FR" sz="1600" b="1">
                <a:solidFill>
                  <a:srgbClr val="0060AB"/>
                </a:solidFill>
                <a:latin typeface="Calibri" panose="020F0502020204030204" pitchFamily="34" charset="0"/>
                <a:cs typeface="Calibri" panose="020F0502020204030204" pitchFamily="34" charset="0"/>
              </a:rPr>
              <a:t>simplifie</a:t>
            </a:r>
            <a:r>
              <a:rPr lang="fr-FR" sz="1600">
                <a:solidFill>
                  <a:srgbClr val="0060AB"/>
                </a:solidFill>
                <a:latin typeface="Calibri" panose="020F0502020204030204" pitchFamily="34" charset="0"/>
                <a:cs typeface="Calibri" panose="020F0502020204030204" pitchFamily="34" charset="0"/>
              </a:rPr>
              <a:t> le parcours de santé de l’usager tout au long de sa vie</a:t>
            </a:r>
          </a:p>
        </p:txBody>
      </p:sp>
      <p:grpSp>
        <p:nvGrpSpPr>
          <p:cNvPr id="10" name="Group 19">
            <a:extLst>
              <a:ext uri="{FF2B5EF4-FFF2-40B4-BE49-F238E27FC236}">
                <a16:creationId xmlns:a16="http://schemas.microsoft.com/office/drawing/2014/main" id="{8FF0173F-9020-4F4D-91BD-098C8D931788}"/>
              </a:ext>
            </a:extLst>
          </p:cNvPr>
          <p:cNvGrpSpPr/>
          <p:nvPr/>
        </p:nvGrpSpPr>
        <p:grpSpPr>
          <a:xfrm>
            <a:off x="5575745" y="3722580"/>
            <a:ext cx="1317594" cy="740343"/>
            <a:chOff x="6857846" y="2239363"/>
            <a:chExt cx="1317594" cy="740343"/>
          </a:xfrm>
        </p:grpSpPr>
        <p:sp>
          <p:nvSpPr>
            <p:cNvPr id="11" name="Rectangle: Rounded Corners 13">
              <a:extLst>
                <a:ext uri="{FF2B5EF4-FFF2-40B4-BE49-F238E27FC236}">
                  <a16:creationId xmlns:a16="http://schemas.microsoft.com/office/drawing/2014/main" id="{982E1FAB-C5D3-4E07-A7EB-DB364B374C3F}"/>
                </a:ext>
              </a:extLst>
            </p:cNvPr>
            <p:cNvSpPr/>
            <p:nvPr/>
          </p:nvSpPr>
          <p:spPr>
            <a:xfrm rot="1222095">
              <a:off x="6857846" y="2253266"/>
              <a:ext cx="1317594" cy="726440"/>
            </a:xfrm>
            <a:prstGeom prst="roundRect">
              <a:avLst/>
            </a:prstGeom>
            <a:solidFill>
              <a:srgbClr val="DF2680">
                <a:alpha val="1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a:ln>
                  <a:noFill/>
                </a:ln>
                <a:solidFill>
                  <a:srgbClr val="FFFFFF"/>
                </a:solidFill>
                <a:effectLst/>
                <a:uFillTx/>
                <a:latin typeface="Calibri" panose="020F0502020204030204" pitchFamily="34" charset="0"/>
                <a:ea typeface="Helvetica Neue Medium"/>
                <a:cs typeface="Calibri" panose="020F0502020204030204" pitchFamily="34" charset="0"/>
                <a:sym typeface="Helvetica Neue Medium"/>
              </a:endParaRPr>
            </a:p>
          </p:txBody>
        </p:sp>
        <p:pic>
          <p:nvPicPr>
            <p:cNvPr id="12" name="Graphic 15" descr="Lights On with solid fill">
              <a:extLst>
                <a:ext uri="{FF2B5EF4-FFF2-40B4-BE49-F238E27FC236}">
                  <a16:creationId xmlns:a16="http://schemas.microsoft.com/office/drawing/2014/main" id="{FB4FD405-121E-447C-ACEB-2D1D012608A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120467" y="2239363"/>
              <a:ext cx="711545" cy="711545"/>
            </a:xfrm>
            <a:prstGeom prst="rect">
              <a:avLst/>
            </a:prstGeom>
          </p:spPr>
        </p:pic>
      </p:grpSp>
      <p:sp>
        <p:nvSpPr>
          <p:cNvPr id="13" name="TextBox 9">
            <a:extLst>
              <a:ext uri="{FF2B5EF4-FFF2-40B4-BE49-F238E27FC236}">
                <a16:creationId xmlns:a16="http://schemas.microsoft.com/office/drawing/2014/main" id="{D2C0DD4B-C6E3-4E90-A963-587282D26FBA}"/>
              </a:ext>
            </a:extLst>
          </p:cNvPr>
          <p:cNvSpPr txBox="1"/>
          <p:nvPr/>
        </p:nvSpPr>
        <p:spPr>
          <a:xfrm>
            <a:off x="8690982" y="4691636"/>
            <a:ext cx="289284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lang="fr-FR" sz="1600">
                <a:solidFill>
                  <a:srgbClr val="0060AB"/>
                </a:solidFill>
                <a:latin typeface="Calibri" panose="020F0502020204030204" pitchFamily="34" charset="0"/>
                <a:cs typeface="Calibri" panose="020F0502020204030204" pitchFamily="34" charset="0"/>
              </a:rPr>
              <a:t>Mon espace santé va </a:t>
            </a:r>
            <a:r>
              <a:rPr lang="fr-FR" sz="1600" b="1">
                <a:solidFill>
                  <a:srgbClr val="0060AB"/>
                </a:solidFill>
                <a:latin typeface="Calibri" panose="020F0502020204030204" pitchFamily="34" charset="0"/>
                <a:cs typeface="Calibri" panose="020F0502020204030204" pitchFamily="34" charset="0"/>
              </a:rPr>
              <a:t>sécuriser</a:t>
            </a:r>
            <a:r>
              <a:rPr lang="fr-FR" sz="1600">
                <a:solidFill>
                  <a:srgbClr val="0060AB"/>
                </a:solidFill>
                <a:latin typeface="Calibri" panose="020F0502020204030204" pitchFamily="34" charset="0"/>
                <a:cs typeface="Calibri" panose="020F0502020204030204" pitchFamily="34" charset="0"/>
              </a:rPr>
              <a:t> la gestion des données de santé des citoyens</a:t>
            </a:r>
          </a:p>
        </p:txBody>
      </p:sp>
      <p:sp>
        <p:nvSpPr>
          <p:cNvPr id="17" name="Rectangle 16"/>
          <p:cNvSpPr/>
          <p:nvPr/>
        </p:nvSpPr>
        <p:spPr>
          <a:xfrm>
            <a:off x="476288" y="1866877"/>
            <a:ext cx="3301815" cy="3326039"/>
          </a:xfrm>
          <a:prstGeom prst="rect">
            <a:avLst/>
          </a:prstGeom>
          <a:solidFill>
            <a:schemeClr val="accent6">
              <a:alpha val="10000"/>
            </a:schemeClr>
          </a:solidFill>
        </p:spPr>
        <p:txBody>
          <a:bodyPr wrap="square">
            <a:spAutoFit/>
          </a:bodyPr>
          <a:lstStyle/>
          <a:p>
            <a:pPr marL="90488" lvl="2">
              <a:lnSpc>
                <a:spcPct val="85000"/>
              </a:lnSpc>
              <a:spcAft>
                <a:spcPts val="800"/>
              </a:spcAft>
              <a:buClr>
                <a:srgbClr val="1F4E79"/>
              </a:buClr>
              <a:buSzPct val="70000"/>
              <a:defRPr/>
            </a:pPr>
            <a:r>
              <a:rPr lang="fr-FR" u="sng">
                <a:solidFill>
                  <a:srgbClr val="545859"/>
                </a:solidFill>
                <a:latin typeface="Calibri" panose="020F0502020204030204" pitchFamily="34" charset="0"/>
                <a:cs typeface="Calibri" panose="020F0502020204030204" pitchFamily="34" charset="0"/>
              </a:rPr>
              <a:t>Le cadre </a:t>
            </a:r>
            <a:r>
              <a:rPr lang="fr-FR">
                <a:solidFill>
                  <a:srgbClr val="545859"/>
                </a:solidFill>
                <a:latin typeface="Calibri" panose="020F0502020204030204" pitchFamily="34" charset="0"/>
                <a:cs typeface="Calibri" panose="020F0502020204030204" pitchFamily="34" charset="0"/>
              </a:rPr>
              <a:t>: </a:t>
            </a:r>
          </a:p>
          <a:p>
            <a:pPr marL="90488" lvl="2">
              <a:lnSpc>
                <a:spcPct val="85000"/>
              </a:lnSpc>
              <a:spcAft>
                <a:spcPts val="800"/>
              </a:spcAft>
              <a:buClr>
                <a:srgbClr val="1F4E79"/>
              </a:buClr>
              <a:buSzPct val="70000"/>
              <a:defRPr/>
            </a:pPr>
            <a:r>
              <a:rPr lang="fr-FR" sz="1600">
                <a:solidFill>
                  <a:srgbClr val="545859"/>
                </a:solidFill>
                <a:latin typeface="Calibri" panose="020F0502020204030204" pitchFamily="34" charset="0"/>
                <a:cs typeface="Calibri" panose="020F0502020204030204" pitchFamily="34" charset="0"/>
              </a:rPr>
              <a:t>La loi OTSS de juillet 2019 prévoit l’arrivée </a:t>
            </a:r>
            <a:r>
              <a:rPr lang="fr-FR" b="1">
                <a:solidFill>
                  <a:srgbClr val="DF2680"/>
                </a:solidFill>
                <a:latin typeface="Calibri" panose="020F0502020204030204" pitchFamily="34" charset="0"/>
                <a:cs typeface="Calibri" panose="020F0502020204030204" pitchFamily="34" charset="0"/>
              </a:rPr>
              <a:t>d’un espace numérique de santé </a:t>
            </a:r>
            <a:r>
              <a:rPr lang="fr-FR" sz="1600">
                <a:solidFill>
                  <a:srgbClr val="545859"/>
                </a:solidFill>
                <a:latin typeface="Calibri" panose="020F0502020204030204" pitchFamily="34" charset="0"/>
                <a:cs typeface="Calibri" panose="020F0502020204030204" pitchFamily="34" charset="0"/>
              </a:rPr>
              <a:t>pour toute personne au 1</a:t>
            </a:r>
            <a:r>
              <a:rPr lang="fr-FR" sz="1600" baseline="30000">
                <a:solidFill>
                  <a:srgbClr val="545859"/>
                </a:solidFill>
                <a:latin typeface="Calibri" panose="020F0502020204030204" pitchFamily="34" charset="0"/>
                <a:cs typeface="Calibri" panose="020F0502020204030204" pitchFamily="34" charset="0"/>
              </a:rPr>
              <a:t>er</a:t>
            </a:r>
            <a:r>
              <a:rPr lang="fr-FR" sz="1600">
                <a:solidFill>
                  <a:srgbClr val="545859"/>
                </a:solidFill>
                <a:latin typeface="Calibri" panose="020F0502020204030204" pitchFamily="34" charset="0"/>
                <a:cs typeface="Calibri" panose="020F0502020204030204" pitchFamily="34" charset="0"/>
              </a:rPr>
              <a:t> janvier 2022.</a:t>
            </a:r>
          </a:p>
          <a:p>
            <a:pPr marL="90488" lvl="2">
              <a:lnSpc>
                <a:spcPct val="85000"/>
              </a:lnSpc>
              <a:spcAft>
                <a:spcPts val="800"/>
              </a:spcAft>
              <a:buClr>
                <a:srgbClr val="1F4E79"/>
              </a:buClr>
              <a:buSzPct val="70000"/>
              <a:defRPr/>
            </a:pPr>
            <a:endParaRPr lang="fr-FR">
              <a:solidFill>
                <a:srgbClr val="545859"/>
              </a:solidFill>
              <a:latin typeface="Calibri" panose="020F0502020204030204" pitchFamily="34" charset="0"/>
              <a:cs typeface="Calibri" panose="020F0502020204030204" pitchFamily="34" charset="0"/>
            </a:endParaRPr>
          </a:p>
          <a:p>
            <a:pPr marL="90488" lvl="2">
              <a:lnSpc>
                <a:spcPct val="85000"/>
              </a:lnSpc>
              <a:spcAft>
                <a:spcPts val="800"/>
              </a:spcAft>
              <a:buClr>
                <a:srgbClr val="1F4E79"/>
              </a:buClr>
              <a:buSzPct val="70000"/>
              <a:defRPr/>
            </a:pPr>
            <a:r>
              <a:rPr lang="fr-FR" u="sng">
                <a:solidFill>
                  <a:srgbClr val="545859"/>
                </a:solidFill>
                <a:latin typeface="Calibri" panose="020F0502020204030204" pitchFamily="34" charset="0"/>
                <a:cs typeface="Calibri" panose="020F0502020204030204" pitchFamily="34" charset="0"/>
              </a:rPr>
              <a:t>L’ambition</a:t>
            </a:r>
            <a:r>
              <a:rPr lang="fr-FR">
                <a:solidFill>
                  <a:srgbClr val="545859"/>
                </a:solidFill>
                <a:latin typeface="Calibri" panose="020F0502020204030204" pitchFamily="34" charset="0"/>
                <a:cs typeface="Calibri" panose="020F0502020204030204" pitchFamily="34" charset="0"/>
              </a:rPr>
              <a:t> : </a:t>
            </a:r>
          </a:p>
          <a:p>
            <a:pPr marL="433388" lvl="2" indent="-342900">
              <a:lnSpc>
                <a:spcPct val="85000"/>
              </a:lnSpc>
              <a:spcAft>
                <a:spcPts val="800"/>
              </a:spcAft>
              <a:buClr>
                <a:schemeClr val="accent6"/>
              </a:buClr>
              <a:buSzPct val="100000"/>
              <a:buFont typeface="Arial" panose="020B0604020202020204" pitchFamily="34" charset="0"/>
              <a:buChar char="•"/>
              <a:defRPr/>
            </a:pPr>
            <a:r>
              <a:rPr lang="fr-FR" b="1">
                <a:solidFill>
                  <a:srgbClr val="DF2680"/>
                </a:solidFill>
                <a:latin typeface="Calibri" panose="020F0502020204030204" pitchFamily="34" charset="0"/>
                <a:cs typeface="Calibri" panose="020F0502020204030204" pitchFamily="34" charset="0"/>
              </a:rPr>
              <a:t>donner la main au patient </a:t>
            </a:r>
            <a:r>
              <a:rPr lang="fr-FR" sz="1600">
                <a:solidFill>
                  <a:srgbClr val="545859"/>
                </a:solidFill>
                <a:latin typeface="Calibri" panose="020F0502020204030204" pitchFamily="34" charset="0"/>
                <a:cs typeface="Calibri" panose="020F0502020204030204" pitchFamily="34" charset="0"/>
              </a:rPr>
              <a:t>pour gérer ses données de santé </a:t>
            </a:r>
          </a:p>
          <a:p>
            <a:pPr marL="433388" lvl="2" indent="-342900">
              <a:lnSpc>
                <a:spcPct val="85000"/>
              </a:lnSpc>
              <a:spcAft>
                <a:spcPts val="800"/>
              </a:spcAft>
              <a:buClr>
                <a:schemeClr val="accent6"/>
              </a:buClr>
              <a:buSzPct val="100000"/>
              <a:buFont typeface="Arial" panose="020B0604020202020204" pitchFamily="34" charset="0"/>
              <a:buChar char="•"/>
              <a:defRPr/>
            </a:pPr>
            <a:r>
              <a:rPr lang="fr-FR" b="1">
                <a:solidFill>
                  <a:srgbClr val="DF2680"/>
                </a:solidFill>
                <a:latin typeface="Calibri" panose="020F0502020204030204" pitchFamily="34" charset="0"/>
                <a:cs typeface="Calibri" panose="020F0502020204030204" pitchFamily="34" charset="0"/>
              </a:rPr>
              <a:t>faciliter la coordination des soins</a:t>
            </a:r>
            <a:r>
              <a:rPr lang="fr-FR" sz="1400">
                <a:solidFill>
                  <a:srgbClr val="545859"/>
                </a:solidFill>
                <a:latin typeface="Calibri" panose="020F0502020204030204" pitchFamily="34" charset="0"/>
                <a:cs typeface="Calibri" panose="020F0502020204030204" pitchFamily="34" charset="0"/>
              </a:rPr>
              <a:t> </a:t>
            </a:r>
            <a:r>
              <a:rPr lang="fr-FR" sz="1600">
                <a:solidFill>
                  <a:srgbClr val="545859"/>
                </a:solidFill>
                <a:latin typeface="Calibri" panose="020F0502020204030204" pitchFamily="34" charset="0"/>
                <a:cs typeface="Calibri" panose="020F0502020204030204" pitchFamily="34" charset="0"/>
              </a:rPr>
              <a:t>entre professionnels.</a:t>
            </a:r>
            <a:endParaRPr lang="fr-FR">
              <a:solidFill>
                <a:srgbClr val="5458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9227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6</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a:t>4 grandes fonctionnalités Mon espace santé, qui s’améliorent en continu </a:t>
            </a:r>
          </a:p>
        </p:txBody>
      </p:sp>
      <p:sp>
        <p:nvSpPr>
          <p:cNvPr id="5" name="Rectangle 4">
            <a:extLst>
              <a:ext uri="{FF2B5EF4-FFF2-40B4-BE49-F238E27FC236}">
                <a16:creationId xmlns:a16="http://schemas.microsoft.com/office/drawing/2014/main" id="{4F14AAF1-34E5-486E-AE88-E871A870A244}"/>
              </a:ext>
            </a:extLst>
          </p:cNvPr>
          <p:cNvSpPr/>
          <p:nvPr/>
        </p:nvSpPr>
        <p:spPr>
          <a:xfrm>
            <a:off x="513456" y="1337596"/>
            <a:ext cx="8923034" cy="379656"/>
          </a:xfrm>
          <a:prstGeom prst="rect">
            <a:avLst/>
          </a:prstGeom>
          <a:noFill/>
        </p:spPr>
        <p:txBody>
          <a:bodyPr wrap="square">
            <a:spAutoFit/>
          </a:bodyPr>
          <a:lstStyle/>
          <a:p>
            <a:pPr marL="0" lvl="1" defTabSz="457189">
              <a:spcBef>
                <a:spcPts val="600"/>
              </a:spcBef>
              <a:buClr>
                <a:srgbClr val="99CC00"/>
              </a:buClr>
              <a:buSzPct val="100000"/>
              <a:defRPr/>
            </a:pPr>
            <a:r>
              <a:rPr lang="fr-FR" sz="1867" b="1">
                <a:solidFill>
                  <a:schemeClr val="tx2"/>
                </a:solidFill>
                <a:latin typeface="Calibri" panose="020F0502020204030204" pitchFamily="34" charset="0"/>
                <a:cs typeface="Calibri" panose="020F0502020204030204" pitchFamily="34" charset="0"/>
                <a:sym typeface="Arial"/>
              </a:rPr>
              <a:t>Grâce à Mon espace santé, l’usager aura accès à 4 fonctionnalités majeures :</a:t>
            </a:r>
          </a:p>
        </p:txBody>
      </p:sp>
      <p:grpSp>
        <p:nvGrpSpPr>
          <p:cNvPr id="6" name="Group 6">
            <a:extLst>
              <a:ext uri="{FF2B5EF4-FFF2-40B4-BE49-F238E27FC236}">
                <a16:creationId xmlns:a16="http://schemas.microsoft.com/office/drawing/2014/main" id="{76CC2BB6-5538-4D0D-B9CC-9D80DA3E280D}"/>
              </a:ext>
            </a:extLst>
          </p:cNvPr>
          <p:cNvGrpSpPr/>
          <p:nvPr/>
        </p:nvGrpSpPr>
        <p:grpSpPr>
          <a:xfrm>
            <a:off x="3634024" y="1928498"/>
            <a:ext cx="5031606" cy="3731964"/>
            <a:chOff x="3580841" y="2285331"/>
            <a:chExt cx="5031606" cy="3731964"/>
          </a:xfrm>
        </p:grpSpPr>
        <p:graphicFrame>
          <p:nvGraphicFramePr>
            <p:cNvPr id="7" name="Graphique 21">
              <a:extLst>
                <a:ext uri="{FF2B5EF4-FFF2-40B4-BE49-F238E27FC236}">
                  <a16:creationId xmlns:a16="http://schemas.microsoft.com/office/drawing/2014/main" id="{C05FA2B7-7020-429D-8DC3-DCBC575E7394}"/>
                </a:ext>
              </a:extLst>
            </p:cNvPr>
            <p:cNvGraphicFramePr/>
            <p:nvPr>
              <p:extLst>
                <p:ext uri="{D42A27DB-BD31-4B8C-83A1-F6EECF244321}">
                  <p14:modId xmlns:p14="http://schemas.microsoft.com/office/powerpoint/2010/main" val="239125243"/>
                </p:ext>
              </p:extLst>
            </p:nvPr>
          </p:nvGraphicFramePr>
          <p:xfrm>
            <a:off x="3580841" y="2285331"/>
            <a:ext cx="5031606" cy="3731964"/>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 26">
              <a:extLst>
                <a:ext uri="{FF2B5EF4-FFF2-40B4-BE49-F238E27FC236}">
                  <a16:creationId xmlns:a16="http://schemas.microsoft.com/office/drawing/2014/main" id="{4395FCF1-DD3C-42D2-BA3E-8B90623DF68B}"/>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161269" y="2968031"/>
              <a:ext cx="648000" cy="648000"/>
            </a:xfrm>
            <a:prstGeom prst="rect">
              <a:avLst/>
            </a:prstGeom>
          </p:spPr>
        </p:pic>
        <p:pic>
          <p:nvPicPr>
            <p:cNvPr id="9" name="Image 39">
              <a:extLst>
                <a:ext uri="{FF2B5EF4-FFF2-40B4-BE49-F238E27FC236}">
                  <a16:creationId xmlns:a16="http://schemas.microsoft.com/office/drawing/2014/main" id="{33432F11-658F-47E5-BF1E-F14738F631D9}"/>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392652" y="2968031"/>
              <a:ext cx="648000" cy="648000"/>
            </a:xfrm>
            <a:prstGeom prst="rect">
              <a:avLst/>
            </a:prstGeom>
          </p:spPr>
        </p:pic>
        <p:grpSp>
          <p:nvGrpSpPr>
            <p:cNvPr id="10" name="Groupe 40">
              <a:extLst>
                <a:ext uri="{FF2B5EF4-FFF2-40B4-BE49-F238E27FC236}">
                  <a16:creationId xmlns:a16="http://schemas.microsoft.com/office/drawing/2014/main" id="{A1EA7697-09C4-482E-A021-87F7E729B8B3}"/>
                </a:ext>
              </a:extLst>
            </p:cNvPr>
            <p:cNvGrpSpPr/>
            <p:nvPr/>
          </p:nvGrpSpPr>
          <p:grpSpPr>
            <a:xfrm>
              <a:off x="5868113" y="3904063"/>
              <a:ext cx="432000" cy="432048"/>
              <a:chOff x="3421373" y="751325"/>
              <a:chExt cx="5400000" cy="5400000"/>
            </a:xfrm>
          </p:grpSpPr>
          <p:pic>
            <p:nvPicPr>
              <p:cNvPr id="14" name="Image 50">
                <a:extLst>
                  <a:ext uri="{FF2B5EF4-FFF2-40B4-BE49-F238E27FC236}">
                    <a16:creationId xmlns:a16="http://schemas.microsoft.com/office/drawing/2014/main" id="{0AFA60D9-6C4D-4726-BB05-34DF6625C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6748" y="773648"/>
                <a:ext cx="5349250" cy="5355342"/>
              </a:xfrm>
              <a:prstGeom prst="roundRect">
                <a:avLst/>
              </a:prstGeom>
              <a:solidFill>
                <a:schemeClr val="bg1"/>
              </a:solidFill>
            </p:spPr>
          </p:pic>
          <p:sp>
            <p:nvSpPr>
              <p:cNvPr id="15" name="Rectangle à coins arrondis 51">
                <a:extLst>
                  <a:ext uri="{FF2B5EF4-FFF2-40B4-BE49-F238E27FC236}">
                    <a16:creationId xmlns:a16="http://schemas.microsoft.com/office/drawing/2014/main" id="{D66BD3F5-0899-4BC6-BD6D-D06AAF14F6FA}"/>
                  </a:ext>
                </a:extLst>
              </p:cNvPr>
              <p:cNvSpPr/>
              <p:nvPr/>
            </p:nvSpPr>
            <p:spPr>
              <a:xfrm>
                <a:off x="3421373" y="751325"/>
                <a:ext cx="5400000" cy="5400000"/>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11" name="Image 41">
              <a:extLst>
                <a:ext uri="{FF2B5EF4-FFF2-40B4-BE49-F238E27FC236}">
                  <a16:creationId xmlns:a16="http://schemas.microsoft.com/office/drawing/2014/main" id="{F5ADAC47-A322-4B9B-9CEE-5F0708CFB39D}"/>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775307" y="4842526"/>
              <a:ext cx="648000" cy="648000"/>
            </a:xfrm>
            <a:prstGeom prst="rect">
              <a:avLst/>
            </a:prstGeom>
          </p:spPr>
        </p:pic>
        <p:pic>
          <p:nvPicPr>
            <p:cNvPr id="12" name="Image 42">
              <a:extLst>
                <a:ext uri="{FF2B5EF4-FFF2-40B4-BE49-F238E27FC236}">
                  <a16:creationId xmlns:a16="http://schemas.microsoft.com/office/drawing/2014/main" id="{F756B07F-F474-43CE-A8F9-F3860F922CEB}"/>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889092" y="4145639"/>
              <a:ext cx="612000" cy="612000"/>
            </a:xfrm>
            <a:prstGeom prst="rect">
              <a:avLst/>
            </a:prstGeom>
          </p:spPr>
        </p:pic>
        <p:pic>
          <p:nvPicPr>
            <p:cNvPr id="13" name="Image 43">
              <a:extLst>
                <a:ext uri="{FF2B5EF4-FFF2-40B4-BE49-F238E27FC236}">
                  <a16:creationId xmlns:a16="http://schemas.microsoft.com/office/drawing/2014/main" id="{9F287AEF-5246-4E2F-9929-1E156DBDB6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28852" y="4145639"/>
              <a:ext cx="648000" cy="648000"/>
            </a:xfrm>
            <a:prstGeom prst="rect">
              <a:avLst/>
            </a:prstGeom>
          </p:spPr>
        </p:pic>
      </p:grpSp>
      <p:sp>
        <p:nvSpPr>
          <p:cNvPr id="16" name="Rectangle 15">
            <a:extLst>
              <a:ext uri="{FF2B5EF4-FFF2-40B4-BE49-F238E27FC236}">
                <a16:creationId xmlns:a16="http://schemas.microsoft.com/office/drawing/2014/main" id="{054ABA64-3A4E-485D-B561-CC02347FC5D6}"/>
              </a:ext>
            </a:extLst>
          </p:cNvPr>
          <p:cNvSpPr/>
          <p:nvPr/>
        </p:nvSpPr>
        <p:spPr bwMode="auto">
          <a:xfrm>
            <a:off x="4303534" y="5556474"/>
            <a:ext cx="3769982" cy="846386"/>
          </a:xfrm>
          <a:prstGeom prst="rect">
            <a:avLst/>
          </a:prstGeom>
          <a:solidFill>
            <a:schemeClr val="bg1"/>
          </a:solidFill>
        </p:spPr>
        <p:txBody>
          <a:bodyPr wrap="square">
            <a:spAutoFit/>
          </a:bodyPr>
          <a:lstStyle/>
          <a:p>
            <a:pPr algn="ctr">
              <a:spcAft>
                <a:spcPts val="600"/>
              </a:spcAft>
              <a:defRPr/>
            </a:pPr>
            <a:r>
              <a:rPr lang="fr-FR" sz="1600" b="1" kern="0">
                <a:solidFill>
                  <a:srgbClr val="007FAD"/>
                </a:solidFill>
                <a:latin typeface="Calibri" panose="020F0502020204030204" pitchFamily="34" charset="0"/>
                <a:cs typeface="Calibri" panose="020F0502020204030204" pitchFamily="34" charset="0"/>
              </a:rPr>
              <a:t>Un agenda de santé</a:t>
            </a:r>
          </a:p>
          <a:p>
            <a:pPr algn="ctr">
              <a:defRPr/>
            </a:pPr>
            <a:r>
              <a:rPr lang="fr-FR" sz="1400" kern="0">
                <a:solidFill>
                  <a:srgbClr val="545859"/>
                </a:solidFill>
                <a:latin typeface="Calibri" panose="020F0502020204030204" pitchFamily="34" charset="0"/>
                <a:cs typeface="Calibri" panose="020F0502020204030204" pitchFamily="34" charset="0"/>
              </a:rPr>
              <a:t>Agrégations des </a:t>
            </a:r>
            <a:r>
              <a:rPr lang="fr-FR" sz="1400" b="1" kern="0">
                <a:solidFill>
                  <a:srgbClr val="007FAD"/>
                </a:solidFill>
                <a:latin typeface="Calibri" panose="020F0502020204030204" pitchFamily="34" charset="0"/>
                <a:cs typeface="Calibri" panose="020F0502020204030204" pitchFamily="34" charset="0"/>
              </a:rPr>
              <a:t>évènements</a:t>
            </a:r>
            <a:r>
              <a:rPr lang="fr-FR" sz="1400" kern="0">
                <a:solidFill>
                  <a:srgbClr val="545859"/>
                </a:solidFill>
                <a:latin typeface="Calibri" panose="020F0502020204030204" pitchFamily="34" charset="0"/>
                <a:cs typeface="Calibri" panose="020F0502020204030204" pitchFamily="34" charset="0"/>
              </a:rPr>
              <a:t> liés au parcours de soins de l’usager via un agenda. </a:t>
            </a:r>
            <a:endParaRPr lang="fr-FR" sz="1400">
              <a:solidFill>
                <a:srgbClr val="545859"/>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ACA1A158-E6D2-4DFF-804D-56B7DB74A7E4}"/>
              </a:ext>
            </a:extLst>
          </p:cNvPr>
          <p:cNvSpPr/>
          <p:nvPr/>
        </p:nvSpPr>
        <p:spPr bwMode="auto">
          <a:xfrm>
            <a:off x="7915948" y="2154552"/>
            <a:ext cx="3806145" cy="1277273"/>
          </a:xfrm>
          <a:prstGeom prst="rect">
            <a:avLst/>
          </a:prstGeom>
        </p:spPr>
        <p:txBody>
          <a:bodyPr wrap="square">
            <a:spAutoFit/>
          </a:bodyPr>
          <a:lstStyle/>
          <a:p>
            <a:pPr>
              <a:spcAft>
                <a:spcPts val="600"/>
              </a:spcAft>
              <a:defRPr/>
            </a:pPr>
            <a:r>
              <a:rPr lang="fr-FR" sz="1600" b="1" kern="0">
                <a:solidFill>
                  <a:srgbClr val="298478"/>
                </a:solidFill>
                <a:latin typeface="Calibri" panose="020F0502020204030204" pitchFamily="34" charset="0"/>
                <a:cs typeface="Calibri" panose="020F0502020204030204" pitchFamily="34" charset="0"/>
              </a:rPr>
              <a:t>Une messagerie de santé</a:t>
            </a:r>
          </a:p>
          <a:p>
            <a:pPr>
              <a:defRPr/>
            </a:pPr>
            <a:r>
              <a:rPr lang="fr-FR" sz="1400" kern="0">
                <a:solidFill>
                  <a:srgbClr val="545859"/>
                </a:solidFill>
                <a:latin typeface="Calibri" panose="020F0502020204030204" pitchFamily="34" charset="0"/>
                <a:cs typeface="Calibri" panose="020F0502020204030204" pitchFamily="34" charset="0"/>
              </a:rPr>
              <a:t>Réception en toute sécurité des informations personnelles en provenance de l’équipe de soins de l’usager via un service de </a:t>
            </a:r>
            <a:r>
              <a:rPr lang="fr-FR" sz="1400" b="1" kern="0">
                <a:solidFill>
                  <a:srgbClr val="298478"/>
                </a:solidFill>
                <a:latin typeface="Calibri" panose="020F0502020204030204" pitchFamily="34" charset="0"/>
                <a:cs typeface="Calibri" panose="020F0502020204030204" pitchFamily="34" charset="0"/>
              </a:rPr>
              <a:t>messagerie sécurisée </a:t>
            </a:r>
            <a:r>
              <a:rPr lang="fr-FR" sz="1400" kern="0">
                <a:solidFill>
                  <a:srgbClr val="545859"/>
                </a:solidFill>
                <a:latin typeface="Calibri" panose="020F0502020204030204" pitchFamily="34" charset="0"/>
                <a:cs typeface="Calibri" panose="020F0502020204030204" pitchFamily="34" charset="0"/>
              </a:rPr>
              <a:t>de santé MSSanté.</a:t>
            </a:r>
            <a:endParaRPr lang="fr-FR" sz="1400">
              <a:solidFill>
                <a:srgbClr val="545859"/>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60B6C83D-8FFF-4DD6-94C3-7438D627DFDA}"/>
              </a:ext>
            </a:extLst>
          </p:cNvPr>
          <p:cNvSpPr/>
          <p:nvPr/>
        </p:nvSpPr>
        <p:spPr bwMode="auto">
          <a:xfrm>
            <a:off x="8015572" y="3835424"/>
            <a:ext cx="3730776" cy="1492716"/>
          </a:xfrm>
          <a:prstGeom prst="rect">
            <a:avLst/>
          </a:prstGeom>
        </p:spPr>
        <p:txBody>
          <a:bodyPr wrap="square">
            <a:spAutoFit/>
          </a:bodyPr>
          <a:lstStyle/>
          <a:p>
            <a:pPr>
              <a:spcAft>
                <a:spcPts val="600"/>
              </a:spcAft>
              <a:defRPr/>
            </a:pPr>
            <a:r>
              <a:rPr lang="fr-FR" sz="1600" b="1" kern="0">
                <a:solidFill>
                  <a:srgbClr val="5E74B8"/>
                </a:solidFill>
                <a:latin typeface="Calibri" panose="020F0502020204030204" pitchFamily="34" charset="0"/>
                <a:cs typeface="Calibri" panose="020F0502020204030204" pitchFamily="34" charset="0"/>
              </a:rPr>
              <a:t>Un catalogue de services</a:t>
            </a:r>
          </a:p>
          <a:p>
            <a:pPr>
              <a:defRPr/>
            </a:pPr>
            <a:r>
              <a:rPr lang="fr-FR" sz="1400" kern="0">
                <a:solidFill>
                  <a:srgbClr val="545859"/>
                </a:solidFill>
                <a:latin typeface="Calibri" panose="020F0502020204030204" pitchFamily="34" charset="0"/>
                <a:cs typeface="Calibri" panose="020F0502020204030204" pitchFamily="34" charset="0"/>
              </a:rPr>
              <a:t>Accès à des applications de santé référencées par l’État via un</a:t>
            </a:r>
            <a:r>
              <a:rPr lang="fr-FR" sz="1400" b="1" kern="0">
                <a:solidFill>
                  <a:srgbClr val="5E74B8"/>
                </a:solidFill>
                <a:latin typeface="Calibri" panose="020F0502020204030204" pitchFamily="34" charset="0"/>
                <a:cs typeface="Calibri" panose="020F0502020204030204" pitchFamily="34" charset="0"/>
              </a:rPr>
              <a:t> catalogue réunissant la diversité des services utiles à la santé </a:t>
            </a:r>
            <a:r>
              <a:rPr lang="fr-FR" sz="1400" kern="0">
                <a:solidFill>
                  <a:srgbClr val="545859"/>
                </a:solidFill>
                <a:latin typeface="Calibri" panose="020F0502020204030204" pitchFamily="34" charset="0"/>
                <a:cs typeface="Calibri" panose="020F0502020204030204" pitchFamily="34" charset="0"/>
              </a:rPr>
              <a:t>(portails patients, applications et objets connectés référencés..).</a:t>
            </a:r>
          </a:p>
        </p:txBody>
      </p:sp>
      <p:grpSp>
        <p:nvGrpSpPr>
          <p:cNvPr id="19" name="Group 19">
            <a:extLst>
              <a:ext uri="{FF2B5EF4-FFF2-40B4-BE49-F238E27FC236}">
                <a16:creationId xmlns:a16="http://schemas.microsoft.com/office/drawing/2014/main" id="{B51CB77E-9F3B-452A-B54A-60567D6F0896}"/>
              </a:ext>
            </a:extLst>
          </p:cNvPr>
          <p:cNvGrpSpPr/>
          <p:nvPr/>
        </p:nvGrpSpPr>
        <p:grpSpPr>
          <a:xfrm>
            <a:off x="497388" y="2154552"/>
            <a:ext cx="3806146" cy="3030845"/>
            <a:chOff x="655398" y="2238997"/>
            <a:chExt cx="3806146" cy="2623129"/>
          </a:xfrm>
        </p:grpSpPr>
        <p:sp>
          <p:nvSpPr>
            <p:cNvPr id="20" name="Rectangle 19">
              <a:extLst>
                <a:ext uri="{FF2B5EF4-FFF2-40B4-BE49-F238E27FC236}">
                  <a16:creationId xmlns:a16="http://schemas.microsoft.com/office/drawing/2014/main" id="{75C6A49D-C8A3-44D3-9A88-2D5DB640B6E9}"/>
                </a:ext>
              </a:extLst>
            </p:cNvPr>
            <p:cNvSpPr/>
            <p:nvPr/>
          </p:nvSpPr>
          <p:spPr bwMode="auto">
            <a:xfrm>
              <a:off x="655398" y="2238997"/>
              <a:ext cx="3806146" cy="1105451"/>
            </a:xfrm>
            <a:prstGeom prst="rect">
              <a:avLst/>
            </a:prstGeom>
          </p:spPr>
          <p:txBody>
            <a:bodyPr wrap="square">
              <a:spAutoFit/>
            </a:bodyPr>
            <a:lstStyle/>
            <a:p>
              <a:pPr>
                <a:spcAft>
                  <a:spcPts val="600"/>
                </a:spcAft>
                <a:defRPr/>
              </a:pPr>
              <a:r>
                <a:rPr lang="fr-FR" sz="1600" b="1" kern="0">
                  <a:solidFill>
                    <a:srgbClr val="C74E5A"/>
                  </a:solidFill>
                  <a:latin typeface="Calibri" panose="020F0502020204030204" pitchFamily="34" charset="0"/>
                  <a:cs typeface="Calibri" panose="020F0502020204030204" pitchFamily="34" charset="0"/>
                </a:rPr>
                <a:t>Un dossier médical</a:t>
              </a:r>
            </a:p>
            <a:p>
              <a:pPr>
                <a:defRPr/>
              </a:pPr>
              <a:r>
                <a:rPr lang="fr-FR" sz="1400" kern="0">
                  <a:solidFill>
                    <a:srgbClr val="545859"/>
                  </a:solidFill>
                  <a:latin typeface="Calibri" panose="020F0502020204030204" pitchFamily="34" charset="0"/>
                  <a:cs typeface="Calibri" panose="020F0502020204030204" pitchFamily="34" charset="0"/>
                </a:rPr>
                <a:t>Consultation et alimentation des </a:t>
              </a:r>
              <a:r>
                <a:rPr lang="fr-FR" sz="1400" b="1" kern="0">
                  <a:solidFill>
                    <a:srgbClr val="C74E5A"/>
                  </a:solidFill>
                  <a:latin typeface="Calibri" panose="020F0502020204030204" pitchFamily="34" charset="0"/>
                  <a:cs typeface="Calibri" panose="020F0502020204030204" pitchFamily="34" charset="0"/>
                </a:rPr>
                <a:t>documents</a:t>
              </a:r>
              <a:r>
                <a:rPr lang="fr-FR" sz="1400" kern="0">
                  <a:solidFill>
                    <a:srgbClr val="C74E5A"/>
                  </a:solidFill>
                  <a:latin typeface="Calibri" panose="020F0502020204030204" pitchFamily="34" charset="0"/>
                  <a:cs typeface="Calibri" panose="020F0502020204030204" pitchFamily="34" charset="0"/>
                </a:rPr>
                <a:t> </a:t>
              </a:r>
              <a:r>
                <a:rPr lang="fr-FR" sz="1400" kern="0">
                  <a:solidFill>
                    <a:srgbClr val="545859"/>
                  </a:solidFill>
                  <a:latin typeface="Calibri" panose="020F0502020204030204" pitchFamily="34" charset="0"/>
                  <a:cs typeface="Calibri" panose="020F0502020204030204" pitchFamily="34" charset="0"/>
                </a:rPr>
                <a:t>ajoutés par l’usager ou ses professionnels de santé (ordonnance, compte rendu d’hospitalisation, biologies…)</a:t>
              </a:r>
            </a:p>
          </p:txBody>
        </p:sp>
        <p:sp>
          <p:nvSpPr>
            <p:cNvPr id="21" name="Rectangle 20">
              <a:extLst>
                <a:ext uri="{FF2B5EF4-FFF2-40B4-BE49-F238E27FC236}">
                  <a16:creationId xmlns:a16="http://schemas.microsoft.com/office/drawing/2014/main" id="{D0CDE977-B511-40AE-ADD3-A1521D44F7C5}"/>
                </a:ext>
              </a:extLst>
            </p:cNvPr>
            <p:cNvSpPr/>
            <p:nvPr/>
          </p:nvSpPr>
          <p:spPr bwMode="auto">
            <a:xfrm>
              <a:off x="655398" y="3392495"/>
              <a:ext cx="3440113" cy="639297"/>
            </a:xfrm>
            <a:prstGeom prst="rect">
              <a:avLst/>
            </a:prstGeom>
          </p:spPr>
          <p:txBody>
            <a:bodyPr>
              <a:spAutoFit/>
            </a:bodyPr>
            <a:lstStyle/>
            <a:p>
              <a:pPr>
                <a:defRPr/>
              </a:pPr>
              <a:r>
                <a:rPr lang="fr-FR" sz="1400" kern="0">
                  <a:solidFill>
                    <a:srgbClr val="545859"/>
                  </a:solidFill>
                  <a:latin typeface="Calibri" panose="020F0502020204030204" pitchFamily="34" charset="0"/>
                  <a:cs typeface="Calibri" panose="020F0502020204030204" pitchFamily="34" charset="0"/>
                </a:rPr>
                <a:t>Alimentation et consultation par l’usager de son </a:t>
              </a:r>
              <a:r>
                <a:rPr lang="fr-FR" sz="1400" b="1" kern="0">
                  <a:solidFill>
                    <a:srgbClr val="C74E5A"/>
                  </a:solidFill>
                  <a:latin typeface="Calibri" panose="020F0502020204030204" pitchFamily="34" charset="0"/>
                  <a:cs typeface="Calibri" panose="020F0502020204030204" pitchFamily="34" charset="0"/>
                </a:rPr>
                <a:t>profil médical </a:t>
              </a:r>
              <a:r>
                <a:rPr lang="fr-FR" sz="1400" kern="0">
                  <a:solidFill>
                    <a:srgbClr val="545859"/>
                  </a:solidFill>
                  <a:latin typeface="Calibri" panose="020F0502020204030204" pitchFamily="34" charset="0"/>
                  <a:cs typeface="Calibri" panose="020F0502020204030204" pitchFamily="34" charset="0"/>
                </a:rPr>
                <a:t>: antécédents médicaux, vaccinations, allergies, mesures de santé, …</a:t>
              </a:r>
              <a:endParaRPr lang="fr-FR" sz="1400">
                <a:solidFill>
                  <a:srgbClr val="545859"/>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290F5C9B-36AB-480A-922B-E73815E3EEC9}"/>
                </a:ext>
              </a:extLst>
            </p:cNvPr>
            <p:cNvSpPr/>
            <p:nvPr/>
          </p:nvSpPr>
          <p:spPr>
            <a:xfrm>
              <a:off x="671466" y="4222829"/>
              <a:ext cx="3429836" cy="639297"/>
            </a:xfrm>
            <a:prstGeom prst="rect">
              <a:avLst/>
            </a:prstGeom>
          </p:spPr>
          <p:txBody>
            <a:bodyPr wrap="square">
              <a:spAutoFit/>
            </a:bodyPr>
            <a:lstStyle/>
            <a:p>
              <a:r>
                <a:rPr lang="fr-FR" sz="1400" kern="0">
                  <a:solidFill>
                    <a:srgbClr val="545859"/>
                  </a:solidFill>
                  <a:latin typeface="Calibri" panose="020F0502020204030204" pitchFamily="34" charset="0"/>
                  <a:cs typeface="Calibri" panose="020F0502020204030204" pitchFamily="34" charset="0"/>
                </a:rPr>
                <a:t>Cette brique s’appuie sur l’actuel</a:t>
              </a:r>
              <a:r>
                <a:rPr lang="fr-FR" sz="1400" b="1" kern="0">
                  <a:solidFill>
                    <a:srgbClr val="545859"/>
                  </a:solidFill>
                  <a:latin typeface="Calibri" panose="020F0502020204030204" pitchFamily="34" charset="0"/>
                  <a:cs typeface="Calibri" panose="020F0502020204030204" pitchFamily="34" charset="0"/>
                </a:rPr>
                <a:t> </a:t>
              </a:r>
              <a:r>
                <a:rPr lang="fr-FR" sz="1400" b="1" kern="0">
                  <a:solidFill>
                    <a:srgbClr val="C74E5A"/>
                  </a:solidFill>
                  <a:latin typeface="Calibri" panose="020F0502020204030204" pitchFamily="34" charset="0"/>
                  <a:cs typeface="Calibri" panose="020F0502020204030204" pitchFamily="34" charset="0"/>
                </a:rPr>
                <a:t>Dossier Médical Partagé ( DMP) </a:t>
              </a:r>
              <a:r>
                <a:rPr lang="fr-FR" sz="1400" kern="0">
                  <a:solidFill>
                    <a:srgbClr val="545859"/>
                  </a:solidFill>
                  <a:latin typeface="Calibri" panose="020F0502020204030204" pitchFamily="34" charset="0"/>
                  <a:cs typeface="Calibri" panose="020F0502020204030204" pitchFamily="34" charset="0"/>
                </a:rPr>
                <a:t>dont l’historique est repris pour les anciens utilisateurs.</a:t>
              </a:r>
            </a:p>
          </p:txBody>
        </p:sp>
      </p:grpSp>
      <p:sp>
        <p:nvSpPr>
          <p:cNvPr id="23" name="Rectangle 22">
            <a:extLst>
              <a:ext uri="{FF2B5EF4-FFF2-40B4-BE49-F238E27FC236}">
                <a16:creationId xmlns:a16="http://schemas.microsoft.com/office/drawing/2014/main" id="{67143501-FBC6-438C-B053-41D2DCCA9410}"/>
              </a:ext>
            </a:extLst>
          </p:cNvPr>
          <p:cNvSpPr/>
          <p:nvPr>
            <p:custDataLst>
              <p:tags r:id="rId1"/>
            </p:custDataLst>
          </p:nvPr>
        </p:nvSpPr>
        <p:spPr>
          <a:xfrm rot="20386866">
            <a:off x="6799501" y="5321903"/>
            <a:ext cx="763351"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400" b="1" cap="none" spc="0">
                <a:ln w="11430"/>
                <a:solidFill>
                  <a:schemeClr val="accent2">
                    <a:lumMod val="60000"/>
                    <a:lumOff val="40000"/>
                  </a:schemeClr>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Demain</a:t>
            </a:r>
          </a:p>
        </p:txBody>
      </p:sp>
    </p:spTree>
    <p:extLst>
      <p:ext uri="{BB962C8B-B14F-4D97-AF65-F5344CB8AC3E}">
        <p14:creationId xmlns:p14="http://schemas.microsoft.com/office/powerpoint/2010/main" val="23444850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7</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dirty="0" smtClean="0"/>
              <a:t>98% des Français ont aujourd’hui un profil Mon espace santé !</a:t>
            </a:r>
            <a:endParaRPr lang="fr-FR" dirty="0"/>
          </a:p>
        </p:txBody>
      </p:sp>
      <p:sp>
        <p:nvSpPr>
          <p:cNvPr id="5" name="Rectangle 4">
            <a:extLst>
              <a:ext uri="{FF2B5EF4-FFF2-40B4-BE49-F238E27FC236}">
                <a16:creationId xmlns:a16="http://schemas.microsoft.com/office/drawing/2014/main" id="{ECF845CD-8EF9-4C2F-8385-E3755494CFB7}"/>
              </a:ext>
            </a:extLst>
          </p:cNvPr>
          <p:cNvSpPr/>
          <p:nvPr/>
        </p:nvSpPr>
        <p:spPr bwMode="auto">
          <a:xfrm>
            <a:off x="364619" y="1527977"/>
            <a:ext cx="10620043" cy="60542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625519">
              <a:buClrTx/>
              <a:defRPr/>
            </a:pPr>
            <a:r>
              <a:rPr lang="fr-FR" sz="1867" b="1">
                <a:solidFill>
                  <a:srgbClr val="DF2680"/>
                </a:solidFill>
                <a:latin typeface="Calibri" panose="020F0502020204030204" pitchFamily="34" charset="0"/>
                <a:ea typeface="+mn-ea"/>
                <a:cs typeface="Calibri" panose="020F0502020204030204" pitchFamily="34" charset="0"/>
              </a:rPr>
              <a:t>La loi OTSS de juillet 2019 prévoit la création par défaut, sauf opposition de la personne</a:t>
            </a:r>
          </a:p>
          <a:p>
            <a:pPr defTabSz="1625519">
              <a:buClrTx/>
              <a:defRPr/>
            </a:pPr>
            <a:endParaRPr lang="fr-FR" sz="1467" b="1" i="1" kern="0">
              <a:solidFill>
                <a:srgbClr val="DF2680"/>
              </a:solidFill>
              <a:latin typeface="Calibri" panose="020F0502020204030204" pitchFamily="34" charset="0"/>
              <a:cs typeface="Calibri" panose="020F0502020204030204" pitchFamily="34" charset="0"/>
            </a:endParaRPr>
          </a:p>
        </p:txBody>
      </p:sp>
      <p:grpSp>
        <p:nvGrpSpPr>
          <p:cNvPr id="6" name="Group 159">
            <a:extLst>
              <a:ext uri="{FF2B5EF4-FFF2-40B4-BE49-F238E27FC236}">
                <a16:creationId xmlns:a16="http://schemas.microsoft.com/office/drawing/2014/main" id="{8760E402-1216-4C08-887F-89849965CEF4}"/>
              </a:ext>
            </a:extLst>
          </p:cNvPr>
          <p:cNvGrpSpPr/>
          <p:nvPr/>
        </p:nvGrpSpPr>
        <p:grpSpPr>
          <a:xfrm>
            <a:off x="2978787" y="2189602"/>
            <a:ext cx="1938172" cy="2150964"/>
            <a:chOff x="3382934" y="2892621"/>
            <a:chExt cx="1453629" cy="1613223"/>
          </a:xfrm>
        </p:grpSpPr>
        <p:sp>
          <p:nvSpPr>
            <p:cNvPr id="7" name="Rectangle 6">
              <a:extLst>
                <a:ext uri="{FF2B5EF4-FFF2-40B4-BE49-F238E27FC236}">
                  <a16:creationId xmlns:a16="http://schemas.microsoft.com/office/drawing/2014/main" id="{EF1F8585-E8E8-4748-B9C8-65B7B2A22CFE}"/>
                </a:ext>
              </a:extLst>
            </p:cNvPr>
            <p:cNvSpPr/>
            <p:nvPr/>
          </p:nvSpPr>
          <p:spPr bwMode="auto">
            <a:xfrm>
              <a:off x="3382934" y="3790264"/>
              <a:ext cx="1453629" cy="71558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625519">
                <a:buClrTx/>
                <a:defRPr/>
              </a:pPr>
              <a:r>
                <a:rPr lang="fr-FR" kern="0">
                  <a:solidFill>
                    <a:schemeClr val="tx1"/>
                  </a:solidFill>
                  <a:latin typeface="Calibri" panose="020F0502020204030204" pitchFamily="34" charset="0"/>
                  <a:cs typeface="Calibri" panose="020F0502020204030204" pitchFamily="34" charset="0"/>
                </a:rPr>
                <a:t>Un courrier </a:t>
              </a:r>
              <a:br>
                <a:rPr lang="fr-FR" kern="0">
                  <a:solidFill>
                    <a:schemeClr val="tx1"/>
                  </a:solidFill>
                  <a:latin typeface="Calibri" panose="020F0502020204030204" pitchFamily="34" charset="0"/>
                  <a:cs typeface="Calibri" panose="020F0502020204030204" pitchFamily="34" charset="0"/>
                </a:rPr>
              </a:br>
              <a:r>
                <a:rPr lang="fr-FR" kern="0">
                  <a:solidFill>
                    <a:schemeClr val="tx1"/>
                  </a:solidFill>
                  <a:latin typeface="Calibri" panose="020F0502020204030204" pitchFamily="34" charset="0"/>
                  <a:cs typeface="Calibri" panose="020F0502020204030204" pitchFamily="34" charset="0"/>
                </a:rPr>
                <a:t>(mail ou postal) fournit les modes d’opposition et d’accès au service</a:t>
              </a:r>
            </a:p>
          </p:txBody>
        </p:sp>
        <p:pic>
          <p:nvPicPr>
            <p:cNvPr id="8" name="Graphic 19" descr="Email">
              <a:extLst>
                <a:ext uri="{FF2B5EF4-FFF2-40B4-BE49-F238E27FC236}">
                  <a16:creationId xmlns:a16="http://schemas.microsoft.com/office/drawing/2014/main" id="{AF4BF8F0-9013-4023-8905-295C38D89D0E}"/>
                </a:ext>
              </a:extLst>
            </p:cNvPr>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3394964" y="2892621"/>
              <a:ext cx="788922" cy="76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60">
            <a:extLst>
              <a:ext uri="{FF2B5EF4-FFF2-40B4-BE49-F238E27FC236}">
                <a16:creationId xmlns:a16="http://schemas.microsoft.com/office/drawing/2014/main" id="{92A5A127-D4F4-4AC8-AE21-CC99BC17F86D}"/>
              </a:ext>
            </a:extLst>
          </p:cNvPr>
          <p:cNvGrpSpPr/>
          <p:nvPr/>
        </p:nvGrpSpPr>
        <p:grpSpPr>
          <a:xfrm>
            <a:off x="5206127" y="2309725"/>
            <a:ext cx="3154452" cy="2305185"/>
            <a:chOff x="5092370" y="2938313"/>
            <a:chExt cx="2365839" cy="1728889"/>
          </a:xfrm>
        </p:grpSpPr>
        <p:sp>
          <p:nvSpPr>
            <p:cNvPr id="10" name="Rectangle 9">
              <a:extLst>
                <a:ext uri="{FF2B5EF4-FFF2-40B4-BE49-F238E27FC236}">
                  <a16:creationId xmlns:a16="http://schemas.microsoft.com/office/drawing/2014/main" id="{4A3FFF7F-49BC-4948-88C6-DE6C47D16A10}"/>
                </a:ext>
              </a:extLst>
            </p:cNvPr>
            <p:cNvSpPr/>
            <p:nvPr/>
          </p:nvSpPr>
          <p:spPr bwMode="auto">
            <a:xfrm>
              <a:off x="5713065" y="3004731"/>
              <a:ext cx="1453629"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625519">
                <a:buClrTx/>
                <a:defRPr/>
              </a:pPr>
              <a:r>
                <a:rPr lang="fr-FR" kern="0">
                  <a:solidFill>
                    <a:schemeClr val="tx1"/>
                  </a:solidFill>
                  <a:latin typeface="Calibri" panose="020F0502020204030204" pitchFamily="34" charset="0"/>
                  <a:cs typeface="Calibri" panose="020F0502020204030204" pitchFamily="34" charset="0"/>
                </a:rPr>
                <a:t>Si l’usager active son accès, son profil Mon espace santé est créé</a:t>
              </a:r>
            </a:p>
          </p:txBody>
        </p:sp>
        <p:sp>
          <p:nvSpPr>
            <p:cNvPr id="11" name="Rectangle 10">
              <a:extLst>
                <a:ext uri="{FF2B5EF4-FFF2-40B4-BE49-F238E27FC236}">
                  <a16:creationId xmlns:a16="http://schemas.microsoft.com/office/drawing/2014/main" id="{E79FAF36-09FC-423D-AC02-52F49DE431EF}"/>
                </a:ext>
              </a:extLst>
            </p:cNvPr>
            <p:cNvSpPr/>
            <p:nvPr/>
          </p:nvSpPr>
          <p:spPr bwMode="auto">
            <a:xfrm>
              <a:off x="5771216" y="4074880"/>
              <a:ext cx="1686993"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625519">
                <a:buClrTx/>
                <a:defRPr/>
              </a:pPr>
              <a:r>
                <a:rPr lang="fr-FR" kern="0">
                  <a:solidFill>
                    <a:schemeClr val="tx1"/>
                  </a:solidFill>
                  <a:latin typeface="Calibri" panose="020F0502020204030204" pitchFamily="34" charset="0"/>
                  <a:cs typeface="Calibri" panose="020F0502020204030204" pitchFamily="34" charset="0"/>
                </a:rPr>
                <a:t>Si l’usager s’oppose,</a:t>
              </a:r>
            </a:p>
            <a:p>
              <a:pPr defTabSz="1625519">
                <a:buClrTx/>
                <a:defRPr/>
              </a:pPr>
              <a:r>
                <a:rPr lang="fr-FR" kern="0">
                  <a:solidFill>
                    <a:schemeClr val="tx1"/>
                  </a:solidFill>
                  <a:latin typeface="Calibri" panose="020F0502020204030204" pitchFamily="34" charset="0"/>
                  <a:cs typeface="Calibri" panose="020F0502020204030204" pitchFamily="34" charset="0"/>
                </a:rPr>
                <a:t>Son profil Mon espace santé ne sera pas créé</a:t>
              </a:r>
            </a:p>
          </p:txBody>
        </p:sp>
        <p:sp>
          <p:nvSpPr>
            <p:cNvPr id="12" name="Interdiction 42">
              <a:extLst>
                <a:ext uri="{FF2B5EF4-FFF2-40B4-BE49-F238E27FC236}">
                  <a16:creationId xmlns:a16="http://schemas.microsoft.com/office/drawing/2014/main" id="{99583A22-9856-4F69-A7EF-3ACF8582B77F}"/>
                </a:ext>
              </a:extLst>
            </p:cNvPr>
            <p:cNvSpPr/>
            <p:nvPr/>
          </p:nvSpPr>
          <p:spPr>
            <a:xfrm>
              <a:off x="5092372" y="4163202"/>
              <a:ext cx="504000" cy="504000"/>
            </a:xfrm>
            <a:prstGeom prst="noSmoking">
              <a:avLst/>
            </a:prstGeom>
            <a:solidFill>
              <a:srgbClr val="D40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buClrTx/>
                <a:defRPr/>
              </a:pPr>
              <a:endParaRPr lang="fr-FR" sz="2133">
                <a:solidFill>
                  <a:prstClr val="black"/>
                </a:solidFill>
                <a:latin typeface="Arial" panose="020B0604020202020204"/>
              </a:endParaRPr>
            </a:p>
          </p:txBody>
        </p:sp>
        <p:pic>
          <p:nvPicPr>
            <p:cNvPr id="13" name="Picture 180">
              <a:extLst>
                <a:ext uri="{FF2B5EF4-FFF2-40B4-BE49-F238E27FC236}">
                  <a16:creationId xmlns:a16="http://schemas.microsoft.com/office/drawing/2014/main" id="{6BA4A67D-A746-477B-8AB4-9FD0E0E9C0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6017" y="2938313"/>
              <a:ext cx="607852" cy="60793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avec flèche 44">
              <a:extLst>
                <a:ext uri="{FF2B5EF4-FFF2-40B4-BE49-F238E27FC236}">
                  <a16:creationId xmlns:a16="http://schemas.microsoft.com/office/drawing/2014/main" id="{F1F9C039-7361-49E1-B80A-47E10CFAC7D5}"/>
                </a:ext>
              </a:extLst>
            </p:cNvPr>
            <p:cNvCxnSpPr>
              <a:cxnSpLocks/>
            </p:cNvCxnSpPr>
            <p:nvPr/>
          </p:nvCxnSpPr>
          <p:spPr>
            <a:xfrm>
              <a:off x="5092370" y="3794731"/>
              <a:ext cx="2255487" cy="0"/>
            </a:xfrm>
            <a:prstGeom prst="straightConnector1">
              <a:avLst/>
            </a:prstGeom>
            <a:ln w="34925">
              <a:solidFill>
                <a:srgbClr val="D4016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61">
            <a:extLst>
              <a:ext uri="{FF2B5EF4-FFF2-40B4-BE49-F238E27FC236}">
                <a16:creationId xmlns:a16="http://schemas.microsoft.com/office/drawing/2014/main" id="{6DE7E7B1-B985-43B2-ABA9-A5070FFBD51E}"/>
              </a:ext>
            </a:extLst>
          </p:cNvPr>
          <p:cNvGrpSpPr/>
          <p:nvPr/>
        </p:nvGrpSpPr>
        <p:grpSpPr>
          <a:xfrm>
            <a:off x="364619" y="2189603"/>
            <a:ext cx="2154429" cy="2516003"/>
            <a:chOff x="1428087" y="3110484"/>
            <a:chExt cx="1615822" cy="1887002"/>
          </a:xfrm>
        </p:grpSpPr>
        <p:sp>
          <p:nvSpPr>
            <p:cNvPr id="16" name="Rectangle 15">
              <a:extLst>
                <a:ext uri="{FF2B5EF4-FFF2-40B4-BE49-F238E27FC236}">
                  <a16:creationId xmlns:a16="http://schemas.microsoft.com/office/drawing/2014/main" id="{499E537E-2BF9-4DF3-964B-B89A9D3511BC}"/>
                </a:ext>
              </a:extLst>
            </p:cNvPr>
            <p:cNvSpPr/>
            <p:nvPr/>
          </p:nvSpPr>
          <p:spPr bwMode="auto">
            <a:xfrm>
              <a:off x="1428087" y="3958740"/>
              <a:ext cx="1615822" cy="103874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625519">
                <a:buClrTx/>
                <a:defRPr/>
              </a:pPr>
              <a:r>
                <a:rPr lang="fr-FR" kern="0">
                  <a:solidFill>
                    <a:schemeClr val="tx1"/>
                  </a:solidFill>
                  <a:latin typeface="Calibri" panose="020F0502020204030204" pitchFamily="34" charset="0"/>
                  <a:cs typeface="Calibri" panose="020F0502020204030204" pitchFamily="34" charset="0"/>
                </a:rPr>
                <a:t>Toutes les personnes rattachées à un régime d’assurance maladie français sont notifiées de l’arrivée de Mon espace santé</a:t>
              </a:r>
            </a:p>
          </p:txBody>
        </p:sp>
        <p:pic>
          <p:nvPicPr>
            <p:cNvPr id="17" name="Graphique 26" descr="Homme avec enfant contour">
              <a:extLst>
                <a:ext uri="{FF2B5EF4-FFF2-40B4-BE49-F238E27FC236}">
                  <a16:creationId xmlns:a16="http://schemas.microsoft.com/office/drawing/2014/main" id="{5940F5FC-6E44-481F-AE49-7FD4937A519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538319" y="3110484"/>
              <a:ext cx="856308" cy="856419"/>
            </a:xfrm>
            <a:prstGeom prst="rect">
              <a:avLst/>
            </a:prstGeom>
          </p:spPr>
        </p:pic>
      </p:grpSp>
      <p:grpSp>
        <p:nvGrpSpPr>
          <p:cNvPr id="18" name="Group 162">
            <a:extLst>
              <a:ext uri="{FF2B5EF4-FFF2-40B4-BE49-F238E27FC236}">
                <a16:creationId xmlns:a16="http://schemas.microsoft.com/office/drawing/2014/main" id="{E80CEE4B-68E9-41A5-93D2-19B19531C0F9}"/>
              </a:ext>
            </a:extLst>
          </p:cNvPr>
          <p:cNvGrpSpPr/>
          <p:nvPr/>
        </p:nvGrpSpPr>
        <p:grpSpPr>
          <a:xfrm>
            <a:off x="8493700" y="1931543"/>
            <a:ext cx="3065598" cy="2009734"/>
            <a:chOff x="7926983" y="2675463"/>
            <a:chExt cx="2299199" cy="1507300"/>
          </a:xfrm>
        </p:grpSpPr>
        <p:sp>
          <p:nvSpPr>
            <p:cNvPr id="19" name="Rectangle 18">
              <a:extLst>
                <a:ext uri="{FF2B5EF4-FFF2-40B4-BE49-F238E27FC236}">
                  <a16:creationId xmlns:a16="http://schemas.microsoft.com/office/drawing/2014/main" id="{EEC49C9E-2054-4124-A44E-3EE7A01F86C8}"/>
                </a:ext>
              </a:extLst>
            </p:cNvPr>
            <p:cNvSpPr/>
            <p:nvPr/>
          </p:nvSpPr>
          <p:spPr bwMode="auto">
            <a:xfrm>
              <a:off x="7926983" y="3467183"/>
              <a:ext cx="2299199" cy="71558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625519">
                <a:buClrTx/>
                <a:defRPr/>
              </a:pPr>
              <a:r>
                <a:rPr lang="fr-FR" kern="0">
                  <a:solidFill>
                    <a:schemeClr val="tx1"/>
                  </a:solidFill>
                  <a:latin typeface="Calibri" panose="020F0502020204030204" pitchFamily="34" charset="0"/>
                  <a:cs typeface="Calibri" panose="020F0502020204030204" pitchFamily="34" charset="0"/>
                </a:rPr>
                <a:t>Au bout 6 semaines après l’envoi du courrier, si l’usager ne s’est pas connecté ni opposé, </a:t>
              </a:r>
              <a:r>
                <a:rPr lang="fr-FR" b="1" kern="0">
                  <a:solidFill>
                    <a:schemeClr val="tx1"/>
                  </a:solidFill>
                  <a:latin typeface="Calibri" panose="020F0502020204030204" pitchFamily="34" charset="0"/>
                  <a:cs typeface="Calibri" panose="020F0502020204030204" pitchFamily="34" charset="0"/>
                </a:rPr>
                <a:t>Mon espace santé est créé automatiquement.</a:t>
              </a:r>
            </a:p>
          </p:txBody>
        </p:sp>
        <p:sp>
          <p:nvSpPr>
            <p:cNvPr id="20" name="Rectangle 19">
              <a:extLst>
                <a:ext uri="{FF2B5EF4-FFF2-40B4-BE49-F238E27FC236}">
                  <a16:creationId xmlns:a16="http://schemas.microsoft.com/office/drawing/2014/main" id="{C88524C7-E33C-4C0B-991E-72FDFBD8A819}"/>
                </a:ext>
              </a:extLst>
            </p:cNvPr>
            <p:cNvSpPr/>
            <p:nvPr/>
          </p:nvSpPr>
          <p:spPr>
            <a:xfrm>
              <a:off x="8739441" y="2675463"/>
              <a:ext cx="356138" cy="53343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67733" tIns="67733" rIns="67733" bIns="67733"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100639" hangingPunct="0">
                <a:buClrTx/>
              </a:pPr>
              <a:endParaRPr lang="fr-FR" sz="3733" kern="0">
                <a:solidFill>
                  <a:srgbClr val="FFFFFF"/>
                </a:solidFill>
                <a:ea typeface="Helvetica Neue Medium"/>
                <a:cs typeface="Helvetica Neue Medium"/>
                <a:sym typeface="Helvetica Neue Medium"/>
              </a:endParaRPr>
            </a:p>
          </p:txBody>
        </p:sp>
      </p:grpSp>
      <p:grpSp>
        <p:nvGrpSpPr>
          <p:cNvPr id="21" name="Group 29">
            <a:extLst>
              <a:ext uri="{FF2B5EF4-FFF2-40B4-BE49-F238E27FC236}">
                <a16:creationId xmlns:a16="http://schemas.microsoft.com/office/drawing/2014/main" id="{2A9215B9-7F9D-4E58-8094-44EE01049A2B}"/>
              </a:ext>
            </a:extLst>
          </p:cNvPr>
          <p:cNvGrpSpPr/>
          <p:nvPr/>
        </p:nvGrpSpPr>
        <p:grpSpPr>
          <a:xfrm>
            <a:off x="2161026" y="4741347"/>
            <a:ext cx="7504889" cy="1544301"/>
            <a:chOff x="2390741" y="4949855"/>
            <a:chExt cx="7504889" cy="1544301"/>
          </a:xfrm>
        </p:grpSpPr>
        <p:sp>
          <p:nvSpPr>
            <p:cNvPr id="22" name="TextBox 30">
              <a:extLst>
                <a:ext uri="{FF2B5EF4-FFF2-40B4-BE49-F238E27FC236}">
                  <a16:creationId xmlns:a16="http://schemas.microsoft.com/office/drawing/2014/main" id="{529DA671-35A1-43DC-86AB-0EBEABF543A5}"/>
                </a:ext>
              </a:extLst>
            </p:cNvPr>
            <p:cNvSpPr txBox="1"/>
            <p:nvPr/>
          </p:nvSpPr>
          <p:spPr>
            <a:xfrm>
              <a:off x="2390741" y="5282922"/>
              <a:ext cx="7504889" cy="1211234"/>
            </a:xfrm>
            <a:prstGeom prst="rect">
              <a:avLst/>
            </a:prstGeom>
            <a:noFill/>
            <a:ln>
              <a:solidFill>
                <a:schemeClr val="tx2"/>
              </a:solidFill>
            </a:ln>
          </p:spPr>
          <p:txBody>
            <a:bodyPr wrap="square" lIns="288000" tIns="324000" rIns="288000" bIns="144000" rtlCol="0">
              <a:spAutoFit/>
            </a:bodyPr>
            <a:lstStyle/>
            <a:p>
              <a:pPr algn="ctr"/>
              <a:r>
                <a:rPr lang="fr-FR" sz="1600" b="1" dirty="0">
                  <a:solidFill>
                    <a:srgbClr val="FF0000"/>
                  </a:solidFill>
                  <a:latin typeface="Calibri" panose="020F0502020204030204" pitchFamily="34" charset="0"/>
                  <a:cs typeface="Calibri" panose="020F0502020204030204" pitchFamily="34" charset="0"/>
                </a:rPr>
                <a:t>Depuis le 15 juillet 2022, tous les usagers qui ne sont pas opposés se sont vus créer un profil Mon espace santé. Ils peuvent alors recevoir un message et/ou un document et en être notifié le cas échéant.</a:t>
              </a:r>
            </a:p>
          </p:txBody>
        </p:sp>
        <p:sp>
          <p:nvSpPr>
            <p:cNvPr id="23" name="Oval 31">
              <a:extLst>
                <a:ext uri="{FF2B5EF4-FFF2-40B4-BE49-F238E27FC236}">
                  <a16:creationId xmlns:a16="http://schemas.microsoft.com/office/drawing/2014/main" id="{B23B5B5A-FB98-47E1-BC8C-733BFDC549C6}"/>
                </a:ext>
              </a:extLst>
            </p:cNvPr>
            <p:cNvSpPr>
              <a:spLocks noChangeAspect="1"/>
            </p:cNvSpPr>
            <p:nvPr/>
          </p:nvSpPr>
          <p:spPr>
            <a:xfrm>
              <a:off x="5818721" y="4949855"/>
              <a:ext cx="648929" cy="6489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mj-lt"/>
                <a:cs typeface="Calibri Light" panose="020F0302020204030204" pitchFamily="34" charset="0"/>
              </a:endParaRPr>
            </a:p>
          </p:txBody>
        </p:sp>
        <p:pic>
          <p:nvPicPr>
            <p:cNvPr id="24" name="Graphic 32" descr="Information outline">
              <a:extLst>
                <a:ext uri="{FF2B5EF4-FFF2-40B4-BE49-F238E27FC236}">
                  <a16:creationId xmlns:a16="http://schemas.microsoft.com/office/drawing/2014/main" id="{961AC9D4-06A4-49BE-8382-5487224178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899962" y="5031095"/>
              <a:ext cx="486447" cy="486447"/>
            </a:xfrm>
            <a:prstGeom prst="rect">
              <a:avLst/>
            </a:prstGeom>
          </p:spPr>
        </p:pic>
      </p:grpSp>
    </p:spTree>
    <p:extLst>
      <p:ext uri="{BB962C8B-B14F-4D97-AF65-F5344CB8AC3E}">
        <p14:creationId xmlns:p14="http://schemas.microsoft.com/office/powerpoint/2010/main" val="30689487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8</a:t>
            </a:fld>
            <a:endParaRPr lang="fr-FR"/>
          </a:p>
        </p:txBody>
      </p:sp>
      <p:sp>
        <p:nvSpPr>
          <p:cNvPr id="3" name="Espace réservé du texte 2"/>
          <p:cNvSpPr>
            <a:spLocks noGrp="1"/>
          </p:cNvSpPr>
          <p:nvPr>
            <p:ph type="body" idx="1"/>
          </p:nvPr>
        </p:nvSpPr>
        <p:spPr/>
        <p:txBody>
          <a:bodyPr/>
          <a:lstStyle/>
          <a:p>
            <a:r>
              <a:rPr lang="fr-FR" sz="4800"/>
              <a:t>02.</a:t>
            </a:r>
          </a:p>
        </p:txBody>
      </p:sp>
      <p:sp>
        <p:nvSpPr>
          <p:cNvPr id="4" name="Espace réservé du texte 3"/>
          <p:cNvSpPr>
            <a:spLocks noGrp="1"/>
          </p:cNvSpPr>
          <p:nvPr>
            <p:ph type="body" sz="quarter" idx="3"/>
          </p:nvPr>
        </p:nvSpPr>
        <p:spPr>
          <a:xfrm>
            <a:off x="3172655" y="3558314"/>
            <a:ext cx="8781922" cy="1692000"/>
          </a:xfrm>
        </p:spPr>
        <p:txBody>
          <a:bodyPr/>
          <a:lstStyle/>
          <a:p>
            <a:r>
              <a:rPr lang="fr-FR" sz="3200" dirty="0"/>
              <a:t>Quels </a:t>
            </a:r>
            <a:r>
              <a:rPr lang="fr-FR" sz="3200" dirty="0" smtClean="0"/>
              <a:t>FONCTIONNEMENT ET QUELS IMPACTS ? </a:t>
            </a:r>
            <a:endParaRPr lang="fr-FR" sz="3200" dirty="0"/>
          </a:p>
          <a:p>
            <a:endParaRPr lang="fr-FR" sz="3200" dirty="0"/>
          </a:p>
        </p:txBody>
      </p:sp>
      <p:sp>
        <p:nvSpPr>
          <p:cNvPr id="5" name="Espace réservé du texte 4"/>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0340975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fr-FR" smtClean="0"/>
              <a:t>9</a:t>
            </a:fld>
            <a:endParaRPr lang="fr-FR"/>
          </a:p>
        </p:txBody>
      </p:sp>
      <p:sp>
        <p:nvSpPr>
          <p:cNvPr id="3" name="Espace réservé du texte 2"/>
          <p:cNvSpPr>
            <a:spLocks noGrp="1"/>
          </p:cNvSpPr>
          <p:nvPr>
            <p:ph type="body" sz="quarter" idx="21"/>
          </p:nvPr>
        </p:nvSpPr>
        <p:spPr/>
        <p:txBody>
          <a:bodyPr/>
          <a:lstStyle/>
          <a:p>
            <a:endParaRPr lang="fr-FR"/>
          </a:p>
        </p:txBody>
      </p:sp>
      <p:sp>
        <p:nvSpPr>
          <p:cNvPr id="4" name="Titre 3"/>
          <p:cNvSpPr>
            <a:spLocks noGrp="1"/>
          </p:cNvSpPr>
          <p:nvPr>
            <p:ph type="title" idx="4294967295"/>
          </p:nvPr>
        </p:nvSpPr>
        <p:spPr/>
        <p:txBody>
          <a:bodyPr>
            <a:noAutofit/>
          </a:bodyPr>
          <a:lstStyle/>
          <a:p>
            <a:r>
              <a:rPr lang="fr-FR" dirty="0" smtClean="0"/>
              <a:t>Concrètement, qu’est-ce que ca change ? </a:t>
            </a:r>
            <a:endParaRPr lang="fr-FR" dirty="0"/>
          </a:p>
        </p:txBody>
      </p:sp>
      <p:grpSp>
        <p:nvGrpSpPr>
          <p:cNvPr id="48" name="Groupe 47"/>
          <p:cNvGrpSpPr/>
          <p:nvPr/>
        </p:nvGrpSpPr>
        <p:grpSpPr>
          <a:xfrm>
            <a:off x="266304" y="1561622"/>
            <a:ext cx="5947422" cy="4524315"/>
            <a:chOff x="246639" y="1620616"/>
            <a:chExt cx="5947422" cy="4524315"/>
          </a:xfrm>
        </p:grpSpPr>
        <p:sp>
          <p:nvSpPr>
            <p:cNvPr id="49" name="Rectangle 48">
              <a:extLst>
                <a:ext uri="{FF2B5EF4-FFF2-40B4-BE49-F238E27FC236}">
                  <a16:creationId xmlns:a16="http://schemas.microsoft.com/office/drawing/2014/main" id="{55980A56-F113-495C-8782-48A4E5C31278}"/>
                </a:ext>
              </a:extLst>
            </p:cNvPr>
            <p:cNvSpPr/>
            <p:nvPr>
              <p:custDataLst>
                <p:tags r:id="rId1"/>
              </p:custDataLst>
            </p:nvPr>
          </p:nvSpPr>
          <p:spPr>
            <a:xfrm>
              <a:off x="246639" y="1661019"/>
              <a:ext cx="5947422" cy="4398036"/>
            </a:xfrm>
            <a:prstGeom prst="rect">
              <a:avLst/>
            </a:prstGeom>
            <a:solidFill>
              <a:srgbClr val="FFD9EC">
                <a:alpha val="3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rPr>
                <a:t>&lt;</a:t>
              </a:r>
            </a:p>
          </p:txBody>
        </p:sp>
        <p:sp>
          <p:nvSpPr>
            <p:cNvPr id="50" name="ZoneTexte 1">
              <a:extLst>
                <a:ext uri="{FF2B5EF4-FFF2-40B4-BE49-F238E27FC236}">
                  <a16:creationId xmlns:a16="http://schemas.microsoft.com/office/drawing/2014/main" id="{E967BB6D-6F45-4997-BDB6-5BFC37900150}"/>
                </a:ext>
              </a:extLst>
            </p:cNvPr>
            <p:cNvSpPr txBox="1"/>
            <p:nvPr>
              <p:custDataLst>
                <p:tags r:id="rId2"/>
              </p:custDataLst>
            </p:nvPr>
          </p:nvSpPr>
          <p:spPr>
            <a:xfrm>
              <a:off x="1022004" y="1620616"/>
              <a:ext cx="5101402" cy="4524315"/>
            </a:xfrm>
            <a:prstGeom prst="rect">
              <a:avLst/>
            </a:prstGeom>
            <a:noFill/>
            <a:ln>
              <a:noFill/>
            </a:ln>
          </p:spPr>
          <p:txBody>
            <a:bodyPr wrap="square" lIns="91440" tIns="45720" rIns="91440" bIns="45720" rtlCol="0" anchor="t">
              <a:spAutoFit/>
            </a:bodyPr>
            <a:lstStyle>
              <a:defPPr>
                <a:defRPr lang="fr-FR"/>
              </a:defPPr>
              <a:lvl1pPr>
                <a:defRPr sz="2200" b="1">
                  <a:solidFill>
                    <a:schemeClr val="bg1"/>
                  </a:solidFill>
                  <a:latin typeface="Arial" panose="020B0604020202020204" pitchFamily="34" charset="0"/>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545859"/>
                  </a:solidFill>
                  <a:effectLst/>
                  <a:uLnTx/>
                  <a:uFillTx/>
                  <a:latin typeface="Calibri" panose="020F0502020204030204" pitchFamily="34" charset="0"/>
                  <a:cs typeface="Calibri" panose="020F0502020204030204" pitchFamily="34" charset="0"/>
                </a:rPr>
                <a:t>Les </a:t>
              </a:r>
              <a:r>
                <a:rPr kumimoji="0" lang="fr-FR" sz="1600" b="1" i="0" u="sng" strike="noStrike" kern="0" cap="none" spc="0" normalizeH="0" baseline="0" noProof="0" dirty="0">
                  <a:ln>
                    <a:noFill/>
                  </a:ln>
                  <a:solidFill>
                    <a:srgbClr val="DF2680"/>
                  </a:solidFill>
                  <a:effectLst/>
                  <a:uLnTx/>
                  <a:uFillTx/>
                  <a:latin typeface="Calibri" panose="020F0502020204030204" pitchFamily="34" charset="0"/>
                  <a:cs typeface="Calibri" panose="020F0502020204030204" pitchFamily="34" charset="0"/>
                </a:rPr>
                <a:t>professionnels de santé</a:t>
              </a:r>
              <a:r>
                <a:rPr kumimoji="0" lang="fr-FR" sz="1600" b="1" i="0" u="none" strike="noStrike" kern="0" cap="none" spc="0" normalizeH="0" baseline="0" noProof="0" dirty="0">
                  <a:ln>
                    <a:noFill/>
                  </a:ln>
                  <a:solidFill>
                    <a:srgbClr val="DF2680"/>
                  </a:solidFill>
                  <a:effectLst/>
                  <a:uLnTx/>
                  <a:uFillTx/>
                  <a:latin typeface="Calibri" panose="020F0502020204030204" pitchFamily="34" charset="0"/>
                  <a:cs typeface="Calibri" panose="020F0502020204030204" pitchFamily="34" charset="0"/>
                </a:rPr>
                <a:t> </a:t>
              </a:r>
              <a:r>
                <a:rPr kumimoji="0" lang="fr-FR" sz="1600" b="0" i="0" u="none" strike="noStrike" kern="0" cap="none" spc="0" normalizeH="0" baseline="0" noProof="0" dirty="0">
                  <a:ln>
                    <a:noFill/>
                  </a:ln>
                  <a:solidFill>
                    <a:srgbClr val="545859"/>
                  </a:solidFill>
                  <a:effectLst/>
                  <a:uLnTx/>
                  <a:uFillTx/>
                  <a:latin typeface="Calibri" panose="020F0502020204030204" pitchFamily="34" charset="0"/>
                  <a:cs typeface="Calibri" panose="020F0502020204030204" pitchFamily="34" charset="0"/>
                </a:rPr>
                <a:t>peuvent</a:t>
              </a:r>
              <a:r>
                <a:rPr kumimoji="0" lang="fr-FR" sz="1600" b="1" i="0" u="none" strike="noStrike" kern="0" cap="none" spc="0" normalizeH="0" noProof="0" dirty="0">
                  <a:ln>
                    <a:noFill/>
                  </a:ln>
                  <a:solidFill>
                    <a:srgbClr val="545859"/>
                  </a:solidFill>
                  <a:effectLst/>
                  <a:uLnTx/>
                  <a:uFillTx/>
                  <a:latin typeface="Calibri" panose="020F0502020204030204" pitchFamily="34" charset="0"/>
                  <a:cs typeface="Calibri" panose="020F0502020204030204"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noProof="0" dirty="0">
                <a:ln>
                  <a:noFill/>
                </a:ln>
                <a:solidFill>
                  <a:srgbClr val="545859"/>
                </a:solidFill>
                <a:effectLst/>
                <a:uLnTx/>
                <a:uFillTx/>
                <a:latin typeface="Calibri" panose="020F0502020204030204" pitchFamily="34" charset="0"/>
                <a:cs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DF2680"/>
                  </a:solidFill>
                  <a:effectLst/>
                  <a:uLnTx/>
                  <a:uFillTx/>
                  <a:latin typeface="Calibri" panose="020F0502020204030204" pitchFamily="34" charset="0"/>
                  <a:cs typeface="Calibri" panose="020F0502020204030204" pitchFamily="34" charset="0"/>
                </a:rPr>
                <a:t>déposer des documents </a:t>
              </a:r>
              <a:r>
                <a:rPr kumimoji="0" lang="fr-FR" sz="1600" b="0" i="0" u="none" strike="noStrike" kern="0" cap="none" spc="0" normalizeH="0" baseline="0" noProof="0" dirty="0">
                  <a:ln>
                    <a:noFill/>
                  </a:ln>
                  <a:solidFill>
                    <a:srgbClr val="545859"/>
                  </a:solidFill>
                  <a:effectLst/>
                  <a:uLnTx/>
                  <a:uFillTx/>
                  <a:latin typeface="Calibri" panose="020F0502020204030204" pitchFamily="34" charset="0"/>
                  <a:cs typeface="Calibri" panose="020F0502020204030204" pitchFamily="34" charset="0"/>
                </a:rPr>
                <a:t>(comptes-rendus de biologie, Volet de Synthèse Médicale, CR de radiologie, etc.) via leur logiciel métier ou le site dmp.fr.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545859"/>
                </a:solidFill>
                <a:effectLst/>
                <a:uLnTx/>
                <a:uFillTx/>
                <a:latin typeface="Calibri" panose="020F0502020204030204" pitchFamily="34" charset="0"/>
                <a:cs typeface="Calibri" panose="020F0502020204030204" pitchFamily="34" charset="0"/>
              </a:endParaRPr>
            </a:p>
            <a:p>
              <a:pPr lvl="0">
                <a:defRPr/>
              </a:pPr>
              <a:r>
                <a:rPr lang="fr-FR" sz="1600" kern="0" dirty="0">
                  <a:solidFill>
                    <a:srgbClr val="DF2680"/>
                  </a:solidFill>
                  <a:latin typeface="Calibri" panose="020F0502020204030204" pitchFamily="34" charset="0"/>
                  <a:cs typeface="Calibri" panose="020F0502020204030204" pitchFamily="34" charset="0"/>
                </a:rPr>
                <a:t>consulter</a:t>
              </a:r>
              <a:r>
                <a:rPr kumimoji="0" lang="fr-FR" sz="1600" i="0" u="none" strike="noStrike" kern="0" cap="none" spc="0" normalizeH="0" baseline="0" noProof="0" dirty="0">
                  <a:ln>
                    <a:noFill/>
                  </a:ln>
                  <a:solidFill>
                    <a:srgbClr val="DF2680"/>
                  </a:solidFill>
                  <a:effectLst/>
                  <a:uLnTx/>
                  <a:uFillTx/>
                  <a:latin typeface="Calibri" panose="020F0502020204030204" pitchFamily="34" charset="0"/>
                  <a:cs typeface="Calibri" panose="020F0502020204030204" pitchFamily="34" charset="0"/>
                </a:rPr>
                <a:t> les documents</a:t>
              </a:r>
              <a:r>
                <a:rPr kumimoji="0" lang="fr-FR" sz="1600" b="0" i="0" u="none" strike="noStrike" kern="0" cap="none" spc="0" normalizeH="0" baseline="0" noProof="0" dirty="0">
                  <a:ln>
                    <a:noFill/>
                  </a:ln>
                  <a:solidFill>
                    <a:srgbClr val="DF2680"/>
                  </a:solidFill>
                  <a:effectLst/>
                  <a:uLnTx/>
                  <a:uFillTx/>
                  <a:latin typeface="Calibri" panose="020F0502020204030204" pitchFamily="34" charset="0"/>
                  <a:cs typeface="Calibri" panose="020F0502020204030204" pitchFamily="34" charset="0"/>
                </a:rPr>
                <a:t> </a:t>
              </a:r>
              <a:r>
                <a:rPr kumimoji="0" lang="fr-FR" sz="1600" b="0" i="0" u="none" strike="noStrike" kern="0" cap="none" spc="0" normalizeH="0" baseline="0" noProof="0" dirty="0">
                  <a:ln>
                    <a:noFill/>
                  </a:ln>
                  <a:solidFill>
                    <a:srgbClr val="545859"/>
                  </a:solidFill>
                  <a:effectLst/>
                  <a:uLnTx/>
                  <a:uFillTx/>
                  <a:latin typeface="Calibri" panose="020F0502020204030204" pitchFamily="34" charset="0"/>
                  <a:cs typeface="Calibri" panose="020F0502020204030204" pitchFamily="34" charset="0"/>
                </a:rPr>
                <a:t>via leur logiciel métier ou le site dmp.fr</a:t>
              </a:r>
              <a:r>
                <a:rPr lang="fr-FR" sz="1600" b="0" kern="0" dirty="0">
                  <a:solidFill>
                    <a:srgbClr val="545859"/>
                  </a:solidFill>
                  <a:latin typeface="Calibri" panose="020F0502020204030204" pitchFamily="34" charset="0"/>
                  <a:cs typeface="Calibri" panose="020F0502020204030204" pitchFamily="34" charset="0"/>
                </a:rPr>
                <a:t>. Cet accès </a:t>
              </a:r>
              <a:r>
                <a:rPr lang="fr-FR" sz="1600" b="0" kern="0" dirty="0" smtClean="0">
                  <a:solidFill>
                    <a:srgbClr val="545859"/>
                  </a:solidFill>
                  <a:latin typeface="Calibri" panose="020F0502020204030204" pitchFamily="34" charset="0"/>
                  <a:cs typeface="Calibri" panose="020F0502020204030204" pitchFamily="34" charset="0"/>
                </a:rPr>
                <a:t>est sécurisé grâce à un mécanisme d’authentification fort </a:t>
              </a:r>
              <a:r>
                <a:rPr lang="fr-FR" sz="1600" b="0" kern="0" dirty="0">
                  <a:solidFill>
                    <a:srgbClr val="545859"/>
                  </a:solidFill>
                  <a:latin typeface="Calibri" panose="020F0502020204030204" pitchFamily="34" charset="0"/>
                  <a:cs typeface="Calibri" panose="020F0502020204030204" pitchFamily="34" charset="0"/>
                </a:rPr>
                <a:t>(carte CPS, e-CPS </a:t>
              </a:r>
              <a:r>
                <a:rPr lang="fr-FR" sz="1600" b="0" kern="0" dirty="0" smtClean="0">
                  <a:solidFill>
                    <a:srgbClr val="545859"/>
                  </a:solidFill>
                  <a:latin typeface="Calibri" panose="020F0502020204030204" pitchFamily="34" charset="0"/>
                  <a:cs typeface="Calibri" panose="020F0502020204030204" pitchFamily="34" charset="0"/>
                </a:rPr>
                <a:t>aujourd’hui), et contrôlé grâce à </a:t>
              </a:r>
              <a:r>
                <a:rPr kumimoji="0" lang="fr-FR" sz="1600" b="0" i="0" u="none" strike="noStrike" kern="0" cap="none" spc="0" normalizeH="0" baseline="0" noProof="0" dirty="0" smtClean="0">
                  <a:ln>
                    <a:noFill/>
                  </a:ln>
                  <a:solidFill>
                    <a:srgbClr val="545859"/>
                  </a:solidFill>
                  <a:effectLst/>
                  <a:uLnTx/>
                  <a:uFillTx/>
                  <a:latin typeface="Calibri" panose="020F0502020204030204" pitchFamily="34" charset="0"/>
                  <a:cs typeface="Calibri" panose="020F0502020204030204" pitchFamily="34" charset="0"/>
                </a:rPr>
                <a:t>la </a:t>
              </a:r>
              <a:r>
                <a:rPr kumimoji="0" lang="fr-FR" sz="1600" b="0" i="0" u="none" strike="noStrike" kern="0" cap="none" spc="0" normalizeH="0" baseline="0" noProof="0" dirty="0">
                  <a:ln>
                    <a:noFill/>
                  </a:ln>
                  <a:solidFill>
                    <a:srgbClr val="545859"/>
                  </a:solidFill>
                  <a:effectLst/>
                  <a:uLnTx/>
                  <a:uFillTx/>
                  <a:latin typeface="Calibri" panose="020F0502020204030204" pitchFamily="34" charset="0"/>
                  <a:cs typeface="Calibri" panose="020F0502020204030204" pitchFamily="34" charset="0"/>
                </a:rPr>
                <a:t>matrice </a:t>
              </a:r>
              <a:r>
                <a:rPr kumimoji="0" lang="fr-FR" sz="1600" b="0" i="0" u="none" strike="noStrike" kern="0" cap="none" spc="0" normalizeH="0" baseline="0" noProof="0" dirty="0" smtClean="0">
                  <a:ln>
                    <a:noFill/>
                  </a:ln>
                  <a:solidFill>
                    <a:srgbClr val="545859"/>
                  </a:solidFill>
                  <a:effectLst/>
                  <a:uLnTx/>
                  <a:uFillTx/>
                  <a:latin typeface="Calibri" panose="020F0502020204030204" pitchFamily="34" charset="0"/>
                  <a:cs typeface="Calibri" panose="020F0502020204030204" pitchFamily="34" charset="0"/>
                </a:rPr>
                <a:t>d’habilitation</a:t>
              </a:r>
              <a:r>
                <a:rPr lang="fr-FR" sz="1600" b="0" kern="0" dirty="0">
                  <a:latin typeface="Calibri" panose="020F0502020204030204" pitchFamily="34" charset="0"/>
                  <a:cs typeface="Calibri" panose="020F0502020204030204" pitchFamily="34" charset="0"/>
                </a:rPr>
                <a:t> </a:t>
              </a:r>
              <a:r>
                <a:rPr kumimoji="0" lang="fr-F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hlinkClick r:id="rId7">
                    <a:extLst>
                      <a:ext uri="{A12FA001-AC4F-418D-AE19-62706E023703}">
                        <ahyp:hlinkClr xmlns="" xmlns:ahyp="http://schemas.microsoft.com/office/drawing/2018/hyperlinkcolor" val="tx"/>
                      </a:ext>
                    </a:extLst>
                  </a:hlinkClick>
                </a:rPr>
                <a:t>https</a:t>
              </a:r>
              <a:r>
                <a:rPr kumimoji="0" lang="fr-F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hlinkClick r:id="rId7">
                    <a:extLst>
                      <a:ext uri="{A12FA001-AC4F-418D-AE19-62706E023703}">
                        <ahyp:hlinkClr xmlns="" xmlns:ahyp="http://schemas.microsoft.com/office/drawing/2018/hyperlinkcolor" val="tx"/>
                      </a:ext>
                    </a:extLst>
                  </a:hlinkClick>
                </a:rPr>
                <a:t>://www.dmp.fr/matrice-habilitation</a:t>
              </a:r>
              <a:r>
                <a:rPr kumimoji="0" lang="fr-F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a:t>
              </a:r>
              <a:endParaRPr kumimoji="0" lang="fr-F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a:p>
              <a:pPr lvl="0">
                <a:defRPr/>
              </a:pPr>
              <a:endParaRPr lang="fr-FR" sz="1600" b="0" kern="0" dirty="0">
                <a:solidFill>
                  <a:srgbClr val="545859"/>
                </a:solidFill>
                <a:latin typeface="Calibri" panose="020F0502020204030204" pitchFamily="34" charset="0"/>
                <a:cs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600" kern="0" dirty="0">
                  <a:solidFill>
                    <a:srgbClr val="DF2680"/>
                  </a:solidFill>
                  <a:latin typeface="Calibri" panose="020F0502020204030204" pitchFamily="34" charset="0"/>
                  <a:cs typeface="Calibri" panose="020F0502020204030204" pitchFamily="34" charset="0"/>
                </a:rPr>
                <a:t>transmettre des documents et envoyer des messages vers la messagerie sécurisée</a:t>
              </a:r>
              <a:r>
                <a:rPr lang="fr-FR" sz="1600" b="0" kern="0" dirty="0">
                  <a:solidFill>
                    <a:srgbClr val="DF2680"/>
                  </a:solidFill>
                  <a:latin typeface="Calibri" panose="020F0502020204030204" pitchFamily="34" charset="0"/>
                  <a:cs typeface="Calibri" panose="020F0502020204030204" pitchFamily="34" charset="0"/>
                </a:rPr>
                <a:t> </a:t>
              </a:r>
              <a:r>
                <a:rPr lang="fr-FR" sz="1600" b="0" kern="0" dirty="0">
                  <a:solidFill>
                    <a:srgbClr val="545859"/>
                  </a:solidFill>
                  <a:latin typeface="Calibri" panose="020F0502020204030204" pitchFamily="34" charset="0"/>
                  <a:cs typeface="Calibri" panose="020F0502020204030204" pitchFamily="34" charset="0"/>
                </a:rPr>
                <a:t>de l’espace santé de leur patient. </a:t>
              </a:r>
              <a:endParaRPr kumimoji="0" lang="fr-FR" sz="1600" b="0" i="0" u="none" strike="noStrike" kern="0" cap="none" spc="0" normalizeH="0" baseline="0" noProof="0" dirty="0">
                <a:ln>
                  <a:noFill/>
                </a:ln>
                <a:solidFill>
                  <a:srgbClr val="464646"/>
                </a:solidFill>
                <a:effectLst/>
                <a:uLnTx/>
                <a:uFillTx/>
                <a:latin typeface="Calibri" panose="020F0502020204030204" pitchFamily="34" charset="0"/>
                <a:cs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600" i="0" u="sng" strike="noStrike" kern="0" cap="none" spc="0" normalizeH="0" baseline="0" noProof="0" dirty="0">
                <a:ln>
                  <a:noFill/>
                </a:ln>
                <a:solidFill>
                  <a:srgbClr val="DF2680"/>
                </a:solidFill>
                <a:effectLst/>
                <a:uLnTx/>
                <a:uFillTx/>
                <a:latin typeface="Calibri" panose="020F0502020204030204" pitchFamily="34" charset="0"/>
                <a:cs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i="0" u="sng" strike="noStrike" kern="0" cap="none" spc="0" normalizeH="0" baseline="0" noProof="0" dirty="0">
                  <a:ln>
                    <a:noFill/>
                  </a:ln>
                  <a:solidFill>
                    <a:srgbClr val="DF2680"/>
                  </a:solidFill>
                  <a:effectLst/>
                  <a:uLnTx/>
                  <a:uFillTx/>
                  <a:latin typeface="Calibri" panose="020F0502020204030204" pitchFamily="34" charset="0"/>
                  <a:cs typeface="Calibri" panose="020F0502020204030204" pitchFamily="34" charset="0"/>
                </a:rPr>
                <a:t>L’Assurance maladie</a:t>
              </a:r>
              <a:r>
                <a:rPr kumimoji="0" lang="fr-FR" sz="1600" b="0" i="0" u="none" strike="noStrike" kern="0" cap="none" spc="0" normalizeH="0" baseline="0" noProof="0" dirty="0">
                  <a:ln>
                    <a:noFill/>
                  </a:ln>
                  <a:solidFill>
                    <a:srgbClr val="464646"/>
                  </a:solidFill>
                  <a:effectLst/>
                  <a:uLnTx/>
                  <a:uFillTx/>
                  <a:latin typeface="Calibri" panose="020F0502020204030204" pitchFamily="34" charset="0"/>
                  <a:cs typeface="Calibri" panose="020F0502020204030204" pitchFamily="34" charset="0"/>
                </a:rPr>
                <a:t> peut déposer des documents :</a:t>
              </a:r>
              <a:r>
                <a:rPr kumimoji="0" lang="fr-FR" sz="1600" b="0" i="0" u="none" strike="noStrike" kern="0" cap="none" spc="0" normalizeH="0" noProof="0" dirty="0">
                  <a:ln>
                    <a:noFill/>
                  </a:ln>
                  <a:solidFill>
                    <a:srgbClr val="464646"/>
                  </a:solidFill>
                  <a:effectLst/>
                  <a:uLnTx/>
                  <a:uFillTx/>
                  <a:latin typeface="Calibri" panose="020F0502020204030204" pitchFamily="34" charset="0"/>
                  <a:cs typeface="Calibri" panose="020F0502020204030204" pitchFamily="34" charset="0"/>
                </a:rPr>
                <a:t> </a:t>
              </a:r>
              <a:r>
                <a:rPr kumimoji="0" lang="fr-FR" sz="1600" b="0" i="0" u="none" strike="noStrike" kern="0" cap="none" spc="0" normalizeH="0" baseline="0" noProof="0" dirty="0">
                  <a:ln>
                    <a:noFill/>
                  </a:ln>
                  <a:solidFill>
                    <a:srgbClr val="464646"/>
                  </a:solidFill>
                  <a:effectLst/>
                  <a:uLnTx/>
                  <a:uFillTx/>
                  <a:latin typeface="Calibri" panose="020F0502020204030204" pitchFamily="34" charset="0"/>
                  <a:cs typeface="Calibri" panose="020F0502020204030204" pitchFamily="34" charset="0"/>
                </a:rPr>
                <a:t>historique des soins, attestation vaccinale Covid-19, tests de dépistage Covid-19, etc.</a:t>
              </a:r>
            </a:p>
          </p:txBody>
        </p:sp>
        <p:pic>
          <p:nvPicPr>
            <p:cNvPr id="51" name="Picture 2" descr="Put free icon">
              <a:extLst>
                <a:ext uri="{FF2B5EF4-FFF2-40B4-BE49-F238E27FC236}">
                  <a16:creationId xmlns:a16="http://schemas.microsoft.com/office/drawing/2014/main" id="{B8F54267-EB4C-44CC-88A6-80DE892D1829}"/>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343553" y="2284857"/>
              <a:ext cx="562861" cy="571500"/>
            </a:xfrm>
            <a:prstGeom prst="rect">
              <a:avLst/>
            </a:prstGeom>
            <a:noFill/>
          </p:spPr>
        </p:pic>
        <p:pic>
          <p:nvPicPr>
            <p:cNvPr id="52" name="Picture 4" descr="Search free icon">
              <a:extLst>
                <a:ext uri="{FF2B5EF4-FFF2-40B4-BE49-F238E27FC236}">
                  <a16:creationId xmlns:a16="http://schemas.microsoft.com/office/drawing/2014/main" id="{20550621-1A03-4F8D-8ABD-7E5E04D0B6D6}"/>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333211" y="3452455"/>
              <a:ext cx="600386" cy="609600"/>
            </a:xfrm>
            <a:prstGeom prst="rect">
              <a:avLst/>
            </a:prstGeom>
            <a:noFill/>
          </p:spPr>
        </p:pic>
        <p:pic>
          <p:nvPicPr>
            <p:cNvPr id="53" name="Picture 2" descr="Put free icon">
              <a:extLst>
                <a:ext uri="{FF2B5EF4-FFF2-40B4-BE49-F238E27FC236}">
                  <a16:creationId xmlns:a16="http://schemas.microsoft.com/office/drawing/2014/main" id="{C7E35BFF-593F-43E0-9AC1-43A281AC75DD}"/>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395226" y="5429947"/>
              <a:ext cx="562861" cy="571500"/>
            </a:xfrm>
            <a:prstGeom prst="rect">
              <a:avLst/>
            </a:prstGeom>
            <a:noFill/>
          </p:spPr>
        </p:pic>
      </p:grpSp>
      <p:pic>
        <p:nvPicPr>
          <p:cNvPr id="54" name="Image 53"/>
          <p:cNvPicPr>
            <a:picLocks noChangeAspect="1"/>
          </p:cNvPicPr>
          <p:nvPr/>
        </p:nvPicPr>
        <p:blipFill rotWithShape="1">
          <a:blip r:embed="rId10">
            <a:extLst>
              <a:ext uri="{28A0092B-C50C-407E-A947-70E740481C1C}">
                <a14:useLocalDpi xmlns:a14="http://schemas.microsoft.com/office/drawing/2010/main" val="0"/>
              </a:ext>
            </a:extLst>
          </a:blip>
          <a:srcRect l="-2636" t="12200" r="2636" b="10132"/>
          <a:stretch/>
        </p:blipFill>
        <p:spPr>
          <a:xfrm>
            <a:off x="6131215" y="1602025"/>
            <a:ext cx="5676900" cy="4398036"/>
          </a:xfrm>
          <a:prstGeom prst="rect">
            <a:avLst/>
          </a:prstGeom>
        </p:spPr>
      </p:pic>
      <p:pic>
        <p:nvPicPr>
          <p:cNvPr id="55" name="Picture 8" descr="Send message free icon">
            <a:extLst>
              <a:ext uri="{FF2B5EF4-FFF2-40B4-BE49-F238E27FC236}">
                <a16:creationId xmlns:a16="http://schemas.microsoft.com/office/drawing/2014/main" id="{9942E293-15DA-4F59-AE15-4FDC1888DB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843" y="4579986"/>
            <a:ext cx="412955" cy="41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7176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UM" val="9"/>
</p:tagLst>
</file>

<file path=ppt/tags/tag10.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93D6813B79224FBEAAD6B69854B928" ma:contentTypeVersion="15" ma:contentTypeDescription="Crée un document." ma:contentTypeScope="" ma:versionID="e89f50cae5ca7d4a7508a127a3a25aca">
  <xsd:schema xmlns:xsd="http://www.w3.org/2001/XMLSchema" xmlns:xs="http://www.w3.org/2001/XMLSchema" xmlns:p="http://schemas.microsoft.com/office/2006/metadata/properties" xmlns:ns1="http://schemas.microsoft.com/sharepoint/v3" xmlns:ns2="bb92982b-4e9a-4b37-8633-1f28f79bda33" xmlns:ns3="7c8ddf5e-d20f-48dc-aefc-2070f49ceb6a" targetNamespace="http://schemas.microsoft.com/office/2006/metadata/properties" ma:root="true" ma:fieldsID="4aa1a9e556bbbe2edba460040da06375" ns1:_="" ns2:_="" ns3:_="">
    <xsd:import namespace="http://schemas.microsoft.com/sharepoint/v3"/>
    <xsd:import namespace="bb92982b-4e9a-4b37-8633-1f28f79bda33"/>
    <xsd:import namespace="7c8ddf5e-d20f-48dc-aefc-2070f49ceb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riétés de la stratégie de conformité unifiée" ma:hidden="true" ma:internalName="_ip_UnifiedCompliancePolicyProperties">
      <xsd:simpleType>
        <xsd:restriction base="dms:Note"/>
      </xsd:simpleType>
    </xsd:element>
    <xsd:element name="_ip_UnifiedCompliancePolicyUIAction" ma:index="22"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2982b-4e9a-4b37-8633-1f28f79bd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ddf5e-d20f-48dc-aefc-2070f49ceb6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92982b-4e9a-4b37-8633-1f28f79bda33">
      <Terms xmlns="http://schemas.microsoft.com/office/infopath/2007/PartnerControls"/>
    </lcf76f155ced4ddcb4097134ff3c332f>
    <SharedWithUsers xmlns="7c8ddf5e-d20f-48dc-aefc-2070f49ceb6a">
      <UserInfo>
        <DisplayName>Muriel BAKASSA TRAORE (EXT)</DisplayName>
        <AccountId>8</AccountId>
        <AccountType/>
      </UserInfo>
      <UserInfo>
        <DisplayName>Maylis PERNIN</DisplayName>
        <AccountId>6</AccountId>
        <AccountType/>
      </UserInfo>
      <UserInfo>
        <DisplayName>Anne LORIN</DisplayName>
        <AccountId>9</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61ADA74-796D-4E88-B024-B5A3C41AF8DE}">
  <ds:schemaRefs>
    <ds:schemaRef ds:uri="http://schemas.microsoft.com/sharepoint/v3/contenttype/forms"/>
  </ds:schemaRefs>
</ds:datastoreItem>
</file>

<file path=customXml/itemProps2.xml><?xml version="1.0" encoding="utf-8"?>
<ds:datastoreItem xmlns:ds="http://schemas.openxmlformats.org/officeDocument/2006/customXml" ds:itemID="{9E14DC67-E4DD-42E5-A908-05072C96DA2B}"/>
</file>

<file path=customXml/itemProps3.xml><?xml version="1.0" encoding="utf-8"?>
<ds:datastoreItem xmlns:ds="http://schemas.openxmlformats.org/officeDocument/2006/customXml" ds:itemID="{FBB303AF-A927-496F-B45E-C7454400B91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b92982b-4e9a-4b37-8633-1f28f79bda33"/>
    <ds:schemaRef ds:uri="http://purl.org/dc/terms/"/>
    <ds:schemaRef ds:uri="7c8ddf5e-d20f-48dc-aefc-2070f49ceb6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161</TotalTime>
  <Words>3722</Words>
  <Application>Microsoft Office PowerPoint</Application>
  <PresentationFormat>Grand écran</PresentationFormat>
  <Paragraphs>378</Paragraphs>
  <Slides>34</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34</vt:i4>
      </vt:variant>
    </vt:vector>
  </HeadingPairs>
  <TitlesOfParts>
    <vt:vector size="46" baseType="lpstr">
      <vt:lpstr>MS PGothic</vt:lpstr>
      <vt:lpstr>Arial</vt:lpstr>
      <vt:lpstr>Calibri</vt:lpstr>
      <vt:lpstr>Calibri Light</vt:lpstr>
      <vt:lpstr>Geneva</vt:lpstr>
      <vt:lpstr>Helvetica Neue</vt:lpstr>
      <vt:lpstr>Helvetica Neue Medium</vt:lpstr>
      <vt:lpstr>Symbol</vt:lpstr>
      <vt:lpstr>Tahoma</vt:lpstr>
      <vt:lpstr>Times New Roman</vt:lpstr>
      <vt:lpstr>Wingdings</vt:lpstr>
      <vt:lpstr>21_BasicWhite</vt:lpstr>
      <vt:lpstr>mon espace santé : lancement du projet </vt:lpstr>
      <vt:lpstr>Tour de table des participants</vt:lpstr>
      <vt:lpstr>ORDRE DU JOUR </vt:lpstr>
      <vt:lpstr>Présentation PowerPoint</vt:lpstr>
      <vt:lpstr>Pourquoi Mon espace santé ?</vt:lpstr>
      <vt:lpstr>4 grandes fonctionnalités Mon espace santé, qui s’améliorent en continu </vt:lpstr>
      <vt:lpstr>98% des Français ont aujourd’hui un profil Mon espace santé !</vt:lpstr>
      <vt:lpstr>Présentation PowerPoint</vt:lpstr>
      <vt:lpstr>Concrètement, qu’est-ce que ca change ? </vt:lpstr>
      <vt:lpstr>Concrètement, qu’est-ce que ca change ? </vt:lpstr>
      <vt:lpstr>Mon espace sante reste l’interface des usagers, les professionnels accèdent par leurs outils existants</vt:lpstr>
      <vt:lpstr>Zoom sur les documents de santé </vt:lpstr>
      <vt:lpstr>Le fonctionnement des échanges vers la messagerie de Mon espace santé </vt:lpstr>
      <vt:lpstr>Présentation PowerPoint</vt:lpstr>
      <vt:lpstr>Les principaux usages Mon espace santé </vt:lpstr>
      <vt:lpstr>Exemple d’un parcours chirurgie ambulatoire</vt:lpstr>
      <vt:lpstr>Exemple d’un parcours maternité</vt:lpstr>
      <vt:lpstr>Les usages Mon espace santé améliorent la prise en charge des patients</vt:lpstr>
      <vt:lpstr>Présentation PowerPoint</vt:lpstr>
      <vt:lpstr>Les étapes à mener pour conduire le projet </vt:lpstr>
      <vt:lpstr>Déployer les procédures d’identito-vigilance est un prérequis critique</vt:lpstr>
      <vt:lpstr>Sensibiliser et embarquer les professionnels de santé</vt:lpstr>
      <vt:lpstr>Présentation PowerPoint</vt:lpstr>
      <vt:lpstr>Synthèse des actions sur le DMP par les professionnels </vt:lpstr>
      <vt:lpstr>Alimentation du DMP</vt:lpstr>
      <vt:lpstr>La consultation du DMP</vt:lpstr>
      <vt:lpstr>Transparence et gestion de la confidentialité : le patient garde la main !</vt:lpstr>
      <vt:lpstr>Autres modes d’accès au DMP</vt:lpstr>
      <vt:lpstr>Présentation PowerPoint</vt:lpstr>
      <vt:lpstr>Mécanismes d’accès au DMP</vt:lpstr>
      <vt:lpstr>Matrice d’habilitations du DMP - généralités</vt:lpstr>
      <vt:lpstr>Les moyens d’authentification au DMP</vt:lpstr>
      <vt:lpstr>La consultation du DMP par les professionnels de santé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 MOIS ANNEE  POINT PRESSE DECOLLAGE IMMINENT POUR DECOUVRIR UN NOUVEL ESPACE : MON ESPACE SANTE     NOM ANIMATEUR 1 NOM ANIMATEUR 2 NOM ANIMATEUR 3 NOM ANIMATEUR 4</dc:title>
  <dc:creator>Odette Houssa Domingos (Integer)</dc:creator>
  <cp:lastModifiedBy>Maylis PERNIN</cp:lastModifiedBy>
  <cp:revision>19</cp:revision>
  <cp:lastPrinted>2022-11-02T08:51:39Z</cp:lastPrinted>
  <dcterms:created xsi:type="dcterms:W3CDTF">2022-01-13T18:11:46Z</dcterms:created>
  <dcterms:modified xsi:type="dcterms:W3CDTF">2022-12-02T09:50:50Z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0x0101003A93D6813B79224FBEAAD6B69854B928</vt:lpwstr>
  </property>
  <property fmtid="{D5CDD505-2E9C-101B-9397-08002B2CF9AE}" pid="3" name="MediaServiceImageTags">
    <vt:lpwstr/>
  </property>
  <property fmtid="{D5CDD505-2E9C-101B-9397-08002B2CF9AE}" pid="4" name="MSIP_Label_7bd1f144-26ac-4410-8fdb-05c7de218e82_Enabled">
    <vt:lpwstr>true</vt:lpwstr>
  </property>
  <property fmtid="{D5CDD505-2E9C-101B-9397-08002B2CF9AE}" pid="5" name="MSIP_Label_7bd1f144-26ac-4410-8fdb-05c7de218e82_SetDate">
    <vt:lpwstr>2022-11-28T16:21:14Z</vt:lpwstr>
  </property>
  <property fmtid="{D5CDD505-2E9C-101B-9397-08002B2CF9AE}" pid="6" name="MSIP_Label_7bd1f144-26ac-4410-8fdb-05c7de218e82_Method">
    <vt:lpwstr>Standard</vt:lpwstr>
  </property>
  <property fmtid="{D5CDD505-2E9C-101B-9397-08002B2CF9AE}" pid="7" name="MSIP_Label_7bd1f144-26ac-4410-8fdb-05c7de218e82_Name">
    <vt:lpwstr>FR Usage restreint</vt:lpwstr>
  </property>
  <property fmtid="{D5CDD505-2E9C-101B-9397-08002B2CF9AE}" pid="8" name="MSIP_Label_7bd1f144-26ac-4410-8fdb-05c7de218e82_SiteId">
    <vt:lpwstr>8b87af7d-8647-4dc7-8df4-5f69a2011bb5</vt:lpwstr>
  </property>
  <property fmtid="{D5CDD505-2E9C-101B-9397-08002B2CF9AE}" pid="9" name="MSIP_Label_7bd1f144-26ac-4410-8fdb-05c7de218e82_ActionId">
    <vt:lpwstr>1f424a2a-8380-488e-bf0c-1f08bc0a7b65</vt:lpwstr>
  </property>
  <property fmtid="{D5CDD505-2E9C-101B-9397-08002B2CF9AE}" pid="10" name="MSIP_Label_7bd1f144-26ac-4410-8fdb-05c7de218e82_ContentBits">
    <vt:lpwstr>3</vt:lpwstr>
  </property>
</Properties>
</file>