
<file path=[Content_Types].xml><?xml version="1.0" encoding="utf-8"?>
<Types xmlns="http://schemas.openxmlformats.org/package/2006/content-types">
  <Default Extension="png" ContentType="image/png"/>
  <Default Extension="jfif" ContentType="image/jpe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4"/>
  </p:sldMasterIdLst>
  <p:notesMasterIdLst>
    <p:notesMasterId r:id="rId25"/>
  </p:notesMasterIdLst>
  <p:handoutMasterIdLst>
    <p:handoutMasterId r:id="rId26"/>
  </p:handoutMasterIdLst>
  <p:sldIdLst>
    <p:sldId id="271" r:id="rId5"/>
    <p:sldId id="2145707262" r:id="rId6"/>
    <p:sldId id="2145707263" r:id="rId7"/>
    <p:sldId id="2145707268" r:id="rId8"/>
    <p:sldId id="2145707269" r:id="rId9"/>
    <p:sldId id="2145707264" r:id="rId10"/>
    <p:sldId id="2145707251" r:id="rId11"/>
    <p:sldId id="2145707252" r:id="rId12"/>
    <p:sldId id="2145707256" r:id="rId13"/>
    <p:sldId id="2145707261" r:id="rId14"/>
    <p:sldId id="2145707259" r:id="rId15"/>
    <p:sldId id="2145707260" r:id="rId16"/>
    <p:sldId id="2145707265" r:id="rId17"/>
    <p:sldId id="2145707239" r:id="rId18"/>
    <p:sldId id="2145707271" r:id="rId19"/>
    <p:sldId id="2145707257" r:id="rId20"/>
    <p:sldId id="2145707258" r:id="rId21"/>
    <p:sldId id="2145707270" r:id="rId22"/>
    <p:sldId id="2145707267" r:id="rId23"/>
    <p:sldId id="2145707266" r:id="rId24"/>
  </p:sldIdLst>
  <p:sldSz cx="9144000" cy="5143500" type="screen16x9"/>
  <p:notesSz cx="6799263" cy="9929813"/>
  <p:defaultTextStyle>
    <a:defPPr>
      <a:defRPr lang="fr-FR"/>
    </a:defPPr>
    <a:lvl1pPr algn="l" rtl="0" fontAlgn="base">
      <a:spcBef>
        <a:spcPct val="0"/>
      </a:spcBef>
      <a:spcAft>
        <a:spcPct val="0"/>
      </a:spcAft>
      <a:defRPr sz="2400" kern="1200">
        <a:solidFill>
          <a:schemeClr val="tx1"/>
        </a:solidFill>
        <a:latin typeface="Arial" charset="0"/>
        <a:ea typeface="Geneva" charset="-128"/>
        <a:cs typeface="+mn-cs"/>
      </a:defRPr>
    </a:lvl1pPr>
    <a:lvl2pPr marL="457200" algn="l" rtl="0" fontAlgn="base">
      <a:spcBef>
        <a:spcPct val="0"/>
      </a:spcBef>
      <a:spcAft>
        <a:spcPct val="0"/>
      </a:spcAft>
      <a:defRPr sz="2400" kern="1200">
        <a:solidFill>
          <a:schemeClr val="tx1"/>
        </a:solidFill>
        <a:latin typeface="Arial" charset="0"/>
        <a:ea typeface="Geneva" charset="-128"/>
        <a:cs typeface="+mn-cs"/>
      </a:defRPr>
    </a:lvl2pPr>
    <a:lvl3pPr marL="914400" algn="l" rtl="0" fontAlgn="base">
      <a:spcBef>
        <a:spcPct val="0"/>
      </a:spcBef>
      <a:spcAft>
        <a:spcPct val="0"/>
      </a:spcAft>
      <a:defRPr sz="2400" kern="1200">
        <a:solidFill>
          <a:schemeClr val="tx1"/>
        </a:solidFill>
        <a:latin typeface="Arial" charset="0"/>
        <a:ea typeface="Geneva" charset="-128"/>
        <a:cs typeface="+mn-cs"/>
      </a:defRPr>
    </a:lvl3pPr>
    <a:lvl4pPr marL="1371600" algn="l" rtl="0" fontAlgn="base">
      <a:spcBef>
        <a:spcPct val="0"/>
      </a:spcBef>
      <a:spcAft>
        <a:spcPct val="0"/>
      </a:spcAft>
      <a:defRPr sz="2400" kern="1200">
        <a:solidFill>
          <a:schemeClr val="tx1"/>
        </a:solidFill>
        <a:latin typeface="Arial" charset="0"/>
        <a:ea typeface="Geneva" charset="-128"/>
        <a:cs typeface="+mn-cs"/>
      </a:defRPr>
    </a:lvl4pPr>
    <a:lvl5pPr marL="1828800" algn="l" rtl="0" fontAlgn="base">
      <a:spcBef>
        <a:spcPct val="0"/>
      </a:spcBef>
      <a:spcAft>
        <a:spcPct val="0"/>
      </a:spcAft>
      <a:defRPr sz="2400" kern="1200">
        <a:solidFill>
          <a:schemeClr val="tx1"/>
        </a:solidFill>
        <a:latin typeface="Arial" charset="0"/>
        <a:ea typeface="Geneva" charset="-128"/>
        <a:cs typeface="+mn-cs"/>
      </a:defRPr>
    </a:lvl5pPr>
    <a:lvl6pPr marL="2286000" algn="l" defTabSz="914400" rtl="0" eaLnBrk="1" latinLnBrk="0" hangingPunct="1">
      <a:defRPr sz="2400" kern="1200">
        <a:solidFill>
          <a:schemeClr val="tx1"/>
        </a:solidFill>
        <a:latin typeface="Arial" charset="0"/>
        <a:ea typeface="Geneva" charset="-128"/>
        <a:cs typeface="+mn-cs"/>
      </a:defRPr>
    </a:lvl6pPr>
    <a:lvl7pPr marL="2743200" algn="l" defTabSz="914400" rtl="0" eaLnBrk="1" latinLnBrk="0" hangingPunct="1">
      <a:defRPr sz="2400" kern="1200">
        <a:solidFill>
          <a:schemeClr val="tx1"/>
        </a:solidFill>
        <a:latin typeface="Arial" charset="0"/>
        <a:ea typeface="Geneva" charset="-128"/>
        <a:cs typeface="+mn-cs"/>
      </a:defRPr>
    </a:lvl7pPr>
    <a:lvl8pPr marL="3200400" algn="l" defTabSz="914400" rtl="0" eaLnBrk="1" latinLnBrk="0" hangingPunct="1">
      <a:defRPr sz="2400" kern="1200">
        <a:solidFill>
          <a:schemeClr val="tx1"/>
        </a:solidFill>
        <a:latin typeface="Arial" charset="0"/>
        <a:ea typeface="Geneva" charset="-128"/>
        <a:cs typeface="+mn-cs"/>
      </a:defRPr>
    </a:lvl8pPr>
    <a:lvl9pPr marL="3657600" algn="l" defTabSz="914400" rtl="0" eaLnBrk="1" latinLnBrk="0" hangingPunct="1">
      <a:defRPr sz="2400" kern="1200">
        <a:solidFill>
          <a:schemeClr val="tx1"/>
        </a:solidFill>
        <a:latin typeface="Arial" charset="0"/>
        <a:ea typeface="Geneva" charset="-128"/>
        <a:cs typeface="+mn-cs"/>
      </a:defRPr>
    </a:lvl9pPr>
  </p:defaultTextStyle>
  <p:extLst>
    <p:ext uri="{521415D9-36F7-43E2-AB2F-B90AF26B5E84}">
      <p14:sectionLst xmlns:p14="http://schemas.microsoft.com/office/powerpoint/2010/main">
        <p14:section name="Section par défaut" id="{C4AA5C73-3956-4656-9B9B-3363C028BFBC}">
          <p14:sldIdLst>
            <p14:sldId id="271"/>
            <p14:sldId id="2145707262"/>
            <p14:sldId id="2145707263"/>
            <p14:sldId id="2145707268"/>
            <p14:sldId id="2145707269"/>
            <p14:sldId id="2145707264"/>
            <p14:sldId id="2145707251"/>
            <p14:sldId id="2145707252"/>
            <p14:sldId id="2145707256"/>
            <p14:sldId id="2145707261"/>
            <p14:sldId id="2145707259"/>
            <p14:sldId id="2145707260"/>
            <p14:sldId id="2145707265"/>
            <p14:sldId id="2145707239"/>
            <p14:sldId id="2145707271"/>
            <p14:sldId id="2145707257"/>
            <p14:sldId id="2145707258"/>
            <p14:sldId id="2145707270"/>
            <p14:sldId id="2145707267"/>
            <p14:sldId id="2145707266"/>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ZAM Suzan" initials="NS" lastIdx="38" clrIdx="0"/>
  <p:cmAuthor id="2" name="VIGIER, Claire (DNS)" initials="VC(" lastIdx="2" clrIdx="1">
    <p:extLst>
      <p:ext uri="{19B8F6BF-5375-455C-9EA6-DF929625EA0E}">
        <p15:presenceInfo xmlns:p15="http://schemas.microsoft.com/office/powerpoint/2012/main" userId="S-1-5-21-27022435-3177379373-3347635678-113078" providerId="AD"/>
      </p:ext>
    </p:extLst>
  </p:cmAuthor>
  <p:cmAuthor id="3" name="PERNIN Maylis" initials="PM" lastIdx="1" clrIdx="2">
    <p:extLst>
      <p:ext uri="{19B8F6BF-5375-455C-9EA6-DF929625EA0E}">
        <p15:presenceInfo xmlns:p15="http://schemas.microsoft.com/office/powerpoint/2012/main" userId="S-1-5-21-1248577188-10479689-3873521419-6593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3083"/>
    <a:srgbClr val="2F75B5"/>
    <a:srgbClr val="BFBFBF"/>
    <a:srgbClr val="006AB2"/>
    <a:srgbClr val="7030A0"/>
    <a:srgbClr val="FF3399"/>
    <a:srgbClr val="23277E"/>
    <a:srgbClr val="0C419A"/>
    <a:srgbClr val="0D72B6"/>
    <a:srgbClr val="5D80BC"/>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3455" autoAdjust="0"/>
  </p:normalViewPr>
  <p:slideViewPr>
    <p:cSldViewPr>
      <p:cViewPr varScale="1">
        <p:scale>
          <a:sx n="91" d="100"/>
          <a:sy n="91" d="100"/>
        </p:scale>
        <p:origin x="852" y="5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764" y="44"/>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142104ED-560C-4120-89D5-A40EBF371D29}" type="datetimeFigureOut">
              <a:rPr lang="fr-FR" smtClean="0"/>
              <a:t>23/06/2022</a:t>
            </a:fld>
            <a:endParaRPr lang="fr-FR"/>
          </a:p>
        </p:txBody>
      </p:sp>
      <p:sp>
        <p:nvSpPr>
          <p:cNvPr id="4" name="Espace réservé du pied de page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fr-FR"/>
          </a:p>
        </p:txBody>
      </p:sp>
      <p:sp>
        <p:nvSpPr>
          <p:cNvPr id="6" name="Espace réservé du numéro de diapositive 5"/>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F8B7C83D-2704-4EF9-9935-2CF956BF747F}" type="slidenum">
              <a:rPr lang="fr-FR" smtClean="0"/>
              <a:t>‹N°›</a:t>
            </a:fld>
            <a:endParaRPr lang="fr-FR"/>
          </a:p>
        </p:txBody>
      </p:sp>
    </p:spTree>
    <p:extLst>
      <p:ext uri="{BB962C8B-B14F-4D97-AF65-F5344CB8AC3E}">
        <p14:creationId xmlns:p14="http://schemas.microsoft.com/office/powerpoint/2010/main" val="2536831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347" cy="49649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fr-FR"/>
          </a:p>
        </p:txBody>
      </p:sp>
      <p:sp>
        <p:nvSpPr>
          <p:cNvPr id="5123" name="Rectangle 3"/>
          <p:cNvSpPr>
            <a:spLocks noGrp="1" noChangeArrowheads="1"/>
          </p:cNvSpPr>
          <p:nvPr>
            <p:ph type="dt" idx="1"/>
          </p:nvPr>
        </p:nvSpPr>
        <p:spPr bwMode="auto">
          <a:xfrm>
            <a:off x="3851342" y="0"/>
            <a:ext cx="2946347" cy="49649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fr-FR"/>
          </a:p>
        </p:txBody>
      </p:sp>
      <p:sp>
        <p:nvSpPr>
          <p:cNvPr id="7172" name="Rectangle 4"/>
          <p:cNvSpPr>
            <a:spLocks noGrp="1" noRot="1" noChangeAspect="1" noChangeArrowheads="1" noTextEdit="1"/>
          </p:cNvSpPr>
          <p:nvPr>
            <p:ph type="sldImg" idx="2"/>
          </p:nvPr>
        </p:nvSpPr>
        <p:spPr bwMode="auto">
          <a:xfrm>
            <a:off x="90488" y="744538"/>
            <a:ext cx="6618287"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927" y="4716661"/>
            <a:ext cx="5439410" cy="44684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5126" name="Rectangle 6"/>
          <p:cNvSpPr>
            <a:spLocks noGrp="1" noChangeArrowheads="1"/>
          </p:cNvSpPr>
          <p:nvPr>
            <p:ph type="ftr" sz="quarter" idx="4"/>
          </p:nvPr>
        </p:nvSpPr>
        <p:spPr bwMode="auto">
          <a:xfrm>
            <a:off x="0" y="9431599"/>
            <a:ext cx="2946347" cy="49649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fr-FR"/>
          </a:p>
        </p:txBody>
      </p:sp>
      <p:sp>
        <p:nvSpPr>
          <p:cNvPr id="5127" name="Rectangle 7"/>
          <p:cNvSpPr>
            <a:spLocks noGrp="1" noChangeArrowheads="1"/>
          </p:cNvSpPr>
          <p:nvPr>
            <p:ph type="sldNum" sz="quarter" idx="5"/>
          </p:nvPr>
        </p:nvSpPr>
        <p:spPr bwMode="auto">
          <a:xfrm>
            <a:off x="3851342" y="9431599"/>
            <a:ext cx="2946347" cy="49649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3599C48-8A9F-4257-828B-FB74267884A8}" type="slidenum">
              <a:rPr lang="fr-FR"/>
              <a:pPr>
                <a:defRPr/>
              </a:pPr>
              <a:t>‹N°›</a:t>
            </a:fld>
            <a:endParaRPr lang="fr-FR"/>
          </a:p>
        </p:txBody>
      </p:sp>
    </p:spTree>
    <p:extLst>
      <p:ext uri="{BB962C8B-B14F-4D97-AF65-F5344CB8AC3E}">
        <p14:creationId xmlns:p14="http://schemas.microsoft.com/office/powerpoint/2010/main" val="2733372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Geneva"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3599C48-8A9F-4257-828B-FB74267884A8}" type="slidenum">
              <a:rPr lang="fr-FR" smtClean="0"/>
              <a:pPr>
                <a:defRPr/>
              </a:pPr>
              <a:t>7</a:t>
            </a:fld>
            <a:endParaRPr lang="fr-FR"/>
          </a:p>
        </p:txBody>
      </p:sp>
    </p:spTree>
    <p:extLst>
      <p:ext uri="{BB962C8B-B14F-4D97-AF65-F5344CB8AC3E}">
        <p14:creationId xmlns:p14="http://schemas.microsoft.com/office/powerpoint/2010/main" val="3448682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3599C48-8A9F-4257-828B-FB74267884A8}" type="slidenum">
              <a:rPr lang="fr-FR" smtClean="0"/>
              <a:pPr>
                <a:defRPr/>
              </a:pPr>
              <a:t>9</a:t>
            </a:fld>
            <a:endParaRPr lang="fr-FR"/>
          </a:p>
        </p:txBody>
      </p:sp>
    </p:spTree>
    <p:extLst>
      <p:ext uri="{BB962C8B-B14F-4D97-AF65-F5344CB8AC3E}">
        <p14:creationId xmlns:p14="http://schemas.microsoft.com/office/powerpoint/2010/main" val="1713672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sz="quarter" idx="10"/>
          </p:nvPr>
        </p:nvSpPr>
        <p:spPr/>
        <p:txBody>
          <a:bodyPr/>
          <a:lstStyle/>
          <a:p>
            <a:pPr>
              <a:defRPr/>
            </a:pPr>
            <a:fld id="{43599C48-8A9F-4257-828B-FB74267884A8}" type="slidenum">
              <a:rPr lang="fr-FR" smtClean="0"/>
              <a:pPr>
                <a:defRPr/>
              </a:pPr>
              <a:t>10</a:t>
            </a:fld>
            <a:endParaRPr lang="fr-FR"/>
          </a:p>
        </p:txBody>
      </p:sp>
    </p:spTree>
    <p:extLst>
      <p:ext uri="{BB962C8B-B14F-4D97-AF65-F5344CB8AC3E}">
        <p14:creationId xmlns:p14="http://schemas.microsoft.com/office/powerpoint/2010/main" val="1691031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3599C48-8A9F-4257-828B-FB74267884A8}" type="slidenum">
              <a:rPr lang="fr-FR" smtClean="0"/>
              <a:pPr>
                <a:defRPr/>
              </a:pPr>
              <a:t>11</a:t>
            </a:fld>
            <a:endParaRPr lang="fr-FR"/>
          </a:p>
        </p:txBody>
      </p:sp>
    </p:spTree>
    <p:extLst>
      <p:ext uri="{BB962C8B-B14F-4D97-AF65-F5344CB8AC3E}">
        <p14:creationId xmlns:p14="http://schemas.microsoft.com/office/powerpoint/2010/main" val="60403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43599C48-8A9F-4257-828B-FB74267884A8}" type="slidenum">
              <a:rPr lang="fr-FR" smtClean="0"/>
              <a:pPr>
                <a:defRPr/>
              </a:pPr>
              <a:t>12</a:t>
            </a:fld>
            <a:endParaRPr lang="fr-FR"/>
          </a:p>
        </p:txBody>
      </p:sp>
    </p:spTree>
    <p:extLst>
      <p:ext uri="{BB962C8B-B14F-4D97-AF65-F5344CB8AC3E}">
        <p14:creationId xmlns:p14="http://schemas.microsoft.com/office/powerpoint/2010/main" val="2631108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Phrase</a:t>
            </a:r>
            <a:r>
              <a:rPr lang="fr-FR" baseline="0" dirty="0" smtClean="0"/>
              <a:t> d’intro : </a:t>
            </a:r>
            <a:endParaRPr lang="fr-FR" dirty="0"/>
          </a:p>
        </p:txBody>
      </p:sp>
      <p:sp>
        <p:nvSpPr>
          <p:cNvPr id="4" name="Espace réservé du numéro de diapositive 3"/>
          <p:cNvSpPr>
            <a:spLocks noGrp="1"/>
          </p:cNvSpPr>
          <p:nvPr>
            <p:ph type="sldNum" sz="quarter" idx="10"/>
          </p:nvPr>
        </p:nvSpPr>
        <p:spPr/>
        <p:txBody>
          <a:bodyPr/>
          <a:lstStyle/>
          <a:p>
            <a:pPr>
              <a:defRPr/>
            </a:pPr>
            <a:fld id="{43599C48-8A9F-4257-828B-FB74267884A8}" type="slidenum">
              <a:rPr lang="fr-FR" smtClean="0"/>
              <a:pPr>
                <a:defRPr/>
              </a:pPr>
              <a:t>16</a:t>
            </a:fld>
            <a:endParaRPr lang="fr-FR"/>
          </a:p>
        </p:txBody>
      </p:sp>
    </p:spTree>
    <p:extLst>
      <p:ext uri="{BB962C8B-B14F-4D97-AF65-F5344CB8AC3E}">
        <p14:creationId xmlns:p14="http://schemas.microsoft.com/office/powerpoint/2010/main" val="7153612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4.jfif"/><Relationship Id="rId2" Type="http://schemas.openxmlformats.org/officeDocument/2006/relationships/image" Target="../media/image9.png"/><Relationship Id="rId1" Type="http://schemas.openxmlformats.org/officeDocument/2006/relationships/slideMaster" Target="../slideMasters/slideMaster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13" name="Rectangle 12"/>
          <p:cNvSpPr/>
          <p:nvPr/>
        </p:nvSpPr>
        <p:spPr>
          <a:xfrm>
            <a:off x="0" y="119664"/>
            <a:ext cx="9144000" cy="845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Espace réservé du texte 62"/>
          <p:cNvSpPr>
            <a:spLocks noGrp="1"/>
          </p:cNvSpPr>
          <p:nvPr>
            <p:ph type="body" sz="quarter" idx="14" hasCustomPrompt="1"/>
          </p:nvPr>
        </p:nvSpPr>
        <p:spPr>
          <a:xfrm>
            <a:off x="4427538" y="1767822"/>
            <a:ext cx="2736304" cy="2160240"/>
          </a:xfrm>
        </p:spPr>
        <p:txBody>
          <a:bodyPr numCol="1">
            <a:normAutofit/>
          </a:bodyPr>
          <a:lstStyle>
            <a:lvl1pPr marL="0" indent="0" algn="l" defTabSz="914400" rtl="0" eaLnBrk="1" latinLnBrk="0" hangingPunct="1">
              <a:lnSpc>
                <a:spcPct val="150000"/>
              </a:lnSpc>
              <a:spcBef>
                <a:spcPts val="200"/>
              </a:spcBef>
              <a:spcAft>
                <a:spcPts val="0"/>
              </a:spcAft>
              <a:buFontTx/>
              <a:buNone/>
              <a:defRPr lang="fr-FR" sz="1400" b="1" kern="1200" cap="none" baseline="0" smtClean="0">
                <a:solidFill>
                  <a:srgbClr val="575757"/>
                </a:solidFill>
                <a:latin typeface="+mn-lt"/>
                <a:ea typeface="+mn-ea"/>
                <a:cs typeface="+mn-cs"/>
              </a:defRPr>
            </a:lvl1pPr>
          </a:lstStyle>
          <a:p>
            <a:pPr lvl="0"/>
            <a:r>
              <a:rPr lang="fr-FR" dirty="0"/>
              <a:t>Chapitre 1</a:t>
            </a:r>
          </a:p>
          <a:p>
            <a:pPr lvl="0"/>
            <a:r>
              <a:rPr lang="fr-FR" dirty="0"/>
              <a:t>Chapitre 2</a:t>
            </a:r>
          </a:p>
          <a:p>
            <a:pPr lvl="0"/>
            <a:r>
              <a:rPr lang="fr-FR" dirty="0"/>
              <a:t>Chapitre 3</a:t>
            </a:r>
          </a:p>
        </p:txBody>
      </p:sp>
      <p:sp>
        <p:nvSpPr>
          <p:cNvPr id="9" name="Titre 1"/>
          <p:cNvSpPr txBox="1">
            <a:spLocks/>
          </p:cNvSpPr>
          <p:nvPr userDrawn="1"/>
        </p:nvSpPr>
        <p:spPr>
          <a:xfrm>
            <a:off x="4427538" y="339502"/>
            <a:ext cx="3096790" cy="1032495"/>
          </a:xfrm>
          <a:prstGeom prst="rect">
            <a:avLst/>
          </a:prstGeom>
        </p:spPr>
        <p:txBody>
          <a:bodyPr vert="horz" lIns="0" tIns="0" rIns="0" bIns="0" rtlCol="0" anchor="ctr" anchorCtr="0">
            <a:noAutofit/>
          </a:bodyPr>
          <a:lstStyle>
            <a:lvl1pPr algn="l" defTabSz="914400" rtl="0" eaLnBrk="1" latinLnBrk="0" hangingPunct="1">
              <a:lnSpc>
                <a:spcPts val="2700"/>
              </a:lnSpc>
              <a:spcBef>
                <a:spcPts val="0"/>
              </a:spcBef>
              <a:buNone/>
              <a:defRPr sz="2800" b="1" kern="1200" baseline="0">
                <a:solidFill>
                  <a:srgbClr val="006AB2"/>
                </a:solidFill>
                <a:latin typeface="+mj-lt"/>
                <a:ea typeface="+mj-ea"/>
                <a:cs typeface="+mj-cs"/>
              </a:defRPr>
            </a:lvl1pPr>
          </a:lstStyle>
          <a:p>
            <a:pPr fontAlgn="auto">
              <a:spcAft>
                <a:spcPts val="0"/>
              </a:spcAft>
            </a:pPr>
            <a:r>
              <a:rPr lang="fr-FR" dirty="0"/>
              <a:t>Ordre du jour</a:t>
            </a:r>
          </a:p>
        </p:txBody>
      </p:sp>
      <p:pic>
        <p:nvPicPr>
          <p:cNvPr id="8" name="Image 7">
            <a:extLst>
              <a:ext uri="{FF2B5EF4-FFF2-40B4-BE49-F238E27FC236}">
                <a16:creationId xmlns:a16="http://schemas.microsoft.com/office/drawing/2014/main" id="{6F027519-2995-47EC-BD46-A79C807CE113}"/>
              </a:ext>
            </a:extLst>
          </p:cNvPr>
          <p:cNvPicPr>
            <a:picLocks noChangeAspect="1"/>
          </p:cNvPicPr>
          <p:nvPr userDrawn="1"/>
        </p:nvPicPr>
        <p:blipFill>
          <a:blip r:embed="rId2"/>
          <a:stretch>
            <a:fillRect/>
          </a:stretch>
        </p:blipFill>
        <p:spPr>
          <a:xfrm>
            <a:off x="8100392" y="57294"/>
            <a:ext cx="964637" cy="642248"/>
          </a:xfrm>
          <a:prstGeom prst="rect">
            <a:avLst/>
          </a:prstGeom>
        </p:spPr>
      </p:pic>
    </p:spTree>
    <p:extLst>
      <p:ext uri="{BB962C8B-B14F-4D97-AF65-F5344CB8AC3E}">
        <p14:creationId xmlns:p14="http://schemas.microsoft.com/office/powerpoint/2010/main" val="763617889"/>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tercalaire">
    <p:spTree>
      <p:nvGrpSpPr>
        <p:cNvPr id="1" name=""/>
        <p:cNvGrpSpPr/>
        <p:nvPr/>
      </p:nvGrpSpPr>
      <p:grpSpPr>
        <a:xfrm>
          <a:off x="0" y="0"/>
          <a:ext cx="0" cy="0"/>
          <a:chOff x="0" y="0"/>
          <a:chExt cx="0" cy="0"/>
        </a:xfrm>
      </p:grpSpPr>
      <p:sp>
        <p:nvSpPr>
          <p:cNvPr id="15" name="Rectangle 14"/>
          <p:cNvSpPr/>
          <p:nvPr/>
        </p:nvSpPr>
        <p:spPr>
          <a:xfrm>
            <a:off x="0" y="-2046"/>
            <a:ext cx="9144000" cy="773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2000" y="144016"/>
            <a:ext cx="1310181" cy="4803998"/>
          </a:xfrm>
          <a:prstGeom prst="rect">
            <a:avLst/>
          </a:prstGeom>
        </p:spPr>
      </p:pic>
      <p:sp>
        <p:nvSpPr>
          <p:cNvPr id="17" name="Titre 1"/>
          <p:cNvSpPr>
            <a:spLocks noGrp="1"/>
          </p:cNvSpPr>
          <p:nvPr>
            <p:ph type="ctrTitle" hasCustomPrompt="1"/>
          </p:nvPr>
        </p:nvSpPr>
        <p:spPr>
          <a:xfrm>
            <a:off x="4427538" y="1683271"/>
            <a:ext cx="4311972" cy="1032495"/>
          </a:xfrm>
        </p:spPr>
        <p:txBody>
          <a:bodyPr anchor="ctr" anchorCtr="0">
            <a:noAutofit/>
          </a:bodyPr>
          <a:lstStyle>
            <a:lvl1pPr algn="l">
              <a:lnSpc>
                <a:spcPts val="2700"/>
              </a:lnSpc>
              <a:spcBef>
                <a:spcPts val="0"/>
              </a:spcBef>
              <a:defRPr sz="2800" baseline="0">
                <a:solidFill>
                  <a:srgbClr val="006AB2"/>
                </a:solidFill>
              </a:defRPr>
            </a:lvl1pPr>
          </a:lstStyle>
          <a:p>
            <a:r>
              <a:rPr lang="fr-FR" dirty="0"/>
              <a:t>Titre du chapitre</a:t>
            </a:r>
          </a:p>
        </p:txBody>
      </p:sp>
      <p:sp>
        <p:nvSpPr>
          <p:cNvPr id="18" name="Espace réservé du texte 3"/>
          <p:cNvSpPr>
            <a:spLocks noGrp="1"/>
          </p:cNvSpPr>
          <p:nvPr>
            <p:ph type="body" sz="quarter" idx="13" hasCustomPrompt="1"/>
          </p:nvPr>
        </p:nvSpPr>
        <p:spPr>
          <a:xfrm>
            <a:off x="4427538" y="2815605"/>
            <a:ext cx="4311972" cy="664418"/>
          </a:xfrm>
        </p:spPr>
        <p:txBody>
          <a:bodyPr>
            <a:noAutofit/>
          </a:bodyPr>
          <a:lstStyle>
            <a:lvl1pPr algn="l">
              <a:defRPr sz="2000">
                <a:solidFill>
                  <a:srgbClr val="575757"/>
                </a:solidFill>
              </a:defRPr>
            </a:lvl1pPr>
          </a:lstStyle>
          <a:p>
            <a:pPr lvl="0"/>
            <a:r>
              <a:rPr lang="fr-FR" dirty="0"/>
              <a:t>Sous-titre éventuel</a:t>
            </a:r>
          </a:p>
        </p:txBody>
      </p:sp>
      <p:sp>
        <p:nvSpPr>
          <p:cNvPr id="8" name="Rectangle 7"/>
          <p:cNvSpPr/>
          <p:nvPr userDrawn="1"/>
        </p:nvSpPr>
        <p:spPr>
          <a:xfrm>
            <a:off x="0" y="-2046"/>
            <a:ext cx="9144000" cy="773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92000" y="144016"/>
            <a:ext cx="1310181" cy="4803998"/>
          </a:xfrm>
          <a:prstGeom prst="rect">
            <a:avLst/>
          </a:prstGeom>
        </p:spPr>
      </p:pic>
    </p:spTree>
    <p:extLst>
      <p:ext uri="{BB962C8B-B14F-4D97-AF65-F5344CB8AC3E}">
        <p14:creationId xmlns:p14="http://schemas.microsoft.com/office/powerpoint/2010/main" val="1632525279"/>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re et contenu">
    <p:spTree>
      <p:nvGrpSpPr>
        <p:cNvPr id="1" name=""/>
        <p:cNvGrpSpPr/>
        <p:nvPr/>
      </p:nvGrpSpPr>
      <p:grpSpPr>
        <a:xfrm>
          <a:off x="0" y="0"/>
          <a:ext cx="0" cy="0"/>
          <a:chOff x="0" y="0"/>
          <a:chExt cx="0" cy="0"/>
        </a:xfrm>
      </p:grpSpPr>
      <p:sp>
        <p:nvSpPr>
          <p:cNvPr id="8" name="Rectangle 7"/>
          <p:cNvSpPr/>
          <p:nvPr/>
        </p:nvSpPr>
        <p:spPr>
          <a:xfrm>
            <a:off x="0" y="627534"/>
            <a:ext cx="9144000"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Une image contenant personne, intérieur, tenant, alimentation&#10;&#10;Description générée automatiquement">
            <a:extLst>
              <a:ext uri="{FF2B5EF4-FFF2-40B4-BE49-F238E27FC236}">
                <a16:creationId xmlns:a16="http://schemas.microsoft.com/office/drawing/2014/main" id="{DCE54B6C-D7B7-064E-80CC-C434FFA6A49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621889" y="2255"/>
            <a:ext cx="7522111" cy="5141246"/>
          </a:xfrm>
          <a:prstGeom prst="rect">
            <a:avLst/>
          </a:prstGeom>
        </p:spPr>
      </p:pic>
      <p:sp>
        <p:nvSpPr>
          <p:cNvPr id="3" name="Espace réservé du texte 2">
            <a:extLst>
              <a:ext uri="{FF2B5EF4-FFF2-40B4-BE49-F238E27FC236}">
                <a16:creationId xmlns:a16="http://schemas.microsoft.com/office/drawing/2014/main" id="{3A4A0B2A-58BC-1D4D-8883-191DA713D2F9}"/>
              </a:ext>
            </a:extLst>
          </p:cNvPr>
          <p:cNvSpPr>
            <a:spLocks noGrp="1"/>
          </p:cNvSpPr>
          <p:nvPr>
            <p:ph type="body" sz="quarter" idx="10" hasCustomPrompt="1"/>
          </p:nvPr>
        </p:nvSpPr>
        <p:spPr>
          <a:xfrm>
            <a:off x="2268538" y="915988"/>
            <a:ext cx="2735510" cy="1511300"/>
          </a:xfrm>
          <a:prstGeom prst="rect">
            <a:avLst/>
          </a:prstGeom>
        </p:spPr>
        <p:txBody>
          <a:bodyPr/>
          <a:lstStyle>
            <a:lvl1pPr>
              <a:lnSpc>
                <a:spcPct val="80000"/>
              </a:lnSpc>
              <a:defRPr sz="3200" kern="800" cap="none" baseline="0">
                <a:solidFill>
                  <a:schemeClr val="bg1"/>
                </a:solidFill>
              </a:defRPr>
            </a:lvl1pPr>
            <a:lvl2pPr marL="434250" indent="0">
              <a:lnSpc>
                <a:spcPct val="80000"/>
              </a:lnSpc>
              <a:buNone/>
              <a:defRPr sz="3200">
                <a:solidFill>
                  <a:schemeClr val="bg1"/>
                </a:solidFill>
              </a:defRPr>
            </a:lvl2pPr>
          </a:lstStyle>
          <a:p>
            <a:pPr lvl="0"/>
            <a:r>
              <a:rPr lang="fr-FR" dirty="0"/>
              <a:t>Titre principal de la slide</a:t>
            </a:r>
          </a:p>
          <a:p>
            <a:pPr lvl="1"/>
            <a:endParaRPr lang="fr-FR" dirty="0"/>
          </a:p>
        </p:txBody>
      </p:sp>
      <p:sp>
        <p:nvSpPr>
          <p:cNvPr id="6" name="Espace réservé du texte 5">
            <a:extLst>
              <a:ext uri="{FF2B5EF4-FFF2-40B4-BE49-F238E27FC236}">
                <a16:creationId xmlns:a16="http://schemas.microsoft.com/office/drawing/2014/main" id="{05C05DFA-F720-FF4C-A4AA-91C4E66A3103}"/>
              </a:ext>
            </a:extLst>
          </p:cNvPr>
          <p:cNvSpPr>
            <a:spLocks noGrp="1"/>
          </p:cNvSpPr>
          <p:nvPr>
            <p:ph type="body" sz="quarter" idx="11" hasCustomPrompt="1"/>
          </p:nvPr>
        </p:nvSpPr>
        <p:spPr>
          <a:xfrm>
            <a:off x="2268538" y="2427288"/>
            <a:ext cx="2951534" cy="1873250"/>
          </a:xfrm>
          <a:prstGeom prst="rect">
            <a:avLst/>
          </a:prstGeom>
        </p:spPr>
        <p:txBody>
          <a:bodyPr/>
          <a:lstStyle>
            <a:lvl1pPr>
              <a:lnSpc>
                <a:spcPct val="80000"/>
              </a:lnSpc>
              <a:spcBef>
                <a:spcPts val="0"/>
              </a:spcBef>
              <a:defRPr sz="1400" b="0">
                <a:solidFill>
                  <a:schemeClr val="bg1"/>
                </a:solidFill>
              </a:defRPr>
            </a:lvl1pPr>
          </a:lstStyle>
          <a:p>
            <a:pPr lvl="0"/>
            <a:r>
              <a:rPr lang="fr-FR" dirty="0"/>
              <a:t>Texte</a:t>
            </a:r>
          </a:p>
        </p:txBody>
      </p:sp>
      <p:sp>
        <p:nvSpPr>
          <p:cNvPr id="9" name="Rectangle 8"/>
          <p:cNvSpPr/>
          <p:nvPr userDrawn="1"/>
        </p:nvSpPr>
        <p:spPr>
          <a:xfrm>
            <a:off x="0" y="627534"/>
            <a:ext cx="9144000"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personne, intérieur, tenant, alimentation&#10;&#10;Description générée automatiquement">
            <a:extLst>
              <a:ext uri="{FF2B5EF4-FFF2-40B4-BE49-F238E27FC236}">
                <a16:creationId xmlns:a16="http://schemas.microsoft.com/office/drawing/2014/main" id="{DCE54B6C-D7B7-064E-80CC-C434FFA6A49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21889" y="2255"/>
            <a:ext cx="7522111" cy="5141246"/>
          </a:xfrm>
          <a:prstGeom prst="rect">
            <a:avLst/>
          </a:prstGeom>
        </p:spPr>
      </p:pic>
    </p:spTree>
    <p:extLst>
      <p:ext uri="{BB962C8B-B14F-4D97-AF65-F5344CB8AC3E}">
        <p14:creationId xmlns:p14="http://schemas.microsoft.com/office/powerpoint/2010/main" val="2955479807"/>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isposition personnalisée">
    <p:spTree>
      <p:nvGrpSpPr>
        <p:cNvPr id="1" name=""/>
        <p:cNvGrpSpPr/>
        <p:nvPr/>
      </p:nvGrpSpPr>
      <p:grpSpPr>
        <a:xfrm>
          <a:off x="0" y="0"/>
          <a:ext cx="0" cy="0"/>
          <a:chOff x="0" y="0"/>
          <a:chExt cx="0" cy="0"/>
        </a:xfrm>
      </p:grpSpPr>
      <p:pic>
        <p:nvPicPr>
          <p:cNvPr id="4" name="Image 3" descr="Une image contenant personne, intérieur, homme, table&#10;&#10;Description générée automatiquement">
            <a:extLst>
              <a:ext uri="{FF2B5EF4-FFF2-40B4-BE49-F238E27FC236}">
                <a16:creationId xmlns:a16="http://schemas.microsoft.com/office/drawing/2014/main" id="{6FB58E74-65F0-5A41-B2A3-C683EB81BBF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8208" y="-13947"/>
            <a:ext cx="9190183" cy="5171393"/>
          </a:xfrm>
          <a:prstGeom prst="rect">
            <a:avLst/>
          </a:prstGeom>
        </p:spPr>
      </p:pic>
      <p:pic>
        <p:nvPicPr>
          <p:cNvPr id="5" name="Image 4">
            <a:extLst>
              <a:ext uri="{FF2B5EF4-FFF2-40B4-BE49-F238E27FC236}">
                <a16:creationId xmlns:a16="http://schemas.microsoft.com/office/drawing/2014/main" id="{9F7A409D-321F-644F-957D-D88584B88E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9714"/>
            <a:ext cx="657373" cy="581836"/>
          </a:xfrm>
          <a:prstGeom prst="rect">
            <a:avLst/>
          </a:prstGeom>
        </p:spPr>
      </p:pic>
      <p:sp>
        <p:nvSpPr>
          <p:cNvPr id="7" name="Espace réservé du texte 6">
            <a:extLst>
              <a:ext uri="{FF2B5EF4-FFF2-40B4-BE49-F238E27FC236}">
                <a16:creationId xmlns:a16="http://schemas.microsoft.com/office/drawing/2014/main" id="{C0E49024-B637-B846-AD7A-074C32D97EBE}"/>
              </a:ext>
            </a:extLst>
          </p:cNvPr>
          <p:cNvSpPr>
            <a:spLocks noGrp="1"/>
          </p:cNvSpPr>
          <p:nvPr>
            <p:ph type="body" sz="quarter" idx="10" hasCustomPrompt="1"/>
          </p:nvPr>
        </p:nvSpPr>
        <p:spPr>
          <a:xfrm>
            <a:off x="2124075" y="987425"/>
            <a:ext cx="2735957" cy="1871663"/>
          </a:xfrm>
          <a:prstGeom prst="rect">
            <a:avLst/>
          </a:prstGeom>
        </p:spPr>
        <p:txBody>
          <a:bodyPr/>
          <a:lstStyle>
            <a:lvl1pPr>
              <a:defRPr sz="2800" kern="800" cap="all" baseline="0"/>
            </a:lvl1pPr>
            <a:lvl2pPr marL="434250" indent="0">
              <a:buNone/>
              <a:defRPr sz="3200"/>
            </a:lvl2pPr>
          </a:lstStyle>
          <a:p>
            <a:pPr lvl="0"/>
            <a:r>
              <a:rPr lang="fr-FR" dirty="0"/>
              <a:t>Titre de la slide</a:t>
            </a:r>
          </a:p>
          <a:p>
            <a:pPr lvl="1"/>
            <a:endParaRPr lang="fr-FR" dirty="0"/>
          </a:p>
        </p:txBody>
      </p:sp>
      <p:sp>
        <p:nvSpPr>
          <p:cNvPr id="9" name="Espace réservé du texte 8">
            <a:extLst>
              <a:ext uri="{FF2B5EF4-FFF2-40B4-BE49-F238E27FC236}">
                <a16:creationId xmlns:a16="http://schemas.microsoft.com/office/drawing/2014/main" id="{F9933515-A54B-C648-9452-ED438F800E2D}"/>
              </a:ext>
            </a:extLst>
          </p:cNvPr>
          <p:cNvSpPr>
            <a:spLocks noGrp="1"/>
          </p:cNvSpPr>
          <p:nvPr>
            <p:ph type="body" sz="quarter" idx="11" hasCustomPrompt="1"/>
          </p:nvPr>
        </p:nvSpPr>
        <p:spPr>
          <a:xfrm>
            <a:off x="5004048" y="987425"/>
            <a:ext cx="3457575" cy="1871663"/>
          </a:xfrm>
          <a:prstGeom prst="rect">
            <a:avLst/>
          </a:prstGeom>
        </p:spPr>
        <p:txBody>
          <a:bodyPr/>
          <a:lstStyle>
            <a:lvl1pPr>
              <a:lnSpc>
                <a:spcPct val="80000"/>
              </a:lnSpc>
              <a:spcBef>
                <a:spcPts val="0"/>
              </a:spcBef>
              <a:defRPr sz="1400" b="0"/>
            </a:lvl1pPr>
          </a:lstStyle>
          <a:p>
            <a:pPr lvl="0"/>
            <a:r>
              <a:rPr lang="fr-FR" dirty="0"/>
              <a:t>Texte</a:t>
            </a:r>
          </a:p>
        </p:txBody>
      </p:sp>
      <p:pic>
        <p:nvPicPr>
          <p:cNvPr id="6" name="Image 5" descr="Une image contenant personne, intérieur, homme, table&#10;&#10;Description générée automatiquement">
            <a:extLst>
              <a:ext uri="{FF2B5EF4-FFF2-40B4-BE49-F238E27FC236}">
                <a16:creationId xmlns:a16="http://schemas.microsoft.com/office/drawing/2014/main" id="{6FB58E74-65F0-5A41-B2A3-C683EB81BBFE}"/>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24544" y="0"/>
            <a:ext cx="3942136" cy="5171393"/>
          </a:xfrm>
          <a:prstGeom prst="rect">
            <a:avLst/>
          </a:prstGeom>
        </p:spPr>
      </p:pic>
    </p:spTree>
    <p:extLst>
      <p:ext uri="{BB962C8B-B14F-4D97-AF65-F5344CB8AC3E}">
        <p14:creationId xmlns:p14="http://schemas.microsoft.com/office/powerpoint/2010/main" val="1953112936"/>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F027519-2995-47EC-BD46-A79C807CE113}"/>
              </a:ext>
            </a:extLst>
          </p:cNvPr>
          <p:cNvPicPr>
            <a:picLocks noChangeAspect="1"/>
          </p:cNvPicPr>
          <p:nvPr userDrawn="1"/>
        </p:nvPicPr>
        <p:blipFill>
          <a:blip r:embed="rId2"/>
          <a:stretch>
            <a:fillRect/>
          </a:stretch>
        </p:blipFill>
        <p:spPr>
          <a:xfrm>
            <a:off x="8100392" y="57294"/>
            <a:ext cx="964637" cy="642248"/>
          </a:xfrm>
          <a:prstGeom prst="rect">
            <a:avLst/>
          </a:prstGeom>
        </p:spPr>
      </p:pic>
      <p:sp>
        <p:nvSpPr>
          <p:cNvPr id="8" name="Espace réservé du titre 1"/>
          <p:cNvSpPr>
            <a:spLocks noGrp="1"/>
          </p:cNvSpPr>
          <p:nvPr>
            <p:ph type="title"/>
          </p:nvPr>
        </p:nvSpPr>
        <p:spPr>
          <a:xfrm>
            <a:off x="799246" y="57293"/>
            <a:ext cx="7445162" cy="604382"/>
          </a:xfrm>
          <a:prstGeom prst="rect">
            <a:avLst/>
          </a:prstGeom>
        </p:spPr>
        <p:txBody>
          <a:bodyPr vert="horz" lIns="0" tIns="0" rIns="0" bIns="0" rtlCol="0" anchor="b" anchorCtr="0">
            <a:normAutofit/>
          </a:bodyPr>
          <a:lstStyle/>
          <a:p>
            <a:r>
              <a:rPr lang="fr-FR" dirty="0"/>
              <a:t>Titre de la </a:t>
            </a:r>
            <a:r>
              <a:rPr lang="fr-FR" dirty="0" smtClean="0"/>
              <a:t>slide</a:t>
            </a:r>
            <a:br>
              <a:rPr lang="fr-FR" dirty="0" smtClean="0"/>
            </a:br>
            <a:endParaRPr lang="fr-FR" dirty="0"/>
          </a:p>
        </p:txBody>
      </p:sp>
    </p:spTree>
    <p:extLst>
      <p:ext uri="{BB962C8B-B14F-4D97-AF65-F5344CB8AC3E}">
        <p14:creationId xmlns:p14="http://schemas.microsoft.com/office/powerpoint/2010/main" val="40893679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age de fin">
    <p:spTree>
      <p:nvGrpSpPr>
        <p:cNvPr id="1" name=""/>
        <p:cNvGrpSpPr/>
        <p:nvPr/>
      </p:nvGrpSpPr>
      <p:grpSpPr>
        <a:xfrm>
          <a:off x="0" y="0"/>
          <a:ext cx="0" cy="0"/>
          <a:chOff x="0" y="0"/>
          <a:chExt cx="0" cy="0"/>
        </a:xfrm>
      </p:grpSpPr>
      <p:sp>
        <p:nvSpPr>
          <p:cNvPr id="11" name="Rectangle 10"/>
          <p:cNvSpPr/>
          <p:nvPr/>
        </p:nvSpPr>
        <p:spPr>
          <a:xfrm>
            <a:off x="0" y="-2046"/>
            <a:ext cx="9144000" cy="773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4818086" y="1261977"/>
            <a:ext cx="3240360" cy="2529366"/>
          </a:xfrm>
          <a:prstGeom prst="rect">
            <a:avLst/>
          </a:prstGeom>
          <a:noFill/>
        </p:spPr>
        <p:txBody>
          <a:bodyPr wrap="square" lIns="72000" tIns="108000" rIns="72000" bIns="108000" rtlCol="0" anchor="t" anchorCtr="0">
            <a:normAutofit/>
          </a:bodyPr>
          <a:lstStyle/>
          <a:p>
            <a:pPr algn="l"/>
            <a:r>
              <a:rPr lang="fr-FR" sz="2000" b="1" dirty="0">
                <a:solidFill>
                  <a:srgbClr val="575757"/>
                </a:solidFill>
              </a:rPr>
              <a:t>esante.gouv.fr</a:t>
            </a:r>
          </a:p>
          <a:p>
            <a:pPr algn="l"/>
            <a:r>
              <a:rPr lang="fr-FR" sz="1500" dirty="0">
                <a:solidFill>
                  <a:srgbClr val="575757"/>
                </a:solidFill>
              </a:rPr>
              <a:t>Le portail</a:t>
            </a:r>
            <a:r>
              <a:rPr lang="fr-FR" sz="1500" baseline="0" dirty="0">
                <a:solidFill>
                  <a:srgbClr val="575757"/>
                </a:solidFill>
              </a:rPr>
              <a:t> pour accéder à l’ensemble des services et produits de l’agence du numérique en santé et s’informer sur l’actualité de la e-santé. </a:t>
            </a:r>
          </a:p>
          <a:p>
            <a:pPr algn="ctr"/>
            <a:endParaRPr lang="fr-FR" sz="1500" dirty="0" err="1">
              <a:solidFill>
                <a:srgbClr val="575757"/>
              </a:solidFill>
            </a:endParaRPr>
          </a:p>
        </p:txBody>
      </p:sp>
      <p:pic>
        <p:nvPicPr>
          <p:cNvPr id="9" name="Picture 2" descr="Y:\Interne\Communication\Communication_2019\Crea_graphiques\Pictos\Picto_OK\Twitter_Logo_Blu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4660" y="2817758"/>
            <a:ext cx="422086" cy="422086"/>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 name="Picture 3" descr="Y:\Interne\Communication\Communication_2019\Crea_graphiques\Pictos\Picto_OK\LINKEDIN@2x.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89703" y="3271808"/>
            <a:ext cx="252000" cy="252000"/>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57847" y="2866457"/>
            <a:ext cx="2626521" cy="720080"/>
          </a:xfrm>
          <a:prstGeom prst="rect">
            <a:avLst/>
          </a:prstGeom>
        </p:spPr>
      </p:pic>
      <p:pic>
        <p:nvPicPr>
          <p:cNvPr id="15" name="Image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62536" y="222405"/>
            <a:ext cx="1361391" cy="4698691"/>
          </a:xfrm>
          <a:prstGeom prst="rect">
            <a:avLst/>
          </a:prstGeom>
        </p:spPr>
      </p:pic>
      <p:sp>
        <p:nvSpPr>
          <p:cNvPr id="12" name="Rectangle 11"/>
          <p:cNvSpPr/>
          <p:nvPr userDrawn="1"/>
        </p:nvSpPr>
        <p:spPr>
          <a:xfrm>
            <a:off x="0" y="-2046"/>
            <a:ext cx="9144000" cy="773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userDrawn="1"/>
        </p:nvSpPr>
        <p:spPr>
          <a:xfrm>
            <a:off x="4818086" y="1261977"/>
            <a:ext cx="3240360" cy="2529366"/>
          </a:xfrm>
          <a:prstGeom prst="rect">
            <a:avLst/>
          </a:prstGeom>
          <a:noFill/>
        </p:spPr>
        <p:txBody>
          <a:bodyPr wrap="square" lIns="72000" tIns="108000" rIns="72000" bIns="108000" rtlCol="0" anchor="t" anchorCtr="0">
            <a:normAutofit/>
          </a:bodyPr>
          <a:lstStyle/>
          <a:p>
            <a:pPr algn="l"/>
            <a:r>
              <a:rPr lang="fr-FR" sz="2000" b="1" dirty="0">
                <a:solidFill>
                  <a:srgbClr val="575757"/>
                </a:solidFill>
              </a:rPr>
              <a:t>esante.gouv.fr</a:t>
            </a:r>
          </a:p>
          <a:p>
            <a:pPr algn="l"/>
            <a:r>
              <a:rPr lang="fr-FR" sz="1500" dirty="0">
                <a:solidFill>
                  <a:srgbClr val="575757"/>
                </a:solidFill>
              </a:rPr>
              <a:t>Le portail</a:t>
            </a:r>
            <a:r>
              <a:rPr lang="fr-FR" sz="1500" baseline="0" dirty="0">
                <a:solidFill>
                  <a:srgbClr val="575757"/>
                </a:solidFill>
              </a:rPr>
              <a:t> pour accéder à l’ensemble des services et produits de l’agence du numérique en santé et s’informer sur l’actualité de la e-santé. </a:t>
            </a:r>
          </a:p>
          <a:p>
            <a:pPr algn="ctr"/>
            <a:endParaRPr lang="fr-FR" sz="1500" dirty="0" err="1">
              <a:solidFill>
                <a:srgbClr val="575757"/>
              </a:solidFill>
            </a:endParaRPr>
          </a:p>
        </p:txBody>
      </p:sp>
      <p:pic>
        <p:nvPicPr>
          <p:cNvPr id="17" name="Picture 2" descr="Y:\Interne\Communication\Communication_2019\Crea_graphiques\Pictos\Picto_OK\Twitter_Logo_Blu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04660" y="2817758"/>
            <a:ext cx="422086" cy="422086"/>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8" name="Picture 3" descr="Y:\Interne\Communication\Communication_2019\Crea_graphiques\Pictos\Picto_OK\LINKEDIN@2x.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889703" y="3271808"/>
            <a:ext cx="252000" cy="252000"/>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257847" y="2866457"/>
            <a:ext cx="2626521" cy="720080"/>
          </a:xfrm>
          <a:prstGeom prst="rect">
            <a:avLst/>
          </a:prstGeom>
        </p:spPr>
      </p:pic>
      <p:pic>
        <p:nvPicPr>
          <p:cNvPr id="20" name="Image 1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562536" y="222405"/>
            <a:ext cx="1361391" cy="4698691"/>
          </a:xfrm>
          <a:prstGeom prst="rect">
            <a:avLst/>
          </a:prstGeom>
        </p:spPr>
      </p:pic>
      <p:pic>
        <p:nvPicPr>
          <p:cNvPr id="21" name="Image 2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39552" y="2295422"/>
            <a:ext cx="1008112" cy="889511"/>
          </a:xfrm>
          <a:prstGeom prst="rect">
            <a:avLst/>
          </a:prstGeom>
        </p:spPr>
      </p:pic>
      <p:pic>
        <p:nvPicPr>
          <p:cNvPr id="16" name="Image 15">
            <a:extLst>
              <a:ext uri="{FF2B5EF4-FFF2-40B4-BE49-F238E27FC236}">
                <a16:creationId xmlns:a16="http://schemas.microsoft.com/office/drawing/2014/main" id="{6F027519-2995-47EC-BD46-A79C807CE113}"/>
              </a:ext>
            </a:extLst>
          </p:cNvPr>
          <p:cNvPicPr>
            <a:picLocks noChangeAspect="1"/>
          </p:cNvPicPr>
          <p:nvPr userDrawn="1"/>
        </p:nvPicPr>
        <p:blipFill>
          <a:blip r:embed="rId7"/>
          <a:stretch>
            <a:fillRect/>
          </a:stretch>
        </p:blipFill>
        <p:spPr>
          <a:xfrm>
            <a:off x="8100392" y="57294"/>
            <a:ext cx="964637" cy="642248"/>
          </a:xfrm>
          <a:prstGeom prst="rect">
            <a:avLst/>
          </a:prstGeom>
        </p:spPr>
      </p:pic>
    </p:spTree>
    <p:extLst>
      <p:ext uri="{BB962C8B-B14F-4D97-AF65-F5344CB8AC3E}">
        <p14:creationId xmlns:p14="http://schemas.microsoft.com/office/powerpoint/2010/main" val="3937838594"/>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Page de garde standard">
    <p:spTree>
      <p:nvGrpSpPr>
        <p:cNvPr id="1" name=""/>
        <p:cNvGrpSpPr/>
        <p:nvPr/>
      </p:nvGrpSpPr>
      <p:grpSpPr>
        <a:xfrm>
          <a:off x="0" y="0"/>
          <a:ext cx="0" cy="0"/>
          <a:chOff x="0" y="0"/>
          <a:chExt cx="0" cy="0"/>
        </a:xfrm>
      </p:grpSpPr>
      <p:sp>
        <p:nvSpPr>
          <p:cNvPr id="9" name="Rectangle 8"/>
          <p:cNvSpPr/>
          <p:nvPr userDrawn="1"/>
        </p:nvSpPr>
        <p:spPr>
          <a:xfrm>
            <a:off x="0" y="-2046"/>
            <a:ext cx="9144000" cy="8456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hasCustomPrompt="1"/>
          </p:nvPr>
        </p:nvSpPr>
        <p:spPr>
          <a:xfrm>
            <a:off x="4211960" y="1683271"/>
            <a:ext cx="4527550" cy="1032495"/>
          </a:xfrm>
        </p:spPr>
        <p:txBody>
          <a:bodyPr anchor="ctr" anchorCtr="0">
            <a:noAutofit/>
          </a:bodyPr>
          <a:lstStyle>
            <a:lvl1pPr algn="l">
              <a:lnSpc>
                <a:spcPts val="2700"/>
              </a:lnSpc>
              <a:spcBef>
                <a:spcPts val="0"/>
              </a:spcBef>
              <a:defRPr sz="2800" baseline="0">
                <a:solidFill>
                  <a:srgbClr val="006AB2"/>
                </a:solidFill>
              </a:defRPr>
            </a:lvl1pPr>
          </a:lstStyle>
          <a:p>
            <a:r>
              <a:rPr lang="fr-FR" dirty="0"/>
              <a:t>Titre de la présentation</a:t>
            </a:r>
          </a:p>
        </p:txBody>
      </p:sp>
      <p:sp>
        <p:nvSpPr>
          <p:cNvPr id="4" name="Espace réservé du texte 3"/>
          <p:cNvSpPr>
            <a:spLocks noGrp="1"/>
          </p:cNvSpPr>
          <p:nvPr>
            <p:ph type="body" sz="quarter" idx="10" hasCustomPrompt="1"/>
          </p:nvPr>
        </p:nvSpPr>
        <p:spPr>
          <a:xfrm>
            <a:off x="4211960" y="2815605"/>
            <a:ext cx="4527550" cy="664418"/>
          </a:xfrm>
        </p:spPr>
        <p:txBody>
          <a:bodyPr>
            <a:noAutofit/>
          </a:bodyPr>
          <a:lstStyle>
            <a:lvl1pPr algn="l">
              <a:defRPr sz="2000">
                <a:solidFill>
                  <a:srgbClr val="575757"/>
                </a:solidFill>
              </a:defRPr>
            </a:lvl1pPr>
          </a:lstStyle>
          <a:p>
            <a:pPr lvl="0"/>
            <a:r>
              <a:rPr lang="fr-FR" dirty="0"/>
              <a:t>Cliquer pour ajouter un sous-titre</a:t>
            </a:r>
          </a:p>
        </p:txBody>
      </p:sp>
      <p:sp>
        <p:nvSpPr>
          <p:cNvPr id="17" name="Espace réservé du texte 21">
            <a:extLst>
              <a:ext uri="{FF2B5EF4-FFF2-40B4-BE49-F238E27FC236}">
                <a16:creationId xmlns:a16="http://schemas.microsoft.com/office/drawing/2014/main" id="{FC509A42-19AD-CE45-9631-39CA09E7EA3F}"/>
              </a:ext>
            </a:extLst>
          </p:cNvPr>
          <p:cNvSpPr>
            <a:spLocks noGrp="1"/>
          </p:cNvSpPr>
          <p:nvPr userDrawn="1">
            <p:ph type="body" sz="quarter" idx="12" hasCustomPrompt="1"/>
          </p:nvPr>
        </p:nvSpPr>
        <p:spPr>
          <a:xfrm>
            <a:off x="4211960" y="3914822"/>
            <a:ext cx="4527550" cy="385120"/>
          </a:xfrm>
          <a:prstGeom prst="rect">
            <a:avLst/>
          </a:prstGeom>
        </p:spPr>
        <p:txBody>
          <a:bodyPr/>
          <a:lstStyle>
            <a:lvl1pPr>
              <a:defRPr sz="1200" b="0">
                <a:solidFill>
                  <a:srgbClr val="575757"/>
                </a:solidFill>
              </a:defRPr>
            </a:lvl1pPr>
          </a:lstStyle>
          <a:p>
            <a:pPr lvl="0"/>
            <a:r>
              <a:rPr lang="fr-FR" dirty="0"/>
              <a:t>Date | Emetteur</a:t>
            </a:r>
          </a:p>
        </p:txBody>
      </p:sp>
      <p:pic>
        <p:nvPicPr>
          <p:cNvPr id="8" name="Image 7" descr="Une image contenant personne, intérieur, homme, table&#10;&#10;Description générée automatiquement">
            <a:extLst>
              <a:ext uri="{FF2B5EF4-FFF2-40B4-BE49-F238E27FC236}">
                <a16:creationId xmlns:a16="http://schemas.microsoft.com/office/drawing/2014/main" id="{6FB58E74-65F0-5A41-B2A3-C683EB81BBFE}"/>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4139952" cy="5143500"/>
          </a:xfrm>
          <a:prstGeom prst="rect">
            <a:avLst/>
          </a:prstGeom>
        </p:spPr>
      </p:pic>
      <p:pic>
        <p:nvPicPr>
          <p:cNvPr id="7" name="Image 6">
            <a:extLst>
              <a:ext uri="{FF2B5EF4-FFF2-40B4-BE49-F238E27FC236}">
                <a16:creationId xmlns:a16="http://schemas.microsoft.com/office/drawing/2014/main" id="{6F027519-2995-47EC-BD46-A79C807CE113}"/>
              </a:ext>
            </a:extLst>
          </p:cNvPr>
          <p:cNvPicPr>
            <a:picLocks noChangeAspect="1"/>
          </p:cNvPicPr>
          <p:nvPr userDrawn="1"/>
        </p:nvPicPr>
        <p:blipFill>
          <a:blip r:embed="rId3"/>
          <a:stretch>
            <a:fillRect/>
          </a:stretch>
        </p:blipFill>
        <p:spPr>
          <a:xfrm>
            <a:off x="8100392" y="57294"/>
            <a:ext cx="964637" cy="642248"/>
          </a:xfrm>
          <a:prstGeom prst="rect">
            <a:avLst/>
          </a:prstGeom>
        </p:spPr>
      </p:pic>
    </p:spTree>
    <p:extLst>
      <p:ext uri="{BB962C8B-B14F-4D97-AF65-F5344CB8AC3E}">
        <p14:creationId xmlns:p14="http://schemas.microsoft.com/office/powerpoint/2010/main" val="3674267367"/>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7" name="Espace réservé du texte 2"/>
          <p:cNvSpPr>
            <a:spLocks noGrp="1"/>
          </p:cNvSpPr>
          <p:nvPr>
            <p:ph idx="1"/>
          </p:nvPr>
        </p:nvSpPr>
        <p:spPr>
          <a:xfrm>
            <a:off x="827584" y="843558"/>
            <a:ext cx="8064896" cy="3744416"/>
          </a:xfrm>
          <a:prstGeom prst="rect">
            <a:avLst/>
          </a:prstGeom>
        </p:spPr>
        <p:txBody>
          <a:bodyPr vert="horz" lIns="0" tIns="0" rIns="0" bIns="0" rtlCol="0">
            <a:normAutofit/>
          </a:bodyPr>
          <a:lstStyle>
            <a:lvl4pPr>
              <a:defRPr sz="1400"/>
            </a:lvl4pPr>
            <a:lvl5pPr>
              <a:defRPr sz="1200"/>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kumimoji="0" lang="fr-FR" sz="1400" b="0" i="0" u="none" strike="noStrike" kern="1200" cap="none" spc="0" normalizeH="0" baseline="0" noProof="0" dirty="0">
              <a:ln>
                <a:noFill/>
              </a:ln>
              <a:solidFill>
                <a:srgbClr val="575757"/>
              </a:solidFill>
              <a:effectLst/>
              <a:uLnTx/>
              <a:uFillTx/>
              <a:latin typeface="+mn-lt"/>
              <a:ea typeface="+mn-ea"/>
              <a:cs typeface="+mn-cs"/>
            </a:endParaRPr>
          </a:p>
        </p:txBody>
      </p:sp>
      <p:pic>
        <p:nvPicPr>
          <p:cNvPr id="8" name="Image 7">
            <a:extLst>
              <a:ext uri="{FF2B5EF4-FFF2-40B4-BE49-F238E27FC236}">
                <a16:creationId xmlns:a16="http://schemas.microsoft.com/office/drawing/2014/main" id="{6F027519-2995-47EC-BD46-A79C807CE113}"/>
              </a:ext>
            </a:extLst>
          </p:cNvPr>
          <p:cNvPicPr>
            <a:picLocks noChangeAspect="1"/>
          </p:cNvPicPr>
          <p:nvPr userDrawn="1"/>
        </p:nvPicPr>
        <p:blipFill>
          <a:blip r:embed="rId2"/>
          <a:stretch>
            <a:fillRect/>
          </a:stretch>
        </p:blipFill>
        <p:spPr>
          <a:xfrm>
            <a:off x="8100392" y="57294"/>
            <a:ext cx="964637" cy="642248"/>
          </a:xfrm>
          <a:prstGeom prst="rect">
            <a:avLst/>
          </a:prstGeom>
        </p:spPr>
      </p:pic>
      <p:sp>
        <p:nvSpPr>
          <p:cNvPr id="10" name="Espace réservé du titre 1"/>
          <p:cNvSpPr>
            <a:spLocks noGrp="1"/>
          </p:cNvSpPr>
          <p:nvPr>
            <p:ph type="title"/>
          </p:nvPr>
        </p:nvSpPr>
        <p:spPr>
          <a:xfrm>
            <a:off x="799246" y="57293"/>
            <a:ext cx="7445162" cy="604382"/>
          </a:xfrm>
          <a:prstGeom prst="rect">
            <a:avLst/>
          </a:prstGeom>
        </p:spPr>
        <p:txBody>
          <a:bodyPr vert="horz" lIns="0" tIns="0" rIns="0" bIns="0" rtlCol="0" anchor="b" anchorCtr="0">
            <a:normAutofit/>
          </a:bodyPr>
          <a:lstStyle/>
          <a:p>
            <a:r>
              <a:rPr lang="fr-FR" dirty="0"/>
              <a:t>Titre de la </a:t>
            </a:r>
            <a:r>
              <a:rPr lang="fr-FR" dirty="0" smtClean="0"/>
              <a:t>slide</a:t>
            </a:r>
            <a:br>
              <a:rPr lang="fr-FR" dirty="0" smtClean="0"/>
            </a:br>
            <a:endParaRPr lang="fr-FR" dirty="0"/>
          </a:p>
        </p:txBody>
      </p:sp>
    </p:spTree>
    <p:extLst>
      <p:ext uri="{BB962C8B-B14F-4D97-AF65-F5344CB8AC3E}">
        <p14:creationId xmlns:p14="http://schemas.microsoft.com/office/powerpoint/2010/main" val="295511039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27584" y="843558"/>
            <a:ext cx="8064896" cy="3744416"/>
          </a:xfrm>
          <a:prstGeom prst="rect">
            <a:avLst/>
          </a:prstGeom>
        </p:spPr>
        <p:txBody>
          <a:bodyPr vert="horz" lIns="0" tIns="0" rIns="0" bIns="0" rtlCol="0">
            <a:normAutofit/>
          </a:bodyPr>
          <a:lstStyle/>
          <a:p>
            <a:pPr lvl="0"/>
            <a:r>
              <a:rPr lang="fr-FR" dirty="0"/>
              <a:t>Modifiez les styles du texte du masque</a:t>
            </a:r>
          </a:p>
          <a:p>
            <a:pPr marL="720000" marR="0" lvl="1"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a:pPr>
            <a:r>
              <a:rPr kumimoji="0" lang="fr-FR" sz="1800" b="1" i="0" u="none" strike="noStrike" kern="1200" cap="none" spc="0" normalizeH="0" baseline="0" noProof="0" dirty="0">
                <a:ln>
                  <a:noFill/>
                </a:ln>
                <a:solidFill>
                  <a:srgbClr val="006AB2"/>
                </a:solidFill>
                <a:effectLst/>
                <a:uLnTx/>
                <a:uFillTx/>
                <a:latin typeface="+mn-lt"/>
                <a:ea typeface="+mn-ea"/>
                <a:cs typeface="+mn-cs"/>
              </a:rPr>
              <a:t>Deuxième niveau</a:t>
            </a:r>
          </a:p>
          <a:p>
            <a:pPr marL="1080000" marR="0" lvl="2"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a:pPr>
            <a:r>
              <a:rPr kumimoji="0" lang="fr-FR" sz="1600" b="0" i="0" u="none" strike="noStrike" kern="1200" cap="none" spc="0" normalizeH="0" baseline="0" noProof="0" dirty="0">
                <a:ln>
                  <a:noFill/>
                </a:ln>
                <a:solidFill>
                  <a:srgbClr val="575757"/>
                </a:solidFill>
                <a:effectLst/>
                <a:uLnTx/>
                <a:uFillTx/>
                <a:latin typeface="+mn-lt"/>
                <a:ea typeface="+mn-ea"/>
                <a:cs typeface="+mn-cs"/>
              </a:rPr>
              <a:t>Troisième niveau</a:t>
            </a:r>
          </a:p>
          <a:p>
            <a:pPr marL="1440000" marR="0" lvl="3"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a:pPr>
            <a:r>
              <a:rPr kumimoji="0" lang="fr-FR" sz="1600" b="0" i="0" u="none" strike="noStrike" kern="1200" cap="none" spc="0" normalizeH="0" baseline="0" noProof="0" dirty="0">
                <a:ln>
                  <a:noFill/>
                </a:ln>
                <a:solidFill>
                  <a:srgbClr val="575757"/>
                </a:solidFill>
                <a:effectLst/>
                <a:uLnTx/>
                <a:uFillTx/>
                <a:latin typeface="+mn-lt"/>
                <a:ea typeface="+mn-ea"/>
                <a:cs typeface="+mn-cs"/>
              </a:rPr>
              <a:t>Quatrième niveau</a:t>
            </a:r>
          </a:p>
          <a:p>
            <a:pPr marL="1800000" marR="0" lvl="4"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a:pPr>
            <a:r>
              <a:rPr kumimoji="0" lang="fr-FR" sz="1400" b="0" i="0" u="none" strike="noStrike" kern="1200" cap="none" spc="0" normalizeH="0" baseline="0" noProof="0" dirty="0">
                <a:ln>
                  <a:noFill/>
                </a:ln>
                <a:solidFill>
                  <a:srgbClr val="575757"/>
                </a:solidFill>
                <a:effectLst/>
                <a:uLnTx/>
                <a:uFillTx/>
                <a:latin typeface="+mn-lt"/>
                <a:ea typeface="+mn-ea"/>
                <a:cs typeface="+mn-cs"/>
              </a:rPr>
              <a:t>Cinquième niveau</a:t>
            </a:r>
          </a:p>
        </p:txBody>
      </p:sp>
      <p:sp>
        <p:nvSpPr>
          <p:cNvPr id="2" name="Espace réservé du titre 1"/>
          <p:cNvSpPr>
            <a:spLocks noGrp="1"/>
          </p:cNvSpPr>
          <p:nvPr>
            <p:ph type="title"/>
          </p:nvPr>
        </p:nvSpPr>
        <p:spPr>
          <a:xfrm>
            <a:off x="799246" y="57293"/>
            <a:ext cx="7445162" cy="604382"/>
          </a:xfrm>
          <a:prstGeom prst="rect">
            <a:avLst/>
          </a:prstGeom>
        </p:spPr>
        <p:txBody>
          <a:bodyPr vert="horz" lIns="0" tIns="0" rIns="0" bIns="0" rtlCol="0" anchor="b" anchorCtr="0">
            <a:normAutofit/>
          </a:bodyPr>
          <a:lstStyle/>
          <a:p>
            <a:r>
              <a:rPr lang="fr-FR" dirty="0"/>
              <a:t>Titre de la </a:t>
            </a:r>
            <a:r>
              <a:rPr lang="fr-FR" dirty="0" smtClean="0"/>
              <a:t>slide</a:t>
            </a:r>
            <a:br>
              <a:rPr lang="fr-FR" dirty="0" smtClean="0"/>
            </a:br>
            <a:endParaRPr lang="fr-FR" dirty="0"/>
          </a:p>
        </p:txBody>
      </p:sp>
      <p:cxnSp>
        <p:nvCxnSpPr>
          <p:cNvPr id="7" name="Connecteur droit 6"/>
          <p:cNvCxnSpPr/>
          <p:nvPr/>
        </p:nvCxnSpPr>
        <p:spPr>
          <a:xfrm>
            <a:off x="146140" y="699542"/>
            <a:ext cx="8853302" cy="0"/>
          </a:xfrm>
          <a:prstGeom prst="line">
            <a:avLst/>
          </a:prstGeom>
          <a:ln w="3175">
            <a:solidFill>
              <a:srgbClr val="575757"/>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userDrawn="1"/>
        </p:nvCxnSpPr>
        <p:spPr>
          <a:xfrm>
            <a:off x="146140" y="699542"/>
            <a:ext cx="8853302" cy="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9" name="Image 8" descr="Une image contenant texte&#10;&#10;Description générée automatiquement">
            <a:extLst>
              <a:ext uri="{FF2B5EF4-FFF2-40B4-BE49-F238E27FC236}">
                <a16:creationId xmlns:a16="http://schemas.microsoft.com/office/drawing/2014/main" id="{910BD66F-B89C-43BD-A224-C1364D632537}"/>
              </a:ext>
            </a:extLst>
          </p:cNvPr>
          <p:cNvPicPr>
            <a:picLocks noChangeAspect="1"/>
          </p:cNvPicPr>
          <p:nvPr userDrawn="1"/>
        </p:nvPicPr>
        <p:blipFill>
          <a:blip r:embed="rId10"/>
          <a:stretch>
            <a:fillRect/>
          </a:stretch>
        </p:blipFill>
        <p:spPr>
          <a:xfrm>
            <a:off x="6370942" y="4515966"/>
            <a:ext cx="720079" cy="562861"/>
          </a:xfrm>
          <a:prstGeom prst="rect">
            <a:avLst/>
          </a:prstGeom>
        </p:spPr>
      </p:pic>
      <p:pic>
        <p:nvPicPr>
          <p:cNvPr id="10" name="Image 9">
            <a:extLst>
              <a:ext uri="{FF2B5EF4-FFF2-40B4-BE49-F238E27FC236}">
                <a16:creationId xmlns:a16="http://schemas.microsoft.com/office/drawing/2014/main" id="{810DAD4F-20FB-4F5E-84B2-7CECA99BD24F}"/>
              </a:ext>
            </a:extLst>
          </p:cNvPr>
          <p:cNvPicPr>
            <a:picLocks noChangeAspect="1"/>
          </p:cNvPicPr>
          <p:nvPr userDrawn="1"/>
        </p:nvPicPr>
        <p:blipFill rotWithShape="1">
          <a:blip r:embed="rId11"/>
          <a:srcRect t="24719" b="23896"/>
          <a:stretch/>
        </p:blipFill>
        <p:spPr>
          <a:xfrm>
            <a:off x="8100392" y="4515966"/>
            <a:ext cx="997643" cy="385120"/>
          </a:xfrm>
          <a:prstGeom prst="rect">
            <a:avLst/>
          </a:prstGeom>
        </p:spPr>
      </p:pic>
      <p:pic>
        <p:nvPicPr>
          <p:cNvPr id="11" name="Image 10">
            <a:extLst>
              <a:ext uri="{FF2B5EF4-FFF2-40B4-BE49-F238E27FC236}">
                <a16:creationId xmlns:a16="http://schemas.microsoft.com/office/drawing/2014/main" id="{2243E6BC-6888-406A-B31F-4F493CFF85EF}"/>
              </a:ext>
            </a:extLst>
          </p:cNvPr>
          <p:cNvPicPr>
            <a:picLocks noChangeAspect="1"/>
          </p:cNvPicPr>
          <p:nvPr userDrawn="1"/>
        </p:nvPicPr>
        <p:blipFill>
          <a:blip r:embed="rId12"/>
          <a:stretch>
            <a:fillRect/>
          </a:stretch>
        </p:blipFill>
        <p:spPr>
          <a:xfrm>
            <a:off x="7128324" y="4579442"/>
            <a:ext cx="997643" cy="359511"/>
          </a:xfrm>
          <a:prstGeom prst="rect">
            <a:avLst/>
          </a:prstGeom>
        </p:spPr>
      </p:pic>
      <p:pic>
        <p:nvPicPr>
          <p:cNvPr id="12" name="Image 11">
            <a:extLst>
              <a:ext uri="{FF2B5EF4-FFF2-40B4-BE49-F238E27FC236}">
                <a16:creationId xmlns:a16="http://schemas.microsoft.com/office/drawing/2014/main" id="{6F027519-2995-47EC-BD46-A79C807CE113}"/>
              </a:ext>
            </a:extLst>
          </p:cNvPr>
          <p:cNvPicPr>
            <a:picLocks noChangeAspect="1"/>
          </p:cNvPicPr>
          <p:nvPr userDrawn="1"/>
        </p:nvPicPr>
        <p:blipFill>
          <a:blip r:embed="rId13"/>
          <a:stretch>
            <a:fillRect/>
          </a:stretch>
        </p:blipFill>
        <p:spPr>
          <a:xfrm>
            <a:off x="8100392" y="57294"/>
            <a:ext cx="964637" cy="642248"/>
          </a:xfrm>
          <a:prstGeom prst="rect">
            <a:avLst/>
          </a:prstGeom>
        </p:spPr>
      </p:pic>
    </p:spTree>
    <p:extLst>
      <p:ext uri="{BB962C8B-B14F-4D97-AF65-F5344CB8AC3E}">
        <p14:creationId xmlns:p14="http://schemas.microsoft.com/office/powerpoint/2010/main" val="251409304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8" r:id="rId6"/>
    <p:sldLayoutId id="2147483709" r:id="rId7"/>
    <p:sldLayoutId id="2147483710" r:id="rId8"/>
  </p:sldLayoutIdLst>
  <p:transition>
    <p:fade/>
  </p:transition>
  <p:timing>
    <p:tnLst>
      <p:par>
        <p:cTn id="1" dur="indefinite" restart="never" nodeType="tmRoot"/>
      </p:par>
    </p:tnLst>
  </p:timing>
  <p:hf hdr="0" dt="0"/>
  <p:txStyles>
    <p:titleStyle>
      <a:lvl1pPr algn="l" defTabSz="914400" rtl="0" eaLnBrk="1" latinLnBrk="0" hangingPunct="1">
        <a:lnSpc>
          <a:spcPts val="2200"/>
        </a:lnSpc>
        <a:spcBef>
          <a:spcPct val="0"/>
        </a:spcBef>
        <a:buNone/>
        <a:defRPr sz="2000" b="1" kern="1200">
          <a:solidFill>
            <a:srgbClr val="006AB2"/>
          </a:solidFill>
          <a:latin typeface="+mj-lt"/>
          <a:ea typeface="+mj-ea"/>
          <a:cs typeface="+mj-cs"/>
        </a:defRPr>
      </a:lvl1pPr>
    </p:titleStyle>
    <p:bodyStyle>
      <a:lvl1pPr marL="0" marR="0" indent="0" algn="l" defTabSz="914400" rtl="0" eaLnBrk="1" fontAlgn="auto" latinLnBrk="0" hangingPunct="1">
        <a:lnSpc>
          <a:spcPct val="100000"/>
        </a:lnSpc>
        <a:spcBef>
          <a:spcPts val="1800"/>
        </a:spcBef>
        <a:spcAft>
          <a:spcPts val="0"/>
        </a:spcAft>
        <a:buClrTx/>
        <a:buSzPct val="100000"/>
        <a:buFont typeface="Wingdings" panose="05000000000000000000" pitchFamily="2" charset="2"/>
        <a:buNone/>
        <a:tabLst/>
        <a:defRPr sz="2400" b="1" kern="1200" cap="none" baseline="0">
          <a:solidFill>
            <a:schemeClr val="tx2"/>
          </a:solidFill>
          <a:latin typeface="+mn-lt"/>
          <a:ea typeface="+mn-ea"/>
          <a:cs typeface="+mn-cs"/>
        </a:defRPr>
      </a:lvl1pPr>
      <a:lvl2pPr marL="720000" marR="0" indent="-285750" algn="l" defTabSz="914400" rtl="0" eaLnBrk="1" fontAlgn="auto" latinLnBrk="0" hangingPunct="1">
        <a:lnSpc>
          <a:spcPct val="100000"/>
        </a:lnSpc>
        <a:spcBef>
          <a:spcPts val="900"/>
        </a:spcBef>
        <a:spcAft>
          <a:spcPts val="0"/>
        </a:spcAft>
        <a:buClr>
          <a:srgbClr val="006AB2"/>
        </a:buClr>
        <a:buSzPct val="100000"/>
        <a:buFont typeface="Wingdings 3" panose="05040102010807070707" pitchFamily="18" charset="2"/>
        <a:buChar char="u"/>
        <a:tabLst/>
        <a:defRPr sz="1800" b="1" kern="1200" baseline="0">
          <a:solidFill>
            <a:schemeClr val="tx2"/>
          </a:solidFill>
          <a:latin typeface="+mn-lt"/>
          <a:ea typeface="+mn-ea"/>
          <a:cs typeface="+mn-cs"/>
        </a:defRPr>
      </a:lvl2pPr>
      <a:lvl3pPr marL="1080000" marR="0" indent="-252000" algn="l" defTabSz="914400" rtl="0" eaLnBrk="1" fontAlgn="auto" latinLnBrk="0" hangingPunct="1">
        <a:lnSpc>
          <a:spcPct val="100000"/>
        </a:lnSpc>
        <a:spcBef>
          <a:spcPts val="400"/>
        </a:spcBef>
        <a:spcAft>
          <a:spcPts val="0"/>
        </a:spcAft>
        <a:buClrTx/>
        <a:buSzTx/>
        <a:buFont typeface="Webdings" panose="05030102010509060703" pitchFamily="18" charset="2"/>
        <a:buChar char="&lt;"/>
        <a:tabLst/>
        <a:defRPr lang="fr-FR" sz="1600" kern="1200" baseline="0">
          <a:solidFill>
            <a:srgbClr val="575757"/>
          </a:solidFill>
          <a:latin typeface="+mn-lt"/>
          <a:ea typeface="+mn-ea"/>
          <a:cs typeface="+mn-cs"/>
        </a:defRPr>
      </a:lvl3pPr>
      <a:lvl4pPr marL="1440000" marR="0" indent="-216000" algn="l" defTabSz="914400" rtl="0" eaLnBrk="1" fontAlgn="auto" latinLnBrk="0" hangingPunct="1">
        <a:lnSpc>
          <a:spcPct val="100000"/>
        </a:lnSpc>
        <a:spcBef>
          <a:spcPts val="400"/>
        </a:spcBef>
        <a:spcAft>
          <a:spcPts val="0"/>
        </a:spcAft>
        <a:buClrTx/>
        <a:buSzPct val="130000"/>
        <a:buFont typeface="Arial" panose="020B0604020202020204" pitchFamily="34" charset="0"/>
        <a:buChar char="•"/>
        <a:tabLst/>
        <a:defRPr lang="fr-FR" sz="1400" kern="1200">
          <a:solidFill>
            <a:srgbClr val="575757"/>
          </a:solidFill>
          <a:latin typeface="+mn-lt"/>
          <a:ea typeface="+mn-ea"/>
          <a:cs typeface="+mn-cs"/>
        </a:defRPr>
      </a:lvl4pPr>
      <a:lvl5pPr marL="1800000" marR="0" indent="-216000" algn="l" defTabSz="914400" rtl="0" eaLnBrk="1" fontAlgn="auto" latinLnBrk="0" hangingPunct="1">
        <a:lnSpc>
          <a:spcPct val="100000"/>
        </a:lnSpc>
        <a:spcBef>
          <a:spcPts val="200"/>
        </a:spcBef>
        <a:spcAft>
          <a:spcPts val="0"/>
        </a:spcAft>
        <a:buClrTx/>
        <a:buSzPct val="110000"/>
        <a:buFont typeface="Arial" pitchFamily="34" charset="0"/>
        <a:buChar char="•"/>
        <a:tabLst/>
        <a:defRPr lang="fr-FR" sz="1200" kern="1200">
          <a:solidFill>
            <a:srgbClr val="57575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89.svg"/><Relationship Id="rId3" Type="http://schemas.openxmlformats.org/officeDocument/2006/relationships/image" Target="../media/image18.png"/><Relationship Id="rId7" Type="http://schemas.openxmlformats.org/officeDocument/2006/relationships/image" Target="../media/image19.png"/><Relationship Id="rId2" Type="http://schemas.openxmlformats.org/officeDocument/2006/relationships/image" Target="../media/image4.jfif"/><Relationship Id="rId1" Type="http://schemas.openxmlformats.org/officeDocument/2006/relationships/slideLayout" Target="../slideLayouts/slideLayout5.xml"/><Relationship Id="rId6" Type="http://schemas.openxmlformats.org/officeDocument/2006/relationships/image" Target="../media/image87.svg"/><Relationship Id="rId10" Type="http://schemas.openxmlformats.org/officeDocument/2006/relationships/image" Target="../media/image91.svg"/><Relationship Id="rId9" Type="http://schemas.openxmlformats.org/officeDocument/2006/relationships/image" Target="../media/image20.png"/></Relationships>
</file>

<file path=ppt/slides/_rels/slide15.xml.rels><?xml version="1.0" encoding="UTF-8" standalone="yes"?>
<Relationships xmlns="http://schemas.openxmlformats.org/package/2006/relationships"><Relationship Id="rId8" Type="http://schemas.openxmlformats.org/officeDocument/2006/relationships/image" Target="../media/image89.svg"/><Relationship Id="rId3" Type="http://schemas.openxmlformats.org/officeDocument/2006/relationships/image" Target="../media/image18.png"/><Relationship Id="rId7" Type="http://schemas.openxmlformats.org/officeDocument/2006/relationships/image" Target="../media/image19.png"/><Relationship Id="rId2" Type="http://schemas.openxmlformats.org/officeDocument/2006/relationships/image" Target="../media/image4.jfif"/><Relationship Id="rId1" Type="http://schemas.openxmlformats.org/officeDocument/2006/relationships/slideLayout" Target="../slideLayouts/slideLayout5.xml"/><Relationship Id="rId6" Type="http://schemas.openxmlformats.org/officeDocument/2006/relationships/image" Target="../media/image87.svg"/></Relationships>
</file>

<file path=ppt/slides/_rels/slide16.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5.xml"/><Relationship Id="rId1" Type="http://schemas.openxmlformats.org/officeDocument/2006/relationships/tags" Target="../tags/tag1.xml"/><Relationship Id="rId5" Type="http://schemas.openxmlformats.org/officeDocument/2006/relationships/image" Target="../media/image16.png"/><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11960" y="1347615"/>
            <a:ext cx="4527550" cy="1152128"/>
          </a:xfrm>
        </p:spPr>
        <p:txBody>
          <a:bodyPr/>
          <a:lstStyle/>
          <a:p>
            <a:r>
              <a:rPr lang="fr-FR" dirty="0" smtClean="0"/>
              <a:t>Retour d’expérience des établissements pilotes</a:t>
            </a:r>
            <a:endParaRPr lang="fr-FR" dirty="0"/>
          </a:p>
        </p:txBody>
      </p:sp>
      <p:sp>
        <p:nvSpPr>
          <p:cNvPr id="3" name="Espace réservé du texte 2"/>
          <p:cNvSpPr>
            <a:spLocks noGrp="1"/>
          </p:cNvSpPr>
          <p:nvPr>
            <p:ph type="body" sz="quarter" idx="10"/>
          </p:nvPr>
        </p:nvSpPr>
        <p:spPr>
          <a:xfrm>
            <a:off x="4211960" y="2650876"/>
            <a:ext cx="4527550" cy="664418"/>
          </a:xfrm>
        </p:spPr>
        <p:txBody>
          <a:bodyPr/>
          <a:lstStyle/>
          <a:p>
            <a:r>
              <a:rPr lang="fr-FR" sz="2400" dirty="0" smtClean="0"/>
              <a:t>Expérimentation Mon </a:t>
            </a:r>
            <a:r>
              <a:rPr lang="fr-FR" sz="2400" dirty="0"/>
              <a:t>espace </a:t>
            </a:r>
            <a:r>
              <a:rPr lang="fr-FR" sz="2400" dirty="0" smtClean="0"/>
              <a:t>santé </a:t>
            </a:r>
            <a:endParaRPr lang="fr-FR" sz="2400" dirty="0"/>
          </a:p>
        </p:txBody>
      </p:sp>
      <p:sp>
        <p:nvSpPr>
          <p:cNvPr id="4" name="Espace réservé du texte 3"/>
          <p:cNvSpPr>
            <a:spLocks noGrp="1"/>
          </p:cNvSpPr>
          <p:nvPr>
            <p:ph type="body" sz="quarter" idx="12"/>
          </p:nvPr>
        </p:nvSpPr>
        <p:spPr/>
        <p:txBody>
          <a:bodyPr/>
          <a:lstStyle/>
          <a:p>
            <a:r>
              <a:rPr lang="fr-FR" smtClean="0"/>
              <a:t>Expérimentation T4 2021</a:t>
            </a:r>
            <a:endParaRPr lang="fr-FR" dirty="0"/>
          </a:p>
        </p:txBody>
      </p:sp>
      <p:pic>
        <p:nvPicPr>
          <p:cNvPr id="6" name="Image 5">
            <a:extLst>
              <a:ext uri="{FF2B5EF4-FFF2-40B4-BE49-F238E27FC236}">
                <a16:creationId xmlns:a16="http://schemas.microsoft.com/office/drawing/2014/main" id="{013D983A-3C45-4E6C-AAA5-8D8A817C912E}"/>
              </a:ext>
            </a:extLst>
          </p:cNvPr>
          <p:cNvPicPr>
            <a:picLocks noChangeAspect="1"/>
          </p:cNvPicPr>
          <p:nvPr/>
        </p:nvPicPr>
        <p:blipFill rotWithShape="1">
          <a:blip r:embed="rId2"/>
          <a:srcRect l="10367" r="13341" b="15772"/>
          <a:stretch/>
        </p:blipFill>
        <p:spPr>
          <a:xfrm>
            <a:off x="7938192" y="62763"/>
            <a:ext cx="1062243" cy="780795"/>
          </a:xfrm>
          <a:prstGeom prst="rect">
            <a:avLst/>
          </a:prstGeom>
        </p:spPr>
      </p:pic>
    </p:spTree>
    <p:extLst>
      <p:ext uri="{BB962C8B-B14F-4D97-AF65-F5344CB8AC3E}">
        <p14:creationId xmlns:p14="http://schemas.microsoft.com/office/powerpoint/2010/main" val="859630719"/>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07504" y="924436"/>
            <a:ext cx="8352930" cy="2295386"/>
            <a:chOff x="-207090" y="935891"/>
            <a:chExt cx="7947442" cy="3279370"/>
          </a:xfrm>
        </p:grpSpPr>
        <p:sp>
          <p:nvSpPr>
            <p:cNvPr id="2" name="Rectangle à coins arrondis 1"/>
            <p:cNvSpPr/>
            <p:nvPr/>
          </p:nvSpPr>
          <p:spPr>
            <a:xfrm>
              <a:off x="752084" y="1450273"/>
              <a:ext cx="1656184" cy="778147"/>
            </a:xfrm>
            <a:prstGeom prst="roundRect">
              <a:avLst/>
            </a:prstGeom>
            <a:solidFill>
              <a:srgbClr val="2F75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Consultation SF/Gynéco</a:t>
              </a:r>
            </a:p>
          </p:txBody>
        </p:sp>
        <p:sp>
          <p:nvSpPr>
            <p:cNvPr id="22" name="Rectangle à coins arrondis 21"/>
            <p:cNvSpPr/>
            <p:nvPr/>
          </p:nvSpPr>
          <p:spPr>
            <a:xfrm>
              <a:off x="2630953" y="1450273"/>
              <a:ext cx="5109399" cy="778147"/>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900" dirty="0" smtClean="0">
                  <a:solidFill>
                    <a:schemeClr val="tx1"/>
                  </a:solidFill>
                </a:rPr>
                <a:t>Envoi via la messagerie + alimentation DMP : </a:t>
              </a:r>
            </a:p>
            <a:p>
              <a:pPr marL="171450" indent="-171450">
                <a:buFont typeface="Arial" panose="020B0604020202020204" pitchFamily="34" charset="0"/>
                <a:buChar char="•"/>
              </a:pPr>
              <a:r>
                <a:rPr lang="fr-FR" sz="900" dirty="0" smtClean="0">
                  <a:solidFill>
                    <a:schemeClr val="tx1"/>
                  </a:solidFill>
                </a:rPr>
                <a:t>CR de consultation </a:t>
              </a:r>
            </a:p>
            <a:p>
              <a:pPr marL="171450" indent="-171450">
                <a:buFont typeface="Arial" panose="020B0604020202020204" pitchFamily="34" charset="0"/>
                <a:buChar char="•"/>
              </a:pPr>
              <a:r>
                <a:rPr lang="fr-FR" sz="900" dirty="0" smtClean="0">
                  <a:solidFill>
                    <a:schemeClr val="tx1"/>
                  </a:solidFill>
                </a:rPr>
                <a:t>CR d’échographie </a:t>
              </a:r>
            </a:p>
            <a:p>
              <a:pPr marL="171450" indent="-171450">
                <a:buFont typeface="Arial" panose="020B0604020202020204" pitchFamily="34" charset="0"/>
                <a:buChar char="•"/>
              </a:pPr>
              <a:r>
                <a:rPr lang="fr-FR" sz="900" dirty="0" smtClean="0">
                  <a:solidFill>
                    <a:schemeClr val="tx1"/>
                  </a:solidFill>
                </a:rPr>
                <a:t>Ordonnances</a:t>
              </a:r>
            </a:p>
          </p:txBody>
        </p:sp>
        <p:sp>
          <p:nvSpPr>
            <p:cNvPr id="23" name="Rectangle à coins arrondis 22"/>
            <p:cNvSpPr/>
            <p:nvPr/>
          </p:nvSpPr>
          <p:spPr>
            <a:xfrm>
              <a:off x="752084" y="2346643"/>
              <a:ext cx="1656184" cy="749651"/>
            </a:xfrm>
            <a:prstGeom prst="roundRect">
              <a:avLst/>
            </a:prstGeom>
            <a:solidFill>
              <a:srgbClr val="2F75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Hospitalisation</a:t>
              </a:r>
            </a:p>
          </p:txBody>
        </p:sp>
        <p:sp>
          <p:nvSpPr>
            <p:cNvPr id="25" name="Rectangle à coins arrondis 24"/>
            <p:cNvSpPr/>
            <p:nvPr/>
          </p:nvSpPr>
          <p:spPr>
            <a:xfrm>
              <a:off x="2630953" y="2346643"/>
              <a:ext cx="5109399" cy="749649"/>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900" dirty="0">
                  <a:solidFill>
                    <a:schemeClr val="tx1"/>
                  </a:solidFill>
                </a:rPr>
                <a:t>Alimentation de la MSS et du DMP avec les informations saisies dans le DPI : </a:t>
              </a:r>
              <a:endParaRPr lang="fr-FR" sz="900" dirty="0" smtClean="0">
                <a:solidFill>
                  <a:schemeClr val="tx1"/>
                </a:solidFill>
              </a:endParaRPr>
            </a:p>
            <a:p>
              <a:pPr marL="171450" indent="-171450">
                <a:buFont typeface="Arial" panose="020B0604020202020204" pitchFamily="34" charset="0"/>
                <a:buChar char="•"/>
              </a:pPr>
              <a:r>
                <a:rPr lang="fr-FR" sz="900" dirty="0" smtClean="0">
                  <a:solidFill>
                    <a:schemeClr val="tx1"/>
                  </a:solidFill>
                </a:rPr>
                <a:t>Résultats </a:t>
              </a:r>
              <a:r>
                <a:rPr lang="fr-FR" sz="900" dirty="0">
                  <a:solidFill>
                    <a:schemeClr val="tx1"/>
                  </a:solidFill>
                </a:rPr>
                <a:t>de labo</a:t>
              </a:r>
            </a:p>
            <a:p>
              <a:pPr marL="171450" indent="-171450">
                <a:buFont typeface="Arial" panose="020B0604020202020204" pitchFamily="34" charset="0"/>
                <a:buChar char="•"/>
              </a:pPr>
              <a:r>
                <a:rPr lang="fr-FR" sz="900" dirty="0">
                  <a:solidFill>
                    <a:schemeClr val="tx1"/>
                  </a:solidFill>
                </a:rPr>
                <a:t>CR </a:t>
              </a:r>
              <a:r>
                <a:rPr lang="fr-FR" sz="900" dirty="0" smtClean="0">
                  <a:solidFill>
                    <a:schemeClr val="tx1"/>
                  </a:solidFill>
                </a:rPr>
                <a:t>imagerie</a:t>
              </a:r>
            </a:p>
          </p:txBody>
        </p:sp>
        <p:sp>
          <p:nvSpPr>
            <p:cNvPr id="26" name="Rectangle à coins arrondis 25"/>
            <p:cNvSpPr/>
            <p:nvPr/>
          </p:nvSpPr>
          <p:spPr>
            <a:xfrm>
              <a:off x="2630953" y="3199170"/>
              <a:ext cx="5109399" cy="1016091"/>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900" dirty="0">
                  <a:solidFill>
                    <a:schemeClr val="tx1"/>
                  </a:solidFill>
                </a:rPr>
                <a:t>Alimentation de la MSS et du DMP aves les documents de </a:t>
              </a:r>
              <a:r>
                <a:rPr lang="fr-FR" sz="900" dirty="0" smtClean="0">
                  <a:solidFill>
                    <a:schemeClr val="tx1"/>
                  </a:solidFill>
                </a:rPr>
                <a:t>sortie : </a:t>
              </a:r>
              <a:endParaRPr lang="fr-FR" sz="900" dirty="0">
                <a:solidFill>
                  <a:schemeClr val="tx1"/>
                </a:solidFill>
              </a:endParaRPr>
            </a:p>
            <a:p>
              <a:pPr marL="171450" indent="-171450">
                <a:buFont typeface="Arial" panose="020B0604020202020204" pitchFamily="34" charset="0"/>
                <a:buChar char="•"/>
              </a:pPr>
              <a:r>
                <a:rPr lang="fr-FR" sz="900" dirty="0">
                  <a:solidFill>
                    <a:schemeClr val="tx1"/>
                  </a:solidFill>
                </a:rPr>
                <a:t>Compte rendu d’accouchement et du séjour</a:t>
              </a:r>
            </a:p>
            <a:p>
              <a:pPr marL="171450" indent="-171450">
                <a:buFont typeface="Arial" panose="020B0604020202020204" pitchFamily="34" charset="0"/>
                <a:buChar char="•"/>
              </a:pPr>
              <a:r>
                <a:rPr lang="fr-FR" sz="900" dirty="0">
                  <a:solidFill>
                    <a:schemeClr val="tx1"/>
                  </a:solidFill>
                </a:rPr>
                <a:t>Compte rendu opératoire si césarienne</a:t>
              </a:r>
            </a:p>
            <a:p>
              <a:pPr marL="171450" indent="-171450">
                <a:buFont typeface="Arial" panose="020B0604020202020204" pitchFamily="34" charset="0"/>
                <a:buChar char="•"/>
              </a:pPr>
              <a:r>
                <a:rPr lang="fr-FR" sz="900" dirty="0">
                  <a:solidFill>
                    <a:schemeClr val="tx1"/>
                  </a:solidFill>
                </a:rPr>
                <a:t>Ordonnance de </a:t>
              </a:r>
              <a:r>
                <a:rPr lang="fr-FR" sz="900" dirty="0" smtClean="0">
                  <a:solidFill>
                    <a:schemeClr val="tx1"/>
                  </a:solidFill>
                </a:rPr>
                <a:t>sortie</a:t>
              </a:r>
            </a:p>
            <a:p>
              <a:pPr marL="171450" indent="-171450">
                <a:buFont typeface="Arial" panose="020B0604020202020204" pitchFamily="34" charset="0"/>
                <a:buChar char="•"/>
              </a:pPr>
              <a:r>
                <a:rPr lang="fr-FR" sz="900" dirty="0" smtClean="0">
                  <a:solidFill>
                    <a:schemeClr val="tx1"/>
                  </a:solidFill>
                </a:rPr>
                <a:t>Lettre de liaison</a:t>
              </a:r>
              <a:endParaRPr lang="fr-FR" sz="900" dirty="0">
                <a:solidFill>
                  <a:schemeClr val="tx1"/>
                </a:solidFill>
              </a:endParaRPr>
            </a:p>
          </p:txBody>
        </p:sp>
        <p:sp>
          <p:nvSpPr>
            <p:cNvPr id="28" name="Rectangle à coins arrondis 27"/>
            <p:cNvSpPr/>
            <p:nvPr/>
          </p:nvSpPr>
          <p:spPr>
            <a:xfrm>
              <a:off x="752084" y="3199170"/>
              <a:ext cx="1656184" cy="1016091"/>
            </a:xfrm>
            <a:prstGeom prst="roundRect">
              <a:avLst/>
            </a:prstGeom>
            <a:solidFill>
              <a:srgbClr val="2F75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Sortie d’hospitalisation</a:t>
              </a:r>
            </a:p>
          </p:txBody>
        </p:sp>
        <p:sp>
          <p:nvSpPr>
            <p:cNvPr id="29" name="Rectangle à coins arrondis 28"/>
            <p:cNvSpPr/>
            <p:nvPr/>
          </p:nvSpPr>
          <p:spPr>
            <a:xfrm>
              <a:off x="752084" y="935891"/>
              <a:ext cx="1656184" cy="411723"/>
            </a:xfrm>
            <a:prstGeom prst="roundRect">
              <a:avLst/>
            </a:prstGeom>
            <a:solidFill>
              <a:srgbClr val="2F75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Admission</a:t>
              </a:r>
            </a:p>
          </p:txBody>
        </p:sp>
        <p:sp>
          <p:nvSpPr>
            <p:cNvPr id="31" name="Rectangle à coins arrondis 30"/>
            <p:cNvSpPr/>
            <p:nvPr/>
          </p:nvSpPr>
          <p:spPr>
            <a:xfrm>
              <a:off x="2630953" y="937363"/>
              <a:ext cx="5109399" cy="410251"/>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FR" sz="900" dirty="0">
                  <a:solidFill>
                    <a:schemeClr val="tx1"/>
                  </a:solidFill>
                </a:rPr>
                <a:t>Accueil du patient et vérification de l’identité</a:t>
              </a:r>
            </a:p>
            <a:p>
              <a:pPr marL="171450" indent="-171450">
                <a:buFont typeface="Arial" panose="020B0604020202020204" pitchFamily="34" charset="0"/>
                <a:buChar char="•"/>
              </a:pPr>
              <a:r>
                <a:rPr lang="fr-FR" sz="900" dirty="0">
                  <a:solidFill>
                    <a:schemeClr val="tx1"/>
                  </a:solidFill>
                </a:rPr>
                <a:t>Interrogation du Télé service pour récupération de l’INS</a:t>
              </a:r>
            </a:p>
          </p:txBody>
        </p:sp>
        <p:sp>
          <p:nvSpPr>
            <p:cNvPr id="3" name="Flèche droite 2"/>
            <p:cNvSpPr/>
            <p:nvPr/>
          </p:nvSpPr>
          <p:spPr>
            <a:xfrm rot="5400000" flipV="1">
              <a:off x="-1478531" y="2207332"/>
              <a:ext cx="3279370" cy="736488"/>
            </a:xfrm>
            <a:prstGeom prst="rightArrow">
              <a:avLst/>
            </a:prstGeom>
            <a:solidFill>
              <a:srgbClr val="E73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dirty="0" smtClean="0"/>
                <a:t>Maternité</a:t>
              </a:r>
            </a:p>
          </p:txBody>
        </p:sp>
      </p:grpSp>
      <p:sp>
        <p:nvSpPr>
          <p:cNvPr id="6" name="Rectangle 5"/>
          <p:cNvSpPr/>
          <p:nvPr/>
        </p:nvSpPr>
        <p:spPr>
          <a:xfrm>
            <a:off x="179512" y="3687974"/>
            <a:ext cx="3384375" cy="900000"/>
          </a:xfrm>
          <a:prstGeom prst="rect">
            <a:avLst/>
          </a:prstGeom>
          <a:ln w="9525">
            <a:solidFill>
              <a:schemeClr val="tx1"/>
            </a:solidFill>
          </a:ln>
        </p:spPr>
        <p:txBody>
          <a:bodyPr wrap="square">
            <a:spAutoFit/>
          </a:bodyPr>
          <a:lstStyle/>
          <a:p>
            <a:endParaRPr lang="fr-FR" sz="900" dirty="0"/>
          </a:p>
          <a:p>
            <a:pPr marL="171450" indent="-171450">
              <a:buFont typeface="Arial" panose="020B0604020202020204" pitchFamily="34" charset="0"/>
              <a:buChar char="•"/>
            </a:pPr>
            <a:r>
              <a:rPr lang="fr-FR" sz="900" dirty="0" smtClean="0"/>
              <a:t>35 </a:t>
            </a:r>
            <a:r>
              <a:rPr lang="fr-FR" sz="900" dirty="0"/>
              <a:t>messages envoyés vers MSS-C pour 15 patients </a:t>
            </a:r>
            <a:r>
              <a:rPr lang="fr-FR" sz="900" dirty="0" smtClean="0"/>
              <a:t>impliqués</a:t>
            </a:r>
          </a:p>
          <a:p>
            <a:pPr marL="171450" indent="-171450">
              <a:buFont typeface="Arial" panose="020B0604020202020204" pitchFamily="34" charset="0"/>
              <a:buChar char="•"/>
            </a:pPr>
            <a:r>
              <a:rPr lang="fr-FR" sz="900" dirty="0" smtClean="0"/>
              <a:t>Forte </a:t>
            </a:r>
            <a:r>
              <a:rPr lang="fr-FR" sz="900" dirty="0"/>
              <a:t>proportion de patients avec un INS qualifié ce qui génère un impact positif sur le nombre de DMP </a:t>
            </a:r>
            <a:r>
              <a:rPr lang="fr-FR" sz="900" dirty="0" smtClean="0"/>
              <a:t>alimentés</a:t>
            </a:r>
            <a:endParaRPr lang="fr-FR" sz="900" dirty="0"/>
          </a:p>
        </p:txBody>
      </p:sp>
      <p:sp>
        <p:nvSpPr>
          <p:cNvPr id="9" name="Rectangle 8"/>
          <p:cNvSpPr/>
          <p:nvPr/>
        </p:nvSpPr>
        <p:spPr>
          <a:xfrm>
            <a:off x="3707904" y="3651870"/>
            <a:ext cx="5192679" cy="923330"/>
          </a:xfrm>
          <a:prstGeom prst="rect">
            <a:avLst/>
          </a:prstGeom>
          <a:ln w="9525">
            <a:solidFill>
              <a:schemeClr val="tx1"/>
            </a:solidFill>
          </a:ln>
        </p:spPr>
        <p:txBody>
          <a:bodyPr wrap="square">
            <a:spAutoFit/>
          </a:bodyPr>
          <a:lstStyle/>
          <a:p>
            <a:r>
              <a:rPr lang="fr-FR" sz="900" dirty="0" smtClean="0"/>
              <a:t>Pas d’automatisation d’envois des messages :</a:t>
            </a:r>
          </a:p>
          <a:p>
            <a:pPr marL="171450" indent="-171450">
              <a:buFont typeface="Arial" panose="020B0604020202020204" pitchFamily="34" charset="0"/>
              <a:buChar char="•"/>
            </a:pPr>
            <a:r>
              <a:rPr lang="fr-FR" sz="900" dirty="0" smtClean="0"/>
              <a:t>Travaux de paramétrage en cours sur le DPI côté éditeur pour permettre l’envoi automatique des messages depuis DPI (connecteur en place). </a:t>
            </a:r>
          </a:p>
          <a:p>
            <a:pPr marL="171450" indent="-171450">
              <a:buFont typeface="Arial" panose="020B0604020202020204" pitchFamily="34" charset="0"/>
              <a:buChar char="•"/>
            </a:pPr>
            <a:r>
              <a:rPr lang="fr-FR" sz="900" dirty="0" smtClean="0"/>
              <a:t>Clinique passe par PFI pour </a:t>
            </a:r>
            <a:r>
              <a:rPr lang="fr-FR" sz="900" dirty="0"/>
              <a:t>effectuer </a:t>
            </a:r>
            <a:r>
              <a:rPr lang="fr-FR" sz="900" dirty="0" smtClean="0"/>
              <a:t>les envois, </a:t>
            </a:r>
            <a:r>
              <a:rPr lang="fr-FR" sz="900" dirty="0"/>
              <a:t>mais cela génère une charge supplémentaire pour les </a:t>
            </a:r>
            <a:r>
              <a:rPr lang="fr-FR" sz="900" dirty="0" smtClean="0"/>
              <a:t>secrétariats. </a:t>
            </a:r>
            <a:endParaRPr lang="fr-FR" sz="900" dirty="0"/>
          </a:p>
          <a:p>
            <a:r>
              <a:rPr lang="fr-FR" sz="900" dirty="0" smtClean="0"/>
              <a:t>Contraintes organisationnelles : grève </a:t>
            </a:r>
            <a:r>
              <a:rPr lang="fr-FR" sz="900" dirty="0"/>
              <a:t>des sages-femmes </a:t>
            </a:r>
            <a:r>
              <a:rPr lang="fr-FR" sz="900" dirty="0" smtClean="0"/>
              <a:t>+ absence </a:t>
            </a:r>
            <a:r>
              <a:rPr lang="fr-FR" sz="900" dirty="0"/>
              <a:t>de la responsable du service </a:t>
            </a:r>
          </a:p>
        </p:txBody>
      </p:sp>
      <p:sp>
        <p:nvSpPr>
          <p:cNvPr id="18" name="Freeform 52"/>
          <p:cNvSpPr>
            <a:spLocks noEditPoints="1"/>
          </p:cNvSpPr>
          <p:nvPr/>
        </p:nvSpPr>
        <p:spPr bwMode="auto">
          <a:xfrm>
            <a:off x="1673699" y="3276675"/>
            <a:ext cx="396000" cy="360000"/>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solidFill>
            <a:srgbClr val="2F75B5"/>
          </a:solid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19" name="Freeform 52"/>
          <p:cNvSpPr>
            <a:spLocks noEditPoints="1"/>
          </p:cNvSpPr>
          <p:nvPr/>
        </p:nvSpPr>
        <p:spPr bwMode="auto">
          <a:xfrm rot="11999658">
            <a:off x="6106244" y="3276675"/>
            <a:ext cx="396000" cy="360000"/>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solidFill>
            <a:srgbClr val="2F75B5"/>
          </a:solid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17" name="ZoneTexte 16"/>
          <p:cNvSpPr txBox="1"/>
          <p:nvPr/>
        </p:nvSpPr>
        <p:spPr>
          <a:xfrm>
            <a:off x="-8114" y="699542"/>
            <a:ext cx="1036564" cy="180000"/>
          </a:xfrm>
          <a:prstGeom prst="rect">
            <a:avLst/>
          </a:prstGeom>
          <a:noFill/>
        </p:spPr>
        <p:txBody>
          <a:bodyPr wrap="square" lIns="72000" tIns="108000" rIns="72000" bIns="108000" rtlCol="0" anchor="ctr" anchorCtr="0">
            <a:noAutofit/>
          </a:bodyPr>
          <a:lstStyle/>
          <a:p>
            <a:pPr algn="ctr"/>
            <a:r>
              <a:rPr lang="fr-FR" sz="1000" b="1" dirty="0" smtClean="0"/>
              <a:t>Parcours</a:t>
            </a:r>
          </a:p>
        </p:txBody>
      </p:sp>
      <p:sp>
        <p:nvSpPr>
          <p:cNvPr id="20" name="ZoneTexte 19"/>
          <p:cNvSpPr txBox="1"/>
          <p:nvPr/>
        </p:nvSpPr>
        <p:spPr>
          <a:xfrm>
            <a:off x="1049854" y="699542"/>
            <a:ext cx="1872208" cy="180000"/>
          </a:xfrm>
          <a:prstGeom prst="rect">
            <a:avLst/>
          </a:prstGeom>
          <a:noFill/>
        </p:spPr>
        <p:txBody>
          <a:bodyPr wrap="square" lIns="72000" tIns="108000" rIns="72000" bIns="108000" rtlCol="0" anchor="ctr" anchorCtr="0">
            <a:noAutofit/>
          </a:bodyPr>
          <a:lstStyle/>
          <a:p>
            <a:pPr algn="ctr"/>
            <a:r>
              <a:rPr lang="fr-FR" sz="1000" b="1" dirty="0" smtClean="0"/>
              <a:t>Etapes du parcours</a:t>
            </a:r>
          </a:p>
        </p:txBody>
      </p:sp>
      <p:sp>
        <p:nvSpPr>
          <p:cNvPr id="21" name="ZoneTexte 20"/>
          <p:cNvSpPr txBox="1"/>
          <p:nvPr/>
        </p:nvSpPr>
        <p:spPr>
          <a:xfrm>
            <a:off x="3090347" y="699542"/>
            <a:ext cx="5370087" cy="180000"/>
          </a:xfrm>
          <a:prstGeom prst="rect">
            <a:avLst/>
          </a:prstGeom>
          <a:noFill/>
        </p:spPr>
        <p:txBody>
          <a:bodyPr wrap="square" lIns="72000" tIns="108000" rIns="72000" bIns="108000" rtlCol="0" anchor="ctr" anchorCtr="0">
            <a:noAutofit/>
          </a:bodyPr>
          <a:lstStyle/>
          <a:p>
            <a:pPr algn="ctr"/>
            <a:r>
              <a:rPr lang="fr-FR" sz="1000" b="1" dirty="0" smtClean="0"/>
              <a:t>Cas d’usage</a:t>
            </a:r>
          </a:p>
        </p:txBody>
      </p:sp>
      <p:sp>
        <p:nvSpPr>
          <p:cNvPr id="5" name="Titre 4"/>
          <p:cNvSpPr>
            <a:spLocks noGrp="1"/>
          </p:cNvSpPr>
          <p:nvPr>
            <p:ph type="title"/>
          </p:nvPr>
        </p:nvSpPr>
        <p:spPr/>
        <p:txBody>
          <a:bodyPr>
            <a:normAutofit/>
          </a:bodyPr>
          <a:lstStyle/>
          <a:p>
            <a:r>
              <a:rPr lang="fr-FR" sz="1800" dirty="0" smtClean="0">
                <a:solidFill>
                  <a:schemeClr val="bg2">
                    <a:lumMod val="50000"/>
                  </a:schemeClr>
                </a:solidFill>
              </a:rPr>
              <a:t>Focus sur un parcours maternité multi étapes </a:t>
            </a:r>
            <a:r>
              <a:rPr lang="fr-FR" sz="1800" dirty="0" smtClean="0"/>
              <a:t/>
            </a:r>
            <a:br>
              <a:rPr lang="fr-FR" sz="1800" dirty="0" smtClean="0"/>
            </a:br>
            <a:r>
              <a:rPr lang="fr-FR" sz="1600" dirty="0" smtClean="0"/>
              <a:t>Alimentation </a:t>
            </a:r>
            <a:r>
              <a:rPr lang="fr-FR" sz="1600" dirty="0"/>
              <a:t>automatique du </a:t>
            </a:r>
            <a:r>
              <a:rPr lang="fr-FR" sz="1600" dirty="0" smtClean="0"/>
              <a:t>DMP; pas d’automatisation côté messagerie</a:t>
            </a:r>
            <a:endParaRPr lang="fr-FR" sz="1600" dirty="0"/>
          </a:p>
        </p:txBody>
      </p:sp>
    </p:spTree>
    <p:extLst>
      <p:ext uri="{BB962C8B-B14F-4D97-AF65-F5344CB8AC3E}">
        <p14:creationId xmlns:p14="http://schemas.microsoft.com/office/powerpoint/2010/main" val="14570594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3">
            <a:extLst>
              <a:ext uri="{FF2B5EF4-FFF2-40B4-BE49-F238E27FC236}">
                <a16:creationId xmlns:a16="http://schemas.microsoft.com/office/drawing/2014/main" id="{F3C0873D-770F-4EC1-B755-BB669C7BD825}"/>
              </a:ext>
            </a:extLst>
          </p:cNvPr>
          <p:cNvSpPr txBox="1">
            <a:spLocks noGrp="1"/>
          </p:cNvSpPr>
          <p:nvPr>
            <p:ph type="title"/>
          </p:nvPr>
        </p:nvSpPr>
        <p:spPr>
          <a:xfrm>
            <a:off x="395536" y="90849"/>
            <a:ext cx="7933328" cy="536685"/>
          </a:xfrm>
          <a:prstGeom prst="rect">
            <a:avLst/>
          </a:prstGeom>
        </p:spPr>
        <p:txBody>
          <a:bodyPr vert="horz" wrap="square" lIns="0" tIns="13335" rIns="0" bIns="0" rtlCol="0">
            <a:spAutoFit/>
          </a:bodyPr>
          <a:lstStyle/>
          <a:p>
            <a:pPr marL="12700">
              <a:lnSpc>
                <a:spcPct val="100000"/>
              </a:lnSpc>
              <a:spcBef>
                <a:spcPts val="105"/>
              </a:spcBef>
            </a:pPr>
            <a:r>
              <a:rPr lang="fr-FR" sz="1800" dirty="0" smtClean="0">
                <a:solidFill>
                  <a:schemeClr val="bg2">
                    <a:lumMod val="50000"/>
                  </a:schemeClr>
                </a:solidFill>
              </a:rPr>
              <a:t>Focus sur un parcours cardiologie en préadmission </a:t>
            </a:r>
            <a:r>
              <a:rPr lang="fr-FR" sz="1800" dirty="0" smtClean="0"/>
              <a:t/>
            </a:r>
            <a:br>
              <a:rPr lang="fr-FR" sz="1800" dirty="0" smtClean="0"/>
            </a:br>
            <a:r>
              <a:rPr lang="fr-FR" sz="1600" dirty="0" smtClean="0"/>
              <a:t>Pas d’alimentation du DMP – pas d’automatisation côté messagerie</a:t>
            </a:r>
            <a:endParaRPr sz="1800" dirty="0"/>
          </a:p>
        </p:txBody>
      </p:sp>
      <p:sp>
        <p:nvSpPr>
          <p:cNvPr id="29" name="Rectangle à coins arrondis 28"/>
          <p:cNvSpPr/>
          <p:nvPr/>
        </p:nvSpPr>
        <p:spPr>
          <a:xfrm>
            <a:off x="2555776" y="1050695"/>
            <a:ext cx="1334144" cy="1089007"/>
          </a:xfrm>
          <a:prstGeom prst="roundRect">
            <a:avLst/>
          </a:prstGeom>
          <a:solidFill>
            <a:srgbClr val="2F75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Préadmission</a:t>
            </a:r>
          </a:p>
        </p:txBody>
      </p:sp>
      <p:sp>
        <p:nvSpPr>
          <p:cNvPr id="31" name="Rectangle à coins arrondis 30"/>
          <p:cNvSpPr/>
          <p:nvPr/>
        </p:nvSpPr>
        <p:spPr>
          <a:xfrm>
            <a:off x="4067944" y="1050695"/>
            <a:ext cx="4824536" cy="1058657"/>
          </a:xfrm>
          <a:prstGeom prst="roundRect">
            <a:avLst/>
          </a:prstGeom>
          <a:noFill/>
          <a:ln>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900" dirty="0">
                <a:solidFill>
                  <a:schemeClr val="tx1"/>
                </a:solidFill>
              </a:rPr>
              <a:t>Envoi </a:t>
            </a:r>
            <a:r>
              <a:rPr lang="fr-FR" sz="900" dirty="0" smtClean="0">
                <a:solidFill>
                  <a:schemeClr val="tx1"/>
                </a:solidFill>
              </a:rPr>
              <a:t>via MSS pour les patients présents dans un protocole de rééducation cardiaque ( échanges entre secrétariat et patient)</a:t>
            </a:r>
          </a:p>
          <a:p>
            <a:pPr marL="171450" indent="-171450">
              <a:buFont typeface="Arial" panose="020B0604020202020204" pitchFamily="34" charset="0"/>
              <a:buChar char="•"/>
            </a:pPr>
            <a:r>
              <a:rPr lang="fr-FR" sz="900" dirty="0" smtClean="0">
                <a:solidFill>
                  <a:schemeClr val="tx1"/>
                </a:solidFill>
              </a:rPr>
              <a:t>d'informations </a:t>
            </a:r>
            <a:r>
              <a:rPr lang="fr-FR" sz="900" dirty="0">
                <a:solidFill>
                  <a:schemeClr val="tx1"/>
                </a:solidFill>
              </a:rPr>
              <a:t>sur les </a:t>
            </a:r>
            <a:r>
              <a:rPr lang="fr-FR" sz="900" dirty="0" smtClean="0">
                <a:solidFill>
                  <a:schemeClr val="tx1"/>
                </a:solidFill>
              </a:rPr>
              <a:t>rendez-vous à venir </a:t>
            </a:r>
          </a:p>
          <a:p>
            <a:pPr marL="171450" indent="-171450">
              <a:buFont typeface="Arial" panose="020B0604020202020204" pitchFamily="34" charset="0"/>
              <a:buChar char="•"/>
            </a:pPr>
            <a:r>
              <a:rPr lang="fr-FR" sz="900" dirty="0">
                <a:solidFill>
                  <a:schemeClr val="tx1"/>
                </a:solidFill>
              </a:rPr>
              <a:t>d</a:t>
            </a:r>
            <a:r>
              <a:rPr lang="fr-FR" sz="900" dirty="0" smtClean="0">
                <a:solidFill>
                  <a:schemeClr val="tx1"/>
                </a:solidFill>
              </a:rPr>
              <a:t>u planning des RDV</a:t>
            </a:r>
          </a:p>
          <a:p>
            <a:r>
              <a:rPr lang="fr-FR" sz="900" dirty="0" smtClean="0">
                <a:solidFill>
                  <a:schemeClr val="tx1"/>
                </a:solidFill>
              </a:rPr>
              <a:t>Pas d’alimentation possible au début de l’expérimentation : mener les actions permettant à aboutir à l’alimentation du DMP</a:t>
            </a:r>
            <a:endParaRPr lang="fr-FR" sz="900" dirty="0">
              <a:solidFill>
                <a:schemeClr val="tx1"/>
              </a:solidFill>
            </a:endParaRPr>
          </a:p>
        </p:txBody>
      </p:sp>
      <p:sp>
        <p:nvSpPr>
          <p:cNvPr id="27" name="Rectangle à coins arrondis 26"/>
          <p:cNvSpPr/>
          <p:nvPr/>
        </p:nvSpPr>
        <p:spPr>
          <a:xfrm>
            <a:off x="971600" y="1050695"/>
            <a:ext cx="1512168" cy="1089007"/>
          </a:xfrm>
          <a:prstGeom prst="roundRect">
            <a:avLst/>
          </a:prstGeom>
          <a:solidFill>
            <a:srgbClr val="E73083"/>
          </a:solid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 rééducation cardiaque programme HTP</a:t>
            </a:r>
          </a:p>
        </p:txBody>
      </p:sp>
      <p:sp>
        <p:nvSpPr>
          <p:cNvPr id="36" name="Rectangle 35"/>
          <p:cNvSpPr/>
          <p:nvPr/>
        </p:nvSpPr>
        <p:spPr>
          <a:xfrm>
            <a:off x="63374" y="2568037"/>
            <a:ext cx="2880000" cy="2016000"/>
          </a:xfrm>
          <a:prstGeom prst="rect">
            <a:avLst/>
          </a:prstGeom>
          <a:ln w="9525">
            <a:solidFill>
              <a:schemeClr val="tx1"/>
            </a:solidFill>
          </a:ln>
        </p:spPr>
        <p:txBody>
          <a:bodyPr wrap="square">
            <a:spAutoFit/>
          </a:bodyPr>
          <a:lstStyle/>
          <a:p>
            <a:pPr marL="171450" indent="-171450">
              <a:buFont typeface="Arial" panose="020B0604020202020204" pitchFamily="34" charset="0"/>
              <a:buChar char="•"/>
            </a:pPr>
            <a:r>
              <a:rPr lang="fr-FR" sz="900" dirty="0"/>
              <a:t>Sur 73 patients intégrés : 61 identités validées </a:t>
            </a:r>
          </a:p>
          <a:p>
            <a:r>
              <a:rPr lang="fr-FR" sz="900" dirty="0"/>
              <a:t>Sur les 61 identités validées, 26 refus d'activer MES </a:t>
            </a:r>
            <a:r>
              <a:rPr lang="fr-FR" sz="900" dirty="0" smtClean="0"/>
              <a:t>:</a:t>
            </a:r>
          </a:p>
          <a:p>
            <a:pPr marL="628650" lvl="1" indent="-171450">
              <a:buFont typeface="Courier New" panose="02070309020205020404" pitchFamily="49" charset="0"/>
              <a:buChar char="o"/>
            </a:pPr>
            <a:r>
              <a:rPr lang="fr-FR" sz="900" dirty="0" smtClean="0"/>
              <a:t>Pas </a:t>
            </a:r>
            <a:r>
              <a:rPr lang="fr-FR" sz="900" dirty="0"/>
              <a:t>d'intérêt pour 9 d'entre </a:t>
            </a:r>
            <a:r>
              <a:rPr lang="fr-FR" sz="900" dirty="0" smtClean="0"/>
              <a:t>eux</a:t>
            </a:r>
          </a:p>
          <a:p>
            <a:pPr marL="628650" lvl="1" indent="-171450">
              <a:buFont typeface="Courier New" panose="02070309020205020404" pitchFamily="49" charset="0"/>
              <a:buChar char="o"/>
            </a:pPr>
            <a:r>
              <a:rPr lang="fr-FR" sz="900" dirty="0" smtClean="0"/>
              <a:t>Pas </a:t>
            </a:r>
            <a:r>
              <a:rPr lang="fr-FR" sz="900" dirty="0"/>
              <a:t>d’accès internet pour les 17 autres</a:t>
            </a:r>
          </a:p>
          <a:p>
            <a:r>
              <a:rPr lang="fr-FR" sz="900" dirty="0"/>
              <a:t>Sur les 35 patients inclus, 9 d'entre eux n'arrivent pas à activer malgré l'appui du secrétariat). </a:t>
            </a:r>
          </a:p>
          <a:p>
            <a:endParaRPr lang="fr-FR" sz="900" dirty="0"/>
          </a:p>
          <a:p>
            <a:pPr marL="171450" indent="-171450">
              <a:buFont typeface="Wingdings" panose="05000000000000000000" pitchFamily="2" charset="2"/>
              <a:buChar char="è"/>
            </a:pPr>
            <a:r>
              <a:rPr lang="fr-FR" sz="900" b="1" dirty="0" smtClean="0"/>
              <a:t>26 </a:t>
            </a:r>
            <a:r>
              <a:rPr lang="fr-FR" sz="900" b="1" dirty="0"/>
              <a:t>patients </a:t>
            </a:r>
            <a:r>
              <a:rPr lang="fr-FR" sz="900" b="1" dirty="0" smtClean="0"/>
              <a:t>ont </a:t>
            </a:r>
            <a:r>
              <a:rPr lang="fr-FR" sz="900" b="1" dirty="0"/>
              <a:t>confirmé la bonne réception des </a:t>
            </a:r>
            <a:r>
              <a:rPr lang="fr-FR" sz="900" b="1" dirty="0" smtClean="0"/>
              <a:t>docs</a:t>
            </a:r>
          </a:p>
          <a:p>
            <a:endParaRPr lang="fr-FR" sz="900" b="1" dirty="0" smtClean="0"/>
          </a:p>
          <a:p>
            <a:r>
              <a:rPr lang="fr-FR" sz="900" dirty="0" smtClean="0"/>
              <a:t>Problème </a:t>
            </a:r>
            <a:r>
              <a:rPr lang="fr-FR" sz="900" dirty="0"/>
              <a:t>de certificat qui impactait </a:t>
            </a:r>
            <a:r>
              <a:rPr lang="fr-FR" sz="900" dirty="0" smtClean="0"/>
              <a:t>l'alimentation du DMP au début de l’expérimentation. Rétablissement possible à la fin de l’expérimentation et alimentation de 500 documents.  </a:t>
            </a:r>
            <a:endParaRPr lang="fr-FR" sz="900" dirty="0"/>
          </a:p>
        </p:txBody>
      </p:sp>
      <p:sp>
        <p:nvSpPr>
          <p:cNvPr id="37" name="Rectangle 36"/>
          <p:cNvSpPr/>
          <p:nvPr/>
        </p:nvSpPr>
        <p:spPr>
          <a:xfrm>
            <a:off x="3109935" y="2571974"/>
            <a:ext cx="2880000" cy="2016000"/>
          </a:xfrm>
          <a:prstGeom prst="rect">
            <a:avLst/>
          </a:prstGeom>
          <a:ln w="9525">
            <a:solidFill>
              <a:schemeClr val="tx1"/>
            </a:solidFill>
          </a:ln>
        </p:spPr>
        <p:txBody>
          <a:bodyPr wrap="square">
            <a:spAutoFit/>
          </a:bodyPr>
          <a:lstStyle/>
          <a:p>
            <a:r>
              <a:rPr lang="fr-FR" sz="900" b="1" dirty="0" smtClean="0"/>
              <a:t>Surcharge </a:t>
            </a:r>
            <a:r>
              <a:rPr lang="fr-FR" sz="900" b="1" dirty="0"/>
              <a:t>pour les </a:t>
            </a:r>
            <a:r>
              <a:rPr lang="fr-FR" sz="900" b="1" dirty="0" smtClean="0"/>
              <a:t>secrétariats : </a:t>
            </a:r>
          </a:p>
          <a:p>
            <a:pPr marL="171450" indent="-171450">
              <a:buFont typeface="Arial" panose="020B0604020202020204" pitchFamily="34" charset="0"/>
              <a:buChar char="•"/>
            </a:pPr>
            <a:r>
              <a:rPr lang="fr-FR" sz="900" dirty="0" smtClean="0">
                <a:ea typeface="Verdana" panose="020B0604030504040204" pitchFamily="34" charset="0"/>
                <a:cs typeface="Calibri" panose="020F0502020204030204" pitchFamily="34" charset="0"/>
              </a:rPr>
              <a:t>Seulement </a:t>
            </a:r>
            <a:r>
              <a:rPr lang="fr-FR" sz="900" dirty="0">
                <a:ea typeface="Verdana" panose="020B0604030504040204" pitchFamily="34" charset="0"/>
                <a:cs typeface="Calibri" panose="020F0502020204030204" pitchFamily="34" charset="0"/>
              </a:rPr>
              <a:t>un patient sur deux </a:t>
            </a:r>
            <a:r>
              <a:rPr lang="fr-FR" sz="900" dirty="0" smtClean="0">
                <a:ea typeface="Verdana" panose="020B0604030504040204" pitchFamily="34" charset="0"/>
                <a:cs typeface="Calibri" panose="020F0502020204030204" pitchFamily="34" charset="0"/>
              </a:rPr>
              <a:t>utilise </a:t>
            </a:r>
            <a:r>
              <a:rPr lang="fr-FR" sz="900" dirty="0">
                <a:ea typeface="Verdana" panose="020B0604030504040204" pitchFamily="34" charset="0"/>
                <a:cs typeface="Calibri" panose="020F0502020204030204" pitchFamily="34" charset="0"/>
              </a:rPr>
              <a:t>ce canal </a:t>
            </a:r>
            <a:r>
              <a:rPr lang="fr-FR" sz="900" dirty="0" smtClean="0">
                <a:ea typeface="Verdana" panose="020B0604030504040204" pitchFamily="34" charset="0"/>
                <a:cs typeface="Calibri" panose="020F0502020204030204" pitchFamily="34" charset="0"/>
              </a:rPr>
              <a:t>(multiplication </a:t>
            </a:r>
            <a:r>
              <a:rPr lang="fr-FR" sz="900" dirty="0">
                <a:ea typeface="Verdana" panose="020B0604030504040204" pitchFamily="34" charset="0"/>
                <a:cs typeface="Calibri" panose="020F0502020204030204" pitchFamily="34" charset="0"/>
              </a:rPr>
              <a:t>des canaux de </a:t>
            </a:r>
            <a:r>
              <a:rPr lang="fr-FR" sz="900" dirty="0" smtClean="0">
                <a:ea typeface="Verdana" panose="020B0604030504040204" pitchFamily="34" charset="0"/>
                <a:cs typeface="Calibri" panose="020F0502020204030204" pitchFamily="34" charset="0"/>
              </a:rPr>
              <a:t>communication)</a:t>
            </a:r>
          </a:p>
          <a:p>
            <a:pPr marL="171450" indent="-171450">
              <a:buFont typeface="Arial" panose="020B0604020202020204" pitchFamily="34" charset="0"/>
              <a:buChar char="•"/>
            </a:pPr>
            <a:r>
              <a:rPr lang="fr-FR" sz="900" dirty="0" smtClean="0">
                <a:ea typeface="Verdana" panose="020B0604030504040204" pitchFamily="34" charset="0"/>
                <a:cs typeface="Calibri" panose="020F0502020204030204" pitchFamily="34" charset="0"/>
              </a:rPr>
              <a:t>Charge pour expliquer </a:t>
            </a:r>
            <a:r>
              <a:rPr lang="fr-FR" sz="900" dirty="0">
                <a:ea typeface="Verdana" panose="020B0604030504040204" pitchFamily="34" charset="0"/>
                <a:cs typeface="Calibri" panose="020F0502020204030204" pitchFamily="34" charset="0"/>
              </a:rPr>
              <a:t>la démarche, accompagner le patient pour activer l’espace santé, vérifier par mail ou téléphone si les documents sont reçus et lus (pas d’accusé de réception/lecture</a:t>
            </a:r>
            <a:r>
              <a:rPr lang="fr-FR" sz="900" dirty="0" smtClean="0">
                <a:ea typeface="Verdana" panose="020B0604030504040204" pitchFamily="34" charset="0"/>
                <a:cs typeface="Calibri" panose="020F0502020204030204" pitchFamily="34" charset="0"/>
              </a:rPr>
              <a:t>).</a:t>
            </a:r>
          </a:p>
          <a:p>
            <a:pPr marL="171450" indent="-171450">
              <a:buFont typeface="Arial" panose="020B0604020202020204" pitchFamily="34" charset="0"/>
              <a:buChar char="•"/>
            </a:pPr>
            <a:r>
              <a:rPr lang="fr-FR" sz="900" dirty="0" smtClean="0">
                <a:ea typeface="Verdana" panose="020B0604030504040204" pitchFamily="34" charset="0"/>
                <a:cs typeface="Calibri" panose="020F0502020204030204" pitchFamily="34" charset="0"/>
              </a:rPr>
              <a:t>La </a:t>
            </a:r>
            <a:r>
              <a:rPr lang="fr-FR" sz="900" dirty="0">
                <a:ea typeface="Verdana" panose="020B0604030504040204" pitchFamily="34" charset="0"/>
                <a:cs typeface="Calibri" panose="020F0502020204030204" pitchFamily="34" charset="0"/>
              </a:rPr>
              <a:t>majorité des patients en succès utilisent quand même le téléphone pour échanger ou profitent de leur venue sur site pour échanger avec le </a:t>
            </a:r>
            <a:r>
              <a:rPr lang="fr-FR" sz="900" dirty="0" smtClean="0">
                <a:ea typeface="Verdana" panose="020B0604030504040204" pitchFamily="34" charset="0"/>
                <a:cs typeface="Calibri" panose="020F0502020204030204" pitchFamily="34" charset="0"/>
              </a:rPr>
              <a:t>secrétariat</a:t>
            </a:r>
            <a:endParaRPr lang="fr-FR" sz="900" dirty="0"/>
          </a:p>
        </p:txBody>
      </p:sp>
      <p:sp>
        <p:nvSpPr>
          <p:cNvPr id="38" name="Rectangle 37"/>
          <p:cNvSpPr/>
          <p:nvPr/>
        </p:nvSpPr>
        <p:spPr>
          <a:xfrm>
            <a:off x="6156496" y="2564375"/>
            <a:ext cx="2880000" cy="2016000"/>
          </a:xfrm>
          <a:prstGeom prst="rect">
            <a:avLst/>
          </a:prstGeom>
          <a:ln w="9525">
            <a:solidFill>
              <a:schemeClr val="tx1"/>
            </a:solidFill>
          </a:ln>
        </p:spPr>
        <p:txBody>
          <a:bodyPr wrap="square">
            <a:spAutoFit/>
          </a:bodyPr>
          <a:lstStyle/>
          <a:p>
            <a:pPr marL="171450" indent="-171450">
              <a:buFont typeface="Arial" panose="020B0604020202020204" pitchFamily="34" charset="0"/>
              <a:buChar char="•"/>
            </a:pPr>
            <a:r>
              <a:rPr lang="fr-FR" sz="900" dirty="0"/>
              <a:t>Intérêt fort pour l'agrégateur d'agenda pour intégrer tous les </a:t>
            </a:r>
            <a:r>
              <a:rPr lang="fr-FR" sz="900" dirty="0" smtClean="0"/>
              <a:t>rdv</a:t>
            </a:r>
          </a:p>
          <a:p>
            <a:endParaRPr lang="fr-FR" sz="900" dirty="0" smtClean="0"/>
          </a:p>
          <a:p>
            <a:pPr marL="171450" indent="-171450">
              <a:buFont typeface="Arial" panose="020B0604020202020204" pitchFamily="34" charset="0"/>
              <a:buChar char="•"/>
            </a:pPr>
            <a:r>
              <a:rPr lang="fr-FR" sz="900" dirty="0" smtClean="0"/>
              <a:t>Portail </a:t>
            </a:r>
            <a:r>
              <a:rPr lang="fr-FR" sz="900" dirty="0"/>
              <a:t>de </a:t>
            </a:r>
            <a:r>
              <a:rPr lang="fr-FR" sz="900" dirty="0" err="1"/>
              <a:t>pré-admission</a:t>
            </a:r>
            <a:r>
              <a:rPr lang="fr-FR" sz="900" dirty="0"/>
              <a:t> en place dans cet </a:t>
            </a:r>
            <a:r>
              <a:rPr lang="fr-FR" sz="900" dirty="0" smtClean="0"/>
              <a:t>ES. Les </a:t>
            </a:r>
            <a:r>
              <a:rPr lang="fr-FR" sz="900" dirty="0"/>
              <a:t>informations sont structurées, ce qui n'est pas le cas via la messagerie citoyenne. </a:t>
            </a:r>
            <a:r>
              <a:rPr lang="fr-FR" sz="900" dirty="0" smtClean="0"/>
              <a:t>Arbitrage</a:t>
            </a:r>
            <a:r>
              <a:rPr lang="fr-FR" sz="900" dirty="0"/>
              <a:t>: utiliser les échanges via la messagerie pour demander aux patients de remplir MES ou pour remplir le  portail patients ? Cet aspect sera résolu avec l’arrivée du store d’applications. </a:t>
            </a:r>
          </a:p>
          <a:p>
            <a:endParaRPr lang="fr-FR" sz="900" dirty="0"/>
          </a:p>
          <a:p>
            <a:pPr marL="171450" indent="-171450">
              <a:buFont typeface="Arial" panose="020B0604020202020204" pitchFamily="34" charset="0"/>
              <a:buChar char="•"/>
            </a:pPr>
            <a:r>
              <a:rPr lang="fr-FR" sz="900" dirty="0" smtClean="0"/>
              <a:t>Retrait </a:t>
            </a:r>
            <a:r>
              <a:rPr lang="fr-FR" sz="900" dirty="0"/>
              <a:t>des </a:t>
            </a:r>
            <a:r>
              <a:rPr lang="fr-FR" sz="900" dirty="0" smtClean="0"/>
              <a:t>2ème </a:t>
            </a:r>
            <a:r>
              <a:rPr lang="fr-FR" sz="900" dirty="0"/>
              <a:t>prénoms dans recherche de l'identité pour obtenir 100% de succès pour les appels </a:t>
            </a:r>
            <a:r>
              <a:rPr lang="fr-FR" sz="900" dirty="0" err="1"/>
              <a:t>INSi</a:t>
            </a:r>
            <a:r>
              <a:rPr lang="fr-FR" sz="900" dirty="0"/>
              <a:t> en </a:t>
            </a:r>
            <a:r>
              <a:rPr lang="fr-FR" sz="900" dirty="0" smtClean="0"/>
              <a:t>janvier</a:t>
            </a:r>
          </a:p>
        </p:txBody>
      </p:sp>
      <p:sp>
        <p:nvSpPr>
          <p:cNvPr id="39" name="Freeform 52"/>
          <p:cNvSpPr>
            <a:spLocks noEditPoints="1"/>
          </p:cNvSpPr>
          <p:nvPr/>
        </p:nvSpPr>
        <p:spPr bwMode="auto">
          <a:xfrm>
            <a:off x="1265943" y="2175710"/>
            <a:ext cx="396000" cy="360000"/>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solidFill>
            <a:srgbClr val="2F75B5"/>
          </a:solid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40" name="Freeform 52"/>
          <p:cNvSpPr>
            <a:spLocks noEditPoints="1"/>
          </p:cNvSpPr>
          <p:nvPr/>
        </p:nvSpPr>
        <p:spPr bwMode="auto">
          <a:xfrm rot="11999658">
            <a:off x="4378609" y="2196555"/>
            <a:ext cx="396000" cy="360000"/>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solidFill>
            <a:srgbClr val="2F75B5"/>
          </a:solid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grpSp>
        <p:nvGrpSpPr>
          <p:cNvPr id="41" name="Groupe 40"/>
          <p:cNvGrpSpPr>
            <a:grpSpLocks noChangeAspect="1"/>
          </p:cNvGrpSpPr>
          <p:nvPr/>
        </p:nvGrpSpPr>
        <p:grpSpPr>
          <a:xfrm>
            <a:off x="7494390" y="2211710"/>
            <a:ext cx="193984" cy="324000"/>
            <a:chOff x="5205413" y="1941513"/>
            <a:chExt cx="1776413" cy="2967038"/>
          </a:xfrm>
          <a:solidFill>
            <a:srgbClr val="2F75B5"/>
          </a:solidFill>
        </p:grpSpPr>
        <p:sp>
          <p:nvSpPr>
            <p:cNvPr id="42" name="Freeform 5"/>
            <p:cNvSpPr>
              <a:spLocks noEditPoints="1"/>
            </p:cNvSpPr>
            <p:nvPr/>
          </p:nvSpPr>
          <p:spPr bwMode="auto">
            <a:xfrm>
              <a:off x="5635625" y="4249738"/>
              <a:ext cx="941388" cy="658813"/>
            </a:xfrm>
            <a:custGeom>
              <a:avLst/>
              <a:gdLst>
                <a:gd name="T0" fmla="*/ 346 w 486"/>
                <a:gd name="T1" fmla="*/ 0 h 342"/>
                <a:gd name="T2" fmla="*/ 48 w 486"/>
                <a:gd name="T3" fmla="*/ 0 h 342"/>
                <a:gd name="T4" fmla="*/ 0 w 486"/>
                <a:gd name="T5" fmla="*/ 47 h 342"/>
                <a:gd name="T6" fmla="*/ 0 w 486"/>
                <a:gd name="T7" fmla="*/ 93 h 342"/>
                <a:gd name="T8" fmla="*/ 26 w 486"/>
                <a:gd name="T9" fmla="*/ 135 h 342"/>
                <a:gd name="T10" fmla="*/ 26 w 486"/>
                <a:gd name="T11" fmla="*/ 279 h 342"/>
                <a:gd name="T12" fmla="*/ 89 w 486"/>
                <a:gd name="T13" fmla="*/ 342 h 342"/>
                <a:gd name="T14" fmla="*/ 110 w 486"/>
                <a:gd name="T15" fmla="*/ 342 h 342"/>
                <a:gd name="T16" fmla="*/ 132 w 486"/>
                <a:gd name="T17" fmla="*/ 320 h 342"/>
                <a:gd name="T18" fmla="*/ 110 w 486"/>
                <a:gd name="T19" fmla="*/ 297 h 342"/>
                <a:gd name="T20" fmla="*/ 89 w 486"/>
                <a:gd name="T21" fmla="*/ 297 h 342"/>
                <a:gd name="T22" fmla="*/ 71 w 486"/>
                <a:gd name="T23" fmla="*/ 279 h 342"/>
                <a:gd name="T24" fmla="*/ 71 w 486"/>
                <a:gd name="T25" fmla="*/ 141 h 342"/>
                <a:gd name="T26" fmla="*/ 403 w 486"/>
                <a:gd name="T27" fmla="*/ 141 h 342"/>
                <a:gd name="T28" fmla="*/ 403 w 486"/>
                <a:gd name="T29" fmla="*/ 279 h 342"/>
                <a:gd name="T30" fmla="*/ 385 w 486"/>
                <a:gd name="T31" fmla="*/ 297 h 342"/>
                <a:gd name="T32" fmla="*/ 214 w 486"/>
                <a:gd name="T33" fmla="*/ 297 h 342"/>
                <a:gd name="T34" fmla="*/ 191 w 486"/>
                <a:gd name="T35" fmla="*/ 320 h 342"/>
                <a:gd name="T36" fmla="*/ 214 w 486"/>
                <a:gd name="T37" fmla="*/ 342 h 342"/>
                <a:gd name="T38" fmla="*/ 385 w 486"/>
                <a:gd name="T39" fmla="*/ 342 h 342"/>
                <a:gd name="T40" fmla="*/ 448 w 486"/>
                <a:gd name="T41" fmla="*/ 279 h 342"/>
                <a:gd name="T42" fmla="*/ 448 w 486"/>
                <a:gd name="T43" fmla="*/ 140 h 342"/>
                <a:gd name="T44" fmla="*/ 486 w 486"/>
                <a:gd name="T45" fmla="*/ 93 h 342"/>
                <a:gd name="T46" fmla="*/ 486 w 486"/>
                <a:gd name="T47" fmla="*/ 47 h 342"/>
                <a:gd name="T48" fmla="*/ 438 w 486"/>
                <a:gd name="T49" fmla="*/ 0 h 342"/>
                <a:gd name="T50" fmla="*/ 391 w 486"/>
                <a:gd name="T51" fmla="*/ 0 h 342"/>
                <a:gd name="T52" fmla="*/ 441 w 486"/>
                <a:gd name="T53" fmla="*/ 93 h 342"/>
                <a:gd name="T54" fmla="*/ 438 w 486"/>
                <a:gd name="T55" fmla="*/ 96 h 342"/>
                <a:gd name="T56" fmla="*/ 48 w 486"/>
                <a:gd name="T57" fmla="*/ 96 h 342"/>
                <a:gd name="T58" fmla="*/ 45 w 486"/>
                <a:gd name="T59" fmla="*/ 93 h 342"/>
                <a:gd name="T60" fmla="*/ 45 w 486"/>
                <a:gd name="T61" fmla="*/ 47 h 342"/>
                <a:gd name="T62" fmla="*/ 48 w 486"/>
                <a:gd name="T63" fmla="*/ 45 h 342"/>
                <a:gd name="T64" fmla="*/ 438 w 486"/>
                <a:gd name="T65" fmla="*/ 45 h 342"/>
                <a:gd name="T66" fmla="*/ 441 w 486"/>
                <a:gd name="T67" fmla="*/ 47 h 342"/>
                <a:gd name="T68" fmla="*/ 441 w 486"/>
                <a:gd name="T69" fmla="*/ 93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6" h="342">
                  <a:moveTo>
                    <a:pt x="346" y="0"/>
                  </a:moveTo>
                  <a:cubicBezTo>
                    <a:pt x="48" y="0"/>
                    <a:pt x="48" y="0"/>
                    <a:pt x="48" y="0"/>
                  </a:cubicBezTo>
                  <a:cubicBezTo>
                    <a:pt x="22" y="0"/>
                    <a:pt x="0" y="21"/>
                    <a:pt x="0" y="47"/>
                  </a:cubicBezTo>
                  <a:cubicBezTo>
                    <a:pt x="0" y="93"/>
                    <a:pt x="0" y="93"/>
                    <a:pt x="0" y="93"/>
                  </a:cubicBezTo>
                  <a:cubicBezTo>
                    <a:pt x="0" y="112"/>
                    <a:pt x="11" y="127"/>
                    <a:pt x="26" y="135"/>
                  </a:cubicBezTo>
                  <a:cubicBezTo>
                    <a:pt x="26" y="279"/>
                    <a:pt x="26" y="279"/>
                    <a:pt x="26" y="279"/>
                  </a:cubicBezTo>
                  <a:cubicBezTo>
                    <a:pt x="26" y="314"/>
                    <a:pt x="54" y="342"/>
                    <a:pt x="89" y="342"/>
                  </a:cubicBezTo>
                  <a:cubicBezTo>
                    <a:pt x="110" y="342"/>
                    <a:pt x="110" y="342"/>
                    <a:pt x="110" y="342"/>
                  </a:cubicBezTo>
                  <a:cubicBezTo>
                    <a:pt x="122" y="342"/>
                    <a:pt x="132" y="332"/>
                    <a:pt x="132" y="320"/>
                  </a:cubicBezTo>
                  <a:cubicBezTo>
                    <a:pt x="132" y="307"/>
                    <a:pt x="122" y="297"/>
                    <a:pt x="110" y="297"/>
                  </a:cubicBezTo>
                  <a:cubicBezTo>
                    <a:pt x="89" y="297"/>
                    <a:pt x="89" y="297"/>
                    <a:pt x="89" y="297"/>
                  </a:cubicBezTo>
                  <a:cubicBezTo>
                    <a:pt x="79" y="297"/>
                    <a:pt x="71" y="289"/>
                    <a:pt x="71" y="279"/>
                  </a:cubicBezTo>
                  <a:cubicBezTo>
                    <a:pt x="71" y="141"/>
                    <a:pt x="71" y="141"/>
                    <a:pt x="71" y="141"/>
                  </a:cubicBezTo>
                  <a:cubicBezTo>
                    <a:pt x="403" y="141"/>
                    <a:pt x="403" y="141"/>
                    <a:pt x="403" y="141"/>
                  </a:cubicBezTo>
                  <a:cubicBezTo>
                    <a:pt x="403" y="279"/>
                    <a:pt x="403" y="279"/>
                    <a:pt x="403" y="279"/>
                  </a:cubicBezTo>
                  <a:cubicBezTo>
                    <a:pt x="403" y="289"/>
                    <a:pt x="395" y="297"/>
                    <a:pt x="385" y="297"/>
                  </a:cubicBezTo>
                  <a:cubicBezTo>
                    <a:pt x="214" y="297"/>
                    <a:pt x="214" y="297"/>
                    <a:pt x="214" y="297"/>
                  </a:cubicBezTo>
                  <a:cubicBezTo>
                    <a:pt x="201" y="297"/>
                    <a:pt x="191" y="307"/>
                    <a:pt x="191" y="320"/>
                  </a:cubicBezTo>
                  <a:cubicBezTo>
                    <a:pt x="191" y="332"/>
                    <a:pt x="201" y="342"/>
                    <a:pt x="214" y="342"/>
                  </a:cubicBezTo>
                  <a:cubicBezTo>
                    <a:pt x="385" y="342"/>
                    <a:pt x="385" y="342"/>
                    <a:pt x="385" y="342"/>
                  </a:cubicBezTo>
                  <a:cubicBezTo>
                    <a:pt x="420" y="342"/>
                    <a:pt x="448" y="314"/>
                    <a:pt x="448" y="279"/>
                  </a:cubicBezTo>
                  <a:cubicBezTo>
                    <a:pt x="448" y="140"/>
                    <a:pt x="448" y="140"/>
                    <a:pt x="448" y="140"/>
                  </a:cubicBezTo>
                  <a:cubicBezTo>
                    <a:pt x="469" y="135"/>
                    <a:pt x="486" y="116"/>
                    <a:pt x="486" y="93"/>
                  </a:cubicBezTo>
                  <a:cubicBezTo>
                    <a:pt x="486" y="47"/>
                    <a:pt x="486" y="47"/>
                    <a:pt x="486" y="47"/>
                  </a:cubicBezTo>
                  <a:cubicBezTo>
                    <a:pt x="486" y="21"/>
                    <a:pt x="464" y="0"/>
                    <a:pt x="438" y="0"/>
                  </a:cubicBezTo>
                  <a:cubicBezTo>
                    <a:pt x="391" y="0"/>
                    <a:pt x="391" y="0"/>
                    <a:pt x="391" y="0"/>
                  </a:cubicBezTo>
                  <a:moveTo>
                    <a:pt x="441" y="93"/>
                  </a:moveTo>
                  <a:cubicBezTo>
                    <a:pt x="441" y="95"/>
                    <a:pt x="440" y="96"/>
                    <a:pt x="438" y="96"/>
                  </a:cubicBezTo>
                  <a:cubicBezTo>
                    <a:pt x="48" y="96"/>
                    <a:pt x="48" y="96"/>
                    <a:pt x="48" y="96"/>
                  </a:cubicBezTo>
                  <a:cubicBezTo>
                    <a:pt x="46" y="96"/>
                    <a:pt x="45" y="95"/>
                    <a:pt x="45" y="93"/>
                  </a:cubicBezTo>
                  <a:cubicBezTo>
                    <a:pt x="45" y="47"/>
                    <a:pt x="45" y="47"/>
                    <a:pt x="45" y="47"/>
                  </a:cubicBezTo>
                  <a:cubicBezTo>
                    <a:pt x="45" y="46"/>
                    <a:pt x="46" y="45"/>
                    <a:pt x="48" y="45"/>
                  </a:cubicBezTo>
                  <a:cubicBezTo>
                    <a:pt x="438" y="45"/>
                    <a:pt x="438" y="45"/>
                    <a:pt x="438" y="45"/>
                  </a:cubicBezTo>
                  <a:cubicBezTo>
                    <a:pt x="440" y="45"/>
                    <a:pt x="441" y="46"/>
                    <a:pt x="441" y="47"/>
                  </a:cubicBezTo>
                  <a:lnTo>
                    <a:pt x="441" y="93"/>
                  </a:lnTo>
                  <a:close/>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sp>
          <p:nvSpPr>
            <p:cNvPr id="43" name="Freeform 11"/>
            <p:cNvSpPr>
              <a:spLocks noEditPoints="1"/>
            </p:cNvSpPr>
            <p:nvPr/>
          </p:nvSpPr>
          <p:spPr bwMode="auto">
            <a:xfrm>
              <a:off x="5205413" y="1941513"/>
              <a:ext cx="1776413" cy="2308225"/>
            </a:xfrm>
            <a:custGeom>
              <a:avLst/>
              <a:gdLst>
                <a:gd name="T0" fmla="*/ 660 w 917"/>
                <a:gd name="T1" fmla="*/ 1198 h 1198"/>
                <a:gd name="T2" fmla="*/ 613 w 917"/>
                <a:gd name="T3" fmla="*/ 1198 h 1198"/>
                <a:gd name="T4" fmla="*/ 613 w 917"/>
                <a:gd name="T5" fmla="*/ 1108 h 1198"/>
                <a:gd name="T6" fmla="*/ 671 w 917"/>
                <a:gd name="T7" fmla="*/ 1036 h 1198"/>
                <a:gd name="T8" fmla="*/ 704 w 917"/>
                <a:gd name="T9" fmla="*/ 933 h 1198"/>
                <a:gd name="T10" fmla="*/ 759 w 917"/>
                <a:gd name="T11" fmla="*/ 829 h 1198"/>
                <a:gd name="T12" fmla="*/ 805 w 917"/>
                <a:gd name="T13" fmla="*/ 764 h 1198"/>
                <a:gd name="T14" fmla="*/ 881 w 917"/>
                <a:gd name="T15" fmla="*/ 642 h 1198"/>
                <a:gd name="T16" fmla="*/ 917 w 917"/>
                <a:gd name="T17" fmla="*/ 462 h 1198"/>
                <a:gd name="T18" fmla="*/ 782 w 917"/>
                <a:gd name="T19" fmla="*/ 137 h 1198"/>
                <a:gd name="T20" fmla="*/ 653 w 917"/>
                <a:gd name="T21" fmla="*/ 47 h 1198"/>
                <a:gd name="T22" fmla="*/ 648 w 917"/>
                <a:gd name="T23" fmla="*/ 45 h 1198"/>
                <a:gd name="T24" fmla="*/ 426 w 917"/>
                <a:gd name="T25" fmla="*/ 5 h 1198"/>
                <a:gd name="T26" fmla="*/ 384 w 917"/>
                <a:gd name="T27" fmla="*/ 10 h 1198"/>
                <a:gd name="T28" fmla="*/ 383 w 917"/>
                <a:gd name="T29" fmla="*/ 10 h 1198"/>
                <a:gd name="T30" fmla="*/ 383 w 917"/>
                <a:gd name="T31" fmla="*/ 10 h 1198"/>
                <a:gd name="T32" fmla="*/ 0 w 917"/>
                <a:gd name="T33" fmla="*/ 461 h 1198"/>
                <a:gd name="T34" fmla="*/ 120 w 917"/>
                <a:gd name="T35" fmla="*/ 765 h 1198"/>
                <a:gd name="T36" fmla="*/ 247 w 917"/>
                <a:gd name="T37" fmla="*/ 1033 h 1198"/>
                <a:gd name="T38" fmla="*/ 304 w 917"/>
                <a:gd name="T39" fmla="*/ 1108 h 1198"/>
                <a:gd name="T40" fmla="*/ 304 w 917"/>
                <a:gd name="T41" fmla="*/ 1198 h 1198"/>
                <a:gd name="T42" fmla="*/ 270 w 917"/>
                <a:gd name="T43" fmla="*/ 1198 h 1198"/>
                <a:gd name="T44" fmla="*/ 568 w 917"/>
                <a:gd name="T45" fmla="*/ 1198 h 1198"/>
                <a:gd name="T46" fmla="*/ 349 w 917"/>
                <a:gd name="T47" fmla="*/ 1198 h 1198"/>
                <a:gd name="T48" fmla="*/ 349 w 917"/>
                <a:gd name="T49" fmla="*/ 1114 h 1198"/>
                <a:gd name="T50" fmla="*/ 568 w 917"/>
                <a:gd name="T51" fmla="*/ 1114 h 1198"/>
                <a:gd name="T52" fmla="*/ 568 w 917"/>
                <a:gd name="T53" fmla="*/ 1198 h 1198"/>
                <a:gd name="T54" fmla="*/ 750 w 917"/>
                <a:gd name="T55" fmla="*/ 169 h 1198"/>
                <a:gd name="T56" fmla="*/ 872 w 917"/>
                <a:gd name="T57" fmla="*/ 462 h 1198"/>
                <a:gd name="T58" fmla="*/ 839 w 917"/>
                <a:gd name="T59" fmla="*/ 624 h 1198"/>
                <a:gd name="T60" fmla="*/ 769 w 917"/>
                <a:gd name="T61" fmla="*/ 737 h 1198"/>
                <a:gd name="T62" fmla="*/ 721 w 917"/>
                <a:gd name="T63" fmla="*/ 805 h 1198"/>
                <a:gd name="T64" fmla="*/ 663 w 917"/>
                <a:gd name="T65" fmla="*/ 916 h 1198"/>
                <a:gd name="T66" fmla="*/ 626 w 917"/>
                <a:gd name="T67" fmla="*/ 1030 h 1198"/>
                <a:gd name="T68" fmla="*/ 582 w 917"/>
                <a:gd name="T69" fmla="*/ 1069 h 1198"/>
                <a:gd name="T70" fmla="*/ 546 w 917"/>
                <a:gd name="T71" fmla="*/ 1069 h 1198"/>
                <a:gd name="T72" fmla="*/ 559 w 917"/>
                <a:gd name="T73" fmla="*/ 61 h 1198"/>
                <a:gd name="T74" fmla="*/ 750 w 917"/>
                <a:gd name="T75" fmla="*/ 169 h 1198"/>
                <a:gd name="T76" fmla="*/ 358 w 917"/>
                <a:gd name="T77" fmla="*/ 61 h 1198"/>
                <a:gd name="T78" fmla="*/ 338 w 917"/>
                <a:gd name="T79" fmla="*/ 183 h 1198"/>
                <a:gd name="T80" fmla="*/ 358 w 917"/>
                <a:gd name="T81" fmla="*/ 208 h 1198"/>
                <a:gd name="T82" fmla="*/ 383 w 917"/>
                <a:gd name="T83" fmla="*/ 189 h 1198"/>
                <a:gd name="T84" fmla="*/ 406 w 917"/>
                <a:gd name="T85" fmla="*/ 52 h 1198"/>
                <a:gd name="T86" fmla="*/ 407 w 917"/>
                <a:gd name="T87" fmla="*/ 52 h 1198"/>
                <a:gd name="T88" fmla="*/ 430 w 917"/>
                <a:gd name="T89" fmla="*/ 50 h 1198"/>
                <a:gd name="T90" fmla="*/ 431 w 917"/>
                <a:gd name="T91" fmla="*/ 50 h 1198"/>
                <a:gd name="T92" fmla="*/ 456 w 917"/>
                <a:gd name="T93" fmla="*/ 49 h 1198"/>
                <a:gd name="T94" fmla="*/ 485 w 917"/>
                <a:gd name="T95" fmla="*/ 50 h 1198"/>
                <a:gd name="T96" fmla="*/ 511 w 917"/>
                <a:gd name="T97" fmla="*/ 52 h 1198"/>
                <a:gd name="T98" fmla="*/ 500 w 917"/>
                <a:gd name="T99" fmla="*/ 1069 h 1198"/>
                <a:gd name="T100" fmla="*/ 417 w 917"/>
                <a:gd name="T101" fmla="*/ 1069 h 1198"/>
                <a:gd name="T102" fmla="*/ 371 w 917"/>
                <a:gd name="T103" fmla="*/ 292 h 1198"/>
                <a:gd name="T104" fmla="*/ 351 w 917"/>
                <a:gd name="T105" fmla="*/ 267 h 1198"/>
                <a:gd name="T106" fmla="*/ 326 w 917"/>
                <a:gd name="T107" fmla="*/ 287 h 1198"/>
                <a:gd name="T108" fmla="*/ 371 w 917"/>
                <a:gd name="T109" fmla="*/ 1069 h 1198"/>
                <a:gd name="T110" fmla="*/ 336 w 917"/>
                <a:gd name="T111" fmla="*/ 1069 h 1198"/>
                <a:gd name="T112" fmla="*/ 291 w 917"/>
                <a:gd name="T113" fmla="*/ 1029 h 1198"/>
                <a:gd name="T114" fmla="*/ 156 w 917"/>
                <a:gd name="T115" fmla="*/ 738 h 1198"/>
                <a:gd name="T116" fmla="*/ 45 w 917"/>
                <a:gd name="T117" fmla="*/ 461 h 1198"/>
                <a:gd name="T118" fmla="*/ 358 w 917"/>
                <a:gd name="T119" fmla="*/ 61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17" h="1198">
                  <a:moveTo>
                    <a:pt x="660" y="1198"/>
                  </a:moveTo>
                  <a:cubicBezTo>
                    <a:pt x="613" y="1198"/>
                    <a:pt x="613" y="1198"/>
                    <a:pt x="613" y="1198"/>
                  </a:cubicBezTo>
                  <a:cubicBezTo>
                    <a:pt x="613" y="1108"/>
                    <a:pt x="613" y="1108"/>
                    <a:pt x="613" y="1108"/>
                  </a:cubicBezTo>
                  <a:cubicBezTo>
                    <a:pt x="643" y="1097"/>
                    <a:pt x="666" y="1070"/>
                    <a:pt x="671" y="1036"/>
                  </a:cubicBezTo>
                  <a:cubicBezTo>
                    <a:pt x="675" y="1003"/>
                    <a:pt x="690" y="967"/>
                    <a:pt x="704" y="933"/>
                  </a:cubicBezTo>
                  <a:cubicBezTo>
                    <a:pt x="719" y="899"/>
                    <a:pt x="737" y="864"/>
                    <a:pt x="759" y="829"/>
                  </a:cubicBezTo>
                  <a:cubicBezTo>
                    <a:pt x="773" y="806"/>
                    <a:pt x="789" y="785"/>
                    <a:pt x="805" y="764"/>
                  </a:cubicBezTo>
                  <a:cubicBezTo>
                    <a:pt x="832" y="727"/>
                    <a:pt x="861" y="688"/>
                    <a:pt x="881" y="642"/>
                  </a:cubicBezTo>
                  <a:cubicBezTo>
                    <a:pt x="904" y="586"/>
                    <a:pt x="917" y="524"/>
                    <a:pt x="917" y="462"/>
                  </a:cubicBezTo>
                  <a:cubicBezTo>
                    <a:pt x="917" y="339"/>
                    <a:pt x="869" y="224"/>
                    <a:pt x="782" y="137"/>
                  </a:cubicBezTo>
                  <a:cubicBezTo>
                    <a:pt x="744" y="100"/>
                    <a:pt x="701" y="69"/>
                    <a:pt x="653" y="47"/>
                  </a:cubicBezTo>
                  <a:cubicBezTo>
                    <a:pt x="652" y="46"/>
                    <a:pt x="650" y="46"/>
                    <a:pt x="648" y="45"/>
                  </a:cubicBezTo>
                  <a:cubicBezTo>
                    <a:pt x="579" y="13"/>
                    <a:pt x="501" y="0"/>
                    <a:pt x="426" y="5"/>
                  </a:cubicBezTo>
                  <a:cubicBezTo>
                    <a:pt x="412" y="6"/>
                    <a:pt x="398" y="8"/>
                    <a:pt x="384" y="10"/>
                  </a:cubicBezTo>
                  <a:cubicBezTo>
                    <a:pt x="384" y="10"/>
                    <a:pt x="384" y="10"/>
                    <a:pt x="383" y="10"/>
                  </a:cubicBezTo>
                  <a:cubicBezTo>
                    <a:pt x="383" y="10"/>
                    <a:pt x="383" y="10"/>
                    <a:pt x="383" y="10"/>
                  </a:cubicBezTo>
                  <a:cubicBezTo>
                    <a:pt x="167" y="46"/>
                    <a:pt x="1" y="235"/>
                    <a:pt x="0" y="461"/>
                  </a:cubicBezTo>
                  <a:cubicBezTo>
                    <a:pt x="0" y="590"/>
                    <a:pt x="54" y="674"/>
                    <a:pt x="120" y="765"/>
                  </a:cubicBezTo>
                  <a:cubicBezTo>
                    <a:pt x="178" y="844"/>
                    <a:pt x="239" y="939"/>
                    <a:pt x="247" y="1033"/>
                  </a:cubicBezTo>
                  <a:cubicBezTo>
                    <a:pt x="250" y="1067"/>
                    <a:pt x="273" y="1096"/>
                    <a:pt x="304" y="1108"/>
                  </a:cubicBezTo>
                  <a:cubicBezTo>
                    <a:pt x="304" y="1198"/>
                    <a:pt x="304" y="1198"/>
                    <a:pt x="304" y="1198"/>
                  </a:cubicBezTo>
                  <a:cubicBezTo>
                    <a:pt x="270" y="1198"/>
                    <a:pt x="270" y="1198"/>
                    <a:pt x="270" y="1198"/>
                  </a:cubicBezTo>
                  <a:moveTo>
                    <a:pt x="568" y="1198"/>
                  </a:moveTo>
                  <a:cubicBezTo>
                    <a:pt x="349" y="1198"/>
                    <a:pt x="349" y="1198"/>
                    <a:pt x="349" y="1198"/>
                  </a:cubicBezTo>
                  <a:cubicBezTo>
                    <a:pt x="349" y="1114"/>
                    <a:pt x="349" y="1114"/>
                    <a:pt x="349" y="1114"/>
                  </a:cubicBezTo>
                  <a:cubicBezTo>
                    <a:pt x="568" y="1114"/>
                    <a:pt x="568" y="1114"/>
                    <a:pt x="568" y="1114"/>
                  </a:cubicBezTo>
                  <a:lnTo>
                    <a:pt x="568" y="1198"/>
                  </a:lnTo>
                  <a:close/>
                  <a:moveTo>
                    <a:pt x="750" y="169"/>
                  </a:moveTo>
                  <a:cubicBezTo>
                    <a:pt x="829" y="247"/>
                    <a:pt x="872" y="351"/>
                    <a:pt x="872" y="462"/>
                  </a:cubicBezTo>
                  <a:cubicBezTo>
                    <a:pt x="872" y="518"/>
                    <a:pt x="861" y="574"/>
                    <a:pt x="839" y="624"/>
                  </a:cubicBezTo>
                  <a:cubicBezTo>
                    <a:pt x="822" y="666"/>
                    <a:pt x="796" y="701"/>
                    <a:pt x="769" y="737"/>
                  </a:cubicBezTo>
                  <a:cubicBezTo>
                    <a:pt x="753" y="759"/>
                    <a:pt x="736" y="781"/>
                    <a:pt x="721" y="805"/>
                  </a:cubicBezTo>
                  <a:cubicBezTo>
                    <a:pt x="698" y="842"/>
                    <a:pt x="678" y="879"/>
                    <a:pt x="663" y="916"/>
                  </a:cubicBezTo>
                  <a:cubicBezTo>
                    <a:pt x="647" y="953"/>
                    <a:pt x="631" y="992"/>
                    <a:pt x="626" y="1030"/>
                  </a:cubicBezTo>
                  <a:cubicBezTo>
                    <a:pt x="623" y="1052"/>
                    <a:pt x="604" y="1069"/>
                    <a:pt x="582" y="1069"/>
                  </a:cubicBezTo>
                  <a:cubicBezTo>
                    <a:pt x="546" y="1069"/>
                    <a:pt x="546" y="1069"/>
                    <a:pt x="546" y="1069"/>
                  </a:cubicBezTo>
                  <a:cubicBezTo>
                    <a:pt x="647" y="650"/>
                    <a:pt x="594" y="246"/>
                    <a:pt x="559" y="61"/>
                  </a:cubicBezTo>
                  <a:cubicBezTo>
                    <a:pt x="630" y="79"/>
                    <a:pt x="696" y="116"/>
                    <a:pt x="750" y="169"/>
                  </a:cubicBezTo>
                  <a:close/>
                  <a:moveTo>
                    <a:pt x="358" y="61"/>
                  </a:moveTo>
                  <a:cubicBezTo>
                    <a:pt x="352" y="93"/>
                    <a:pt x="345" y="134"/>
                    <a:pt x="338" y="183"/>
                  </a:cubicBezTo>
                  <a:cubicBezTo>
                    <a:pt x="337" y="195"/>
                    <a:pt x="345" y="206"/>
                    <a:pt x="358" y="208"/>
                  </a:cubicBezTo>
                  <a:cubicBezTo>
                    <a:pt x="370" y="210"/>
                    <a:pt x="381" y="201"/>
                    <a:pt x="383" y="189"/>
                  </a:cubicBezTo>
                  <a:cubicBezTo>
                    <a:pt x="391" y="132"/>
                    <a:pt x="399" y="85"/>
                    <a:pt x="406" y="52"/>
                  </a:cubicBezTo>
                  <a:cubicBezTo>
                    <a:pt x="406" y="52"/>
                    <a:pt x="406" y="52"/>
                    <a:pt x="407" y="52"/>
                  </a:cubicBezTo>
                  <a:cubicBezTo>
                    <a:pt x="414" y="51"/>
                    <a:pt x="422" y="50"/>
                    <a:pt x="430" y="50"/>
                  </a:cubicBezTo>
                  <a:cubicBezTo>
                    <a:pt x="430" y="50"/>
                    <a:pt x="431" y="50"/>
                    <a:pt x="431" y="50"/>
                  </a:cubicBezTo>
                  <a:cubicBezTo>
                    <a:pt x="440" y="49"/>
                    <a:pt x="447" y="49"/>
                    <a:pt x="456" y="49"/>
                  </a:cubicBezTo>
                  <a:cubicBezTo>
                    <a:pt x="465" y="49"/>
                    <a:pt x="475" y="49"/>
                    <a:pt x="485" y="50"/>
                  </a:cubicBezTo>
                  <a:cubicBezTo>
                    <a:pt x="494" y="50"/>
                    <a:pt x="502" y="51"/>
                    <a:pt x="511" y="52"/>
                  </a:cubicBezTo>
                  <a:cubicBezTo>
                    <a:pt x="546" y="226"/>
                    <a:pt x="606" y="641"/>
                    <a:pt x="500" y="1069"/>
                  </a:cubicBezTo>
                  <a:cubicBezTo>
                    <a:pt x="417" y="1069"/>
                    <a:pt x="417" y="1069"/>
                    <a:pt x="417" y="1069"/>
                  </a:cubicBezTo>
                  <a:cubicBezTo>
                    <a:pt x="344" y="774"/>
                    <a:pt x="352" y="484"/>
                    <a:pt x="371" y="292"/>
                  </a:cubicBezTo>
                  <a:cubicBezTo>
                    <a:pt x="372" y="280"/>
                    <a:pt x="363" y="269"/>
                    <a:pt x="351" y="267"/>
                  </a:cubicBezTo>
                  <a:cubicBezTo>
                    <a:pt x="338" y="266"/>
                    <a:pt x="327" y="275"/>
                    <a:pt x="326" y="287"/>
                  </a:cubicBezTo>
                  <a:cubicBezTo>
                    <a:pt x="307" y="481"/>
                    <a:pt x="300" y="771"/>
                    <a:pt x="371" y="1069"/>
                  </a:cubicBezTo>
                  <a:cubicBezTo>
                    <a:pt x="336" y="1069"/>
                    <a:pt x="336" y="1069"/>
                    <a:pt x="336" y="1069"/>
                  </a:cubicBezTo>
                  <a:cubicBezTo>
                    <a:pt x="313" y="1069"/>
                    <a:pt x="293" y="1051"/>
                    <a:pt x="291" y="1029"/>
                  </a:cubicBezTo>
                  <a:cubicBezTo>
                    <a:pt x="282" y="924"/>
                    <a:pt x="218" y="823"/>
                    <a:pt x="156" y="738"/>
                  </a:cubicBezTo>
                  <a:cubicBezTo>
                    <a:pt x="93" y="652"/>
                    <a:pt x="45" y="576"/>
                    <a:pt x="45" y="461"/>
                  </a:cubicBezTo>
                  <a:cubicBezTo>
                    <a:pt x="45" y="269"/>
                    <a:pt x="179" y="106"/>
                    <a:pt x="358" y="61"/>
                  </a:cubicBezTo>
                  <a:close/>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grpSp>
      <p:sp>
        <p:nvSpPr>
          <p:cNvPr id="18" name="ZoneTexte 17"/>
          <p:cNvSpPr txBox="1"/>
          <p:nvPr/>
        </p:nvSpPr>
        <p:spPr>
          <a:xfrm>
            <a:off x="971600" y="771550"/>
            <a:ext cx="1512168" cy="180000"/>
          </a:xfrm>
          <a:prstGeom prst="rect">
            <a:avLst/>
          </a:prstGeom>
          <a:noFill/>
        </p:spPr>
        <p:txBody>
          <a:bodyPr wrap="square" lIns="72000" tIns="108000" rIns="72000" bIns="108000" rtlCol="0" anchor="ctr" anchorCtr="0">
            <a:noAutofit/>
          </a:bodyPr>
          <a:lstStyle/>
          <a:p>
            <a:pPr algn="ctr"/>
            <a:r>
              <a:rPr lang="fr-FR" sz="900" b="1" dirty="0" smtClean="0"/>
              <a:t>Parcours</a:t>
            </a:r>
          </a:p>
        </p:txBody>
      </p:sp>
      <p:sp>
        <p:nvSpPr>
          <p:cNvPr id="19" name="ZoneTexte 18"/>
          <p:cNvSpPr txBox="1"/>
          <p:nvPr/>
        </p:nvSpPr>
        <p:spPr>
          <a:xfrm>
            <a:off x="2555776" y="771550"/>
            <a:ext cx="1334144" cy="180000"/>
          </a:xfrm>
          <a:prstGeom prst="rect">
            <a:avLst/>
          </a:prstGeom>
          <a:noFill/>
        </p:spPr>
        <p:txBody>
          <a:bodyPr wrap="square" lIns="72000" tIns="108000" rIns="72000" bIns="108000" rtlCol="0" anchor="ctr" anchorCtr="0">
            <a:noAutofit/>
          </a:bodyPr>
          <a:lstStyle/>
          <a:p>
            <a:pPr algn="ctr"/>
            <a:r>
              <a:rPr lang="fr-FR" sz="900" b="1" dirty="0" smtClean="0"/>
              <a:t>Etapes du parcours</a:t>
            </a:r>
          </a:p>
        </p:txBody>
      </p:sp>
      <p:sp>
        <p:nvSpPr>
          <p:cNvPr id="20" name="ZoneTexte 19"/>
          <p:cNvSpPr txBox="1"/>
          <p:nvPr/>
        </p:nvSpPr>
        <p:spPr>
          <a:xfrm>
            <a:off x="4067944" y="771550"/>
            <a:ext cx="4824536" cy="180000"/>
          </a:xfrm>
          <a:prstGeom prst="rect">
            <a:avLst/>
          </a:prstGeom>
          <a:noFill/>
        </p:spPr>
        <p:txBody>
          <a:bodyPr wrap="square" lIns="72000" tIns="108000" rIns="72000" bIns="108000" rtlCol="0" anchor="ctr" anchorCtr="0">
            <a:noAutofit/>
          </a:bodyPr>
          <a:lstStyle/>
          <a:p>
            <a:pPr algn="ctr"/>
            <a:r>
              <a:rPr lang="fr-FR" sz="900" b="1" dirty="0" smtClean="0"/>
              <a:t>Cas d’usage</a:t>
            </a:r>
          </a:p>
        </p:txBody>
      </p:sp>
      <p:sp>
        <p:nvSpPr>
          <p:cNvPr id="21" name="Rectangle à coins arrondis 20"/>
          <p:cNvSpPr/>
          <p:nvPr/>
        </p:nvSpPr>
        <p:spPr>
          <a:xfrm>
            <a:off x="251520" y="1050694"/>
            <a:ext cx="631068" cy="1089007"/>
          </a:xfrm>
          <a:prstGeom prst="roundRect">
            <a:avLst/>
          </a:prstGeom>
          <a:no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rgbClr val="E73083"/>
                </a:solidFill>
              </a:rPr>
              <a:t>HDJ </a:t>
            </a:r>
          </a:p>
        </p:txBody>
      </p:sp>
      <p:sp>
        <p:nvSpPr>
          <p:cNvPr id="22" name="ZoneTexte 21"/>
          <p:cNvSpPr txBox="1"/>
          <p:nvPr/>
        </p:nvSpPr>
        <p:spPr>
          <a:xfrm>
            <a:off x="-9010" y="771550"/>
            <a:ext cx="1152128" cy="180000"/>
          </a:xfrm>
          <a:prstGeom prst="rect">
            <a:avLst/>
          </a:prstGeom>
          <a:noFill/>
        </p:spPr>
        <p:txBody>
          <a:bodyPr wrap="square" lIns="72000" tIns="108000" rIns="72000" bIns="108000" rtlCol="0" anchor="ctr" anchorCtr="0">
            <a:noAutofit/>
          </a:bodyPr>
          <a:lstStyle/>
          <a:p>
            <a:pPr algn="ctr"/>
            <a:r>
              <a:rPr lang="fr-FR" sz="900" b="1" dirty="0" smtClean="0"/>
              <a:t>Type de parcours</a:t>
            </a:r>
          </a:p>
        </p:txBody>
      </p:sp>
    </p:spTree>
    <p:extLst>
      <p:ext uri="{BB962C8B-B14F-4D97-AF65-F5344CB8AC3E}">
        <p14:creationId xmlns:p14="http://schemas.microsoft.com/office/powerpoint/2010/main" val="198988484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3">
            <a:extLst>
              <a:ext uri="{FF2B5EF4-FFF2-40B4-BE49-F238E27FC236}">
                <a16:creationId xmlns:a16="http://schemas.microsoft.com/office/drawing/2014/main" id="{F3C0873D-770F-4EC1-B755-BB669C7BD825}"/>
              </a:ext>
            </a:extLst>
          </p:cNvPr>
          <p:cNvSpPr txBox="1">
            <a:spLocks noGrp="1"/>
          </p:cNvSpPr>
          <p:nvPr>
            <p:ph type="title"/>
          </p:nvPr>
        </p:nvSpPr>
        <p:spPr>
          <a:xfrm>
            <a:off x="395536" y="121626"/>
            <a:ext cx="7933328" cy="505908"/>
          </a:xfrm>
          <a:prstGeom prst="rect">
            <a:avLst/>
          </a:prstGeom>
        </p:spPr>
        <p:txBody>
          <a:bodyPr vert="horz" wrap="square" lIns="0" tIns="13335" rIns="0" bIns="0" rtlCol="0">
            <a:spAutoFit/>
          </a:bodyPr>
          <a:lstStyle/>
          <a:p>
            <a:pPr marL="12700">
              <a:lnSpc>
                <a:spcPct val="100000"/>
              </a:lnSpc>
              <a:spcBef>
                <a:spcPts val="105"/>
              </a:spcBef>
            </a:pPr>
            <a:r>
              <a:rPr lang="fr-FR" sz="1800" dirty="0" smtClean="0">
                <a:solidFill>
                  <a:schemeClr val="bg2">
                    <a:lumMod val="50000"/>
                  </a:schemeClr>
                </a:solidFill>
              </a:rPr>
              <a:t>Focus sur un parcours SSR HDJ – Sortie d’hospitalisation </a:t>
            </a:r>
            <a:r>
              <a:rPr lang="fr-FR" sz="1800" dirty="0" smtClean="0"/>
              <a:t/>
            </a:r>
            <a:br>
              <a:rPr lang="fr-FR" sz="1800" dirty="0" smtClean="0"/>
            </a:br>
            <a:r>
              <a:rPr lang="fr-FR" sz="1400" dirty="0" smtClean="0"/>
              <a:t>Capacité d’alimenter en Y de manière automatique</a:t>
            </a:r>
            <a:endParaRPr sz="1600" dirty="0"/>
          </a:p>
        </p:txBody>
      </p:sp>
      <p:sp>
        <p:nvSpPr>
          <p:cNvPr id="29" name="Rectangle à coins arrondis 28"/>
          <p:cNvSpPr/>
          <p:nvPr/>
        </p:nvSpPr>
        <p:spPr>
          <a:xfrm>
            <a:off x="2375756" y="1004341"/>
            <a:ext cx="1512168" cy="990595"/>
          </a:xfrm>
          <a:prstGeom prst="roundRect">
            <a:avLst/>
          </a:prstGeom>
          <a:solidFill>
            <a:srgbClr val="2F75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Sortie d’hospitalisation </a:t>
            </a:r>
          </a:p>
        </p:txBody>
      </p:sp>
      <p:sp>
        <p:nvSpPr>
          <p:cNvPr id="31" name="Rectangle à coins arrondis 30"/>
          <p:cNvSpPr/>
          <p:nvPr/>
        </p:nvSpPr>
        <p:spPr>
          <a:xfrm>
            <a:off x="3995936" y="1005091"/>
            <a:ext cx="4968552" cy="990595"/>
          </a:xfrm>
          <a:prstGeom prst="roundRect">
            <a:avLst/>
          </a:prstGeom>
          <a:noFill/>
          <a:ln>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900" dirty="0" smtClean="0">
                <a:solidFill>
                  <a:schemeClr val="tx1"/>
                </a:solidFill>
              </a:rPr>
              <a:t>Transmission </a:t>
            </a:r>
            <a:r>
              <a:rPr lang="fr-FR" sz="900" dirty="0">
                <a:solidFill>
                  <a:schemeClr val="tx1"/>
                </a:solidFill>
              </a:rPr>
              <a:t>des documents suivants :</a:t>
            </a:r>
          </a:p>
          <a:p>
            <a:r>
              <a:rPr lang="fr-FR" sz="900" dirty="0">
                <a:solidFill>
                  <a:schemeClr val="tx1"/>
                </a:solidFill>
              </a:rPr>
              <a:t>- Lettre de liaison</a:t>
            </a:r>
          </a:p>
          <a:p>
            <a:r>
              <a:rPr lang="fr-FR" sz="900" dirty="0">
                <a:solidFill>
                  <a:schemeClr val="tx1"/>
                </a:solidFill>
              </a:rPr>
              <a:t>- Ordonnance de sortie (non signée)</a:t>
            </a:r>
          </a:p>
          <a:p>
            <a:r>
              <a:rPr lang="fr-FR" sz="900" dirty="0">
                <a:solidFill>
                  <a:schemeClr val="tx1"/>
                </a:solidFill>
              </a:rPr>
              <a:t>- Bulletin de situation</a:t>
            </a:r>
          </a:p>
          <a:p>
            <a:r>
              <a:rPr lang="fr-FR" sz="900" dirty="0">
                <a:solidFill>
                  <a:schemeClr val="tx1"/>
                </a:solidFill>
              </a:rPr>
              <a:t>- Agenda de la semaine (programme hebdomadaire de suivi d'HDJ - </a:t>
            </a:r>
            <a:r>
              <a:rPr lang="fr-FR" sz="900" dirty="0" err="1">
                <a:solidFill>
                  <a:schemeClr val="tx1"/>
                </a:solidFill>
              </a:rPr>
              <a:t>récap</a:t>
            </a:r>
            <a:r>
              <a:rPr lang="fr-FR" sz="900" dirty="0">
                <a:solidFill>
                  <a:schemeClr val="tx1"/>
                </a:solidFill>
              </a:rPr>
              <a:t> des rdv en PDF)</a:t>
            </a:r>
          </a:p>
          <a:p>
            <a:r>
              <a:rPr lang="fr-FR" sz="900" dirty="0">
                <a:solidFill>
                  <a:schemeClr val="tx1"/>
                </a:solidFill>
              </a:rPr>
              <a:t>- CR de visite à domicile</a:t>
            </a:r>
          </a:p>
          <a:p>
            <a:r>
              <a:rPr lang="fr-FR" sz="900" dirty="0" smtClean="0">
                <a:solidFill>
                  <a:schemeClr val="tx1"/>
                </a:solidFill>
              </a:rPr>
              <a:t>- </a:t>
            </a:r>
            <a:r>
              <a:rPr lang="fr-FR" sz="900" dirty="0">
                <a:solidFill>
                  <a:schemeClr val="tx1"/>
                </a:solidFill>
              </a:rPr>
              <a:t>Enquêtes de satisfaction</a:t>
            </a:r>
          </a:p>
        </p:txBody>
      </p:sp>
      <p:sp>
        <p:nvSpPr>
          <p:cNvPr id="27" name="Rectangle à coins arrondis 26"/>
          <p:cNvSpPr/>
          <p:nvPr/>
        </p:nvSpPr>
        <p:spPr>
          <a:xfrm>
            <a:off x="1043608" y="1004342"/>
            <a:ext cx="1224136" cy="990595"/>
          </a:xfrm>
          <a:prstGeom prst="roundRect">
            <a:avLst/>
          </a:prstGeom>
          <a:solidFill>
            <a:srgbClr val="E73083"/>
          </a:solid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Soins de suite et réadaptation</a:t>
            </a:r>
          </a:p>
        </p:txBody>
      </p:sp>
      <p:sp>
        <p:nvSpPr>
          <p:cNvPr id="5" name="Rectangle 4"/>
          <p:cNvSpPr/>
          <p:nvPr/>
        </p:nvSpPr>
        <p:spPr>
          <a:xfrm>
            <a:off x="63373" y="2453762"/>
            <a:ext cx="2880000" cy="1296000"/>
          </a:xfrm>
          <a:prstGeom prst="rect">
            <a:avLst/>
          </a:prstGeom>
          <a:ln w="9525">
            <a:solidFill>
              <a:schemeClr val="tx1"/>
            </a:solidFill>
          </a:ln>
        </p:spPr>
        <p:txBody>
          <a:bodyPr wrap="square">
            <a:spAutoFit/>
          </a:bodyPr>
          <a:lstStyle/>
          <a:p>
            <a:pPr>
              <a:defRPr/>
            </a:pPr>
            <a:r>
              <a:rPr lang="fr-FR" sz="900" b="1" dirty="0">
                <a:solidFill>
                  <a:srgbClr val="302D2C"/>
                </a:solidFill>
                <a:cs typeface="Calibri" panose="020F0502020204030204" pitchFamily="34" charset="0"/>
              </a:rPr>
              <a:t>7 patients intégrés dans l’expérimentation</a:t>
            </a:r>
          </a:p>
          <a:p>
            <a:pPr>
              <a:defRPr/>
            </a:pPr>
            <a:r>
              <a:rPr lang="fr-FR" sz="900" b="1" dirty="0">
                <a:solidFill>
                  <a:srgbClr val="302D2C"/>
                </a:solidFill>
                <a:cs typeface="Calibri" panose="020F0502020204030204" pitchFamily="34" charset="0"/>
              </a:rPr>
              <a:t>58 envois réalisés par MSS Citoyenne </a:t>
            </a:r>
            <a:r>
              <a:rPr lang="fr-FR" sz="900" dirty="0">
                <a:solidFill>
                  <a:srgbClr val="302D2C"/>
                </a:solidFill>
                <a:cs typeface="Calibri" panose="020F0502020204030204" pitchFamily="34" charset="0"/>
              </a:rPr>
              <a:t>: l’agenda de la semaine envoyée majoritairement (70%), suivi des lettres de liaison de </a:t>
            </a:r>
            <a:r>
              <a:rPr lang="fr-FR" sz="900" dirty="0" smtClean="0">
                <a:solidFill>
                  <a:srgbClr val="302D2C"/>
                </a:solidFill>
                <a:cs typeface="Calibri" panose="020F0502020204030204" pitchFamily="34" charset="0"/>
              </a:rPr>
              <a:t>sortie/d’entrée. </a:t>
            </a:r>
            <a:endParaRPr lang="fr-FR" sz="900" dirty="0">
              <a:solidFill>
                <a:srgbClr val="302D2C"/>
              </a:solidFill>
              <a:cs typeface="Calibri" panose="020F0502020204030204" pitchFamily="34" charset="0"/>
            </a:endParaRPr>
          </a:p>
        </p:txBody>
      </p:sp>
      <p:sp>
        <p:nvSpPr>
          <p:cNvPr id="6" name="Rectangle 5"/>
          <p:cNvSpPr/>
          <p:nvPr/>
        </p:nvSpPr>
        <p:spPr>
          <a:xfrm>
            <a:off x="3109935" y="2435332"/>
            <a:ext cx="2880000" cy="1296000"/>
          </a:xfrm>
          <a:prstGeom prst="rect">
            <a:avLst/>
          </a:prstGeom>
          <a:ln w="9525">
            <a:solidFill>
              <a:schemeClr val="tx1"/>
            </a:solidFill>
          </a:ln>
        </p:spPr>
        <p:txBody>
          <a:bodyPr wrap="square">
            <a:spAutoFit/>
          </a:bodyPr>
          <a:lstStyle/>
          <a:p>
            <a:pPr marL="171450" indent="-171450">
              <a:buFont typeface="Arial" panose="020B0604020202020204" pitchFamily="34" charset="0"/>
              <a:buChar char="•"/>
            </a:pPr>
            <a:r>
              <a:rPr lang="fr-FR" sz="900" dirty="0" smtClean="0"/>
              <a:t>Des </a:t>
            </a:r>
            <a:r>
              <a:rPr lang="fr-FR" sz="900" dirty="0"/>
              <a:t>difficultés à convaincre de participer à l'expérimentation (peur de piratage, peur de ne pas comprendre, </a:t>
            </a:r>
            <a:r>
              <a:rPr lang="fr-FR" sz="900" dirty="0" err="1"/>
              <a:t>patientelle</a:t>
            </a:r>
            <a:r>
              <a:rPr lang="fr-FR" sz="900" dirty="0"/>
              <a:t> </a:t>
            </a:r>
            <a:r>
              <a:rPr lang="fr-FR" sz="900" dirty="0" err="1"/>
              <a:t>agée</a:t>
            </a:r>
            <a:r>
              <a:rPr lang="fr-FR" sz="900" dirty="0"/>
              <a:t>)</a:t>
            </a:r>
          </a:p>
          <a:p>
            <a:pPr marL="171450" indent="-171450">
              <a:buFont typeface="Arial" panose="020B0604020202020204" pitchFamily="34" charset="0"/>
              <a:buChar char="•"/>
            </a:pPr>
            <a:r>
              <a:rPr lang="fr-FR" sz="900" dirty="0" smtClean="0"/>
              <a:t>Appel au </a:t>
            </a:r>
            <a:r>
              <a:rPr lang="fr-FR" sz="900" dirty="0" err="1" smtClean="0"/>
              <a:t>téléservice</a:t>
            </a:r>
            <a:r>
              <a:rPr lang="fr-FR" sz="900" dirty="0" smtClean="0"/>
              <a:t> </a:t>
            </a:r>
            <a:r>
              <a:rPr lang="fr-FR" sz="900" dirty="0" err="1" smtClean="0"/>
              <a:t>INSi</a:t>
            </a:r>
            <a:r>
              <a:rPr lang="fr-FR" sz="900" dirty="0" smtClean="0"/>
              <a:t> : certains ne retrouve pas d'INS</a:t>
            </a:r>
          </a:p>
          <a:p>
            <a:pPr marL="171450" indent="-171450">
              <a:buFont typeface="Arial" panose="020B0604020202020204" pitchFamily="34" charset="0"/>
              <a:buChar char="•"/>
            </a:pPr>
            <a:r>
              <a:rPr lang="fr-FR" sz="900" dirty="0" smtClean="0"/>
              <a:t>patientèle </a:t>
            </a:r>
            <a:r>
              <a:rPr lang="fr-FR" sz="900" dirty="0"/>
              <a:t>assez âgée non à l'aise avec le numérique/nouvelle technologie + nécessité de recevoir un code à chaque connexion qui leur semble lourd</a:t>
            </a:r>
          </a:p>
        </p:txBody>
      </p:sp>
      <p:grpSp>
        <p:nvGrpSpPr>
          <p:cNvPr id="2" name="Groupe 1"/>
          <p:cNvGrpSpPr/>
          <p:nvPr/>
        </p:nvGrpSpPr>
        <p:grpSpPr>
          <a:xfrm>
            <a:off x="0" y="3939902"/>
            <a:ext cx="9144000" cy="629057"/>
            <a:chOff x="0" y="3867893"/>
            <a:chExt cx="9144000" cy="629057"/>
          </a:xfrm>
        </p:grpSpPr>
        <p:sp>
          <p:nvSpPr>
            <p:cNvPr id="12" name="Flèche : droite 4">
              <a:extLst>
                <a:ext uri="{FF2B5EF4-FFF2-40B4-BE49-F238E27FC236}">
                  <a16:creationId xmlns:a16="http://schemas.microsoft.com/office/drawing/2014/main" id="{0C1AA087-1A52-41C1-9DD3-A1255C911B5C}"/>
                </a:ext>
              </a:extLst>
            </p:cNvPr>
            <p:cNvSpPr/>
            <p:nvPr/>
          </p:nvSpPr>
          <p:spPr>
            <a:xfrm>
              <a:off x="0" y="4055101"/>
              <a:ext cx="9144000" cy="316849"/>
            </a:xfrm>
            <a:prstGeom prst="rightArrow">
              <a:avLst>
                <a:gd name="adj1" fmla="val 50000"/>
                <a:gd name="adj2" fmla="val 29112"/>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TextBox 27">
              <a:extLst>
                <a:ext uri="{FF2B5EF4-FFF2-40B4-BE49-F238E27FC236}">
                  <a16:creationId xmlns:a16="http://schemas.microsoft.com/office/drawing/2014/main" id="{C50237CD-BC6F-4040-8B58-D5F678192C07}"/>
                </a:ext>
              </a:extLst>
            </p:cNvPr>
            <p:cNvSpPr txBox="1"/>
            <p:nvPr/>
          </p:nvSpPr>
          <p:spPr>
            <a:xfrm>
              <a:off x="154894" y="3867895"/>
              <a:ext cx="1536786" cy="612000"/>
            </a:xfrm>
            <a:prstGeom prst="rect">
              <a:avLst/>
            </a:prstGeom>
            <a:solidFill>
              <a:schemeClr val="bg2">
                <a:lumMod val="20000"/>
                <a:lumOff val="80000"/>
              </a:schemeClr>
            </a:solidFill>
          </p:spPr>
          <p:txBody>
            <a:bodyPr vert="horz" wrap="square" lIns="90000" tIns="90000" rIns="90000" bIns="90000" rtlCol="0">
              <a:noAutofit/>
            </a:bodyPr>
            <a:lstStyle/>
            <a:p>
              <a:r>
                <a:rPr lang="fr-FR" sz="800" b="1" dirty="0">
                  <a:solidFill>
                    <a:srgbClr val="302D2C"/>
                  </a:solidFill>
                  <a:cs typeface="Calibri" panose="020F0502020204030204" pitchFamily="34" charset="0"/>
                </a:rPr>
                <a:t>Identification</a:t>
              </a:r>
              <a:r>
                <a:rPr lang="fr-FR" sz="800" dirty="0">
                  <a:solidFill>
                    <a:srgbClr val="302D2C"/>
                  </a:solidFill>
                  <a:cs typeface="Calibri" panose="020F0502020204030204" pitchFamily="34" charset="0"/>
                </a:rPr>
                <a:t> </a:t>
              </a:r>
              <a:r>
                <a:rPr lang="fr-FR" sz="800" dirty="0" smtClean="0">
                  <a:solidFill>
                    <a:srgbClr val="302D2C"/>
                  </a:solidFill>
                  <a:cs typeface="Calibri" panose="020F0502020204030204" pitchFamily="34" charset="0"/>
                </a:rPr>
                <a:t>de </a:t>
              </a:r>
              <a:r>
                <a:rPr lang="fr-FR" sz="800" b="1" dirty="0">
                  <a:solidFill>
                    <a:srgbClr val="302D2C"/>
                  </a:solidFill>
                  <a:cs typeface="Calibri" panose="020F0502020204030204" pitchFamily="34" charset="0"/>
                </a:rPr>
                <a:t>patients ayant une adresse mail </a:t>
              </a:r>
              <a:r>
                <a:rPr lang="fr-FR" sz="800" dirty="0">
                  <a:solidFill>
                    <a:srgbClr val="302D2C"/>
                  </a:solidFill>
                  <a:cs typeface="Calibri" panose="020F0502020204030204" pitchFamily="34" charset="0"/>
                </a:rPr>
                <a:t>afin de </a:t>
              </a:r>
              <a:r>
                <a:rPr lang="fr-FR" sz="800" b="1" dirty="0">
                  <a:solidFill>
                    <a:srgbClr val="302D2C"/>
                  </a:solidFill>
                  <a:cs typeface="Calibri" panose="020F0502020204030204" pitchFamily="34" charset="0"/>
                </a:rPr>
                <a:t>cibler une patientèle à l’aise avec </a:t>
              </a:r>
              <a:r>
                <a:rPr lang="fr-FR" sz="800" b="1" dirty="0" smtClean="0">
                  <a:solidFill>
                    <a:srgbClr val="302D2C"/>
                  </a:solidFill>
                  <a:cs typeface="Calibri" panose="020F0502020204030204" pitchFamily="34" charset="0"/>
                </a:rPr>
                <a:t>le numérique</a:t>
              </a:r>
              <a:endParaRPr lang="fr-FR" sz="800" b="1" dirty="0">
                <a:solidFill>
                  <a:srgbClr val="302D2C"/>
                </a:solidFill>
                <a:cs typeface="Calibri" panose="020F0502020204030204" pitchFamily="34" charset="0"/>
              </a:endParaRPr>
            </a:p>
          </p:txBody>
        </p:sp>
        <p:sp>
          <p:nvSpPr>
            <p:cNvPr id="14" name="TextBox 39">
              <a:extLst>
                <a:ext uri="{FF2B5EF4-FFF2-40B4-BE49-F238E27FC236}">
                  <a16:creationId xmlns:a16="http://schemas.microsoft.com/office/drawing/2014/main" id="{DB6EB0AB-6CD7-4659-B100-413034647E93}"/>
                </a:ext>
              </a:extLst>
            </p:cNvPr>
            <p:cNvSpPr txBox="1"/>
            <p:nvPr/>
          </p:nvSpPr>
          <p:spPr>
            <a:xfrm>
              <a:off x="1799840" y="3884950"/>
              <a:ext cx="1332000" cy="612000"/>
            </a:xfrm>
            <a:prstGeom prst="rect">
              <a:avLst/>
            </a:prstGeom>
            <a:solidFill>
              <a:schemeClr val="bg2">
                <a:lumMod val="20000"/>
                <a:lumOff val="80000"/>
              </a:schemeClr>
            </a:solidFill>
          </p:spPr>
          <p:txBody>
            <a:bodyPr vert="horz" wrap="square" lIns="90000" tIns="90000" rIns="90000" bIns="90000" rtlCol="0">
              <a:noAutofit/>
            </a:bodyPr>
            <a:lstStyle/>
            <a:p>
              <a:r>
                <a:rPr lang="fr-FR" sz="800" b="1" dirty="0">
                  <a:solidFill>
                    <a:srgbClr val="302D2C"/>
                  </a:solidFill>
                  <a:cs typeface="Calibri" panose="020F0502020204030204" pitchFamily="34" charset="0"/>
                </a:rPr>
                <a:t>Complétude du questionnaire par le patient </a:t>
              </a:r>
              <a:r>
                <a:rPr lang="fr-FR" sz="800" dirty="0">
                  <a:solidFill>
                    <a:srgbClr val="302D2C"/>
                  </a:solidFill>
                  <a:cs typeface="Calibri" panose="020F0502020204030204" pitchFamily="34" charset="0"/>
                </a:rPr>
                <a:t>avant le RDV avec l’IDE HDJ</a:t>
              </a:r>
            </a:p>
          </p:txBody>
        </p:sp>
        <p:sp>
          <p:nvSpPr>
            <p:cNvPr id="15" name="TextBox 40">
              <a:extLst>
                <a:ext uri="{FF2B5EF4-FFF2-40B4-BE49-F238E27FC236}">
                  <a16:creationId xmlns:a16="http://schemas.microsoft.com/office/drawing/2014/main" id="{914A4405-3697-4B64-97B8-F29DD96697B5}"/>
                </a:ext>
              </a:extLst>
            </p:cNvPr>
            <p:cNvSpPr txBox="1"/>
            <p:nvPr/>
          </p:nvSpPr>
          <p:spPr>
            <a:xfrm>
              <a:off x="3240000" y="3871598"/>
              <a:ext cx="1332000" cy="612000"/>
            </a:xfrm>
            <a:prstGeom prst="rect">
              <a:avLst/>
            </a:prstGeom>
            <a:solidFill>
              <a:schemeClr val="bg2">
                <a:lumMod val="20000"/>
                <a:lumOff val="80000"/>
              </a:schemeClr>
            </a:solidFill>
          </p:spPr>
          <p:txBody>
            <a:bodyPr vert="horz" wrap="square" lIns="90000" tIns="90000" rIns="90000" bIns="90000" rtlCol="0">
              <a:noAutofit/>
            </a:bodyPr>
            <a:lstStyle/>
            <a:p>
              <a:r>
                <a:rPr lang="fr-FR" sz="800" b="1" dirty="0">
                  <a:solidFill>
                    <a:srgbClr val="302D2C"/>
                  </a:solidFill>
                  <a:cs typeface="Calibri" panose="020F0502020204030204" pitchFamily="34" charset="0"/>
                </a:rPr>
                <a:t>Présentation de MES / MSS </a:t>
              </a:r>
              <a:r>
                <a:rPr lang="fr-FR" sz="800" dirty="0">
                  <a:solidFill>
                    <a:srgbClr val="302D2C"/>
                  </a:solidFill>
                  <a:cs typeface="Calibri" panose="020F0502020204030204" pitchFamily="34" charset="0"/>
                </a:rPr>
                <a:t>à l’oral par l’IDE HDJ et </a:t>
              </a:r>
              <a:r>
                <a:rPr lang="fr-FR" sz="800" b="1" dirty="0">
                  <a:solidFill>
                    <a:srgbClr val="302D2C"/>
                  </a:solidFill>
                  <a:cs typeface="Calibri" panose="020F0502020204030204" pitchFamily="34" charset="0"/>
                </a:rPr>
                <a:t>échange sur l’enquête </a:t>
              </a:r>
              <a:r>
                <a:rPr lang="fr-FR" sz="800" dirty="0">
                  <a:solidFill>
                    <a:srgbClr val="302D2C"/>
                  </a:solidFill>
                  <a:cs typeface="Calibri" panose="020F0502020204030204" pitchFamily="34" charset="0"/>
                </a:rPr>
                <a:t>avec le patient </a:t>
              </a:r>
              <a:endParaRPr lang="fr-FR" sz="800" b="1" dirty="0">
                <a:solidFill>
                  <a:srgbClr val="302D2C"/>
                </a:solidFill>
                <a:cs typeface="Calibri" panose="020F0502020204030204" pitchFamily="34" charset="0"/>
              </a:endParaRPr>
            </a:p>
          </p:txBody>
        </p:sp>
        <p:sp>
          <p:nvSpPr>
            <p:cNvPr id="17" name="TextBox 43">
              <a:extLst>
                <a:ext uri="{FF2B5EF4-FFF2-40B4-BE49-F238E27FC236}">
                  <a16:creationId xmlns:a16="http://schemas.microsoft.com/office/drawing/2014/main" id="{38347CA6-E747-4D22-AC5B-7E0D47F025FA}"/>
                </a:ext>
              </a:extLst>
            </p:cNvPr>
            <p:cNvSpPr txBox="1"/>
            <p:nvPr/>
          </p:nvSpPr>
          <p:spPr>
            <a:xfrm>
              <a:off x="4680160" y="3867894"/>
              <a:ext cx="1332000" cy="612000"/>
            </a:xfrm>
            <a:prstGeom prst="rect">
              <a:avLst/>
            </a:prstGeom>
            <a:solidFill>
              <a:schemeClr val="bg2">
                <a:lumMod val="20000"/>
                <a:lumOff val="80000"/>
              </a:schemeClr>
            </a:solidFill>
          </p:spPr>
          <p:txBody>
            <a:bodyPr vert="horz" wrap="square" lIns="90000" tIns="90000" rIns="90000" bIns="90000" rtlCol="0">
              <a:noAutofit/>
            </a:bodyPr>
            <a:lstStyle/>
            <a:p>
              <a:r>
                <a:rPr lang="fr-FR" sz="800" b="1" dirty="0">
                  <a:solidFill>
                    <a:srgbClr val="302D2C"/>
                  </a:solidFill>
                  <a:cs typeface="Calibri" panose="020F0502020204030204" pitchFamily="34" charset="0"/>
                </a:rPr>
                <a:t>Intégration du patient </a:t>
              </a:r>
              <a:r>
                <a:rPr lang="fr-FR" sz="800" dirty="0">
                  <a:solidFill>
                    <a:srgbClr val="302D2C"/>
                  </a:solidFill>
                  <a:cs typeface="Calibri" panose="020F0502020204030204" pitchFamily="34" charset="0"/>
                </a:rPr>
                <a:t>dans l’expérimentation s’il l’accepte</a:t>
              </a:r>
              <a:endParaRPr lang="fr-FR" sz="800" b="1" dirty="0">
                <a:solidFill>
                  <a:srgbClr val="302D2C"/>
                </a:solidFill>
                <a:cs typeface="Calibri" panose="020F0502020204030204" pitchFamily="34" charset="0"/>
              </a:endParaRPr>
            </a:p>
          </p:txBody>
        </p:sp>
        <p:sp>
          <p:nvSpPr>
            <p:cNvPr id="18" name="TextBox 46">
              <a:extLst>
                <a:ext uri="{FF2B5EF4-FFF2-40B4-BE49-F238E27FC236}">
                  <a16:creationId xmlns:a16="http://schemas.microsoft.com/office/drawing/2014/main" id="{7165490E-49C7-421A-B977-BC860E4D2EDE}"/>
                </a:ext>
              </a:extLst>
            </p:cNvPr>
            <p:cNvSpPr txBox="1"/>
            <p:nvPr/>
          </p:nvSpPr>
          <p:spPr>
            <a:xfrm>
              <a:off x="6120320" y="3867893"/>
              <a:ext cx="1332000" cy="612000"/>
            </a:xfrm>
            <a:prstGeom prst="rect">
              <a:avLst/>
            </a:prstGeom>
            <a:solidFill>
              <a:schemeClr val="bg2">
                <a:lumMod val="20000"/>
                <a:lumOff val="80000"/>
              </a:schemeClr>
            </a:solidFill>
          </p:spPr>
          <p:txBody>
            <a:bodyPr vert="horz" wrap="square" lIns="90000" tIns="90000" rIns="90000" bIns="90000" rtlCol="0">
              <a:noAutofit/>
            </a:bodyPr>
            <a:lstStyle/>
            <a:p>
              <a:r>
                <a:rPr lang="fr-FR" sz="800" b="1" dirty="0">
                  <a:solidFill>
                    <a:srgbClr val="302D2C"/>
                  </a:solidFill>
                  <a:cs typeface="Calibri" panose="020F0502020204030204" pitchFamily="34" charset="0"/>
                </a:rPr>
                <a:t>Envoi des </a:t>
              </a:r>
              <a:r>
                <a:rPr lang="fr-FR" sz="800" b="1" dirty="0" smtClean="0">
                  <a:solidFill>
                    <a:srgbClr val="302D2C"/>
                  </a:solidFill>
                  <a:cs typeface="Calibri" panose="020F0502020204030204" pitchFamily="34" charset="0"/>
                </a:rPr>
                <a:t>documents via PFI </a:t>
              </a:r>
              <a:r>
                <a:rPr lang="fr-FR" sz="800" dirty="0" smtClean="0">
                  <a:solidFill>
                    <a:srgbClr val="302D2C"/>
                  </a:solidFill>
                  <a:cs typeface="Calibri" panose="020F0502020204030204" pitchFamily="34" charset="0"/>
                </a:rPr>
                <a:t>au </a:t>
              </a:r>
              <a:r>
                <a:rPr lang="fr-FR" sz="800" dirty="0">
                  <a:solidFill>
                    <a:srgbClr val="302D2C"/>
                  </a:solidFill>
                  <a:cs typeface="Calibri" panose="020F0502020204030204" pitchFamily="34" charset="0"/>
                </a:rPr>
                <a:t>patient par le secrétariat médical</a:t>
              </a:r>
              <a:endParaRPr lang="fr-FR" sz="800" b="1" dirty="0">
                <a:solidFill>
                  <a:srgbClr val="302D2C"/>
                </a:solidFill>
                <a:cs typeface="Calibri" panose="020F0502020204030204" pitchFamily="34" charset="0"/>
              </a:endParaRPr>
            </a:p>
          </p:txBody>
        </p:sp>
        <p:sp>
          <p:nvSpPr>
            <p:cNvPr id="19" name="TextBox 46">
              <a:extLst>
                <a:ext uri="{FF2B5EF4-FFF2-40B4-BE49-F238E27FC236}">
                  <a16:creationId xmlns:a16="http://schemas.microsoft.com/office/drawing/2014/main" id="{0D3F7194-7E88-4AA0-8764-8E612E715AFE}"/>
                </a:ext>
              </a:extLst>
            </p:cNvPr>
            <p:cNvSpPr txBox="1"/>
            <p:nvPr/>
          </p:nvSpPr>
          <p:spPr>
            <a:xfrm>
              <a:off x="7560480" y="3884950"/>
              <a:ext cx="1332000" cy="612000"/>
            </a:xfrm>
            <a:prstGeom prst="rect">
              <a:avLst/>
            </a:prstGeom>
            <a:solidFill>
              <a:schemeClr val="bg2">
                <a:lumMod val="20000"/>
                <a:lumOff val="80000"/>
              </a:schemeClr>
            </a:solidFill>
          </p:spPr>
          <p:txBody>
            <a:bodyPr vert="horz" wrap="square" lIns="90000" tIns="90000" rIns="90000" bIns="90000" rtlCol="0">
              <a:noAutofit/>
            </a:bodyPr>
            <a:lstStyle/>
            <a:p>
              <a:r>
                <a:rPr lang="fr-FR" sz="800" b="1" dirty="0">
                  <a:solidFill>
                    <a:srgbClr val="302D2C"/>
                  </a:solidFill>
                  <a:cs typeface="Calibri" panose="020F0502020204030204" pitchFamily="34" charset="0"/>
                </a:rPr>
                <a:t>Confirmation par le patient </a:t>
              </a:r>
              <a:r>
                <a:rPr lang="fr-FR" sz="800" dirty="0">
                  <a:solidFill>
                    <a:srgbClr val="302D2C"/>
                  </a:solidFill>
                  <a:cs typeface="Calibri" panose="020F0502020204030204" pitchFamily="34" charset="0"/>
                </a:rPr>
                <a:t>de l’accès à MES / MSS et aux documents</a:t>
              </a:r>
              <a:endParaRPr lang="fr-FR" sz="800" b="1" dirty="0">
                <a:solidFill>
                  <a:srgbClr val="302D2C"/>
                </a:solidFill>
                <a:cs typeface="Calibri" panose="020F0502020204030204" pitchFamily="34" charset="0"/>
              </a:endParaRPr>
            </a:p>
          </p:txBody>
        </p:sp>
      </p:grpSp>
      <p:sp>
        <p:nvSpPr>
          <p:cNvPr id="3" name="Rectangle 2"/>
          <p:cNvSpPr/>
          <p:nvPr/>
        </p:nvSpPr>
        <p:spPr>
          <a:xfrm>
            <a:off x="6156496" y="2427734"/>
            <a:ext cx="2880000" cy="1296000"/>
          </a:xfrm>
          <a:prstGeom prst="rect">
            <a:avLst/>
          </a:prstGeom>
          <a:ln w="9525">
            <a:solidFill>
              <a:schemeClr val="tx1"/>
            </a:solidFill>
          </a:ln>
        </p:spPr>
        <p:txBody>
          <a:bodyPr wrap="square">
            <a:spAutoFit/>
          </a:bodyPr>
          <a:lstStyle/>
          <a:p>
            <a:pPr marL="171450" indent="-171450">
              <a:buFont typeface="Arial" panose="020B0604020202020204" pitchFamily="34" charset="0"/>
              <a:buChar char="•"/>
            </a:pPr>
            <a:r>
              <a:rPr lang="fr-FR" sz="900" dirty="0" smtClean="0"/>
              <a:t>Intérêt </a:t>
            </a:r>
            <a:r>
              <a:rPr lang="fr-FR" sz="900" dirty="0"/>
              <a:t>fort pour l'agrégateur </a:t>
            </a:r>
            <a:r>
              <a:rPr lang="fr-FR" sz="900" dirty="0" smtClean="0"/>
              <a:t>d'agenda</a:t>
            </a:r>
          </a:p>
          <a:p>
            <a:pPr marL="171450" indent="-171450">
              <a:buFont typeface="Arial" panose="020B0604020202020204" pitchFamily="34" charset="0"/>
              <a:buChar char="•"/>
            </a:pPr>
            <a:r>
              <a:rPr lang="fr-FR" sz="900" dirty="0" smtClean="0"/>
              <a:t>Intérêt pour un </a:t>
            </a:r>
            <a:r>
              <a:rPr lang="fr-FR" sz="900" dirty="0"/>
              <a:t>formulaire type </a:t>
            </a:r>
            <a:r>
              <a:rPr lang="fr-FR" sz="900" dirty="0" smtClean="0"/>
              <a:t>afin de </a:t>
            </a:r>
            <a:r>
              <a:rPr lang="fr-FR" sz="900" dirty="0"/>
              <a:t>proposer aux patients d'être inclus dans le périmètre de </a:t>
            </a:r>
            <a:r>
              <a:rPr lang="fr-FR" sz="900" dirty="0" smtClean="0"/>
              <a:t>l'expérimentation</a:t>
            </a:r>
          </a:p>
          <a:p>
            <a:pPr marL="171450" indent="-171450">
              <a:buFont typeface="Arial" panose="020B0604020202020204" pitchFamily="34" charset="0"/>
              <a:buChar char="•"/>
            </a:pPr>
            <a:r>
              <a:rPr lang="fr-FR" sz="900" dirty="0" smtClean="0"/>
              <a:t>Pouvoir </a:t>
            </a:r>
            <a:r>
              <a:rPr lang="fr-FR" sz="900" dirty="0"/>
              <a:t>inclure la signature numérique du praticien pour signer les ordonnances de sortie (test de signer, numériser et transmettre manuellement le temps de l'expérimentation</a:t>
            </a:r>
            <a:r>
              <a:rPr lang="fr-FR" sz="900" dirty="0" smtClean="0"/>
              <a:t>)</a:t>
            </a:r>
            <a:endParaRPr lang="fr-FR" sz="900" dirty="0"/>
          </a:p>
        </p:txBody>
      </p:sp>
      <p:sp>
        <p:nvSpPr>
          <p:cNvPr id="21" name="Freeform 52"/>
          <p:cNvSpPr>
            <a:spLocks noEditPoints="1"/>
          </p:cNvSpPr>
          <p:nvPr/>
        </p:nvSpPr>
        <p:spPr bwMode="auto">
          <a:xfrm>
            <a:off x="1262828" y="2067734"/>
            <a:ext cx="396000" cy="360000"/>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solidFill>
            <a:srgbClr val="2F75B5"/>
          </a:solid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22" name="Freeform 52"/>
          <p:cNvSpPr>
            <a:spLocks noEditPoints="1"/>
          </p:cNvSpPr>
          <p:nvPr/>
        </p:nvSpPr>
        <p:spPr bwMode="auto">
          <a:xfrm rot="11999658">
            <a:off x="4378609" y="2052539"/>
            <a:ext cx="396000" cy="360000"/>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solidFill>
            <a:srgbClr val="2F75B5"/>
          </a:solid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grpSp>
        <p:nvGrpSpPr>
          <p:cNvPr id="23" name="Groupe 22"/>
          <p:cNvGrpSpPr>
            <a:grpSpLocks noChangeAspect="1"/>
          </p:cNvGrpSpPr>
          <p:nvPr/>
        </p:nvGrpSpPr>
        <p:grpSpPr>
          <a:xfrm>
            <a:off x="7494390" y="2067694"/>
            <a:ext cx="193984" cy="324000"/>
            <a:chOff x="5205413" y="1941513"/>
            <a:chExt cx="1776413" cy="2967038"/>
          </a:xfrm>
          <a:solidFill>
            <a:srgbClr val="2F75B5"/>
          </a:solidFill>
        </p:grpSpPr>
        <p:sp>
          <p:nvSpPr>
            <p:cNvPr id="24" name="Freeform 5"/>
            <p:cNvSpPr>
              <a:spLocks noEditPoints="1"/>
            </p:cNvSpPr>
            <p:nvPr/>
          </p:nvSpPr>
          <p:spPr bwMode="auto">
            <a:xfrm>
              <a:off x="5635625" y="4249738"/>
              <a:ext cx="941388" cy="658813"/>
            </a:xfrm>
            <a:custGeom>
              <a:avLst/>
              <a:gdLst>
                <a:gd name="T0" fmla="*/ 346 w 486"/>
                <a:gd name="T1" fmla="*/ 0 h 342"/>
                <a:gd name="T2" fmla="*/ 48 w 486"/>
                <a:gd name="T3" fmla="*/ 0 h 342"/>
                <a:gd name="T4" fmla="*/ 0 w 486"/>
                <a:gd name="T5" fmla="*/ 47 h 342"/>
                <a:gd name="T6" fmla="*/ 0 w 486"/>
                <a:gd name="T7" fmla="*/ 93 h 342"/>
                <a:gd name="T8" fmla="*/ 26 w 486"/>
                <a:gd name="T9" fmla="*/ 135 h 342"/>
                <a:gd name="T10" fmla="*/ 26 w 486"/>
                <a:gd name="T11" fmla="*/ 279 h 342"/>
                <a:gd name="T12" fmla="*/ 89 w 486"/>
                <a:gd name="T13" fmla="*/ 342 h 342"/>
                <a:gd name="T14" fmla="*/ 110 w 486"/>
                <a:gd name="T15" fmla="*/ 342 h 342"/>
                <a:gd name="T16" fmla="*/ 132 w 486"/>
                <a:gd name="T17" fmla="*/ 320 h 342"/>
                <a:gd name="T18" fmla="*/ 110 w 486"/>
                <a:gd name="T19" fmla="*/ 297 h 342"/>
                <a:gd name="T20" fmla="*/ 89 w 486"/>
                <a:gd name="T21" fmla="*/ 297 h 342"/>
                <a:gd name="T22" fmla="*/ 71 w 486"/>
                <a:gd name="T23" fmla="*/ 279 h 342"/>
                <a:gd name="T24" fmla="*/ 71 w 486"/>
                <a:gd name="T25" fmla="*/ 141 h 342"/>
                <a:gd name="T26" fmla="*/ 403 w 486"/>
                <a:gd name="T27" fmla="*/ 141 h 342"/>
                <a:gd name="T28" fmla="*/ 403 w 486"/>
                <a:gd name="T29" fmla="*/ 279 h 342"/>
                <a:gd name="T30" fmla="*/ 385 w 486"/>
                <a:gd name="T31" fmla="*/ 297 h 342"/>
                <a:gd name="T32" fmla="*/ 214 w 486"/>
                <a:gd name="T33" fmla="*/ 297 h 342"/>
                <a:gd name="T34" fmla="*/ 191 w 486"/>
                <a:gd name="T35" fmla="*/ 320 h 342"/>
                <a:gd name="T36" fmla="*/ 214 w 486"/>
                <a:gd name="T37" fmla="*/ 342 h 342"/>
                <a:gd name="T38" fmla="*/ 385 w 486"/>
                <a:gd name="T39" fmla="*/ 342 h 342"/>
                <a:gd name="T40" fmla="*/ 448 w 486"/>
                <a:gd name="T41" fmla="*/ 279 h 342"/>
                <a:gd name="T42" fmla="*/ 448 w 486"/>
                <a:gd name="T43" fmla="*/ 140 h 342"/>
                <a:gd name="T44" fmla="*/ 486 w 486"/>
                <a:gd name="T45" fmla="*/ 93 h 342"/>
                <a:gd name="T46" fmla="*/ 486 w 486"/>
                <a:gd name="T47" fmla="*/ 47 h 342"/>
                <a:gd name="T48" fmla="*/ 438 w 486"/>
                <a:gd name="T49" fmla="*/ 0 h 342"/>
                <a:gd name="T50" fmla="*/ 391 w 486"/>
                <a:gd name="T51" fmla="*/ 0 h 342"/>
                <a:gd name="T52" fmla="*/ 441 w 486"/>
                <a:gd name="T53" fmla="*/ 93 h 342"/>
                <a:gd name="T54" fmla="*/ 438 w 486"/>
                <a:gd name="T55" fmla="*/ 96 h 342"/>
                <a:gd name="T56" fmla="*/ 48 w 486"/>
                <a:gd name="T57" fmla="*/ 96 h 342"/>
                <a:gd name="T58" fmla="*/ 45 w 486"/>
                <a:gd name="T59" fmla="*/ 93 h 342"/>
                <a:gd name="T60" fmla="*/ 45 w 486"/>
                <a:gd name="T61" fmla="*/ 47 h 342"/>
                <a:gd name="T62" fmla="*/ 48 w 486"/>
                <a:gd name="T63" fmla="*/ 45 h 342"/>
                <a:gd name="T64" fmla="*/ 438 w 486"/>
                <a:gd name="T65" fmla="*/ 45 h 342"/>
                <a:gd name="T66" fmla="*/ 441 w 486"/>
                <a:gd name="T67" fmla="*/ 47 h 342"/>
                <a:gd name="T68" fmla="*/ 441 w 486"/>
                <a:gd name="T69" fmla="*/ 93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6" h="342">
                  <a:moveTo>
                    <a:pt x="346" y="0"/>
                  </a:moveTo>
                  <a:cubicBezTo>
                    <a:pt x="48" y="0"/>
                    <a:pt x="48" y="0"/>
                    <a:pt x="48" y="0"/>
                  </a:cubicBezTo>
                  <a:cubicBezTo>
                    <a:pt x="22" y="0"/>
                    <a:pt x="0" y="21"/>
                    <a:pt x="0" y="47"/>
                  </a:cubicBezTo>
                  <a:cubicBezTo>
                    <a:pt x="0" y="93"/>
                    <a:pt x="0" y="93"/>
                    <a:pt x="0" y="93"/>
                  </a:cubicBezTo>
                  <a:cubicBezTo>
                    <a:pt x="0" y="112"/>
                    <a:pt x="11" y="127"/>
                    <a:pt x="26" y="135"/>
                  </a:cubicBezTo>
                  <a:cubicBezTo>
                    <a:pt x="26" y="279"/>
                    <a:pt x="26" y="279"/>
                    <a:pt x="26" y="279"/>
                  </a:cubicBezTo>
                  <a:cubicBezTo>
                    <a:pt x="26" y="314"/>
                    <a:pt x="54" y="342"/>
                    <a:pt x="89" y="342"/>
                  </a:cubicBezTo>
                  <a:cubicBezTo>
                    <a:pt x="110" y="342"/>
                    <a:pt x="110" y="342"/>
                    <a:pt x="110" y="342"/>
                  </a:cubicBezTo>
                  <a:cubicBezTo>
                    <a:pt x="122" y="342"/>
                    <a:pt x="132" y="332"/>
                    <a:pt x="132" y="320"/>
                  </a:cubicBezTo>
                  <a:cubicBezTo>
                    <a:pt x="132" y="307"/>
                    <a:pt x="122" y="297"/>
                    <a:pt x="110" y="297"/>
                  </a:cubicBezTo>
                  <a:cubicBezTo>
                    <a:pt x="89" y="297"/>
                    <a:pt x="89" y="297"/>
                    <a:pt x="89" y="297"/>
                  </a:cubicBezTo>
                  <a:cubicBezTo>
                    <a:pt x="79" y="297"/>
                    <a:pt x="71" y="289"/>
                    <a:pt x="71" y="279"/>
                  </a:cubicBezTo>
                  <a:cubicBezTo>
                    <a:pt x="71" y="141"/>
                    <a:pt x="71" y="141"/>
                    <a:pt x="71" y="141"/>
                  </a:cubicBezTo>
                  <a:cubicBezTo>
                    <a:pt x="403" y="141"/>
                    <a:pt x="403" y="141"/>
                    <a:pt x="403" y="141"/>
                  </a:cubicBezTo>
                  <a:cubicBezTo>
                    <a:pt x="403" y="279"/>
                    <a:pt x="403" y="279"/>
                    <a:pt x="403" y="279"/>
                  </a:cubicBezTo>
                  <a:cubicBezTo>
                    <a:pt x="403" y="289"/>
                    <a:pt x="395" y="297"/>
                    <a:pt x="385" y="297"/>
                  </a:cubicBezTo>
                  <a:cubicBezTo>
                    <a:pt x="214" y="297"/>
                    <a:pt x="214" y="297"/>
                    <a:pt x="214" y="297"/>
                  </a:cubicBezTo>
                  <a:cubicBezTo>
                    <a:pt x="201" y="297"/>
                    <a:pt x="191" y="307"/>
                    <a:pt x="191" y="320"/>
                  </a:cubicBezTo>
                  <a:cubicBezTo>
                    <a:pt x="191" y="332"/>
                    <a:pt x="201" y="342"/>
                    <a:pt x="214" y="342"/>
                  </a:cubicBezTo>
                  <a:cubicBezTo>
                    <a:pt x="385" y="342"/>
                    <a:pt x="385" y="342"/>
                    <a:pt x="385" y="342"/>
                  </a:cubicBezTo>
                  <a:cubicBezTo>
                    <a:pt x="420" y="342"/>
                    <a:pt x="448" y="314"/>
                    <a:pt x="448" y="279"/>
                  </a:cubicBezTo>
                  <a:cubicBezTo>
                    <a:pt x="448" y="140"/>
                    <a:pt x="448" y="140"/>
                    <a:pt x="448" y="140"/>
                  </a:cubicBezTo>
                  <a:cubicBezTo>
                    <a:pt x="469" y="135"/>
                    <a:pt x="486" y="116"/>
                    <a:pt x="486" y="93"/>
                  </a:cubicBezTo>
                  <a:cubicBezTo>
                    <a:pt x="486" y="47"/>
                    <a:pt x="486" y="47"/>
                    <a:pt x="486" y="47"/>
                  </a:cubicBezTo>
                  <a:cubicBezTo>
                    <a:pt x="486" y="21"/>
                    <a:pt x="464" y="0"/>
                    <a:pt x="438" y="0"/>
                  </a:cubicBezTo>
                  <a:cubicBezTo>
                    <a:pt x="391" y="0"/>
                    <a:pt x="391" y="0"/>
                    <a:pt x="391" y="0"/>
                  </a:cubicBezTo>
                  <a:moveTo>
                    <a:pt x="441" y="93"/>
                  </a:moveTo>
                  <a:cubicBezTo>
                    <a:pt x="441" y="95"/>
                    <a:pt x="440" y="96"/>
                    <a:pt x="438" y="96"/>
                  </a:cubicBezTo>
                  <a:cubicBezTo>
                    <a:pt x="48" y="96"/>
                    <a:pt x="48" y="96"/>
                    <a:pt x="48" y="96"/>
                  </a:cubicBezTo>
                  <a:cubicBezTo>
                    <a:pt x="46" y="96"/>
                    <a:pt x="45" y="95"/>
                    <a:pt x="45" y="93"/>
                  </a:cubicBezTo>
                  <a:cubicBezTo>
                    <a:pt x="45" y="47"/>
                    <a:pt x="45" y="47"/>
                    <a:pt x="45" y="47"/>
                  </a:cubicBezTo>
                  <a:cubicBezTo>
                    <a:pt x="45" y="46"/>
                    <a:pt x="46" y="45"/>
                    <a:pt x="48" y="45"/>
                  </a:cubicBezTo>
                  <a:cubicBezTo>
                    <a:pt x="438" y="45"/>
                    <a:pt x="438" y="45"/>
                    <a:pt x="438" y="45"/>
                  </a:cubicBezTo>
                  <a:cubicBezTo>
                    <a:pt x="440" y="45"/>
                    <a:pt x="441" y="46"/>
                    <a:pt x="441" y="47"/>
                  </a:cubicBezTo>
                  <a:lnTo>
                    <a:pt x="441" y="93"/>
                  </a:lnTo>
                  <a:close/>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sp>
          <p:nvSpPr>
            <p:cNvPr id="25" name="Freeform 11"/>
            <p:cNvSpPr>
              <a:spLocks noEditPoints="1"/>
            </p:cNvSpPr>
            <p:nvPr/>
          </p:nvSpPr>
          <p:spPr bwMode="auto">
            <a:xfrm>
              <a:off x="5205413" y="1941513"/>
              <a:ext cx="1776413" cy="2308225"/>
            </a:xfrm>
            <a:custGeom>
              <a:avLst/>
              <a:gdLst>
                <a:gd name="T0" fmla="*/ 660 w 917"/>
                <a:gd name="T1" fmla="*/ 1198 h 1198"/>
                <a:gd name="T2" fmla="*/ 613 w 917"/>
                <a:gd name="T3" fmla="*/ 1198 h 1198"/>
                <a:gd name="T4" fmla="*/ 613 w 917"/>
                <a:gd name="T5" fmla="*/ 1108 h 1198"/>
                <a:gd name="T6" fmla="*/ 671 w 917"/>
                <a:gd name="T7" fmla="*/ 1036 h 1198"/>
                <a:gd name="T8" fmla="*/ 704 w 917"/>
                <a:gd name="T9" fmla="*/ 933 h 1198"/>
                <a:gd name="T10" fmla="*/ 759 w 917"/>
                <a:gd name="T11" fmla="*/ 829 h 1198"/>
                <a:gd name="T12" fmla="*/ 805 w 917"/>
                <a:gd name="T13" fmla="*/ 764 h 1198"/>
                <a:gd name="T14" fmla="*/ 881 w 917"/>
                <a:gd name="T15" fmla="*/ 642 h 1198"/>
                <a:gd name="T16" fmla="*/ 917 w 917"/>
                <a:gd name="T17" fmla="*/ 462 h 1198"/>
                <a:gd name="T18" fmla="*/ 782 w 917"/>
                <a:gd name="T19" fmla="*/ 137 h 1198"/>
                <a:gd name="T20" fmla="*/ 653 w 917"/>
                <a:gd name="T21" fmla="*/ 47 h 1198"/>
                <a:gd name="T22" fmla="*/ 648 w 917"/>
                <a:gd name="T23" fmla="*/ 45 h 1198"/>
                <a:gd name="T24" fmla="*/ 426 w 917"/>
                <a:gd name="T25" fmla="*/ 5 h 1198"/>
                <a:gd name="T26" fmla="*/ 384 w 917"/>
                <a:gd name="T27" fmla="*/ 10 h 1198"/>
                <a:gd name="T28" fmla="*/ 383 w 917"/>
                <a:gd name="T29" fmla="*/ 10 h 1198"/>
                <a:gd name="T30" fmla="*/ 383 w 917"/>
                <a:gd name="T31" fmla="*/ 10 h 1198"/>
                <a:gd name="T32" fmla="*/ 0 w 917"/>
                <a:gd name="T33" fmla="*/ 461 h 1198"/>
                <a:gd name="T34" fmla="*/ 120 w 917"/>
                <a:gd name="T35" fmla="*/ 765 h 1198"/>
                <a:gd name="T36" fmla="*/ 247 w 917"/>
                <a:gd name="T37" fmla="*/ 1033 h 1198"/>
                <a:gd name="T38" fmla="*/ 304 w 917"/>
                <a:gd name="T39" fmla="*/ 1108 h 1198"/>
                <a:gd name="T40" fmla="*/ 304 w 917"/>
                <a:gd name="T41" fmla="*/ 1198 h 1198"/>
                <a:gd name="T42" fmla="*/ 270 w 917"/>
                <a:gd name="T43" fmla="*/ 1198 h 1198"/>
                <a:gd name="T44" fmla="*/ 568 w 917"/>
                <a:gd name="T45" fmla="*/ 1198 h 1198"/>
                <a:gd name="T46" fmla="*/ 349 w 917"/>
                <a:gd name="T47" fmla="*/ 1198 h 1198"/>
                <a:gd name="T48" fmla="*/ 349 w 917"/>
                <a:gd name="T49" fmla="*/ 1114 h 1198"/>
                <a:gd name="T50" fmla="*/ 568 w 917"/>
                <a:gd name="T51" fmla="*/ 1114 h 1198"/>
                <a:gd name="T52" fmla="*/ 568 w 917"/>
                <a:gd name="T53" fmla="*/ 1198 h 1198"/>
                <a:gd name="T54" fmla="*/ 750 w 917"/>
                <a:gd name="T55" fmla="*/ 169 h 1198"/>
                <a:gd name="T56" fmla="*/ 872 w 917"/>
                <a:gd name="T57" fmla="*/ 462 h 1198"/>
                <a:gd name="T58" fmla="*/ 839 w 917"/>
                <a:gd name="T59" fmla="*/ 624 h 1198"/>
                <a:gd name="T60" fmla="*/ 769 w 917"/>
                <a:gd name="T61" fmla="*/ 737 h 1198"/>
                <a:gd name="T62" fmla="*/ 721 w 917"/>
                <a:gd name="T63" fmla="*/ 805 h 1198"/>
                <a:gd name="T64" fmla="*/ 663 w 917"/>
                <a:gd name="T65" fmla="*/ 916 h 1198"/>
                <a:gd name="T66" fmla="*/ 626 w 917"/>
                <a:gd name="T67" fmla="*/ 1030 h 1198"/>
                <a:gd name="T68" fmla="*/ 582 w 917"/>
                <a:gd name="T69" fmla="*/ 1069 h 1198"/>
                <a:gd name="T70" fmla="*/ 546 w 917"/>
                <a:gd name="T71" fmla="*/ 1069 h 1198"/>
                <a:gd name="T72" fmla="*/ 559 w 917"/>
                <a:gd name="T73" fmla="*/ 61 h 1198"/>
                <a:gd name="T74" fmla="*/ 750 w 917"/>
                <a:gd name="T75" fmla="*/ 169 h 1198"/>
                <a:gd name="T76" fmla="*/ 358 w 917"/>
                <a:gd name="T77" fmla="*/ 61 h 1198"/>
                <a:gd name="T78" fmla="*/ 338 w 917"/>
                <a:gd name="T79" fmla="*/ 183 h 1198"/>
                <a:gd name="T80" fmla="*/ 358 w 917"/>
                <a:gd name="T81" fmla="*/ 208 h 1198"/>
                <a:gd name="T82" fmla="*/ 383 w 917"/>
                <a:gd name="T83" fmla="*/ 189 h 1198"/>
                <a:gd name="T84" fmla="*/ 406 w 917"/>
                <a:gd name="T85" fmla="*/ 52 h 1198"/>
                <a:gd name="T86" fmla="*/ 407 w 917"/>
                <a:gd name="T87" fmla="*/ 52 h 1198"/>
                <a:gd name="T88" fmla="*/ 430 w 917"/>
                <a:gd name="T89" fmla="*/ 50 h 1198"/>
                <a:gd name="T90" fmla="*/ 431 w 917"/>
                <a:gd name="T91" fmla="*/ 50 h 1198"/>
                <a:gd name="T92" fmla="*/ 456 w 917"/>
                <a:gd name="T93" fmla="*/ 49 h 1198"/>
                <a:gd name="T94" fmla="*/ 485 w 917"/>
                <a:gd name="T95" fmla="*/ 50 h 1198"/>
                <a:gd name="T96" fmla="*/ 511 w 917"/>
                <a:gd name="T97" fmla="*/ 52 h 1198"/>
                <a:gd name="T98" fmla="*/ 500 w 917"/>
                <a:gd name="T99" fmla="*/ 1069 h 1198"/>
                <a:gd name="T100" fmla="*/ 417 w 917"/>
                <a:gd name="T101" fmla="*/ 1069 h 1198"/>
                <a:gd name="T102" fmla="*/ 371 w 917"/>
                <a:gd name="T103" fmla="*/ 292 h 1198"/>
                <a:gd name="T104" fmla="*/ 351 w 917"/>
                <a:gd name="T105" fmla="*/ 267 h 1198"/>
                <a:gd name="T106" fmla="*/ 326 w 917"/>
                <a:gd name="T107" fmla="*/ 287 h 1198"/>
                <a:gd name="T108" fmla="*/ 371 w 917"/>
                <a:gd name="T109" fmla="*/ 1069 h 1198"/>
                <a:gd name="T110" fmla="*/ 336 w 917"/>
                <a:gd name="T111" fmla="*/ 1069 h 1198"/>
                <a:gd name="T112" fmla="*/ 291 w 917"/>
                <a:gd name="T113" fmla="*/ 1029 h 1198"/>
                <a:gd name="T114" fmla="*/ 156 w 917"/>
                <a:gd name="T115" fmla="*/ 738 h 1198"/>
                <a:gd name="T116" fmla="*/ 45 w 917"/>
                <a:gd name="T117" fmla="*/ 461 h 1198"/>
                <a:gd name="T118" fmla="*/ 358 w 917"/>
                <a:gd name="T119" fmla="*/ 61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17" h="1198">
                  <a:moveTo>
                    <a:pt x="660" y="1198"/>
                  </a:moveTo>
                  <a:cubicBezTo>
                    <a:pt x="613" y="1198"/>
                    <a:pt x="613" y="1198"/>
                    <a:pt x="613" y="1198"/>
                  </a:cubicBezTo>
                  <a:cubicBezTo>
                    <a:pt x="613" y="1108"/>
                    <a:pt x="613" y="1108"/>
                    <a:pt x="613" y="1108"/>
                  </a:cubicBezTo>
                  <a:cubicBezTo>
                    <a:pt x="643" y="1097"/>
                    <a:pt x="666" y="1070"/>
                    <a:pt x="671" y="1036"/>
                  </a:cubicBezTo>
                  <a:cubicBezTo>
                    <a:pt x="675" y="1003"/>
                    <a:pt x="690" y="967"/>
                    <a:pt x="704" y="933"/>
                  </a:cubicBezTo>
                  <a:cubicBezTo>
                    <a:pt x="719" y="899"/>
                    <a:pt x="737" y="864"/>
                    <a:pt x="759" y="829"/>
                  </a:cubicBezTo>
                  <a:cubicBezTo>
                    <a:pt x="773" y="806"/>
                    <a:pt x="789" y="785"/>
                    <a:pt x="805" y="764"/>
                  </a:cubicBezTo>
                  <a:cubicBezTo>
                    <a:pt x="832" y="727"/>
                    <a:pt x="861" y="688"/>
                    <a:pt x="881" y="642"/>
                  </a:cubicBezTo>
                  <a:cubicBezTo>
                    <a:pt x="904" y="586"/>
                    <a:pt x="917" y="524"/>
                    <a:pt x="917" y="462"/>
                  </a:cubicBezTo>
                  <a:cubicBezTo>
                    <a:pt x="917" y="339"/>
                    <a:pt x="869" y="224"/>
                    <a:pt x="782" y="137"/>
                  </a:cubicBezTo>
                  <a:cubicBezTo>
                    <a:pt x="744" y="100"/>
                    <a:pt x="701" y="69"/>
                    <a:pt x="653" y="47"/>
                  </a:cubicBezTo>
                  <a:cubicBezTo>
                    <a:pt x="652" y="46"/>
                    <a:pt x="650" y="46"/>
                    <a:pt x="648" y="45"/>
                  </a:cubicBezTo>
                  <a:cubicBezTo>
                    <a:pt x="579" y="13"/>
                    <a:pt x="501" y="0"/>
                    <a:pt x="426" y="5"/>
                  </a:cubicBezTo>
                  <a:cubicBezTo>
                    <a:pt x="412" y="6"/>
                    <a:pt x="398" y="8"/>
                    <a:pt x="384" y="10"/>
                  </a:cubicBezTo>
                  <a:cubicBezTo>
                    <a:pt x="384" y="10"/>
                    <a:pt x="384" y="10"/>
                    <a:pt x="383" y="10"/>
                  </a:cubicBezTo>
                  <a:cubicBezTo>
                    <a:pt x="383" y="10"/>
                    <a:pt x="383" y="10"/>
                    <a:pt x="383" y="10"/>
                  </a:cubicBezTo>
                  <a:cubicBezTo>
                    <a:pt x="167" y="46"/>
                    <a:pt x="1" y="235"/>
                    <a:pt x="0" y="461"/>
                  </a:cubicBezTo>
                  <a:cubicBezTo>
                    <a:pt x="0" y="590"/>
                    <a:pt x="54" y="674"/>
                    <a:pt x="120" y="765"/>
                  </a:cubicBezTo>
                  <a:cubicBezTo>
                    <a:pt x="178" y="844"/>
                    <a:pt x="239" y="939"/>
                    <a:pt x="247" y="1033"/>
                  </a:cubicBezTo>
                  <a:cubicBezTo>
                    <a:pt x="250" y="1067"/>
                    <a:pt x="273" y="1096"/>
                    <a:pt x="304" y="1108"/>
                  </a:cubicBezTo>
                  <a:cubicBezTo>
                    <a:pt x="304" y="1198"/>
                    <a:pt x="304" y="1198"/>
                    <a:pt x="304" y="1198"/>
                  </a:cubicBezTo>
                  <a:cubicBezTo>
                    <a:pt x="270" y="1198"/>
                    <a:pt x="270" y="1198"/>
                    <a:pt x="270" y="1198"/>
                  </a:cubicBezTo>
                  <a:moveTo>
                    <a:pt x="568" y="1198"/>
                  </a:moveTo>
                  <a:cubicBezTo>
                    <a:pt x="349" y="1198"/>
                    <a:pt x="349" y="1198"/>
                    <a:pt x="349" y="1198"/>
                  </a:cubicBezTo>
                  <a:cubicBezTo>
                    <a:pt x="349" y="1114"/>
                    <a:pt x="349" y="1114"/>
                    <a:pt x="349" y="1114"/>
                  </a:cubicBezTo>
                  <a:cubicBezTo>
                    <a:pt x="568" y="1114"/>
                    <a:pt x="568" y="1114"/>
                    <a:pt x="568" y="1114"/>
                  </a:cubicBezTo>
                  <a:lnTo>
                    <a:pt x="568" y="1198"/>
                  </a:lnTo>
                  <a:close/>
                  <a:moveTo>
                    <a:pt x="750" y="169"/>
                  </a:moveTo>
                  <a:cubicBezTo>
                    <a:pt x="829" y="247"/>
                    <a:pt x="872" y="351"/>
                    <a:pt x="872" y="462"/>
                  </a:cubicBezTo>
                  <a:cubicBezTo>
                    <a:pt x="872" y="518"/>
                    <a:pt x="861" y="574"/>
                    <a:pt x="839" y="624"/>
                  </a:cubicBezTo>
                  <a:cubicBezTo>
                    <a:pt x="822" y="666"/>
                    <a:pt x="796" y="701"/>
                    <a:pt x="769" y="737"/>
                  </a:cubicBezTo>
                  <a:cubicBezTo>
                    <a:pt x="753" y="759"/>
                    <a:pt x="736" y="781"/>
                    <a:pt x="721" y="805"/>
                  </a:cubicBezTo>
                  <a:cubicBezTo>
                    <a:pt x="698" y="842"/>
                    <a:pt x="678" y="879"/>
                    <a:pt x="663" y="916"/>
                  </a:cubicBezTo>
                  <a:cubicBezTo>
                    <a:pt x="647" y="953"/>
                    <a:pt x="631" y="992"/>
                    <a:pt x="626" y="1030"/>
                  </a:cubicBezTo>
                  <a:cubicBezTo>
                    <a:pt x="623" y="1052"/>
                    <a:pt x="604" y="1069"/>
                    <a:pt x="582" y="1069"/>
                  </a:cubicBezTo>
                  <a:cubicBezTo>
                    <a:pt x="546" y="1069"/>
                    <a:pt x="546" y="1069"/>
                    <a:pt x="546" y="1069"/>
                  </a:cubicBezTo>
                  <a:cubicBezTo>
                    <a:pt x="647" y="650"/>
                    <a:pt x="594" y="246"/>
                    <a:pt x="559" y="61"/>
                  </a:cubicBezTo>
                  <a:cubicBezTo>
                    <a:pt x="630" y="79"/>
                    <a:pt x="696" y="116"/>
                    <a:pt x="750" y="169"/>
                  </a:cubicBezTo>
                  <a:close/>
                  <a:moveTo>
                    <a:pt x="358" y="61"/>
                  </a:moveTo>
                  <a:cubicBezTo>
                    <a:pt x="352" y="93"/>
                    <a:pt x="345" y="134"/>
                    <a:pt x="338" y="183"/>
                  </a:cubicBezTo>
                  <a:cubicBezTo>
                    <a:pt x="337" y="195"/>
                    <a:pt x="345" y="206"/>
                    <a:pt x="358" y="208"/>
                  </a:cubicBezTo>
                  <a:cubicBezTo>
                    <a:pt x="370" y="210"/>
                    <a:pt x="381" y="201"/>
                    <a:pt x="383" y="189"/>
                  </a:cubicBezTo>
                  <a:cubicBezTo>
                    <a:pt x="391" y="132"/>
                    <a:pt x="399" y="85"/>
                    <a:pt x="406" y="52"/>
                  </a:cubicBezTo>
                  <a:cubicBezTo>
                    <a:pt x="406" y="52"/>
                    <a:pt x="406" y="52"/>
                    <a:pt x="407" y="52"/>
                  </a:cubicBezTo>
                  <a:cubicBezTo>
                    <a:pt x="414" y="51"/>
                    <a:pt x="422" y="50"/>
                    <a:pt x="430" y="50"/>
                  </a:cubicBezTo>
                  <a:cubicBezTo>
                    <a:pt x="430" y="50"/>
                    <a:pt x="431" y="50"/>
                    <a:pt x="431" y="50"/>
                  </a:cubicBezTo>
                  <a:cubicBezTo>
                    <a:pt x="440" y="49"/>
                    <a:pt x="447" y="49"/>
                    <a:pt x="456" y="49"/>
                  </a:cubicBezTo>
                  <a:cubicBezTo>
                    <a:pt x="465" y="49"/>
                    <a:pt x="475" y="49"/>
                    <a:pt x="485" y="50"/>
                  </a:cubicBezTo>
                  <a:cubicBezTo>
                    <a:pt x="494" y="50"/>
                    <a:pt x="502" y="51"/>
                    <a:pt x="511" y="52"/>
                  </a:cubicBezTo>
                  <a:cubicBezTo>
                    <a:pt x="546" y="226"/>
                    <a:pt x="606" y="641"/>
                    <a:pt x="500" y="1069"/>
                  </a:cubicBezTo>
                  <a:cubicBezTo>
                    <a:pt x="417" y="1069"/>
                    <a:pt x="417" y="1069"/>
                    <a:pt x="417" y="1069"/>
                  </a:cubicBezTo>
                  <a:cubicBezTo>
                    <a:pt x="344" y="774"/>
                    <a:pt x="352" y="484"/>
                    <a:pt x="371" y="292"/>
                  </a:cubicBezTo>
                  <a:cubicBezTo>
                    <a:pt x="372" y="280"/>
                    <a:pt x="363" y="269"/>
                    <a:pt x="351" y="267"/>
                  </a:cubicBezTo>
                  <a:cubicBezTo>
                    <a:pt x="338" y="266"/>
                    <a:pt x="327" y="275"/>
                    <a:pt x="326" y="287"/>
                  </a:cubicBezTo>
                  <a:cubicBezTo>
                    <a:pt x="307" y="481"/>
                    <a:pt x="300" y="771"/>
                    <a:pt x="371" y="1069"/>
                  </a:cubicBezTo>
                  <a:cubicBezTo>
                    <a:pt x="336" y="1069"/>
                    <a:pt x="336" y="1069"/>
                    <a:pt x="336" y="1069"/>
                  </a:cubicBezTo>
                  <a:cubicBezTo>
                    <a:pt x="313" y="1069"/>
                    <a:pt x="293" y="1051"/>
                    <a:pt x="291" y="1029"/>
                  </a:cubicBezTo>
                  <a:cubicBezTo>
                    <a:pt x="282" y="924"/>
                    <a:pt x="218" y="823"/>
                    <a:pt x="156" y="738"/>
                  </a:cubicBezTo>
                  <a:cubicBezTo>
                    <a:pt x="93" y="652"/>
                    <a:pt x="45" y="576"/>
                    <a:pt x="45" y="461"/>
                  </a:cubicBezTo>
                  <a:cubicBezTo>
                    <a:pt x="45" y="269"/>
                    <a:pt x="179" y="106"/>
                    <a:pt x="358" y="61"/>
                  </a:cubicBezTo>
                  <a:close/>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grpSp>
      <p:sp>
        <p:nvSpPr>
          <p:cNvPr id="7" name="ZoneTexte 6"/>
          <p:cNvSpPr txBox="1"/>
          <p:nvPr/>
        </p:nvSpPr>
        <p:spPr>
          <a:xfrm>
            <a:off x="-8890" y="3723878"/>
            <a:ext cx="4710505" cy="288032"/>
          </a:xfrm>
          <a:prstGeom prst="rect">
            <a:avLst/>
          </a:prstGeom>
          <a:noFill/>
        </p:spPr>
        <p:txBody>
          <a:bodyPr wrap="square" lIns="72000" tIns="108000" rIns="72000" bIns="108000" rtlCol="0" anchor="ctr" anchorCtr="0">
            <a:noAutofit/>
          </a:bodyPr>
          <a:lstStyle/>
          <a:p>
            <a:r>
              <a:rPr lang="fr-FR" sz="1000" b="1" dirty="0" smtClean="0">
                <a:solidFill>
                  <a:srgbClr val="7030A0"/>
                </a:solidFill>
              </a:rPr>
              <a:t>Focus sur les travaux d’intégration des patients dans l’expérimentation</a:t>
            </a:r>
          </a:p>
        </p:txBody>
      </p:sp>
      <p:sp>
        <p:nvSpPr>
          <p:cNvPr id="26" name="Rectangle à coins arrondis 25"/>
          <p:cNvSpPr/>
          <p:nvPr/>
        </p:nvSpPr>
        <p:spPr>
          <a:xfrm>
            <a:off x="215516" y="1004341"/>
            <a:ext cx="720080" cy="990595"/>
          </a:xfrm>
          <a:prstGeom prst="roundRect">
            <a:avLst/>
          </a:prstGeom>
          <a:no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rgbClr val="E73083"/>
                </a:solidFill>
              </a:rPr>
              <a:t>HDJ</a:t>
            </a:r>
          </a:p>
        </p:txBody>
      </p:sp>
      <p:sp>
        <p:nvSpPr>
          <p:cNvPr id="28" name="ZoneTexte 27"/>
          <p:cNvSpPr txBox="1"/>
          <p:nvPr/>
        </p:nvSpPr>
        <p:spPr>
          <a:xfrm>
            <a:off x="1043608" y="771550"/>
            <a:ext cx="1224136" cy="180000"/>
          </a:xfrm>
          <a:prstGeom prst="rect">
            <a:avLst/>
          </a:prstGeom>
          <a:noFill/>
        </p:spPr>
        <p:txBody>
          <a:bodyPr wrap="square" lIns="72000" tIns="108000" rIns="72000" bIns="108000" rtlCol="0" anchor="ctr" anchorCtr="0">
            <a:noAutofit/>
          </a:bodyPr>
          <a:lstStyle/>
          <a:p>
            <a:pPr algn="ctr"/>
            <a:r>
              <a:rPr lang="fr-FR" sz="900" b="1" dirty="0" smtClean="0"/>
              <a:t>Parcours</a:t>
            </a:r>
          </a:p>
        </p:txBody>
      </p:sp>
      <p:sp>
        <p:nvSpPr>
          <p:cNvPr id="30" name="ZoneTexte 29"/>
          <p:cNvSpPr txBox="1"/>
          <p:nvPr/>
        </p:nvSpPr>
        <p:spPr>
          <a:xfrm>
            <a:off x="2375756" y="771550"/>
            <a:ext cx="1512168" cy="180000"/>
          </a:xfrm>
          <a:prstGeom prst="rect">
            <a:avLst/>
          </a:prstGeom>
          <a:noFill/>
        </p:spPr>
        <p:txBody>
          <a:bodyPr wrap="square" lIns="72000" tIns="108000" rIns="72000" bIns="108000" rtlCol="0" anchor="ctr" anchorCtr="0">
            <a:noAutofit/>
          </a:bodyPr>
          <a:lstStyle/>
          <a:p>
            <a:pPr algn="ctr"/>
            <a:r>
              <a:rPr lang="fr-FR" sz="900" b="1" dirty="0" smtClean="0"/>
              <a:t>Etapes du parcours</a:t>
            </a:r>
          </a:p>
        </p:txBody>
      </p:sp>
      <p:sp>
        <p:nvSpPr>
          <p:cNvPr id="32" name="ZoneTexte 31"/>
          <p:cNvSpPr txBox="1"/>
          <p:nvPr/>
        </p:nvSpPr>
        <p:spPr>
          <a:xfrm>
            <a:off x="3995936" y="771550"/>
            <a:ext cx="4968552" cy="180000"/>
          </a:xfrm>
          <a:prstGeom prst="rect">
            <a:avLst/>
          </a:prstGeom>
          <a:noFill/>
        </p:spPr>
        <p:txBody>
          <a:bodyPr wrap="square" lIns="72000" tIns="108000" rIns="72000" bIns="108000" rtlCol="0" anchor="ctr" anchorCtr="0">
            <a:noAutofit/>
          </a:bodyPr>
          <a:lstStyle/>
          <a:p>
            <a:pPr algn="ctr"/>
            <a:r>
              <a:rPr lang="fr-FR" sz="900" b="1" dirty="0" smtClean="0"/>
              <a:t>Cas d’usage</a:t>
            </a:r>
          </a:p>
        </p:txBody>
      </p:sp>
      <p:sp>
        <p:nvSpPr>
          <p:cNvPr id="33" name="ZoneTexte 32"/>
          <p:cNvSpPr txBox="1"/>
          <p:nvPr/>
        </p:nvSpPr>
        <p:spPr>
          <a:xfrm>
            <a:off x="-9010" y="771550"/>
            <a:ext cx="1152128" cy="180000"/>
          </a:xfrm>
          <a:prstGeom prst="rect">
            <a:avLst/>
          </a:prstGeom>
          <a:noFill/>
        </p:spPr>
        <p:txBody>
          <a:bodyPr wrap="square" lIns="72000" tIns="108000" rIns="72000" bIns="108000" rtlCol="0" anchor="ctr" anchorCtr="0">
            <a:noAutofit/>
          </a:bodyPr>
          <a:lstStyle/>
          <a:p>
            <a:pPr algn="ctr"/>
            <a:r>
              <a:rPr lang="fr-FR" sz="900" b="1" dirty="0" smtClean="0"/>
              <a:t>Type de parcours</a:t>
            </a:r>
          </a:p>
        </p:txBody>
      </p:sp>
    </p:spTree>
    <p:extLst>
      <p:ext uri="{BB962C8B-B14F-4D97-AF65-F5344CB8AC3E}">
        <p14:creationId xmlns:p14="http://schemas.microsoft.com/office/powerpoint/2010/main" val="279530273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lstStyle/>
          <a:p>
            <a:r>
              <a:rPr lang="fr-FR" dirty="0"/>
              <a:t>3</a:t>
            </a:r>
            <a:r>
              <a:rPr lang="fr-FR" dirty="0" smtClean="0"/>
              <a:t>. Enseignements et recommandations issus de l’expérimentation</a:t>
            </a:r>
            <a:endParaRPr lang="fr-FR" dirty="0"/>
          </a:p>
        </p:txBody>
      </p:sp>
      <p:sp>
        <p:nvSpPr>
          <p:cNvPr id="4" name="Espace réservé du texte 3"/>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226513089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6F027519-2995-47EC-BD46-A79C807CE113}"/>
              </a:ext>
            </a:extLst>
          </p:cNvPr>
          <p:cNvPicPr>
            <a:picLocks noChangeAspect="1"/>
          </p:cNvPicPr>
          <p:nvPr/>
        </p:nvPicPr>
        <p:blipFill>
          <a:blip r:embed="rId2"/>
          <a:stretch>
            <a:fillRect/>
          </a:stretch>
        </p:blipFill>
        <p:spPr>
          <a:xfrm>
            <a:off x="8178530" y="16845"/>
            <a:ext cx="964637" cy="642248"/>
          </a:xfrm>
          <a:prstGeom prst="rect">
            <a:avLst/>
          </a:prstGeom>
        </p:spPr>
      </p:pic>
      <p:cxnSp>
        <p:nvCxnSpPr>
          <p:cNvPr id="100" name="Connecteur droit 99">
            <a:extLst>
              <a:ext uri="{FF2B5EF4-FFF2-40B4-BE49-F238E27FC236}">
                <a16:creationId xmlns:a16="http://schemas.microsoft.com/office/drawing/2014/main" id="{CBF3964A-5BB7-4677-9DBC-850259EA8895}"/>
              </a:ext>
            </a:extLst>
          </p:cNvPr>
          <p:cNvCxnSpPr>
            <a:cxnSpLocks/>
          </p:cNvCxnSpPr>
          <p:nvPr/>
        </p:nvCxnSpPr>
        <p:spPr>
          <a:xfrm>
            <a:off x="3048000" y="699542"/>
            <a:ext cx="0" cy="3881312"/>
          </a:xfrm>
          <a:prstGeom prst="line">
            <a:avLst/>
          </a:prstGeom>
          <a:ln w="9525">
            <a:solidFill>
              <a:schemeClr val="bg1">
                <a:lumMod val="50000"/>
              </a:schemeClr>
            </a:solidFill>
            <a:prstDash val="dashDot"/>
          </a:ln>
        </p:spPr>
        <p:style>
          <a:lnRef idx="1">
            <a:schemeClr val="accent1"/>
          </a:lnRef>
          <a:fillRef idx="0">
            <a:schemeClr val="accent1"/>
          </a:fillRef>
          <a:effectRef idx="0">
            <a:schemeClr val="accent1"/>
          </a:effectRef>
          <a:fontRef idx="minor">
            <a:schemeClr val="tx1"/>
          </a:fontRef>
        </p:style>
      </p:cxnSp>
      <p:sp>
        <p:nvSpPr>
          <p:cNvPr id="103" name="ZoneTexte 102">
            <a:extLst>
              <a:ext uri="{FF2B5EF4-FFF2-40B4-BE49-F238E27FC236}">
                <a16:creationId xmlns:a16="http://schemas.microsoft.com/office/drawing/2014/main" id="{EC727408-E3E9-413D-9E44-97983534BB50}"/>
              </a:ext>
            </a:extLst>
          </p:cNvPr>
          <p:cNvSpPr txBox="1"/>
          <p:nvPr/>
        </p:nvSpPr>
        <p:spPr>
          <a:xfrm>
            <a:off x="3345657" y="746427"/>
            <a:ext cx="2397600" cy="385163"/>
          </a:xfrm>
          <a:prstGeom prst="rect">
            <a:avLst/>
          </a:prstGeom>
          <a:solidFill>
            <a:srgbClr val="E73083"/>
          </a:solidFill>
          <a:ln>
            <a:solidFill>
              <a:schemeClr val="bg1"/>
            </a:solidFill>
          </a:ln>
        </p:spPr>
        <p:txBody>
          <a:bodyPr wrap="square" lIns="0" tIns="0" rIns="0" bIns="0" rtlCol="0" anchor="ctr" anchorCtr="0">
            <a:normAutofit/>
          </a:bodyPr>
          <a:lstStyle>
            <a:defPPr>
              <a:defRPr lang="fr-FR"/>
            </a:defPPr>
            <a:lvl1pPr algn="ctr">
              <a:defRPr sz="1500" b="1">
                <a:solidFill>
                  <a:schemeClr val="bg1"/>
                </a:solidFill>
              </a:defRPr>
            </a:lvl1pPr>
          </a:lstStyle>
          <a:p>
            <a:pPr defTabSz="914378">
              <a:defRPr/>
            </a:pPr>
            <a:r>
              <a:rPr lang="fr-FR" sz="1100" dirty="0">
                <a:solidFill>
                  <a:prstClr val="white"/>
                </a:solidFill>
              </a:rPr>
              <a:t>Freins</a:t>
            </a:r>
          </a:p>
        </p:txBody>
      </p:sp>
      <p:sp>
        <p:nvSpPr>
          <p:cNvPr id="106" name="ZoneTexte 105">
            <a:extLst>
              <a:ext uri="{FF2B5EF4-FFF2-40B4-BE49-F238E27FC236}">
                <a16:creationId xmlns:a16="http://schemas.microsoft.com/office/drawing/2014/main" id="{5BDF33C6-D94A-4D00-8E47-B362FDFA62AE}"/>
              </a:ext>
            </a:extLst>
          </p:cNvPr>
          <p:cNvSpPr txBox="1"/>
          <p:nvPr/>
        </p:nvSpPr>
        <p:spPr>
          <a:xfrm>
            <a:off x="408752" y="746426"/>
            <a:ext cx="2397600" cy="385164"/>
          </a:xfrm>
          <a:prstGeom prst="rect">
            <a:avLst/>
          </a:prstGeom>
          <a:solidFill>
            <a:srgbClr val="E73083"/>
          </a:solidFill>
          <a:ln>
            <a:solidFill>
              <a:schemeClr val="bg1"/>
            </a:solidFill>
          </a:ln>
        </p:spPr>
        <p:txBody>
          <a:bodyPr wrap="square" lIns="0" tIns="0" rIns="0" bIns="0" rtlCol="0" anchor="ctr" anchorCtr="0">
            <a:normAutofit/>
          </a:bodyPr>
          <a:lstStyle/>
          <a:p>
            <a:pPr algn="ctr" defTabSz="914378">
              <a:defRPr/>
            </a:pPr>
            <a:r>
              <a:rPr lang="fr-FR" sz="1100" b="1" dirty="0">
                <a:solidFill>
                  <a:prstClr val="white"/>
                </a:solidFill>
              </a:rPr>
              <a:t>Réussites </a:t>
            </a:r>
          </a:p>
          <a:p>
            <a:pPr algn="ctr" defTabSz="914378">
              <a:defRPr/>
            </a:pPr>
            <a:r>
              <a:rPr lang="fr-FR" sz="1100" b="1" dirty="0">
                <a:solidFill>
                  <a:prstClr val="white"/>
                </a:solidFill>
              </a:rPr>
              <a:t>et leviers</a:t>
            </a:r>
          </a:p>
        </p:txBody>
      </p:sp>
      <p:sp>
        <p:nvSpPr>
          <p:cNvPr id="109" name="ZoneTexte 108">
            <a:extLst>
              <a:ext uri="{FF2B5EF4-FFF2-40B4-BE49-F238E27FC236}">
                <a16:creationId xmlns:a16="http://schemas.microsoft.com/office/drawing/2014/main" id="{366E96C2-AE18-4CEF-8618-ABBCF11B49CE}"/>
              </a:ext>
            </a:extLst>
          </p:cNvPr>
          <p:cNvSpPr txBox="1"/>
          <p:nvPr/>
        </p:nvSpPr>
        <p:spPr>
          <a:xfrm>
            <a:off x="6439013" y="746429"/>
            <a:ext cx="2376264" cy="385162"/>
          </a:xfrm>
          <a:prstGeom prst="rect">
            <a:avLst/>
          </a:prstGeom>
          <a:solidFill>
            <a:srgbClr val="E73083"/>
          </a:solidFill>
          <a:ln>
            <a:solidFill>
              <a:schemeClr val="bg1"/>
            </a:solidFill>
          </a:ln>
        </p:spPr>
        <p:txBody>
          <a:bodyPr wrap="square" lIns="0" tIns="0" rIns="0" bIns="0" rtlCol="0" anchor="ctr" anchorCtr="0">
            <a:normAutofit/>
          </a:bodyPr>
          <a:lstStyle/>
          <a:p>
            <a:pPr algn="ctr" defTabSz="914378">
              <a:defRPr/>
            </a:pPr>
            <a:r>
              <a:rPr lang="fr-FR" sz="1100" b="1" dirty="0">
                <a:solidFill>
                  <a:prstClr val="white"/>
                </a:solidFill>
              </a:rPr>
              <a:t>     Recommandations </a:t>
            </a:r>
          </a:p>
        </p:txBody>
      </p:sp>
      <p:pic>
        <p:nvPicPr>
          <p:cNvPr id="112" name="Graphique 19" descr="Excellent contour">
            <a:extLst>
              <a:ext uri="{FF2B5EF4-FFF2-40B4-BE49-F238E27FC236}">
                <a16:creationId xmlns:a16="http://schemas.microsoft.com/office/drawing/2014/main" id="{0E39DA56-1E2B-48F8-8C47-A290BF736BEB}"/>
              </a:ext>
            </a:extLst>
          </p:cNvPr>
          <p:cNvPicPr>
            <a:picLocks noChangeAspect="1"/>
          </p:cNvPicPr>
          <p:nvPr/>
        </p:nvPicPr>
        <p:blipFill>
          <a:blip r:embed="rId3">
            <a:extLst>
              <a:ext uri="{96DAC541-7B7A-43D3-8B79-37D633B846F1}">
                <asvg:svgBlip xmlns="" xmlns:asvg="http://schemas.microsoft.com/office/drawing/2016/SVG/main" r:embed="rId6"/>
              </a:ext>
            </a:extLst>
          </a:blip>
          <a:stretch>
            <a:fillRect/>
          </a:stretch>
        </p:blipFill>
        <p:spPr>
          <a:xfrm>
            <a:off x="553794" y="771550"/>
            <a:ext cx="360040" cy="360040"/>
          </a:xfrm>
          <a:prstGeom prst="rect">
            <a:avLst/>
          </a:prstGeom>
        </p:spPr>
      </p:pic>
      <p:pic>
        <p:nvPicPr>
          <p:cNvPr id="115" name="Graphique 21" descr="Obstacle contour">
            <a:extLst>
              <a:ext uri="{FF2B5EF4-FFF2-40B4-BE49-F238E27FC236}">
                <a16:creationId xmlns:a16="http://schemas.microsoft.com/office/drawing/2014/main" id="{438E6204-FFEF-4D80-9EB2-9BD652559162}"/>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3569609" y="787714"/>
            <a:ext cx="360000" cy="360000"/>
          </a:xfrm>
          <a:prstGeom prst="rect">
            <a:avLst/>
          </a:prstGeom>
        </p:spPr>
      </p:pic>
      <p:pic>
        <p:nvPicPr>
          <p:cNvPr id="118" name="Graphique 25" descr="Acquisition contour">
            <a:extLst>
              <a:ext uri="{FF2B5EF4-FFF2-40B4-BE49-F238E27FC236}">
                <a16:creationId xmlns:a16="http://schemas.microsoft.com/office/drawing/2014/main" id="{B1881348-8F20-4AFE-BEA3-85851D9F693A}"/>
              </a:ext>
            </a:extLst>
          </p:cNvPr>
          <p:cNvPicPr>
            <a:picLocks noChangeAspect="1"/>
          </p:cNvPicPr>
          <p:nvPr/>
        </p:nvPicPr>
        <p:blipFill>
          <a:blip r:embed="rId9">
            <a:extLst>
              <a:ext uri="{96DAC541-7B7A-43D3-8B79-37D633B846F1}">
                <asvg:svgBlip xmlns="" xmlns:asvg="http://schemas.microsoft.com/office/drawing/2016/SVG/main" r:embed="rId10"/>
              </a:ext>
            </a:extLst>
          </a:blip>
          <a:stretch>
            <a:fillRect/>
          </a:stretch>
        </p:blipFill>
        <p:spPr>
          <a:xfrm>
            <a:off x="6448744" y="746426"/>
            <a:ext cx="360000" cy="360000"/>
          </a:xfrm>
          <a:prstGeom prst="rect">
            <a:avLst/>
          </a:prstGeom>
        </p:spPr>
      </p:pic>
      <p:cxnSp>
        <p:nvCxnSpPr>
          <p:cNvPr id="126" name="Connecteur droit 125">
            <a:extLst>
              <a:ext uri="{FF2B5EF4-FFF2-40B4-BE49-F238E27FC236}">
                <a16:creationId xmlns:a16="http://schemas.microsoft.com/office/drawing/2014/main" id="{5D751469-886B-4B84-9186-04E51702CA65}"/>
              </a:ext>
            </a:extLst>
          </p:cNvPr>
          <p:cNvCxnSpPr>
            <a:cxnSpLocks/>
          </p:cNvCxnSpPr>
          <p:nvPr/>
        </p:nvCxnSpPr>
        <p:spPr>
          <a:xfrm>
            <a:off x="6112767" y="746426"/>
            <a:ext cx="0" cy="3881312"/>
          </a:xfrm>
          <a:prstGeom prst="line">
            <a:avLst/>
          </a:prstGeom>
          <a:ln w="9525">
            <a:solidFill>
              <a:schemeClr val="bg1">
                <a:lumMod val="50000"/>
              </a:schemeClr>
            </a:solidFill>
            <a:prstDash val="dashDot"/>
          </a:ln>
        </p:spPr>
        <p:style>
          <a:lnRef idx="1">
            <a:schemeClr val="accent1"/>
          </a:lnRef>
          <a:fillRef idx="0">
            <a:schemeClr val="accent1"/>
          </a:fillRef>
          <a:effectRef idx="0">
            <a:schemeClr val="accent1"/>
          </a:effectRef>
          <a:fontRef idx="minor">
            <a:schemeClr val="tx1"/>
          </a:fontRef>
        </p:style>
      </p:cxnSp>
      <p:sp>
        <p:nvSpPr>
          <p:cNvPr id="4" name="ZoneTexte 3"/>
          <p:cNvSpPr txBox="1"/>
          <p:nvPr/>
        </p:nvSpPr>
        <p:spPr>
          <a:xfrm>
            <a:off x="179512" y="1203597"/>
            <a:ext cx="2784648" cy="3672409"/>
          </a:xfrm>
          <a:prstGeom prst="rect">
            <a:avLst/>
          </a:prstGeom>
          <a:noFill/>
        </p:spPr>
        <p:txBody>
          <a:bodyPr wrap="square" lIns="72000" tIns="108000" rIns="72000" bIns="108000" rtlCol="0" anchor="ctr" anchorCtr="0">
            <a:noAutofit/>
          </a:bodyPr>
          <a:lstStyle/>
          <a:p>
            <a:r>
              <a:rPr lang="fr-FR" sz="900" b="1" dirty="0" smtClean="0">
                <a:solidFill>
                  <a:srgbClr val="2F75B5"/>
                </a:solidFill>
              </a:rPr>
              <a:t>Développement des cas d’usages : </a:t>
            </a:r>
            <a:endParaRPr lang="fr-FR" sz="900" b="1" dirty="0">
              <a:solidFill>
                <a:srgbClr val="2F75B5"/>
              </a:solidFill>
            </a:endParaRPr>
          </a:p>
          <a:p>
            <a:pPr marL="171450" indent="-171450">
              <a:buFont typeface="Arial" panose="020B0604020202020204" pitchFamily="34" charset="0"/>
              <a:buChar char="•"/>
            </a:pPr>
            <a:r>
              <a:rPr lang="fr-FR" sz="900" dirty="0" smtClean="0"/>
              <a:t>Augmentation </a:t>
            </a:r>
            <a:r>
              <a:rPr lang="fr-FR" sz="900" dirty="0"/>
              <a:t>notable de l’alimentation </a:t>
            </a:r>
            <a:r>
              <a:rPr lang="fr-FR" sz="900" dirty="0" smtClean="0"/>
              <a:t>DMP.</a:t>
            </a:r>
          </a:p>
          <a:p>
            <a:pPr marL="171450" indent="-171450">
              <a:buFont typeface="Arial" panose="020B0604020202020204" pitchFamily="34" charset="0"/>
              <a:buChar char="•"/>
            </a:pPr>
            <a:r>
              <a:rPr lang="fr-FR" sz="900" dirty="0" smtClean="0"/>
              <a:t>Reprise </a:t>
            </a:r>
            <a:r>
              <a:rPr lang="fr-FR" sz="900" dirty="0"/>
              <a:t>de l’historique </a:t>
            </a:r>
            <a:r>
              <a:rPr lang="fr-FR" sz="900" dirty="0" smtClean="0"/>
              <a:t>réalisée </a:t>
            </a:r>
            <a:r>
              <a:rPr lang="fr-FR" sz="900" dirty="0"/>
              <a:t>par certains établissements afin de permettre au patient de retrouver l’ensemble de ses documents produits lors des précédents </a:t>
            </a:r>
            <a:r>
              <a:rPr lang="fr-FR" sz="900" dirty="0" smtClean="0"/>
              <a:t>séjours.</a:t>
            </a:r>
          </a:p>
          <a:p>
            <a:pPr marL="171450" indent="-171450">
              <a:buFont typeface="Arial" panose="020B0604020202020204" pitchFamily="34" charset="0"/>
              <a:buChar char="•"/>
            </a:pPr>
            <a:r>
              <a:rPr lang="fr-FR" sz="900" dirty="0"/>
              <a:t>Usages messagerie et DMP en routine pour certains ES </a:t>
            </a:r>
            <a:r>
              <a:rPr lang="fr-FR" sz="900" dirty="0" smtClean="0"/>
              <a:t>pilotes.</a:t>
            </a:r>
          </a:p>
          <a:p>
            <a:endParaRPr lang="fr-FR" sz="900" dirty="0" smtClean="0"/>
          </a:p>
          <a:p>
            <a:r>
              <a:rPr lang="fr-FR" sz="900" b="1" dirty="0" smtClean="0">
                <a:solidFill>
                  <a:srgbClr val="2F75B5"/>
                </a:solidFill>
              </a:rPr>
              <a:t>Embarquement de la majorité des ES pilotes : </a:t>
            </a:r>
          </a:p>
          <a:p>
            <a:pPr marL="171450" indent="-171450">
              <a:buFont typeface="Arial" panose="020B0604020202020204" pitchFamily="34" charset="0"/>
              <a:buChar char="•"/>
            </a:pPr>
            <a:r>
              <a:rPr lang="fr-FR" sz="900" dirty="0" smtClean="0"/>
              <a:t>Une </a:t>
            </a:r>
            <a:r>
              <a:rPr lang="fr-FR" sz="900" dirty="0"/>
              <a:t>diversité de </a:t>
            </a:r>
            <a:r>
              <a:rPr lang="fr-FR" sz="900" dirty="0" smtClean="0"/>
              <a:t>typologie </a:t>
            </a:r>
            <a:r>
              <a:rPr lang="fr-FR" sz="900" dirty="0"/>
              <a:t>des établissements </a:t>
            </a:r>
            <a:r>
              <a:rPr lang="fr-FR" sz="900" dirty="0" smtClean="0"/>
              <a:t>expérimentateurs nous permettant d’avoir une richesse de REX. </a:t>
            </a:r>
          </a:p>
          <a:p>
            <a:pPr marL="171450" indent="-171450">
              <a:buFont typeface="Arial" panose="020B0604020202020204" pitchFamily="34" charset="0"/>
              <a:buChar char="•"/>
            </a:pPr>
            <a:r>
              <a:rPr lang="fr-FR" sz="900" dirty="0"/>
              <a:t>Des établissements assez éloignés du numérique se sont emparés de la messagerie et ont testé des cas </a:t>
            </a:r>
            <a:r>
              <a:rPr lang="fr-FR" sz="900" dirty="0" smtClean="0"/>
              <a:t>d’usage.</a:t>
            </a:r>
          </a:p>
          <a:p>
            <a:endParaRPr lang="fr-FR" sz="900" dirty="0"/>
          </a:p>
          <a:p>
            <a:r>
              <a:rPr lang="fr-FR" sz="900" b="1" dirty="0" smtClean="0">
                <a:solidFill>
                  <a:srgbClr val="2F75B5"/>
                </a:solidFill>
              </a:rPr>
              <a:t>Forte implication des ES dans la sensibilisation des usagers </a:t>
            </a:r>
            <a:r>
              <a:rPr lang="fr-FR" sz="900" dirty="0" smtClean="0"/>
              <a:t>: accompagnement fin des usagers à l’ouverture de leur profil Mon espace santé, à leur implication dans l’expérimentation. </a:t>
            </a:r>
          </a:p>
          <a:p>
            <a:endParaRPr lang="fr-FR" sz="900" dirty="0"/>
          </a:p>
          <a:p>
            <a:r>
              <a:rPr lang="fr-FR" sz="900" b="1" dirty="0" smtClean="0">
                <a:solidFill>
                  <a:srgbClr val="2F75B5"/>
                </a:solidFill>
              </a:rPr>
              <a:t>Mise en place de groupe de travail avec certains éditeurs </a:t>
            </a:r>
            <a:r>
              <a:rPr lang="fr-FR" sz="900" dirty="0" smtClean="0"/>
              <a:t>: afin de résoudre certaines problématiques soulevées durant l’expérimentation.</a:t>
            </a:r>
          </a:p>
        </p:txBody>
      </p:sp>
      <p:sp>
        <p:nvSpPr>
          <p:cNvPr id="18" name="ZoneTexte 17"/>
          <p:cNvSpPr txBox="1"/>
          <p:nvPr/>
        </p:nvSpPr>
        <p:spPr>
          <a:xfrm>
            <a:off x="3089921" y="1203598"/>
            <a:ext cx="3064767" cy="3816424"/>
          </a:xfrm>
          <a:prstGeom prst="rect">
            <a:avLst/>
          </a:prstGeom>
          <a:noFill/>
        </p:spPr>
        <p:txBody>
          <a:bodyPr wrap="square" lIns="72000" tIns="108000" rIns="72000" bIns="108000" rtlCol="0" anchor="ctr" anchorCtr="0">
            <a:noAutofit/>
          </a:bodyPr>
          <a:lstStyle>
            <a:defPPr>
              <a:defRPr lang="fr-FR"/>
            </a:defPPr>
            <a:lvl1pPr marL="171450" indent="-171450">
              <a:buFont typeface="Arial" panose="020B0604020202020204" pitchFamily="34" charset="0"/>
              <a:buChar char="•"/>
              <a:defRPr sz="1000">
                <a:solidFill>
                  <a:srgbClr val="575757"/>
                </a:solidFill>
              </a:defRPr>
            </a:lvl1pPr>
          </a:lstStyle>
          <a:p>
            <a:pPr marL="0" indent="0">
              <a:buNone/>
            </a:pPr>
            <a:r>
              <a:rPr lang="fr-FR" sz="900" b="1" dirty="0" smtClean="0">
                <a:solidFill>
                  <a:srgbClr val="2F75B5"/>
                </a:solidFill>
              </a:rPr>
              <a:t>Freins techniques </a:t>
            </a:r>
            <a:r>
              <a:rPr lang="fr-FR" sz="900" dirty="0" smtClean="0">
                <a:solidFill>
                  <a:srgbClr val="2F75B5"/>
                </a:solidFill>
              </a:rPr>
              <a:t>: </a:t>
            </a:r>
            <a:r>
              <a:rPr lang="fr-FR" sz="900" b="1" dirty="0">
                <a:solidFill>
                  <a:srgbClr val="2F75B5"/>
                </a:solidFill>
              </a:rPr>
              <a:t>Bilan de l’expérimentation dépendant du niveau maturité technique de </a:t>
            </a:r>
            <a:r>
              <a:rPr lang="fr-FR" sz="900" b="1" dirty="0" smtClean="0">
                <a:solidFill>
                  <a:srgbClr val="2F75B5"/>
                </a:solidFill>
              </a:rPr>
              <a:t>l’ES</a:t>
            </a:r>
            <a:endParaRPr lang="fr-FR" sz="900" dirty="0" smtClean="0">
              <a:solidFill>
                <a:srgbClr val="2F75B5"/>
              </a:solidFill>
            </a:endParaRPr>
          </a:p>
          <a:p>
            <a:r>
              <a:rPr lang="fr-FR" sz="900" dirty="0" smtClean="0">
                <a:solidFill>
                  <a:schemeClr val="tx1"/>
                </a:solidFill>
              </a:rPr>
              <a:t>Discordance </a:t>
            </a:r>
            <a:r>
              <a:rPr lang="fr-FR" sz="900" dirty="0">
                <a:solidFill>
                  <a:schemeClr val="tx1"/>
                </a:solidFill>
              </a:rPr>
              <a:t>entre les plannings d’installation des nouvelles </a:t>
            </a:r>
            <a:r>
              <a:rPr lang="fr-FR" sz="900" dirty="0" smtClean="0">
                <a:solidFill>
                  <a:schemeClr val="tx1"/>
                </a:solidFill>
              </a:rPr>
              <a:t>versions (GAM, DPI, LGC) </a:t>
            </a:r>
            <a:r>
              <a:rPr lang="fr-FR" sz="900" dirty="0">
                <a:solidFill>
                  <a:schemeClr val="tx1"/>
                </a:solidFill>
              </a:rPr>
              <a:t>et le calendrier du </a:t>
            </a:r>
            <a:r>
              <a:rPr lang="fr-FR" sz="900" dirty="0" smtClean="0">
                <a:solidFill>
                  <a:schemeClr val="tx1"/>
                </a:solidFill>
              </a:rPr>
              <a:t>pilote, nécessitant un accompagnement technique important.</a:t>
            </a:r>
          </a:p>
          <a:p>
            <a:r>
              <a:rPr lang="fr-FR" sz="900" dirty="0">
                <a:solidFill>
                  <a:schemeClr val="tx1"/>
                </a:solidFill>
              </a:rPr>
              <a:t>Besoins d’intégration de la MSS au DPI, LGC (non réalisable dans les temps impartis pour les éditeurs</a:t>
            </a:r>
            <a:r>
              <a:rPr lang="fr-FR" sz="900" dirty="0" smtClean="0">
                <a:solidFill>
                  <a:schemeClr val="tx1"/>
                </a:solidFill>
              </a:rPr>
              <a:t>).</a:t>
            </a:r>
            <a:endParaRPr lang="fr-FR" sz="900" dirty="0">
              <a:solidFill>
                <a:schemeClr val="tx1"/>
              </a:solidFill>
            </a:endParaRPr>
          </a:p>
          <a:p>
            <a:pPr>
              <a:buFont typeface="Wingdings" panose="05000000000000000000" pitchFamily="2" charset="2"/>
              <a:buChar char="à"/>
            </a:pPr>
            <a:r>
              <a:rPr lang="fr-FR" sz="900" b="1" dirty="0" smtClean="0">
                <a:solidFill>
                  <a:srgbClr val="E73083"/>
                </a:solidFill>
              </a:rPr>
              <a:t>Planning du </a:t>
            </a:r>
            <a:r>
              <a:rPr lang="fr-FR" sz="900" b="1" dirty="0" err="1" smtClean="0">
                <a:solidFill>
                  <a:srgbClr val="E73083"/>
                </a:solidFill>
              </a:rPr>
              <a:t>Segur</a:t>
            </a:r>
            <a:r>
              <a:rPr lang="fr-FR" sz="900" b="1" dirty="0" smtClean="0">
                <a:solidFill>
                  <a:srgbClr val="E73083"/>
                </a:solidFill>
              </a:rPr>
              <a:t> du numérique vague 1 et possibilité de commander des solutions référencées </a:t>
            </a:r>
            <a:r>
              <a:rPr lang="fr-FR" sz="900" b="1" dirty="0" err="1" smtClean="0">
                <a:solidFill>
                  <a:srgbClr val="E73083"/>
                </a:solidFill>
              </a:rPr>
              <a:t>Segur</a:t>
            </a:r>
            <a:endParaRPr lang="fr-FR" sz="900" b="1" dirty="0" smtClean="0">
              <a:solidFill>
                <a:srgbClr val="E73083"/>
              </a:solidFill>
            </a:endParaRPr>
          </a:p>
          <a:p>
            <a:pPr marL="0" indent="0">
              <a:buNone/>
            </a:pPr>
            <a:endParaRPr lang="fr-FR" sz="900" b="1" dirty="0" smtClean="0">
              <a:solidFill>
                <a:srgbClr val="E73083"/>
              </a:solidFill>
            </a:endParaRPr>
          </a:p>
          <a:p>
            <a:pPr marL="0" indent="0">
              <a:buNone/>
            </a:pPr>
            <a:r>
              <a:rPr lang="fr-FR" sz="900" b="1" dirty="0" smtClean="0">
                <a:solidFill>
                  <a:srgbClr val="2F75B5"/>
                </a:solidFill>
              </a:rPr>
              <a:t>Freins organisationnels : </a:t>
            </a:r>
          </a:p>
          <a:p>
            <a:r>
              <a:rPr lang="fr-FR" sz="900" dirty="0" smtClean="0">
                <a:solidFill>
                  <a:schemeClr val="tx1"/>
                </a:solidFill>
              </a:rPr>
              <a:t>Charge </a:t>
            </a:r>
            <a:r>
              <a:rPr lang="fr-FR" sz="900" dirty="0">
                <a:solidFill>
                  <a:schemeClr val="tx1"/>
                </a:solidFill>
              </a:rPr>
              <a:t>de travail supplémentaire </a:t>
            </a:r>
            <a:r>
              <a:rPr lang="fr-FR" sz="900" dirty="0" smtClean="0">
                <a:solidFill>
                  <a:schemeClr val="tx1"/>
                </a:solidFill>
              </a:rPr>
              <a:t>pour les services : usages de la messagerie et qualification INS.</a:t>
            </a:r>
          </a:p>
          <a:p>
            <a:r>
              <a:rPr lang="fr-FR" sz="900" dirty="0" smtClean="0">
                <a:solidFill>
                  <a:schemeClr val="tx1"/>
                </a:solidFill>
              </a:rPr>
              <a:t>Charge supplémentaire pour les services pilotes avec une partie des patients qui ont activé Mon espace santé et une autre partie qui n’a pas activé MES.</a:t>
            </a:r>
          </a:p>
          <a:p>
            <a:pPr marL="0" indent="0">
              <a:buNone/>
            </a:pPr>
            <a:endParaRPr lang="fr-FR" sz="900" dirty="0" smtClean="0">
              <a:sym typeface="Wingdings" panose="05000000000000000000" pitchFamily="2" charset="2"/>
            </a:endParaRPr>
          </a:p>
          <a:p>
            <a:pPr marL="0" indent="0">
              <a:buNone/>
            </a:pPr>
            <a:r>
              <a:rPr lang="fr-FR" sz="900" b="1" dirty="0" smtClean="0">
                <a:solidFill>
                  <a:srgbClr val="2F75B5"/>
                </a:solidFill>
                <a:sym typeface="Wingdings" panose="05000000000000000000" pitchFamily="2" charset="2"/>
              </a:rPr>
              <a:t>Freins fonctionnels :</a:t>
            </a:r>
          </a:p>
          <a:p>
            <a:r>
              <a:rPr lang="fr-FR" sz="900" dirty="0">
                <a:solidFill>
                  <a:schemeClr val="tx1"/>
                </a:solidFill>
                <a:sym typeface="Wingdings" panose="05000000000000000000" pitchFamily="2" charset="2"/>
              </a:rPr>
              <a:t>Certaines fonctionnalités non disponibles durant l’expérimentation telles que l’envoi de notification aux usagers lors de la réception d’un message.  </a:t>
            </a:r>
            <a:endParaRPr lang="fr-FR" sz="900" dirty="0" smtClean="0">
              <a:solidFill>
                <a:schemeClr val="tx1"/>
              </a:solidFill>
              <a:sym typeface="Wingdings" panose="05000000000000000000" pitchFamily="2" charset="2"/>
            </a:endParaRPr>
          </a:p>
          <a:p>
            <a:pPr marL="0" indent="0">
              <a:buNone/>
            </a:pPr>
            <a:r>
              <a:rPr lang="fr-FR" sz="900" b="1" dirty="0" smtClean="0">
                <a:solidFill>
                  <a:srgbClr val="E73083"/>
                </a:solidFill>
                <a:sym typeface="Wingdings" panose="05000000000000000000" pitchFamily="2" charset="2"/>
              </a:rPr>
              <a:t> Problème résolu et retour des notifications</a:t>
            </a:r>
            <a:endParaRPr lang="fr-FR" sz="900" b="1" dirty="0">
              <a:solidFill>
                <a:srgbClr val="E73083"/>
              </a:solidFill>
              <a:sym typeface="Wingdings" panose="05000000000000000000" pitchFamily="2" charset="2"/>
            </a:endParaRPr>
          </a:p>
          <a:p>
            <a:pPr marL="0" indent="0">
              <a:buNone/>
            </a:pPr>
            <a:endParaRPr lang="fr-FR" sz="900" dirty="0">
              <a:sym typeface="Wingdings" panose="05000000000000000000" pitchFamily="2" charset="2"/>
            </a:endParaRPr>
          </a:p>
          <a:p>
            <a:pPr marL="0" indent="0">
              <a:buNone/>
            </a:pPr>
            <a:r>
              <a:rPr lang="fr-FR" sz="900" dirty="0">
                <a:solidFill>
                  <a:schemeClr val="tx1"/>
                </a:solidFill>
              </a:rPr>
              <a:t>Difficulté à travailler sur les cas d’usage du fait de la non activation de MES par les </a:t>
            </a:r>
            <a:r>
              <a:rPr lang="fr-FR" sz="900" dirty="0" smtClean="0">
                <a:solidFill>
                  <a:schemeClr val="tx1"/>
                </a:solidFill>
              </a:rPr>
              <a:t>patients.</a:t>
            </a:r>
            <a:endParaRPr lang="fr-FR" sz="900" dirty="0"/>
          </a:p>
          <a:p>
            <a:endParaRPr lang="fr-FR" sz="900" dirty="0" smtClean="0"/>
          </a:p>
        </p:txBody>
      </p:sp>
      <p:sp>
        <p:nvSpPr>
          <p:cNvPr id="21" name="ZoneTexte 20"/>
          <p:cNvSpPr txBox="1"/>
          <p:nvPr/>
        </p:nvSpPr>
        <p:spPr>
          <a:xfrm>
            <a:off x="6170575" y="1203598"/>
            <a:ext cx="2889585" cy="3240360"/>
          </a:xfrm>
          <a:prstGeom prst="rect">
            <a:avLst/>
          </a:prstGeom>
          <a:noFill/>
        </p:spPr>
        <p:txBody>
          <a:bodyPr wrap="square" lIns="72000" tIns="108000" rIns="72000" bIns="108000" rtlCol="0" anchor="ctr" anchorCtr="0">
            <a:noAutofit/>
          </a:bodyPr>
          <a:lstStyle>
            <a:defPPr>
              <a:defRPr lang="fr-FR"/>
            </a:defPPr>
            <a:lvl1pPr marL="171450" indent="-171450">
              <a:buFont typeface="Arial" panose="020B0604020202020204" pitchFamily="34" charset="0"/>
              <a:buChar char="•"/>
              <a:defRPr sz="1000">
                <a:solidFill>
                  <a:srgbClr val="575757"/>
                </a:solidFill>
              </a:defRPr>
            </a:lvl1pPr>
          </a:lstStyle>
          <a:p>
            <a:pPr marL="0" indent="0">
              <a:buNone/>
            </a:pPr>
            <a:r>
              <a:rPr lang="fr-FR" sz="900" b="1" dirty="0" smtClean="0">
                <a:solidFill>
                  <a:srgbClr val="2F75B5"/>
                </a:solidFill>
              </a:rPr>
              <a:t>Renforcer la communication : </a:t>
            </a:r>
          </a:p>
          <a:p>
            <a:r>
              <a:rPr lang="fr-FR" sz="900" dirty="0" smtClean="0">
                <a:solidFill>
                  <a:schemeClr val="tx1"/>
                </a:solidFill>
              </a:rPr>
              <a:t>Sensibiliser </a:t>
            </a:r>
          </a:p>
          <a:p>
            <a:pPr marL="355600"/>
            <a:r>
              <a:rPr lang="fr-FR" sz="900" dirty="0" smtClean="0">
                <a:solidFill>
                  <a:schemeClr val="tx1"/>
                </a:solidFill>
              </a:rPr>
              <a:t>les acteurs </a:t>
            </a:r>
            <a:r>
              <a:rPr lang="fr-FR" sz="900" dirty="0">
                <a:solidFill>
                  <a:schemeClr val="tx1"/>
                </a:solidFill>
              </a:rPr>
              <a:t>de santé sur l’alimentation du dossier médical et l’usage de la </a:t>
            </a:r>
            <a:r>
              <a:rPr lang="fr-FR" sz="900" dirty="0" smtClean="0">
                <a:solidFill>
                  <a:schemeClr val="tx1"/>
                </a:solidFill>
              </a:rPr>
              <a:t>messagerie.</a:t>
            </a:r>
            <a:endParaRPr lang="fr-FR" sz="900" dirty="0">
              <a:solidFill>
                <a:schemeClr val="tx1"/>
              </a:solidFill>
            </a:endParaRPr>
          </a:p>
          <a:p>
            <a:pPr marL="355600"/>
            <a:r>
              <a:rPr lang="fr-FR" sz="900" dirty="0" smtClean="0">
                <a:solidFill>
                  <a:schemeClr val="tx1"/>
                </a:solidFill>
              </a:rPr>
              <a:t>les </a:t>
            </a:r>
            <a:r>
              <a:rPr lang="fr-FR" sz="900" dirty="0">
                <a:solidFill>
                  <a:schemeClr val="tx1"/>
                </a:solidFill>
              </a:rPr>
              <a:t>citoyens à </a:t>
            </a:r>
            <a:r>
              <a:rPr lang="fr-FR" sz="900" dirty="0" smtClean="0">
                <a:solidFill>
                  <a:schemeClr val="tx1"/>
                </a:solidFill>
              </a:rPr>
              <a:t>l’activation et alimentation </a:t>
            </a:r>
            <a:r>
              <a:rPr lang="fr-FR" sz="900" dirty="0">
                <a:solidFill>
                  <a:schemeClr val="tx1"/>
                </a:solidFill>
              </a:rPr>
              <a:t>de </a:t>
            </a:r>
            <a:r>
              <a:rPr lang="fr-FR" sz="900" dirty="0" smtClean="0">
                <a:solidFill>
                  <a:schemeClr val="tx1"/>
                </a:solidFill>
              </a:rPr>
              <a:t>Mon espace santé</a:t>
            </a:r>
          </a:p>
          <a:p>
            <a:pPr>
              <a:buFont typeface="Wingdings" panose="05000000000000000000" pitchFamily="2" charset="2"/>
              <a:buChar char="à"/>
            </a:pPr>
            <a:r>
              <a:rPr lang="fr-FR" sz="900" b="1" dirty="0" smtClean="0">
                <a:solidFill>
                  <a:srgbClr val="E73083"/>
                </a:solidFill>
                <a:sym typeface="Wingdings" panose="05000000000000000000" pitchFamily="2" charset="2"/>
              </a:rPr>
              <a:t>Campagne de communication généralisation et outils de communication mis à disposition</a:t>
            </a:r>
          </a:p>
          <a:p>
            <a:pPr marL="0" indent="0">
              <a:buNone/>
            </a:pPr>
            <a:endParaRPr lang="fr-FR" sz="900" dirty="0" smtClean="0">
              <a:sym typeface="Wingdings" panose="05000000000000000000" pitchFamily="2" charset="2"/>
            </a:endParaRPr>
          </a:p>
          <a:p>
            <a:r>
              <a:rPr lang="fr-FR" sz="900" dirty="0" smtClean="0">
                <a:solidFill>
                  <a:schemeClr val="tx1"/>
                </a:solidFill>
              </a:rPr>
              <a:t>Accompagner </a:t>
            </a:r>
            <a:r>
              <a:rPr lang="fr-FR" sz="900" dirty="0">
                <a:solidFill>
                  <a:schemeClr val="tx1"/>
                </a:solidFill>
              </a:rPr>
              <a:t>l</a:t>
            </a:r>
            <a:r>
              <a:rPr lang="fr-FR" sz="900" dirty="0" smtClean="0">
                <a:solidFill>
                  <a:schemeClr val="tx1"/>
                </a:solidFill>
              </a:rPr>
              <a:t>es </a:t>
            </a:r>
            <a:r>
              <a:rPr lang="fr-FR" sz="900" dirty="0">
                <a:solidFill>
                  <a:schemeClr val="tx1"/>
                </a:solidFill>
              </a:rPr>
              <a:t>usagers/citoyens à </a:t>
            </a:r>
            <a:r>
              <a:rPr lang="fr-FR" sz="900" dirty="0" smtClean="0">
                <a:solidFill>
                  <a:schemeClr val="tx1"/>
                </a:solidFill>
              </a:rPr>
              <a:t>l’utilisation </a:t>
            </a:r>
            <a:r>
              <a:rPr lang="fr-FR" sz="900" dirty="0">
                <a:solidFill>
                  <a:schemeClr val="tx1"/>
                </a:solidFill>
              </a:rPr>
              <a:t>de </a:t>
            </a:r>
            <a:r>
              <a:rPr lang="fr-FR" sz="900" dirty="0" smtClean="0">
                <a:solidFill>
                  <a:schemeClr val="tx1"/>
                </a:solidFill>
              </a:rPr>
              <a:t>Mon espace santé.</a:t>
            </a:r>
          </a:p>
          <a:p>
            <a:pPr>
              <a:buFont typeface="Wingdings" panose="05000000000000000000" pitchFamily="2" charset="2"/>
              <a:buChar char="à"/>
            </a:pPr>
            <a:r>
              <a:rPr lang="fr-FR" sz="900" b="1" dirty="0" smtClean="0">
                <a:solidFill>
                  <a:srgbClr val="E73083"/>
                </a:solidFill>
                <a:sym typeface="Wingdings" panose="05000000000000000000" pitchFamily="2" charset="2"/>
              </a:rPr>
              <a:t>Réseau d’ambassadeurs Mon espace santé.</a:t>
            </a:r>
          </a:p>
          <a:p>
            <a:pPr marL="0" indent="0">
              <a:buNone/>
            </a:pPr>
            <a:endParaRPr lang="fr-FR" sz="900" b="1" dirty="0">
              <a:solidFill>
                <a:srgbClr val="E73083"/>
              </a:solidFill>
              <a:sym typeface="Wingdings" panose="05000000000000000000" pitchFamily="2" charset="2"/>
            </a:endParaRPr>
          </a:p>
          <a:p>
            <a:r>
              <a:rPr lang="fr-FR" sz="900" dirty="0" smtClean="0">
                <a:solidFill>
                  <a:schemeClr val="tx1"/>
                </a:solidFill>
              </a:rPr>
              <a:t>Effectuer un audit </a:t>
            </a:r>
            <a:r>
              <a:rPr lang="fr-FR" sz="900" dirty="0">
                <a:solidFill>
                  <a:schemeClr val="tx1"/>
                </a:solidFill>
              </a:rPr>
              <a:t>préalable de l’état de maturité technique des </a:t>
            </a:r>
            <a:r>
              <a:rPr lang="fr-FR" sz="900" dirty="0" smtClean="0">
                <a:solidFill>
                  <a:schemeClr val="tx1"/>
                </a:solidFill>
              </a:rPr>
              <a:t>ES pour choisir les bons cas d’usages et prioriser les chantiers techniques et organisationnels </a:t>
            </a:r>
          </a:p>
          <a:p>
            <a:pPr>
              <a:buFont typeface="Wingdings" panose="05000000000000000000" pitchFamily="2" charset="2"/>
              <a:buChar char="à"/>
            </a:pPr>
            <a:r>
              <a:rPr lang="fr-FR" sz="900" b="1" dirty="0" smtClean="0">
                <a:solidFill>
                  <a:srgbClr val="E73083"/>
                </a:solidFill>
                <a:sym typeface="Wingdings" panose="05000000000000000000" pitchFamily="2" charset="2"/>
              </a:rPr>
              <a:t>Kit de déploiement et accompagnement de proximité par les </a:t>
            </a:r>
            <a:r>
              <a:rPr lang="fr-FR" sz="900" b="1" dirty="0" err="1" smtClean="0">
                <a:solidFill>
                  <a:srgbClr val="E73083"/>
                </a:solidFill>
                <a:sym typeface="Wingdings" panose="05000000000000000000" pitchFamily="2" charset="2"/>
              </a:rPr>
              <a:t>GRADEs</a:t>
            </a:r>
            <a:endParaRPr lang="fr-FR" sz="900" b="1" dirty="0" smtClean="0">
              <a:solidFill>
                <a:srgbClr val="E73083"/>
              </a:solidFill>
              <a:sym typeface="Wingdings" panose="05000000000000000000" pitchFamily="2" charset="2"/>
            </a:endParaRPr>
          </a:p>
          <a:p>
            <a:pPr marL="0" indent="0">
              <a:buNone/>
            </a:pPr>
            <a:endParaRPr lang="fr-FR" sz="900" b="1" dirty="0" smtClean="0">
              <a:solidFill>
                <a:srgbClr val="E73083"/>
              </a:solidFill>
              <a:sym typeface="Wingdings" panose="05000000000000000000" pitchFamily="2" charset="2"/>
            </a:endParaRPr>
          </a:p>
          <a:p>
            <a:pPr marL="0" indent="0">
              <a:buNone/>
            </a:pPr>
            <a:endParaRPr lang="fr-FR" sz="900" b="1" dirty="0">
              <a:solidFill>
                <a:srgbClr val="E73083"/>
              </a:solidFill>
              <a:sym typeface="Wingdings" panose="05000000000000000000" pitchFamily="2" charset="2"/>
            </a:endParaRPr>
          </a:p>
        </p:txBody>
      </p:sp>
      <p:sp>
        <p:nvSpPr>
          <p:cNvPr id="3" name="Titre 2"/>
          <p:cNvSpPr>
            <a:spLocks noGrp="1"/>
          </p:cNvSpPr>
          <p:nvPr>
            <p:ph type="title"/>
          </p:nvPr>
        </p:nvSpPr>
        <p:spPr>
          <a:xfrm>
            <a:off x="799246" y="123478"/>
            <a:ext cx="7445162" cy="388696"/>
          </a:xfrm>
        </p:spPr>
        <p:txBody>
          <a:bodyPr>
            <a:normAutofit fontScale="90000"/>
          </a:bodyPr>
          <a:lstStyle/>
          <a:p>
            <a:r>
              <a:rPr lang="fr-FR" dirty="0"/>
              <a:t/>
            </a:r>
            <a:br>
              <a:rPr lang="fr-FR" dirty="0"/>
            </a:br>
            <a:r>
              <a:rPr lang="fr-FR" dirty="0"/>
              <a:t>Les enseignements transverses</a:t>
            </a:r>
          </a:p>
        </p:txBody>
      </p:sp>
    </p:spTree>
    <p:extLst>
      <p:ext uri="{BB962C8B-B14F-4D97-AF65-F5344CB8AC3E}">
        <p14:creationId xmlns:p14="http://schemas.microsoft.com/office/powerpoint/2010/main" val="3498936571"/>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6F027519-2995-47EC-BD46-A79C807CE113}"/>
              </a:ext>
            </a:extLst>
          </p:cNvPr>
          <p:cNvPicPr>
            <a:picLocks noChangeAspect="1"/>
          </p:cNvPicPr>
          <p:nvPr/>
        </p:nvPicPr>
        <p:blipFill>
          <a:blip r:embed="rId2"/>
          <a:stretch>
            <a:fillRect/>
          </a:stretch>
        </p:blipFill>
        <p:spPr>
          <a:xfrm>
            <a:off x="8178530" y="16845"/>
            <a:ext cx="964637" cy="642248"/>
          </a:xfrm>
          <a:prstGeom prst="rect">
            <a:avLst/>
          </a:prstGeom>
        </p:spPr>
      </p:pic>
      <p:pic>
        <p:nvPicPr>
          <p:cNvPr id="112" name="Graphique 19" descr="Excellent contour">
            <a:extLst>
              <a:ext uri="{FF2B5EF4-FFF2-40B4-BE49-F238E27FC236}">
                <a16:creationId xmlns:a16="http://schemas.microsoft.com/office/drawing/2014/main" id="{0E39DA56-1E2B-48F8-8C47-A290BF736BEB}"/>
              </a:ext>
            </a:extLst>
          </p:cNvPr>
          <p:cNvPicPr>
            <a:picLocks noChangeAspect="1"/>
          </p:cNvPicPr>
          <p:nvPr/>
        </p:nvPicPr>
        <p:blipFill>
          <a:blip r:embed="rId3">
            <a:extLst>
              <a:ext uri="{96DAC541-7B7A-43D3-8B79-37D633B846F1}">
                <asvg:svgBlip xmlns="" xmlns:asvg="http://schemas.microsoft.com/office/drawing/2016/SVG/main" r:embed="rId6"/>
              </a:ext>
            </a:extLst>
          </a:blip>
          <a:stretch>
            <a:fillRect/>
          </a:stretch>
        </p:blipFill>
        <p:spPr>
          <a:xfrm>
            <a:off x="553794" y="771550"/>
            <a:ext cx="360040" cy="360040"/>
          </a:xfrm>
          <a:prstGeom prst="rect">
            <a:avLst/>
          </a:prstGeom>
        </p:spPr>
      </p:pic>
      <p:pic>
        <p:nvPicPr>
          <p:cNvPr id="115" name="Graphique 21" descr="Obstacle contour">
            <a:extLst>
              <a:ext uri="{FF2B5EF4-FFF2-40B4-BE49-F238E27FC236}">
                <a16:creationId xmlns:a16="http://schemas.microsoft.com/office/drawing/2014/main" id="{438E6204-FFEF-4D80-9EB2-9BD652559162}"/>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3569609" y="787714"/>
            <a:ext cx="360000" cy="360000"/>
          </a:xfrm>
          <a:prstGeom prst="rect">
            <a:avLst/>
          </a:prstGeom>
        </p:spPr>
      </p:pic>
      <p:sp>
        <p:nvSpPr>
          <p:cNvPr id="3" name="Titre 2"/>
          <p:cNvSpPr>
            <a:spLocks noGrp="1"/>
          </p:cNvSpPr>
          <p:nvPr>
            <p:ph type="title"/>
          </p:nvPr>
        </p:nvSpPr>
        <p:spPr>
          <a:xfrm>
            <a:off x="799246" y="123478"/>
            <a:ext cx="7445162" cy="388696"/>
          </a:xfrm>
        </p:spPr>
        <p:txBody>
          <a:bodyPr>
            <a:normAutofit fontScale="90000"/>
          </a:bodyPr>
          <a:lstStyle/>
          <a:p>
            <a:r>
              <a:rPr lang="fr-FR" dirty="0"/>
              <a:t/>
            </a:r>
            <a:br>
              <a:rPr lang="fr-FR" dirty="0"/>
            </a:br>
            <a:r>
              <a:rPr lang="fr-FR" dirty="0" smtClean="0"/>
              <a:t>Quelle suite pour les ES pilotes 2021 ? </a:t>
            </a:r>
            <a:endParaRPr lang="fr-FR" dirty="0"/>
          </a:p>
        </p:txBody>
      </p:sp>
      <p:sp>
        <p:nvSpPr>
          <p:cNvPr id="15" name="Rectangle 14"/>
          <p:cNvSpPr/>
          <p:nvPr/>
        </p:nvSpPr>
        <p:spPr>
          <a:xfrm>
            <a:off x="0" y="674876"/>
            <a:ext cx="9144000" cy="456714"/>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rgbClr val="E73083"/>
                </a:solidFill>
              </a:rPr>
              <a:t>La majorité des établissements pilotes restent impliqués dans la poursuite des travaux et dans le développement de cas d’usages !</a:t>
            </a:r>
            <a:endParaRPr lang="fr-FR" sz="1200" b="1" dirty="0">
              <a:solidFill>
                <a:srgbClr val="E73083"/>
              </a:solidFill>
            </a:endParaRPr>
          </a:p>
        </p:txBody>
      </p:sp>
      <p:cxnSp>
        <p:nvCxnSpPr>
          <p:cNvPr id="16" name="Connecteur droit 15">
            <a:extLst>
              <a:ext uri="{FF2B5EF4-FFF2-40B4-BE49-F238E27FC236}">
                <a16:creationId xmlns:a16="http://schemas.microsoft.com/office/drawing/2014/main" id="{CBF3964A-5BB7-4677-9DBC-850259EA8895}"/>
              </a:ext>
            </a:extLst>
          </p:cNvPr>
          <p:cNvCxnSpPr>
            <a:cxnSpLocks/>
          </p:cNvCxnSpPr>
          <p:nvPr/>
        </p:nvCxnSpPr>
        <p:spPr>
          <a:xfrm>
            <a:off x="4572000" y="1210718"/>
            <a:ext cx="0" cy="3881312"/>
          </a:xfrm>
          <a:prstGeom prst="line">
            <a:avLst/>
          </a:prstGeom>
          <a:ln w="9525">
            <a:solidFill>
              <a:schemeClr val="bg1">
                <a:lumMod val="50000"/>
              </a:schemeClr>
            </a:solidFill>
            <a:prstDash val="dashDot"/>
          </a:ln>
        </p:spPr>
        <p:style>
          <a:lnRef idx="1">
            <a:schemeClr val="accent1"/>
          </a:lnRef>
          <a:fillRef idx="0">
            <a:schemeClr val="accent1"/>
          </a:fillRef>
          <a:effectRef idx="0">
            <a:schemeClr val="accent1"/>
          </a:effectRef>
          <a:fontRef idx="minor">
            <a:schemeClr val="tx1"/>
          </a:fontRef>
        </p:style>
      </p:cxnSp>
      <p:sp>
        <p:nvSpPr>
          <p:cNvPr id="2" name="Rectangle à coins arrondis 1"/>
          <p:cNvSpPr/>
          <p:nvPr/>
        </p:nvSpPr>
        <p:spPr>
          <a:xfrm>
            <a:off x="608466" y="1927237"/>
            <a:ext cx="3600399" cy="1004551"/>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La majorité des ES pilotes qui ont réussi à systématiser l’envoi de messages </a:t>
            </a:r>
            <a:r>
              <a:rPr lang="fr-FR" sz="1100" dirty="0" err="1" smtClean="0">
                <a:solidFill>
                  <a:schemeClr val="tx1"/>
                </a:solidFill>
              </a:rPr>
              <a:t>MSSanté</a:t>
            </a:r>
            <a:r>
              <a:rPr lang="fr-FR" sz="1100" dirty="0" smtClean="0">
                <a:solidFill>
                  <a:schemeClr val="tx1"/>
                </a:solidFill>
              </a:rPr>
              <a:t> vers Mon espace santé et alimenter le DMP : </a:t>
            </a:r>
          </a:p>
        </p:txBody>
      </p:sp>
      <p:sp>
        <p:nvSpPr>
          <p:cNvPr id="22" name="Rectangle à coins arrondis 21"/>
          <p:cNvSpPr/>
          <p:nvPr/>
        </p:nvSpPr>
        <p:spPr>
          <a:xfrm>
            <a:off x="4851256" y="1927238"/>
            <a:ext cx="3600399" cy="1004551"/>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Certains ES n’ont pas encore pu expérimenter certaines fonctionnalités. L’expérimentation s’est focalisée sur la mise en œuvre d’actions techniques afin rendre accessibles l’alimentation du DMP et l’envoi de messages sécurisés. </a:t>
            </a:r>
          </a:p>
        </p:txBody>
      </p:sp>
      <p:sp>
        <p:nvSpPr>
          <p:cNvPr id="23" name="Rectangle à coins arrondis 22"/>
          <p:cNvSpPr/>
          <p:nvPr/>
        </p:nvSpPr>
        <p:spPr>
          <a:xfrm>
            <a:off x="602165" y="3434437"/>
            <a:ext cx="3600399" cy="1009521"/>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Ces ES capitalisent sur leur expérience pour définir, développer et expérimenter de nouveaux </a:t>
            </a:r>
            <a:r>
              <a:rPr lang="fr-FR" sz="1100" dirty="0">
                <a:solidFill>
                  <a:schemeClr val="tx1"/>
                </a:solidFill>
              </a:rPr>
              <a:t>parcours et cas d’usage au sein de leur établissement. </a:t>
            </a:r>
          </a:p>
        </p:txBody>
      </p:sp>
      <p:sp>
        <p:nvSpPr>
          <p:cNvPr id="24" name="Rectangle à coins arrondis 23"/>
          <p:cNvSpPr/>
          <p:nvPr/>
        </p:nvSpPr>
        <p:spPr>
          <a:xfrm>
            <a:off x="4858597" y="3435846"/>
            <a:ext cx="3600399" cy="1008112"/>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Ces ES bénéficieront </a:t>
            </a:r>
            <a:r>
              <a:rPr lang="fr-FR" sz="1100" dirty="0">
                <a:solidFill>
                  <a:schemeClr val="tx1"/>
                </a:solidFill>
              </a:rPr>
              <a:t>d’une poursuite de l’accompagnement dans la définition de cas d’usages et dans l’expérimentation concrète de ces cas d’usages </a:t>
            </a:r>
          </a:p>
        </p:txBody>
      </p:sp>
      <p:sp>
        <p:nvSpPr>
          <p:cNvPr id="5" name="Flèche vers le bas 4"/>
          <p:cNvSpPr/>
          <p:nvPr/>
        </p:nvSpPr>
        <p:spPr>
          <a:xfrm>
            <a:off x="2294352" y="3055214"/>
            <a:ext cx="216024" cy="288032"/>
          </a:xfrm>
          <a:prstGeom prst="downArrow">
            <a:avLst/>
          </a:prstGeom>
          <a:noFill/>
          <a:ln w="12700">
            <a:solidFill>
              <a:srgbClr val="E7308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dirty="0" smtClean="0"/>
          </a:p>
        </p:txBody>
      </p:sp>
      <p:sp>
        <p:nvSpPr>
          <p:cNvPr id="25" name="Flèche vers le bas 24"/>
          <p:cNvSpPr/>
          <p:nvPr/>
        </p:nvSpPr>
        <p:spPr>
          <a:xfrm>
            <a:off x="6550784" y="3055214"/>
            <a:ext cx="216024" cy="288032"/>
          </a:xfrm>
          <a:prstGeom prst="downArrow">
            <a:avLst/>
          </a:prstGeom>
          <a:noFill/>
          <a:ln w="12700">
            <a:solidFill>
              <a:srgbClr val="E7308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dirty="0" smtClean="0"/>
          </a:p>
        </p:txBody>
      </p:sp>
      <p:sp>
        <p:nvSpPr>
          <p:cNvPr id="6" name="ZoneTexte 5"/>
          <p:cNvSpPr txBox="1"/>
          <p:nvPr/>
        </p:nvSpPr>
        <p:spPr>
          <a:xfrm>
            <a:off x="1412364" y="1341582"/>
            <a:ext cx="1980000" cy="360040"/>
          </a:xfrm>
          <a:prstGeom prst="rect">
            <a:avLst/>
          </a:prstGeom>
          <a:solidFill>
            <a:srgbClr val="2F75B5"/>
          </a:solidFill>
        </p:spPr>
        <p:txBody>
          <a:bodyPr wrap="square" lIns="72000" tIns="108000" rIns="72000" bIns="108000" rtlCol="0" anchor="ctr" anchorCtr="0">
            <a:noAutofit/>
          </a:bodyPr>
          <a:lstStyle/>
          <a:p>
            <a:pPr algn="ctr"/>
            <a:r>
              <a:rPr lang="fr-FR" sz="1100" b="1" i="1" dirty="0" smtClean="0">
                <a:solidFill>
                  <a:schemeClr val="bg1"/>
                </a:solidFill>
              </a:rPr>
              <a:t>Cas de figure 1</a:t>
            </a:r>
          </a:p>
        </p:txBody>
      </p:sp>
      <p:sp>
        <p:nvSpPr>
          <p:cNvPr id="26" name="ZoneTexte 25"/>
          <p:cNvSpPr txBox="1"/>
          <p:nvPr/>
        </p:nvSpPr>
        <p:spPr>
          <a:xfrm>
            <a:off x="5661455" y="1341582"/>
            <a:ext cx="1980000" cy="360040"/>
          </a:xfrm>
          <a:prstGeom prst="rect">
            <a:avLst/>
          </a:prstGeom>
          <a:solidFill>
            <a:srgbClr val="2F75B5"/>
          </a:solidFill>
        </p:spPr>
        <p:txBody>
          <a:bodyPr wrap="square" lIns="72000" tIns="108000" rIns="72000" bIns="108000" rtlCol="0" anchor="ctr" anchorCtr="0">
            <a:noAutofit/>
          </a:bodyPr>
          <a:lstStyle/>
          <a:p>
            <a:pPr algn="ctr"/>
            <a:r>
              <a:rPr lang="fr-FR" sz="1100" b="1" i="1" dirty="0" smtClean="0">
                <a:solidFill>
                  <a:schemeClr val="bg1"/>
                </a:solidFill>
              </a:rPr>
              <a:t>Cas de figure 2</a:t>
            </a:r>
          </a:p>
        </p:txBody>
      </p:sp>
    </p:spTree>
    <p:extLst>
      <p:ext uri="{BB962C8B-B14F-4D97-AF65-F5344CB8AC3E}">
        <p14:creationId xmlns:p14="http://schemas.microsoft.com/office/powerpoint/2010/main" val="154991525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6F027519-2995-47EC-BD46-A79C807CE113}"/>
              </a:ext>
            </a:extLst>
          </p:cNvPr>
          <p:cNvPicPr>
            <a:picLocks noChangeAspect="1"/>
          </p:cNvPicPr>
          <p:nvPr/>
        </p:nvPicPr>
        <p:blipFill>
          <a:blip r:embed="rId3"/>
          <a:stretch>
            <a:fillRect/>
          </a:stretch>
        </p:blipFill>
        <p:spPr>
          <a:xfrm>
            <a:off x="8178530" y="16845"/>
            <a:ext cx="964637" cy="642248"/>
          </a:xfrm>
          <a:prstGeom prst="rect">
            <a:avLst/>
          </a:prstGeom>
        </p:spPr>
      </p:pic>
      <p:sp>
        <p:nvSpPr>
          <p:cNvPr id="16" name="Rectangle 15"/>
          <p:cNvSpPr/>
          <p:nvPr/>
        </p:nvSpPr>
        <p:spPr>
          <a:xfrm>
            <a:off x="2544608" y="2191780"/>
            <a:ext cx="6275864" cy="979652"/>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FR" sz="1000" dirty="0" smtClean="0">
                <a:solidFill>
                  <a:schemeClr val="tx1"/>
                </a:solidFill>
              </a:rPr>
              <a:t>Vos solutions logicielles permettent d’alimenter le DMP ?</a:t>
            </a:r>
          </a:p>
          <a:p>
            <a:pPr marL="171450" indent="-171450">
              <a:buFont typeface="Arial" panose="020B0604020202020204" pitchFamily="34" charset="0"/>
              <a:buChar char="•"/>
            </a:pPr>
            <a:r>
              <a:rPr lang="fr-FR" sz="1000" dirty="0" smtClean="0">
                <a:solidFill>
                  <a:schemeClr val="tx1"/>
                </a:solidFill>
              </a:rPr>
              <a:t>Si l’alimentation est permise, est-elle manuelle ou automatisée ? </a:t>
            </a:r>
          </a:p>
          <a:p>
            <a:pPr marL="171450" indent="-171450">
              <a:buFont typeface="Arial" panose="020B0604020202020204" pitchFamily="34" charset="0"/>
              <a:buChar char="•"/>
            </a:pPr>
            <a:r>
              <a:rPr lang="fr-FR" sz="1000" dirty="0">
                <a:solidFill>
                  <a:schemeClr val="tx1"/>
                </a:solidFill>
              </a:rPr>
              <a:t>Quel version du connecteur DMP (API V1, API V2 ) ? </a:t>
            </a:r>
            <a:endParaRPr lang="fr-FR" sz="1000" dirty="0" smtClean="0">
              <a:solidFill>
                <a:schemeClr val="tx1"/>
              </a:solidFill>
            </a:endParaRPr>
          </a:p>
          <a:p>
            <a:pPr marL="171450" indent="-171450">
              <a:buFont typeface="Arial" panose="020B0604020202020204" pitchFamily="34" charset="0"/>
              <a:buChar char="•"/>
            </a:pPr>
            <a:r>
              <a:rPr lang="fr-FR" sz="1000" dirty="0" smtClean="0">
                <a:solidFill>
                  <a:schemeClr val="tx1"/>
                </a:solidFill>
              </a:rPr>
              <a:t>Avez-vous commandé et/ou avez-vous une date de déploiement de solution référencée SEGUR (DPI/PFI) ?</a:t>
            </a:r>
            <a:endParaRPr lang="fr-FR" sz="1000" dirty="0">
              <a:solidFill>
                <a:schemeClr val="tx1"/>
              </a:solidFill>
            </a:endParaRPr>
          </a:p>
        </p:txBody>
      </p:sp>
      <p:sp>
        <p:nvSpPr>
          <p:cNvPr id="17" name="Rectangle 16"/>
          <p:cNvSpPr/>
          <p:nvPr/>
        </p:nvSpPr>
        <p:spPr>
          <a:xfrm>
            <a:off x="2544247" y="3270543"/>
            <a:ext cx="6276326" cy="540000"/>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FR" sz="1000" dirty="0" smtClean="0">
                <a:solidFill>
                  <a:schemeClr val="tx1"/>
                </a:solidFill>
              </a:rPr>
              <a:t>Vos solutions logicielles intègrent-t-elles un accès à la messagerie sécurisée </a:t>
            </a:r>
            <a:r>
              <a:rPr lang="fr-FR" sz="1000" dirty="0" err="1" smtClean="0">
                <a:solidFill>
                  <a:schemeClr val="tx1"/>
                </a:solidFill>
              </a:rPr>
              <a:t>MSSanté</a:t>
            </a:r>
            <a:r>
              <a:rPr lang="fr-FR" sz="1000" dirty="0" smtClean="0">
                <a:solidFill>
                  <a:schemeClr val="tx1"/>
                </a:solidFill>
              </a:rPr>
              <a:t> ?</a:t>
            </a:r>
          </a:p>
          <a:p>
            <a:pPr marL="171450" indent="-171450">
              <a:buFont typeface="Arial" panose="020B0604020202020204" pitchFamily="34" charset="0"/>
              <a:buChar char="•"/>
            </a:pPr>
            <a:r>
              <a:rPr lang="fr-FR" sz="1000" dirty="0" smtClean="0">
                <a:solidFill>
                  <a:schemeClr val="tx1"/>
                </a:solidFill>
              </a:rPr>
              <a:t>Permettent-elles des envois automatiques, ou manuels ? </a:t>
            </a:r>
          </a:p>
        </p:txBody>
      </p:sp>
      <p:sp>
        <p:nvSpPr>
          <p:cNvPr id="20" name="ZoneTexte 19"/>
          <p:cNvSpPr txBox="1"/>
          <p:nvPr/>
        </p:nvSpPr>
        <p:spPr>
          <a:xfrm>
            <a:off x="402144" y="827481"/>
            <a:ext cx="8418328" cy="1262586"/>
          </a:xfrm>
          <a:prstGeom prst="rect">
            <a:avLst/>
          </a:prstGeom>
          <a:noFill/>
        </p:spPr>
        <p:txBody>
          <a:bodyPr wrap="square" lIns="72000" tIns="108000" rIns="72000" bIns="108000" rtlCol="0" anchor="ctr" anchorCtr="0">
            <a:noAutofit/>
          </a:bodyPr>
          <a:lstStyle/>
          <a:p>
            <a:pPr marL="171450" indent="-171450">
              <a:spcBef>
                <a:spcPts val="400"/>
              </a:spcBef>
              <a:spcAft>
                <a:spcPts val="400"/>
              </a:spcAft>
              <a:buFont typeface="Wingdings" panose="05000000000000000000" pitchFamily="2" charset="2"/>
              <a:buChar char="Ø"/>
            </a:pPr>
            <a:r>
              <a:rPr lang="fr-FR" sz="1100" dirty="0" smtClean="0"/>
              <a:t>Nous avons vu que l’orientation de l’expérimentation, aussi bien dans la définition des cas d’usages que sur les résultats de l’expérimentation était différente selon le degré de maturité technique des ES. </a:t>
            </a:r>
          </a:p>
          <a:p>
            <a:pPr marL="171450" indent="-171450">
              <a:spcBef>
                <a:spcPts val="400"/>
              </a:spcBef>
              <a:spcAft>
                <a:spcPts val="400"/>
              </a:spcAft>
              <a:buFont typeface="Wingdings" panose="05000000000000000000" pitchFamily="2" charset="2"/>
              <a:buChar char="Ø"/>
            </a:pPr>
            <a:r>
              <a:rPr lang="fr-FR" sz="1100" dirty="0" smtClean="0"/>
              <a:t>En effet, Mon </a:t>
            </a:r>
            <a:r>
              <a:rPr lang="fr-FR" sz="1100" dirty="0"/>
              <a:t>espace santé est basé sur le déploiement des outils socles du numérique en </a:t>
            </a:r>
            <a:r>
              <a:rPr lang="fr-FR" sz="1100" dirty="0" smtClean="0"/>
              <a:t>santé, notamment </a:t>
            </a:r>
            <a:r>
              <a:rPr lang="fr-FR" sz="1100" dirty="0"/>
              <a:t>le </a:t>
            </a:r>
            <a:r>
              <a:rPr lang="fr-FR" sz="1100" b="1" dirty="0">
                <a:solidFill>
                  <a:srgbClr val="006AB2"/>
                </a:solidFill>
              </a:rPr>
              <a:t>DMP, la </a:t>
            </a:r>
            <a:r>
              <a:rPr lang="fr-FR" sz="1100" b="1" dirty="0" err="1">
                <a:solidFill>
                  <a:srgbClr val="006AB2"/>
                </a:solidFill>
              </a:rPr>
              <a:t>MSSanté</a:t>
            </a:r>
            <a:r>
              <a:rPr lang="fr-FR" sz="1100" b="1" dirty="0">
                <a:solidFill>
                  <a:srgbClr val="006AB2"/>
                </a:solidFill>
              </a:rPr>
              <a:t> et </a:t>
            </a:r>
            <a:r>
              <a:rPr lang="fr-FR" sz="1100" b="1" dirty="0" smtClean="0">
                <a:solidFill>
                  <a:srgbClr val="006AB2"/>
                </a:solidFill>
              </a:rPr>
              <a:t>l’INS</a:t>
            </a:r>
            <a:r>
              <a:rPr lang="fr-FR" sz="1100" dirty="0" smtClean="0"/>
              <a:t>. Le degré d’avancement  dans le déploiement de ces outils socles vient faciliter la mise en place des cas d’usages et maximiser le nombre de cas d’usages expérimentés.</a:t>
            </a:r>
          </a:p>
          <a:p>
            <a:pPr marL="171450" indent="-171450">
              <a:spcBef>
                <a:spcPts val="400"/>
              </a:spcBef>
              <a:spcAft>
                <a:spcPts val="400"/>
              </a:spcAft>
              <a:buFont typeface="Wingdings" panose="05000000000000000000" pitchFamily="2" charset="2"/>
              <a:buChar char="Ø"/>
            </a:pPr>
            <a:r>
              <a:rPr lang="fr-FR" sz="1100" b="1" dirty="0" smtClean="0">
                <a:solidFill>
                  <a:srgbClr val="E73083"/>
                </a:solidFill>
              </a:rPr>
              <a:t>Voici les différents éléments techniques impactant le niveau d’expérimentation : </a:t>
            </a:r>
          </a:p>
        </p:txBody>
      </p:sp>
      <p:sp>
        <p:nvSpPr>
          <p:cNvPr id="22" name="Rectangle 21"/>
          <p:cNvSpPr/>
          <p:nvPr/>
        </p:nvSpPr>
        <p:spPr>
          <a:xfrm>
            <a:off x="402145" y="2191780"/>
            <a:ext cx="2081600" cy="982384"/>
          </a:xfrm>
          <a:prstGeom prst="rect">
            <a:avLst/>
          </a:prstGeom>
          <a:solidFill>
            <a:srgbClr val="006A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smtClean="0"/>
              <a:t>Accès à l’alimentation du DMP</a:t>
            </a:r>
          </a:p>
        </p:txBody>
      </p:sp>
      <p:sp>
        <p:nvSpPr>
          <p:cNvPr id="23" name="Rectangle 22"/>
          <p:cNvSpPr/>
          <p:nvPr/>
        </p:nvSpPr>
        <p:spPr>
          <a:xfrm>
            <a:off x="2544247" y="3911286"/>
            <a:ext cx="6276326" cy="604680"/>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FR" sz="1000" dirty="0" smtClean="0">
                <a:solidFill>
                  <a:schemeClr val="tx1"/>
                </a:solidFill>
              </a:rPr>
              <a:t>Etes-vous en capacité de faire appel au télé service INSI depuis votre GAM ? </a:t>
            </a:r>
          </a:p>
          <a:p>
            <a:pPr marL="171450" indent="-171450">
              <a:buFont typeface="Arial" panose="020B0604020202020204" pitchFamily="34" charset="0"/>
              <a:buChar char="•"/>
            </a:pPr>
            <a:r>
              <a:rPr lang="fr-FR" sz="1000" dirty="0" smtClean="0">
                <a:solidFill>
                  <a:schemeClr val="tx1"/>
                </a:solidFill>
              </a:rPr>
              <a:t>Est-ce que les INS qualifiés sont diffusés dans le SIH notamment dans le DPI ?</a:t>
            </a:r>
          </a:p>
        </p:txBody>
      </p:sp>
      <p:sp>
        <p:nvSpPr>
          <p:cNvPr id="24" name="Rectangle 23"/>
          <p:cNvSpPr/>
          <p:nvPr/>
        </p:nvSpPr>
        <p:spPr>
          <a:xfrm>
            <a:off x="402145" y="3270543"/>
            <a:ext cx="2081600" cy="540000"/>
          </a:xfrm>
          <a:prstGeom prst="rect">
            <a:avLst/>
          </a:prstGeom>
          <a:solidFill>
            <a:srgbClr val="006A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smtClean="0"/>
              <a:t>Accès à l’envoi de messages </a:t>
            </a:r>
            <a:r>
              <a:rPr lang="fr-FR" sz="1050" b="1" dirty="0" err="1" smtClean="0"/>
              <a:t>MSSanté</a:t>
            </a:r>
            <a:r>
              <a:rPr lang="fr-FR" sz="1050" b="1" dirty="0" smtClean="0"/>
              <a:t> </a:t>
            </a:r>
          </a:p>
        </p:txBody>
      </p:sp>
      <p:sp>
        <p:nvSpPr>
          <p:cNvPr id="25" name="Rectangle 24"/>
          <p:cNvSpPr/>
          <p:nvPr/>
        </p:nvSpPr>
        <p:spPr>
          <a:xfrm>
            <a:off x="402144" y="3912256"/>
            <a:ext cx="2081599" cy="603710"/>
          </a:xfrm>
          <a:prstGeom prst="rect">
            <a:avLst/>
          </a:prstGeom>
          <a:solidFill>
            <a:srgbClr val="006A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smtClean="0"/>
              <a:t>Accès au télé service INSI </a:t>
            </a:r>
          </a:p>
        </p:txBody>
      </p:sp>
      <p:sp>
        <p:nvSpPr>
          <p:cNvPr id="3" name="Titre 2"/>
          <p:cNvSpPr>
            <a:spLocks noGrp="1"/>
          </p:cNvSpPr>
          <p:nvPr>
            <p:ph type="title"/>
          </p:nvPr>
        </p:nvSpPr>
        <p:spPr>
          <a:xfrm>
            <a:off x="799246" y="123478"/>
            <a:ext cx="7517170" cy="432048"/>
          </a:xfrm>
        </p:spPr>
        <p:txBody>
          <a:bodyPr>
            <a:normAutofit fontScale="90000"/>
          </a:bodyPr>
          <a:lstStyle/>
          <a:p>
            <a:r>
              <a:rPr lang="fr-FR" dirty="0" smtClean="0"/>
              <a:t/>
            </a:r>
            <a:br>
              <a:rPr lang="fr-FR" dirty="0" smtClean="0"/>
            </a:br>
            <a:r>
              <a:rPr lang="fr-FR" dirty="0" smtClean="0"/>
              <a:t>Différences </a:t>
            </a:r>
            <a:r>
              <a:rPr lang="fr-FR" dirty="0"/>
              <a:t>de maturités techniques entre les ES </a:t>
            </a:r>
          </a:p>
        </p:txBody>
      </p:sp>
    </p:spTree>
    <p:extLst>
      <p:ext uri="{BB962C8B-B14F-4D97-AF65-F5344CB8AC3E}">
        <p14:creationId xmlns:p14="http://schemas.microsoft.com/office/powerpoint/2010/main" val="183947028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6F027519-2995-47EC-BD46-A79C807CE113}"/>
              </a:ext>
            </a:extLst>
          </p:cNvPr>
          <p:cNvPicPr>
            <a:picLocks noChangeAspect="1"/>
          </p:cNvPicPr>
          <p:nvPr/>
        </p:nvPicPr>
        <p:blipFill>
          <a:blip r:embed="rId2"/>
          <a:stretch>
            <a:fillRect/>
          </a:stretch>
        </p:blipFill>
        <p:spPr>
          <a:xfrm>
            <a:off x="8178530" y="16845"/>
            <a:ext cx="964637" cy="642248"/>
          </a:xfrm>
          <a:prstGeom prst="rect">
            <a:avLst/>
          </a:prstGeom>
        </p:spPr>
      </p:pic>
      <p:sp>
        <p:nvSpPr>
          <p:cNvPr id="12" name="Rectangle 11"/>
          <p:cNvSpPr/>
          <p:nvPr/>
        </p:nvSpPr>
        <p:spPr>
          <a:xfrm>
            <a:off x="1798048" y="843558"/>
            <a:ext cx="7202342" cy="349291"/>
          </a:xfrm>
          <a:prstGeom prst="rect">
            <a:avLst/>
          </a:prstGeom>
          <a:solidFill>
            <a:srgbClr val="006A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smtClean="0"/>
              <a:t>Recommandations pour l’expérimentation </a:t>
            </a:r>
          </a:p>
        </p:txBody>
      </p:sp>
      <p:sp>
        <p:nvSpPr>
          <p:cNvPr id="13" name="ZoneTexte 12"/>
          <p:cNvSpPr txBox="1"/>
          <p:nvPr/>
        </p:nvSpPr>
        <p:spPr>
          <a:xfrm>
            <a:off x="1798048" y="1236612"/>
            <a:ext cx="7176369" cy="1090828"/>
          </a:xfrm>
          <a:prstGeom prst="rect">
            <a:avLst/>
          </a:prstGeom>
          <a:noFill/>
          <a:ln>
            <a:solidFill>
              <a:srgbClr val="E73083"/>
            </a:solidFill>
            <a:prstDash val="sysDash"/>
          </a:ln>
        </p:spPr>
        <p:txBody>
          <a:bodyPr wrap="square" lIns="72000" tIns="108000" rIns="72000" bIns="108000" rtlCol="0" anchor="ctr" anchorCtr="0">
            <a:noAutofit/>
          </a:bodyPr>
          <a:lstStyle/>
          <a:p>
            <a:pPr marL="171450" indent="-171450">
              <a:buFont typeface="Arial" panose="020B0604020202020204" pitchFamily="34" charset="0"/>
              <a:buChar char="•"/>
            </a:pPr>
            <a:r>
              <a:rPr lang="fr-FR" sz="900" dirty="0" smtClean="0"/>
              <a:t>Identifier des </a:t>
            </a:r>
            <a:r>
              <a:rPr lang="fr-FR" sz="900" b="1" dirty="0" smtClean="0"/>
              <a:t>cas d’usage simples, avec un panel restreint de patients </a:t>
            </a:r>
            <a:r>
              <a:rPr lang="fr-FR" sz="900" dirty="0" smtClean="0"/>
              <a:t>au sein d’un service pouvant supporter la charge de l’expérimentation. </a:t>
            </a:r>
          </a:p>
          <a:p>
            <a:pPr marL="171450" indent="-171450">
              <a:buFont typeface="Arial" panose="020B0604020202020204" pitchFamily="34" charset="0"/>
              <a:buChar char="•"/>
            </a:pPr>
            <a:r>
              <a:rPr lang="fr-FR" sz="900" dirty="0" smtClean="0"/>
              <a:t>Recenser les fonctionnalités techniques manquantes afin de pouvoir réaliser concrètement l’expérimentation. Mettre en place les actions qui en découlent afin de pouvoir tester l’envoi de messages </a:t>
            </a:r>
            <a:r>
              <a:rPr lang="fr-FR" sz="900" dirty="0" err="1" smtClean="0"/>
              <a:t>MSSanté</a:t>
            </a:r>
            <a:r>
              <a:rPr lang="fr-FR" sz="900" dirty="0" smtClean="0"/>
              <a:t> vers messagerie Mon espace santé et déposer des documents ciblés dans le DMP.</a:t>
            </a:r>
          </a:p>
          <a:p>
            <a:pPr marL="171450" indent="-171450">
              <a:buFont typeface="Arial" panose="020B0604020202020204" pitchFamily="34" charset="0"/>
              <a:buChar char="•"/>
            </a:pPr>
            <a:r>
              <a:rPr lang="fr-FR" sz="900" dirty="0" smtClean="0"/>
              <a:t>Les équipes d’accompagnement régionale et nationale seront là pour vous aider et prendre en charge des actions (ateliers services socles, formation, contact éditeurs, etc.). </a:t>
            </a:r>
          </a:p>
        </p:txBody>
      </p:sp>
      <p:sp>
        <p:nvSpPr>
          <p:cNvPr id="16" name="Rectangle 15"/>
          <p:cNvSpPr/>
          <p:nvPr/>
        </p:nvSpPr>
        <p:spPr>
          <a:xfrm>
            <a:off x="107504" y="1236612"/>
            <a:ext cx="1584176" cy="1090828"/>
          </a:xfrm>
          <a:prstGeom prst="rect">
            <a:avLst/>
          </a:prstGeom>
          <a:solidFill>
            <a:schemeClr val="accent5">
              <a:lumMod val="20000"/>
              <a:lumOff val="80000"/>
            </a:schemeClr>
          </a:solidFill>
          <a:ln w="3175">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00" b="1" dirty="0" smtClean="0">
                <a:solidFill>
                  <a:schemeClr val="tx1"/>
                </a:solidFill>
              </a:rPr>
              <a:t>Faible niveau de maturité technique rendant l’accès aux fonctionnalités complexe</a:t>
            </a:r>
          </a:p>
        </p:txBody>
      </p:sp>
      <p:sp>
        <p:nvSpPr>
          <p:cNvPr id="17" name="ZoneTexte 16"/>
          <p:cNvSpPr txBox="1"/>
          <p:nvPr/>
        </p:nvSpPr>
        <p:spPr>
          <a:xfrm>
            <a:off x="1798048" y="2414653"/>
            <a:ext cx="7142009" cy="1183017"/>
          </a:xfrm>
          <a:prstGeom prst="rect">
            <a:avLst/>
          </a:prstGeom>
          <a:noFill/>
          <a:ln>
            <a:solidFill>
              <a:srgbClr val="E73083"/>
            </a:solidFill>
            <a:prstDash val="sysDash"/>
          </a:ln>
        </p:spPr>
        <p:txBody>
          <a:bodyPr wrap="square" lIns="72000" tIns="108000" rIns="72000" bIns="108000" rtlCol="0" anchor="ctr" anchorCtr="0">
            <a:noAutofit/>
          </a:bodyPr>
          <a:lstStyle/>
          <a:p>
            <a:pPr marL="171450" indent="-171450">
              <a:buFont typeface="Arial" panose="020B0604020202020204" pitchFamily="34" charset="0"/>
              <a:buChar char="•"/>
            </a:pPr>
            <a:r>
              <a:rPr lang="fr-FR" sz="900" dirty="0" smtClean="0"/>
              <a:t>Identifier un parcours au sein </a:t>
            </a:r>
            <a:r>
              <a:rPr lang="fr-FR" sz="900" b="1" dirty="0" smtClean="0"/>
              <a:t>d’un service moteur </a:t>
            </a:r>
            <a:r>
              <a:rPr lang="fr-FR" sz="900" dirty="0" smtClean="0"/>
              <a:t>pouvant supporter la charge de l’expérimentation et les impacts organisationnels engendrés. </a:t>
            </a:r>
          </a:p>
          <a:p>
            <a:pPr marL="171450" indent="-171450">
              <a:buFont typeface="Arial" panose="020B0604020202020204" pitchFamily="34" charset="0"/>
              <a:buChar char="•"/>
            </a:pPr>
            <a:r>
              <a:rPr lang="fr-FR" sz="900" b="1" dirty="0" smtClean="0"/>
              <a:t>Impliquer rapidement les équipes terrain </a:t>
            </a:r>
            <a:r>
              <a:rPr lang="fr-FR" sz="900" dirty="0" smtClean="0"/>
              <a:t>et les intégrer dans le processus d’identification de cas d’usages simples.</a:t>
            </a:r>
          </a:p>
          <a:p>
            <a:pPr marL="171450" indent="-171450">
              <a:buFont typeface="Arial" panose="020B0604020202020204" pitchFamily="34" charset="0"/>
              <a:buChar char="•"/>
            </a:pPr>
            <a:r>
              <a:rPr lang="fr-FR" sz="900" dirty="0" smtClean="0"/>
              <a:t>Assurer des </a:t>
            </a:r>
            <a:r>
              <a:rPr lang="fr-FR" sz="900" b="1" dirty="0" smtClean="0"/>
              <a:t>remontées terrains régulières </a:t>
            </a:r>
            <a:r>
              <a:rPr lang="fr-FR" sz="900" dirty="0" smtClean="0"/>
              <a:t>concernant l’impact de l’expérimentation sur l’organisation du service (action manuelle pour expérimenter DMP/ et ou MSS). </a:t>
            </a:r>
          </a:p>
          <a:p>
            <a:pPr marL="171450" indent="-171450">
              <a:buFont typeface="Arial" panose="020B0604020202020204" pitchFamily="34" charset="0"/>
              <a:buChar char="•"/>
            </a:pPr>
            <a:r>
              <a:rPr lang="fr-FR" sz="900" dirty="0" smtClean="0"/>
              <a:t>Identifier aspects techniques manquants entre équipe métier et équipes DSI pour aboutir à des alimentations automatiques, lister et mettre en places les actions nécessaires en s’appuyant sur l’accompagnement régional et national.</a:t>
            </a:r>
          </a:p>
        </p:txBody>
      </p:sp>
      <p:sp>
        <p:nvSpPr>
          <p:cNvPr id="20" name="Rectangle 19"/>
          <p:cNvSpPr/>
          <p:nvPr/>
        </p:nvSpPr>
        <p:spPr>
          <a:xfrm>
            <a:off x="107504" y="2414653"/>
            <a:ext cx="1584176" cy="1183017"/>
          </a:xfrm>
          <a:prstGeom prst="rect">
            <a:avLst/>
          </a:prstGeom>
          <a:solidFill>
            <a:schemeClr val="accent5">
              <a:lumMod val="40000"/>
              <a:lumOff val="60000"/>
            </a:schemeClr>
          </a:solidFill>
          <a:ln w="3175">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00" b="1" dirty="0" smtClean="0">
                <a:solidFill>
                  <a:schemeClr val="tx1"/>
                </a:solidFill>
              </a:rPr>
              <a:t>Accès aux fonctionnalités mais nécessitant des actions manuelles (non automatisation)</a:t>
            </a:r>
          </a:p>
        </p:txBody>
      </p:sp>
      <p:sp>
        <p:nvSpPr>
          <p:cNvPr id="22" name="Rectangle 21"/>
          <p:cNvSpPr/>
          <p:nvPr/>
        </p:nvSpPr>
        <p:spPr>
          <a:xfrm>
            <a:off x="107504" y="3684884"/>
            <a:ext cx="1584176" cy="936103"/>
          </a:xfrm>
          <a:prstGeom prst="rect">
            <a:avLst/>
          </a:prstGeom>
          <a:solidFill>
            <a:schemeClr val="accent5">
              <a:lumMod val="50000"/>
            </a:schemeClr>
          </a:solidFill>
          <a:ln w="3175">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00" b="1" dirty="0" smtClean="0">
                <a:solidFill>
                  <a:schemeClr val="bg1"/>
                </a:solidFill>
              </a:rPr>
              <a:t>Automatisation des envois en Y (</a:t>
            </a:r>
            <a:r>
              <a:rPr lang="fr-FR" sz="1000" b="1" dirty="0" err="1" smtClean="0">
                <a:solidFill>
                  <a:schemeClr val="bg1"/>
                </a:solidFill>
              </a:rPr>
              <a:t>MSSanté</a:t>
            </a:r>
            <a:r>
              <a:rPr lang="fr-FR" sz="1000" b="1" dirty="0" smtClean="0">
                <a:solidFill>
                  <a:schemeClr val="bg1"/>
                </a:solidFill>
              </a:rPr>
              <a:t> et DMP) possible</a:t>
            </a:r>
          </a:p>
        </p:txBody>
      </p:sp>
      <p:sp>
        <p:nvSpPr>
          <p:cNvPr id="23" name="ZoneTexte 22"/>
          <p:cNvSpPr txBox="1"/>
          <p:nvPr/>
        </p:nvSpPr>
        <p:spPr>
          <a:xfrm>
            <a:off x="1788118" y="3684885"/>
            <a:ext cx="7176370" cy="936103"/>
          </a:xfrm>
          <a:prstGeom prst="rect">
            <a:avLst/>
          </a:prstGeom>
          <a:solidFill>
            <a:schemeClr val="bg1"/>
          </a:solidFill>
          <a:ln>
            <a:solidFill>
              <a:srgbClr val="E73083"/>
            </a:solidFill>
            <a:prstDash val="sysDash"/>
          </a:ln>
        </p:spPr>
        <p:txBody>
          <a:bodyPr wrap="square" lIns="72000" tIns="108000" rIns="72000" bIns="108000" rtlCol="0" anchor="ctr" anchorCtr="0">
            <a:noAutofit/>
          </a:bodyPr>
          <a:lstStyle/>
          <a:p>
            <a:pPr marL="171450" indent="-171450">
              <a:buFont typeface="Arial" panose="020B0604020202020204" pitchFamily="34" charset="0"/>
              <a:buChar char="•"/>
            </a:pPr>
            <a:r>
              <a:rPr lang="fr-FR" sz="900" dirty="0" smtClean="0"/>
              <a:t>Identifier des cas d’usage au sein de </a:t>
            </a:r>
            <a:r>
              <a:rPr lang="fr-FR" sz="900" b="1" dirty="0" smtClean="0"/>
              <a:t>parcours patients plus complexes </a:t>
            </a:r>
            <a:r>
              <a:rPr lang="fr-FR" sz="900" dirty="0" smtClean="0"/>
              <a:t>par ex. : </a:t>
            </a:r>
          </a:p>
          <a:p>
            <a:pPr marL="628650" lvl="1" indent="-171450">
              <a:buFont typeface="Courier New" panose="02070309020205020404" pitchFamily="49" charset="0"/>
              <a:buChar char="o"/>
            </a:pPr>
            <a:r>
              <a:rPr lang="fr-FR" sz="900" dirty="0" smtClean="0"/>
              <a:t>Parcours de soins nécessitant plusieurs venues du patient </a:t>
            </a:r>
          </a:p>
          <a:p>
            <a:pPr marL="628650" lvl="1" indent="-171450">
              <a:buFont typeface="Courier New" panose="02070309020205020404" pitchFamily="49" charset="0"/>
              <a:buChar char="o"/>
            </a:pPr>
            <a:r>
              <a:rPr lang="fr-FR" sz="900" dirty="0" smtClean="0"/>
              <a:t>Parcours de soins faisant intervenir plusieurs types de PS / équipes pluridisciplinaires (secrétariats médicaux…)</a:t>
            </a:r>
          </a:p>
          <a:p>
            <a:pPr marL="628650" lvl="1" indent="-171450">
              <a:buFont typeface="Courier New" panose="02070309020205020404" pitchFamily="49" charset="0"/>
              <a:buChar char="o"/>
            </a:pPr>
            <a:r>
              <a:rPr lang="fr-FR" sz="900" dirty="0" smtClean="0"/>
              <a:t>Parcours de soins faisant intervenir des PS externes à l’ES </a:t>
            </a:r>
            <a:endParaRPr lang="fr-FR" sz="900" dirty="0"/>
          </a:p>
          <a:p>
            <a:pPr marL="171450" indent="-171450">
              <a:buFont typeface="Arial" panose="020B0604020202020204" pitchFamily="34" charset="0"/>
              <a:buChar char="•"/>
            </a:pPr>
            <a:r>
              <a:rPr lang="fr-FR" sz="900" dirty="0" smtClean="0"/>
              <a:t>Suivre régulièrement les impacts quantitatifs de l’expérimentation sur l’alimentation du DMP et le nombre de messages envoyés/reçus. </a:t>
            </a:r>
          </a:p>
        </p:txBody>
      </p:sp>
      <p:sp>
        <p:nvSpPr>
          <p:cNvPr id="24" name="Rectangle 23"/>
          <p:cNvSpPr/>
          <p:nvPr/>
        </p:nvSpPr>
        <p:spPr>
          <a:xfrm>
            <a:off x="104215" y="843558"/>
            <a:ext cx="1584176" cy="349291"/>
          </a:xfrm>
          <a:prstGeom prst="rect">
            <a:avLst/>
          </a:prstGeom>
          <a:solidFill>
            <a:srgbClr val="006A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smtClean="0"/>
              <a:t>Etat des lieux techniques</a:t>
            </a:r>
          </a:p>
        </p:txBody>
      </p:sp>
      <p:sp>
        <p:nvSpPr>
          <p:cNvPr id="3" name="Titre 2"/>
          <p:cNvSpPr>
            <a:spLocks noGrp="1"/>
          </p:cNvSpPr>
          <p:nvPr>
            <p:ph type="title"/>
          </p:nvPr>
        </p:nvSpPr>
        <p:spPr>
          <a:xfrm>
            <a:off x="799246" y="123478"/>
            <a:ext cx="7517170" cy="432048"/>
          </a:xfrm>
        </p:spPr>
        <p:txBody>
          <a:bodyPr>
            <a:normAutofit fontScale="90000"/>
          </a:bodyPr>
          <a:lstStyle/>
          <a:p>
            <a:r>
              <a:rPr lang="fr-FR" dirty="0" smtClean="0"/>
              <a:t>Recommandations </a:t>
            </a:r>
            <a:r>
              <a:rPr lang="fr-FR" dirty="0"/>
              <a:t>en fonction de la maturité technique des </a:t>
            </a:r>
            <a:r>
              <a:rPr lang="fr-FR" dirty="0" smtClean="0"/>
              <a:t>ES</a:t>
            </a:r>
            <a:endParaRPr lang="fr-FR" dirty="0"/>
          </a:p>
        </p:txBody>
      </p:sp>
    </p:spTree>
    <p:extLst>
      <p:ext uri="{BB962C8B-B14F-4D97-AF65-F5344CB8AC3E}">
        <p14:creationId xmlns:p14="http://schemas.microsoft.com/office/powerpoint/2010/main" val="257134555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lstStyle/>
          <a:p>
            <a:r>
              <a:rPr lang="fr-FR" dirty="0" smtClean="0"/>
              <a:t>Annexes</a:t>
            </a:r>
            <a:endParaRPr lang="fr-FR" dirty="0"/>
          </a:p>
        </p:txBody>
      </p:sp>
      <p:sp>
        <p:nvSpPr>
          <p:cNvPr id="4" name="Espace réservé du texte 3"/>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99168185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Espace réservé du contenu 15">
            <a:extLst>
              <a:ext uri="{FF2B5EF4-FFF2-40B4-BE49-F238E27FC236}">
                <a16:creationId xmlns:a16="http://schemas.microsoft.com/office/drawing/2014/main" id="{119DC59D-9525-477F-BB66-CED27D2197E4}"/>
              </a:ext>
            </a:extLst>
          </p:cNvPr>
          <p:cNvPicPr>
            <a:picLocks noChangeAspect="1"/>
          </p:cNvPicPr>
          <p:nvPr/>
        </p:nvPicPr>
        <p:blipFill>
          <a:blip r:embed="rId2"/>
          <a:stretch>
            <a:fillRect/>
          </a:stretch>
        </p:blipFill>
        <p:spPr>
          <a:xfrm>
            <a:off x="505353" y="3438786"/>
            <a:ext cx="1190775" cy="429108"/>
          </a:xfrm>
          <a:prstGeom prst="rect">
            <a:avLst/>
          </a:prstGeom>
        </p:spPr>
      </p:pic>
      <p:sp>
        <p:nvSpPr>
          <p:cNvPr id="4" name="Espace réservé du texte 3">
            <a:extLst>
              <a:ext uri="{FF2B5EF4-FFF2-40B4-BE49-F238E27FC236}">
                <a16:creationId xmlns:a16="http://schemas.microsoft.com/office/drawing/2014/main" id="{9DC9194F-CB53-47A8-886D-C5C82FFDF1B9}"/>
              </a:ext>
            </a:extLst>
          </p:cNvPr>
          <p:cNvSpPr txBox="1">
            <a:spLocks/>
          </p:cNvSpPr>
          <p:nvPr/>
        </p:nvSpPr>
        <p:spPr>
          <a:xfrm>
            <a:off x="1830739" y="830056"/>
            <a:ext cx="6568935" cy="850317"/>
          </a:xfrm>
          <a:prstGeom prst="rect">
            <a:avLst/>
          </a:prstGeom>
          <a:ln w="3175">
            <a:noFill/>
          </a:ln>
        </p:spPr>
        <p:txBody>
          <a:bodyPr vert="horz" lIns="91440" tIns="45720" rIns="91440" bIns="45720" rtlCol="0">
            <a:normAutofit/>
          </a:bodyPr>
          <a:lstStyle>
            <a:lvl1pPr marL="0" indent="0" algn="l" defTabSz="914400" rtl="0" eaLnBrk="1" latinLnBrk="0" hangingPunct="1">
              <a:lnSpc>
                <a:spcPct val="110000"/>
              </a:lnSpc>
              <a:spcBef>
                <a:spcPts val="600"/>
              </a:spcBef>
              <a:spcAft>
                <a:spcPts val="0"/>
              </a:spcAft>
              <a:buClr>
                <a:schemeClr val="tx2"/>
              </a:buClr>
              <a:buFont typeface="Symbol" panose="05050102010706020507" pitchFamily="18" charset="2"/>
              <a:buNone/>
              <a:defRPr sz="2000" b="0" kern="1200">
                <a:solidFill>
                  <a:schemeClr val="tx2"/>
                </a:solidFill>
                <a:latin typeface="+mn-lt"/>
                <a:ea typeface="+mn-ea"/>
                <a:cs typeface="+mn-cs"/>
              </a:defRPr>
            </a:lvl1pPr>
            <a:lvl2pPr marL="174625" indent="-174625" algn="l" defTabSz="914400" rtl="0" eaLnBrk="1" latinLnBrk="0" hangingPunct="1">
              <a:lnSpc>
                <a:spcPct val="110000"/>
              </a:lnSpc>
              <a:spcBef>
                <a:spcPts val="600"/>
              </a:spcBef>
              <a:spcAft>
                <a:spcPts val="0"/>
              </a:spcAft>
              <a:buClr>
                <a:schemeClr val="tx2"/>
              </a:buClr>
              <a:buSzPct val="120000"/>
              <a:buFont typeface="Arial" panose="020B0604020202020204" pitchFamily="34" charset="0"/>
              <a:buChar char="•"/>
              <a:defRPr sz="1600" b="1" i="0" kern="1200">
                <a:solidFill>
                  <a:schemeClr val="tx1"/>
                </a:solidFill>
                <a:latin typeface="+mn-lt"/>
                <a:ea typeface="+mn-ea"/>
                <a:cs typeface="+mn-cs"/>
              </a:defRPr>
            </a:lvl2pPr>
            <a:lvl3pPr marL="358775" indent="-184150" algn="l" defTabSz="914400" rtl="0" eaLnBrk="1" latinLnBrk="0" hangingPunct="1">
              <a:lnSpc>
                <a:spcPct val="110000"/>
              </a:lnSpc>
              <a:spcBef>
                <a:spcPts val="300"/>
              </a:spcBef>
              <a:spcAft>
                <a:spcPts val="0"/>
              </a:spcAft>
              <a:buClr>
                <a:schemeClr val="tx2"/>
              </a:buClr>
              <a:buFont typeface="Arial" panose="020B0604020202020204" pitchFamily="34" charset="0"/>
              <a:buChar char="-"/>
              <a:defRPr sz="1600" b="0" kern="1200">
                <a:solidFill>
                  <a:schemeClr val="tx1"/>
                </a:solidFill>
                <a:latin typeface="+mn-lt"/>
                <a:ea typeface="+mn-ea"/>
                <a:cs typeface="+mn-cs"/>
              </a:defRPr>
            </a:lvl3pPr>
            <a:lvl4pPr marL="530225" indent="-171450" algn="l" defTabSz="914400" rtl="0" eaLnBrk="1" latinLnBrk="0" hangingPunct="1">
              <a:lnSpc>
                <a:spcPct val="110000"/>
              </a:lnSpc>
              <a:spcBef>
                <a:spcPts val="0"/>
              </a:spcBef>
              <a:spcAft>
                <a:spcPts val="0"/>
              </a:spcAft>
              <a:buClr>
                <a:schemeClr val="tx2"/>
              </a:buClr>
              <a:buSzPct val="100000"/>
              <a:buFont typeface="Arial" panose="020B0604020202020204" pitchFamily="34" charset="0"/>
              <a:buChar char="•"/>
              <a:defRPr sz="1200" b="0" kern="1200">
                <a:solidFill>
                  <a:schemeClr val="tx1"/>
                </a:solidFill>
                <a:latin typeface="+mn-lt"/>
                <a:ea typeface="+mn-ea"/>
                <a:cs typeface="+mn-cs"/>
              </a:defRPr>
            </a:lvl4pPr>
            <a:lvl5pPr marL="538163" indent="-80963" algn="l" defTabSz="914400" rtl="0" eaLnBrk="1" latinLnBrk="0" hangingPunct="1">
              <a:lnSpc>
                <a:spcPct val="110000"/>
              </a:lnSpc>
              <a:spcBef>
                <a:spcPts val="0"/>
              </a:spcBef>
              <a:spcAft>
                <a:spcPts val="0"/>
              </a:spcAft>
              <a:buFont typeface="Arial" panose="020B0604020202020204" pitchFamily="34" charset="0"/>
              <a:buNone/>
              <a:defRPr sz="120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marR="0" lvl="0" indent="-171450" algn="just" defTabSz="914400" rtl="0" eaLnBrk="1" fontAlgn="auto" latinLnBrk="0" hangingPunct="1">
              <a:lnSpc>
                <a:spcPct val="110000"/>
              </a:lnSpc>
              <a:spcBef>
                <a:spcPts val="600"/>
              </a:spcBef>
              <a:spcAft>
                <a:spcPts val="0"/>
              </a:spcAft>
              <a:buClr>
                <a:srgbClr val="007FAD"/>
              </a:buClr>
              <a:buSzTx/>
              <a:buFont typeface="Courier New" panose="02070309020205020404" pitchFamily="49" charset="0"/>
              <a:buChar char="o"/>
              <a:tabLst/>
              <a:defRPr/>
            </a:pPr>
            <a:r>
              <a:rPr lang="fr-FR" sz="1100" b="1" dirty="0">
                <a:solidFill>
                  <a:schemeClr val="tx1"/>
                </a:solidFill>
                <a:latin typeface="Arial" panose="020B0604020202020204"/>
              </a:rPr>
              <a:t>Le ministère </a:t>
            </a:r>
            <a:r>
              <a:rPr lang="fr-FR" sz="1100" dirty="0">
                <a:solidFill>
                  <a:schemeClr val="tx1"/>
                </a:solidFill>
                <a:latin typeface="Arial" panose="020B0604020202020204"/>
              </a:rPr>
              <a:t>définit la stratégie, le budget et la politique de mise en œuvre de Mon espace santé.</a:t>
            </a:r>
          </a:p>
          <a:p>
            <a:pPr marL="171450" marR="0" lvl="0" indent="-171450" algn="just" defTabSz="914400" rtl="0" eaLnBrk="1" fontAlgn="auto" latinLnBrk="0" hangingPunct="1">
              <a:lnSpc>
                <a:spcPct val="110000"/>
              </a:lnSpc>
              <a:spcBef>
                <a:spcPts val="600"/>
              </a:spcBef>
              <a:spcAft>
                <a:spcPts val="0"/>
              </a:spcAft>
              <a:buClr>
                <a:srgbClr val="007FAD"/>
              </a:buClr>
              <a:buSzTx/>
              <a:buFont typeface="Courier New" panose="02070309020205020404" pitchFamily="49" charset="0"/>
              <a:buChar char="o"/>
              <a:tabLst/>
              <a:defRPr/>
            </a:pPr>
            <a:r>
              <a:rPr lang="fr-FR" sz="1100" dirty="0">
                <a:solidFill>
                  <a:schemeClr val="tx1"/>
                </a:solidFill>
                <a:latin typeface="Arial" panose="020B0604020202020204"/>
              </a:rPr>
              <a:t>Il définit le processus de référencement des services au catalogue de Mon espace santé et autorise le référencement des services.</a:t>
            </a:r>
          </a:p>
        </p:txBody>
      </p:sp>
      <p:pic>
        <p:nvPicPr>
          <p:cNvPr id="5" name="Picture 4" descr="L&amp;#39;identité visuelle de l&amp;#39;Assurance Maladie évolue en douceur | ameli.fr |  Assuré">
            <a:extLst>
              <a:ext uri="{FF2B5EF4-FFF2-40B4-BE49-F238E27FC236}">
                <a16:creationId xmlns:a16="http://schemas.microsoft.com/office/drawing/2014/main" id="{8A41D343-C8FE-44F9-A0F4-28E3AB8645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684" y="1995686"/>
            <a:ext cx="1008112" cy="630070"/>
          </a:xfrm>
          <a:prstGeom prst="rect">
            <a:avLst/>
          </a:prstGeom>
          <a:noFill/>
          <a:extLst>
            <a:ext uri="{909E8E84-426E-40DD-AFC4-6F175D3DCCD1}">
              <a14:hiddenFill xmlns:a14="http://schemas.microsoft.com/office/drawing/2010/main">
                <a:solidFill>
                  <a:srgbClr val="FFFFFF"/>
                </a:solidFill>
              </a14:hiddenFill>
            </a:ext>
          </a:extLst>
        </p:spPr>
      </p:pic>
      <p:sp>
        <p:nvSpPr>
          <p:cNvPr id="6" name="Espace réservé du texte 3">
            <a:extLst>
              <a:ext uri="{FF2B5EF4-FFF2-40B4-BE49-F238E27FC236}">
                <a16:creationId xmlns:a16="http://schemas.microsoft.com/office/drawing/2014/main" id="{7FC61526-C82C-481A-92BE-77CE28B3C969}"/>
              </a:ext>
            </a:extLst>
          </p:cNvPr>
          <p:cNvSpPr txBox="1">
            <a:spLocks/>
          </p:cNvSpPr>
          <p:nvPr/>
        </p:nvSpPr>
        <p:spPr>
          <a:xfrm>
            <a:off x="1829529" y="1849049"/>
            <a:ext cx="6640943" cy="850317"/>
          </a:xfrm>
          <a:prstGeom prst="rect">
            <a:avLst/>
          </a:prstGeom>
          <a:ln w="3175">
            <a:noFill/>
          </a:ln>
        </p:spPr>
        <p:txBody>
          <a:bodyPr vert="horz" lIns="91440" tIns="45720" rIns="91440" bIns="45720" rtlCol="0">
            <a:normAutofit lnSpcReduction="10000"/>
          </a:bodyPr>
          <a:lstStyle>
            <a:lvl1pPr marL="0" indent="0" algn="l" defTabSz="914400" rtl="0" eaLnBrk="1" latinLnBrk="0" hangingPunct="1">
              <a:lnSpc>
                <a:spcPct val="110000"/>
              </a:lnSpc>
              <a:spcBef>
                <a:spcPts val="600"/>
              </a:spcBef>
              <a:spcAft>
                <a:spcPts val="0"/>
              </a:spcAft>
              <a:buClr>
                <a:schemeClr val="tx2"/>
              </a:buClr>
              <a:buFont typeface="Symbol" panose="05050102010706020507" pitchFamily="18" charset="2"/>
              <a:buNone/>
              <a:defRPr sz="2000" b="0" kern="1200">
                <a:solidFill>
                  <a:schemeClr val="tx2"/>
                </a:solidFill>
                <a:latin typeface="+mn-lt"/>
                <a:ea typeface="+mn-ea"/>
                <a:cs typeface="+mn-cs"/>
              </a:defRPr>
            </a:lvl1pPr>
            <a:lvl2pPr marL="174625" indent="-174625" algn="l" defTabSz="914400" rtl="0" eaLnBrk="1" latinLnBrk="0" hangingPunct="1">
              <a:lnSpc>
                <a:spcPct val="110000"/>
              </a:lnSpc>
              <a:spcBef>
                <a:spcPts val="600"/>
              </a:spcBef>
              <a:spcAft>
                <a:spcPts val="0"/>
              </a:spcAft>
              <a:buClr>
                <a:schemeClr val="tx2"/>
              </a:buClr>
              <a:buSzPct val="120000"/>
              <a:buFont typeface="Arial" panose="020B0604020202020204" pitchFamily="34" charset="0"/>
              <a:buChar char="•"/>
              <a:defRPr sz="1600" b="1" i="0" kern="1200">
                <a:solidFill>
                  <a:schemeClr val="tx1"/>
                </a:solidFill>
                <a:latin typeface="+mn-lt"/>
                <a:ea typeface="+mn-ea"/>
                <a:cs typeface="+mn-cs"/>
              </a:defRPr>
            </a:lvl2pPr>
            <a:lvl3pPr marL="358775" indent="-184150" algn="l" defTabSz="914400" rtl="0" eaLnBrk="1" latinLnBrk="0" hangingPunct="1">
              <a:lnSpc>
                <a:spcPct val="110000"/>
              </a:lnSpc>
              <a:spcBef>
                <a:spcPts val="300"/>
              </a:spcBef>
              <a:spcAft>
                <a:spcPts val="0"/>
              </a:spcAft>
              <a:buClr>
                <a:schemeClr val="tx2"/>
              </a:buClr>
              <a:buFont typeface="Arial" panose="020B0604020202020204" pitchFamily="34" charset="0"/>
              <a:buChar char="-"/>
              <a:defRPr sz="1600" b="0" kern="1200">
                <a:solidFill>
                  <a:schemeClr val="tx1"/>
                </a:solidFill>
                <a:latin typeface="+mn-lt"/>
                <a:ea typeface="+mn-ea"/>
                <a:cs typeface="+mn-cs"/>
              </a:defRPr>
            </a:lvl3pPr>
            <a:lvl4pPr marL="530225" indent="-171450" algn="l" defTabSz="914400" rtl="0" eaLnBrk="1" latinLnBrk="0" hangingPunct="1">
              <a:lnSpc>
                <a:spcPct val="110000"/>
              </a:lnSpc>
              <a:spcBef>
                <a:spcPts val="0"/>
              </a:spcBef>
              <a:spcAft>
                <a:spcPts val="0"/>
              </a:spcAft>
              <a:buClr>
                <a:schemeClr val="tx2"/>
              </a:buClr>
              <a:buSzPct val="100000"/>
              <a:buFont typeface="Arial" panose="020B0604020202020204" pitchFamily="34" charset="0"/>
              <a:buChar char="•"/>
              <a:defRPr sz="1200" b="0" kern="1200">
                <a:solidFill>
                  <a:schemeClr val="tx1"/>
                </a:solidFill>
                <a:latin typeface="+mn-lt"/>
                <a:ea typeface="+mn-ea"/>
                <a:cs typeface="+mn-cs"/>
              </a:defRPr>
            </a:lvl4pPr>
            <a:lvl5pPr marL="538163" indent="-80963" algn="l" defTabSz="914400" rtl="0" eaLnBrk="1" latinLnBrk="0" hangingPunct="1">
              <a:lnSpc>
                <a:spcPct val="110000"/>
              </a:lnSpc>
              <a:spcBef>
                <a:spcPts val="0"/>
              </a:spcBef>
              <a:spcAft>
                <a:spcPts val="0"/>
              </a:spcAft>
              <a:buFont typeface="Arial" panose="020B0604020202020204" pitchFamily="34" charset="0"/>
              <a:buNone/>
              <a:defRPr sz="120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marR="0" lvl="0" indent="-171450" algn="just" defTabSz="914400" rtl="0" eaLnBrk="1" fontAlgn="auto" latinLnBrk="0" hangingPunct="1">
              <a:lnSpc>
                <a:spcPct val="110000"/>
              </a:lnSpc>
              <a:spcBef>
                <a:spcPts val="600"/>
              </a:spcBef>
              <a:spcAft>
                <a:spcPts val="0"/>
              </a:spcAft>
              <a:buClr>
                <a:srgbClr val="007FAD"/>
              </a:buClr>
              <a:buSzTx/>
              <a:buFont typeface="Courier New" panose="02070309020205020404" pitchFamily="49" charset="0"/>
              <a:buChar char="o"/>
              <a:tabLst/>
              <a:defRPr/>
            </a:pPr>
            <a:r>
              <a:rPr kumimoji="0" lang="fr-FR" sz="1100" b="1" i="0" u="none" strike="noStrike" kern="1200" cap="none" spc="0" normalizeH="0" baseline="0" noProof="0" dirty="0">
                <a:ln>
                  <a:noFill/>
                </a:ln>
                <a:solidFill>
                  <a:schemeClr val="tx1"/>
                </a:solidFill>
                <a:effectLst/>
                <a:uLnTx/>
                <a:uFillTx/>
                <a:latin typeface="Arial" panose="020B0604020202020204"/>
                <a:ea typeface="+mn-ea"/>
                <a:cs typeface="+mn-cs"/>
              </a:rPr>
              <a:t>L’Assurance maladie </a:t>
            </a:r>
            <a:r>
              <a:rPr kumimoji="0" lang="fr-FR" sz="1100" b="0" i="0" u="none" strike="noStrike" kern="1200" cap="none" spc="0" normalizeH="0" baseline="0" noProof="0" dirty="0">
                <a:ln>
                  <a:noFill/>
                </a:ln>
                <a:solidFill>
                  <a:schemeClr val="tx1"/>
                </a:solidFill>
                <a:effectLst/>
                <a:uLnTx/>
                <a:uFillTx/>
                <a:latin typeface="Arial" panose="020B0604020202020204"/>
                <a:ea typeface="+mn-ea"/>
                <a:cs typeface="+mn-cs"/>
              </a:rPr>
              <a:t>met en œuvre Mon espace santé. Elle soustrait le développement et l’hébergement du service à des prestataires informatiques. </a:t>
            </a:r>
          </a:p>
          <a:p>
            <a:pPr marL="171450" marR="0" lvl="0" indent="-171450" algn="just" defTabSz="914400" rtl="0" eaLnBrk="1" fontAlgn="auto" latinLnBrk="0" hangingPunct="1">
              <a:lnSpc>
                <a:spcPct val="110000"/>
              </a:lnSpc>
              <a:spcBef>
                <a:spcPts val="600"/>
              </a:spcBef>
              <a:spcAft>
                <a:spcPts val="0"/>
              </a:spcAft>
              <a:buClr>
                <a:srgbClr val="007FAD"/>
              </a:buClr>
              <a:buSzTx/>
              <a:buFont typeface="Courier New" panose="02070309020205020404" pitchFamily="49" charset="0"/>
              <a:buChar char="o"/>
              <a:tabLst/>
              <a:defRPr/>
            </a:pPr>
            <a:r>
              <a:rPr kumimoji="0" lang="fr-FR" sz="1100" b="0" i="0" u="none" strike="noStrike" kern="1200" cap="none" spc="0" normalizeH="0" baseline="0" noProof="0" dirty="0">
                <a:ln>
                  <a:noFill/>
                </a:ln>
                <a:solidFill>
                  <a:schemeClr val="tx1"/>
                </a:solidFill>
                <a:effectLst/>
                <a:uLnTx/>
                <a:uFillTx/>
                <a:latin typeface="Arial" panose="020B0604020202020204"/>
                <a:ea typeface="+mn-ea"/>
                <a:cs typeface="+mn-cs"/>
              </a:rPr>
              <a:t>L’Assurance maladie assure le support utilisateur et le déploiement auprès des professionnels de santé </a:t>
            </a:r>
            <a:r>
              <a:rPr lang="fr-FR" sz="1100" dirty="0">
                <a:solidFill>
                  <a:schemeClr val="tx1"/>
                </a:solidFill>
                <a:latin typeface="Arial" panose="020B0604020202020204"/>
              </a:rPr>
              <a:t>libéraux </a:t>
            </a:r>
            <a:r>
              <a:rPr kumimoji="0" lang="fr-FR" sz="1100" b="0" i="0" u="none" strike="noStrike" kern="1200" cap="none" spc="0" normalizeH="0" baseline="0" noProof="0" dirty="0">
                <a:ln>
                  <a:noFill/>
                </a:ln>
                <a:solidFill>
                  <a:schemeClr val="tx1"/>
                </a:solidFill>
                <a:effectLst/>
                <a:uLnTx/>
                <a:uFillTx/>
                <a:latin typeface="Arial" panose="020B0604020202020204"/>
                <a:ea typeface="+mn-ea"/>
                <a:cs typeface="+mn-cs"/>
              </a:rPr>
              <a:t>sur le terrain. </a:t>
            </a:r>
          </a:p>
        </p:txBody>
      </p:sp>
      <p:sp>
        <p:nvSpPr>
          <p:cNvPr id="7" name="Espace réservé du texte 3">
            <a:extLst>
              <a:ext uri="{FF2B5EF4-FFF2-40B4-BE49-F238E27FC236}">
                <a16:creationId xmlns:a16="http://schemas.microsoft.com/office/drawing/2014/main" id="{950F41EA-5C15-43E8-ACB6-5A6B5141EB76}"/>
              </a:ext>
            </a:extLst>
          </p:cNvPr>
          <p:cNvSpPr txBox="1">
            <a:spLocks/>
          </p:cNvSpPr>
          <p:nvPr/>
        </p:nvSpPr>
        <p:spPr>
          <a:xfrm>
            <a:off x="1819488" y="2841232"/>
            <a:ext cx="6753114" cy="1746742"/>
          </a:xfrm>
          <a:prstGeom prst="rect">
            <a:avLst/>
          </a:prstGeom>
          <a:ln w="3175">
            <a:noFill/>
          </a:ln>
        </p:spPr>
        <p:txBody>
          <a:bodyPr vert="horz" lIns="91440" tIns="45720" rIns="91440" bIns="45720" rtlCol="0">
            <a:noAutofit/>
          </a:bodyPr>
          <a:lstStyle>
            <a:lvl1pPr marL="0" indent="0" algn="l" defTabSz="914400" rtl="0" eaLnBrk="1" latinLnBrk="0" hangingPunct="1">
              <a:lnSpc>
                <a:spcPct val="110000"/>
              </a:lnSpc>
              <a:spcBef>
                <a:spcPts val="600"/>
              </a:spcBef>
              <a:spcAft>
                <a:spcPts val="0"/>
              </a:spcAft>
              <a:buClr>
                <a:schemeClr val="tx2"/>
              </a:buClr>
              <a:buFont typeface="Symbol" panose="05050102010706020507" pitchFamily="18" charset="2"/>
              <a:buNone/>
              <a:defRPr sz="2000" b="0" kern="1200">
                <a:solidFill>
                  <a:schemeClr val="tx2"/>
                </a:solidFill>
                <a:latin typeface="+mn-lt"/>
                <a:ea typeface="+mn-ea"/>
                <a:cs typeface="+mn-cs"/>
              </a:defRPr>
            </a:lvl1pPr>
            <a:lvl2pPr marL="174625" indent="-174625" algn="l" defTabSz="914400" rtl="0" eaLnBrk="1" latinLnBrk="0" hangingPunct="1">
              <a:lnSpc>
                <a:spcPct val="110000"/>
              </a:lnSpc>
              <a:spcBef>
                <a:spcPts val="600"/>
              </a:spcBef>
              <a:spcAft>
                <a:spcPts val="0"/>
              </a:spcAft>
              <a:buClr>
                <a:schemeClr val="tx2"/>
              </a:buClr>
              <a:buSzPct val="120000"/>
              <a:buFont typeface="Arial" panose="020B0604020202020204" pitchFamily="34" charset="0"/>
              <a:buChar char="•"/>
              <a:defRPr sz="1600" b="1" i="0" kern="1200">
                <a:solidFill>
                  <a:schemeClr val="tx1"/>
                </a:solidFill>
                <a:latin typeface="+mn-lt"/>
                <a:ea typeface="+mn-ea"/>
                <a:cs typeface="+mn-cs"/>
              </a:defRPr>
            </a:lvl2pPr>
            <a:lvl3pPr marL="358775" indent="-184150" algn="l" defTabSz="914400" rtl="0" eaLnBrk="1" latinLnBrk="0" hangingPunct="1">
              <a:lnSpc>
                <a:spcPct val="110000"/>
              </a:lnSpc>
              <a:spcBef>
                <a:spcPts val="300"/>
              </a:spcBef>
              <a:spcAft>
                <a:spcPts val="0"/>
              </a:spcAft>
              <a:buClr>
                <a:schemeClr val="tx2"/>
              </a:buClr>
              <a:buFont typeface="Arial" panose="020B0604020202020204" pitchFamily="34" charset="0"/>
              <a:buChar char="-"/>
              <a:defRPr sz="1600" b="0" kern="1200">
                <a:solidFill>
                  <a:schemeClr val="tx1"/>
                </a:solidFill>
                <a:latin typeface="+mn-lt"/>
                <a:ea typeface="+mn-ea"/>
                <a:cs typeface="+mn-cs"/>
              </a:defRPr>
            </a:lvl3pPr>
            <a:lvl4pPr marL="530225" indent="-171450" algn="l" defTabSz="914400" rtl="0" eaLnBrk="1" latinLnBrk="0" hangingPunct="1">
              <a:lnSpc>
                <a:spcPct val="110000"/>
              </a:lnSpc>
              <a:spcBef>
                <a:spcPts val="0"/>
              </a:spcBef>
              <a:spcAft>
                <a:spcPts val="0"/>
              </a:spcAft>
              <a:buClr>
                <a:schemeClr val="tx2"/>
              </a:buClr>
              <a:buSzPct val="100000"/>
              <a:buFont typeface="Arial" panose="020B0604020202020204" pitchFamily="34" charset="0"/>
              <a:buChar char="•"/>
              <a:defRPr sz="1200" b="0" kern="1200">
                <a:solidFill>
                  <a:schemeClr val="tx1"/>
                </a:solidFill>
                <a:latin typeface="+mn-lt"/>
                <a:ea typeface="+mn-ea"/>
                <a:cs typeface="+mn-cs"/>
              </a:defRPr>
            </a:lvl4pPr>
            <a:lvl5pPr marL="538163" indent="-80963" algn="l" defTabSz="914400" rtl="0" eaLnBrk="1" latinLnBrk="0" hangingPunct="1">
              <a:lnSpc>
                <a:spcPct val="110000"/>
              </a:lnSpc>
              <a:spcBef>
                <a:spcPts val="0"/>
              </a:spcBef>
              <a:spcAft>
                <a:spcPts val="0"/>
              </a:spcAft>
              <a:buFont typeface="Arial" panose="020B0604020202020204" pitchFamily="34" charset="0"/>
              <a:buNone/>
              <a:defRPr sz="120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1450" indent="-171450" algn="just">
              <a:buFont typeface="Courier New" panose="02070309020205020404" pitchFamily="49" charset="0"/>
              <a:buChar char="o"/>
            </a:pPr>
            <a:r>
              <a:rPr lang="fr-FR" sz="1100" b="1" dirty="0">
                <a:solidFill>
                  <a:schemeClr val="tx1"/>
                </a:solidFill>
              </a:rPr>
              <a:t>L’Agence du numérique en santé </a:t>
            </a:r>
            <a:r>
              <a:rPr lang="fr-FR" sz="1100" dirty="0">
                <a:solidFill>
                  <a:schemeClr val="tx1"/>
                </a:solidFill>
              </a:rPr>
              <a:t>assiste les pouvoirs publics dans la conduite de projets numériques d’intérêt national.</a:t>
            </a:r>
          </a:p>
          <a:p>
            <a:pPr marL="171450" indent="-171450" algn="just">
              <a:buFont typeface="Courier New" panose="02070309020205020404" pitchFamily="49" charset="0"/>
              <a:buChar char="o"/>
            </a:pPr>
            <a:r>
              <a:rPr lang="fr-FR" sz="1100" dirty="0">
                <a:solidFill>
                  <a:schemeClr val="tx1"/>
                </a:solidFill>
              </a:rPr>
              <a:t> Elle permet aux professionnels et usagers de bénéficier de l’innovation et des mutations numériques.</a:t>
            </a:r>
          </a:p>
          <a:p>
            <a:pPr marL="171450" indent="-171450" algn="just">
              <a:buFont typeface="Courier New" panose="02070309020205020404" pitchFamily="49" charset="0"/>
              <a:buChar char="o"/>
            </a:pPr>
            <a:r>
              <a:rPr lang="fr-FR" sz="1100" dirty="0">
                <a:solidFill>
                  <a:schemeClr val="tx1"/>
                </a:solidFill>
              </a:rPr>
              <a:t>Elle c</a:t>
            </a:r>
            <a:r>
              <a:rPr lang="fr-FR" sz="1100" b="0" i="0" dirty="0">
                <a:solidFill>
                  <a:schemeClr val="tx1"/>
                </a:solidFill>
                <a:effectLst/>
              </a:rPr>
              <a:t>réée les conditions du </a:t>
            </a:r>
            <a:r>
              <a:rPr lang="fr-FR" sz="1100" i="0" dirty="0">
                <a:solidFill>
                  <a:schemeClr val="tx1"/>
                </a:solidFill>
                <a:effectLst/>
              </a:rPr>
              <a:t>développement et de la régulation </a:t>
            </a:r>
            <a:r>
              <a:rPr lang="fr-FR" sz="1100" b="0" i="0" dirty="0">
                <a:solidFill>
                  <a:schemeClr val="tx1"/>
                </a:solidFill>
                <a:effectLst/>
              </a:rPr>
              <a:t>du numérique en santé (INS, PSC, MSSanté, etc.).</a:t>
            </a:r>
          </a:p>
          <a:p>
            <a:pPr marL="171450" indent="-171450" algn="just" fontAlgn="auto">
              <a:lnSpc>
                <a:spcPct val="130000"/>
              </a:lnSpc>
              <a:buClr>
                <a:srgbClr val="007FAD"/>
              </a:buClr>
              <a:buFont typeface="Courier New" panose="02070309020205020404" pitchFamily="49" charset="0"/>
              <a:buChar char="o"/>
              <a:defRPr/>
            </a:pPr>
            <a:r>
              <a:rPr lang="fr-FR" sz="1100" b="0" i="0" dirty="0">
                <a:solidFill>
                  <a:schemeClr val="tx1"/>
                </a:solidFill>
                <a:effectLst/>
              </a:rPr>
              <a:t>El</a:t>
            </a:r>
            <a:r>
              <a:rPr lang="fr-FR" sz="1100" dirty="0">
                <a:solidFill>
                  <a:schemeClr val="tx1"/>
                </a:solidFill>
              </a:rPr>
              <a:t>le accompagne l’Assurance maladie et le ministère dans le déploiement de Mon espace santé, notamment auprès des établissements de santé.</a:t>
            </a:r>
          </a:p>
        </p:txBody>
      </p:sp>
      <p:pic>
        <p:nvPicPr>
          <p:cNvPr id="8" name="Picture 2" descr="Image dans Infobox.">
            <a:extLst>
              <a:ext uri="{FF2B5EF4-FFF2-40B4-BE49-F238E27FC236}">
                <a16:creationId xmlns:a16="http://schemas.microsoft.com/office/drawing/2014/main" id="{676CCFFC-8CC3-4E4A-86AF-73329BAB62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684" y="848058"/>
            <a:ext cx="1008112" cy="787588"/>
          </a:xfrm>
          <a:prstGeom prst="rect">
            <a:avLst/>
          </a:prstGeom>
          <a:noFill/>
          <a:extLst>
            <a:ext uri="{909E8E84-426E-40DD-AFC4-6F175D3DCCD1}">
              <a14:hiddenFill xmlns:a14="http://schemas.microsoft.com/office/drawing/2010/main">
                <a:solidFill>
                  <a:srgbClr val="FFFFFF"/>
                </a:solidFill>
              </a14:hiddenFill>
            </a:ext>
          </a:extLst>
        </p:spPr>
      </p:pic>
      <p:sp>
        <p:nvSpPr>
          <p:cNvPr id="9" name="Titre 8"/>
          <p:cNvSpPr>
            <a:spLocks noGrp="1"/>
          </p:cNvSpPr>
          <p:nvPr>
            <p:ph type="title"/>
          </p:nvPr>
        </p:nvSpPr>
        <p:spPr>
          <a:xfrm>
            <a:off x="799246" y="123477"/>
            <a:ext cx="7445162" cy="432049"/>
          </a:xfrm>
        </p:spPr>
        <p:txBody>
          <a:bodyPr/>
          <a:lstStyle/>
          <a:p>
            <a:r>
              <a:rPr lang="fr-FR" dirty="0" smtClean="0"/>
              <a:t>Le rôle des acteurs nationaux</a:t>
            </a:r>
            <a:endParaRPr lang="fr-FR" dirty="0"/>
          </a:p>
        </p:txBody>
      </p:sp>
    </p:spTree>
    <p:extLst>
      <p:ext uri="{BB962C8B-B14F-4D97-AF65-F5344CB8AC3E}">
        <p14:creationId xmlns:p14="http://schemas.microsoft.com/office/powerpoint/2010/main" val="388986121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4"/>
          </p:nvPr>
        </p:nvSpPr>
        <p:spPr>
          <a:xfrm>
            <a:off x="2843808" y="1275606"/>
            <a:ext cx="5616624" cy="3168352"/>
          </a:xfrm>
        </p:spPr>
        <p:txBody>
          <a:bodyPr>
            <a:normAutofit fontScale="25000" lnSpcReduction="20000"/>
          </a:bodyPr>
          <a:lstStyle/>
          <a:p>
            <a:pPr marL="342900" indent="-342900">
              <a:buAutoNum type="arabicPeriod"/>
            </a:pPr>
            <a:r>
              <a:rPr lang="fr-FR" sz="4400" dirty="0" smtClean="0"/>
              <a:t>Rappel du contexte de l’expérimentation</a:t>
            </a:r>
          </a:p>
          <a:p>
            <a:pPr marL="1062900" lvl="1" indent="-342900">
              <a:buAutoNum type="arabicPeriod"/>
            </a:pPr>
            <a:r>
              <a:rPr lang="fr-FR" sz="4000" dirty="0" smtClean="0"/>
              <a:t>Calendrier général de déploiement </a:t>
            </a:r>
          </a:p>
          <a:p>
            <a:pPr marL="1062900" lvl="1" indent="-342900">
              <a:buAutoNum type="arabicPeriod"/>
            </a:pPr>
            <a:r>
              <a:rPr lang="fr-FR" sz="4000" dirty="0" smtClean="0"/>
              <a:t>Objectif et périmètre de l’expérimentation</a:t>
            </a:r>
          </a:p>
          <a:p>
            <a:pPr marL="342900" indent="-342900">
              <a:buAutoNum type="arabicPeriod"/>
            </a:pPr>
            <a:r>
              <a:rPr lang="fr-FR" sz="4400" dirty="0" smtClean="0"/>
              <a:t>Retour sur les parcours et cas d’usage expérimentés </a:t>
            </a:r>
          </a:p>
          <a:p>
            <a:pPr marL="1062900" lvl="1" indent="-342900">
              <a:buAutoNum type="arabicPeriod"/>
            </a:pPr>
            <a:r>
              <a:rPr lang="fr-FR" sz="4000" dirty="0" smtClean="0"/>
              <a:t>Les principaux cas d’usage expérimentés </a:t>
            </a:r>
          </a:p>
          <a:p>
            <a:pPr marL="1062900" lvl="1" indent="-342900">
              <a:buAutoNum type="arabicPeriod"/>
            </a:pPr>
            <a:r>
              <a:rPr lang="fr-FR" sz="4000" dirty="0" smtClean="0"/>
              <a:t>Focus sur certains parcours et cas d’usage</a:t>
            </a:r>
          </a:p>
          <a:p>
            <a:pPr marL="342900" indent="-342900">
              <a:buAutoNum type="arabicPeriod"/>
            </a:pPr>
            <a:r>
              <a:rPr lang="fr-FR" sz="4400" dirty="0" smtClean="0"/>
              <a:t>Enseignements et recommandations tirés de l’expérimentation </a:t>
            </a:r>
          </a:p>
          <a:p>
            <a:pPr marL="1062900" lvl="1" indent="-342900">
              <a:buAutoNum type="arabicPeriod"/>
            </a:pPr>
            <a:r>
              <a:rPr lang="fr-FR" sz="4000" dirty="0" smtClean="0"/>
              <a:t>Les enseignements transverses </a:t>
            </a:r>
          </a:p>
          <a:p>
            <a:pPr marL="1062900" lvl="1" indent="-342900">
              <a:buAutoNum type="arabicPeriod"/>
            </a:pPr>
            <a:r>
              <a:rPr lang="fr-FR" sz="4000" dirty="0" smtClean="0"/>
              <a:t>Quelle suite pour les ES pilotes 2021 ?</a:t>
            </a:r>
          </a:p>
          <a:p>
            <a:pPr marL="1062900" lvl="1" indent="-342900">
              <a:buAutoNum type="arabicPeriod"/>
            </a:pPr>
            <a:r>
              <a:rPr lang="fr-FR" sz="4000" dirty="0" smtClean="0"/>
              <a:t>Différences de maturité technique entre ES</a:t>
            </a:r>
          </a:p>
          <a:p>
            <a:pPr marL="1062900" lvl="1" indent="-342900">
              <a:buAutoNum type="arabicPeriod"/>
            </a:pPr>
            <a:r>
              <a:rPr lang="fr-FR" sz="4000" dirty="0" smtClean="0"/>
              <a:t>Recommandations en </a:t>
            </a:r>
            <a:r>
              <a:rPr lang="fr-FR" sz="4000" dirty="0"/>
              <a:t>fonction de la maturité technique</a:t>
            </a:r>
            <a:r>
              <a:rPr lang="fr-FR" sz="4000" dirty="0" smtClean="0"/>
              <a:t> des ES</a:t>
            </a:r>
          </a:p>
          <a:p>
            <a:pPr marL="1062900" lvl="1" indent="-342900">
              <a:buAutoNum type="arabicPeriod"/>
            </a:pPr>
            <a:endParaRPr lang="fr-FR" dirty="0" smtClean="0"/>
          </a:p>
          <a:p>
            <a:pPr marL="1062900" lvl="1" indent="-342900">
              <a:buAutoNum type="arabicPeriod"/>
            </a:pPr>
            <a:endParaRPr lang="fr-FR" dirty="0" smtClean="0"/>
          </a:p>
          <a:p>
            <a:pPr marL="342900" indent="-342900">
              <a:buAutoNum type="arabicPeriod"/>
            </a:pPr>
            <a:endParaRPr lang="fr-FR" dirty="0"/>
          </a:p>
        </p:txBody>
      </p:sp>
    </p:spTree>
    <p:extLst>
      <p:ext uri="{BB962C8B-B14F-4D97-AF65-F5344CB8AC3E}">
        <p14:creationId xmlns:p14="http://schemas.microsoft.com/office/powerpoint/2010/main" val="4249889160"/>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3FFF3E2-1FA2-46DC-991C-BB2C02155E60}"/>
              </a:ext>
            </a:extLst>
          </p:cNvPr>
          <p:cNvSpPr/>
          <p:nvPr/>
        </p:nvSpPr>
        <p:spPr>
          <a:xfrm>
            <a:off x="355476" y="816581"/>
            <a:ext cx="2574032" cy="3805896"/>
          </a:xfrm>
          <a:prstGeom prst="rect">
            <a:avLst/>
          </a:prstGeom>
          <a:noFill/>
          <a:ln w="19050">
            <a:solidFill>
              <a:schemeClr val="accent1">
                <a:shade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ash"/>
              </a:ln>
            </a:endParaRPr>
          </a:p>
        </p:txBody>
      </p:sp>
      <p:sp>
        <p:nvSpPr>
          <p:cNvPr id="4" name="Rectangle 3">
            <a:extLst>
              <a:ext uri="{FF2B5EF4-FFF2-40B4-BE49-F238E27FC236}">
                <a16:creationId xmlns:a16="http://schemas.microsoft.com/office/drawing/2014/main" id="{AF8BB7B7-3DC7-4ECD-A312-F0C8D393B7B0}"/>
              </a:ext>
            </a:extLst>
          </p:cNvPr>
          <p:cNvSpPr/>
          <p:nvPr/>
        </p:nvSpPr>
        <p:spPr>
          <a:xfrm>
            <a:off x="3284984" y="816581"/>
            <a:ext cx="2574032" cy="3805896"/>
          </a:xfrm>
          <a:prstGeom prst="rect">
            <a:avLst/>
          </a:prstGeom>
          <a:noFill/>
          <a:ln w="19050">
            <a:solidFill>
              <a:schemeClr val="accent5">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ash"/>
              </a:ln>
            </a:endParaRPr>
          </a:p>
        </p:txBody>
      </p:sp>
      <p:sp>
        <p:nvSpPr>
          <p:cNvPr id="5" name="Rectangle 4">
            <a:extLst>
              <a:ext uri="{FF2B5EF4-FFF2-40B4-BE49-F238E27FC236}">
                <a16:creationId xmlns:a16="http://schemas.microsoft.com/office/drawing/2014/main" id="{75120365-C4FD-44A0-A14A-B4E83465872C}"/>
              </a:ext>
            </a:extLst>
          </p:cNvPr>
          <p:cNvSpPr/>
          <p:nvPr/>
        </p:nvSpPr>
        <p:spPr>
          <a:xfrm>
            <a:off x="6214492" y="816581"/>
            <a:ext cx="2574032" cy="3805896"/>
          </a:xfrm>
          <a:prstGeom prst="rect">
            <a:avLst/>
          </a:prstGeom>
          <a:noFill/>
          <a:ln w="19050">
            <a:solidFill>
              <a:srgbClr val="575757"/>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dirty="0">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ash"/>
              </a:ln>
            </a:endParaRPr>
          </a:p>
        </p:txBody>
      </p:sp>
      <p:sp>
        <p:nvSpPr>
          <p:cNvPr id="6" name="ZoneTexte 5">
            <a:extLst>
              <a:ext uri="{FF2B5EF4-FFF2-40B4-BE49-F238E27FC236}">
                <a16:creationId xmlns:a16="http://schemas.microsoft.com/office/drawing/2014/main" id="{622445B8-93E4-45B0-BBD4-ADCA2FC95A85}"/>
              </a:ext>
            </a:extLst>
          </p:cNvPr>
          <p:cNvSpPr txBox="1"/>
          <p:nvPr/>
        </p:nvSpPr>
        <p:spPr>
          <a:xfrm>
            <a:off x="355476" y="804745"/>
            <a:ext cx="1656878" cy="432048"/>
          </a:xfrm>
          <a:prstGeom prst="rect">
            <a:avLst/>
          </a:prstGeom>
          <a:solidFill>
            <a:srgbClr val="006AB2"/>
          </a:solidFill>
        </p:spPr>
        <p:txBody>
          <a:bodyPr wrap="square" lIns="72000" tIns="108000" rIns="72000" bIns="108000" rtlCol="0" anchor="ctr" anchorCtr="0">
            <a:normAutofit fontScale="85000" lnSpcReduction="10000"/>
          </a:bodyPr>
          <a:lstStyle/>
          <a:p>
            <a:pPr algn="ctr"/>
            <a:r>
              <a:rPr lang="fr-FR" sz="1500" b="1" dirty="0">
                <a:solidFill>
                  <a:schemeClr val="bg1"/>
                </a:solidFill>
              </a:rPr>
              <a:t>Au niveau national</a:t>
            </a:r>
          </a:p>
        </p:txBody>
      </p:sp>
      <p:sp>
        <p:nvSpPr>
          <p:cNvPr id="7" name="ZoneTexte 6">
            <a:extLst>
              <a:ext uri="{FF2B5EF4-FFF2-40B4-BE49-F238E27FC236}">
                <a16:creationId xmlns:a16="http://schemas.microsoft.com/office/drawing/2014/main" id="{5AA353F3-B6D5-4823-8C5B-EB836B9CEE0D}"/>
              </a:ext>
            </a:extLst>
          </p:cNvPr>
          <p:cNvSpPr txBox="1"/>
          <p:nvPr/>
        </p:nvSpPr>
        <p:spPr>
          <a:xfrm>
            <a:off x="3290992" y="816581"/>
            <a:ext cx="1656878" cy="432048"/>
          </a:xfrm>
          <a:prstGeom prst="rect">
            <a:avLst/>
          </a:prstGeom>
          <a:solidFill>
            <a:schemeClr val="accent5">
              <a:lumMod val="75000"/>
            </a:schemeClr>
          </a:solidFill>
        </p:spPr>
        <p:txBody>
          <a:bodyPr wrap="square" lIns="72000" tIns="108000" rIns="72000" bIns="108000" rtlCol="0" anchor="ctr" anchorCtr="0">
            <a:normAutofit fontScale="85000" lnSpcReduction="10000"/>
          </a:bodyPr>
          <a:lstStyle/>
          <a:p>
            <a:pPr algn="ctr"/>
            <a:r>
              <a:rPr lang="fr-FR" sz="1500" b="1" dirty="0">
                <a:solidFill>
                  <a:schemeClr val="bg1"/>
                </a:solidFill>
              </a:rPr>
              <a:t>Au niveau régional</a:t>
            </a:r>
          </a:p>
        </p:txBody>
      </p:sp>
      <p:sp>
        <p:nvSpPr>
          <p:cNvPr id="8" name="ZoneTexte 7">
            <a:extLst>
              <a:ext uri="{FF2B5EF4-FFF2-40B4-BE49-F238E27FC236}">
                <a16:creationId xmlns:a16="http://schemas.microsoft.com/office/drawing/2014/main" id="{E4346505-38CC-462D-B73E-CB9DE85E7A0C}"/>
              </a:ext>
            </a:extLst>
          </p:cNvPr>
          <p:cNvSpPr txBox="1"/>
          <p:nvPr/>
        </p:nvSpPr>
        <p:spPr>
          <a:xfrm>
            <a:off x="6214492" y="804745"/>
            <a:ext cx="1656878" cy="432048"/>
          </a:xfrm>
          <a:prstGeom prst="rect">
            <a:avLst/>
          </a:prstGeom>
          <a:solidFill>
            <a:srgbClr val="575757"/>
          </a:solidFill>
        </p:spPr>
        <p:txBody>
          <a:bodyPr wrap="square" lIns="72000" tIns="108000" rIns="72000" bIns="108000" rtlCol="0" anchor="ctr" anchorCtr="0">
            <a:normAutofit fontScale="92500"/>
          </a:bodyPr>
          <a:lstStyle/>
          <a:p>
            <a:pPr algn="ctr"/>
            <a:r>
              <a:rPr lang="fr-FR" sz="1500" b="1" dirty="0">
                <a:solidFill>
                  <a:schemeClr val="bg1"/>
                </a:solidFill>
              </a:rPr>
              <a:t>National/régional</a:t>
            </a:r>
          </a:p>
        </p:txBody>
      </p:sp>
      <p:sp>
        <p:nvSpPr>
          <p:cNvPr id="9" name="ZoneTexte 8">
            <a:extLst>
              <a:ext uri="{FF2B5EF4-FFF2-40B4-BE49-F238E27FC236}">
                <a16:creationId xmlns:a16="http://schemas.microsoft.com/office/drawing/2014/main" id="{468F8F3D-5E41-4002-BAB4-ECF6895DA0F5}"/>
              </a:ext>
            </a:extLst>
          </p:cNvPr>
          <p:cNvSpPr txBox="1"/>
          <p:nvPr/>
        </p:nvSpPr>
        <p:spPr>
          <a:xfrm>
            <a:off x="394842" y="1347614"/>
            <a:ext cx="2448966" cy="1440160"/>
          </a:xfrm>
          <a:prstGeom prst="rect">
            <a:avLst/>
          </a:prstGeom>
          <a:noFill/>
        </p:spPr>
        <p:txBody>
          <a:bodyPr wrap="square" lIns="0" tIns="0" rIns="0" bIns="0" rtlCol="0" anchor="ctr" anchorCtr="0">
            <a:normAutofit lnSpcReduction="10000"/>
          </a:bodyPr>
          <a:lstStyle/>
          <a:p>
            <a:pPr marL="285750" indent="-285750">
              <a:buFont typeface="Arial" panose="020B0604020202020204" pitchFamily="34" charset="0"/>
              <a:buChar char="•"/>
            </a:pPr>
            <a:r>
              <a:rPr lang="fr-FR" sz="1200" dirty="0"/>
              <a:t>Point de synchronisation DNS/Cnam/ANS </a:t>
            </a:r>
          </a:p>
          <a:p>
            <a:r>
              <a:rPr lang="fr-FR" sz="1200" i="1" dirty="0"/>
              <a:t>Fréquence : 1 x/semaine</a:t>
            </a:r>
          </a:p>
          <a:p>
            <a:endParaRPr lang="fr-FR" sz="1200" i="1" dirty="0"/>
          </a:p>
          <a:p>
            <a:pPr marL="285750" indent="-285750">
              <a:buFont typeface="Arial" panose="020B0604020202020204" pitchFamily="34" charset="0"/>
              <a:buChar char="•"/>
            </a:pPr>
            <a:r>
              <a:rPr lang="fr-FR" sz="1200" dirty="0"/>
              <a:t>Participation aux suivis de quelques établissements par département</a:t>
            </a:r>
          </a:p>
          <a:p>
            <a:r>
              <a:rPr lang="fr-FR" sz="1200" i="1" dirty="0"/>
              <a:t>Fréquence : 1 x/ 2 semaines</a:t>
            </a:r>
          </a:p>
        </p:txBody>
      </p:sp>
      <p:sp>
        <p:nvSpPr>
          <p:cNvPr id="10" name="ZoneTexte 9">
            <a:extLst>
              <a:ext uri="{FF2B5EF4-FFF2-40B4-BE49-F238E27FC236}">
                <a16:creationId xmlns:a16="http://schemas.microsoft.com/office/drawing/2014/main" id="{ECCC970F-5336-47C2-A644-3581520515F3}"/>
              </a:ext>
            </a:extLst>
          </p:cNvPr>
          <p:cNvSpPr txBox="1"/>
          <p:nvPr/>
        </p:nvSpPr>
        <p:spPr>
          <a:xfrm>
            <a:off x="3350926" y="1040946"/>
            <a:ext cx="2448966" cy="2664296"/>
          </a:xfrm>
          <a:prstGeom prst="rect">
            <a:avLst/>
          </a:prstGeom>
          <a:noFill/>
        </p:spPr>
        <p:txBody>
          <a:bodyPr wrap="square" lIns="0" tIns="0" rIns="0" bIns="0" rtlCol="0" anchor="ctr" anchorCtr="0">
            <a:normAutofit/>
          </a:bodyPr>
          <a:lstStyle/>
          <a:p>
            <a:pPr marL="285750" indent="-285750">
              <a:buFont typeface="Arial" panose="020B0604020202020204" pitchFamily="34" charset="0"/>
              <a:buChar char="•"/>
            </a:pPr>
            <a:r>
              <a:rPr lang="fr-FR" sz="1200" dirty="0"/>
              <a:t>Point de synchronisation ARS/CPAM/</a:t>
            </a:r>
            <a:r>
              <a:rPr lang="fr-FR" sz="1200" dirty="0" err="1"/>
              <a:t>GRADeS</a:t>
            </a:r>
            <a:r>
              <a:rPr lang="fr-FR" sz="1200" dirty="0"/>
              <a:t> </a:t>
            </a:r>
          </a:p>
          <a:p>
            <a:r>
              <a:rPr lang="fr-FR" sz="1200" i="1" dirty="0"/>
              <a:t>Fréquence : 1 x/semaine</a:t>
            </a:r>
          </a:p>
          <a:p>
            <a:endParaRPr lang="fr-FR" sz="1200" i="1" dirty="0"/>
          </a:p>
          <a:p>
            <a:pPr marL="285750" indent="-285750">
              <a:buFont typeface="Arial" panose="020B0604020202020204" pitchFamily="34" charset="0"/>
              <a:buChar char="•"/>
            </a:pPr>
            <a:r>
              <a:rPr lang="fr-FR" sz="1200" dirty="0"/>
              <a:t>Animation des points de suivi des établissements pilotes par département</a:t>
            </a:r>
          </a:p>
          <a:p>
            <a:r>
              <a:rPr lang="fr-FR" sz="1200" i="1" dirty="0"/>
              <a:t>Fréquence : 1 x/ 2 semaines</a:t>
            </a:r>
          </a:p>
          <a:p>
            <a:endParaRPr lang="fr-FR" sz="1200" dirty="0"/>
          </a:p>
          <a:p>
            <a:pPr marL="171450" indent="-171450">
              <a:buFont typeface="Arial" panose="020B0604020202020204" pitchFamily="34" charset="0"/>
              <a:buChar char="•"/>
            </a:pPr>
            <a:r>
              <a:rPr lang="fr-FR" sz="1200" dirty="0"/>
              <a:t>Animation et suivi des professionnels de santé</a:t>
            </a:r>
          </a:p>
        </p:txBody>
      </p:sp>
      <p:sp>
        <p:nvSpPr>
          <p:cNvPr id="11" name="ZoneTexte 10">
            <a:extLst>
              <a:ext uri="{FF2B5EF4-FFF2-40B4-BE49-F238E27FC236}">
                <a16:creationId xmlns:a16="http://schemas.microsoft.com/office/drawing/2014/main" id="{3DB3B4C8-8937-4D53-B8BD-0471DF3E0435}"/>
              </a:ext>
            </a:extLst>
          </p:cNvPr>
          <p:cNvSpPr txBox="1"/>
          <p:nvPr/>
        </p:nvSpPr>
        <p:spPr>
          <a:xfrm>
            <a:off x="6277025" y="1006239"/>
            <a:ext cx="2448966" cy="1997559"/>
          </a:xfrm>
          <a:prstGeom prst="rect">
            <a:avLst/>
          </a:prstGeom>
          <a:noFill/>
        </p:spPr>
        <p:txBody>
          <a:bodyPr wrap="square" lIns="0" tIns="0" rIns="0" bIns="0" rtlCol="0" anchor="ctr" anchorCtr="0">
            <a:normAutofit/>
          </a:bodyPr>
          <a:lstStyle/>
          <a:p>
            <a:pPr marL="285750" indent="-285750">
              <a:buFont typeface="Arial" panose="020B0604020202020204" pitchFamily="34" charset="0"/>
              <a:buChar char="•"/>
            </a:pPr>
            <a:r>
              <a:rPr lang="fr-FR" sz="1200" dirty="0"/>
              <a:t>Point bilatéral </a:t>
            </a:r>
            <a:r>
              <a:rPr lang="fr-FR" sz="1200" dirty="0" err="1"/>
              <a:t>GRADeS</a:t>
            </a:r>
            <a:r>
              <a:rPr lang="fr-FR" sz="1200" dirty="0"/>
              <a:t>/ANS</a:t>
            </a:r>
          </a:p>
          <a:p>
            <a:r>
              <a:rPr lang="fr-FR" sz="1200" i="1" dirty="0"/>
              <a:t>Fréquence : 1 x/2 semaines</a:t>
            </a:r>
          </a:p>
          <a:p>
            <a:endParaRPr lang="fr-FR" sz="1200" i="1" dirty="0"/>
          </a:p>
          <a:p>
            <a:pPr marL="285750" indent="-285750">
              <a:buFont typeface="Arial" panose="020B0604020202020204" pitchFamily="34" charset="0"/>
              <a:buChar char="•"/>
            </a:pPr>
            <a:r>
              <a:rPr lang="fr-FR" sz="1200" dirty="0"/>
              <a:t>Point interdépartemental </a:t>
            </a:r>
            <a:r>
              <a:rPr lang="fr-FR" sz="1200" dirty="0" err="1"/>
              <a:t>GRADeS</a:t>
            </a:r>
            <a:r>
              <a:rPr lang="fr-FR" sz="1200" dirty="0"/>
              <a:t>/ANS</a:t>
            </a:r>
          </a:p>
          <a:p>
            <a:r>
              <a:rPr lang="fr-FR" sz="1200" i="1" dirty="0"/>
              <a:t>Fréquence : 1 x/ 2 semaines</a:t>
            </a:r>
          </a:p>
          <a:p>
            <a:endParaRPr lang="fr-FR" sz="1200" dirty="0"/>
          </a:p>
        </p:txBody>
      </p:sp>
      <p:sp>
        <p:nvSpPr>
          <p:cNvPr id="12" name="Titre 11"/>
          <p:cNvSpPr>
            <a:spLocks noGrp="1"/>
          </p:cNvSpPr>
          <p:nvPr>
            <p:ph type="title"/>
          </p:nvPr>
        </p:nvSpPr>
        <p:spPr>
          <a:xfrm>
            <a:off x="799246" y="123711"/>
            <a:ext cx="7445162" cy="431815"/>
          </a:xfrm>
        </p:spPr>
        <p:txBody>
          <a:bodyPr/>
          <a:lstStyle/>
          <a:p>
            <a:r>
              <a:rPr lang="fr-FR" dirty="0" smtClean="0"/>
              <a:t>Le dispositif d’accompagnement</a:t>
            </a:r>
            <a:endParaRPr lang="fr-FR" dirty="0"/>
          </a:p>
        </p:txBody>
      </p:sp>
    </p:spTree>
    <p:extLst>
      <p:ext uri="{BB962C8B-B14F-4D97-AF65-F5344CB8AC3E}">
        <p14:creationId xmlns:p14="http://schemas.microsoft.com/office/powerpoint/2010/main" val="145403567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lstStyle/>
          <a:p>
            <a:r>
              <a:rPr lang="fr-FR" dirty="0" smtClean="0"/>
              <a:t>1. Rappel du contexte de l’expérimentation</a:t>
            </a:r>
            <a:endParaRPr lang="fr-FR" dirty="0"/>
          </a:p>
        </p:txBody>
      </p:sp>
      <p:sp>
        <p:nvSpPr>
          <p:cNvPr id="4" name="Espace réservé du texte 3"/>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307663237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 name="Groupe 103"/>
          <p:cNvGrpSpPr/>
          <p:nvPr/>
        </p:nvGrpSpPr>
        <p:grpSpPr>
          <a:xfrm>
            <a:off x="0" y="699542"/>
            <a:ext cx="9144000" cy="3895288"/>
            <a:chOff x="0" y="759367"/>
            <a:chExt cx="9144000" cy="3895288"/>
          </a:xfrm>
        </p:grpSpPr>
        <p:sp>
          <p:nvSpPr>
            <p:cNvPr id="3" name="Rectangle 2">
              <a:extLst>
                <a:ext uri="{FF2B5EF4-FFF2-40B4-BE49-F238E27FC236}">
                  <a16:creationId xmlns:a16="http://schemas.microsoft.com/office/drawing/2014/main" id="{6E52D070-155E-4405-A87B-7379BEBE90C5}"/>
                </a:ext>
              </a:extLst>
            </p:cNvPr>
            <p:cNvSpPr/>
            <p:nvPr>
              <p:custDataLst>
                <p:tags r:id="rId1"/>
              </p:custDataLst>
            </p:nvPr>
          </p:nvSpPr>
          <p:spPr>
            <a:xfrm flipH="1">
              <a:off x="0" y="759367"/>
              <a:ext cx="9144000" cy="3820117"/>
            </a:xfrm>
            <a:prstGeom prst="rect">
              <a:avLst/>
            </a:prstGeom>
            <a:solidFill>
              <a:srgbClr val="DEEA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dirty="0"/>
            </a:p>
          </p:txBody>
        </p:sp>
        <p:sp>
          <p:nvSpPr>
            <p:cNvPr id="4" name="Rectangle 3">
              <a:extLst>
                <a:ext uri="{FF2B5EF4-FFF2-40B4-BE49-F238E27FC236}">
                  <a16:creationId xmlns:a16="http://schemas.microsoft.com/office/drawing/2014/main" id="{3EF46C6B-4055-4AF5-9C85-A8E813D2F4DE}"/>
                </a:ext>
              </a:extLst>
            </p:cNvPr>
            <p:cNvSpPr/>
            <p:nvPr/>
          </p:nvSpPr>
          <p:spPr bwMode="auto">
            <a:xfrm>
              <a:off x="481122" y="1275606"/>
              <a:ext cx="814006" cy="500034"/>
            </a:xfrm>
            <a:prstGeom prst="rect">
              <a:avLst/>
            </a:prstGeom>
            <a:noFill/>
            <a:ln w="12700" cap="flat" cmpd="sng" algn="ctr">
              <a:noFill/>
              <a:prstDash val="solid"/>
              <a:miter lim="800000"/>
            </a:ln>
            <a:effectLst/>
          </p:spPr>
          <p:txBody>
            <a:bodyPr lIns="0" tIns="36000" rIns="0" anchor="ctr"/>
            <a:lstStyle/>
            <a:p>
              <a:pPr algn="ctr" eaLnBrk="1" fontAlgn="auto" hangingPunct="1">
                <a:spcBef>
                  <a:spcPts val="0"/>
                </a:spcBef>
                <a:spcAft>
                  <a:spcPts val="0"/>
                </a:spcAft>
                <a:defRPr/>
              </a:pPr>
              <a:r>
                <a:rPr lang="fr-FR" sz="1000" b="1" kern="0" dirty="0">
                  <a:solidFill>
                    <a:srgbClr val="6F7072"/>
                  </a:solidFill>
                  <a:latin typeface="+mj-lt"/>
                  <a:cs typeface="Arial" panose="020B0604020202020204" pitchFamily="34" charset="0"/>
                </a:rPr>
                <a:t>Versions </a:t>
              </a:r>
              <a:br>
                <a:rPr lang="fr-FR" sz="1000" b="1" kern="0" dirty="0">
                  <a:solidFill>
                    <a:srgbClr val="6F7072"/>
                  </a:solidFill>
                  <a:latin typeface="+mj-lt"/>
                  <a:cs typeface="Arial" panose="020B0604020202020204" pitchFamily="34" charset="0"/>
                </a:rPr>
              </a:br>
              <a:r>
                <a:rPr lang="fr-FR" sz="1000" b="1" kern="0" dirty="0">
                  <a:solidFill>
                    <a:srgbClr val="6F7072"/>
                  </a:solidFill>
                  <a:latin typeface="+mj-lt"/>
                  <a:cs typeface="Arial" panose="020B0604020202020204" pitchFamily="34" charset="0"/>
                </a:rPr>
                <a:t>Mon Espace Santé</a:t>
              </a:r>
            </a:p>
          </p:txBody>
        </p:sp>
        <p:grpSp>
          <p:nvGrpSpPr>
            <p:cNvPr id="5" name="Groupe 123">
              <a:extLst>
                <a:ext uri="{FF2B5EF4-FFF2-40B4-BE49-F238E27FC236}">
                  <a16:creationId xmlns:a16="http://schemas.microsoft.com/office/drawing/2014/main" id="{33385FF8-5EAF-4770-97F9-548993C94DF7}"/>
                </a:ext>
              </a:extLst>
            </p:cNvPr>
            <p:cNvGrpSpPr>
              <a:grpSpLocks/>
            </p:cNvGrpSpPr>
            <p:nvPr/>
          </p:nvGrpSpPr>
          <p:grpSpPr bwMode="auto">
            <a:xfrm>
              <a:off x="55413" y="3306106"/>
              <a:ext cx="364785" cy="259755"/>
              <a:chOff x="7159625" y="2016125"/>
              <a:chExt cx="1171576" cy="949325"/>
            </a:xfrm>
            <a:solidFill>
              <a:srgbClr val="0C419A"/>
            </a:solidFill>
          </p:grpSpPr>
          <p:sp>
            <p:nvSpPr>
              <p:cNvPr id="6" name="Freeform 55">
                <a:extLst>
                  <a:ext uri="{FF2B5EF4-FFF2-40B4-BE49-F238E27FC236}">
                    <a16:creationId xmlns:a16="http://schemas.microsoft.com/office/drawing/2014/main" id="{E5041C8E-5412-4AC1-AB1A-CA244A5FB48E}"/>
                  </a:ext>
                </a:extLst>
              </p:cNvPr>
              <p:cNvSpPr>
                <a:spLocks noEditPoints="1"/>
              </p:cNvSpPr>
              <p:nvPr/>
            </p:nvSpPr>
            <p:spPr bwMode="auto">
              <a:xfrm>
                <a:off x="7768022" y="2016125"/>
                <a:ext cx="563179" cy="565469"/>
              </a:xfrm>
              <a:custGeom>
                <a:avLst/>
                <a:gdLst/>
                <a:ahLst/>
                <a:cxnLst>
                  <a:cxn ang="0">
                    <a:pos x="29" y="30"/>
                  </a:cxn>
                  <a:cxn ang="0">
                    <a:pos x="20" y="29"/>
                  </a:cxn>
                  <a:cxn ang="0">
                    <a:pos x="20" y="20"/>
                  </a:cxn>
                  <a:cxn ang="0">
                    <a:pos x="30" y="21"/>
                  </a:cxn>
                  <a:cxn ang="0">
                    <a:pos x="29" y="30"/>
                  </a:cxn>
                  <a:cxn ang="0">
                    <a:pos x="41" y="24"/>
                  </a:cxn>
                  <a:cxn ang="0">
                    <a:pos x="40" y="19"/>
                  </a:cxn>
                  <a:cxn ang="0">
                    <a:pos x="45" y="12"/>
                  </a:cxn>
                  <a:cxn ang="0">
                    <a:pos x="45" y="10"/>
                  </a:cxn>
                  <a:cxn ang="0">
                    <a:pos x="41" y="6"/>
                  </a:cxn>
                  <a:cxn ang="0">
                    <a:pos x="40" y="6"/>
                  </a:cxn>
                  <a:cxn ang="0">
                    <a:pos x="32" y="11"/>
                  </a:cxn>
                  <a:cxn ang="0">
                    <a:pos x="27" y="9"/>
                  </a:cxn>
                  <a:cxn ang="0">
                    <a:pos x="24" y="1"/>
                  </a:cxn>
                  <a:cxn ang="0">
                    <a:pos x="22" y="0"/>
                  </a:cxn>
                  <a:cxn ang="0">
                    <a:pos x="17" y="1"/>
                  </a:cxn>
                  <a:cxn ang="0">
                    <a:pos x="16" y="3"/>
                  </a:cxn>
                  <a:cxn ang="0">
                    <a:pos x="16" y="11"/>
                  </a:cxn>
                  <a:cxn ang="0">
                    <a:pos x="14" y="13"/>
                  </a:cxn>
                  <a:cxn ang="0">
                    <a:pos x="12" y="15"/>
                  </a:cxn>
                  <a:cxn ang="0">
                    <a:pos x="3" y="14"/>
                  </a:cxn>
                  <a:cxn ang="0">
                    <a:pos x="2" y="15"/>
                  </a:cxn>
                  <a:cxn ang="0">
                    <a:pos x="0" y="20"/>
                  </a:cxn>
                  <a:cxn ang="0">
                    <a:pos x="1" y="22"/>
                  </a:cxn>
                  <a:cxn ang="0">
                    <a:pos x="8" y="25"/>
                  </a:cxn>
                  <a:cxn ang="0">
                    <a:pos x="10" y="31"/>
                  </a:cxn>
                  <a:cxn ang="0">
                    <a:pos x="4" y="38"/>
                  </a:cxn>
                  <a:cxn ang="0">
                    <a:pos x="4" y="40"/>
                  </a:cxn>
                  <a:cxn ang="0">
                    <a:pos x="8" y="44"/>
                  </a:cxn>
                  <a:cxn ang="0">
                    <a:pos x="9" y="44"/>
                  </a:cxn>
                  <a:cxn ang="0">
                    <a:pos x="10" y="44"/>
                  </a:cxn>
                  <a:cxn ang="0">
                    <a:pos x="17" y="39"/>
                  </a:cxn>
                  <a:cxn ang="0">
                    <a:pos x="23" y="41"/>
                  </a:cxn>
                  <a:cxn ang="0">
                    <a:pos x="26" y="49"/>
                  </a:cxn>
                  <a:cxn ang="0">
                    <a:pos x="27" y="50"/>
                  </a:cxn>
                  <a:cxn ang="0">
                    <a:pos x="28" y="50"/>
                  </a:cxn>
                  <a:cxn ang="0">
                    <a:pos x="33" y="49"/>
                  </a:cxn>
                  <a:cxn ang="0">
                    <a:pos x="34" y="47"/>
                  </a:cxn>
                  <a:cxn ang="0">
                    <a:pos x="33" y="39"/>
                  </a:cxn>
                  <a:cxn ang="0">
                    <a:pos x="36" y="37"/>
                  </a:cxn>
                  <a:cxn ang="0">
                    <a:pos x="38" y="35"/>
                  </a:cxn>
                  <a:cxn ang="0">
                    <a:pos x="46" y="36"/>
                  </a:cxn>
                  <a:cxn ang="0">
                    <a:pos x="46" y="36"/>
                  </a:cxn>
                  <a:cxn ang="0">
                    <a:pos x="48" y="35"/>
                  </a:cxn>
                  <a:cxn ang="0">
                    <a:pos x="49" y="30"/>
                  </a:cxn>
                  <a:cxn ang="0">
                    <a:pos x="49" y="28"/>
                  </a:cxn>
                  <a:cxn ang="0">
                    <a:pos x="41" y="24"/>
                  </a:cxn>
                </a:cxnLst>
                <a:rect l="0" t="0" r="r" b="b"/>
                <a:pathLst>
                  <a:path w="50" h="50">
                    <a:moveTo>
                      <a:pt x="29" y="30"/>
                    </a:moveTo>
                    <a:cubicBezTo>
                      <a:pt x="27" y="32"/>
                      <a:pt x="22" y="32"/>
                      <a:pt x="20" y="29"/>
                    </a:cubicBezTo>
                    <a:cubicBezTo>
                      <a:pt x="18" y="27"/>
                      <a:pt x="18" y="23"/>
                      <a:pt x="20" y="20"/>
                    </a:cubicBezTo>
                    <a:cubicBezTo>
                      <a:pt x="23" y="18"/>
                      <a:pt x="27" y="18"/>
                      <a:pt x="30" y="21"/>
                    </a:cubicBezTo>
                    <a:cubicBezTo>
                      <a:pt x="32" y="23"/>
                      <a:pt x="32" y="27"/>
                      <a:pt x="29" y="30"/>
                    </a:cubicBezTo>
                    <a:moveTo>
                      <a:pt x="41" y="24"/>
                    </a:moveTo>
                    <a:cubicBezTo>
                      <a:pt x="41" y="22"/>
                      <a:pt x="41" y="20"/>
                      <a:pt x="40" y="19"/>
                    </a:cubicBezTo>
                    <a:cubicBezTo>
                      <a:pt x="45" y="12"/>
                      <a:pt x="45" y="12"/>
                      <a:pt x="45" y="12"/>
                    </a:cubicBezTo>
                    <a:cubicBezTo>
                      <a:pt x="46" y="11"/>
                      <a:pt x="46" y="11"/>
                      <a:pt x="45" y="10"/>
                    </a:cubicBezTo>
                    <a:cubicBezTo>
                      <a:pt x="41" y="6"/>
                      <a:pt x="41" y="6"/>
                      <a:pt x="41" y="6"/>
                    </a:cubicBezTo>
                    <a:cubicBezTo>
                      <a:pt x="41" y="5"/>
                      <a:pt x="40" y="5"/>
                      <a:pt x="40" y="6"/>
                    </a:cubicBezTo>
                    <a:cubicBezTo>
                      <a:pt x="32" y="11"/>
                      <a:pt x="32" y="11"/>
                      <a:pt x="32" y="11"/>
                    </a:cubicBezTo>
                    <a:cubicBezTo>
                      <a:pt x="31" y="10"/>
                      <a:pt x="29" y="9"/>
                      <a:pt x="27" y="9"/>
                    </a:cubicBezTo>
                    <a:cubicBezTo>
                      <a:pt x="24" y="1"/>
                      <a:pt x="24" y="1"/>
                      <a:pt x="24" y="1"/>
                    </a:cubicBezTo>
                    <a:cubicBezTo>
                      <a:pt x="23" y="0"/>
                      <a:pt x="23" y="0"/>
                      <a:pt x="22" y="0"/>
                    </a:cubicBezTo>
                    <a:cubicBezTo>
                      <a:pt x="17" y="1"/>
                      <a:pt x="17" y="1"/>
                      <a:pt x="17" y="1"/>
                    </a:cubicBezTo>
                    <a:cubicBezTo>
                      <a:pt x="16" y="1"/>
                      <a:pt x="15" y="2"/>
                      <a:pt x="16" y="3"/>
                    </a:cubicBezTo>
                    <a:cubicBezTo>
                      <a:pt x="16" y="11"/>
                      <a:pt x="16" y="11"/>
                      <a:pt x="16" y="11"/>
                    </a:cubicBezTo>
                    <a:cubicBezTo>
                      <a:pt x="15" y="12"/>
                      <a:pt x="14" y="12"/>
                      <a:pt x="14" y="13"/>
                    </a:cubicBezTo>
                    <a:cubicBezTo>
                      <a:pt x="13" y="14"/>
                      <a:pt x="12" y="14"/>
                      <a:pt x="12" y="15"/>
                    </a:cubicBezTo>
                    <a:cubicBezTo>
                      <a:pt x="3" y="14"/>
                      <a:pt x="3" y="14"/>
                      <a:pt x="3" y="14"/>
                    </a:cubicBezTo>
                    <a:cubicBezTo>
                      <a:pt x="3" y="14"/>
                      <a:pt x="2" y="14"/>
                      <a:pt x="2" y="15"/>
                    </a:cubicBezTo>
                    <a:cubicBezTo>
                      <a:pt x="0" y="20"/>
                      <a:pt x="0" y="20"/>
                      <a:pt x="0" y="20"/>
                    </a:cubicBezTo>
                    <a:cubicBezTo>
                      <a:pt x="0" y="21"/>
                      <a:pt x="0" y="21"/>
                      <a:pt x="1" y="22"/>
                    </a:cubicBezTo>
                    <a:cubicBezTo>
                      <a:pt x="8" y="25"/>
                      <a:pt x="8" y="25"/>
                      <a:pt x="8" y="25"/>
                    </a:cubicBezTo>
                    <a:cubicBezTo>
                      <a:pt x="9" y="27"/>
                      <a:pt x="9" y="29"/>
                      <a:pt x="10" y="31"/>
                    </a:cubicBezTo>
                    <a:cubicBezTo>
                      <a:pt x="4" y="38"/>
                      <a:pt x="4" y="38"/>
                      <a:pt x="4" y="38"/>
                    </a:cubicBezTo>
                    <a:cubicBezTo>
                      <a:pt x="4" y="39"/>
                      <a:pt x="4" y="39"/>
                      <a:pt x="4" y="40"/>
                    </a:cubicBezTo>
                    <a:cubicBezTo>
                      <a:pt x="8" y="44"/>
                      <a:pt x="8" y="44"/>
                      <a:pt x="8" y="44"/>
                    </a:cubicBezTo>
                    <a:cubicBezTo>
                      <a:pt x="8" y="44"/>
                      <a:pt x="9" y="44"/>
                      <a:pt x="9" y="44"/>
                    </a:cubicBezTo>
                    <a:cubicBezTo>
                      <a:pt x="9" y="44"/>
                      <a:pt x="10" y="44"/>
                      <a:pt x="10" y="44"/>
                    </a:cubicBezTo>
                    <a:cubicBezTo>
                      <a:pt x="17" y="39"/>
                      <a:pt x="17" y="39"/>
                      <a:pt x="17" y="39"/>
                    </a:cubicBezTo>
                    <a:cubicBezTo>
                      <a:pt x="19" y="40"/>
                      <a:pt x="21" y="41"/>
                      <a:pt x="23" y="41"/>
                    </a:cubicBezTo>
                    <a:cubicBezTo>
                      <a:pt x="26" y="49"/>
                      <a:pt x="26" y="49"/>
                      <a:pt x="26" y="49"/>
                    </a:cubicBezTo>
                    <a:cubicBezTo>
                      <a:pt x="26" y="50"/>
                      <a:pt x="27" y="50"/>
                      <a:pt x="27" y="50"/>
                    </a:cubicBezTo>
                    <a:cubicBezTo>
                      <a:pt x="27" y="50"/>
                      <a:pt x="27" y="50"/>
                      <a:pt x="28" y="50"/>
                    </a:cubicBezTo>
                    <a:cubicBezTo>
                      <a:pt x="33" y="49"/>
                      <a:pt x="33" y="49"/>
                      <a:pt x="33" y="49"/>
                    </a:cubicBezTo>
                    <a:cubicBezTo>
                      <a:pt x="34" y="49"/>
                      <a:pt x="34" y="48"/>
                      <a:pt x="34" y="47"/>
                    </a:cubicBezTo>
                    <a:cubicBezTo>
                      <a:pt x="33" y="39"/>
                      <a:pt x="33" y="39"/>
                      <a:pt x="33" y="39"/>
                    </a:cubicBezTo>
                    <a:cubicBezTo>
                      <a:pt x="34" y="38"/>
                      <a:pt x="35" y="38"/>
                      <a:pt x="36" y="37"/>
                    </a:cubicBezTo>
                    <a:cubicBezTo>
                      <a:pt x="37" y="36"/>
                      <a:pt x="37" y="36"/>
                      <a:pt x="38" y="35"/>
                    </a:cubicBezTo>
                    <a:cubicBezTo>
                      <a:pt x="46" y="36"/>
                      <a:pt x="46" y="36"/>
                      <a:pt x="46" y="36"/>
                    </a:cubicBezTo>
                    <a:cubicBezTo>
                      <a:pt x="46" y="36"/>
                      <a:pt x="46" y="36"/>
                      <a:pt x="46" y="36"/>
                    </a:cubicBezTo>
                    <a:cubicBezTo>
                      <a:pt x="47" y="36"/>
                      <a:pt x="48" y="36"/>
                      <a:pt x="48" y="35"/>
                    </a:cubicBezTo>
                    <a:cubicBezTo>
                      <a:pt x="49" y="30"/>
                      <a:pt x="49" y="30"/>
                      <a:pt x="49" y="30"/>
                    </a:cubicBezTo>
                    <a:cubicBezTo>
                      <a:pt x="50" y="29"/>
                      <a:pt x="49" y="28"/>
                      <a:pt x="49" y="28"/>
                    </a:cubicBezTo>
                    <a:lnTo>
                      <a:pt x="41" y="24"/>
                    </a:lnTo>
                    <a:close/>
                  </a:path>
                </a:pathLst>
              </a:custGeom>
              <a:grpFill/>
              <a:ln w="9525">
                <a:solidFill>
                  <a:srgbClr val="007FAD"/>
                </a:solidFill>
                <a:round/>
                <a:headEnd/>
                <a:tailEnd/>
              </a:ln>
            </p:spPr>
            <p:txBody>
              <a:bodyPr/>
              <a:lstStyle/>
              <a:p>
                <a:pPr eaLnBrk="1" fontAlgn="auto" hangingPunct="1">
                  <a:spcBef>
                    <a:spcPts val="0"/>
                  </a:spcBef>
                  <a:spcAft>
                    <a:spcPts val="0"/>
                  </a:spcAft>
                  <a:defRPr/>
                </a:pPr>
                <a:endParaRPr lang="fr-FR" sz="1200" dirty="0">
                  <a:solidFill>
                    <a:prstClr val="black"/>
                  </a:solidFill>
                  <a:latin typeface="+mj-lt"/>
                  <a:cs typeface="Arial" panose="020B0604020202020204" pitchFamily="34" charset="0"/>
                </a:endParaRPr>
              </a:p>
            </p:txBody>
          </p:sp>
          <p:sp>
            <p:nvSpPr>
              <p:cNvPr id="7" name="Freeform 56">
                <a:extLst>
                  <a:ext uri="{FF2B5EF4-FFF2-40B4-BE49-F238E27FC236}">
                    <a16:creationId xmlns:a16="http://schemas.microsoft.com/office/drawing/2014/main" id="{660EB7D9-9C1C-4809-B6A3-7342302E358E}"/>
                  </a:ext>
                </a:extLst>
              </p:cNvPr>
              <p:cNvSpPr>
                <a:spLocks noEditPoints="1"/>
              </p:cNvSpPr>
              <p:nvPr/>
            </p:nvSpPr>
            <p:spPr bwMode="auto">
              <a:xfrm>
                <a:off x="7159625" y="2243139"/>
                <a:ext cx="731720" cy="722311"/>
              </a:xfrm>
              <a:custGeom>
                <a:avLst/>
                <a:gdLst/>
                <a:ahLst/>
                <a:cxnLst>
                  <a:cxn ang="0">
                    <a:pos x="26" y="25"/>
                  </a:cxn>
                  <a:cxn ang="0">
                    <a:pos x="33" y="22"/>
                  </a:cxn>
                  <a:cxn ang="0">
                    <a:pos x="39" y="25"/>
                  </a:cxn>
                  <a:cxn ang="0">
                    <a:pos x="42" y="32"/>
                  </a:cxn>
                  <a:cxn ang="0">
                    <a:pos x="39" y="39"/>
                  </a:cxn>
                  <a:cxn ang="0">
                    <a:pos x="33" y="42"/>
                  </a:cxn>
                  <a:cxn ang="0">
                    <a:pos x="26" y="39"/>
                  </a:cxn>
                  <a:cxn ang="0">
                    <a:pos x="23" y="32"/>
                  </a:cxn>
                  <a:cxn ang="0">
                    <a:pos x="26" y="25"/>
                  </a:cxn>
                  <a:cxn ang="0">
                    <a:pos x="27" y="54"/>
                  </a:cxn>
                  <a:cxn ang="0">
                    <a:pos x="28" y="63"/>
                  </a:cxn>
                  <a:cxn ang="0">
                    <a:pos x="29" y="64"/>
                  </a:cxn>
                  <a:cxn ang="0">
                    <a:pos x="36" y="64"/>
                  </a:cxn>
                  <a:cxn ang="0">
                    <a:pos x="37" y="63"/>
                  </a:cxn>
                  <a:cxn ang="0">
                    <a:pos x="38" y="54"/>
                  </a:cxn>
                  <a:cxn ang="0">
                    <a:pos x="44" y="51"/>
                  </a:cxn>
                  <a:cxn ang="0">
                    <a:pos x="51" y="57"/>
                  </a:cxn>
                  <a:cxn ang="0">
                    <a:pos x="52" y="57"/>
                  </a:cxn>
                  <a:cxn ang="0">
                    <a:pos x="53" y="57"/>
                  </a:cxn>
                  <a:cxn ang="0">
                    <a:pos x="58" y="52"/>
                  </a:cxn>
                  <a:cxn ang="0">
                    <a:pos x="58" y="51"/>
                  </a:cxn>
                  <a:cxn ang="0">
                    <a:pos x="52" y="44"/>
                  </a:cxn>
                  <a:cxn ang="0">
                    <a:pos x="55" y="37"/>
                  </a:cxn>
                  <a:cxn ang="0">
                    <a:pos x="64" y="36"/>
                  </a:cxn>
                  <a:cxn ang="0">
                    <a:pos x="65" y="35"/>
                  </a:cxn>
                  <a:cxn ang="0">
                    <a:pos x="65" y="29"/>
                  </a:cxn>
                  <a:cxn ang="0">
                    <a:pos x="64" y="28"/>
                  </a:cxn>
                  <a:cxn ang="0">
                    <a:pos x="55" y="26"/>
                  </a:cxn>
                  <a:cxn ang="0">
                    <a:pos x="52" y="20"/>
                  </a:cxn>
                  <a:cxn ang="0">
                    <a:pos x="58" y="13"/>
                  </a:cxn>
                  <a:cxn ang="0">
                    <a:pos x="58" y="11"/>
                  </a:cxn>
                  <a:cxn ang="0">
                    <a:pos x="53" y="7"/>
                  </a:cxn>
                  <a:cxn ang="0">
                    <a:pos x="51" y="7"/>
                  </a:cxn>
                  <a:cxn ang="0">
                    <a:pos x="44" y="12"/>
                  </a:cxn>
                  <a:cxn ang="0">
                    <a:pos x="38" y="10"/>
                  </a:cxn>
                  <a:cxn ang="0">
                    <a:pos x="37" y="1"/>
                  </a:cxn>
                  <a:cxn ang="0">
                    <a:pos x="36" y="0"/>
                  </a:cxn>
                  <a:cxn ang="0">
                    <a:pos x="29" y="0"/>
                  </a:cxn>
                  <a:cxn ang="0">
                    <a:pos x="28" y="1"/>
                  </a:cxn>
                  <a:cxn ang="0">
                    <a:pos x="27" y="10"/>
                  </a:cxn>
                  <a:cxn ang="0">
                    <a:pos x="21" y="12"/>
                  </a:cxn>
                  <a:cxn ang="0">
                    <a:pos x="14" y="7"/>
                  </a:cxn>
                  <a:cxn ang="0">
                    <a:pos x="12" y="7"/>
                  </a:cxn>
                  <a:cxn ang="0">
                    <a:pos x="8" y="11"/>
                  </a:cxn>
                  <a:cxn ang="0">
                    <a:pos x="7" y="13"/>
                  </a:cxn>
                  <a:cxn ang="0">
                    <a:pos x="13" y="20"/>
                  </a:cxn>
                  <a:cxn ang="0">
                    <a:pos x="10" y="26"/>
                  </a:cxn>
                  <a:cxn ang="0">
                    <a:pos x="1" y="28"/>
                  </a:cxn>
                  <a:cxn ang="0">
                    <a:pos x="0" y="29"/>
                  </a:cxn>
                  <a:cxn ang="0">
                    <a:pos x="0" y="35"/>
                  </a:cxn>
                  <a:cxn ang="0">
                    <a:pos x="1" y="36"/>
                  </a:cxn>
                  <a:cxn ang="0">
                    <a:pos x="10" y="37"/>
                  </a:cxn>
                  <a:cxn ang="0">
                    <a:pos x="13" y="44"/>
                  </a:cxn>
                  <a:cxn ang="0">
                    <a:pos x="7" y="51"/>
                  </a:cxn>
                  <a:cxn ang="0">
                    <a:pos x="8" y="52"/>
                  </a:cxn>
                  <a:cxn ang="0">
                    <a:pos x="12" y="57"/>
                  </a:cxn>
                  <a:cxn ang="0">
                    <a:pos x="13" y="57"/>
                  </a:cxn>
                  <a:cxn ang="0">
                    <a:pos x="14" y="57"/>
                  </a:cxn>
                  <a:cxn ang="0">
                    <a:pos x="21" y="51"/>
                  </a:cxn>
                  <a:cxn ang="0">
                    <a:pos x="27" y="54"/>
                  </a:cxn>
                </a:cxnLst>
                <a:rect l="0" t="0" r="r" b="b"/>
                <a:pathLst>
                  <a:path w="65" h="64">
                    <a:moveTo>
                      <a:pt x="26" y="25"/>
                    </a:moveTo>
                    <a:cubicBezTo>
                      <a:pt x="28" y="23"/>
                      <a:pt x="30" y="22"/>
                      <a:pt x="33" y="22"/>
                    </a:cubicBezTo>
                    <a:cubicBezTo>
                      <a:pt x="35" y="22"/>
                      <a:pt x="38" y="23"/>
                      <a:pt x="39" y="25"/>
                    </a:cubicBezTo>
                    <a:cubicBezTo>
                      <a:pt x="41" y="27"/>
                      <a:pt x="42" y="29"/>
                      <a:pt x="42" y="32"/>
                    </a:cubicBezTo>
                    <a:cubicBezTo>
                      <a:pt x="42" y="34"/>
                      <a:pt x="41" y="37"/>
                      <a:pt x="39" y="39"/>
                    </a:cubicBezTo>
                    <a:cubicBezTo>
                      <a:pt x="38" y="41"/>
                      <a:pt x="35" y="42"/>
                      <a:pt x="33" y="42"/>
                    </a:cubicBezTo>
                    <a:cubicBezTo>
                      <a:pt x="30" y="42"/>
                      <a:pt x="28" y="41"/>
                      <a:pt x="26" y="39"/>
                    </a:cubicBezTo>
                    <a:cubicBezTo>
                      <a:pt x="24" y="37"/>
                      <a:pt x="23" y="34"/>
                      <a:pt x="23" y="32"/>
                    </a:cubicBezTo>
                    <a:cubicBezTo>
                      <a:pt x="23" y="29"/>
                      <a:pt x="24" y="27"/>
                      <a:pt x="26" y="25"/>
                    </a:cubicBezTo>
                    <a:moveTo>
                      <a:pt x="27" y="54"/>
                    </a:moveTo>
                    <a:cubicBezTo>
                      <a:pt x="28" y="63"/>
                      <a:pt x="28" y="63"/>
                      <a:pt x="28" y="63"/>
                    </a:cubicBezTo>
                    <a:cubicBezTo>
                      <a:pt x="28" y="64"/>
                      <a:pt x="29" y="64"/>
                      <a:pt x="29" y="64"/>
                    </a:cubicBezTo>
                    <a:cubicBezTo>
                      <a:pt x="36" y="64"/>
                      <a:pt x="36" y="64"/>
                      <a:pt x="36" y="64"/>
                    </a:cubicBezTo>
                    <a:cubicBezTo>
                      <a:pt x="36" y="64"/>
                      <a:pt x="37" y="64"/>
                      <a:pt x="37" y="63"/>
                    </a:cubicBezTo>
                    <a:cubicBezTo>
                      <a:pt x="38" y="54"/>
                      <a:pt x="38" y="54"/>
                      <a:pt x="38" y="54"/>
                    </a:cubicBezTo>
                    <a:cubicBezTo>
                      <a:pt x="40" y="53"/>
                      <a:pt x="42" y="53"/>
                      <a:pt x="44" y="51"/>
                    </a:cubicBezTo>
                    <a:cubicBezTo>
                      <a:pt x="51" y="57"/>
                      <a:pt x="51" y="57"/>
                      <a:pt x="51" y="57"/>
                    </a:cubicBezTo>
                    <a:cubicBezTo>
                      <a:pt x="52" y="57"/>
                      <a:pt x="52" y="57"/>
                      <a:pt x="52" y="57"/>
                    </a:cubicBezTo>
                    <a:cubicBezTo>
                      <a:pt x="53" y="57"/>
                      <a:pt x="53" y="57"/>
                      <a:pt x="53" y="57"/>
                    </a:cubicBezTo>
                    <a:cubicBezTo>
                      <a:pt x="58" y="52"/>
                      <a:pt x="58" y="52"/>
                      <a:pt x="58" y="52"/>
                    </a:cubicBezTo>
                    <a:cubicBezTo>
                      <a:pt x="58" y="52"/>
                      <a:pt x="58" y="51"/>
                      <a:pt x="58" y="51"/>
                    </a:cubicBezTo>
                    <a:cubicBezTo>
                      <a:pt x="52" y="44"/>
                      <a:pt x="52" y="44"/>
                      <a:pt x="52" y="44"/>
                    </a:cubicBezTo>
                    <a:cubicBezTo>
                      <a:pt x="53" y="42"/>
                      <a:pt x="54" y="40"/>
                      <a:pt x="55" y="37"/>
                    </a:cubicBezTo>
                    <a:cubicBezTo>
                      <a:pt x="64" y="36"/>
                      <a:pt x="64" y="36"/>
                      <a:pt x="64" y="36"/>
                    </a:cubicBezTo>
                    <a:cubicBezTo>
                      <a:pt x="64" y="36"/>
                      <a:pt x="65" y="36"/>
                      <a:pt x="65" y="35"/>
                    </a:cubicBezTo>
                    <a:cubicBezTo>
                      <a:pt x="65" y="29"/>
                      <a:pt x="65" y="29"/>
                      <a:pt x="65" y="29"/>
                    </a:cubicBezTo>
                    <a:cubicBezTo>
                      <a:pt x="65" y="28"/>
                      <a:pt x="64" y="28"/>
                      <a:pt x="64" y="28"/>
                    </a:cubicBezTo>
                    <a:cubicBezTo>
                      <a:pt x="55" y="26"/>
                      <a:pt x="55" y="26"/>
                      <a:pt x="55" y="26"/>
                    </a:cubicBezTo>
                    <a:cubicBezTo>
                      <a:pt x="54" y="24"/>
                      <a:pt x="53" y="22"/>
                      <a:pt x="52" y="20"/>
                    </a:cubicBezTo>
                    <a:cubicBezTo>
                      <a:pt x="58" y="13"/>
                      <a:pt x="58" y="13"/>
                      <a:pt x="58" y="13"/>
                    </a:cubicBezTo>
                    <a:cubicBezTo>
                      <a:pt x="58" y="12"/>
                      <a:pt x="58" y="12"/>
                      <a:pt x="58" y="11"/>
                    </a:cubicBezTo>
                    <a:cubicBezTo>
                      <a:pt x="53" y="7"/>
                      <a:pt x="53" y="7"/>
                      <a:pt x="53" y="7"/>
                    </a:cubicBezTo>
                    <a:cubicBezTo>
                      <a:pt x="53" y="6"/>
                      <a:pt x="52" y="6"/>
                      <a:pt x="51" y="7"/>
                    </a:cubicBezTo>
                    <a:cubicBezTo>
                      <a:pt x="44" y="12"/>
                      <a:pt x="44" y="12"/>
                      <a:pt x="44" y="12"/>
                    </a:cubicBezTo>
                    <a:cubicBezTo>
                      <a:pt x="42" y="11"/>
                      <a:pt x="40" y="10"/>
                      <a:pt x="38" y="10"/>
                    </a:cubicBezTo>
                    <a:cubicBezTo>
                      <a:pt x="37" y="1"/>
                      <a:pt x="37" y="1"/>
                      <a:pt x="37" y="1"/>
                    </a:cubicBezTo>
                    <a:cubicBezTo>
                      <a:pt x="37" y="0"/>
                      <a:pt x="36" y="0"/>
                      <a:pt x="36" y="0"/>
                    </a:cubicBezTo>
                    <a:cubicBezTo>
                      <a:pt x="29" y="0"/>
                      <a:pt x="29" y="0"/>
                      <a:pt x="29" y="0"/>
                    </a:cubicBezTo>
                    <a:cubicBezTo>
                      <a:pt x="29" y="0"/>
                      <a:pt x="28" y="0"/>
                      <a:pt x="28" y="1"/>
                    </a:cubicBezTo>
                    <a:cubicBezTo>
                      <a:pt x="27" y="10"/>
                      <a:pt x="27" y="10"/>
                      <a:pt x="27" y="10"/>
                    </a:cubicBezTo>
                    <a:cubicBezTo>
                      <a:pt x="25" y="10"/>
                      <a:pt x="23" y="11"/>
                      <a:pt x="21" y="12"/>
                    </a:cubicBezTo>
                    <a:cubicBezTo>
                      <a:pt x="14" y="7"/>
                      <a:pt x="14" y="7"/>
                      <a:pt x="14" y="7"/>
                    </a:cubicBezTo>
                    <a:cubicBezTo>
                      <a:pt x="13" y="6"/>
                      <a:pt x="12" y="6"/>
                      <a:pt x="12" y="7"/>
                    </a:cubicBezTo>
                    <a:cubicBezTo>
                      <a:pt x="8" y="11"/>
                      <a:pt x="8" y="11"/>
                      <a:pt x="8" y="11"/>
                    </a:cubicBezTo>
                    <a:cubicBezTo>
                      <a:pt x="7" y="12"/>
                      <a:pt x="7" y="12"/>
                      <a:pt x="7" y="13"/>
                    </a:cubicBezTo>
                    <a:cubicBezTo>
                      <a:pt x="13" y="20"/>
                      <a:pt x="13" y="20"/>
                      <a:pt x="13" y="20"/>
                    </a:cubicBezTo>
                    <a:cubicBezTo>
                      <a:pt x="12" y="22"/>
                      <a:pt x="11" y="24"/>
                      <a:pt x="10" y="26"/>
                    </a:cubicBezTo>
                    <a:cubicBezTo>
                      <a:pt x="1" y="28"/>
                      <a:pt x="1" y="28"/>
                      <a:pt x="1" y="28"/>
                    </a:cubicBezTo>
                    <a:cubicBezTo>
                      <a:pt x="1" y="28"/>
                      <a:pt x="0" y="28"/>
                      <a:pt x="0" y="29"/>
                    </a:cubicBezTo>
                    <a:cubicBezTo>
                      <a:pt x="0" y="35"/>
                      <a:pt x="0" y="35"/>
                      <a:pt x="0" y="35"/>
                    </a:cubicBezTo>
                    <a:cubicBezTo>
                      <a:pt x="0" y="36"/>
                      <a:pt x="1" y="36"/>
                      <a:pt x="1" y="36"/>
                    </a:cubicBezTo>
                    <a:cubicBezTo>
                      <a:pt x="10" y="37"/>
                      <a:pt x="10" y="37"/>
                      <a:pt x="10" y="37"/>
                    </a:cubicBezTo>
                    <a:cubicBezTo>
                      <a:pt x="11" y="40"/>
                      <a:pt x="12" y="42"/>
                      <a:pt x="13" y="44"/>
                    </a:cubicBezTo>
                    <a:cubicBezTo>
                      <a:pt x="7" y="51"/>
                      <a:pt x="7" y="51"/>
                      <a:pt x="7" y="51"/>
                    </a:cubicBezTo>
                    <a:cubicBezTo>
                      <a:pt x="7" y="51"/>
                      <a:pt x="7" y="52"/>
                      <a:pt x="8" y="52"/>
                    </a:cubicBezTo>
                    <a:cubicBezTo>
                      <a:pt x="12" y="57"/>
                      <a:pt x="12" y="57"/>
                      <a:pt x="12" y="57"/>
                    </a:cubicBezTo>
                    <a:cubicBezTo>
                      <a:pt x="12" y="57"/>
                      <a:pt x="12" y="57"/>
                      <a:pt x="13" y="57"/>
                    </a:cubicBezTo>
                    <a:cubicBezTo>
                      <a:pt x="13" y="57"/>
                      <a:pt x="13" y="57"/>
                      <a:pt x="14" y="57"/>
                    </a:cubicBezTo>
                    <a:cubicBezTo>
                      <a:pt x="21" y="51"/>
                      <a:pt x="21" y="51"/>
                      <a:pt x="21" y="51"/>
                    </a:cubicBezTo>
                    <a:cubicBezTo>
                      <a:pt x="23" y="53"/>
                      <a:pt x="25" y="53"/>
                      <a:pt x="27" y="54"/>
                    </a:cubicBezTo>
                  </a:path>
                </a:pathLst>
              </a:custGeom>
              <a:grpFill/>
              <a:ln w="9525">
                <a:solidFill>
                  <a:srgbClr val="007FAD"/>
                </a:solidFill>
                <a:round/>
                <a:headEnd/>
                <a:tailEnd/>
              </a:ln>
            </p:spPr>
            <p:txBody>
              <a:bodyPr/>
              <a:lstStyle/>
              <a:p>
                <a:pPr eaLnBrk="1" fontAlgn="auto" hangingPunct="1">
                  <a:spcBef>
                    <a:spcPts val="0"/>
                  </a:spcBef>
                  <a:spcAft>
                    <a:spcPts val="0"/>
                  </a:spcAft>
                  <a:defRPr/>
                </a:pPr>
                <a:endParaRPr lang="fr-FR" sz="1200" dirty="0">
                  <a:solidFill>
                    <a:prstClr val="black"/>
                  </a:solidFill>
                  <a:latin typeface="+mj-lt"/>
                  <a:cs typeface="Arial" panose="020B0604020202020204" pitchFamily="34" charset="0"/>
                </a:endParaRPr>
              </a:p>
            </p:txBody>
          </p:sp>
        </p:grpSp>
        <p:sp>
          <p:nvSpPr>
            <p:cNvPr id="8" name="Rectangle 7">
              <a:extLst>
                <a:ext uri="{FF2B5EF4-FFF2-40B4-BE49-F238E27FC236}">
                  <a16:creationId xmlns:a16="http://schemas.microsoft.com/office/drawing/2014/main" id="{6179F3EA-B455-4079-BF04-391C24BC5AB1}"/>
                </a:ext>
              </a:extLst>
            </p:cNvPr>
            <p:cNvSpPr/>
            <p:nvPr/>
          </p:nvSpPr>
          <p:spPr bwMode="auto">
            <a:xfrm>
              <a:off x="407438" y="2211710"/>
              <a:ext cx="1031706" cy="650618"/>
            </a:xfrm>
            <a:prstGeom prst="rect">
              <a:avLst/>
            </a:prstGeom>
            <a:noFill/>
            <a:ln w="12700" cap="flat" cmpd="sng" algn="ctr">
              <a:noFill/>
              <a:prstDash val="solid"/>
              <a:miter lim="800000"/>
            </a:ln>
            <a:effectLst/>
          </p:spPr>
          <p:txBody>
            <a:bodyPr lIns="36000" tIns="72000" rIns="36000" anchor="ctr"/>
            <a:lstStyle/>
            <a:p>
              <a:pPr algn="ctr" eaLnBrk="1" fontAlgn="auto" hangingPunct="1">
                <a:spcBef>
                  <a:spcPts val="0"/>
                </a:spcBef>
                <a:spcAft>
                  <a:spcPts val="0"/>
                </a:spcAft>
                <a:defRPr/>
              </a:pPr>
              <a:r>
                <a:rPr lang="fr-FR" sz="1000" b="1" kern="0" dirty="0">
                  <a:solidFill>
                    <a:srgbClr val="6F7072"/>
                  </a:solidFill>
                  <a:latin typeface="+mj-lt"/>
                  <a:cs typeface="Arial" panose="020B0604020202020204" pitchFamily="34" charset="0"/>
                </a:rPr>
                <a:t>Plan de communication</a:t>
              </a:r>
            </a:p>
          </p:txBody>
        </p:sp>
        <p:grpSp>
          <p:nvGrpSpPr>
            <p:cNvPr id="9" name="Groupe 127">
              <a:extLst>
                <a:ext uri="{FF2B5EF4-FFF2-40B4-BE49-F238E27FC236}">
                  <a16:creationId xmlns:a16="http://schemas.microsoft.com/office/drawing/2014/main" id="{5BD81844-4EDA-4B0D-B5B1-F7364EB18749}"/>
                </a:ext>
              </a:extLst>
            </p:cNvPr>
            <p:cNvGrpSpPr>
              <a:grpSpLocks/>
            </p:cNvGrpSpPr>
            <p:nvPr/>
          </p:nvGrpSpPr>
          <p:grpSpPr bwMode="auto">
            <a:xfrm>
              <a:off x="99462" y="2311710"/>
              <a:ext cx="254640" cy="287243"/>
              <a:chOff x="6426200" y="3201988"/>
              <a:chExt cx="946150" cy="1028700"/>
            </a:xfrm>
            <a:solidFill>
              <a:srgbClr val="0C419A"/>
            </a:solidFill>
          </p:grpSpPr>
          <p:sp>
            <p:nvSpPr>
              <p:cNvPr id="10" name="Freeform 69">
                <a:extLst>
                  <a:ext uri="{FF2B5EF4-FFF2-40B4-BE49-F238E27FC236}">
                    <a16:creationId xmlns:a16="http://schemas.microsoft.com/office/drawing/2014/main" id="{F663FC90-B6F7-425F-B221-7784BFD231C6}"/>
                  </a:ext>
                </a:extLst>
              </p:cNvPr>
              <p:cNvSpPr>
                <a:spLocks noEditPoints="1"/>
              </p:cNvSpPr>
              <p:nvPr/>
            </p:nvSpPr>
            <p:spPr bwMode="auto">
              <a:xfrm>
                <a:off x="6640112" y="3576434"/>
                <a:ext cx="518326" cy="654254"/>
              </a:xfrm>
              <a:custGeom>
                <a:avLst/>
                <a:gdLst/>
                <a:ahLst/>
                <a:cxnLst>
                  <a:cxn ang="0">
                    <a:pos x="28" y="37"/>
                  </a:cxn>
                  <a:cxn ang="0">
                    <a:pos x="18" y="37"/>
                  </a:cxn>
                  <a:cxn ang="0">
                    <a:pos x="23" y="26"/>
                  </a:cxn>
                  <a:cxn ang="0">
                    <a:pos x="28" y="37"/>
                  </a:cxn>
                  <a:cxn ang="0">
                    <a:pos x="34" y="49"/>
                  </a:cxn>
                  <a:cxn ang="0">
                    <a:pos x="12" y="49"/>
                  </a:cxn>
                  <a:cxn ang="0">
                    <a:pos x="15" y="42"/>
                  </a:cxn>
                  <a:cxn ang="0">
                    <a:pos x="30" y="42"/>
                  </a:cxn>
                  <a:cxn ang="0">
                    <a:pos x="34" y="49"/>
                  </a:cxn>
                  <a:cxn ang="0">
                    <a:pos x="30" y="14"/>
                  </a:cxn>
                  <a:cxn ang="0">
                    <a:pos x="32" y="9"/>
                  </a:cxn>
                  <a:cxn ang="0">
                    <a:pos x="23" y="0"/>
                  </a:cxn>
                  <a:cxn ang="0">
                    <a:pos x="14" y="9"/>
                  </a:cxn>
                  <a:cxn ang="0">
                    <a:pos x="15" y="14"/>
                  </a:cxn>
                  <a:cxn ang="0">
                    <a:pos x="19" y="17"/>
                  </a:cxn>
                  <a:cxn ang="0">
                    <a:pos x="0" y="58"/>
                  </a:cxn>
                  <a:cxn ang="0">
                    <a:pos x="8" y="58"/>
                  </a:cxn>
                  <a:cxn ang="0">
                    <a:pos x="10" y="54"/>
                  </a:cxn>
                  <a:cxn ang="0">
                    <a:pos x="36" y="54"/>
                  </a:cxn>
                  <a:cxn ang="0">
                    <a:pos x="38" y="58"/>
                  </a:cxn>
                  <a:cxn ang="0">
                    <a:pos x="46" y="58"/>
                  </a:cxn>
                  <a:cxn ang="0">
                    <a:pos x="27" y="17"/>
                  </a:cxn>
                  <a:cxn ang="0">
                    <a:pos x="30" y="14"/>
                  </a:cxn>
                </a:cxnLst>
                <a:rect l="0" t="0" r="r" b="b"/>
                <a:pathLst>
                  <a:path w="46" h="58">
                    <a:moveTo>
                      <a:pt x="28" y="37"/>
                    </a:moveTo>
                    <a:cubicBezTo>
                      <a:pt x="18" y="37"/>
                      <a:pt x="18" y="37"/>
                      <a:pt x="18" y="37"/>
                    </a:cubicBezTo>
                    <a:cubicBezTo>
                      <a:pt x="23" y="26"/>
                      <a:pt x="23" y="26"/>
                      <a:pt x="23" y="26"/>
                    </a:cubicBezTo>
                    <a:lnTo>
                      <a:pt x="28" y="37"/>
                    </a:lnTo>
                    <a:close/>
                    <a:moveTo>
                      <a:pt x="34" y="49"/>
                    </a:moveTo>
                    <a:cubicBezTo>
                      <a:pt x="12" y="49"/>
                      <a:pt x="12" y="49"/>
                      <a:pt x="12" y="49"/>
                    </a:cubicBezTo>
                    <a:cubicBezTo>
                      <a:pt x="15" y="42"/>
                      <a:pt x="15" y="42"/>
                      <a:pt x="15" y="42"/>
                    </a:cubicBezTo>
                    <a:cubicBezTo>
                      <a:pt x="30" y="42"/>
                      <a:pt x="30" y="42"/>
                      <a:pt x="30" y="42"/>
                    </a:cubicBezTo>
                    <a:lnTo>
                      <a:pt x="34" y="49"/>
                    </a:lnTo>
                    <a:close/>
                    <a:moveTo>
                      <a:pt x="30" y="14"/>
                    </a:moveTo>
                    <a:cubicBezTo>
                      <a:pt x="31" y="13"/>
                      <a:pt x="32" y="11"/>
                      <a:pt x="32" y="9"/>
                    </a:cubicBezTo>
                    <a:cubicBezTo>
                      <a:pt x="32" y="4"/>
                      <a:pt x="28" y="0"/>
                      <a:pt x="23" y="0"/>
                    </a:cubicBezTo>
                    <a:cubicBezTo>
                      <a:pt x="18" y="0"/>
                      <a:pt x="14" y="4"/>
                      <a:pt x="14" y="9"/>
                    </a:cubicBezTo>
                    <a:cubicBezTo>
                      <a:pt x="14" y="11"/>
                      <a:pt x="15" y="12"/>
                      <a:pt x="15" y="14"/>
                    </a:cubicBezTo>
                    <a:cubicBezTo>
                      <a:pt x="16" y="15"/>
                      <a:pt x="18" y="16"/>
                      <a:pt x="19" y="17"/>
                    </a:cubicBezTo>
                    <a:cubicBezTo>
                      <a:pt x="0" y="58"/>
                      <a:pt x="0" y="58"/>
                      <a:pt x="0" y="58"/>
                    </a:cubicBezTo>
                    <a:cubicBezTo>
                      <a:pt x="8" y="58"/>
                      <a:pt x="8" y="58"/>
                      <a:pt x="8" y="58"/>
                    </a:cubicBezTo>
                    <a:cubicBezTo>
                      <a:pt x="10" y="54"/>
                      <a:pt x="10" y="54"/>
                      <a:pt x="10" y="54"/>
                    </a:cubicBezTo>
                    <a:cubicBezTo>
                      <a:pt x="36" y="54"/>
                      <a:pt x="36" y="54"/>
                      <a:pt x="36" y="54"/>
                    </a:cubicBezTo>
                    <a:cubicBezTo>
                      <a:pt x="38" y="58"/>
                      <a:pt x="38" y="58"/>
                      <a:pt x="38" y="58"/>
                    </a:cubicBezTo>
                    <a:cubicBezTo>
                      <a:pt x="46" y="58"/>
                      <a:pt x="46" y="58"/>
                      <a:pt x="46" y="58"/>
                    </a:cubicBezTo>
                    <a:cubicBezTo>
                      <a:pt x="27" y="17"/>
                      <a:pt x="27" y="17"/>
                      <a:pt x="27" y="17"/>
                    </a:cubicBezTo>
                    <a:cubicBezTo>
                      <a:pt x="28" y="16"/>
                      <a:pt x="29" y="15"/>
                      <a:pt x="30" y="14"/>
                    </a:cubicBezTo>
                  </a:path>
                </a:pathLst>
              </a:custGeom>
              <a:grpFill/>
              <a:ln w="9525">
                <a:noFill/>
                <a:round/>
                <a:headEnd/>
                <a:tailEnd/>
              </a:ln>
            </p:spPr>
            <p:txBody>
              <a:bodyPr/>
              <a:lstStyle/>
              <a:p>
                <a:pPr eaLnBrk="1" fontAlgn="auto" hangingPunct="1">
                  <a:spcBef>
                    <a:spcPts val="0"/>
                  </a:spcBef>
                  <a:spcAft>
                    <a:spcPts val="0"/>
                  </a:spcAft>
                  <a:defRPr/>
                </a:pPr>
                <a:endParaRPr lang="fr-FR" sz="1200" dirty="0">
                  <a:solidFill>
                    <a:prstClr val="black"/>
                  </a:solidFill>
                  <a:latin typeface="+mj-lt"/>
                  <a:cs typeface="Arial" panose="020B0604020202020204" pitchFamily="34" charset="0"/>
                </a:endParaRPr>
              </a:p>
            </p:txBody>
          </p:sp>
          <p:sp>
            <p:nvSpPr>
              <p:cNvPr id="11" name="Freeform 70">
                <a:extLst>
                  <a:ext uri="{FF2B5EF4-FFF2-40B4-BE49-F238E27FC236}">
                    <a16:creationId xmlns:a16="http://schemas.microsoft.com/office/drawing/2014/main" id="{E3CAFC29-BC5D-49B6-9812-5678F72A390B}"/>
                  </a:ext>
                </a:extLst>
              </p:cNvPr>
              <p:cNvSpPr>
                <a:spLocks/>
              </p:cNvSpPr>
              <p:nvPr/>
            </p:nvSpPr>
            <p:spPr bwMode="auto">
              <a:xfrm>
                <a:off x="6426200" y="3201988"/>
                <a:ext cx="946150" cy="736548"/>
              </a:xfrm>
              <a:custGeom>
                <a:avLst/>
                <a:gdLst/>
                <a:ahLst/>
                <a:cxnLst>
                  <a:cxn ang="0">
                    <a:pos x="42" y="0"/>
                  </a:cxn>
                  <a:cxn ang="0">
                    <a:pos x="0" y="42"/>
                  </a:cxn>
                  <a:cxn ang="0">
                    <a:pos x="7" y="65"/>
                  </a:cxn>
                  <a:cxn ang="0">
                    <a:pos x="13" y="61"/>
                  </a:cxn>
                  <a:cxn ang="0">
                    <a:pos x="7" y="42"/>
                  </a:cxn>
                  <a:cxn ang="0">
                    <a:pos x="17" y="18"/>
                  </a:cxn>
                  <a:cxn ang="0">
                    <a:pos x="42" y="7"/>
                  </a:cxn>
                  <a:cxn ang="0">
                    <a:pos x="66" y="18"/>
                  </a:cxn>
                  <a:cxn ang="0">
                    <a:pos x="76" y="42"/>
                  </a:cxn>
                  <a:cxn ang="0">
                    <a:pos x="70" y="61"/>
                  </a:cxn>
                  <a:cxn ang="0">
                    <a:pos x="76" y="65"/>
                  </a:cxn>
                  <a:cxn ang="0">
                    <a:pos x="84" y="42"/>
                  </a:cxn>
                  <a:cxn ang="0">
                    <a:pos x="42" y="0"/>
                  </a:cxn>
                </a:cxnLst>
                <a:rect l="0" t="0" r="r" b="b"/>
                <a:pathLst>
                  <a:path w="84" h="65">
                    <a:moveTo>
                      <a:pt x="42" y="0"/>
                    </a:moveTo>
                    <a:cubicBezTo>
                      <a:pt x="19" y="0"/>
                      <a:pt x="0" y="19"/>
                      <a:pt x="0" y="42"/>
                    </a:cubicBezTo>
                    <a:cubicBezTo>
                      <a:pt x="0" y="50"/>
                      <a:pt x="3" y="58"/>
                      <a:pt x="7" y="65"/>
                    </a:cubicBezTo>
                    <a:cubicBezTo>
                      <a:pt x="13" y="61"/>
                      <a:pt x="13" y="61"/>
                      <a:pt x="13" y="61"/>
                    </a:cubicBezTo>
                    <a:cubicBezTo>
                      <a:pt x="9" y="55"/>
                      <a:pt x="7" y="49"/>
                      <a:pt x="7" y="42"/>
                    </a:cubicBezTo>
                    <a:cubicBezTo>
                      <a:pt x="7" y="32"/>
                      <a:pt x="11" y="24"/>
                      <a:pt x="17" y="18"/>
                    </a:cubicBezTo>
                    <a:cubicBezTo>
                      <a:pt x="24" y="11"/>
                      <a:pt x="32" y="7"/>
                      <a:pt x="42" y="7"/>
                    </a:cubicBezTo>
                    <a:cubicBezTo>
                      <a:pt x="51" y="7"/>
                      <a:pt x="60" y="11"/>
                      <a:pt x="66" y="18"/>
                    </a:cubicBezTo>
                    <a:cubicBezTo>
                      <a:pt x="72" y="24"/>
                      <a:pt x="76" y="32"/>
                      <a:pt x="76" y="42"/>
                    </a:cubicBezTo>
                    <a:cubicBezTo>
                      <a:pt x="76" y="49"/>
                      <a:pt x="74" y="56"/>
                      <a:pt x="70" y="61"/>
                    </a:cubicBezTo>
                    <a:cubicBezTo>
                      <a:pt x="76" y="65"/>
                      <a:pt x="76" y="65"/>
                      <a:pt x="76" y="65"/>
                    </a:cubicBezTo>
                    <a:cubicBezTo>
                      <a:pt x="81" y="59"/>
                      <a:pt x="84" y="51"/>
                      <a:pt x="84" y="42"/>
                    </a:cubicBezTo>
                    <a:cubicBezTo>
                      <a:pt x="84" y="19"/>
                      <a:pt x="65" y="0"/>
                      <a:pt x="42" y="0"/>
                    </a:cubicBezTo>
                  </a:path>
                </a:pathLst>
              </a:custGeom>
              <a:grpFill/>
              <a:ln w="9525">
                <a:noFill/>
                <a:round/>
                <a:headEnd/>
                <a:tailEnd/>
              </a:ln>
            </p:spPr>
            <p:txBody>
              <a:bodyPr/>
              <a:lstStyle/>
              <a:p>
                <a:pPr eaLnBrk="1" fontAlgn="auto" hangingPunct="1">
                  <a:spcBef>
                    <a:spcPts val="0"/>
                  </a:spcBef>
                  <a:spcAft>
                    <a:spcPts val="0"/>
                  </a:spcAft>
                  <a:defRPr/>
                </a:pPr>
                <a:endParaRPr lang="fr-FR" sz="1200" dirty="0">
                  <a:solidFill>
                    <a:prstClr val="black"/>
                  </a:solidFill>
                  <a:latin typeface="+mj-lt"/>
                  <a:cs typeface="Arial" panose="020B0604020202020204" pitchFamily="34" charset="0"/>
                </a:endParaRPr>
              </a:p>
            </p:txBody>
          </p:sp>
          <p:sp>
            <p:nvSpPr>
              <p:cNvPr id="12" name="Freeform 71">
                <a:extLst>
                  <a:ext uri="{FF2B5EF4-FFF2-40B4-BE49-F238E27FC236}">
                    <a16:creationId xmlns:a16="http://schemas.microsoft.com/office/drawing/2014/main" id="{90083671-D613-4183-B339-E98DA0EED66B}"/>
                  </a:ext>
                </a:extLst>
              </p:cNvPr>
              <p:cNvSpPr>
                <a:spLocks/>
              </p:cNvSpPr>
              <p:nvPr/>
            </p:nvSpPr>
            <p:spPr bwMode="auto">
              <a:xfrm>
                <a:off x="6594863" y="3370694"/>
                <a:ext cx="608827" cy="477317"/>
              </a:xfrm>
              <a:custGeom>
                <a:avLst/>
                <a:gdLst/>
                <a:ahLst/>
                <a:cxnLst>
                  <a:cxn ang="0">
                    <a:pos x="27" y="0"/>
                  </a:cxn>
                  <a:cxn ang="0">
                    <a:pos x="0" y="27"/>
                  </a:cxn>
                  <a:cxn ang="0">
                    <a:pos x="4" y="42"/>
                  </a:cxn>
                  <a:cxn ang="0">
                    <a:pos x="10" y="38"/>
                  </a:cxn>
                  <a:cxn ang="0">
                    <a:pos x="7" y="27"/>
                  </a:cxn>
                  <a:cxn ang="0">
                    <a:pos x="13" y="13"/>
                  </a:cxn>
                  <a:cxn ang="0">
                    <a:pos x="27" y="7"/>
                  </a:cxn>
                  <a:cxn ang="0">
                    <a:pos x="41" y="13"/>
                  </a:cxn>
                  <a:cxn ang="0">
                    <a:pos x="47" y="27"/>
                  </a:cxn>
                  <a:cxn ang="0">
                    <a:pos x="43" y="38"/>
                  </a:cxn>
                  <a:cxn ang="0">
                    <a:pos x="49" y="42"/>
                  </a:cxn>
                  <a:cxn ang="0">
                    <a:pos x="54" y="27"/>
                  </a:cxn>
                  <a:cxn ang="0">
                    <a:pos x="27" y="0"/>
                  </a:cxn>
                </a:cxnLst>
                <a:rect l="0" t="0" r="r" b="b"/>
                <a:pathLst>
                  <a:path w="54" h="42">
                    <a:moveTo>
                      <a:pt x="27" y="0"/>
                    </a:moveTo>
                    <a:cubicBezTo>
                      <a:pt x="12" y="0"/>
                      <a:pt x="0" y="12"/>
                      <a:pt x="0" y="27"/>
                    </a:cubicBezTo>
                    <a:cubicBezTo>
                      <a:pt x="0" y="32"/>
                      <a:pt x="1" y="38"/>
                      <a:pt x="4" y="42"/>
                    </a:cubicBezTo>
                    <a:cubicBezTo>
                      <a:pt x="10" y="38"/>
                      <a:pt x="10" y="38"/>
                      <a:pt x="10" y="38"/>
                    </a:cubicBezTo>
                    <a:cubicBezTo>
                      <a:pt x="8" y="35"/>
                      <a:pt x="7" y="31"/>
                      <a:pt x="7" y="27"/>
                    </a:cubicBezTo>
                    <a:cubicBezTo>
                      <a:pt x="7" y="21"/>
                      <a:pt x="9" y="16"/>
                      <a:pt x="13" y="13"/>
                    </a:cubicBezTo>
                    <a:cubicBezTo>
                      <a:pt x="16" y="9"/>
                      <a:pt x="21" y="7"/>
                      <a:pt x="27" y="7"/>
                    </a:cubicBezTo>
                    <a:cubicBezTo>
                      <a:pt x="32" y="7"/>
                      <a:pt x="37" y="9"/>
                      <a:pt x="41" y="13"/>
                    </a:cubicBezTo>
                    <a:cubicBezTo>
                      <a:pt x="45" y="16"/>
                      <a:pt x="47" y="21"/>
                      <a:pt x="47" y="27"/>
                    </a:cubicBezTo>
                    <a:cubicBezTo>
                      <a:pt x="47" y="31"/>
                      <a:pt x="45" y="35"/>
                      <a:pt x="43" y="38"/>
                    </a:cubicBezTo>
                    <a:cubicBezTo>
                      <a:pt x="49" y="42"/>
                      <a:pt x="49" y="42"/>
                      <a:pt x="49" y="42"/>
                    </a:cubicBezTo>
                    <a:cubicBezTo>
                      <a:pt x="52" y="38"/>
                      <a:pt x="54" y="33"/>
                      <a:pt x="54" y="27"/>
                    </a:cubicBezTo>
                    <a:cubicBezTo>
                      <a:pt x="54" y="12"/>
                      <a:pt x="42" y="0"/>
                      <a:pt x="27" y="0"/>
                    </a:cubicBezTo>
                  </a:path>
                </a:pathLst>
              </a:custGeom>
              <a:grpFill/>
              <a:ln w="9525">
                <a:noFill/>
                <a:round/>
                <a:headEnd/>
                <a:tailEnd/>
              </a:ln>
            </p:spPr>
            <p:txBody>
              <a:bodyPr/>
              <a:lstStyle/>
              <a:p>
                <a:pPr eaLnBrk="1" fontAlgn="auto" hangingPunct="1">
                  <a:spcBef>
                    <a:spcPts val="0"/>
                  </a:spcBef>
                  <a:spcAft>
                    <a:spcPts val="0"/>
                  </a:spcAft>
                  <a:defRPr/>
                </a:pPr>
                <a:endParaRPr lang="fr-FR" sz="1200" dirty="0">
                  <a:solidFill>
                    <a:prstClr val="black"/>
                  </a:solidFill>
                  <a:latin typeface="+mj-lt"/>
                  <a:cs typeface="Arial" panose="020B0604020202020204" pitchFamily="34" charset="0"/>
                </a:endParaRPr>
              </a:p>
            </p:txBody>
          </p:sp>
        </p:grpSp>
        <p:sp>
          <p:nvSpPr>
            <p:cNvPr id="13" name="Rectangle 12">
              <a:extLst>
                <a:ext uri="{FF2B5EF4-FFF2-40B4-BE49-F238E27FC236}">
                  <a16:creationId xmlns:a16="http://schemas.microsoft.com/office/drawing/2014/main" id="{0C13E0B9-61DD-4C18-B5C2-2DA9D6615B7D}"/>
                </a:ext>
              </a:extLst>
            </p:cNvPr>
            <p:cNvSpPr/>
            <p:nvPr/>
          </p:nvSpPr>
          <p:spPr bwMode="auto">
            <a:xfrm>
              <a:off x="428936" y="3147814"/>
              <a:ext cx="866192" cy="596312"/>
            </a:xfrm>
            <a:prstGeom prst="rect">
              <a:avLst/>
            </a:prstGeom>
            <a:noFill/>
            <a:ln w="12700" cap="flat" cmpd="sng" algn="ctr">
              <a:noFill/>
              <a:prstDash val="solid"/>
              <a:miter lim="800000"/>
            </a:ln>
            <a:effectLst/>
          </p:spPr>
          <p:txBody>
            <a:bodyPr lIns="36000" tIns="72000" rIns="36000" anchor="ctr"/>
            <a:lstStyle/>
            <a:p>
              <a:pPr algn="ctr" eaLnBrk="1" fontAlgn="auto" hangingPunct="1">
                <a:spcBef>
                  <a:spcPts val="0"/>
                </a:spcBef>
                <a:spcAft>
                  <a:spcPts val="0"/>
                </a:spcAft>
                <a:defRPr/>
              </a:pPr>
              <a:r>
                <a:rPr lang="fr-FR" sz="1000" b="1" kern="0" dirty="0">
                  <a:solidFill>
                    <a:srgbClr val="6F7072"/>
                  </a:solidFill>
                  <a:latin typeface="+mj-lt"/>
                  <a:cs typeface="Arial" panose="020B0604020202020204" pitchFamily="34" charset="0"/>
                </a:rPr>
                <a:t>Création automatique</a:t>
              </a:r>
            </a:p>
          </p:txBody>
        </p:sp>
        <p:grpSp>
          <p:nvGrpSpPr>
            <p:cNvPr id="14" name="Group 245">
              <a:extLst>
                <a:ext uri="{FF2B5EF4-FFF2-40B4-BE49-F238E27FC236}">
                  <a16:creationId xmlns:a16="http://schemas.microsoft.com/office/drawing/2014/main" id="{1D15BEA6-4032-425A-B0B4-3BE6323664E6}"/>
                </a:ext>
              </a:extLst>
            </p:cNvPr>
            <p:cNvGrpSpPr>
              <a:grpSpLocks noChangeAspect="1"/>
            </p:cNvGrpSpPr>
            <p:nvPr/>
          </p:nvGrpSpPr>
          <p:grpSpPr bwMode="auto">
            <a:xfrm>
              <a:off x="95904" y="1318446"/>
              <a:ext cx="349842" cy="312020"/>
              <a:chOff x="1563" y="3506"/>
              <a:chExt cx="417" cy="372"/>
            </a:xfrm>
          </p:grpSpPr>
          <p:sp>
            <p:nvSpPr>
              <p:cNvPr id="15" name="AutoShape 244">
                <a:extLst>
                  <a:ext uri="{FF2B5EF4-FFF2-40B4-BE49-F238E27FC236}">
                    <a16:creationId xmlns:a16="http://schemas.microsoft.com/office/drawing/2014/main" id="{E6220F3C-9C3E-4EFA-9A24-304BE8E5E698}"/>
                  </a:ext>
                </a:extLst>
              </p:cNvPr>
              <p:cNvSpPr>
                <a:spLocks noChangeAspect="1" noChangeArrowheads="1" noTextEdit="1"/>
              </p:cNvSpPr>
              <p:nvPr/>
            </p:nvSpPr>
            <p:spPr bwMode="auto">
              <a:xfrm>
                <a:off x="1563" y="3506"/>
                <a:ext cx="417" cy="372"/>
              </a:xfrm>
              <a:prstGeom prst="rect">
                <a:avLst/>
              </a:prstGeom>
              <a:noFill/>
              <a:ln w="9525">
                <a:solidFill>
                  <a:sysClr val="window" lastClr="FFFFFF"/>
                </a:solidFill>
                <a:miter lim="800000"/>
                <a:headEnd/>
                <a:tailEn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16" name="Freeform 246">
                <a:extLst>
                  <a:ext uri="{FF2B5EF4-FFF2-40B4-BE49-F238E27FC236}">
                    <a16:creationId xmlns:a16="http://schemas.microsoft.com/office/drawing/2014/main" id="{1F174635-4A62-42C4-8733-6AE2B0EBC2C2}"/>
                  </a:ext>
                </a:extLst>
              </p:cNvPr>
              <p:cNvSpPr>
                <a:spLocks/>
              </p:cNvSpPr>
              <p:nvPr/>
            </p:nvSpPr>
            <p:spPr bwMode="auto">
              <a:xfrm>
                <a:off x="1677" y="3830"/>
                <a:ext cx="188" cy="48"/>
              </a:xfrm>
              <a:custGeom>
                <a:avLst/>
                <a:gdLst>
                  <a:gd name="T0" fmla="*/ 189 w 189"/>
                  <a:gd name="T1" fmla="*/ 49 h 49"/>
                  <a:gd name="T2" fmla="*/ 189 w 189"/>
                  <a:gd name="T3" fmla="*/ 49 h 49"/>
                  <a:gd name="T4" fmla="*/ 0 w 189"/>
                  <a:gd name="T5" fmla="*/ 49 h 49"/>
                  <a:gd name="T6" fmla="*/ 48 w 189"/>
                  <a:gd name="T7" fmla="*/ 0 h 49"/>
                  <a:gd name="T8" fmla="*/ 141 w 189"/>
                  <a:gd name="T9" fmla="*/ 0 h 49"/>
                  <a:gd name="T10" fmla="*/ 189 w 189"/>
                  <a:gd name="T11" fmla="*/ 49 h 49"/>
                </a:gdLst>
                <a:ahLst/>
                <a:cxnLst>
                  <a:cxn ang="0">
                    <a:pos x="T0" y="T1"/>
                  </a:cxn>
                  <a:cxn ang="0">
                    <a:pos x="T2" y="T3"/>
                  </a:cxn>
                  <a:cxn ang="0">
                    <a:pos x="T4" y="T5"/>
                  </a:cxn>
                  <a:cxn ang="0">
                    <a:pos x="T6" y="T7"/>
                  </a:cxn>
                  <a:cxn ang="0">
                    <a:pos x="T8" y="T9"/>
                  </a:cxn>
                  <a:cxn ang="0">
                    <a:pos x="T10" y="T11"/>
                  </a:cxn>
                </a:cxnLst>
                <a:rect l="0" t="0" r="r" b="b"/>
                <a:pathLst>
                  <a:path w="189" h="49">
                    <a:moveTo>
                      <a:pt x="189" y="49"/>
                    </a:moveTo>
                    <a:lnTo>
                      <a:pt x="189" y="49"/>
                    </a:lnTo>
                    <a:lnTo>
                      <a:pt x="0" y="49"/>
                    </a:lnTo>
                    <a:lnTo>
                      <a:pt x="48" y="0"/>
                    </a:lnTo>
                    <a:lnTo>
                      <a:pt x="141" y="0"/>
                    </a:lnTo>
                    <a:lnTo>
                      <a:pt x="189" y="49"/>
                    </a:lnTo>
                    <a:close/>
                  </a:path>
                </a:pathLst>
              </a:custGeom>
              <a:solidFill>
                <a:srgbClr val="0C419A"/>
              </a:solid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200" b="0" i="0" u="sng"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17" name="Freeform 247">
                <a:extLst>
                  <a:ext uri="{FF2B5EF4-FFF2-40B4-BE49-F238E27FC236}">
                    <a16:creationId xmlns:a16="http://schemas.microsoft.com/office/drawing/2014/main" id="{62D01E20-A567-4245-ADC2-1745E4CEABD9}"/>
                  </a:ext>
                </a:extLst>
              </p:cNvPr>
              <p:cNvSpPr>
                <a:spLocks noEditPoints="1"/>
              </p:cNvSpPr>
              <p:nvPr/>
            </p:nvSpPr>
            <p:spPr bwMode="auto">
              <a:xfrm>
                <a:off x="1565" y="3506"/>
                <a:ext cx="414" cy="311"/>
              </a:xfrm>
              <a:custGeom>
                <a:avLst/>
                <a:gdLst>
                  <a:gd name="T0" fmla="*/ 233 w 253"/>
                  <a:gd name="T1" fmla="*/ 164 h 190"/>
                  <a:gd name="T2" fmla="*/ 233 w 253"/>
                  <a:gd name="T3" fmla="*/ 164 h 190"/>
                  <a:gd name="T4" fmla="*/ 19 w 253"/>
                  <a:gd name="T5" fmla="*/ 164 h 190"/>
                  <a:gd name="T6" fmla="*/ 19 w 253"/>
                  <a:gd name="T7" fmla="*/ 22 h 190"/>
                  <a:gd name="T8" fmla="*/ 233 w 253"/>
                  <a:gd name="T9" fmla="*/ 22 h 190"/>
                  <a:gd name="T10" fmla="*/ 233 w 253"/>
                  <a:gd name="T11" fmla="*/ 164 h 190"/>
                  <a:gd name="T12" fmla="*/ 237 w 253"/>
                  <a:gd name="T13" fmla="*/ 0 h 190"/>
                  <a:gd name="T14" fmla="*/ 15 w 253"/>
                  <a:gd name="T15" fmla="*/ 0 h 190"/>
                  <a:gd name="T16" fmla="*/ 0 w 253"/>
                  <a:gd name="T17" fmla="*/ 15 h 190"/>
                  <a:gd name="T18" fmla="*/ 0 w 253"/>
                  <a:gd name="T19" fmla="*/ 175 h 190"/>
                  <a:gd name="T20" fmla="*/ 15 w 253"/>
                  <a:gd name="T21" fmla="*/ 190 h 190"/>
                  <a:gd name="T22" fmla="*/ 237 w 253"/>
                  <a:gd name="T23" fmla="*/ 190 h 190"/>
                  <a:gd name="T24" fmla="*/ 253 w 253"/>
                  <a:gd name="T25" fmla="*/ 175 h 190"/>
                  <a:gd name="T26" fmla="*/ 253 w 253"/>
                  <a:gd name="T27" fmla="*/ 15 h 190"/>
                  <a:gd name="T28" fmla="*/ 237 w 253"/>
                  <a:gd name="T29" fmla="*/ 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3" h="190">
                    <a:moveTo>
                      <a:pt x="233" y="164"/>
                    </a:moveTo>
                    <a:cubicBezTo>
                      <a:pt x="233" y="164"/>
                      <a:pt x="233" y="164"/>
                      <a:pt x="233" y="164"/>
                    </a:cubicBezTo>
                    <a:cubicBezTo>
                      <a:pt x="19" y="164"/>
                      <a:pt x="19" y="164"/>
                      <a:pt x="19" y="164"/>
                    </a:cubicBezTo>
                    <a:cubicBezTo>
                      <a:pt x="19" y="22"/>
                      <a:pt x="19" y="22"/>
                      <a:pt x="19" y="22"/>
                    </a:cubicBezTo>
                    <a:cubicBezTo>
                      <a:pt x="233" y="22"/>
                      <a:pt x="233" y="22"/>
                      <a:pt x="233" y="22"/>
                    </a:cubicBezTo>
                    <a:lnTo>
                      <a:pt x="233" y="164"/>
                    </a:lnTo>
                    <a:close/>
                    <a:moveTo>
                      <a:pt x="237" y="0"/>
                    </a:moveTo>
                    <a:cubicBezTo>
                      <a:pt x="15" y="0"/>
                      <a:pt x="15" y="0"/>
                      <a:pt x="15" y="0"/>
                    </a:cubicBezTo>
                    <a:cubicBezTo>
                      <a:pt x="7" y="0"/>
                      <a:pt x="0" y="7"/>
                      <a:pt x="0" y="15"/>
                    </a:cubicBezTo>
                    <a:cubicBezTo>
                      <a:pt x="0" y="175"/>
                      <a:pt x="0" y="175"/>
                      <a:pt x="0" y="175"/>
                    </a:cubicBezTo>
                    <a:cubicBezTo>
                      <a:pt x="0" y="184"/>
                      <a:pt x="7" y="190"/>
                      <a:pt x="15" y="190"/>
                    </a:cubicBezTo>
                    <a:cubicBezTo>
                      <a:pt x="237" y="190"/>
                      <a:pt x="237" y="190"/>
                      <a:pt x="237" y="190"/>
                    </a:cubicBezTo>
                    <a:cubicBezTo>
                      <a:pt x="246" y="190"/>
                      <a:pt x="253" y="184"/>
                      <a:pt x="253" y="175"/>
                    </a:cubicBezTo>
                    <a:cubicBezTo>
                      <a:pt x="253" y="15"/>
                      <a:pt x="253" y="15"/>
                      <a:pt x="253" y="15"/>
                    </a:cubicBezTo>
                    <a:cubicBezTo>
                      <a:pt x="253" y="7"/>
                      <a:pt x="246" y="0"/>
                      <a:pt x="237" y="0"/>
                    </a:cubicBezTo>
                    <a:close/>
                  </a:path>
                </a:pathLst>
              </a:custGeom>
              <a:solidFill>
                <a:srgbClr val="0C419A"/>
              </a:solidFill>
              <a:ln w="9525">
                <a:solidFill>
                  <a:sysClr val="window" lastClr="FFFF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200" b="0" i="0" u="sng"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grpSp>
        <p:cxnSp>
          <p:nvCxnSpPr>
            <p:cNvPr id="18" name="Gerade Verbindung 559">
              <a:extLst>
                <a:ext uri="{FF2B5EF4-FFF2-40B4-BE49-F238E27FC236}">
                  <a16:creationId xmlns:a16="http://schemas.microsoft.com/office/drawing/2014/main" id="{529F4C1C-BC5F-4757-A834-8F92A0AA0E12}"/>
                </a:ext>
              </a:extLst>
            </p:cNvPr>
            <p:cNvCxnSpPr>
              <a:cxnSpLocks/>
            </p:cNvCxnSpPr>
            <p:nvPr/>
          </p:nvCxnSpPr>
          <p:spPr bwMode="gray">
            <a:xfrm flipH="1" flipV="1">
              <a:off x="1979713" y="1129435"/>
              <a:ext cx="8288" cy="3386531"/>
            </a:xfrm>
            <a:prstGeom prst="line">
              <a:avLst/>
            </a:prstGeom>
            <a:noFill/>
            <a:ln w="12700" algn="ctr">
              <a:solidFill>
                <a:srgbClr val="808080"/>
              </a:solidFill>
              <a:prstDash val="sysDash"/>
              <a:round/>
              <a:headEnd/>
              <a:tailEnd/>
            </a:ln>
            <a:extLst>
              <a:ext uri="{909E8E84-426E-40DD-AFC4-6F175D3DCCD1}">
                <a14:hiddenFill xmlns:a14="http://schemas.microsoft.com/office/drawing/2010/main">
                  <a:noFill/>
                </a14:hiddenFill>
              </a:ext>
            </a:extLst>
          </p:spPr>
        </p:cxnSp>
        <p:sp>
          <p:nvSpPr>
            <p:cNvPr id="19" name="Rechteck 543">
              <a:extLst>
                <a:ext uri="{FF2B5EF4-FFF2-40B4-BE49-F238E27FC236}">
                  <a16:creationId xmlns:a16="http://schemas.microsoft.com/office/drawing/2014/main" id="{8B1300B5-5FCC-4F7B-BE8D-FB78C2DB9F3E}"/>
                </a:ext>
              </a:extLst>
            </p:cNvPr>
            <p:cNvSpPr/>
            <p:nvPr/>
          </p:nvSpPr>
          <p:spPr bwMode="gray">
            <a:xfrm>
              <a:off x="591499" y="843558"/>
              <a:ext cx="648000" cy="180000"/>
            </a:xfrm>
            <a:prstGeom prst="rect">
              <a:avLst/>
            </a:prstGeom>
            <a:solidFill>
              <a:srgbClr val="0C419A"/>
            </a:solidFill>
            <a:ln w="25400" cap="flat" cmpd="sng" algn="ctr">
              <a:solidFill>
                <a:srgbClr val="0C419A"/>
              </a:solidFill>
              <a:prstDash val="solid"/>
              <a:headEnd/>
              <a:tailEnd/>
            </a:ln>
            <a:effectLst/>
          </p:spPr>
          <p:txBody>
            <a:bodyPr lIns="79397" tIns="0" rIns="0" bIns="0" anchor="ctr"/>
            <a:lstStyle/>
            <a:p>
              <a:pPr marL="98032" indent="-98032" algn="ctr" defTabSz="1008328" eaLnBrk="1" fontAlgn="auto" hangingPunct="1">
                <a:spcBef>
                  <a:spcPts val="0"/>
                </a:spcBef>
                <a:spcAft>
                  <a:spcPts val="662"/>
                </a:spcAft>
                <a:buClr>
                  <a:srgbClr val="808080">
                    <a:lumMod val="50000"/>
                  </a:srgbClr>
                </a:buClr>
                <a:buSzPct val="80000"/>
                <a:tabLst>
                  <a:tab pos="399130" algn="r"/>
                  <a:tab pos="1186886" algn="r"/>
                  <a:tab pos="1974642" algn="r"/>
                  <a:tab pos="2772902" algn="r"/>
                  <a:tab pos="3560659" algn="r"/>
                  <a:tab pos="4348414" algn="r"/>
                  <a:tab pos="5146674" algn="r"/>
                  <a:tab pos="5934431" algn="r"/>
                  <a:tab pos="6722187" algn="r"/>
                  <a:tab pos="7520447" algn="r"/>
                  <a:tab pos="8308203" algn="r"/>
                </a:tabLst>
                <a:defRPr/>
              </a:pPr>
              <a:r>
                <a:rPr lang="en-US" sz="900" b="1" kern="0" noProof="1">
                  <a:solidFill>
                    <a:schemeClr val="bg1"/>
                  </a:solidFill>
                  <a:latin typeface="+mj-lt"/>
                </a:rPr>
                <a:t>2021</a:t>
              </a:r>
            </a:p>
          </p:txBody>
        </p:sp>
        <p:sp>
          <p:nvSpPr>
            <p:cNvPr id="20" name="Rectangle 19">
              <a:extLst>
                <a:ext uri="{FF2B5EF4-FFF2-40B4-BE49-F238E27FC236}">
                  <a16:creationId xmlns:a16="http://schemas.microsoft.com/office/drawing/2014/main" id="{22F82E31-D4ED-4E89-9493-D80457BECFEF}"/>
                </a:ext>
              </a:extLst>
            </p:cNvPr>
            <p:cNvSpPr/>
            <p:nvPr/>
          </p:nvSpPr>
          <p:spPr>
            <a:xfrm>
              <a:off x="5183064" y="762196"/>
              <a:ext cx="3959292" cy="3817664"/>
            </a:xfrm>
            <a:prstGeom prst="rect">
              <a:avLst/>
            </a:prstGeom>
            <a:solidFill>
              <a:srgbClr val="BFBFBF">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1" name="Gerade Verbindung 559">
              <a:extLst>
                <a:ext uri="{FF2B5EF4-FFF2-40B4-BE49-F238E27FC236}">
                  <a16:creationId xmlns:a16="http://schemas.microsoft.com/office/drawing/2014/main" id="{529F4C1C-BC5F-4757-A834-8F92A0AA0E12}"/>
                </a:ext>
              </a:extLst>
            </p:cNvPr>
            <p:cNvCxnSpPr>
              <a:cxnSpLocks/>
            </p:cNvCxnSpPr>
            <p:nvPr/>
          </p:nvCxnSpPr>
          <p:spPr bwMode="gray">
            <a:xfrm flipH="1" flipV="1">
              <a:off x="5633679" y="1143986"/>
              <a:ext cx="18441" cy="3371980"/>
            </a:xfrm>
            <a:prstGeom prst="line">
              <a:avLst/>
            </a:prstGeom>
            <a:noFill/>
            <a:ln w="12700" algn="ctr">
              <a:solidFill>
                <a:srgbClr val="808080"/>
              </a:solidFill>
              <a:prstDash val="sysDash"/>
              <a:round/>
              <a:headEnd/>
              <a:tailEnd/>
            </a:ln>
            <a:extLst>
              <a:ext uri="{909E8E84-426E-40DD-AFC4-6F175D3DCCD1}">
                <a14:hiddenFill xmlns:a14="http://schemas.microsoft.com/office/drawing/2010/main">
                  <a:noFill/>
                </a14:hiddenFill>
              </a:ext>
            </a:extLst>
          </p:spPr>
        </p:cxnSp>
        <p:sp>
          <p:nvSpPr>
            <p:cNvPr id="23" name="Rectangle 22">
              <a:extLst>
                <a:ext uri="{FF2B5EF4-FFF2-40B4-BE49-F238E27FC236}">
                  <a16:creationId xmlns:a16="http://schemas.microsoft.com/office/drawing/2014/main" id="{62ECBC53-7F36-48FE-81F8-723B9C6E3AEC}"/>
                </a:ext>
              </a:extLst>
            </p:cNvPr>
            <p:cNvSpPr/>
            <p:nvPr/>
          </p:nvSpPr>
          <p:spPr>
            <a:xfrm>
              <a:off x="2074652" y="1461370"/>
              <a:ext cx="2878261" cy="412617"/>
            </a:xfrm>
            <a:prstGeom prst="rect">
              <a:avLst/>
            </a:prstGeom>
          </p:spPr>
          <p:txBody>
            <a:bodyPr wrap="square">
              <a:spAutoFit/>
            </a:bodyPr>
            <a:lstStyle/>
            <a:p>
              <a:pPr defTabSz="685800" eaLnBrk="1" fontAlgn="auto" hangingPunct="1">
                <a:spcBef>
                  <a:spcPts val="0"/>
                </a:spcBef>
                <a:spcAft>
                  <a:spcPts val="0"/>
                </a:spcAft>
                <a:defRPr/>
              </a:pPr>
              <a:r>
                <a:rPr lang="fr-FR" sz="1000" i="1" kern="0" dirty="0" smtClean="0">
                  <a:solidFill>
                    <a:srgbClr val="6F7072"/>
                  </a:solidFill>
                  <a:latin typeface="+mj-lt"/>
                  <a:ea typeface="Geneva" charset="-128"/>
                  <a:cs typeface="Arial" panose="020B0604020202020204" pitchFamily="34" charset="0"/>
                </a:rPr>
                <a:t>Services </a:t>
              </a:r>
              <a:r>
                <a:rPr lang="fr-FR" sz="1000" i="1" kern="0" dirty="0">
                  <a:solidFill>
                    <a:srgbClr val="6F7072"/>
                  </a:solidFill>
                  <a:latin typeface="+mj-lt"/>
                  <a:ea typeface="Geneva" charset="-128"/>
                  <a:cs typeface="Arial" panose="020B0604020202020204" pitchFamily="34" charset="0"/>
                </a:rPr>
                <a:t>ouverts aux usagers : </a:t>
              </a:r>
              <a:r>
                <a:rPr lang="fr-FR" sz="1000" i="1" kern="0" dirty="0">
                  <a:solidFill>
                    <a:srgbClr val="4171B1"/>
                  </a:solidFill>
                  <a:latin typeface="+mj-lt"/>
                  <a:ea typeface="Geneva" charset="-128"/>
                  <a:cs typeface="Arial" panose="020B0604020202020204" pitchFamily="34" charset="0"/>
                </a:rPr>
                <a:t>Dossier médical, Messagerie</a:t>
              </a:r>
            </a:p>
          </p:txBody>
        </p:sp>
        <p:sp>
          <p:nvSpPr>
            <p:cNvPr id="24" name="Rectangle 23">
              <a:extLst>
                <a:ext uri="{FF2B5EF4-FFF2-40B4-BE49-F238E27FC236}">
                  <a16:creationId xmlns:a16="http://schemas.microsoft.com/office/drawing/2014/main" id="{FBD74F35-D1E3-4A45-8EFE-38E91012B132}"/>
                </a:ext>
              </a:extLst>
            </p:cNvPr>
            <p:cNvSpPr/>
            <p:nvPr/>
          </p:nvSpPr>
          <p:spPr>
            <a:xfrm>
              <a:off x="5656051" y="1456128"/>
              <a:ext cx="3379309" cy="707886"/>
            </a:xfrm>
            <a:prstGeom prst="rect">
              <a:avLst/>
            </a:prstGeom>
          </p:spPr>
          <p:txBody>
            <a:bodyPr wrap="square">
              <a:spAutoFit/>
            </a:bodyPr>
            <a:lstStyle/>
            <a:p>
              <a:pPr defTabSz="685800">
                <a:defRPr/>
              </a:pPr>
              <a:r>
                <a:rPr lang="fr-FR" sz="1000" i="1" kern="0" dirty="0" smtClean="0">
                  <a:solidFill>
                    <a:srgbClr val="6F7072"/>
                  </a:solidFill>
                  <a:ea typeface="Geneva" charset="-128"/>
                  <a:cs typeface="Arial" panose="020B0604020202020204" pitchFamily="34" charset="0"/>
                </a:rPr>
                <a:t>Services </a:t>
              </a:r>
              <a:r>
                <a:rPr lang="fr-FR" sz="1000" i="1" kern="0" dirty="0">
                  <a:solidFill>
                    <a:srgbClr val="6F7072"/>
                  </a:solidFill>
                  <a:ea typeface="Geneva" charset="-128"/>
                  <a:cs typeface="Arial" panose="020B0604020202020204" pitchFamily="34" charset="0"/>
                </a:rPr>
                <a:t>ouverts aux usagers </a:t>
              </a:r>
              <a:r>
                <a:rPr lang="fr-FR" sz="1000" i="1" kern="0" dirty="0">
                  <a:solidFill>
                    <a:srgbClr val="6F7072"/>
                  </a:solidFill>
                  <a:latin typeface="+mj-lt"/>
                  <a:ea typeface="Geneva" charset="-128"/>
                  <a:cs typeface="Arial" panose="020B0604020202020204" pitchFamily="34" charset="0"/>
                </a:rPr>
                <a:t>: </a:t>
              </a:r>
              <a:r>
                <a:rPr lang="fr-FR" sz="1000" i="1" kern="0" dirty="0">
                  <a:solidFill>
                    <a:srgbClr val="4171B1"/>
                  </a:solidFill>
                  <a:ea typeface="Geneva" charset="-128"/>
                  <a:cs typeface="Arial" panose="020B0604020202020204" pitchFamily="34" charset="0"/>
                </a:rPr>
                <a:t>Dossier médical, </a:t>
              </a:r>
              <a:r>
                <a:rPr lang="fr-FR" sz="1000" i="1" kern="0" dirty="0" smtClean="0">
                  <a:solidFill>
                    <a:srgbClr val="4171B1"/>
                  </a:solidFill>
                  <a:ea typeface="Geneva" charset="-128"/>
                  <a:cs typeface="Arial" panose="020B0604020202020204" pitchFamily="34" charset="0"/>
                </a:rPr>
                <a:t>Messagerie</a:t>
              </a:r>
            </a:p>
            <a:p>
              <a:pPr defTabSz="685800">
                <a:defRPr/>
              </a:pPr>
              <a:r>
                <a:rPr lang="fr-FR" sz="1000" i="1" kern="0" dirty="0" smtClean="0">
                  <a:solidFill>
                    <a:srgbClr val="6F7072"/>
                  </a:solidFill>
                  <a:latin typeface="+mj-lt"/>
                  <a:ea typeface="Geneva" charset="-128"/>
                  <a:cs typeface="Arial" panose="020B0604020202020204" pitchFamily="34" charset="0"/>
                </a:rPr>
                <a:t>Service </a:t>
              </a:r>
              <a:r>
                <a:rPr lang="fr-FR" sz="1000" i="1" kern="0" dirty="0">
                  <a:solidFill>
                    <a:srgbClr val="6F7072"/>
                  </a:solidFill>
                  <a:latin typeface="+mj-lt"/>
                  <a:ea typeface="Geneva" charset="-128"/>
                  <a:cs typeface="Arial" panose="020B0604020202020204" pitchFamily="34" charset="0"/>
                </a:rPr>
                <a:t>à ouvrir courant 2022:</a:t>
              </a:r>
            </a:p>
            <a:p>
              <a:pPr defTabSz="685800" eaLnBrk="1" fontAlgn="auto" hangingPunct="1">
                <a:spcBef>
                  <a:spcPts val="0"/>
                </a:spcBef>
                <a:spcAft>
                  <a:spcPts val="0"/>
                </a:spcAft>
                <a:defRPr/>
              </a:pPr>
              <a:r>
                <a:rPr lang="fr-FR" sz="1000" i="1" kern="0" dirty="0" smtClean="0">
                  <a:solidFill>
                    <a:srgbClr val="4171B1"/>
                  </a:solidFill>
                  <a:latin typeface="+mj-lt"/>
                  <a:ea typeface="Geneva" charset="-128"/>
                  <a:cs typeface="Arial" panose="020B0604020202020204" pitchFamily="34" charset="0"/>
                </a:rPr>
                <a:t>Agenda</a:t>
              </a:r>
              <a:r>
                <a:rPr lang="fr-FR" sz="1000" i="1" kern="0" dirty="0">
                  <a:solidFill>
                    <a:srgbClr val="4171B1"/>
                  </a:solidFill>
                  <a:latin typeface="+mj-lt"/>
                  <a:ea typeface="Geneva" charset="-128"/>
                  <a:cs typeface="Arial" panose="020B0604020202020204" pitchFamily="34" charset="0"/>
                </a:rPr>
                <a:t>, Catalogue de services</a:t>
              </a:r>
            </a:p>
          </p:txBody>
        </p:sp>
        <p:grpSp>
          <p:nvGrpSpPr>
            <p:cNvPr id="25" name="Groupe 24"/>
            <p:cNvGrpSpPr/>
            <p:nvPr/>
          </p:nvGrpSpPr>
          <p:grpSpPr>
            <a:xfrm>
              <a:off x="2155655" y="2186142"/>
              <a:ext cx="6769463" cy="794220"/>
              <a:chOff x="2208152" y="2198639"/>
              <a:chExt cx="6564266" cy="770146"/>
            </a:xfrm>
          </p:grpSpPr>
          <p:sp>
            <p:nvSpPr>
              <p:cNvPr id="95" name="Freeform 81">
                <a:extLst>
                  <a:ext uri="{FF2B5EF4-FFF2-40B4-BE49-F238E27FC236}">
                    <a16:creationId xmlns:a16="http://schemas.microsoft.com/office/drawing/2014/main" id="{D079F9CB-2286-44A7-A8AA-5DF90CBB172E}"/>
                  </a:ext>
                </a:extLst>
              </p:cNvPr>
              <p:cNvSpPr>
                <a:spLocks noChangeAspect="1"/>
              </p:cNvSpPr>
              <p:nvPr/>
            </p:nvSpPr>
            <p:spPr bwMode="auto">
              <a:xfrm>
                <a:off x="2208152" y="2499930"/>
                <a:ext cx="212736" cy="124396"/>
              </a:xfrm>
              <a:custGeom>
                <a:avLst/>
                <a:gdLst>
                  <a:gd name="T0" fmla="*/ 2147483647 w 6236"/>
                  <a:gd name="T1" fmla="*/ 2147483647 h 3656"/>
                  <a:gd name="T2" fmla="*/ 2147483647 w 6236"/>
                  <a:gd name="T3" fmla="*/ 2147483647 h 3656"/>
                  <a:gd name="T4" fmla="*/ 2147483647 w 6236"/>
                  <a:gd name="T5" fmla="*/ 2147483647 h 3656"/>
                  <a:gd name="T6" fmla="*/ 2147483647 w 6236"/>
                  <a:gd name="T7" fmla="*/ 2147483647 h 3656"/>
                  <a:gd name="T8" fmla="*/ 2147483647 w 6236"/>
                  <a:gd name="T9" fmla="*/ 2147483647 h 3656"/>
                  <a:gd name="T10" fmla="*/ 2147483647 w 6236"/>
                  <a:gd name="T11" fmla="*/ 2147483647 h 3656"/>
                  <a:gd name="T12" fmla="*/ 2147483647 w 6236"/>
                  <a:gd name="T13" fmla="*/ 2147483647 h 3656"/>
                  <a:gd name="T14" fmla="*/ 2147483647 w 6236"/>
                  <a:gd name="T15" fmla="*/ 2147483647 h 3656"/>
                  <a:gd name="T16" fmla="*/ 2147483647 w 6236"/>
                  <a:gd name="T17" fmla="*/ 2147483647 h 3656"/>
                  <a:gd name="T18" fmla="*/ 2147483647 w 6236"/>
                  <a:gd name="T19" fmla="*/ 2147483647 h 3656"/>
                  <a:gd name="T20" fmla="*/ 2147483647 w 6236"/>
                  <a:gd name="T21" fmla="*/ 2147483647 h 3656"/>
                  <a:gd name="T22" fmla="*/ 2147483647 w 6236"/>
                  <a:gd name="T23" fmla="*/ 2147483647 h 3656"/>
                  <a:gd name="T24" fmla="*/ 2147483647 w 6236"/>
                  <a:gd name="T25" fmla="*/ 2147483647 h 3656"/>
                  <a:gd name="T26" fmla="*/ 2147483647 w 6236"/>
                  <a:gd name="T27" fmla="*/ 2147483647 h 3656"/>
                  <a:gd name="T28" fmla="*/ 2147483647 w 6236"/>
                  <a:gd name="T29" fmla="*/ 2147483647 h 3656"/>
                  <a:gd name="T30" fmla="*/ 2147483647 w 6236"/>
                  <a:gd name="T31" fmla="*/ 2147483647 h 3656"/>
                  <a:gd name="T32" fmla="*/ 2147483647 w 6236"/>
                  <a:gd name="T33" fmla="*/ 2147483647 h 3656"/>
                  <a:gd name="T34" fmla="*/ 2147483647 w 6236"/>
                  <a:gd name="T35" fmla="*/ 2147483647 h 3656"/>
                  <a:gd name="T36" fmla="*/ 2147483647 w 6236"/>
                  <a:gd name="T37" fmla="*/ 2147483647 h 3656"/>
                  <a:gd name="T38" fmla="*/ 2147483647 w 6236"/>
                  <a:gd name="T39" fmla="*/ 2147483647 h 3656"/>
                  <a:gd name="T40" fmla="*/ 2147483647 w 6236"/>
                  <a:gd name="T41" fmla="*/ 2147483647 h 3656"/>
                  <a:gd name="T42" fmla="*/ 2147483647 w 6236"/>
                  <a:gd name="T43" fmla="*/ 2147483647 h 3656"/>
                  <a:gd name="T44" fmla="*/ 2147483647 w 6236"/>
                  <a:gd name="T45" fmla="*/ 2147483647 h 3656"/>
                  <a:gd name="T46" fmla="*/ 2147483647 w 6236"/>
                  <a:gd name="T47" fmla="*/ 2147483647 h 3656"/>
                  <a:gd name="T48" fmla="*/ 2147483647 w 6236"/>
                  <a:gd name="T49" fmla="*/ 2147483647 h 3656"/>
                  <a:gd name="T50" fmla="*/ 2147483647 w 6236"/>
                  <a:gd name="T51" fmla="*/ 2147483647 h 3656"/>
                  <a:gd name="T52" fmla="*/ 2147483647 w 6236"/>
                  <a:gd name="T53" fmla="*/ 2147483647 h 3656"/>
                  <a:gd name="T54" fmla="*/ 2147483647 w 6236"/>
                  <a:gd name="T55" fmla="*/ 2147483647 h 3656"/>
                  <a:gd name="T56" fmla="*/ 2147483647 w 6236"/>
                  <a:gd name="T57" fmla="*/ 2147483647 h 3656"/>
                  <a:gd name="T58" fmla="*/ 2147483647 w 6236"/>
                  <a:gd name="T59" fmla="*/ 2147483647 h 3656"/>
                  <a:gd name="T60" fmla="*/ 2147483647 w 6236"/>
                  <a:gd name="T61" fmla="*/ 2147483647 h 3656"/>
                  <a:gd name="T62" fmla="*/ 2147483647 w 6236"/>
                  <a:gd name="T63" fmla="*/ 2147483647 h 3656"/>
                  <a:gd name="T64" fmla="*/ 2147483647 w 6236"/>
                  <a:gd name="T65" fmla="*/ 2147483647 h 3656"/>
                  <a:gd name="T66" fmla="*/ 0 w 6236"/>
                  <a:gd name="T67" fmla="*/ 2147483647 h 3656"/>
                  <a:gd name="T68" fmla="*/ 0 w 6236"/>
                  <a:gd name="T69" fmla="*/ 0 h 3656"/>
                  <a:gd name="T70" fmla="*/ 2147483647 w 6236"/>
                  <a:gd name="T71" fmla="*/ 0 h 3656"/>
                  <a:gd name="T72" fmla="*/ 2147483647 w 6236"/>
                  <a:gd name="T73" fmla="*/ 2147483647 h 3656"/>
                  <a:gd name="T74" fmla="*/ 2147483647 w 6236"/>
                  <a:gd name="T75" fmla="*/ 2147483647 h 3656"/>
                  <a:gd name="T76" fmla="*/ 2147483647 w 6236"/>
                  <a:gd name="T77" fmla="*/ 2147483647 h 3656"/>
                  <a:gd name="T78" fmla="*/ 2147483647 w 6236"/>
                  <a:gd name="T79" fmla="*/ 2147483647 h 3656"/>
                  <a:gd name="T80" fmla="*/ 2147483647 w 6236"/>
                  <a:gd name="T81" fmla="*/ 2147483647 h 3656"/>
                  <a:gd name="T82" fmla="*/ 2147483647 w 6236"/>
                  <a:gd name="T83" fmla="*/ 2147483647 h 3656"/>
                  <a:gd name="T84" fmla="*/ 2147483647 w 6236"/>
                  <a:gd name="T85" fmla="*/ 2147483647 h 3656"/>
                  <a:gd name="T86" fmla="*/ 2147483647 w 6236"/>
                  <a:gd name="T87" fmla="*/ 2147483647 h 3656"/>
                  <a:gd name="T88" fmla="*/ 2147483647 w 6236"/>
                  <a:gd name="T89" fmla="*/ 2147483647 h 3656"/>
                  <a:gd name="T90" fmla="*/ 2147483647 w 6236"/>
                  <a:gd name="T91" fmla="*/ 2147483647 h 3656"/>
                  <a:gd name="T92" fmla="*/ 2147483647 w 6236"/>
                  <a:gd name="T93" fmla="*/ 2147483647 h 3656"/>
                  <a:gd name="T94" fmla="*/ 2147483647 w 6236"/>
                  <a:gd name="T95" fmla="*/ 2147483647 h 3656"/>
                  <a:gd name="T96" fmla="*/ 2147483647 w 6236"/>
                  <a:gd name="T97" fmla="*/ 2147483647 h 3656"/>
                  <a:gd name="T98" fmla="*/ 2147483647 w 6236"/>
                  <a:gd name="T99" fmla="*/ 2147483647 h 3656"/>
                  <a:gd name="T100" fmla="*/ 2147483647 w 6236"/>
                  <a:gd name="T101" fmla="*/ 2147483647 h 3656"/>
                  <a:gd name="T102" fmla="*/ 2147483647 w 6236"/>
                  <a:gd name="T103" fmla="*/ 2147483647 h 3656"/>
                  <a:gd name="T104" fmla="*/ 2147483647 w 6236"/>
                  <a:gd name="T105" fmla="*/ 2147483647 h 3656"/>
                  <a:gd name="T106" fmla="*/ 2147483647 w 6236"/>
                  <a:gd name="T107" fmla="*/ 2147483647 h 3656"/>
                  <a:gd name="T108" fmla="*/ 2147483647 w 6236"/>
                  <a:gd name="T109" fmla="*/ 2147483647 h 3656"/>
                  <a:gd name="T110" fmla="*/ 2147483647 w 6236"/>
                  <a:gd name="T111" fmla="*/ 2147483647 h 3656"/>
                  <a:gd name="T112" fmla="*/ 2147483647 w 6236"/>
                  <a:gd name="T113" fmla="*/ 2147483647 h 3656"/>
                  <a:gd name="T114" fmla="*/ 2147483647 w 6236"/>
                  <a:gd name="T115" fmla="*/ 2147483647 h 365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236"/>
                  <a:gd name="T175" fmla="*/ 0 h 3656"/>
                  <a:gd name="T176" fmla="*/ 6236 w 6236"/>
                  <a:gd name="T177" fmla="*/ 3656 h 365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236" h="3656">
                    <a:moveTo>
                      <a:pt x="1296" y="3656"/>
                    </a:moveTo>
                    <a:lnTo>
                      <a:pt x="1296" y="3656"/>
                    </a:lnTo>
                    <a:lnTo>
                      <a:pt x="1226" y="3654"/>
                    </a:lnTo>
                    <a:lnTo>
                      <a:pt x="1156" y="3650"/>
                    </a:lnTo>
                    <a:lnTo>
                      <a:pt x="1090" y="3642"/>
                    </a:lnTo>
                    <a:lnTo>
                      <a:pt x="1024" y="3630"/>
                    </a:lnTo>
                    <a:lnTo>
                      <a:pt x="960" y="3614"/>
                    </a:lnTo>
                    <a:lnTo>
                      <a:pt x="896" y="3598"/>
                    </a:lnTo>
                    <a:lnTo>
                      <a:pt x="834" y="3576"/>
                    </a:lnTo>
                    <a:lnTo>
                      <a:pt x="776" y="3554"/>
                    </a:lnTo>
                    <a:lnTo>
                      <a:pt x="718" y="3528"/>
                    </a:lnTo>
                    <a:lnTo>
                      <a:pt x="660" y="3498"/>
                    </a:lnTo>
                    <a:lnTo>
                      <a:pt x="606" y="3466"/>
                    </a:lnTo>
                    <a:lnTo>
                      <a:pt x="554" y="3432"/>
                    </a:lnTo>
                    <a:lnTo>
                      <a:pt x="504" y="3396"/>
                    </a:lnTo>
                    <a:lnTo>
                      <a:pt x="456" y="3358"/>
                    </a:lnTo>
                    <a:lnTo>
                      <a:pt x="410" y="3316"/>
                    </a:lnTo>
                    <a:lnTo>
                      <a:pt x="364" y="3274"/>
                    </a:lnTo>
                    <a:lnTo>
                      <a:pt x="322" y="3228"/>
                    </a:lnTo>
                    <a:lnTo>
                      <a:pt x="284" y="3182"/>
                    </a:lnTo>
                    <a:lnTo>
                      <a:pt x="246" y="3132"/>
                    </a:lnTo>
                    <a:lnTo>
                      <a:pt x="210" y="3082"/>
                    </a:lnTo>
                    <a:lnTo>
                      <a:pt x="178" y="3028"/>
                    </a:lnTo>
                    <a:lnTo>
                      <a:pt x="148" y="2974"/>
                    </a:lnTo>
                    <a:lnTo>
                      <a:pt x="122" y="2918"/>
                    </a:lnTo>
                    <a:lnTo>
                      <a:pt x="96" y="2862"/>
                    </a:lnTo>
                    <a:lnTo>
                      <a:pt x="74" y="2802"/>
                    </a:lnTo>
                    <a:lnTo>
                      <a:pt x="54" y="2742"/>
                    </a:lnTo>
                    <a:lnTo>
                      <a:pt x="38" y="2682"/>
                    </a:lnTo>
                    <a:lnTo>
                      <a:pt x="24" y="2620"/>
                    </a:lnTo>
                    <a:lnTo>
                      <a:pt x="14" y="2556"/>
                    </a:lnTo>
                    <a:lnTo>
                      <a:pt x="6" y="2492"/>
                    </a:lnTo>
                    <a:lnTo>
                      <a:pt x="2" y="2426"/>
                    </a:lnTo>
                    <a:lnTo>
                      <a:pt x="0" y="2360"/>
                    </a:lnTo>
                    <a:lnTo>
                      <a:pt x="0" y="0"/>
                    </a:lnTo>
                    <a:lnTo>
                      <a:pt x="496" y="0"/>
                    </a:lnTo>
                    <a:lnTo>
                      <a:pt x="496" y="442"/>
                    </a:lnTo>
                    <a:lnTo>
                      <a:pt x="498" y="492"/>
                    </a:lnTo>
                    <a:lnTo>
                      <a:pt x="504" y="536"/>
                    </a:lnTo>
                    <a:lnTo>
                      <a:pt x="512" y="580"/>
                    </a:lnTo>
                    <a:lnTo>
                      <a:pt x="524" y="620"/>
                    </a:lnTo>
                    <a:lnTo>
                      <a:pt x="540" y="656"/>
                    </a:lnTo>
                    <a:lnTo>
                      <a:pt x="558" y="690"/>
                    </a:lnTo>
                    <a:lnTo>
                      <a:pt x="580" y="720"/>
                    </a:lnTo>
                    <a:lnTo>
                      <a:pt x="606" y="748"/>
                    </a:lnTo>
                    <a:lnTo>
                      <a:pt x="634" y="774"/>
                    </a:lnTo>
                    <a:lnTo>
                      <a:pt x="666" y="794"/>
                    </a:lnTo>
                    <a:lnTo>
                      <a:pt x="702" y="814"/>
                    </a:lnTo>
                    <a:lnTo>
                      <a:pt x="740" y="828"/>
                    </a:lnTo>
                    <a:lnTo>
                      <a:pt x="780" y="840"/>
                    </a:lnTo>
                    <a:lnTo>
                      <a:pt x="826" y="848"/>
                    </a:lnTo>
                    <a:lnTo>
                      <a:pt x="872" y="854"/>
                    </a:lnTo>
                    <a:lnTo>
                      <a:pt x="922" y="856"/>
                    </a:lnTo>
                    <a:lnTo>
                      <a:pt x="3810" y="856"/>
                    </a:lnTo>
                    <a:lnTo>
                      <a:pt x="6236" y="2256"/>
                    </a:lnTo>
                    <a:lnTo>
                      <a:pt x="3810" y="3656"/>
                    </a:lnTo>
                    <a:lnTo>
                      <a:pt x="1296" y="3656"/>
                    </a:lnTo>
                    <a:close/>
                  </a:path>
                </a:pathLst>
              </a:custGeom>
              <a:solidFill>
                <a:srgbClr val="4171B1"/>
              </a:solidFill>
              <a:ln w="9525">
                <a:noFill/>
                <a:round/>
                <a:headEnd/>
                <a:tailEnd/>
              </a:ln>
            </p:spPr>
            <p:txBody>
              <a:bodyPr/>
              <a:lstStyle/>
              <a:p>
                <a:pPr eaLnBrk="1" fontAlgn="auto" hangingPunct="1">
                  <a:spcBef>
                    <a:spcPts val="0"/>
                  </a:spcBef>
                  <a:spcAft>
                    <a:spcPts val="0"/>
                  </a:spcAft>
                  <a:defRPr/>
                </a:pPr>
                <a:endParaRPr lang="de-DE" sz="2400" dirty="0">
                  <a:solidFill>
                    <a:prstClr val="black"/>
                  </a:solidFill>
                  <a:latin typeface="+mj-lt"/>
                  <a:cs typeface="Arial" panose="020B0604020202020204" pitchFamily="34" charset="0"/>
                </a:endParaRPr>
              </a:p>
            </p:txBody>
          </p:sp>
          <p:sp>
            <p:nvSpPr>
              <p:cNvPr id="96" name="Arrow: Right 217">
                <a:extLst>
                  <a:ext uri="{FF2B5EF4-FFF2-40B4-BE49-F238E27FC236}">
                    <a16:creationId xmlns:a16="http://schemas.microsoft.com/office/drawing/2014/main" id="{FFF7BB40-5D85-4457-BF89-4967A34B6BA0}"/>
                  </a:ext>
                </a:extLst>
              </p:cNvPr>
              <p:cNvSpPr/>
              <p:nvPr/>
            </p:nvSpPr>
            <p:spPr>
              <a:xfrm>
                <a:off x="2209733" y="2198639"/>
                <a:ext cx="2663036" cy="307822"/>
              </a:xfrm>
              <a:prstGeom prst="rightArrow">
                <a:avLst>
                  <a:gd name="adj1" fmla="val 100000"/>
                  <a:gd name="adj2" fmla="val 25016"/>
                </a:avLst>
              </a:prstGeom>
              <a:solidFill>
                <a:srgbClr val="0C419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eaLnBrk="1" fontAlgn="auto" hangingPunct="1">
                  <a:spcBef>
                    <a:spcPts val="0"/>
                  </a:spcBef>
                  <a:spcAft>
                    <a:spcPts val="0"/>
                  </a:spcAft>
                  <a:defRPr/>
                </a:pPr>
                <a:r>
                  <a:rPr lang="fr-FR" sz="1050" b="1" dirty="0">
                    <a:solidFill>
                      <a:prstClr val="white"/>
                    </a:solidFill>
                    <a:latin typeface="+mj-lt"/>
                    <a:cs typeface="Arial" panose="020B0604020202020204" pitchFamily="34" charset="0"/>
                  </a:rPr>
                  <a:t>Campagne de communication d’influence auprès de l’écosystème</a:t>
                </a:r>
              </a:p>
            </p:txBody>
          </p:sp>
          <p:grpSp>
            <p:nvGrpSpPr>
              <p:cNvPr id="97" name="Groupe 96"/>
              <p:cNvGrpSpPr/>
              <p:nvPr/>
            </p:nvGrpSpPr>
            <p:grpSpPr>
              <a:xfrm>
                <a:off x="2493401" y="2211710"/>
                <a:ext cx="6279017" cy="757075"/>
                <a:chOff x="2493401" y="2195660"/>
                <a:chExt cx="6279017" cy="757075"/>
              </a:xfrm>
            </p:grpSpPr>
            <p:sp>
              <p:nvSpPr>
                <p:cNvPr id="98" name="Rectangle 97">
                  <a:extLst>
                    <a:ext uri="{FF2B5EF4-FFF2-40B4-BE49-F238E27FC236}">
                      <a16:creationId xmlns:a16="http://schemas.microsoft.com/office/drawing/2014/main" id="{C1322C0A-F365-4810-AED4-21B0A4C51B03}"/>
                    </a:ext>
                  </a:extLst>
                </p:cNvPr>
                <p:cNvSpPr/>
                <p:nvPr/>
              </p:nvSpPr>
              <p:spPr>
                <a:xfrm>
                  <a:off x="2493401" y="2545112"/>
                  <a:ext cx="2408408" cy="400110"/>
                </a:xfrm>
                <a:prstGeom prst="rect">
                  <a:avLst/>
                </a:prstGeom>
                <a:ln w="28575">
                  <a:solidFill>
                    <a:srgbClr val="0C419A"/>
                  </a:solidFill>
                </a:ln>
              </p:spPr>
              <p:txBody>
                <a:bodyPr wrap="square">
                  <a:spAutoFit/>
                </a:bodyPr>
                <a:lstStyle/>
                <a:p>
                  <a:pPr defTabSz="685800">
                    <a:defRPr/>
                  </a:pPr>
                  <a:r>
                    <a:rPr lang="fr-FR" sz="1000" b="1" kern="0" dirty="0">
                      <a:solidFill>
                        <a:srgbClr val="6F7072"/>
                      </a:solidFill>
                      <a:latin typeface="+mj-lt"/>
                      <a:ea typeface="Geneva" charset="-128"/>
                      <a:cs typeface="Arial" panose="020B0604020202020204" pitchFamily="34" charset="0"/>
                    </a:rPr>
                    <a:t>Pilote pour 3 territoires </a:t>
                  </a:r>
                  <a:r>
                    <a:rPr lang="fr-FR" sz="1000" kern="0" dirty="0">
                      <a:solidFill>
                        <a:srgbClr val="6F7072"/>
                      </a:solidFill>
                      <a:latin typeface="+mj-lt"/>
                      <a:ea typeface="Geneva" charset="-128"/>
                      <a:cs typeface="Arial" panose="020B0604020202020204" pitchFamily="34" charset="0"/>
                    </a:rPr>
                    <a:t>(Somme, Haute-Garonne, Loire-Atlantique) </a:t>
                  </a:r>
                </a:p>
              </p:txBody>
            </p:sp>
            <p:sp>
              <p:nvSpPr>
                <p:cNvPr id="99" name="Arrow: Chevron 211">
                  <a:extLst>
                    <a:ext uri="{FF2B5EF4-FFF2-40B4-BE49-F238E27FC236}">
                      <a16:creationId xmlns:a16="http://schemas.microsoft.com/office/drawing/2014/main" id="{468E7E7E-242A-44EE-B239-86C7C1AE5C11}"/>
                    </a:ext>
                  </a:extLst>
                </p:cNvPr>
                <p:cNvSpPr/>
                <p:nvPr/>
              </p:nvSpPr>
              <p:spPr>
                <a:xfrm>
                  <a:off x="5595690" y="2195660"/>
                  <a:ext cx="3176727" cy="304270"/>
                </a:xfrm>
                <a:prstGeom prst="chevron">
                  <a:avLst>
                    <a:gd name="adj" fmla="val 28895"/>
                  </a:avLst>
                </a:prstGeom>
                <a:solidFill>
                  <a:srgbClr val="B7125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anchor="ctr"/>
                <a:lstStyle/>
                <a:p>
                  <a:pPr algn="ctr">
                    <a:defRPr/>
                  </a:pPr>
                  <a:r>
                    <a:rPr lang="fr-FR" sz="1000" b="1" dirty="0">
                      <a:solidFill>
                        <a:prstClr val="white"/>
                      </a:solidFill>
                      <a:latin typeface="+mj-lt"/>
                      <a:cs typeface="Arial" panose="020B0604020202020204" pitchFamily="34" charset="0"/>
                    </a:rPr>
                    <a:t>Campagne de communication grand public</a:t>
                  </a:r>
                </a:p>
              </p:txBody>
            </p:sp>
            <p:sp>
              <p:nvSpPr>
                <p:cNvPr id="100" name="Freeform 81">
                  <a:extLst>
                    <a:ext uri="{FF2B5EF4-FFF2-40B4-BE49-F238E27FC236}">
                      <a16:creationId xmlns:a16="http://schemas.microsoft.com/office/drawing/2014/main" id="{82462F6B-7EA3-4CFC-96F3-B3E24660B15B}"/>
                    </a:ext>
                  </a:extLst>
                </p:cNvPr>
                <p:cNvSpPr>
                  <a:spLocks noChangeAspect="1"/>
                </p:cNvSpPr>
                <p:nvPr/>
              </p:nvSpPr>
              <p:spPr bwMode="auto">
                <a:xfrm>
                  <a:off x="5639185" y="2499742"/>
                  <a:ext cx="212736" cy="124396"/>
                </a:xfrm>
                <a:custGeom>
                  <a:avLst/>
                  <a:gdLst>
                    <a:gd name="T0" fmla="*/ 2147483647 w 6236"/>
                    <a:gd name="T1" fmla="*/ 2147483647 h 3656"/>
                    <a:gd name="T2" fmla="*/ 2147483647 w 6236"/>
                    <a:gd name="T3" fmla="*/ 2147483647 h 3656"/>
                    <a:gd name="T4" fmla="*/ 2147483647 w 6236"/>
                    <a:gd name="T5" fmla="*/ 2147483647 h 3656"/>
                    <a:gd name="T6" fmla="*/ 2147483647 w 6236"/>
                    <a:gd name="T7" fmla="*/ 2147483647 h 3656"/>
                    <a:gd name="T8" fmla="*/ 2147483647 w 6236"/>
                    <a:gd name="T9" fmla="*/ 2147483647 h 3656"/>
                    <a:gd name="T10" fmla="*/ 2147483647 w 6236"/>
                    <a:gd name="T11" fmla="*/ 2147483647 h 3656"/>
                    <a:gd name="T12" fmla="*/ 2147483647 w 6236"/>
                    <a:gd name="T13" fmla="*/ 2147483647 h 3656"/>
                    <a:gd name="T14" fmla="*/ 2147483647 w 6236"/>
                    <a:gd name="T15" fmla="*/ 2147483647 h 3656"/>
                    <a:gd name="T16" fmla="*/ 2147483647 w 6236"/>
                    <a:gd name="T17" fmla="*/ 2147483647 h 3656"/>
                    <a:gd name="T18" fmla="*/ 2147483647 w 6236"/>
                    <a:gd name="T19" fmla="*/ 2147483647 h 3656"/>
                    <a:gd name="T20" fmla="*/ 2147483647 w 6236"/>
                    <a:gd name="T21" fmla="*/ 2147483647 h 3656"/>
                    <a:gd name="T22" fmla="*/ 2147483647 w 6236"/>
                    <a:gd name="T23" fmla="*/ 2147483647 h 3656"/>
                    <a:gd name="T24" fmla="*/ 2147483647 w 6236"/>
                    <a:gd name="T25" fmla="*/ 2147483647 h 3656"/>
                    <a:gd name="T26" fmla="*/ 2147483647 w 6236"/>
                    <a:gd name="T27" fmla="*/ 2147483647 h 3656"/>
                    <a:gd name="T28" fmla="*/ 2147483647 w 6236"/>
                    <a:gd name="T29" fmla="*/ 2147483647 h 3656"/>
                    <a:gd name="T30" fmla="*/ 2147483647 w 6236"/>
                    <a:gd name="T31" fmla="*/ 2147483647 h 3656"/>
                    <a:gd name="T32" fmla="*/ 2147483647 w 6236"/>
                    <a:gd name="T33" fmla="*/ 2147483647 h 3656"/>
                    <a:gd name="T34" fmla="*/ 2147483647 w 6236"/>
                    <a:gd name="T35" fmla="*/ 2147483647 h 3656"/>
                    <a:gd name="T36" fmla="*/ 2147483647 w 6236"/>
                    <a:gd name="T37" fmla="*/ 2147483647 h 3656"/>
                    <a:gd name="T38" fmla="*/ 2147483647 w 6236"/>
                    <a:gd name="T39" fmla="*/ 2147483647 h 3656"/>
                    <a:gd name="T40" fmla="*/ 2147483647 w 6236"/>
                    <a:gd name="T41" fmla="*/ 2147483647 h 3656"/>
                    <a:gd name="T42" fmla="*/ 2147483647 w 6236"/>
                    <a:gd name="T43" fmla="*/ 2147483647 h 3656"/>
                    <a:gd name="T44" fmla="*/ 2147483647 w 6236"/>
                    <a:gd name="T45" fmla="*/ 2147483647 h 3656"/>
                    <a:gd name="T46" fmla="*/ 2147483647 w 6236"/>
                    <a:gd name="T47" fmla="*/ 2147483647 h 3656"/>
                    <a:gd name="T48" fmla="*/ 2147483647 w 6236"/>
                    <a:gd name="T49" fmla="*/ 2147483647 h 3656"/>
                    <a:gd name="T50" fmla="*/ 2147483647 w 6236"/>
                    <a:gd name="T51" fmla="*/ 2147483647 h 3656"/>
                    <a:gd name="T52" fmla="*/ 2147483647 w 6236"/>
                    <a:gd name="T53" fmla="*/ 2147483647 h 3656"/>
                    <a:gd name="T54" fmla="*/ 2147483647 w 6236"/>
                    <a:gd name="T55" fmla="*/ 2147483647 h 3656"/>
                    <a:gd name="T56" fmla="*/ 2147483647 w 6236"/>
                    <a:gd name="T57" fmla="*/ 2147483647 h 3656"/>
                    <a:gd name="T58" fmla="*/ 2147483647 w 6236"/>
                    <a:gd name="T59" fmla="*/ 2147483647 h 3656"/>
                    <a:gd name="T60" fmla="*/ 2147483647 w 6236"/>
                    <a:gd name="T61" fmla="*/ 2147483647 h 3656"/>
                    <a:gd name="T62" fmla="*/ 2147483647 w 6236"/>
                    <a:gd name="T63" fmla="*/ 2147483647 h 3656"/>
                    <a:gd name="T64" fmla="*/ 2147483647 w 6236"/>
                    <a:gd name="T65" fmla="*/ 2147483647 h 3656"/>
                    <a:gd name="T66" fmla="*/ 0 w 6236"/>
                    <a:gd name="T67" fmla="*/ 2147483647 h 3656"/>
                    <a:gd name="T68" fmla="*/ 0 w 6236"/>
                    <a:gd name="T69" fmla="*/ 0 h 3656"/>
                    <a:gd name="T70" fmla="*/ 2147483647 w 6236"/>
                    <a:gd name="T71" fmla="*/ 0 h 3656"/>
                    <a:gd name="T72" fmla="*/ 2147483647 w 6236"/>
                    <a:gd name="T73" fmla="*/ 2147483647 h 3656"/>
                    <a:gd name="T74" fmla="*/ 2147483647 w 6236"/>
                    <a:gd name="T75" fmla="*/ 2147483647 h 3656"/>
                    <a:gd name="T76" fmla="*/ 2147483647 w 6236"/>
                    <a:gd name="T77" fmla="*/ 2147483647 h 3656"/>
                    <a:gd name="T78" fmla="*/ 2147483647 w 6236"/>
                    <a:gd name="T79" fmla="*/ 2147483647 h 3656"/>
                    <a:gd name="T80" fmla="*/ 2147483647 w 6236"/>
                    <a:gd name="T81" fmla="*/ 2147483647 h 3656"/>
                    <a:gd name="T82" fmla="*/ 2147483647 w 6236"/>
                    <a:gd name="T83" fmla="*/ 2147483647 h 3656"/>
                    <a:gd name="T84" fmla="*/ 2147483647 w 6236"/>
                    <a:gd name="T85" fmla="*/ 2147483647 h 3656"/>
                    <a:gd name="T86" fmla="*/ 2147483647 w 6236"/>
                    <a:gd name="T87" fmla="*/ 2147483647 h 3656"/>
                    <a:gd name="T88" fmla="*/ 2147483647 w 6236"/>
                    <a:gd name="T89" fmla="*/ 2147483647 h 3656"/>
                    <a:gd name="T90" fmla="*/ 2147483647 w 6236"/>
                    <a:gd name="T91" fmla="*/ 2147483647 h 3656"/>
                    <a:gd name="T92" fmla="*/ 2147483647 w 6236"/>
                    <a:gd name="T93" fmla="*/ 2147483647 h 3656"/>
                    <a:gd name="T94" fmla="*/ 2147483647 w 6236"/>
                    <a:gd name="T95" fmla="*/ 2147483647 h 3656"/>
                    <a:gd name="T96" fmla="*/ 2147483647 w 6236"/>
                    <a:gd name="T97" fmla="*/ 2147483647 h 3656"/>
                    <a:gd name="T98" fmla="*/ 2147483647 w 6236"/>
                    <a:gd name="T99" fmla="*/ 2147483647 h 3656"/>
                    <a:gd name="T100" fmla="*/ 2147483647 w 6236"/>
                    <a:gd name="T101" fmla="*/ 2147483647 h 3656"/>
                    <a:gd name="T102" fmla="*/ 2147483647 w 6236"/>
                    <a:gd name="T103" fmla="*/ 2147483647 h 3656"/>
                    <a:gd name="T104" fmla="*/ 2147483647 w 6236"/>
                    <a:gd name="T105" fmla="*/ 2147483647 h 3656"/>
                    <a:gd name="T106" fmla="*/ 2147483647 w 6236"/>
                    <a:gd name="T107" fmla="*/ 2147483647 h 3656"/>
                    <a:gd name="T108" fmla="*/ 2147483647 w 6236"/>
                    <a:gd name="T109" fmla="*/ 2147483647 h 3656"/>
                    <a:gd name="T110" fmla="*/ 2147483647 w 6236"/>
                    <a:gd name="T111" fmla="*/ 2147483647 h 3656"/>
                    <a:gd name="T112" fmla="*/ 2147483647 w 6236"/>
                    <a:gd name="T113" fmla="*/ 2147483647 h 3656"/>
                    <a:gd name="T114" fmla="*/ 2147483647 w 6236"/>
                    <a:gd name="T115" fmla="*/ 2147483647 h 365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236"/>
                    <a:gd name="T175" fmla="*/ 0 h 3656"/>
                    <a:gd name="T176" fmla="*/ 6236 w 6236"/>
                    <a:gd name="T177" fmla="*/ 3656 h 365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236" h="3656">
                      <a:moveTo>
                        <a:pt x="1296" y="3656"/>
                      </a:moveTo>
                      <a:lnTo>
                        <a:pt x="1296" y="3656"/>
                      </a:lnTo>
                      <a:lnTo>
                        <a:pt x="1226" y="3654"/>
                      </a:lnTo>
                      <a:lnTo>
                        <a:pt x="1156" y="3650"/>
                      </a:lnTo>
                      <a:lnTo>
                        <a:pt x="1090" y="3642"/>
                      </a:lnTo>
                      <a:lnTo>
                        <a:pt x="1024" y="3630"/>
                      </a:lnTo>
                      <a:lnTo>
                        <a:pt x="960" y="3614"/>
                      </a:lnTo>
                      <a:lnTo>
                        <a:pt x="896" y="3598"/>
                      </a:lnTo>
                      <a:lnTo>
                        <a:pt x="834" y="3576"/>
                      </a:lnTo>
                      <a:lnTo>
                        <a:pt x="776" y="3554"/>
                      </a:lnTo>
                      <a:lnTo>
                        <a:pt x="718" y="3528"/>
                      </a:lnTo>
                      <a:lnTo>
                        <a:pt x="660" y="3498"/>
                      </a:lnTo>
                      <a:lnTo>
                        <a:pt x="606" y="3466"/>
                      </a:lnTo>
                      <a:lnTo>
                        <a:pt x="554" y="3432"/>
                      </a:lnTo>
                      <a:lnTo>
                        <a:pt x="504" y="3396"/>
                      </a:lnTo>
                      <a:lnTo>
                        <a:pt x="456" y="3358"/>
                      </a:lnTo>
                      <a:lnTo>
                        <a:pt x="410" y="3316"/>
                      </a:lnTo>
                      <a:lnTo>
                        <a:pt x="364" y="3274"/>
                      </a:lnTo>
                      <a:lnTo>
                        <a:pt x="322" y="3228"/>
                      </a:lnTo>
                      <a:lnTo>
                        <a:pt x="284" y="3182"/>
                      </a:lnTo>
                      <a:lnTo>
                        <a:pt x="246" y="3132"/>
                      </a:lnTo>
                      <a:lnTo>
                        <a:pt x="210" y="3082"/>
                      </a:lnTo>
                      <a:lnTo>
                        <a:pt x="178" y="3028"/>
                      </a:lnTo>
                      <a:lnTo>
                        <a:pt x="148" y="2974"/>
                      </a:lnTo>
                      <a:lnTo>
                        <a:pt x="122" y="2918"/>
                      </a:lnTo>
                      <a:lnTo>
                        <a:pt x="96" y="2862"/>
                      </a:lnTo>
                      <a:lnTo>
                        <a:pt x="74" y="2802"/>
                      </a:lnTo>
                      <a:lnTo>
                        <a:pt x="54" y="2742"/>
                      </a:lnTo>
                      <a:lnTo>
                        <a:pt x="38" y="2682"/>
                      </a:lnTo>
                      <a:lnTo>
                        <a:pt x="24" y="2620"/>
                      </a:lnTo>
                      <a:lnTo>
                        <a:pt x="14" y="2556"/>
                      </a:lnTo>
                      <a:lnTo>
                        <a:pt x="6" y="2492"/>
                      </a:lnTo>
                      <a:lnTo>
                        <a:pt x="2" y="2426"/>
                      </a:lnTo>
                      <a:lnTo>
                        <a:pt x="0" y="2360"/>
                      </a:lnTo>
                      <a:lnTo>
                        <a:pt x="0" y="0"/>
                      </a:lnTo>
                      <a:lnTo>
                        <a:pt x="496" y="0"/>
                      </a:lnTo>
                      <a:lnTo>
                        <a:pt x="496" y="442"/>
                      </a:lnTo>
                      <a:lnTo>
                        <a:pt x="498" y="492"/>
                      </a:lnTo>
                      <a:lnTo>
                        <a:pt x="504" y="536"/>
                      </a:lnTo>
                      <a:lnTo>
                        <a:pt x="512" y="580"/>
                      </a:lnTo>
                      <a:lnTo>
                        <a:pt x="524" y="620"/>
                      </a:lnTo>
                      <a:lnTo>
                        <a:pt x="540" y="656"/>
                      </a:lnTo>
                      <a:lnTo>
                        <a:pt x="558" y="690"/>
                      </a:lnTo>
                      <a:lnTo>
                        <a:pt x="580" y="720"/>
                      </a:lnTo>
                      <a:lnTo>
                        <a:pt x="606" y="748"/>
                      </a:lnTo>
                      <a:lnTo>
                        <a:pt x="634" y="774"/>
                      </a:lnTo>
                      <a:lnTo>
                        <a:pt x="666" y="794"/>
                      </a:lnTo>
                      <a:lnTo>
                        <a:pt x="702" y="814"/>
                      </a:lnTo>
                      <a:lnTo>
                        <a:pt x="740" y="828"/>
                      </a:lnTo>
                      <a:lnTo>
                        <a:pt x="780" y="840"/>
                      </a:lnTo>
                      <a:lnTo>
                        <a:pt x="826" y="848"/>
                      </a:lnTo>
                      <a:lnTo>
                        <a:pt x="872" y="854"/>
                      </a:lnTo>
                      <a:lnTo>
                        <a:pt x="922" y="856"/>
                      </a:lnTo>
                      <a:lnTo>
                        <a:pt x="3810" y="856"/>
                      </a:lnTo>
                      <a:lnTo>
                        <a:pt x="6236" y="2256"/>
                      </a:lnTo>
                      <a:lnTo>
                        <a:pt x="3810" y="3656"/>
                      </a:lnTo>
                      <a:lnTo>
                        <a:pt x="1296" y="3656"/>
                      </a:lnTo>
                      <a:close/>
                    </a:path>
                  </a:pathLst>
                </a:custGeom>
                <a:solidFill>
                  <a:srgbClr val="B71251"/>
                </a:solidFill>
                <a:ln w="9525">
                  <a:noFill/>
                  <a:round/>
                  <a:headEnd/>
                  <a:tailEnd/>
                </a:ln>
              </p:spPr>
              <p:txBody>
                <a:bodyPr/>
                <a:lstStyle/>
                <a:p>
                  <a:pPr eaLnBrk="1" fontAlgn="auto" hangingPunct="1">
                    <a:spcBef>
                      <a:spcPts val="0"/>
                    </a:spcBef>
                    <a:spcAft>
                      <a:spcPts val="0"/>
                    </a:spcAft>
                    <a:defRPr/>
                  </a:pPr>
                  <a:endParaRPr lang="de-DE" sz="2400" dirty="0">
                    <a:solidFill>
                      <a:srgbClr val="E87C54"/>
                    </a:solidFill>
                    <a:latin typeface="+mj-lt"/>
                    <a:cs typeface="Arial" panose="020B0604020202020204" pitchFamily="34" charset="0"/>
                  </a:endParaRPr>
                </a:p>
              </p:txBody>
            </p:sp>
            <p:sp>
              <p:nvSpPr>
                <p:cNvPr id="101" name="Rectangle 100">
                  <a:extLst>
                    <a:ext uri="{FF2B5EF4-FFF2-40B4-BE49-F238E27FC236}">
                      <a16:creationId xmlns:a16="http://schemas.microsoft.com/office/drawing/2014/main" id="{9C11A32E-A026-44CB-B142-4CCA1AC57F1D}"/>
                    </a:ext>
                  </a:extLst>
                </p:cNvPr>
                <p:cNvSpPr/>
                <p:nvPr/>
              </p:nvSpPr>
              <p:spPr>
                <a:xfrm>
                  <a:off x="5897842" y="2552625"/>
                  <a:ext cx="2874576" cy="400110"/>
                </a:xfrm>
                <a:prstGeom prst="rect">
                  <a:avLst/>
                </a:prstGeom>
                <a:ln w="28575">
                  <a:solidFill>
                    <a:srgbClr val="B71251"/>
                  </a:solidFill>
                </a:ln>
              </p:spPr>
              <p:txBody>
                <a:bodyPr wrap="square">
                  <a:spAutoFit/>
                </a:bodyPr>
                <a:lstStyle/>
                <a:p>
                  <a:pPr defTabSz="685800" eaLnBrk="1" fontAlgn="auto" hangingPunct="1">
                    <a:spcBef>
                      <a:spcPts val="0"/>
                    </a:spcBef>
                    <a:spcAft>
                      <a:spcPts val="0"/>
                    </a:spcAft>
                    <a:defRPr/>
                  </a:pPr>
                  <a:r>
                    <a:rPr lang="fr-FR" sz="1000" b="1" kern="0" dirty="0">
                      <a:solidFill>
                        <a:srgbClr val="6F7072"/>
                      </a:solidFill>
                      <a:latin typeface="+mj-lt"/>
                      <a:ea typeface="Geneva" charset="-128"/>
                      <a:cs typeface="Arial" panose="020B0604020202020204" pitchFamily="34" charset="0"/>
                    </a:rPr>
                    <a:t>Création de Mon Espace Santé possible pour tous</a:t>
                  </a:r>
                </a:p>
              </p:txBody>
            </p:sp>
          </p:grpSp>
        </p:grpSp>
        <p:sp>
          <p:nvSpPr>
            <p:cNvPr id="26" name="Rechteck 543">
              <a:extLst>
                <a:ext uri="{FF2B5EF4-FFF2-40B4-BE49-F238E27FC236}">
                  <a16:creationId xmlns:a16="http://schemas.microsoft.com/office/drawing/2014/main" id="{514DFCAF-345A-4527-A315-385E6F5C13EF}"/>
                </a:ext>
              </a:extLst>
            </p:cNvPr>
            <p:cNvSpPr/>
            <p:nvPr/>
          </p:nvSpPr>
          <p:spPr bwMode="gray">
            <a:xfrm>
              <a:off x="3335011" y="849482"/>
              <a:ext cx="668256" cy="185627"/>
            </a:xfrm>
            <a:prstGeom prst="rect">
              <a:avLst/>
            </a:prstGeom>
            <a:solidFill>
              <a:schemeClr val="bg1"/>
            </a:solidFill>
            <a:ln w="25400" cap="flat" cmpd="sng" algn="ctr">
              <a:solidFill>
                <a:srgbClr val="0C419A"/>
              </a:solidFill>
              <a:prstDash val="solid"/>
              <a:headEnd/>
              <a:tailEnd/>
            </a:ln>
            <a:effectLst/>
          </p:spPr>
          <p:txBody>
            <a:bodyPr lIns="0" tIns="0" rIns="0" bIns="0"/>
            <a:lstStyle/>
            <a:p>
              <a:pPr marL="98032" indent="-98032" algn="ctr" defTabSz="1008328" eaLnBrk="1" fontAlgn="auto" hangingPunct="1">
                <a:spcBef>
                  <a:spcPts val="0"/>
                </a:spcBef>
                <a:spcAft>
                  <a:spcPts val="662"/>
                </a:spcAft>
                <a:buClr>
                  <a:srgbClr val="808080">
                    <a:lumMod val="50000"/>
                  </a:srgbClr>
                </a:buClr>
                <a:buSzPct val="80000"/>
                <a:tabLst>
                  <a:tab pos="399130" algn="r"/>
                  <a:tab pos="1186886" algn="r"/>
                  <a:tab pos="1974642" algn="r"/>
                  <a:tab pos="2772902" algn="r"/>
                  <a:tab pos="3560659" algn="r"/>
                  <a:tab pos="4348414" algn="r"/>
                  <a:tab pos="5146674" algn="r"/>
                  <a:tab pos="5934431" algn="r"/>
                  <a:tab pos="6722187" algn="r"/>
                  <a:tab pos="7520447" algn="r"/>
                  <a:tab pos="8308203" algn="r"/>
                </a:tabLst>
                <a:defRPr/>
              </a:pPr>
              <a:r>
                <a:rPr lang="fr-FR" sz="900" kern="0" noProof="1">
                  <a:solidFill>
                    <a:srgbClr val="6F7072"/>
                  </a:solidFill>
                  <a:latin typeface="+mj-lt"/>
                </a:rPr>
                <a:t>…</a:t>
              </a:r>
              <a:endParaRPr lang="en-US" sz="900" kern="0" noProof="1">
                <a:solidFill>
                  <a:srgbClr val="6F7072"/>
                </a:solidFill>
                <a:latin typeface="+mj-lt"/>
              </a:endParaRPr>
            </a:p>
          </p:txBody>
        </p:sp>
        <p:sp>
          <p:nvSpPr>
            <p:cNvPr id="27" name="Rechteck 543">
              <a:extLst>
                <a:ext uri="{FF2B5EF4-FFF2-40B4-BE49-F238E27FC236}">
                  <a16:creationId xmlns:a16="http://schemas.microsoft.com/office/drawing/2014/main" id="{74ADD96E-DDE1-461E-8C46-79B39A6C19A3}"/>
                </a:ext>
              </a:extLst>
            </p:cNvPr>
            <p:cNvSpPr/>
            <p:nvPr/>
          </p:nvSpPr>
          <p:spPr bwMode="gray">
            <a:xfrm>
              <a:off x="6125748" y="843558"/>
              <a:ext cx="668256" cy="185627"/>
            </a:xfrm>
            <a:prstGeom prst="rect">
              <a:avLst/>
            </a:prstGeom>
            <a:solidFill>
              <a:schemeClr val="bg1"/>
            </a:solidFill>
            <a:ln w="25400" cap="flat" cmpd="sng" algn="ctr">
              <a:solidFill>
                <a:srgbClr val="0C419A"/>
              </a:solidFill>
              <a:prstDash val="solid"/>
              <a:headEnd/>
              <a:tailEnd/>
            </a:ln>
            <a:effectLst/>
          </p:spPr>
          <p:txBody>
            <a:bodyPr lIns="0" tIns="0" rIns="0" bIns="0" anchor="ctr"/>
            <a:lstStyle/>
            <a:p>
              <a:pPr marL="98032" indent="-98032" algn="ctr" defTabSz="1008328" eaLnBrk="1" fontAlgn="auto" hangingPunct="1">
                <a:spcBef>
                  <a:spcPts val="0"/>
                </a:spcBef>
                <a:spcAft>
                  <a:spcPts val="662"/>
                </a:spcAft>
                <a:buClr>
                  <a:srgbClr val="808080">
                    <a:lumMod val="50000"/>
                  </a:srgbClr>
                </a:buClr>
                <a:buSzPct val="80000"/>
                <a:tabLst>
                  <a:tab pos="399130" algn="r"/>
                  <a:tab pos="1186886" algn="r"/>
                  <a:tab pos="1974642" algn="r"/>
                  <a:tab pos="2772902" algn="r"/>
                  <a:tab pos="3560659" algn="r"/>
                  <a:tab pos="4348414" algn="r"/>
                  <a:tab pos="5146674" algn="r"/>
                  <a:tab pos="5934431" algn="r"/>
                  <a:tab pos="6722187" algn="r"/>
                  <a:tab pos="7520447" algn="r"/>
                  <a:tab pos="8308203" algn="r"/>
                </a:tabLst>
                <a:defRPr/>
              </a:pPr>
              <a:r>
                <a:rPr lang="fr-FR" sz="1000" b="1" kern="0" noProof="1">
                  <a:solidFill>
                    <a:srgbClr val="6F7072"/>
                  </a:solidFill>
                  <a:latin typeface="+mj-lt"/>
                </a:rPr>
                <a:t>Février</a:t>
              </a:r>
              <a:endParaRPr lang="en-US" sz="1000" b="1" kern="0" noProof="1">
                <a:solidFill>
                  <a:srgbClr val="6F7072"/>
                </a:solidFill>
                <a:latin typeface="+mj-lt"/>
              </a:endParaRPr>
            </a:p>
          </p:txBody>
        </p:sp>
        <p:sp>
          <p:nvSpPr>
            <p:cNvPr id="28" name="Rechteck 543">
              <a:extLst>
                <a:ext uri="{FF2B5EF4-FFF2-40B4-BE49-F238E27FC236}">
                  <a16:creationId xmlns:a16="http://schemas.microsoft.com/office/drawing/2014/main" id="{8E1376B0-5D0C-4703-AED0-CA974ED38E30}"/>
                </a:ext>
              </a:extLst>
            </p:cNvPr>
            <p:cNvSpPr/>
            <p:nvPr/>
          </p:nvSpPr>
          <p:spPr bwMode="gray">
            <a:xfrm>
              <a:off x="7055994" y="849482"/>
              <a:ext cx="668256" cy="185627"/>
            </a:xfrm>
            <a:prstGeom prst="rect">
              <a:avLst/>
            </a:prstGeom>
            <a:solidFill>
              <a:schemeClr val="bg1"/>
            </a:solidFill>
            <a:ln w="25400" cap="flat" cmpd="sng" algn="ctr">
              <a:solidFill>
                <a:srgbClr val="0C419A"/>
              </a:solidFill>
              <a:prstDash val="solid"/>
              <a:headEnd/>
              <a:tailEnd/>
            </a:ln>
            <a:effectLst/>
          </p:spPr>
          <p:txBody>
            <a:bodyPr lIns="0" tIns="0" rIns="0" bIns="0" anchor="ctr"/>
            <a:lstStyle/>
            <a:p>
              <a:pPr marL="98032" indent="-98032" algn="ctr" defTabSz="1008328" eaLnBrk="1" fontAlgn="auto" hangingPunct="1">
                <a:spcBef>
                  <a:spcPts val="0"/>
                </a:spcBef>
                <a:spcAft>
                  <a:spcPts val="662"/>
                </a:spcAft>
                <a:buClr>
                  <a:srgbClr val="808080">
                    <a:lumMod val="50000"/>
                  </a:srgbClr>
                </a:buClr>
                <a:buSzPct val="80000"/>
                <a:tabLst>
                  <a:tab pos="399130" algn="r"/>
                  <a:tab pos="1186886" algn="r"/>
                  <a:tab pos="1974642" algn="r"/>
                  <a:tab pos="2772902" algn="r"/>
                  <a:tab pos="3560659" algn="r"/>
                  <a:tab pos="4348414" algn="r"/>
                  <a:tab pos="5146674" algn="r"/>
                  <a:tab pos="5934431" algn="r"/>
                  <a:tab pos="6722187" algn="r"/>
                  <a:tab pos="7520447" algn="r"/>
                  <a:tab pos="8308203" algn="r"/>
                </a:tabLst>
                <a:defRPr/>
              </a:pPr>
              <a:r>
                <a:rPr lang="fr-FR" sz="1000" b="1" kern="0" noProof="1">
                  <a:solidFill>
                    <a:srgbClr val="6F7072"/>
                  </a:solidFill>
                  <a:latin typeface="+mj-lt"/>
                </a:rPr>
                <a:t>Mars</a:t>
              </a:r>
              <a:endParaRPr lang="en-US" sz="1000" b="1" kern="0" noProof="1">
                <a:solidFill>
                  <a:srgbClr val="6F7072"/>
                </a:solidFill>
                <a:latin typeface="+mj-lt"/>
              </a:endParaRPr>
            </a:p>
          </p:txBody>
        </p:sp>
        <p:sp>
          <p:nvSpPr>
            <p:cNvPr id="29" name="Rechteck 543">
              <a:extLst>
                <a:ext uri="{FF2B5EF4-FFF2-40B4-BE49-F238E27FC236}">
                  <a16:creationId xmlns:a16="http://schemas.microsoft.com/office/drawing/2014/main" id="{4D858A1D-9669-4859-94EC-AA9DF8DD9949}"/>
                </a:ext>
              </a:extLst>
            </p:cNvPr>
            <p:cNvSpPr/>
            <p:nvPr/>
          </p:nvSpPr>
          <p:spPr bwMode="gray">
            <a:xfrm>
              <a:off x="2404766" y="849482"/>
              <a:ext cx="668256" cy="185627"/>
            </a:xfrm>
            <a:prstGeom prst="rect">
              <a:avLst/>
            </a:prstGeom>
            <a:solidFill>
              <a:schemeClr val="bg1"/>
            </a:solidFill>
            <a:ln w="25400" cap="flat" cmpd="sng" algn="ctr">
              <a:solidFill>
                <a:srgbClr val="0C419A"/>
              </a:solidFill>
              <a:prstDash val="solid"/>
              <a:headEnd/>
              <a:tailEnd/>
            </a:ln>
            <a:effectLst/>
          </p:spPr>
          <p:txBody>
            <a:bodyPr lIns="0" tIns="0" rIns="0" bIns="0" anchor="ctr"/>
            <a:lstStyle/>
            <a:p>
              <a:pPr marL="98032" indent="-98032" algn="ctr" defTabSz="1008328" eaLnBrk="1" fontAlgn="auto" hangingPunct="1">
                <a:spcBef>
                  <a:spcPts val="0"/>
                </a:spcBef>
                <a:spcAft>
                  <a:spcPts val="662"/>
                </a:spcAft>
                <a:buClr>
                  <a:srgbClr val="808080">
                    <a:lumMod val="50000"/>
                  </a:srgbClr>
                </a:buClr>
                <a:buSzPct val="80000"/>
                <a:tabLst>
                  <a:tab pos="399130" algn="r"/>
                  <a:tab pos="1186886" algn="r"/>
                  <a:tab pos="1974642" algn="r"/>
                  <a:tab pos="2772902" algn="r"/>
                  <a:tab pos="3560659" algn="r"/>
                  <a:tab pos="4348414" algn="r"/>
                  <a:tab pos="5146674" algn="r"/>
                  <a:tab pos="5934431" algn="r"/>
                  <a:tab pos="6722187" algn="r"/>
                  <a:tab pos="7520447" algn="r"/>
                  <a:tab pos="8308203" algn="r"/>
                </a:tabLst>
                <a:defRPr/>
              </a:pPr>
              <a:r>
                <a:rPr lang="fr-FR" sz="900" b="1" kern="0" noProof="1">
                  <a:solidFill>
                    <a:srgbClr val="6F7072"/>
                  </a:solidFill>
                  <a:latin typeface="+mj-lt"/>
                </a:rPr>
                <a:t>Septembre</a:t>
              </a:r>
              <a:endParaRPr lang="en-US" sz="900" b="1" kern="0" noProof="1">
                <a:solidFill>
                  <a:srgbClr val="6F7072"/>
                </a:solidFill>
                <a:latin typeface="+mj-lt"/>
              </a:endParaRPr>
            </a:p>
          </p:txBody>
        </p:sp>
        <p:sp>
          <p:nvSpPr>
            <p:cNvPr id="30" name="Rechteck 543">
              <a:extLst>
                <a:ext uri="{FF2B5EF4-FFF2-40B4-BE49-F238E27FC236}">
                  <a16:creationId xmlns:a16="http://schemas.microsoft.com/office/drawing/2014/main" id="{6E7690B3-CAED-4BED-B127-6CFEF1A877AB}"/>
                </a:ext>
              </a:extLst>
            </p:cNvPr>
            <p:cNvSpPr/>
            <p:nvPr/>
          </p:nvSpPr>
          <p:spPr bwMode="gray">
            <a:xfrm>
              <a:off x="5195503" y="849482"/>
              <a:ext cx="668256" cy="185627"/>
            </a:xfrm>
            <a:prstGeom prst="rect">
              <a:avLst/>
            </a:prstGeom>
            <a:solidFill>
              <a:schemeClr val="bg1"/>
            </a:solidFill>
            <a:ln w="25400" cap="flat" cmpd="sng" algn="ctr">
              <a:solidFill>
                <a:srgbClr val="0C419A"/>
              </a:solidFill>
              <a:prstDash val="solid"/>
              <a:headEnd/>
              <a:tailEnd/>
            </a:ln>
            <a:effectLst/>
          </p:spPr>
          <p:txBody>
            <a:bodyPr lIns="0" tIns="0" rIns="0" bIns="0" anchor="ctr"/>
            <a:lstStyle/>
            <a:p>
              <a:pPr marL="98032" indent="-98032" algn="ctr" defTabSz="1008328" eaLnBrk="1" fontAlgn="auto" hangingPunct="1">
                <a:spcBef>
                  <a:spcPts val="0"/>
                </a:spcBef>
                <a:spcAft>
                  <a:spcPts val="662"/>
                </a:spcAft>
                <a:buClr>
                  <a:srgbClr val="808080">
                    <a:lumMod val="50000"/>
                  </a:srgbClr>
                </a:buClr>
                <a:buSzPct val="80000"/>
                <a:tabLst>
                  <a:tab pos="399130" algn="r"/>
                  <a:tab pos="1186886" algn="r"/>
                  <a:tab pos="1974642" algn="r"/>
                  <a:tab pos="2772902" algn="r"/>
                  <a:tab pos="3560659" algn="r"/>
                  <a:tab pos="4348414" algn="r"/>
                  <a:tab pos="5146674" algn="r"/>
                  <a:tab pos="5934431" algn="r"/>
                  <a:tab pos="6722187" algn="r"/>
                  <a:tab pos="7520447" algn="r"/>
                  <a:tab pos="8308203" algn="r"/>
                </a:tabLst>
                <a:defRPr/>
              </a:pPr>
              <a:r>
                <a:rPr lang="fr-FR" sz="900" b="1" kern="0" noProof="1">
                  <a:solidFill>
                    <a:srgbClr val="6F7072"/>
                  </a:solidFill>
                  <a:latin typeface="+mj-lt"/>
                </a:rPr>
                <a:t>Janvier</a:t>
              </a:r>
              <a:endParaRPr lang="en-US" sz="900" b="1" kern="0" noProof="1">
                <a:solidFill>
                  <a:srgbClr val="6F7072"/>
                </a:solidFill>
                <a:latin typeface="+mj-lt"/>
              </a:endParaRPr>
            </a:p>
          </p:txBody>
        </p:sp>
        <p:sp>
          <p:nvSpPr>
            <p:cNvPr id="31" name="Rechteck 543">
              <a:extLst>
                <a:ext uri="{FF2B5EF4-FFF2-40B4-BE49-F238E27FC236}">
                  <a16:creationId xmlns:a16="http://schemas.microsoft.com/office/drawing/2014/main" id="{2B89F1C5-822D-4F27-8651-A7EFAC5DE1FA}"/>
                </a:ext>
              </a:extLst>
            </p:cNvPr>
            <p:cNvSpPr/>
            <p:nvPr/>
          </p:nvSpPr>
          <p:spPr bwMode="gray">
            <a:xfrm>
              <a:off x="4265257" y="849482"/>
              <a:ext cx="668256" cy="185627"/>
            </a:xfrm>
            <a:prstGeom prst="rect">
              <a:avLst/>
            </a:prstGeom>
            <a:solidFill>
              <a:srgbClr val="0C419A"/>
            </a:solidFill>
            <a:ln w="25400" cap="flat" cmpd="sng" algn="ctr">
              <a:solidFill>
                <a:srgbClr val="0C419A"/>
              </a:solidFill>
              <a:prstDash val="solid"/>
              <a:headEnd/>
              <a:tailEnd/>
            </a:ln>
            <a:effectLst/>
          </p:spPr>
          <p:txBody>
            <a:bodyPr lIns="79397" tIns="0" rIns="0" bIns="0" anchor="ctr"/>
            <a:lstStyle/>
            <a:p>
              <a:pPr marL="98032" indent="-98032" algn="ctr" defTabSz="1008328" eaLnBrk="1" fontAlgn="auto" hangingPunct="1">
                <a:spcBef>
                  <a:spcPts val="0"/>
                </a:spcBef>
                <a:spcAft>
                  <a:spcPts val="662"/>
                </a:spcAft>
                <a:buClr>
                  <a:srgbClr val="808080">
                    <a:lumMod val="50000"/>
                  </a:srgbClr>
                </a:buClr>
                <a:buSzPct val="80000"/>
                <a:tabLst>
                  <a:tab pos="399130" algn="r"/>
                  <a:tab pos="1186886" algn="r"/>
                  <a:tab pos="1974642" algn="r"/>
                  <a:tab pos="2772902" algn="r"/>
                  <a:tab pos="3560659" algn="r"/>
                  <a:tab pos="4348414" algn="r"/>
                  <a:tab pos="5146674" algn="r"/>
                  <a:tab pos="5934431" algn="r"/>
                  <a:tab pos="6722187" algn="r"/>
                  <a:tab pos="7520447" algn="r"/>
                  <a:tab pos="8308203" algn="r"/>
                </a:tabLst>
                <a:defRPr/>
              </a:pPr>
              <a:r>
                <a:rPr lang="en-US" sz="900" b="1" kern="0" noProof="1" smtClean="0">
                  <a:solidFill>
                    <a:schemeClr val="bg1"/>
                  </a:solidFill>
                  <a:latin typeface="+mj-lt"/>
                </a:rPr>
                <a:t>2022</a:t>
              </a:r>
              <a:endParaRPr lang="en-US" sz="900" b="1" kern="0" noProof="1">
                <a:solidFill>
                  <a:schemeClr val="bg1"/>
                </a:solidFill>
                <a:latin typeface="+mj-lt"/>
              </a:endParaRPr>
            </a:p>
          </p:txBody>
        </p:sp>
        <p:sp>
          <p:nvSpPr>
            <p:cNvPr id="32" name="Rechteck 543">
              <a:extLst>
                <a:ext uri="{FF2B5EF4-FFF2-40B4-BE49-F238E27FC236}">
                  <a16:creationId xmlns:a16="http://schemas.microsoft.com/office/drawing/2014/main" id="{0ECEADFE-8B1B-4593-812D-E8F00234318D}"/>
                </a:ext>
              </a:extLst>
            </p:cNvPr>
            <p:cNvSpPr/>
            <p:nvPr/>
          </p:nvSpPr>
          <p:spPr bwMode="gray">
            <a:xfrm>
              <a:off x="7986239" y="849232"/>
              <a:ext cx="668256" cy="185627"/>
            </a:xfrm>
            <a:prstGeom prst="rect">
              <a:avLst/>
            </a:prstGeom>
            <a:solidFill>
              <a:schemeClr val="bg1"/>
            </a:solidFill>
            <a:ln w="25400" cap="flat" cmpd="sng" algn="ctr">
              <a:solidFill>
                <a:srgbClr val="0C419A"/>
              </a:solidFill>
              <a:prstDash val="solid"/>
              <a:headEnd/>
              <a:tailEnd/>
            </a:ln>
            <a:effectLst/>
          </p:spPr>
          <p:txBody>
            <a:bodyPr lIns="0" tIns="0" rIns="0" bIns="0" anchor="ctr"/>
            <a:lstStyle/>
            <a:p>
              <a:pPr marL="98032" indent="-98032" algn="ctr" defTabSz="1008328" eaLnBrk="1" fontAlgn="auto" hangingPunct="1">
                <a:spcBef>
                  <a:spcPts val="0"/>
                </a:spcBef>
                <a:spcAft>
                  <a:spcPts val="662"/>
                </a:spcAft>
                <a:buClr>
                  <a:srgbClr val="808080">
                    <a:lumMod val="50000"/>
                  </a:srgbClr>
                </a:buClr>
                <a:buSzPct val="80000"/>
                <a:tabLst>
                  <a:tab pos="399130" algn="r"/>
                  <a:tab pos="1186886" algn="r"/>
                  <a:tab pos="1974642" algn="r"/>
                  <a:tab pos="2772902" algn="r"/>
                  <a:tab pos="3560659" algn="r"/>
                  <a:tab pos="4348414" algn="r"/>
                  <a:tab pos="5146674" algn="r"/>
                  <a:tab pos="5934431" algn="r"/>
                  <a:tab pos="6722187" algn="r"/>
                  <a:tab pos="7520447" algn="r"/>
                  <a:tab pos="8308203" algn="r"/>
                </a:tabLst>
                <a:defRPr/>
              </a:pPr>
              <a:r>
                <a:rPr lang="fr-FR" sz="1000" b="1" kern="0" noProof="1">
                  <a:solidFill>
                    <a:srgbClr val="6F7072"/>
                  </a:solidFill>
                  <a:latin typeface="+mj-lt"/>
                </a:rPr>
                <a:t>Avril</a:t>
              </a:r>
              <a:endParaRPr lang="en-US" sz="1000" b="1" kern="0" noProof="1">
                <a:solidFill>
                  <a:srgbClr val="6F7072"/>
                </a:solidFill>
                <a:latin typeface="+mj-lt"/>
              </a:endParaRPr>
            </a:p>
          </p:txBody>
        </p:sp>
        <p:grpSp>
          <p:nvGrpSpPr>
            <p:cNvPr id="33" name="Groupe 32"/>
            <p:cNvGrpSpPr/>
            <p:nvPr/>
          </p:nvGrpSpPr>
          <p:grpSpPr>
            <a:xfrm>
              <a:off x="1474520" y="849482"/>
              <a:ext cx="668256" cy="294811"/>
              <a:chOff x="1776623" y="843558"/>
              <a:chExt cx="648000" cy="285875"/>
            </a:xfrm>
          </p:grpSpPr>
          <p:sp>
            <p:nvSpPr>
              <p:cNvPr id="93" name="Rechteck 543">
                <a:extLst>
                  <a:ext uri="{FF2B5EF4-FFF2-40B4-BE49-F238E27FC236}">
                    <a16:creationId xmlns:a16="http://schemas.microsoft.com/office/drawing/2014/main" id="{3CD2011A-B818-497D-A021-3A905A0AC0CA}"/>
                  </a:ext>
                </a:extLst>
              </p:cNvPr>
              <p:cNvSpPr/>
              <p:nvPr/>
            </p:nvSpPr>
            <p:spPr bwMode="gray">
              <a:xfrm>
                <a:off x="1776623" y="843558"/>
                <a:ext cx="648000" cy="180000"/>
              </a:xfrm>
              <a:prstGeom prst="rect">
                <a:avLst/>
              </a:prstGeom>
              <a:solidFill>
                <a:schemeClr val="bg1"/>
              </a:solidFill>
              <a:ln w="25400" cap="flat" cmpd="sng" algn="ctr">
                <a:solidFill>
                  <a:srgbClr val="0C419A"/>
                </a:solidFill>
                <a:prstDash val="solid"/>
                <a:headEnd/>
                <a:tailEnd/>
              </a:ln>
              <a:effectLst/>
            </p:spPr>
            <p:txBody>
              <a:bodyPr lIns="0" tIns="0" rIns="0" bIns="0" anchor="ctr"/>
              <a:lstStyle/>
              <a:p>
                <a:pPr marL="98032" indent="-98032" algn="ctr" defTabSz="1008328" eaLnBrk="1" fontAlgn="auto" hangingPunct="1">
                  <a:spcBef>
                    <a:spcPts val="0"/>
                  </a:spcBef>
                  <a:spcAft>
                    <a:spcPts val="662"/>
                  </a:spcAft>
                  <a:buClr>
                    <a:srgbClr val="808080">
                      <a:lumMod val="50000"/>
                    </a:srgbClr>
                  </a:buClr>
                  <a:buSzPct val="80000"/>
                  <a:tabLst>
                    <a:tab pos="399130" algn="r"/>
                    <a:tab pos="1186886" algn="r"/>
                    <a:tab pos="1974642" algn="r"/>
                    <a:tab pos="2772902" algn="r"/>
                    <a:tab pos="3560659" algn="r"/>
                    <a:tab pos="4348414" algn="r"/>
                    <a:tab pos="5146674" algn="r"/>
                    <a:tab pos="5934431" algn="r"/>
                    <a:tab pos="6722187" algn="r"/>
                    <a:tab pos="7520447" algn="r"/>
                    <a:tab pos="8308203" algn="r"/>
                  </a:tabLst>
                  <a:defRPr/>
                </a:pPr>
                <a:r>
                  <a:rPr lang="fr-FR" sz="900" b="1" kern="0" noProof="1">
                    <a:solidFill>
                      <a:srgbClr val="6F7072"/>
                    </a:solidFill>
                    <a:latin typeface="+mj-lt"/>
                  </a:rPr>
                  <a:t>Août</a:t>
                </a:r>
                <a:endParaRPr lang="en-US" sz="900" b="1" kern="0" noProof="1">
                  <a:solidFill>
                    <a:srgbClr val="6F7072"/>
                  </a:solidFill>
                  <a:latin typeface="+mj-lt"/>
                </a:endParaRPr>
              </a:p>
            </p:txBody>
          </p:sp>
          <p:sp>
            <p:nvSpPr>
              <p:cNvPr id="94" name="Gleichschenkliges Dreieck 542">
                <a:extLst>
                  <a:ext uri="{FF2B5EF4-FFF2-40B4-BE49-F238E27FC236}">
                    <a16:creationId xmlns:a16="http://schemas.microsoft.com/office/drawing/2014/main" id="{E127050D-311E-4179-895C-81E1DD5E1851}"/>
                  </a:ext>
                </a:extLst>
              </p:cNvPr>
              <p:cNvSpPr/>
              <p:nvPr/>
            </p:nvSpPr>
            <p:spPr bwMode="gray">
              <a:xfrm flipH="1" flipV="1">
                <a:off x="2267744" y="1059582"/>
                <a:ext cx="129671" cy="69851"/>
              </a:xfrm>
              <a:prstGeom prst="triangle">
                <a:avLst/>
              </a:prstGeom>
              <a:solidFill>
                <a:srgbClr val="4171B1"/>
              </a:solidFill>
              <a:ln w="12700">
                <a:noFill/>
                <a:round/>
                <a:headEnd/>
                <a:tailEnd/>
              </a:ln>
            </p:spPr>
            <p:txBody>
              <a:bodyPr anchor="ctr"/>
              <a:lstStyle/>
              <a:p>
                <a:pPr algn="ctr" defTabSz="1008328" eaLnBrk="1" fontAlgn="auto" hangingPunct="1">
                  <a:spcBef>
                    <a:spcPts val="0"/>
                  </a:spcBef>
                  <a:spcAft>
                    <a:spcPts val="0"/>
                  </a:spcAft>
                  <a:defRPr/>
                </a:pPr>
                <a:endParaRPr lang="en-US" sz="2400" kern="0" dirty="0">
                  <a:solidFill>
                    <a:srgbClr val="000000"/>
                  </a:solidFill>
                  <a:latin typeface="+mj-lt"/>
                </a:endParaRPr>
              </a:p>
            </p:txBody>
          </p:sp>
        </p:grpSp>
        <p:sp>
          <p:nvSpPr>
            <p:cNvPr id="34" name="Gleichschenkliges Dreieck 542">
              <a:extLst>
                <a:ext uri="{FF2B5EF4-FFF2-40B4-BE49-F238E27FC236}">
                  <a16:creationId xmlns:a16="http://schemas.microsoft.com/office/drawing/2014/main" id="{38446CDE-39BB-47EF-8C50-57885F14F7AA}"/>
                </a:ext>
              </a:extLst>
            </p:cNvPr>
            <p:cNvSpPr/>
            <p:nvPr/>
          </p:nvSpPr>
          <p:spPr bwMode="gray">
            <a:xfrm flipH="1" flipV="1">
              <a:off x="5589205" y="1072258"/>
              <a:ext cx="134923" cy="78541"/>
            </a:xfrm>
            <a:prstGeom prst="triangle">
              <a:avLst/>
            </a:prstGeom>
            <a:solidFill>
              <a:srgbClr val="B71251"/>
            </a:solidFill>
            <a:ln w="12700">
              <a:noFill/>
              <a:round/>
              <a:headEnd/>
              <a:tailEnd/>
            </a:ln>
          </p:spPr>
          <p:txBody>
            <a:bodyPr anchor="ctr"/>
            <a:lstStyle/>
            <a:p>
              <a:pPr algn="ctr" defTabSz="1008328" eaLnBrk="1" fontAlgn="auto" hangingPunct="1">
                <a:spcBef>
                  <a:spcPts val="0"/>
                </a:spcBef>
                <a:spcAft>
                  <a:spcPts val="0"/>
                </a:spcAft>
                <a:defRPr/>
              </a:pPr>
              <a:endParaRPr lang="en-US" sz="2400" kern="0" dirty="0">
                <a:solidFill>
                  <a:srgbClr val="FF9966"/>
                </a:solidFill>
                <a:latin typeface="+mj-lt"/>
              </a:endParaRPr>
            </a:p>
          </p:txBody>
        </p:sp>
        <p:grpSp>
          <p:nvGrpSpPr>
            <p:cNvPr id="35" name="Groupe 34"/>
            <p:cNvGrpSpPr/>
            <p:nvPr/>
          </p:nvGrpSpPr>
          <p:grpSpPr>
            <a:xfrm>
              <a:off x="2058873" y="1207492"/>
              <a:ext cx="2079250" cy="278092"/>
              <a:chOff x="2898199" y="1467057"/>
              <a:chExt cx="2016224" cy="269662"/>
            </a:xfrm>
          </p:grpSpPr>
          <p:pic>
            <p:nvPicPr>
              <p:cNvPr id="91" name="Image 2">
                <a:extLst>
                  <a:ext uri="{FF2B5EF4-FFF2-40B4-BE49-F238E27FC236}">
                    <a16:creationId xmlns:a16="http://schemas.microsoft.com/office/drawing/2014/main" id="{85A729A3-FEB4-4639-B0F8-79D087B55811}"/>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993628" y="1473324"/>
                <a:ext cx="383610" cy="263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 name="Rectangle 91">
                <a:extLst>
                  <a:ext uri="{FF2B5EF4-FFF2-40B4-BE49-F238E27FC236}">
                    <a16:creationId xmlns:a16="http://schemas.microsoft.com/office/drawing/2014/main" id="{62ECBC53-7F36-48FE-81F8-723B9C6E3AEC}"/>
                  </a:ext>
                </a:extLst>
              </p:cNvPr>
              <p:cNvSpPr/>
              <p:nvPr/>
            </p:nvSpPr>
            <p:spPr>
              <a:xfrm>
                <a:off x="2898199" y="1467057"/>
                <a:ext cx="2016224" cy="255474"/>
              </a:xfrm>
              <a:prstGeom prst="rect">
                <a:avLst/>
              </a:prstGeom>
            </p:spPr>
            <p:txBody>
              <a:bodyPr wrap="square">
                <a:spAutoFit/>
              </a:bodyPr>
              <a:lstStyle/>
              <a:p>
                <a:pPr indent="444500" defTabSz="685800" eaLnBrk="1" fontAlgn="auto" hangingPunct="1">
                  <a:spcBef>
                    <a:spcPts val="0"/>
                  </a:spcBef>
                  <a:spcAft>
                    <a:spcPts val="0"/>
                  </a:spcAft>
                  <a:defRPr/>
                </a:pPr>
                <a:r>
                  <a:rPr lang="fr-FR" sz="1000" b="1" kern="0" dirty="0" smtClean="0">
                    <a:solidFill>
                      <a:srgbClr val="6F7072"/>
                    </a:solidFill>
                    <a:latin typeface="+mj-lt"/>
                    <a:ea typeface="Geneva" charset="-128"/>
                    <a:cs typeface="Arial" panose="020B0604020202020204" pitchFamily="34" charset="0"/>
                  </a:rPr>
                  <a:t>Pilote</a:t>
                </a:r>
                <a:endParaRPr lang="fr-FR" sz="1000" b="1" kern="0" dirty="0">
                  <a:solidFill>
                    <a:srgbClr val="6F7072"/>
                  </a:solidFill>
                  <a:latin typeface="+mj-lt"/>
                  <a:ea typeface="Geneva" charset="-128"/>
                  <a:cs typeface="Arial" panose="020B0604020202020204" pitchFamily="34" charset="0"/>
                </a:endParaRPr>
              </a:p>
            </p:txBody>
          </p:sp>
        </p:grpSp>
        <p:grpSp>
          <p:nvGrpSpPr>
            <p:cNvPr id="36" name="Groupe 35"/>
            <p:cNvGrpSpPr/>
            <p:nvPr/>
          </p:nvGrpSpPr>
          <p:grpSpPr>
            <a:xfrm>
              <a:off x="5649086" y="1205620"/>
              <a:ext cx="2079250" cy="278092"/>
              <a:chOff x="2898199" y="1467057"/>
              <a:chExt cx="2016224" cy="269662"/>
            </a:xfrm>
          </p:grpSpPr>
          <p:pic>
            <p:nvPicPr>
              <p:cNvPr id="89" name="Image 2">
                <a:extLst>
                  <a:ext uri="{FF2B5EF4-FFF2-40B4-BE49-F238E27FC236}">
                    <a16:creationId xmlns:a16="http://schemas.microsoft.com/office/drawing/2014/main" id="{85A729A3-FEB4-4639-B0F8-79D087B55811}"/>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993628" y="1473324"/>
                <a:ext cx="383610" cy="263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 name="Rectangle 89">
                <a:extLst>
                  <a:ext uri="{FF2B5EF4-FFF2-40B4-BE49-F238E27FC236}">
                    <a16:creationId xmlns:a16="http://schemas.microsoft.com/office/drawing/2014/main" id="{62ECBC53-7F36-48FE-81F8-723B9C6E3AEC}"/>
                  </a:ext>
                </a:extLst>
              </p:cNvPr>
              <p:cNvSpPr/>
              <p:nvPr/>
            </p:nvSpPr>
            <p:spPr>
              <a:xfrm>
                <a:off x="2898199" y="1467057"/>
                <a:ext cx="2016224" cy="255474"/>
              </a:xfrm>
              <a:prstGeom prst="rect">
                <a:avLst/>
              </a:prstGeom>
            </p:spPr>
            <p:txBody>
              <a:bodyPr wrap="square">
                <a:spAutoFit/>
              </a:bodyPr>
              <a:lstStyle/>
              <a:p>
                <a:pPr indent="444500" defTabSz="685800" eaLnBrk="1" fontAlgn="auto" hangingPunct="1">
                  <a:spcBef>
                    <a:spcPts val="0"/>
                  </a:spcBef>
                  <a:spcAft>
                    <a:spcPts val="0"/>
                  </a:spcAft>
                  <a:defRPr/>
                </a:pPr>
                <a:r>
                  <a:rPr lang="fr-FR" sz="1000" b="1" kern="0" dirty="0" smtClean="0">
                    <a:solidFill>
                      <a:srgbClr val="6F7072"/>
                    </a:solidFill>
                    <a:latin typeface="+mj-lt"/>
                    <a:ea typeface="Geneva" charset="-128"/>
                    <a:cs typeface="Arial" panose="020B0604020202020204" pitchFamily="34" charset="0"/>
                  </a:rPr>
                  <a:t>Généralisation</a:t>
                </a:r>
                <a:endParaRPr lang="fr-FR" sz="1000" b="1" kern="0" dirty="0">
                  <a:solidFill>
                    <a:srgbClr val="6F7072"/>
                  </a:solidFill>
                  <a:latin typeface="+mj-lt"/>
                  <a:ea typeface="Geneva" charset="-128"/>
                  <a:cs typeface="Arial" panose="020B0604020202020204" pitchFamily="34" charset="0"/>
                </a:endParaRPr>
              </a:p>
            </p:txBody>
          </p:sp>
        </p:grpSp>
        <p:sp>
          <p:nvSpPr>
            <p:cNvPr id="38" name="Rectangle 37">
              <a:extLst>
                <a:ext uri="{FF2B5EF4-FFF2-40B4-BE49-F238E27FC236}">
                  <a16:creationId xmlns:a16="http://schemas.microsoft.com/office/drawing/2014/main" id="{322A4A16-0160-45FE-B520-A88387393E2C}"/>
                </a:ext>
              </a:extLst>
            </p:cNvPr>
            <p:cNvSpPr/>
            <p:nvPr/>
          </p:nvSpPr>
          <p:spPr>
            <a:xfrm>
              <a:off x="5649086" y="3448545"/>
              <a:ext cx="1698737" cy="1206110"/>
            </a:xfrm>
            <a:prstGeom prst="rect">
              <a:avLst/>
            </a:prstGeom>
            <a:ln>
              <a:noFill/>
            </a:ln>
          </p:spPr>
          <p:txBody>
            <a:bodyPr wrap="square">
              <a:spAutoFit/>
            </a:bodyPr>
            <a:lstStyle/>
            <a:p>
              <a:pPr eaLnBrk="1" fontAlgn="auto" hangingPunct="1">
                <a:spcBef>
                  <a:spcPts val="0"/>
                </a:spcBef>
                <a:spcAft>
                  <a:spcPts val="0"/>
                </a:spcAft>
                <a:defRPr/>
              </a:pPr>
              <a:r>
                <a:rPr lang="fr-FR" sz="1000" b="1" dirty="0">
                  <a:solidFill>
                    <a:srgbClr val="6F7072"/>
                  </a:solidFill>
                  <a:latin typeface="+mj-lt"/>
                  <a:cs typeface="Arial" panose="020B0604020202020204" pitchFamily="34" charset="0"/>
                </a:rPr>
                <a:t>Envoi de 65 M de notifications : </a:t>
              </a:r>
            </a:p>
            <a:p>
              <a:pPr marL="88900" indent="-88900" eaLnBrk="1" fontAlgn="auto" hangingPunct="1">
                <a:spcBef>
                  <a:spcPts val="0"/>
                </a:spcBef>
                <a:spcAft>
                  <a:spcPts val="0"/>
                </a:spcAft>
                <a:buFont typeface="Arial" panose="020B0604020202020204" pitchFamily="34" charset="0"/>
                <a:buChar char="•"/>
                <a:defRPr/>
              </a:pPr>
              <a:r>
                <a:rPr lang="fr-FR" sz="1000" b="1" kern="0" dirty="0">
                  <a:solidFill>
                    <a:srgbClr val="6F7072"/>
                  </a:solidFill>
                  <a:latin typeface="+mj-lt"/>
                  <a:cs typeface="Arial" panose="020B0604020202020204" pitchFamily="34" charset="0"/>
                </a:rPr>
                <a:t>Français et résidents </a:t>
              </a:r>
              <a:br>
                <a:rPr lang="fr-FR" sz="1000" b="1" kern="0" dirty="0">
                  <a:solidFill>
                    <a:srgbClr val="6F7072"/>
                  </a:solidFill>
                  <a:latin typeface="+mj-lt"/>
                  <a:cs typeface="Arial" panose="020B0604020202020204" pitchFamily="34" charset="0"/>
                </a:rPr>
              </a:br>
              <a:r>
                <a:rPr lang="fr-FR" sz="1000" kern="0" dirty="0">
                  <a:solidFill>
                    <a:srgbClr val="6F7072"/>
                  </a:solidFill>
                  <a:latin typeface="+mj-lt"/>
                  <a:cs typeface="Arial" panose="020B0604020202020204" pitchFamily="34" charset="0"/>
                </a:rPr>
                <a:t>en France</a:t>
              </a:r>
            </a:p>
            <a:p>
              <a:pPr marL="88900" indent="-88900" eaLnBrk="1" fontAlgn="auto" hangingPunct="1">
                <a:spcBef>
                  <a:spcPts val="0"/>
                </a:spcBef>
                <a:spcAft>
                  <a:spcPts val="0"/>
                </a:spcAft>
                <a:buFont typeface="Arial" panose="020B0604020202020204" pitchFamily="34" charset="0"/>
                <a:buChar char="•"/>
                <a:defRPr/>
              </a:pPr>
              <a:r>
                <a:rPr lang="fr-FR" sz="1000" b="1" kern="0" dirty="0">
                  <a:solidFill>
                    <a:srgbClr val="6F7072"/>
                  </a:solidFill>
                  <a:latin typeface="+mj-lt"/>
                  <a:cs typeface="Arial" panose="020B0604020202020204" pitchFamily="34" charset="0"/>
                </a:rPr>
                <a:t>28 M courriers postaux</a:t>
              </a:r>
            </a:p>
            <a:p>
              <a:pPr marL="88900" indent="-88900" eaLnBrk="1" fontAlgn="auto" hangingPunct="1">
                <a:spcBef>
                  <a:spcPts val="0"/>
                </a:spcBef>
                <a:spcAft>
                  <a:spcPts val="0"/>
                </a:spcAft>
                <a:buFont typeface="Arial" panose="020B0604020202020204" pitchFamily="34" charset="0"/>
                <a:buChar char="•"/>
                <a:defRPr/>
              </a:pPr>
              <a:r>
                <a:rPr lang="fr-FR" sz="1000" b="1" kern="0" dirty="0">
                  <a:solidFill>
                    <a:srgbClr val="6F7072"/>
                  </a:solidFill>
                  <a:latin typeface="+mj-lt"/>
                  <a:cs typeface="Arial" panose="020B0604020202020204" pitchFamily="34" charset="0"/>
                </a:rPr>
                <a:t>41 M d’emails</a:t>
              </a:r>
              <a:r>
                <a:rPr lang="fr-FR" sz="1000" b="1" kern="0" dirty="0">
                  <a:solidFill>
                    <a:srgbClr val="6F7072"/>
                  </a:solidFill>
                  <a:highlight>
                    <a:srgbClr val="FFFF00"/>
                  </a:highlight>
                  <a:latin typeface="+mj-lt"/>
                  <a:cs typeface="Arial" panose="020B0604020202020204" pitchFamily="34" charset="0"/>
                </a:rPr>
                <a:t> </a:t>
              </a:r>
            </a:p>
          </p:txBody>
        </p:sp>
        <p:pic>
          <p:nvPicPr>
            <p:cNvPr id="40" name="Picture 174">
              <a:extLst>
                <a:ext uri="{FF2B5EF4-FFF2-40B4-BE49-F238E27FC236}">
                  <a16:creationId xmlns:a16="http://schemas.microsoft.com/office/drawing/2014/main" id="{89EC4322-598F-40FA-96A1-324C6F9B71CF}"/>
                </a:ext>
              </a:extLst>
            </p:cNvPr>
            <p:cNvPicPr>
              <a:picLocks noChangeAspect="1"/>
            </p:cNvPicPr>
            <p:nvPr/>
          </p:nvPicPr>
          <p:blipFill>
            <a:blip r:embed="rId4" cstate="screen">
              <a:duotone>
                <a:srgbClr val="5E74B8">
                  <a:shade val="45000"/>
                  <a:satMod val="135000"/>
                </a:srgbClr>
                <a:prstClr val="white"/>
              </a:duotone>
              <a:extLst>
                <a:ext uri="{28A0092B-C50C-407E-A947-70E740481C1C}">
                  <a14:useLocalDpi xmlns:a14="http://schemas.microsoft.com/office/drawing/2010/main"/>
                </a:ext>
              </a:extLst>
            </a:blip>
            <a:stretch>
              <a:fillRect/>
            </a:stretch>
          </p:blipFill>
          <p:spPr>
            <a:xfrm>
              <a:off x="2133542" y="3198329"/>
              <a:ext cx="232085" cy="232085"/>
            </a:xfrm>
            <a:prstGeom prst="rect">
              <a:avLst/>
            </a:prstGeom>
            <a:ln>
              <a:noFill/>
            </a:ln>
          </p:spPr>
        </p:pic>
        <p:pic>
          <p:nvPicPr>
            <p:cNvPr id="42" name="Picture 174">
              <a:extLst>
                <a:ext uri="{FF2B5EF4-FFF2-40B4-BE49-F238E27FC236}">
                  <a16:creationId xmlns:a16="http://schemas.microsoft.com/office/drawing/2014/main" id="{89EC4322-598F-40FA-96A1-324C6F9B71CF}"/>
                </a:ext>
              </a:extLst>
            </p:cNvPr>
            <p:cNvPicPr>
              <a:picLocks noChangeAspect="1"/>
            </p:cNvPicPr>
            <p:nvPr/>
          </p:nvPicPr>
          <p:blipFill>
            <a:blip r:embed="rId4"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5684321" y="3271135"/>
              <a:ext cx="197472" cy="197472"/>
            </a:xfrm>
            <a:prstGeom prst="rect">
              <a:avLst/>
            </a:prstGeom>
            <a:ln>
              <a:noFill/>
            </a:ln>
          </p:spPr>
        </p:pic>
        <p:cxnSp>
          <p:nvCxnSpPr>
            <p:cNvPr id="43" name="Straight Arrow Connector 22">
              <a:extLst>
                <a:ext uri="{FF2B5EF4-FFF2-40B4-BE49-F238E27FC236}">
                  <a16:creationId xmlns:a16="http://schemas.microsoft.com/office/drawing/2014/main" id="{5F4FDB73-C48B-4D1F-97BD-14DB2E556EFE}"/>
                </a:ext>
              </a:extLst>
            </p:cNvPr>
            <p:cNvCxnSpPr>
              <a:cxnSpLocks noChangeShapeType="1"/>
              <a:endCxn id="46" idx="0"/>
            </p:cNvCxnSpPr>
            <p:nvPr/>
          </p:nvCxnSpPr>
          <p:spPr bwMode="auto">
            <a:xfrm flipV="1">
              <a:off x="2400972" y="3459081"/>
              <a:ext cx="563172" cy="758"/>
            </a:xfrm>
            <a:prstGeom prst="straightConnector1">
              <a:avLst/>
            </a:prstGeom>
            <a:noFill/>
            <a:ln w="19050" algn="ctr">
              <a:solidFill>
                <a:srgbClr val="0C419A"/>
              </a:solidFill>
              <a:miter lim="800000"/>
              <a:headEnd/>
              <a:tailEnd type="triangle" w="med" len="med"/>
            </a:ln>
            <a:extLst>
              <a:ext uri="{909E8E84-426E-40DD-AFC4-6F175D3DCCD1}">
                <a14:hiddenFill xmlns:a14="http://schemas.microsoft.com/office/drawing/2010/main">
                  <a:noFill/>
                </a14:hiddenFill>
              </a:ext>
            </a:extLst>
          </p:spPr>
        </p:cxnSp>
        <p:sp>
          <p:nvSpPr>
            <p:cNvPr id="44" name="Rectangle 43">
              <a:extLst>
                <a:ext uri="{FF2B5EF4-FFF2-40B4-BE49-F238E27FC236}">
                  <a16:creationId xmlns:a16="http://schemas.microsoft.com/office/drawing/2014/main" id="{68002D84-0181-4C5E-89AF-9DE7AB229554}"/>
                </a:ext>
              </a:extLst>
            </p:cNvPr>
            <p:cNvSpPr/>
            <p:nvPr/>
          </p:nvSpPr>
          <p:spPr>
            <a:xfrm>
              <a:off x="2535212" y="3151509"/>
              <a:ext cx="1389852" cy="253918"/>
            </a:xfrm>
            <a:prstGeom prst="rect">
              <a:avLst/>
            </a:prstGeom>
          </p:spPr>
          <p:txBody>
            <a:bodyPr wrap="square" lIns="36000" anchor="ctr">
              <a:spAutoFit/>
            </a:bodyPr>
            <a:lstStyle/>
            <a:p>
              <a:pPr>
                <a:buClrTx/>
                <a:buFontTx/>
                <a:buNone/>
                <a:defRPr/>
              </a:pPr>
              <a:r>
                <a:rPr lang="fr-FR" sz="1000" i="1" kern="1200" dirty="0">
                  <a:solidFill>
                    <a:srgbClr val="6F7072"/>
                  </a:solidFill>
                  <a:latin typeface="+mj-lt"/>
                  <a:ea typeface="+mn-ea"/>
                  <a:cs typeface="Arial" panose="020B0604020202020204" pitchFamily="34" charset="0"/>
                </a:rPr>
                <a:t>A partir de fin août</a:t>
              </a:r>
            </a:p>
          </p:txBody>
        </p:sp>
        <p:pic>
          <p:nvPicPr>
            <p:cNvPr id="45" name="Graphic 26" descr="Email">
              <a:extLst>
                <a:ext uri="{FF2B5EF4-FFF2-40B4-BE49-F238E27FC236}">
                  <a16:creationId xmlns:a16="http://schemas.microsoft.com/office/drawing/2014/main" id="{4FEF26FB-A2C5-46A6-BFB5-0C6F709B126A}"/>
                </a:ext>
              </a:extLst>
            </p:cNvPr>
            <p:cNvPicPr>
              <a:picLocks noChangeAspect="1"/>
            </p:cNvPicPr>
            <p:nvPr/>
          </p:nvPicPr>
          <p:blipFill>
            <a:blip r:embed="rId5" cstate="screen">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5902258" y="3266248"/>
              <a:ext cx="162977" cy="176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Rectangle 45">
              <a:extLst>
                <a:ext uri="{FF2B5EF4-FFF2-40B4-BE49-F238E27FC236}">
                  <a16:creationId xmlns:a16="http://schemas.microsoft.com/office/drawing/2014/main" id="{6E828587-D50B-4669-A6DC-FE3B8E84B908}"/>
                </a:ext>
              </a:extLst>
            </p:cNvPr>
            <p:cNvSpPr/>
            <p:nvPr/>
          </p:nvSpPr>
          <p:spPr>
            <a:xfrm>
              <a:off x="2291368" y="3459081"/>
              <a:ext cx="1345553" cy="888712"/>
            </a:xfrm>
            <a:prstGeom prst="rect">
              <a:avLst/>
            </a:prstGeom>
          </p:spPr>
          <p:txBody>
            <a:bodyPr wrap="square">
              <a:spAutoFit/>
            </a:bodyPr>
            <a:lstStyle/>
            <a:p>
              <a:pPr>
                <a:buClrTx/>
                <a:buFontTx/>
                <a:buNone/>
                <a:defRPr/>
              </a:pPr>
              <a:r>
                <a:rPr lang="fr-FR" sz="1000" b="1" kern="1200" dirty="0">
                  <a:solidFill>
                    <a:srgbClr val="6F7072"/>
                  </a:solidFill>
                  <a:latin typeface="+mj-lt"/>
                  <a:cs typeface="Arial" panose="020B0604020202020204" pitchFamily="34" charset="0"/>
                </a:rPr>
                <a:t>Envoi de notifications : </a:t>
              </a:r>
            </a:p>
            <a:p>
              <a:pPr marL="88900" indent="-88900">
                <a:buClrTx/>
                <a:buFont typeface="Arial" panose="020B0604020202020204" pitchFamily="34" charset="0"/>
                <a:buChar char="•"/>
                <a:defRPr/>
              </a:pPr>
              <a:r>
                <a:rPr lang="fr-FR" sz="1000" dirty="0">
                  <a:solidFill>
                    <a:srgbClr val="6F7072"/>
                  </a:solidFill>
                  <a:latin typeface="+mj-lt"/>
                  <a:cs typeface="Arial" panose="020B0604020202020204" pitchFamily="34" charset="0"/>
                </a:rPr>
                <a:t>Haute-Garonne</a:t>
              </a:r>
            </a:p>
            <a:p>
              <a:pPr marL="88900" indent="-88900">
                <a:buClrTx/>
                <a:buFont typeface="Arial" panose="020B0604020202020204" pitchFamily="34" charset="0"/>
                <a:buChar char="•"/>
                <a:defRPr/>
              </a:pPr>
              <a:r>
                <a:rPr lang="fr-FR" sz="1000" dirty="0">
                  <a:solidFill>
                    <a:srgbClr val="6F7072"/>
                  </a:solidFill>
                  <a:latin typeface="+mj-lt"/>
                  <a:cs typeface="Arial" panose="020B0604020202020204" pitchFamily="34" charset="0"/>
                </a:rPr>
                <a:t>Loire-Atlantique</a:t>
              </a:r>
            </a:p>
            <a:p>
              <a:pPr marL="88900" indent="-88900">
                <a:buClrTx/>
                <a:buFont typeface="Arial" panose="020B0604020202020204" pitchFamily="34" charset="0"/>
                <a:buChar char="•"/>
                <a:defRPr/>
              </a:pPr>
              <a:r>
                <a:rPr lang="fr-FR" sz="1000" dirty="0">
                  <a:solidFill>
                    <a:srgbClr val="6F7072"/>
                  </a:solidFill>
                  <a:latin typeface="+mj-lt"/>
                  <a:cs typeface="Arial" panose="020B0604020202020204" pitchFamily="34" charset="0"/>
                </a:rPr>
                <a:t>Somme</a:t>
              </a:r>
            </a:p>
          </p:txBody>
        </p:sp>
        <p:grpSp>
          <p:nvGrpSpPr>
            <p:cNvPr id="47" name="Group 181">
              <a:extLst>
                <a:ext uri="{FF2B5EF4-FFF2-40B4-BE49-F238E27FC236}">
                  <a16:creationId xmlns:a16="http://schemas.microsoft.com/office/drawing/2014/main" id="{A559CB95-ADF6-43EF-8396-DF19E9B44D98}"/>
                </a:ext>
              </a:extLst>
            </p:cNvPr>
            <p:cNvGrpSpPr>
              <a:grpSpLocks noChangeAspect="1"/>
            </p:cNvGrpSpPr>
            <p:nvPr/>
          </p:nvGrpSpPr>
          <p:grpSpPr>
            <a:xfrm>
              <a:off x="3459104" y="3505798"/>
              <a:ext cx="209940" cy="228024"/>
              <a:chOff x="4046538" y="2490789"/>
              <a:chExt cx="423862" cy="460375"/>
            </a:xfrm>
            <a:solidFill>
              <a:srgbClr val="0C419A"/>
            </a:solidFill>
          </p:grpSpPr>
          <p:sp>
            <p:nvSpPr>
              <p:cNvPr id="73" name="Freeform 343">
                <a:extLst>
                  <a:ext uri="{FF2B5EF4-FFF2-40B4-BE49-F238E27FC236}">
                    <a16:creationId xmlns:a16="http://schemas.microsoft.com/office/drawing/2014/main" id="{43914488-7A20-4EE6-923A-15FC53CC94EB}"/>
                  </a:ext>
                </a:extLst>
              </p:cNvPr>
              <p:cNvSpPr>
                <a:spLocks/>
              </p:cNvSpPr>
              <p:nvPr/>
            </p:nvSpPr>
            <p:spPr bwMode="auto">
              <a:xfrm>
                <a:off x="4132263" y="2589214"/>
                <a:ext cx="50800" cy="80963"/>
              </a:xfrm>
              <a:custGeom>
                <a:avLst/>
                <a:gdLst>
                  <a:gd name="T0" fmla="*/ 7 w 15"/>
                  <a:gd name="T1" fmla="*/ 0 h 24"/>
                  <a:gd name="T2" fmla="*/ 0 w 15"/>
                  <a:gd name="T3" fmla="*/ 8 h 24"/>
                  <a:gd name="T4" fmla="*/ 3 w 15"/>
                  <a:gd name="T5" fmla="*/ 17 h 24"/>
                  <a:gd name="T6" fmla="*/ 3 w 15"/>
                  <a:gd name="T7" fmla="*/ 20 h 24"/>
                  <a:gd name="T8" fmla="*/ 7 w 15"/>
                  <a:gd name="T9" fmla="*/ 24 h 24"/>
                  <a:gd name="T10" fmla="*/ 12 w 15"/>
                  <a:gd name="T11" fmla="*/ 20 h 24"/>
                  <a:gd name="T12" fmla="*/ 12 w 15"/>
                  <a:gd name="T13" fmla="*/ 17 h 24"/>
                  <a:gd name="T14" fmla="*/ 15 w 15"/>
                  <a:gd name="T15" fmla="*/ 8 h 24"/>
                  <a:gd name="T16" fmla="*/ 7 w 15"/>
                  <a:gd name="T1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24">
                    <a:moveTo>
                      <a:pt x="7" y="0"/>
                    </a:moveTo>
                    <a:cubicBezTo>
                      <a:pt x="3" y="0"/>
                      <a:pt x="0" y="4"/>
                      <a:pt x="0" y="8"/>
                    </a:cubicBezTo>
                    <a:cubicBezTo>
                      <a:pt x="0" y="11"/>
                      <a:pt x="1" y="15"/>
                      <a:pt x="3" y="17"/>
                    </a:cubicBezTo>
                    <a:cubicBezTo>
                      <a:pt x="3" y="20"/>
                      <a:pt x="3" y="20"/>
                      <a:pt x="3" y="20"/>
                    </a:cubicBezTo>
                    <a:cubicBezTo>
                      <a:pt x="3" y="20"/>
                      <a:pt x="6" y="24"/>
                      <a:pt x="7" y="24"/>
                    </a:cubicBezTo>
                    <a:cubicBezTo>
                      <a:pt x="8" y="24"/>
                      <a:pt x="12" y="20"/>
                      <a:pt x="12" y="20"/>
                    </a:cubicBezTo>
                    <a:cubicBezTo>
                      <a:pt x="12" y="17"/>
                      <a:pt x="12" y="17"/>
                      <a:pt x="12" y="17"/>
                    </a:cubicBezTo>
                    <a:cubicBezTo>
                      <a:pt x="13" y="15"/>
                      <a:pt x="15" y="11"/>
                      <a:pt x="15" y="8"/>
                    </a:cubicBezTo>
                    <a:cubicBezTo>
                      <a:pt x="15" y="4"/>
                      <a:pt x="11" y="0"/>
                      <a:pt x="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74" name="Freeform 344">
                <a:extLst>
                  <a:ext uri="{FF2B5EF4-FFF2-40B4-BE49-F238E27FC236}">
                    <a16:creationId xmlns:a16="http://schemas.microsoft.com/office/drawing/2014/main" id="{F694719E-3298-418A-A86F-AF913D3A39BA}"/>
                  </a:ext>
                </a:extLst>
              </p:cNvPr>
              <p:cNvSpPr>
                <a:spLocks/>
              </p:cNvSpPr>
              <p:nvPr/>
            </p:nvSpPr>
            <p:spPr bwMode="auto">
              <a:xfrm>
                <a:off x="4148138" y="2674939"/>
                <a:ext cx="14288" cy="42863"/>
              </a:xfrm>
              <a:custGeom>
                <a:avLst/>
                <a:gdLst>
                  <a:gd name="T0" fmla="*/ 3 w 4"/>
                  <a:gd name="T1" fmla="*/ 0 h 13"/>
                  <a:gd name="T2" fmla="*/ 2 w 4"/>
                  <a:gd name="T3" fmla="*/ 0 h 13"/>
                  <a:gd name="T4" fmla="*/ 0 w 4"/>
                  <a:gd name="T5" fmla="*/ 2 h 13"/>
                  <a:gd name="T6" fmla="*/ 0 w 4"/>
                  <a:gd name="T7" fmla="*/ 3 h 13"/>
                  <a:gd name="T8" fmla="*/ 1 w 4"/>
                  <a:gd name="T9" fmla="*/ 4 h 13"/>
                  <a:gd name="T10" fmla="*/ 0 w 4"/>
                  <a:gd name="T11" fmla="*/ 13 h 13"/>
                  <a:gd name="T12" fmla="*/ 4 w 4"/>
                  <a:gd name="T13" fmla="*/ 13 h 13"/>
                  <a:gd name="T14" fmla="*/ 3 w 4"/>
                  <a:gd name="T15" fmla="*/ 4 h 13"/>
                  <a:gd name="T16" fmla="*/ 4 w 4"/>
                  <a:gd name="T17" fmla="*/ 3 h 13"/>
                  <a:gd name="T18" fmla="*/ 4 w 4"/>
                  <a:gd name="T19" fmla="*/ 2 h 13"/>
                  <a:gd name="T20" fmla="*/ 3 w 4"/>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13">
                    <a:moveTo>
                      <a:pt x="3" y="0"/>
                    </a:moveTo>
                    <a:cubicBezTo>
                      <a:pt x="2" y="0"/>
                      <a:pt x="2" y="0"/>
                      <a:pt x="2" y="0"/>
                    </a:cubicBezTo>
                    <a:cubicBezTo>
                      <a:pt x="0" y="2"/>
                      <a:pt x="0" y="2"/>
                      <a:pt x="0" y="2"/>
                    </a:cubicBezTo>
                    <a:cubicBezTo>
                      <a:pt x="0" y="3"/>
                      <a:pt x="0" y="3"/>
                      <a:pt x="0" y="3"/>
                    </a:cubicBezTo>
                    <a:cubicBezTo>
                      <a:pt x="1" y="4"/>
                      <a:pt x="1" y="4"/>
                      <a:pt x="1" y="4"/>
                    </a:cubicBezTo>
                    <a:cubicBezTo>
                      <a:pt x="1" y="6"/>
                      <a:pt x="0" y="9"/>
                      <a:pt x="0" y="13"/>
                    </a:cubicBezTo>
                    <a:cubicBezTo>
                      <a:pt x="4" y="13"/>
                      <a:pt x="4" y="13"/>
                      <a:pt x="4" y="13"/>
                    </a:cubicBezTo>
                    <a:cubicBezTo>
                      <a:pt x="4" y="9"/>
                      <a:pt x="4" y="6"/>
                      <a:pt x="3" y="4"/>
                    </a:cubicBezTo>
                    <a:cubicBezTo>
                      <a:pt x="4" y="3"/>
                      <a:pt x="4" y="3"/>
                      <a:pt x="4" y="3"/>
                    </a:cubicBezTo>
                    <a:cubicBezTo>
                      <a:pt x="4" y="2"/>
                      <a:pt x="4" y="2"/>
                      <a:pt x="4" y="2"/>
                    </a:cubicBezTo>
                    <a:lnTo>
                      <a:pt x="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75" name="Freeform 345">
                <a:extLst>
                  <a:ext uri="{FF2B5EF4-FFF2-40B4-BE49-F238E27FC236}">
                    <a16:creationId xmlns:a16="http://schemas.microsoft.com/office/drawing/2014/main" id="{6D82A4F3-9E2C-47C3-9534-372CE1ABC365}"/>
                  </a:ext>
                </a:extLst>
              </p:cNvPr>
              <p:cNvSpPr>
                <a:spLocks/>
              </p:cNvSpPr>
              <p:nvPr/>
            </p:nvSpPr>
            <p:spPr bwMode="auto">
              <a:xfrm>
                <a:off x="4087813" y="2660651"/>
                <a:ext cx="57150" cy="57150"/>
              </a:xfrm>
              <a:custGeom>
                <a:avLst/>
                <a:gdLst>
                  <a:gd name="T0" fmla="*/ 14 w 17"/>
                  <a:gd name="T1" fmla="*/ 0 h 17"/>
                  <a:gd name="T2" fmla="*/ 3 w 17"/>
                  <a:gd name="T3" fmla="*/ 4 h 17"/>
                  <a:gd name="T4" fmla="*/ 0 w 17"/>
                  <a:gd name="T5" fmla="*/ 11 h 17"/>
                  <a:gd name="T6" fmla="*/ 3 w 17"/>
                  <a:gd name="T7" fmla="*/ 15 h 17"/>
                  <a:gd name="T8" fmla="*/ 17 w 17"/>
                  <a:gd name="T9" fmla="*/ 17 h 17"/>
                  <a:gd name="T10" fmla="*/ 14 w 17"/>
                  <a:gd name="T11" fmla="*/ 0 h 17"/>
                </a:gdLst>
                <a:ahLst/>
                <a:cxnLst>
                  <a:cxn ang="0">
                    <a:pos x="T0" y="T1"/>
                  </a:cxn>
                  <a:cxn ang="0">
                    <a:pos x="T2" y="T3"/>
                  </a:cxn>
                  <a:cxn ang="0">
                    <a:pos x="T4" y="T5"/>
                  </a:cxn>
                  <a:cxn ang="0">
                    <a:pos x="T6" y="T7"/>
                  </a:cxn>
                  <a:cxn ang="0">
                    <a:pos x="T8" y="T9"/>
                  </a:cxn>
                  <a:cxn ang="0">
                    <a:pos x="T10" y="T11"/>
                  </a:cxn>
                </a:cxnLst>
                <a:rect l="0" t="0" r="r" b="b"/>
                <a:pathLst>
                  <a:path w="17" h="17">
                    <a:moveTo>
                      <a:pt x="14" y="0"/>
                    </a:moveTo>
                    <a:cubicBezTo>
                      <a:pt x="10" y="2"/>
                      <a:pt x="6" y="3"/>
                      <a:pt x="3" y="4"/>
                    </a:cubicBezTo>
                    <a:cubicBezTo>
                      <a:pt x="1" y="5"/>
                      <a:pt x="0" y="8"/>
                      <a:pt x="0" y="11"/>
                    </a:cubicBezTo>
                    <a:cubicBezTo>
                      <a:pt x="1" y="12"/>
                      <a:pt x="2" y="14"/>
                      <a:pt x="3" y="15"/>
                    </a:cubicBezTo>
                    <a:cubicBezTo>
                      <a:pt x="6" y="16"/>
                      <a:pt x="11" y="17"/>
                      <a:pt x="17" y="17"/>
                    </a:cubicBezTo>
                    <a:lnTo>
                      <a:pt x="1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76" name="Freeform 346">
                <a:extLst>
                  <a:ext uri="{FF2B5EF4-FFF2-40B4-BE49-F238E27FC236}">
                    <a16:creationId xmlns:a16="http://schemas.microsoft.com/office/drawing/2014/main" id="{BA95EB74-1F9F-4376-85A9-EBAF1A7F04A5}"/>
                  </a:ext>
                </a:extLst>
              </p:cNvPr>
              <p:cNvSpPr>
                <a:spLocks/>
              </p:cNvSpPr>
              <p:nvPr/>
            </p:nvSpPr>
            <p:spPr bwMode="auto">
              <a:xfrm>
                <a:off x="4165600" y="2660651"/>
                <a:ext cx="50800" cy="57150"/>
              </a:xfrm>
              <a:custGeom>
                <a:avLst/>
                <a:gdLst>
                  <a:gd name="T0" fmla="*/ 14 w 15"/>
                  <a:gd name="T1" fmla="*/ 4 h 17"/>
                  <a:gd name="T2" fmla="*/ 3 w 15"/>
                  <a:gd name="T3" fmla="*/ 0 h 17"/>
                  <a:gd name="T4" fmla="*/ 0 w 15"/>
                  <a:gd name="T5" fmla="*/ 17 h 17"/>
                  <a:gd name="T6" fmla="*/ 6 w 15"/>
                  <a:gd name="T7" fmla="*/ 16 h 17"/>
                  <a:gd name="T8" fmla="*/ 15 w 15"/>
                  <a:gd name="T9" fmla="*/ 6 h 17"/>
                  <a:gd name="T10" fmla="*/ 14 w 15"/>
                  <a:gd name="T11" fmla="*/ 4 h 17"/>
                </a:gdLst>
                <a:ahLst/>
                <a:cxnLst>
                  <a:cxn ang="0">
                    <a:pos x="T0" y="T1"/>
                  </a:cxn>
                  <a:cxn ang="0">
                    <a:pos x="T2" y="T3"/>
                  </a:cxn>
                  <a:cxn ang="0">
                    <a:pos x="T4" y="T5"/>
                  </a:cxn>
                  <a:cxn ang="0">
                    <a:pos x="T6" y="T7"/>
                  </a:cxn>
                  <a:cxn ang="0">
                    <a:pos x="T8" y="T9"/>
                  </a:cxn>
                  <a:cxn ang="0">
                    <a:pos x="T10" y="T11"/>
                  </a:cxn>
                </a:cxnLst>
                <a:rect l="0" t="0" r="r" b="b"/>
                <a:pathLst>
                  <a:path w="15" h="17">
                    <a:moveTo>
                      <a:pt x="14" y="4"/>
                    </a:moveTo>
                    <a:cubicBezTo>
                      <a:pt x="11" y="3"/>
                      <a:pt x="7" y="2"/>
                      <a:pt x="3" y="0"/>
                    </a:cubicBezTo>
                    <a:cubicBezTo>
                      <a:pt x="0" y="17"/>
                      <a:pt x="0" y="17"/>
                      <a:pt x="0" y="17"/>
                    </a:cubicBezTo>
                    <a:cubicBezTo>
                      <a:pt x="2" y="17"/>
                      <a:pt x="4" y="17"/>
                      <a:pt x="6" y="16"/>
                    </a:cubicBezTo>
                    <a:cubicBezTo>
                      <a:pt x="9" y="12"/>
                      <a:pt x="12" y="9"/>
                      <a:pt x="15" y="6"/>
                    </a:cubicBezTo>
                    <a:cubicBezTo>
                      <a:pt x="15" y="5"/>
                      <a:pt x="15" y="5"/>
                      <a:pt x="14"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77" name="Freeform 347">
                <a:extLst>
                  <a:ext uri="{FF2B5EF4-FFF2-40B4-BE49-F238E27FC236}">
                    <a16:creationId xmlns:a16="http://schemas.microsoft.com/office/drawing/2014/main" id="{ACE215B1-D300-4551-A251-E3917EBEA660}"/>
                  </a:ext>
                </a:extLst>
              </p:cNvPr>
              <p:cNvSpPr>
                <a:spLocks/>
              </p:cNvSpPr>
              <p:nvPr/>
            </p:nvSpPr>
            <p:spPr bwMode="auto">
              <a:xfrm>
                <a:off x="4300538" y="2517776"/>
                <a:ext cx="41275" cy="68263"/>
              </a:xfrm>
              <a:custGeom>
                <a:avLst/>
                <a:gdLst>
                  <a:gd name="T0" fmla="*/ 10 w 12"/>
                  <a:gd name="T1" fmla="*/ 14 h 20"/>
                  <a:gd name="T2" fmla="*/ 12 w 12"/>
                  <a:gd name="T3" fmla="*/ 7 h 20"/>
                  <a:gd name="T4" fmla="*/ 6 w 12"/>
                  <a:gd name="T5" fmla="*/ 0 h 20"/>
                  <a:gd name="T6" fmla="*/ 0 w 12"/>
                  <a:gd name="T7" fmla="*/ 7 h 20"/>
                  <a:gd name="T8" fmla="*/ 3 w 12"/>
                  <a:gd name="T9" fmla="*/ 14 h 20"/>
                  <a:gd name="T10" fmla="*/ 3 w 12"/>
                  <a:gd name="T11" fmla="*/ 16 h 20"/>
                  <a:gd name="T12" fmla="*/ 6 w 12"/>
                  <a:gd name="T13" fmla="*/ 20 h 20"/>
                  <a:gd name="T14" fmla="*/ 10 w 12"/>
                  <a:gd name="T15" fmla="*/ 16 h 20"/>
                  <a:gd name="T16" fmla="*/ 10 w 12"/>
                  <a:gd name="T17" fmla="*/ 14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0">
                    <a:moveTo>
                      <a:pt x="10" y="14"/>
                    </a:moveTo>
                    <a:cubicBezTo>
                      <a:pt x="11" y="12"/>
                      <a:pt x="12" y="9"/>
                      <a:pt x="12" y="7"/>
                    </a:cubicBezTo>
                    <a:cubicBezTo>
                      <a:pt x="12" y="3"/>
                      <a:pt x="10" y="0"/>
                      <a:pt x="6" y="0"/>
                    </a:cubicBezTo>
                    <a:cubicBezTo>
                      <a:pt x="3" y="0"/>
                      <a:pt x="0" y="3"/>
                      <a:pt x="0" y="7"/>
                    </a:cubicBezTo>
                    <a:cubicBezTo>
                      <a:pt x="0" y="9"/>
                      <a:pt x="1" y="12"/>
                      <a:pt x="3" y="14"/>
                    </a:cubicBezTo>
                    <a:cubicBezTo>
                      <a:pt x="3" y="16"/>
                      <a:pt x="3" y="16"/>
                      <a:pt x="3" y="16"/>
                    </a:cubicBezTo>
                    <a:cubicBezTo>
                      <a:pt x="3" y="16"/>
                      <a:pt x="6" y="20"/>
                      <a:pt x="6" y="20"/>
                    </a:cubicBezTo>
                    <a:cubicBezTo>
                      <a:pt x="7" y="20"/>
                      <a:pt x="10" y="16"/>
                      <a:pt x="10" y="16"/>
                    </a:cubicBezTo>
                    <a:lnTo>
                      <a:pt x="1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78" name="Freeform 348">
                <a:extLst>
                  <a:ext uri="{FF2B5EF4-FFF2-40B4-BE49-F238E27FC236}">
                    <a16:creationId xmlns:a16="http://schemas.microsoft.com/office/drawing/2014/main" id="{67698413-696B-49E4-8B46-013AF22C6598}"/>
                  </a:ext>
                </a:extLst>
              </p:cNvPr>
              <p:cNvSpPr>
                <a:spLocks/>
              </p:cNvSpPr>
              <p:nvPr/>
            </p:nvSpPr>
            <p:spPr bwMode="auto">
              <a:xfrm>
                <a:off x="4318000" y="2586039"/>
                <a:ext cx="9525" cy="33338"/>
              </a:xfrm>
              <a:custGeom>
                <a:avLst/>
                <a:gdLst>
                  <a:gd name="T0" fmla="*/ 2 w 3"/>
                  <a:gd name="T1" fmla="*/ 0 h 10"/>
                  <a:gd name="T2" fmla="*/ 1 w 3"/>
                  <a:gd name="T3" fmla="*/ 0 h 10"/>
                  <a:gd name="T4" fmla="*/ 0 w 3"/>
                  <a:gd name="T5" fmla="*/ 2 h 10"/>
                  <a:gd name="T6" fmla="*/ 0 w 3"/>
                  <a:gd name="T7" fmla="*/ 2 h 10"/>
                  <a:gd name="T8" fmla="*/ 1 w 3"/>
                  <a:gd name="T9" fmla="*/ 4 h 10"/>
                  <a:gd name="T10" fmla="*/ 0 w 3"/>
                  <a:gd name="T11" fmla="*/ 10 h 10"/>
                  <a:gd name="T12" fmla="*/ 3 w 3"/>
                  <a:gd name="T13" fmla="*/ 10 h 10"/>
                  <a:gd name="T14" fmla="*/ 2 w 3"/>
                  <a:gd name="T15" fmla="*/ 4 h 10"/>
                  <a:gd name="T16" fmla="*/ 3 w 3"/>
                  <a:gd name="T17" fmla="*/ 2 h 10"/>
                  <a:gd name="T18" fmla="*/ 3 w 3"/>
                  <a:gd name="T19" fmla="*/ 2 h 10"/>
                  <a:gd name="T20" fmla="*/ 2 w 3"/>
                  <a:gd name="T21"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 h="10">
                    <a:moveTo>
                      <a:pt x="2" y="0"/>
                    </a:moveTo>
                    <a:cubicBezTo>
                      <a:pt x="1" y="0"/>
                      <a:pt x="1" y="0"/>
                      <a:pt x="1" y="0"/>
                    </a:cubicBezTo>
                    <a:cubicBezTo>
                      <a:pt x="0" y="2"/>
                      <a:pt x="0" y="2"/>
                      <a:pt x="0" y="2"/>
                    </a:cubicBezTo>
                    <a:cubicBezTo>
                      <a:pt x="0" y="2"/>
                      <a:pt x="0" y="2"/>
                      <a:pt x="0" y="2"/>
                    </a:cubicBezTo>
                    <a:cubicBezTo>
                      <a:pt x="1" y="4"/>
                      <a:pt x="1" y="4"/>
                      <a:pt x="1" y="4"/>
                    </a:cubicBezTo>
                    <a:cubicBezTo>
                      <a:pt x="0" y="5"/>
                      <a:pt x="0" y="7"/>
                      <a:pt x="0" y="10"/>
                    </a:cubicBezTo>
                    <a:cubicBezTo>
                      <a:pt x="3" y="10"/>
                      <a:pt x="3" y="10"/>
                      <a:pt x="3" y="10"/>
                    </a:cubicBezTo>
                    <a:cubicBezTo>
                      <a:pt x="3" y="7"/>
                      <a:pt x="2" y="5"/>
                      <a:pt x="2" y="4"/>
                    </a:cubicBezTo>
                    <a:cubicBezTo>
                      <a:pt x="3" y="2"/>
                      <a:pt x="3" y="2"/>
                      <a:pt x="3" y="2"/>
                    </a:cubicBezTo>
                    <a:cubicBezTo>
                      <a:pt x="3" y="2"/>
                      <a:pt x="3" y="2"/>
                      <a:pt x="3" y="2"/>
                    </a:cubicBezTo>
                    <a:lnTo>
                      <a:pt x="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79" name="Freeform 349">
                <a:extLst>
                  <a:ext uri="{FF2B5EF4-FFF2-40B4-BE49-F238E27FC236}">
                    <a16:creationId xmlns:a16="http://schemas.microsoft.com/office/drawing/2014/main" id="{A22353EC-7C1F-4761-A8DF-6FAEE47B8B6C}"/>
                  </a:ext>
                </a:extLst>
              </p:cNvPr>
              <p:cNvSpPr>
                <a:spLocks/>
              </p:cNvSpPr>
              <p:nvPr/>
            </p:nvSpPr>
            <p:spPr bwMode="auto">
              <a:xfrm>
                <a:off x="4267200" y="2576514"/>
                <a:ext cx="47625" cy="42863"/>
              </a:xfrm>
              <a:custGeom>
                <a:avLst/>
                <a:gdLst>
                  <a:gd name="T0" fmla="*/ 3 w 14"/>
                  <a:gd name="T1" fmla="*/ 4 h 13"/>
                  <a:gd name="T2" fmla="*/ 0 w 14"/>
                  <a:gd name="T3" fmla="*/ 11 h 13"/>
                  <a:gd name="T4" fmla="*/ 14 w 14"/>
                  <a:gd name="T5" fmla="*/ 13 h 13"/>
                  <a:gd name="T6" fmla="*/ 12 w 14"/>
                  <a:gd name="T7" fmla="*/ 0 h 13"/>
                  <a:gd name="T8" fmla="*/ 3 w 14"/>
                  <a:gd name="T9" fmla="*/ 4 h 13"/>
                </a:gdLst>
                <a:ahLst/>
                <a:cxnLst>
                  <a:cxn ang="0">
                    <a:pos x="T0" y="T1"/>
                  </a:cxn>
                  <a:cxn ang="0">
                    <a:pos x="T2" y="T3"/>
                  </a:cxn>
                  <a:cxn ang="0">
                    <a:pos x="T4" y="T5"/>
                  </a:cxn>
                  <a:cxn ang="0">
                    <a:pos x="T6" y="T7"/>
                  </a:cxn>
                  <a:cxn ang="0">
                    <a:pos x="T8" y="T9"/>
                  </a:cxn>
                </a:cxnLst>
                <a:rect l="0" t="0" r="r" b="b"/>
                <a:pathLst>
                  <a:path w="14" h="13">
                    <a:moveTo>
                      <a:pt x="3" y="4"/>
                    </a:moveTo>
                    <a:cubicBezTo>
                      <a:pt x="0" y="5"/>
                      <a:pt x="0" y="10"/>
                      <a:pt x="0" y="11"/>
                    </a:cubicBezTo>
                    <a:cubicBezTo>
                      <a:pt x="0" y="12"/>
                      <a:pt x="5" y="13"/>
                      <a:pt x="14" y="13"/>
                    </a:cubicBezTo>
                    <a:cubicBezTo>
                      <a:pt x="12" y="0"/>
                      <a:pt x="12" y="0"/>
                      <a:pt x="12" y="0"/>
                    </a:cubicBezTo>
                    <a:cubicBezTo>
                      <a:pt x="8" y="2"/>
                      <a:pt x="5" y="3"/>
                      <a:pt x="3"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80" name="Freeform 350">
                <a:extLst>
                  <a:ext uri="{FF2B5EF4-FFF2-40B4-BE49-F238E27FC236}">
                    <a16:creationId xmlns:a16="http://schemas.microsoft.com/office/drawing/2014/main" id="{40060012-08C9-4438-B30F-824F0D338463}"/>
                  </a:ext>
                </a:extLst>
              </p:cNvPr>
              <p:cNvSpPr>
                <a:spLocks/>
              </p:cNvSpPr>
              <p:nvPr/>
            </p:nvSpPr>
            <p:spPr bwMode="auto">
              <a:xfrm>
                <a:off x="4332288" y="2576514"/>
                <a:ext cx="46038" cy="42863"/>
              </a:xfrm>
              <a:custGeom>
                <a:avLst/>
                <a:gdLst>
                  <a:gd name="T0" fmla="*/ 14 w 14"/>
                  <a:gd name="T1" fmla="*/ 11 h 13"/>
                  <a:gd name="T2" fmla="*/ 11 w 14"/>
                  <a:gd name="T3" fmla="*/ 4 h 13"/>
                  <a:gd name="T4" fmla="*/ 2 w 14"/>
                  <a:gd name="T5" fmla="*/ 0 h 13"/>
                  <a:gd name="T6" fmla="*/ 0 w 14"/>
                  <a:gd name="T7" fmla="*/ 13 h 13"/>
                  <a:gd name="T8" fmla="*/ 14 w 14"/>
                  <a:gd name="T9" fmla="*/ 11 h 13"/>
                </a:gdLst>
                <a:ahLst/>
                <a:cxnLst>
                  <a:cxn ang="0">
                    <a:pos x="T0" y="T1"/>
                  </a:cxn>
                  <a:cxn ang="0">
                    <a:pos x="T2" y="T3"/>
                  </a:cxn>
                  <a:cxn ang="0">
                    <a:pos x="T4" y="T5"/>
                  </a:cxn>
                  <a:cxn ang="0">
                    <a:pos x="T6" y="T7"/>
                  </a:cxn>
                  <a:cxn ang="0">
                    <a:pos x="T8" y="T9"/>
                  </a:cxn>
                </a:cxnLst>
                <a:rect l="0" t="0" r="r" b="b"/>
                <a:pathLst>
                  <a:path w="14" h="13">
                    <a:moveTo>
                      <a:pt x="14" y="11"/>
                    </a:moveTo>
                    <a:cubicBezTo>
                      <a:pt x="14" y="10"/>
                      <a:pt x="13" y="5"/>
                      <a:pt x="11" y="4"/>
                    </a:cubicBezTo>
                    <a:cubicBezTo>
                      <a:pt x="9" y="3"/>
                      <a:pt x="6" y="2"/>
                      <a:pt x="2" y="0"/>
                    </a:cubicBezTo>
                    <a:cubicBezTo>
                      <a:pt x="0" y="13"/>
                      <a:pt x="0" y="13"/>
                      <a:pt x="0" y="13"/>
                    </a:cubicBezTo>
                    <a:cubicBezTo>
                      <a:pt x="9" y="13"/>
                      <a:pt x="14" y="12"/>
                      <a:pt x="14"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81" name="Freeform 351">
                <a:extLst>
                  <a:ext uri="{FF2B5EF4-FFF2-40B4-BE49-F238E27FC236}">
                    <a16:creationId xmlns:a16="http://schemas.microsoft.com/office/drawing/2014/main" id="{76DF306E-969E-4AB6-B753-05803781D0E7}"/>
                  </a:ext>
                </a:extLst>
              </p:cNvPr>
              <p:cNvSpPr>
                <a:spLocks/>
              </p:cNvSpPr>
              <p:nvPr/>
            </p:nvSpPr>
            <p:spPr bwMode="auto">
              <a:xfrm>
                <a:off x="4237038" y="2490789"/>
                <a:ext cx="173038" cy="160338"/>
              </a:xfrm>
              <a:custGeom>
                <a:avLst/>
                <a:gdLst>
                  <a:gd name="T0" fmla="*/ 5 w 51"/>
                  <a:gd name="T1" fmla="*/ 29 h 47"/>
                  <a:gd name="T2" fmla="*/ 4 w 51"/>
                  <a:gd name="T3" fmla="*/ 25 h 47"/>
                  <a:gd name="T4" fmla="*/ 25 w 51"/>
                  <a:gd name="T5" fmla="*/ 4 h 47"/>
                  <a:gd name="T6" fmla="*/ 46 w 51"/>
                  <a:gd name="T7" fmla="*/ 25 h 47"/>
                  <a:gd name="T8" fmla="*/ 33 w 51"/>
                  <a:gd name="T9" fmla="*/ 45 h 47"/>
                  <a:gd name="T10" fmla="*/ 39 w 51"/>
                  <a:gd name="T11" fmla="*/ 47 h 47"/>
                  <a:gd name="T12" fmla="*/ 51 w 51"/>
                  <a:gd name="T13" fmla="*/ 25 h 47"/>
                  <a:gd name="T14" fmla="*/ 25 w 51"/>
                  <a:gd name="T15" fmla="*/ 0 h 47"/>
                  <a:gd name="T16" fmla="*/ 0 w 51"/>
                  <a:gd name="T17" fmla="*/ 24 h 47"/>
                  <a:gd name="T18" fmla="*/ 5 w 51"/>
                  <a:gd name="T19" fmla="*/ 29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47">
                    <a:moveTo>
                      <a:pt x="5" y="29"/>
                    </a:moveTo>
                    <a:cubicBezTo>
                      <a:pt x="4" y="28"/>
                      <a:pt x="4" y="27"/>
                      <a:pt x="4" y="25"/>
                    </a:cubicBezTo>
                    <a:cubicBezTo>
                      <a:pt x="4" y="14"/>
                      <a:pt x="14" y="4"/>
                      <a:pt x="25" y="4"/>
                    </a:cubicBezTo>
                    <a:cubicBezTo>
                      <a:pt x="37" y="4"/>
                      <a:pt x="46" y="14"/>
                      <a:pt x="46" y="25"/>
                    </a:cubicBezTo>
                    <a:cubicBezTo>
                      <a:pt x="46" y="34"/>
                      <a:pt x="41" y="42"/>
                      <a:pt x="33" y="45"/>
                    </a:cubicBezTo>
                    <a:cubicBezTo>
                      <a:pt x="35" y="45"/>
                      <a:pt x="37" y="46"/>
                      <a:pt x="39" y="47"/>
                    </a:cubicBezTo>
                    <a:cubicBezTo>
                      <a:pt x="46" y="42"/>
                      <a:pt x="51" y="34"/>
                      <a:pt x="51" y="25"/>
                    </a:cubicBezTo>
                    <a:cubicBezTo>
                      <a:pt x="51" y="11"/>
                      <a:pt x="39" y="0"/>
                      <a:pt x="25" y="0"/>
                    </a:cubicBezTo>
                    <a:cubicBezTo>
                      <a:pt x="12" y="0"/>
                      <a:pt x="1" y="11"/>
                      <a:pt x="0" y="24"/>
                    </a:cubicBezTo>
                    <a:cubicBezTo>
                      <a:pt x="2" y="26"/>
                      <a:pt x="3" y="27"/>
                      <a:pt x="5"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82" name="Freeform 352">
                <a:extLst>
                  <a:ext uri="{FF2B5EF4-FFF2-40B4-BE49-F238E27FC236}">
                    <a16:creationId xmlns:a16="http://schemas.microsoft.com/office/drawing/2014/main" id="{62D4CA80-243B-43F3-B060-29F4589B9BEE}"/>
                  </a:ext>
                </a:extLst>
              </p:cNvPr>
              <p:cNvSpPr>
                <a:spLocks/>
              </p:cNvSpPr>
              <p:nvPr/>
            </p:nvSpPr>
            <p:spPr bwMode="auto">
              <a:xfrm>
                <a:off x="4270375" y="2627314"/>
                <a:ext cx="26988" cy="19050"/>
              </a:xfrm>
              <a:custGeom>
                <a:avLst/>
                <a:gdLst>
                  <a:gd name="T0" fmla="*/ 0 w 8"/>
                  <a:gd name="T1" fmla="*/ 0 h 6"/>
                  <a:gd name="T2" fmla="*/ 1 w 8"/>
                  <a:gd name="T3" fmla="*/ 6 h 6"/>
                  <a:gd name="T4" fmla="*/ 8 w 8"/>
                  <a:gd name="T5" fmla="*/ 5 h 6"/>
                  <a:gd name="T6" fmla="*/ 0 w 8"/>
                  <a:gd name="T7" fmla="*/ 0 h 6"/>
                </a:gdLst>
                <a:ahLst/>
                <a:cxnLst>
                  <a:cxn ang="0">
                    <a:pos x="T0" y="T1"/>
                  </a:cxn>
                  <a:cxn ang="0">
                    <a:pos x="T2" y="T3"/>
                  </a:cxn>
                  <a:cxn ang="0">
                    <a:pos x="T4" y="T5"/>
                  </a:cxn>
                  <a:cxn ang="0">
                    <a:pos x="T6" y="T7"/>
                  </a:cxn>
                </a:cxnLst>
                <a:rect l="0" t="0" r="r" b="b"/>
                <a:pathLst>
                  <a:path w="8" h="6">
                    <a:moveTo>
                      <a:pt x="0" y="0"/>
                    </a:moveTo>
                    <a:cubicBezTo>
                      <a:pt x="1" y="2"/>
                      <a:pt x="1" y="4"/>
                      <a:pt x="1" y="6"/>
                    </a:cubicBezTo>
                    <a:cubicBezTo>
                      <a:pt x="3" y="6"/>
                      <a:pt x="6" y="5"/>
                      <a:pt x="8" y="5"/>
                    </a:cubicBezTo>
                    <a:cubicBezTo>
                      <a:pt x="5" y="4"/>
                      <a:pt x="2" y="2"/>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83" name="Freeform 353">
                <a:extLst>
                  <a:ext uri="{FF2B5EF4-FFF2-40B4-BE49-F238E27FC236}">
                    <a16:creationId xmlns:a16="http://schemas.microsoft.com/office/drawing/2014/main" id="{15256D56-5DD3-4FAA-A9C7-35FEE0CEE7F9}"/>
                  </a:ext>
                </a:extLst>
              </p:cNvPr>
              <p:cNvSpPr>
                <a:spLocks/>
              </p:cNvSpPr>
              <p:nvPr/>
            </p:nvSpPr>
            <p:spPr bwMode="auto">
              <a:xfrm>
                <a:off x="4046538" y="2555876"/>
                <a:ext cx="217488" cy="212725"/>
              </a:xfrm>
              <a:custGeom>
                <a:avLst/>
                <a:gdLst>
                  <a:gd name="T0" fmla="*/ 32 w 64"/>
                  <a:gd name="T1" fmla="*/ 0 h 63"/>
                  <a:gd name="T2" fmla="*/ 0 w 64"/>
                  <a:gd name="T3" fmla="*/ 31 h 63"/>
                  <a:gd name="T4" fmla="*/ 32 w 64"/>
                  <a:gd name="T5" fmla="*/ 63 h 63"/>
                  <a:gd name="T6" fmla="*/ 34 w 64"/>
                  <a:gd name="T7" fmla="*/ 63 h 63"/>
                  <a:gd name="T8" fmla="*/ 36 w 64"/>
                  <a:gd name="T9" fmla="*/ 57 h 63"/>
                  <a:gd name="T10" fmla="*/ 32 w 64"/>
                  <a:gd name="T11" fmla="*/ 58 h 63"/>
                  <a:gd name="T12" fmla="*/ 6 w 64"/>
                  <a:gd name="T13" fmla="*/ 31 h 63"/>
                  <a:gd name="T14" fmla="*/ 32 w 64"/>
                  <a:gd name="T15" fmla="*/ 5 h 63"/>
                  <a:gd name="T16" fmla="*/ 58 w 64"/>
                  <a:gd name="T17" fmla="*/ 31 h 63"/>
                  <a:gd name="T18" fmla="*/ 64 w 64"/>
                  <a:gd name="T19" fmla="*/ 29 h 63"/>
                  <a:gd name="T20" fmla="*/ 32 w 64"/>
                  <a:gd name="T21"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4" h="63">
                    <a:moveTo>
                      <a:pt x="32" y="0"/>
                    </a:moveTo>
                    <a:cubicBezTo>
                      <a:pt x="14" y="0"/>
                      <a:pt x="0" y="14"/>
                      <a:pt x="0" y="31"/>
                    </a:cubicBezTo>
                    <a:cubicBezTo>
                      <a:pt x="0" y="49"/>
                      <a:pt x="14" y="63"/>
                      <a:pt x="32" y="63"/>
                    </a:cubicBezTo>
                    <a:cubicBezTo>
                      <a:pt x="33" y="63"/>
                      <a:pt x="34" y="63"/>
                      <a:pt x="34" y="63"/>
                    </a:cubicBezTo>
                    <a:cubicBezTo>
                      <a:pt x="35" y="61"/>
                      <a:pt x="35" y="59"/>
                      <a:pt x="36" y="57"/>
                    </a:cubicBezTo>
                    <a:cubicBezTo>
                      <a:pt x="35" y="57"/>
                      <a:pt x="33" y="58"/>
                      <a:pt x="32" y="58"/>
                    </a:cubicBezTo>
                    <a:cubicBezTo>
                      <a:pt x="17" y="58"/>
                      <a:pt x="6" y="46"/>
                      <a:pt x="6" y="31"/>
                    </a:cubicBezTo>
                    <a:cubicBezTo>
                      <a:pt x="6" y="17"/>
                      <a:pt x="17" y="5"/>
                      <a:pt x="32" y="5"/>
                    </a:cubicBezTo>
                    <a:cubicBezTo>
                      <a:pt x="46" y="5"/>
                      <a:pt x="58" y="17"/>
                      <a:pt x="58" y="31"/>
                    </a:cubicBezTo>
                    <a:cubicBezTo>
                      <a:pt x="60" y="30"/>
                      <a:pt x="62" y="30"/>
                      <a:pt x="64" y="29"/>
                    </a:cubicBezTo>
                    <a:cubicBezTo>
                      <a:pt x="62" y="12"/>
                      <a:pt x="49" y="0"/>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84" name="Freeform 354">
                <a:extLst>
                  <a:ext uri="{FF2B5EF4-FFF2-40B4-BE49-F238E27FC236}">
                    <a16:creationId xmlns:a16="http://schemas.microsoft.com/office/drawing/2014/main" id="{D22D24E9-E5BE-4619-8F85-ECBC0B00EF45}"/>
                  </a:ext>
                </a:extLst>
              </p:cNvPr>
              <p:cNvSpPr>
                <a:spLocks/>
              </p:cNvSpPr>
              <p:nvPr/>
            </p:nvSpPr>
            <p:spPr bwMode="auto">
              <a:xfrm>
                <a:off x="4287838" y="2701926"/>
                <a:ext cx="71438" cy="114300"/>
              </a:xfrm>
              <a:custGeom>
                <a:avLst/>
                <a:gdLst>
                  <a:gd name="T0" fmla="*/ 17 w 21"/>
                  <a:gd name="T1" fmla="*/ 24 h 34"/>
                  <a:gd name="T2" fmla="*/ 21 w 21"/>
                  <a:gd name="T3" fmla="*/ 12 h 34"/>
                  <a:gd name="T4" fmla="*/ 10 w 21"/>
                  <a:gd name="T5" fmla="*/ 0 h 34"/>
                  <a:gd name="T6" fmla="*/ 0 w 21"/>
                  <a:gd name="T7" fmla="*/ 12 h 34"/>
                  <a:gd name="T8" fmla="*/ 4 w 21"/>
                  <a:gd name="T9" fmla="*/ 24 h 34"/>
                  <a:gd name="T10" fmla="*/ 4 w 21"/>
                  <a:gd name="T11" fmla="*/ 28 h 34"/>
                  <a:gd name="T12" fmla="*/ 10 w 21"/>
                  <a:gd name="T13" fmla="*/ 34 h 34"/>
                  <a:gd name="T14" fmla="*/ 17 w 21"/>
                  <a:gd name="T15" fmla="*/ 28 h 34"/>
                  <a:gd name="T16" fmla="*/ 17 w 21"/>
                  <a:gd name="T17" fmla="*/ 2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34">
                    <a:moveTo>
                      <a:pt x="17" y="24"/>
                    </a:moveTo>
                    <a:cubicBezTo>
                      <a:pt x="19" y="21"/>
                      <a:pt x="21" y="16"/>
                      <a:pt x="21" y="12"/>
                    </a:cubicBezTo>
                    <a:cubicBezTo>
                      <a:pt x="21" y="6"/>
                      <a:pt x="16" y="0"/>
                      <a:pt x="10" y="0"/>
                    </a:cubicBezTo>
                    <a:cubicBezTo>
                      <a:pt x="5" y="0"/>
                      <a:pt x="0" y="6"/>
                      <a:pt x="0" y="12"/>
                    </a:cubicBezTo>
                    <a:cubicBezTo>
                      <a:pt x="0" y="16"/>
                      <a:pt x="2" y="21"/>
                      <a:pt x="4" y="24"/>
                    </a:cubicBezTo>
                    <a:cubicBezTo>
                      <a:pt x="4" y="28"/>
                      <a:pt x="4" y="28"/>
                      <a:pt x="4" y="28"/>
                    </a:cubicBezTo>
                    <a:cubicBezTo>
                      <a:pt x="4" y="28"/>
                      <a:pt x="9" y="34"/>
                      <a:pt x="10" y="34"/>
                    </a:cubicBezTo>
                    <a:cubicBezTo>
                      <a:pt x="12" y="34"/>
                      <a:pt x="17" y="28"/>
                      <a:pt x="17" y="28"/>
                    </a:cubicBezTo>
                    <a:lnTo>
                      <a:pt x="17" y="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85" name="Freeform 355">
                <a:extLst>
                  <a:ext uri="{FF2B5EF4-FFF2-40B4-BE49-F238E27FC236}">
                    <a16:creationId xmlns:a16="http://schemas.microsoft.com/office/drawing/2014/main" id="{4F92666C-AC7F-4F66-9C11-1783BD276806}"/>
                  </a:ext>
                </a:extLst>
              </p:cNvPr>
              <p:cNvSpPr>
                <a:spLocks/>
              </p:cNvSpPr>
              <p:nvPr/>
            </p:nvSpPr>
            <p:spPr bwMode="auto">
              <a:xfrm>
                <a:off x="4311650" y="2819401"/>
                <a:ext cx="23813" cy="61913"/>
              </a:xfrm>
              <a:custGeom>
                <a:avLst/>
                <a:gdLst>
                  <a:gd name="T0" fmla="*/ 4 w 7"/>
                  <a:gd name="T1" fmla="*/ 0 h 18"/>
                  <a:gd name="T2" fmla="*/ 3 w 7"/>
                  <a:gd name="T3" fmla="*/ 0 h 18"/>
                  <a:gd name="T4" fmla="*/ 0 w 7"/>
                  <a:gd name="T5" fmla="*/ 3 h 18"/>
                  <a:gd name="T6" fmla="*/ 0 w 7"/>
                  <a:gd name="T7" fmla="*/ 4 h 18"/>
                  <a:gd name="T8" fmla="*/ 2 w 7"/>
                  <a:gd name="T9" fmla="*/ 6 h 18"/>
                  <a:gd name="T10" fmla="*/ 0 w 7"/>
                  <a:gd name="T11" fmla="*/ 18 h 18"/>
                  <a:gd name="T12" fmla="*/ 6 w 7"/>
                  <a:gd name="T13" fmla="*/ 18 h 18"/>
                  <a:gd name="T14" fmla="*/ 4 w 7"/>
                  <a:gd name="T15" fmla="*/ 6 h 18"/>
                  <a:gd name="T16" fmla="*/ 7 w 7"/>
                  <a:gd name="T17" fmla="*/ 4 h 18"/>
                  <a:gd name="T18" fmla="*/ 7 w 7"/>
                  <a:gd name="T19" fmla="*/ 3 h 18"/>
                  <a:gd name="T20" fmla="*/ 4 w 7"/>
                  <a:gd name="T21"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18">
                    <a:moveTo>
                      <a:pt x="4" y="0"/>
                    </a:moveTo>
                    <a:cubicBezTo>
                      <a:pt x="3" y="0"/>
                      <a:pt x="3" y="0"/>
                      <a:pt x="3" y="0"/>
                    </a:cubicBezTo>
                    <a:cubicBezTo>
                      <a:pt x="0" y="3"/>
                      <a:pt x="0" y="3"/>
                      <a:pt x="0" y="3"/>
                    </a:cubicBezTo>
                    <a:cubicBezTo>
                      <a:pt x="0" y="4"/>
                      <a:pt x="0" y="4"/>
                      <a:pt x="0" y="4"/>
                    </a:cubicBezTo>
                    <a:cubicBezTo>
                      <a:pt x="2" y="6"/>
                      <a:pt x="2" y="6"/>
                      <a:pt x="2" y="6"/>
                    </a:cubicBezTo>
                    <a:cubicBezTo>
                      <a:pt x="1" y="8"/>
                      <a:pt x="1" y="12"/>
                      <a:pt x="0" y="18"/>
                    </a:cubicBezTo>
                    <a:cubicBezTo>
                      <a:pt x="6" y="18"/>
                      <a:pt x="6" y="18"/>
                      <a:pt x="6" y="18"/>
                    </a:cubicBezTo>
                    <a:cubicBezTo>
                      <a:pt x="6" y="12"/>
                      <a:pt x="5" y="8"/>
                      <a:pt x="4" y="6"/>
                    </a:cubicBezTo>
                    <a:cubicBezTo>
                      <a:pt x="7" y="4"/>
                      <a:pt x="7" y="4"/>
                      <a:pt x="7" y="4"/>
                    </a:cubicBezTo>
                    <a:cubicBezTo>
                      <a:pt x="7" y="3"/>
                      <a:pt x="7" y="3"/>
                      <a:pt x="7" y="3"/>
                    </a:cubicBezTo>
                    <a:lnTo>
                      <a:pt x="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86" name="Freeform 356">
                <a:extLst>
                  <a:ext uri="{FF2B5EF4-FFF2-40B4-BE49-F238E27FC236}">
                    <a16:creationId xmlns:a16="http://schemas.microsoft.com/office/drawing/2014/main" id="{C017F034-CFD6-4875-8B81-5DDB54CC88E1}"/>
                  </a:ext>
                </a:extLst>
              </p:cNvPr>
              <p:cNvSpPr>
                <a:spLocks/>
              </p:cNvSpPr>
              <p:nvPr/>
            </p:nvSpPr>
            <p:spPr bwMode="auto">
              <a:xfrm>
                <a:off x="4225925" y="2803526"/>
                <a:ext cx="82550" cy="77788"/>
              </a:xfrm>
              <a:custGeom>
                <a:avLst/>
                <a:gdLst>
                  <a:gd name="T0" fmla="*/ 20 w 24"/>
                  <a:gd name="T1" fmla="*/ 0 h 23"/>
                  <a:gd name="T2" fmla="*/ 5 w 24"/>
                  <a:gd name="T3" fmla="*/ 6 h 23"/>
                  <a:gd name="T4" fmla="*/ 0 w 24"/>
                  <a:gd name="T5" fmla="*/ 17 h 23"/>
                  <a:gd name="T6" fmla="*/ 3 w 24"/>
                  <a:gd name="T7" fmla="*/ 20 h 23"/>
                  <a:gd name="T8" fmla="*/ 24 w 24"/>
                  <a:gd name="T9" fmla="*/ 23 h 23"/>
                  <a:gd name="T10" fmla="*/ 20 w 24"/>
                  <a:gd name="T11" fmla="*/ 0 h 23"/>
                </a:gdLst>
                <a:ahLst/>
                <a:cxnLst>
                  <a:cxn ang="0">
                    <a:pos x="T0" y="T1"/>
                  </a:cxn>
                  <a:cxn ang="0">
                    <a:pos x="T2" y="T3"/>
                  </a:cxn>
                  <a:cxn ang="0">
                    <a:pos x="T4" y="T5"/>
                  </a:cxn>
                  <a:cxn ang="0">
                    <a:pos x="T6" y="T7"/>
                  </a:cxn>
                  <a:cxn ang="0">
                    <a:pos x="T8" y="T9"/>
                  </a:cxn>
                  <a:cxn ang="0">
                    <a:pos x="T10" y="T11"/>
                  </a:cxn>
                </a:cxnLst>
                <a:rect l="0" t="0" r="r" b="b"/>
                <a:pathLst>
                  <a:path w="24" h="23">
                    <a:moveTo>
                      <a:pt x="20" y="0"/>
                    </a:moveTo>
                    <a:cubicBezTo>
                      <a:pt x="14" y="3"/>
                      <a:pt x="9" y="4"/>
                      <a:pt x="5" y="6"/>
                    </a:cubicBezTo>
                    <a:cubicBezTo>
                      <a:pt x="1" y="7"/>
                      <a:pt x="1" y="14"/>
                      <a:pt x="0" y="17"/>
                    </a:cubicBezTo>
                    <a:cubicBezTo>
                      <a:pt x="1" y="18"/>
                      <a:pt x="2" y="19"/>
                      <a:pt x="3" y="20"/>
                    </a:cubicBezTo>
                    <a:cubicBezTo>
                      <a:pt x="6" y="22"/>
                      <a:pt x="13" y="23"/>
                      <a:pt x="24" y="23"/>
                    </a:cubicBezTo>
                    <a:lnTo>
                      <a:pt x="2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87" name="Freeform 357">
                <a:extLst>
                  <a:ext uri="{FF2B5EF4-FFF2-40B4-BE49-F238E27FC236}">
                    <a16:creationId xmlns:a16="http://schemas.microsoft.com/office/drawing/2014/main" id="{79ACD731-74F4-4839-A321-D1C3397B62E8}"/>
                  </a:ext>
                </a:extLst>
              </p:cNvPr>
              <p:cNvSpPr>
                <a:spLocks/>
              </p:cNvSpPr>
              <p:nvPr/>
            </p:nvSpPr>
            <p:spPr bwMode="auto">
              <a:xfrm>
                <a:off x="4338638" y="2803526"/>
                <a:ext cx="77788" cy="77788"/>
              </a:xfrm>
              <a:custGeom>
                <a:avLst/>
                <a:gdLst>
                  <a:gd name="T0" fmla="*/ 19 w 23"/>
                  <a:gd name="T1" fmla="*/ 6 h 23"/>
                  <a:gd name="T2" fmla="*/ 4 w 23"/>
                  <a:gd name="T3" fmla="*/ 0 h 23"/>
                  <a:gd name="T4" fmla="*/ 0 w 23"/>
                  <a:gd name="T5" fmla="*/ 23 h 23"/>
                  <a:gd name="T6" fmla="*/ 20 w 23"/>
                  <a:gd name="T7" fmla="*/ 21 h 23"/>
                  <a:gd name="T8" fmla="*/ 23 w 23"/>
                  <a:gd name="T9" fmla="*/ 16 h 23"/>
                  <a:gd name="T10" fmla="*/ 19 w 23"/>
                  <a:gd name="T11" fmla="*/ 6 h 23"/>
                </a:gdLst>
                <a:ahLst/>
                <a:cxnLst>
                  <a:cxn ang="0">
                    <a:pos x="T0" y="T1"/>
                  </a:cxn>
                  <a:cxn ang="0">
                    <a:pos x="T2" y="T3"/>
                  </a:cxn>
                  <a:cxn ang="0">
                    <a:pos x="T4" y="T5"/>
                  </a:cxn>
                  <a:cxn ang="0">
                    <a:pos x="T6" y="T7"/>
                  </a:cxn>
                  <a:cxn ang="0">
                    <a:pos x="T8" y="T9"/>
                  </a:cxn>
                  <a:cxn ang="0">
                    <a:pos x="T10" y="T11"/>
                  </a:cxn>
                </a:cxnLst>
                <a:rect l="0" t="0" r="r" b="b"/>
                <a:pathLst>
                  <a:path w="23" h="23">
                    <a:moveTo>
                      <a:pt x="19" y="6"/>
                    </a:moveTo>
                    <a:cubicBezTo>
                      <a:pt x="15" y="4"/>
                      <a:pt x="10" y="3"/>
                      <a:pt x="4" y="0"/>
                    </a:cubicBezTo>
                    <a:cubicBezTo>
                      <a:pt x="0" y="23"/>
                      <a:pt x="0" y="23"/>
                      <a:pt x="0" y="23"/>
                    </a:cubicBezTo>
                    <a:cubicBezTo>
                      <a:pt x="10" y="23"/>
                      <a:pt x="17" y="22"/>
                      <a:pt x="20" y="21"/>
                    </a:cubicBezTo>
                    <a:cubicBezTo>
                      <a:pt x="21" y="19"/>
                      <a:pt x="22" y="18"/>
                      <a:pt x="23" y="16"/>
                    </a:cubicBezTo>
                    <a:cubicBezTo>
                      <a:pt x="23" y="13"/>
                      <a:pt x="22" y="7"/>
                      <a:pt x="19"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88" name="Freeform 358">
                <a:extLst>
                  <a:ext uri="{FF2B5EF4-FFF2-40B4-BE49-F238E27FC236}">
                    <a16:creationId xmlns:a16="http://schemas.microsoft.com/office/drawing/2014/main" id="{D6985F4B-A9D0-4CDA-9253-179EE4885209}"/>
                  </a:ext>
                </a:extLst>
              </p:cNvPr>
              <p:cNvSpPr>
                <a:spLocks noEditPoints="1"/>
              </p:cNvSpPr>
              <p:nvPr/>
            </p:nvSpPr>
            <p:spPr bwMode="auto">
              <a:xfrm>
                <a:off x="4171950" y="2654301"/>
                <a:ext cx="298450" cy="296863"/>
              </a:xfrm>
              <a:custGeom>
                <a:avLst/>
                <a:gdLst>
                  <a:gd name="T0" fmla="*/ 44 w 88"/>
                  <a:gd name="T1" fmla="*/ 0 h 88"/>
                  <a:gd name="T2" fmla="*/ 0 w 88"/>
                  <a:gd name="T3" fmla="*/ 44 h 88"/>
                  <a:gd name="T4" fmla="*/ 44 w 88"/>
                  <a:gd name="T5" fmla="*/ 88 h 88"/>
                  <a:gd name="T6" fmla="*/ 88 w 88"/>
                  <a:gd name="T7" fmla="*/ 44 h 88"/>
                  <a:gd name="T8" fmla="*/ 44 w 88"/>
                  <a:gd name="T9" fmla="*/ 0 h 88"/>
                  <a:gd name="T10" fmla="*/ 44 w 88"/>
                  <a:gd name="T11" fmla="*/ 81 h 88"/>
                  <a:gd name="T12" fmla="*/ 8 w 88"/>
                  <a:gd name="T13" fmla="*/ 44 h 88"/>
                  <a:gd name="T14" fmla="*/ 44 w 88"/>
                  <a:gd name="T15" fmla="*/ 8 h 88"/>
                  <a:gd name="T16" fmla="*/ 80 w 88"/>
                  <a:gd name="T17" fmla="*/ 44 h 88"/>
                  <a:gd name="T18" fmla="*/ 44 w 88"/>
                  <a:gd name="T19" fmla="*/ 8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88">
                    <a:moveTo>
                      <a:pt x="44" y="0"/>
                    </a:moveTo>
                    <a:cubicBezTo>
                      <a:pt x="20" y="0"/>
                      <a:pt x="0" y="20"/>
                      <a:pt x="0" y="44"/>
                    </a:cubicBezTo>
                    <a:cubicBezTo>
                      <a:pt x="0" y="68"/>
                      <a:pt x="20" y="88"/>
                      <a:pt x="44" y="88"/>
                    </a:cubicBezTo>
                    <a:cubicBezTo>
                      <a:pt x="68" y="88"/>
                      <a:pt x="88" y="68"/>
                      <a:pt x="88" y="44"/>
                    </a:cubicBezTo>
                    <a:cubicBezTo>
                      <a:pt x="88" y="20"/>
                      <a:pt x="68" y="0"/>
                      <a:pt x="44" y="0"/>
                    </a:cubicBezTo>
                    <a:close/>
                    <a:moveTo>
                      <a:pt x="44" y="81"/>
                    </a:moveTo>
                    <a:cubicBezTo>
                      <a:pt x="24" y="81"/>
                      <a:pt x="8" y="64"/>
                      <a:pt x="8" y="44"/>
                    </a:cubicBezTo>
                    <a:cubicBezTo>
                      <a:pt x="8" y="24"/>
                      <a:pt x="24" y="8"/>
                      <a:pt x="44" y="8"/>
                    </a:cubicBezTo>
                    <a:cubicBezTo>
                      <a:pt x="64" y="8"/>
                      <a:pt x="80" y="24"/>
                      <a:pt x="80" y="44"/>
                    </a:cubicBezTo>
                    <a:cubicBezTo>
                      <a:pt x="80" y="64"/>
                      <a:pt x="64" y="81"/>
                      <a:pt x="44" y="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grpSp>
        <p:sp>
          <p:nvSpPr>
            <p:cNvPr id="48" name="Arrow: Right 189">
              <a:extLst>
                <a:ext uri="{FF2B5EF4-FFF2-40B4-BE49-F238E27FC236}">
                  <a16:creationId xmlns:a16="http://schemas.microsoft.com/office/drawing/2014/main" id="{273C81D1-2A52-497B-A6C5-7E477960C9BE}"/>
                </a:ext>
              </a:extLst>
            </p:cNvPr>
            <p:cNvSpPr/>
            <p:nvPr/>
          </p:nvSpPr>
          <p:spPr>
            <a:xfrm>
              <a:off x="3692192" y="3528562"/>
              <a:ext cx="1501830" cy="198576"/>
            </a:xfrm>
            <a:prstGeom prst="rightArrow">
              <a:avLst>
                <a:gd name="adj1" fmla="val 100000"/>
                <a:gd name="adj2" fmla="val 25016"/>
              </a:avLst>
            </a:prstGeom>
            <a:noFill/>
            <a:ln w="12700" cap="flat" cmpd="sng" algn="ctr">
              <a:solidFill>
                <a:srgbClr val="0C419A"/>
              </a:solidFill>
              <a:prstDash val="solid"/>
              <a:miter lim="800000"/>
            </a:ln>
            <a:effectLst/>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900" b="1" i="1" u="none" strike="noStrike" kern="1200" cap="none" spc="0" normalizeH="0" baseline="0" noProof="0" dirty="0">
                  <a:ln>
                    <a:noFill/>
                  </a:ln>
                  <a:solidFill>
                    <a:srgbClr val="6F7072"/>
                  </a:solidFill>
                  <a:effectLst/>
                  <a:uLnTx/>
                  <a:uFillTx/>
                  <a:latin typeface="+mj-lt"/>
                  <a:ea typeface="+mn-ea"/>
                  <a:cs typeface="Arial" panose="020B0604020202020204" pitchFamily="34" charset="0"/>
                </a:rPr>
                <a:t>A partir de début Octobre</a:t>
              </a:r>
            </a:p>
          </p:txBody>
        </p:sp>
        <p:cxnSp>
          <p:nvCxnSpPr>
            <p:cNvPr id="49" name="Straight Arrow Connector 29">
              <a:extLst>
                <a:ext uri="{FF2B5EF4-FFF2-40B4-BE49-F238E27FC236}">
                  <a16:creationId xmlns:a16="http://schemas.microsoft.com/office/drawing/2014/main" id="{08B67331-75FA-4632-81AE-EBDCA02489DA}"/>
                </a:ext>
              </a:extLst>
            </p:cNvPr>
            <p:cNvCxnSpPr>
              <a:cxnSpLocks/>
            </p:cNvCxnSpPr>
            <p:nvPr/>
          </p:nvCxnSpPr>
          <p:spPr bwMode="auto">
            <a:xfrm>
              <a:off x="6139494" y="3421106"/>
              <a:ext cx="1721295" cy="10097"/>
            </a:xfrm>
            <a:prstGeom prst="straightConnector1">
              <a:avLst/>
            </a:prstGeom>
            <a:noFill/>
            <a:ln w="19050" algn="ctr">
              <a:solidFill>
                <a:schemeClr val="accent6"/>
              </a:solidFill>
              <a:miter lim="800000"/>
              <a:headEnd/>
              <a:tailEnd type="triangle" w="med" len="med"/>
            </a:ln>
            <a:extLst>
              <a:ext uri="{909E8E84-426E-40DD-AFC4-6F175D3DCCD1}">
                <a14:hiddenFill xmlns:a14="http://schemas.microsoft.com/office/drawing/2010/main">
                  <a:noFill/>
                </a14:hiddenFill>
              </a:ext>
            </a:extLst>
          </p:spPr>
        </p:cxnSp>
        <p:sp>
          <p:nvSpPr>
            <p:cNvPr id="50" name="Rectangle 49">
              <a:extLst>
                <a:ext uri="{FF2B5EF4-FFF2-40B4-BE49-F238E27FC236}">
                  <a16:creationId xmlns:a16="http://schemas.microsoft.com/office/drawing/2014/main" id="{C30C3FAA-406B-4513-8EBF-FBD41A71B485}"/>
                </a:ext>
              </a:extLst>
            </p:cNvPr>
            <p:cNvSpPr/>
            <p:nvPr/>
          </p:nvSpPr>
          <p:spPr>
            <a:xfrm>
              <a:off x="6120611" y="3177448"/>
              <a:ext cx="947526" cy="269788"/>
            </a:xfrm>
            <a:prstGeom prst="rect">
              <a:avLst/>
            </a:prstGeom>
          </p:spPr>
          <p:txBody>
            <a:bodyPr wrap="square" lIns="36000" anchor="ctr">
              <a:spAutoFit/>
            </a:bodyPr>
            <a:lstStyle/>
            <a:p>
              <a:pPr eaLnBrk="1" fontAlgn="auto" hangingPunct="1">
                <a:spcBef>
                  <a:spcPts val="0"/>
                </a:spcBef>
                <a:spcAft>
                  <a:spcPts val="0"/>
                </a:spcAft>
                <a:defRPr/>
              </a:pPr>
              <a:r>
                <a:rPr lang="fr-FR" sz="1100" i="1" dirty="0">
                  <a:solidFill>
                    <a:srgbClr val="6F7072"/>
                  </a:solidFill>
                  <a:latin typeface="+mj-lt"/>
                  <a:cs typeface="Arial" panose="020B0604020202020204" pitchFamily="34" charset="0"/>
                </a:rPr>
                <a:t>Fin janvier</a:t>
              </a:r>
            </a:p>
          </p:txBody>
        </p:sp>
        <p:sp>
          <p:nvSpPr>
            <p:cNvPr id="51" name="Rectangle 50">
              <a:extLst>
                <a:ext uri="{FF2B5EF4-FFF2-40B4-BE49-F238E27FC236}">
                  <a16:creationId xmlns:a16="http://schemas.microsoft.com/office/drawing/2014/main" id="{F272A11C-3A3A-4416-966C-3BE5037A3CEE}"/>
                </a:ext>
              </a:extLst>
            </p:cNvPr>
            <p:cNvSpPr/>
            <p:nvPr/>
          </p:nvSpPr>
          <p:spPr>
            <a:xfrm>
              <a:off x="7567868" y="3161605"/>
              <a:ext cx="532524" cy="269788"/>
            </a:xfrm>
            <a:prstGeom prst="rect">
              <a:avLst/>
            </a:prstGeom>
          </p:spPr>
          <p:txBody>
            <a:bodyPr wrap="square" lIns="36000" anchor="ctr">
              <a:spAutoFit/>
            </a:bodyPr>
            <a:lstStyle/>
            <a:p>
              <a:pPr eaLnBrk="1" fontAlgn="auto" hangingPunct="1">
                <a:spcBef>
                  <a:spcPts val="0"/>
                </a:spcBef>
                <a:spcAft>
                  <a:spcPts val="0"/>
                </a:spcAft>
                <a:defRPr/>
              </a:pPr>
              <a:r>
                <a:rPr lang="fr-FR" sz="1100" i="1" dirty="0">
                  <a:solidFill>
                    <a:srgbClr val="6F7072"/>
                  </a:solidFill>
                  <a:latin typeface="+mj-lt"/>
                  <a:cs typeface="Arial" panose="020B0604020202020204" pitchFamily="34" charset="0"/>
                </a:rPr>
                <a:t>Mars</a:t>
              </a:r>
            </a:p>
          </p:txBody>
        </p:sp>
        <p:sp>
          <p:nvSpPr>
            <p:cNvPr id="52" name="Rectangle 51">
              <a:extLst>
                <a:ext uri="{FF2B5EF4-FFF2-40B4-BE49-F238E27FC236}">
                  <a16:creationId xmlns:a16="http://schemas.microsoft.com/office/drawing/2014/main" id="{6CB63399-3389-43EE-8715-867C78396C24}"/>
                </a:ext>
              </a:extLst>
            </p:cNvPr>
            <p:cNvSpPr/>
            <p:nvPr/>
          </p:nvSpPr>
          <p:spPr>
            <a:xfrm>
              <a:off x="6948265" y="3178235"/>
              <a:ext cx="572773" cy="269788"/>
            </a:xfrm>
            <a:prstGeom prst="rect">
              <a:avLst/>
            </a:prstGeom>
          </p:spPr>
          <p:txBody>
            <a:bodyPr wrap="square" lIns="36000" anchor="ctr">
              <a:spAutoFit/>
            </a:bodyPr>
            <a:lstStyle/>
            <a:p>
              <a:pPr eaLnBrk="1" fontAlgn="auto" hangingPunct="1">
                <a:spcBef>
                  <a:spcPts val="0"/>
                </a:spcBef>
                <a:spcAft>
                  <a:spcPts val="0"/>
                </a:spcAft>
                <a:defRPr/>
              </a:pPr>
              <a:r>
                <a:rPr lang="fr-FR" sz="1100" i="1" dirty="0">
                  <a:solidFill>
                    <a:srgbClr val="6F7072"/>
                  </a:solidFill>
                  <a:latin typeface="+mj-lt"/>
                  <a:cs typeface="Arial" panose="020B0604020202020204" pitchFamily="34" charset="0"/>
                </a:rPr>
                <a:t>Février</a:t>
              </a:r>
            </a:p>
          </p:txBody>
        </p:sp>
        <p:sp>
          <p:nvSpPr>
            <p:cNvPr id="53" name="Rectangle 52">
              <a:extLst>
                <a:ext uri="{FF2B5EF4-FFF2-40B4-BE49-F238E27FC236}">
                  <a16:creationId xmlns:a16="http://schemas.microsoft.com/office/drawing/2014/main" id="{C408C5BB-768C-4F59-BCB5-7D8D2898747A}"/>
                </a:ext>
              </a:extLst>
            </p:cNvPr>
            <p:cNvSpPr/>
            <p:nvPr/>
          </p:nvSpPr>
          <p:spPr>
            <a:xfrm>
              <a:off x="8028384" y="3161415"/>
              <a:ext cx="488028" cy="269788"/>
            </a:xfrm>
            <a:prstGeom prst="rect">
              <a:avLst/>
            </a:prstGeom>
          </p:spPr>
          <p:txBody>
            <a:bodyPr wrap="square" lIns="36000" anchor="ctr">
              <a:spAutoFit/>
            </a:bodyPr>
            <a:lstStyle/>
            <a:p>
              <a:pPr eaLnBrk="1" fontAlgn="auto" hangingPunct="1">
                <a:spcBef>
                  <a:spcPts val="0"/>
                </a:spcBef>
                <a:spcAft>
                  <a:spcPts val="0"/>
                </a:spcAft>
                <a:defRPr/>
              </a:pPr>
              <a:r>
                <a:rPr lang="fr-FR" sz="1100" i="1" dirty="0">
                  <a:solidFill>
                    <a:srgbClr val="6F7072"/>
                  </a:solidFill>
                  <a:latin typeface="+mj-lt"/>
                  <a:cs typeface="Arial" panose="020B0604020202020204" pitchFamily="34" charset="0"/>
                </a:rPr>
                <a:t>Avril</a:t>
              </a:r>
            </a:p>
          </p:txBody>
        </p:sp>
        <p:grpSp>
          <p:nvGrpSpPr>
            <p:cNvPr id="54" name="Group 184">
              <a:extLst>
                <a:ext uri="{FF2B5EF4-FFF2-40B4-BE49-F238E27FC236}">
                  <a16:creationId xmlns:a16="http://schemas.microsoft.com/office/drawing/2014/main" id="{3FC8AE13-B149-4833-83A4-BE37990C6F2A}"/>
                </a:ext>
              </a:extLst>
            </p:cNvPr>
            <p:cNvGrpSpPr>
              <a:grpSpLocks noChangeAspect="1"/>
            </p:cNvGrpSpPr>
            <p:nvPr/>
          </p:nvGrpSpPr>
          <p:grpSpPr>
            <a:xfrm>
              <a:off x="7962460" y="3795886"/>
              <a:ext cx="209940" cy="228024"/>
              <a:chOff x="4046538" y="2490789"/>
              <a:chExt cx="423862" cy="460375"/>
            </a:xfrm>
            <a:solidFill>
              <a:srgbClr val="E11A81"/>
            </a:solidFill>
          </p:grpSpPr>
          <p:sp>
            <p:nvSpPr>
              <p:cNvPr id="57" name="Freeform 343">
                <a:extLst>
                  <a:ext uri="{FF2B5EF4-FFF2-40B4-BE49-F238E27FC236}">
                    <a16:creationId xmlns:a16="http://schemas.microsoft.com/office/drawing/2014/main" id="{AADCDA1B-4FEC-434E-8DF8-5A5349CB3F01}"/>
                  </a:ext>
                </a:extLst>
              </p:cNvPr>
              <p:cNvSpPr>
                <a:spLocks/>
              </p:cNvSpPr>
              <p:nvPr/>
            </p:nvSpPr>
            <p:spPr bwMode="auto">
              <a:xfrm>
                <a:off x="4132263" y="2589214"/>
                <a:ext cx="50800" cy="80963"/>
              </a:xfrm>
              <a:custGeom>
                <a:avLst/>
                <a:gdLst>
                  <a:gd name="T0" fmla="*/ 7 w 15"/>
                  <a:gd name="T1" fmla="*/ 0 h 24"/>
                  <a:gd name="T2" fmla="*/ 0 w 15"/>
                  <a:gd name="T3" fmla="*/ 8 h 24"/>
                  <a:gd name="T4" fmla="*/ 3 w 15"/>
                  <a:gd name="T5" fmla="*/ 17 h 24"/>
                  <a:gd name="T6" fmla="*/ 3 w 15"/>
                  <a:gd name="T7" fmla="*/ 20 h 24"/>
                  <a:gd name="T8" fmla="*/ 7 w 15"/>
                  <a:gd name="T9" fmla="*/ 24 h 24"/>
                  <a:gd name="T10" fmla="*/ 12 w 15"/>
                  <a:gd name="T11" fmla="*/ 20 h 24"/>
                  <a:gd name="T12" fmla="*/ 12 w 15"/>
                  <a:gd name="T13" fmla="*/ 17 h 24"/>
                  <a:gd name="T14" fmla="*/ 15 w 15"/>
                  <a:gd name="T15" fmla="*/ 8 h 24"/>
                  <a:gd name="T16" fmla="*/ 7 w 15"/>
                  <a:gd name="T1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24">
                    <a:moveTo>
                      <a:pt x="7" y="0"/>
                    </a:moveTo>
                    <a:cubicBezTo>
                      <a:pt x="3" y="0"/>
                      <a:pt x="0" y="4"/>
                      <a:pt x="0" y="8"/>
                    </a:cubicBezTo>
                    <a:cubicBezTo>
                      <a:pt x="0" y="11"/>
                      <a:pt x="1" y="15"/>
                      <a:pt x="3" y="17"/>
                    </a:cubicBezTo>
                    <a:cubicBezTo>
                      <a:pt x="3" y="20"/>
                      <a:pt x="3" y="20"/>
                      <a:pt x="3" y="20"/>
                    </a:cubicBezTo>
                    <a:cubicBezTo>
                      <a:pt x="3" y="20"/>
                      <a:pt x="6" y="24"/>
                      <a:pt x="7" y="24"/>
                    </a:cubicBezTo>
                    <a:cubicBezTo>
                      <a:pt x="8" y="24"/>
                      <a:pt x="12" y="20"/>
                      <a:pt x="12" y="20"/>
                    </a:cubicBezTo>
                    <a:cubicBezTo>
                      <a:pt x="12" y="17"/>
                      <a:pt x="12" y="17"/>
                      <a:pt x="12" y="17"/>
                    </a:cubicBezTo>
                    <a:cubicBezTo>
                      <a:pt x="13" y="15"/>
                      <a:pt x="15" y="11"/>
                      <a:pt x="15" y="8"/>
                    </a:cubicBezTo>
                    <a:cubicBezTo>
                      <a:pt x="15" y="4"/>
                      <a:pt x="11" y="0"/>
                      <a:pt x="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58" name="Freeform 344">
                <a:extLst>
                  <a:ext uri="{FF2B5EF4-FFF2-40B4-BE49-F238E27FC236}">
                    <a16:creationId xmlns:a16="http://schemas.microsoft.com/office/drawing/2014/main" id="{86A9B714-B4D3-42C5-B74D-B69A4458A27B}"/>
                  </a:ext>
                </a:extLst>
              </p:cNvPr>
              <p:cNvSpPr>
                <a:spLocks/>
              </p:cNvSpPr>
              <p:nvPr/>
            </p:nvSpPr>
            <p:spPr bwMode="auto">
              <a:xfrm>
                <a:off x="4148138" y="2674939"/>
                <a:ext cx="14288" cy="42863"/>
              </a:xfrm>
              <a:custGeom>
                <a:avLst/>
                <a:gdLst>
                  <a:gd name="T0" fmla="*/ 3 w 4"/>
                  <a:gd name="T1" fmla="*/ 0 h 13"/>
                  <a:gd name="T2" fmla="*/ 2 w 4"/>
                  <a:gd name="T3" fmla="*/ 0 h 13"/>
                  <a:gd name="T4" fmla="*/ 0 w 4"/>
                  <a:gd name="T5" fmla="*/ 2 h 13"/>
                  <a:gd name="T6" fmla="*/ 0 w 4"/>
                  <a:gd name="T7" fmla="*/ 3 h 13"/>
                  <a:gd name="T8" fmla="*/ 1 w 4"/>
                  <a:gd name="T9" fmla="*/ 4 h 13"/>
                  <a:gd name="T10" fmla="*/ 0 w 4"/>
                  <a:gd name="T11" fmla="*/ 13 h 13"/>
                  <a:gd name="T12" fmla="*/ 4 w 4"/>
                  <a:gd name="T13" fmla="*/ 13 h 13"/>
                  <a:gd name="T14" fmla="*/ 3 w 4"/>
                  <a:gd name="T15" fmla="*/ 4 h 13"/>
                  <a:gd name="T16" fmla="*/ 4 w 4"/>
                  <a:gd name="T17" fmla="*/ 3 h 13"/>
                  <a:gd name="T18" fmla="*/ 4 w 4"/>
                  <a:gd name="T19" fmla="*/ 2 h 13"/>
                  <a:gd name="T20" fmla="*/ 3 w 4"/>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13">
                    <a:moveTo>
                      <a:pt x="3" y="0"/>
                    </a:moveTo>
                    <a:cubicBezTo>
                      <a:pt x="2" y="0"/>
                      <a:pt x="2" y="0"/>
                      <a:pt x="2" y="0"/>
                    </a:cubicBezTo>
                    <a:cubicBezTo>
                      <a:pt x="0" y="2"/>
                      <a:pt x="0" y="2"/>
                      <a:pt x="0" y="2"/>
                    </a:cubicBezTo>
                    <a:cubicBezTo>
                      <a:pt x="0" y="3"/>
                      <a:pt x="0" y="3"/>
                      <a:pt x="0" y="3"/>
                    </a:cubicBezTo>
                    <a:cubicBezTo>
                      <a:pt x="1" y="4"/>
                      <a:pt x="1" y="4"/>
                      <a:pt x="1" y="4"/>
                    </a:cubicBezTo>
                    <a:cubicBezTo>
                      <a:pt x="1" y="6"/>
                      <a:pt x="0" y="9"/>
                      <a:pt x="0" y="13"/>
                    </a:cubicBezTo>
                    <a:cubicBezTo>
                      <a:pt x="4" y="13"/>
                      <a:pt x="4" y="13"/>
                      <a:pt x="4" y="13"/>
                    </a:cubicBezTo>
                    <a:cubicBezTo>
                      <a:pt x="4" y="9"/>
                      <a:pt x="4" y="6"/>
                      <a:pt x="3" y="4"/>
                    </a:cubicBezTo>
                    <a:cubicBezTo>
                      <a:pt x="4" y="3"/>
                      <a:pt x="4" y="3"/>
                      <a:pt x="4" y="3"/>
                    </a:cubicBezTo>
                    <a:cubicBezTo>
                      <a:pt x="4" y="2"/>
                      <a:pt x="4" y="2"/>
                      <a:pt x="4" y="2"/>
                    </a:cubicBezTo>
                    <a:lnTo>
                      <a:pt x="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59" name="Freeform 345">
                <a:extLst>
                  <a:ext uri="{FF2B5EF4-FFF2-40B4-BE49-F238E27FC236}">
                    <a16:creationId xmlns:a16="http://schemas.microsoft.com/office/drawing/2014/main" id="{9EC3531A-0D2E-4DCE-AE8F-D5CE30BD5B49}"/>
                  </a:ext>
                </a:extLst>
              </p:cNvPr>
              <p:cNvSpPr>
                <a:spLocks/>
              </p:cNvSpPr>
              <p:nvPr/>
            </p:nvSpPr>
            <p:spPr bwMode="auto">
              <a:xfrm>
                <a:off x="4087813" y="2660651"/>
                <a:ext cx="57150" cy="57150"/>
              </a:xfrm>
              <a:custGeom>
                <a:avLst/>
                <a:gdLst>
                  <a:gd name="T0" fmla="*/ 14 w 17"/>
                  <a:gd name="T1" fmla="*/ 0 h 17"/>
                  <a:gd name="T2" fmla="*/ 3 w 17"/>
                  <a:gd name="T3" fmla="*/ 4 h 17"/>
                  <a:gd name="T4" fmla="*/ 0 w 17"/>
                  <a:gd name="T5" fmla="*/ 11 h 17"/>
                  <a:gd name="T6" fmla="*/ 3 w 17"/>
                  <a:gd name="T7" fmla="*/ 15 h 17"/>
                  <a:gd name="T8" fmla="*/ 17 w 17"/>
                  <a:gd name="T9" fmla="*/ 17 h 17"/>
                  <a:gd name="T10" fmla="*/ 14 w 17"/>
                  <a:gd name="T11" fmla="*/ 0 h 17"/>
                </a:gdLst>
                <a:ahLst/>
                <a:cxnLst>
                  <a:cxn ang="0">
                    <a:pos x="T0" y="T1"/>
                  </a:cxn>
                  <a:cxn ang="0">
                    <a:pos x="T2" y="T3"/>
                  </a:cxn>
                  <a:cxn ang="0">
                    <a:pos x="T4" y="T5"/>
                  </a:cxn>
                  <a:cxn ang="0">
                    <a:pos x="T6" y="T7"/>
                  </a:cxn>
                  <a:cxn ang="0">
                    <a:pos x="T8" y="T9"/>
                  </a:cxn>
                  <a:cxn ang="0">
                    <a:pos x="T10" y="T11"/>
                  </a:cxn>
                </a:cxnLst>
                <a:rect l="0" t="0" r="r" b="b"/>
                <a:pathLst>
                  <a:path w="17" h="17">
                    <a:moveTo>
                      <a:pt x="14" y="0"/>
                    </a:moveTo>
                    <a:cubicBezTo>
                      <a:pt x="10" y="2"/>
                      <a:pt x="6" y="3"/>
                      <a:pt x="3" y="4"/>
                    </a:cubicBezTo>
                    <a:cubicBezTo>
                      <a:pt x="1" y="5"/>
                      <a:pt x="0" y="8"/>
                      <a:pt x="0" y="11"/>
                    </a:cubicBezTo>
                    <a:cubicBezTo>
                      <a:pt x="1" y="12"/>
                      <a:pt x="2" y="14"/>
                      <a:pt x="3" y="15"/>
                    </a:cubicBezTo>
                    <a:cubicBezTo>
                      <a:pt x="6" y="16"/>
                      <a:pt x="11" y="17"/>
                      <a:pt x="17" y="17"/>
                    </a:cubicBezTo>
                    <a:lnTo>
                      <a:pt x="1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60" name="Freeform 346">
                <a:extLst>
                  <a:ext uri="{FF2B5EF4-FFF2-40B4-BE49-F238E27FC236}">
                    <a16:creationId xmlns:a16="http://schemas.microsoft.com/office/drawing/2014/main" id="{59E81998-3701-47EC-844C-D3590FE70056}"/>
                  </a:ext>
                </a:extLst>
              </p:cNvPr>
              <p:cNvSpPr>
                <a:spLocks/>
              </p:cNvSpPr>
              <p:nvPr/>
            </p:nvSpPr>
            <p:spPr bwMode="auto">
              <a:xfrm>
                <a:off x="4165600" y="2660651"/>
                <a:ext cx="50800" cy="57150"/>
              </a:xfrm>
              <a:custGeom>
                <a:avLst/>
                <a:gdLst>
                  <a:gd name="T0" fmla="*/ 14 w 15"/>
                  <a:gd name="T1" fmla="*/ 4 h 17"/>
                  <a:gd name="T2" fmla="*/ 3 w 15"/>
                  <a:gd name="T3" fmla="*/ 0 h 17"/>
                  <a:gd name="T4" fmla="*/ 0 w 15"/>
                  <a:gd name="T5" fmla="*/ 17 h 17"/>
                  <a:gd name="T6" fmla="*/ 6 w 15"/>
                  <a:gd name="T7" fmla="*/ 16 h 17"/>
                  <a:gd name="T8" fmla="*/ 15 w 15"/>
                  <a:gd name="T9" fmla="*/ 6 h 17"/>
                  <a:gd name="T10" fmla="*/ 14 w 15"/>
                  <a:gd name="T11" fmla="*/ 4 h 17"/>
                </a:gdLst>
                <a:ahLst/>
                <a:cxnLst>
                  <a:cxn ang="0">
                    <a:pos x="T0" y="T1"/>
                  </a:cxn>
                  <a:cxn ang="0">
                    <a:pos x="T2" y="T3"/>
                  </a:cxn>
                  <a:cxn ang="0">
                    <a:pos x="T4" y="T5"/>
                  </a:cxn>
                  <a:cxn ang="0">
                    <a:pos x="T6" y="T7"/>
                  </a:cxn>
                  <a:cxn ang="0">
                    <a:pos x="T8" y="T9"/>
                  </a:cxn>
                  <a:cxn ang="0">
                    <a:pos x="T10" y="T11"/>
                  </a:cxn>
                </a:cxnLst>
                <a:rect l="0" t="0" r="r" b="b"/>
                <a:pathLst>
                  <a:path w="15" h="17">
                    <a:moveTo>
                      <a:pt x="14" y="4"/>
                    </a:moveTo>
                    <a:cubicBezTo>
                      <a:pt x="11" y="3"/>
                      <a:pt x="7" y="2"/>
                      <a:pt x="3" y="0"/>
                    </a:cubicBezTo>
                    <a:cubicBezTo>
                      <a:pt x="0" y="17"/>
                      <a:pt x="0" y="17"/>
                      <a:pt x="0" y="17"/>
                    </a:cubicBezTo>
                    <a:cubicBezTo>
                      <a:pt x="2" y="17"/>
                      <a:pt x="4" y="17"/>
                      <a:pt x="6" y="16"/>
                    </a:cubicBezTo>
                    <a:cubicBezTo>
                      <a:pt x="9" y="12"/>
                      <a:pt x="12" y="9"/>
                      <a:pt x="15" y="6"/>
                    </a:cubicBezTo>
                    <a:cubicBezTo>
                      <a:pt x="15" y="5"/>
                      <a:pt x="15" y="5"/>
                      <a:pt x="14"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61" name="Freeform 347">
                <a:extLst>
                  <a:ext uri="{FF2B5EF4-FFF2-40B4-BE49-F238E27FC236}">
                    <a16:creationId xmlns:a16="http://schemas.microsoft.com/office/drawing/2014/main" id="{9076E282-9FEA-4BC9-9E7C-88A0B256C8A3}"/>
                  </a:ext>
                </a:extLst>
              </p:cNvPr>
              <p:cNvSpPr>
                <a:spLocks/>
              </p:cNvSpPr>
              <p:nvPr/>
            </p:nvSpPr>
            <p:spPr bwMode="auto">
              <a:xfrm>
                <a:off x="4300538" y="2517776"/>
                <a:ext cx="41275" cy="68263"/>
              </a:xfrm>
              <a:custGeom>
                <a:avLst/>
                <a:gdLst>
                  <a:gd name="T0" fmla="*/ 10 w 12"/>
                  <a:gd name="T1" fmla="*/ 14 h 20"/>
                  <a:gd name="T2" fmla="*/ 12 w 12"/>
                  <a:gd name="T3" fmla="*/ 7 h 20"/>
                  <a:gd name="T4" fmla="*/ 6 w 12"/>
                  <a:gd name="T5" fmla="*/ 0 h 20"/>
                  <a:gd name="T6" fmla="*/ 0 w 12"/>
                  <a:gd name="T7" fmla="*/ 7 h 20"/>
                  <a:gd name="T8" fmla="*/ 3 w 12"/>
                  <a:gd name="T9" fmla="*/ 14 h 20"/>
                  <a:gd name="T10" fmla="*/ 3 w 12"/>
                  <a:gd name="T11" fmla="*/ 16 h 20"/>
                  <a:gd name="T12" fmla="*/ 6 w 12"/>
                  <a:gd name="T13" fmla="*/ 20 h 20"/>
                  <a:gd name="T14" fmla="*/ 10 w 12"/>
                  <a:gd name="T15" fmla="*/ 16 h 20"/>
                  <a:gd name="T16" fmla="*/ 10 w 12"/>
                  <a:gd name="T17" fmla="*/ 14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0">
                    <a:moveTo>
                      <a:pt x="10" y="14"/>
                    </a:moveTo>
                    <a:cubicBezTo>
                      <a:pt x="11" y="12"/>
                      <a:pt x="12" y="9"/>
                      <a:pt x="12" y="7"/>
                    </a:cubicBezTo>
                    <a:cubicBezTo>
                      <a:pt x="12" y="3"/>
                      <a:pt x="10" y="0"/>
                      <a:pt x="6" y="0"/>
                    </a:cubicBezTo>
                    <a:cubicBezTo>
                      <a:pt x="3" y="0"/>
                      <a:pt x="0" y="3"/>
                      <a:pt x="0" y="7"/>
                    </a:cubicBezTo>
                    <a:cubicBezTo>
                      <a:pt x="0" y="9"/>
                      <a:pt x="1" y="12"/>
                      <a:pt x="3" y="14"/>
                    </a:cubicBezTo>
                    <a:cubicBezTo>
                      <a:pt x="3" y="16"/>
                      <a:pt x="3" y="16"/>
                      <a:pt x="3" y="16"/>
                    </a:cubicBezTo>
                    <a:cubicBezTo>
                      <a:pt x="3" y="16"/>
                      <a:pt x="6" y="20"/>
                      <a:pt x="6" y="20"/>
                    </a:cubicBezTo>
                    <a:cubicBezTo>
                      <a:pt x="7" y="20"/>
                      <a:pt x="10" y="16"/>
                      <a:pt x="10" y="16"/>
                    </a:cubicBezTo>
                    <a:lnTo>
                      <a:pt x="1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62" name="Freeform 348">
                <a:extLst>
                  <a:ext uri="{FF2B5EF4-FFF2-40B4-BE49-F238E27FC236}">
                    <a16:creationId xmlns:a16="http://schemas.microsoft.com/office/drawing/2014/main" id="{85A823A4-EAEB-492C-996D-A1EB516443B6}"/>
                  </a:ext>
                </a:extLst>
              </p:cNvPr>
              <p:cNvSpPr>
                <a:spLocks/>
              </p:cNvSpPr>
              <p:nvPr/>
            </p:nvSpPr>
            <p:spPr bwMode="auto">
              <a:xfrm>
                <a:off x="4318000" y="2586039"/>
                <a:ext cx="9525" cy="33338"/>
              </a:xfrm>
              <a:custGeom>
                <a:avLst/>
                <a:gdLst>
                  <a:gd name="T0" fmla="*/ 2 w 3"/>
                  <a:gd name="T1" fmla="*/ 0 h 10"/>
                  <a:gd name="T2" fmla="*/ 1 w 3"/>
                  <a:gd name="T3" fmla="*/ 0 h 10"/>
                  <a:gd name="T4" fmla="*/ 0 w 3"/>
                  <a:gd name="T5" fmla="*/ 2 h 10"/>
                  <a:gd name="T6" fmla="*/ 0 w 3"/>
                  <a:gd name="T7" fmla="*/ 2 h 10"/>
                  <a:gd name="T8" fmla="*/ 1 w 3"/>
                  <a:gd name="T9" fmla="*/ 4 h 10"/>
                  <a:gd name="T10" fmla="*/ 0 w 3"/>
                  <a:gd name="T11" fmla="*/ 10 h 10"/>
                  <a:gd name="T12" fmla="*/ 3 w 3"/>
                  <a:gd name="T13" fmla="*/ 10 h 10"/>
                  <a:gd name="T14" fmla="*/ 2 w 3"/>
                  <a:gd name="T15" fmla="*/ 4 h 10"/>
                  <a:gd name="T16" fmla="*/ 3 w 3"/>
                  <a:gd name="T17" fmla="*/ 2 h 10"/>
                  <a:gd name="T18" fmla="*/ 3 w 3"/>
                  <a:gd name="T19" fmla="*/ 2 h 10"/>
                  <a:gd name="T20" fmla="*/ 2 w 3"/>
                  <a:gd name="T21"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 h="10">
                    <a:moveTo>
                      <a:pt x="2" y="0"/>
                    </a:moveTo>
                    <a:cubicBezTo>
                      <a:pt x="1" y="0"/>
                      <a:pt x="1" y="0"/>
                      <a:pt x="1" y="0"/>
                    </a:cubicBezTo>
                    <a:cubicBezTo>
                      <a:pt x="0" y="2"/>
                      <a:pt x="0" y="2"/>
                      <a:pt x="0" y="2"/>
                    </a:cubicBezTo>
                    <a:cubicBezTo>
                      <a:pt x="0" y="2"/>
                      <a:pt x="0" y="2"/>
                      <a:pt x="0" y="2"/>
                    </a:cubicBezTo>
                    <a:cubicBezTo>
                      <a:pt x="1" y="4"/>
                      <a:pt x="1" y="4"/>
                      <a:pt x="1" y="4"/>
                    </a:cubicBezTo>
                    <a:cubicBezTo>
                      <a:pt x="0" y="5"/>
                      <a:pt x="0" y="7"/>
                      <a:pt x="0" y="10"/>
                    </a:cubicBezTo>
                    <a:cubicBezTo>
                      <a:pt x="3" y="10"/>
                      <a:pt x="3" y="10"/>
                      <a:pt x="3" y="10"/>
                    </a:cubicBezTo>
                    <a:cubicBezTo>
                      <a:pt x="3" y="7"/>
                      <a:pt x="2" y="5"/>
                      <a:pt x="2" y="4"/>
                    </a:cubicBezTo>
                    <a:cubicBezTo>
                      <a:pt x="3" y="2"/>
                      <a:pt x="3" y="2"/>
                      <a:pt x="3" y="2"/>
                    </a:cubicBezTo>
                    <a:cubicBezTo>
                      <a:pt x="3" y="2"/>
                      <a:pt x="3" y="2"/>
                      <a:pt x="3" y="2"/>
                    </a:cubicBezTo>
                    <a:lnTo>
                      <a:pt x="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63" name="Freeform 349">
                <a:extLst>
                  <a:ext uri="{FF2B5EF4-FFF2-40B4-BE49-F238E27FC236}">
                    <a16:creationId xmlns:a16="http://schemas.microsoft.com/office/drawing/2014/main" id="{DD1F533A-C03F-4F8E-A0D3-76EC2DF6CA0E}"/>
                  </a:ext>
                </a:extLst>
              </p:cNvPr>
              <p:cNvSpPr>
                <a:spLocks/>
              </p:cNvSpPr>
              <p:nvPr/>
            </p:nvSpPr>
            <p:spPr bwMode="auto">
              <a:xfrm>
                <a:off x="4267200" y="2576514"/>
                <a:ext cx="47625" cy="42863"/>
              </a:xfrm>
              <a:custGeom>
                <a:avLst/>
                <a:gdLst>
                  <a:gd name="T0" fmla="*/ 3 w 14"/>
                  <a:gd name="T1" fmla="*/ 4 h 13"/>
                  <a:gd name="T2" fmla="*/ 0 w 14"/>
                  <a:gd name="T3" fmla="*/ 11 h 13"/>
                  <a:gd name="T4" fmla="*/ 14 w 14"/>
                  <a:gd name="T5" fmla="*/ 13 h 13"/>
                  <a:gd name="T6" fmla="*/ 12 w 14"/>
                  <a:gd name="T7" fmla="*/ 0 h 13"/>
                  <a:gd name="T8" fmla="*/ 3 w 14"/>
                  <a:gd name="T9" fmla="*/ 4 h 13"/>
                </a:gdLst>
                <a:ahLst/>
                <a:cxnLst>
                  <a:cxn ang="0">
                    <a:pos x="T0" y="T1"/>
                  </a:cxn>
                  <a:cxn ang="0">
                    <a:pos x="T2" y="T3"/>
                  </a:cxn>
                  <a:cxn ang="0">
                    <a:pos x="T4" y="T5"/>
                  </a:cxn>
                  <a:cxn ang="0">
                    <a:pos x="T6" y="T7"/>
                  </a:cxn>
                  <a:cxn ang="0">
                    <a:pos x="T8" y="T9"/>
                  </a:cxn>
                </a:cxnLst>
                <a:rect l="0" t="0" r="r" b="b"/>
                <a:pathLst>
                  <a:path w="14" h="13">
                    <a:moveTo>
                      <a:pt x="3" y="4"/>
                    </a:moveTo>
                    <a:cubicBezTo>
                      <a:pt x="0" y="5"/>
                      <a:pt x="0" y="10"/>
                      <a:pt x="0" y="11"/>
                    </a:cubicBezTo>
                    <a:cubicBezTo>
                      <a:pt x="0" y="12"/>
                      <a:pt x="5" y="13"/>
                      <a:pt x="14" y="13"/>
                    </a:cubicBezTo>
                    <a:cubicBezTo>
                      <a:pt x="12" y="0"/>
                      <a:pt x="12" y="0"/>
                      <a:pt x="12" y="0"/>
                    </a:cubicBezTo>
                    <a:cubicBezTo>
                      <a:pt x="8" y="2"/>
                      <a:pt x="5" y="3"/>
                      <a:pt x="3"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64" name="Freeform 350">
                <a:extLst>
                  <a:ext uri="{FF2B5EF4-FFF2-40B4-BE49-F238E27FC236}">
                    <a16:creationId xmlns:a16="http://schemas.microsoft.com/office/drawing/2014/main" id="{7146A114-8B63-4C02-B950-66F1404FC1AF}"/>
                  </a:ext>
                </a:extLst>
              </p:cNvPr>
              <p:cNvSpPr>
                <a:spLocks/>
              </p:cNvSpPr>
              <p:nvPr/>
            </p:nvSpPr>
            <p:spPr bwMode="auto">
              <a:xfrm>
                <a:off x="4332288" y="2576514"/>
                <a:ext cx="46038" cy="42863"/>
              </a:xfrm>
              <a:custGeom>
                <a:avLst/>
                <a:gdLst>
                  <a:gd name="T0" fmla="*/ 14 w 14"/>
                  <a:gd name="T1" fmla="*/ 11 h 13"/>
                  <a:gd name="T2" fmla="*/ 11 w 14"/>
                  <a:gd name="T3" fmla="*/ 4 h 13"/>
                  <a:gd name="T4" fmla="*/ 2 w 14"/>
                  <a:gd name="T5" fmla="*/ 0 h 13"/>
                  <a:gd name="T6" fmla="*/ 0 w 14"/>
                  <a:gd name="T7" fmla="*/ 13 h 13"/>
                  <a:gd name="T8" fmla="*/ 14 w 14"/>
                  <a:gd name="T9" fmla="*/ 11 h 13"/>
                </a:gdLst>
                <a:ahLst/>
                <a:cxnLst>
                  <a:cxn ang="0">
                    <a:pos x="T0" y="T1"/>
                  </a:cxn>
                  <a:cxn ang="0">
                    <a:pos x="T2" y="T3"/>
                  </a:cxn>
                  <a:cxn ang="0">
                    <a:pos x="T4" y="T5"/>
                  </a:cxn>
                  <a:cxn ang="0">
                    <a:pos x="T6" y="T7"/>
                  </a:cxn>
                  <a:cxn ang="0">
                    <a:pos x="T8" y="T9"/>
                  </a:cxn>
                </a:cxnLst>
                <a:rect l="0" t="0" r="r" b="b"/>
                <a:pathLst>
                  <a:path w="14" h="13">
                    <a:moveTo>
                      <a:pt x="14" y="11"/>
                    </a:moveTo>
                    <a:cubicBezTo>
                      <a:pt x="14" y="10"/>
                      <a:pt x="13" y="5"/>
                      <a:pt x="11" y="4"/>
                    </a:cubicBezTo>
                    <a:cubicBezTo>
                      <a:pt x="9" y="3"/>
                      <a:pt x="6" y="2"/>
                      <a:pt x="2" y="0"/>
                    </a:cubicBezTo>
                    <a:cubicBezTo>
                      <a:pt x="0" y="13"/>
                      <a:pt x="0" y="13"/>
                      <a:pt x="0" y="13"/>
                    </a:cubicBezTo>
                    <a:cubicBezTo>
                      <a:pt x="9" y="13"/>
                      <a:pt x="14" y="12"/>
                      <a:pt x="14" y="1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65" name="Freeform 351">
                <a:extLst>
                  <a:ext uri="{FF2B5EF4-FFF2-40B4-BE49-F238E27FC236}">
                    <a16:creationId xmlns:a16="http://schemas.microsoft.com/office/drawing/2014/main" id="{2E4C1A5A-BDB4-4FA3-8ABF-59EE75818BED}"/>
                  </a:ext>
                </a:extLst>
              </p:cNvPr>
              <p:cNvSpPr>
                <a:spLocks/>
              </p:cNvSpPr>
              <p:nvPr/>
            </p:nvSpPr>
            <p:spPr bwMode="auto">
              <a:xfrm>
                <a:off x="4237038" y="2490789"/>
                <a:ext cx="173038" cy="160338"/>
              </a:xfrm>
              <a:custGeom>
                <a:avLst/>
                <a:gdLst>
                  <a:gd name="T0" fmla="*/ 5 w 51"/>
                  <a:gd name="T1" fmla="*/ 29 h 47"/>
                  <a:gd name="T2" fmla="*/ 4 w 51"/>
                  <a:gd name="T3" fmla="*/ 25 h 47"/>
                  <a:gd name="T4" fmla="*/ 25 w 51"/>
                  <a:gd name="T5" fmla="*/ 4 h 47"/>
                  <a:gd name="T6" fmla="*/ 46 w 51"/>
                  <a:gd name="T7" fmla="*/ 25 h 47"/>
                  <a:gd name="T8" fmla="*/ 33 w 51"/>
                  <a:gd name="T9" fmla="*/ 45 h 47"/>
                  <a:gd name="T10" fmla="*/ 39 w 51"/>
                  <a:gd name="T11" fmla="*/ 47 h 47"/>
                  <a:gd name="T12" fmla="*/ 51 w 51"/>
                  <a:gd name="T13" fmla="*/ 25 h 47"/>
                  <a:gd name="T14" fmla="*/ 25 w 51"/>
                  <a:gd name="T15" fmla="*/ 0 h 47"/>
                  <a:gd name="T16" fmla="*/ 0 w 51"/>
                  <a:gd name="T17" fmla="*/ 24 h 47"/>
                  <a:gd name="T18" fmla="*/ 5 w 51"/>
                  <a:gd name="T19" fmla="*/ 29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47">
                    <a:moveTo>
                      <a:pt x="5" y="29"/>
                    </a:moveTo>
                    <a:cubicBezTo>
                      <a:pt x="4" y="28"/>
                      <a:pt x="4" y="27"/>
                      <a:pt x="4" y="25"/>
                    </a:cubicBezTo>
                    <a:cubicBezTo>
                      <a:pt x="4" y="14"/>
                      <a:pt x="14" y="4"/>
                      <a:pt x="25" y="4"/>
                    </a:cubicBezTo>
                    <a:cubicBezTo>
                      <a:pt x="37" y="4"/>
                      <a:pt x="46" y="14"/>
                      <a:pt x="46" y="25"/>
                    </a:cubicBezTo>
                    <a:cubicBezTo>
                      <a:pt x="46" y="34"/>
                      <a:pt x="41" y="42"/>
                      <a:pt x="33" y="45"/>
                    </a:cubicBezTo>
                    <a:cubicBezTo>
                      <a:pt x="35" y="45"/>
                      <a:pt x="37" y="46"/>
                      <a:pt x="39" y="47"/>
                    </a:cubicBezTo>
                    <a:cubicBezTo>
                      <a:pt x="46" y="42"/>
                      <a:pt x="51" y="34"/>
                      <a:pt x="51" y="25"/>
                    </a:cubicBezTo>
                    <a:cubicBezTo>
                      <a:pt x="51" y="11"/>
                      <a:pt x="39" y="0"/>
                      <a:pt x="25" y="0"/>
                    </a:cubicBezTo>
                    <a:cubicBezTo>
                      <a:pt x="12" y="0"/>
                      <a:pt x="1" y="11"/>
                      <a:pt x="0" y="24"/>
                    </a:cubicBezTo>
                    <a:cubicBezTo>
                      <a:pt x="2" y="26"/>
                      <a:pt x="3" y="27"/>
                      <a:pt x="5"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66" name="Freeform 352">
                <a:extLst>
                  <a:ext uri="{FF2B5EF4-FFF2-40B4-BE49-F238E27FC236}">
                    <a16:creationId xmlns:a16="http://schemas.microsoft.com/office/drawing/2014/main" id="{66BD1298-626E-46BF-B928-E8E56F650C9E}"/>
                  </a:ext>
                </a:extLst>
              </p:cNvPr>
              <p:cNvSpPr>
                <a:spLocks/>
              </p:cNvSpPr>
              <p:nvPr/>
            </p:nvSpPr>
            <p:spPr bwMode="auto">
              <a:xfrm>
                <a:off x="4270375" y="2627314"/>
                <a:ext cx="26988" cy="19050"/>
              </a:xfrm>
              <a:custGeom>
                <a:avLst/>
                <a:gdLst>
                  <a:gd name="T0" fmla="*/ 0 w 8"/>
                  <a:gd name="T1" fmla="*/ 0 h 6"/>
                  <a:gd name="T2" fmla="*/ 1 w 8"/>
                  <a:gd name="T3" fmla="*/ 6 h 6"/>
                  <a:gd name="T4" fmla="*/ 8 w 8"/>
                  <a:gd name="T5" fmla="*/ 5 h 6"/>
                  <a:gd name="T6" fmla="*/ 0 w 8"/>
                  <a:gd name="T7" fmla="*/ 0 h 6"/>
                </a:gdLst>
                <a:ahLst/>
                <a:cxnLst>
                  <a:cxn ang="0">
                    <a:pos x="T0" y="T1"/>
                  </a:cxn>
                  <a:cxn ang="0">
                    <a:pos x="T2" y="T3"/>
                  </a:cxn>
                  <a:cxn ang="0">
                    <a:pos x="T4" y="T5"/>
                  </a:cxn>
                  <a:cxn ang="0">
                    <a:pos x="T6" y="T7"/>
                  </a:cxn>
                </a:cxnLst>
                <a:rect l="0" t="0" r="r" b="b"/>
                <a:pathLst>
                  <a:path w="8" h="6">
                    <a:moveTo>
                      <a:pt x="0" y="0"/>
                    </a:moveTo>
                    <a:cubicBezTo>
                      <a:pt x="1" y="2"/>
                      <a:pt x="1" y="4"/>
                      <a:pt x="1" y="6"/>
                    </a:cubicBezTo>
                    <a:cubicBezTo>
                      <a:pt x="3" y="6"/>
                      <a:pt x="6" y="5"/>
                      <a:pt x="8" y="5"/>
                    </a:cubicBezTo>
                    <a:cubicBezTo>
                      <a:pt x="5" y="4"/>
                      <a:pt x="2" y="2"/>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67" name="Freeform 353">
                <a:extLst>
                  <a:ext uri="{FF2B5EF4-FFF2-40B4-BE49-F238E27FC236}">
                    <a16:creationId xmlns:a16="http://schemas.microsoft.com/office/drawing/2014/main" id="{D5FBC7FF-E4CC-4204-B87C-706E1F803192}"/>
                  </a:ext>
                </a:extLst>
              </p:cNvPr>
              <p:cNvSpPr>
                <a:spLocks/>
              </p:cNvSpPr>
              <p:nvPr/>
            </p:nvSpPr>
            <p:spPr bwMode="auto">
              <a:xfrm>
                <a:off x="4046538" y="2555876"/>
                <a:ext cx="217488" cy="212725"/>
              </a:xfrm>
              <a:custGeom>
                <a:avLst/>
                <a:gdLst>
                  <a:gd name="T0" fmla="*/ 32 w 64"/>
                  <a:gd name="T1" fmla="*/ 0 h 63"/>
                  <a:gd name="T2" fmla="*/ 0 w 64"/>
                  <a:gd name="T3" fmla="*/ 31 h 63"/>
                  <a:gd name="T4" fmla="*/ 32 w 64"/>
                  <a:gd name="T5" fmla="*/ 63 h 63"/>
                  <a:gd name="T6" fmla="*/ 34 w 64"/>
                  <a:gd name="T7" fmla="*/ 63 h 63"/>
                  <a:gd name="T8" fmla="*/ 36 w 64"/>
                  <a:gd name="T9" fmla="*/ 57 h 63"/>
                  <a:gd name="T10" fmla="*/ 32 w 64"/>
                  <a:gd name="T11" fmla="*/ 58 h 63"/>
                  <a:gd name="T12" fmla="*/ 6 w 64"/>
                  <a:gd name="T13" fmla="*/ 31 h 63"/>
                  <a:gd name="T14" fmla="*/ 32 w 64"/>
                  <a:gd name="T15" fmla="*/ 5 h 63"/>
                  <a:gd name="T16" fmla="*/ 58 w 64"/>
                  <a:gd name="T17" fmla="*/ 31 h 63"/>
                  <a:gd name="T18" fmla="*/ 64 w 64"/>
                  <a:gd name="T19" fmla="*/ 29 h 63"/>
                  <a:gd name="T20" fmla="*/ 32 w 64"/>
                  <a:gd name="T21"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4" h="63">
                    <a:moveTo>
                      <a:pt x="32" y="0"/>
                    </a:moveTo>
                    <a:cubicBezTo>
                      <a:pt x="14" y="0"/>
                      <a:pt x="0" y="14"/>
                      <a:pt x="0" y="31"/>
                    </a:cubicBezTo>
                    <a:cubicBezTo>
                      <a:pt x="0" y="49"/>
                      <a:pt x="14" y="63"/>
                      <a:pt x="32" y="63"/>
                    </a:cubicBezTo>
                    <a:cubicBezTo>
                      <a:pt x="33" y="63"/>
                      <a:pt x="34" y="63"/>
                      <a:pt x="34" y="63"/>
                    </a:cubicBezTo>
                    <a:cubicBezTo>
                      <a:pt x="35" y="61"/>
                      <a:pt x="35" y="59"/>
                      <a:pt x="36" y="57"/>
                    </a:cubicBezTo>
                    <a:cubicBezTo>
                      <a:pt x="35" y="57"/>
                      <a:pt x="33" y="58"/>
                      <a:pt x="32" y="58"/>
                    </a:cubicBezTo>
                    <a:cubicBezTo>
                      <a:pt x="17" y="58"/>
                      <a:pt x="6" y="46"/>
                      <a:pt x="6" y="31"/>
                    </a:cubicBezTo>
                    <a:cubicBezTo>
                      <a:pt x="6" y="17"/>
                      <a:pt x="17" y="5"/>
                      <a:pt x="32" y="5"/>
                    </a:cubicBezTo>
                    <a:cubicBezTo>
                      <a:pt x="46" y="5"/>
                      <a:pt x="58" y="17"/>
                      <a:pt x="58" y="31"/>
                    </a:cubicBezTo>
                    <a:cubicBezTo>
                      <a:pt x="60" y="30"/>
                      <a:pt x="62" y="30"/>
                      <a:pt x="64" y="29"/>
                    </a:cubicBezTo>
                    <a:cubicBezTo>
                      <a:pt x="62" y="12"/>
                      <a:pt x="49" y="0"/>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68" name="Freeform 354">
                <a:extLst>
                  <a:ext uri="{FF2B5EF4-FFF2-40B4-BE49-F238E27FC236}">
                    <a16:creationId xmlns:a16="http://schemas.microsoft.com/office/drawing/2014/main" id="{B845191F-4621-42B7-866E-D1E45B849354}"/>
                  </a:ext>
                </a:extLst>
              </p:cNvPr>
              <p:cNvSpPr>
                <a:spLocks/>
              </p:cNvSpPr>
              <p:nvPr/>
            </p:nvSpPr>
            <p:spPr bwMode="auto">
              <a:xfrm>
                <a:off x="4287838" y="2701926"/>
                <a:ext cx="71438" cy="114300"/>
              </a:xfrm>
              <a:custGeom>
                <a:avLst/>
                <a:gdLst>
                  <a:gd name="T0" fmla="*/ 17 w 21"/>
                  <a:gd name="T1" fmla="*/ 24 h 34"/>
                  <a:gd name="T2" fmla="*/ 21 w 21"/>
                  <a:gd name="T3" fmla="*/ 12 h 34"/>
                  <a:gd name="T4" fmla="*/ 10 w 21"/>
                  <a:gd name="T5" fmla="*/ 0 h 34"/>
                  <a:gd name="T6" fmla="*/ 0 w 21"/>
                  <a:gd name="T7" fmla="*/ 12 h 34"/>
                  <a:gd name="T8" fmla="*/ 4 w 21"/>
                  <a:gd name="T9" fmla="*/ 24 h 34"/>
                  <a:gd name="T10" fmla="*/ 4 w 21"/>
                  <a:gd name="T11" fmla="*/ 28 h 34"/>
                  <a:gd name="T12" fmla="*/ 10 w 21"/>
                  <a:gd name="T13" fmla="*/ 34 h 34"/>
                  <a:gd name="T14" fmla="*/ 17 w 21"/>
                  <a:gd name="T15" fmla="*/ 28 h 34"/>
                  <a:gd name="T16" fmla="*/ 17 w 21"/>
                  <a:gd name="T17" fmla="*/ 2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34">
                    <a:moveTo>
                      <a:pt x="17" y="24"/>
                    </a:moveTo>
                    <a:cubicBezTo>
                      <a:pt x="19" y="21"/>
                      <a:pt x="21" y="16"/>
                      <a:pt x="21" y="12"/>
                    </a:cubicBezTo>
                    <a:cubicBezTo>
                      <a:pt x="21" y="6"/>
                      <a:pt x="16" y="0"/>
                      <a:pt x="10" y="0"/>
                    </a:cubicBezTo>
                    <a:cubicBezTo>
                      <a:pt x="5" y="0"/>
                      <a:pt x="0" y="6"/>
                      <a:pt x="0" y="12"/>
                    </a:cubicBezTo>
                    <a:cubicBezTo>
                      <a:pt x="0" y="16"/>
                      <a:pt x="2" y="21"/>
                      <a:pt x="4" y="24"/>
                    </a:cubicBezTo>
                    <a:cubicBezTo>
                      <a:pt x="4" y="28"/>
                      <a:pt x="4" y="28"/>
                      <a:pt x="4" y="28"/>
                    </a:cubicBezTo>
                    <a:cubicBezTo>
                      <a:pt x="4" y="28"/>
                      <a:pt x="9" y="34"/>
                      <a:pt x="10" y="34"/>
                    </a:cubicBezTo>
                    <a:cubicBezTo>
                      <a:pt x="12" y="34"/>
                      <a:pt x="17" y="28"/>
                      <a:pt x="17" y="28"/>
                    </a:cubicBezTo>
                    <a:lnTo>
                      <a:pt x="17" y="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69" name="Freeform 355">
                <a:extLst>
                  <a:ext uri="{FF2B5EF4-FFF2-40B4-BE49-F238E27FC236}">
                    <a16:creationId xmlns:a16="http://schemas.microsoft.com/office/drawing/2014/main" id="{4D6A9B0A-61C6-42F0-A159-FDD596E0C301}"/>
                  </a:ext>
                </a:extLst>
              </p:cNvPr>
              <p:cNvSpPr>
                <a:spLocks/>
              </p:cNvSpPr>
              <p:nvPr/>
            </p:nvSpPr>
            <p:spPr bwMode="auto">
              <a:xfrm>
                <a:off x="4311650" y="2819401"/>
                <a:ext cx="23813" cy="61913"/>
              </a:xfrm>
              <a:custGeom>
                <a:avLst/>
                <a:gdLst>
                  <a:gd name="T0" fmla="*/ 4 w 7"/>
                  <a:gd name="T1" fmla="*/ 0 h 18"/>
                  <a:gd name="T2" fmla="*/ 3 w 7"/>
                  <a:gd name="T3" fmla="*/ 0 h 18"/>
                  <a:gd name="T4" fmla="*/ 0 w 7"/>
                  <a:gd name="T5" fmla="*/ 3 h 18"/>
                  <a:gd name="T6" fmla="*/ 0 w 7"/>
                  <a:gd name="T7" fmla="*/ 4 h 18"/>
                  <a:gd name="T8" fmla="*/ 2 w 7"/>
                  <a:gd name="T9" fmla="*/ 6 h 18"/>
                  <a:gd name="T10" fmla="*/ 0 w 7"/>
                  <a:gd name="T11" fmla="*/ 18 h 18"/>
                  <a:gd name="T12" fmla="*/ 6 w 7"/>
                  <a:gd name="T13" fmla="*/ 18 h 18"/>
                  <a:gd name="T14" fmla="*/ 4 w 7"/>
                  <a:gd name="T15" fmla="*/ 6 h 18"/>
                  <a:gd name="T16" fmla="*/ 7 w 7"/>
                  <a:gd name="T17" fmla="*/ 4 h 18"/>
                  <a:gd name="T18" fmla="*/ 7 w 7"/>
                  <a:gd name="T19" fmla="*/ 3 h 18"/>
                  <a:gd name="T20" fmla="*/ 4 w 7"/>
                  <a:gd name="T21"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18">
                    <a:moveTo>
                      <a:pt x="4" y="0"/>
                    </a:moveTo>
                    <a:cubicBezTo>
                      <a:pt x="3" y="0"/>
                      <a:pt x="3" y="0"/>
                      <a:pt x="3" y="0"/>
                    </a:cubicBezTo>
                    <a:cubicBezTo>
                      <a:pt x="0" y="3"/>
                      <a:pt x="0" y="3"/>
                      <a:pt x="0" y="3"/>
                    </a:cubicBezTo>
                    <a:cubicBezTo>
                      <a:pt x="0" y="4"/>
                      <a:pt x="0" y="4"/>
                      <a:pt x="0" y="4"/>
                    </a:cubicBezTo>
                    <a:cubicBezTo>
                      <a:pt x="2" y="6"/>
                      <a:pt x="2" y="6"/>
                      <a:pt x="2" y="6"/>
                    </a:cubicBezTo>
                    <a:cubicBezTo>
                      <a:pt x="1" y="8"/>
                      <a:pt x="1" y="12"/>
                      <a:pt x="0" y="18"/>
                    </a:cubicBezTo>
                    <a:cubicBezTo>
                      <a:pt x="6" y="18"/>
                      <a:pt x="6" y="18"/>
                      <a:pt x="6" y="18"/>
                    </a:cubicBezTo>
                    <a:cubicBezTo>
                      <a:pt x="6" y="12"/>
                      <a:pt x="5" y="8"/>
                      <a:pt x="4" y="6"/>
                    </a:cubicBezTo>
                    <a:cubicBezTo>
                      <a:pt x="7" y="4"/>
                      <a:pt x="7" y="4"/>
                      <a:pt x="7" y="4"/>
                    </a:cubicBezTo>
                    <a:cubicBezTo>
                      <a:pt x="7" y="3"/>
                      <a:pt x="7" y="3"/>
                      <a:pt x="7" y="3"/>
                    </a:cubicBezTo>
                    <a:lnTo>
                      <a:pt x="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70" name="Freeform 356">
                <a:extLst>
                  <a:ext uri="{FF2B5EF4-FFF2-40B4-BE49-F238E27FC236}">
                    <a16:creationId xmlns:a16="http://schemas.microsoft.com/office/drawing/2014/main" id="{ECBE747C-6D22-46A0-9EF8-69B2BA93AB9B}"/>
                  </a:ext>
                </a:extLst>
              </p:cNvPr>
              <p:cNvSpPr>
                <a:spLocks/>
              </p:cNvSpPr>
              <p:nvPr/>
            </p:nvSpPr>
            <p:spPr bwMode="auto">
              <a:xfrm>
                <a:off x="4225925" y="2803526"/>
                <a:ext cx="82550" cy="77788"/>
              </a:xfrm>
              <a:custGeom>
                <a:avLst/>
                <a:gdLst>
                  <a:gd name="T0" fmla="*/ 20 w 24"/>
                  <a:gd name="T1" fmla="*/ 0 h 23"/>
                  <a:gd name="T2" fmla="*/ 5 w 24"/>
                  <a:gd name="T3" fmla="*/ 6 h 23"/>
                  <a:gd name="T4" fmla="*/ 0 w 24"/>
                  <a:gd name="T5" fmla="*/ 17 h 23"/>
                  <a:gd name="T6" fmla="*/ 3 w 24"/>
                  <a:gd name="T7" fmla="*/ 20 h 23"/>
                  <a:gd name="T8" fmla="*/ 24 w 24"/>
                  <a:gd name="T9" fmla="*/ 23 h 23"/>
                  <a:gd name="T10" fmla="*/ 20 w 24"/>
                  <a:gd name="T11" fmla="*/ 0 h 23"/>
                </a:gdLst>
                <a:ahLst/>
                <a:cxnLst>
                  <a:cxn ang="0">
                    <a:pos x="T0" y="T1"/>
                  </a:cxn>
                  <a:cxn ang="0">
                    <a:pos x="T2" y="T3"/>
                  </a:cxn>
                  <a:cxn ang="0">
                    <a:pos x="T4" y="T5"/>
                  </a:cxn>
                  <a:cxn ang="0">
                    <a:pos x="T6" y="T7"/>
                  </a:cxn>
                  <a:cxn ang="0">
                    <a:pos x="T8" y="T9"/>
                  </a:cxn>
                  <a:cxn ang="0">
                    <a:pos x="T10" y="T11"/>
                  </a:cxn>
                </a:cxnLst>
                <a:rect l="0" t="0" r="r" b="b"/>
                <a:pathLst>
                  <a:path w="24" h="23">
                    <a:moveTo>
                      <a:pt x="20" y="0"/>
                    </a:moveTo>
                    <a:cubicBezTo>
                      <a:pt x="14" y="3"/>
                      <a:pt x="9" y="4"/>
                      <a:pt x="5" y="6"/>
                    </a:cubicBezTo>
                    <a:cubicBezTo>
                      <a:pt x="1" y="7"/>
                      <a:pt x="1" y="14"/>
                      <a:pt x="0" y="17"/>
                    </a:cubicBezTo>
                    <a:cubicBezTo>
                      <a:pt x="1" y="18"/>
                      <a:pt x="2" y="19"/>
                      <a:pt x="3" y="20"/>
                    </a:cubicBezTo>
                    <a:cubicBezTo>
                      <a:pt x="6" y="22"/>
                      <a:pt x="13" y="23"/>
                      <a:pt x="24" y="23"/>
                    </a:cubicBezTo>
                    <a:lnTo>
                      <a:pt x="2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71" name="Freeform 357">
                <a:extLst>
                  <a:ext uri="{FF2B5EF4-FFF2-40B4-BE49-F238E27FC236}">
                    <a16:creationId xmlns:a16="http://schemas.microsoft.com/office/drawing/2014/main" id="{81A3F2B1-B53B-4E60-8A50-23DFB756C6A2}"/>
                  </a:ext>
                </a:extLst>
              </p:cNvPr>
              <p:cNvSpPr>
                <a:spLocks/>
              </p:cNvSpPr>
              <p:nvPr/>
            </p:nvSpPr>
            <p:spPr bwMode="auto">
              <a:xfrm>
                <a:off x="4338638" y="2803526"/>
                <a:ext cx="77788" cy="77788"/>
              </a:xfrm>
              <a:custGeom>
                <a:avLst/>
                <a:gdLst>
                  <a:gd name="T0" fmla="*/ 19 w 23"/>
                  <a:gd name="T1" fmla="*/ 6 h 23"/>
                  <a:gd name="T2" fmla="*/ 4 w 23"/>
                  <a:gd name="T3" fmla="*/ 0 h 23"/>
                  <a:gd name="T4" fmla="*/ 0 w 23"/>
                  <a:gd name="T5" fmla="*/ 23 h 23"/>
                  <a:gd name="T6" fmla="*/ 20 w 23"/>
                  <a:gd name="T7" fmla="*/ 21 h 23"/>
                  <a:gd name="T8" fmla="*/ 23 w 23"/>
                  <a:gd name="T9" fmla="*/ 16 h 23"/>
                  <a:gd name="T10" fmla="*/ 19 w 23"/>
                  <a:gd name="T11" fmla="*/ 6 h 23"/>
                </a:gdLst>
                <a:ahLst/>
                <a:cxnLst>
                  <a:cxn ang="0">
                    <a:pos x="T0" y="T1"/>
                  </a:cxn>
                  <a:cxn ang="0">
                    <a:pos x="T2" y="T3"/>
                  </a:cxn>
                  <a:cxn ang="0">
                    <a:pos x="T4" y="T5"/>
                  </a:cxn>
                  <a:cxn ang="0">
                    <a:pos x="T6" y="T7"/>
                  </a:cxn>
                  <a:cxn ang="0">
                    <a:pos x="T8" y="T9"/>
                  </a:cxn>
                  <a:cxn ang="0">
                    <a:pos x="T10" y="T11"/>
                  </a:cxn>
                </a:cxnLst>
                <a:rect l="0" t="0" r="r" b="b"/>
                <a:pathLst>
                  <a:path w="23" h="23">
                    <a:moveTo>
                      <a:pt x="19" y="6"/>
                    </a:moveTo>
                    <a:cubicBezTo>
                      <a:pt x="15" y="4"/>
                      <a:pt x="10" y="3"/>
                      <a:pt x="4" y="0"/>
                    </a:cubicBezTo>
                    <a:cubicBezTo>
                      <a:pt x="0" y="23"/>
                      <a:pt x="0" y="23"/>
                      <a:pt x="0" y="23"/>
                    </a:cubicBezTo>
                    <a:cubicBezTo>
                      <a:pt x="10" y="23"/>
                      <a:pt x="17" y="22"/>
                      <a:pt x="20" y="21"/>
                    </a:cubicBezTo>
                    <a:cubicBezTo>
                      <a:pt x="21" y="19"/>
                      <a:pt x="22" y="18"/>
                      <a:pt x="23" y="16"/>
                    </a:cubicBezTo>
                    <a:cubicBezTo>
                      <a:pt x="23" y="13"/>
                      <a:pt x="22" y="7"/>
                      <a:pt x="19"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sp>
            <p:nvSpPr>
              <p:cNvPr id="72" name="Freeform 358">
                <a:extLst>
                  <a:ext uri="{FF2B5EF4-FFF2-40B4-BE49-F238E27FC236}">
                    <a16:creationId xmlns:a16="http://schemas.microsoft.com/office/drawing/2014/main" id="{DAE1AB60-C316-482F-A837-D5FCB120D2C4}"/>
                  </a:ext>
                </a:extLst>
              </p:cNvPr>
              <p:cNvSpPr>
                <a:spLocks noEditPoints="1"/>
              </p:cNvSpPr>
              <p:nvPr/>
            </p:nvSpPr>
            <p:spPr bwMode="auto">
              <a:xfrm>
                <a:off x="4171950" y="2654301"/>
                <a:ext cx="298450" cy="296863"/>
              </a:xfrm>
              <a:custGeom>
                <a:avLst/>
                <a:gdLst>
                  <a:gd name="T0" fmla="*/ 44 w 88"/>
                  <a:gd name="T1" fmla="*/ 0 h 88"/>
                  <a:gd name="T2" fmla="*/ 0 w 88"/>
                  <a:gd name="T3" fmla="*/ 44 h 88"/>
                  <a:gd name="T4" fmla="*/ 44 w 88"/>
                  <a:gd name="T5" fmla="*/ 88 h 88"/>
                  <a:gd name="T6" fmla="*/ 88 w 88"/>
                  <a:gd name="T7" fmla="*/ 44 h 88"/>
                  <a:gd name="T8" fmla="*/ 44 w 88"/>
                  <a:gd name="T9" fmla="*/ 0 h 88"/>
                  <a:gd name="T10" fmla="*/ 44 w 88"/>
                  <a:gd name="T11" fmla="*/ 81 h 88"/>
                  <a:gd name="T12" fmla="*/ 8 w 88"/>
                  <a:gd name="T13" fmla="*/ 44 h 88"/>
                  <a:gd name="T14" fmla="*/ 44 w 88"/>
                  <a:gd name="T15" fmla="*/ 8 h 88"/>
                  <a:gd name="T16" fmla="*/ 80 w 88"/>
                  <a:gd name="T17" fmla="*/ 44 h 88"/>
                  <a:gd name="T18" fmla="*/ 44 w 88"/>
                  <a:gd name="T19" fmla="*/ 8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88">
                    <a:moveTo>
                      <a:pt x="44" y="0"/>
                    </a:moveTo>
                    <a:cubicBezTo>
                      <a:pt x="20" y="0"/>
                      <a:pt x="0" y="20"/>
                      <a:pt x="0" y="44"/>
                    </a:cubicBezTo>
                    <a:cubicBezTo>
                      <a:pt x="0" y="68"/>
                      <a:pt x="20" y="88"/>
                      <a:pt x="44" y="88"/>
                    </a:cubicBezTo>
                    <a:cubicBezTo>
                      <a:pt x="68" y="88"/>
                      <a:pt x="88" y="68"/>
                      <a:pt x="88" y="44"/>
                    </a:cubicBezTo>
                    <a:cubicBezTo>
                      <a:pt x="88" y="20"/>
                      <a:pt x="68" y="0"/>
                      <a:pt x="44" y="0"/>
                    </a:cubicBezTo>
                    <a:close/>
                    <a:moveTo>
                      <a:pt x="44" y="81"/>
                    </a:moveTo>
                    <a:cubicBezTo>
                      <a:pt x="24" y="81"/>
                      <a:pt x="8" y="64"/>
                      <a:pt x="8" y="44"/>
                    </a:cubicBezTo>
                    <a:cubicBezTo>
                      <a:pt x="8" y="24"/>
                      <a:pt x="24" y="8"/>
                      <a:pt x="44" y="8"/>
                    </a:cubicBezTo>
                    <a:cubicBezTo>
                      <a:pt x="64" y="8"/>
                      <a:pt x="80" y="24"/>
                      <a:pt x="80" y="44"/>
                    </a:cubicBezTo>
                    <a:cubicBezTo>
                      <a:pt x="80" y="64"/>
                      <a:pt x="64" y="81"/>
                      <a:pt x="44" y="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2400" b="0" i="0" u="none" strike="noStrike" kern="1200" cap="none" spc="0" normalizeH="0" baseline="0" noProof="0" dirty="0">
                  <a:ln>
                    <a:noFill/>
                  </a:ln>
                  <a:solidFill>
                    <a:srgbClr val="6CC0C2"/>
                  </a:solidFill>
                  <a:effectLst/>
                  <a:uLnTx/>
                  <a:uFillTx/>
                  <a:latin typeface="+mj-lt"/>
                  <a:ea typeface="+mn-ea"/>
                  <a:cs typeface="Arial" panose="020B0604020202020204" pitchFamily="34" charset="0"/>
                </a:endParaRPr>
              </a:p>
            </p:txBody>
          </p:sp>
        </p:grpSp>
        <p:sp>
          <p:nvSpPr>
            <p:cNvPr id="55" name="Arrow: Right 188">
              <a:extLst>
                <a:ext uri="{FF2B5EF4-FFF2-40B4-BE49-F238E27FC236}">
                  <a16:creationId xmlns:a16="http://schemas.microsoft.com/office/drawing/2014/main" id="{8CD4D0E2-82DE-4FEB-9EB9-E89273EC2FBB}"/>
                </a:ext>
              </a:extLst>
            </p:cNvPr>
            <p:cNvSpPr/>
            <p:nvPr/>
          </p:nvSpPr>
          <p:spPr>
            <a:xfrm>
              <a:off x="8244408" y="3795886"/>
              <a:ext cx="864096" cy="263135"/>
            </a:xfrm>
            <a:prstGeom prst="rightArrow">
              <a:avLst>
                <a:gd name="adj1" fmla="val 100000"/>
                <a:gd name="adj2" fmla="val 25016"/>
              </a:avLst>
            </a:prstGeom>
            <a:noFill/>
            <a:ln w="12700" cap="flat" cmpd="sng" algn="ctr">
              <a:solidFill>
                <a:srgbClr val="B71251"/>
              </a:solidFill>
              <a:prstDash val="solid"/>
              <a:miter lim="800000"/>
            </a:ln>
            <a:effectLst/>
          </p:spPr>
          <p:txBody>
            <a:bodyPr wrap="none" lIns="0" tIns="0" rIns="0" bIns="0" anchor="ctr"/>
            <a:lstStyle/>
            <a:p>
              <a:pPr marL="0" marR="0" lvl="0" indent="0" algn="ctr" defTabSz="914400" eaLnBrk="1" fontAlgn="auto" latinLnBrk="0" hangingPunct="1">
                <a:lnSpc>
                  <a:spcPct val="100000"/>
                </a:lnSpc>
                <a:spcBef>
                  <a:spcPts val="0"/>
                </a:spcBef>
                <a:spcAft>
                  <a:spcPts val="1200"/>
                </a:spcAft>
                <a:buClrTx/>
                <a:buSzTx/>
                <a:buFontTx/>
                <a:buNone/>
                <a:tabLst/>
                <a:defRPr/>
              </a:pPr>
              <a:endParaRPr kumimoji="0" lang="fr-FR" sz="800" b="1" i="0" u="none" strike="noStrike" kern="1200" cap="none" spc="0" normalizeH="0" baseline="0" noProof="0" dirty="0">
                <a:ln>
                  <a:noFill/>
                </a:ln>
                <a:solidFill>
                  <a:srgbClr val="6F7072"/>
                </a:solidFill>
                <a:effectLst/>
                <a:uLnTx/>
                <a:uFillTx/>
                <a:latin typeface="+mj-lt"/>
                <a:ea typeface="+mn-ea"/>
                <a:cs typeface="Arial" panose="020B0604020202020204" pitchFamily="34" charset="0"/>
              </a:endParaRPr>
            </a:p>
          </p:txBody>
        </p:sp>
        <p:pic>
          <p:nvPicPr>
            <p:cNvPr id="56" name="Graphic 26" descr="Email">
              <a:extLst>
                <a:ext uri="{FF2B5EF4-FFF2-40B4-BE49-F238E27FC236}">
                  <a16:creationId xmlns:a16="http://schemas.microsoft.com/office/drawing/2014/main" id="{4FEF26FB-A2C5-46A6-BFB5-0C6F709B126A}"/>
                </a:ext>
              </a:extLst>
            </p:cNvPr>
            <p:cNvPicPr>
              <a:picLocks noChangeAspect="1"/>
            </p:cNvPicPr>
            <p:nvPr/>
          </p:nvPicPr>
          <p:blipFill>
            <a:blip r:embed="rId5" cstate="screen">
              <a:duotone>
                <a:srgbClr val="5E74B8">
                  <a:shade val="45000"/>
                  <a:satMod val="135000"/>
                </a:srgbClr>
                <a:prstClr val="white"/>
              </a:duotone>
              <a:extLst>
                <a:ext uri="{28A0092B-C50C-407E-A947-70E740481C1C}">
                  <a14:useLocalDpi xmlns:a14="http://schemas.microsoft.com/office/drawing/2010/main"/>
                </a:ext>
              </a:extLst>
            </a:blip>
            <a:srcRect/>
            <a:stretch>
              <a:fillRect/>
            </a:stretch>
          </p:blipFill>
          <p:spPr bwMode="auto">
            <a:xfrm>
              <a:off x="2365336" y="3166540"/>
              <a:ext cx="191544" cy="207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Rectangle 101">
              <a:extLst>
                <a:ext uri="{FF2B5EF4-FFF2-40B4-BE49-F238E27FC236}">
                  <a16:creationId xmlns:a16="http://schemas.microsoft.com/office/drawing/2014/main" id="{C408C5BB-768C-4F59-BCB5-7D8D2898747A}"/>
                </a:ext>
              </a:extLst>
            </p:cNvPr>
            <p:cNvSpPr/>
            <p:nvPr/>
          </p:nvSpPr>
          <p:spPr>
            <a:xfrm>
              <a:off x="8491329" y="3151318"/>
              <a:ext cx="488028" cy="269788"/>
            </a:xfrm>
            <a:prstGeom prst="rect">
              <a:avLst/>
            </a:prstGeom>
          </p:spPr>
          <p:txBody>
            <a:bodyPr wrap="square" lIns="36000" anchor="ctr">
              <a:spAutoFit/>
            </a:bodyPr>
            <a:lstStyle/>
            <a:p>
              <a:pPr eaLnBrk="1" fontAlgn="auto" hangingPunct="1">
                <a:spcBef>
                  <a:spcPts val="0"/>
                </a:spcBef>
                <a:spcAft>
                  <a:spcPts val="0"/>
                </a:spcAft>
                <a:defRPr/>
              </a:pPr>
              <a:r>
                <a:rPr lang="fr-FR" sz="1100" i="1" dirty="0" smtClean="0">
                  <a:solidFill>
                    <a:srgbClr val="6F7072"/>
                  </a:solidFill>
                  <a:latin typeface="+mj-lt"/>
                  <a:cs typeface="Arial" panose="020B0604020202020204" pitchFamily="34" charset="0"/>
                </a:rPr>
                <a:t>Mai</a:t>
              </a:r>
              <a:endParaRPr lang="fr-FR" sz="1100" i="1" dirty="0">
                <a:solidFill>
                  <a:srgbClr val="6F7072"/>
                </a:solidFill>
                <a:latin typeface="+mj-lt"/>
                <a:cs typeface="Arial" panose="020B0604020202020204" pitchFamily="34" charset="0"/>
              </a:endParaRPr>
            </a:p>
          </p:txBody>
        </p:sp>
        <p:sp>
          <p:nvSpPr>
            <p:cNvPr id="103" name="ZoneTexte 102"/>
            <p:cNvSpPr txBox="1"/>
            <p:nvPr/>
          </p:nvSpPr>
          <p:spPr>
            <a:xfrm>
              <a:off x="8228089" y="3869894"/>
              <a:ext cx="896733" cy="144016"/>
            </a:xfrm>
            <a:prstGeom prst="rect">
              <a:avLst/>
            </a:prstGeom>
            <a:noFill/>
          </p:spPr>
          <p:txBody>
            <a:bodyPr wrap="square" lIns="72000" tIns="108000" rIns="72000" bIns="108000" rtlCol="0" anchor="ctr" anchorCtr="0">
              <a:noAutofit/>
            </a:bodyPr>
            <a:lstStyle/>
            <a:p>
              <a:pPr algn="ctr"/>
              <a:r>
                <a:rPr lang="fr-FR" sz="900" b="1" dirty="0" smtClean="0">
                  <a:solidFill>
                    <a:srgbClr val="575757"/>
                  </a:solidFill>
                </a:rPr>
                <a:t>Création automatique</a:t>
              </a:r>
            </a:p>
          </p:txBody>
        </p:sp>
      </p:grpSp>
      <p:sp>
        <p:nvSpPr>
          <p:cNvPr id="105" name="Titre 104"/>
          <p:cNvSpPr>
            <a:spLocks noGrp="1"/>
          </p:cNvSpPr>
          <p:nvPr>
            <p:ph type="title"/>
          </p:nvPr>
        </p:nvSpPr>
        <p:spPr>
          <a:xfrm>
            <a:off x="799246" y="136797"/>
            <a:ext cx="7445162" cy="426901"/>
          </a:xfrm>
        </p:spPr>
        <p:txBody>
          <a:bodyPr>
            <a:normAutofit fontScale="90000"/>
          </a:bodyPr>
          <a:lstStyle/>
          <a:p>
            <a:r>
              <a:rPr lang="fr-FR" dirty="0"/>
              <a:t/>
            </a:r>
            <a:br>
              <a:rPr lang="fr-FR" dirty="0"/>
            </a:br>
            <a:r>
              <a:rPr lang="fr-FR" dirty="0" smtClean="0"/>
              <a:t>Calendrier général de déploiement</a:t>
            </a:r>
            <a:endParaRPr lang="fr-FR" dirty="0"/>
          </a:p>
        </p:txBody>
      </p:sp>
      <p:cxnSp>
        <p:nvCxnSpPr>
          <p:cNvPr id="41" name="Connecteur en arc 40"/>
          <p:cNvCxnSpPr>
            <a:stCxn id="96" idx="1"/>
          </p:cNvCxnSpPr>
          <p:nvPr/>
        </p:nvCxnSpPr>
        <p:spPr>
          <a:xfrm rot="10800000" flipV="1">
            <a:off x="1403649" y="2285039"/>
            <a:ext cx="753637" cy="2234620"/>
          </a:xfrm>
          <a:prstGeom prst="curvedConnector2">
            <a:avLst/>
          </a:prstGeom>
          <a:ln w="28575">
            <a:solidFill>
              <a:srgbClr val="E73083"/>
            </a:solidFill>
            <a:tailEnd type="triangle"/>
          </a:ln>
        </p:spPr>
        <p:style>
          <a:lnRef idx="1">
            <a:schemeClr val="accent1"/>
          </a:lnRef>
          <a:fillRef idx="0">
            <a:schemeClr val="accent1"/>
          </a:fillRef>
          <a:effectRef idx="0">
            <a:schemeClr val="accent1"/>
          </a:effectRef>
          <a:fontRef idx="minor">
            <a:schemeClr val="tx1"/>
          </a:fontRef>
        </p:style>
      </p:cxnSp>
      <p:sp>
        <p:nvSpPr>
          <p:cNvPr id="106" name="ZoneTexte 105"/>
          <p:cNvSpPr txBox="1"/>
          <p:nvPr/>
        </p:nvSpPr>
        <p:spPr>
          <a:xfrm>
            <a:off x="407438" y="4557526"/>
            <a:ext cx="5340060" cy="467638"/>
          </a:xfrm>
          <a:prstGeom prst="rect">
            <a:avLst/>
          </a:prstGeom>
          <a:noFill/>
          <a:ln w="19050">
            <a:solidFill>
              <a:srgbClr val="E73083"/>
            </a:solidFill>
          </a:ln>
        </p:spPr>
        <p:txBody>
          <a:bodyPr wrap="square" lIns="72000" tIns="108000" rIns="72000" bIns="108000" rtlCol="0" anchor="ctr" anchorCtr="0">
            <a:noAutofit/>
          </a:bodyPr>
          <a:lstStyle/>
          <a:p>
            <a:pPr algn="ctr"/>
            <a:r>
              <a:rPr lang="fr-FR" sz="1050" b="1" dirty="0" smtClean="0">
                <a:solidFill>
                  <a:srgbClr val="E73083"/>
                </a:solidFill>
              </a:rPr>
              <a:t>Pas de campagne de communication grand public à destination des usagers dans les départements pilotes. Travaux de sensibilisation important des ES pilotes. </a:t>
            </a:r>
          </a:p>
        </p:txBody>
      </p:sp>
    </p:spTree>
    <p:extLst>
      <p:ext uri="{BB962C8B-B14F-4D97-AF65-F5344CB8AC3E}">
        <p14:creationId xmlns:p14="http://schemas.microsoft.com/office/powerpoint/2010/main" val="362778041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799246" y="123478"/>
            <a:ext cx="7445162" cy="432048"/>
          </a:xfrm>
        </p:spPr>
        <p:txBody>
          <a:bodyPr/>
          <a:lstStyle/>
          <a:p>
            <a:r>
              <a:rPr lang="fr-FR" dirty="0" smtClean="0"/>
              <a:t>Objectifs et périmètre de l’expérimentation</a:t>
            </a:r>
            <a:endParaRPr lang="fr-FR" dirty="0"/>
          </a:p>
        </p:txBody>
      </p:sp>
      <p:grpSp>
        <p:nvGrpSpPr>
          <p:cNvPr id="39" name="Groupe 38"/>
          <p:cNvGrpSpPr/>
          <p:nvPr/>
        </p:nvGrpSpPr>
        <p:grpSpPr>
          <a:xfrm>
            <a:off x="381367" y="1131590"/>
            <a:ext cx="8280920" cy="2483239"/>
            <a:chOff x="395536" y="808591"/>
            <a:chExt cx="8280920" cy="2483239"/>
          </a:xfrm>
        </p:grpSpPr>
        <p:grpSp>
          <p:nvGrpSpPr>
            <p:cNvPr id="5" name="Groupe 4"/>
            <p:cNvGrpSpPr/>
            <p:nvPr/>
          </p:nvGrpSpPr>
          <p:grpSpPr>
            <a:xfrm>
              <a:off x="395536" y="808591"/>
              <a:ext cx="8280920" cy="2483239"/>
              <a:chOff x="179512" y="1240639"/>
              <a:chExt cx="8280920" cy="2483239"/>
            </a:xfrm>
          </p:grpSpPr>
          <p:sp>
            <p:nvSpPr>
              <p:cNvPr id="6" name="Rectangle à coins arrondis 5"/>
              <p:cNvSpPr/>
              <p:nvPr/>
            </p:nvSpPr>
            <p:spPr>
              <a:xfrm>
                <a:off x="179512" y="1240639"/>
                <a:ext cx="1152128" cy="1152833"/>
              </a:xfrm>
              <a:prstGeom prst="roundRect">
                <a:avLst/>
              </a:prstGeom>
              <a:solidFill>
                <a:srgbClr val="0D72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bg1"/>
                    </a:solidFill>
                  </a:rPr>
                  <a:t>Objectifs</a:t>
                </a:r>
              </a:p>
            </p:txBody>
          </p:sp>
          <p:sp>
            <p:nvSpPr>
              <p:cNvPr id="7" name="Rectangle à coins arrondis 6"/>
              <p:cNvSpPr/>
              <p:nvPr/>
            </p:nvSpPr>
            <p:spPr>
              <a:xfrm>
                <a:off x="179512" y="2867756"/>
                <a:ext cx="1152128" cy="856122"/>
              </a:xfrm>
              <a:prstGeom prst="roundRect">
                <a:avLst/>
              </a:prstGeom>
              <a:solidFill>
                <a:srgbClr val="E730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bg1"/>
                    </a:solidFill>
                  </a:rPr>
                  <a:t>Périmètre</a:t>
                </a:r>
              </a:p>
            </p:txBody>
          </p:sp>
          <p:sp>
            <p:nvSpPr>
              <p:cNvPr id="8" name="Rectangle à coins arrondis 7"/>
              <p:cNvSpPr/>
              <p:nvPr/>
            </p:nvSpPr>
            <p:spPr>
              <a:xfrm>
                <a:off x="1475656" y="1240639"/>
                <a:ext cx="6984776" cy="1152834"/>
              </a:xfrm>
              <a:prstGeom prst="roundRect">
                <a:avLst/>
              </a:prstGeom>
              <a:noFill/>
              <a:ln>
                <a:solidFill>
                  <a:srgbClr val="0D7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FR" sz="1100" b="1" dirty="0" smtClean="0">
                    <a:solidFill>
                      <a:srgbClr val="2F75B5"/>
                    </a:solidFill>
                  </a:rPr>
                  <a:t>Développer les cas d’usages </a:t>
                </a:r>
                <a:r>
                  <a:rPr lang="fr-FR" sz="1100" dirty="0" smtClean="0">
                    <a:solidFill>
                      <a:schemeClr val="tx1"/>
                    </a:solidFill>
                  </a:rPr>
                  <a:t>autour de Mon espace santé. </a:t>
                </a:r>
              </a:p>
              <a:p>
                <a:pPr marL="171450" indent="-171450">
                  <a:buFont typeface="Arial" panose="020B0604020202020204" pitchFamily="34" charset="0"/>
                  <a:buChar char="•"/>
                </a:pPr>
                <a:r>
                  <a:rPr lang="fr-FR" sz="1100" b="1" dirty="0" smtClean="0">
                    <a:solidFill>
                      <a:srgbClr val="2F75B5"/>
                    </a:solidFill>
                  </a:rPr>
                  <a:t>Systématiser </a:t>
                </a:r>
                <a:r>
                  <a:rPr lang="fr-FR" sz="1100" b="1" dirty="0">
                    <a:solidFill>
                      <a:srgbClr val="2F75B5"/>
                    </a:solidFill>
                  </a:rPr>
                  <a:t>l’envoi aux citoyens de leurs données et documents de santé </a:t>
                </a:r>
                <a:r>
                  <a:rPr lang="fr-FR" sz="1100" dirty="0">
                    <a:solidFill>
                      <a:schemeClr val="tx1"/>
                    </a:solidFill>
                  </a:rPr>
                  <a:t>par les acteurs de santé (alimentation du DMP</a:t>
                </a:r>
                <a:r>
                  <a:rPr lang="fr-FR" sz="1100" dirty="0" smtClean="0">
                    <a:solidFill>
                      <a:schemeClr val="tx1"/>
                    </a:solidFill>
                  </a:rPr>
                  <a:t>). </a:t>
                </a:r>
              </a:p>
              <a:p>
                <a:pPr marL="171450" indent="-171450">
                  <a:buFont typeface="Arial" panose="020B0604020202020204" pitchFamily="34" charset="0"/>
                  <a:buChar char="•"/>
                </a:pPr>
                <a:r>
                  <a:rPr lang="fr-FR" sz="1100" b="1" dirty="0" smtClean="0">
                    <a:solidFill>
                      <a:srgbClr val="2F75B5"/>
                    </a:solidFill>
                  </a:rPr>
                  <a:t>Développer les échanges entre professionnels de santé et usagers </a:t>
                </a:r>
                <a:r>
                  <a:rPr lang="fr-FR" sz="1100" dirty="0" smtClean="0">
                    <a:solidFill>
                      <a:schemeClr val="tx1"/>
                    </a:solidFill>
                  </a:rPr>
                  <a:t>via l’envoi de messages de </a:t>
                </a:r>
                <a:r>
                  <a:rPr lang="fr-FR" sz="1100" dirty="0" err="1" smtClean="0">
                    <a:solidFill>
                      <a:schemeClr val="tx1"/>
                    </a:solidFill>
                  </a:rPr>
                  <a:t>MSSanté</a:t>
                </a:r>
                <a:r>
                  <a:rPr lang="fr-FR" sz="1100" dirty="0" smtClean="0">
                    <a:solidFill>
                      <a:schemeClr val="tx1"/>
                    </a:solidFill>
                  </a:rPr>
                  <a:t> vers la messagerie de santé de Mon espace santé. </a:t>
                </a:r>
              </a:p>
            </p:txBody>
          </p:sp>
          <p:sp>
            <p:nvSpPr>
              <p:cNvPr id="11" name="Rectangle à coins arrondis 10"/>
              <p:cNvSpPr/>
              <p:nvPr/>
            </p:nvSpPr>
            <p:spPr>
              <a:xfrm>
                <a:off x="1475656" y="2864865"/>
                <a:ext cx="2736304" cy="859013"/>
              </a:xfrm>
              <a:prstGeom prst="roundRect">
                <a:avLst/>
              </a:prstGeom>
              <a:no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smtClean="0">
                    <a:solidFill>
                      <a:schemeClr val="tx1"/>
                    </a:solidFill>
                  </a:rPr>
                  <a:t>3 départements pilotes : </a:t>
                </a:r>
              </a:p>
              <a:p>
                <a:pPr marL="171450" indent="-171450">
                  <a:buFontTx/>
                  <a:buChar char="-"/>
                </a:pPr>
                <a:r>
                  <a:rPr lang="fr-FR" sz="1050" b="1" dirty="0" smtClean="0">
                    <a:solidFill>
                      <a:srgbClr val="E73083"/>
                    </a:solidFill>
                  </a:rPr>
                  <a:t>Haute Garonne </a:t>
                </a:r>
                <a:r>
                  <a:rPr lang="fr-FR" sz="1050" dirty="0" smtClean="0">
                    <a:solidFill>
                      <a:schemeClr val="tx1"/>
                    </a:solidFill>
                  </a:rPr>
                  <a:t>en Occitanie </a:t>
                </a:r>
              </a:p>
              <a:p>
                <a:pPr marL="171450" indent="-171450">
                  <a:buFontTx/>
                  <a:buChar char="-"/>
                </a:pPr>
                <a:r>
                  <a:rPr lang="fr-FR" sz="1050" b="1" dirty="0" smtClean="0">
                    <a:solidFill>
                      <a:srgbClr val="E73083"/>
                    </a:solidFill>
                  </a:rPr>
                  <a:t>Somme</a:t>
                </a:r>
                <a:r>
                  <a:rPr lang="fr-FR" sz="1050" dirty="0" smtClean="0">
                    <a:solidFill>
                      <a:schemeClr val="tx1"/>
                    </a:solidFill>
                  </a:rPr>
                  <a:t> en Haut de France </a:t>
                </a:r>
              </a:p>
              <a:p>
                <a:pPr marL="171450" indent="-171450">
                  <a:buFontTx/>
                  <a:buChar char="-"/>
                </a:pPr>
                <a:r>
                  <a:rPr lang="fr-FR" sz="1050" b="1" dirty="0" smtClean="0">
                    <a:solidFill>
                      <a:srgbClr val="E73083"/>
                    </a:solidFill>
                  </a:rPr>
                  <a:t>Loire Atlantique </a:t>
                </a:r>
                <a:r>
                  <a:rPr lang="fr-FR" sz="1050" dirty="0" smtClean="0">
                    <a:solidFill>
                      <a:schemeClr val="tx1"/>
                    </a:solidFill>
                  </a:rPr>
                  <a:t>en Pays de la Loire</a:t>
                </a:r>
                <a:endParaRPr lang="fr-FR" sz="1050" dirty="0">
                  <a:solidFill>
                    <a:schemeClr val="tx1"/>
                  </a:solidFill>
                </a:endParaRPr>
              </a:p>
            </p:txBody>
          </p:sp>
          <p:sp>
            <p:nvSpPr>
              <p:cNvPr id="12" name="Triangle isocèle 1">
                <a:extLst>
                  <a:ext uri="{FF2B5EF4-FFF2-40B4-BE49-F238E27FC236}">
                    <a16:creationId xmlns:a16="http://schemas.microsoft.com/office/drawing/2014/main" id="{90E94486-9BE4-44C6-81EE-E95F52821B57}"/>
                  </a:ext>
                </a:extLst>
              </p:cNvPr>
              <p:cNvSpPr/>
              <p:nvPr/>
            </p:nvSpPr>
            <p:spPr>
              <a:xfrm rot="5400000">
                <a:off x="4613692" y="3229775"/>
                <a:ext cx="391886" cy="244810"/>
              </a:xfrm>
              <a:prstGeom prst="triangle">
                <a:avLst/>
              </a:prstGeom>
              <a:noFill/>
              <a:ln w="12700" cap="flat" cmpd="sng" algn="ctr">
                <a:solidFill>
                  <a:srgbClr val="E73083"/>
                </a:solidFill>
                <a:prstDash val="sys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900" b="0" i="0" u="none" strike="noStrike" kern="0" cap="none" spc="0" normalizeH="0" baseline="0" noProof="0" smtClean="0">
                  <a:ln>
                    <a:noFill/>
                  </a:ln>
                  <a:solidFill>
                    <a:srgbClr val="E73083"/>
                  </a:solidFill>
                  <a:effectLst/>
                  <a:uLnTx/>
                  <a:uFillTx/>
                  <a:latin typeface="Arial" panose="020B0604020202020204"/>
                  <a:ea typeface="+mn-ea"/>
                  <a:cs typeface="+mn-cs"/>
                </a:endParaRPr>
              </a:p>
            </p:txBody>
          </p:sp>
        </p:grpSp>
        <p:sp>
          <p:nvSpPr>
            <p:cNvPr id="38" name="Rectangle à coins arrondis 37"/>
            <p:cNvSpPr/>
            <p:nvPr/>
          </p:nvSpPr>
          <p:spPr>
            <a:xfrm>
              <a:off x="5421927" y="2431340"/>
              <a:ext cx="3254529" cy="859013"/>
            </a:xfrm>
            <a:prstGeom prst="roundRect">
              <a:avLst/>
            </a:prstGeom>
            <a:no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smtClean="0">
                  <a:solidFill>
                    <a:schemeClr val="tx1"/>
                  </a:solidFill>
                </a:rPr>
                <a:t>Une trentaine d’établissements pilotes: </a:t>
              </a:r>
            </a:p>
            <a:p>
              <a:pPr marL="171450" indent="-171450">
                <a:buFontTx/>
                <a:buChar char="-"/>
              </a:pPr>
              <a:r>
                <a:rPr lang="fr-FR" sz="1050" b="1" dirty="0" smtClean="0">
                  <a:solidFill>
                    <a:srgbClr val="E73083"/>
                  </a:solidFill>
                </a:rPr>
                <a:t>Structures privées et publiques</a:t>
              </a:r>
            </a:p>
            <a:p>
              <a:pPr marL="171450" indent="-171450">
                <a:buFontTx/>
                <a:buChar char="-"/>
              </a:pPr>
              <a:r>
                <a:rPr lang="fr-FR" sz="1050" b="1" dirty="0" smtClean="0">
                  <a:solidFill>
                    <a:srgbClr val="E73083"/>
                  </a:solidFill>
                </a:rPr>
                <a:t>Diversité de maturité technique entre les ES</a:t>
              </a:r>
            </a:p>
            <a:p>
              <a:pPr marL="171450" indent="-171450">
                <a:buFontTx/>
                <a:buChar char="-"/>
              </a:pPr>
              <a:r>
                <a:rPr lang="fr-FR" sz="1050" b="1" dirty="0" smtClean="0">
                  <a:solidFill>
                    <a:srgbClr val="E73083"/>
                  </a:solidFill>
                </a:rPr>
                <a:t>Différents types de prise en charge : SSR, HAD, MCO, PSY</a:t>
              </a:r>
              <a:endParaRPr lang="fr-FR" sz="1050" b="1" dirty="0">
                <a:solidFill>
                  <a:srgbClr val="E73083"/>
                </a:solidFill>
              </a:endParaRPr>
            </a:p>
          </p:txBody>
        </p:sp>
      </p:grpSp>
    </p:spTree>
    <p:extLst>
      <p:ext uri="{BB962C8B-B14F-4D97-AF65-F5344CB8AC3E}">
        <p14:creationId xmlns:p14="http://schemas.microsoft.com/office/powerpoint/2010/main" val="70365630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a:lstStyle/>
          <a:p>
            <a:r>
              <a:rPr lang="fr-FR" dirty="0" smtClean="0"/>
              <a:t>2. Retours sur les parcours et cas d’usages expérimentés </a:t>
            </a:r>
            <a:endParaRPr lang="fr-FR" dirty="0"/>
          </a:p>
        </p:txBody>
      </p:sp>
      <p:sp>
        <p:nvSpPr>
          <p:cNvPr id="4" name="Espace réservé du texte 3"/>
          <p:cNvSpPr>
            <a:spLocks noGrp="1"/>
          </p:cNvSpPr>
          <p:nvPr>
            <p:ph type="body" sz="quarter" idx="13"/>
          </p:nvPr>
        </p:nvSpPr>
        <p:spPr/>
        <p:txBody>
          <a:bodyPr/>
          <a:lstStyle/>
          <a:p>
            <a:endParaRPr lang="fr-FR" dirty="0"/>
          </a:p>
        </p:txBody>
      </p:sp>
    </p:spTree>
    <p:extLst>
      <p:ext uri="{BB962C8B-B14F-4D97-AF65-F5344CB8AC3E}">
        <p14:creationId xmlns:p14="http://schemas.microsoft.com/office/powerpoint/2010/main" val="378232800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e 12"/>
          <p:cNvGrpSpPr>
            <a:grpSpLocks noChangeAspect="1"/>
          </p:cNvGrpSpPr>
          <p:nvPr/>
        </p:nvGrpSpPr>
        <p:grpSpPr>
          <a:xfrm>
            <a:off x="5580112" y="3114151"/>
            <a:ext cx="257331" cy="393703"/>
            <a:chOff x="5205413" y="1941513"/>
            <a:chExt cx="1776413" cy="2967038"/>
          </a:xfrm>
          <a:solidFill>
            <a:srgbClr val="2F75B5"/>
          </a:solidFill>
        </p:grpSpPr>
        <p:sp>
          <p:nvSpPr>
            <p:cNvPr id="15" name="Freeform 5"/>
            <p:cNvSpPr>
              <a:spLocks noEditPoints="1"/>
            </p:cNvSpPr>
            <p:nvPr/>
          </p:nvSpPr>
          <p:spPr bwMode="auto">
            <a:xfrm>
              <a:off x="5635625" y="4249738"/>
              <a:ext cx="941388" cy="658813"/>
            </a:xfrm>
            <a:custGeom>
              <a:avLst/>
              <a:gdLst>
                <a:gd name="T0" fmla="*/ 346 w 486"/>
                <a:gd name="T1" fmla="*/ 0 h 342"/>
                <a:gd name="T2" fmla="*/ 48 w 486"/>
                <a:gd name="T3" fmla="*/ 0 h 342"/>
                <a:gd name="T4" fmla="*/ 0 w 486"/>
                <a:gd name="T5" fmla="*/ 47 h 342"/>
                <a:gd name="T6" fmla="*/ 0 w 486"/>
                <a:gd name="T7" fmla="*/ 93 h 342"/>
                <a:gd name="T8" fmla="*/ 26 w 486"/>
                <a:gd name="T9" fmla="*/ 135 h 342"/>
                <a:gd name="T10" fmla="*/ 26 w 486"/>
                <a:gd name="T11" fmla="*/ 279 h 342"/>
                <a:gd name="T12" fmla="*/ 89 w 486"/>
                <a:gd name="T13" fmla="*/ 342 h 342"/>
                <a:gd name="T14" fmla="*/ 110 w 486"/>
                <a:gd name="T15" fmla="*/ 342 h 342"/>
                <a:gd name="T16" fmla="*/ 132 w 486"/>
                <a:gd name="T17" fmla="*/ 320 h 342"/>
                <a:gd name="T18" fmla="*/ 110 w 486"/>
                <a:gd name="T19" fmla="*/ 297 h 342"/>
                <a:gd name="T20" fmla="*/ 89 w 486"/>
                <a:gd name="T21" fmla="*/ 297 h 342"/>
                <a:gd name="T22" fmla="*/ 71 w 486"/>
                <a:gd name="T23" fmla="*/ 279 h 342"/>
                <a:gd name="T24" fmla="*/ 71 w 486"/>
                <a:gd name="T25" fmla="*/ 141 h 342"/>
                <a:gd name="T26" fmla="*/ 403 w 486"/>
                <a:gd name="T27" fmla="*/ 141 h 342"/>
                <a:gd name="T28" fmla="*/ 403 w 486"/>
                <a:gd name="T29" fmla="*/ 279 h 342"/>
                <a:gd name="T30" fmla="*/ 385 w 486"/>
                <a:gd name="T31" fmla="*/ 297 h 342"/>
                <a:gd name="T32" fmla="*/ 214 w 486"/>
                <a:gd name="T33" fmla="*/ 297 h 342"/>
                <a:gd name="T34" fmla="*/ 191 w 486"/>
                <a:gd name="T35" fmla="*/ 320 h 342"/>
                <a:gd name="T36" fmla="*/ 214 w 486"/>
                <a:gd name="T37" fmla="*/ 342 h 342"/>
                <a:gd name="T38" fmla="*/ 385 w 486"/>
                <a:gd name="T39" fmla="*/ 342 h 342"/>
                <a:gd name="T40" fmla="*/ 448 w 486"/>
                <a:gd name="T41" fmla="*/ 279 h 342"/>
                <a:gd name="T42" fmla="*/ 448 w 486"/>
                <a:gd name="T43" fmla="*/ 140 h 342"/>
                <a:gd name="T44" fmla="*/ 486 w 486"/>
                <a:gd name="T45" fmla="*/ 93 h 342"/>
                <a:gd name="T46" fmla="*/ 486 w 486"/>
                <a:gd name="T47" fmla="*/ 47 h 342"/>
                <a:gd name="T48" fmla="*/ 438 w 486"/>
                <a:gd name="T49" fmla="*/ 0 h 342"/>
                <a:gd name="T50" fmla="*/ 391 w 486"/>
                <a:gd name="T51" fmla="*/ 0 h 342"/>
                <a:gd name="T52" fmla="*/ 441 w 486"/>
                <a:gd name="T53" fmla="*/ 93 h 342"/>
                <a:gd name="T54" fmla="*/ 438 w 486"/>
                <a:gd name="T55" fmla="*/ 96 h 342"/>
                <a:gd name="T56" fmla="*/ 48 w 486"/>
                <a:gd name="T57" fmla="*/ 96 h 342"/>
                <a:gd name="T58" fmla="*/ 45 w 486"/>
                <a:gd name="T59" fmla="*/ 93 h 342"/>
                <a:gd name="T60" fmla="*/ 45 w 486"/>
                <a:gd name="T61" fmla="*/ 47 h 342"/>
                <a:gd name="T62" fmla="*/ 48 w 486"/>
                <a:gd name="T63" fmla="*/ 45 h 342"/>
                <a:gd name="T64" fmla="*/ 438 w 486"/>
                <a:gd name="T65" fmla="*/ 45 h 342"/>
                <a:gd name="T66" fmla="*/ 441 w 486"/>
                <a:gd name="T67" fmla="*/ 47 h 342"/>
                <a:gd name="T68" fmla="*/ 441 w 486"/>
                <a:gd name="T69" fmla="*/ 93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6" h="342">
                  <a:moveTo>
                    <a:pt x="346" y="0"/>
                  </a:moveTo>
                  <a:cubicBezTo>
                    <a:pt x="48" y="0"/>
                    <a:pt x="48" y="0"/>
                    <a:pt x="48" y="0"/>
                  </a:cubicBezTo>
                  <a:cubicBezTo>
                    <a:pt x="22" y="0"/>
                    <a:pt x="0" y="21"/>
                    <a:pt x="0" y="47"/>
                  </a:cubicBezTo>
                  <a:cubicBezTo>
                    <a:pt x="0" y="93"/>
                    <a:pt x="0" y="93"/>
                    <a:pt x="0" y="93"/>
                  </a:cubicBezTo>
                  <a:cubicBezTo>
                    <a:pt x="0" y="112"/>
                    <a:pt x="11" y="127"/>
                    <a:pt x="26" y="135"/>
                  </a:cubicBezTo>
                  <a:cubicBezTo>
                    <a:pt x="26" y="279"/>
                    <a:pt x="26" y="279"/>
                    <a:pt x="26" y="279"/>
                  </a:cubicBezTo>
                  <a:cubicBezTo>
                    <a:pt x="26" y="314"/>
                    <a:pt x="54" y="342"/>
                    <a:pt x="89" y="342"/>
                  </a:cubicBezTo>
                  <a:cubicBezTo>
                    <a:pt x="110" y="342"/>
                    <a:pt x="110" y="342"/>
                    <a:pt x="110" y="342"/>
                  </a:cubicBezTo>
                  <a:cubicBezTo>
                    <a:pt x="122" y="342"/>
                    <a:pt x="132" y="332"/>
                    <a:pt x="132" y="320"/>
                  </a:cubicBezTo>
                  <a:cubicBezTo>
                    <a:pt x="132" y="307"/>
                    <a:pt x="122" y="297"/>
                    <a:pt x="110" y="297"/>
                  </a:cubicBezTo>
                  <a:cubicBezTo>
                    <a:pt x="89" y="297"/>
                    <a:pt x="89" y="297"/>
                    <a:pt x="89" y="297"/>
                  </a:cubicBezTo>
                  <a:cubicBezTo>
                    <a:pt x="79" y="297"/>
                    <a:pt x="71" y="289"/>
                    <a:pt x="71" y="279"/>
                  </a:cubicBezTo>
                  <a:cubicBezTo>
                    <a:pt x="71" y="141"/>
                    <a:pt x="71" y="141"/>
                    <a:pt x="71" y="141"/>
                  </a:cubicBezTo>
                  <a:cubicBezTo>
                    <a:pt x="403" y="141"/>
                    <a:pt x="403" y="141"/>
                    <a:pt x="403" y="141"/>
                  </a:cubicBezTo>
                  <a:cubicBezTo>
                    <a:pt x="403" y="279"/>
                    <a:pt x="403" y="279"/>
                    <a:pt x="403" y="279"/>
                  </a:cubicBezTo>
                  <a:cubicBezTo>
                    <a:pt x="403" y="289"/>
                    <a:pt x="395" y="297"/>
                    <a:pt x="385" y="297"/>
                  </a:cubicBezTo>
                  <a:cubicBezTo>
                    <a:pt x="214" y="297"/>
                    <a:pt x="214" y="297"/>
                    <a:pt x="214" y="297"/>
                  </a:cubicBezTo>
                  <a:cubicBezTo>
                    <a:pt x="201" y="297"/>
                    <a:pt x="191" y="307"/>
                    <a:pt x="191" y="320"/>
                  </a:cubicBezTo>
                  <a:cubicBezTo>
                    <a:pt x="191" y="332"/>
                    <a:pt x="201" y="342"/>
                    <a:pt x="214" y="342"/>
                  </a:cubicBezTo>
                  <a:cubicBezTo>
                    <a:pt x="385" y="342"/>
                    <a:pt x="385" y="342"/>
                    <a:pt x="385" y="342"/>
                  </a:cubicBezTo>
                  <a:cubicBezTo>
                    <a:pt x="420" y="342"/>
                    <a:pt x="448" y="314"/>
                    <a:pt x="448" y="279"/>
                  </a:cubicBezTo>
                  <a:cubicBezTo>
                    <a:pt x="448" y="140"/>
                    <a:pt x="448" y="140"/>
                    <a:pt x="448" y="140"/>
                  </a:cubicBezTo>
                  <a:cubicBezTo>
                    <a:pt x="469" y="135"/>
                    <a:pt x="486" y="116"/>
                    <a:pt x="486" y="93"/>
                  </a:cubicBezTo>
                  <a:cubicBezTo>
                    <a:pt x="486" y="47"/>
                    <a:pt x="486" y="47"/>
                    <a:pt x="486" y="47"/>
                  </a:cubicBezTo>
                  <a:cubicBezTo>
                    <a:pt x="486" y="21"/>
                    <a:pt x="464" y="0"/>
                    <a:pt x="438" y="0"/>
                  </a:cubicBezTo>
                  <a:cubicBezTo>
                    <a:pt x="391" y="0"/>
                    <a:pt x="391" y="0"/>
                    <a:pt x="391" y="0"/>
                  </a:cubicBezTo>
                  <a:moveTo>
                    <a:pt x="441" y="93"/>
                  </a:moveTo>
                  <a:cubicBezTo>
                    <a:pt x="441" y="95"/>
                    <a:pt x="440" y="96"/>
                    <a:pt x="438" y="96"/>
                  </a:cubicBezTo>
                  <a:cubicBezTo>
                    <a:pt x="48" y="96"/>
                    <a:pt x="48" y="96"/>
                    <a:pt x="48" y="96"/>
                  </a:cubicBezTo>
                  <a:cubicBezTo>
                    <a:pt x="46" y="96"/>
                    <a:pt x="45" y="95"/>
                    <a:pt x="45" y="93"/>
                  </a:cubicBezTo>
                  <a:cubicBezTo>
                    <a:pt x="45" y="47"/>
                    <a:pt x="45" y="47"/>
                    <a:pt x="45" y="47"/>
                  </a:cubicBezTo>
                  <a:cubicBezTo>
                    <a:pt x="45" y="46"/>
                    <a:pt x="46" y="45"/>
                    <a:pt x="48" y="45"/>
                  </a:cubicBezTo>
                  <a:cubicBezTo>
                    <a:pt x="438" y="45"/>
                    <a:pt x="438" y="45"/>
                    <a:pt x="438" y="45"/>
                  </a:cubicBezTo>
                  <a:cubicBezTo>
                    <a:pt x="440" y="45"/>
                    <a:pt x="441" y="46"/>
                    <a:pt x="441" y="47"/>
                  </a:cubicBezTo>
                  <a:lnTo>
                    <a:pt x="441" y="93"/>
                  </a:lnTo>
                  <a:close/>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sp>
          <p:nvSpPr>
            <p:cNvPr id="16" name="Freeform 11"/>
            <p:cNvSpPr>
              <a:spLocks noEditPoints="1"/>
            </p:cNvSpPr>
            <p:nvPr/>
          </p:nvSpPr>
          <p:spPr bwMode="auto">
            <a:xfrm>
              <a:off x="5205413" y="1941513"/>
              <a:ext cx="1776413" cy="2308223"/>
            </a:xfrm>
            <a:custGeom>
              <a:avLst/>
              <a:gdLst>
                <a:gd name="T0" fmla="*/ 660 w 917"/>
                <a:gd name="T1" fmla="*/ 1198 h 1198"/>
                <a:gd name="T2" fmla="*/ 613 w 917"/>
                <a:gd name="T3" fmla="*/ 1198 h 1198"/>
                <a:gd name="T4" fmla="*/ 613 w 917"/>
                <a:gd name="T5" fmla="*/ 1108 h 1198"/>
                <a:gd name="T6" fmla="*/ 671 w 917"/>
                <a:gd name="T7" fmla="*/ 1036 h 1198"/>
                <a:gd name="T8" fmla="*/ 704 w 917"/>
                <a:gd name="T9" fmla="*/ 933 h 1198"/>
                <a:gd name="T10" fmla="*/ 759 w 917"/>
                <a:gd name="T11" fmla="*/ 829 h 1198"/>
                <a:gd name="T12" fmla="*/ 805 w 917"/>
                <a:gd name="T13" fmla="*/ 764 h 1198"/>
                <a:gd name="T14" fmla="*/ 881 w 917"/>
                <a:gd name="T15" fmla="*/ 642 h 1198"/>
                <a:gd name="T16" fmla="*/ 917 w 917"/>
                <a:gd name="T17" fmla="*/ 462 h 1198"/>
                <a:gd name="T18" fmla="*/ 782 w 917"/>
                <a:gd name="T19" fmla="*/ 137 h 1198"/>
                <a:gd name="T20" fmla="*/ 653 w 917"/>
                <a:gd name="T21" fmla="*/ 47 h 1198"/>
                <a:gd name="T22" fmla="*/ 648 w 917"/>
                <a:gd name="T23" fmla="*/ 45 h 1198"/>
                <a:gd name="T24" fmla="*/ 426 w 917"/>
                <a:gd name="T25" fmla="*/ 5 h 1198"/>
                <a:gd name="T26" fmla="*/ 384 w 917"/>
                <a:gd name="T27" fmla="*/ 10 h 1198"/>
                <a:gd name="T28" fmla="*/ 383 w 917"/>
                <a:gd name="T29" fmla="*/ 10 h 1198"/>
                <a:gd name="T30" fmla="*/ 383 w 917"/>
                <a:gd name="T31" fmla="*/ 10 h 1198"/>
                <a:gd name="T32" fmla="*/ 0 w 917"/>
                <a:gd name="T33" fmla="*/ 461 h 1198"/>
                <a:gd name="T34" fmla="*/ 120 w 917"/>
                <a:gd name="T35" fmla="*/ 765 h 1198"/>
                <a:gd name="T36" fmla="*/ 247 w 917"/>
                <a:gd name="T37" fmla="*/ 1033 h 1198"/>
                <a:gd name="T38" fmla="*/ 304 w 917"/>
                <a:gd name="T39" fmla="*/ 1108 h 1198"/>
                <a:gd name="T40" fmla="*/ 304 w 917"/>
                <a:gd name="T41" fmla="*/ 1198 h 1198"/>
                <a:gd name="T42" fmla="*/ 270 w 917"/>
                <a:gd name="T43" fmla="*/ 1198 h 1198"/>
                <a:gd name="T44" fmla="*/ 568 w 917"/>
                <a:gd name="T45" fmla="*/ 1198 h 1198"/>
                <a:gd name="T46" fmla="*/ 349 w 917"/>
                <a:gd name="T47" fmla="*/ 1198 h 1198"/>
                <a:gd name="T48" fmla="*/ 349 w 917"/>
                <a:gd name="T49" fmla="*/ 1114 h 1198"/>
                <a:gd name="T50" fmla="*/ 568 w 917"/>
                <a:gd name="T51" fmla="*/ 1114 h 1198"/>
                <a:gd name="T52" fmla="*/ 568 w 917"/>
                <a:gd name="T53" fmla="*/ 1198 h 1198"/>
                <a:gd name="T54" fmla="*/ 750 w 917"/>
                <a:gd name="T55" fmla="*/ 169 h 1198"/>
                <a:gd name="T56" fmla="*/ 872 w 917"/>
                <a:gd name="T57" fmla="*/ 462 h 1198"/>
                <a:gd name="T58" fmla="*/ 839 w 917"/>
                <a:gd name="T59" fmla="*/ 624 h 1198"/>
                <a:gd name="T60" fmla="*/ 769 w 917"/>
                <a:gd name="T61" fmla="*/ 737 h 1198"/>
                <a:gd name="T62" fmla="*/ 721 w 917"/>
                <a:gd name="T63" fmla="*/ 805 h 1198"/>
                <a:gd name="T64" fmla="*/ 663 w 917"/>
                <a:gd name="T65" fmla="*/ 916 h 1198"/>
                <a:gd name="T66" fmla="*/ 626 w 917"/>
                <a:gd name="T67" fmla="*/ 1030 h 1198"/>
                <a:gd name="T68" fmla="*/ 582 w 917"/>
                <a:gd name="T69" fmla="*/ 1069 h 1198"/>
                <a:gd name="T70" fmla="*/ 546 w 917"/>
                <a:gd name="T71" fmla="*/ 1069 h 1198"/>
                <a:gd name="T72" fmla="*/ 559 w 917"/>
                <a:gd name="T73" fmla="*/ 61 h 1198"/>
                <a:gd name="T74" fmla="*/ 750 w 917"/>
                <a:gd name="T75" fmla="*/ 169 h 1198"/>
                <a:gd name="T76" fmla="*/ 358 w 917"/>
                <a:gd name="T77" fmla="*/ 61 h 1198"/>
                <a:gd name="T78" fmla="*/ 338 w 917"/>
                <a:gd name="T79" fmla="*/ 183 h 1198"/>
                <a:gd name="T80" fmla="*/ 358 w 917"/>
                <a:gd name="T81" fmla="*/ 208 h 1198"/>
                <a:gd name="T82" fmla="*/ 383 w 917"/>
                <a:gd name="T83" fmla="*/ 189 h 1198"/>
                <a:gd name="T84" fmla="*/ 406 w 917"/>
                <a:gd name="T85" fmla="*/ 52 h 1198"/>
                <a:gd name="T86" fmla="*/ 407 w 917"/>
                <a:gd name="T87" fmla="*/ 52 h 1198"/>
                <a:gd name="T88" fmla="*/ 430 w 917"/>
                <a:gd name="T89" fmla="*/ 50 h 1198"/>
                <a:gd name="T90" fmla="*/ 431 w 917"/>
                <a:gd name="T91" fmla="*/ 50 h 1198"/>
                <a:gd name="T92" fmla="*/ 456 w 917"/>
                <a:gd name="T93" fmla="*/ 49 h 1198"/>
                <a:gd name="T94" fmla="*/ 485 w 917"/>
                <a:gd name="T95" fmla="*/ 50 h 1198"/>
                <a:gd name="T96" fmla="*/ 511 w 917"/>
                <a:gd name="T97" fmla="*/ 52 h 1198"/>
                <a:gd name="T98" fmla="*/ 500 w 917"/>
                <a:gd name="T99" fmla="*/ 1069 h 1198"/>
                <a:gd name="T100" fmla="*/ 417 w 917"/>
                <a:gd name="T101" fmla="*/ 1069 h 1198"/>
                <a:gd name="T102" fmla="*/ 371 w 917"/>
                <a:gd name="T103" fmla="*/ 292 h 1198"/>
                <a:gd name="T104" fmla="*/ 351 w 917"/>
                <a:gd name="T105" fmla="*/ 267 h 1198"/>
                <a:gd name="T106" fmla="*/ 326 w 917"/>
                <a:gd name="T107" fmla="*/ 287 h 1198"/>
                <a:gd name="T108" fmla="*/ 371 w 917"/>
                <a:gd name="T109" fmla="*/ 1069 h 1198"/>
                <a:gd name="T110" fmla="*/ 336 w 917"/>
                <a:gd name="T111" fmla="*/ 1069 h 1198"/>
                <a:gd name="T112" fmla="*/ 291 w 917"/>
                <a:gd name="T113" fmla="*/ 1029 h 1198"/>
                <a:gd name="T114" fmla="*/ 156 w 917"/>
                <a:gd name="T115" fmla="*/ 738 h 1198"/>
                <a:gd name="T116" fmla="*/ 45 w 917"/>
                <a:gd name="T117" fmla="*/ 461 h 1198"/>
                <a:gd name="T118" fmla="*/ 358 w 917"/>
                <a:gd name="T119" fmla="*/ 61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17" h="1198">
                  <a:moveTo>
                    <a:pt x="660" y="1198"/>
                  </a:moveTo>
                  <a:cubicBezTo>
                    <a:pt x="613" y="1198"/>
                    <a:pt x="613" y="1198"/>
                    <a:pt x="613" y="1198"/>
                  </a:cubicBezTo>
                  <a:cubicBezTo>
                    <a:pt x="613" y="1108"/>
                    <a:pt x="613" y="1108"/>
                    <a:pt x="613" y="1108"/>
                  </a:cubicBezTo>
                  <a:cubicBezTo>
                    <a:pt x="643" y="1097"/>
                    <a:pt x="666" y="1070"/>
                    <a:pt x="671" y="1036"/>
                  </a:cubicBezTo>
                  <a:cubicBezTo>
                    <a:pt x="675" y="1003"/>
                    <a:pt x="690" y="967"/>
                    <a:pt x="704" y="933"/>
                  </a:cubicBezTo>
                  <a:cubicBezTo>
                    <a:pt x="719" y="899"/>
                    <a:pt x="737" y="864"/>
                    <a:pt x="759" y="829"/>
                  </a:cubicBezTo>
                  <a:cubicBezTo>
                    <a:pt x="773" y="806"/>
                    <a:pt x="789" y="785"/>
                    <a:pt x="805" y="764"/>
                  </a:cubicBezTo>
                  <a:cubicBezTo>
                    <a:pt x="832" y="727"/>
                    <a:pt x="861" y="688"/>
                    <a:pt x="881" y="642"/>
                  </a:cubicBezTo>
                  <a:cubicBezTo>
                    <a:pt x="904" y="586"/>
                    <a:pt x="917" y="524"/>
                    <a:pt x="917" y="462"/>
                  </a:cubicBezTo>
                  <a:cubicBezTo>
                    <a:pt x="917" y="339"/>
                    <a:pt x="869" y="224"/>
                    <a:pt x="782" y="137"/>
                  </a:cubicBezTo>
                  <a:cubicBezTo>
                    <a:pt x="744" y="100"/>
                    <a:pt x="701" y="69"/>
                    <a:pt x="653" y="47"/>
                  </a:cubicBezTo>
                  <a:cubicBezTo>
                    <a:pt x="652" y="46"/>
                    <a:pt x="650" y="46"/>
                    <a:pt x="648" y="45"/>
                  </a:cubicBezTo>
                  <a:cubicBezTo>
                    <a:pt x="579" y="13"/>
                    <a:pt x="501" y="0"/>
                    <a:pt x="426" y="5"/>
                  </a:cubicBezTo>
                  <a:cubicBezTo>
                    <a:pt x="412" y="6"/>
                    <a:pt x="398" y="8"/>
                    <a:pt x="384" y="10"/>
                  </a:cubicBezTo>
                  <a:cubicBezTo>
                    <a:pt x="384" y="10"/>
                    <a:pt x="384" y="10"/>
                    <a:pt x="383" y="10"/>
                  </a:cubicBezTo>
                  <a:cubicBezTo>
                    <a:pt x="383" y="10"/>
                    <a:pt x="383" y="10"/>
                    <a:pt x="383" y="10"/>
                  </a:cubicBezTo>
                  <a:cubicBezTo>
                    <a:pt x="167" y="46"/>
                    <a:pt x="1" y="235"/>
                    <a:pt x="0" y="461"/>
                  </a:cubicBezTo>
                  <a:cubicBezTo>
                    <a:pt x="0" y="590"/>
                    <a:pt x="54" y="674"/>
                    <a:pt x="120" y="765"/>
                  </a:cubicBezTo>
                  <a:cubicBezTo>
                    <a:pt x="178" y="844"/>
                    <a:pt x="239" y="939"/>
                    <a:pt x="247" y="1033"/>
                  </a:cubicBezTo>
                  <a:cubicBezTo>
                    <a:pt x="250" y="1067"/>
                    <a:pt x="273" y="1096"/>
                    <a:pt x="304" y="1108"/>
                  </a:cubicBezTo>
                  <a:cubicBezTo>
                    <a:pt x="304" y="1198"/>
                    <a:pt x="304" y="1198"/>
                    <a:pt x="304" y="1198"/>
                  </a:cubicBezTo>
                  <a:cubicBezTo>
                    <a:pt x="270" y="1198"/>
                    <a:pt x="270" y="1198"/>
                    <a:pt x="270" y="1198"/>
                  </a:cubicBezTo>
                  <a:moveTo>
                    <a:pt x="568" y="1198"/>
                  </a:moveTo>
                  <a:cubicBezTo>
                    <a:pt x="349" y="1198"/>
                    <a:pt x="349" y="1198"/>
                    <a:pt x="349" y="1198"/>
                  </a:cubicBezTo>
                  <a:cubicBezTo>
                    <a:pt x="349" y="1114"/>
                    <a:pt x="349" y="1114"/>
                    <a:pt x="349" y="1114"/>
                  </a:cubicBezTo>
                  <a:cubicBezTo>
                    <a:pt x="568" y="1114"/>
                    <a:pt x="568" y="1114"/>
                    <a:pt x="568" y="1114"/>
                  </a:cubicBezTo>
                  <a:lnTo>
                    <a:pt x="568" y="1198"/>
                  </a:lnTo>
                  <a:close/>
                  <a:moveTo>
                    <a:pt x="750" y="169"/>
                  </a:moveTo>
                  <a:cubicBezTo>
                    <a:pt x="829" y="247"/>
                    <a:pt x="872" y="351"/>
                    <a:pt x="872" y="462"/>
                  </a:cubicBezTo>
                  <a:cubicBezTo>
                    <a:pt x="872" y="518"/>
                    <a:pt x="861" y="574"/>
                    <a:pt x="839" y="624"/>
                  </a:cubicBezTo>
                  <a:cubicBezTo>
                    <a:pt x="822" y="666"/>
                    <a:pt x="796" y="701"/>
                    <a:pt x="769" y="737"/>
                  </a:cubicBezTo>
                  <a:cubicBezTo>
                    <a:pt x="753" y="759"/>
                    <a:pt x="736" y="781"/>
                    <a:pt x="721" y="805"/>
                  </a:cubicBezTo>
                  <a:cubicBezTo>
                    <a:pt x="698" y="842"/>
                    <a:pt x="678" y="879"/>
                    <a:pt x="663" y="916"/>
                  </a:cubicBezTo>
                  <a:cubicBezTo>
                    <a:pt x="647" y="953"/>
                    <a:pt x="631" y="992"/>
                    <a:pt x="626" y="1030"/>
                  </a:cubicBezTo>
                  <a:cubicBezTo>
                    <a:pt x="623" y="1052"/>
                    <a:pt x="604" y="1069"/>
                    <a:pt x="582" y="1069"/>
                  </a:cubicBezTo>
                  <a:cubicBezTo>
                    <a:pt x="546" y="1069"/>
                    <a:pt x="546" y="1069"/>
                    <a:pt x="546" y="1069"/>
                  </a:cubicBezTo>
                  <a:cubicBezTo>
                    <a:pt x="647" y="650"/>
                    <a:pt x="594" y="246"/>
                    <a:pt x="559" y="61"/>
                  </a:cubicBezTo>
                  <a:cubicBezTo>
                    <a:pt x="630" y="79"/>
                    <a:pt x="696" y="116"/>
                    <a:pt x="750" y="169"/>
                  </a:cubicBezTo>
                  <a:close/>
                  <a:moveTo>
                    <a:pt x="358" y="61"/>
                  </a:moveTo>
                  <a:cubicBezTo>
                    <a:pt x="352" y="93"/>
                    <a:pt x="345" y="134"/>
                    <a:pt x="338" y="183"/>
                  </a:cubicBezTo>
                  <a:cubicBezTo>
                    <a:pt x="337" y="195"/>
                    <a:pt x="345" y="206"/>
                    <a:pt x="358" y="208"/>
                  </a:cubicBezTo>
                  <a:cubicBezTo>
                    <a:pt x="370" y="210"/>
                    <a:pt x="381" y="201"/>
                    <a:pt x="383" y="189"/>
                  </a:cubicBezTo>
                  <a:cubicBezTo>
                    <a:pt x="391" y="132"/>
                    <a:pt x="399" y="85"/>
                    <a:pt x="406" y="52"/>
                  </a:cubicBezTo>
                  <a:cubicBezTo>
                    <a:pt x="406" y="52"/>
                    <a:pt x="406" y="52"/>
                    <a:pt x="407" y="52"/>
                  </a:cubicBezTo>
                  <a:cubicBezTo>
                    <a:pt x="414" y="51"/>
                    <a:pt x="422" y="50"/>
                    <a:pt x="430" y="50"/>
                  </a:cubicBezTo>
                  <a:cubicBezTo>
                    <a:pt x="430" y="50"/>
                    <a:pt x="431" y="50"/>
                    <a:pt x="431" y="50"/>
                  </a:cubicBezTo>
                  <a:cubicBezTo>
                    <a:pt x="440" y="49"/>
                    <a:pt x="447" y="49"/>
                    <a:pt x="456" y="49"/>
                  </a:cubicBezTo>
                  <a:cubicBezTo>
                    <a:pt x="465" y="49"/>
                    <a:pt x="475" y="49"/>
                    <a:pt x="485" y="50"/>
                  </a:cubicBezTo>
                  <a:cubicBezTo>
                    <a:pt x="494" y="50"/>
                    <a:pt x="502" y="51"/>
                    <a:pt x="511" y="52"/>
                  </a:cubicBezTo>
                  <a:cubicBezTo>
                    <a:pt x="546" y="226"/>
                    <a:pt x="606" y="641"/>
                    <a:pt x="500" y="1069"/>
                  </a:cubicBezTo>
                  <a:cubicBezTo>
                    <a:pt x="417" y="1069"/>
                    <a:pt x="417" y="1069"/>
                    <a:pt x="417" y="1069"/>
                  </a:cubicBezTo>
                  <a:cubicBezTo>
                    <a:pt x="344" y="774"/>
                    <a:pt x="352" y="484"/>
                    <a:pt x="371" y="292"/>
                  </a:cubicBezTo>
                  <a:cubicBezTo>
                    <a:pt x="372" y="280"/>
                    <a:pt x="363" y="269"/>
                    <a:pt x="351" y="267"/>
                  </a:cubicBezTo>
                  <a:cubicBezTo>
                    <a:pt x="338" y="266"/>
                    <a:pt x="327" y="275"/>
                    <a:pt x="326" y="287"/>
                  </a:cubicBezTo>
                  <a:cubicBezTo>
                    <a:pt x="307" y="481"/>
                    <a:pt x="300" y="771"/>
                    <a:pt x="371" y="1069"/>
                  </a:cubicBezTo>
                  <a:cubicBezTo>
                    <a:pt x="336" y="1069"/>
                    <a:pt x="336" y="1069"/>
                    <a:pt x="336" y="1069"/>
                  </a:cubicBezTo>
                  <a:cubicBezTo>
                    <a:pt x="313" y="1069"/>
                    <a:pt x="293" y="1051"/>
                    <a:pt x="291" y="1029"/>
                  </a:cubicBezTo>
                  <a:cubicBezTo>
                    <a:pt x="282" y="924"/>
                    <a:pt x="218" y="823"/>
                    <a:pt x="156" y="738"/>
                  </a:cubicBezTo>
                  <a:cubicBezTo>
                    <a:pt x="93" y="652"/>
                    <a:pt x="45" y="576"/>
                    <a:pt x="45" y="461"/>
                  </a:cubicBezTo>
                  <a:cubicBezTo>
                    <a:pt x="45" y="269"/>
                    <a:pt x="179" y="106"/>
                    <a:pt x="358" y="61"/>
                  </a:cubicBezTo>
                  <a:close/>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grpSp>
      <p:sp>
        <p:nvSpPr>
          <p:cNvPr id="14" name="ZoneTexte 13"/>
          <p:cNvSpPr txBox="1"/>
          <p:nvPr/>
        </p:nvSpPr>
        <p:spPr>
          <a:xfrm>
            <a:off x="5899763" y="2931792"/>
            <a:ext cx="3244237" cy="1656182"/>
          </a:xfrm>
          <a:prstGeom prst="rect">
            <a:avLst/>
          </a:prstGeom>
          <a:solidFill>
            <a:schemeClr val="bg1"/>
          </a:solidFill>
        </p:spPr>
        <p:txBody>
          <a:bodyPr wrap="square" lIns="72000" tIns="108000" rIns="72000" bIns="108000" rtlCol="0" anchor="ctr" anchorCtr="0">
            <a:noAutofit/>
          </a:bodyPr>
          <a:lstStyle/>
          <a:p>
            <a:r>
              <a:rPr lang="fr-FR" sz="900" dirty="0" smtClean="0"/>
              <a:t>Remontée de suggestions d’amélioration côté messagerie:</a:t>
            </a:r>
          </a:p>
          <a:p>
            <a:pPr marL="171450" indent="-171450">
              <a:buFont typeface="Arial" panose="020B0604020202020204" pitchFamily="34" charset="0"/>
              <a:buChar char="•"/>
            </a:pPr>
            <a:r>
              <a:rPr lang="fr-FR" sz="900" dirty="0" smtClean="0"/>
              <a:t>Distinguer les messages provenant des PS de ceux provenant des patients 🚧</a:t>
            </a:r>
          </a:p>
          <a:p>
            <a:pPr marL="171450" indent="-171450">
              <a:buFont typeface="Arial" panose="020B0604020202020204" pitchFamily="34" charset="0"/>
              <a:buChar char="•"/>
            </a:pPr>
            <a:r>
              <a:rPr lang="fr-FR" sz="900" dirty="0" smtClean="0"/>
              <a:t>Simplifier la possibilité de mettre fin aux échanges </a:t>
            </a:r>
          </a:p>
          <a:p>
            <a:pPr marL="171450" indent="-171450">
              <a:buFont typeface="Arial" panose="020B0604020202020204" pitchFamily="34" charset="0"/>
              <a:buChar char="•"/>
            </a:pPr>
            <a:r>
              <a:rPr lang="fr-FR" sz="900" dirty="0" smtClean="0"/>
              <a:t>Il </a:t>
            </a:r>
            <a:r>
              <a:rPr lang="fr-FR" sz="900" dirty="0"/>
              <a:t>faut qu’un PS puisse contacter un patient directement depuis la fiche patient de son LGC </a:t>
            </a:r>
            <a:endParaRPr lang="fr-FR" sz="900" dirty="0" smtClean="0"/>
          </a:p>
          <a:p>
            <a:r>
              <a:rPr lang="fr-FR" sz="900" b="1" dirty="0" smtClean="0">
                <a:solidFill>
                  <a:srgbClr val="E73083"/>
                </a:solidFill>
                <a:sym typeface="Wingdings" panose="05000000000000000000" pitchFamily="2" charset="2"/>
              </a:rPr>
              <a:t> En cours de mise en œuvre dans le référentiel de client de messagerie </a:t>
            </a:r>
            <a:r>
              <a:rPr lang="fr-FR" sz="900" b="1" dirty="0" err="1" smtClean="0">
                <a:solidFill>
                  <a:srgbClr val="E73083"/>
                </a:solidFill>
                <a:sym typeface="Wingdings" panose="05000000000000000000" pitchFamily="2" charset="2"/>
              </a:rPr>
              <a:t>MSSAnté</a:t>
            </a:r>
            <a:r>
              <a:rPr lang="fr-FR" sz="900" b="1" dirty="0" smtClean="0">
                <a:solidFill>
                  <a:srgbClr val="E73083"/>
                </a:solidFill>
                <a:sym typeface="Wingdings" panose="05000000000000000000" pitchFamily="2" charset="2"/>
              </a:rPr>
              <a:t> + exigences sur l’ensemble des couloirs vague 2 </a:t>
            </a:r>
            <a:r>
              <a:rPr lang="fr-FR" sz="900" b="1" dirty="0" err="1" smtClean="0">
                <a:solidFill>
                  <a:srgbClr val="E73083"/>
                </a:solidFill>
                <a:sym typeface="Wingdings" panose="05000000000000000000" pitchFamily="2" charset="2"/>
              </a:rPr>
              <a:t>Segur</a:t>
            </a:r>
            <a:r>
              <a:rPr lang="fr-FR" sz="900" b="1" dirty="0" smtClean="0">
                <a:solidFill>
                  <a:srgbClr val="E73083"/>
                </a:solidFill>
                <a:sym typeface="Wingdings" panose="05000000000000000000" pitchFamily="2" charset="2"/>
              </a:rPr>
              <a:t> </a:t>
            </a:r>
          </a:p>
          <a:p>
            <a:pPr marL="171450" indent="-171450">
              <a:buFont typeface="Arial" panose="020B0604020202020204" pitchFamily="34" charset="0"/>
              <a:buChar char="•"/>
            </a:pPr>
            <a:r>
              <a:rPr lang="fr-FR" sz="900" dirty="0" smtClean="0">
                <a:sym typeface="Wingdings" panose="05000000000000000000" pitchFamily="2" charset="2"/>
              </a:rPr>
              <a:t>Possibilité de demander un accusé de lecture</a:t>
            </a:r>
          </a:p>
          <a:p>
            <a:r>
              <a:rPr lang="fr-FR" sz="900" b="1" dirty="0">
                <a:solidFill>
                  <a:srgbClr val="E73083"/>
                </a:solidFill>
                <a:sym typeface="Wingdings" panose="05000000000000000000" pitchFamily="2" charset="2"/>
              </a:rPr>
              <a:t> </a:t>
            </a:r>
            <a:r>
              <a:rPr lang="fr-FR" sz="900" b="1" dirty="0" smtClean="0">
                <a:solidFill>
                  <a:srgbClr val="E73083"/>
                </a:solidFill>
                <a:sym typeface="Wingdings" panose="05000000000000000000" pitchFamily="2" charset="2"/>
              </a:rPr>
              <a:t>Fonctionnalité </a:t>
            </a:r>
            <a:r>
              <a:rPr lang="fr-FR" sz="900" b="1" dirty="0">
                <a:solidFill>
                  <a:srgbClr val="E73083"/>
                </a:solidFill>
                <a:sym typeface="Wingdings" panose="05000000000000000000" pitchFamily="2" charset="2"/>
              </a:rPr>
              <a:t>disponible </a:t>
            </a:r>
            <a:endParaRPr lang="fr-FR" sz="900" b="1" dirty="0">
              <a:solidFill>
                <a:srgbClr val="E73083"/>
              </a:solidFill>
            </a:endParaRPr>
          </a:p>
        </p:txBody>
      </p:sp>
      <p:sp>
        <p:nvSpPr>
          <p:cNvPr id="40" name="ZoneTexte 39"/>
          <p:cNvSpPr txBox="1"/>
          <p:nvPr/>
        </p:nvSpPr>
        <p:spPr>
          <a:xfrm>
            <a:off x="2971146" y="2931790"/>
            <a:ext cx="2602293" cy="1538881"/>
          </a:xfrm>
          <a:prstGeom prst="rect">
            <a:avLst/>
          </a:prstGeom>
          <a:noFill/>
        </p:spPr>
        <p:txBody>
          <a:bodyPr wrap="square" lIns="72000" tIns="108000" rIns="72000" bIns="108000" rtlCol="0" anchor="ctr" anchorCtr="0">
            <a:noAutofit/>
          </a:bodyPr>
          <a:lstStyle/>
          <a:p>
            <a:pPr marL="171450" indent="-171450">
              <a:spcBef>
                <a:spcPts val="400"/>
              </a:spcBef>
              <a:spcAft>
                <a:spcPts val="400"/>
              </a:spcAft>
              <a:buFont typeface="Arial" panose="020B0604020202020204" pitchFamily="34" charset="0"/>
              <a:buChar char="•"/>
            </a:pPr>
            <a:r>
              <a:rPr lang="fr-FR" sz="900" dirty="0" smtClean="0"/>
              <a:t>Peu de retours patients (absence de notifications patient lors de la réception d’un message d’un PS </a:t>
            </a:r>
            <a:r>
              <a:rPr lang="fr-FR" sz="900" dirty="0" smtClean="0">
                <a:sym typeface="Wingdings" panose="05000000000000000000" pitchFamily="2" charset="2"/>
              </a:rPr>
              <a:t> corrigé)</a:t>
            </a:r>
          </a:p>
          <a:p>
            <a:pPr marL="171450" indent="-171450">
              <a:spcBef>
                <a:spcPts val="400"/>
              </a:spcBef>
              <a:spcAft>
                <a:spcPts val="400"/>
              </a:spcAft>
              <a:buFont typeface="Arial" panose="020B0604020202020204" pitchFamily="34" charset="0"/>
              <a:buChar char="•"/>
            </a:pPr>
            <a:r>
              <a:rPr lang="fr-FR" sz="900" dirty="0" smtClean="0">
                <a:sym typeface="Wingdings" panose="05000000000000000000" pitchFamily="2" charset="2"/>
              </a:rPr>
              <a:t>Difficulté de récupération de l’INS pour les envois de messages aux patients</a:t>
            </a:r>
          </a:p>
          <a:p>
            <a:pPr marL="171450" indent="-171450">
              <a:spcBef>
                <a:spcPts val="400"/>
              </a:spcBef>
              <a:spcAft>
                <a:spcPts val="400"/>
              </a:spcAft>
              <a:buFont typeface="Arial" panose="020B0604020202020204" pitchFamily="34" charset="0"/>
              <a:buChar char="•"/>
            </a:pPr>
            <a:r>
              <a:rPr lang="fr-FR" sz="900" dirty="0" smtClean="0">
                <a:sym typeface="Wingdings" panose="05000000000000000000" pitchFamily="2" charset="2"/>
              </a:rPr>
              <a:t>Contraintes organisationnelles pour les services, qui s’accentuent lorsqu’une partie des patients a activé son profil Mon espace santé et l’autre non.</a:t>
            </a:r>
          </a:p>
        </p:txBody>
      </p:sp>
      <p:grpSp>
        <p:nvGrpSpPr>
          <p:cNvPr id="41" name="Groupe 40"/>
          <p:cNvGrpSpPr/>
          <p:nvPr/>
        </p:nvGrpSpPr>
        <p:grpSpPr>
          <a:xfrm rot="11999658">
            <a:off x="2481954" y="3178152"/>
            <a:ext cx="1551088" cy="586246"/>
            <a:chOff x="2907092" y="2490385"/>
            <a:chExt cx="1490941" cy="539883"/>
          </a:xfrm>
          <a:solidFill>
            <a:srgbClr val="2F75B5"/>
          </a:solidFill>
        </p:grpSpPr>
        <p:grpSp>
          <p:nvGrpSpPr>
            <p:cNvPr id="42" name="Group 51"/>
            <p:cNvGrpSpPr>
              <a:grpSpLocks noChangeAspect="1"/>
            </p:cNvGrpSpPr>
            <p:nvPr/>
          </p:nvGrpSpPr>
          <p:grpSpPr bwMode="auto">
            <a:xfrm>
              <a:off x="2926672" y="2490385"/>
              <a:ext cx="1471361" cy="430926"/>
              <a:chOff x="3319" y="530"/>
              <a:chExt cx="6402" cy="1875"/>
            </a:xfrm>
            <a:grpFill/>
          </p:grpSpPr>
          <p:sp>
            <p:nvSpPr>
              <p:cNvPr id="56" name="Freeform 52"/>
              <p:cNvSpPr>
                <a:spLocks noEditPoints="1"/>
              </p:cNvSpPr>
              <p:nvPr/>
            </p:nvSpPr>
            <p:spPr bwMode="auto">
              <a:xfrm>
                <a:off x="7873" y="530"/>
                <a:ext cx="1848" cy="1875"/>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57" name="Line 53"/>
              <p:cNvSpPr>
                <a:spLocks noChangeShapeType="1"/>
              </p:cNvSpPr>
              <p:nvPr/>
            </p:nvSpPr>
            <p:spPr bwMode="auto">
              <a:xfrm>
                <a:off x="3319" y="2181"/>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58" name="Line 54"/>
              <p:cNvSpPr>
                <a:spLocks noChangeShapeType="1"/>
              </p:cNvSpPr>
              <p:nvPr/>
            </p:nvSpPr>
            <p:spPr bwMode="auto">
              <a:xfrm>
                <a:off x="3319" y="2181"/>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59" name="Line 55"/>
              <p:cNvSpPr>
                <a:spLocks noChangeShapeType="1"/>
              </p:cNvSpPr>
              <p:nvPr/>
            </p:nvSpPr>
            <p:spPr bwMode="auto">
              <a:xfrm>
                <a:off x="4702" y="211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60" name="Line 56"/>
              <p:cNvSpPr>
                <a:spLocks noChangeShapeType="1"/>
              </p:cNvSpPr>
              <p:nvPr/>
            </p:nvSpPr>
            <p:spPr bwMode="auto">
              <a:xfrm>
                <a:off x="4702" y="211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grpSp>
        <p:sp>
          <p:nvSpPr>
            <p:cNvPr id="44" name="Line 61"/>
            <p:cNvSpPr>
              <a:spLocks noChangeShapeType="1"/>
            </p:cNvSpPr>
            <p:nvPr/>
          </p:nvSpPr>
          <p:spPr bwMode="auto">
            <a:xfrm>
              <a:off x="3046452" y="300789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45" name="Line 62"/>
            <p:cNvSpPr>
              <a:spLocks noChangeShapeType="1"/>
            </p:cNvSpPr>
            <p:nvPr/>
          </p:nvSpPr>
          <p:spPr bwMode="auto">
            <a:xfrm>
              <a:off x="3046452" y="300789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46" name="Freeform 63"/>
            <p:cNvSpPr>
              <a:spLocks/>
            </p:cNvSpPr>
            <p:nvPr/>
          </p:nvSpPr>
          <p:spPr bwMode="auto">
            <a:xfrm>
              <a:off x="3036198" y="3017917"/>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47" name="Line 64"/>
            <p:cNvSpPr>
              <a:spLocks noChangeShapeType="1"/>
            </p:cNvSpPr>
            <p:nvPr/>
          </p:nvSpPr>
          <p:spPr bwMode="auto">
            <a:xfrm>
              <a:off x="3017788" y="3030268"/>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48" name="Line 65"/>
            <p:cNvSpPr>
              <a:spLocks noChangeShapeType="1"/>
            </p:cNvSpPr>
            <p:nvPr/>
          </p:nvSpPr>
          <p:spPr bwMode="auto">
            <a:xfrm>
              <a:off x="3017788" y="3030268"/>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49" name="Line 66"/>
            <p:cNvSpPr>
              <a:spLocks noChangeShapeType="1"/>
            </p:cNvSpPr>
            <p:nvPr/>
          </p:nvSpPr>
          <p:spPr bwMode="auto">
            <a:xfrm>
              <a:off x="2907092" y="286131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50" name="Line 67"/>
            <p:cNvSpPr>
              <a:spLocks noChangeShapeType="1"/>
            </p:cNvSpPr>
            <p:nvPr/>
          </p:nvSpPr>
          <p:spPr bwMode="auto">
            <a:xfrm>
              <a:off x="2907092" y="286131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51" name="Freeform 68"/>
            <p:cNvSpPr>
              <a:spLocks/>
            </p:cNvSpPr>
            <p:nvPr/>
          </p:nvSpPr>
          <p:spPr bwMode="auto">
            <a:xfrm>
              <a:off x="2923405" y="2850359"/>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sp>
          <p:nvSpPr>
            <p:cNvPr id="52" name="Line 69"/>
            <p:cNvSpPr>
              <a:spLocks noChangeShapeType="1"/>
            </p:cNvSpPr>
            <p:nvPr/>
          </p:nvSpPr>
          <p:spPr bwMode="auto">
            <a:xfrm>
              <a:off x="2939485" y="285595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53" name="Line 70"/>
            <p:cNvSpPr>
              <a:spLocks noChangeShapeType="1"/>
            </p:cNvSpPr>
            <p:nvPr/>
          </p:nvSpPr>
          <p:spPr bwMode="auto">
            <a:xfrm>
              <a:off x="2939485" y="285595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55" name="Freeform 72"/>
            <p:cNvSpPr>
              <a:spLocks/>
            </p:cNvSpPr>
            <p:nvPr/>
          </p:nvSpPr>
          <p:spPr bwMode="auto">
            <a:xfrm>
              <a:off x="3185113" y="2786971"/>
              <a:ext cx="2563" cy="5360"/>
            </a:xfrm>
            <a:custGeom>
              <a:avLst/>
              <a:gdLst>
                <a:gd name="T0" fmla="*/ 0 w 9"/>
                <a:gd name="T1" fmla="*/ 18 h 19"/>
                <a:gd name="T2" fmla="*/ 0 w 9"/>
                <a:gd name="T3" fmla="*/ 19 h 19"/>
                <a:gd name="T4" fmla="*/ 9 w 9"/>
                <a:gd name="T5" fmla="*/ 0 h 19"/>
                <a:gd name="T6" fmla="*/ 0 w 9"/>
                <a:gd name="T7" fmla="*/ 18 h 19"/>
              </a:gdLst>
              <a:ahLst/>
              <a:cxnLst>
                <a:cxn ang="0">
                  <a:pos x="T0" y="T1"/>
                </a:cxn>
                <a:cxn ang="0">
                  <a:pos x="T2" y="T3"/>
                </a:cxn>
                <a:cxn ang="0">
                  <a:pos x="T4" y="T5"/>
                </a:cxn>
                <a:cxn ang="0">
                  <a:pos x="T6" y="T7"/>
                </a:cxn>
              </a:cxnLst>
              <a:rect l="0" t="0" r="r" b="b"/>
              <a:pathLst>
                <a:path w="9" h="19">
                  <a:moveTo>
                    <a:pt x="0" y="18"/>
                  </a:moveTo>
                  <a:cubicBezTo>
                    <a:pt x="0" y="19"/>
                    <a:pt x="0" y="19"/>
                    <a:pt x="0" y="19"/>
                  </a:cubicBezTo>
                  <a:cubicBezTo>
                    <a:pt x="3" y="12"/>
                    <a:pt x="6" y="6"/>
                    <a:pt x="9" y="0"/>
                  </a:cubicBezTo>
                  <a:cubicBezTo>
                    <a:pt x="6" y="6"/>
                    <a:pt x="3" y="12"/>
                    <a:pt x="0" y="18"/>
                  </a:cubicBezTo>
                  <a:close/>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grpSp>
      <p:grpSp>
        <p:nvGrpSpPr>
          <p:cNvPr id="61" name="Groupe 60"/>
          <p:cNvGrpSpPr/>
          <p:nvPr/>
        </p:nvGrpSpPr>
        <p:grpSpPr>
          <a:xfrm>
            <a:off x="212663" y="2931791"/>
            <a:ext cx="2343113" cy="1773456"/>
            <a:chOff x="323528" y="3435846"/>
            <a:chExt cx="2343113" cy="1633204"/>
          </a:xfrm>
        </p:grpSpPr>
        <p:grpSp>
          <p:nvGrpSpPr>
            <p:cNvPr id="62" name="Groupe 61"/>
            <p:cNvGrpSpPr/>
            <p:nvPr/>
          </p:nvGrpSpPr>
          <p:grpSpPr>
            <a:xfrm>
              <a:off x="323528" y="3582815"/>
              <a:ext cx="424723" cy="430928"/>
              <a:chOff x="2834741" y="2648274"/>
              <a:chExt cx="424723" cy="430928"/>
            </a:xfrm>
            <a:solidFill>
              <a:srgbClr val="2F75B5"/>
            </a:solidFill>
          </p:grpSpPr>
          <p:grpSp>
            <p:nvGrpSpPr>
              <p:cNvPr id="64" name="Group 51"/>
              <p:cNvGrpSpPr>
                <a:grpSpLocks noChangeAspect="1"/>
              </p:cNvGrpSpPr>
              <p:nvPr/>
            </p:nvGrpSpPr>
            <p:grpSpPr bwMode="auto">
              <a:xfrm>
                <a:off x="2834741" y="2648274"/>
                <a:ext cx="424723" cy="430928"/>
                <a:chOff x="2919" y="1217"/>
                <a:chExt cx="1848" cy="1875"/>
              </a:xfrm>
              <a:grpFill/>
            </p:grpSpPr>
            <p:sp>
              <p:nvSpPr>
                <p:cNvPr id="78" name="Freeform 52"/>
                <p:cNvSpPr>
                  <a:spLocks noEditPoints="1"/>
                </p:cNvSpPr>
                <p:nvPr/>
              </p:nvSpPr>
              <p:spPr bwMode="auto">
                <a:xfrm>
                  <a:off x="2919" y="1217"/>
                  <a:ext cx="1848" cy="1875"/>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79" name="Line 53"/>
                <p:cNvSpPr>
                  <a:spLocks noChangeShapeType="1"/>
                </p:cNvSpPr>
                <p:nvPr/>
              </p:nvSpPr>
              <p:spPr bwMode="auto">
                <a:xfrm>
                  <a:off x="3319" y="2181"/>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80" name="Line 54"/>
                <p:cNvSpPr>
                  <a:spLocks noChangeShapeType="1"/>
                </p:cNvSpPr>
                <p:nvPr/>
              </p:nvSpPr>
              <p:spPr bwMode="auto">
                <a:xfrm>
                  <a:off x="3319" y="2181"/>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81" name="Line 55"/>
                <p:cNvSpPr>
                  <a:spLocks noChangeShapeType="1"/>
                </p:cNvSpPr>
                <p:nvPr/>
              </p:nvSpPr>
              <p:spPr bwMode="auto">
                <a:xfrm>
                  <a:off x="4702" y="211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82" name="Line 56"/>
                <p:cNvSpPr>
                  <a:spLocks noChangeShapeType="1"/>
                </p:cNvSpPr>
                <p:nvPr/>
              </p:nvSpPr>
              <p:spPr bwMode="auto">
                <a:xfrm>
                  <a:off x="4702" y="211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grpSp>
          <p:sp>
            <p:nvSpPr>
              <p:cNvPr id="65" name="Freeform 60"/>
              <p:cNvSpPr>
                <a:spLocks/>
              </p:cNvSpPr>
              <p:nvPr/>
            </p:nvSpPr>
            <p:spPr bwMode="auto">
              <a:xfrm>
                <a:off x="2946244" y="2887879"/>
                <a:ext cx="88090" cy="122581"/>
              </a:xfrm>
              <a:custGeom>
                <a:avLst/>
                <a:gdLst>
                  <a:gd name="T0" fmla="*/ 310 w 310"/>
                  <a:gd name="T1" fmla="*/ 407 h 433"/>
                  <a:gd name="T2" fmla="*/ 47 w 310"/>
                  <a:gd name="T3" fmla="*/ 14 h 433"/>
                  <a:gd name="T4" fmla="*/ 14 w 310"/>
                  <a:gd name="T5" fmla="*/ 8 h 433"/>
                  <a:gd name="T6" fmla="*/ 7 w 310"/>
                  <a:gd name="T7" fmla="*/ 41 h 433"/>
                  <a:gd name="T8" fmla="*/ 270 w 310"/>
                  <a:gd name="T9" fmla="*/ 433 h 433"/>
                </a:gdLst>
                <a:ahLst/>
                <a:cxnLst>
                  <a:cxn ang="0">
                    <a:pos x="T0" y="T1"/>
                  </a:cxn>
                  <a:cxn ang="0">
                    <a:pos x="T2" y="T3"/>
                  </a:cxn>
                  <a:cxn ang="0">
                    <a:pos x="T4" y="T5"/>
                  </a:cxn>
                  <a:cxn ang="0">
                    <a:pos x="T6" y="T7"/>
                  </a:cxn>
                  <a:cxn ang="0">
                    <a:pos x="T8" y="T9"/>
                  </a:cxn>
                </a:cxnLst>
                <a:rect l="0" t="0" r="r" b="b"/>
                <a:pathLst>
                  <a:path w="310" h="433">
                    <a:moveTo>
                      <a:pt x="310" y="407"/>
                    </a:moveTo>
                    <a:cubicBezTo>
                      <a:pt x="47" y="14"/>
                      <a:pt x="47" y="14"/>
                      <a:pt x="47" y="14"/>
                    </a:cubicBezTo>
                    <a:cubicBezTo>
                      <a:pt x="40" y="3"/>
                      <a:pt x="25" y="0"/>
                      <a:pt x="14" y="8"/>
                    </a:cubicBezTo>
                    <a:cubicBezTo>
                      <a:pt x="3" y="15"/>
                      <a:pt x="0" y="30"/>
                      <a:pt x="7" y="41"/>
                    </a:cubicBezTo>
                    <a:cubicBezTo>
                      <a:pt x="270" y="433"/>
                      <a:pt x="270" y="433"/>
                      <a:pt x="270" y="433"/>
                    </a:cubicBezTo>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sz="2800"/>
              </a:p>
            </p:txBody>
          </p:sp>
          <p:sp>
            <p:nvSpPr>
              <p:cNvPr id="66" name="Line 61"/>
              <p:cNvSpPr>
                <a:spLocks noChangeShapeType="1"/>
              </p:cNvSpPr>
              <p:nvPr/>
            </p:nvSpPr>
            <p:spPr bwMode="auto">
              <a:xfrm>
                <a:off x="3046452" y="300789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67" name="Line 62"/>
              <p:cNvSpPr>
                <a:spLocks noChangeShapeType="1"/>
              </p:cNvSpPr>
              <p:nvPr/>
            </p:nvSpPr>
            <p:spPr bwMode="auto">
              <a:xfrm>
                <a:off x="3046452" y="300789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68" name="Freeform 63"/>
              <p:cNvSpPr>
                <a:spLocks/>
              </p:cNvSpPr>
              <p:nvPr/>
            </p:nvSpPr>
            <p:spPr bwMode="auto">
              <a:xfrm>
                <a:off x="3036198" y="3017917"/>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69" name="Line 64"/>
              <p:cNvSpPr>
                <a:spLocks noChangeShapeType="1"/>
              </p:cNvSpPr>
              <p:nvPr/>
            </p:nvSpPr>
            <p:spPr bwMode="auto">
              <a:xfrm>
                <a:off x="3017788" y="3030268"/>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70" name="Line 65"/>
              <p:cNvSpPr>
                <a:spLocks noChangeShapeType="1"/>
              </p:cNvSpPr>
              <p:nvPr/>
            </p:nvSpPr>
            <p:spPr bwMode="auto">
              <a:xfrm>
                <a:off x="3017788" y="3030268"/>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71" name="Line 66"/>
              <p:cNvSpPr>
                <a:spLocks noChangeShapeType="1"/>
              </p:cNvSpPr>
              <p:nvPr/>
            </p:nvSpPr>
            <p:spPr bwMode="auto">
              <a:xfrm>
                <a:off x="2907092" y="286131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72" name="Line 67"/>
              <p:cNvSpPr>
                <a:spLocks noChangeShapeType="1"/>
              </p:cNvSpPr>
              <p:nvPr/>
            </p:nvSpPr>
            <p:spPr bwMode="auto">
              <a:xfrm>
                <a:off x="2907092" y="286131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73" name="Freeform 68"/>
              <p:cNvSpPr>
                <a:spLocks/>
              </p:cNvSpPr>
              <p:nvPr/>
            </p:nvSpPr>
            <p:spPr bwMode="auto">
              <a:xfrm>
                <a:off x="2923405" y="2850359"/>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sz="2800"/>
              </a:p>
            </p:txBody>
          </p:sp>
          <p:sp>
            <p:nvSpPr>
              <p:cNvPr id="74" name="Line 69"/>
              <p:cNvSpPr>
                <a:spLocks noChangeShapeType="1"/>
              </p:cNvSpPr>
              <p:nvPr/>
            </p:nvSpPr>
            <p:spPr bwMode="auto">
              <a:xfrm>
                <a:off x="2939485" y="285595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75" name="Line 70"/>
              <p:cNvSpPr>
                <a:spLocks noChangeShapeType="1"/>
              </p:cNvSpPr>
              <p:nvPr/>
            </p:nvSpPr>
            <p:spPr bwMode="auto">
              <a:xfrm>
                <a:off x="2939485" y="285595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sp>
            <p:nvSpPr>
              <p:cNvPr id="76" name="Freeform 71"/>
              <p:cNvSpPr>
                <a:spLocks/>
              </p:cNvSpPr>
              <p:nvPr/>
            </p:nvSpPr>
            <p:spPr bwMode="auto">
              <a:xfrm>
                <a:off x="2925270" y="2858049"/>
                <a:ext cx="21207" cy="21673"/>
              </a:xfrm>
              <a:custGeom>
                <a:avLst/>
                <a:gdLst>
                  <a:gd name="T0" fmla="*/ 0 w 75"/>
                  <a:gd name="T1" fmla="*/ 26 h 77"/>
                  <a:gd name="T2" fmla="*/ 28 w 75"/>
                  <a:gd name="T3" fmla="*/ 67 h 77"/>
                  <a:gd name="T4" fmla="*/ 47 w 75"/>
                  <a:gd name="T5" fmla="*/ 77 h 77"/>
                  <a:gd name="T6" fmla="*/ 61 w 75"/>
                  <a:gd name="T7" fmla="*/ 73 h 77"/>
                  <a:gd name="T8" fmla="*/ 67 w 75"/>
                  <a:gd name="T9" fmla="*/ 40 h 77"/>
                  <a:gd name="T10" fmla="*/ 40 w 75"/>
                  <a:gd name="T11" fmla="*/ 0 h 77"/>
                </a:gdLst>
                <a:ahLst/>
                <a:cxnLst>
                  <a:cxn ang="0">
                    <a:pos x="T0" y="T1"/>
                  </a:cxn>
                  <a:cxn ang="0">
                    <a:pos x="T2" y="T3"/>
                  </a:cxn>
                  <a:cxn ang="0">
                    <a:pos x="T4" y="T5"/>
                  </a:cxn>
                  <a:cxn ang="0">
                    <a:pos x="T6" y="T7"/>
                  </a:cxn>
                  <a:cxn ang="0">
                    <a:pos x="T8" y="T9"/>
                  </a:cxn>
                  <a:cxn ang="0">
                    <a:pos x="T10" y="T11"/>
                  </a:cxn>
                </a:cxnLst>
                <a:rect l="0" t="0" r="r" b="b"/>
                <a:pathLst>
                  <a:path w="75" h="77">
                    <a:moveTo>
                      <a:pt x="0" y="26"/>
                    </a:moveTo>
                    <a:cubicBezTo>
                      <a:pt x="28" y="67"/>
                      <a:pt x="28" y="67"/>
                      <a:pt x="28" y="67"/>
                    </a:cubicBezTo>
                    <a:cubicBezTo>
                      <a:pt x="32" y="74"/>
                      <a:pt x="40" y="77"/>
                      <a:pt x="47" y="77"/>
                    </a:cubicBezTo>
                    <a:cubicBezTo>
                      <a:pt x="52" y="77"/>
                      <a:pt x="57" y="76"/>
                      <a:pt x="61" y="73"/>
                    </a:cubicBezTo>
                    <a:cubicBezTo>
                      <a:pt x="72" y="66"/>
                      <a:pt x="75" y="51"/>
                      <a:pt x="67" y="40"/>
                    </a:cubicBezTo>
                    <a:cubicBezTo>
                      <a:pt x="40" y="0"/>
                      <a:pt x="40" y="0"/>
                      <a:pt x="40" y="0"/>
                    </a:cubicBezTo>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sz="2800"/>
              </a:p>
            </p:txBody>
          </p:sp>
          <p:sp>
            <p:nvSpPr>
              <p:cNvPr id="77" name="Freeform 72"/>
              <p:cNvSpPr>
                <a:spLocks/>
              </p:cNvSpPr>
              <p:nvPr/>
            </p:nvSpPr>
            <p:spPr bwMode="auto">
              <a:xfrm>
                <a:off x="3185113" y="2786971"/>
                <a:ext cx="2563" cy="5360"/>
              </a:xfrm>
              <a:custGeom>
                <a:avLst/>
                <a:gdLst>
                  <a:gd name="T0" fmla="*/ 0 w 9"/>
                  <a:gd name="T1" fmla="*/ 18 h 19"/>
                  <a:gd name="T2" fmla="*/ 0 w 9"/>
                  <a:gd name="T3" fmla="*/ 19 h 19"/>
                  <a:gd name="T4" fmla="*/ 9 w 9"/>
                  <a:gd name="T5" fmla="*/ 0 h 19"/>
                  <a:gd name="T6" fmla="*/ 0 w 9"/>
                  <a:gd name="T7" fmla="*/ 18 h 19"/>
                </a:gdLst>
                <a:ahLst/>
                <a:cxnLst>
                  <a:cxn ang="0">
                    <a:pos x="T0" y="T1"/>
                  </a:cxn>
                  <a:cxn ang="0">
                    <a:pos x="T2" y="T3"/>
                  </a:cxn>
                  <a:cxn ang="0">
                    <a:pos x="T4" y="T5"/>
                  </a:cxn>
                  <a:cxn ang="0">
                    <a:pos x="T6" y="T7"/>
                  </a:cxn>
                </a:cxnLst>
                <a:rect l="0" t="0" r="r" b="b"/>
                <a:pathLst>
                  <a:path w="9" h="19">
                    <a:moveTo>
                      <a:pt x="0" y="18"/>
                    </a:moveTo>
                    <a:cubicBezTo>
                      <a:pt x="0" y="19"/>
                      <a:pt x="0" y="19"/>
                      <a:pt x="0" y="19"/>
                    </a:cubicBezTo>
                    <a:cubicBezTo>
                      <a:pt x="3" y="12"/>
                      <a:pt x="6" y="6"/>
                      <a:pt x="9" y="0"/>
                    </a:cubicBezTo>
                    <a:cubicBezTo>
                      <a:pt x="6" y="6"/>
                      <a:pt x="3" y="12"/>
                      <a:pt x="0" y="18"/>
                    </a:cubicBezTo>
                    <a:close/>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2800"/>
              </a:p>
            </p:txBody>
          </p:sp>
        </p:grpSp>
        <p:sp>
          <p:nvSpPr>
            <p:cNvPr id="63" name="ZoneTexte 62"/>
            <p:cNvSpPr txBox="1"/>
            <p:nvPr/>
          </p:nvSpPr>
          <p:spPr>
            <a:xfrm>
              <a:off x="673534" y="3435846"/>
              <a:ext cx="1993107" cy="1633204"/>
            </a:xfrm>
            <a:prstGeom prst="rect">
              <a:avLst/>
            </a:prstGeom>
            <a:noFill/>
          </p:spPr>
          <p:txBody>
            <a:bodyPr wrap="square" lIns="72000" tIns="108000" rIns="72000" bIns="108000" rtlCol="0" anchor="ctr" anchorCtr="0">
              <a:noAutofit/>
            </a:bodyPr>
            <a:lstStyle/>
            <a:p>
              <a:pPr marL="171450" indent="-171450">
                <a:buFont typeface="Arial" panose="020B0604020202020204" pitchFamily="34" charset="0"/>
                <a:buChar char="•"/>
              </a:pPr>
              <a:r>
                <a:rPr lang="fr-FR" sz="900" dirty="0" smtClean="0"/>
                <a:t>Certains ES fonctionnent en routine sur l’alimentation DMP + envoi de documents via messagerie </a:t>
              </a:r>
            </a:p>
            <a:p>
              <a:pPr marL="171450" indent="-171450">
                <a:buFont typeface="Arial" panose="020B0604020202020204" pitchFamily="34" charset="0"/>
                <a:buChar char="•"/>
              </a:pPr>
              <a:endParaRPr lang="fr-FR" sz="900" dirty="0" smtClean="0"/>
            </a:p>
            <a:p>
              <a:pPr marL="171450" indent="-171450">
                <a:buFont typeface="Arial" panose="020B0604020202020204" pitchFamily="34" charset="0"/>
                <a:buChar char="•"/>
              </a:pPr>
              <a:r>
                <a:rPr lang="fr-FR" sz="900" dirty="0" smtClean="0"/>
                <a:t>Les ES pilotes poursuivent les cas d’usages et réfléchissent déjà à d’autres parcours à expérimenter </a:t>
              </a:r>
            </a:p>
            <a:p>
              <a:endParaRPr lang="fr-FR" sz="900" dirty="0" smtClean="0"/>
            </a:p>
            <a:p>
              <a:pPr marL="171450" indent="-171450">
                <a:buFont typeface="Arial" panose="020B0604020202020204" pitchFamily="34" charset="0"/>
                <a:buChar char="•"/>
              </a:pPr>
              <a:r>
                <a:rPr lang="fr-FR" sz="900" dirty="0" smtClean="0"/>
                <a:t>Intérêt des PS et usagers pour les fonctionnalités présentes et à venir comme l’agenda. </a:t>
              </a:r>
            </a:p>
          </p:txBody>
        </p:sp>
      </p:grpSp>
      <p:grpSp>
        <p:nvGrpSpPr>
          <p:cNvPr id="4" name="Groupe 3"/>
          <p:cNvGrpSpPr/>
          <p:nvPr/>
        </p:nvGrpSpPr>
        <p:grpSpPr>
          <a:xfrm>
            <a:off x="144483" y="1058962"/>
            <a:ext cx="8896106" cy="1803212"/>
            <a:chOff x="144483" y="1202978"/>
            <a:chExt cx="8896106" cy="1803212"/>
          </a:xfrm>
        </p:grpSpPr>
        <p:sp>
          <p:nvSpPr>
            <p:cNvPr id="5" name="Rectangle à coins arrondis 4"/>
            <p:cNvSpPr/>
            <p:nvPr/>
          </p:nvSpPr>
          <p:spPr>
            <a:xfrm>
              <a:off x="2608634" y="1469651"/>
              <a:ext cx="1387302" cy="702877"/>
            </a:xfrm>
            <a:prstGeom prst="roundRect">
              <a:avLst/>
            </a:prstGeom>
            <a:solidFill>
              <a:srgbClr val="2F75B5"/>
            </a:solidFill>
            <a:ln>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chemeClr val="bg1"/>
                  </a:solidFill>
                </a:rPr>
                <a:t>Préadmission</a:t>
              </a:r>
            </a:p>
          </p:txBody>
        </p:sp>
        <p:sp>
          <p:nvSpPr>
            <p:cNvPr id="6" name="Rectangle à coins arrondis 5"/>
            <p:cNvSpPr/>
            <p:nvPr/>
          </p:nvSpPr>
          <p:spPr>
            <a:xfrm>
              <a:off x="2608634" y="2255742"/>
              <a:ext cx="1387302" cy="750447"/>
            </a:xfrm>
            <a:prstGeom prst="roundRect">
              <a:avLst/>
            </a:prstGeom>
            <a:solidFill>
              <a:srgbClr val="2F75B5"/>
            </a:solidFill>
            <a:ln>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chemeClr val="bg1"/>
                  </a:solidFill>
                </a:rPr>
                <a:t>Sortie Hospitalisation</a:t>
              </a:r>
            </a:p>
          </p:txBody>
        </p:sp>
        <p:sp>
          <p:nvSpPr>
            <p:cNvPr id="7" name="Rectangle à coins arrondis 6"/>
            <p:cNvSpPr/>
            <p:nvPr/>
          </p:nvSpPr>
          <p:spPr>
            <a:xfrm>
              <a:off x="4072037" y="1469652"/>
              <a:ext cx="4968552" cy="702877"/>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FR" sz="900" dirty="0" smtClean="0">
                  <a:solidFill>
                    <a:schemeClr val="tx1"/>
                  </a:solidFill>
                </a:rPr>
                <a:t>Envoi des documents de préadmission </a:t>
              </a:r>
            </a:p>
            <a:p>
              <a:pPr marL="171450" indent="-171450">
                <a:buFont typeface="Arial" panose="020B0604020202020204" pitchFamily="34" charset="0"/>
                <a:buChar char="•"/>
              </a:pPr>
              <a:r>
                <a:rPr lang="fr-FR" sz="900" dirty="0" smtClean="0">
                  <a:solidFill>
                    <a:schemeClr val="tx1"/>
                  </a:solidFill>
                </a:rPr>
                <a:t>Envoi d'ordonnances PCR en préadmission</a:t>
              </a:r>
            </a:p>
            <a:p>
              <a:pPr marL="171450" indent="-171450">
                <a:buFont typeface="Arial" panose="020B0604020202020204" pitchFamily="34" charset="0"/>
                <a:buChar char="•"/>
              </a:pPr>
              <a:r>
                <a:rPr lang="fr-FR" sz="900" dirty="0" smtClean="0">
                  <a:solidFill>
                    <a:schemeClr val="tx1"/>
                  </a:solidFill>
                </a:rPr>
                <a:t>Envoi des convocations</a:t>
              </a:r>
            </a:p>
            <a:p>
              <a:pPr marL="171450" indent="-171450">
                <a:buFont typeface="Arial" panose="020B0604020202020204" pitchFamily="34" charset="0"/>
                <a:buChar char="•"/>
              </a:pPr>
              <a:r>
                <a:rPr lang="fr-FR" sz="900" dirty="0" smtClean="0">
                  <a:solidFill>
                    <a:schemeClr val="tx1"/>
                  </a:solidFill>
                </a:rPr>
                <a:t>Echange </a:t>
              </a:r>
              <a:r>
                <a:rPr lang="fr-FR" sz="900" dirty="0">
                  <a:solidFill>
                    <a:schemeClr val="tx1"/>
                  </a:solidFill>
                </a:rPr>
                <a:t>d’informations médicales nécessaires pré </a:t>
              </a:r>
              <a:r>
                <a:rPr lang="fr-FR" sz="900" dirty="0" smtClean="0">
                  <a:solidFill>
                    <a:schemeClr val="tx1"/>
                  </a:solidFill>
                </a:rPr>
                <a:t>opératoires</a:t>
              </a:r>
            </a:p>
            <a:p>
              <a:pPr marL="171450" indent="-171450">
                <a:buFont typeface="Arial" panose="020B0604020202020204" pitchFamily="34" charset="0"/>
                <a:buChar char="•"/>
              </a:pPr>
              <a:r>
                <a:rPr lang="fr-FR" sz="900" dirty="0">
                  <a:solidFill>
                    <a:schemeClr val="tx1"/>
                  </a:solidFill>
                </a:rPr>
                <a:t>Envoi de rappels de </a:t>
              </a:r>
              <a:r>
                <a:rPr lang="fr-FR" sz="900" dirty="0" smtClean="0">
                  <a:solidFill>
                    <a:schemeClr val="tx1"/>
                  </a:solidFill>
                </a:rPr>
                <a:t>rdv</a:t>
              </a:r>
            </a:p>
          </p:txBody>
        </p:sp>
        <p:sp>
          <p:nvSpPr>
            <p:cNvPr id="9" name="Rectangle à coins arrondis 8"/>
            <p:cNvSpPr/>
            <p:nvPr/>
          </p:nvSpPr>
          <p:spPr>
            <a:xfrm>
              <a:off x="4072037" y="2250795"/>
              <a:ext cx="4968552" cy="755394"/>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FR" sz="900" dirty="0">
                  <a:solidFill>
                    <a:schemeClr val="tx1"/>
                  </a:solidFill>
                </a:rPr>
                <a:t>Envoi </a:t>
              </a:r>
              <a:r>
                <a:rPr lang="fr-FR" sz="900" dirty="0" smtClean="0">
                  <a:solidFill>
                    <a:schemeClr val="tx1"/>
                  </a:solidFill>
                </a:rPr>
                <a:t>de questionnaires </a:t>
              </a:r>
              <a:r>
                <a:rPr lang="fr-FR" sz="900" dirty="0">
                  <a:solidFill>
                    <a:schemeClr val="tx1"/>
                  </a:solidFill>
                </a:rPr>
                <a:t>de satisfaction</a:t>
              </a:r>
            </a:p>
            <a:p>
              <a:pPr marL="171450" indent="-171450">
                <a:buFont typeface="Arial" panose="020B0604020202020204" pitchFamily="34" charset="0"/>
                <a:buChar char="•"/>
              </a:pPr>
              <a:r>
                <a:rPr lang="fr-FR" sz="900" dirty="0">
                  <a:solidFill>
                    <a:schemeClr val="tx1"/>
                  </a:solidFill>
                </a:rPr>
                <a:t>Alimentation du DMP : CR d’hospitalisation ; CR de consultations ; CR opératoire ; Lettre de liaison à la sortie d’hospitalisation ; Ordonnances ; prescriptions médicales (médicamenteuses, de soins, de produits de santé….) ; CR d’examens (radiologie, biologie, explorations fonctionnelles….) </a:t>
              </a:r>
              <a:r>
                <a:rPr lang="fr-FR" sz="900" dirty="0" smtClean="0">
                  <a:solidFill>
                    <a:schemeClr val="tx1"/>
                  </a:solidFill>
                </a:rPr>
                <a:t>; Certificats </a:t>
              </a:r>
              <a:r>
                <a:rPr lang="fr-FR" sz="900" dirty="0">
                  <a:solidFill>
                    <a:schemeClr val="tx1"/>
                  </a:solidFill>
                </a:rPr>
                <a:t>médicaux</a:t>
              </a:r>
            </a:p>
          </p:txBody>
        </p:sp>
        <p:grpSp>
          <p:nvGrpSpPr>
            <p:cNvPr id="2" name="Groupe 1"/>
            <p:cNvGrpSpPr/>
            <p:nvPr/>
          </p:nvGrpSpPr>
          <p:grpSpPr>
            <a:xfrm>
              <a:off x="967339" y="1469652"/>
              <a:ext cx="1588437" cy="1536538"/>
              <a:chOff x="7232035" y="1203599"/>
              <a:chExt cx="1588437" cy="1574144"/>
            </a:xfrm>
            <a:solidFill>
              <a:srgbClr val="E73083"/>
            </a:solidFill>
          </p:grpSpPr>
          <p:sp>
            <p:nvSpPr>
              <p:cNvPr id="135" name="Rectangle à coins arrondis 134"/>
              <p:cNvSpPr/>
              <p:nvPr/>
            </p:nvSpPr>
            <p:spPr>
              <a:xfrm>
                <a:off x="7232035" y="1203599"/>
                <a:ext cx="1588437" cy="1574144"/>
              </a:xfrm>
              <a:prstGeom prst="roundRect">
                <a:avLst/>
              </a:prstGeom>
              <a:grp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b="1" dirty="0" smtClean="0">
                  <a:solidFill>
                    <a:schemeClr val="bg1"/>
                  </a:solidFill>
                </a:endParaRPr>
              </a:p>
            </p:txBody>
          </p:sp>
          <p:sp>
            <p:nvSpPr>
              <p:cNvPr id="84" name="Rectangle 83"/>
              <p:cNvSpPr/>
              <p:nvPr/>
            </p:nvSpPr>
            <p:spPr>
              <a:xfrm>
                <a:off x="7232035" y="2037589"/>
                <a:ext cx="1228397" cy="2903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bg1"/>
                    </a:solidFill>
                  </a:rPr>
                  <a:t>Patients âgés</a:t>
                </a:r>
              </a:p>
            </p:txBody>
          </p:sp>
          <p:sp>
            <p:nvSpPr>
              <p:cNvPr id="129" name="Rectangle 128"/>
              <p:cNvSpPr/>
              <p:nvPr/>
            </p:nvSpPr>
            <p:spPr>
              <a:xfrm>
                <a:off x="7318858" y="1594967"/>
                <a:ext cx="1069566" cy="1744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bg1"/>
                    </a:solidFill>
                  </a:rPr>
                  <a:t>Santé mentale</a:t>
                </a:r>
              </a:p>
            </p:txBody>
          </p:sp>
          <p:sp>
            <p:nvSpPr>
              <p:cNvPr id="130" name="Rectangle 129"/>
              <p:cNvSpPr/>
              <p:nvPr/>
            </p:nvSpPr>
            <p:spPr>
              <a:xfrm>
                <a:off x="7881990" y="1393739"/>
                <a:ext cx="794466" cy="2012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bg1"/>
                    </a:solidFill>
                  </a:rPr>
                  <a:t>Obésité</a:t>
                </a:r>
              </a:p>
            </p:txBody>
          </p:sp>
          <p:sp>
            <p:nvSpPr>
              <p:cNvPr id="131" name="Rectangle 130"/>
              <p:cNvSpPr/>
              <p:nvPr/>
            </p:nvSpPr>
            <p:spPr>
              <a:xfrm>
                <a:off x="7452320" y="1252639"/>
                <a:ext cx="864096" cy="16745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bg1"/>
                    </a:solidFill>
                  </a:rPr>
                  <a:t>Mère enfant </a:t>
                </a:r>
              </a:p>
            </p:txBody>
          </p:sp>
          <p:sp>
            <p:nvSpPr>
              <p:cNvPr id="132" name="Rectangle 131"/>
              <p:cNvSpPr/>
              <p:nvPr/>
            </p:nvSpPr>
            <p:spPr>
              <a:xfrm>
                <a:off x="7812360" y="2332670"/>
                <a:ext cx="777183" cy="21280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bg1"/>
                    </a:solidFill>
                  </a:rPr>
                  <a:t>Cancer</a:t>
                </a:r>
              </a:p>
            </p:txBody>
          </p:sp>
          <p:sp>
            <p:nvSpPr>
              <p:cNvPr id="133" name="Rectangle 132"/>
              <p:cNvSpPr/>
              <p:nvPr/>
            </p:nvSpPr>
            <p:spPr>
              <a:xfrm>
                <a:off x="7860957" y="1816278"/>
                <a:ext cx="959515" cy="2024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err="1" smtClean="0">
                    <a:solidFill>
                      <a:schemeClr val="bg1"/>
                    </a:solidFill>
                  </a:rPr>
                  <a:t>Nephrologie</a:t>
                </a:r>
                <a:endParaRPr lang="fr-FR" sz="900" b="1" dirty="0" smtClean="0">
                  <a:solidFill>
                    <a:schemeClr val="bg1"/>
                  </a:solidFill>
                </a:endParaRPr>
              </a:p>
            </p:txBody>
          </p:sp>
          <p:sp>
            <p:nvSpPr>
              <p:cNvPr id="134" name="Rectangle 133"/>
              <p:cNvSpPr/>
              <p:nvPr/>
            </p:nvSpPr>
            <p:spPr>
              <a:xfrm>
                <a:off x="7297444" y="2544504"/>
                <a:ext cx="946964" cy="15701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b="1" dirty="0" smtClean="0">
                    <a:solidFill>
                      <a:schemeClr val="bg1"/>
                    </a:solidFill>
                  </a:rPr>
                  <a:t>Cardiologie</a:t>
                </a:r>
              </a:p>
            </p:txBody>
          </p:sp>
        </p:grpSp>
        <p:sp>
          <p:nvSpPr>
            <p:cNvPr id="85" name="Rectangle à coins arrondis 84"/>
            <p:cNvSpPr/>
            <p:nvPr/>
          </p:nvSpPr>
          <p:spPr>
            <a:xfrm>
              <a:off x="144483" y="1469652"/>
              <a:ext cx="755109" cy="1536538"/>
            </a:xfrm>
            <a:prstGeom prst="roundRect">
              <a:avLst/>
            </a:prstGeom>
            <a:no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rgbClr val="E73083"/>
                  </a:solidFill>
                </a:rPr>
                <a:t>HC</a:t>
              </a:r>
            </a:p>
            <a:p>
              <a:pPr algn="ctr"/>
              <a:r>
                <a:rPr lang="fr-FR" sz="1200" b="1" dirty="0" err="1" smtClean="0">
                  <a:solidFill>
                    <a:srgbClr val="E73083"/>
                  </a:solidFill>
                </a:rPr>
                <a:t>HdJ</a:t>
              </a:r>
              <a:endParaRPr lang="fr-FR" sz="1200" b="1" dirty="0" smtClean="0">
                <a:solidFill>
                  <a:srgbClr val="E73083"/>
                </a:solidFill>
              </a:endParaRPr>
            </a:p>
          </p:txBody>
        </p:sp>
        <p:sp>
          <p:nvSpPr>
            <p:cNvPr id="89" name="ZoneTexte 88"/>
            <p:cNvSpPr txBox="1"/>
            <p:nvPr/>
          </p:nvSpPr>
          <p:spPr>
            <a:xfrm>
              <a:off x="1001666" y="1202978"/>
              <a:ext cx="1554110" cy="180000"/>
            </a:xfrm>
            <a:prstGeom prst="rect">
              <a:avLst/>
            </a:prstGeom>
            <a:noFill/>
          </p:spPr>
          <p:txBody>
            <a:bodyPr wrap="square" lIns="72000" tIns="108000" rIns="72000" bIns="108000" rtlCol="0" anchor="ctr" anchorCtr="0">
              <a:noAutofit/>
            </a:bodyPr>
            <a:lstStyle/>
            <a:p>
              <a:pPr algn="ctr"/>
              <a:r>
                <a:rPr lang="fr-FR" sz="900" b="1" dirty="0" smtClean="0"/>
                <a:t>Parcours</a:t>
              </a:r>
            </a:p>
          </p:txBody>
        </p:sp>
        <p:sp>
          <p:nvSpPr>
            <p:cNvPr id="90" name="ZoneTexte 89"/>
            <p:cNvSpPr txBox="1"/>
            <p:nvPr/>
          </p:nvSpPr>
          <p:spPr>
            <a:xfrm>
              <a:off x="2587088" y="1202978"/>
              <a:ext cx="1408848" cy="180000"/>
            </a:xfrm>
            <a:prstGeom prst="rect">
              <a:avLst/>
            </a:prstGeom>
            <a:noFill/>
          </p:spPr>
          <p:txBody>
            <a:bodyPr wrap="square" lIns="72000" tIns="108000" rIns="72000" bIns="108000" rtlCol="0" anchor="ctr" anchorCtr="0">
              <a:noAutofit/>
            </a:bodyPr>
            <a:lstStyle/>
            <a:p>
              <a:pPr algn="ctr"/>
              <a:r>
                <a:rPr lang="fr-FR" sz="900" b="1" dirty="0" smtClean="0"/>
                <a:t>Etapes du parcours</a:t>
              </a:r>
            </a:p>
          </p:txBody>
        </p:sp>
        <p:sp>
          <p:nvSpPr>
            <p:cNvPr id="91" name="ZoneTexte 90"/>
            <p:cNvSpPr txBox="1"/>
            <p:nvPr/>
          </p:nvSpPr>
          <p:spPr>
            <a:xfrm>
              <a:off x="4072037" y="1232958"/>
              <a:ext cx="4968552" cy="180000"/>
            </a:xfrm>
            <a:prstGeom prst="rect">
              <a:avLst/>
            </a:prstGeom>
            <a:noFill/>
          </p:spPr>
          <p:txBody>
            <a:bodyPr wrap="square" lIns="72000" tIns="108000" rIns="72000" bIns="108000" rtlCol="0" anchor="ctr" anchorCtr="0">
              <a:noAutofit/>
            </a:bodyPr>
            <a:lstStyle/>
            <a:p>
              <a:pPr algn="ctr"/>
              <a:r>
                <a:rPr lang="fr-FR" sz="900" b="1" dirty="0" smtClean="0"/>
                <a:t>Cas d’usage</a:t>
              </a:r>
            </a:p>
          </p:txBody>
        </p:sp>
        <p:sp>
          <p:nvSpPr>
            <p:cNvPr id="92" name="ZoneTexte 91"/>
            <p:cNvSpPr txBox="1"/>
            <p:nvPr/>
          </p:nvSpPr>
          <p:spPr>
            <a:xfrm>
              <a:off x="144483" y="1239622"/>
              <a:ext cx="755109" cy="180000"/>
            </a:xfrm>
            <a:prstGeom prst="rect">
              <a:avLst/>
            </a:prstGeom>
            <a:noFill/>
          </p:spPr>
          <p:txBody>
            <a:bodyPr wrap="square" lIns="72000" tIns="108000" rIns="72000" bIns="108000" rtlCol="0" anchor="ctr" anchorCtr="0">
              <a:noAutofit/>
            </a:bodyPr>
            <a:lstStyle/>
            <a:p>
              <a:pPr algn="ctr"/>
              <a:r>
                <a:rPr lang="fr-FR" sz="900" b="1" dirty="0" smtClean="0"/>
                <a:t>Type de parcours</a:t>
              </a:r>
            </a:p>
          </p:txBody>
        </p:sp>
      </p:grpSp>
      <p:sp>
        <p:nvSpPr>
          <p:cNvPr id="10" name="Titre 9"/>
          <p:cNvSpPr>
            <a:spLocks noGrp="1"/>
          </p:cNvSpPr>
          <p:nvPr>
            <p:ph type="title"/>
          </p:nvPr>
        </p:nvSpPr>
        <p:spPr>
          <a:xfrm>
            <a:off x="755576" y="108685"/>
            <a:ext cx="7445162" cy="442972"/>
          </a:xfrm>
        </p:spPr>
        <p:txBody>
          <a:bodyPr/>
          <a:lstStyle/>
          <a:p>
            <a:r>
              <a:rPr lang="fr-FR" sz="1800" dirty="0" smtClean="0"/>
              <a:t>Les </a:t>
            </a:r>
            <a:r>
              <a:rPr lang="fr-FR" sz="1800" dirty="0"/>
              <a:t>principaux cas d’usages expérimentés</a:t>
            </a:r>
          </a:p>
        </p:txBody>
      </p:sp>
      <p:sp>
        <p:nvSpPr>
          <p:cNvPr id="88" name="Rectangle 87"/>
          <p:cNvSpPr/>
          <p:nvPr/>
        </p:nvSpPr>
        <p:spPr>
          <a:xfrm>
            <a:off x="0" y="674876"/>
            <a:ext cx="9144000" cy="365523"/>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smtClean="0">
                <a:solidFill>
                  <a:srgbClr val="E73083"/>
                </a:solidFill>
              </a:rPr>
              <a:t>Une diversité dans les parcours expérimentés ainsi que dans le type d’établissements pilotes, en terme de taille, de structure et de maturité technique ! </a:t>
            </a:r>
            <a:endParaRPr lang="fr-FR" sz="1000" dirty="0">
              <a:solidFill>
                <a:srgbClr val="E73083"/>
              </a:solidFill>
            </a:endParaRPr>
          </a:p>
        </p:txBody>
      </p:sp>
    </p:spTree>
    <p:extLst>
      <p:ext uri="{BB962C8B-B14F-4D97-AF65-F5344CB8AC3E}">
        <p14:creationId xmlns:p14="http://schemas.microsoft.com/office/powerpoint/2010/main" val="265520445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1760399" y="1237273"/>
            <a:ext cx="1872208" cy="686406"/>
          </a:xfrm>
          <a:prstGeom prst="roundRect">
            <a:avLst/>
          </a:prstGeom>
          <a:solidFill>
            <a:srgbClr val="2F75B5"/>
          </a:solidFill>
          <a:ln>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Bureau des entrées </a:t>
            </a:r>
          </a:p>
        </p:txBody>
      </p:sp>
      <p:sp>
        <p:nvSpPr>
          <p:cNvPr id="6" name="Rectangle à coins arrondis 5"/>
          <p:cNvSpPr/>
          <p:nvPr/>
        </p:nvSpPr>
        <p:spPr>
          <a:xfrm>
            <a:off x="1760399" y="2067694"/>
            <a:ext cx="1872208" cy="693694"/>
          </a:xfrm>
          <a:prstGeom prst="roundRect">
            <a:avLst/>
          </a:prstGeom>
          <a:solidFill>
            <a:srgbClr val="2F75B5"/>
          </a:solidFill>
          <a:ln>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Post passage aux urgences</a:t>
            </a:r>
          </a:p>
        </p:txBody>
      </p:sp>
      <p:sp>
        <p:nvSpPr>
          <p:cNvPr id="7" name="Rectangle à coins arrondis 6"/>
          <p:cNvSpPr/>
          <p:nvPr/>
        </p:nvSpPr>
        <p:spPr>
          <a:xfrm>
            <a:off x="3848631" y="1237273"/>
            <a:ext cx="4968552" cy="686406"/>
          </a:xfrm>
          <a:prstGeom prst="roundRect">
            <a:avLst/>
          </a:prstGeom>
          <a:noFill/>
          <a:ln w="12700">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FR" sz="1000" dirty="0">
                <a:solidFill>
                  <a:schemeClr val="tx1"/>
                </a:solidFill>
              </a:rPr>
              <a:t>Envoi des pièces administratives </a:t>
            </a:r>
            <a:r>
              <a:rPr lang="fr-FR" sz="1000" dirty="0" smtClean="0">
                <a:solidFill>
                  <a:schemeClr val="tx1"/>
                </a:solidFill>
              </a:rPr>
              <a:t>au bureau des entrées en passant par la Messagerie Mon espace santé.</a:t>
            </a:r>
          </a:p>
          <a:p>
            <a:pPr marL="171450" indent="-171450">
              <a:buFont typeface="Arial" panose="020B0604020202020204" pitchFamily="34" charset="0"/>
              <a:buChar char="•"/>
            </a:pPr>
            <a:r>
              <a:rPr lang="fr-FR" sz="1000" dirty="0" smtClean="0">
                <a:solidFill>
                  <a:schemeClr val="tx1"/>
                </a:solidFill>
              </a:rPr>
              <a:t>Envoi des documents manquants et compléments d’informations pour la facturation</a:t>
            </a:r>
          </a:p>
        </p:txBody>
      </p:sp>
      <p:sp>
        <p:nvSpPr>
          <p:cNvPr id="9" name="Rectangle à coins arrondis 8"/>
          <p:cNvSpPr/>
          <p:nvPr/>
        </p:nvSpPr>
        <p:spPr>
          <a:xfrm>
            <a:off x="3851920" y="2067695"/>
            <a:ext cx="4968552" cy="693694"/>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fr-FR" sz="1000" dirty="0" smtClean="0">
                <a:solidFill>
                  <a:schemeClr val="tx1"/>
                </a:solidFill>
              </a:rPr>
              <a:t>Alimentation du DMP : CR de passage aux urgences, CR consultation, lettre de liaison, CR d’hospitalisation.  </a:t>
            </a:r>
          </a:p>
        </p:txBody>
      </p:sp>
      <p:grpSp>
        <p:nvGrpSpPr>
          <p:cNvPr id="11" name="Groupe 10"/>
          <p:cNvGrpSpPr>
            <a:grpSpLocks noChangeAspect="1"/>
          </p:cNvGrpSpPr>
          <p:nvPr/>
        </p:nvGrpSpPr>
        <p:grpSpPr>
          <a:xfrm>
            <a:off x="6501536" y="3341216"/>
            <a:ext cx="256490" cy="428400"/>
            <a:chOff x="5205413" y="1941513"/>
            <a:chExt cx="1776413" cy="2967038"/>
          </a:xfrm>
          <a:solidFill>
            <a:srgbClr val="2F75B5"/>
          </a:solidFill>
        </p:grpSpPr>
        <p:sp>
          <p:nvSpPr>
            <p:cNvPr id="12" name="Freeform 5"/>
            <p:cNvSpPr>
              <a:spLocks noEditPoints="1"/>
            </p:cNvSpPr>
            <p:nvPr/>
          </p:nvSpPr>
          <p:spPr bwMode="auto">
            <a:xfrm>
              <a:off x="5635625" y="4249738"/>
              <a:ext cx="941388" cy="658813"/>
            </a:xfrm>
            <a:custGeom>
              <a:avLst/>
              <a:gdLst>
                <a:gd name="T0" fmla="*/ 346 w 486"/>
                <a:gd name="T1" fmla="*/ 0 h 342"/>
                <a:gd name="T2" fmla="*/ 48 w 486"/>
                <a:gd name="T3" fmla="*/ 0 h 342"/>
                <a:gd name="T4" fmla="*/ 0 w 486"/>
                <a:gd name="T5" fmla="*/ 47 h 342"/>
                <a:gd name="T6" fmla="*/ 0 w 486"/>
                <a:gd name="T7" fmla="*/ 93 h 342"/>
                <a:gd name="T8" fmla="*/ 26 w 486"/>
                <a:gd name="T9" fmla="*/ 135 h 342"/>
                <a:gd name="T10" fmla="*/ 26 w 486"/>
                <a:gd name="T11" fmla="*/ 279 h 342"/>
                <a:gd name="T12" fmla="*/ 89 w 486"/>
                <a:gd name="T13" fmla="*/ 342 h 342"/>
                <a:gd name="T14" fmla="*/ 110 w 486"/>
                <a:gd name="T15" fmla="*/ 342 h 342"/>
                <a:gd name="T16" fmla="*/ 132 w 486"/>
                <a:gd name="T17" fmla="*/ 320 h 342"/>
                <a:gd name="T18" fmla="*/ 110 w 486"/>
                <a:gd name="T19" fmla="*/ 297 h 342"/>
                <a:gd name="T20" fmla="*/ 89 w 486"/>
                <a:gd name="T21" fmla="*/ 297 h 342"/>
                <a:gd name="T22" fmla="*/ 71 w 486"/>
                <a:gd name="T23" fmla="*/ 279 h 342"/>
                <a:gd name="T24" fmla="*/ 71 w 486"/>
                <a:gd name="T25" fmla="*/ 141 h 342"/>
                <a:gd name="T26" fmla="*/ 403 w 486"/>
                <a:gd name="T27" fmla="*/ 141 h 342"/>
                <a:gd name="T28" fmla="*/ 403 w 486"/>
                <a:gd name="T29" fmla="*/ 279 h 342"/>
                <a:gd name="T30" fmla="*/ 385 w 486"/>
                <a:gd name="T31" fmla="*/ 297 h 342"/>
                <a:gd name="T32" fmla="*/ 214 w 486"/>
                <a:gd name="T33" fmla="*/ 297 h 342"/>
                <a:gd name="T34" fmla="*/ 191 w 486"/>
                <a:gd name="T35" fmla="*/ 320 h 342"/>
                <a:gd name="T36" fmla="*/ 214 w 486"/>
                <a:gd name="T37" fmla="*/ 342 h 342"/>
                <a:gd name="T38" fmla="*/ 385 w 486"/>
                <a:gd name="T39" fmla="*/ 342 h 342"/>
                <a:gd name="T40" fmla="*/ 448 w 486"/>
                <a:gd name="T41" fmla="*/ 279 h 342"/>
                <a:gd name="T42" fmla="*/ 448 w 486"/>
                <a:gd name="T43" fmla="*/ 140 h 342"/>
                <a:gd name="T44" fmla="*/ 486 w 486"/>
                <a:gd name="T45" fmla="*/ 93 h 342"/>
                <a:gd name="T46" fmla="*/ 486 w 486"/>
                <a:gd name="T47" fmla="*/ 47 h 342"/>
                <a:gd name="T48" fmla="*/ 438 w 486"/>
                <a:gd name="T49" fmla="*/ 0 h 342"/>
                <a:gd name="T50" fmla="*/ 391 w 486"/>
                <a:gd name="T51" fmla="*/ 0 h 342"/>
                <a:gd name="T52" fmla="*/ 441 w 486"/>
                <a:gd name="T53" fmla="*/ 93 h 342"/>
                <a:gd name="T54" fmla="*/ 438 w 486"/>
                <a:gd name="T55" fmla="*/ 96 h 342"/>
                <a:gd name="T56" fmla="*/ 48 w 486"/>
                <a:gd name="T57" fmla="*/ 96 h 342"/>
                <a:gd name="T58" fmla="*/ 45 w 486"/>
                <a:gd name="T59" fmla="*/ 93 h 342"/>
                <a:gd name="T60" fmla="*/ 45 w 486"/>
                <a:gd name="T61" fmla="*/ 47 h 342"/>
                <a:gd name="T62" fmla="*/ 48 w 486"/>
                <a:gd name="T63" fmla="*/ 45 h 342"/>
                <a:gd name="T64" fmla="*/ 438 w 486"/>
                <a:gd name="T65" fmla="*/ 45 h 342"/>
                <a:gd name="T66" fmla="*/ 441 w 486"/>
                <a:gd name="T67" fmla="*/ 47 h 342"/>
                <a:gd name="T68" fmla="*/ 441 w 486"/>
                <a:gd name="T69" fmla="*/ 93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6" h="342">
                  <a:moveTo>
                    <a:pt x="346" y="0"/>
                  </a:moveTo>
                  <a:cubicBezTo>
                    <a:pt x="48" y="0"/>
                    <a:pt x="48" y="0"/>
                    <a:pt x="48" y="0"/>
                  </a:cubicBezTo>
                  <a:cubicBezTo>
                    <a:pt x="22" y="0"/>
                    <a:pt x="0" y="21"/>
                    <a:pt x="0" y="47"/>
                  </a:cubicBezTo>
                  <a:cubicBezTo>
                    <a:pt x="0" y="93"/>
                    <a:pt x="0" y="93"/>
                    <a:pt x="0" y="93"/>
                  </a:cubicBezTo>
                  <a:cubicBezTo>
                    <a:pt x="0" y="112"/>
                    <a:pt x="11" y="127"/>
                    <a:pt x="26" y="135"/>
                  </a:cubicBezTo>
                  <a:cubicBezTo>
                    <a:pt x="26" y="279"/>
                    <a:pt x="26" y="279"/>
                    <a:pt x="26" y="279"/>
                  </a:cubicBezTo>
                  <a:cubicBezTo>
                    <a:pt x="26" y="314"/>
                    <a:pt x="54" y="342"/>
                    <a:pt x="89" y="342"/>
                  </a:cubicBezTo>
                  <a:cubicBezTo>
                    <a:pt x="110" y="342"/>
                    <a:pt x="110" y="342"/>
                    <a:pt x="110" y="342"/>
                  </a:cubicBezTo>
                  <a:cubicBezTo>
                    <a:pt x="122" y="342"/>
                    <a:pt x="132" y="332"/>
                    <a:pt x="132" y="320"/>
                  </a:cubicBezTo>
                  <a:cubicBezTo>
                    <a:pt x="132" y="307"/>
                    <a:pt x="122" y="297"/>
                    <a:pt x="110" y="297"/>
                  </a:cubicBezTo>
                  <a:cubicBezTo>
                    <a:pt x="89" y="297"/>
                    <a:pt x="89" y="297"/>
                    <a:pt x="89" y="297"/>
                  </a:cubicBezTo>
                  <a:cubicBezTo>
                    <a:pt x="79" y="297"/>
                    <a:pt x="71" y="289"/>
                    <a:pt x="71" y="279"/>
                  </a:cubicBezTo>
                  <a:cubicBezTo>
                    <a:pt x="71" y="141"/>
                    <a:pt x="71" y="141"/>
                    <a:pt x="71" y="141"/>
                  </a:cubicBezTo>
                  <a:cubicBezTo>
                    <a:pt x="403" y="141"/>
                    <a:pt x="403" y="141"/>
                    <a:pt x="403" y="141"/>
                  </a:cubicBezTo>
                  <a:cubicBezTo>
                    <a:pt x="403" y="279"/>
                    <a:pt x="403" y="279"/>
                    <a:pt x="403" y="279"/>
                  </a:cubicBezTo>
                  <a:cubicBezTo>
                    <a:pt x="403" y="289"/>
                    <a:pt x="395" y="297"/>
                    <a:pt x="385" y="297"/>
                  </a:cubicBezTo>
                  <a:cubicBezTo>
                    <a:pt x="214" y="297"/>
                    <a:pt x="214" y="297"/>
                    <a:pt x="214" y="297"/>
                  </a:cubicBezTo>
                  <a:cubicBezTo>
                    <a:pt x="201" y="297"/>
                    <a:pt x="191" y="307"/>
                    <a:pt x="191" y="320"/>
                  </a:cubicBezTo>
                  <a:cubicBezTo>
                    <a:pt x="191" y="332"/>
                    <a:pt x="201" y="342"/>
                    <a:pt x="214" y="342"/>
                  </a:cubicBezTo>
                  <a:cubicBezTo>
                    <a:pt x="385" y="342"/>
                    <a:pt x="385" y="342"/>
                    <a:pt x="385" y="342"/>
                  </a:cubicBezTo>
                  <a:cubicBezTo>
                    <a:pt x="420" y="342"/>
                    <a:pt x="448" y="314"/>
                    <a:pt x="448" y="279"/>
                  </a:cubicBezTo>
                  <a:cubicBezTo>
                    <a:pt x="448" y="140"/>
                    <a:pt x="448" y="140"/>
                    <a:pt x="448" y="140"/>
                  </a:cubicBezTo>
                  <a:cubicBezTo>
                    <a:pt x="469" y="135"/>
                    <a:pt x="486" y="116"/>
                    <a:pt x="486" y="93"/>
                  </a:cubicBezTo>
                  <a:cubicBezTo>
                    <a:pt x="486" y="47"/>
                    <a:pt x="486" y="47"/>
                    <a:pt x="486" y="47"/>
                  </a:cubicBezTo>
                  <a:cubicBezTo>
                    <a:pt x="486" y="21"/>
                    <a:pt x="464" y="0"/>
                    <a:pt x="438" y="0"/>
                  </a:cubicBezTo>
                  <a:cubicBezTo>
                    <a:pt x="391" y="0"/>
                    <a:pt x="391" y="0"/>
                    <a:pt x="391" y="0"/>
                  </a:cubicBezTo>
                  <a:moveTo>
                    <a:pt x="441" y="93"/>
                  </a:moveTo>
                  <a:cubicBezTo>
                    <a:pt x="441" y="95"/>
                    <a:pt x="440" y="96"/>
                    <a:pt x="438" y="96"/>
                  </a:cubicBezTo>
                  <a:cubicBezTo>
                    <a:pt x="48" y="96"/>
                    <a:pt x="48" y="96"/>
                    <a:pt x="48" y="96"/>
                  </a:cubicBezTo>
                  <a:cubicBezTo>
                    <a:pt x="46" y="96"/>
                    <a:pt x="45" y="95"/>
                    <a:pt x="45" y="93"/>
                  </a:cubicBezTo>
                  <a:cubicBezTo>
                    <a:pt x="45" y="47"/>
                    <a:pt x="45" y="47"/>
                    <a:pt x="45" y="47"/>
                  </a:cubicBezTo>
                  <a:cubicBezTo>
                    <a:pt x="45" y="46"/>
                    <a:pt x="46" y="45"/>
                    <a:pt x="48" y="45"/>
                  </a:cubicBezTo>
                  <a:cubicBezTo>
                    <a:pt x="438" y="45"/>
                    <a:pt x="438" y="45"/>
                    <a:pt x="438" y="45"/>
                  </a:cubicBezTo>
                  <a:cubicBezTo>
                    <a:pt x="440" y="45"/>
                    <a:pt x="441" y="46"/>
                    <a:pt x="441" y="47"/>
                  </a:cubicBezTo>
                  <a:lnTo>
                    <a:pt x="441" y="93"/>
                  </a:lnTo>
                  <a:close/>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sp>
          <p:nvSpPr>
            <p:cNvPr id="13" name="Freeform 11"/>
            <p:cNvSpPr>
              <a:spLocks noEditPoints="1"/>
            </p:cNvSpPr>
            <p:nvPr/>
          </p:nvSpPr>
          <p:spPr bwMode="auto">
            <a:xfrm>
              <a:off x="5205413" y="1941513"/>
              <a:ext cx="1776413" cy="2308225"/>
            </a:xfrm>
            <a:custGeom>
              <a:avLst/>
              <a:gdLst>
                <a:gd name="T0" fmla="*/ 660 w 917"/>
                <a:gd name="T1" fmla="*/ 1198 h 1198"/>
                <a:gd name="T2" fmla="*/ 613 w 917"/>
                <a:gd name="T3" fmla="*/ 1198 h 1198"/>
                <a:gd name="T4" fmla="*/ 613 w 917"/>
                <a:gd name="T5" fmla="*/ 1108 h 1198"/>
                <a:gd name="T6" fmla="*/ 671 w 917"/>
                <a:gd name="T7" fmla="*/ 1036 h 1198"/>
                <a:gd name="T8" fmla="*/ 704 w 917"/>
                <a:gd name="T9" fmla="*/ 933 h 1198"/>
                <a:gd name="T10" fmla="*/ 759 w 917"/>
                <a:gd name="T11" fmla="*/ 829 h 1198"/>
                <a:gd name="T12" fmla="*/ 805 w 917"/>
                <a:gd name="T13" fmla="*/ 764 h 1198"/>
                <a:gd name="T14" fmla="*/ 881 w 917"/>
                <a:gd name="T15" fmla="*/ 642 h 1198"/>
                <a:gd name="T16" fmla="*/ 917 w 917"/>
                <a:gd name="T17" fmla="*/ 462 h 1198"/>
                <a:gd name="T18" fmla="*/ 782 w 917"/>
                <a:gd name="T19" fmla="*/ 137 h 1198"/>
                <a:gd name="T20" fmla="*/ 653 w 917"/>
                <a:gd name="T21" fmla="*/ 47 h 1198"/>
                <a:gd name="T22" fmla="*/ 648 w 917"/>
                <a:gd name="T23" fmla="*/ 45 h 1198"/>
                <a:gd name="T24" fmla="*/ 426 w 917"/>
                <a:gd name="T25" fmla="*/ 5 h 1198"/>
                <a:gd name="T26" fmla="*/ 384 w 917"/>
                <a:gd name="T27" fmla="*/ 10 h 1198"/>
                <a:gd name="T28" fmla="*/ 383 w 917"/>
                <a:gd name="T29" fmla="*/ 10 h 1198"/>
                <a:gd name="T30" fmla="*/ 383 w 917"/>
                <a:gd name="T31" fmla="*/ 10 h 1198"/>
                <a:gd name="T32" fmla="*/ 0 w 917"/>
                <a:gd name="T33" fmla="*/ 461 h 1198"/>
                <a:gd name="T34" fmla="*/ 120 w 917"/>
                <a:gd name="T35" fmla="*/ 765 h 1198"/>
                <a:gd name="T36" fmla="*/ 247 w 917"/>
                <a:gd name="T37" fmla="*/ 1033 h 1198"/>
                <a:gd name="T38" fmla="*/ 304 w 917"/>
                <a:gd name="T39" fmla="*/ 1108 h 1198"/>
                <a:gd name="T40" fmla="*/ 304 w 917"/>
                <a:gd name="T41" fmla="*/ 1198 h 1198"/>
                <a:gd name="T42" fmla="*/ 270 w 917"/>
                <a:gd name="T43" fmla="*/ 1198 h 1198"/>
                <a:gd name="T44" fmla="*/ 568 w 917"/>
                <a:gd name="T45" fmla="*/ 1198 h 1198"/>
                <a:gd name="T46" fmla="*/ 349 w 917"/>
                <a:gd name="T47" fmla="*/ 1198 h 1198"/>
                <a:gd name="T48" fmla="*/ 349 w 917"/>
                <a:gd name="T49" fmla="*/ 1114 h 1198"/>
                <a:gd name="T50" fmla="*/ 568 w 917"/>
                <a:gd name="T51" fmla="*/ 1114 h 1198"/>
                <a:gd name="T52" fmla="*/ 568 w 917"/>
                <a:gd name="T53" fmla="*/ 1198 h 1198"/>
                <a:gd name="T54" fmla="*/ 750 w 917"/>
                <a:gd name="T55" fmla="*/ 169 h 1198"/>
                <a:gd name="T56" fmla="*/ 872 w 917"/>
                <a:gd name="T57" fmla="*/ 462 h 1198"/>
                <a:gd name="T58" fmla="*/ 839 w 917"/>
                <a:gd name="T59" fmla="*/ 624 h 1198"/>
                <a:gd name="T60" fmla="*/ 769 w 917"/>
                <a:gd name="T61" fmla="*/ 737 h 1198"/>
                <a:gd name="T62" fmla="*/ 721 w 917"/>
                <a:gd name="T63" fmla="*/ 805 h 1198"/>
                <a:gd name="T64" fmla="*/ 663 w 917"/>
                <a:gd name="T65" fmla="*/ 916 h 1198"/>
                <a:gd name="T66" fmla="*/ 626 w 917"/>
                <a:gd name="T67" fmla="*/ 1030 h 1198"/>
                <a:gd name="T68" fmla="*/ 582 w 917"/>
                <a:gd name="T69" fmla="*/ 1069 h 1198"/>
                <a:gd name="T70" fmla="*/ 546 w 917"/>
                <a:gd name="T71" fmla="*/ 1069 h 1198"/>
                <a:gd name="T72" fmla="*/ 559 w 917"/>
                <a:gd name="T73" fmla="*/ 61 h 1198"/>
                <a:gd name="T74" fmla="*/ 750 w 917"/>
                <a:gd name="T75" fmla="*/ 169 h 1198"/>
                <a:gd name="T76" fmla="*/ 358 w 917"/>
                <a:gd name="T77" fmla="*/ 61 h 1198"/>
                <a:gd name="T78" fmla="*/ 338 w 917"/>
                <a:gd name="T79" fmla="*/ 183 h 1198"/>
                <a:gd name="T80" fmla="*/ 358 w 917"/>
                <a:gd name="T81" fmla="*/ 208 h 1198"/>
                <a:gd name="T82" fmla="*/ 383 w 917"/>
                <a:gd name="T83" fmla="*/ 189 h 1198"/>
                <a:gd name="T84" fmla="*/ 406 w 917"/>
                <a:gd name="T85" fmla="*/ 52 h 1198"/>
                <a:gd name="T86" fmla="*/ 407 w 917"/>
                <a:gd name="T87" fmla="*/ 52 h 1198"/>
                <a:gd name="T88" fmla="*/ 430 w 917"/>
                <a:gd name="T89" fmla="*/ 50 h 1198"/>
                <a:gd name="T90" fmla="*/ 431 w 917"/>
                <a:gd name="T91" fmla="*/ 50 h 1198"/>
                <a:gd name="T92" fmla="*/ 456 w 917"/>
                <a:gd name="T93" fmla="*/ 49 h 1198"/>
                <a:gd name="T94" fmla="*/ 485 w 917"/>
                <a:gd name="T95" fmla="*/ 50 h 1198"/>
                <a:gd name="T96" fmla="*/ 511 w 917"/>
                <a:gd name="T97" fmla="*/ 52 h 1198"/>
                <a:gd name="T98" fmla="*/ 500 w 917"/>
                <a:gd name="T99" fmla="*/ 1069 h 1198"/>
                <a:gd name="T100" fmla="*/ 417 w 917"/>
                <a:gd name="T101" fmla="*/ 1069 h 1198"/>
                <a:gd name="T102" fmla="*/ 371 w 917"/>
                <a:gd name="T103" fmla="*/ 292 h 1198"/>
                <a:gd name="T104" fmla="*/ 351 w 917"/>
                <a:gd name="T105" fmla="*/ 267 h 1198"/>
                <a:gd name="T106" fmla="*/ 326 w 917"/>
                <a:gd name="T107" fmla="*/ 287 h 1198"/>
                <a:gd name="T108" fmla="*/ 371 w 917"/>
                <a:gd name="T109" fmla="*/ 1069 h 1198"/>
                <a:gd name="T110" fmla="*/ 336 w 917"/>
                <a:gd name="T111" fmla="*/ 1069 h 1198"/>
                <a:gd name="T112" fmla="*/ 291 w 917"/>
                <a:gd name="T113" fmla="*/ 1029 h 1198"/>
                <a:gd name="T114" fmla="*/ 156 w 917"/>
                <a:gd name="T115" fmla="*/ 738 h 1198"/>
                <a:gd name="T116" fmla="*/ 45 w 917"/>
                <a:gd name="T117" fmla="*/ 461 h 1198"/>
                <a:gd name="T118" fmla="*/ 358 w 917"/>
                <a:gd name="T119" fmla="*/ 61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17" h="1198">
                  <a:moveTo>
                    <a:pt x="660" y="1198"/>
                  </a:moveTo>
                  <a:cubicBezTo>
                    <a:pt x="613" y="1198"/>
                    <a:pt x="613" y="1198"/>
                    <a:pt x="613" y="1198"/>
                  </a:cubicBezTo>
                  <a:cubicBezTo>
                    <a:pt x="613" y="1108"/>
                    <a:pt x="613" y="1108"/>
                    <a:pt x="613" y="1108"/>
                  </a:cubicBezTo>
                  <a:cubicBezTo>
                    <a:pt x="643" y="1097"/>
                    <a:pt x="666" y="1070"/>
                    <a:pt x="671" y="1036"/>
                  </a:cubicBezTo>
                  <a:cubicBezTo>
                    <a:pt x="675" y="1003"/>
                    <a:pt x="690" y="967"/>
                    <a:pt x="704" y="933"/>
                  </a:cubicBezTo>
                  <a:cubicBezTo>
                    <a:pt x="719" y="899"/>
                    <a:pt x="737" y="864"/>
                    <a:pt x="759" y="829"/>
                  </a:cubicBezTo>
                  <a:cubicBezTo>
                    <a:pt x="773" y="806"/>
                    <a:pt x="789" y="785"/>
                    <a:pt x="805" y="764"/>
                  </a:cubicBezTo>
                  <a:cubicBezTo>
                    <a:pt x="832" y="727"/>
                    <a:pt x="861" y="688"/>
                    <a:pt x="881" y="642"/>
                  </a:cubicBezTo>
                  <a:cubicBezTo>
                    <a:pt x="904" y="586"/>
                    <a:pt x="917" y="524"/>
                    <a:pt x="917" y="462"/>
                  </a:cubicBezTo>
                  <a:cubicBezTo>
                    <a:pt x="917" y="339"/>
                    <a:pt x="869" y="224"/>
                    <a:pt x="782" y="137"/>
                  </a:cubicBezTo>
                  <a:cubicBezTo>
                    <a:pt x="744" y="100"/>
                    <a:pt x="701" y="69"/>
                    <a:pt x="653" y="47"/>
                  </a:cubicBezTo>
                  <a:cubicBezTo>
                    <a:pt x="652" y="46"/>
                    <a:pt x="650" y="46"/>
                    <a:pt x="648" y="45"/>
                  </a:cubicBezTo>
                  <a:cubicBezTo>
                    <a:pt x="579" y="13"/>
                    <a:pt x="501" y="0"/>
                    <a:pt x="426" y="5"/>
                  </a:cubicBezTo>
                  <a:cubicBezTo>
                    <a:pt x="412" y="6"/>
                    <a:pt x="398" y="8"/>
                    <a:pt x="384" y="10"/>
                  </a:cubicBezTo>
                  <a:cubicBezTo>
                    <a:pt x="384" y="10"/>
                    <a:pt x="384" y="10"/>
                    <a:pt x="383" y="10"/>
                  </a:cubicBezTo>
                  <a:cubicBezTo>
                    <a:pt x="383" y="10"/>
                    <a:pt x="383" y="10"/>
                    <a:pt x="383" y="10"/>
                  </a:cubicBezTo>
                  <a:cubicBezTo>
                    <a:pt x="167" y="46"/>
                    <a:pt x="1" y="235"/>
                    <a:pt x="0" y="461"/>
                  </a:cubicBezTo>
                  <a:cubicBezTo>
                    <a:pt x="0" y="590"/>
                    <a:pt x="54" y="674"/>
                    <a:pt x="120" y="765"/>
                  </a:cubicBezTo>
                  <a:cubicBezTo>
                    <a:pt x="178" y="844"/>
                    <a:pt x="239" y="939"/>
                    <a:pt x="247" y="1033"/>
                  </a:cubicBezTo>
                  <a:cubicBezTo>
                    <a:pt x="250" y="1067"/>
                    <a:pt x="273" y="1096"/>
                    <a:pt x="304" y="1108"/>
                  </a:cubicBezTo>
                  <a:cubicBezTo>
                    <a:pt x="304" y="1198"/>
                    <a:pt x="304" y="1198"/>
                    <a:pt x="304" y="1198"/>
                  </a:cubicBezTo>
                  <a:cubicBezTo>
                    <a:pt x="270" y="1198"/>
                    <a:pt x="270" y="1198"/>
                    <a:pt x="270" y="1198"/>
                  </a:cubicBezTo>
                  <a:moveTo>
                    <a:pt x="568" y="1198"/>
                  </a:moveTo>
                  <a:cubicBezTo>
                    <a:pt x="349" y="1198"/>
                    <a:pt x="349" y="1198"/>
                    <a:pt x="349" y="1198"/>
                  </a:cubicBezTo>
                  <a:cubicBezTo>
                    <a:pt x="349" y="1114"/>
                    <a:pt x="349" y="1114"/>
                    <a:pt x="349" y="1114"/>
                  </a:cubicBezTo>
                  <a:cubicBezTo>
                    <a:pt x="568" y="1114"/>
                    <a:pt x="568" y="1114"/>
                    <a:pt x="568" y="1114"/>
                  </a:cubicBezTo>
                  <a:lnTo>
                    <a:pt x="568" y="1198"/>
                  </a:lnTo>
                  <a:close/>
                  <a:moveTo>
                    <a:pt x="750" y="169"/>
                  </a:moveTo>
                  <a:cubicBezTo>
                    <a:pt x="829" y="247"/>
                    <a:pt x="872" y="351"/>
                    <a:pt x="872" y="462"/>
                  </a:cubicBezTo>
                  <a:cubicBezTo>
                    <a:pt x="872" y="518"/>
                    <a:pt x="861" y="574"/>
                    <a:pt x="839" y="624"/>
                  </a:cubicBezTo>
                  <a:cubicBezTo>
                    <a:pt x="822" y="666"/>
                    <a:pt x="796" y="701"/>
                    <a:pt x="769" y="737"/>
                  </a:cubicBezTo>
                  <a:cubicBezTo>
                    <a:pt x="753" y="759"/>
                    <a:pt x="736" y="781"/>
                    <a:pt x="721" y="805"/>
                  </a:cubicBezTo>
                  <a:cubicBezTo>
                    <a:pt x="698" y="842"/>
                    <a:pt x="678" y="879"/>
                    <a:pt x="663" y="916"/>
                  </a:cubicBezTo>
                  <a:cubicBezTo>
                    <a:pt x="647" y="953"/>
                    <a:pt x="631" y="992"/>
                    <a:pt x="626" y="1030"/>
                  </a:cubicBezTo>
                  <a:cubicBezTo>
                    <a:pt x="623" y="1052"/>
                    <a:pt x="604" y="1069"/>
                    <a:pt x="582" y="1069"/>
                  </a:cubicBezTo>
                  <a:cubicBezTo>
                    <a:pt x="546" y="1069"/>
                    <a:pt x="546" y="1069"/>
                    <a:pt x="546" y="1069"/>
                  </a:cubicBezTo>
                  <a:cubicBezTo>
                    <a:pt x="647" y="650"/>
                    <a:pt x="594" y="246"/>
                    <a:pt x="559" y="61"/>
                  </a:cubicBezTo>
                  <a:cubicBezTo>
                    <a:pt x="630" y="79"/>
                    <a:pt x="696" y="116"/>
                    <a:pt x="750" y="169"/>
                  </a:cubicBezTo>
                  <a:close/>
                  <a:moveTo>
                    <a:pt x="358" y="61"/>
                  </a:moveTo>
                  <a:cubicBezTo>
                    <a:pt x="352" y="93"/>
                    <a:pt x="345" y="134"/>
                    <a:pt x="338" y="183"/>
                  </a:cubicBezTo>
                  <a:cubicBezTo>
                    <a:pt x="337" y="195"/>
                    <a:pt x="345" y="206"/>
                    <a:pt x="358" y="208"/>
                  </a:cubicBezTo>
                  <a:cubicBezTo>
                    <a:pt x="370" y="210"/>
                    <a:pt x="381" y="201"/>
                    <a:pt x="383" y="189"/>
                  </a:cubicBezTo>
                  <a:cubicBezTo>
                    <a:pt x="391" y="132"/>
                    <a:pt x="399" y="85"/>
                    <a:pt x="406" y="52"/>
                  </a:cubicBezTo>
                  <a:cubicBezTo>
                    <a:pt x="406" y="52"/>
                    <a:pt x="406" y="52"/>
                    <a:pt x="407" y="52"/>
                  </a:cubicBezTo>
                  <a:cubicBezTo>
                    <a:pt x="414" y="51"/>
                    <a:pt x="422" y="50"/>
                    <a:pt x="430" y="50"/>
                  </a:cubicBezTo>
                  <a:cubicBezTo>
                    <a:pt x="430" y="50"/>
                    <a:pt x="431" y="50"/>
                    <a:pt x="431" y="50"/>
                  </a:cubicBezTo>
                  <a:cubicBezTo>
                    <a:pt x="440" y="49"/>
                    <a:pt x="447" y="49"/>
                    <a:pt x="456" y="49"/>
                  </a:cubicBezTo>
                  <a:cubicBezTo>
                    <a:pt x="465" y="49"/>
                    <a:pt x="475" y="49"/>
                    <a:pt x="485" y="50"/>
                  </a:cubicBezTo>
                  <a:cubicBezTo>
                    <a:pt x="494" y="50"/>
                    <a:pt x="502" y="51"/>
                    <a:pt x="511" y="52"/>
                  </a:cubicBezTo>
                  <a:cubicBezTo>
                    <a:pt x="546" y="226"/>
                    <a:pt x="606" y="641"/>
                    <a:pt x="500" y="1069"/>
                  </a:cubicBezTo>
                  <a:cubicBezTo>
                    <a:pt x="417" y="1069"/>
                    <a:pt x="417" y="1069"/>
                    <a:pt x="417" y="1069"/>
                  </a:cubicBezTo>
                  <a:cubicBezTo>
                    <a:pt x="344" y="774"/>
                    <a:pt x="352" y="484"/>
                    <a:pt x="371" y="292"/>
                  </a:cubicBezTo>
                  <a:cubicBezTo>
                    <a:pt x="372" y="280"/>
                    <a:pt x="363" y="269"/>
                    <a:pt x="351" y="267"/>
                  </a:cubicBezTo>
                  <a:cubicBezTo>
                    <a:pt x="338" y="266"/>
                    <a:pt x="327" y="275"/>
                    <a:pt x="326" y="287"/>
                  </a:cubicBezTo>
                  <a:cubicBezTo>
                    <a:pt x="307" y="481"/>
                    <a:pt x="300" y="771"/>
                    <a:pt x="371" y="1069"/>
                  </a:cubicBezTo>
                  <a:cubicBezTo>
                    <a:pt x="336" y="1069"/>
                    <a:pt x="336" y="1069"/>
                    <a:pt x="336" y="1069"/>
                  </a:cubicBezTo>
                  <a:cubicBezTo>
                    <a:pt x="313" y="1069"/>
                    <a:pt x="293" y="1051"/>
                    <a:pt x="291" y="1029"/>
                  </a:cubicBezTo>
                  <a:cubicBezTo>
                    <a:pt x="282" y="924"/>
                    <a:pt x="218" y="823"/>
                    <a:pt x="156" y="738"/>
                  </a:cubicBezTo>
                  <a:cubicBezTo>
                    <a:pt x="93" y="652"/>
                    <a:pt x="45" y="576"/>
                    <a:pt x="45" y="461"/>
                  </a:cubicBezTo>
                  <a:cubicBezTo>
                    <a:pt x="45" y="269"/>
                    <a:pt x="179" y="106"/>
                    <a:pt x="358" y="61"/>
                  </a:cubicBezTo>
                  <a:close/>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grpSp>
      <p:sp>
        <p:nvSpPr>
          <p:cNvPr id="3" name="ZoneTexte 2"/>
          <p:cNvSpPr txBox="1"/>
          <p:nvPr/>
        </p:nvSpPr>
        <p:spPr>
          <a:xfrm>
            <a:off x="6758026" y="3147814"/>
            <a:ext cx="2119774" cy="765872"/>
          </a:xfrm>
          <a:prstGeom prst="rect">
            <a:avLst/>
          </a:prstGeom>
          <a:noFill/>
        </p:spPr>
        <p:txBody>
          <a:bodyPr wrap="square" lIns="72000" tIns="108000" rIns="72000" bIns="108000" rtlCol="0" anchor="ctr" anchorCtr="0">
            <a:normAutofit lnSpcReduction="10000"/>
          </a:bodyPr>
          <a:lstStyle/>
          <a:p>
            <a:r>
              <a:rPr lang="fr-FR" sz="1000" dirty="0" smtClean="0"/>
              <a:t>Paramétrer la possibilité d'être </a:t>
            </a:r>
            <a:r>
              <a:rPr lang="fr-FR" sz="1000" dirty="0"/>
              <a:t>contacté directement par les </a:t>
            </a:r>
            <a:r>
              <a:rPr lang="fr-FR" sz="1000" dirty="0" smtClean="0"/>
              <a:t>patients. </a:t>
            </a:r>
          </a:p>
          <a:p>
            <a:r>
              <a:rPr lang="fr-FR" sz="1000" b="1" dirty="0" smtClean="0">
                <a:sym typeface="Wingdings" panose="05000000000000000000" pitchFamily="2" charset="2"/>
              </a:rPr>
              <a:t> En cours d’étude </a:t>
            </a:r>
            <a:endParaRPr lang="fr-FR" sz="1000" b="1" dirty="0" smtClean="0"/>
          </a:p>
        </p:txBody>
      </p:sp>
      <p:grpSp>
        <p:nvGrpSpPr>
          <p:cNvPr id="78" name="Groupe 77"/>
          <p:cNvGrpSpPr/>
          <p:nvPr/>
        </p:nvGrpSpPr>
        <p:grpSpPr>
          <a:xfrm>
            <a:off x="295869" y="3219822"/>
            <a:ext cx="2209131" cy="1125935"/>
            <a:chOff x="323528" y="3481661"/>
            <a:chExt cx="2209131" cy="1125935"/>
          </a:xfrm>
        </p:grpSpPr>
        <p:grpSp>
          <p:nvGrpSpPr>
            <p:cNvPr id="14" name="Groupe 13"/>
            <p:cNvGrpSpPr/>
            <p:nvPr/>
          </p:nvGrpSpPr>
          <p:grpSpPr>
            <a:xfrm>
              <a:off x="323528" y="3582815"/>
              <a:ext cx="424723" cy="430928"/>
              <a:chOff x="2834741" y="2648274"/>
              <a:chExt cx="424723" cy="430928"/>
            </a:xfrm>
            <a:solidFill>
              <a:srgbClr val="2F75B5"/>
            </a:solidFill>
          </p:grpSpPr>
          <p:grpSp>
            <p:nvGrpSpPr>
              <p:cNvPr id="15" name="Group 51"/>
              <p:cNvGrpSpPr>
                <a:grpSpLocks noChangeAspect="1"/>
              </p:cNvGrpSpPr>
              <p:nvPr/>
            </p:nvGrpSpPr>
            <p:grpSpPr bwMode="auto">
              <a:xfrm>
                <a:off x="2834741" y="2648274"/>
                <a:ext cx="424723" cy="430928"/>
                <a:chOff x="2919" y="1217"/>
                <a:chExt cx="1848" cy="1875"/>
              </a:xfrm>
              <a:grpFill/>
            </p:grpSpPr>
            <p:sp>
              <p:nvSpPr>
                <p:cNvPr id="29" name="Freeform 52"/>
                <p:cNvSpPr>
                  <a:spLocks noEditPoints="1"/>
                </p:cNvSpPr>
                <p:nvPr/>
              </p:nvSpPr>
              <p:spPr bwMode="auto">
                <a:xfrm>
                  <a:off x="2919" y="1217"/>
                  <a:ext cx="1848" cy="1875"/>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30" name="Line 53"/>
                <p:cNvSpPr>
                  <a:spLocks noChangeShapeType="1"/>
                </p:cNvSpPr>
                <p:nvPr/>
              </p:nvSpPr>
              <p:spPr bwMode="auto">
                <a:xfrm>
                  <a:off x="3319" y="2181"/>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31" name="Line 54"/>
                <p:cNvSpPr>
                  <a:spLocks noChangeShapeType="1"/>
                </p:cNvSpPr>
                <p:nvPr/>
              </p:nvSpPr>
              <p:spPr bwMode="auto">
                <a:xfrm>
                  <a:off x="3319" y="2181"/>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32" name="Line 55"/>
                <p:cNvSpPr>
                  <a:spLocks noChangeShapeType="1"/>
                </p:cNvSpPr>
                <p:nvPr/>
              </p:nvSpPr>
              <p:spPr bwMode="auto">
                <a:xfrm>
                  <a:off x="4702" y="211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33" name="Line 56"/>
                <p:cNvSpPr>
                  <a:spLocks noChangeShapeType="1"/>
                </p:cNvSpPr>
                <p:nvPr/>
              </p:nvSpPr>
              <p:spPr bwMode="auto">
                <a:xfrm>
                  <a:off x="4702" y="211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grpSp>
          <p:sp>
            <p:nvSpPr>
              <p:cNvPr id="16" name="Freeform 60"/>
              <p:cNvSpPr>
                <a:spLocks/>
              </p:cNvSpPr>
              <p:nvPr/>
            </p:nvSpPr>
            <p:spPr bwMode="auto">
              <a:xfrm>
                <a:off x="2946244" y="2887879"/>
                <a:ext cx="88090" cy="122581"/>
              </a:xfrm>
              <a:custGeom>
                <a:avLst/>
                <a:gdLst>
                  <a:gd name="T0" fmla="*/ 310 w 310"/>
                  <a:gd name="T1" fmla="*/ 407 h 433"/>
                  <a:gd name="T2" fmla="*/ 47 w 310"/>
                  <a:gd name="T3" fmla="*/ 14 h 433"/>
                  <a:gd name="T4" fmla="*/ 14 w 310"/>
                  <a:gd name="T5" fmla="*/ 8 h 433"/>
                  <a:gd name="T6" fmla="*/ 7 w 310"/>
                  <a:gd name="T7" fmla="*/ 41 h 433"/>
                  <a:gd name="T8" fmla="*/ 270 w 310"/>
                  <a:gd name="T9" fmla="*/ 433 h 433"/>
                </a:gdLst>
                <a:ahLst/>
                <a:cxnLst>
                  <a:cxn ang="0">
                    <a:pos x="T0" y="T1"/>
                  </a:cxn>
                  <a:cxn ang="0">
                    <a:pos x="T2" y="T3"/>
                  </a:cxn>
                  <a:cxn ang="0">
                    <a:pos x="T4" y="T5"/>
                  </a:cxn>
                  <a:cxn ang="0">
                    <a:pos x="T6" y="T7"/>
                  </a:cxn>
                  <a:cxn ang="0">
                    <a:pos x="T8" y="T9"/>
                  </a:cxn>
                </a:cxnLst>
                <a:rect l="0" t="0" r="r" b="b"/>
                <a:pathLst>
                  <a:path w="310" h="433">
                    <a:moveTo>
                      <a:pt x="310" y="407"/>
                    </a:moveTo>
                    <a:cubicBezTo>
                      <a:pt x="47" y="14"/>
                      <a:pt x="47" y="14"/>
                      <a:pt x="47" y="14"/>
                    </a:cubicBezTo>
                    <a:cubicBezTo>
                      <a:pt x="40" y="3"/>
                      <a:pt x="25" y="0"/>
                      <a:pt x="14" y="8"/>
                    </a:cubicBezTo>
                    <a:cubicBezTo>
                      <a:pt x="3" y="15"/>
                      <a:pt x="0" y="30"/>
                      <a:pt x="7" y="41"/>
                    </a:cubicBezTo>
                    <a:cubicBezTo>
                      <a:pt x="270" y="433"/>
                      <a:pt x="270" y="433"/>
                      <a:pt x="270" y="433"/>
                    </a:cubicBezTo>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sz="1000"/>
              </a:p>
            </p:txBody>
          </p:sp>
          <p:sp>
            <p:nvSpPr>
              <p:cNvPr id="17" name="Line 61"/>
              <p:cNvSpPr>
                <a:spLocks noChangeShapeType="1"/>
              </p:cNvSpPr>
              <p:nvPr/>
            </p:nvSpPr>
            <p:spPr bwMode="auto">
              <a:xfrm>
                <a:off x="3046452" y="300789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18" name="Line 62"/>
              <p:cNvSpPr>
                <a:spLocks noChangeShapeType="1"/>
              </p:cNvSpPr>
              <p:nvPr/>
            </p:nvSpPr>
            <p:spPr bwMode="auto">
              <a:xfrm>
                <a:off x="3046452" y="300789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19" name="Freeform 63"/>
              <p:cNvSpPr>
                <a:spLocks/>
              </p:cNvSpPr>
              <p:nvPr/>
            </p:nvSpPr>
            <p:spPr bwMode="auto">
              <a:xfrm>
                <a:off x="3036198" y="3017917"/>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20" name="Line 64"/>
              <p:cNvSpPr>
                <a:spLocks noChangeShapeType="1"/>
              </p:cNvSpPr>
              <p:nvPr/>
            </p:nvSpPr>
            <p:spPr bwMode="auto">
              <a:xfrm>
                <a:off x="3017788" y="3030268"/>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21" name="Line 65"/>
              <p:cNvSpPr>
                <a:spLocks noChangeShapeType="1"/>
              </p:cNvSpPr>
              <p:nvPr/>
            </p:nvSpPr>
            <p:spPr bwMode="auto">
              <a:xfrm>
                <a:off x="3017788" y="3030268"/>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22" name="Line 66"/>
              <p:cNvSpPr>
                <a:spLocks noChangeShapeType="1"/>
              </p:cNvSpPr>
              <p:nvPr/>
            </p:nvSpPr>
            <p:spPr bwMode="auto">
              <a:xfrm>
                <a:off x="2907092" y="286131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23" name="Line 67"/>
              <p:cNvSpPr>
                <a:spLocks noChangeShapeType="1"/>
              </p:cNvSpPr>
              <p:nvPr/>
            </p:nvSpPr>
            <p:spPr bwMode="auto">
              <a:xfrm>
                <a:off x="2907092" y="286131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24" name="Freeform 68"/>
              <p:cNvSpPr>
                <a:spLocks/>
              </p:cNvSpPr>
              <p:nvPr/>
            </p:nvSpPr>
            <p:spPr bwMode="auto">
              <a:xfrm>
                <a:off x="2923405" y="2850359"/>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sz="1000"/>
              </a:p>
            </p:txBody>
          </p:sp>
          <p:sp>
            <p:nvSpPr>
              <p:cNvPr id="25" name="Line 69"/>
              <p:cNvSpPr>
                <a:spLocks noChangeShapeType="1"/>
              </p:cNvSpPr>
              <p:nvPr/>
            </p:nvSpPr>
            <p:spPr bwMode="auto">
              <a:xfrm>
                <a:off x="2939485" y="285595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26" name="Line 70"/>
              <p:cNvSpPr>
                <a:spLocks noChangeShapeType="1"/>
              </p:cNvSpPr>
              <p:nvPr/>
            </p:nvSpPr>
            <p:spPr bwMode="auto">
              <a:xfrm>
                <a:off x="2939485" y="285595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27" name="Freeform 71"/>
              <p:cNvSpPr>
                <a:spLocks/>
              </p:cNvSpPr>
              <p:nvPr/>
            </p:nvSpPr>
            <p:spPr bwMode="auto">
              <a:xfrm>
                <a:off x="2925270" y="2858049"/>
                <a:ext cx="21207" cy="21673"/>
              </a:xfrm>
              <a:custGeom>
                <a:avLst/>
                <a:gdLst>
                  <a:gd name="T0" fmla="*/ 0 w 75"/>
                  <a:gd name="T1" fmla="*/ 26 h 77"/>
                  <a:gd name="T2" fmla="*/ 28 w 75"/>
                  <a:gd name="T3" fmla="*/ 67 h 77"/>
                  <a:gd name="T4" fmla="*/ 47 w 75"/>
                  <a:gd name="T5" fmla="*/ 77 h 77"/>
                  <a:gd name="T6" fmla="*/ 61 w 75"/>
                  <a:gd name="T7" fmla="*/ 73 h 77"/>
                  <a:gd name="T8" fmla="*/ 67 w 75"/>
                  <a:gd name="T9" fmla="*/ 40 h 77"/>
                  <a:gd name="T10" fmla="*/ 40 w 75"/>
                  <a:gd name="T11" fmla="*/ 0 h 77"/>
                </a:gdLst>
                <a:ahLst/>
                <a:cxnLst>
                  <a:cxn ang="0">
                    <a:pos x="T0" y="T1"/>
                  </a:cxn>
                  <a:cxn ang="0">
                    <a:pos x="T2" y="T3"/>
                  </a:cxn>
                  <a:cxn ang="0">
                    <a:pos x="T4" y="T5"/>
                  </a:cxn>
                  <a:cxn ang="0">
                    <a:pos x="T6" y="T7"/>
                  </a:cxn>
                  <a:cxn ang="0">
                    <a:pos x="T8" y="T9"/>
                  </a:cxn>
                  <a:cxn ang="0">
                    <a:pos x="T10" y="T11"/>
                  </a:cxn>
                </a:cxnLst>
                <a:rect l="0" t="0" r="r" b="b"/>
                <a:pathLst>
                  <a:path w="75" h="77">
                    <a:moveTo>
                      <a:pt x="0" y="26"/>
                    </a:moveTo>
                    <a:cubicBezTo>
                      <a:pt x="28" y="67"/>
                      <a:pt x="28" y="67"/>
                      <a:pt x="28" y="67"/>
                    </a:cubicBezTo>
                    <a:cubicBezTo>
                      <a:pt x="32" y="74"/>
                      <a:pt x="40" y="77"/>
                      <a:pt x="47" y="77"/>
                    </a:cubicBezTo>
                    <a:cubicBezTo>
                      <a:pt x="52" y="77"/>
                      <a:pt x="57" y="76"/>
                      <a:pt x="61" y="73"/>
                    </a:cubicBezTo>
                    <a:cubicBezTo>
                      <a:pt x="72" y="66"/>
                      <a:pt x="75" y="51"/>
                      <a:pt x="67" y="40"/>
                    </a:cubicBezTo>
                    <a:cubicBezTo>
                      <a:pt x="40" y="0"/>
                      <a:pt x="40" y="0"/>
                      <a:pt x="40" y="0"/>
                    </a:cubicBezTo>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sz="1000"/>
              </a:p>
            </p:txBody>
          </p:sp>
          <p:sp>
            <p:nvSpPr>
              <p:cNvPr id="28" name="Freeform 72"/>
              <p:cNvSpPr>
                <a:spLocks/>
              </p:cNvSpPr>
              <p:nvPr/>
            </p:nvSpPr>
            <p:spPr bwMode="auto">
              <a:xfrm>
                <a:off x="3185113" y="2786971"/>
                <a:ext cx="2563" cy="5360"/>
              </a:xfrm>
              <a:custGeom>
                <a:avLst/>
                <a:gdLst>
                  <a:gd name="T0" fmla="*/ 0 w 9"/>
                  <a:gd name="T1" fmla="*/ 18 h 19"/>
                  <a:gd name="T2" fmla="*/ 0 w 9"/>
                  <a:gd name="T3" fmla="*/ 19 h 19"/>
                  <a:gd name="T4" fmla="*/ 9 w 9"/>
                  <a:gd name="T5" fmla="*/ 0 h 19"/>
                  <a:gd name="T6" fmla="*/ 0 w 9"/>
                  <a:gd name="T7" fmla="*/ 18 h 19"/>
                </a:gdLst>
                <a:ahLst/>
                <a:cxnLst>
                  <a:cxn ang="0">
                    <a:pos x="T0" y="T1"/>
                  </a:cxn>
                  <a:cxn ang="0">
                    <a:pos x="T2" y="T3"/>
                  </a:cxn>
                  <a:cxn ang="0">
                    <a:pos x="T4" y="T5"/>
                  </a:cxn>
                  <a:cxn ang="0">
                    <a:pos x="T6" y="T7"/>
                  </a:cxn>
                </a:cxnLst>
                <a:rect l="0" t="0" r="r" b="b"/>
                <a:pathLst>
                  <a:path w="9" h="19">
                    <a:moveTo>
                      <a:pt x="0" y="18"/>
                    </a:moveTo>
                    <a:cubicBezTo>
                      <a:pt x="0" y="19"/>
                      <a:pt x="0" y="19"/>
                      <a:pt x="0" y="19"/>
                    </a:cubicBezTo>
                    <a:cubicBezTo>
                      <a:pt x="3" y="12"/>
                      <a:pt x="6" y="6"/>
                      <a:pt x="9" y="0"/>
                    </a:cubicBezTo>
                    <a:cubicBezTo>
                      <a:pt x="6" y="6"/>
                      <a:pt x="3" y="12"/>
                      <a:pt x="0" y="18"/>
                    </a:cubicBezTo>
                    <a:close/>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grpSp>
        <p:sp>
          <p:nvSpPr>
            <p:cNvPr id="54" name="ZoneTexte 53"/>
            <p:cNvSpPr txBox="1"/>
            <p:nvPr/>
          </p:nvSpPr>
          <p:spPr>
            <a:xfrm>
              <a:off x="683568" y="3481661"/>
              <a:ext cx="1849091" cy="1125935"/>
            </a:xfrm>
            <a:prstGeom prst="rect">
              <a:avLst/>
            </a:prstGeom>
            <a:noFill/>
          </p:spPr>
          <p:txBody>
            <a:bodyPr wrap="square" lIns="72000" tIns="108000" rIns="72000" bIns="108000" rtlCol="0" anchor="ctr" anchorCtr="0">
              <a:noAutofit/>
            </a:bodyPr>
            <a:lstStyle/>
            <a:p>
              <a:pPr marL="171450" indent="-171450">
                <a:buFont typeface="Arial" panose="020B0604020202020204" pitchFamily="34" charset="0"/>
                <a:buChar char="•"/>
              </a:pPr>
              <a:r>
                <a:rPr lang="fr-FR" sz="1000" dirty="0" smtClean="0"/>
                <a:t>Mise en place d’échanges sécurisés avec les patients</a:t>
              </a:r>
            </a:p>
            <a:p>
              <a:pPr marL="171450" indent="-171450">
                <a:buFont typeface="Arial" panose="020B0604020202020204" pitchFamily="34" charset="0"/>
                <a:buChar char="•"/>
              </a:pPr>
              <a:endParaRPr lang="fr-FR" sz="1000" dirty="0" smtClean="0"/>
            </a:p>
            <a:p>
              <a:pPr marL="171450" indent="-171450">
                <a:buFont typeface="Arial" panose="020B0604020202020204" pitchFamily="34" charset="0"/>
                <a:buChar char="•"/>
              </a:pPr>
              <a:r>
                <a:rPr lang="fr-FR" sz="1000" dirty="0" smtClean="0"/>
                <a:t>Possibilité </a:t>
              </a:r>
              <a:r>
                <a:rPr lang="fr-FR" sz="1000" dirty="0"/>
                <a:t>de consulter les DMP directement depuis le DPI via un appel contextuel. </a:t>
              </a:r>
              <a:endParaRPr lang="fr-FR" sz="1000" dirty="0" smtClean="0"/>
            </a:p>
            <a:p>
              <a:pPr marL="171450" indent="-171450">
                <a:buFont typeface="Arial" panose="020B0604020202020204" pitchFamily="34" charset="0"/>
                <a:buChar char="•"/>
              </a:pPr>
              <a:endParaRPr lang="fr-FR" sz="1000" dirty="0" smtClean="0"/>
            </a:p>
          </p:txBody>
        </p:sp>
      </p:grpSp>
      <p:grpSp>
        <p:nvGrpSpPr>
          <p:cNvPr id="77" name="Groupe 76"/>
          <p:cNvGrpSpPr/>
          <p:nvPr/>
        </p:nvGrpSpPr>
        <p:grpSpPr>
          <a:xfrm>
            <a:off x="2800870" y="3174006"/>
            <a:ext cx="3375127" cy="1702000"/>
            <a:chOff x="2787488" y="3435845"/>
            <a:chExt cx="3375127" cy="1702000"/>
          </a:xfrm>
        </p:grpSpPr>
        <p:sp>
          <p:nvSpPr>
            <p:cNvPr id="55" name="ZoneTexte 54"/>
            <p:cNvSpPr txBox="1"/>
            <p:nvPr/>
          </p:nvSpPr>
          <p:spPr>
            <a:xfrm>
              <a:off x="3203848" y="3435845"/>
              <a:ext cx="2958767" cy="1702000"/>
            </a:xfrm>
            <a:prstGeom prst="rect">
              <a:avLst/>
            </a:prstGeom>
            <a:noFill/>
          </p:spPr>
          <p:txBody>
            <a:bodyPr wrap="square" lIns="72000" tIns="108000" rIns="72000" bIns="108000" rtlCol="0" anchor="ctr" anchorCtr="0">
              <a:noAutofit/>
            </a:bodyPr>
            <a:lstStyle/>
            <a:p>
              <a:pPr marL="171450" indent="-171450">
                <a:buFont typeface="Arial" panose="020B0604020202020204" pitchFamily="34" charset="0"/>
                <a:buChar char="•"/>
              </a:pPr>
              <a:r>
                <a:rPr lang="fr-FR" sz="1000" dirty="0" smtClean="0"/>
                <a:t>Charge de travail supplémentaire liées à des manipulations en plus : le service doit initier un échange avec chaque patient souhaitant communiquer des documents administratifs à la BAL du bureau des entrées. Auparavant, le patient envoyait directement ses pièces justificatives à une adresse mail affichée. </a:t>
              </a:r>
            </a:p>
            <a:p>
              <a:pPr marL="171450" indent="-171450">
                <a:buFont typeface="Arial" panose="020B0604020202020204" pitchFamily="34" charset="0"/>
                <a:buChar char="•"/>
              </a:pPr>
              <a:endParaRPr lang="fr-FR" sz="1000" dirty="0" smtClean="0"/>
            </a:p>
            <a:p>
              <a:pPr marL="171450" indent="-171450">
                <a:buFont typeface="Arial" panose="020B0604020202020204" pitchFamily="34" charset="0"/>
                <a:buChar char="•"/>
              </a:pPr>
              <a:r>
                <a:rPr lang="fr-FR" sz="1000" dirty="0" smtClean="0"/>
                <a:t>DMP </a:t>
              </a:r>
              <a:r>
                <a:rPr lang="fr-FR" sz="1000" dirty="0"/>
                <a:t>: Code métier inexistant pour les internes, validation obligatoire du médecin référent</a:t>
              </a:r>
              <a:endParaRPr lang="fr-FR" sz="1000" dirty="0" smtClean="0"/>
            </a:p>
          </p:txBody>
        </p:sp>
        <p:grpSp>
          <p:nvGrpSpPr>
            <p:cNvPr id="56" name="Groupe 55"/>
            <p:cNvGrpSpPr/>
            <p:nvPr/>
          </p:nvGrpSpPr>
          <p:grpSpPr>
            <a:xfrm rot="11999658">
              <a:off x="2787488" y="3577125"/>
              <a:ext cx="424723" cy="430928"/>
              <a:chOff x="2834741" y="2648274"/>
              <a:chExt cx="424723" cy="430928"/>
            </a:xfrm>
            <a:solidFill>
              <a:srgbClr val="2F75B5"/>
            </a:solidFill>
          </p:grpSpPr>
          <p:grpSp>
            <p:nvGrpSpPr>
              <p:cNvPr id="57" name="Group 51"/>
              <p:cNvGrpSpPr>
                <a:grpSpLocks noChangeAspect="1"/>
              </p:cNvGrpSpPr>
              <p:nvPr/>
            </p:nvGrpSpPr>
            <p:grpSpPr bwMode="auto">
              <a:xfrm>
                <a:off x="2834741" y="2648274"/>
                <a:ext cx="424723" cy="430928"/>
                <a:chOff x="2919" y="1217"/>
                <a:chExt cx="1848" cy="1875"/>
              </a:xfrm>
              <a:grpFill/>
            </p:grpSpPr>
            <p:sp>
              <p:nvSpPr>
                <p:cNvPr id="71" name="Freeform 52"/>
                <p:cNvSpPr>
                  <a:spLocks noEditPoints="1"/>
                </p:cNvSpPr>
                <p:nvPr/>
              </p:nvSpPr>
              <p:spPr bwMode="auto">
                <a:xfrm>
                  <a:off x="2919" y="1217"/>
                  <a:ext cx="1848" cy="1875"/>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72" name="Line 53"/>
                <p:cNvSpPr>
                  <a:spLocks noChangeShapeType="1"/>
                </p:cNvSpPr>
                <p:nvPr/>
              </p:nvSpPr>
              <p:spPr bwMode="auto">
                <a:xfrm>
                  <a:off x="3319" y="2181"/>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73" name="Line 54"/>
                <p:cNvSpPr>
                  <a:spLocks noChangeShapeType="1"/>
                </p:cNvSpPr>
                <p:nvPr/>
              </p:nvSpPr>
              <p:spPr bwMode="auto">
                <a:xfrm>
                  <a:off x="3319" y="2181"/>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74" name="Line 55"/>
                <p:cNvSpPr>
                  <a:spLocks noChangeShapeType="1"/>
                </p:cNvSpPr>
                <p:nvPr/>
              </p:nvSpPr>
              <p:spPr bwMode="auto">
                <a:xfrm>
                  <a:off x="4702" y="211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75" name="Line 56"/>
                <p:cNvSpPr>
                  <a:spLocks noChangeShapeType="1"/>
                </p:cNvSpPr>
                <p:nvPr/>
              </p:nvSpPr>
              <p:spPr bwMode="auto">
                <a:xfrm>
                  <a:off x="4702" y="211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grpSp>
          <p:sp>
            <p:nvSpPr>
              <p:cNvPr id="58" name="Freeform 60"/>
              <p:cNvSpPr>
                <a:spLocks/>
              </p:cNvSpPr>
              <p:nvPr/>
            </p:nvSpPr>
            <p:spPr bwMode="auto">
              <a:xfrm>
                <a:off x="2946244" y="2887879"/>
                <a:ext cx="88090" cy="122581"/>
              </a:xfrm>
              <a:custGeom>
                <a:avLst/>
                <a:gdLst>
                  <a:gd name="T0" fmla="*/ 310 w 310"/>
                  <a:gd name="T1" fmla="*/ 407 h 433"/>
                  <a:gd name="T2" fmla="*/ 47 w 310"/>
                  <a:gd name="T3" fmla="*/ 14 h 433"/>
                  <a:gd name="T4" fmla="*/ 14 w 310"/>
                  <a:gd name="T5" fmla="*/ 8 h 433"/>
                  <a:gd name="T6" fmla="*/ 7 w 310"/>
                  <a:gd name="T7" fmla="*/ 41 h 433"/>
                  <a:gd name="T8" fmla="*/ 270 w 310"/>
                  <a:gd name="T9" fmla="*/ 433 h 433"/>
                </a:gdLst>
                <a:ahLst/>
                <a:cxnLst>
                  <a:cxn ang="0">
                    <a:pos x="T0" y="T1"/>
                  </a:cxn>
                  <a:cxn ang="0">
                    <a:pos x="T2" y="T3"/>
                  </a:cxn>
                  <a:cxn ang="0">
                    <a:pos x="T4" y="T5"/>
                  </a:cxn>
                  <a:cxn ang="0">
                    <a:pos x="T6" y="T7"/>
                  </a:cxn>
                  <a:cxn ang="0">
                    <a:pos x="T8" y="T9"/>
                  </a:cxn>
                </a:cxnLst>
                <a:rect l="0" t="0" r="r" b="b"/>
                <a:pathLst>
                  <a:path w="310" h="433">
                    <a:moveTo>
                      <a:pt x="310" y="407"/>
                    </a:moveTo>
                    <a:cubicBezTo>
                      <a:pt x="47" y="14"/>
                      <a:pt x="47" y="14"/>
                      <a:pt x="47" y="14"/>
                    </a:cubicBezTo>
                    <a:cubicBezTo>
                      <a:pt x="40" y="3"/>
                      <a:pt x="25" y="0"/>
                      <a:pt x="14" y="8"/>
                    </a:cubicBezTo>
                    <a:cubicBezTo>
                      <a:pt x="3" y="15"/>
                      <a:pt x="0" y="30"/>
                      <a:pt x="7" y="41"/>
                    </a:cubicBezTo>
                    <a:cubicBezTo>
                      <a:pt x="270" y="433"/>
                      <a:pt x="270" y="433"/>
                      <a:pt x="270" y="433"/>
                    </a:cubicBezTo>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sz="1000"/>
              </a:p>
            </p:txBody>
          </p:sp>
          <p:sp>
            <p:nvSpPr>
              <p:cNvPr id="59" name="Line 61"/>
              <p:cNvSpPr>
                <a:spLocks noChangeShapeType="1"/>
              </p:cNvSpPr>
              <p:nvPr/>
            </p:nvSpPr>
            <p:spPr bwMode="auto">
              <a:xfrm>
                <a:off x="3046452" y="300789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60" name="Line 62"/>
              <p:cNvSpPr>
                <a:spLocks noChangeShapeType="1"/>
              </p:cNvSpPr>
              <p:nvPr/>
            </p:nvSpPr>
            <p:spPr bwMode="auto">
              <a:xfrm>
                <a:off x="3046452" y="3007896"/>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61" name="Freeform 63"/>
              <p:cNvSpPr>
                <a:spLocks/>
              </p:cNvSpPr>
              <p:nvPr/>
            </p:nvSpPr>
            <p:spPr bwMode="auto">
              <a:xfrm>
                <a:off x="3036198" y="3017917"/>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62" name="Line 64"/>
              <p:cNvSpPr>
                <a:spLocks noChangeShapeType="1"/>
              </p:cNvSpPr>
              <p:nvPr/>
            </p:nvSpPr>
            <p:spPr bwMode="auto">
              <a:xfrm>
                <a:off x="3017788" y="3030268"/>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63" name="Line 65"/>
              <p:cNvSpPr>
                <a:spLocks noChangeShapeType="1"/>
              </p:cNvSpPr>
              <p:nvPr/>
            </p:nvSpPr>
            <p:spPr bwMode="auto">
              <a:xfrm>
                <a:off x="3017788" y="3030268"/>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64" name="Line 66"/>
              <p:cNvSpPr>
                <a:spLocks noChangeShapeType="1"/>
              </p:cNvSpPr>
              <p:nvPr/>
            </p:nvSpPr>
            <p:spPr bwMode="auto">
              <a:xfrm>
                <a:off x="2907092" y="286131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65" name="Line 67"/>
              <p:cNvSpPr>
                <a:spLocks noChangeShapeType="1"/>
              </p:cNvSpPr>
              <p:nvPr/>
            </p:nvSpPr>
            <p:spPr bwMode="auto">
              <a:xfrm>
                <a:off x="2907092" y="286131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66" name="Freeform 68"/>
              <p:cNvSpPr>
                <a:spLocks/>
              </p:cNvSpPr>
              <p:nvPr/>
            </p:nvSpPr>
            <p:spPr bwMode="auto">
              <a:xfrm>
                <a:off x="2923405" y="2850359"/>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sz="1000"/>
              </a:p>
            </p:txBody>
          </p:sp>
          <p:sp>
            <p:nvSpPr>
              <p:cNvPr id="67" name="Line 69"/>
              <p:cNvSpPr>
                <a:spLocks noChangeShapeType="1"/>
              </p:cNvSpPr>
              <p:nvPr/>
            </p:nvSpPr>
            <p:spPr bwMode="auto">
              <a:xfrm>
                <a:off x="2939485" y="285595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68" name="Line 70"/>
              <p:cNvSpPr>
                <a:spLocks noChangeShapeType="1"/>
              </p:cNvSpPr>
              <p:nvPr/>
            </p:nvSpPr>
            <p:spPr bwMode="auto">
              <a:xfrm>
                <a:off x="2939485" y="2855952"/>
                <a:ext cx="0" cy="0"/>
              </a:xfrm>
              <a:prstGeom prst="line">
                <a:avLst/>
              </a:pr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sp>
            <p:nvSpPr>
              <p:cNvPr id="69" name="Freeform 71"/>
              <p:cNvSpPr>
                <a:spLocks/>
              </p:cNvSpPr>
              <p:nvPr/>
            </p:nvSpPr>
            <p:spPr bwMode="auto">
              <a:xfrm>
                <a:off x="2925270" y="2858049"/>
                <a:ext cx="21207" cy="21673"/>
              </a:xfrm>
              <a:custGeom>
                <a:avLst/>
                <a:gdLst>
                  <a:gd name="T0" fmla="*/ 0 w 75"/>
                  <a:gd name="T1" fmla="*/ 26 h 77"/>
                  <a:gd name="T2" fmla="*/ 28 w 75"/>
                  <a:gd name="T3" fmla="*/ 67 h 77"/>
                  <a:gd name="T4" fmla="*/ 47 w 75"/>
                  <a:gd name="T5" fmla="*/ 77 h 77"/>
                  <a:gd name="T6" fmla="*/ 61 w 75"/>
                  <a:gd name="T7" fmla="*/ 73 h 77"/>
                  <a:gd name="T8" fmla="*/ 67 w 75"/>
                  <a:gd name="T9" fmla="*/ 40 h 77"/>
                  <a:gd name="T10" fmla="*/ 40 w 75"/>
                  <a:gd name="T11" fmla="*/ 0 h 77"/>
                </a:gdLst>
                <a:ahLst/>
                <a:cxnLst>
                  <a:cxn ang="0">
                    <a:pos x="T0" y="T1"/>
                  </a:cxn>
                  <a:cxn ang="0">
                    <a:pos x="T2" y="T3"/>
                  </a:cxn>
                  <a:cxn ang="0">
                    <a:pos x="T4" y="T5"/>
                  </a:cxn>
                  <a:cxn ang="0">
                    <a:pos x="T6" y="T7"/>
                  </a:cxn>
                  <a:cxn ang="0">
                    <a:pos x="T8" y="T9"/>
                  </a:cxn>
                  <a:cxn ang="0">
                    <a:pos x="T10" y="T11"/>
                  </a:cxn>
                </a:cxnLst>
                <a:rect l="0" t="0" r="r" b="b"/>
                <a:pathLst>
                  <a:path w="75" h="77">
                    <a:moveTo>
                      <a:pt x="0" y="26"/>
                    </a:moveTo>
                    <a:cubicBezTo>
                      <a:pt x="28" y="67"/>
                      <a:pt x="28" y="67"/>
                      <a:pt x="28" y="67"/>
                    </a:cubicBezTo>
                    <a:cubicBezTo>
                      <a:pt x="32" y="74"/>
                      <a:pt x="40" y="77"/>
                      <a:pt x="47" y="77"/>
                    </a:cubicBezTo>
                    <a:cubicBezTo>
                      <a:pt x="52" y="77"/>
                      <a:pt x="57" y="76"/>
                      <a:pt x="61" y="73"/>
                    </a:cubicBezTo>
                    <a:cubicBezTo>
                      <a:pt x="72" y="66"/>
                      <a:pt x="75" y="51"/>
                      <a:pt x="67" y="40"/>
                    </a:cubicBezTo>
                    <a:cubicBezTo>
                      <a:pt x="40" y="0"/>
                      <a:pt x="40" y="0"/>
                      <a:pt x="40" y="0"/>
                    </a:cubicBezTo>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sz="1000"/>
              </a:p>
            </p:txBody>
          </p:sp>
          <p:sp>
            <p:nvSpPr>
              <p:cNvPr id="70" name="Freeform 72"/>
              <p:cNvSpPr>
                <a:spLocks/>
              </p:cNvSpPr>
              <p:nvPr/>
            </p:nvSpPr>
            <p:spPr bwMode="auto">
              <a:xfrm>
                <a:off x="3185113" y="2786971"/>
                <a:ext cx="2563" cy="5360"/>
              </a:xfrm>
              <a:custGeom>
                <a:avLst/>
                <a:gdLst>
                  <a:gd name="T0" fmla="*/ 0 w 9"/>
                  <a:gd name="T1" fmla="*/ 18 h 19"/>
                  <a:gd name="T2" fmla="*/ 0 w 9"/>
                  <a:gd name="T3" fmla="*/ 19 h 19"/>
                  <a:gd name="T4" fmla="*/ 9 w 9"/>
                  <a:gd name="T5" fmla="*/ 0 h 19"/>
                  <a:gd name="T6" fmla="*/ 0 w 9"/>
                  <a:gd name="T7" fmla="*/ 18 h 19"/>
                </a:gdLst>
                <a:ahLst/>
                <a:cxnLst>
                  <a:cxn ang="0">
                    <a:pos x="T0" y="T1"/>
                  </a:cxn>
                  <a:cxn ang="0">
                    <a:pos x="T2" y="T3"/>
                  </a:cxn>
                  <a:cxn ang="0">
                    <a:pos x="T4" y="T5"/>
                  </a:cxn>
                  <a:cxn ang="0">
                    <a:pos x="T6" y="T7"/>
                  </a:cxn>
                </a:cxnLst>
                <a:rect l="0" t="0" r="r" b="b"/>
                <a:pathLst>
                  <a:path w="9" h="19">
                    <a:moveTo>
                      <a:pt x="0" y="18"/>
                    </a:moveTo>
                    <a:cubicBezTo>
                      <a:pt x="0" y="19"/>
                      <a:pt x="0" y="19"/>
                      <a:pt x="0" y="19"/>
                    </a:cubicBezTo>
                    <a:cubicBezTo>
                      <a:pt x="3" y="12"/>
                      <a:pt x="6" y="6"/>
                      <a:pt x="9" y="0"/>
                    </a:cubicBezTo>
                    <a:cubicBezTo>
                      <a:pt x="6" y="6"/>
                      <a:pt x="3" y="12"/>
                      <a:pt x="0" y="18"/>
                    </a:cubicBezTo>
                    <a:close/>
                  </a:path>
                </a:pathLst>
              </a:custGeom>
              <a:grp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sz="1000"/>
              </a:p>
            </p:txBody>
          </p:sp>
        </p:grpSp>
      </p:grpSp>
      <p:sp>
        <p:nvSpPr>
          <p:cNvPr id="76" name="Rectangle à coins arrondis 75"/>
          <p:cNvSpPr/>
          <p:nvPr/>
        </p:nvSpPr>
        <p:spPr>
          <a:xfrm>
            <a:off x="179513" y="1239627"/>
            <a:ext cx="1471230" cy="1521761"/>
          </a:xfrm>
          <a:prstGeom prst="roundRect">
            <a:avLst/>
          </a:prstGeom>
          <a:solidFill>
            <a:srgbClr val="E73083"/>
          </a:solid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Services administratifs : Urgences</a:t>
            </a:r>
          </a:p>
        </p:txBody>
      </p:sp>
      <p:sp>
        <p:nvSpPr>
          <p:cNvPr id="80" name="ZoneTexte 79"/>
          <p:cNvSpPr txBox="1"/>
          <p:nvPr/>
        </p:nvSpPr>
        <p:spPr>
          <a:xfrm>
            <a:off x="179513" y="771550"/>
            <a:ext cx="1471230" cy="332618"/>
          </a:xfrm>
          <a:prstGeom prst="rect">
            <a:avLst/>
          </a:prstGeom>
          <a:noFill/>
        </p:spPr>
        <p:txBody>
          <a:bodyPr wrap="square" lIns="72000" tIns="108000" rIns="72000" bIns="108000" rtlCol="0" anchor="ctr" anchorCtr="0">
            <a:noAutofit/>
          </a:bodyPr>
          <a:lstStyle/>
          <a:p>
            <a:pPr algn="ctr"/>
            <a:r>
              <a:rPr lang="fr-FR" sz="900" b="1" dirty="0" smtClean="0"/>
              <a:t>Parcours</a:t>
            </a:r>
          </a:p>
        </p:txBody>
      </p:sp>
      <p:sp>
        <p:nvSpPr>
          <p:cNvPr id="81" name="ZoneTexte 80"/>
          <p:cNvSpPr txBox="1"/>
          <p:nvPr/>
        </p:nvSpPr>
        <p:spPr>
          <a:xfrm>
            <a:off x="1760399" y="771550"/>
            <a:ext cx="1872208" cy="343189"/>
          </a:xfrm>
          <a:prstGeom prst="rect">
            <a:avLst/>
          </a:prstGeom>
          <a:noFill/>
        </p:spPr>
        <p:txBody>
          <a:bodyPr wrap="square" lIns="72000" tIns="108000" rIns="72000" bIns="108000" rtlCol="0" anchor="ctr" anchorCtr="0">
            <a:noAutofit/>
          </a:bodyPr>
          <a:lstStyle/>
          <a:p>
            <a:pPr algn="ctr"/>
            <a:r>
              <a:rPr lang="fr-FR" sz="900" b="1" dirty="0" smtClean="0"/>
              <a:t>Etapes du parcours</a:t>
            </a:r>
          </a:p>
        </p:txBody>
      </p:sp>
      <p:sp>
        <p:nvSpPr>
          <p:cNvPr id="82" name="ZoneTexte 81"/>
          <p:cNvSpPr txBox="1"/>
          <p:nvPr/>
        </p:nvSpPr>
        <p:spPr>
          <a:xfrm>
            <a:off x="3848632" y="771550"/>
            <a:ext cx="4968552" cy="353557"/>
          </a:xfrm>
          <a:prstGeom prst="rect">
            <a:avLst/>
          </a:prstGeom>
          <a:noFill/>
        </p:spPr>
        <p:txBody>
          <a:bodyPr wrap="square" lIns="72000" tIns="108000" rIns="72000" bIns="108000" rtlCol="0" anchor="ctr" anchorCtr="0">
            <a:noAutofit/>
          </a:bodyPr>
          <a:lstStyle/>
          <a:p>
            <a:pPr algn="ctr"/>
            <a:r>
              <a:rPr lang="fr-FR" sz="900" b="1" dirty="0" smtClean="0"/>
              <a:t>Cas d’usage</a:t>
            </a:r>
          </a:p>
        </p:txBody>
      </p:sp>
      <p:sp>
        <p:nvSpPr>
          <p:cNvPr id="4" name="Titre 3"/>
          <p:cNvSpPr>
            <a:spLocks noGrp="1"/>
          </p:cNvSpPr>
          <p:nvPr>
            <p:ph type="title"/>
          </p:nvPr>
        </p:nvSpPr>
        <p:spPr/>
        <p:txBody>
          <a:bodyPr>
            <a:normAutofit/>
          </a:bodyPr>
          <a:lstStyle/>
          <a:p>
            <a:r>
              <a:rPr lang="fr-FR" sz="1800" dirty="0">
                <a:solidFill>
                  <a:schemeClr val="bg2">
                    <a:lumMod val="50000"/>
                  </a:schemeClr>
                </a:solidFill>
              </a:rPr>
              <a:t>Focus sur le parcours </a:t>
            </a:r>
            <a:r>
              <a:rPr lang="fr-FR" sz="1800" dirty="0" smtClean="0">
                <a:solidFill>
                  <a:schemeClr val="bg2">
                    <a:lumMod val="50000"/>
                  </a:schemeClr>
                </a:solidFill>
              </a:rPr>
              <a:t>urgences – service administratif</a:t>
            </a:r>
            <a:r>
              <a:rPr lang="fr-FR" dirty="0" smtClean="0"/>
              <a:t/>
            </a:r>
            <a:br>
              <a:rPr lang="fr-FR" dirty="0" smtClean="0"/>
            </a:br>
            <a:r>
              <a:rPr lang="fr-FR" sz="1600" dirty="0" smtClean="0"/>
              <a:t>Alimentation automatique DMP – d’automatisation côté messagerie</a:t>
            </a:r>
            <a:endParaRPr lang="fr-FR" sz="1600" dirty="0"/>
          </a:p>
        </p:txBody>
      </p:sp>
    </p:spTree>
    <p:extLst>
      <p:ext uri="{BB962C8B-B14F-4D97-AF65-F5344CB8AC3E}">
        <p14:creationId xmlns:p14="http://schemas.microsoft.com/office/powerpoint/2010/main" val="69336230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à coins arrondis 144"/>
          <p:cNvSpPr/>
          <p:nvPr/>
        </p:nvSpPr>
        <p:spPr>
          <a:xfrm>
            <a:off x="2915816" y="1070498"/>
            <a:ext cx="1656184" cy="637156"/>
          </a:xfrm>
          <a:prstGeom prst="roundRect">
            <a:avLst/>
          </a:prstGeom>
          <a:solidFill>
            <a:srgbClr val="2F75B5"/>
          </a:solidFill>
          <a:ln>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Sortie de consultation</a:t>
            </a:r>
          </a:p>
        </p:txBody>
      </p:sp>
      <p:sp>
        <p:nvSpPr>
          <p:cNvPr id="146" name="Rectangle à coins arrondis 145"/>
          <p:cNvSpPr/>
          <p:nvPr/>
        </p:nvSpPr>
        <p:spPr>
          <a:xfrm>
            <a:off x="4674074" y="1070498"/>
            <a:ext cx="4290414" cy="637156"/>
          </a:xfrm>
          <a:prstGeom prst="roundRect">
            <a:avLst/>
          </a:prstGeom>
          <a:noFill/>
          <a:ln>
            <a:solidFill>
              <a:srgbClr val="2F7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050" dirty="0" smtClean="0">
                <a:solidFill>
                  <a:schemeClr val="tx1"/>
                </a:solidFill>
              </a:rPr>
              <a:t>Envoi des CR d’échographie </a:t>
            </a:r>
            <a:r>
              <a:rPr lang="fr-FR" sz="1050" dirty="0">
                <a:solidFill>
                  <a:schemeClr val="tx1"/>
                </a:solidFill>
              </a:rPr>
              <a:t>du 1</a:t>
            </a:r>
            <a:r>
              <a:rPr lang="fr-FR" sz="1050" baseline="30000" dirty="0">
                <a:solidFill>
                  <a:schemeClr val="tx1"/>
                </a:solidFill>
              </a:rPr>
              <a:t>er</a:t>
            </a:r>
            <a:r>
              <a:rPr lang="fr-FR" sz="1050" dirty="0">
                <a:solidFill>
                  <a:schemeClr val="tx1"/>
                </a:solidFill>
              </a:rPr>
              <a:t> trimestre de grossesse via la </a:t>
            </a:r>
            <a:r>
              <a:rPr lang="fr-FR" sz="1050" dirty="0" err="1">
                <a:solidFill>
                  <a:schemeClr val="tx1"/>
                </a:solidFill>
              </a:rPr>
              <a:t>MSSanté</a:t>
            </a:r>
            <a:r>
              <a:rPr lang="fr-FR" sz="1050" dirty="0">
                <a:solidFill>
                  <a:schemeClr val="tx1"/>
                </a:solidFill>
              </a:rPr>
              <a:t> vers messagerie de santé Mon espace</a:t>
            </a:r>
            <a:endParaRPr lang="fr-FR" sz="1050" dirty="0" smtClean="0">
              <a:solidFill>
                <a:schemeClr val="tx1"/>
              </a:solidFill>
            </a:endParaRPr>
          </a:p>
          <a:p>
            <a:r>
              <a:rPr lang="fr-FR" sz="1050" dirty="0" smtClean="0">
                <a:solidFill>
                  <a:schemeClr val="tx1"/>
                </a:solidFill>
              </a:rPr>
              <a:t>Alimentation déjà automatisée vers le DMP</a:t>
            </a:r>
            <a:endParaRPr lang="fr-FR" sz="1050" dirty="0">
              <a:solidFill>
                <a:schemeClr val="tx1"/>
              </a:solidFill>
            </a:endParaRPr>
          </a:p>
        </p:txBody>
      </p:sp>
      <p:sp>
        <p:nvSpPr>
          <p:cNvPr id="147" name="Rectangle à coins arrondis 146"/>
          <p:cNvSpPr/>
          <p:nvPr/>
        </p:nvSpPr>
        <p:spPr>
          <a:xfrm>
            <a:off x="1619672" y="1070498"/>
            <a:ext cx="1152128" cy="637156"/>
          </a:xfrm>
          <a:prstGeom prst="roundRect">
            <a:avLst/>
          </a:prstGeom>
          <a:solidFill>
            <a:srgbClr val="E73083"/>
          </a:solid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bg1"/>
                </a:solidFill>
              </a:rPr>
              <a:t>Maternité</a:t>
            </a:r>
          </a:p>
        </p:txBody>
      </p:sp>
      <p:grpSp>
        <p:nvGrpSpPr>
          <p:cNvPr id="162" name="Groupe 161"/>
          <p:cNvGrpSpPr/>
          <p:nvPr/>
        </p:nvGrpSpPr>
        <p:grpSpPr>
          <a:xfrm>
            <a:off x="82064" y="3219822"/>
            <a:ext cx="8954432" cy="1460396"/>
            <a:chOff x="82064" y="2916635"/>
            <a:chExt cx="8954432" cy="1460396"/>
          </a:xfrm>
        </p:grpSpPr>
        <p:sp>
          <p:nvSpPr>
            <p:cNvPr id="154" name="Rectangle 153"/>
            <p:cNvSpPr/>
            <p:nvPr/>
          </p:nvSpPr>
          <p:spPr>
            <a:xfrm>
              <a:off x="82064" y="3315202"/>
              <a:ext cx="2880000" cy="1061829"/>
            </a:xfrm>
            <a:prstGeom prst="rect">
              <a:avLst/>
            </a:prstGeom>
            <a:ln w="9525">
              <a:solidFill>
                <a:schemeClr val="tx1"/>
              </a:solidFill>
            </a:ln>
          </p:spPr>
          <p:txBody>
            <a:bodyPr wrap="square">
              <a:spAutoFit/>
            </a:bodyPr>
            <a:lstStyle/>
            <a:p>
              <a:pPr marL="171450" indent="-171450">
                <a:buFont typeface="Arial" panose="020B0604020202020204" pitchFamily="34" charset="0"/>
                <a:buChar char="•"/>
                <a:defRPr/>
              </a:pPr>
              <a:r>
                <a:rPr lang="fr-FR" sz="900" b="1" dirty="0" smtClean="0">
                  <a:solidFill>
                    <a:srgbClr val="302D2C"/>
                  </a:solidFill>
                  <a:cs typeface="Calibri" panose="020F0502020204030204" pitchFamily="34" charset="0"/>
                </a:rPr>
                <a:t>122 envois réussis </a:t>
              </a:r>
            </a:p>
            <a:p>
              <a:pPr marL="171450" indent="-171450">
                <a:buFont typeface="Arial" panose="020B0604020202020204" pitchFamily="34" charset="0"/>
                <a:buChar char="•"/>
                <a:defRPr/>
              </a:pPr>
              <a:r>
                <a:rPr lang="fr-FR" sz="900" dirty="0" smtClean="0">
                  <a:ea typeface="Verdana" panose="020B0604030504040204" pitchFamily="34" charset="0"/>
                  <a:cs typeface="Calibri" panose="020F0502020204030204" pitchFamily="34" charset="0"/>
                </a:rPr>
                <a:t>Rapidité </a:t>
              </a:r>
              <a:r>
                <a:rPr lang="fr-FR" sz="900" dirty="0">
                  <a:ea typeface="Verdana" panose="020B0604030504040204" pitchFamily="34" charset="0"/>
                  <a:cs typeface="Calibri" panose="020F0502020204030204" pitchFamily="34" charset="0"/>
                </a:rPr>
                <a:t>de l’envoi par </a:t>
              </a:r>
              <a:r>
                <a:rPr lang="fr-FR" sz="900" dirty="0" smtClean="0">
                  <a:ea typeface="Verdana" panose="020B0604030504040204" pitchFamily="34" charset="0"/>
                  <a:cs typeface="Calibri" panose="020F0502020204030204" pitchFamily="34" charset="0"/>
                </a:rPr>
                <a:t>PFI</a:t>
              </a:r>
            </a:p>
            <a:p>
              <a:pPr marL="171450" indent="-171450">
                <a:buFont typeface="Arial" panose="020B0604020202020204" pitchFamily="34" charset="0"/>
                <a:buChar char="•"/>
                <a:defRPr/>
              </a:pPr>
              <a:r>
                <a:rPr lang="fr-FR" sz="900" dirty="0" smtClean="0">
                  <a:ea typeface="Verdana" panose="020B0604030504040204" pitchFamily="34" charset="0"/>
                  <a:cs typeface="Calibri" panose="020F0502020204030204" pitchFamily="34" charset="0"/>
                </a:rPr>
                <a:t>Meilleure </a:t>
              </a:r>
              <a:r>
                <a:rPr lang="fr-FR" sz="900" dirty="0">
                  <a:ea typeface="Verdana" panose="020B0604030504040204" pitchFamily="34" charset="0"/>
                  <a:cs typeface="Calibri" panose="020F0502020204030204" pitchFamily="34" charset="0"/>
                </a:rPr>
                <a:t>réactivité dans l’envoi des documents en comparaison des envois </a:t>
              </a:r>
              <a:r>
                <a:rPr lang="fr-FR" sz="900" dirty="0" smtClean="0">
                  <a:ea typeface="Verdana" panose="020B0604030504040204" pitchFamily="34" charset="0"/>
                  <a:cs typeface="Calibri" panose="020F0502020204030204" pitchFamily="34" charset="0"/>
                </a:rPr>
                <a:t>postaux</a:t>
              </a:r>
            </a:p>
            <a:p>
              <a:pPr marL="171450" indent="-171450">
                <a:buFont typeface="Arial" panose="020B0604020202020204" pitchFamily="34" charset="0"/>
                <a:buChar char="•"/>
                <a:defRPr/>
              </a:pPr>
              <a:r>
                <a:rPr lang="fr-FR" sz="900" dirty="0">
                  <a:ea typeface="Verdana" panose="020B0604030504040204" pitchFamily="34" charset="0"/>
                  <a:cs typeface="Calibri" panose="020F0502020204030204" pitchFamily="34" charset="0"/>
                </a:rPr>
                <a:t>Qualification de l’INS impacte les organisations : qualification lors du passage aux admissions </a:t>
              </a:r>
              <a:r>
                <a:rPr lang="fr-FR" sz="900" dirty="0" smtClean="0">
                  <a:ea typeface="Verdana" panose="020B0604030504040204" pitchFamily="34" charset="0"/>
                  <a:cs typeface="Calibri" panose="020F0502020204030204" pitchFamily="34" charset="0"/>
                </a:rPr>
                <a:t>privilégiée</a:t>
              </a:r>
              <a:endParaRPr lang="fr-FR" sz="900" dirty="0">
                <a:ea typeface="Verdana" panose="020B0604030504040204" pitchFamily="34" charset="0"/>
                <a:cs typeface="Calibri" panose="020F0502020204030204" pitchFamily="34" charset="0"/>
              </a:endParaRPr>
            </a:p>
          </p:txBody>
        </p:sp>
        <p:sp>
          <p:nvSpPr>
            <p:cNvPr id="155" name="Rectangle 154"/>
            <p:cNvSpPr/>
            <p:nvPr/>
          </p:nvSpPr>
          <p:spPr>
            <a:xfrm>
              <a:off x="3109935" y="3315202"/>
              <a:ext cx="2880000" cy="1044000"/>
            </a:xfrm>
            <a:prstGeom prst="rect">
              <a:avLst/>
            </a:prstGeom>
            <a:ln w="9525">
              <a:solidFill>
                <a:schemeClr val="tx1"/>
              </a:solidFill>
            </a:ln>
          </p:spPr>
          <p:txBody>
            <a:bodyPr wrap="square">
              <a:spAutoFit/>
            </a:bodyPr>
            <a:lstStyle/>
            <a:p>
              <a:pPr marL="171450" indent="-171450">
                <a:buFont typeface="Arial" panose="020B0604020202020204" pitchFamily="34" charset="0"/>
                <a:buChar char="•"/>
              </a:pPr>
              <a:r>
                <a:rPr lang="fr-FR" sz="900" dirty="0" smtClean="0"/>
                <a:t>Charge pour les AMA : prévoir l’a</a:t>
              </a:r>
              <a:r>
                <a:rPr lang="fr-FR" sz="900" dirty="0" smtClean="0">
                  <a:ea typeface="Verdana" panose="020B0604030504040204" pitchFamily="34" charset="0"/>
                  <a:cs typeface="Calibri" panose="020F0502020204030204" pitchFamily="34" charset="0"/>
                </a:rPr>
                <a:t>utomatisation </a:t>
              </a:r>
              <a:r>
                <a:rPr lang="fr-FR" sz="900" dirty="0">
                  <a:ea typeface="Verdana" panose="020B0604030504040204" pitchFamily="34" charset="0"/>
                  <a:cs typeface="Calibri" panose="020F0502020204030204" pitchFamily="34" charset="0"/>
                </a:rPr>
                <a:t>des envois par type de document </a:t>
              </a:r>
            </a:p>
            <a:p>
              <a:pPr marL="171450" indent="-171450">
                <a:buFont typeface="Arial" panose="020B0604020202020204" pitchFamily="34" charset="0"/>
                <a:buChar char="•"/>
              </a:pPr>
              <a:endParaRPr lang="fr-FR" sz="900" dirty="0"/>
            </a:p>
          </p:txBody>
        </p:sp>
        <p:sp>
          <p:nvSpPr>
            <p:cNvPr id="156" name="Rectangle 155"/>
            <p:cNvSpPr/>
            <p:nvPr/>
          </p:nvSpPr>
          <p:spPr>
            <a:xfrm>
              <a:off x="6156496" y="3307604"/>
              <a:ext cx="2880000" cy="1044000"/>
            </a:xfrm>
            <a:prstGeom prst="rect">
              <a:avLst/>
            </a:prstGeom>
            <a:solidFill>
              <a:schemeClr val="bg1"/>
            </a:solidFill>
            <a:ln w="9525">
              <a:solidFill>
                <a:schemeClr val="tx1"/>
              </a:solidFill>
            </a:ln>
          </p:spPr>
          <p:txBody>
            <a:bodyPr wrap="square">
              <a:spAutoFit/>
            </a:bodyPr>
            <a:lstStyle/>
            <a:p>
              <a:pPr marL="171450" indent="-171450" algn="just">
                <a:buFont typeface="Arial" panose="020B0604020202020204" pitchFamily="34" charset="0"/>
                <a:buChar char="•"/>
              </a:pPr>
              <a:r>
                <a:rPr lang="fr-FR" sz="900" dirty="0">
                  <a:ea typeface="Verdana" panose="020B0604030504040204" pitchFamily="34" charset="0"/>
                  <a:cs typeface="Calibri" panose="020F0502020204030204" pitchFamily="34" charset="0"/>
                </a:rPr>
                <a:t>Comment qualifier l’INS en cas d’entrée avec une préadmission en ligne ? </a:t>
              </a:r>
              <a:endParaRPr lang="fr-FR" sz="900" dirty="0" smtClean="0">
                <a:ea typeface="Verdana" panose="020B0604030504040204" pitchFamily="34" charset="0"/>
                <a:cs typeface="Calibri" panose="020F0502020204030204" pitchFamily="34" charset="0"/>
              </a:endParaRPr>
            </a:p>
            <a:p>
              <a:pPr marL="171450" indent="-171450" algn="just">
                <a:buFont typeface="Arial" panose="020B0604020202020204" pitchFamily="34" charset="0"/>
                <a:buChar char="•"/>
              </a:pPr>
              <a:r>
                <a:rPr lang="fr-FR" sz="900" dirty="0" smtClean="0">
                  <a:ea typeface="Verdana" panose="020B0604030504040204" pitchFamily="34" charset="0"/>
                  <a:cs typeface="Calibri" panose="020F0502020204030204" pitchFamily="34" charset="0"/>
                </a:rPr>
                <a:t>En </a:t>
              </a:r>
              <a:r>
                <a:rPr lang="fr-FR" sz="900" dirty="0">
                  <a:ea typeface="Verdana" panose="020B0604030504040204" pitchFamily="34" charset="0"/>
                  <a:cs typeface="Calibri" panose="020F0502020204030204" pitchFamily="34" charset="0"/>
                </a:rPr>
                <a:t>cas d’envoi automatisé, impossibilité de cacher un document au </a:t>
              </a:r>
              <a:r>
                <a:rPr lang="fr-FR" sz="900" dirty="0" smtClean="0">
                  <a:ea typeface="Verdana" panose="020B0604030504040204" pitchFamily="34" charset="0"/>
                  <a:cs typeface="Calibri" panose="020F0502020204030204" pitchFamily="34" charset="0"/>
                </a:rPr>
                <a:t>patient.</a:t>
              </a:r>
            </a:p>
            <a:p>
              <a:pPr marL="171450" indent="-171450" algn="just">
                <a:buFont typeface="Arial" panose="020B0604020202020204" pitchFamily="34" charset="0"/>
                <a:buChar char="•"/>
              </a:pPr>
              <a:r>
                <a:rPr lang="fr-FR" sz="900" dirty="0" smtClean="0">
                  <a:ea typeface="Verdana" panose="020B0604030504040204" pitchFamily="34" charset="0"/>
                  <a:cs typeface="Calibri" panose="020F0502020204030204" pitchFamily="34" charset="0"/>
                </a:rPr>
                <a:t>En </a:t>
              </a:r>
              <a:r>
                <a:rPr lang="fr-FR" sz="900" dirty="0">
                  <a:ea typeface="Verdana" panose="020B0604030504040204" pitchFamily="34" charset="0"/>
                  <a:cs typeface="Calibri" panose="020F0502020204030204" pitchFamily="34" charset="0"/>
                </a:rPr>
                <a:t>cas de réponse, message reçu sur l’adresse émettrice ? Cas des envois depuis secrétariat</a:t>
              </a:r>
              <a:r>
                <a:rPr lang="fr-FR" sz="900" dirty="0" smtClean="0">
                  <a:ea typeface="Verdana" panose="020B0604030504040204" pitchFamily="34" charset="0"/>
                  <a:cs typeface="Calibri" panose="020F0502020204030204" pitchFamily="34" charset="0"/>
                </a:rPr>
                <a:t>.</a:t>
              </a:r>
              <a:endParaRPr lang="fr-FR" sz="900" dirty="0">
                <a:ea typeface="Verdana" panose="020B0604030504040204" pitchFamily="34" charset="0"/>
                <a:cs typeface="Calibri" panose="020F0502020204030204" pitchFamily="34" charset="0"/>
              </a:endParaRPr>
            </a:p>
          </p:txBody>
        </p:sp>
        <p:sp>
          <p:nvSpPr>
            <p:cNvPr id="157" name="Freeform 52"/>
            <p:cNvSpPr>
              <a:spLocks noEditPoints="1"/>
            </p:cNvSpPr>
            <p:nvPr/>
          </p:nvSpPr>
          <p:spPr bwMode="auto">
            <a:xfrm>
              <a:off x="1262828" y="2931830"/>
              <a:ext cx="396000" cy="360000"/>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solidFill>
              <a:srgbClr val="2F75B5"/>
            </a:solid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sp>
          <p:nvSpPr>
            <p:cNvPr id="158" name="Freeform 52"/>
            <p:cNvSpPr>
              <a:spLocks noEditPoints="1"/>
            </p:cNvSpPr>
            <p:nvPr/>
          </p:nvSpPr>
          <p:spPr bwMode="auto">
            <a:xfrm rot="11999658">
              <a:off x="4378609" y="2916635"/>
              <a:ext cx="396000" cy="360000"/>
            </a:xfrm>
            <a:custGeom>
              <a:avLst/>
              <a:gdLst>
                <a:gd name="T0" fmla="*/ 1420 w 1516"/>
                <a:gd name="T1" fmla="*/ 507 h 1545"/>
                <a:gd name="T2" fmla="*/ 1346 w 1516"/>
                <a:gd name="T3" fmla="*/ 348 h 1545"/>
                <a:gd name="T4" fmla="*/ 1119 w 1516"/>
                <a:gd name="T5" fmla="*/ 157 h 1545"/>
                <a:gd name="T6" fmla="*/ 751 w 1516"/>
                <a:gd name="T7" fmla="*/ 81 h 1545"/>
                <a:gd name="T8" fmla="*/ 553 w 1516"/>
                <a:gd name="T9" fmla="*/ 164 h 1545"/>
                <a:gd name="T10" fmla="*/ 0 w 1516"/>
                <a:gd name="T11" fmla="*/ 850 h 1545"/>
                <a:gd name="T12" fmla="*/ 695 w 1516"/>
                <a:gd name="T13" fmla="*/ 1545 h 1545"/>
                <a:gd name="T14" fmla="*/ 1334 w 1516"/>
                <a:gd name="T15" fmla="*/ 1056 h 1545"/>
                <a:gd name="T16" fmla="*/ 695 w 1516"/>
                <a:gd name="T17" fmla="*/ 1497 h 1545"/>
                <a:gd name="T18" fmla="*/ 685 w 1516"/>
                <a:gd name="T19" fmla="*/ 1336 h 1545"/>
                <a:gd name="T20" fmla="*/ 846 w 1516"/>
                <a:gd name="T21" fmla="*/ 1229 h 1545"/>
                <a:gd name="T22" fmla="*/ 863 w 1516"/>
                <a:gd name="T23" fmla="*/ 1135 h 1545"/>
                <a:gd name="T24" fmla="*/ 1080 w 1516"/>
                <a:gd name="T25" fmla="*/ 1074 h 1545"/>
                <a:gd name="T26" fmla="*/ 1350 w 1516"/>
                <a:gd name="T27" fmla="*/ 997 h 1545"/>
                <a:gd name="T28" fmla="*/ 1389 w 1516"/>
                <a:gd name="T29" fmla="*/ 869 h 1545"/>
                <a:gd name="T30" fmla="*/ 1494 w 1516"/>
                <a:gd name="T31" fmla="*/ 667 h 1545"/>
                <a:gd name="T32" fmla="*/ 875 w 1516"/>
                <a:gd name="T33" fmla="*/ 270 h 1545"/>
                <a:gd name="T34" fmla="*/ 48 w 1516"/>
                <a:gd name="T35" fmla="*/ 850 h 1545"/>
                <a:gd name="T36" fmla="*/ 594 w 1516"/>
                <a:gd name="T37" fmla="*/ 392 h 1545"/>
                <a:gd name="T38" fmla="*/ 453 w 1516"/>
                <a:gd name="T39" fmla="*/ 634 h 1545"/>
                <a:gd name="T40" fmla="*/ 288 w 1516"/>
                <a:gd name="T41" fmla="*/ 743 h 1545"/>
                <a:gd name="T42" fmla="*/ 638 w 1516"/>
                <a:gd name="T43" fmla="*/ 1309 h 1545"/>
                <a:gd name="T44" fmla="*/ 294 w 1516"/>
                <a:gd name="T45" fmla="*/ 796 h 1545"/>
                <a:gd name="T46" fmla="*/ 492 w 1516"/>
                <a:gd name="T47" fmla="*/ 671 h 1545"/>
                <a:gd name="T48" fmla="*/ 827 w 1516"/>
                <a:gd name="T49" fmla="*/ 1178 h 1545"/>
                <a:gd name="T50" fmla="*/ 1463 w 1516"/>
                <a:gd name="T51" fmla="*/ 741 h 1545"/>
                <a:gd name="T52" fmla="*/ 1352 w 1516"/>
                <a:gd name="T53" fmla="*/ 836 h 1545"/>
                <a:gd name="T54" fmla="*/ 868 w 1516"/>
                <a:gd name="T55" fmla="*/ 1075 h 1545"/>
                <a:gd name="T56" fmla="*/ 641 w 1516"/>
                <a:gd name="T57" fmla="*/ 403 h 1545"/>
                <a:gd name="T58" fmla="*/ 593 w 1516"/>
                <a:gd name="T59" fmla="*/ 137 h 1545"/>
                <a:gd name="T60" fmla="*/ 718 w 1516"/>
                <a:gd name="T61" fmla="*/ 116 h 1545"/>
                <a:gd name="T62" fmla="*/ 855 w 1516"/>
                <a:gd name="T63" fmla="*/ 354 h 1545"/>
                <a:gd name="T64" fmla="*/ 857 w 1516"/>
                <a:gd name="T65" fmla="*/ 359 h 1545"/>
                <a:gd name="T66" fmla="*/ 1232 w 1516"/>
                <a:gd name="T67" fmla="*/ 215 h 1545"/>
                <a:gd name="T68" fmla="*/ 1193 w 1516"/>
                <a:gd name="T69" fmla="*/ 317 h 1545"/>
                <a:gd name="T70" fmla="*/ 1142 w 1516"/>
                <a:gd name="T71" fmla="*/ 350 h 1545"/>
                <a:gd name="T72" fmla="*/ 1219 w 1516"/>
                <a:gd name="T73" fmla="*/ 357 h 1545"/>
                <a:gd name="T74" fmla="*/ 1316 w 1516"/>
                <a:gd name="T75" fmla="*/ 422 h 1545"/>
                <a:gd name="T76" fmla="*/ 1210 w 1516"/>
                <a:gd name="T77" fmla="*/ 542 h 1545"/>
                <a:gd name="T78" fmla="*/ 1255 w 1516"/>
                <a:gd name="T79" fmla="*/ 541 h 1545"/>
                <a:gd name="T80" fmla="*/ 1362 w 1516"/>
                <a:gd name="T81" fmla="*/ 621 h 1545"/>
                <a:gd name="T82" fmla="*/ 1291 w 1516"/>
                <a:gd name="T83" fmla="*/ 668 h 1545"/>
                <a:gd name="T84" fmla="*/ 1317 w 1516"/>
                <a:gd name="T85" fmla="*/ 708 h 1545"/>
                <a:gd name="T86" fmla="*/ 1414 w 1516"/>
                <a:gd name="T87" fmla="*/ 666 h 1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16" h="1545">
                  <a:moveTo>
                    <a:pt x="1494" y="667"/>
                  </a:moveTo>
                  <a:cubicBezTo>
                    <a:pt x="1478" y="643"/>
                    <a:pt x="1454" y="626"/>
                    <a:pt x="1426" y="620"/>
                  </a:cubicBezTo>
                  <a:cubicBezTo>
                    <a:pt x="1444" y="585"/>
                    <a:pt x="1443" y="542"/>
                    <a:pt x="1420" y="507"/>
                  </a:cubicBezTo>
                  <a:cubicBezTo>
                    <a:pt x="1404" y="483"/>
                    <a:pt x="1379" y="467"/>
                    <a:pt x="1352" y="461"/>
                  </a:cubicBezTo>
                  <a:cubicBezTo>
                    <a:pt x="1357" y="451"/>
                    <a:pt x="1360" y="442"/>
                    <a:pt x="1362" y="431"/>
                  </a:cubicBezTo>
                  <a:cubicBezTo>
                    <a:pt x="1368" y="402"/>
                    <a:pt x="1362" y="373"/>
                    <a:pt x="1346" y="348"/>
                  </a:cubicBezTo>
                  <a:cubicBezTo>
                    <a:pt x="1330" y="324"/>
                    <a:pt x="1306" y="307"/>
                    <a:pt x="1278" y="301"/>
                  </a:cubicBezTo>
                  <a:cubicBezTo>
                    <a:pt x="1296" y="266"/>
                    <a:pt x="1295" y="223"/>
                    <a:pt x="1272" y="188"/>
                  </a:cubicBezTo>
                  <a:cubicBezTo>
                    <a:pt x="1239" y="137"/>
                    <a:pt x="1170" y="123"/>
                    <a:pt x="1119" y="157"/>
                  </a:cubicBezTo>
                  <a:cubicBezTo>
                    <a:pt x="1009" y="230"/>
                    <a:pt x="1009" y="230"/>
                    <a:pt x="1009" y="230"/>
                  </a:cubicBezTo>
                  <a:cubicBezTo>
                    <a:pt x="950" y="200"/>
                    <a:pt x="887" y="179"/>
                    <a:pt x="822" y="167"/>
                  </a:cubicBezTo>
                  <a:cubicBezTo>
                    <a:pt x="802" y="136"/>
                    <a:pt x="778" y="107"/>
                    <a:pt x="751" y="81"/>
                  </a:cubicBezTo>
                  <a:cubicBezTo>
                    <a:pt x="706" y="37"/>
                    <a:pt x="706" y="37"/>
                    <a:pt x="706" y="37"/>
                  </a:cubicBezTo>
                  <a:cubicBezTo>
                    <a:pt x="672" y="5"/>
                    <a:pt x="620" y="0"/>
                    <a:pt x="581" y="25"/>
                  </a:cubicBezTo>
                  <a:cubicBezTo>
                    <a:pt x="535" y="56"/>
                    <a:pt x="523" y="118"/>
                    <a:pt x="553" y="164"/>
                  </a:cubicBezTo>
                  <a:cubicBezTo>
                    <a:pt x="554" y="166"/>
                    <a:pt x="555" y="167"/>
                    <a:pt x="556" y="169"/>
                  </a:cubicBezTo>
                  <a:cubicBezTo>
                    <a:pt x="407" y="200"/>
                    <a:pt x="271" y="279"/>
                    <a:pt x="170" y="395"/>
                  </a:cubicBezTo>
                  <a:cubicBezTo>
                    <a:pt x="60" y="521"/>
                    <a:pt x="0" y="683"/>
                    <a:pt x="0" y="850"/>
                  </a:cubicBezTo>
                  <a:cubicBezTo>
                    <a:pt x="0" y="882"/>
                    <a:pt x="2" y="914"/>
                    <a:pt x="7" y="946"/>
                  </a:cubicBezTo>
                  <a:cubicBezTo>
                    <a:pt x="40" y="1189"/>
                    <a:pt x="202" y="1398"/>
                    <a:pt x="429" y="1492"/>
                  </a:cubicBezTo>
                  <a:cubicBezTo>
                    <a:pt x="513" y="1527"/>
                    <a:pt x="603" y="1545"/>
                    <a:pt x="695" y="1545"/>
                  </a:cubicBezTo>
                  <a:cubicBezTo>
                    <a:pt x="840" y="1545"/>
                    <a:pt x="980" y="1500"/>
                    <a:pt x="1098" y="1416"/>
                  </a:cubicBezTo>
                  <a:cubicBezTo>
                    <a:pt x="1214" y="1333"/>
                    <a:pt x="1300" y="1219"/>
                    <a:pt x="1348" y="1086"/>
                  </a:cubicBezTo>
                  <a:cubicBezTo>
                    <a:pt x="1353" y="1074"/>
                    <a:pt x="1346" y="1060"/>
                    <a:pt x="1334" y="1056"/>
                  </a:cubicBezTo>
                  <a:cubicBezTo>
                    <a:pt x="1322" y="1051"/>
                    <a:pt x="1308" y="1058"/>
                    <a:pt x="1304" y="1070"/>
                  </a:cubicBezTo>
                  <a:cubicBezTo>
                    <a:pt x="1259" y="1194"/>
                    <a:pt x="1178" y="1300"/>
                    <a:pt x="1070" y="1377"/>
                  </a:cubicBezTo>
                  <a:cubicBezTo>
                    <a:pt x="960" y="1456"/>
                    <a:pt x="830" y="1497"/>
                    <a:pt x="695" y="1497"/>
                  </a:cubicBezTo>
                  <a:cubicBezTo>
                    <a:pt x="625" y="1497"/>
                    <a:pt x="556" y="1486"/>
                    <a:pt x="490" y="1464"/>
                  </a:cubicBezTo>
                  <a:cubicBezTo>
                    <a:pt x="685" y="1336"/>
                    <a:pt x="685" y="1336"/>
                    <a:pt x="685" y="1336"/>
                  </a:cubicBezTo>
                  <a:cubicBezTo>
                    <a:pt x="685" y="1336"/>
                    <a:pt x="685" y="1336"/>
                    <a:pt x="685" y="1336"/>
                  </a:cubicBezTo>
                  <a:cubicBezTo>
                    <a:pt x="685" y="1336"/>
                    <a:pt x="685" y="1336"/>
                    <a:pt x="685" y="1336"/>
                  </a:cubicBezTo>
                  <a:cubicBezTo>
                    <a:pt x="846" y="1229"/>
                    <a:pt x="846" y="1229"/>
                    <a:pt x="846" y="1229"/>
                  </a:cubicBezTo>
                  <a:cubicBezTo>
                    <a:pt x="846" y="1229"/>
                    <a:pt x="846" y="1229"/>
                    <a:pt x="846" y="1229"/>
                  </a:cubicBezTo>
                  <a:cubicBezTo>
                    <a:pt x="861" y="1219"/>
                    <a:pt x="871" y="1204"/>
                    <a:pt x="874" y="1187"/>
                  </a:cubicBezTo>
                  <a:cubicBezTo>
                    <a:pt x="878" y="1170"/>
                    <a:pt x="874" y="1153"/>
                    <a:pt x="865" y="1138"/>
                  </a:cubicBezTo>
                  <a:cubicBezTo>
                    <a:pt x="863" y="1135"/>
                    <a:pt x="863" y="1135"/>
                    <a:pt x="863" y="1135"/>
                  </a:cubicBezTo>
                  <a:cubicBezTo>
                    <a:pt x="894" y="1114"/>
                    <a:pt x="894" y="1114"/>
                    <a:pt x="894" y="1114"/>
                  </a:cubicBezTo>
                  <a:cubicBezTo>
                    <a:pt x="916" y="1100"/>
                    <a:pt x="943" y="1094"/>
                    <a:pt x="970" y="1098"/>
                  </a:cubicBezTo>
                  <a:cubicBezTo>
                    <a:pt x="1008" y="1104"/>
                    <a:pt x="1047" y="1096"/>
                    <a:pt x="1080" y="1074"/>
                  </a:cubicBezTo>
                  <a:cubicBezTo>
                    <a:pt x="1340" y="902"/>
                    <a:pt x="1340" y="902"/>
                    <a:pt x="1340" y="902"/>
                  </a:cubicBezTo>
                  <a:cubicBezTo>
                    <a:pt x="1338" y="924"/>
                    <a:pt x="1335" y="947"/>
                    <a:pt x="1331" y="969"/>
                  </a:cubicBezTo>
                  <a:cubicBezTo>
                    <a:pt x="1328" y="982"/>
                    <a:pt x="1337" y="994"/>
                    <a:pt x="1350" y="997"/>
                  </a:cubicBezTo>
                  <a:cubicBezTo>
                    <a:pt x="1351" y="997"/>
                    <a:pt x="1353" y="997"/>
                    <a:pt x="1354" y="997"/>
                  </a:cubicBezTo>
                  <a:cubicBezTo>
                    <a:pt x="1366" y="997"/>
                    <a:pt x="1376" y="989"/>
                    <a:pt x="1378" y="978"/>
                  </a:cubicBezTo>
                  <a:cubicBezTo>
                    <a:pt x="1384" y="942"/>
                    <a:pt x="1388" y="906"/>
                    <a:pt x="1389" y="869"/>
                  </a:cubicBezTo>
                  <a:cubicBezTo>
                    <a:pt x="1463" y="821"/>
                    <a:pt x="1463" y="821"/>
                    <a:pt x="1463" y="821"/>
                  </a:cubicBezTo>
                  <a:cubicBezTo>
                    <a:pt x="1487" y="804"/>
                    <a:pt x="1504" y="779"/>
                    <a:pt x="1510" y="750"/>
                  </a:cubicBezTo>
                  <a:cubicBezTo>
                    <a:pt x="1516" y="721"/>
                    <a:pt x="1510" y="692"/>
                    <a:pt x="1494" y="667"/>
                  </a:cubicBezTo>
                  <a:close/>
                  <a:moveTo>
                    <a:pt x="962" y="261"/>
                  </a:moveTo>
                  <a:cubicBezTo>
                    <a:pt x="889" y="309"/>
                    <a:pt x="889" y="309"/>
                    <a:pt x="889" y="309"/>
                  </a:cubicBezTo>
                  <a:cubicBezTo>
                    <a:pt x="875" y="270"/>
                    <a:pt x="875" y="270"/>
                    <a:pt x="875" y="270"/>
                  </a:cubicBezTo>
                  <a:cubicBezTo>
                    <a:pt x="869" y="254"/>
                    <a:pt x="862" y="239"/>
                    <a:pt x="854" y="223"/>
                  </a:cubicBezTo>
                  <a:cubicBezTo>
                    <a:pt x="891" y="232"/>
                    <a:pt x="927" y="245"/>
                    <a:pt x="962" y="261"/>
                  </a:cubicBezTo>
                  <a:close/>
                  <a:moveTo>
                    <a:pt x="48" y="850"/>
                  </a:moveTo>
                  <a:cubicBezTo>
                    <a:pt x="48" y="694"/>
                    <a:pt x="104" y="544"/>
                    <a:pt x="206" y="426"/>
                  </a:cubicBezTo>
                  <a:cubicBezTo>
                    <a:pt x="303" y="315"/>
                    <a:pt x="435" y="240"/>
                    <a:pt x="579" y="214"/>
                  </a:cubicBezTo>
                  <a:cubicBezTo>
                    <a:pt x="603" y="270"/>
                    <a:pt x="608" y="332"/>
                    <a:pt x="594" y="392"/>
                  </a:cubicBezTo>
                  <a:cubicBezTo>
                    <a:pt x="536" y="644"/>
                    <a:pt x="536" y="644"/>
                    <a:pt x="536" y="644"/>
                  </a:cubicBezTo>
                  <a:cubicBezTo>
                    <a:pt x="527" y="634"/>
                    <a:pt x="515" y="627"/>
                    <a:pt x="502" y="625"/>
                  </a:cubicBezTo>
                  <a:cubicBezTo>
                    <a:pt x="484" y="621"/>
                    <a:pt x="467" y="624"/>
                    <a:pt x="453" y="634"/>
                  </a:cubicBezTo>
                  <a:cubicBezTo>
                    <a:pt x="288" y="743"/>
                    <a:pt x="288" y="743"/>
                    <a:pt x="288" y="743"/>
                  </a:cubicBezTo>
                  <a:cubicBezTo>
                    <a:pt x="288" y="743"/>
                    <a:pt x="288" y="743"/>
                    <a:pt x="288" y="743"/>
                  </a:cubicBezTo>
                  <a:cubicBezTo>
                    <a:pt x="288" y="743"/>
                    <a:pt x="288" y="743"/>
                    <a:pt x="288" y="743"/>
                  </a:cubicBezTo>
                  <a:cubicBezTo>
                    <a:pt x="50" y="901"/>
                    <a:pt x="50" y="901"/>
                    <a:pt x="50" y="901"/>
                  </a:cubicBezTo>
                  <a:cubicBezTo>
                    <a:pt x="48" y="884"/>
                    <a:pt x="48" y="867"/>
                    <a:pt x="48" y="850"/>
                  </a:cubicBezTo>
                  <a:close/>
                  <a:moveTo>
                    <a:pt x="638" y="1309"/>
                  </a:moveTo>
                  <a:cubicBezTo>
                    <a:pt x="436" y="1443"/>
                    <a:pt x="436" y="1443"/>
                    <a:pt x="436" y="1443"/>
                  </a:cubicBezTo>
                  <a:cubicBezTo>
                    <a:pt x="235" y="1355"/>
                    <a:pt x="91" y="1169"/>
                    <a:pt x="56" y="953"/>
                  </a:cubicBezTo>
                  <a:cubicBezTo>
                    <a:pt x="294" y="796"/>
                    <a:pt x="294" y="796"/>
                    <a:pt x="294" y="796"/>
                  </a:cubicBezTo>
                  <a:cubicBezTo>
                    <a:pt x="334" y="770"/>
                    <a:pt x="334" y="770"/>
                    <a:pt x="334" y="770"/>
                  </a:cubicBezTo>
                  <a:cubicBezTo>
                    <a:pt x="479" y="674"/>
                    <a:pt x="479" y="674"/>
                    <a:pt x="479" y="674"/>
                  </a:cubicBezTo>
                  <a:cubicBezTo>
                    <a:pt x="483" y="671"/>
                    <a:pt x="487" y="670"/>
                    <a:pt x="492" y="671"/>
                  </a:cubicBezTo>
                  <a:cubicBezTo>
                    <a:pt x="497" y="672"/>
                    <a:pt x="501" y="675"/>
                    <a:pt x="503" y="679"/>
                  </a:cubicBezTo>
                  <a:cubicBezTo>
                    <a:pt x="825" y="1165"/>
                    <a:pt x="825" y="1165"/>
                    <a:pt x="825" y="1165"/>
                  </a:cubicBezTo>
                  <a:cubicBezTo>
                    <a:pt x="827" y="1169"/>
                    <a:pt x="828" y="1173"/>
                    <a:pt x="827" y="1178"/>
                  </a:cubicBezTo>
                  <a:cubicBezTo>
                    <a:pt x="826" y="1182"/>
                    <a:pt x="824" y="1186"/>
                    <a:pt x="820" y="1189"/>
                  </a:cubicBezTo>
                  <a:cubicBezTo>
                    <a:pt x="678" y="1283"/>
                    <a:pt x="678" y="1283"/>
                    <a:pt x="678" y="1283"/>
                  </a:cubicBezTo>
                  <a:moveTo>
                    <a:pt x="1463" y="741"/>
                  </a:moveTo>
                  <a:cubicBezTo>
                    <a:pt x="1460" y="757"/>
                    <a:pt x="1450" y="771"/>
                    <a:pt x="1436" y="781"/>
                  </a:cubicBezTo>
                  <a:cubicBezTo>
                    <a:pt x="1352" y="836"/>
                    <a:pt x="1352" y="836"/>
                    <a:pt x="1352" y="836"/>
                  </a:cubicBezTo>
                  <a:cubicBezTo>
                    <a:pt x="1352" y="836"/>
                    <a:pt x="1352" y="836"/>
                    <a:pt x="1352" y="836"/>
                  </a:cubicBezTo>
                  <a:cubicBezTo>
                    <a:pt x="1053" y="1034"/>
                    <a:pt x="1053" y="1034"/>
                    <a:pt x="1053" y="1034"/>
                  </a:cubicBezTo>
                  <a:cubicBezTo>
                    <a:pt x="1031" y="1049"/>
                    <a:pt x="1004" y="1055"/>
                    <a:pt x="977" y="1051"/>
                  </a:cubicBezTo>
                  <a:cubicBezTo>
                    <a:pt x="939" y="1045"/>
                    <a:pt x="900" y="1053"/>
                    <a:pt x="868" y="1075"/>
                  </a:cubicBezTo>
                  <a:cubicBezTo>
                    <a:pt x="836" y="1095"/>
                    <a:pt x="836" y="1095"/>
                    <a:pt x="836" y="1095"/>
                  </a:cubicBezTo>
                  <a:cubicBezTo>
                    <a:pt x="573" y="697"/>
                    <a:pt x="573" y="697"/>
                    <a:pt x="573" y="697"/>
                  </a:cubicBezTo>
                  <a:cubicBezTo>
                    <a:pt x="641" y="403"/>
                    <a:pt x="641" y="403"/>
                    <a:pt x="641" y="403"/>
                  </a:cubicBezTo>
                  <a:cubicBezTo>
                    <a:pt x="658" y="327"/>
                    <a:pt x="649" y="247"/>
                    <a:pt x="616" y="178"/>
                  </a:cubicBezTo>
                  <a:cubicBezTo>
                    <a:pt x="615" y="177"/>
                    <a:pt x="615" y="176"/>
                    <a:pt x="615" y="176"/>
                  </a:cubicBezTo>
                  <a:cubicBezTo>
                    <a:pt x="608" y="162"/>
                    <a:pt x="601" y="150"/>
                    <a:pt x="593" y="137"/>
                  </a:cubicBezTo>
                  <a:cubicBezTo>
                    <a:pt x="577" y="113"/>
                    <a:pt x="583" y="81"/>
                    <a:pt x="607" y="65"/>
                  </a:cubicBezTo>
                  <a:cubicBezTo>
                    <a:pt x="628" y="52"/>
                    <a:pt x="655" y="54"/>
                    <a:pt x="672" y="71"/>
                  </a:cubicBezTo>
                  <a:cubicBezTo>
                    <a:pt x="718" y="116"/>
                    <a:pt x="718" y="116"/>
                    <a:pt x="718" y="116"/>
                  </a:cubicBezTo>
                  <a:cubicBezTo>
                    <a:pt x="767" y="163"/>
                    <a:pt x="806" y="223"/>
                    <a:pt x="830" y="287"/>
                  </a:cubicBezTo>
                  <a:cubicBezTo>
                    <a:pt x="855" y="354"/>
                    <a:pt x="855" y="354"/>
                    <a:pt x="855" y="354"/>
                  </a:cubicBezTo>
                  <a:cubicBezTo>
                    <a:pt x="855" y="354"/>
                    <a:pt x="855" y="354"/>
                    <a:pt x="855" y="354"/>
                  </a:cubicBezTo>
                  <a:cubicBezTo>
                    <a:pt x="855" y="355"/>
                    <a:pt x="855" y="355"/>
                    <a:pt x="855" y="355"/>
                  </a:cubicBezTo>
                  <a:cubicBezTo>
                    <a:pt x="855" y="355"/>
                    <a:pt x="856" y="356"/>
                    <a:pt x="856" y="356"/>
                  </a:cubicBezTo>
                  <a:cubicBezTo>
                    <a:pt x="856" y="357"/>
                    <a:pt x="857" y="358"/>
                    <a:pt x="857" y="359"/>
                  </a:cubicBezTo>
                  <a:cubicBezTo>
                    <a:pt x="865" y="370"/>
                    <a:pt x="879" y="373"/>
                    <a:pt x="890" y="366"/>
                  </a:cubicBezTo>
                  <a:cubicBezTo>
                    <a:pt x="1145" y="197"/>
                    <a:pt x="1145" y="197"/>
                    <a:pt x="1145" y="197"/>
                  </a:cubicBezTo>
                  <a:cubicBezTo>
                    <a:pt x="1174" y="178"/>
                    <a:pt x="1213" y="186"/>
                    <a:pt x="1232" y="215"/>
                  </a:cubicBezTo>
                  <a:cubicBezTo>
                    <a:pt x="1252" y="244"/>
                    <a:pt x="1244" y="283"/>
                    <a:pt x="1215" y="302"/>
                  </a:cubicBezTo>
                  <a:cubicBezTo>
                    <a:pt x="1193" y="317"/>
                    <a:pt x="1193" y="317"/>
                    <a:pt x="1193" y="317"/>
                  </a:cubicBezTo>
                  <a:cubicBezTo>
                    <a:pt x="1193" y="317"/>
                    <a:pt x="1193" y="317"/>
                    <a:pt x="1193" y="317"/>
                  </a:cubicBezTo>
                  <a:cubicBezTo>
                    <a:pt x="1143" y="349"/>
                    <a:pt x="1143" y="349"/>
                    <a:pt x="1143" y="349"/>
                  </a:cubicBezTo>
                  <a:cubicBezTo>
                    <a:pt x="1143" y="349"/>
                    <a:pt x="1143" y="349"/>
                    <a:pt x="1143" y="350"/>
                  </a:cubicBezTo>
                  <a:cubicBezTo>
                    <a:pt x="1143" y="350"/>
                    <a:pt x="1143" y="350"/>
                    <a:pt x="1142" y="350"/>
                  </a:cubicBezTo>
                  <a:cubicBezTo>
                    <a:pt x="1132" y="358"/>
                    <a:pt x="1129" y="372"/>
                    <a:pt x="1137" y="382"/>
                  </a:cubicBezTo>
                  <a:cubicBezTo>
                    <a:pt x="1144" y="393"/>
                    <a:pt x="1159" y="396"/>
                    <a:pt x="1170" y="389"/>
                  </a:cubicBezTo>
                  <a:cubicBezTo>
                    <a:pt x="1219" y="357"/>
                    <a:pt x="1219" y="357"/>
                    <a:pt x="1219" y="357"/>
                  </a:cubicBezTo>
                  <a:cubicBezTo>
                    <a:pt x="1233" y="347"/>
                    <a:pt x="1250" y="344"/>
                    <a:pt x="1266" y="347"/>
                  </a:cubicBezTo>
                  <a:cubicBezTo>
                    <a:pt x="1283" y="351"/>
                    <a:pt x="1297" y="360"/>
                    <a:pt x="1306" y="374"/>
                  </a:cubicBezTo>
                  <a:cubicBezTo>
                    <a:pt x="1316" y="388"/>
                    <a:pt x="1319" y="405"/>
                    <a:pt x="1316" y="422"/>
                  </a:cubicBezTo>
                  <a:cubicBezTo>
                    <a:pt x="1312" y="438"/>
                    <a:pt x="1303" y="452"/>
                    <a:pt x="1289" y="462"/>
                  </a:cubicBezTo>
                  <a:cubicBezTo>
                    <a:pt x="1217" y="509"/>
                    <a:pt x="1217" y="509"/>
                    <a:pt x="1217" y="509"/>
                  </a:cubicBezTo>
                  <a:cubicBezTo>
                    <a:pt x="1206" y="516"/>
                    <a:pt x="1203" y="531"/>
                    <a:pt x="1210" y="542"/>
                  </a:cubicBezTo>
                  <a:cubicBezTo>
                    <a:pt x="1215" y="549"/>
                    <a:pt x="1223" y="553"/>
                    <a:pt x="1230" y="553"/>
                  </a:cubicBezTo>
                  <a:cubicBezTo>
                    <a:pt x="1235" y="553"/>
                    <a:pt x="1239" y="551"/>
                    <a:pt x="1243" y="549"/>
                  </a:cubicBezTo>
                  <a:cubicBezTo>
                    <a:pt x="1255" y="541"/>
                    <a:pt x="1255" y="541"/>
                    <a:pt x="1255" y="541"/>
                  </a:cubicBezTo>
                  <a:cubicBezTo>
                    <a:pt x="1293" y="516"/>
                    <a:pt x="1293" y="516"/>
                    <a:pt x="1293" y="516"/>
                  </a:cubicBezTo>
                  <a:cubicBezTo>
                    <a:pt x="1322" y="497"/>
                    <a:pt x="1361" y="505"/>
                    <a:pt x="1380" y="534"/>
                  </a:cubicBezTo>
                  <a:cubicBezTo>
                    <a:pt x="1399" y="563"/>
                    <a:pt x="1391" y="602"/>
                    <a:pt x="1362" y="621"/>
                  </a:cubicBezTo>
                  <a:cubicBezTo>
                    <a:pt x="1327" y="645"/>
                    <a:pt x="1327" y="645"/>
                    <a:pt x="1327" y="645"/>
                  </a:cubicBezTo>
                  <a:cubicBezTo>
                    <a:pt x="1327" y="645"/>
                    <a:pt x="1326" y="645"/>
                    <a:pt x="1326" y="645"/>
                  </a:cubicBezTo>
                  <a:cubicBezTo>
                    <a:pt x="1291" y="668"/>
                    <a:pt x="1291" y="668"/>
                    <a:pt x="1291" y="668"/>
                  </a:cubicBezTo>
                  <a:cubicBezTo>
                    <a:pt x="1280" y="676"/>
                    <a:pt x="1277" y="691"/>
                    <a:pt x="1284" y="702"/>
                  </a:cubicBezTo>
                  <a:cubicBezTo>
                    <a:pt x="1289" y="709"/>
                    <a:pt x="1296" y="712"/>
                    <a:pt x="1304" y="712"/>
                  </a:cubicBezTo>
                  <a:cubicBezTo>
                    <a:pt x="1309" y="712"/>
                    <a:pt x="1313" y="711"/>
                    <a:pt x="1317" y="708"/>
                  </a:cubicBezTo>
                  <a:cubicBezTo>
                    <a:pt x="1328" y="701"/>
                    <a:pt x="1328" y="701"/>
                    <a:pt x="1328" y="701"/>
                  </a:cubicBezTo>
                  <a:cubicBezTo>
                    <a:pt x="1367" y="676"/>
                    <a:pt x="1367" y="676"/>
                    <a:pt x="1367" y="676"/>
                  </a:cubicBezTo>
                  <a:cubicBezTo>
                    <a:pt x="1381" y="666"/>
                    <a:pt x="1397" y="663"/>
                    <a:pt x="1414" y="666"/>
                  </a:cubicBezTo>
                  <a:cubicBezTo>
                    <a:pt x="1430" y="670"/>
                    <a:pt x="1445" y="679"/>
                    <a:pt x="1454" y="693"/>
                  </a:cubicBezTo>
                  <a:cubicBezTo>
                    <a:pt x="1463" y="707"/>
                    <a:pt x="1467" y="724"/>
                    <a:pt x="1463" y="741"/>
                  </a:cubicBezTo>
                  <a:close/>
                </a:path>
              </a:pathLst>
            </a:custGeom>
            <a:solidFill>
              <a:srgbClr val="2F75B5"/>
            </a:solidFill>
            <a:ln w="9525">
              <a:solidFill>
                <a:srgbClr val="2F75B5"/>
              </a:solidFill>
              <a:round/>
              <a:headEnd/>
              <a:tailEnd/>
            </a:ln>
            <a:extLst/>
          </p:spPr>
          <p:txBody>
            <a:bodyPr vert="horz" wrap="square" lIns="91440" tIns="45720" rIns="91440" bIns="45720" numCol="1" anchor="t" anchorCtr="0" compatLnSpc="1">
              <a:prstTxWarp prst="textNoShape">
                <a:avLst/>
              </a:prstTxWarp>
            </a:bodyPr>
            <a:lstStyle/>
            <a:p>
              <a:endParaRPr lang="fr-FR"/>
            </a:p>
          </p:txBody>
        </p:sp>
        <p:grpSp>
          <p:nvGrpSpPr>
            <p:cNvPr id="159" name="Groupe 158"/>
            <p:cNvGrpSpPr>
              <a:grpSpLocks noChangeAspect="1"/>
            </p:cNvGrpSpPr>
            <p:nvPr/>
          </p:nvGrpSpPr>
          <p:grpSpPr>
            <a:xfrm>
              <a:off x="7494390" y="2931790"/>
              <a:ext cx="193984" cy="324000"/>
              <a:chOff x="5205413" y="1941513"/>
              <a:chExt cx="1776413" cy="2967038"/>
            </a:xfrm>
            <a:solidFill>
              <a:srgbClr val="2F75B5"/>
            </a:solidFill>
          </p:grpSpPr>
          <p:sp>
            <p:nvSpPr>
              <p:cNvPr id="160" name="Freeform 5"/>
              <p:cNvSpPr>
                <a:spLocks noEditPoints="1"/>
              </p:cNvSpPr>
              <p:nvPr/>
            </p:nvSpPr>
            <p:spPr bwMode="auto">
              <a:xfrm>
                <a:off x="5635625" y="4249738"/>
                <a:ext cx="941388" cy="658813"/>
              </a:xfrm>
              <a:custGeom>
                <a:avLst/>
                <a:gdLst>
                  <a:gd name="T0" fmla="*/ 346 w 486"/>
                  <a:gd name="T1" fmla="*/ 0 h 342"/>
                  <a:gd name="T2" fmla="*/ 48 w 486"/>
                  <a:gd name="T3" fmla="*/ 0 h 342"/>
                  <a:gd name="T4" fmla="*/ 0 w 486"/>
                  <a:gd name="T5" fmla="*/ 47 h 342"/>
                  <a:gd name="T6" fmla="*/ 0 w 486"/>
                  <a:gd name="T7" fmla="*/ 93 h 342"/>
                  <a:gd name="T8" fmla="*/ 26 w 486"/>
                  <a:gd name="T9" fmla="*/ 135 h 342"/>
                  <a:gd name="T10" fmla="*/ 26 w 486"/>
                  <a:gd name="T11" fmla="*/ 279 h 342"/>
                  <a:gd name="T12" fmla="*/ 89 w 486"/>
                  <a:gd name="T13" fmla="*/ 342 h 342"/>
                  <a:gd name="T14" fmla="*/ 110 w 486"/>
                  <a:gd name="T15" fmla="*/ 342 h 342"/>
                  <a:gd name="T16" fmla="*/ 132 w 486"/>
                  <a:gd name="T17" fmla="*/ 320 h 342"/>
                  <a:gd name="T18" fmla="*/ 110 w 486"/>
                  <a:gd name="T19" fmla="*/ 297 h 342"/>
                  <a:gd name="T20" fmla="*/ 89 w 486"/>
                  <a:gd name="T21" fmla="*/ 297 h 342"/>
                  <a:gd name="T22" fmla="*/ 71 w 486"/>
                  <a:gd name="T23" fmla="*/ 279 h 342"/>
                  <a:gd name="T24" fmla="*/ 71 w 486"/>
                  <a:gd name="T25" fmla="*/ 141 h 342"/>
                  <a:gd name="T26" fmla="*/ 403 w 486"/>
                  <a:gd name="T27" fmla="*/ 141 h 342"/>
                  <a:gd name="T28" fmla="*/ 403 w 486"/>
                  <a:gd name="T29" fmla="*/ 279 h 342"/>
                  <a:gd name="T30" fmla="*/ 385 w 486"/>
                  <a:gd name="T31" fmla="*/ 297 h 342"/>
                  <a:gd name="T32" fmla="*/ 214 w 486"/>
                  <a:gd name="T33" fmla="*/ 297 h 342"/>
                  <a:gd name="T34" fmla="*/ 191 w 486"/>
                  <a:gd name="T35" fmla="*/ 320 h 342"/>
                  <a:gd name="T36" fmla="*/ 214 w 486"/>
                  <a:gd name="T37" fmla="*/ 342 h 342"/>
                  <a:gd name="T38" fmla="*/ 385 w 486"/>
                  <a:gd name="T39" fmla="*/ 342 h 342"/>
                  <a:gd name="T40" fmla="*/ 448 w 486"/>
                  <a:gd name="T41" fmla="*/ 279 h 342"/>
                  <a:gd name="T42" fmla="*/ 448 w 486"/>
                  <a:gd name="T43" fmla="*/ 140 h 342"/>
                  <a:gd name="T44" fmla="*/ 486 w 486"/>
                  <a:gd name="T45" fmla="*/ 93 h 342"/>
                  <a:gd name="T46" fmla="*/ 486 w 486"/>
                  <a:gd name="T47" fmla="*/ 47 h 342"/>
                  <a:gd name="T48" fmla="*/ 438 w 486"/>
                  <a:gd name="T49" fmla="*/ 0 h 342"/>
                  <a:gd name="T50" fmla="*/ 391 w 486"/>
                  <a:gd name="T51" fmla="*/ 0 h 342"/>
                  <a:gd name="T52" fmla="*/ 441 w 486"/>
                  <a:gd name="T53" fmla="*/ 93 h 342"/>
                  <a:gd name="T54" fmla="*/ 438 w 486"/>
                  <a:gd name="T55" fmla="*/ 96 h 342"/>
                  <a:gd name="T56" fmla="*/ 48 w 486"/>
                  <a:gd name="T57" fmla="*/ 96 h 342"/>
                  <a:gd name="T58" fmla="*/ 45 w 486"/>
                  <a:gd name="T59" fmla="*/ 93 h 342"/>
                  <a:gd name="T60" fmla="*/ 45 w 486"/>
                  <a:gd name="T61" fmla="*/ 47 h 342"/>
                  <a:gd name="T62" fmla="*/ 48 w 486"/>
                  <a:gd name="T63" fmla="*/ 45 h 342"/>
                  <a:gd name="T64" fmla="*/ 438 w 486"/>
                  <a:gd name="T65" fmla="*/ 45 h 342"/>
                  <a:gd name="T66" fmla="*/ 441 w 486"/>
                  <a:gd name="T67" fmla="*/ 47 h 342"/>
                  <a:gd name="T68" fmla="*/ 441 w 486"/>
                  <a:gd name="T69" fmla="*/ 93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6" h="342">
                    <a:moveTo>
                      <a:pt x="346" y="0"/>
                    </a:moveTo>
                    <a:cubicBezTo>
                      <a:pt x="48" y="0"/>
                      <a:pt x="48" y="0"/>
                      <a:pt x="48" y="0"/>
                    </a:cubicBezTo>
                    <a:cubicBezTo>
                      <a:pt x="22" y="0"/>
                      <a:pt x="0" y="21"/>
                      <a:pt x="0" y="47"/>
                    </a:cubicBezTo>
                    <a:cubicBezTo>
                      <a:pt x="0" y="93"/>
                      <a:pt x="0" y="93"/>
                      <a:pt x="0" y="93"/>
                    </a:cubicBezTo>
                    <a:cubicBezTo>
                      <a:pt x="0" y="112"/>
                      <a:pt x="11" y="127"/>
                      <a:pt x="26" y="135"/>
                    </a:cubicBezTo>
                    <a:cubicBezTo>
                      <a:pt x="26" y="279"/>
                      <a:pt x="26" y="279"/>
                      <a:pt x="26" y="279"/>
                    </a:cubicBezTo>
                    <a:cubicBezTo>
                      <a:pt x="26" y="314"/>
                      <a:pt x="54" y="342"/>
                      <a:pt x="89" y="342"/>
                    </a:cubicBezTo>
                    <a:cubicBezTo>
                      <a:pt x="110" y="342"/>
                      <a:pt x="110" y="342"/>
                      <a:pt x="110" y="342"/>
                    </a:cubicBezTo>
                    <a:cubicBezTo>
                      <a:pt x="122" y="342"/>
                      <a:pt x="132" y="332"/>
                      <a:pt x="132" y="320"/>
                    </a:cubicBezTo>
                    <a:cubicBezTo>
                      <a:pt x="132" y="307"/>
                      <a:pt x="122" y="297"/>
                      <a:pt x="110" y="297"/>
                    </a:cubicBezTo>
                    <a:cubicBezTo>
                      <a:pt x="89" y="297"/>
                      <a:pt x="89" y="297"/>
                      <a:pt x="89" y="297"/>
                    </a:cubicBezTo>
                    <a:cubicBezTo>
                      <a:pt x="79" y="297"/>
                      <a:pt x="71" y="289"/>
                      <a:pt x="71" y="279"/>
                    </a:cubicBezTo>
                    <a:cubicBezTo>
                      <a:pt x="71" y="141"/>
                      <a:pt x="71" y="141"/>
                      <a:pt x="71" y="141"/>
                    </a:cubicBezTo>
                    <a:cubicBezTo>
                      <a:pt x="403" y="141"/>
                      <a:pt x="403" y="141"/>
                      <a:pt x="403" y="141"/>
                    </a:cubicBezTo>
                    <a:cubicBezTo>
                      <a:pt x="403" y="279"/>
                      <a:pt x="403" y="279"/>
                      <a:pt x="403" y="279"/>
                    </a:cubicBezTo>
                    <a:cubicBezTo>
                      <a:pt x="403" y="289"/>
                      <a:pt x="395" y="297"/>
                      <a:pt x="385" y="297"/>
                    </a:cubicBezTo>
                    <a:cubicBezTo>
                      <a:pt x="214" y="297"/>
                      <a:pt x="214" y="297"/>
                      <a:pt x="214" y="297"/>
                    </a:cubicBezTo>
                    <a:cubicBezTo>
                      <a:pt x="201" y="297"/>
                      <a:pt x="191" y="307"/>
                      <a:pt x="191" y="320"/>
                    </a:cubicBezTo>
                    <a:cubicBezTo>
                      <a:pt x="191" y="332"/>
                      <a:pt x="201" y="342"/>
                      <a:pt x="214" y="342"/>
                    </a:cubicBezTo>
                    <a:cubicBezTo>
                      <a:pt x="385" y="342"/>
                      <a:pt x="385" y="342"/>
                      <a:pt x="385" y="342"/>
                    </a:cubicBezTo>
                    <a:cubicBezTo>
                      <a:pt x="420" y="342"/>
                      <a:pt x="448" y="314"/>
                      <a:pt x="448" y="279"/>
                    </a:cubicBezTo>
                    <a:cubicBezTo>
                      <a:pt x="448" y="140"/>
                      <a:pt x="448" y="140"/>
                      <a:pt x="448" y="140"/>
                    </a:cubicBezTo>
                    <a:cubicBezTo>
                      <a:pt x="469" y="135"/>
                      <a:pt x="486" y="116"/>
                      <a:pt x="486" y="93"/>
                    </a:cubicBezTo>
                    <a:cubicBezTo>
                      <a:pt x="486" y="47"/>
                      <a:pt x="486" y="47"/>
                      <a:pt x="486" y="47"/>
                    </a:cubicBezTo>
                    <a:cubicBezTo>
                      <a:pt x="486" y="21"/>
                      <a:pt x="464" y="0"/>
                      <a:pt x="438" y="0"/>
                    </a:cubicBezTo>
                    <a:cubicBezTo>
                      <a:pt x="391" y="0"/>
                      <a:pt x="391" y="0"/>
                      <a:pt x="391" y="0"/>
                    </a:cubicBezTo>
                    <a:moveTo>
                      <a:pt x="441" y="93"/>
                    </a:moveTo>
                    <a:cubicBezTo>
                      <a:pt x="441" y="95"/>
                      <a:pt x="440" y="96"/>
                      <a:pt x="438" y="96"/>
                    </a:cubicBezTo>
                    <a:cubicBezTo>
                      <a:pt x="48" y="96"/>
                      <a:pt x="48" y="96"/>
                      <a:pt x="48" y="96"/>
                    </a:cubicBezTo>
                    <a:cubicBezTo>
                      <a:pt x="46" y="96"/>
                      <a:pt x="45" y="95"/>
                      <a:pt x="45" y="93"/>
                    </a:cubicBezTo>
                    <a:cubicBezTo>
                      <a:pt x="45" y="47"/>
                      <a:pt x="45" y="47"/>
                      <a:pt x="45" y="47"/>
                    </a:cubicBezTo>
                    <a:cubicBezTo>
                      <a:pt x="45" y="46"/>
                      <a:pt x="46" y="45"/>
                      <a:pt x="48" y="45"/>
                    </a:cubicBezTo>
                    <a:cubicBezTo>
                      <a:pt x="438" y="45"/>
                      <a:pt x="438" y="45"/>
                      <a:pt x="438" y="45"/>
                    </a:cubicBezTo>
                    <a:cubicBezTo>
                      <a:pt x="440" y="45"/>
                      <a:pt x="441" y="46"/>
                      <a:pt x="441" y="47"/>
                    </a:cubicBezTo>
                    <a:lnTo>
                      <a:pt x="441" y="93"/>
                    </a:lnTo>
                    <a:close/>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sp>
            <p:nvSpPr>
              <p:cNvPr id="161" name="Freeform 11"/>
              <p:cNvSpPr>
                <a:spLocks noEditPoints="1"/>
              </p:cNvSpPr>
              <p:nvPr/>
            </p:nvSpPr>
            <p:spPr bwMode="auto">
              <a:xfrm>
                <a:off x="5205413" y="1941513"/>
                <a:ext cx="1776413" cy="2308225"/>
              </a:xfrm>
              <a:custGeom>
                <a:avLst/>
                <a:gdLst>
                  <a:gd name="T0" fmla="*/ 660 w 917"/>
                  <a:gd name="T1" fmla="*/ 1198 h 1198"/>
                  <a:gd name="T2" fmla="*/ 613 w 917"/>
                  <a:gd name="T3" fmla="*/ 1198 h 1198"/>
                  <a:gd name="T4" fmla="*/ 613 w 917"/>
                  <a:gd name="T5" fmla="*/ 1108 h 1198"/>
                  <a:gd name="T6" fmla="*/ 671 w 917"/>
                  <a:gd name="T7" fmla="*/ 1036 h 1198"/>
                  <a:gd name="T8" fmla="*/ 704 w 917"/>
                  <a:gd name="T9" fmla="*/ 933 h 1198"/>
                  <a:gd name="T10" fmla="*/ 759 w 917"/>
                  <a:gd name="T11" fmla="*/ 829 h 1198"/>
                  <a:gd name="T12" fmla="*/ 805 w 917"/>
                  <a:gd name="T13" fmla="*/ 764 h 1198"/>
                  <a:gd name="T14" fmla="*/ 881 w 917"/>
                  <a:gd name="T15" fmla="*/ 642 h 1198"/>
                  <a:gd name="T16" fmla="*/ 917 w 917"/>
                  <a:gd name="T17" fmla="*/ 462 h 1198"/>
                  <a:gd name="T18" fmla="*/ 782 w 917"/>
                  <a:gd name="T19" fmla="*/ 137 h 1198"/>
                  <a:gd name="T20" fmla="*/ 653 w 917"/>
                  <a:gd name="T21" fmla="*/ 47 h 1198"/>
                  <a:gd name="T22" fmla="*/ 648 w 917"/>
                  <a:gd name="T23" fmla="*/ 45 h 1198"/>
                  <a:gd name="T24" fmla="*/ 426 w 917"/>
                  <a:gd name="T25" fmla="*/ 5 h 1198"/>
                  <a:gd name="T26" fmla="*/ 384 w 917"/>
                  <a:gd name="T27" fmla="*/ 10 h 1198"/>
                  <a:gd name="T28" fmla="*/ 383 w 917"/>
                  <a:gd name="T29" fmla="*/ 10 h 1198"/>
                  <a:gd name="T30" fmla="*/ 383 w 917"/>
                  <a:gd name="T31" fmla="*/ 10 h 1198"/>
                  <a:gd name="T32" fmla="*/ 0 w 917"/>
                  <a:gd name="T33" fmla="*/ 461 h 1198"/>
                  <a:gd name="T34" fmla="*/ 120 w 917"/>
                  <a:gd name="T35" fmla="*/ 765 h 1198"/>
                  <a:gd name="T36" fmla="*/ 247 w 917"/>
                  <a:gd name="T37" fmla="*/ 1033 h 1198"/>
                  <a:gd name="T38" fmla="*/ 304 w 917"/>
                  <a:gd name="T39" fmla="*/ 1108 h 1198"/>
                  <a:gd name="T40" fmla="*/ 304 w 917"/>
                  <a:gd name="T41" fmla="*/ 1198 h 1198"/>
                  <a:gd name="T42" fmla="*/ 270 w 917"/>
                  <a:gd name="T43" fmla="*/ 1198 h 1198"/>
                  <a:gd name="T44" fmla="*/ 568 w 917"/>
                  <a:gd name="T45" fmla="*/ 1198 h 1198"/>
                  <a:gd name="T46" fmla="*/ 349 w 917"/>
                  <a:gd name="T47" fmla="*/ 1198 h 1198"/>
                  <a:gd name="T48" fmla="*/ 349 w 917"/>
                  <a:gd name="T49" fmla="*/ 1114 h 1198"/>
                  <a:gd name="T50" fmla="*/ 568 w 917"/>
                  <a:gd name="T51" fmla="*/ 1114 h 1198"/>
                  <a:gd name="T52" fmla="*/ 568 w 917"/>
                  <a:gd name="T53" fmla="*/ 1198 h 1198"/>
                  <a:gd name="T54" fmla="*/ 750 w 917"/>
                  <a:gd name="T55" fmla="*/ 169 h 1198"/>
                  <a:gd name="T56" fmla="*/ 872 w 917"/>
                  <a:gd name="T57" fmla="*/ 462 h 1198"/>
                  <a:gd name="T58" fmla="*/ 839 w 917"/>
                  <a:gd name="T59" fmla="*/ 624 h 1198"/>
                  <a:gd name="T60" fmla="*/ 769 w 917"/>
                  <a:gd name="T61" fmla="*/ 737 h 1198"/>
                  <a:gd name="T62" fmla="*/ 721 w 917"/>
                  <a:gd name="T63" fmla="*/ 805 h 1198"/>
                  <a:gd name="T64" fmla="*/ 663 w 917"/>
                  <a:gd name="T65" fmla="*/ 916 h 1198"/>
                  <a:gd name="T66" fmla="*/ 626 w 917"/>
                  <a:gd name="T67" fmla="*/ 1030 h 1198"/>
                  <a:gd name="T68" fmla="*/ 582 w 917"/>
                  <a:gd name="T69" fmla="*/ 1069 h 1198"/>
                  <a:gd name="T70" fmla="*/ 546 w 917"/>
                  <a:gd name="T71" fmla="*/ 1069 h 1198"/>
                  <a:gd name="T72" fmla="*/ 559 w 917"/>
                  <a:gd name="T73" fmla="*/ 61 h 1198"/>
                  <a:gd name="T74" fmla="*/ 750 w 917"/>
                  <a:gd name="T75" fmla="*/ 169 h 1198"/>
                  <a:gd name="T76" fmla="*/ 358 w 917"/>
                  <a:gd name="T77" fmla="*/ 61 h 1198"/>
                  <a:gd name="T78" fmla="*/ 338 w 917"/>
                  <a:gd name="T79" fmla="*/ 183 h 1198"/>
                  <a:gd name="T80" fmla="*/ 358 w 917"/>
                  <a:gd name="T81" fmla="*/ 208 h 1198"/>
                  <a:gd name="T82" fmla="*/ 383 w 917"/>
                  <a:gd name="T83" fmla="*/ 189 h 1198"/>
                  <a:gd name="T84" fmla="*/ 406 w 917"/>
                  <a:gd name="T85" fmla="*/ 52 h 1198"/>
                  <a:gd name="T86" fmla="*/ 407 w 917"/>
                  <a:gd name="T87" fmla="*/ 52 h 1198"/>
                  <a:gd name="T88" fmla="*/ 430 w 917"/>
                  <a:gd name="T89" fmla="*/ 50 h 1198"/>
                  <a:gd name="T90" fmla="*/ 431 w 917"/>
                  <a:gd name="T91" fmla="*/ 50 h 1198"/>
                  <a:gd name="T92" fmla="*/ 456 w 917"/>
                  <a:gd name="T93" fmla="*/ 49 h 1198"/>
                  <a:gd name="T94" fmla="*/ 485 w 917"/>
                  <a:gd name="T95" fmla="*/ 50 h 1198"/>
                  <a:gd name="T96" fmla="*/ 511 w 917"/>
                  <a:gd name="T97" fmla="*/ 52 h 1198"/>
                  <a:gd name="T98" fmla="*/ 500 w 917"/>
                  <a:gd name="T99" fmla="*/ 1069 h 1198"/>
                  <a:gd name="T100" fmla="*/ 417 w 917"/>
                  <a:gd name="T101" fmla="*/ 1069 h 1198"/>
                  <a:gd name="T102" fmla="*/ 371 w 917"/>
                  <a:gd name="T103" fmla="*/ 292 h 1198"/>
                  <a:gd name="T104" fmla="*/ 351 w 917"/>
                  <a:gd name="T105" fmla="*/ 267 h 1198"/>
                  <a:gd name="T106" fmla="*/ 326 w 917"/>
                  <a:gd name="T107" fmla="*/ 287 h 1198"/>
                  <a:gd name="T108" fmla="*/ 371 w 917"/>
                  <a:gd name="T109" fmla="*/ 1069 h 1198"/>
                  <a:gd name="T110" fmla="*/ 336 w 917"/>
                  <a:gd name="T111" fmla="*/ 1069 h 1198"/>
                  <a:gd name="T112" fmla="*/ 291 w 917"/>
                  <a:gd name="T113" fmla="*/ 1029 h 1198"/>
                  <a:gd name="T114" fmla="*/ 156 w 917"/>
                  <a:gd name="T115" fmla="*/ 738 h 1198"/>
                  <a:gd name="T116" fmla="*/ 45 w 917"/>
                  <a:gd name="T117" fmla="*/ 461 h 1198"/>
                  <a:gd name="T118" fmla="*/ 358 w 917"/>
                  <a:gd name="T119" fmla="*/ 61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17" h="1198">
                    <a:moveTo>
                      <a:pt x="660" y="1198"/>
                    </a:moveTo>
                    <a:cubicBezTo>
                      <a:pt x="613" y="1198"/>
                      <a:pt x="613" y="1198"/>
                      <a:pt x="613" y="1198"/>
                    </a:cubicBezTo>
                    <a:cubicBezTo>
                      <a:pt x="613" y="1108"/>
                      <a:pt x="613" y="1108"/>
                      <a:pt x="613" y="1108"/>
                    </a:cubicBezTo>
                    <a:cubicBezTo>
                      <a:pt x="643" y="1097"/>
                      <a:pt x="666" y="1070"/>
                      <a:pt x="671" y="1036"/>
                    </a:cubicBezTo>
                    <a:cubicBezTo>
                      <a:pt x="675" y="1003"/>
                      <a:pt x="690" y="967"/>
                      <a:pt x="704" y="933"/>
                    </a:cubicBezTo>
                    <a:cubicBezTo>
                      <a:pt x="719" y="899"/>
                      <a:pt x="737" y="864"/>
                      <a:pt x="759" y="829"/>
                    </a:cubicBezTo>
                    <a:cubicBezTo>
                      <a:pt x="773" y="806"/>
                      <a:pt x="789" y="785"/>
                      <a:pt x="805" y="764"/>
                    </a:cubicBezTo>
                    <a:cubicBezTo>
                      <a:pt x="832" y="727"/>
                      <a:pt x="861" y="688"/>
                      <a:pt x="881" y="642"/>
                    </a:cubicBezTo>
                    <a:cubicBezTo>
                      <a:pt x="904" y="586"/>
                      <a:pt x="917" y="524"/>
                      <a:pt x="917" y="462"/>
                    </a:cubicBezTo>
                    <a:cubicBezTo>
                      <a:pt x="917" y="339"/>
                      <a:pt x="869" y="224"/>
                      <a:pt x="782" y="137"/>
                    </a:cubicBezTo>
                    <a:cubicBezTo>
                      <a:pt x="744" y="100"/>
                      <a:pt x="701" y="69"/>
                      <a:pt x="653" y="47"/>
                    </a:cubicBezTo>
                    <a:cubicBezTo>
                      <a:pt x="652" y="46"/>
                      <a:pt x="650" y="46"/>
                      <a:pt x="648" y="45"/>
                    </a:cubicBezTo>
                    <a:cubicBezTo>
                      <a:pt x="579" y="13"/>
                      <a:pt x="501" y="0"/>
                      <a:pt x="426" y="5"/>
                    </a:cubicBezTo>
                    <a:cubicBezTo>
                      <a:pt x="412" y="6"/>
                      <a:pt x="398" y="8"/>
                      <a:pt x="384" y="10"/>
                    </a:cubicBezTo>
                    <a:cubicBezTo>
                      <a:pt x="384" y="10"/>
                      <a:pt x="384" y="10"/>
                      <a:pt x="383" y="10"/>
                    </a:cubicBezTo>
                    <a:cubicBezTo>
                      <a:pt x="383" y="10"/>
                      <a:pt x="383" y="10"/>
                      <a:pt x="383" y="10"/>
                    </a:cubicBezTo>
                    <a:cubicBezTo>
                      <a:pt x="167" y="46"/>
                      <a:pt x="1" y="235"/>
                      <a:pt x="0" y="461"/>
                    </a:cubicBezTo>
                    <a:cubicBezTo>
                      <a:pt x="0" y="590"/>
                      <a:pt x="54" y="674"/>
                      <a:pt x="120" y="765"/>
                    </a:cubicBezTo>
                    <a:cubicBezTo>
                      <a:pt x="178" y="844"/>
                      <a:pt x="239" y="939"/>
                      <a:pt x="247" y="1033"/>
                    </a:cubicBezTo>
                    <a:cubicBezTo>
                      <a:pt x="250" y="1067"/>
                      <a:pt x="273" y="1096"/>
                      <a:pt x="304" y="1108"/>
                    </a:cubicBezTo>
                    <a:cubicBezTo>
                      <a:pt x="304" y="1198"/>
                      <a:pt x="304" y="1198"/>
                      <a:pt x="304" y="1198"/>
                    </a:cubicBezTo>
                    <a:cubicBezTo>
                      <a:pt x="270" y="1198"/>
                      <a:pt x="270" y="1198"/>
                      <a:pt x="270" y="1198"/>
                    </a:cubicBezTo>
                    <a:moveTo>
                      <a:pt x="568" y="1198"/>
                    </a:moveTo>
                    <a:cubicBezTo>
                      <a:pt x="349" y="1198"/>
                      <a:pt x="349" y="1198"/>
                      <a:pt x="349" y="1198"/>
                    </a:cubicBezTo>
                    <a:cubicBezTo>
                      <a:pt x="349" y="1114"/>
                      <a:pt x="349" y="1114"/>
                      <a:pt x="349" y="1114"/>
                    </a:cubicBezTo>
                    <a:cubicBezTo>
                      <a:pt x="568" y="1114"/>
                      <a:pt x="568" y="1114"/>
                      <a:pt x="568" y="1114"/>
                    </a:cubicBezTo>
                    <a:lnTo>
                      <a:pt x="568" y="1198"/>
                    </a:lnTo>
                    <a:close/>
                    <a:moveTo>
                      <a:pt x="750" y="169"/>
                    </a:moveTo>
                    <a:cubicBezTo>
                      <a:pt x="829" y="247"/>
                      <a:pt x="872" y="351"/>
                      <a:pt x="872" y="462"/>
                    </a:cubicBezTo>
                    <a:cubicBezTo>
                      <a:pt x="872" y="518"/>
                      <a:pt x="861" y="574"/>
                      <a:pt x="839" y="624"/>
                    </a:cubicBezTo>
                    <a:cubicBezTo>
                      <a:pt x="822" y="666"/>
                      <a:pt x="796" y="701"/>
                      <a:pt x="769" y="737"/>
                    </a:cubicBezTo>
                    <a:cubicBezTo>
                      <a:pt x="753" y="759"/>
                      <a:pt x="736" y="781"/>
                      <a:pt x="721" y="805"/>
                    </a:cubicBezTo>
                    <a:cubicBezTo>
                      <a:pt x="698" y="842"/>
                      <a:pt x="678" y="879"/>
                      <a:pt x="663" y="916"/>
                    </a:cubicBezTo>
                    <a:cubicBezTo>
                      <a:pt x="647" y="953"/>
                      <a:pt x="631" y="992"/>
                      <a:pt x="626" y="1030"/>
                    </a:cubicBezTo>
                    <a:cubicBezTo>
                      <a:pt x="623" y="1052"/>
                      <a:pt x="604" y="1069"/>
                      <a:pt x="582" y="1069"/>
                    </a:cubicBezTo>
                    <a:cubicBezTo>
                      <a:pt x="546" y="1069"/>
                      <a:pt x="546" y="1069"/>
                      <a:pt x="546" y="1069"/>
                    </a:cubicBezTo>
                    <a:cubicBezTo>
                      <a:pt x="647" y="650"/>
                      <a:pt x="594" y="246"/>
                      <a:pt x="559" y="61"/>
                    </a:cubicBezTo>
                    <a:cubicBezTo>
                      <a:pt x="630" y="79"/>
                      <a:pt x="696" y="116"/>
                      <a:pt x="750" y="169"/>
                    </a:cubicBezTo>
                    <a:close/>
                    <a:moveTo>
                      <a:pt x="358" y="61"/>
                    </a:moveTo>
                    <a:cubicBezTo>
                      <a:pt x="352" y="93"/>
                      <a:pt x="345" y="134"/>
                      <a:pt x="338" y="183"/>
                    </a:cubicBezTo>
                    <a:cubicBezTo>
                      <a:pt x="337" y="195"/>
                      <a:pt x="345" y="206"/>
                      <a:pt x="358" y="208"/>
                    </a:cubicBezTo>
                    <a:cubicBezTo>
                      <a:pt x="370" y="210"/>
                      <a:pt x="381" y="201"/>
                      <a:pt x="383" y="189"/>
                    </a:cubicBezTo>
                    <a:cubicBezTo>
                      <a:pt x="391" y="132"/>
                      <a:pt x="399" y="85"/>
                      <a:pt x="406" y="52"/>
                    </a:cubicBezTo>
                    <a:cubicBezTo>
                      <a:pt x="406" y="52"/>
                      <a:pt x="406" y="52"/>
                      <a:pt x="407" y="52"/>
                    </a:cubicBezTo>
                    <a:cubicBezTo>
                      <a:pt x="414" y="51"/>
                      <a:pt x="422" y="50"/>
                      <a:pt x="430" y="50"/>
                    </a:cubicBezTo>
                    <a:cubicBezTo>
                      <a:pt x="430" y="50"/>
                      <a:pt x="431" y="50"/>
                      <a:pt x="431" y="50"/>
                    </a:cubicBezTo>
                    <a:cubicBezTo>
                      <a:pt x="440" y="49"/>
                      <a:pt x="447" y="49"/>
                      <a:pt x="456" y="49"/>
                    </a:cubicBezTo>
                    <a:cubicBezTo>
                      <a:pt x="465" y="49"/>
                      <a:pt x="475" y="49"/>
                      <a:pt x="485" y="50"/>
                    </a:cubicBezTo>
                    <a:cubicBezTo>
                      <a:pt x="494" y="50"/>
                      <a:pt x="502" y="51"/>
                      <a:pt x="511" y="52"/>
                    </a:cubicBezTo>
                    <a:cubicBezTo>
                      <a:pt x="546" y="226"/>
                      <a:pt x="606" y="641"/>
                      <a:pt x="500" y="1069"/>
                    </a:cubicBezTo>
                    <a:cubicBezTo>
                      <a:pt x="417" y="1069"/>
                      <a:pt x="417" y="1069"/>
                      <a:pt x="417" y="1069"/>
                    </a:cubicBezTo>
                    <a:cubicBezTo>
                      <a:pt x="344" y="774"/>
                      <a:pt x="352" y="484"/>
                      <a:pt x="371" y="292"/>
                    </a:cubicBezTo>
                    <a:cubicBezTo>
                      <a:pt x="372" y="280"/>
                      <a:pt x="363" y="269"/>
                      <a:pt x="351" y="267"/>
                    </a:cubicBezTo>
                    <a:cubicBezTo>
                      <a:pt x="338" y="266"/>
                      <a:pt x="327" y="275"/>
                      <a:pt x="326" y="287"/>
                    </a:cubicBezTo>
                    <a:cubicBezTo>
                      <a:pt x="307" y="481"/>
                      <a:pt x="300" y="771"/>
                      <a:pt x="371" y="1069"/>
                    </a:cubicBezTo>
                    <a:cubicBezTo>
                      <a:pt x="336" y="1069"/>
                      <a:pt x="336" y="1069"/>
                      <a:pt x="336" y="1069"/>
                    </a:cubicBezTo>
                    <a:cubicBezTo>
                      <a:pt x="313" y="1069"/>
                      <a:pt x="293" y="1051"/>
                      <a:pt x="291" y="1029"/>
                    </a:cubicBezTo>
                    <a:cubicBezTo>
                      <a:pt x="282" y="924"/>
                      <a:pt x="218" y="823"/>
                      <a:pt x="156" y="738"/>
                    </a:cubicBezTo>
                    <a:cubicBezTo>
                      <a:pt x="93" y="652"/>
                      <a:pt x="45" y="576"/>
                      <a:pt x="45" y="461"/>
                    </a:cubicBezTo>
                    <a:cubicBezTo>
                      <a:pt x="45" y="269"/>
                      <a:pt x="179" y="106"/>
                      <a:pt x="358" y="61"/>
                    </a:cubicBezTo>
                    <a:close/>
                  </a:path>
                </a:pathLst>
              </a:custGeom>
              <a:grpFill/>
              <a:ln>
                <a:solidFill>
                  <a:srgbClr val="2F75B5"/>
                </a:solidFill>
              </a:ln>
            </p:spPr>
            <p:txBody>
              <a:bodyPr vert="horz" wrap="square" lIns="91440" tIns="45720" rIns="91440" bIns="45720" numCol="1" anchor="t" anchorCtr="0" compatLnSpc="1">
                <a:prstTxWarp prst="textNoShape">
                  <a:avLst/>
                </a:prstTxWarp>
              </a:bodyPr>
              <a:lstStyle/>
              <a:p>
                <a:endParaRPr lang="fr-FR"/>
              </a:p>
            </p:txBody>
          </p:sp>
        </p:grpSp>
      </p:grpSp>
      <p:grpSp>
        <p:nvGrpSpPr>
          <p:cNvPr id="2" name="Groupe 1"/>
          <p:cNvGrpSpPr/>
          <p:nvPr/>
        </p:nvGrpSpPr>
        <p:grpSpPr>
          <a:xfrm>
            <a:off x="150380" y="1858730"/>
            <a:ext cx="8843781" cy="1433100"/>
            <a:chOff x="150380" y="1642706"/>
            <a:chExt cx="8843781" cy="1433100"/>
          </a:xfrm>
        </p:grpSpPr>
        <p:grpSp>
          <p:nvGrpSpPr>
            <p:cNvPr id="152" name="Groupe 151"/>
            <p:cNvGrpSpPr/>
            <p:nvPr/>
          </p:nvGrpSpPr>
          <p:grpSpPr>
            <a:xfrm>
              <a:off x="1403648" y="1833954"/>
              <a:ext cx="7590513" cy="1241852"/>
              <a:chOff x="251520" y="1905226"/>
              <a:chExt cx="7590513" cy="1241852"/>
            </a:xfrm>
          </p:grpSpPr>
          <p:grpSp>
            <p:nvGrpSpPr>
              <p:cNvPr id="142" name="Groupe 141"/>
              <p:cNvGrpSpPr/>
              <p:nvPr/>
            </p:nvGrpSpPr>
            <p:grpSpPr>
              <a:xfrm>
                <a:off x="251520" y="1905226"/>
                <a:ext cx="7590513" cy="1241852"/>
                <a:chOff x="223878" y="1833955"/>
                <a:chExt cx="7716883" cy="1241852"/>
              </a:xfrm>
            </p:grpSpPr>
            <p:sp>
              <p:nvSpPr>
                <p:cNvPr id="49" name="Rectangle à coins arrondis 48"/>
                <p:cNvSpPr/>
                <p:nvPr/>
              </p:nvSpPr>
              <p:spPr>
                <a:xfrm>
                  <a:off x="1595558" y="1851670"/>
                  <a:ext cx="1008000" cy="468000"/>
                </a:xfrm>
                <a:prstGeom prst="roundRect">
                  <a:avLst/>
                </a:prstGeom>
                <a:solidFill>
                  <a:srgbClr val="006AB2"/>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000" b="0" i="0" u="none" strike="noStrike" kern="0" cap="none" spc="0" normalizeH="0" baseline="0" noProof="0" dirty="0" smtClean="0">
                      <a:ln>
                        <a:noFill/>
                      </a:ln>
                      <a:solidFill>
                        <a:srgbClr val="FFFFFF"/>
                      </a:solidFill>
                      <a:effectLst/>
                      <a:uLnTx/>
                      <a:uFillTx/>
                      <a:latin typeface="Arial"/>
                      <a:ea typeface="+mn-ea"/>
                      <a:cs typeface="+mn-cs"/>
                    </a:rPr>
                    <a:t>Détection de l’identité</a:t>
                  </a:r>
                </a:p>
              </p:txBody>
            </p:sp>
            <p:sp>
              <p:nvSpPr>
                <p:cNvPr id="50" name="Rectangle à coins arrondis 49"/>
                <p:cNvSpPr/>
                <p:nvPr/>
              </p:nvSpPr>
              <p:spPr>
                <a:xfrm>
                  <a:off x="3551748" y="1851670"/>
                  <a:ext cx="1008000" cy="468000"/>
                </a:xfrm>
                <a:prstGeom prst="roundRect">
                  <a:avLst/>
                </a:prstGeom>
                <a:solidFill>
                  <a:srgbClr val="006AB2"/>
                </a:solidFill>
                <a:ln w="25400" cap="flat" cmpd="sng" algn="ctr">
                  <a:noFill/>
                  <a:prstDash val="solid"/>
                </a:ln>
                <a:effectLst/>
              </p:spPr>
              <p:txBody>
                <a:bodyPr rtlCol="0" anchor="ctr"/>
                <a:lstStyle/>
                <a:p>
                  <a:pPr algn="ctr" fontAlgn="auto">
                    <a:spcBef>
                      <a:spcPts val="0"/>
                    </a:spcBef>
                    <a:spcAft>
                      <a:spcPts val="0"/>
                    </a:spcAft>
                  </a:pPr>
                  <a:r>
                    <a:rPr lang="fr-FR" sz="1000" kern="0" dirty="0">
                      <a:solidFill>
                        <a:srgbClr val="FFFFFF"/>
                      </a:solidFill>
                      <a:latin typeface="Arial"/>
                      <a:ea typeface="+mn-ea"/>
                    </a:rPr>
                    <a:t>Récupération de l’INS</a:t>
                  </a:r>
                </a:p>
              </p:txBody>
            </p:sp>
            <p:sp>
              <p:nvSpPr>
                <p:cNvPr id="51" name="Rectangle à coins arrondis 50"/>
                <p:cNvSpPr/>
                <p:nvPr/>
              </p:nvSpPr>
              <p:spPr>
                <a:xfrm>
                  <a:off x="5507938" y="1849720"/>
                  <a:ext cx="1008000" cy="468000"/>
                </a:xfrm>
                <a:prstGeom prst="roundRect">
                  <a:avLst/>
                </a:prstGeom>
                <a:solidFill>
                  <a:srgbClr val="006AB2"/>
                </a:solidFill>
                <a:ln w="25400" cap="flat" cmpd="sng" algn="ctr">
                  <a:noFill/>
                  <a:prstDash val="solid"/>
                </a:ln>
                <a:effectLst/>
              </p:spPr>
              <p:txBody>
                <a:bodyPr rtlCol="0" anchor="ctr"/>
                <a:lstStyle/>
                <a:p>
                  <a:pPr algn="ctr" fontAlgn="auto">
                    <a:spcBef>
                      <a:spcPts val="0"/>
                    </a:spcBef>
                    <a:spcAft>
                      <a:spcPts val="0"/>
                    </a:spcAft>
                  </a:pPr>
                  <a:r>
                    <a:rPr lang="fr-FR" sz="1000" kern="0" dirty="0">
                      <a:solidFill>
                        <a:srgbClr val="FFFFFF"/>
                      </a:solidFill>
                      <a:latin typeface="Arial"/>
                      <a:ea typeface="+mn-ea"/>
                    </a:rPr>
                    <a:t>Envoi vers </a:t>
                  </a:r>
                  <a:r>
                    <a:rPr lang="fr-FR" sz="1000" kern="0" dirty="0" smtClean="0">
                      <a:solidFill>
                        <a:srgbClr val="FFFFFF"/>
                      </a:solidFill>
                      <a:latin typeface="Arial"/>
                      <a:ea typeface="+mn-ea"/>
                    </a:rPr>
                    <a:t>messagerie MES</a:t>
                  </a:r>
                  <a:endParaRPr lang="fr-FR" sz="1000" kern="0" dirty="0">
                    <a:solidFill>
                      <a:srgbClr val="FFFFFF"/>
                    </a:solidFill>
                    <a:latin typeface="Arial"/>
                    <a:ea typeface="+mn-ea"/>
                  </a:endParaRPr>
                </a:p>
              </p:txBody>
            </p:sp>
            <p:cxnSp>
              <p:nvCxnSpPr>
                <p:cNvPr id="56" name="Connecteur droit avec flèche 55"/>
                <p:cNvCxnSpPr>
                  <a:stCxn id="49" idx="2"/>
                  <a:endCxn id="61" idx="1"/>
                </p:cNvCxnSpPr>
                <p:nvPr/>
              </p:nvCxnSpPr>
              <p:spPr>
                <a:xfrm>
                  <a:off x="2099558" y="2319670"/>
                  <a:ext cx="339623" cy="338456"/>
                </a:xfrm>
                <a:prstGeom prst="straightConnector1">
                  <a:avLst/>
                </a:prstGeom>
                <a:noFill/>
                <a:ln w="38100" cap="flat" cmpd="sng" algn="ctr">
                  <a:solidFill>
                    <a:srgbClr val="FF0000"/>
                  </a:solidFill>
                  <a:prstDash val="solid"/>
                  <a:tailEnd type="triangle"/>
                </a:ln>
                <a:effectLst>
                  <a:outerShdw blurRad="40000" dist="23000" dir="5400000" rotWithShape="0">
                    <a:srgbClr val="000000">
                      <a:alpha val="35000"/>
                    </a:srgbClr>
                  </a:outerShdw>
                </a:effectLst>
              </p:spPr>
            </p:cxnSp>
            <p:pic>
              <p:nvPicPr>
                <p:cNvPr id="59" name="Image 58"/>
                <p:cNvPicPr>
                  <a:picLocks noChangeAspect="1"/>
                </p:cNvPicPr>
                <p:nvPr/>
              </p:nvPicPr>
              <p:blipFill>
                <a:blip r:embed="rId3"/>
                <a:stretch>
                  <a:fillRect/>
                </a:stretch>
              </p:blipFill>
              <p:spPr>
                <a:xfrm>
                  <a:off x="223878" y="1834625"/>
                  <a:ext cx="423490" cy="499530"/>
                </a:xfrm>
                <a:prstGeom prst="rect">
                  <a:avLst/>
                </a:prstGeom>
              </p:spPr>
            </p:pic>
            <p:grpSp>
              <p:nvGrpSpPr>
                <p:cNvPr id="102" name="Groupe 101"/>
                <p:cNvGrpSpPr/>
                <p:nvPr/>
              </p:nvGrpSpPr>
              <p:grpSpPr>
                <a:xfrm>
                  <a:off x="2439181" y="2427734"/>
                  <a:ext cx="476635" cy="460784"/>
                  <a:chOff x="2051720" y="2427734"/>
                  <a:chExt cx="476635" cy="460784"/>
                </a:xfrm>
              </p:grpSpPr>
              <p:pic>
                <p:nvPicPr>
                  <p:cNvPr id="61" name="Image 60"/>
                  <p:cNvPicPr>
                    <a:picLocks noChangeAspect="1"/>
                  </p:cNvPicPr>
                  <p:nvPr/>
                </p:nvPicPr>
                <p:blipFill>
                  <a:blip r:embed="rId3"/>
                  <a:stretch>
                    <a:fillRect/>
                  </a:stretch>
                </p:blipFill>
                <p:spPr>
                  <a:xfrm>
                    <a:off x="2051720" y="2427734"/>
                    <a:ext cx="476635" cy="460784"/>
                  </a:xfrm>
                  <a:prstGeom prst="rect">
                    <a:avLst/>
                  </a:prstGeom>
                </p:spPr>
              </p:pic>
              <p:sp>
                <p:nvSpPr>
                  <p:cNvPr id="63" name="Multiplication 62"/>
                  <p:cNvSpPr/>
                  <p:nvPr/>
                </p:nvSpPr>
                <p:spPr>
                  <a:xfrm>
                    <a:off x="2152802" y="2515532"/>
                    <a:ext cx="307603" cy="317037"/>
                  </a:xfrm>
                  <a:prstGeom prst="mathMultiply">
                    <a:avLst/>
                  </a:prstGeom>
                  <a:solidFill>
                    <a:srgbClr val="FF0000"/>
                  </a:solidFill>
                  <a:ln w="25400" cap="flat" cmpd="sng" algn="ctr">
                    <a:solidFill>
                      <a:srgbClr val="00009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000" b="0" i="0" u="none" strike="noStrike" kern="0" cap="none" spc="0" normalizeH="0" baseline="0" noProof="0" smtClean="0">
                      <a:ln>
                        <a:noFill/>
                      </a:ln>
                      <a:solidFill>
                        <a:srgbClr val="FFFFFF"/>
                      </a:solidFill>
                      <a:effectLst/>
                      <a:uLnTx/>
                      <a:uFillTx/>
                      <a:latin typeface="Arial"/>
                      <a:ea typeface="+mn-ea"/>
                      <a:cs typeface="+mn-cs"/>
                    </a:endParaRPr>
                  </a:p>
                </p:txBody>
              </p:sp>
            </p:grpSp>
            <p:sp>
              <p:nvSpPr>
                <p:cNvPr id="64" name="ZoneTexte 63"/>
                <p:cNvSpPr txBox="1"/>
                <p:nvPr/>
              </p:nvSpPr>
              <p:spPr>
                <a:xfrm>
                  <a:off x="6641282" y="2829585"/>
                  <a:ext cx="404627" cy="246221"/>
                </a:xfrm>
                <a:prstGeom prst="rect">
                  <a:avLst/>
                </a:prstGeom>
                <a:noFill/>
              </p:spPr>
              <p:txBody>
                <a:bodyPr wrap="square" rtlCol="0">
                  <a:spAutoFit/>
                </a:bodyPr>
                <a:lstStyle/>
                <a:p>
                  <a:pPr fontAlgn="auto">
                    <a:spcBef>
                      <a:spcPts val="0"/>
                    </a:spcBef>
                    <a:spcAft>
                      <a:spcPts val="0"/>
                    </a:spcAft>
                  </a:pPr>
                  <a:r>
                    <a:rPr lang="fr-FR" sz="1000" dirty="0">
                      <a:solidFill>
                        <a:srgbClr val="E1000F">
                          <a:lumMod val="50000"/>
                        </a:srgbClr>
                      </a:solidFill>
                      <a:latin typeface="Calibri" panose="020F0502020204030204" pitchFamily="34" charset="0"/>
                      <a:ea typeface="Verdana" panose="020B0604030504040204" pitchFamily="34" charset="0"/>
                      <a:cs typeface="Calibri" panose="020F0502020204030204" pitchFamily="34" charset="0"/>
                    </a:rPr>
                    <a:t>16</a:t>
                  </a:r>
                  <a:endParaRPr lang="fr-FR" sz="1000" dirty="0">
                    <a:solidFill>
                      <a:srgbClr val="000000"/>
                    </a:solidFill>
                    <a:latin typeface="Arial"/>
                    <a:ea typeface="+mn-ea"/>
                  </a:endParaRPr>
                </a:p>
              </p:txBody>
            </p:sp>
            <p:sp>
              <p:nvSpPr>
                <p:cNvPr id="65" name="ZoneTexte 64"/>
                <p:cNvSpPr txBox="1"/>
                <p:nvPr/>
              </p:nvSpPr>
              <p:spPr>
                <a:xfrm>
                  <a:off x="4537662" y="2829586"/>
                  <a:ext cx="394379" cy="246221"/>
                </a:xfrm>
                <a:prstGeom prst="rect">
                  <a:avLst/>
                </a:prstGeom>
                <a:noFill/>
              </p:spPr>
              <p:txBody>
                <a:bodyPr wrap="square" rtlCol="0">
                  <a:spAutoFit/>
                </a:bodyPr>
                <a:lstStyle/>
                <a:p>
                  <a:pPr fontAlgn="auto">
                    <a:spcBef>
                      <a:spcPts val="0"/>
                    </a:spcBef>
                    <a:spcAft>
                      <a:spcPts val="0"/>
                    </a:spcAft>
                  </a:pPr>
                  <a:r>
                    <a:rPr lang="fr-FR" sz="1000" dirty="0">
                      <a:solidFill>
                        <a:srgbClr val="E1000F">
                          <a:lumMod val="50000"/>
                        </a:srgbClr>
                      </a:solidFill>
                      <a:latin typeface="Calibri" panose="020F0502020204030204" pitchFamily="34" charset="0"/>
                      <a:ea typeface="Verdana" panose="020B0604030504040204" pitchFamily="34" charset="0"/>
                      <a:cs typeface="Calibri" panose="020F0502020204030204" pitchFamily="34" charset="0"/>
                    </a:rPr>
                    <a:t>19</a:t>
                  </a:r>
                  <a:endParaRPr lang="fr-FR" sz="1000" dirty="0">
                    <a:solidFill>
                      <a:srgbClr val="000000"/>
                    </a:solidFill>
                    <a:latin typeface="Arial"/>
                    <a:ea typeface="+mn-ea"/>
                  </a:endParaRPr>
                </a:p>
              </p:txBody>
            </p:sp>
            <p:sp>
              <p:nvSpPr>
                <p:cNvPr id="66" name="ZoneTexte 65"/>
                <p:cNvSpPr txBox="1"/>
                <p:nvPr/>
              </p:nvSpPr>
              <p:spPr>
                <a:xfrm>
                  <a:off x="2474050" y="2823148"/>
                  <a:ext cx="447671" cy="246221"/>
                </a:xfrm>
                <a:prstGeom prst="rect">
                  <a:avLst/>
                </a:prstGeom>
                <a:noFill/>
              </p:spPr>
              <p:txBody>
                <a:bodyPr wrap="square" rtlCol="0">
                  <a:spAutoFit/>
                </a:bodyPr>
                <a:lstStyle/>
                <a:p>
                  <a:pPr fontAlgn="auto">
                    <a:spcBef>
                      <a:spcPts val="0"/>
                    </a:spcBef>
                    <a:spcAft>
                      <a:spcPts val="0"/>
                    </a:spcAft>
                  </a:pPr>
                  <a:r>
                    <a:rPr lang="fr-FR" sz="1000" dirty="0">
                      <a:solidFill>
                        <a:srgbClr val="E1000F">
                          <a:lumMod val="50000"/>
                        </a:srgbClr>
                      </a:solidFill>
                      <a:latin typeface="Calibri" panose="020F0502020204030204" pitchFamily="34" charset="0"/>
                      <a:ea typeface="Verdana" panose="020B0604030504040204" pitchFamily="34" charset="0"/>
                      <a:cs typeface="Calibri" panose="020F0502020204030204" pitchFamily="34" charset="0"/>
                    </a:rPr>
                    <a:t>17</a:t>
                  </a:r>
                  <a:endParaRPr lang="fr-FR" sz="1000" dirty="0">
                    <a:solidFill>
                      <a:srgbClr val="000000"/>
                    </a:solidFill>
                    <a:latin typeface="Arial"/>
                    <a:ea typeface="+mn-ea"/>
                  </a:endParaRPr>
                </a:p>
              </p:txBody>
            </p:sp>
            <p:pic>
              <p:nvPicPr>
                <p:cNvPr id="95" name="Image 94"/>
                <p:cNvPicPr>
                  <a:picLocks noChangeAspect="1"/>
                </p:cNvPicPr>
                <p:nvPr/>
              </p:nvPicPr>
              <p:blipFill>
                <a:blip r:embed="rId3"/>
                <a:stretch>
                  <a:fillRect/>
                </a:stretch>
              </p:blipFill>
              <p:spPr>
                <a:xfrm>
                  <a:off x="7464127" y="1833955"/>
                  <a:ext cx="423490" cy="499530"/>
                </a:xfrm>
                <a:prstGeom prst="rect">
                  <a:avLst/>
                </a:prstGeom>
              </p:spPr>
            </p:pic>
            <p:cxnSp>
              <p:nvCxnSpPr>
                <p:cNvPr id="106" name="Connecteur droit avec flèche 105"/>
                <p:cNvCxnSpPr>
                  <a:stCxn id="50" idx="2"/>
                  <a:endCxn id="108" idx="1"/>
                </p:cNvCxnSpPr>
                <p:nvPr/>
              </p:nvCxnSpPr>
              <p:spPr>
                <a:xfrm>
                  <a:off x="4055748" y="2319670"/>
                  <a:ext cx="399657" cy="338456"/>
                </a:xfrm>
                <a:prstGeom prst="straightConnector1">
                  <a:avLst/>
                </a:prstGeom>
                <a:noFill/>
                <a:ln w="38100" cap="flat" cmpd="sng" algn="ctr">
                  <a:solidFill>
                    <a:srgbClr val="FF0000"/>
                  </a:solidFill>
                  <a:prstDash val="solid"/>
                  <a:tailEnd type="triangle"/>
                </a:ln>
                <a:effectLst>
                  <a:outerShdw blurRad="40000" dist="23000" dir="5400000" rotWithShape="0">
                    <a:srgbClr val="000000">
                      <a:alpha val="35000"/>
                    </a:srgbClr>
                  </a:outerShdw>
                </a:effectLst>
              </p:spPr>
            </p:cxnSp>
            <p:grpSp>
              <p:nvGrpSpPr>
                <p:cNvPr id="107" name="Groupe 106"/>
                <p:cNvGrpSpPr/>
                <p:nvPr/>
              </p:nvGrpSpPr>
              <p:grpSpPr>
                <a:xfrm>
                  <a:off x="4455405" y="2427734"/>
                  <a:ext cx="476635" cy="460784"/>
                  <a:chOff x="2051720" y="2427734"/>
                  <a:chExt cx="476635" cy="460784"/>
                </a:xfrm>
              </p:grpSpPr>
              <p:pic>
                <p:nvPicPr>
                  <p:cNvPr id="108" name="Image 107"/>
                  <p:cNvPicPr>
                    <a:picLocks noChangeAspect="1"/>
                  </p:cNvPicPr>
                  <p:nvPr/>
                </p:nvPicPr>
                <p:blipFill>
                  <a:blip r:embed="rId3"/>
                  <a:stretch>
                    <a:fillRect/>
                  </a:stretch>
                </p:blipFill>
                <p:spPr>
                  <a:xfrm>
                    <a:off x="2051720" y="2427734"/>
                    <a:ext cx="476635" cy="460784"/>
                  </a:xfrm>
                  <a:prstGeom prst="rect">
                    <a:avLst/>
                  </a:prstGeom>
                </p:spPr>
              </p:pic>
              <p:sp>
                <p:nvSpPr>
                  <p:cNvPr id="109" name="Multiplication 108"/>
                  <p:cNvSpPr/>
                  <p:nvPr/>
                </p:nvSpPr>
                <p:spPr>
                  <a:xfrm>
                    <a:off x="2152802" y="2515532"/>
                    <a:ext cx="307603" cy="317037"/>
                  </a:xfrm>
                  <a:prstGeom prst="mathMultiply">
                    <a:avLst/>
                  </a:prstGeom>
                  <a:solidFill>
                    <a:srgbClr val="FF0000"/>
                  </a:solidFill>
                  <a:ln w="25400" cap="flat" cmpd="sng" algn="ctr">
                    <a:solidFill>
                      <a:srgbClr val="00009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000" b="0" i="0" u="none" strike="noStrike" kern="0" cap="none" spc="0" normalizeH="0" baseline="0" noProof="0" smtClean="0">
                      <a:ln>
                        <a:noFill/>
                      </a:ln>
                      <a:solidFill>
                        <a:srgbClr val="FFFFFF"/>
                      </a:solidFill>
                      <a:effectLst/>
                      <a:uLnTx/>
                      <a:uFillTx/>
                      <a:latin typeface="Arial"/>
                      <a:ea typeface="+mn-ea"/>
                      <a:cs typeface="+mn-cs"/>
                    </a:endParaRPr>
                  </a:p>
                </p:txBody>
              </p:sp>
            </p:grpSp>
            <p:cxnSp>
              <p:nvCxnSpPr>
                <p:cNvPr id="122" name="Connecteur droit avec flèche 121"/>
                <p:cNvCxnSpPr>
                  <a:endCxn id="124" idx="1"/>
                </p:cNvCxnSpPr>
                <p:nvPr/>
              </p:nvCxnSpPr>
              <p:spPr>
                <a:xfrm>
                  <a:off x="6119618" y="2317720"/>
                  <a:ext cx="449657" cy="341518"/>
                </a:xfrm>
                <a:prstGeom prst="straightConnector1">
                  <a:avLst/>
                </a:prstGeom>
                <a:noFill/>
                <a:ln w="38100" cap="flat" cmpd="sng" algn="ctr">
                  <a:solidFill>
                    <a:srgbClr val="FF0000"/>
                  </a:solidFill>
                  <a:prstDash val="solid"/>
                  <a:tailEnd type="triangle"/>
                </a:ln>
                <a:effectLst>
                  <a:outerShdw blurRad="40000" dist="23000" dir="5400000" rotWithShape="0">
                    <a:srgbClr val="000000">
                      <a:alpha val="35000"/>
                    </a:srgbClr>
                  </a:outerShdw>
                </a:effectLst>
              </p:spPr>
            </p:cxnSp>
            <p:grpSp>
              <p:nvGrpSpPr>
                <p:cNvPr id="123" name="Groupe 122"/>
                <p:cNvGrpSpPr/>
                <p:nvPr/>
              </p:nvGrpSpPr>
              <p:grpSpPr>
                <a:xfrm>
                  <a:off x="6569275" y="2428846"/>
                  <a:ext cx="476635" cy="460784"/>
                  <a:chOff x="2051720" y="2427734"/>
                  <a:chExt cx="476635" cy="460784"/>
                </a:xfrm>
              </p:grpSpPr>
              <p:pic>
                <p:nvPicPr>
                  <p:cNvPr id="124" name="Image 123"/>
                  <p:cNvPicPr>
                    <a:picLocks noChangeAspect="1"/>
                  </p:cNvPicPr>
                  <p:nvPr/>
                </p:nvPicPr>
                <p:blipFill>
                  <a:blip r:embed="rId3"/>
                  <a:stretch>
                    <a:fillRect/>
                  </a:stretch>
                </p:blipFill>
                <p:spPr>
                  <a:xfrm>
                    <a:off x="2051720" y="2427734"/>
                    <a:ext cx="476635" cy="460784"/>
                  </a:xfrm>
                  <a:prstGeom prst="rect">
                    <a:avLst/>
                  </a:prstGeom>
                </p:spPr>
              </p:pic>
              <p:sp>
                <p:nvSpPr>
                  <p:cNvPr id="125" name="Multiplication 124"/>
                  <p:cNvSpPr/>
                  <p:nvPr/>
                </p:nvSpPr>
                <p:spPr>
                  <a:xfrm>
                    <a:off x="2152802" y="2515532"/>
                    <a:ext cx="307603" cy="317037"/>
                  </a:xfrm>
                  <a:prstGeom prst="mathMultiply">
                    <a:avLst/>
                  </a:prstGeom>
                  <a:solidFill>
                    <a:srgbClr val="FF0000"/>
                  </a:solidFill>
                  <a:ln w="25400" cap="flat" cmpd="sng" algn="ctr">
                    <a:solidFill>
                      <a:srgbClr val="000091">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000" b="0" i="0" u="none" strike="noStrike" kern="0" cap="none" spc="0" normalizeH="0" baseline="0" noProof="0" smtClean="0">
                      <a:ln>
                        <a:noFill/>
                      </a:ln>
                      <a:solidFill>
                        <a:srgbClr val="FFFFFF"/>
                      </a:solidFill>
                      <a:effectLst/>
                      <a:uLnTx/>
                      <a:uFillTx/>
                      <a:latin typeface="Arial"/>
                      <a:ea typeface="+mn-ea"/>
                      <a:cs typeface="+mn-cs"/>
                    </a:endParaRPr>
                  </a:p>
                </p:txBody>
              </p:sp>
            </p:grpSp>
            <p:sp>
              <p:nvSpPr>
                <p:cNvPr id="127" name="ZoneTexte 126"/>
                <p:cNvSpPr txBox="1"/>
                <p:nvPr/>
              </p:nvSpPr>
              <p:spPr>
                <a:xfrm>
                  <a:off x="238405" y="2283231"/>
                  <a:ext cx="438037" cy="246221"/>
                </a:xfrm>
                <a:prstGeom prst="rect">
                  <a:avLst/>
                </a:prstGeom>
                <a:noFill/>
              </p:spPr>
              <p:txBody>
                <a:bodyPr wrap="square" rtlCol="0">
                  <a:spAutoFit/>
                </a:bodyPr>
                <a:lstStyle/>
                <a:p>
                  <a:pPr fontAlgn="auto">
                    <a:spcBef>
                      <a:spcPts val="0"/>
                    </a:spcBef>
                    <a:spcAft>
                      <a:spcPts val="0"/>
                    </a:spcAft>
                  </a:pPr>
                  <a:r>
                    <a:rPr lang="fr-FR" sz="1000" dirty="0" smtClean="0">
                      <a:solidFill>
                        <a:srgbClr val="E1000F">
                          <a:lumMod val="50000"/>
                        </a:srgbClr>
                      </a:solidFill>
                      <a:latin typeface="Calibri" panose="020F0502020204030204" pitchFamily="34" charset="0"/>
                      <a:ea typeface="Verdana" panose="020B0604030504040204" pitchFamily="34" charset="0"/>
                      <a:cs typeface="Calibri" panose="020F0502020204030204" pitchFamily="34" charset="0"/>
                    </a:rPr>
                    <a:t>174</a:t>
                  </a:r>
                  <a:endParaRPr lang="fr-FR" sz="1000" dirty="0">
                    <a:solidFill>
                      <a:srgbClr val="000000"/>
                    </a:solidFill>
                    <a:latin typeface="Arial"/>
                    <a:ea typeface="+mn-ea"/>
                  </a:endParaRPr>
                </a:p>
              </p:txBody>
            </p:sp>
            <p:sp>
              <p:nvSpPr>
                <p:cNvPr id="128" name="ZoneTexte 127"/>
                <p:cNvSpPr txBox="1"/>
                <p:nvPr/>
              </p:nvSpPr>
              <p:spPr>
                <a:xfrm>
                  <a:off x="7481910" y="2253521"/>
                  <a:ext cx="458851" cy="246221"/>
                </a:xfrm>
                <a:prstGeom prst="rect">
                  <a:avLst/>
                </a:prstGeom>
                <a:noFill/>
              </p:spPr>
              <p:txBody>
                <a:bodyPr wrap="square" rtlCol="0">
                  <a:spAutoFit/>
                </a:bodyPr>
                <a:lstStyle/>
                <a:p>
                  <a:pPr fontAlgn="auto">
                    <a:spcBef>
                      <a:spcPts val="0"/>
                    </a:spcBef>
                    <a:spcAft>
                      <a:spcPts val="0"/>
                    </a:spcAft>
                  </a:pPr>
                  <a:r>
                    <a:rPr lang="fr-FR" sz="1000" dirty="0" smtClean="0">
                      <a:solidFill>
                        <a:srgbClr val="E1000F">
                          <a:lumMod val="50000"/>
                        </a:srgbClr>
                      </a:solidFill>
                      <a:latin typeface="Calibri" panose="020F0502020204030204" pitchFamily="34" charset="0"/>
                      <a:ea typeface="Verdana" panose="020B0604030504040204" pitchFamily="34" charset="0"/>
                      <a:cs typeface="Calibri" panose="020F0502020204030204" pitchFamily="34" charset="0"/>
                    </a:rPr>
                    <a:t>122</a:t>
                  </a:r>
                  <a:endParaRPr lang="fr-FR" sz="1000" dirty="0">
                    <a:solidFill>
                      <a:srgbClr val="000000"/>
                    </a:solidFill>
                    <a:latin typeface="Arial"/>
                    <a:ea typeface="+mn-ea"/>
                  </a:endParaRPr>
                </a:p>
              </p:txBody>
            </p:sp>
            <p:cxnSp>
              <p:nvCxnSpPr>
                <p:cNvPr id="132" name="Connecteur droit avec flèche 131"/>
                <p:cNvCxnSpPr>
                  <a:stCxn id="59" idx="3"/>
                  <a:endCxn id="49" idx="1"/>
                </p:cNvCxnSpPr>
                <p:nvPr/>
              </p:nvCxnSpPr>
              <p:spPr>
                <a:xfrm>
                  <a:off x="647368" y="2084390"/>
                  <a:ext cx="948190" cy="1280"/>
                </a:xfrm>
                <a:prstGeom prst="straightConnector1">
                  <a:avLst/>
                </a:prstGeom>
                <a:ln w="28575">
                  <a:solidFill>
                    <a:srgbClr val="E73083"/>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Connecteur droit avec flèche 132"/>
                <p:cNvCxnSpPr>
                  <a:stCxn id="49" idx="3"/>
                  <a:endCxn id="50" idx="1"/>
                </p:cNvCxnSpPr>
                <p:nvPr/>
              </p:nvCxnSpPr>
              <p:spPr>
                <a:xfrm>
                  <a:off x="2603558" y="2085670"/>
                  <a:ext cx="948190" cy="0"/>
                </a:xfrm>
                <a:prstGeom prst="straightConnector1">
                  <a:avLst/>
                </a:prstGeom>
                <a:ln w="28575">
                  <a:solidFill>
                    <a:srgbClr val="E73083"/>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Connecteur droit avec flèche 135"/>
                <p:cNvCxnSpPr>
                  <a:stCxn id="50" idx="3"/>
                  <a:endCxn id="51" idx="1"/>
                </p:cNvCxnSpPr>
                <p:nvPr/>
              </p:nvCxnSpPr>
              <p:spPr>
                <a:xfrm flipV="1">
                  <a:off x="4559748" y="2083720"/>
                  <a:ext cx="948190" cy="1950"/>
                </a:xfrm>
                <a:prstGeom prst="straightConnector1">
                  <a:avLst/>
                </a:prstGeom>
                <a:ln w="28575">
                  <a:solidFill>
                    <a:srgbClr val="E73083"/>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Connecteur droit avec flèche 138"/>
                <p:cNvCxnSpPr>
                  <a:stCxn id="51" idx="3"/>
                  <a:endCxn id="95" idx="1"/>
                </p:cNvCxnSpPr>
                <p:nvPr/>
              </p:nvCxnSpPr>
              <p:spPr>
                <a:xfrm>
                  <a:off x="6515938" y="2083720"/>
                  <a:ext cx="948189" cy="0"/>
                </a:xfrm>
                <a:prstGeom prst="straightConnector1">
                  <a:avLst/>
                </a:prstGeom>
                <a:ln w="28575">
                  <a:solidFill>
                    <a:srgbClr val="E73083"/>
                  </a:solidFill>
                  <a:tailEnd type="triangle"/>
                </a:ln>
              </p:spPr>
              <p:style>
                <a:lnRef idx="1">
                  <a:schemeClr val="accent1"/>
                </a:lnRef>
                <a:fillRef idx="0">
                  <a:schemeClr val="accent1"/>
                </a:fillRef>
                <a:effectRef idx="0">
                  <a:schemeClr val="accent1"/>
                </a:effectRef>
                <a:fontRef idx="minor">
                  <a:schemeClr val="tx1"/>
                </a:fontRef>
              </p:style>
            </p:cxnSp>
          </p:grpSp>
          <p:sp>
            <p:nvSpPr>
              <p:cNvPr id="143" name="Rectangle 142"/>
              <p:cNvSpPr/>
              <p:nvPr/>
            </p:nvSpPr>
            <p:spPr>
              <a:xfrm>
                <a:off x="7412241" y="1906633"/>
                <a:ext cx="350788" cy="665117"/>
              </a:xfrm>
              <a:prstGeom prst="rect">
                <a:avLst/>
              </a:prstGeom>
              <a:noFill/>
              <a:ln w="19050">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dirty="0" smtClean="0"/>
              </a:p>
            </p:txBody>
          </p:sp>
        </p:grpSp>
        <p:sp>
          <p:nvSpPr>
            <p:cNvPr id="164" name="Rectangle à coins arrondis 163"/>
            <p:cNvSpPr/>
            <p:nvPr/>
          </p:nvSpPr>
          <p:spPr>
            <a:xfrm>
              <a:off x="150380" y="1642706"/>
              <a:ext cx="1222879" cy="989193"/>
            </a:xfrm>
            <a:prstGeom prst="roundRect">
              <a:avLst/>
            </a:prstGeom>
            <a:solidFill>
              <a:srgbClr val="006AB2"/>
            </a:solidFill>
            <a:ln w="25400" cap="flat" cmpd="sng" algn="ctr">
              <a:noFill/>
              <a:prstDash val="solid"/>
            </a:ln>
            <a:effectLst/>
          </p:spPr>
          <p:txBody>
            <a:bodyPr rtlCol="0" anchor="ctr"/>
            <a:lstStyle/>
            <a:p>
              <a:r>
                <a:rPr lang="fr-FR" sz="900" dirty="0">
                  <a:solidFill>
                    <a:schemeClr val="bg1"/>
                  </a:solidFill>
                </a:rPr>
                <a:t>CR générés par les sages-femmes </a:t>
              </a:r>
            </a:p>
            <a:p>
              <a:r>
                <a:rPr lang="fr-FR" sz="900" dirty="0">
                  <a:solidFill>
                    <a:schemeClr val="bg1"/>
                  </a:solidFill>
                </a:rPr>
                <a:t>CR validé et envoyé par le secrétariat médical</a:t>
              </a:r>
            </a:p>
          </p:txBody>
        </p:sp>
      </p:grpSp>
      <p:sp>
        <p:nvSpPr>
          <p:cNvPr id="52" name="Rectangle à coins arrondis 51"/>
          <p:cNvSpPr/>
          <p:nvPr/>
        </p:nvSpPr>
        <p:spPr>
          <a:xfrm>
            <a:off x="251520" y="1068230"/>
            <a:ext cx="1248437" cy="637156"/>
          </a:xfrm>
          <a:prstGeom prst="roundRect">
            <a:avLst/>
          </a:prstGeom>
          <a:noFill/>
          <a:ln>
            <a:solidFill>
              <a:srgbClr val="E730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rgbClr val="E73083"/>
                </a:solidFill>
              </a:rPr>
              <a:t>Consultation</a:t>
            </a:r>
          </a:p>
        </p:txBody>
      </p:sp>
      <p:sp>
        <p:nvSpPr>
          <p:cNvPr id="53" name="ZoneTexte 52"/>
          <p:cNvSpPr txBox="1"/>
          <p:nvPr/>
        </p:nvSpPr>
        <p:spPr>
          <a:xfrm>
            <a:off x="1619672" y="771550"/>
            <a:ext cx="1152128" cy="180000"/>
          </a:xfrm>
          <a:prstGeom prst="rect">
            <a:avLst/>
          </a:prstGeom>
          <a:noFill/>
        </p:spPr>
        <p:txBody>
          <a:bodyPr wrap="square" lIns="72000" tIns="108000" rIns="72000" bIns="108000" rtlCol="0" anchor="ctr" anchorCtr="0">
            <a:noAutofit/>
          </a:bodyPr>
          <a:lstStyle/>
          <a:p>
            <a:pPr algn="ctr"/>
            <a:r>
              <a:rPr lang="fr-FR" sz="900" b="1" dirty="0" smtClean="0"/>
              <a:t>Parcours</a:t>
            </a:r>
          </a:p>
        </p:txBody>
      </p:sp>
      <p:sp>
        <p:nvSpPr>
          <p:cNvPr id="54" name="ZoneTexte 53"/>
          <p:cNvSpPr txBox="1"/>
          <p:nvPr/>
        </p:nvSpPr>
        <p:spPr>
          <a:xfrm>
            <a:off x="2915816" y="771550"/>
            <a:ext cx="1656184" cy="180000"/>
          </a:xfrm>
          <a:prstGeom prst="rect">
            <a:avLst/>
          </a:prstGeom>
          <a:noFill/>
        </p:spPr>
        <p:txBody>
          <a:bodyPr wrap="square" lIns="72000" tIns="108000" rIns="72000" bIns="108000" rtlCol="0" anchor="ctr" anchorCtr="0">
            <a:noAutofit/>
          </a:bodyPr>
          <a:lstStyle/>
          <a:p>
            <a:pPr algn="ctr"/>
            <a:r>
              <a:rPr lang="fr-FR" sz="900" b="1" dirty="0" smtClean="0"/>
              <a:t>Etapes du parcours</a:t>
            </a:r>
          </a:p>
        </p:txBody>
      </p:sp>
      <p:sp>
        <p:nvSpPr>
          <p:cNvPr id="55" name="ZoneTexte 54"/>
          <p:cNvSpPr txBox="1"/>
          <p:nvPr/>
        </p:nvSpPr>
        <p:spPr>
          <a:xfrm>
            <a:off x="4674074" y="771550"/>
            <a:ext cx="4290414" cy="180000"/>
          </a:xfrm>
          <a:prstGeom prst="rect">
            <a:avLst/>
          </a:prstGeom>
          <a:noFill/>
        </p:spPr>
        <p:txBody>
          <a:bodyPr wrap="square" lIns="72000" tIns="108000" rIns="72000" bIns="108000" rtlCol="0" anchor="ctr" anchorCtr="0">
            <a:noAutofit/>
          </a:bodyPr>
          <a:lstStyle/>
          <a:p>
            <a:pPr algn="ctr"/>
            <a:r>
              <a:rPr lang="fr-FR" sz="900" b="1" dirty="0" smtClean="0"/>
              <a:t>Cas d’usage</a:t>
            </a:r>
          </a:p>
        </p:txBody>
      </p:sp>
      <p:sp>
        <p:nvSpPr>
          <p:cNvPr id="57" name="ZoneTexte 56"/>
          <p:cNvSpPr txBox="1"/>
          <p:nvPr/>
        </p:nvSpPr>
        <p:spPr>
          <a:xfrm>
            <a:off x="251520" y="771550"/>
            <a:ext cx="1248436" cy="180000"/>
          </a:xfrm>
          <a:prstGeom prst="rect">
            <a:avLst/>
          </a:prstGeom>
          <a:noFill/>
        </p:spPr>
        <p:txBody>
          <a:bodyPr wrap="square" lIns="72000" tIns="108000" rIns="72000" bIns="108000" rtlCol="0" anchor="ctr" anchorCtr="0">
            <a:noAutofit/>
          </a:bodyPr>
          <a:lstStyle/>
          <a:p>
            <a:pPr algn="ctr"/>
            <a:r>
              <a:rPr lang="fr-FR" sz="900" b="1" dirty="0" smtClean="0"/>
              <a:t>Type de parcours</a:t>
            </a:r>
          </a:p>
        </p:txBody>
      </p:sp>
      <p:sp>
        <p:nvSpPr>
          <p:cNvPr id="3" name="Titre 2"/>
          <p:cNvSpPr>
            <a:spLocks noGrp="1"/>
          </p:cNvSpPr>
          <p:nvPr>
            <p:ph type="title"/>
          </p:nvPr>
        </p:nvSpPr>
        <p:spPr/>
        <p:txBody>
          <a:bodyPr>
            <a:normAutofit fontScale="90000"/>
          </a:bodyPr>
          <a:lstStyle/>
          <a:p>
            <a:r>
              <a:rPr lang="fr-FR" sz="2400" dirty="0"/>
              <a:t/>
            </a:r>
            <a:br>
              <a:rPr lang="fr-FR" sz="2400" dirty="0"/>
            </a:br>
            <a:r>
              <a:rPr lang="fr-FR" dirty="0" smtClean="0">
                <a:solidFill>
                  <a:schemeClr val="bg2">
                    <a:lumMod val="50000"/>
                  </a:schemeClr>
                </a:solidFill>
              </a:rPr>
              <a:t>Focus sur le parcours maternité en sortie d’hospitalisation</a:t>
            </a:r>
            <a:r>
              <a:rPr lang="fr-FR" dirty="0" smtClean="0"/>
              <a:t/>
            </a:r>
            <a:br>
              <a:rPr lang="fr-FR" dirty="0" smtClean="0"/>
            </a:br>
            <a:r>
              <a:rPr lang="fr-FR" sz="1800" dirty="0" smtClean="0"/>
              <a:t>Alimentation automatique du DMP - pas d’automatisation côté messagerie</a:t>
            </a:r>
            <a:endParaRPr lang="fr-FR" sz="1800" dirty="0"/>
          </a:p>
        </p:txBody>
      </p:sp>
    </p:spTree>
    <p:extLst>
      <p:ext uri="{BB962C8B-B14F-4D97-AF65-F5344CB8AC3E}">
        <p14:creationId xmlns:p14="http://schemas.microsoft.com/office/powerpoint/2010/main" val="674867752"/>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ANS_THEME STANDARD_V1.0">
  <a:themeElements>
    <a:clrScheme name="ASIP_COULEURS STANDARD_V1.0">
      <a:dk1>
        <a:sysClr val="windowText" lastClr="000000"/>
      </a:dk1>
      <a:lt1>
        <a:sysClr val="window" lastClr="FFFFFF"/>
      </a:lt1>
      <a:dk2>
        <a:srgbClr val="006AB2"/>
      </a:dk2>
      <a:lt2>
        <a:srgbClr val="C7C0BA"/>
      </a:lt2>
      <a:accent1>
        <a:srgbClr val="00A1E0"/>
      </a:accent1>
      <a:accent2>
        <a:srgbClr val="95C23D"/>
      </a:accent2>
      <a:accent3>
        <a:srgbClr val="F7D700"/>
      </a:accent3>
      <a:accent4>
        <a:srgbClr val="FF9900"/>
      </a:accent4>
      <a:accent5>
        <a:srgbClr val="E94190"/>
      </a:accent5>
      <a:accent6>
        <a:srgbClr val="B51621"/>
      </a:accent6>
      <a:hlink>
        <a:srgbClr val="00A1E0"/>
      </a:hlink>
      <a:folHlink>
        <a:srgbClr val="E2001A"/>
      </a:folHlink>
    </a:clrScheme>
    <a:fontScheme name="ASIP_POL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sz="18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108000" rIns="72000" bIns="108000" rtlCol="0" anchor="ctr" anchorCtr="0">
        <a:normAutofit/>
      </a:bodyPr>
      <a:lstStyle>
        <a:defPPr algn="ctr">
          <a:defRPr sz="1500" dirty="0" err="1" smtClean="0">
            <a:solidFill>
              <a:srgbClr val="575757"/>
            </a:solidFill>
          </a:defRPr>
        </a:defPPr>
      </a:lstStyle>
    </a:txDef>
  </a:objectDefaults>
  <a:extraClrSchemeLst/>
  <a:extLst>
    <a:ext uri="{05A4C25C-085E-4340-85A3-A5531E510DB2}">
      <thm15:themeFamily xmlns:thm15="http://schemas.microsoft.com/office/thememl/2012/main" name="ANS_MOD_STANDARD_POWERPOINT_V1.0.potx" id="{046AEC7F-5DB4-44B6-A50C-9FA15DF61FA5}" vid="{2AF0C4E7-F5AC-4D9E-94F0-C494F2C0CD47}"/>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6f014b7-0cbd-452f-bfb7-10a994571600">
      <Terms xmlns="http://schemas.microsoft.com/office/infopath/2007/PartnerControls"/>
    </lcf76f155ced4ddcb4097134ff3c332f>
    <TaxCatchAll xmlns="66dcfac2-5c65-49be-a0ef-c0b850e8778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B340E1D73485D43A6B517FE350E9216" ma:contentTypeVersion="15" ma:contentTypeDescription="Crée un document." ma:contentTypeScope="" ma:versionID="23d01a6c1e145dd2dc68780690ddf0d2">
  <xsd:schema xmlns:xsd="http://www.w3.org/2001/XMLSchema" xmlns:xs="http://www.w3.org/2001/XMLSchema" xmlns:p="http://schemas.microsoft.com/office/2006/metadata/properties" xmlns:ns2="96f014b7-0cbd-452f-bfb7-10a994571600" xmlns:ns3="66dcfac2-5c65-49be-a0ef-c0b850e87785" targetNamespace="http://schemas.microsoft.com/office/2006/metadata/properties" ma:root="true" ma:fieldsID="6e0194ffb6b93309d4c5a8a84ffe0a7a" ns2:_="" ns3:_="">
    <xsd:import namespace="96f014b7-0cbd-452f-bfb7-10a994571600"/>
    <xsd:import namespace="66dcfac2-5c65-49be-a0ef-c0b850e8778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f014b7-0cbd-452f-bfb7-10a9945716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c4480557-28ee-4200-b705-f4b4ceb9c11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6dcfac2-5c65-49be-a0ef-c0b850e87785" elementFormDefault="qualified">
    <xsd:import namespace="http://schemas.microsoft.com/office/2006/documentManagement/types"/>
    <xsd:import namespace="http://schemas.microsoft.com/office/infopath/2007/PartnerControls"/>
    <xsd:element name="SharedWithUsers" ma:index="17"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Partagé avec détails" ma:internalName="SharedWithDetails" ma:readOnly="true">
      <xsd:simpleType>
        <xsd:restriction base="dms:Note">
          <xsd:maxLength value="255"/>
        </xsd:restriction>
      </xsd:simpleType>
    </xsd:element>
    <xsd:element name="TaxCatchAll" ma:index="21" nillable="true" ma:displayName="Taxonomy Catch All Column" ma:hidden="true" ma:list="{82277901-10fd-4065-ac1f-7ccc29508f16}" ma:internalName="TaxCatchAll" ma:showField="CatchAllData" ma:web="66dcfac2-5c65-49be-a0ef-c0b850e8778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1E22D2-2D61-4D21-97ED-E6ED468084F0}">
  <ds:schemaRefs>
    <ds:schemaRef ds:uri="http://schemas.microsoft.com/sharepoint/v3/contenttype/forms"/>
  </ds:schemaRefs>
</ds:datastoreItem>
</file>

<file path=customXml/itemProps2.xml><?xml version="1.0" encoding="utf-8"?>
<ds:datastoreItem xmlns:ds="http://schemas.openxmlformats.org/officeDocument/2006/customXml" ds:itemID="{1D89BEDA-FE69-4520-AED4-FA3D8DAB4017}">
  <ds:schemaRefs>
    <ds:schemaRef ds:uri="http://purl.org/dc/elements/1.1/"/>
    <ds:schemaRef ds:uri="http://schemas.microsoft.com/office/2006/metadata/properties"/>
    <ds:schemaRef ds:uri="66dcfac2-5c65-49be-a0ef-c0b850e87785"/>
    <ds:schemaRef ds:uri="http://purl.org/dc/terms/"/>
    <ds:schemaRef ds:uri="http://schemas.openxmlformats.org/package/2006/metadata/core-properties"/>
    <ds:schemaRef ds:uri="http://schemas.microsoft.com/office/2006/documentManagement/types"/>
    <ds:schemaRef ds:uri="96f014b7-0cbd-452f-bfb7-10a994571600"/>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E4795547-561E-456E-AEB9-602125C609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f014b7-0cbd-452f-bfb7-10a994571600"/>
    <ds:schemaRef ds:uri="66dcfac2-5c65-49be-a0ef-c0b850e877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ANS_MOD_STANDARD_POWERPOINT</Template>
  <TotalTime>22389</TotalTime>
  <Words>3191</Words>
  <Application>Microsoft Office PowerPoint</Application>
  <PresentationFormat>Affichage à l'écran (16:9)</PresentationFormat>
  <Paragraphs>368</Paragraphs>
  <Slides>20</Slides>
  <Notes>6</Notes>
  <HiddenSlides>2</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20</vt:i4>
      </vt:variant>
    </vt:vector>
  </HeadingPairs>
  <TitlesOfParts>
    <vt:vector size="29" baseType="lpstr">
      <vt:lpstr>Arial</vt:lpstr>
      <vt:lpstr>Calibri</vt:lpstr>
      <vt:lpstr>Courier New</vt:lpstr>
      <vt:lpstr>Geneva</vt:lpstr>
      <vt:lpstr>Verdana</vt:lpstr>
      <vt:lpstr>Webdings</vt:lpstr>
      <vt:lpstr>Wingdings</vt:lpstr>
      <vt:lpstr>Wingdings 3</vt:lpstr>
      <vt:lpstr>ANS_THEME STANDARD_V1.0</vt:lpstr>
      <vt:lpstr>Retour d’expérience des établissements pilotes</vt:lpstr>
      <vt:lpstr>Présentation PowerPoint</vt:lpstr>
      <vt:lpstr>1. Rappel du contexte de l’expérimentation</vt:lpstr>
      <vt:lpstr> Calendrier général de déploiement</vt:lpstr>
      <vt:lpstr>Objectifs et périmètre de l’expérimentation</vt:lpstr>
      <vt:lpstr>2. Retours sur les parcours et cas d’usages expérimentés </vt:lpstr>
      <vt:lpstr>Les principaux cas d’usages expérimentés</vt:lpstr>
      <vt:lpstr>Focus sur le parcours urgences – service administratif Alimentation automatique DMP – d’automatisation côté messagerie</vt:lpstr>
      <vt:lpstr> Focus sur le parcours maternité en sortie d’hospitalisation Alimentation automatique du DMP - pas d’automatisation côté messagerie</vt:lpstr>
      <vt:lpstr>Focus sur un parcours maternité multi étapes  Alimentation automatique du DMP; pas d’automatisation côté messagerie</vt:lpstr>
      <vt:lpstr>Focus sur un parcours cardiologie en préadmission  Pas d’alimentation du DMP – pas d’automatisation côté messagerie</vt:lpstr>
      <vt:lpstr>Focus sur un parcours SSR HDJ – Sortie d’hospitalisation  Capacité d’alimenter en Y de manière automatique</vt:lpstr>
      <vt:lpstr>3. Enseignements et recommandations issus de l’expérimentation</vt:lpstr>
      <vt:lpstr> Les enseignements transverses</vt:lpstr>
      <vt:lpstr> Quelle suite pour les ES pilotes 2021 ? </vt:lpstr>
      <vt:lpstr> Différences de maturités techniques entre les ES </vt:lpstr>
      <vt:lpstr>Recommandations en fonction de la maturité technique des ES</vt:lpstr>
      <vt:lpstr>Annexes</vt:lpstr>
      <vt:lpstr>Le rôle des acteurs nationaux</vt:lpstr>
      <vt:lpstr>Le dispositif d’accompagnement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Cécile JEANCLOS (EXT)</dc:creator>
  <cp:lastModifiedBy>PERNIN Maylis</cp:lastModifiedBy>
  <cp:revision>478</cp:revision>
  <cp:lastPrinted>2018-03-02T11:16:01Z</cp:lastPrinted>
  <dcterms:created xsi:type="dcterms:W3CDTF">2020-02-24T08:45:31Z</dcterms:created>
  <dcterms:modified xsi:type="dcterms:W3CDTF">2022-06-23T14:05:15Z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itre">
    <vt:lpwstr>Titre du document</vt:lpwstr>
  </property>
  <property fmtid="{D5CDD505-2E9C-101B-9397-08002B2CF9AE}" pid="3" name="_Sous-titre">
    <vt:lpwstr>Sous-titre</vt:lpwstr>
  </property>
  <property fmtid="{D5CDD505-2E9C-101B-9397-08002B2CF9AE}" pid="4" name="_Projet">
    <vt:lpwstr>Nom du projet</vt:lpwstr>
  </property>
  <property fmtid="{D5CDD505-2E9C-101B-9397-08002B2CF9AE}" pid="5" name="_Direction">
    <vt:lpwstr>Nom du pôle/direction</vt:lpwstr>
  </property>
  <property fmtid="{D5CDD505-2E9C-101B-9397-08002B2CF9AE}" pid="6" name="_Version">
    <vt:lpwstr>V0.1</vt:lpwstr>
  </property>
  <property fmtid="{D5CDD505-2E9C-101B-9397-08002B2CF9AE}" pid="7" name="_Statut">
    <vt:lpwstr>En cours</vt:lpwstr>
  </property>
  <property fmtid="{D5CDD505-2E9C-101B-9397-08002B2CF9AE}" pid="8" name="_Classification">
    <vt:lpwstr>Restreinte</vt:lpwstr>
  </property>
  <property fmtid="{D5CDD505-2E9C-101B-9397-08002B2CF9AE}" pid="9" name="*Choix Statut">
    <vt:lpwstr>En cours / En validation / Validé</vt:lpwstr>
  </property>
  <property fmtid="{D5CDD505-2E9C-101B-9397-08002B2CF9AE}" pid="10" name="*Choix classification">
    <vt:lpwstr>Publique / Interne / Restreinte / Confidentielle</vt:lpwstr>
  </property>
  <property fmtid="{D5CDD505-2E9C-101B-9397-08002B2CF9AE}" pid="11" name="MSIP_Label_5af1dbbe-1e64-4437-b4ae-0c846e98b90b_Enabled">
    <vt:lpwstr>true</vt:lpwstr>
  </property>
  <property fmtid="{D5CDD505-2E9C-101B-9397-08002B2CF9AE}" pid="12" name="MSIP_Label_5af1dbbe-1e64-4437-b4ae-0c846e98b90b_SetDate">
    <vt:lpwstr>2021-10-22T12:56:49Z</vt:lpwstr>
  </property>
  <property fmtid="{D5CDD505-2E9C-101B-9397-08002B2CF9AE}" pid="13" name="MSIP_Label_5af1dbbe-1e64-4437-b4ae-0c846e98b90b_Method">
    <vt:lpwstr>Privileged</vt:lpwstr>
  </property>
  <property fmtid="{D5CDD505-2E9C-101B-9397-08002B2CF9AE}" pid="14" name="MSIP_Label_5af1dbbe-1e64-4437-b4ae-0c846e98b90b_Name">
    <vt:lpwstr>EXTERNE</vt:lpwstr>
  </property>
  <property fmtid="{D5CDD505-2E9C-101B-9397-08002B2CF9AE}" pid="15" name="MSIP_Label_5af1dbbe-1e64-4437-b4ae-0c846e98b90b_SiteId">
    <vt:lpwstr>8b87af7d-8647-4dc7-8df4-5f69a2011bb5</vt:lpwstr>
  </property>
  <property fmtid="{D5CDD505-2E9C-101B-9397-08002B2CF9AE}" pid="16" name="MSIP_Label_5af1dbbe-1e64-4437-b4ae-0c846e98b90b_ActionId">
    <vt:lpwstr>de885d78-28ba-4f28-ad51-6186cac2683a</vt:lpwstr>
  </property>
  <property fmtid="{D5CDD505-2E9C-101B-9397-08002B2CF9AE}" pid="17" name="MSIP_Label_5af1dbbe-1e64-4437-b4ae-0c846e98b90b_ContentBits">
    <vt:lpwstr>0</vt:lpwstr>
  </property>
  <property fmtid="{D5CDD505-2E9C-101B-9397-08002B2CF9AE}" pid="18" name="ContentTypeId">
    <vt:lpwstr>0x0101001B340E1D73485D43A6B517FE350E9216</vt:lpwstr>
  </property>
</Properties>
</file>