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4"/>
    <p:sldMasterId id="2147483712" r:id="rId5"/>
  </p:sldMasterIdLst>
  <p:notesMasterIdLst>
    <p:notesMasterId r:id="rId60"/>
  </p:notesMasterIdLst>
  <p:handoutMasterIdLst>
    <p:handoutMasterId r:id="rId61"/>
  </p:handoutMasterIdLst>
  <p:sldIdLst>
    <p:sldId id="1467" r:id="rId6"/>
    <p:sldId id="493" r:id="rId7"/>
    <p:sldId id="1059" r:id="rId8"/>
    <p:sldId id="1508" r:id="rId9"/>
    <p:sldId id="1506" r:id="rId10"/>
    <p:sldId id="1520" r:id="rId11"/>
    <p:sldId id="1523" r:id="rId12"/>
    <p:sldId id="1525" r:id="rId13"/>
    <p:sldId id="1510" r:id="rId14"/>
    <p:sldId id="1532" r:id="rId15"/>
    <p:sldId id="1473" r:id="rId16"/>
    <p:sldId id="1507" r:id="rId17"/>
    <p:sldId id="1521" r:id="rId18"/>
    <p:sldId id="1469" r:id="rId19"/>
    <p:sldId id="1474" r:id="rId20"/>
    <p:sldId id="1470" r:id="rId21"/>
    <p:sldId id="1471" r:id="rId22"/>
    <p:sldId id="1475" r:id="rId23"/>
    <p:sldId id="1476" r:id="rId24"/>
    <p:sldId id="1477" r:id="rId25"/>
    <p:sldId id="1478" r:id="rId26"/>
    <p:sldId id="1479" r:id="rId27"/>
    <p:sldId id="1480" r:id="rId28"/>
    <p:sldId id="1498" r:id="rId29"/>
    <p:sldId id="1481" r:id="rId30"/>
    <p:sldId id="1482" r:id="rId31"/>
    <p:sldId id="1483" r:id="rId32"/>
    <p:sldId id="1518" r:id="rId33"/>
    <p:sldId id="1516" r:id="rId34"/>
    <p:sldId id="1485" r:id="rId35"/>
    <p:sldId id="1486" r:id="rId36"/>
    <p:sldId id="1487" r:id="rId37"/>
    <p:sldId id="1490" r:id="rId38"/>
    <p:sldId id="1495" r:id="rId39"/>
    <p:sldId id="1496" r:id="rId40"/>
    <p:sldId id="1497" r:id="rId41"/>
    <p:sldId id="1493" r:id="rId42"/>
    <p:sldId id="1499" r:id="rId43"/>
    <p:sldId id="1500" r:id="rId44"/>
    <p:sldId id="1501" r:id="rId45"/>
    <p:sldId id="1502" r:id="rId46"/>
    <p:sldId id="1488" r:id="rId47"/>
    <p:sldId id="1503" r:id="rId48"/>
    <p:sldId id="1504" r:id="rId49"/>
    <p:sldId id="1492" r:id="rId50"/>
    <p:sldId id="1513" r:id="rId51"/>
    <p:sldId id="1511" r:id="rId52"/>
    <p:sldId id="1491" r:id="rId53"/>
    <p:sldId id="1530" r:id="rId54"/>
    <p:sldId id="1531" r:id="rId55"/>
    <p:sldId id="1526" r:id="rId56"/>
    <p:sldId id="1527" r:id="rId57"/>
    <p:sldId id="1528" r:id="rId58"/>
    <p:sldId id="365" r:id="rId59"/>
  </p:sldIdLst>
  <p:sldSz cx="9144000" cy="5143500" type="screen16x9"/>
  <p:notesSz cx="6799263" cy="9929813"/>
  <p:defaultTextStyle>
    <a:defPPr>
      <a:defRPr lang="fr-FR"/>
    </a:defPPr>
    <a:lvl1pPr algn="l" rtl="0" fontAlgn="base">
      <a:spcBef>
        <a:spcPct val="0"/>
      </a:spcBef>
      <a:spcAft>
        <a:spcPct val="0"/>
      </a:spcAft>
      <a:defRPr sz="2400" kern="1200">
        <a:solidFill>
          <a:schemeClr val="tx1"/>
        </a:solidFill>
        <a:latin typeface="Arial" charset="0"/>
        <a:ea typeface="Geneva" charset="-128"/>
        <a:cs typeface="+mn-cs"/>
      </a:defRPr>
    </a:lvl1pPr>
    <a:lvl2pPr marL="457200" algn="l" rtl="0" fontAlgn="base">
      <a:spcBef>
        <a:spcPct val="0"/>
      </a:spcBef>
      <a:spcAft>
        <a:spcPct val="0"/>
      </a:spcAft>
      <a:defRPr sz="2400" kern="1200">
        <a:solidFill>
          <a:schemeClr val="tx1"/>
        </a:solidFill>
        <a:latin typeface="Arial" charset="0"/>
        <a:ea typeface="Geneva" charset="-128"/>
        <a:cs typeface="+mn-cs"/>
      </a:defRPr>
    </a:lvl2pPr>
    <a:lvl3pPr marL="914400" algn="l" rtl="0" fontAlgn="base">
      <a:spcBef>
        <a:spcPct val="0"/>
      </a:spcBef>
      <a:spcAft>
        <a:spcPct val="0"/>
      </a:spcAft>
      <a:defRPr sz="2400" kern="1200">
        <a:solidFill>
          <a:schemeClr val="tx1"/>
        </a:solidFill>
        <a:latin typeface="Arial" charset="0"/>
        <a:ea typeface="Geneva" charset="-128"/>
        <a:cs typeface="+mn-cs"/>
      </a:defRPr>
    </a:lvl3pPr>
    <a:lvl4pPr marL="1371600" algn="l" rtl="0" fontAlgn="base">
      <a:spcBef>
        <a:spcPct val="0"/>
      </a:spcBef>
      <a:spcAft>
        <a:spcPct val="0"/>
      </a:spcAft>
      <a:defRPr sz="2400" kern="1200">
        <a:solidFill>
          <a:schemeClr val="tx1"/>
        </a:solidFill>
        <a:latin typeface="Arial" charset="0"/>
        <a:ea typeface="Geneva" charset="-128"/>
        <a:cs typeface="+mn-cs"/>
      </a:defRPr>
    </a:lvl4pPr>
    <a:lvl5pPr marL="1828800" algn="l" rtl="0" fontAlgn="base">
      <a:spcBef>
        <a:spcPct val="0"/>
      </a:spcBef>
      <a:spcAft>
        <a:spcPct val="0"/>
      </a:spcAft>
      <a:defRPr sz="2400" kern="1200">
        <a:solidFill>
          <a:schemeClr val="tx1"/>
        </a:solidFill>
        <a:latin typeface="Arial" charset="0"/>
        <a:ea typeface="Geneva" charset="-128"/>
        <a:cs typeface="+mn-cs"/>
      </a:defRPr>
    </a:lvl5pPr>
    <a:lvl6pPr marL="2286000" algn="l" defTabSz="914400" rtl="0" eaLnBrk="1" latinLnBrk="0" hangingPunct="1">
      <a:defRPr sz="2400" kern="1200">
        <a:solidFill>
          <a:schemeClr val="tx1"/>
        </a:solidFill>
        <a:latin typeface="Arial" charset="0"/>
        <a:ea typeface="Geneva" charset="-128"/>
        <a:cs typeface="+mn-cs"/>
      </a:defRPr>
    </a:lvl6pPr>
    <a:lvl7pPr marL="2743200" algn="l" defTabSz="914400" rtl="0" eaLnBrk="1" latinLnBrk="0" hangingPunct="1">
      <a:defRPr sz="2400" kern="1200">
        <a:solidFill>
          <a:schemeClr val="tx1"/>
        </a:solidFill>
        <a:latin typeface="Arial" charset="0"/>
        <a:ea typeface="Geneva" charset="-128"/>
        <a:cs typeface="+mn-cs"/>
      </a:defRPr>
    </a:lvl7pPr>
    <a:lvl8pPr marL="3200400" algn="l" defTabSz="914400" rtl="0" eaLnBrk="1" latinLnBrk="0" hangingPunct="1">
      <a:defRPr sz="2400" kern="1200">
        <a:solidFill>
          <a:schemeClr val="tx1"/>
        </a:solidFill>
        <a:latin typeface="Arial" charset="0"/>
        <a:ea typeface="Geneva" charset="-128"/>
        <a:cs typeface="+mn-cs"/>
      </a:defRPr>
    </a:lvl8pPr>
    <a:lvl9pPr marL="3657600" algn="l" defTabSz="914400" rtl="0" eaLnBrk="1" latinLnBrk="0" hangingPunct="1">
      <a:defRPr sz="2400" kern="1200">
        <a:solidFill>
          <a:schemeClr val="tx1"/>
        </a:solidFill>
        <a:latin typeface="Arial" charset="0"/>
        <a:ea typeface="Geneva"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hilippe COCHARD" initials="PC" lastIdx="7" clrIdx="6">
    <p:extLst>
      <p:ext uri="{19B8F6BF-5375-455C-9EA6-DF929625EA0E}">
        <p15:presenceInfo xmlns:p15="http://schemas.microsoft.com/office/powerpoint/2012/main" userId="S::philippe.cochard@esante.gouv.fr::4e5ff43b-1b21-4d3b-80a5-c66ea6996e4d" providerId="AD"/>
      </p:ext>
    </p:extLst>
  </p:cmAuthor>
  <p:cmAuthor id="1" name="Sophie MOREAU-FAVIER" initials="SM" lastIdx="6" clrIdx="0"/>
  <p:cmAuthor id="8" name="Sylvie" initials="S" lastIdx="7" clrIdx="7">
    <p:extLst>
      <p:ext uri="{19B8F6BF-5375-455C-9EA6-DF929625EA0E}">
        <p15:presenceInfo xmlns:p15="http://schemas.microsoft.com/office/powerpoint/2012/main" userId="S::Sylvie.BERTRAND@esante.gouv.fr::08994987-0cb1-415e-a170-430e5ddac9a0" providerId="AD"/>
      </p:ext>
    </p:extLst>
  </p:cmAuthor>
  <p:cmAuthor id="2" name="Sylvie BERTRAND" initials="SB" lastIdx="17" clrIdx="1">
    <p:extLst>
      <p:ext uri="{19B8F6BF-5375-455C-9EA6-DF929625EA0E}">
        <p15:presenceInfo xmlns:p15="http://schemas.microsoft.com/office/powerpoint/2012/main" userId="S-1-5-21-3334185378-18229324-514618537-2823" providerId="AD"/>
      </p:ext>
    </p:extLst>
  </p:cmAuthor>
  <p:cmAuthor id="9" name="Philippe COCHARD" initials="PC [2]" lastIdx="1" clrIdx="8">
    <p:extLst>
      <p:ext uri="{19B8F6BF-5375-455C-9EA6-DF929625EA0E}">
        <p15:presenceInfo xmlns:p15="http://schemas.microsoft.com/office/powerpoint/2012/main" userId="Philippe COCHARD" providerId="None"/>
      </p:ext>
    </p:extLst>
  </p:cmAuthor>
  <p:cmAuthor id="3" name="Meritxell LLUIS GUMIEL" initials="MLG" lastIdx="1" clrIdx="2">
    <p:extLst>
      <p:ext uri="{19B8F6BF-5375-455C-9EA6-DF929625EA0E}">
        <p15:presenceInfo xmlns:p15="http://schemas.microsoft.com/office/powerpoint/2012/main" userId="Meritxell LLUIS GUMIEL" providerId="None"/>
      </p:ext>
    </p:extLst>
  </p:cmAuthor>
  <p:cmAuthor id="4" name="PhilippeCOCHARD" initials="P" lastIdx="39" clrIdx="3">
    <p:extLst>
      <p:ext uri="{19B8F6BF-5375-455C-9EA6-DF929625EA0E}">
        <p15:presenceInfo xmlns:p15="http://schemas.microsoft.com/office/powerpoint/2012/main" userId="S-1-5-21-3334185378-18229324-514618537-7671" providerId="AD"/>
      </p:ext>
    </p:extLst>
  </p:cmAuthor>
  <p:cmAuthor id="5" name="Lluis Gumiel, Meritxell" initials="LGM" lastIdx="10" clrIdx="4">
    <p:extLst>
      <p:ext uri="{19B8F6BF-5375-455C-9EA6-DF929625EA0E}">
        <p15:presenceInfo xmlns:p15="http://schemas.microsoft.com/office/powerpoint/2012/main" userId="S::m.lluis.gumiel@accenture.com::b082dd0f-e49e-4c07-8fa2-e113934ffd2d" providerId="AD"/>
      </p:ext>
    </p:extLst>
  </p:cmAuthor>
  <p:cmAuthor id="6" name="Ludivine LACOUR" initials="LL" lastIdx="185" clrIdx="5">
    <p:extLst>
      <p:ext uri="{19B8F6BF-5375-455C-9EA6-DF929625EA0E}">
        <p15:presenceInfo xmlns:p15="http://schemas.microsoft.com/office/powerpoint/2012/main" userId="S::ludivine.lacour@esante.gouv.fr::5b8d34b4-fd02-4fb5-beaa-819df55535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942"/>
    <a:srgbClr val="18548F"/>
    <a:srgbClr val="CED9EB"/>
    <a:srgbClr val="0077B6"/>
    <a:srgbClr val="97979B"/>
    <a:srgbClr val="D5E7B1"/>
    <a:srgbClr val="ED7D31"/>
    <a:srgbClr val="00B4D8"/>
    <a:srgbClr val="98D2E7"/>
    <a:srgbClr val="90E0EF"/>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BEC562-F0DC-4606-8DAA-862ADEE90179}" v="6" dt="2022-01-16T13:08:26.79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88329" autoAdjust="0"/>
  </p:normalViewPr>
  <p:slideViewPr>
    <p:cSldViewPr snapToGrid="0">
      <p:cViewPr varScale="1">
        <p:scale>
          <a:sx n="73" d="100"/>
          <a:sy n="73" d="100"/>
        </p:scale>
        <p:origin x="432" y="4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2.xml"/><Relationship Id="rId61" Type="http://schemas.openxmlformats.org/officeDocument/2006/relationships/handoutMaster" Target="handoutMasters/handoutMaster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lvie" userId="08994987-0cb1-415e-a170-430e5ddac9a0" providerId="ADAL" clId="{0CBEC562-F0DC-4606-8DAA-862ADEE90179}"/>
    <pc:docChg chg="undo custSel modSld">
      <pc:chgData name="Sylvie" userId="08994987-0cb1-415e-a170-430e5ddac9a0" providerId="ADAL" clId="{0CBEC562-F0DC-4606-8DAA-862ADEE90179}" dt="2022-01-16T13:09:15.569" v="1465" actId="1589"/>
      <pc:docMkLst>
        <pc:docMk/>
      </pc:docMkLst>
      <pc:sldChg chg="addSp delSp modSp mod addCm modCm">
        <pc:chgData name="Sylvie" userId="08994987-0cb1-415e-a170-430e5ddac9a0" providerId="ADAL" clId="{0CBEC562-F0DC-4606-8DAA-862ADEE90179}" dt="2022-01-16T12:16:10.191" v="18" actId="5900"/>
        <pc:sldMkLst>
          <pc:docMk/>
          <pc:sldMk cId="3252737534" sldId="1059"/>
        </pc:sldMkLst>
        <pc:spChg chg="del">
          <ac:chgData name="Sylvie" userId="08994987-0cb1-415e-a170-430e5ddac9a0" providerId="ADAL" clId="{0CBEC562-F0DC-4606-8DAA-862ADEE90179}" dt="2022-01-16T12:11:39.864" v="2" actId="478"/>
          <ac:spMkLst>
            <pc:docMk/>
            <pc:sldMk cId="3252737534" sldId="1059"/>
            <ac:spMk id="3" creationId="{D41883E0-8543-43B3-B5AC-C2BC8BD826CC}"/>
          </ac:spMkLst>
        </pc:spChg>
        <pc:spChg chg="add mod">
          <ac:chgData name="Sylvie" userId="08994987-0cb1-415e-a170-430e5ddac9a0" providerId="ADAL" clId="{0CBEC562-F0DC-4606-8DAA-862ADEE90179}" dt="2022-01-16T12:13:04.776" v="13" actId="6549"/>
          <ac:spMkLst>
            <pc:docMk/>
            <pc:sldMk cId="3252737534" sldId="1059"/>
            <ac:spMk id="6" creationId="{128EAD4B-1897-430B-AE34-EC28C93BD3E3}"/>
          </ac:spMkLst>
        </pc:spChg>
        <pc:spChg chg="add del mod">
          <ac:chgData name="Sylvie" userId="08994987-0cb1-415e-a170-430e5ddac9a0" providerId="ADAL" clId="{0CBEC562-F0DC-4606-8DAA-862ADEE90179}" dt="2022-01-16T12:11:43.654" v="3" actId="478"/>
          <ac:spMkLst>
            <pc:docMk/>
            <pc:sldMk cId="3252737534" sldId="1059"/>
            <ac:spMk id="7" creationId="{E76635B7-8EDD-42E8-81F1-FDEE7D84D1D2}"/>
          </ac:spMkLst>
        </pc:spChg>
      </pc:sldChg>
      <pc:sldChg chg="modSp mod">
        <pc:chgData name="Sylvie" userId="08994987-0cb1-415e-a170-430e5ddac9a0" providerId="ADAL" clId="{0CBEC562-F0DC-4606-8DAA-862ADEE90179}" dt="2022-01-16T12:32:49.769" v="87" actId="1036"/>
        <pc:sldMkLst>
          <pc:docMk/>
          <pc:sldMk cId="1766420806" sldId="1485"/>
        </pc:sldMkLst>
        <pc:picChg chg="mod">
          <ac:chgData name="Sylvie" userId="08994987-0cb1-415e-a170-430e5ddac9a0" providerId="ADAL" clId="{0CBEC562-F0DC-4606-8DAA-862ADEE90179}" dt="2022-01-16T12:32:49.769" v="87" actId="1036"/>
          <ac:picMkLst>
            <pc:docMk/>
            <pc:sldMk cId="1766420806" sldId="1485"/>
            <ac:picMk id="46" creationId="{C20982A4-E794-4A54-9BDD-D4AF9FDEA102}"/>
          </ac:picMkLst>
        </pc:picChg>
      </pc:sldChg>
      <pc:sldChg chg="addSp delSp modSp mod addCm modCm">
        <pc:chgData name="Sylvie" userId="08994987-0cb1-415e-a170-430e5ddac9a0" providerId="ADAL" clId="{0CBEC562-F0DC-4606-8DAA-862ADEE90179}" dt="2022-01-16T13:09:15.569" v="1465" actId="1589"/>
        <pc:sldMkLst>
          <pc:docMk/>
          <pc:sldMk cId="136392706" sldId="1508"/>
        </pc:sldMkLst>
        <pc:spChg chg="mod">
          <ac:chgData name="Sylvie" userId="08994987-0cb1-415e-a170-430e5ddac9a0" providerId="ADAL" clId="{0CBEC562-F0DC-4606-8DAA-862ADEE90179}" dt="2022-01-16T13:02:43.711" v="1114" actId="20577"/>
          <ac:spMkLst>
            <pc:docMk/>
            <pc:sldMk cId="136392706" sldId="1508"/>
            <ac:spMk id="3" creationId="{D41883E0-8543-43B3-B5AC-C2BC8BD826CC}"/>
          </ac:spMkLst>
        </pc:spChg>
        <pc:spChg chg="add del mod">
          <ac:chgData name="Sylvie" userId="08994987-0cb1-415e-a170-430e5ddac9a0" providerId="ADAL" clId="{0CBEC562-F0DC-4606-8DAA-862ADEE90179}" dt="2022-01-16T13:01:35.845" v="1079" actId="1076"/>
          <ac:spMkLst>
            <pc:docMk/>
            <pc:sldMk cId="136392706" sldId="1508"/>
            <ac:spMk id="25" creationId="{949AADF2-30CA-439E-9E3F-FB0AC4ADD17F}"/>
          </ac:spMkLst>
        </pc:spChg>
        <pc:spChg chg="mod">
          <ac:chgData name="Sylvie" userId="08994987-0cb1-415e-a170-430e5ddac9a0" providerId="ADAL" clId="{0CBEC562-F0DC-4606-8DAA-862ADEE90179}" dt="2022-01-16T13:08:01.767" v="1463" actId="1076"/>
          <ac:spMkLst>
            <pc:docMk/>
            <pc:sldMk cId="136392706" sldId="1508"/>
            <ac:spMk id="26" creationId="{0D370C00-A5AA-4752-BD3F-035D0DC8C2BB}"/>
          </ac:spMkLst>
        </pc:spChg>
        <pc:spChg chg="mod">
          <ac:chgData name="Sylvie" userId="08994987-0cb1-415e-a170-430e5ddac9a0" providerId="ADAL" clId="{0CBEC562-F0DC-4606-8DAA-862ADEE90179}" dt="2022-01-16T12:58:50.757" v="1033" actId="27636"/>
          <ac:spMkLst>
            <pc:docMk/>
            <pc:sldMk cId="136392706" sldId="1508"/>
            <ac:spMk id="27" creationId="{66AB0DB7-4E35-45D2-B949-D729BDB64F73}"/>
          </ac:spMkLst>
        </pc:spChg>
        <pc:spChg chg="mod">
          <ac:chgData name="Sylvie" userId="08994987-0cb1-415e-a170-430e5ddac9a0" providerId="ADAL" clId="{0CBEC562-F0DC-4606-8DAA-862ADEE90179}" dt="2022-01-16T13:07:46.460" v="1462" actId="20577"/>
          <ac:spMkLst>
            <pc:docMk/>
            <pc:sldMk cId="136392706" sldId="1508"/>
            <ac:spMk id="28" creationId="{097401F9-C829-4DB5-AFE0-3CF8E18ECEC6}"/>
          </ac:spMkLst>
        </pc:spChg>
        <pc:grpChg chg="mod">
          <ac:chgData name="Sylvie" userId="08994987-0cb1-415e-a170-430e5ddac9a0" providerId="ADAL" clId="{0CBEC562-F0DC-4606-8DAA-862ADEE90179}" dt="2022-01-16T13:00:35.702" v="1064" actId="1076"/>
          <ac:grpSpMkLst>
            <pc:docMk/>
            <pc:sldMk cId="136392706" sldId="1508"/>
            <ac:grpSpMk id="18" creationId="{7BBDFE78-6B32-4106-BDE9-86FD91A88F88}"/>
          </ac:grpSpMkLst>
        </pc:grpChg>
        <pc:grpChg chg="mod">
          <ac:chgData name="Sylvie" userId="08994987-0cb1-415e-a170-430e5ddac9a0" providerId="ADAL" clId="{0CBEC562-F0DC-4606-8DAA-862ADEE90179}" dt="2022-01-16T13:01:42.838" v="1081" actId="1076"/>
          <ac:grpSpMkLst>
            <pc:docMk/>
            <pc:sldMk cId="136392706" sldId="1508"/>
            <ac:grpSpMk id="22" creationId="{3B95A925-77E1-4A92-840D-BA592B9B5D61}"/>
          </ac:grpSpMkLst>
        </pc:grpChg>
        <pc:grpChg chg="mod">
          <ac:chgData name="Sylvie" userId="08994987-0cb1-415e-a170-430e5ddac9a0" providerId="ADAL" clId="{0CBEC562-F0DC-4606-8DAA-862ADEE90179}" dt="2022-01-16T13:00:58.429" v="1071" actId="1076"/>
          <ac:grpSpMkLst>
            <pc:docMk/>
            <pc:sldMk cId="136392706" sldId="1508"/>
            <ac:grpSpMk id="23" creationId="{23E05205-09D9-4A25-8BDC-0D3062D0B98B}"/>
          </ac:grpSpMkLst>
        </pc:grpChg>
        <pc:grpChg chg="mod">
          <ac:chgData name="Sylvie" userId="08994987-0cb1-415e-a170-430e5ddac9a0" providerId="ADAL" clId="{0CBEC562-F0DC-4606-8DAA-862ADEE90179}" dt="2022-01-16T13:01:40.517" v="1080" actId="1076"/>
          <ac:grpSpMkLst>
            <pc:docMk/>
            <pc:sldMk cId="136392706" sldId="1508"/>
            <ac:grpSpMk id="24" creationId="{E770F8C8-473F-419F-9F00-9B7CB34C8FF8}"/>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142104ED-560C-4120-89D5-A40EBF371D29}" type="datetimeFigureOut">
              <a:rPr lang="fr-FR" smtClean="0"/>
              <a:t>11/02/2022</a:t>
            </a:fld>
            <a:endParaRPr lang="fr-FR"/>
          </a:p>
        </p:txBody>
      </p:sp>
      <p:sp>
        <p:nvSpPr>
          <p:cNvPr id="4" name="Espace réservé du pied de page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6" name="Espace réservé du numéro de diapositive 5"/>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F8B7C83D-2704-4EF9-9935-2CF956BF747F}" type="slidenum">
              <a:rPr lang="fr-FR" smtClean="0"/>
              <a:t>‹#›</a:t>
            </a:fld>
            <a:endParaRPr lang="fr-FR"/>
          </a:p>
        </p:txBody>
      </p:sp>
    </p:spTree>
    <p:extLst>
      <p:ext uri="{BB962C8B-B14F-4D97-AF65-F5344CB8AC3E}">
        <p14:creationId xmlns:p14="http://schemas.microsoft.com/office/powerpoint/2010/main" val="2536831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347" cy="49649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fr-FR"/>
          </a:p>
        </p:txBody>
      </p:sp>
      <p:sp>
        <p:nvSpPr>
          <p:cNvPr id="5123" name="Rectangle 3"/>
          <p:cNvSpPr>
            <a:spLocks noGrp="1" noChangeArrowheads="1"/>
          </p:cNvSpPr>
          <p:nvPr>
            <p:ph type="dt" idx="1"/>
          </p:nvPr>
        </p:nvSpPr>
        <p:spPr bwMode="auto">
          <a:xfrm>
            <a:off x="3851342" y="0"/>
            <a:ext cx="2946347" cy="49649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fr-FR"/>
          </a:p>
        </p:txBody>
      </p:sp>
      <p:sp>
        <p:nvSpPr>
          <p:cNvPr id="7172" name="Rectangle 4"/>
          <p:cNvSpPr>
            <a:spLocks noGrp="1" noRot="1" noChangeAspect="1" noChangeArrowheads="1" noTextEdit="1"/>
          </p:cNvSpPr>
          <p:nvPr>
            <p:ph type="sldImg" idx="2"/>
          </p:nvPr>
        </p:nvSpPr>
        <p:spPr bwMode="auto">
          <a:xfrm>
            <a:off x="90488" y="744538"/>
            <a:ext cx="6618287"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927" y="4716661"/>
            <a:ext cx="5439410" cy="44684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5126" name="Rectangle 6"/>
          <p:cNvSpPr>
            <a:spLocks noGrp="1" noChangeArrowheads="1"/>
          </p:cNvSpPr>
          <p:nvPr>
            <p:ph type="ftr" sz="quarter" idx="4"/>
          </p:nvPr>
        </p:nvSpPr>
        <p:spPr bwMode="auto">
          <a:xfrm>
            <a:off x="0" y="9431599"/>
            <a:ext cx="2946347" cy="49649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fr-FR"/>
          </a:p>
        </p:txBody>
      </p:sp>
      <p:sp>
        <p:nvSpPr>
          <p:cNvPr id="5127" name="Rectangle 7"/>
          <p:cNvSpPr>
            <a:spLocks noGrp="1" noChangeArrowheads="1"/>
          </p:cNvSpPr>
          <p:nvPr>
            <p:ph type="sldNum" sz="quarter" idx="5"/>
          </p:nvPr>
        </p:nvSpPr>
        <p:spPr bwMode="auto">
          <a:xfrm>
            <a:off x="3851342" y="9431599"/>
            <a:ext cx="2946347" cy="49649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3599C48-8A9F-4257-828B-FB74267884A8}" type="slidenum">
              <a:rPr lang="fr-FR"/>
              <a:pPr>
                <a:defRPr/>
              </a:pPr>
              <a:t>‹#›</a:t>
            </a:fld>
            <a:endParaRPr lang="fr-FR"/>
          </a:p>
        </p:txBody>
      </p:sp>
    </p:spTree>
    <p:extLst>
      <p:ext uri="{BB962C8B-B14F-4D97-AF65-F5344CB8AC3E}">
        <p14:creationId xmlns:p14="http://schemas.microsoft.com/office/powerpoint/2010/main" val="273337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Geneva"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a:t>
            </a:fld>
            <a:endParaRPr lang="fr-FR"/>
          </a:p>
        </p:txBody>
      </p:sp>
    </p:spTree>
    <p:extLst>
      <p:ext uri="{BB962C8B-B14F-4D97-AF65-F5344CB8AC3E}">
        <p14:creationId xmlns:p14="http://schemas.microsoft.com/office/powerpoint/2010/main" val="216395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48</a:t>
            </a:fld>
            <a:endParaRPr lang="fr-FR"/>
          </a:p>
        </p:txBody>
      </p:sp>
    </p:spTree>
    <p:extLst>
      <p:ext uri="{BB962C8B-B14F-4D97-AF65-F5344CB8AC3E}">
        <p14:creationId xmlns:p14="http://schemas.microsoft.com/office/powerpoint/2010/main" val="261719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49</a:t>
            </a:fld>
            <a:endParaRPr lang="fr-FR"/>
          </a:p>
        </p:txBody>
      </p:sp>
    </p:spTree>
    <p:extLst>
      <p:ext uri="{BB962C8B-B14F-4D97-AF65-F5344CB8AC3E}">
        <p14:creationId xmlns:p14="http://schemas.microsoft.com/office/powerpoint/2010/main" val="2312637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50</a:t>
            </a:fld>
            <a:endParaRPr lang="fr-FR"/>
          </a:p>
        </p:txBody>
      </p:sp>
    </p:spTree>
    <p:extLst>
      <p:ext uri="{BB962C8B-B14F-4D97-AF65-F5344CB8AC3E}">
        <p14:creationId xmlns:p14="http://schemas.microsoft.com/office/powerpoint/2010/main" val="155813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4</a:t>
            </a:fld>
            <a:endParaRPr lang="fr-FR"/>
          </a:p>
        </p:txBody>
      </p:sp>
    </p:spTree>
    <p:extLst>
      <p:ext uri="{BB962C8B-B14F-4D97-AF65-F5344CB8AC3E}">
        <p14:creationId xmlns:p14="http://schemas.microsoft.com/office/powerpoint/2010/main" val="2579424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5</a:t>
            </a:fld>
            <a:endParaRPr lang="fr-FR"/>
          </a:p>
        </p:txBody>
      </p:sp>
    </p:spTree>
    <p:extLst>
      <p:ext uri="{BB962C8B-B14F-4D97-AF65-F5344CB8AC3E}">
        <p14:creationId xmlns:p14="http://schemas.microsoft.com/office/powerpoint/2010/main" val="3355797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6</a:t>
            </a:fld>
            <a:endParaRPr lang="fr-FR"/>
          </a:p>
        </p:txBody>
      </p:sp>
    </p:spTree>
    <p:extLst>
      <p:ext uri="{BB962C8B-B14F-4D97-AF65-F5344CB8AC3E}">
        <p14:creationId xmlns:p14="http://schemas.microsoft.com/office/powerpoint/2010/main" val="45042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7</a:t>
            </a:fld>
            <a:endParaRPr lang="fr-FR"/>
          </a:p>
        </p:txBody>
      </p:sp>
    </p:spTree>
    <p:extLst>
      <p:ext uri="{BB962C8B-B14F-4D97-AF65-F5344CB8AC3E}">
        <p14:creationId xmlns:p14="http://schemas.microsoft.com/office/powerpoint/2010/main" val="802771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8</a:t>
            </a:fld>
            <a:endParaRPr lang="fr-FR"/>
          </a:p>
        </p:txBody>
      </p:sp>
    </p:spTree>
    <p:extLst>
      <p:ext uri="{BB962C8B-B14F-4D97-AF65-F5344CB8AC3E}">
        <p14:creationId xmlns:p14="http://schemas.microsoft.com/office/powerpoint/2010/main" val="943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15000"/>
              </a:lnSpc>
              <a:spcAft>
                <a:spcPts val="600"/>
              </a:spcAft>
            </a:pPr>
            <a:endParaRPr lang="fr-FR"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9</a:t>
            </a:fld>
            <a:endParaRPr lang="fr-FR"/>
          </a:p>
        </p:txBody>
      </p:sp>
    </p:spTree>
    <p:extLst>
      <p:ext uri="{BB962C8B-B14F-4D97-AF65-F5344CB8AC3E}">
        <p14:creationId xmlns:p14="http://schemas.microsoft.com/office/powerpoint/2010/main" val="1529742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15000"/>
              </a:lnSpc>
              <a:spcAft>
                <a:spcPts val="600"/>
              </a:spcAft>
            </a:pPr>
            <a:endParaRPr lang="fr-FR"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pPr>
              <a:defRPr/>
            </a:pPr>
            <a:fld id="{43599C48-8A9F-4257-828B-FB74267884A8}" type="slidenum">
              <a:rPr lang="fr-FR" smtClean="0"/>
              <a:pPr>
                <a:defRPr/>
              </a:pPr>
              <a:t>10</a:t>
            </a:fld>
            <a:endParaRPr lang="fr-FR"/>
          </a:p>
        </p:txBody>
      </p:sp>
    </p:spTree>
    <p:extLst>
      <p:ext uri="{BB962C8B-B14F-4D97-AF65-F5344CB8AC3E}">
        <p14:creationId xmlns:p14="http://schemas.microsoft.com/office/powerpoint/2010/main" val="4131812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13</a:t>
            </a:fld>
            <a:endParaRPr lang="fr-FR"/>
          </a:p>
        </p:txBody>
      </p:sp>
    </p:spTree>
    <p:extLst>
      <p:ext uri="{BB962C8B-B14F-4D97-AF65-F5344CB8AC3E}">
        <p14:creationId xmlns:p14="http://schemas.microsoft.com/office/powerpoint/2010/main" val="89249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ge de garde standard">
    <p:spTree>
      <p:nvGrpSpPr>
        <p:cNvPr id="1" name=""/>
        <p:cNvGrpSpPr/>
        <p:nvPr/>
      </p:nvGrpSpPr>
      <p:grpSpPr>
        <a:xfrm>
          <a:off x="0" y="0"/>
          <a:ext cx="0" cy="0"/>
          <a:chOff x="0" y="0"/>
          <a:chExt cx="0" cy="0"/>
        </a:xfrm>
      </p:grpSpPr>
      <p:sp>
        <p:nvSpPr>
          <p:cNvPr id="9" name="Rectangle 8"/>
          <p:cNvSpPr/>
          <p:nvPr/>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hasCustomPrompt="1"/>
          </p:nvPr>
        </p:nvSpPr>
        <p:spPr>
          <a:xfrm>
            <a:off x="4211960" y="1683271"/>
            <a:ext cx="4527550" cy="1032495"/>
          </a:xfrm>
        </p:spPr>
        <p:txBody>
          <a:bodyPr anchor="ctr" anchorCtr="0">
            <a:noAutofit/>
          </a:bodyPr>
          <a:lstStyle>
            <a:lvl1pPr algn="l">
              <a:lnSpc>
                <a:spcPts val="2700"/>
              </a:lnSpc>
              <a:spcBef>
                <a:spcPts val="0"/>
              </a:spcBef>
              <a:defRPr sz="2800" baseline="0">
                <a:solidFill>
                  <a:srgbClr val="006AB2"/>
                </a:solidFill>
              </a:defRPr>
            </a:lvl1pPr>
          </a:lstStyle>
          <a:p>
            <a:r>
              <a:rPr lang="fr-FR"/>
              <a:t>Titre de la présentation</a:t>
            </a:r>
          </a:p>
        </p:txBody>
      </p:sp>
      <p:sp>
        <p:nvSpPr>
          <p:cNvPr id="4" name="Espace réservé du texte 3"/>
          <p:cNvSpPr>
            <a:spLocks noGrp="1"/>
          </p:cNvSpPr>
          <p:nvPr>
            <p:ph type="body" sz="quarter" idx="10" hasCustomPrompt="1"/>
          </p:nvPr>
        </p:nvSpPr>
        <p:spPr>
          <a:xfrm>
            <a:off x="4211960" y="2815605"/>
            <a:ext cx="4527550" cy="664418"/>
          </a:xfrm>
        </p:spPr>
        <p:txBody>
          <a:bodyPr>
            <a:noAutofit/>
          </a:bodyPr>
          <a:lstStyle>
            <a:lvl1pPr algn="l">
              <a:defRPr sz="2000">
                <a:solidFill>
                  <a:srgbClr val="575757"/>
                </a:solidFill>
              </a:defRPr>
            </a:lvl1pPr>
          </a:lstStyle>
          <a:p>
            <a:pPr lvl="0"/>
            <a:r>
              <a:rPr lang="fr-FR"/>
              <a:t>Cliquer pour ajouter un sous-titre</a:t>
            </a:r>
          </a:p>
        </p:txBody>
      </p:sp>
      <p:pic>
        <p:nvPicPr>
          <p:cNvPr id="13" name="Im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sp>
        <p:nvSpPr>
          <p:cNvPr id="16" name="Rectangle 15"/>
          <p:cNvSpPr/>
          <p:nvPr/>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17" name="Espace réservé du texte 21">
            <a:extLst>
              <a:ext uri="{FF2B5EF4-FFF2-40B4-BE49-F238E27FC236}">
                <a16:creationId xmlns:a16="http://schemas.microsoft.com/office/drawing/2014/main" id="{FC509A42-19AD-CE45-9631-39CA09E7EA3F}"/>
              </a:ext>
            </a:extLst>
          </p:cNvPr>
          <p:cNvSpPr>
            <a:spLocks noGrp="1"/>
          </p:cNvSpPr>
          <p:nvPr>
            <p:ph type="body" sz="quarter" idx="12" hasCustomPrompt="1"/>
          </p:nvPr>
        </p:nvSpPr>
        <p:spPr>
          <a:xfrm>
            <a:off x="4211960" y="3914822"/>
            <a:ext cx="4527550" cy="385120"/>
          </a:xfrm>
          <a:prstGeom prst="rect">
            <a:avLst/>
          </a:prstGeom>
        </p:spPr>
        <p:txBody>
          <a:bodyPr/>
          <a:lstStyle>
            <a:lvl1pPr>
              <a:defRPr sz="1200" b="0">
                <a:solidFill>
                  <a:srgbClr val="575757"/>
                </a:solidFill>
              </a:defRPr>
            </a:lvl1pPr>
          </a:lstStyle>
          <a:p>
            <a:pPr lvl="0"/>
            <a:r>
              <a:rPr lang="fr-FR"/>
              <a:t>Date | Emetteur</a:t>
            </a:r>
          </a:p>
        </p:txBody>
      </p:sp>
      <p:pic>
        <p:nvPicPr>
          <p:cNvPr id="20" name="Image 1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8985" y="1960852"/>
            <a:ext cx="1384703" cy="1221797"/>
          </a:xfrm>
          <a:prstGeom prst="rect">
            <a:avLst/>
          </a:prstGeom>
        </p:spPr>
      </p:pic>
      <p:sp>
        <p:nvSpPr>
          <p:cNvPr id="10" name="Rectangle 9"/>
          <p:cNvSpPr/>
          <p:nvPr userDrawn="1"/>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sp>
        <p:nvSpPr>
          <p:cNvPr id="12" name="Rectangle 11"/>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14" name="Espace réservé du texte 21">
            <a:extLst>
              <a:ext uri="{FF2B5EF4-FFF2-40B4-BE49-F238E27FC236}">
                <a16:creationId xmlns:a16="http://schemas.microsoft.com/office/drawing/2014/main" id="{FC509A42-19AD-CE45-9631-39CA09E7EA3F}"/>
              </a:ext>
            </a:extLst>
          </p:cNvPr>
          <p:cNvSpPr>
            <a:spLocks noGrp="1"/>
          </p:cNvSpPr>
          <p:nvPr>
            <p:ph type="body" sz="quarter" idx="12" hasCustomPrompt="1"/>
          </p:nvPr>
        </p:nvSpPr>
        <p:spPr>
          <a:xfrm>
            <a:off x="4211960" y="3914822"/>
            <a:ext cx="4527550" cy="385120"/>
          </a:xfrm>
          <a:prstGeom prst="rect">
            <a:avLst/>
          </a:prstGeom>
        </p:spPr>
        <p:txBody>
          <a:bodyPr/>
          <a:lstStyle>
            <a:lvl1pPr>
              <a:defRPr sz="1200" b="0">
                <a:solidFill>
                  <a:srgbClr val="575757"/>
                </a:solidFill>
              </a:defRPr>
            </a:lvl1pPr>
          </a:lstStyle>
          <a:p>
            <a:pPr lvl="0"/>
            <a:r>
              <a:rPr lang="fr-FR"/>
              <a:t>Date | Emetteur</a:t>
            </a:r>
          </a:p>
        </p:txBody>
      </p:sp>
      <p:pic>
        <p:nvPicPr>
          <p:cNvPr id="15" name="Image 1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78985" y="1960852"/>
            <a:ext cx="1384703" cy="1221797"/>
          </a:xfrm>
          <a:prstGeom prst="rect">
            <a:avLst/>
          </a:prstGeom>
        </p:spPr>
      </p:pic>
    </p:spTree>
    <p:extLst>
      <p:ext uri="{BB962C8B-B14F-4D97-AF65-F5344CB8AC3E}">
        <p14:creationId xmlns:p14="http://schemas.microsoft.com/office/powerpoint/2010/main" val="100660089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Page de garde standard">
    <p:spTree>
      <p:nvGrpSpPr>
        <p:cNvPr id="1" name=""/>
        <p:cNvGrpSpPr/>
        <p:nvPr/>
      </p:nvGrpSpPr>
      <p:grpSpPr>
        <a:xfrm>
          <a:off x="0" y="0"/>
          <a:ext cx="0" cy="0"/>
          <a:chOff x="0" y="0"/>
          <a:chExt cx="0" cy="0"/>
        </a:xfrm>
      </p:grpSpPr>
      <p:sp>
        <p:nvSpPr>
          <p:cNvPr id="9" name="Rectangle 8"/>
          <p:cNvSpPr/>
          <p:nvPr userDrawn="1"/>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hasCustomPrompt="1"/>
          </p:nvPr>
        </p:nvSpPr>
        <p:spPr>
          <a:xfrm>
            <a:off x="4211960" y="1683271"/>
            <a:ext cx="4527550" cy="1032495"/>
          </a:xfrm>
        </p:spPr>
        <p:txBody>
          <a:bodyPr anchor="ctr" anchorCtr="0">
            <a:noAutofit/>
          </a:bodyPr>
          <a:lstStyle>
            <a:lvl1pPr algn="l">
              <a:lnSpc>
                <a:spcPts val="2700"/>
              </a:lnSpc>
              <a:spcBef>
                <a:spcPts val="0"/>
              </a:spcBef>
              <a:defRPr sz="2800" baseline="0">
                <a:solidFill>
                  <a:srgbClr val="006AB2"/>
                </a:solidFill>
              </a:defRPr>
            </a:lvl1pPr>
          </a:lstStyle>
          <a:p>
            <a:r>
              <a:rPr lang="fr-FR"/>
              <a:t>Titre de la présentation</a:t>
            </a:r>
          </a:p>
        </p:txBody>
      </p:sp>
      <p:sp>
        <p:nvSpPr>
          <p:cNvPr id="4" name="Espace réservé du texte 3"/>
          <p:cNvSpPr>
            <a:spLocks noGrp="1"/>
          </p:cNvSpPr>
          <p:nvPr>
            <p:ph type="body" sz="quarter" idx="10" hasCustomPrompt="1"/>
          </p:nvPr>
        </p:nvSpPr>
        <p:spPr>
          <a:xfrm>
            <a:off x="4211960" y="2815605"/>
            <a:ext cx="4527550" cy="664418"/>
          </a:xfrm>
        </p:spPr>
        <p:txBody>
          <a:bodyPr>
            <a:noAutofit/>
          </a:bodyPr>
          <a:lstStyle>
            <a:lvl1pPr algn="l">
              <a:defRPr sz="2000">
                <a:solidFill>
                  <a:srgbClr val="575757"/>
                </a:solidFill>
              </a:defRPr>
            </a:lvl1pPr>
          </a:lstStyle>
          <a:p>
            <a:pPr lvl="0"/>
            <a:r>
              <a:rPr lang="fr-FR"/>
              <a:t>Cliquer pour ajouter un sous-titre</a:t>
            </a:r>
          </a:p>
        </p:txBody>
      </p:sp>
      <p:pic>
        <p:nvPicPr>
          <p:cNvPr id="13" name="Imag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sp>
        <p:nvSpPr>
          <p:cNvPr id="16" name="Rectangle 15"/>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17" name="Espace réservé du texte 21">
            <a:extLst>
              <a:ext uri="{FF2B5EF4-FFF2-40B4-BE49-F238E27FC236}">
                <a16:creationId xmlns:a16="http://schemas.microsoft.com/office/drawing/2014/main" id="{FC509A42-19AD-CE45-9631-39CA09E7EA3F}"/>
              </a:ext>
            </a:extLst>
          </p:cNvPr>
          <p:cNvSpPr>
            <a:spLocks noGrp="1"/>
          </p:cNvSpPr>
          <p:nvPr userDrawn="1">
            <p:ph type="body" sz="quarter" idx="12" hasCustomPrompt="1"/>
          </p:nvPr>
        </p:nvSpPr>
        <p:spPr>
          <a:xfrm>
            <a:off x="4211960" y="3914822"/>
            <a:ext cx="4527550" cy="385120"/>
          </a:xfrm>
          <a:prstGeom prst="rect">
            <a:avLst/>
          </a:prstGeom>
        </p:spPr>
        <p:txBody>
          <a:bodyPr/>
          <a:lstStyle>
            <a:lvl1pPr>
              <a:defRPr sz="1200" b="0">
                <a:solidFill>
                  <a:srgbClr val="575757"/>
                </a:solidFill>
              </a:defRPr>
            </a:lvl1pPr>
          </a:lstStyle>
          <a:p>
            <a:pPr lvl="0"/>
            <a:r>
              <a:rPr lang="fr-FR"/>
              <a:t>Date | Emetteur</a:t>
            </a:r>
          </a:p>
        </p:txBody>
      </p:sp>
      <p:pic>
        <p:nvPicPr>
          <p:cNvPr id="20" name="Image 1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78985" y="1960852"/>
            <a:ext cx="1384703" cy="1221797"/>
          </a:xfrm>
          <a:prstGeom prst="rect">
            <a:avLst/>
          </a:prstGeom>
        </p:spPr>
      </p:pic>
    </p:spTree>
    <p:extLst>
      <p:ext uri="{BB962C8B-B14F-4D97-AF65-F5344CB8AC3E}">
        <p14:creationId xmlns:p14="http://schemas.microsoft.com/office/powerpoint/2010/main" val="367426736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C10BA2-0924-42A4-8017-65D16CE41B26}"/>
              </a:ext>
            </a:extLst>
          </p:cNvPr>
          <p:cNvSpPr>
            <a:spLocks noGrp="1"/>
          </p:cNvSpPr>
          <p:nvPr>
            <p:ph type="ctrTitle"/>
          </p:nvPr>
        </p:nvSpPr>
        <p:spPr>
          <a:xfrm>
            <a:off x="1143000" y="841772"/>
            <a:ext cx="6858000" cy="17907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D1D5215-805B-49F0-B109-EBE50427AEB5}"/>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D636AA0-BDAB-447E-AE54-5FEDBE12D502}"/>
              </a:ext>
            </a:extLst>
          </p:cNvPr>
          <p:cNvSpPr>
            <a:spLocks noGrp="1"/>
          </p:cNvSpPr>
          <p:nvPr>
            <p:ph type="dt" sz="half" idx="10"/>
          </p:nvPr>
        </p:nvSpPr>
        <p:spPr/>
        <p:txBody>
          <a:bodyPr/>
          <a:lstStyle/>
          <a:p>
            <a:fld id="{B732D8D8-F593-42B5-AA9E-AB6104E47F2E}"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18E1E88D-D892-48FE-BDE7-0FD6B64B8E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D50CECA-D786-48C8-A09D-4A3FC48480C9}"/>
              </a:ext>
            </a:extLst>
          </p:cNvPr>
          <p:cNvSpPr>
            <a:spLocks noGrp="1"/>
          </p:cNvSpPr>
          <p:nvPr>
            <p:ph type="sldNum" sz="quarter" idx="12"/>
          </p:nvPr>
        </p:nvSpPr>
        <p:spPr/>
        <p:txBody>
          <a:bodyPr/>
          <a:lstStyle/>
          <a:p>
            <a:fld id="{D7BFD0FC-E8D7-4A81-9974-41B03303AC10}" type="slidenum">
              <a:rPr lang="fr-FR" smtClean="0"/>
              <a:t>‹#›</a:t>
            </a:fld>
            <a:endParaRPr lang="fr-FR"/>
          </a:p>
        </p:txBody>
      </p:sp>
    </p:spTree>
    <p:extLst>
      <p:ext uri="{BB962C8B-B14F-4D97-AF65-F5344CB8AC3E}">
        <p14:creationId xmlns:p14="http://schemas.microsoft.com/office/powerpoint/2010/main" val="3613109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 de contenu">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00C8B8-5284-884E-A68D-6CC949DC8515}"/>
              </a:ext>
            </a:extLst>
          </p:cNvPr>
          <p:cNvSpPr txBox="1"/>
          <p:nvPr userDrawn="1"/>
        </p:nvSpPr>
        <p:spPr>
          <a:xfrm>
            <a:off x="5715000" y="3608614"/>
            <a:ext cx="0" cy="0"/>
          </a:xfrm>
          <a:prstGeom prst="rect">
            <a:avLst/>
          </a:prstGeom>
          <a:noFill/>
        </p:spPr>
        <p:txBody>
          <a:bodyPr wrap="none" lIns="72000" tIns="108000" rIns="72000" bIns="108000" rtlCol="0" anchor="ctr" anchorCtr="0">
            <a:normAutofit fontScale="25000" lnSpcReduction="20000"/>
          </a:bodyPr>
          <a:lstStyle/>
          <a:p>
            <a:pPr algn="ctr"/>
            <a:endParaRPr lang="fr-FR" sz="1500" err="1">
              <a:solidFill>
                <a:srgbClr val="575757"/>
              </a:solidFill>
            </a:endParaRPr>
          </a:p>
        </p:txBody>
      </p:sp>
      <p:sp>
        <p:nvSpPr>
          <p:cNvPr id="4" name="ZoneTexte 3">
            <a:extLst>
              <a:ext uri="{FF2B5EF4-FFF2-40B4-BE49-F238E27FC236}">
                <a16:creationId xmlns:a16="http://schemas.microsoft.com/office/drawing/2014/main" id="{2F0FA443-899E-1A41-B058-131D33D76019}"/>
              </a:ext>
            </a:extLst>
          </p:cNvPr>
          <p:cNvSpPr txBox="1"/>
          <p:nvPr userDrawn="1"/>
        </p:nvSpPr>
        <p:spPr>
          <a:xfrm>
            <a:off x="5241471" y="3233057"/>
            <a:ext cx="0" cy="0"/>
          </a:xfrm>
          <a:prstGeom prst="rect">
            <a:avLst/>
          </a:prstGeom>
          <a:noFill/>
        </p:spPr>
        <p:txBody>
          <a:bodyPr wrap="none" lIns="72000" tIns="108000" rIns="72000" bIns="108000" rtlCol="0" anchor="ctr" anchorCtr="0">
            <a:normAutofit fontScale="25000" lnSpcReduction="20000"/>
          </a:bodyPr>
          <a:lstStyle/>
          <a:p>
            <a:pPr algn="ctr"/>
            <a:endParaRPr lang="fr-FR" sz="1500" err="1">
              <a:solidFill>
                <a:srgbClr val="575757"/>
              </a:solidFill>
            </a:endParaRPr>
          </a:p>
        </p:txBody>
      </p:sp>
      <p:sp>
        <p:nvSpPr>
          <p:cNvPr id="10" name="Espace réservé du texte 9">
            <a:extLst>
              <a:ext uri="{FF2B5EF4-FFF2-40B4-BE49-F238E27FC236}">
                <a16:creationId xmlns:a16="http://schemas.microsoft.com/office/drawing/2014/main" id="{6A3A60AB-D0ED-CB4D-B68A-C367EFD60179}"/>
              </a:ext>
            </a:extLst>
          </p:cNvPr>
          <p:cNvSpPr>
            <a:spLocks noGrp="1"/>
          </p:cNvSpPr>
          <p:nvPr>
            <p:ph type="body" sz="quarter" idx="10" hasCustomPrompt="1"/>
          </p:nvPr>
        </p:nvSpPr>
        <p:spPr>
          <a:xfrm>
            <a:off x="971600" y="123478"/>
            <a:ext cx="7920880" cy="774000"/>
          </a:xfrm>
          <a:prstGeom prst="rect">
            <a:avLst/>
          </a:prstGeom>
        </p:spPr>
        <p:txBody>
          <a:bodyPr anchor="b" anchorCtr="0"/>
          <a:lstStyle>
            <a:lvl1pPr>
              <a:lnSpc>
                <a:spcPct val="100000"/>
              </a:lnSpc>
              <a:spcBef>
                <a:spcPts val="0"/>
              </a:spcBef>
              <a:defRPr sz="2800" kern="800" cap="all" baseline="0"/>
            </a:lvl1pPr>
          </a:lstStyle>
          <a:p>
            <a:pPr lvl="0"/>
            <a:r>
              <a:rPr lang="fr-FR"/>
              <a:t>TITRE PRINCIPAL DE LA SLIDE</a:t>
            </a:r>
          </a:p>
        </p:txBody>
      </p:sp>
      <p:sp>
        <p:nvSpPr>
          <p:cNvPr id="13" name="Espace réservé du texte 12">
            <a:extLst>
              <a:ext uri="{FF2B5EF4-FFF2-40B4-BE49-F238E27FC236}">
                <a16:creationId xmlns:a16="http://schemas.microsoft.com/office/drawing/2014/main" id="{C381FC5D-77C5-6C4D-89C7-08B4C2D2F0AF}"/>
              </a:ext>
            </a:extLst>
          </p:cNvPr>
          <p:cNvSpPr>
            <a:spLocks noGrp="1"/>
          </p:cNvSpPr>
          <p:nvPr>
            <p:ph type="body" sz="quarter" idx="11"/>
          </p:nvPr>
        </p:nvSpPr>
        <p:spPr>
          <a:xfrm>
            <a:off x="971600" y="1059582"/>
            <a:ext cx="7920880" cy="3816424"/>
          </a:xfrm>
          <a:prstGeom prst="rect">
            <a:avLst/>
          </a:prstGeom>
        </p:spPr>
        <p:txBody>
          <a:bodyPr/>
          <a:lstStyle>
            <a:lvl1pPr>
              <a:lnSpc>
                <a:spcPct val="100000"/>
              </a:lnSpc>
              <a:spcBef>
                <a:spcPts val="0"/>
              </a:spcBef>
              <a:spcAft>
                <a:spcPts val="600"/>
              </a:spcAft>
              <a:defRPr sz="1400" b="0">
                <a:solidFill>
                  <a:srgbClr val="575757"/>
                </a:solidFill>
              </a:defRPr>
            </a:lvl1pPr>
          </a:lstStyle>
          <a:p>
            <a:pPr lvl="0"/>
            <a:r>
              <a:rPr lang="fr-FR"/>
              <a:t>Cliquez pour modifier les styles du texte du masque</a:t>
            </a:r>
          </a:p>
        </p:txBody>
      </p:sp>
    </p:spTree>
    <p:extLst>
      <p:ext uri="{BB962C8B-B14F-4D97-AF65-F5344CB8AC3E}">
        <p14:creationId xmlns:p14="http://schemas.microsoft.com/office/powerpoint/2010/main" val="174398000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2490276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4108172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282700"/>
            <a:ext cx="7886700" cy="2139950"/>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19177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370013"/>
            <a:ext cx="3867150" cy="326231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70013"/>
            <a:ext cx="3867150" cy="326231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7C476E3-753E-4CA7-A55C-5202D5CDA657}"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2150654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274638"/>
            <a:ext cx="7886700" cy="993775"/>
          </a:xfrm>
        </p:spPr>
        <p:txBody>
          <a:bodyPr/>
          <a:lstStyle/>
          <a:p>
            <a:r>
              <a:rPr lang="fr-FR"/>
              <a:t>Modifiez le style du titre</a:t>
            </a:r>
          </a:p>
        </p:txBody>
      </p:sp>
      <p:sp>
        <p:nvSpPr>
          <p:cNvPr id="3" name="Espace réservé du texte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1879600"/>
            <a:ext cx="3868737" cy="276225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29150" y="1879600"/>
            <a:ext cx="3887788" cy="276225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7C476E3-753E-4CA7-A55C-5202D5CDA657}" type="datetimeFigureOut">
              <a:rPr lang="fr-FR" smtClean="0"/>
              <a:t>11/02/2022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3676985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7C476E3-753E-4CA7-A55C-5202D5CDA657}" type="datetimeFigureOut">
              <a:rPr lang="fr-FR" smtClean="0"/>
              <a:t>11/02/2022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864218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7C476E3-753E-4CA7-A55C-5202D5CDA657}" type="datetimeFigureOut">
              <a:rPr lang="fr-FR" smtClean="0"/>
              <a:t>11/02/2022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128341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13" name="Rectangle 12"/>
          <p:cNvSpPr/>
          <p:nvPr/>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p:txBody>
          <a:bodyPr/>
          <a:lstStyle/>
          <a:p>
            <a:fld id="{646E7B68-C406-4B5C-B79D-A1CDE10CB85D}" type="slidenum">
              <a:rPr lang="fr-FR" smtClean="0"/>
              <a:pPr/>
              <a:t>‹#›</a:t>
            </a:fld>
            <a:endParaRPr lang="fr-FR"/>
          </a:p>
        </p:txBody>
      </p:sp>
      <p:sp>
        <p:nvSpPr>
          <p:cNvPr id="63" name="Espace réservé du texte 62"/>
          <p:cNvSpPr>
            <a:spLocks noGrp="1"/>
          </p:cNvSpPr>
          <p:nvPr>
            <p:ph type="body" sz="quarter" idx="14" hasCustomPrompt="1"/>
          </p:nvPr>
        </p:nvSpPr>
        <p:spPr>
          <a:xfrm>
            <a:off x="4427538" y="1767822"/>
            <a:ext cx="2736304" cy="2160240"/>
          </a:xfrm>
        </p:spPr>
        <p:txBody>
          <a:bodyPr numCol="1">
            <a:normAutofit/>
          </a:bodyPr>
          <a:lstStyle>
            <a:lvl1pPr marL="0" indent="0" algn="l" defTabSz="914400" rtl="0" eaLnBrk="1" latinLnBrk="0" hangingPunct="1">
              <a:lnSpc>
                <a:spcPct val="150000"/>
              </a:lnSpc>
              <a:spcBef>
                <a:spcPts val="200"/>
              </a:spcBef>
              <a:spcAft>
                <a:spcPts val="0"/>
              </a:spcAft>
              <a:buFontTx/>
              <a:buNone/>
              <a:defRPr lang="fr-FR" sz="1400" b="1" kern="1200" cap="none" baseline="0" smtClean="0">
                <a:solidFill>
                  <a:srgbClr val="575757"/>
                </a:solidFill>
                <a:latin typeface="+mn-lt"/>
                <a:ea typeface="+mn-ea"/>
                <a:cs typeface="+mn-cs"/>
              </a:defRPr>
            </a:lvl1pPr>
          </a:lstStyle>
          <a:p>
            <a:pPr lvl="0"/>
            <a:r>
              <a:rPr lang="fr-FR"/>
              <a:t>Chapitre 1</a:t>
            </a:r>
          </a:p>
          <a:p>
            <a:pPr lvl="0"/>
            <a:r>
              <a:rPr lang="fr-FR"/>
              <a:t>Chapitre 2</a:t>
            </a:r>
          </a:p>
          <a:p>
            <a:pPr lvl="0"/>
            <a:r>
              <a:rPr lang="fr-FR"/>
              <a:t>Chapitre 3</a:t>
            </a:r>
          </a:p>
        </p:txBody>
      </p:sp>
      <p:sp>
        <p:nvSpPr>
          <p:cNvPr id="7" name="Espace réservé du pied de page 6"/>
          <p:cNvSpPr>
            <a:spLocks noGrp="1"/>
          </p:cNvSpPr>
          <p:nvPr>
            <p:ph type="ftr" sz="quarter" idx="15"/>
          </p:nvPr>
        </p:nvSpPr>
        <p:spPr/>
        <p:txBody>
          <a:bodyPr/>
          <a:lstStyle/>
          <a:p>
            <a:r>
              <a:rPr lang="fr-FR">
                <a:latin typeface="Arial"/>
                <a:ea typeface="+mn-ea"/>
              </a:rPr>
              <a:t>| Répertoire Opérationnel des Ressources  – 9 juillet 2020</a:t>
            </a:r>
          </a:p>
        </p:txBody>
      </p:sp>
      <p:sp>
        <p:nvSpPr>
          <p:cNvPr id="10" name="Titre 1"/>
          <p:cNvSpPr txBox="1">
            <a:spLocks/>
          </p:cNvSpPr>
          <p:nvPr/>
        </p:nvSpPr>
        <p:spPr>
          <a:xfrm>
            <a:off x="4427538" y="915566"/>
            <a:ext cx="3096790" cy="1032495"/>
          </a:xfrm>
          <a:prstGeom prst="rect">
            <a:avLst/>
          </a:prstGeom>
        </p:spPr>
        <p:txBody>
          <a:bodyPr vert="horz" lIns="0" tIns="0" rIns="0" bIns="0" rtlCol="0" anchor="ctr" anchorCtr="0">
            <a:noAutofit/>
          </a:bodyPr>
          <a:lstStyle>
            <a:lvl1pPr algn="l" defTabSz="914400" rtl="0" eaLnBrk="1" latinLnBrk="0" hangingPunct="1">
              <a:lnSpc>
                <a:spcPts val="2700"/>
              </a:lnSpc>
              <a:spcBef>
                <a:spcPts val="0"/>
              </a:spcBef>
              <a:buNone/>
              <a:defRPr sz="2800" b="1" kern="1200" baseline="0">
                <a:solidFill>
                  <a:srgbClr val="006AB2"/>
                </a:solidFill>
                <a:latin typeface="+mj-lt"/>
                <a:ea typeface="+mj-ea"/>
                <a:cs typeface="+mj-cs"/>
              </a:defRPr>
            </a:lvl1pPr>
          </a:lstStyle>
          <a:p>
            <a:pPr fontAlgn="auto">
              <a:spcAft>
                <a:spcPts val="0"/>
              </a:spcAft>
            </a:pPr>
            <a:r>
              <a:rPr lang="fr-FR"/>
              <a:t>Sommaire</a:t>
            </a:r>
          </a:p>
        </p:txBody>
      </p:sp>
      <p:pic>
        <p:nvPicPr>
          <p:cNvPr id="14" name="Imag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sp>
        <p:nvSpPr>
          <p:cNvPr id="8" name="Rectangle 7"/>
          <p:cNvSpPr/>
          <p:nvPr userDrawn="1"/>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itre 1"/>
          <p:cNvSpPr txBox="1">
            <a:spLocks/>
          </p:cNvSpPr>
          <p:nvPr userDrawn="1"/>
        </p:nvSpPr>
        <p:spPr>
          <a:xfrm>
            <a:off x="4427538" y="915566"/>
            <a:ext cx="3096790" cy="1032495"/>
          </a:xfrm>
          <a:prstGeom prst="rect">
            <a:avLst/>
          </a:prstGeom>
        </p:spPr>
        <p:txBody>
          <a:bodyPr vert="horz" lIns="0" tIns="0" rIns="0" bIns="0" rtlCol="0" anchor="ctr" anchorCtr="0">
            <a:noAutofit/>
          </a:bodyPr>
          <a:lstStyle>
            <a:lvl1pPr algn="l" defTabSz="914400" rtl="0" eaLnBrk="1" latinLnBrk="0" hangingPunct="1">
              <a:lnSpc>
                <a:spcPts val="2700"/>
              </a:lnSpc>
              <a:spcBef>
                <a:spcPts val="0"/>
              </a:spcBef>
              <a:buNone/>
              <a:defRPr sz="2800" b="1" kern="1200" baseline="0">
                <a:solidFill>
                  <a:srgbClr val="006AB2"/>
                </a:solidFill>
                <a:latin typeface="+mj-lt"/>
                <a:ea typeface="+mj-ea"/>
                <a:cs typeface="+mj-cs"/>
              </a:defRPr>
            </a:lvl1pPr>
          </a:lstStyle>
          <a:p>
            <a:pPr fontAlgn="auto">
              <a:spcAft>
                <a:spcPts val="0"/>
              </a:spcAft>
            </a:pPr>
            <a:r>
              <a:rPr lang="fr-FR"/>
              <a:t>Sommaire</a:t>
            </a:r>
          </a:p>
        </p:txBody>
      </p:sp>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spTree>
    <p:extLst>
      <p:ext uri="{BB962C8B-B14F-4D97-AF65-F5344CB8AC3E}">
        <p14:creationId xmlns:p14="http://schemas.microsoft.com/office/powerpoint/2010/main" val="76361788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7C476E3-753E-4CA7-A55C-5202D5CDA657}"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167043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7C476E3-753E-4CA7-A55C-5202D5CDA657}" type="datetimeFigureOut">
              <a:rPr lang="fr-FR" smtClean="0"/>
              <a:t>11/02/2022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2692448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23093844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274638"/>
            <a:ext cx="1971675" cy="435768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274638"/>
            <a:ext cx="5762625" cy="435768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217EEA-C189-4895-AFCF-EFE15ABA92A4}" type="slidenum">
              <a:rPr lang="fr-FR" smtClean="0"/>
              <a:t>‹#›</a:t>
            </a:fld>
            <a:endParaRPr lang="fr-FR"/>
          </a:p>
        </p:txBody>
      </p:sp>
    </p:spTree>
    <p:extLst>
      <p:ext uri="{BB962C8B-B14F-4D97-AF65-F5344CB8AC3E}">
        <p14:creationId xmlns:p14="http://schemas.microsoft.com/office/powerpoint/2010/main" val="69486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rcalaire">
    <p:spTree>
      <p:nvGrpSpPr>
        <p:cNvPr id="1" name=""/>
        <p:cNvGrpSpPr/>
        <p:nvPr/>
      </p:nvGrpSpPr>
      <p:grpSpPr>
        <a:xfrm>
          <a:off x="0" y="0"/>
          <a:ext cx="0" cy="0"/>
          <a:chOff x="0" y="0"/>
          <a:chExt cx="0" cy="0"/>
        </a:xfrm>
      </p:grpSpPr>
      <p:sp>
        <p:nvSpPr>
          <p:cNvPr id="15" name="Rectangle 14"/>
          <p:cNvSpPr/>
          <p:nvPr/>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p:txBody>
          <a:bodyPr/>
          <a:lstStyle/>
          <a:p>
            <a:fld id="{646E7B68-C406-4B5C-B79D-A1CDE10CB85D}" type="slidenum">
              <a:rPr lang="fr-FR" smtClean="0"/>
              <a:pPr/>
              <a:t>‹#›</a:t>
            </a:fld>
            <a:endParaRPr lang="fr-FR"/>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2000" y="144016"/>
            <a:ext cx="1310181" cy="4803998"/>
          </a:xfrm>
          <a:prstGeom prst="rect">
            <a:avLst/>
          </a:prstGeom>
        </p:spPr>
      </p:pic>
      <p:sp>
        <p:nvSpPr>
          <p:cNvPr id="17" name="Titre 1"/>
          <p:cNvSpPr>
            <a:spLocks noGrp="1"/>
          </p:cNvSpPr>
          <p:nvPr>
            <p:ph type="ctrTitle" hasCustomPrompt="1"/>
          </p:nvPr>
        </p:nvSpPr>
        <p:spPr>
          <a:xfrm>
            <a:off x="4427538" y="1683271"/>
            <a:ext cx="4311972" cy="1032495"/>
          </a:xfrm>
        </p:spPr>
        <p:txBody>
          <a:bodyPr anchor="ctr" anchorCtr="0">
            <a:noAutofit/>
          </a:bodyPr>
          <a:lstStyle>
            <a:lvl1pPr algn="l">
              <a:lnSpc>
                <a:spcPts val="2700"/>
              </a:lnSpc>
              <a:spcBef>
                <a:spcPts val="0"/>
              </a:spcBef>
              <a:defRPr sz="2800" baseline="0">
                <a:solidFill>
                  <a:srgbClr val="006AB2"/>
                </a:solidFill>
              </a:defRPr>
            </a:lvl1pPr>
          </a:lstStyle>
          <a:p>
            <a:r>
              <a:rPr lang="fr-FR"/>
              <a:t>Titre du chapitre</a:t>
            </a:r>
          </a:p>
        </p:txBody>
      </p:sp>
      <p:sp>
        <p:nvSpPr>
          <p:cNvPr id="18" name="Espace réservé du texte 3"/>
          <p:cNvSpPr>
            <a:spLocks noGrp="1"/>
          </p:cNvSpPr>
          <p:nvPr>
            <p:ph type="body" sz="quarter" idx="13" hasCustomPrompt="1"/>
          </p:nvPr>
        </p:nvSpPr>
        <p:spPr>
          <a:xfrm>
            <a:off x="4427538" y="2815605"/>
            <a:ext cx="4311972" cy="664418"/>
          </a:xfrm>
        </p:spPr>
        <p:txBody>
          <a:bodyPr>
            <a:noAutofit/>
          </a:bodyPr>
          <a:lstStyle>
            <a:lvl1pPr algn="l">
              <a:defRPr sz="2000">
                <a:solidFill>
                  <a:srgbClr val="575757"/>
                </a:solidFill>
              </a:defRPr>
            </a:lvl1pPr>
          </a:lstStyle>
          <a:p>
            <a:pPr lvl="0"/>
            <a:r>
              <a:rPr lang="fr-FR"/>
              <a:t>Sous-titre éventuel</a:t>
            </a:r>
          </a:p>
        </p:txBody>
      </p:sp>
      <p:pic>
        <p:nvPicPr>
          <p:cNvPr id="20" name="Imag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sp>
        <p:nvSpPr>
          <p:cNvPr id="8" name="Rectangle 7"/>
          <p:cNvSpPr/>
          <p:nvPr userDrawn="1"/>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2000" y="144016"/>
            <a:ext cx="1310181" cy="4803998"/>
          </a:xfrm>
          <a:prstGeom prst="rect">
            <a:avLst/>
          </a:prstGeom>
        </p:spPr>
      </p:pic>
      <p:pic>
        <p:nvPicPr>
          <p:cNvPr id="11" name="Imag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spTree>
    <p:extLst>
      <p:ext uri="{BB962C8B-B14F-4D97-AF65-F5344CB8AC3E}">
        <p14:creationId xmlns:p14="http://schemas.microsoft.com/office/powerpoint/2010/main" val="16325252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re et contenu">
    <p:spTree>
      <p:nvGrpSpPr>
        <p:cNvPr id="1" name=""/>
        <p:cNvGrpSpPr/>
        <p:nvPr/>
      </p:nvGrpSpPr>
      <p:grpSpPr>
        <a:xfrm>
          <a:off x="0" y="0"/>
          <a:ext cx="0" cy="0"/>
          <a:chOff x="0" y="0"/>
          <a:chExt cx="0" cy="0"/>
        </a:xfrm>
      </p:grpSpPr>
      <p:sp>
        <p:nvSpPr>
          <p:cNvPr id="8" name="Rectangle 7"/>
          <p:cNvSpPr/>
          <p:nvPr/>
        </p:nvSpPr>
        <p:spPr>
          <a:xfrm>
            <a:off x="0" y="627534"/>
            <a:ext cx="914400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Une image contenant personne, intérieur, tenant, alimentation&#10;&#10;Description générée automatiquement">
            <a:extLst>
              <a:ext uri="{FF2B5EF4-FFF2-40B4-BE49-F238E27FC236}">
                <a16:creationId xmlns:a16="http://schemas.microsoft.com/office/drawing/2014/main" id="{DCE54B6C-D7B7-064E-80CC-C434FFA6A49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621889" y="2255"/>
            <a:ext cx="7522111" cy="5141246"/>
          </a:xfrm>
          <a:prstGeom prst="rect">
            <a:avLst/>
          </a:prstGeom>
        </p:spPr>
      </p:pic>
      <p:sp>
        <p:nvSpPr>
          <p:cNvPr id="3" name="Espace réservé du texte 2">
            <a:extLst>
              <a:ext uri="{FF2B5EF4-FFF2-40B4-BE49-F238E27FC236}">
                <a16:creationId xmlns:a16="http://schemas.microsoft.com/office/drawing/2014/main" id="{3A4A0B2A-58BC-1D4D-8883-191DA713D2F9}"/>
              </a:ext>
            </a:extLst>
          </p:cNvPr>
          <p:cNvSpPr>
            <a:spLocks noGrp="1"/>
          </p:cNvSpPr>
          <p:nvPr>
            <p:ph type="body" sz="quarter" idx="10" hasCustomPrompt="1"/>
          </p:nvPr>
        </p:nvSpPr>
        <p:spPr>
          <a:xfrm>
            <a:off x="2268538" y="915988"/>
            <a:ext cx="2735510" cy="1511300"/>
          </a:xfrm>
          <a:prstGeom prst="rect">
            <a:avLst/>
          </a:prstGeom>
        </p:spPr>
        <p:txBody>
          <a:bodyPr/>
          <a:lstStyle>
            <a:lvl1pPr>
              <a:lnSpc>
                <a:spcPct val="80000"/>
              </a:lnSpc>
              <a:defRPr sz="3200" kern="800" cap="none" baseline="0">
                <a:solidFill>
                  <a:schemeClr val="bg1"/>
                </a:solidFill>
              </a:defRPr>
            </a:lvl1pPr>
            <a:lvl2pPr marL="434250" indent="0">
              <a:lnSpc>
                <a:spcPct val="80000"/>
              </a:lnSpc>
              <a:buNone/>
              <a:defRPr sz="3200">
                <a:solidFill>
                  <a:schemeClr val="bg1"/>
                </a:solidFill>
              </a:defRPr>
            </a:lvl2pPr>
          </a:lstStyle>
          <a:p>
            <a:pPr lvl="0"/>
            <a:r>
              <a:rPr lang="fr-FR"/>
              <a:t>Titre principal de la slide</a:t>
            </a:r>
          </a:p>
          <a:p>
            <a:pPr lvl="1"/>
            <a:endParaRPr lang="fr-FR"/>
          </a:p>
        </p:txBody>
      </p:sp>
      <p:sp>
        <p:nvSpPr>
          <p:cNvPr id="6" name="Espace réservé du texte 5">
            <a:extLst>
              <a:ext uri="{FF2B5EF4-FFF2-40B4-BE49-F238E27FC236}">
                <a16:creationId xmlns:a16="http://schemas.microsoft.com/office/drawing/2014/main" id="{05C05DFA-F720-FF4C-A4AA-91C4E66A3103}"/>
              </a:ext>
            </a:extLst>
          </p:cNvPr>
          <p:cNvSpPr>
            <a:spLocks noGrp="1"/>
          </p:cNvSpPr>
          <p:nvPr>
            <p:ph type="body" sz="quarter" idx="11" hasCustomPrompt="1"/>
          </p:nvPr>
        </p:nvSpPr>
        <p:spPr>
          <a:xfrm>
            <a:off x="2268538" y="2427288"/>
            <a:ext cx="2951534" cy="1873250"/>
          </a:xfrm>
          <a:prstGeom prst="rect">
            <a:avLst/>
          </a:prstGeom>
        </p:spPr>
        <p:txBody>
          <a:bodyPr/>
          <a:lstStyle>
            <a:lvl1pPr>
              <a:lnSpc>
                <a:spcPct val="80000"/>
              </a:lnSpc>
              <a:spcBef>
                <a:spcPts val="0"/>
              </a:spcBef>
              <a:defRPr sz="1400" b="0">
                <a:solidFill>
                  <a:schemeClr val="bg1"/>
                </a:solidFill>
              </a:defRPr>
            </a:lvl1pPr>
          </a:lstStyle>
          <a:p>
            <a:pPr lvl="0"/>
            <a:r>
              <a:rPr lang="fr-FR"/>
              <a:t>Texte</a:t>
            </a:r>
          </a:p>
        </p:txBody>
      </p:sp>
      <p:sp>
        <p:nvSpPr>
          <p:cNvPr id="7" name="Espace réservé du numéro de diapositive 5"/>
          <p:cNvSpPr>
            <a:spLocks noGrp="1"/>
          </p:cNvSpPr>
          <p:nvPr>
            <p:ph type="sldNum" sz="quarter" idx="12"/>
          </p:nvPr>
        </p:nvSpPr>
        <p:spPr>
          <a:xfrm>
            <a:off x="107504" y="4749992"/>
            <a:ext cx="287338" cy="273844"/>
          </a:xfrm>
        </p:spPr>
        <p:txBody>
          <a:bodyPr/>
          <a:lstStyle/>
          <a:p>
            <a:fld id="{646E7B68-C406-4B5C-B79D-A1CDE10CB85D}" type="slidenum">
              <a:rPr lang="fr-FR" smtClean="0"/>
              <a:pPr/>
              <a:t>‹#›</a:t>
            </a:fld>
            <a:endParaRPr lang="fr-FR"/>
          </a:p>
        </p:txBody>
      </p:sp>
      <p:sp>
        <p:nvSpPr>
          <p:cNvPr id="9" name="Rectangle 8"/>
          <p:cNvSpPr/>
          <p:nvPr userDrawn="1"/>
        </p:nvSpPr>
        <p:spPr>
          <a:xfrm>
            <a:off x="0" y="627534"/>
            <a:ext cx="914400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personne, intérieur, tenant, alimentation&#10;&#10;Description générée automatiquement">
            <a:extLst>
              <a:ext uri="{FF2B5EF4-FFF2-40B4-BE49-F238E27FC236}">
                <a16:creationId xmlns:a16="http://schemas.microsoft.com/office/drawing/2014/main" id="{DCE54B6C-D7B7-064E-80CC-C434FFA6A49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21889" y="2255"/>
            <a:ext cx="7522111" cy="5141246"/>
          </a:xfrm>
          <a:prstGeom prst="rect">
            <a:avLst/>
          </a:prstGeom>
        </p:spPr>
      </p:pic>
    </p:spTree>
    <p:extLst>
      <p:ext uri="{BB962C8B-B14F-4D97-AF65-F5344CB8AC3E}">
        <p14:creationId xmlns:p14="http://schemas.microsoft.com/office/powerpoint/2010/main" val="295547980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pic>
        <p:nvPicPr>
          <p:cNvPr id="4" name="Image 3" descr="Une image contenant personne, intérieur, homme, table&#10;&#10;Description générée automatiquement">
            <a:extLst>
              <a:ext uri="{FF2B5EF4-FFF2-40B4-BE49-F238E27FC236}">
                <a16:creationId xmlns:a16="http://schemas.microsoft.com/office/drawing/2014/main" id="{6FB58E74-65F0-5A41-B2A3-C683EB81BBF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8208" y="-13947"/>
            <a:ext cx="9190183" cy="5171393"/>
          </a:xfrm>
          <a:prstGeom prst="rect">
            <a:avLst/>
          </a:prstGeom>
        </p:spPr>
      </p:pic>
      <p:pic>
        <p:nvPicPr>
          <p:cNvPr id="5" name="Image 4">
            <a:extLst>
              <a:ext uri="{FF2B5EF4-FFF2-40B4-BE49-F238E27FC236}">
                <a16:creationId xmlns:a16="http://schemas.microsoft.com/office/drawing/2014/main" id="{9F7A409D-321F-644F-957D-D88584B88E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9714"/>
            <a:ext cx="657373" cy="581836"/>
          </a:xfrm>
          <a:prstGeom prst="rect">
            <a:avLst/>
          </a:prstGeom>
        </p:spPr>
      </p:pic>
      <p:sp>
        <p:nvSpPr>
          <p:cNvPr id="7" name="Espace réservé du texte 6">
            <a:extLst>
              <a:ext uri="{FF2B5EF4-FFF2-40B4-BE49-F238E27FC236}">
                <a16:creationId xmlns:a16="http://schemas.microsoft.com/office/drawing/2014/main" id="{C0E49024-B637-B846-AD7A-074C32D97EBE}"/>
              </a:ext>
            </a:extLst>
          </p:cNvPr>
          <p:cNvSpPr>
            <a:spLocks noGrp="1"/>
          </p:cNvSpPr>
          <p:nvPr>
            <p:ph type="body" sz="quarter" idx="10" hasCustomPrompt="1"/>
          </p:nvPr>
        </p:nvSpPr>
        <p:spPr>
          <a:xfrm>
            <a:off x="2124075" y="987425"/>
            <a:ext cx="2735957" cy="1871663"/>
          </a:xfrm>
          <a:prstGeom prst="rect">
            <a:avLst/>
          </a:prstGeom>
        </p:spPr>
        <p:txBody>
          <a:bodyPr/>
          <a:lstStyle>
            <a:lvl1pPr>
              <a:defRPr sz="2800" kern="800" cap="all" baseline="0"/>
            </a:lvl1pPr>
            <a:lvl2pPr marL="434250" indent="0">
              <a:buNone/>
              <a:defRPr sz="3200"/>
            </a:lvl2pPr>
          </a:lstStyle>
          <a:p>
            <a:pPr lvl="0"/>
            <a:r>
              <a:rPr lang="fr-FR"/>
              <a:t>Titre de la slide</a:t>
            </a:r>
          </a:p>
          <a:p>
            <a:pPr lvl="1"/>
            <a:endParaRPr lang="fr-FR"/>
          </a:p>
        </p:txBody>
      </p:sp>
      <p:sp>
        <p:nvSpPr>
          <p:cNvPr id="9" name="Espace réservé du texte 8">
            <a:extLst>
              <a:ext uri="{FF2B5EF4-FFF2-40B4-BE49-F238E27FC236}">
                <a16:creationId xmlns:a16="http://schemas.microsoft.com/office/drawing/2014/main" id="{F9933515-A54B-C648-9452-ED438F800E2D}"/>
              </a:ext>
            </a:extLst>
          </p:cNvPr>
          <p:cNvSpPr>
            <a:spLocks noGrp="1"/>
          </p:cNvSpPr>
          <p:nvPr>
            <p:ph type="body" sz="quarter" idx="11" hasCustomPrompt="1"/>
          </p:nvPr>
        </p:nvSpPr>
        <p:spPr>
          <a:xfrm>
            <a:off x="5004048" y="987425"/>
            <a:ext cx="3457575" cy="1871663"/>
          </a:xfrm>
          <a:prstGeom prst="rect">
            <a:avLst/>
          </a:prstGeom>
        </p:spPr>
        <p:txBody>
          <a:bodyPr/>
          <a:lstStyle>
            <a:lvl1pPr>
              <a:lnSpc>
                <a:spcPct val="80000"/>
              </a:lnSpc>
              <a:spcBef>
                <a:spcPts val="0"/>
              </a:spcBef>
              <a:defRPr sz="1400" b="0"/>
            </a:lvl1pPr>
          </a:lstStyle>
          <a:p>
            <a:pPr lvl="0"/>
            <a:r>
              <a:rPr lang="fr-FR"/>
              <a:t>Texte</a:t>
            </a:r>
          </a:p>
        </p:txBody>
      </p:sp>
      <p:pic>
        <p:nvPicPr>
          <p:cNvPr id="6" name="Image 5" descr="Une image contenant personne, intérieur, homme, table&#10;&#10;Description générée automatiquement">
            <a:extLst>
              <a:ext uri="{FF2B5EF4-FFF2-40B4-BE49-F238E27FC236}">
                <a16:creationId xmlns:a16="http://schemas.microsoft.com/office/drawing/2014/main" id="{6FB58E74-65F0-5A41-B2A3-C683EB81BBF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8208" y="-13947"/>
            <a:ext cx="9190183" cy="5171393"/>
          </a:xfrm>
          <a:prstGeom prst="rect">
            <a:avLst/>
          </a:prstGeom>
        </p:spPr>
      </p:pic>
      <p:pic>
        <p:nvPicPr>
          <p:cNvPr id="8" name="Image 7">
            <a:extLst>
              <a:ext uri="{FF2B5EF4-FFF2-40B4-BE49-F238E27FC236}">
                <a16:creationId xmlns:a16="http://schemas.microsoft.com/office/drawing/2014/main" id="{9F7A409D-321F-644F-957D-D88584B88E4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512" y="189714"/>
            <a:ext cx="657373" cy="581836"/>
          </a:xfrm>
          <a:prstGeom prst="rect">
            <a:avLst/>
          </a:prstGeom>
        </p:spPr>
      </p:pic>
    </p:spTree>
    <p:extLst>
      <p:ext uri="{BB962C8B-B14F-4D97-AF65-F5344CB8AC3E}">
        <p14:creationId xmlns:p14="http://schemas.microsoft.com/office/powerpoint/2010/main" val="195311293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Titre de la slide</a:t>
            </a:r>
          </a:p>
        </p:txBody>
      </p:sp>
      <p:sp>
        <p:nvSpPr>
          <p:cNvPr id="6" name="Espace réservé du numéro de diapositive 5"/>
          <p:cNvSpPr>
            <a:spLocks noGrp="1"/>
          </p:cNvSpPr>
          <p:nvPr>
            <p:ph type="sldNum" sz="quarter" idx="12"/>
          </p:nvPr>
        </p:nvSpPr>
        <p:spPr/>
        <p:txBody>
          <a:bodyPr/>
          <a:lstStyle>
            <a:lvl1pPr>
              <a:defRPr>
                <a:solidFill>
                  <a:srgbClr val="575757"/>
                </a:solidFill>
              </a:defRPr>
            </a:lvl1pPr>
          </a:lstStyle>
          <a:p>
            <a:fld id="{646E7B68-C406-4B5C-B79D-A1CDE10CB85D}" type="slidenum">
              <a:rPr lang="fr-FR" smtClean="0"/>
              <a:pPr/>
              <a:t>‹#›</a:t>
            </a:fld>
            <a:endParaRPr lang="fr-FR"/>
          </a:p>
        </p:txBody>
      </p:sp>
      <p:sp>
        <p:nvSpPr>
          <p:cNvPr id="5" name="Espace réservé du pied de page 4"/>
          <p:cNvSpPr>
            <a:spLocks noGrp="1"/>
          </p:cNvSpPr>
          <p:nvPr>
            <p:ph type="ftr" sz="quarter" idx="13"/>
          </p:nvPr>
        </p:nvSpPr>
        <p:spPr/>
        <p:txBody>
          <a:bodyPr/>
          <a:lstStyle>
            <a:lvl1pPr>
              <a:defRPr sz="800"/>
            </a:lvl1pPr>
          </a:lstStyle>
          <a:p>
            <a:r>
              <a:rPr lang="fr-FR">
                <a:latin typeface="Arial"/>
                <a:ea typeface="+mn-ea"/>
              </a:rPr>
              <a:t>| Répertoire Opérationnel des Ressources – 9 juillet 2020</a:t>
            </a:r>
          </a:p>
        </p:txBody>
      </p:sp>
    </p:spTree>
    <p:extLst>
      <p:ext uri="{BB962C8B-B14F-4D97-AF65-F5344CB8AC3E}">
        <p14:creationId xmlns:p14="http://schemas.microsoft.com/office/powerpoint/2010/main" val="408936792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Titre de la slide</a:t>
            </a:r>
          </a:p>
        </p:txBody>
      </p:sp>
      <p:sp>
        <p:nvSpPr>
          <p:cNvPr id="6" name="Espace réservé du numéro de diapositive 5"/>
          <p:cNvSpPr>
            <a:spLocks noGrp="1"/>
          </p:cNvSpPr>
          <p:nvPr>
            <p:ph type="sldNum" sz="quarter" idx="12"/>
          </p:nvPr>
        </p:nvSpPr>
        <p:spPr/>
        <p:txBody>
          <a:bodyPr/>
          <a:lstStyle>
            <a:lvl1pPr>
              <a:defRPr>
                <a:solidFill>
                  <a:srgbClr val="575757"/>
                </a:solidFill>
              </a:defRPr>
            </a:lvl1pPr>
          </a:lstStyle>
          <a:p>
            <a:fld id="{646E7B68-C406-4B5C-B79D-A1CDE10CB85D}" type="slidenum">
              <a:rPr lang="fr-FR" smtClean="0"/>
              <a:pPr/>
              <a:t>‹#›</a:t>
            </a:fld>
            <a:endParaRPr lang="fr-FR"/>
          </a:p>
        </p:txBody>
      </p:sp>
      <p:sp>
        <p:nvSpPr>
          <p:cNvPr id="5" name="Espace réservé du pied de page 4"/>
          <p:cNvSpPr>
            <a:spLocks noGrp="1"/>
          </p:cNvSpPr>
          <p:nvPr>
            <p:ph type="ftr" sz="quarter" idx="19"/>
          </p:nvPr>
        </p:nvSpPr>
        <p:spPr/>
        <p:txBody>
          <a:bodyPr/>
          <a:lstStyle>
            <a:lvl1pPr>
              <a:defRPr sz="800"/>
            </a:lvl1pPr>
          </a:lstStyle>
          <a:p>
            <a:r>
              <a:rPr lang="fr-FR">
                <a:latin typeface="Arial"/>
                <a:ea typeface="+mn-ea"/>
              </a:rPr>
              <a:t>| Vendredi de l’Agence – 3 juillet 2020</a:t>
            </a:r>
          </a:p>
        </p:txBody>
      </p:sp>
      <p:sp>
        <p:nvSpPr>
          <p:cNvPr id="7" name="Espace réservé du texte 2"/>
          <p:cNvSpPr>
            <a:spLocks noGrp="1"/>
          </p:cNvSpPr>
          <p:nvPr>
            <p:ph idx="1"/>
          </p:nvPr>
        </p:nvSpPr>
        <p:spPr>
          <a:xfrm>
            <a:off x="827584" y="843558"/>
            <a:ext cx="8064896" cy="3744416"/>
          </a:xfrm>
          <a:prstGeom prst="rect">
            <a:avLst/>
          </a:prstGeom>
        </p:spPr>
        <p:txBody>
          <a:bodyPr vert="horz" lIns="0" tIns="0" rIns="0" bIns="0" rtlCol="0">
            <a:normAutofit/>
          </a:bodyPr>
          <a:lstStyle>
            <a:lvl4pPr>
              <a:defRPr sz="1400"/>
            </a:lvl4pPr>
            <a:lvl5pPr>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kumimoji="0" lang="fr-FR" sz="1400" b="0" i="0" u="none" strike="noStrike" kern="1200" cap="none" spc="0" normalizeH="0" baseline="0" noProof="0">
              <a:ln>
                <a:noFill/>
              </a:ln>
              <a:solidFill>
                <a:srgbClr val="575757"/>
              </a:solidFill>
              <a:effectLst/>
              <a:uLnTx/>
              <a:uFillTx/>
              <a:latin typeface="+mn-lt"/>
              <a:ea typeface="+mn-ea"/>
              <a:cs typeface="+mn-cs"/>
            </a:endParaRPr>
          </a:p>
        </p:txBody>
      </p:sp>
    </p:spTree>
    <p:extLst>
      <p:ext uri="{BB962C8B-B14F-4D97-AF65-F5344CB8AC3E}">
        <p14:creationId xmlns:p14="http://schemas.microsoft.com/office/powerpoint/2010/main" val="202208635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27584" y="87474"/>
            <a:ext cx="8064092" cy="540006"/>
          </a:xfrm>
        </p:spPr>
        <p:txBody>
          <a:bodyPr/>
          <a:lstStyle>
            <a:lvl1pPr>
              <a:defRPr/>
            </a:lvl1pPr>
          </a:lstStyle>
          <a:p>
            <a:r>
              <a:rPr lang="fr-FR"/>
              <a:t>Titre de la slide</a:t>
            </a:r>
          </a:p>
        </p:txBody>
      </p:sp>
      <p:sp>
        <p:nvSpPr>
          <p:cNvPr id="5" name="Espace réservé du numéro de diapositive 4"/>
          <p:cNvSpPr>
            <a:spLocks noGrp="1"/>
          </p:cNvSpPr>
          <p:nvPr>
            <p:ph type="sldNum" sz="quarter" idx="12"/>
          </p:nvPr>
        </p:nvSpPr>
        <p:spPr/>
        <p:txBody>
          <a:bodyPr/>
          <a:lstStyle/>
          <a:p>
            <a:fld id="{646E7B68-C406-4B5C-B79D-A1CDE10CB85D}" type="slidenum">
              <a:rPr lang="fr-FR" smtClean="0"/>
              <a:pPr/>
              <a:t>‹#›</a:t>
            </a:fld>
            <a:endParaRPr lang="fr-FR"/>
          </a:p>
        </p:txBody>
      </p:sp>
      <p:sp>
        <p:nvSpPr>
          <p:cNvPr id="11" name="Espace réservé du contenu 10"/>
          <p:cNvSpPr>
            <a:spLocks noGrp="1"/>
          </p:cNvSpPr>
          <p:nvPr>
            <p:ph sz="quarter" idx="16"/>
          </p:nvPr>
        </p:nvSpPr>
        <p:spPr>
          <a:xfrm>
            <a:off x="827584" y="843558"/>
            <a:ext cx="3889375" cy="3744416"/>
          </a:xfrm>
        </p:spPr>
        <p:txBody>
          <a:bodyPr>
            <a:noAutofit/>
          </a:bodyPr>
          <a:lstStyle>
            <a:lvl1pPr marL="0" indent="0">
              <a:buNone/>
              <a:defRPr/>
            </a:lvl1pPr>
            <a:lvl2pPr>
              <a:defRPr>
                <a:solidFill>
                  <a:schemeClr val="tx2"/>
                </a:solidFill>
              </a:defRPr>
            </a:lvl2pPr>
            <a:lvl3pPr>
              <a:defRPr>
                <a:solidFill>
                  <a:srgbClr val="575757"/>
                </a:solidFill>
              </a:defRPr>
            </a:lvl3pPr>
            <a:lvl4pPr>
              <a:defRPr sz="1400">
                <a:solidFill>
                  <a:srgbClr val="575757"/>
                </a:solidFill>
              </a:defRPr>
            </a:lvl4pPr>
            <a:lvl5pPr>
              <a:defRPr sz="1200">
                <a:solidFill>
                  <a:srgbClr val="575757"/>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kumimoji="0" lang="fr-FR" sz="1400" b="0" i="0" u="none" strike="noStrike" kern="1200" cap="none" spc="0" normalizeH="0" baseline="0" noProof="0">
              <a:ln>
                <a:noFill/>
              </a:ln>
              <a:solidFill>
                <a:srgbClr val="575757"/>
              </a:solidFill>
              <a:effectLst/>
              <a:uLnTx/>
              <a:uFillTx/>
              <a:latin typeface="+mn-lt"/>
              <a:ea typeface="+mn-ea"/>
              <a:cs typeface="+mn-cs"/>
            </a:endParaRPr>
          </a:p>
        </p:txBody>
      </p:sp>
      <p:sp>
        <p:nvSpPr>
          <p:cNvPr id="13" name="Espace réservé du contenu 12"/>
          <p:cNvSpPr>
            <a:spLocks noGrp="1"/>
          </p:cNvSpPr>
          <p:nvPr>
            <p:ph sz="quarter" idx="17"/>
          </p:nvPr>
        </p:nvSpPr>
        <p:spPr>
          <a:xfrm>
            <a:off x="5002301" y="843558"/>
            <a:ext cx="3889375" cy="3744416"/>
          </a:xfrm>
        </p:spPr>
        <p:txBody>
          <a:bodyPr/>
          <a:lstStyle>
            <a:lvl1pPr marL="0" indent="0">
              <a:buNone/>
              <a:defRPr/>
            </a:lvl1pPr>
            <a:lvl2pPr>
              <a:defRPr>
                <a:solidFill>
                  <a:schemeClr val="tx2"/>
                </a:solidFill>
              </a:defRPr>
            </a:lvl2pPr>
            <a:lvl3pPr>
              <a:defRPr>
                <a:solidFill>
                  <a:srgbClr val="575757"/>
                </a:solidFill>
              </a:defRPr>
            </a:lvl3pPr>
            <a:lvl4pPr>
              <a:defRPr sz="1400">
                <a:solidFill>
                  <a:srgbClr val="575757"/>
                </a:solidFill>
              </a:defRPr>
            </a:lvl4pPr>
            <a:lvl5pPr>
              <a:defRPr sz="1200">
                <a:solidFill>
                  <a:srgbClr val="575757"/>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kumimoji="0" lang="fr-FR" sz="1400" b="0" i="0" u="none" strike="noStrike" kern="1200" cap="none" spc="0" normalizeH="0" baseline="0" noProof="0">
              <a:ln>
                <a:noFill/>
              </a:ln>
              <a:solidFill>
                <a:srgbClr val="575757"/>
              </a:solidFill>
              <a:effectLst/>
              <a:uLnTx/>
              <a:uFillTx/>
              <a:latin typeface="+mn-lt"/>
              <a:ea typeface="+mn-ea"/>
              <a:cs typeface="+mn-cs"/>
            </a:endParaRPr>
          </a:p>
        </p:txBody>
      </p:sp>
      <p:sp>
        <p:nvSpPr>
          <p:cNvPr id="4" name="Espace réservé du pied de page 3"/>
          <p:cNvSpPr>
            <a:spLocks noGrp="1"/>
          </p:cNvSpPr>
          <p:nvPr>
            <p:ph type="ftr" sz="quarter" idx="18"/>
          </p:nvPr>
        </p:nvSpPr>
        <p:spPr/>
        <p:txBody>
          <a:bodyPr/>
          <a:lstStyle>
            <a:lvl1pPr>
              <a:defRPr sz="800"/>
            </a:lvl1pPr>
          </a:lstStyle>
          <a:p>
            <a:r>
              <a:rPr lang="fr-FR">
                <a:latin typeface="Arial"/>
                <a:ea typeface="+mn-ea"/>
              </a:rPr>
              <a:t>| Vendredi de l’Agence – 3 juillet 2020</a:t>
            </a:r>
          </a:p>
        </p:txBody>
      </p:sp>
    </p:spTree>
    <p:extLst>
      <p:ext uri="{BB962C8B-B14F-4D97-AF65-F5344CB8AC3E}">
        <p14:creationId xmlns:p14="http://schemas.microsoft.com/office/powerpoint/2010/main" val="393523741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ge de fin">
    <p:spTree>
      <p:nvGrpSpPr>
        <p:cNvPr id="1" name=""/>
        <p:cNvGrpSpPr/>
        <p:nvPr/>
      </p:nvGrpSpPr>
      <p:grpSpPr>
        <a:xfrm>
          <a:off x="0" y="0"/>
          <a:ext cx="0" cy="0"/>
          <a:chOff x="0" y="0"/>
          <a:chExt cx="0" cy="0"/>
        </a:xfrm>
      </p:grpSpPr>
      <p:sp>
        <p:nvSpPr>
          <p:cNvPr id="11" name="Rectangle 10"/>
          <p:cNvSpPr/>
          <p:nvPr/>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pic>
        <p:nvPicPr>
          <p:cNvPr id="16" name="Imag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sp>
        <p:nvSpPr>
          <p:cNvPr id="12" name="Rectangle 11"/>
          <p:cNvSpPr/>
          <p:nvPr userDrawn="1"/>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pic>
        <p:nvPicPr>
          <p:cNvPr id="20" name="Imag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pic>
        <p:nvPicPr>
          <p:cNvPr id="21" name="Imag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8985" y="1960852"/>
            <a:ext cx="1384703" cy="1221797"/>
          </a:xfrm>
          <a:prstGeom prst="rect">
            <a:avLst/>
          </a:prstGeom>
        </p:spPr>
      </p:pic>
      <p:grpSp>
        <p:nvGrpSpPr>
          <p:cNvPr id="3" name="Groupe 2"/>
          <p:cNvGrpSpPr/>
          <p:nvPr userDrawn="1"/>
        </p:nvGrpSpPr>
        <p:grpSpPr>
          <a:xfrm>
            <a:off x="4804660" y="1261977"/>
            <a:ext cx="3353923" cy="2529366"/>
            <a:chOff x="4804660" y="1261977"/>
            <a:chExt cx="3353923" cy="2529366"/>
          </a:xfrm>
        </p:grpSpPr>
        <p:sp>
          <p:nvSpPr>
            <p:cNvPr id="8" name="ZoneTexte 7"/>
            <p:cNvSpPr txBox="1"/>
            <p:nvPr/>
          </p:nvSpPr>
          <p:spPr>
            <a:xfrm>
              <a:off x="4818086" y="1261977"/>
              <a:ext cx="3240360" cy="2529366"/>
            </a:xfrm>
            <a:prstGeom prst="rect">
              <a:avLst/>
            </a:prstGeom>
            <a:noFill/>
          </p:spPr>
          <p:txBody>
            <a:bodyPr wrap="square" lIns="72000" tIns="108000" rIns="72000" bIns="108000" rtlCol="0" anchor="t" anchorCtr="0">
              <a:normAutofit/>
            </a:bodyPr>
            <a:lstStyle/>
            <a:p>
              <a:pPr algn="l"/>
              <a:r>
                <a:rPr lang="fr-FR" sz="2000" b="1">
                  <a:solidFill>
                    <a:srgbClr val="575757"/>
                  </a:solidFill>
                </a:rPr>
                <a:t>esante.gouv.fr</a:t>
              </a:r>
            </a:p>
            <a:p>
              <a:pPr algn="l"/>
              <a:r>
                <a:rPr lang="fr-FR" sz="1500">
                  <a:solidFill>
                    <a:srgbClr val="575757"/>
                  </a:solidFill>
                </a:rPr>
                <a:t>Le portail</a:t>
              </a:r>
              <a:r>
                <a:rPr lang="fr-FR" sz="1500" baseline="0">
                  <a:solidFill>
                    <a:srgbClr val="575757"/>
                  </a:solidFill>
                </a:rPr>
                <a:t> pour accéder à l’ensemble des services et produits de l’agence du numérique en santé et s’informer sur l’actualité de la e-santé. </a:t>
              </a:r>
            </a:p>
            <a:p>
              <a:pPr algn="ctr"/>
              <a:endParaRPr lang="fr-FR" sz="1500" err="1">
                <a:solidFill>
                  <a:srgbClr val="575757"/>
                </a:solidFill>
              </a:endParaRPr>
            </a:p>
          </p:txBody>
        </p:sp>
        <p:pic>
          <p:nvPicPr>
            <p:cNvPr id="9" name="Picture 2" descr="Y:\Interne\Communication\Communication_2019\Crea_graphiques\Pictos\Picto_OK\Twitter_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4660" y="2817758"/>
              <a:ext cx="422086" cy="42208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 name="Picture 3" descr="Y:\Interne\Communication\Communication_2019\Crea_graphiques\Pictos\Picto_OK\LINKEDIN@2x.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89703" y="3271808"/>
              <a:ext cx="252000" cy="252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Y:\Interne\Communication\Communication_2019\Crea_graphiques\Pictos\Picto_OK\Twitter_Logo_Blue.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804660" y="2817758"/>
              <a:ext cx="422086" cy="42208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8" name="Picture 3" descr="Y:\Interne\Communication\Communication_2019\Crea_graphiques\Pictos\Picto_OK\LINKEDIN@2x.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889703" y="3271808"/>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22" name="ZoneTexte 21"/>
            <p:cNvSpPr txBox="1"/>
            <p:nvPr userDrawn="1"/>
          </p:nvSpPr>
          <p:spPr>
            <a:xfrm>
              <a:off x="5220072" y="2859782"/>
              <a:ext cx="2938511" cy="649472"/>
            </a:xfrm>
            <a:prstGeom prst="rect">
              <a:avLst/>
            </a:prstGeom>
            <a:noFill/>
          </p:spPr>
          <p:txBody>
            <a:bodyPr wrap="square" lIns="72000" tIns="108000" rIns="72000" bIns="108000" rtlCol="0" anchor="t" anchorCtr="0">
              <a:noAutofit/>
            </a:bodyPr>
            <a:lstStyle/>
            <a:p>
              <a:pPr algn="l">
                <a:spcAft>
                  <a:spcPts val="600"/>
                </a:spcAft>
              </a:pPr>
              <a:r>
                <a:rPr lang="fr-FR" sz="900" b="0">
                  <a:solidFill>
                    <a:srgbClr val="575757"/>
                  </a:solidFill>
                </a:rPr>
                <a:t>@esante_gouv_fr</a:t>
              </a:r>
            </a:p>
            <a:p>
              <a:pPr algn="l"/>
              <a:endParaRPr lang="fr-FR" sz="300" b="0">
                <a:solidFill>
                  <a:srgbClr val="575757"/>
                </a:solidFill>
              </a:endParaRPr>
            </a:p>
            <a:p>
              <a:pPr algn="l"/>
              <a:endParaRPr lang="fr-FR" sz="500" b="0">
                <a:solidFill>
                  <a:srgbClr val="575757"/>
                </a:solidFill>
              </a:endParaRPr>
            </a:p>
            <a:p>
              <a:pPr algn="l"/>
              <a:r>
                <a:rPr lang="fr-FR" sz="900" b="0">
                  <a:solidFill>
                    <a:srgbClr val="575757"/>
                  </a:solidFill>
                </a:rPr>
                <a:t>linkedin.com/company/agence-du-numerique-en-sante</a:t>
              </a:r>
              <a:endParaRPr lang="fr-FR" sz="800" b="0">
                <a:solidFill>
                  <a:srgbClr val="575757"/>
                </a:solidFill>
              </a:endParaRPr>
            </a:p>
          </p:txBody>
        </p:sp>
      </p:grpSp>
    </p:spTree>
    <p:extLst>
      <p:ext uri="{BB962C8B-B14F-4D97-AF65-F5344CB8AC3E}">
        <p14:creationId xmlns:p14="http://schemas.microsoft.com/office/powerpoint/2010/main" val="393783859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27584" y="843558"/>
            <a:ext cx="8064896" cy="3744416"/>
          </a:xfrm>
          <a:prstGeom prst="rect">
            <a:avLst/>
          </a:prstGeom>
        </p:spPr>
        <p:txBody>
          <a:bodyPr vert="horz" lIns="0" tIns="0" rIns="0" bIns="0" rtlCol="0">
            <a:normAutofit/>
          </a:bodyPr>
          <a:lstStyle/>
          <a:p>
            <a:pPr lvl="0"/>
            <a:r>
              <a:rPr lang="fr-FR"/>
              <a:t>Modifiez les styles du texte du masque</a:t>
            </a:r>
          </a:p>
          <a:p>
            <a:pPr marL="720000" marR="0" lvl="1"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a:pPr>
            <a:r>
              <a:rPr kumimoji="0" lang="fr-FR" sz="1800" b="1" i="0" u="none" strike="noStrike" kern="1200" cap="none" spc="0" normalizeH="0" baseline="0" noProof="0">
                <a:ln>
                  <a:noFill/>
                </a:ln>
                <a:solidFill>
                  <a:srgbClr val="006AB2"/>
                </a:solidFill>
                <a:effectLst/>
                <a:uLnTx/>
                <a:uFillTx/>
                <a:latin typeface="+mn-lt"/>
                <a:ea typeface="+mn-ea"/>
                <a:cs typeface="+mn-cs"/>
              </a:rPr>
              <a:t>Deuxième niveau</a:t>
            </a:r>
          </a:p>
          <a:p>
            <a:pPr marL="1080000" marR="0" lvl="2"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a:pPr>
            <a:r>
              <a:rPr kumimoji="0" lang="fr-FR" sz="1600" b="0" i="0" u="none" strike="noStrike" kern="1200" cap="none" spc="0" normalizeH="0" baseline="0" noProof="0">
                <a:ln>
                  <a:noFill/>
                </a:ln>
                <a:solidFill>
                  <a:srgbClr val="575757"/>
                </a:solidFill>
                <a:effectLst/>
                <a:uLnTx/>
                <a:uFillTx/>
                <a:latin typeface="+mn-lt"/>
                <a:ea typeface="+mn-ea"/>
                <a:cs typeface="+mn-cs"/>
              </a:rPr>
              <a:t>Troisième niveau</a:t>
            </a:r>
          </a:p>
          <a:p>
            <a:pPr marL="1440000" marR="0" lvl="3"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a:pPr>
            <a:r>
              <a:rPr kumimoji="0" lang="fr-FR" sz="1600" b="0" i="0" u="none" strike="noStrike" kern="1200" cap="none" spc="0" normalizeH="0" baseline="0" noProof="0">
                <a:ln>
                  <a:noFill/>
                </a:ln>
                <a:solidFill>
                  <a:srgbClr val="575757"/>
                </a:solidFill>
                <a:effectLst/>
                <a:uLnTx/>
                <a:uFillTx/>
                <a:latin typeface="+mn-lt"/>
                <a:ea typeface="+mn-ea"/>
                <a:cs typeface="+mn-cs"/>
              </a:rPr>
              <a:t>Quatrième niveau</a:t>
            </a:r>
          </a:p>
          <a:p>
            <a:pPr marL="1800000" marR="0" lvl="4"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a:pPr>
            <a:r>
              <a:rPr kumimoji="0" lang="fr-FR" sz="1400" b="0" i="0" u="none" strike="noStrike" kern="1200" cap="none" spc="0" normalizeH="0" baseline="0" noProof="0">
                <a:ln>
                  <a:noFill/>
                </a:ln>
                <a:solidFill>
                  <a:srgbClr val="575757"/>
                </a:solidFill>
                <a:effectLst/>
                <a:uLnTx/>
                <a:uFillTx/>
                <a:latin typeface="+mn-lt"/>
                <a:ea typeface="+mn-ea"/>
                <a:cs typeface="+mn-cs"/>
              </a:rPr>
              <a:t>Cinquième niveau</a:t>
            </a:r>
          </a:p>
        </p:txBody>
      </p:sp>
      <p:sp>
        <p:nvSpPr>
          <p:cNvPr id="6" name="Espace réservé du numéro de diapositive 5"/>
          <p:cNvSpPr>
            <a:spLocks noGrp="1"/>
          </p:cNvSpPr>
          <p:nvPr>
            <p:ph type="sldNum" sz="quarter" idx="4"/>
          </p:nvPr>
        </p:nvSpPr>
        <p:spPr>
          <a:xfrm>
            <a:off x="107504" y="4749992"/>
            <a:ext cx="287338" cy="273844"/>
          </a:xfrm>
          <a:prstGeom prst="rect">
            <a:avLst/>
          </a:prstGeom>
        </p:spPr>
        <p:txBody>
          <a:bodyPr vert="horz" lIns="0" tIns="0" rIns="0" bIns="0" rtlCol="0" anchor="ctr"/>
          <a:lstStyle>
            <a:lvl1pPr algn="ctr">
              <a:defRPr lang="fr-FR" sz="800" i="1" kern="1200" smtClean="0">
                <a:solidFill>
                  <a:srgbClr val="575757"/>
                </a:solidFill>
                <a:latin typeface="Arial"/>
                <a:ea typeface="+mn-ea"/>
                <a:cs typeface="+mn-cs"/>
              </a:defRPr>
            </a:lvl1pPr>
          </a:lstStyle>
          <a:p>
            <a:fld id="{646E7B68-C406-4B5C-B79D-A1CDE10CB85D}" type="slidenum">
              <a:rPr lang="fr-FR" smtClean="0"/>
              <a:pPr/>
              <a:t>‹#›</a:t>
            </a:fld>
            <a:endParaRPr lang="fr-FR"/>
          </a:p>
        </p:txBody>
      </p:sp>
      <p:sp>
        <p:nvSpPr>
          <p:cNvPr id="5" name="Espace réservé du pied de page 4"/>
          <p:cNvSpPr>
            <a:spLocks noGrp="1"/>
          </p:cNvSpPr>
          <p:nvPr>
            <p:ph type="ftr" sz="quarter" idx="3"/>
          </p:nvPr>
        </p:nvSpPr>
        <p:spPr>
          <a:xfrm>
            <a:off x="408753" y="4749992"/>
            <a:ext cx="6926486" cy="273844"/>
          </a:xfrm>
          <a:prstGeom prst="rect">
            <a:avLst/>
          </a:prstGeom>
        </p:spPr>
        <p:txBody>
          <a:bodyPr vert="horz" lIns="0" tIns="0" rIns="0" bIns="0" rtlCol="0" anchor="ctr"/>
          <a:lstStyle>
            <a:lvl1pPr marL="0" marR="0" indent="0" algn="l" defTabSz="914400" rtl="0" eaLnBrk="1" fontAlgn="auto" latinLnBrk="0" hangingPunct="1">
              <a:lnSpc>
                <a:spcPct val="100000"/>
              </a:lnSpc>
              <a:spcBef>
                <a:spcPts val="0"/>
              </a:spcBef>
              <a:spcAft>
                <a:spcPts val="0"/>
              </a:spcAft>
              <a:buClrTx/>
              <a:buSzTx/>
              <a:buFontTx/>
              <a:buNone/>
              <a:tabLst/>
              <a:defRPr sz="800" i="1">
                <a:solidFill>
                  <a:srgbClr val="575757"/>
                </a:solidFill>
              </a:defRPr>
            </a:lvl1pPr>
          </a:lstStyle>
          <a:p>
            <a:r>
              <a:rPr lang="fr-FR">
                <a:latin typeface="Arial"/>
                <a:ea typeface="+mn-ea"/>
              </a:rPr>
              <a:t>Répertoire Opérationnel des Ressources – 9 juillet 2020</a:t>
            </a:r>
          </a:p>
        </p:txBody>
      </p:sp>
      <p:sp>
        <p:nvSpPr>
          <p:cNvPr id="2" name="Espace réservé du titre 1"/>
          <p:cNvSpPr>
            <a:spLocks noGrp="1"/>
          </p:cNvSpPr>
          <p:nvPr>
            <p:ph type="title"/>
          </p:nvPr>
        </p:nvSpPr>
        <p:spPr>
          <a:xfrm>
            <a:off x="827584" y="87474"/>
            <a:ext cx="8064092" cy="540006"/>
          </a:xfrm>
          <a:prstGeom prst="rect">
            <a:avLst/>
          </a:prstGeom>
        </p:spPr>
        <p:txBody>
          <a:bodyPr vert="horz" lIns="0" tIns="0" rIns="0" bIns="0" rtlCol="0" anchor="b" anchorCtr="0">
            <a:normAutofit/>
          </a:bodyPr>
          <a:lstStyle/>
          <a:p>
            <a:r>
              <a:rPr lang="fr-FR"/>
              <a:t>Titre de la slide</a:t>
            </a:r>
          </a:p>
        </p:txBody>
      </p:sp>
      <p:cxnSp>
        <p:nvCxnSpPr>
          <p:cNvPr id="7" name="Connecteur droit 6"/>
          <p:cNvCxnSpPr/>
          <p:nvPr/>
        </p:nvCxnSpPr>
        <p:spPr>
          <a:xfrm>
            <a:off x="146140" y="699542"/>
            <a:ext cx="8853302" cy="0"/>
          </a:xfrm>
          <a:prstGeom prst="line">
            <a:avLst/>
          </a:prstGeom>
          <a:ln w="3175">
            <a:solidFill>
              <a:srgbClr val="575757"/>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userDrawn="1"/>
        </p:nvCxnSpPr>
        <p:spPr>
          <a:xfrm>
            <a:off x="146140" y="699542"/>
            <a:ext cx="8853302" cy="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46140" y="87474"/>
            <a:ext cx="536800" cy="475200"/>
          </a:xfrm>
          <a:prstGeom prst="rect">
            <a:avLst/>
          </a:prstGeom>
        </p:spPr>
      </p:pic>
    </p:spTree>
    <p:extLst>
      <p:ext uri="{BB962C8B-B14F-4D97-AF65-F5344CB8AC3E}">
        <p14:creationId xmlns:p14="http://schemas.microsoft.com/office/powerpoint/2010/main" val="251409304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25" r:id="rId11"/>
    <p:sldLayoutId id="2147483726" r:id="rId12"/>
  </p:sldLayoutIdLst>
  <p:transition>
    <p:fade/>
  </p:transition>
  <p:hf hdr="0" dt="0"/>
  <p:txStyles>
    <p:titleStyle>
      <a:lvl1pPr algn="l" defTabSz="914400" rtl="0" eaLnBrk="1" latinLnBrk="0" hangingPunct="1">
        <a:lnSpc>
          <a:spcPts val="2200"/>
        </a:lnSpc>
        <a:spcBef>
          <a:spcPct val="0"/>
        </a:spcBef>
        <a:buNone/>
        <a:defRPr sz="2000" b="1" kern="1200">
          <a:solidFill>
            <a:srgbClr val="006AB2"/>
          </a:solidFill>
          <a:latin typeface="+mj-lt"/>
          <a:ea typeface="+mj-ea"/>
          <a:cs typeface="+mj-cs"/>
        </a:defRPr>
      </a:lvl1pPr>
    </p:titleStyle>
    <p:bodyStyle>
      <a:lvl1pPr marL="0" marR="0" indent="0" algn="l" defTabSz="914400" rtl="0" eaLnBrk="1" fontAlgn="auto" latinLnBrk="0" hangingPunct="1">
        <a:lnSpc>
          <a:spcPct val="100000"/>
        </a:lnSpc>
        <a:spcBef>
          <a:spcPts val="1800"/>
        </a:spcBef>
        <a:spcAft>
          <a:spcPts val="0"/>
        </a:spcAft>
        <a:buClrTx/>
        <a:buSzPct val="100000"/>
        <a:buFont typeface="Wingdings" panose="05000000000000000000" pitchFamily="2" charset="2"/>
        <a:buNone/>
        <a:tabLst/>
        <a:defRPr sz="2400" b="1" kern="1200" cap="none" baseline="0">
          <a:solidFill>
            <a:schemeClr val="tx2"/>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6E3-753E-4CA7-A55C-5202D5CDA657}" type="datetimeFigureOut">
              <a:rPr lang="fr-FR" smtClean="0"/>
              <a:t>11/02/2022</a:t>
            </a:fld>
            <a:endParaRPr lang="fr-FR"/>
          </a:p>
        </p:txBody>
      </p:sp>
      <p:sp>
        <p:nvSpPr>
          <p:cNvPr id="5" name="Espace réservé du pied de page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217EEA-C189-4895-AFCF-EFE15ABA92A4}" type="slidenum">
              <a:rPr lang="fr-FR" smtClean="0"/>
              <a:t>‹#›</a:t>
            </a:fld>
            <a:endParaRPr lang="fr-FR"/>
          </a:p>
        </p:txBody>
      </p:sp>
    </p:spTree>
    <p:extLst>
      <p:ext uri="{BB962C8B-B14F-4D97-AF65-F5344CB8AC3E}">
        <p14:creationId xmlns:p14="http://schemas.microsoft.com/office/powerpoint/2010/main" val="177295572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2.xml"/><Relationship Id="rId5" Type="http://schemas.openxmlformats.org/officeDocument/2006/relationships/image" Target="../media/image23.png"/><Relationship Id="rId4" Type="http://schemas.openxmlformats.org/officeDocument/2006/relationships/image" Target="../media/image22.svg"/></Relationships>
</file>

<file path=ppt/slides/_rels/slide13.xml.rels><?xml version="1.0" encoding="UTF-8" standalone="yes"?>
<Relationships xmlns="http://schemas.openxmlformats.org/package/2006/relationships"><Relationship Id="rId13" Type="http://schemas.openxmlformats.org/officeDocument/2006/relationships/notesSlide" Target="../notesSlides/notesSlide9.xml"/><Relationship Id="rId18" Type="http://schemas.openxmlformats.org/officeDocument/2006/relationships/slide" Target="slide24.xml"/><Relationship Id="rId26" Type="http://schemas.openxmlformats.org/officeDocument/2006/relationships/slide" Target="slide35.xml"/><Relationship Id="rId39" Type="http://schemas.openxmlformats.org/officeDocument/2006/relationships/slide" Target="slide18.xml"/><Relationship Id="rId21" Type="http://schemas.openxmlformats.org/officeDocument/2006/relationships/slide" Target="slide27.xml"/><Relationship Id="rId34" Type="http://schemas.openxmlformats.org/officeDocument/2006/relationships/slide" Target="slide22.xml"/><Relationship Id="rId42" Type="http://schemas.openxmlformats.org/officeDocument/2006/relationships/slide" Target="slide43.xml"/><Relationship Id="rId47" Type="http://schemas.openxmlformats.org/officeDocument/2006/relationships/slide" Target="slide48.xml"/><Relationship Id="rId50" Type="http://schemas.openxmlformats.org/officeDocument/2006/relationships/slide" Target="slide52.xml"/><Relationship Id="rId7" Type="http://schemas.openxmlformats.org/officeDocument/2006/relationships/tags" Target="../tags/tag23.xml"/><Relationship Id="rId2" Type="http://schemas.openxmlformats.org/officeDocument/2006/relationships/tags" Target="../tags/tag18.xml"/><Relationship Id="rId16" Type="http://schemas.openxmlformats.org/officeDocument/2006/relationships/slide" Target="slide15.xml"/><Relationship Id="rId29" Type="http://schemas.openxmlformats.org/officeDocument/2006/relationships/slide" Target="slide34.xml"/><Relationship Id="rId11" Type="http://schemas.openxmlformats.org/officeDocument/2006/relationships/tags" Target="../tags/tag27.xml"/><Relationship Id="rId24" Type="http://schemas.openxmlformats.org/officeDocument/2006/relationships/slide" Target="slide31.xml"/><Relationship Id="rId32" Type="http://schemas.openxmlformats.org/officeDocument/2006/relationships/slide" Target="slide38.xml"/><Relationship Id="rId37" Type="http://schemas.openxmlformats.org/officeDocument/2006/relationships/slide" Target="slide19.xml"/><Relationship Id="rId40" Type="http://schemas.openxmlformats.org/officeDocument/2006/relationships/slide" Target="slide28.xml"/><Relationship Id="rId45" Type="http://schemas.openxmlformats.org/officeDocument/2006/relationships/slide" Target="slide47.xml"/><Relationship Id="rId53" Type="http://schemas.openxmlformats.org/officeDocument/2006/relationships/slide" Target="slide50.xml"/><Relationship Id="rId5" Type="http://schemas.openxmlformats.org/officeDocument/2006/relationships/tags" Target="../tags/tag21.xml"/><Relationship Id="rId10" Type="http://schemas.openxmlformats.org/officeDocument/2006/relationships/tags" Target="../tags/tag26.xml"/><Relationship Id="rId19" Type="http://schemas.openxmlformats.org/officeDocument/2006/relationships/slide" Target="slide25.xml"/><Relationship Id="rId31" Type="http://schemas.openxmlformats.org/officeDocument/2006/relationships/slide" Target="slide41.xml"/><Relationship Id="rId44" Type="http://schemas.openxmlformats.org/officeDocument/2006/relationships/slide" Target="slide45.xml"/><Relationship Id="rId52" Type="http://schemas.openxmlformats.org/officeDocument/2006/relationships/slide" Target="slide29.xml"/><Relationship Id="rId4" Type="http://schemas.openxmlformats.org/officeDocument/2006/relationships/tags" Target="../tags/tag20.xml"/><Relationship Id="rId9" Type="http://schemas.openxmlformats.org/officeDocument/2006/relationships/tags" Target="../tags/tag25.xml"/><Relationship Id="rId14" Type="http://schemas.openxmlformats.org/officeDocument/2006/relationships/slide" Target="slide14.xml"/><Relationship Id="rId22" Type="http://schemas.openxmlformats.org/officeDocument/2006/relationships/slide" Target="slide30.xml"/><Relationship Id="rId27" Type="http://schemas.openxmlformats.org/officeDocument/2006/relationships/slide" Target="slide37.xml"/><Relationship Id="rId30" Type="http://schemas.openxmlformats.org/officeDocument/2006/relationships/slide" Target="slide39.xml"/><Relationship Id="rId35" Type="http://schemas.openxmlformats.org/officeDocument/2006/relationships/slide" Target="slide20.xml"/><Relationship Id="rId43" Type="http://schemas.openxmlformats.org/officeDocument/2006/relationships/slide" Target="slide44.xml"/><Relationship Id="rId48" Type="http://schemas.openxmlformats.org/officeDocument/2006/relationships/slide" Target="slide49.xml"/><Relationship Id="rId8" Type="http://schemas.openxmlformats.org/officeDocument/2006/relationships/tags" Target="../tags/tag24.xml"/><Relationship Id="rId51" Type="http://schemas.openxmlformats.org/officeDocument/2006/relationships/slide" Target="slide53.xml"/><Relationship Id="rId3" Type="http://schemas.openxmlformats.org/officeDocument/2006/relationships/tags" Target="../tags/tag19.xml"/><Relationship Id="rId12" Type="http://schemas.openxmlformats.org/officeDocument/2006/relationships/slideLayout" Target="../slideLayouts/slideLayout11.xml"/><Relationship Id="rId17" Type="http://schemas.openxmlformats.org/officeDocument/2006/relationships/slide" Target="slide17.xml"/><Relationship Id="rId25" Type="http://schemas.openxmlformats.org/officeDocument/2006/relationships/slide" Target="slide33.xml"/><Relationship Id="rId33" Type="http://schemas.openxmlformats.org/officeDocument/2006/relationships/slide" Target="slide36.xml"/><Relationship Id="rId38" Type="http://schemas.openxmlformats.org/officeDocument/2006/relationships/slide" Target="slide23.xml"/><Relationship Id="rId46" Type="http://schemas.openxmlformats.org/officeDocument/2006/relationships/slide" Target="slide46.xml"/><Relationship Id="rId20" Type="http://schemas.openxmlformats.org/officeDocument/2006/relationships/slide" Target="slide26.xml"/><Relationship Id="rId41" Type="http://schemas.openxmlformats.org/officeDocument/2006/relationships/slide" Target="slide42.xml"/><Relationship Id="rId1" Type="http://schemas.openxmlformats.org/officeDocument/2006/relationships/tags" Target="../tags/tag17.xml"/><Relationship Id="rId6" Type="http://schemas.openxmlformats.org/officeDocument/2006/relationships/tags" Target="../tags/tag22.xml"/><Relationship Id="rId15" Type="http://schemas.openxmlformats.org/officeDocument/2006/relationships/slide" Target="slide16.xml"/><Relationship Id="rId23" Type="http://schemas.openxmlformats.org/officeDocument/2006/relationships/slide" Target="slide32.xml"/><Relationship Id="rId28" Type="http://schemas.openxmlformats.org/officeDocument/2006/relationships/slide" Target="slide40.xml"/><Relationship Id="rId36" Type="http://schemas.openxmlformats.org/officeDocument/2006/relationships/slide" Target="slide21.xml"/><Relationship Id="rId49" Type="http://schemas.openxmlformats.org/officeDocument/2006/relationships/slide" Target="slide51.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image" Target="../media/image25.svg"/><Relationship Id="rId2" Type="http://schemas.openxmlformats.org/officeDocument/2006/relationships/slide" Target="slide16.xml"/><Relationship Id="rId1" Type="http://schemas.openxmlformats.org/officeDocument/2006/relationships/slideLayout" Target="../slideLayouts/slideLayout6.xml"/><Relationship Id="rId6" Type="http://schemas.openxmlformats.org/officeDocument/2006/relationships/image" Target="../media/image24.png"/><Relationship Id="rId5" Type="http://schemas.openxmlformats.org/officeDocument/2006/relationships/slide" Target="slide13.xml"/><Relationship Id="rId4" Type="http://schemas.openxmlformats.org/officeDocument/2006/relationships/slide" Target="slide17.xml"/></Relationships>
</file>

<file path=ppt/slides/_rels/slide1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6.xml"/><Relationship Id="rId6" Type="http://schemas.openxmlformats.org/officeDocument/2006/relationships/image" Target="../media/image25.svg"/><Relationship Id="rId5" Type="http://schemas.openxmlformats.org/officeDocument/2006/relationships/image" Target="../media/image28.png"/><Relationship Id="rId4" Type="http://schemas.openxmlformats.org/officeDocument/2006/relationships/slide" Target="slide13.xml"/></Relationships>
</file>

<file path=ppt/slides/_rels/slide16.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hyperlink" Target="https://mos.esante.gouv.fr/NOS/TRE_R72-FinessStatutJuridique/TRE_R72-FinessStatutJuridique.pdf" TargetMode="Externa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hyperlink" Target="https://mos.esante.gouv.fr/NOS/TRE_R69-FinessAgregatStatutJuridiqueNiv2/TRE_R69-FinessAgregatStatutJuridiqueNiv2.pdf" TargetMode="External"/><Relationship Id="rId4" Type="http://schemas.openxmlformats.org/officeDocument/2006/relationships/image" Target="../media/image27.svg"/></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hyperlink" Target="https://mos.esante.gouv.fr/NOS/TRE_R286-TypeFermeture/TRE_R286-TypeFermeture.pdf" TargetMode="Externa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18.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25.sv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6.xml"/><Relationship Id="rId6" Type="http://schemas.openxmlformats.org/officeDocument/2006/relationships/image" Target="../media/image25.svg"/><Relationship Id="rId5" Type="http://schemas.openxmlformats.org/officeDocument/2006/relationships/image" Target="../media/image28.png"/><Relationship Id="rId4" Type="http://schemas.openxmlformats.org/officeDocument/2006/relationships/slide" Target="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mos.esante.gouv.fr/NOS/JDV_J55-CategorieEG-ROR/JDV_J55-CategorieEG-ROR.pdf" TargetMode="External"/><Relationship Id="rId7" Type="http://schemas.openxmlformats.org/officeDocument/2006/relationships/image" Target="../media/image28.png"/><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slide" Target="slide13.xml"/><Relationship Id="rId5" Type="http://schemas.openxmlformats.org/officeDocument/2006/relationships/image" Target="../media/image27.svg"/><Relationship Id="rId4" Type="http://schemas.openxmlformats.org/officeDocument/2006/relationships/image" Target="../media/image26.png"/></Relationships>
</file>

<file path=ppt/slides/_rels/slide2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slideLayout" Target="../slideLayouts/slideLayout6.xml"/><Relationship Id="rId7" Type="http://schemas.openxmlformats.org/officeDocument/2006/relationships/slide" Target="slide13.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hyperlink" Target="https://mos.esante.gouv.fr/NOS/TRE_R241-AideFinanciere/TRE_R241-AideFinanciere.pdf" TargetMode="External"/><Relationship Id="rId9" Type="http://schemas.openxmlformats.org/officeDocument/2006/relationships/image" Target="../media/image25.svg"/></Relationships>
</file>

<file path=ppt/slides/_rels/slide22.xml.rels><?xml version="1.0" encoding="UTF-8" standalone="yes"?>
<Relationships xmlns="http://schemas.openxmlformats.org/package/2006/relationships"><Relationship Id="rId8" Type="http://schemas.openxmlformats.org/officeDocument/2006/relationships/hyperlink" Target="https://mos.esante.gouv.fr/NOS/TRE_R202-AccessibiliteLieu/TRE_R202-AccessibiliteLieu.pdf" TargetMode="External"/><Relationship Id="rId3" Type="http://schemas.openxmlformats.org/officeDocument/2006/relationships/tags" Target="../tags/tag36.xml"/><Relationship Id="rId7" Type="http://schemas.openxmlformats.org/officeDocument/2006/relationships/image" Target="../media/image27.sv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26.png"/><Relationship Id="rId11" Type="http://schemas.openxmlformats.org/officeDocument/2006/relationships/image" Target="../media/image25.svg"/><Relationship Id="rId5" Type="http://schemas.openxmlformats.org/officeDocument/2006/relationships/hyperlink" Target="https://mos.esante.gouv.fr/NOS/TRE_R73-ESPIC/TRE_R73-ESPIC.pdf" TargetMode="External"/><Relationship Id="rId10" Type="http://schemas.openxmlformats.org/officeDocument/2006/relationships/image" Target="../media/image28.png"/><Relationship Id="rId4" Type="http://schemas.openxmlformats.org/officeDocument/2006/relationships/slideLayout" Target="../slideLayouts/slideLayout6.xml"/><Relationship Id="rId9" Type="http://schemas.openxmlformats.org/officeDocument/2006/relationships/slide" Target="slide13.xml"/></Relationships>
</file>

<file path=ppt/slides/_rels/slide23.xml.rels><?xml version="1.0" encoding="UTF-8" standalone="yes"?>
<Relationships xmlns="http://schemas.openxmlformats.org/package/2006/relationships"><Relationship Id="rId8" Type="http://schemas.openxmlformats.org/officeDocument/2006/relationships/hyperlink" Target="https://mos.esante.gouv.fr/NOS/TRE_R286-TypeFermeture/TRE_R286-TypeFermeture.pdf" TargetMode="External"/><Relationship Id="rId3" Type="http://schemas.openxmlformats.org/officeDocument/2006/relationships/tags" Target="../tags/tag39.xml"/><Relationship Id="rId7" Type="http://schemas.openxmlformats.org/officeDocument/2006/relationships/image" Target="../media/image27.svg"/><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26.png"/><Relationship Id="rId11" Type="http://schemas.openxmlformats.org/officeDocument/2006/relationships/image" Target="../media/image25.svg"/><Relationship Id="rId5" Type="http://schemas.openxmlformats.org/officeDocument/2006/relationships/hyperlink" Target="https://mos.esante.gouv.fr/NOS/TRE_R284-NiveauRecoursORSAN/TRE_R284-NiveauRecoursORSAN.pdf" TargetMode="External"/><Relationship Id="rId10" Type="http://schemas.openxmlformats.org/officeDocument/2006/relationships/image" Target="../media/image28.png"/><Relationship Id="rId4" Type="http://schemas.openxmlformats.org/officeDocument/2006/relationships/slideLayout" Target="../slideLayouts/slideLayout6.xml"/><Relationship Id="rId9" Type="http://schemas.openxmlformats.org/officeDocument/2006/relationships/slide" Target="slide13.xml"/></Relationships>
</file>

<file path=ppt/slides/_rels/slide24.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hyperlink" Target="https://mos.esante.gouv.fr/NOS/TRE_R246-TypeTarif/TRE_R246-TypeTarif.pdf" TargetMode="Externa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hyperlink" Target="https://mos.esante.gouv.fr/NOS/TRE_R228-UnitePrix/TRE_R228-UnitePrix.pdf" TargetMode="External"/><Relationship Id="rId4" Type="http://schemas.openxmlformats.org/officeDocument/2006/relationships/image" Target="../media/image27.svg"/></Relationships>
</file>

<file path=ppt/slides/_rels/slide2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Layout" Target="../slideLayouts/slideLayout6.xml"/><Relationship Id="rId1" Type="http://schemas.openxmlformats.org/officeDocument/2006/relationships/tags" Target="../tags/tag40.xml"/><Relationship Id="rId5" Type="http://schemas.openxmlformats.org/officeDocument/2006/relationships/image" Target="../media/image25.svg"/><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hyperlink" Target="https://mos.esante.gouv.fr/NOS/TRE_R207-TypeOrganisationInterne/TRE_R207-TypeOrganisationInterne.pdf" TargetMode="External"/><Relationship Id="rId7" Type="http://schemas.openxmlformats.org/officeDocument/2006/relationships/slide" Target="slide13.xml"/><Relationship Id="rId2" Type="http://schemas.openxmlformats.org/officeDocument/2006/relationships/slideLayout" Target="../slideLayouts/slideLayout6.xml"/><Relationship Id="rId1" Type="http://schemas.openxmlformats.org/officeDocument/2006/relationships/tags" Target="../tags/tag41.xml"/><Relationship Id="rId6" Type="http://schemas.openxmlformats.org/officeDocument/2006/relationships/hyperlink" Target="https://mos.esante.gouv.fr/NOS/TRE_R227-ChampActivite/TRE_R227-ChampActivite.pdf" TargetMode="External"/><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svg"/></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slideLayout" Target="../slideLayouts/slideLayout6.xml"/><Relationship Id="rId1" Type="http://schemas.openxmlformats.org/officeDocument/2006/relationships/tags" Target="../tags/tag42.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slideLayout" Target="../slideLayouts/slideLayout6.xml"/><Relationship Id="rId1" Type="http://schemas.openxmlformats.org/officeDocument/2006/relationships/tags" Target="../tags/tag43.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29.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tags" Target="../tags/tag46.xml"/><Relationship Id="rId7" Type="http://schemas.openxmlformats.org/officeDocument/2006/relationships/image" Target="../media/image28.png"/><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 Target="slide13.xml"/><Relationship Id="rId5" Type="http://schemas.openxmlformats.org/officeDocument/2006/relationships/slideLayout" Target="../slideLayouts/slideLayout6.xml"/><Relationship Id="rId4" Type="http://schemas.openxmlformats.org/officeDocument/2006/relationships/tags" Target="../tags/tag47.xml"/></Relationships>
</file>

<file path=ppt/slides/_rels/slide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26.png"/><Relationship Id="rId7" Type="http://schemas.openxmlformats.org/officeDocument/2006/relationships/hyperlink" Target="https://mos.esante.gouv.fr/NOS/TRE_R210-ActeSpecifique/TRE_R210-ActeSpecifique.pdf" TargetMode="External"/><Relationship Id="rId2" Type="http://schemas.openxmlformats.org/officeDocument/2006/relationships/hyperlink" Target="https://mos.esante.gouv.fr/NOS/TRE_R244-CategorieOrganisation/TRE_R244-CategorieOrganisation.pdf" TargetMode="External"/><Relationship Id="rId1" Type="http://schemas.openxmlformats.org/officeDocument/2006/relationships/slideLayout" Target="../slideLayouts/slideLayout6.xml"/><Relationship Id="rId6" Type="http://schemas.openxmlformats.org/officeDocument/2006/relationships/hyperlink" Target="https://mos.esante.gouv.fr/NOS/TRE_R213-ModePriseEnCharge/TRE_R213-ModePriseEnCharge.pdf" TargetMode="External"/><Relationship Id="rId5" Type="http://schemas.openxmlformats.org/officeDocument/2006/relationships/hyperlink" Target="https://mos.esante.gouv.fr/NOS/TRE_R240-TemporaliteAccueil/TRE_R240-TemporaliteAccueil.pdf" TargetMode="External"/><Relationship Id="rId10" Type="http://schemas.openxmlformats.org/officeDocument/2006/relationships/image" Target="../media/image25.svg"/><Relationship Id="rId4" Type="http://schemas.openxmlformats.org/officeDocument/2006/relationships/image" Target="../media/image27.svg"/><Relationship Id="rId9" Type="http://schemas.openxmlformats.org/officeDocument/2006/relationships/image" Target="../media/image28.png"/></Relationships>
</file>

<file path=ppt/slides/_rels/slide3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hyperlink" Target="https://mos.esante.gouv.fr/NOS/TRE_R245-SpecialisationDePriseEnCharge/TRE_R245-SpecialisationDePriseEnCharge.pdf" TargetMode="External"/><Relationship Id="rId7" Type="http://schemas.openxmlformats.org/officeDocument/2006/relationships/slide" Target="slide13.xml"/><Relationship Id="rId2" Type="http://schemas.openxmlformats.org/officeDocument/2006/relationships/slideLayout" Target="../slideLayouts/slideLayout6.xml"/><Relationship Id="rId1" Type="http://schemas.openxmlformats.org/officeDocument/2006/relationships/tags" Target="../tags/tag48.xml"/><Relationship Id="rId6" Type="http://schemas.openxmlformats.org/officeDocument/2006/relationships/hyperlink" Target="https://mos.esante.gouv.fr/NOS/TRE_R238-OuvertureAnnuelle/TRE_R238-OuvertureAnnuelle.pdf" TargetMode="External"/><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svg"/></Relationships>
</file>

<file path=ppt/slides/_rels/slide32.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tags" Target="../tags/tag51.xml"/><Relationship Id="rId7" Type="http://schemas.openxmlformats.org/officeDocument/2006/relationships/image" Target="../media/image26.png"/><Relationship Id="rId12" Type="http://schemas.openxmlformats.org/officeDocument/2006/relationships/image" Target="../media/image25.sv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hyperlink" Target="https://mos.esante.gouv.fr/NOS/TRE_R253-TypeMaternite/TRE_R253-TypeMaternite.pdf" TargetMode="External"/><Relationship Id="rId11" Type="http://schemas.openxmlformats.org/officeDocument/2006/relationships/image" Target="../media/image28.png"/><Relationship Id="rId5" Type="http://schemas.openxmlformats.org/officeDocument/2006/relationships/slideLayout" Target="../slideLayouts/slideLayout6.xml"/><Relationship Id="rId10" Type="http://schemas.openxmlformats.org/officeDocument/2006/relationships/slide" Target="slide13.xml"/><Relationship Id="rId4" Type="http://schemas.openxmlformats.org/officeDocument/2006/relationships/tags" Target="../tags/tag52.xml"/><Relationship Id="rId9" Type="http://schemas.openxmlformats.org/officeDocument/2006/relationships/hyperlink" Target="https://mos.esante.gouv.fr/NOS/TRE_R236-ModeGestion/TRE_R236-ModeGestion.pdf"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 Target="slide13.xml"/><Relationship Id="rId1" Type="http://schemas.openxmlformats.org/officeDocument/2006/relationships/slideLayout" Target="../slideLayouts/slideLayout6.xml"/><Relationship Id="rId4" Type="http://schemas.openxmlformats.org/officeDocument/2006/relationships/image" Target="../media/image25.svg"/></Relationships>
</file>

<file path=ppt/slides/_rels/slide34.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hyperlink" Target="https://mos.esante.gouv.fr/NOS/TRE_R211-ActiviteOperationnelle/TRE_R211-ActiviteOperationnelle.pdf" TargetMode="Externa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hyperlink" Target="https://mos.esante.gouv.fr/NOS/JDV_J51-FamilleActiviteOperationnelle-ROR/JDV_J51-FamilleActiviteOperationnelle-ROR.pdf" TargetMode="External"/><Relationship Id="rId4" Type="http://schemas.openxmlformats.org/officeDocument/2006/relationships/image" Target="../media/image27.svg"/></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hyperlink" Target="https://mos.esante.gouv.fr/NOS/TRE_R239-PublicPrisEnCharge/TRE_R239-PublicPrisEnCharge.pdf" TargetMode="Externa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hyperlink" Target="https://mos.esante.gouv.fr/NOS/TRE_R212-Equipement/TRE_R212-Equipement.pdf" TargetMode="Externa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25.svg"/><Relationship Id="rId5" Type="http://schemas.openxmlformats.org/officeDocument/2006/relationships/image" Target="../media/image28.png"/><Relationship Id="rId4" Type="http://schemas.openxmlformats.org/officeDocument/2006/relationships/slide" Target="slide13.xml"/></Relationships>
</file>

<file path=ppt/slides/_rels/slide3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6.png"/><Relationship Id="rId7" Type="http://schemas.openxmlformats.org/officeDocument/2006/relationships/slide" Target="slide13.xml"/><Relationship Id="rId2" Type="http://schemas.openxmlformats.org/officeDocument/2006/relationships/hyperlink" Target="https://mos.esante.gouv.fr/NOS/JDV_J54-Profession-ROR/JDV_J54-Profession-ROR.pdf" TargetMode="External"/><Relationship Id="rId1" Type="http://schemas.openxmlformats.org/officeDocument/2006/relationships/slideLayout" Target="../slideLayouts/slideLayout6.xml"/><Relationship Id="rId6" Type="http://schemas.openxmlformats.org/officeDocument/2006/relationships/hyperlink" Target="https://mos.esante.gouv.fr/NOS/TRE_R243-CompetenceSpecifique/TRE_R243-CompetenceSpecifique.pdf" TargetMode="External"/><Relationship Id="rId5" Type="http://schemas.openxmlformats.org/officeDocument/2006/relationships/hyperlink" Target="https://mos.esante.gouv.fr/NOS/TRE_R38-SpecialiteOrdinale/TRE_R38-SpecialiteOrdinale.pdf" TargetMode="External"/><Relationship Id="rId4" Type="http://schemas.openxmlformats.org/officeDocument/2006/relationships/image" Target="../media/image27.svg"/><Relationship Id="rId9" Type="http://schemas.openxmlformats.org/officeDocument/2006/relationships/image" Target="../media/image25.svg"/></Relationships>
</file>

<file path=ppt/slides/_rels/slide39.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6.xml"/><Relationship Id="rId6" Type="http://schemas.openxmlformats.org/officeDocument/2006/relationships/image" Target="../media/image25.svg"/><Relationship Id="rId5" Type="http://schemas.openxmlformats.org/officeDocument/2006/relationships/image" Target="../media/image28.png"/><Relationship Id="rId4" Type="http://schemas.openxmlformats.org/officeDocument/2006/relationships/slide" Target="slide13.xml"/></Relationships>
</file>

<file path=ppt/slides/_rels/slide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40.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hyperlink" Target="https://mos.esante.gouv.fr/NOS/TRE_R242-TypeHabitation/TRE_R242-TypeHabitation.pdf" TargetMode="Externa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4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slideLayout" Target="../slideLayouts/slideLayout6.xml"/><Relationship Id="rId7" Type="http://schemas.openxmlformats.org/officeDocument/2006/relationships/image" Target="../media/image28.png"/><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 Target="slide13.xml"/><Relationship Id="rId5" Type="http://schemas.openxmlformats.org/officeDocument/2006/relationships/image" Target="../media/image27.svg"/><Relationship Id="rId4" Type="http://schemas.openxmlformats.org/officeDocument/2006/relationships/image" Target="../media/image26.png"/></Relationships>
</file>

<file path=ppt/slides/_rels/slide4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Layout" Target="../slideLayouts/slideLayout6.xml"/><Relationship Id="rId1" Type="http://schemas.openxmlformats.org/officeDocument/2006/relationships/tags" Target="../tags/tag57.xml"/><Relationship Id="rId5" Type="http://schemas.openxmlformats.org/officeDocument/2006/relationships/image" Target="../media/image25.svg"/><Relationship Id="rId4" Type="http://schemas.openxmlformats.org/officeDocument/2006/relationships/image" Target="../media/image28.png"/></Relationships>
</file>

<file path=ppt/slides/_rels/slide4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hyperlink" Target="https://mos.esante.gouv.fr/NOS/TRE_R23-ModeExercice/TRE_R23-ModeExercice.pdf" TargetMode="External"/><Relationship Id="rId7" Type="http://schemas.openxmlformats.org/officeDocument/2006/relationships/slide" Target="slide13.xml"/><Relationship Id="rId2" Type="http://schemas.openxmlformats.org/officeDocument/2006/relationships/slideLayout" Target="../slideLayouts/slideLayout6.xml"/><Relationship Id="rId1" Type="http://schemas.openxmlformats.org/officeDocument/2006/relationships/tags" Target="../tags/tag58.xml"/><Relationship Id="rId6" Type="http://schemas.openxmlformats.org/officeDocument/2006/relationships/hyperlink" Target="https://mos.esante.gouv.fr/NOS/TRE_R243-CompetenceSpecifique/TRE_R243-CompetenceSpecifique.pdf" TargetMode="External"/><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svg"/></Relationships>
</file>

<file path=ppt/slides/_rels/slide44.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mos.esante.gouv.fr/NOS/TRE_R282-CNAMAmeliSecteurConventionnement/TRE_R282-CNAMAmeliSecteurConventionnement.pdf" TargetMode="External"/><Relationship Id="rId7" Type="http://schemas.openxmlformats.org/officeDocument/2006/relationships/image" Target="../media/image28.png"/><Relationship Id="rId2" Type="http://schemas.openxmlformats.org/officeDocument/2006/relationships/slideLayout" Target="../slideLayouts/slideLayout6.xml"/><Relationship Id="rId1" Type="http://schemas.openxmlformats.org/officeDocument/2006/relationships/tags" Target="../tags/tag59.xml"/><Relationship Id="rId6" Type="http://schemas.openxmlformats.org/officeDocument/2006/relationships/slide" Target="slide13.xml"/><Relationship Id="rId5" Type="http://schemas.openxmlformats.org/officeDocument/2006/relationships/image" Target="../media/image27.svg"/><Relationship Id="rId4" Type="http://schemas.openxmlformats.org/officeDocument/2006/relationships/image" Target="../media/image26.png"/></Relationships>
</file>

<file path=ppt/slides/_rels/slide4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 Target="slide13.xml"/><Relationship Id="rId1" Type="http://schemas.openxmlformats.org/officeDocument/2006/relationships/slideLayout" Target="../slideLayouts/slideLayout6.xml"/><Relationship Id="rId4" Type="http://schemas.openxmlformats.org/officeDocument/2006/relationships/image" Target="../media/image25.svg"/></Relationships>
</file>

<file path=ppt/slides/_rels/slide46.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svg"/><Relationship Id="rId2" Type="http://schemas.openxmlformats.org/officeDocument/2006/relationships/hyperlink" Target="https://mos.esante.gouv.fr/NOS/TRE_R81-Civilite/TRE_R81-Civilite.pdf" TargetMode="Externa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slide" Target="slide13.xml"/><Relationship Id="rId4" Type="http://schemas.openxmlformats.org/officeDocument/2006/relationships/image" Target="../media/image27.svg"/></Relationships>
</file>

<file path=ppt/slides/_rels/slide47.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hyperlink" Target="https://mos.esante.gouv.fr/NOS/TRE_R11-CiviliteExercice/TRE_R11-CiviliteExercice.pdf" TargetMode="Externa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hyperlink" Target="https://mos.esante.gouv.fr/NOS/TRE_G15-ProfessionSante/TRE_G15-ProfessionSante.pdf" TargetMode="External"/><Relationship Id="rId4" Type="http://schemas.openxmlformats.org/officeDocument/2006/relationships/image" Target="../media/image27.svg"/></Relationships>
</file>

<file path=ppt/slides/_rels/slide48.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mos.esante.gouv.fr/NOS/TRE_R04-TypeSavoirFaire/TRE_R04-TypeSavoirFaire.pdf" TargetMode="External"/><Relationship Id="rId7"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image" Target="../media/image27.svg"/><Relationship Id="rId4" Type="http://schemas.openxmlformats.org/officeDocument/2006/relationships/image" Target="../media/image26.png"/></Relationships>
</file>

<file path=ppt/slides/_rels/slide49.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hyperlink" Target="https://mos.esante.gouv.fr/NOS/TRE_R38-SpecialiteOrdinale/TRE_R38-SpecialiteOrdinale.pdf" TargetMode="External"/><Relationship Id="rId7" Type="http://schemas.openxmlformats.org/officeDocument/2006/relationships/hyperlink" Target="https://mos.esante.gouv.fr/NOS/TRE_R40-CompetenceExclusive/TRE_R40-CompetenceExclusive.pdf"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s://mos.esante.gouv.fr/NOS/TRE_R39-Competence/TRE_R39-Competence.pdf" TargetMode="External"/><Relationship Id="rId5" Type="http://schemas.openxmlformats.org/officeDocument/2006/relationships/image" Target="../media/image27.svg"/><Relationship Id="rId10" Type="http://schemas.openxmlformats.org/officeDocument/2006/relationships/image" Target="../media/image25.svg"/><Relationship Id="rId4" Type="http://schemas.openxmlformats.org/officeDocument/2006/relationships/image" Target="../media/image26.png"/><Relationship Id="rId9" Type="http://schemas.openxmlformats.org/officeDocument/2006/relationships/image" Target="../media/image28.png"/></Relationships>
</file>

<file path=ppt/slides/_rels/slide5.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notesSlide" Target="../notesSlides/notesSlide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12.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50.xml.rels><?xml version="1.0" encoding="UTF-8" standalone="yes"?>
<Relationships xmlns="http://schemas.openxmlformats.org/package/2006/relationships"><Relationship Id="rId8" Type="http://schemas.openxmlformats.org/officeDocument/2006/relationships/hyperlink" Target="https://mos.esante.gouv.fr/NOS/TRE_R42-DESCnonQualifiant/TRE_R42-DESCnonQualifiant.pdf" TargetMode="External"/><Relationship Id="rId3" Type="http://schemas.openxmlformats.org/officeDocument/2006/relationships/hyperlink" Target="https://mos.esante.gouv.fr/NOS/TRE_R44-QualificationPAC/TRE_R44-QualificationPAC.pdf" TargetMode="External"/><Relationship Id="rId7" Type="http://schemas.openxmlformats.org/officeDocument/2006/relationships/hyperlink" Target="https://mos.esante.gouv.fr/NOS/TRE_R43-CapaciteSavoirFaire/TRE_R43-CapaciteSavoirFaire.pdf" TargetMode="External"/><Relationship Id="rId12" Type="http://schemas.openxmlformats.org/officeDocument/2006/relationships/image" Target="../media/image25.sv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hyperlink" Target="https://mos.esante.gouv.fr/NOS/TRE_G13-OrientationParticuliere/TRE_G13-OrientationParticuliere.pdf" TargetMode="External"/><Relationship Id="rId11" Type="http://schemas.openxmlformats.org/officeDocument/2006/relationships/image" Target="../media/image28.png"/><Relationship Id="rId5" Type="http://schemas.openxmlformats.org/officeDocument/2006/relationships/image" Target="../media/image27.svg"/><Relationship Id="rId10" Type="http://schemas.openxmlformats.org/officeDocument/2006/relationships/slide" Target="slide13.xml"/><Relationship Id="rId4" Type="http://schemas.openxmlformats.org/officeDocument/2006/relationships/image" Target="../media/image26.png"/><Relationship Id="rId9" Type="http://schemas.openxmlformats.org/officeDocument/2006/relationships/hyperlink" Target="https://mos.esante.gouv.fr/NOS/TRE_R97-DroitExerciceCompl/TRE_R97-DroitExerciceCompl.pdf"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 Target="slide13.xml"/><Relationship Id="rId1" Type="http://schemas.openxmlformats.org/officeDocument/2006/relationships/slideLayout" Target="../slideLayouts/slideLayout6.xml"/><Relationship Id="rId4" Type="http://schemas.openxmlformats.org/officeDocument/2006/relationships/image" Target="../media/image25.svg"/></Relationships>
</file>

<file path=ppt/slides/_rels/slide5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6.png"/><Relationship Id="rId7" Type="http://schemas.openxmlformats.org/officeDocument/2006/relationships/slide" Target="slide13.xml"/><Relationship Id="rId2" Type="http://schemas.openxmlformats.org/officeDocument/2006/relationships/hyperlink" Target="https://mos.esante.gouv.fr/NOS/TRE_R283-NiveauConfidentialite/TRE_R283-NiveauConfidentialite.pdf" TargetMode="External"/><Relationship Id="rId1" Type="http://schemas.openxmlformats.org/officeDocument/2006/relationships/slideLayout" Target="../slideLayouts/slideLayout6.xml"/><Relationship Id="rId6" Type="http://schemas.openxmlformats.org/officeDocument/2006/relationships/hyperlink" Target="https://mos.esante.gouv.fr/NOS/TRE_R251-FonctionContact/TRE_R251-FonctionContact.pdf" TargetMode="External"/><Relationship Id="rId5" Type="http://schemas.openxmlformats.org/officeDocument/2006/relationships/hyperlink" Target="https://mos.esante.gouv.fr/NOS/TRE_R287-NatureContact/TRE_R287-NatureContact.pdf" TargetMode="External"/><Relationship Id="rId4" Type="http://schemas.openxmlformats.org/officeDocument/2006/relationships/image" Target="../media/image27.svg"/><Relationship Id="rId9" Type="http://schemas.openxmlformats.org/officeDocument/2006/relationships/image" Target="../media/image25.svg"/></Relationships>
</file>

<file path=ppt/slides/_rels/slide53.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hyperlink" Target="https://mos.esante.gouv.fr/NOS/TRE_R200-CanalCommunication/TRE_R200-CanalCommunication.pdf" TargetMode="External"/><Relationship Id="rId1" Type="http://schemas.openxmlformats.org/officeDocument/2006/relationships/slideLayout" Target="../slideLayouts/slideLayout6.xml"/><Relationship Id="rId6" Type="http://schemas.openxmlformats.org/officeDocument/2006/relationships/slide" Target="slide13.xml"/><Relationship Id="rId5" Type="http://schemas.openxmlformats.org/officeDocument/2006/relationships/hyperlink" Target="https://mos.esante.gouv.fr/NOS/TRE_R283-NiveauConfidentialite/TRE_R283-NiveauConfidentialite.pdf" TargetMode="External"/><Relationship Id="rId4" Type="http://schemas.openxmlformats.org/officeDocument/2006/relationships/image" Target="../media/image27.sv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67944" y="1707654"/>
            <a:ext cx="4599558" cy="1032495"/>
          </a:xfrm>
        </p:spPr>
        <p:txBody>
          <a:bodyPr/>
          <a:lstStyle/>
          <a:p>
            <a:pPr algn="ctr">
              <a:lnSpc>
                <a:spcPct val="100000"/>
              </a:lnSpc>
            </a:pPr>
            <a:r>
              <a:rPr lang="fr-FR" dirty="0"/>
              <a:t>Fiche pédagogique sur le modèle d’exposition V2.4</a:t>
            </a:r>
          </a:p>
        </p:txBody>
      </p:sp>
      <p:sp>
        <p:nvSpPr>
          <p:cNvPr id="4" name="Espace réservé du texte 3">
            <a:extLst>
              <a:ext uri="{FF2B5EF4-FFF2-40B4-BE49-F238E27FC236}">
                <a16:creationId xmlns:a16="http://schemas.microsoft.com/office/drawing/2014/main" id="{6746023B-15E2-4887-BD3F-4DF8B3782B95}"/>
              </a:ext>
            </a:extLst>
          </p:cNvPr>
          <p:cNvSpPr>
            <a:spLocks noGrp="1"/>
          </p:cNvSpPr>
          <p:nvPr>
            <p:ph type="body" sz="quarter" idx="12"/>
          </p:nvPr>
        </p:nvSpPr>
        <p:spPr/>
        <p:txBody>
          <a:bodyPr vert="horz" lIns="0" tIns="0" rIns="0" bIns="0" rtlCol="0" anchor="t">
            <a:normAutofit/>
          </a:bodyPr>
          <a:lstStyle/>
          <a:p>
            <a:r>
              <a:rPr lang="es-ES" dirty="0" err="1"/>
              <a:t>Janvier</a:t>
            </a:r>
            <a:r>
              <a:rPr lang="es-ES" dirty="0"/>
              <a:t> 2022 | </a:t>
            </a:r>
            <a:r>
              <a:rPr lang="es-ES" dirty="0" err="1"/>
              <a:t>Programme</a:t>
            </a:r>
            <a:r>
              <a:rPr lang="es-ES" dirty="0"/>
              <a:t> ROR |</a:t>
            </a:r>
          </a:p>
        </p:txBody>
      </p:sp>
    </p:spTree>
    <p:extLst>
      <p:ext uri="{BB962C8B-B14F-4D97-AF65-F5344CB8AC3E}">
        <p14:creationId xmlns:p14="http://schemas.microsoft.com/office/powerpoint/2010/main" val="163285837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899592" y="123478"/>
            <a:ext cx="7920880" cy="435924"/>
          </a:xfrm>
        </p:spPr>
        <p:txBody>
          <a:bodyPr>
            <a:normAutofit fontScale="92500"/>
          </a:bodyPr>
          <a:lstStyle/>
          <a:p>
            <a:r>
              <a:rPr lang="fr-FR" sz="2000" dirty="0"/>
              <a:t>Les NIVEAUX DE CONFIDENTIALITE DES données dans le </a:t>
            </a:r>
            <a:r>
              <a:rPr lang="fr-FR" sz="2000" dirty="0" err="1"/>
              <a:t>ror</a:t>
            </a:r>
            <a:endParaRPr lang="fr-FR" sz="2000" dirty="0"/>
          </a:p>
        </p:txBody>
      </p:sp>
      <p:sp>
        <p:nvSpPr>
          <p:cNvPr id="3" name="Espace réservé du texte 2">
            <a:extLst>
              <a:ext uri="{FF2B5EF4-FFF2-40B4-BE49-F238E27FC236}">
                <a16:creationId xmlns:a16="http://schemas.microsoft.com/office/drawing/2014/main" id="{D41883E0-8543-43B3-B5AC-C2BC8BD826CC}"/>
              </a:ext>
            </a:extLst>
          </p:cNvPr>
          <p:cNvSpPr>
            <a:spLocks noGrp="1"/>
          </p:cNvSpPr>
          <p:nvPr>
            <p:ph type="body" sz="quarter" idx="11"/>
          </p:nvPr>
        </p:nvSpPr>
        <p:spPr>
          <a:xfrm>
            <a:off x="728402" y="1030082"/>
            <a:ext cx="7687196" cy="3083336"/>
          </a:xfrm>
          <a:ln>
            <a:noFill/>
          </a:ln>
        </p:spPr>
        <p:txBody>
          <a:bodyPr vert="horz" lIns="0" tIns="0" rIns="0" bIns="0" rtlCol="0" anchor="t">
            <a:normAutofit/>
          </a:bodyPr>
          <a:lstStyle/>
          <a:p>
            <a:pPr marL="355600" lvl="1" indent="-266700" algn="just">
              <a:lnSpc>
                <a:spcPct val="120000"/>
              </a:lnSpc>
              <a:spcBef>
                <a:spcPts val="600"/>
              </a:spcBef>
              <a:spcAft>
                <a:spcPts val="600"/>
              </a:spcAft>
            </a:pPr>
            <a:r>
              <a:rPr lang="fr-FR" sz="1300" u="sng" dirty="0"/>
              <a:t>Données publiques</a:t>
            </a:r>
          </a:p>
          <a:p>
            <a:pPr marL="715010" lvl="2" indent="-266700" algn="just">
              <a:lnSpc>
                <a:spcPct val="130000"/>
              </a:lnSpc>
              <a:spcBef>
                <a:spcPts val="0"/>
              </a:spcBef>
            </a:pPr>
            <a:r>
              <a:rPr lang="fr-FR" sz="1100" dirty="0">
                <a:ea typeface="+mn-lt"/>
                <a:cs typeface="+mn-lt"/>
              </a:rPr>
              <a:t>données d’identification des structures ainsi que les données de description de l’offre de santé dès lors qu’il ne s’agit pas de données en accès restreint ou très restreint. </a:t>
            </a:r>
          </a:p>
          <a:p>
            <a:pPr marL="355600" lvl="1" indent="-266700" algn="just">
              <a:lnSpc>
                <a:spcPct val="120000"/>
              </a:lnSpc>
              <a:spcBef>
                <a:spcPts val="600"/>
              </a:spcBef>
              <a:spcAft>
                <a:spcPts val="600"/>
              </a:spcAft>
            </a:pPr>
            <a:r>
              <a:rPr lang="fr-FR" sz="1300" u="sng" dirty="0"/>
              <a:t>Données en accès restreint </a:t>
            </a:r>
            <a:endParaRPr lang="fr-FR" sz="1100" dirty="0">
              <a:solidFill>
                <a:srgbClr val="575757"/>
              </a:solidFill>
              <a:ea typeface="+mn-lt"/>
              <a:cs typeface="+mn-lt"/>
            </a:endParaRPr>
          </a:p>
          <a:p>
            <a:pPr marL="715010" lvl="2" indent="-266700" algn="just">
              <a:lnSpc>
                <a:spcPct val="120000"/>
              </a:lnSpc>
              <a:spcBef>
                <a:spcPts val="0"/>
              </a:spcBef>
            </a:pPr>
            <a:r>
              <a:rPr lang="fr-FR" sz="1100" dirty="0">
                <a:ea typeface="+mn-lt"/>
                <a:cs typeface="+mn-lt"/>
              </a:rPr>
              <a:t>données relevant du domaine technique des prises en charges concernées et compréhensibles uniquement par un utilisateur professionnel. </a:t>
            </a:r>
          </a:p>
          <a:p>
            <a:pPr marL="355600" lvl="1" indent="-266700" algn="just">
              <a:lnSpc>
                <a:spcPct val="120000"/>
              </a:lnSpc>
              <a:spcBef>
                <a:spcPts val="600"/>
              </a:spcBef>
              <a:spcAft>
                <a:spcPts val="600"/>
              </a:spcAft>
            </a:pPr>
            <a:r>
              <a:rPr lang="fr-FR" sz="1300" u="sng" dirty="0"/>
              <a:t>Données en accès très restreint</a:t>
            </a:r>
          </a:p>
          <a:p>
            <a:pPr marL="715010" lvl="2" indent="-266700" algn="just">
              <a:lnSpc>
                <a:spcPct val="120000"/>
              </a:lnSpc>
              <a:spcBef>
                <a:spcPts val="0"/>
              </a:spcBef>
            </a:pPr>
            <a:r>
              <a:rPr lang="fr-FR" sz="1100" dirty="0">
                <a:ea typeface="+mn-lt"/>
                <a:cs typeface="+mn-lt"/>
              </a:rPr>
              <a:t>données sensibles présentant un risque d’utilisation des informations à des fin criminelles et données de gestion de crise.</a:t>
            </a:r>
          </a:p>
          <a:p>
            <a:pPr marL="355600" lvl="1" indent="-266700" algn="just">
              <a:lnSpc>
                <a:spcPct val="120000"/>
              </a:lnSpc>
              <a:spcBef>
                <a:spcPts val="600"/>
              </a:spcBef>
              <a:spcAft>
                <a:spcPts val="600"/>
              </a:spcAft>
            </a:pPr>
            <a:r>
              <a:rPr lang="fr-FR" sz="1300" dirty="0"/>
              <a:t>Le niveau de confidentialité des données du ROR est définie dans la doctrine d’urbanisation du ROR et validé par le COPIL national ROR</a:t>
            </a:r>
          </a:p>
          <a:p>
            <a:pPr marL="715010" lvl="2" indent="-266700" algn="just">
              <a:lnSpc>
                <a:spcPct val="120000"/>
              </a:lnSpc>
              <a:spcBef>
                <a:spcPts val="0"/>
              </a:spcBef>
            </a:pPr>
            <a:endParaRPr lang="fr-FR" sz="1100" dirty="0">
              <a:cs typeface="Arial"/>
            </a:endParaRPr>
          </a:p>
        </p:txBody>
      </p:sp>
    </p:spTree>
    <p:extLst>
      <p:ext uri="{BB962C8B-B14F-4D97-AF65-F5344CB8AC3E}">
        <p14:creationId xmlns:p14="http://schemas.microsoft.com/office/powerpoint/2010/main" val="36731488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1120D59-83C4-481B-8136-0CAEDA32E9DB}"/>
              </a:ext>
            </a:extLst>
          </p:cNvPr>
          <p:cNvSpPr>
            <a:spLocks noGrp="1"/>
          </p:cNvSpPr>
          <p:nvPr>
            <p:ph type="sldNum" sz="quarter" idx="12"/>
          </p:nvPr>
        </p:nvSpPr>
        <p:spPr/>
        <p:txBody>
          <a:bodyPr/>
          <a:lstStyle/>
          <a:p>
            <a:fld id="{646E7B68-C406-4B5C-B79D-A1CDE10CB85D}" type="slidenum">
              <a:rPr lang="fr-FR" smtClean="0"/>
              <a:pPr/>
              <a:t>11</a:t>
            </a:fld>
            <a:endParaRPr lang="fr-FR"/>
          </a:p>
        </p:txBody>
      </p:sp>
      <p:sp>
        <p:nvSpPr>
          <p:cNvPr id="3" name="Titre 2">
            <a:extLst>
              <a:ext uri="{FF2B5EF4-FFF2-40B4-BE49-F238E27FC236}">
                <a16:creationId xmlns:a16="http://schemas.microsoft.com/office/drawing/2014/main" id="{848DE9EA-1AC7-4D2F-8D16-195AD1C35AFA}"/>
              </a:ext>
            </a:extLst>
          </p:cNvPr>
          <p:cNvSpPr>
            <a:spLocks noGrp="1"/>
          </p:cNvSpPr>
          <p:nvPr>
            <p:ph type="ctrTitle"/>
          </p:nvPr>
        </p:nvSpPr>
        <p:spPr/>
        <p:txBody>
          <a:bodyPr/>
          <a:lstStyle/>
          <a:p>
            <a:r>
              <a:rPr lang="fr-FR"/>
              <a:t>Présentation interactive du modèle d’exposition</a:t>
            </a:r>
          </a:p>
        </p:txBody>
      </p:sp>
    </p:spTree>
    <p:extLst>
      <p:ext uri="{BB962C8B-B14F-4D97-AF65-F5344CB8AC3E}">
        <p14:creationId xmlns:p14="http://schemas.microsoft.com/office/powerpoint/2010/main" val="287830731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195486"/>
            <a:ext cx="7920880" cy="435924"/>
          </a:xfrm>
        </p:spPr>
        <p:txBody>
          <a:bodyPr>
            <a:normAutofit fontScale="85000" lnSpcReduction="20000"/>
          </a:bodyPr>
          <a:lstStyle/>
          <a:p>
            <a:r>
              <a:rPr lang="fr-FR" sz="2000" b="1">
                <a:solidFill>
                  <a:srgbClr val="006AB2"/>
                </a:solidFill>
                <a:latin typeface="+mj-lt"/>
                <a:ea typeface="+mj-ea"/>
                <a:cs typeface="+mj-cs"/>
              </a:rPr>
              <a:t>Comment utiliser la présentation interactive du modèle d’exposition v2</a:t>
            </a:r>
            <a:endParaRPr lang="fr-FR" sz="2000"/>
          </a:p>
        </p:txBody>
      </p:sp>
      <p:sp>
        <p:nvSpPr>
          <p:cNvPr id="4" name="TextBox 10">
            <a:extLst>
              <a:ext uri="{FF2B5EF4-FFF2-40B4-BE49-F238E27FC236}">
                <a16:creationId xmlns:a16="http://schemas.microsoft.com/office/drawing/2014/main" id="{02572E85-C9E0-48BC-9398-2BB581657411}"/>
              </a:ext>
            </a:extLst>
          </p:cNvPr>
          <p:cNvSpPr txBox="1"/>
          <p:nvPr/>
        </p:nvSpPr>
        <p:spPr>
          <a:xfrm>
            <a:off x="611560" y="843558"/>
            <a:ext cx="7920880" cy="648005"/>
          </a:xfrm>
          <a:prstGeom prst="rect">
            <a:avLst/>
          </a:prstGeom>
          <a:solidFill>
            <a:srgbClr val="006AB2"/>
          </a:solidFill>
          <a:ln>
            <a:solidFill>
              <a:srgbClr val="1D6FB8"/>
            </a:solidFill>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just">
              <a:spcBef>
                <a:spcPts val="0"/>
              </a:spcBef>
            </a:pPr>
            <a:r>
              <a:rPr lang="fr-FR" sz="1200" dirty="0">
                <a:solidFill>
                  <a:schemeClr val="bg1"/>
                </a:solidFill>
              </a:rPr>
              <a:t>L’objectif de ce document est de vous aider à mieux comprendre les différents composants et attributs du modèle d’exposition. </a:t>
            </a:r>
          </a:p>
        </p:txBody>
      </p:sp>
      <p:sp>
        <p:nvSpPr>
          <p:cNvPr id="24" name="Espace réservé du texte 2">
            <a:extLst>
              <a:ext uri="{FF2B5EF4-FFF2-40B4-BE49-F238E27FC236}">
                <a16:creationId xmlns:a16="http://schemas.microsoft.com/office/drawing/2014/main" id="{A37C7E7A-CCAD-4346-9DB9-553EF1899F68}"/>
              </a:ext>
            </a:extLst>
          </p:cNvPr>
          <p:cNvSpPr>
            <a:spLocks noGrp="1"/>
          </p:cNvSpPr>
          <p:nvPr>
            <p:ph type="body" sz="quarter" idx="11"/>
          </p:nvPr>
        </p:nvSpPr>
        <p:spPr>
          <a:xfrm>
            <a:off x="611560" y="1573302"/>
            <a:ext cx="3960440" cy="3518727"/>
          </a:xfrm>
        </p:spPr>
        <p:txBody>
          <a:bodyPr>
            <a:normAutofit/>
          </a:bodyPr>
          <a:lstStyle/>
          <a:p>
            <a:pPr marL="355600" lvl="1" indent="-266700" algn="just">
              <a:lnSpc>
                <a:spcPct val="120000"/>
              </a:lnSpc>
              <a:spcBef>
                <a:spcPts val="600"/>
              </a:spcBef>
              <a:spcAft>
                <a:spcPts val="600"/>
              </a:spcAft>
            </a:pPr>
            <a:r>
              <a:rPr lang="fr-FR" sz="1200" dirty="0"/>
              <a:t>Exemple d’utilisation </a:t>
            </a:r>
            <a:endParaRPr lang="fr-FR" sz="1100" dirty="0"/>
          </a:p>
          <a:p>
            <a:pPr marL="715600" lvl="2" indent="-266700" algn="just">
              <a:lnSpc>
                <a:spcPct val="120000"/>
              </a:lnSpc>
              <a:spcBef>
                <a:spcPts val="0"/>
              </a:spcBef>
            </a:pPr>
            <a:r>
              <a:rPr lang="fr-FR" sz="1100" b="1" dirty="0"/>
              <a:t>0 : </a:t>
            </a:r>
            <a:r>
              <a:rPr lang="fr-FR" sz="1100" dirty="0"/>
              <a:t>Se mettre en mode « présentation » dans la slide 13</a:t>
            </a:r>
            <a:endParaRPr lang="fr-FR" sz="1100" b="1" dirty="0"/>
          </a:p>
          <a:p>
            <a:pPr marL="715600" lvl="2" indent="-266700" algn="just">
              <a:lnSpc>
                <a:spcPct val="120000"/>
              </a:lnSpc>
              <a:spcBef>
                <a:spcPts val="0"/>
              </a:spcBef>
            </a:pPr>
            <a:r>
              <a:rPr lang="fr-FR" sz="1100" b="1" dirty="0"/>
              <a:t>1 </a:t>
            </a:r>
            <a:r>
              <a:rPr lang="fr-FR" sz="1100" dirty="0"/>
              <a:t>: Je veux avoir plus d’informations sur l’attribut « Contact », un attribut de l’Entité Juridique. Sur la slide 13, je clique sur la case qui correspond à l’attribut « Contact ». </a:t>
            </a:r>
          </a:p>
          <a:p>
            <a:pPr marL="715600" lvl="2" indent="-266700" algn="just">
              <a:lnSpc>
                <a:spcPct val="120000"/>
              </a:lnSpc>
              <a:spcBef>
                <a:spcPts val="0"/>
              </a:spcBef>
            </a:pPr>
            <a:r>
              <a:rPr lang="fr-FR" sz="1100" b="1" dirty="0"/>
              <a:t>2</a:t>
            </a:r>
            <a:r>
              <a:rPr lang="fr-FR" sz="1100" dirty="0"/>
              <a:t> : Quand je clique sur cette case, la slide change et je peux cliquer sur l’attribut pour visualiser la description de l’attribut ainsi que sa source. </a:t>
            </a:r>
          </a:p>
          <a:p>
            <a:pPr marL="715600" lvl="2" indent="-266700" algn="just">
              <a:lnSpc>
                <a:spcPct val="120000"/>
              </a:lnSpc>
              <a:spcBef>
                <a:spcPts val="0"/>
              </a:spcBef>
            </a:pPr>
            <a:r>
              <a:rPr lang="fr-FR" sz="1100" b="1" dirty="0"/>
              <a:t>3 : </a:t>
            </a:r>
            <a:r>
              <a:rPr lang="fr-FR" sz="1100" dirty="0"/>
              <a:t>Je souhaite revenir en arrière et consulter de façon globale la définition de l’attribut « Activité Opérationnelle ». Je clique donc sur la flèche en bas de la slide « revenir au modèle d’exposition ». </a:t>
            </a:r>
          </a:p>
          <a:p>
            <a:pPr marL="715600" lvl="2" indent="-266700" algn="just">
              <a:lnSpc>
                <a:spcPct val="120000"/>
              </a:lnSpc>
              <a:spcBef>
                <a:spcPts val="0"/>
              </a:spcBef>
            </a:pPr>
            <a:r>
              <a:rPr lang="fr-FR" sz="1100" b="1" dirty="0"/>
              <a:t>4 : </a:t>
            </a:r>
            <a:r>
              <a:rPr lang="fr-FR" sz="1100" dirty="0"/>
              <a:t>Je suis à nouveau sur la slide modèle d’exposition </a:t>
            </a:r>
          </a:p>
          <a:p>
            <a:pPr marL="715600" lvl="2" indent="-266700" algn="just">
              <a:lnSpc>
                <a:spcPct val="120000"/>
              </a:lnSpc>
              <a:spcBef>
                <a:spcPts val="0"/>
              </a:spcBef>
            </a:pPr>
            <a:r>
              <a:rPr lang="fr-FR" sz="1100" b="1" dirty="0"/>
              <a:t>5 : </a:t>
            </a:r>
            <a:r>
              <a:rPr lang="fr-FR" sz="1100" dirty="0"/>
              <a:t>Je sélectionne « Activité Opérationnelle »</a:t>
            </a:r>
          </a:p>
        </p:txBody>
      </p:sp>
      <p:pic>
        <p:nvPicPr>
          <p:cNvPr id="25" name="Image 24">
            <a:extLst>
              <a:ext uri="{FF2B5EF4-FFF2-40B4-BE49-F238E27FC236}">
                <a16:creationId xmlns:a16="http://schemas.microsoft.com/office/drawing/2014/main" id="{80ECA7B0-4125-40A0-9479-FB612AAF81EF}"/>
              </a:ext>
            </a:extLst>
          </p:cNvPr>
          <p:cNvPicPr>
            <a:picLocks noChangeAspect="1"/>
          </p:cNvPicPr>
          <p:nvPr/>
        </p:nvPicPr>
        <p:blipFill>
          <a:blip r:embed="rId2"/>
          <a:stretch>
            <a:fillRect/>
          </a:stretch>
        </p:blipFill>
        <p:spPr>
          <a:xfrm>
            <a:off x="5220072" y="1573303"/>
            <a:ext cx="3062410" cy="1722754"/>
          </a:xfrm>
          <a:prstGeom prst="rect">
            <a:avLst/>
          </a:prstGeom>
        </p:spPr>
      </p:pic>
      <p:pic>
        <p:nvPicPr>
          <p:cNvPr id="27" name="Graphique 26" descr="Curseur avec un remplissage uni">
            <a:extLst>
              <a:ext uri="{FF2B5EF4-FFF2-40B4-BE49-F238E27FC236}">
                <a16:creationId xmlns:a16="http://schemas.microsoft.com/office/drawing/2014/main" id="{DEF40B47-B992-4EAE-B289-ADE02FA409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508104" y="2139702"/>
            <a:ext cx="385192" cy="385192"/>
          </a:xfrm>
          <a:prstGeom prst="rect">
            <a:avLst/>
          </a:prstGeom>
        </p:spPr>
      </p:pic>
      <p:sp>
        <p:nvSpPr>
          <p:cNvPr id="31" name="Flèche : courbe vers la gauche 30">
            <a:extLst>
              <a:ext uri="{FF2B5EF4-FFF2-40B4-BE49-F238E27FC236}">
                <a16:creationId xmlns:a16="http://schemas.microsoft.com/office/drawing/2014/main" id="{4581C2A1-83E8-477F-9C28-365A831F57A5}"/>
              </a:ext>
            </a:extLst>
          </p:cNvPr>
          <p:cNvSpPr/>
          <p:nvPr/>
        </p:nvSpPr>
        <p:spPr>
          <a:xfrm>
            <a:off x="8388424" y="2981753"/>
            <a:ext cx="432048" cy="792088"/>
          </a:xfrm>
          <a:prstGeom prst="curvedLeftArrow">
            <a:avLst/>
          </a:prstGeom>
          <a:solidFill>
            <a:schemeClr val="accent4"/>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schemeClr val="tx1"/>
              </a:solidFill>
            </a:endParaRPr>
          </a:p>
        </p:txBody>
      </p:sp>
      <p:pic>
        <p:nvPicPr>
          <p:cNvPr id="33" name="Image 32">
            <a:extLst>
              <a:ext uri="{FF2B5EF4-FFF2-40B4-BE49-F238E27FC236}">
                <a16:creationId xmlns:a16="http://schemas.microsoft.com/office/drawing/2014/main" id="{AB530117-C6F0-4467-9AFE-F3F77C37B43D}"/>
              </a:ext>
            </a:extLst>
          </p:cNvPr>
          <p:cNvPicPr>
            <a:picLocks noChangeAspect="1"/>
          </p:cNvPicPr>
          <p:nvPr/>
        </p:nvPicPr>
        <p:blipFill>
          <a:blip r:embed="rId5"/>
          <a:stretch>
            <a:fillRect/>
          </a:stretch>
        </p:blipFill>
        <p:spPr>
          <a:xfrm>
            <a:off x="5220072" y="3407207"/>
            <a:ext cx="2736856" cy="1543812"/>
          </a:xfrm>
          <a:prstGeom prst="rect">
            <a:avLst/>
          </a:prstGeom>
        </p:spPr>
      </p:pic>
      <p:pic>
        <p:nvPicPr>
          <p:cNvPr id="34" name="Graphique 33" descr="Curseur avec un remplissage uni">
            <a:extLst>
              <a:ext uri="{FF2B5EF4-FFF2-40B4-BE49-F238E27FC236}">
                <a16:creationId xmlns:a16="http://schemas.microsoft.com/office/drawing/2014/main" id="{888B9E07-0ADD-47E6-BD4A-898D8F03B2B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20072" y="4869573"/>
            <a:ext cx="385192" cy="385192"/>
          </a:xfrm>
          <a:prstGeom prst="rect">
            <a:avLst/>
          </a:prstGeom>
        </p:spPr>
      </p:pic>
      <p:sp>
        <p:nvSpPr>
          <p:cNvPr id="35" name="Flèche : courbe vers la gauche 34">
            <a:extLst>
              <a:ext uri="{FF2B5EF4-FFF2-40B4-BE49-F238E27FC236}">
                <a16:creationId xmlns:a16="http://schemas.microsoft.com/office/drawing/2014/main" id="{97B3EB96-AEF8-465B-9734-9A49C7913E08}"/>
              </a:ext>
            </a:extLst>
          </p:cNvPr>
          <p:cNvSpPr/>
          <p:nvPr/>
        </p:nvSpPr>
        <p:spPr>
          <a:xfrm rot="10800000">
            <a:off x="4682082" y="3011163"/>
            <a:ext cx="432048" cy="792088"/>
          </a:xfrm>
          <a:prstGeom prst="curvedLeftArrow">
            <a:avLst/>
          </a:prstGeom>
          <a:solidFill>
            <a:schemeClr val="accent4"/>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schemeClr val="tx1"/>
              </a:solidFill>
            </a:endParaRPr>
          </a:p>
        </p:txBody>
      </p:sp>
      <p:sp>
        <p:nvSpPr>
          <p:cNvPr id="36" name="TextBox 10">
            <a:extLst>
              <a:ext uri="{FF2B5EF4-FFF2-40B4-BE49-F238E27FC236}">
                <a16:creationId xmlns:a16="http://schemas.microsoft.com/office/drawing/2014/main" id="{23F29FC2-6754-4641-A349-93A8320D9878}"/>
              </a:ext>
            </a:extLst>
          </p:cNvPr>
          <p:cNvSpPr txBox="1"/>
          <p:nvPr/>
        </p:nvSpPr>
        <p:spPr>
          <a:xfrm>
            <a:off x="5605296" y="1913962"/>
            <a:ext cx="288000" cy="288000"/>
          </a:xfrm>
          <a:prstGeom prst="ellipse">
            <a:avLst/>
          </a:prstGeom>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ctr">
              <a:spcBef>
                <a:spcPts val="0"/>
              </a:spcBef>
            </a:pPr>
            <a:r>
              <a:rPr lang="fr-FR" sz="1200">
                <a:solidFill>
                  <a:sysClr val="windowText" lastClr="000000"/>
                </a:solidFill>
              </a:rPr>
              <a:t>1</a:t>
            </a:r>
          </a:p>
        </p:txBody>
      </p:sp>
      <p:sp>
        <p:nvSpPr>
          <p:cNvPr id="37" name="TextBox 10">
            <a:extLst>
              <a:ext uri="{FF2B5EF4-FFF2-40B4-BE49-F238E27FC236}">
                <a16:creationId xmlns:a16="http://schemas.microsoft.com/office/drawing/2014/main" id="{9EED57AF-D737-45A2-A146-762656746BFD}"/>
              </a:ext>
            </a:extLst>
          </p:cNvPr>
          <p:cNvSpPr txBox="1"/>
          <p:nvPr/>
        </p:nvSpPr>
        <p:spPr>
          <a:xfrm>
            <a:off x="8425978" y="3233797"/>
            <a:ext cx="288000" cy="288000"/>
          </a:xfrm>
          <a:prstGeom prst="ellipse">
            <a:avLst/>
          </a:prstGeom>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ctr">
              <a:spcBef>
                <a:spcPts val="0"/>
              </a:spcBef>
            </a:pPr>
            <a:r>
              <a:rPr lang="fr-FR" sz="1200">
                <a:solidFill>
                  <a:sysClr val="windowText" lastClr="000000"/>
                </a:solidFill>
              </a:rPr>
              <a:t>2</a:t>
            </a:r>
          </a:p>
        </p:txBody>
      </p:sp>
      <p:sp>
        <p:nvSpPr>
          <p:cNvPr id="38" name="TextBox 10">
            <a:extLst>
              <a:ext uri="{FF2B5EF4-FFF2-40B4-BE49-F238E27FC236}">
                <a16:creationId xmlns:a16="http://schemas.microsoft.com/office/drawing/2014/main" id="{B37329CB-0104-4DDE-B20E-EF5E1E1FD98F}"/>
              </a:ext>
            </a:extLst>
          </p:cNvPr>
          <p:cNvSpPr txBox="1"/>
          <p:nvPr/>
        </p:nvSpPr>
        <p:spPr>
          <a:xfrm>
            <a:off x="5567206" y="4892084"/>
            <a:ext cx="288000" cy="288000"/>
          </a:xfrm>
          <a:prstGeom prst="ellipse">
            <a:avLst/>
          </a:prstGeom>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ctr">
              <a:spcBef>
                <a:spcPts val="0"/>
              </a:spcBef>
            </a:pPr>
            <a:r>
              <a:rPr lang="fr-FR" sz="1200">
                <a:solidFill>
                  <a:sysClr val="windowText" lastClr="000000"/>
                </a:solidFill>
              </a:rPr>
              <a:t>3</a:t>
            </a:r>
          </a:p>
        </p:txBody>
      </p:sp>
      <p:sp>
        <p:nvSpPr>
          <p:cNvPr id="39" name="TextBox 10">
            <a:extLst>
              <a:ext uri="{FF2B5EF4-FFF2-40B4-BE49-F238E27FC236}">
                <a16:creationId xmlns:a16="http://schemas.microsoft.com/office/drawing/2014/main" id="{603E90CF-2311-46EF-9290-0EB2B4FDB46D}"/>
              </a:ext>
            </a:extLst>
          </p:cNvPr>
          <p:cNvSpPr txBox="1"/>
          <p:nvPr/>
        </p:nvSpPr>
        <p:spPr>
          <a:xfrm>
            <a:off x="4812639" y="3275559"/>
            <a:ext cx="288000" cy="288000"/>
          </a:xfrm>
          <a:prstGeom prst="ellipse">
            <a:avLst/>
          </a:prstGeom>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ctr">
              <a:spcBef>
                <a:spcPts val="0"/>
              </a:spcBef>
            </a:pPr>
            <a:r>
              <a:rPr lang="fr-FR" sz="1200">
                <a:solidFill>
                  <a:sysClr val="windowText" lastClr="000000"/>
                </a:solidFill>
              </a:rPr>
              <a:t>4</a:t>
            </a:r>
          </a:p>
        </p:txBody>
      </p:sp>
      <p:pic>
        <p:nvPicPr>
          <p:cNvPr id="40" name="Graphique 39" descr="Curseur avec un remplissage uni">
            <a:extLst>
              <a:ext uri="{FF2B5EF4-FFF2-40B4-BE49-F238E27FC236}">
                <a16:creationId xmlns:a16="http://schemas.microsoft.com/office/drawing/2014/main" id="{85BEC776-513B-4B4A-B161-138169000A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08304" y="2332298"/>
            <a:ext cx="385192" cy="385192"/>
          </a:xfrm>
          <a:prstGeom prst="rect">
            <a:avLst/>
          </a:prstGeom>
        </p:spPr>
      </p:pic>
      <p:sp>
        <p:nvSpPr>
          <p:cNvPr id="41" name="TextBox 10">
            <a:extLst>
              <a:ext uri="{FF2B5EF4-FFF2-40B4-BE49-F238E27FC236}">
                <a16:creationId xmlns:a16="http://schemas.microsoft.com/office/drawing/2014/main" id="{A6A30AD5-3D09-4841-9807-BCACD20C2E4C}"/>
              </a:ext>
            </a:extLst>
          </p:cNvPr>
          <p:cNvSpPr txBox="1"/>
          <p:nvPr/>
        </p:nvSpPr>
        <p:spPr>
          <a:xfrm>
            <a:off x="7405496" y="2106558"/>
            <a:ext cx="288000" cy="288000"/>
          </a:xfrm>
          <a:prstGeom prst="ellipse">
            <a:avLst/>
          </a:prstGeom>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ctr">
              <a:spcBef>
                <a:spcPts val="0"/>
              </a:spcBef>
            </a:pPr>
            <a:r>
              <a:rPr lang="es-ES" sz="1200">
                <a:solidFill>
                  <a:sysClr val="windowText" lastClr="000000"/>
                </a:solidFill>
              </a:rPr>
              <a:t>5</a:t>
            </a:r>
            <a:endParaRPr lang="fr-FR" sz="1200">
              <a:solidFill>
                <a:sysClr val="windowText" lastClr="000000"/>
              </a:solidFill>
            </a:endParaRPr>
          </a:p>
        </p:txBody>
      </p:sp>
    </p:spTree>
    <p:extLst>
      <p:ext uri="{BB962C8B-B14F-4D97-AF65-F5344CB8AC3E}">
        <p14:creationId xmlns:p14="http://schemas.microsoft.com/office/powerpoint/2010/main" val="316239076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Rectangle : coins arrondis 239">
            <a:extLst>
              <a:ext uri="{FF2B5EF4-FFF2-40B4-BE49-F238E27FC236}">
                <a16:creationId xmlns:a16="http://schemas.microsoft.com/office/drawing/2014/main" id="{C29F3D26-701C-4648-98FC-D4962E52E8F4}"/>
              </a:ext>
            </a:extLst>
          </p:cNvPr>
          <p:cNvSpPr/>
          <p:nvPr/>
        </p:nvSpPr>
        <p:spPr>
          <a:xfrm>
            <a:off x="5606853" y="805568"/>
            <a:ext cx="3481003" cy="1327336"/>
          </a:xfrm>
          <a:prstGeom prst="roundRect">
            <a:avLst>
              <a:gd name="adj" fmla="val 3074"/>
            </a:avLst>
          </a:prstGeom>
          <a:noFill/>
          <a:ln w="19050">
            <a:solidFill>
              <a:srgbClr val="98D2E7"/>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endParaRPr lang="fr-FR" sz="1200" b="1"/>
          </a:p>
        </p:txBody>
      </p:sp>
      <p:grpSp>
        <p:nvGrpSpPr>
          <p:cNvPr id="45" name="Groupe 44">
            <a:extLst>
              <a:ext uri="{FF2B5EF4-FFF2-40B4-BE49-F238E27FC236}">
                <a16:creationId xmlns:a16="http://schemas.microsoft.com/office/drawing/2014/main" id="{238F7E4A-381B-40D5-A7F8-5165D556F292}"/>
              </a:ext>
            </a:extLst>
          </p:cNvPr>
          <p:cNvGrpSpPr/>
          <p:nvPr/>
        </p:nvGrpSpPr>
        <p:grpSpPr>
          <a:xfrm>
            <a:off x="56144" y="833896"/>
            <a:ext cx="3441231" cy="3756365"/>
            <a:chOff x="56144" y="833896"/>
            <a:chExt cx="3441231" cy="3756365"/>
          </a:xfrm>
        </p:grpSpPr>
        <p:sp>
          <p:nvSpPr>
            <p:cNvPr id="315" name="Rectangle : coins arrondis 314">
              <a:extLst>
                <a:ext uri="{FF2B5EF4-FFF2-40B4-BE49-F238E27FC236}">
                  <a16:creationId xmlns:a16="http://schemas.microsoft.com/office/drawing/2014/main" id="{EBC73B95-A1BA-49FE-B6B1-A878081B6191}"/>
                </a:ext>
              </a:extLst>
            </p:cNvPr>
            <p:cNvSpPr/>
            <p:nvPr/>
          </p:nvSpPr>
          <p:spPr>
            <a:xfrm>
              <a:off x="1549325" y="2394545"/>
              <a:ext cx="1948050" cy="2195716"/>
            </a:xfrm>
            <a:prstGeom prst="roundRect">
              <a:avLst>
                <a:gd name="adj" fmla="val 3074"/>
              </a:avLst>
            </a:prstGeom>
            <a:noFill/>
            <a:ln w="19050">
              <a:solidFill>
                <a:srgbClr val="00B4D8"/>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endParaRPr lang="fr-FR" sz="1200" b="1"/>
            </a:p>
          </p:txBody>
        </p:sp>
        <p:sp>
          <p:nvSpPr>
            <p:cNvPr id="238" name="Rectangle : coins arrondis 237">
              <a:extLst>
                <a:ext uri="{FF2B5EF4-FFF2-40B4-BE49-F238E27FC236}">
                  <a16:creationId xmlns:a16="http://schemas.microsoft.com/office/drawing/2014/main" id="{0654D514-2C4D-4543-B212-5106BA33AFB8}"/>
                </a:ext>
              </a:extLst>
            </p:cNvPr>
            <p:cNvSpPr/>
            <p:nvPr/>
          </p:nvSpPr>
          <p:spPr>
            <a:xfrm>
              <a:off x="56144" y="833896"/>
              <a:ext cx="3441231" cy="1753705"/>
            </a:xfrm>
            <a:prstGeom prst="roundRect">
              <a:avLst>
                <a:gd name="adj" fmla="val 3074"/>
              </a:avLst>
            </a:prstGeom>
            <a:solidFill>
              <a:schemeClr val="bg1"/>
            </a:solidFill>
            <a:ln w="19050">
              <a:solidFill>
                <a:srgbClr val="00B4D8"/>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endParaRPr lang="fr-FR" sz="1200" b="1"/>
            </a:p>
          </p:txBody>
        </p:sp>
        <p:sp>
          <p:nvSpPr>
            <p:cNvPr id="44" name="Rectangle 43">
              <a:extLst>
                <a:ext uri="{FF2B5EF4-FFF2-40B4-BE49-F238E27FC236}">
                  <a16:creationId xmlns:a16="http://schemas.microsoft.com/office/drawing/2014/main" id="{331661FB-1893-48AE-933D-98334A37F615}"/>
                </a:ext>
              </a:extLst>
            </p:cNvPr>
            <p:cNvSpPr/>
            <p:nvPr/>
          </p:nvSpPr>
          <p:spPr>
            <a:xfrm>
              <a:off x="1561453" y="2524375"/>
              <a:ext cx="1929600" cy="1524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grpSp>
      <p:sp>
        <p:nvSpPr>
          <p:cNvPr id="28" name="ZoneTexte 27">
            <a:extLst>
              <a:ext uri="{FF2B5EF4-FFF2-40B4-BE49-F238E27FC236}">
                <a16:creationId xmlns:a16="http://schemas.microsoft.com/office/drawing/2014/main" id="{33C40134-272D-4D3F-B215-D4DCD548D693}"/>
              </a:ext>
            </a:extLst>
          </p:cNvPr>
          <p:cNvSpPr txBox="1"/>
          <p:nvPr/>
        </p:nvSpPr>
        <p:spPr>
          <a:xfrm>
            <a:off x="163465" y="1037577"/>
            <a:ext cx="1241759" cy="1492955"/>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16" name="ZoneTexte 15">
            <a:hlinkClick r:id="rId14" action="ppaction://hlinksldjump"/>
            <a:extLst>
              <a:ext uri="{FF2B5EF4-FFF2-40B4-BE49-F238E27FC236}">
                <a16:creationId xmlns:a16="http://schemas.microsoft.com/office/drawing/2014/main" id="{B802BDFC-1E3D-4ACC-B372-1EE4EA281C52}"/>
              </a:ext>
            </a:extLst>
          </p:cNvPr>
          <p:cNvSpPr txBox="1"/>
          <p:nvPr/>
        </p:nvSpPr>
        <p:spPr>
          <a:xfrm>
            <a:off x="164449" y="905333"/>
            <a:ext cx="1241759" cy="13163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Entité Juridique</a:t>
            </a:r>
          </a:p>
        </p:txBody>
      </p:sp>
      <p:sp>
        <p:nvSpPr>
          <p:cNvPr id="17" name="ZoneTexte 16">
            <a:hlinkClick r:id="rId15" action="ppaction://hlinksldjump"/>
            <a:extLst>
              <a:ext uri="{FF2B5EF4-FFF2-40B4-BE49-F238E27FC236}">
                <a16:creationId xmlns:a16="http://schemas.microsoft.com/office/drawing/2014/main" id="{CC35F3E7-4209-4500-9E7D-7EB0F61E61F5}"/>
              </a:ext>
            </a:extLst>
          </p:cNvPr>
          <p:cNvSpPr txBox="1"/>
          <p:nvPr/>
        </p:nvSpPr>
        <p:spPr>
          <a:xfrm>
            <a:off x="229920" y="1518056"/>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dirty="0">
                <a:solidFill>
                  <a:schemeClr val="bg1"/>
                </a:solidFill>
              </a:rPr>
              <a:t>Raison sociale EJ</a:t>
            </a:r>
          </a:p>
        </p:txBody>
      </p:sp>
      <p:sp>
        <p:nvSpPr>
          <p:cNvPr id="18" name="ZoneTexte 17">
            <a:hlinkClick r:id="rId15" action="ppaction://hlinksldjump"/>
            <a:extLst>
              <a:ext uri="{FF2B5EF4-FFF2-40B4-BE49-F238E27FC236}">
                <a16:creationId xmlns:a16="http://schemas.microsoft.com/office/drawing/2014/main" id="{F747EBDB-45C4-498D-B76E-42F1662DD47D}"/>
              </a:ext>
            </a:extLst>
          </p:cNvPr>
          <p:cNvSpPr txBox="1"/>
          <p:nvPr/>
        </p:nvSpPr>
        <p:spPr>
          <a:xfrm>
            <a:off x="229920" y="1853762"/>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dirty="0">
                <a:solidFill>
                  <a:schemeClr val="bg1"/>
                </a:solidFill>
              </a:rPr>
              <a:t>Ss </a:t>
            </a:r>
            <a:r>
              <a:rPr lang="fr-FR" sz="675" kern="0" dirty="0" err="1">
                <a:solidFill>
                  <a:schemeClr val="bg1"/>
                </a:solidFill>
              </a:rPr>
              <a:t>Ens</a:t>
            </a:r>
            <a:r>
              <a:rPr lang="fr-FR" sz="675" kern="0" dirty="0">
                <a:solidFill>
                  <a:schemeClr val="bg1"/>
                </a:solidFill>
              </a:rPr>
              <a:t> Agrégat Stat. </a:t>
            </a:r>
            <a:r>
              <a:rPr lang="fr-FR" sz="675" kern="0" dirty="0" err="1">
                <a:solidFill>
                  <a:schemeClr val="bg1"/>
                </a:solidFill>
              </a:rPr>
              <a:t>Jur</a:t>
            </a:r>
            <a:r>
              <a:rPr lang="fr-FR" sz="675" kern="0" dirty="0">
                <a:solidFill>
                  <a:schemeClr val="bg1"/>
                </a:solidFill>
              </a:rPr>
              <a:t>. </a:t>
            </a:r>
          </a:p>
        </p:txBody>
      </p:sp>
      <p:sp>
        <p:nvSpPr>
          <p:cNvPr id="19" name="ZoneTexte 18">
            <a:hlinkClick r:id="rId16" action="ppaction://hlinksldjump"/>
            <a:extLst>
              <a:ext uri="{FF2B5EF4-FFF2-40B4-BE49-F238E27FC236}">
                <a16:creationId xmlns:a16="http://schemas.microsoft.com/office/drawing/2014/main" id="{9750AF3C-4A60-4201-B843-63AEF3C35686}"/>
              </a:ext>
            </a:extLst>
          </p:cNvPr>
          <p:cNvSpPr txBox="1"/>
          <p:nvPr/>
        </p:nvSpPr>
        <p:spPr>
          <a:xfrm>
            <a:off x="229920" y="1179645"/>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 </a:t>
            </a:r>
          </a:p>
        </p:txBody>
      </p:sp>
      <p:sp>
        <p:nvSpPr>
          <p:cNvPr id="20" name="ZoneTexte 19">
            <a:hlinkClick r:id="rId16" action="ppaction://hlinksldjump"/>
            <a:extLst>
              <a:ext uri="{FF2B5EF4-FFF2-40B4-BE49-F238E27FC236}">
                <a16:creationId xmlns:a16="http://schemas.microsoft.com/office/drawing/2014/main" id="{3B42F9C4-FC87-4B75-95D0-189E54074DB8}"/>
              </a:ext>
            </a:extLst>
          </p:cNvPr>
          <p:cNvSpPr txBox="1"/>
          <p:nvPr/>
        </p:nvSpPr>
        <p:spPr>
          <a:xfrm>
            <a:off x="229920" y="1290853"/>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N°SIREN</a:t>
            </a:r>
          </a:p>
        </p:txBody>
      </p:sp>
      <p:sp>
        <p:nvSpPr>
          <p:cNvPr id="21" name="ZoneTexte 20">
            <a:hlinkClick r:id="rId16" action="ppaction://hlinksldjump"/>
            <a:extLst>
              <a:ext uri="{FF2B5EF4-FFF2-40B4-BE49-F238E27FC236}">
                <a16:creationId xmlns:a16="http://schemas.microsoft.com/office/drawing/2014/main" id="{828D0FCF-C3CA-4628-8751-1E2682F76F53}"/>
              </a:ext>
            </a:extLst>
          </p:cNvPr>
          <p:cNvSpPr txBox="1"/>
          <p:nvPr/>
        </p:nvSpPr>
        <p:spPr>
          <a:xfrm>
            <a:off x="229920" y="1066551"/>
            <a:ext cx="1125759"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IdNat_Struct </a:t>
            </a:r>
          </a:p>
        </p:txBody>
      </p:sp>
      <p:sp>
        <p:nvSpPr>
          <p:cNvPr id="23" name="ZoneTexte 22">
            <a:hlinkClick r:id="rId17" action="ppaction://hlinksldjump"/>
            <a:extLst>
              <a:ext uri="{FF2B5EF4-FFF2-40B4-BE49-F238E27FC236}">
                <a16:creationId xmlns:a16="http://schemas.microsoft.com/office/drawing/2014/main" id="{80ACFB00-32A6-4F58-AECB-9120A8497BA7}"/>
              </a:ext>
            </a:extLst>
          </p:cNvPr>
          <p:cNvSpPr txBox="1"/>
          <p:nvPr/>
        </p:nvSpPr>
        <p:spPr>
          <a:xfrm>
            <a:off x="229920" y="2072594"/>
            <a:ext cx="1125759" cy="8743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chemeClr val="bg1"/>
                </a:solidFill>
              </a:rPr>
              <a:t>Contact </a:t>
            </a:r>
          </a:p>
        </p:txBody>
      </p:sp>
      <p:sp>
        <p:nvSpPr>
          <p:cNvPr id="24" name="ZoneTexte 23">
            <a:hlinkClick r:id="rId15" action="ppaction://hlinksldjump"/>
            <a:extLst>
              <a:ext uri="{FF2B5EF4-FFF2-40B4-BE49-F238E27FC236}">
                <a16:creationId xmlns:a16="http://schemas.microsoft.com/office/drawing/2014/main" id="{4FB8AB0E-D108-4B1C-A077-01C7ED3204AF}"/>
              </a:ext>
            </a:extLst>
          </p:cNvPr>
          <p:cNvSpPr txBox="1"/>
          <p:nvPr/>
        </p:nvSpPr>
        <p:spPr>
          <a:xfrm>
            <a:off x="229920" y="1743809"/>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Statut juridique</a:t>
            </a:r>
          </a:p>
        </p:txBody>
      </p:sp>
      <p:sp>
        <p:nvSpPr>
          <p:cNvPr id="25" name="ZoneTexte 24">
            <a:hlinkClick r:id="rId17" action="ppaction://hlinksldjump"/>
            <a:extLst>
              <a:ext uri="{FF2B5EF4-FFF2-40B4-BE49-F238E27FC236}">
                <a16:creationId xmlns:a16="http://schemas.microsoft.com/office/drawing/2014/main" id="{88575CF7-31F2-4EC0-80A7-A8B52FB77C1D}"/>
              </a:ext>
            </a:extLst>
          </p:cNvPr>
          <p:cNvSpPr txBox="1"/>
          <p:nvPr/>
        </p:nvSpPr>
        <p:spPr>
          <a:xfrm>
            <a:off x="229920" y="2182244"/>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Création</a:t>
            </a:r>
          </a:p>
        </p:txBody>
      </p:sp>
      <p:sp>
        <p:nvSpPr>
          <p:cNvPr id="26" name="ZoneTexte 25">
            <a:hlinkClick r:id="rId17" action="ppaction://hlinksldjump"/>
            <a:extLst>
              <a:ext uri="{FF2B5EF4-FFF2-40B4-BE49-F238E27FC236}">
                <a16:creationId xmlns:a16="http://schemas.microsoft.com/office/drawing/2014/main" id="{C31EBC04-B6AC-4CBE-B45A-5AEC18573AF6}"/>
              </a:ext>
            </a:extLst>
          </p:cNvPr>
          <p:cNvSpPr txBox="1"/>
          <p:nvPr/>
        </p:nvSpPr>
        <p:spPr>
          <a:xfrm>
            <a:off x="229920" y="2291894"/>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Fermeture</a:t>
            </a:r>
          </a:p>
        </p:txBody>
      </p:sp>
      <p:sp>
        <p:nvSpPr>
          <p:cNvPr id="27" name="ZoneTexte 26">
            <a:hlinkClick r:id="rId17" action="ppaction://hlinksldjump"/>
            <a:extLst>
              <a:ext uri="{FF2B5EF4-FFF2-40B4-BE49-F238E27FC236}">
                <a16:creationId xmlns:a16="http://schemas.microsoft.com/office/drawing/2014/main" id="{8DDB99A1-6E3D-47B4-9D6E-27A65A3EB6B0}"/>
              </a:ext>
            </a:extLst>
          </p:cNvPr>
          <p:cNvSpPr txBox="1"/>
          <p:nvPr/>
        </p:nvSpPr>
        <p:spPr>
          <a:xfrm>
            <a:off x="229920" y="2399907"/>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Type Fermeture</a:t>
            </a:r>
          </a:p>
        </p:txBody>
      </p:sp>
      <p:sp>
        <p:nvSpPr>
          <p:cNvPr id="29" name="ZoneTexte 28">
            <a:hlinkClick r:id="rId16" action="ppaction://hlinksldjump"/>
            <a:extLst>
              <a:ext uri="{FF2B5EF4-FFF2-40B4-BE49-F238E27FC236}">
                <a16:creationId xmlns:a16="http://schemas.microsoft.com/office/drawing/2014/main" id="{1970C1A8-A13F-401F-9E6B-45E8A47F25A7}"/>
              </a:ext>
            </a:extLst>
          </p:cNvPr>
          <p:cNvSpPr txBox="1"/>
          <p:nvPr/>
        </p:nvSpPr>
        <p:spPr>
          <a:xfrm>
            <a:off x="229920" y="1404454"/>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dirty="0">
                <a:solidFill>
                  <a:schemeClr val="bg1"/>
                </a:solidFill>
              </a:rPr>
              <a:t>N°EJ/RPPS/</a:t>
            </a:r>
            <a:r>
              <a:rPr lang="fr-FR" sz="675" kern="0" dirty="0" err="1">
                <a:solidFill>
                  <a:schemeClr val="bg1"/>
                </a:solidFill>
              </a:rPr>
              <a:t>ADELIrang</a:t>
            </a:r>
            <a:endParaRPr lang="fr-FR" sz="675" kern="0" dirty="0">
              <a:solidFill>
                <a:schemeClr val="bg1"/>
              </a:solidFill>
            </a:endParaRPr>
          </a:p>
        </p:txBody>
      </p:sp>
      <p:sp>
        <p:nvSpPr>
          <p:cNvPr id="30" name="ZoneTexte 29">
            <a:hlinkClick r:id="rId15" action="ppaction://hlinksldjump"/>
            <a:extLst>
              <a:ext uri="{FF2B5EF4-FFF2-40B4-BE49-F238E27FC236}">
                <a16:creationId xmlns:a16="http://schemas.microsoft.com/office/drawing/2014/main" id="{A1FBF026-F34D-4743-A8BD-9C716CD30E28}"/>
              </a:ext>
            </a:extLst>
          </p:cNvPr>
          <p:cNvSpPr txBox="1"/>
          <p:nvPr/>
        </p:nvSpPr>
        <p:spPr>
          <a:xfrm>
            <a:off x="229920" y="1631042"/>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dirty="0">
                <a:solidFill>
                  <a:schemeClr val="bg1"/>
                </a:solidFill>
              </a:rPr>
              <a:t>Complément Raison sociale</a:t>
            </a:r>
          </a:p>
        </p:txBody>
      </p:sp>
      <p:sp>
        <p:nvSpPr>
          <p:cNvPr id="31" name="ZoneTexte 30">
            <a:hlinkClick r:id="rId15" action="ppaction://hlinksldjump"/>
            <a:extLst>
              <a:ext uri="{FF2B5EF4-FFF2-40B4-BE49-F238E27FC236}">
                <a16:creationId xmlns:a16="http://schemas.microsoft.com/office/drawing/2014/main" id="{E2433A52-1957-4819-BA89-146A55B6B838}"/>
              </a:ext>
            </a:extLst>
          </p:cNvPr>
          <p:cNvSpPr txBox="1"/>
          <p:nvPr/>
        </p:nvSpPr>
        <p:spPr>
          <a:xfrm>
            <a:off x="229920" y="1963715"/>
            <a:ext cx="1125759"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Adresse de l’EJ</a:t>
            </a:r>
          </a:p>
        </p:txBody>
      </p:sp>
      <p:sp>
        <p:nvSpPr>
          <p:cNvPr id="101" name="ZoneTexte 100">
            <a:extLst>
              <a:ext uri="{FF2B5EF4-FFF2-40B4-BE49-F238E27FC236}">
                <a16:creationId xmlns:a16="http://schemas.microsoft.com/office/drawing/2014/main" id="{445CF5DE-DFE3-4719-9BFA-E86BBCCD3E00}"/>
              </a:ext>
            </a:extLst>
          </p:cNvPr>
          <p:cNvSpPr txBox="1"/>
          <p:nvPr/>
        </p:nvSpPr>
        <p:spPr>
          <a:xfrm>
            <a:off x="1737460" y="3923509"/>
            <a:ext cx="1619069" cy="59327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96" name="ZoneTexte 95">
            <a:hlinkClick r:id="rId18" action="ppaction://hlinksldjump"/>
            <a:extLst>
              <a:ext uri="{FF2B5EF4-FFF2-40B4-BE49-F238E27FC236}">
                <a16:creationId xmlns:a16="http://schemas.microsoft.com/office/drawing/2014/main" id="{A1A7CA31-9203-443D-8BF8-35B72A0D3179}"/>
              </a:ext>
            </a:extLst>
          </p:cNvPr>
          <p:cNvSpPr txBox="1"/>
          <p:nvPr/>
        </p:nvSpPr>
        <p:spPr>
          <a:xfrm>
            <a:off x="1737460" y="3795886"/>
            <a:ext cx="1619069" cy="131154"/>
          </a:xfrm>
          <a:prstGeom prst="rect">
            <a:avLst/>
          </a:prstGeom>
          <a:solidFill>
            <a:srgbClr val="FFFFFF"/>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800"/>
            </a:lvl1pPr>
          </a:lstStyle>
          <a:p>
            <a:pPr algn="ctr" defTabSz="685800">
              <a:defRPr/>
            </a:pPr>
            <a:r>
              <a:rPr lang="fr-FR" sz="675" b="1" kern="0">
                <a:solidFill>
                  <a:srgbClr val="000000"/>
                </a:solidFill>
              </a:rPr>
              <a:t>Tarif</a:t>
            </a:r>
          </a:p>
        </p:txBody>
      </p:sp>
      <p:sp>
        <p:nvSpPr>
          <p:cNvPr id="97" name="ZoneTexte 96">
            <a:hlinkClick r:id="rId18" action="ppaction://hlinksldjump"/>
            <a:extLst>
              <a:ext uri="{FF2B5EF4-FFF2-40B4-BE49-F238E27FC236}">
                <a16:creationId xmlns:a16="http://schemas.microsoft.com/office/drawing/2014/main" id="{A4B910A4-C243-408A-9129-1C8E34BE7A40}"/>
              </a:ext>
            </a:extLst>
          </p:cNvPr>
          <p:cNvSpPr txBox="1"/>
          <p:nvPr/>
        </p:nvSpPr>
        <p:spPr>
          <a:xfrm>
            <a:off x="1824107" y="3951681"/>
            <a:ext cx="1467821"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Tarif </a:t>
            </a:r>
          </a:p>
        </p:txBody>
      </p:sp>
      <p:sp>
        <p:nvSpPr>
          <p:cNvPr id="98" name="ZoneTexte 97">
            <a:hlinkClick r:id="rId18" action="ppaction://hlinksldjump"/>
            <a:extLst>
              <a:ext uri="{FF2B5EF4-FFF2-40B4-BE49-F238E27FC236}">
                <a16:creationId xmlns:a16="http://schemas.microsoft.com/office/drawing/2014/main" id="{D27709A0-9D07-47B3-81D0-E9D43A499F3B}"/>
              </a:ext>
            </a:extLst>
          </p:cNvPr>
          <p:cNvSpPr txBox="1"/>
          <p:nvPr/>
        </p:nvSpPr>
        <p:spPr>
          <a:xfrm>
            <a:off x="1823948" y="4062251"/>
            <a:ext cx="1467821"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Montant Tarif </a:t>
            </a:r>
          </a:p>
        </p:txBody>
      </p:sp>
      <p:sp>
        <p:nvSpPr>
          <p:cNvPr id="99" name="ZoneTexte 98">
            <a:hlinkClick r:id="rId18" action="ppaction://hlinksldjump"/>
            <a:extLst>
              <a:ext uri="{FF2B5EF4-FFF2-40B4-BE49-F238E27FC236}">
                <a16:creationId xmlns:a16="http://schemas.microsoft.com/office/drawing/2014/main" id="{B3D12E1A-8E6C-41ED-9BFB-02669706F7A9}"/>
              </a:ext>
            </a:extLst>
          </p:cNvPr>
          <p:cNvSpPr txBox="1"/>
          <p:nvPr/>
        </p:nvSpPr>
        <p:spPr>
          <a:xfrm>
            <a:off x="1821131" y="4390960"/>
            <a:ext cx="1467821" cy="87436"/>
          </a:xfrm>
          <a:prstGeom prst="rect">
            <a:avLst/>
          </a:prstGeom>
          <a:noFill/>
          <a:ln w="6350">
            <a:solidFill>
              <a:srgbClr val="FFC000"/>
            </a:solidFill>
          </a:ln>
        </p:spPr>
        <p:txBody>
          <a:bodyPr wrap="square" lIns="27000" tIns="135000" rIns="27000" bIns="135000" rtlCol="0" anchor="ctr" anchorCtr="0">
            <a:noAutofit/>
          </a:bodyPr>
          <a:lstStyle>
            <a:defPPr>
              <a:defRPr lang="fr-FR"/>
            </a:defPPr>
            <a:lvl1pPr algn="ctr">
              <a:defRPr sz="900"/>
            </a:lvl1pPr>
          </a:lstStyle>
          <a:p>
            <a:pPr fontAlgn="base">
              <a:spcBef>
                <a:spcPct val="0"/>
              </a:spcBef>
              <a:spcAft>
                <a:spcPct val="0"/>
              </a:spcAft>
            </a:pPr>
            <a:r>
              <a:rPr lang="fr-FR" sz="675"/>
              <a:t>(…)</a:t>
            </a:r>
          </a:p>
        </p:txBody>
      </p:sp>
      <p:sp>
        <p:nvSpPr>
          <p:cNvPr id="100" name="ZoneTexte 99">
            <a:hlinkClick r:id="rId18" action="ppaction://hlinksldjump"/>
            <a:extLst>
              <a:ext uri="{FF2B5EF4-FFF2-40B4-BE49-F238E27FC236}">
                <a16:creationId xmlns:a16="http://schemas.microsoft.com/office/drawing/2014/main" id="{114A0931-8F59-4E0A-9BE8-B6D192F129F1}"/>
              </a:ext>
            </a:extLst>
          </p:cNvPr>
          <p:cNvSpPr txBox="1"/>
          <p:nvPr/>
        </p:nvSpPr>
        <p:spPr>
          <a:xfrm>
            <a:off x="1821131" y="4274151"/>
            <a:ext cx="1467821"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Date début validité Tarif </a:t>
            </a:r>
            <a:endParaRPr lang="fr-FR" sz="675" kern="0">
              <a:solidFill>
                <a:srgbClr val="000000"/>
              </a:solidFill>
            </a:endParaRPr>
          </a:p>
        </p:txBody>
      </p:sp>
      <p:grpSp>
        <p:nvGrpSpPr>
          <p:cNvPr id="2" name="Groupe 1">
            <a:extLst>
              <a:ext uri="{FF2B5EF4-FFF2-40B4-BE49-F238E27FC236}">
                <a16:creationId xmlns:a16="http://schemas.microsoft.com/office/drawing/2014/main" id="{99FC45AD-AAAA-4BD8-90F7-87F6451A71F9}"/>
              </a:ext>
            </a:extLst>
          </p:cNvPr>
          <p:cNvGrpSpPr/>
          <p:nvPr/>
        </p:nvGrpSpPr>
        <p:grpSpPr>
          <a:xfrm>
            <a:off x="3700869" y="915566"/>
            <a:ext cx="1199130" cy="1042659"/>
            <a:chOff x="3700869" y="850343"/>
            <a:chExt cx="1199130" cy="1042659"/>
          </a:xfrm>
        </p:grpSpPr>
        <p:sp>
          <p:nvSpPr>
            <p:cNvPr id="92" name="ZoneTexte 91">
              <a:extLst>
                <a:ext uri="{FF2B5EF4-FFF2-40B4-BE49-F238E27FC236}">
                  <a16:creationId xmlns:a16="http://schemas.microsoft.com/office/drawing/2014/main" id="{CFAE4972-61DB-499E-BEAF-B425FC462745}"/>
                </a:ext>
              </a:extLst>
            </p:cNvPr>
            <p:cNvSpPr txBox="1"/>
            <p:nvPr/>
          </p:nvSpPr>
          <p:spPr>
            <a:xfrm>
              <a:off x="3700869" y="982203"/>
              <a:ext cx="1199130" cy="91079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93" name="ZoneTexte 92">
              <a:hlinkClick r:id="rId19" action="ppaction://hlinksldjump"/>
              <a:extLst>
                <a:ext uri="{FF2B5EF4-FFF2-40B4-BE49-F238E27FC236}">
                  <a16:creationId xmlns:a16="http://schemas.microsoft.com/office/drawing/2014/main" id="{56F701FE-0F01-407C-AB8D-41ACEF20A7F1}"/>
                </a:ext>
              </a:extLst>
            </p:cNvPr>
            <p:cNvSpPr txBox="1"/>
            <p:nvPr/>
          </p:nvSpPr>
          <p:spPr>
            <a:xfrm>
              <a:off x="3701065" y="850343"/>
              <a:ext cx="1198934" cy="13163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Organisation Interne*</a:t>
              </a:r>
            </a:p>
          </p:txBody>
        </p:sp>
        <p:sp>
          <p:nvSpPr>
            <p:cNvPr id="94" name="ZoneTexte 93">
              <a:hlinkClick r:id="rId20" action="ppaction://hlinksldjump"/>
              <a:extLst>
                <a:ext uri="{FF2B5EF4-FFF2-40B4-BE49-F238E27FC236}">
                  <a16:creationId xmlns:a16="http://schemas.microsoft.com/office/drawing/2014/main" id="{70DA9E6E-D70F-45CE-8CA3-A28816F5C31C}"/>
                </a:ext>
              </a:extLst>
            </p:cNvPr>
            <p:cNvSpPr txBox="1"/>
            <p:nvPr/>
          </p:nvSpPr>
          <p:spPr>
            <a:xfrm>
              <a:off x="3750025" y="1450303"/>
              <a:ext cx="1072150"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Contact </a:t>
              </a:r>
            </a:p>
          </p:txBody>
        </p:sp>
        <p:sp>
          <p:nvSpPr>
            <p:cNvPr id="95" name="ZoneTexte 94">
              <a:hlinkClick r:id="rId20" action="ppaction://hlinksldjump"/>
              <a:extLst>
                <a:ext uri="{FF2B5EF4-FFF2-40B4-BE49-F238E27FC236}">
                  <a16:creationId xmlns:a16="http://schemas.microsoft.com/office/drawing/2014/main" id="{E2958BD3-1FB0-44A0-9242-52A0D583DC36}"/>
                </a:ext>
              </a:extLst>
            </p:cNvPr>
            <p:cNvSpPr txBox="1"/>
            <p:nvPr/>
          </p:nvSpPr>
          <p:spPr>
            <a:xfrm>
              <a:off x="3750025" y="1126442"/>
              <a:ext cx="1072150" cy="87436"/>
            </a:xfrm>
            <a:prstGeom prst="rect">
              <a:avLst/>
            </a:prstGeom>
            <a:solidFill>
              <a:srgbClr val="F4B942"/>
            </a:solidFill>
            <a:ln>
              <a:noFill/>
            </a:ln>
          </p:spPr>
          <p:txBody>
            <a:bodyPr wrap="square" lIns="135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Nom OI</a:t>
              </a:r>
            </a:p>
          </p:txBody>
        </p:sp>
        <p:sp>
          <p:nvSpPr>
            <p:cNvPr id="104" name="ZoneTexte 103">
              <a:hlinkClick r:id="rId20" action="ppaction://hlinksldjump"/>
              <a:extLst>
                <a:ext uri="{FF2B5EF4-FFF2-40B4-BE49-F238E27FC236}">
                  <a16:creationId xmlns:a16="http://schemas.microsoft.com/office/drawing/2014/main" id="{6C3B492B-56CE-4704-9200-658086264168}"/>
                </a:ext>
              </a:extLst>
            </p:cNvPr>
            <p:cNvSpPr txBox="1"/>
            <p:nvPr/>
          </p:nvSpPr>
          <p:spPr>
            <a:xfrm>
              <a:off x="3750025" y="1018444"/>
              <a:ext cx="1072150"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Identifiant</a:t>
              </a:r>
            </a:p>
          </p:txBody>
        </p:sp>
        <p:sp>
          <p:nvSpPr>
            <p:cNvPr id="105" name="ZoneTexte 104">
              <a:hlinkClick r:id="rId20" action="ppaction://hlinksldjump"/>
              <a:extLst>
                <a:ext uri="{FF2B5EF4-FFF2-40B4-BE49-F238E27FC236}">
                  <a16:creationId xmlns:a16="http://schemas.microsoft.com/office/drawing/2014/main" id="{34DE709A-17D5-447C-9480-9FA807853CBC}"/>
                </a:ext>
              </a:extLst>
            </p:cNvPr>
            <p:cNvSpPr txBox="1"/>
            <p:nvPr/>
          </p:nvSpPr>
          <p:spPr>
            <a:xfrm>
              <a:off x="3750025" y="1342921"/>
              <a:ext cx="1072150"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d’OI</a:t>
              </a:r>
            </a:p>
          </p:txBody>
        </p:sp>
        <p:sp>
          <p:nvSpPr>
            <p:cNvPr id="106" name="ZoneTexte 105">
              <a:hlinkClick r:id="rId21" action="ppaction://hlinksldjump"/>
              <a:extLst>
                <a:ext uri="{FF2B5EF4-FFF2-40B4-BE49-F238E27FC236}">
                  <a16:creationId xmlns:a16="http://schemas.microsoft.com/office/drawing/2014/main" id="{0F807C82-A2B3-4508-995C-DACA6F32328A}"/>
                </a:ext>
              </a:extLst>
            </p:cNvPr>
            <p:cNvSpPr txBox="1"/>
            <p:nvPr/>
          </p:nvSpPr>
          <p:spPr>
            <a:xfrm>
              <a:off x="3750025" y="1555012"/>
              <a:ext cx="1072150"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solidFill>
                    <a:srgbClr val="000000"/>
                  </a:solidFill>
                </a:rPr>
                <a:t>Boîte aux lettres MSS </a:t>
              </a:r>
            </a:p>
          </p:txBody>
        </p:sp>
        <p:sp>
          <p:nvSpPr>
            <p:cNvPr id="107" name="ZoneTexte 106">
              <a:hlinkClick r:id="rId21" action="ppaction://hlinksldjump"/>
              <a:extLst>
                <a:ext uri="{FF2B5EF4-FFF2-40B4-BE49-F238E27FC236}">
                  <a16:creationId xmlns:a16="http://schemas.microsoft.com/office/drawing/2014/main" id="{0320680E-A06E-4266-B5DC-23DB58AD5E8B}"/>
                </a:ext>
              </a:extLst>
            </p:cNvPr>
            <p:cNvSpPr txBox="1"/>
            <p:nvPr/>
          </p:nvSpPr>
          <p:spPr>
            <a:xfrm>
              <a:off x="3750025" y="1660904"/>
              <a:ext cx="1072150"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Date Ouverture</a:t>
              </a:r>
            </a:p>
          </p:txBody>
        </p:sp>
        <p:sp>
          <p:nvSpPr>
            <p:cNvPr id="108" name="ZoneTexte 107">
              <a:hlinkClick r:id="rId21" action="ppaction://hlinksldjump"/>
              <a:extLst>
                <a:ext uri="{FF2B5EF4-FFF2-40B4-BE49-F238E27FC236}">
                  <a16:creationId xmlns:a16="http://schemas.microsoft.com/office/drawing/2014/main" id="{5CCD0D08-412E-4A6F-A354-1D3C077CB729}"/>
                </a:ext>
              </a:extLst>
            </p:cNvPr>
            <p:cNvSpPr txBox="1"/>
            <p:nvPr/>
          </p:nvSpPr>
          <p:spPr>
            <a:xfrm>
              <a:off x="3750025" y="1771508"/>
              <a:ext cx="1072150"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solidFill>
                    <a:srgbClr val="000000"/>
                  </a:solidFill>
                </a:rPr>
                <a:t>Date Fermeture Définitive </a:t>
              </a:r>
            </a:p>
          </p:txBody>
        </p:sp>
        <p:sp>
          <p:nvSpPr>
            <p:cNvPr id="109" name="Rectangle 108">
              <a:hlinkClick r:id="rId20" action="ppaction://hlinksldjump"/>
              <a:extLst>
                <a:ext uri="{FF2B5EF4-FFF2-40B4-BE49-F238E27FC236}">
                  <a16:creationId xmlns:a16="http://schemas.microsoft.com/office/drawing/2014/main" id="{1FEA291B-FFBA-4DFB-877B-948CC49D8F15}"/>
                </a:ext>
              </a:extLst>
            </p:cNvPr>
            <p:cNvSpPr/>
            <p:nvPr>
              <p:custDataLst>
                <p:tags r:id="rId11"/>
              </p:custDataLst>
            </p:nvPr>
          </p:nvSpPr>
          <p:spPr>
            <a:xfrm>
              <a:off x="3750025" y="1235538"/>
              <a:ext cx="1072150"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solidFill>
                    <a:srgbClr val="000000"/>
                  </a:solidFill>
                </a:rPr>
                <a:t>Champ d’activité</a:t>
              </a:r>
            </a:p>
          </p:txBody>
        </p:sp>
      </p:grpSp>
      <p:sp>
        <p:nvSpPr>
          <p:cNvPr id="141" name="ZoneTexte 140">
            <a:extLst>
              <a:ext uri="{FF2B5EF4-FFF2-40B4-BE49-F238E27FC236}">
                <a16:creationId xmlns:a16="http://schemas.microsoft.com/office/drawing/2014/main" id="{00588B74-3C27-4107-B3ED-FCE28930C542}"/>
              </a:ext>
            </a:extLst>
          </p:cNvPr>
          <p:cNvSpPr txBox="1"/>
          <p:nvPr/>
        </p:nvSpPr>
        <p:spPr>
          <a:xfrm>
            <a:off x="4196373" y="3341107"/>
            <a:ext cx="1076228" cy="1710567"/>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159" name="ZoneTexte 158">
            <a:hlinkClick r:id="rId22" action="ppaction://hlinksldjump"/>
            <a:extLst>
              <a:ext uri="{FF2B5EF4-FFF2-40B4-BE49-F238E27FC236}">
                <a16:creationId xmlns:a16="http://schemas.microsoft.com/office/drawing/2014/main" id="{40F39875-0F4C-4988-8AA1-0A29F6D838E7}"/>
              </a:ext>
            </a:extLst>
          </p:cNvPr>
          <p:cNvSpPr txBox="1"/>
          <p:nvPr/>
        </p:nvSpPr>
        <p:spPr>
          <a:xfrm>
            <a:off x="4275699" y="3836073"/>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Acte spécifique</a:t>
            </a:r>
          </a:p>
        </p:txBody>
      </p:sp>
      <p:sp>
        <p:nvSpPr>
          <p:cNvPr id="160" name="Rectangle 159">
            <a:hlinkClick r:id="rId23" action="ppaction://hlinksldjump"/>
            <a:extLst>
              <a:ext uri="{FF2B5EF4-FFF2-40B4-BE49-F238E27FC236}">
                <a16:creationId xmlns:a16="http://schemas.microsoft.com/office/drawing/2014/main" id="{8959AEFE-3237-44F6-9363-6D3E47EF3C2C}"/>
              </a:ext>
            </a:extLst>
          </p:cNvPr>
          <p:cNvSpPr/>
          <p:nvPr/>
        </p:nvSpPr>
        <p:spPr>
          <a:xfrm>
            <a:off x="4275699" y="4600732"/>
            <a:ext cx="938132"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solidFill>
                  <a:srgbClr val="000000"/>
                </a:solidFill>
              </a:rPr>
              <a:t>Secteur psychiatrique </a:t>
            </a:r>
          </a:p>
        </p:txBody>
      </p:sp>
      <p:sp>
        <p:nvSpPr>
          <p:cNvPr id="162" name="ZoneTexte 161">
            <a:hlinkClick r:id="rId24" action="ppaction://hlinksldjump"/>
            <a:extLst>
              <a:ext uri="{FF2B5EF4-FFF2-40B4-BE49-F238E27FC236}">
                <a16:creationId xmlns:a16="http://schemas.microsoft.com/office/drawing/2014/main" id="{8AAB104F-F093-4533-B4F0-657C59B60F5F}"/>
              </a:ext>
            </a:extLst>
          </p:cNvPr>
          <p:cNvSpPr txBox="1"/>
          <p:nvPr/>
        </p:nvSpPr>
        <p:spPr>
          <a:xfrm>
            <a:off x="4275699" y="4164861"/>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Ouverture annuelle</a:t>
            </a:r>
          </a:p>
        </p:txBody>
      </p:sp>
      <p:sp>
        <p:nvSpPr>
          <p:cNvPr id="163" name="ZoneTexte 162">
            <a:hlinkClick r:id="rId22" action="ppaction://hlinksldjump"/>
            <a:extLst>
              <a:ext uri="{FF2B5EF4-FFF2-40B4-BE49-F238E27FC236}">
                <a16:creationId xmlns:a16="http://schemas.microsoft.com/office/drawing/2014/main" id="{CDB87DBF-E20B-4D40-BAC4-77E3BEBB091A}"/>
              </a:ext>
            </a:extLst>
          </p:cNvPr>
          <p:cNvSpPr txBox="1"/>
          <p:nvPr/>
        </p:nvSpPr>
        <p:spPr>
          <a:xfrm>
            <a:off x="4275699" y="3496689"/>
            <a:ext cx="938132" cy="87436"/>
          </a:xfrm>
          <a:prstGeom prst="rect">
            <a:avLst/>
          </a:prstGeom>
          <a:solidFill>
            <a:srgbClr val="F4B942"/>
          </a:solidFill>
          <a:ln>
            <a:noFill/>
          </a:ln>
        </p:spPr>
        <p:txBody>
          <a:bodyPr wrap="square" lIns="13500" tIns="135000" rIns="13500" bIns="135000" rtlCol="0" anchor="ctr" anchorCtr="0">
            <a:noAutofit/>
          </a:bodyPr>
          <a:lstStyle>
            <a:defPPr>
              <a:defRPr lang="fr-FR"/>
            </a:defPPr>
            <a:lvl1pPr algn="ctr">
              <a:defRPr sz="900"/>
            </a:lvl1pPr>
          </a:lstStyle>
          <a:p>
            <a:pPr defTabSz="685800">
              <a:defRPr/>
            </a:pPr>
            <a:r>
              <a:rPr lang="fr-FR" sz="650" kern="0" dirty="0">
                <a:solidFill>
                  <a:srgbClr val="000000"/>
                </a:solidFill>
              </a:rPr>
              <a:t>Catégorie d’organisation</a:t>
            </a:r>
          </a:p>
        </p:txBody>
      </p:sp>
      <p:sp>
        <p:nvSpPr>
          <p:cNvPr id="164" name="ZoneTexte 163">
            <a:hlinkClick r:id="rId23" action="ppaction://hlinksldjump"/>
            <a:extLst>
              <a:ext uri="{FF2B5EF4-FFF2-40B4-BE49-F238E27FC236}">
                <a16:creationId xmlns:a16="http://schemas.microsoft.com/office/drawing/2014/main" id="{ECAC51E0-3F72-4F27-AC22-CE783297686F}"/>
              </a:ext>
            </a:extLst>
          </p:cNvPr>
          <p:cNvSpPr txBox="1"/>
          <p:nvPr/>
        </p:nvSpPr>
        <p:spPr>
          <a:xfrm>
            <a:off x="4275699" y="4492035"/>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Lieu </a:t>
            </a:r>
          </a:p>
        </p:txBody>
      </p:sp>
      <p:sp>
        <p:nvSpPr>
          <p:cNvPr id="165" name="ZoneTexte 164">
            <a:hlinkClick r:id="rId24" action="ppaction://hlinksldjump"/>
            <a:extLst>
              <a:ext uri="{FF2B5EF4-FFF2-40B4-BE49-F238E27FC236}">
                <a16:creationId xmlns:a16="http://schemas.microsoft.com/office/drawing/2014/main" id="{04A954AD-EE46-4108-BC35-E0B84311E2E9}"/>
              </a:ext>
            </a:extLst>
          </p:cNvPr>
          <p:cNvSpPr txBox="1"/>
          <p:nvPr/>
        </p:nvSpPr>
        <p:spPr>
          <a:xfrm>
            <a:off x="4275699" y="4055209"/>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Acc séquentiel accepté</a:t>
            </a:r>
          </a:p>
        </p:txBody>
      </p:sp>
      <p:sp>
        <p:nvSpPr>
          <p:cNvPr id="166" name="ZoneTexte 165">
            <a:hlinkClick r:id="rId22" action="ppaction://hlinksldjump"/>
            <a:extLst>
              <a:ext uri="{FF2B5EF4-FFF2-40B4-BE49-F238E27FC236}">
                <a16:creationId xmlns:a16="http://schemas.microsoft.com/office/drawing/2014/main" id="{47C0A6B6-0383-42D8-A646-B99D81A9C30D}"/>
              </a:ext>
            </a:extLst>
          </p:cNvPr>
          <p:cNvSpPr txBox="1"/>
          <p:nvPr/>
        </p:nvSpPr>
        <p:spPr>
          <a:xfrm>
            <a:off x="4275699" y="3721937"/>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Mode de PEC</a:t>
            </a:r>
          </a:p>
        </p:txBody>
      </p:sp>
      <p:sp>
        <p:nvSpPr>
          <p:cNvPr id="167" name="ZoneTexte 166">
            <a:hlinkClick r:id="rId24" action="ppaction://hlinksldjump"/>
            <a:extLst>
              <a:ext uri="{FF2B5EF4-FFF2-40B4-BE49-F238E27FC236}">
                <a16:creationId xmlns:a16="http://schemas.microsoft.com/office/drawing/2014/main" id="{2A7BC18D-0D1B-4409-8AD2-A728EB140D40}"/>
              </a:ext>
            </a:extLst>
          </p:cNvPr>
          <p:cNvSpPr txBox="1"/>
          <p:nvPr/>
        </p:nvSpPr>
        <p:spPr>
          <a:xfrm>
            <a:off x="4275699" y="4272970"/>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Zone d’intervention</a:t>
            </a:r>
          </a:p>
        </p:txBody>
      </p:sp>
      <p:sp>
        <p:nvSpPr>
          <p:cNvPr id="168" name="ZoneTexte 167">
            <a:hlinkClick r:id="rId22" action="ppaction://hlinksldjump"/>
            <a:extLst>
              <a:ext uri="{FF2B5EF4-FFF2-40B4-BE49-F238E27FC236}">
                <a16:creationId xmlns:a16="http://schemas.microsoft.com/office/drawing/2014/main" id="{1EEB10B3-73AF-4550-970D-13A8302419C9}"/>
              </a:ext>
            </a:extLst>
          </p:cNvPr>
          <p:cNvSpPr txBox="1"/>
          <p:nvPr/>
        </p:nvSpPr>
        <p:spPr>
          <a:xfrm>
            <a:off x="4275699" y="3607801"/>
            <a:ext cx="938132"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Temporalité d’accueil </a:t>
            </a:r>
          </a:p>
        </p:txBody>
      </p:sp>
      <p:sp>
        <p:nvSpPr>
          <p:cNvPr id="169" name="Rectangle 168">
            <a:hlinkClick r:id="rId24" action="ppaction://hlinksldjump"/>
            <a:extLst>
              <a:ext uri="{FF2B5EF4-FFF2-40B4-BE49-F238E27FC236}">
                <a16:creationId xmlns:a16="http://schemas.microsoft.com/office/drawing/2014/main" id="{76713BEA-B5CB-425C-ABCF-9E538D3080E6}"/>
              </a:ext>
            </a:extLst>
          </p:cNvPr>
          <p:cNvSpPr/>
          <p:nvPr/>
        </p:nvSpPr>
        <p:spPr>
          <a:xfrm>
            <a:off x="4275699" y="3946949"/>
            <a:ext cx="938132"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t>Spécialisation de PEC</a:t>
            </a:r>
          </a:p>
        </p:txBody>
      </p:sp>
      <p:sp>
        <p:nvSpPr>
          <p:cNvPr id="170" name="Rectangle 169">
            <a:hlinkClick r:id="rId23" action="ppaction://hlinksldjump"/>
            <a:extLst>
              <a:ext uri="{FF2B5EF4-FFF2-40B4-BE49-F238E27FC236}">
                <a16:creationId xmlns:a16="http://schemas.microsoft.com/office/drawing/2014/main" id="{2FB54994-62EA-416B-99BD-43386C755292}"/>
              </a:ext>
            </a:extLst>
          </p:cNvPr>
          <p:cNvSpPr/>
          <p:nvPr>
            <p:custDataLst>
              <p:tags r:id="rId1"/>
            </p:custDataLst>
          </p:nvPr>
        </p:nvSpPr>
        <p:spPr>
          <a:xfrm>
            <a:off x="4275699" y="4712498"/>
            <a:ext cx="938132"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Type maternité</a:t>
            </a:r>
          </a:p>
        </p:txBody>
      </p:sp>
      <p:sp>
        <p:nvSpPr>
          <p:cNvPr id="171" name="Rectangle 170">
            <a:hlinkClick r:id="rId24" action="ppaction://hlinksldjump"/>
            <a:extLst>
              <a:ext uri="{FF2B5EF4-FFF2-40B4-BE49-F238E27FC236}">
                <a16:creationId xmlns:a16="http://schemas.microsoft.com/office/drawing/2014/main" id="{C52374D6-244F-4D79-BAE2-D8A6B340A8BF}"/>
              </a:ext>
            </a:extLst>
          </p:cNvPr>
          <p:cNvSpPr/>
          <p:nvPr>
            <p:custDataLst>
              <p:tags r:id="rId2"/>
            </p:custDataLst>
          </p:nvPr>
        </p:nvSpPr>
        <p:spPr>
          <a:xfrm>
            <a:off x="4275699" y="4382502"/>
            <a:ext cx="938132" cy="87436"/>
          </a:xfrm>
          <a:prstGeom prst="rect">
            <a:avLst/>
          </a:prstGeom>
          <a:solidFill>
            <a:srgbClr val="0077B6"/>
          </a:solidFill>
          <a:ln>
            <a:noFill/>
          </a:ln>
        </p:spPr>
        <p:txBody>
          <a:bodyPr wrap="square" lIns="27000" tIns="135000" rIns="27000" bIns="135000" rtlCol="0" anchor="ctr" anchorCtr="0">
            <a:noAutofit/>
          </a:bodyPr>
          <a:lstStyle/>
          <a:p>
            <a:pPr algn="ctr" defTabSz="685800"/>
            <a:r>
              <a:rPr lang="fr-FR" sz="675" kern="0">
                <a:solidFill>
                  <a:srgbClr val="FFFFFF"/>
                </a:solidFill>
              </a:rPr>
              <a:t>Horaire</a:t>
            </a:r>
          </a:p>
        </p:txBody>
      </p:sp>
      <p:sp>
        <p:nvSpPr>
          <p:cNvPr id="172" name="Rectangle 171">
            <a:hlinkClick r:id="rId23" action="ppaction://hlinksldjump"/>
            <a:extLst>
              <a:ext uri="{FF2B5EF4-FFF2-40B4-BE49-F238E27FC236}">
                <a16:creationId xmlns:a16="http://schemas.microsoft.com/office/drawing/2014/main" id="{34FB579D-D25B-4A2D-BE5A-51DB8D14BC9C}"/>
              </a:ext>
            </a:extLst>
          </p:cNvPr>
          <p:cNvSpPr/>
          <p:nvPr>
            <p:custDataLst>
              <p:tags r:id="rId3"/>
            </p:custDataLst>
          </p:nvPr>
        </p:nvSpPr>
        <p:spPr>
          <a:xfrm>
            <a:off x="4275699" y="4821147"/>
            <a:ext cx="938132"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Mode gestion</a:t>
            </a:r>
          </a:p>
        </p:txBody>
      </p:sp>
      <p:grpSp>
        <p:nvGrpSpPr>
          <p:cNvPr id="5" name="Groupe 4">
            <a:extLst>
              <a:ext uri="{FF2B5EF4-FFF2-40B4-BE49-F238E27FC236}">
                <a16:creationId xmlns:a16="http://schemas.microsoft.com/office/drawing/2014/main" id="{14AF42F1-33EB-4EE5-90D6-37E2193FBCB0}"/>
              </a:ext>
            </a:extLst>
          </p:cNvPr>
          <p:cNvGrpSpPr/>
          <p:nvPr/>
        </p:nvGrpSpPr>
        <p:grpSpPr>
          <a:xfrm>
            <a:off x="5633454" y="3160129"/>
            <a:ext cx="1068648" cy="543377"/>
            <a:chOff x="7253653" y="418261"/>
            <a:chExt cx="882915" cy="850150"/>
          </a:xfrm>
        </p:grpSpPr>
        <p:sp>
          <p:nvSpPr>
            <p:cNvPr id="199" name="ZoneTexte 198">
              <a:extLst>
                <a:ext uri="{FF2B5EF4-FFF2-40B4-BE49-F238E27FC236}">
                  <a16:creationId xmlns:a16="http://schemas.microsoft.com/office/drawing/2014/main" id="{9F29E00A-216E-42FB-9B20-920A888A517B}"/>
                </a:ext>
              </a:extLst>
            </p:cNvPr>
            <p:cNvSpPr txBox="1"/>
            <p:nvPr/>
          </p:nvSpPr>
          <p:spPr>
            <a:xfrm>
              <a:off x="7253653" y="624220"/>
              <a:ext cx="882915" cy="644191"/>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00" name="ZoneTexte 199">
              <a:hlinkClick r:id="rId25" action="ppaction://hlinksldjump"/>
              <a:extLst>
                <a:ext uri="{FF2B5EF4-FFF2-40B4-BE49-F238E27FC236}">
                  <a16:creationId xmlns:a16="http://schemas.microsoft.com/office/drawing/2014/main" id="{5EDBBE47-EE42-40A9-B7E3-95DAC024F36F}"/>
                </a:ext>
              </a:extLst>
            </p:cNvPr>
            <p:cNvSpPr txBox="1"/>
            <p:nvPr/>
          </p:nvSpPr>
          <p:spPr>
            <a:xfrm>
              <a:off x="7253653" y="418261"/>
              <a:ext cx="882915"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Patientèle</a:t>
              </a:r>
            </a:p>
          </p:txBody>
        </p:sp>
        <p:sp>
          <p:nvSpPr>
            <p:cNvPr id="208" name="Rectangle 207">
              <a:hlinkClick r:id="rId26" action="ppaction://hlinksldjump"/>
              <a:extLst>
                <a:ext uri="{FF2B5EF4-FFF2-40B4-BE49-F238E27FC236}">
                  <a16:creationId xmlns:a16="http://schemas.microsoft.com/office/drawing/2014/main" id="{0D3E0430-BBCD-4EA2-B535-B1419727A98E}"/>
                </a:ext>
              </a:extLst>
            </p:cNvPr>
            <p:cNvSpPr/>
            <p:nvPr/>
          </p:nvSpPr>
          <p:spPr>
            <a:xfrm>
              <a:off x="7335223" y="679162"/>
              <a:ext cx="720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Public PEC</a:t>
              </a:r>
            </a:p>
          </p:txBody>
        </p:sp>
        <p:sp>
          <p:nvSpPr>
            <p:cNvPr id="209" name="ZoneTexte 208">
              <a:hlinkClick r:id="rId26" action="ppaction://hlinksldjump"/>
              <a:extLst>
                <a:ext uri="{FF2B5EF4-FFF2-40B4-BE49-F238E27FC236}">
                  <a16:creationId xmlns:a16="http://schemas.microsoft.com/office/drawing/2014/main" id="{7415AC70-C210-4C66-80CE-145B60E8B621}"/>
                </a:ext>
              </a:extLst>
            </p:cNvPr>
            <p:cNvSpPr txBox="1"/>
            <p:nvPr/>
          </p:nvSpPr>
          <p:spPr>
            <a:xfrm>
              <a:off x="7335110" y="872314"/>
              <a:ext cx="72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Age min </a:t>
              </a:r>
            </a:p>
          </p:txBody>
        </p:sp>
        <p:sp>
          <p:nvSpPr>
            <p:cNvPr id="210" name="ZoneTexte 209">
              <a:hlinkClick r:id="rId26" action="ppaction://hlinksldjump"/>
              <a:extLst>
                <a:ext uri="{FF2B5EF4-FFF2-40B4-BE49-F238E27FC236}">
                  <a16:creationId xmlns:a16="http://schemas.microsoft.com/office/drawing/2014/main" id="{C78F18CA-EA69-4419-BBD9-0F5BBB05F45A}"/>
                </a:ext>
              </a:extLst>
            </p:cNvPr>
            <p:cNvSpPr txBox="1"/>
            <p:nvPr/>
          </p:nvSpPr>
          <p:spPr>
            <a:xfrm>
              <a:off x="7335110" y="1065466"/>
              <a:ext cx="72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Age max</a:t>
              </a:r>
            </a:p>
          </p:txBody>
        </p:sp>
      </p:grpSp>
      <p:grpSp>
        <p:nvGrpSpPr>
          <p:cNvPr id="6" name="Groupe 5">
            <a:extLst>
              <a:ext uri="{FF2B5EF4-FFF2-40B4-BE49-F238E27FC236}">
                <a16:creationId xmlns:a16="http://schemas.microsoft.com/office/drawing/2014/main" id="{7FCAFE2D-97F7-46C8-A404-7E1AA43CCFD5}"/>
              </a:ext>
            </a:extLst>
          </p:cNvPr>
          <p:cNvGrpSpPr/>
          <p:nvPr/>
        </p:nvGrpSpPr>
        <p:grpSpPr>
          <a:xfrm>
            <a:off x="7195970" y="3700467"/>
            <a:ext cx="1068648" cy="401454"/>
            <a:chOff x="7253652" y="1638662"/>
            <a:chExt cx="1435296" cy="628102"/>
          </a:xfrm>
        </p:grpSpPr>
        <p:sp>
          <p:nvSpPr>
            <p:cNvPr id="213" name="ZoneTexte 212">
              <a:extLst>
                <a:ext uri="{FF2B5EF4-FFF2-40B4-BE49-F238E27FC236}">
                  <a16:creationId xmlns:a16="http://schemas.microsoft.com/office/drawing/2014/main" id="{660EFAAE-F1C1-4496-8C82-291DEA49EAA9}"/>
                </a:ext>
              </a:extLst>
            </p:cNvPr>
            <p:cNvSpPr txBox="1"/>
            <p:nvPr/>
          </p:nvSpPr>
          <p:spPr>
            <a:xfrm>
              <a:off x="7253652" y="1844622"/>
              <a:ext cx="1435296" cy="422142"/>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14" name="ZoneTexte 213">
              <a:hlinkClick r:id="rId27" action="ppaction://hlinksldjump"/>
              <a:extLst>
                <a:ext uri="{FF2B5EF4-FFF2-40B4-BE49-F238E27FC236}">
                  <a16:creationId xmlns:a16="http://schemas.microsoft.com/office/drawing/2014/main" id="{B79BC89B-041D-4B2E-92DD-FD198958D2E7}"/>
                </a:ext>
              </a:extLst>
            </p:cNvPr>
            <p:cNvSpPr txBox="1"/>
            <p:nvPr/>
          </p:nvSpPr>
          <p:spPr>
            <a:xfrm>
              <a:off x="7253652" y="1638662"/>
              <a:ext cx="1435296"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Capacité Habitation</a:t>
              </a:r>
            </a:p>
          </p:txBody>
        </p:sp>
        <p:sp>
          <p:nvSpPr>
            <p:cNvPr id="221" name="ZoneTexte 220">
              <a:hlinkClick r:id="rId28" action="ppaction://hlinksldjump"/>
              <a:extLst>
                <a:ext uri="{FF2B5EF4-FFF2-40B4-BE49-F238E27FC236}">
                  <a16:creationId xmlns:a16="http://schemas.microsoft.com/office/drawing/2014/main" id="{3A95FF88-633C-46FE-843B-22698F0050CB}"/>
                </a:ext>
              </a:extLst>
            </p:cNvPr>
            <p:cNvSpPr txBox="1"/>
            <p:nvPr/>
          </p:nvSpPr>
          <p:spPr>
            <a:xfrm>
              <a:off x="7335110" y="1893507"/>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Type habitation</a:t>
              </a:r>
            </a:p>
          </p:txBody>
        </p:sp>
        <p:sp>
          <p:nvSpPr>
            <p:cNvPr id="222" name="ZoneTexte 221">
              <a:hlinkClick r:id="rId28" action="ppaction://hlinksldjump"/>
              <a:extLst>
                <a:ext uri="{FF2B5EF4-FFF2-40B4-BE49-F238E27FC236}">
                  <a16:creationId xmlns:a16="http://schemas.microsoft.com/office/drawing/2014/main" id="{0146915E-83F6-4568-A0AF-F4706C46F486}"/>
                </a:ext>
              </a:extLst>
            </p:cNvPr>
            <p:cNvSpPr txBox="1"/>
            <p:nvPr/>
          </p:nvSpPr>
          <p:spPr>
            <a:xfrm>
              <a:off x="7335110" y="2076992"/>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Nb habitation </a:t>
              </a:r>
            </a:p>
          </p:txBody>
        </p:sp>
      </p:grpSp>
      <p:grpSp>
        <p:nvGrpSpPr>
          <p:cNvPr id="7" name="Groupe 6">
            <a:extLst>
              <a:ext uri="{FF2B5EF4-FFF2-40B4-BE49-F238E27FC236}">
                <a16:creationId xmlns:a16="http://schemas.microsoft.com/office/drawing/2014/main" id="{0615BF53-FF29-49C4-BE10-A230A017D1FB}"/>
              </a:ext>
            </a:extLst>
          </p:cNvPr>
          <p:cNvGrpSpPr/>
          <p:nvPr/>
        </p:nvGrpSpPr>
        <p:grpSpPr>
          <a:xfrm>
            <a:off x="5633926" y="2590842"/>
            <a:ext cx="1068648" cy="405496"/>
            <a:chOff x="7452951" y="2480759"/>
            <a:chExt cx="1435296" cy="634427"/>
          </a:xfrm>
        </p:grpSpPr>
        <p:grpSp>
          <p:nvGrpSpPr>
            <p:cNvPr id="224" name="Groupe 223">
              <a:extLst>
                <a:ext uri="{FF2B5EF4-FFF2-40B4-BE49-F238E27FC236}">
                  <a16:creationId xmlns:a16="http://schemas.microsoft.com/office/drawing/2014/main" id="{E9C1E665-BE26-4EF3-9C2B-5C92E6A374B8}"/>
                </a:ext>
              </a:extLst>
            </p:cNvPr>
            <p:cNvGrpSpPr/>
            <p:nvPr/>
          </p:nvGrpSpPr>
          <p:grpSpPr>
            <a:xfrm>
              <a:off x="7452951" y="2480759"/>
              <a:ext cx="1435296" cy="634427"/>
              <a:chOff x="7253652" y="1638662"/>
              <a:chExt cx="1435296" cy="628560"/>
            </a:xfrm>
          </p:grpSpPr>
          <p:sp>
            <p:nvSpPr>
              <p:cNvPr id="225" name="ZoneTexte 224">
                <a:extLst>
                  <a:ext uri="{FF2B5EF4-FFF2-40B4-BE49-F238E27FC236}">
                    <a16:creationId xmlns:a16="http://schemas.microsoft.com/office/drawing/2014/main" id="{36B0DEFC-0CCE-4EA6-B690-C8CD2D29A165}"/>
                  </a:ext>
                </a:extLst>
              </p:cNvPr>
              <p:cNvSpPr txBox="1"/>
              <p:nvPr/>
            </p:nvSpPr>
            <p:spPr>
              <a:xfrm>
                <a:off x="7253652" y="1844622"/>
                <a:ext cx="1435296" cy="42260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26" name="ZoneTexte 225">
                <a:hlinkClick r:id="rId25" action="ppaction://hlinksldjump"/>
                <a:extLst>
                  <a:ext uri="{FF2B5EF4-FFF2-40B4-BE49-F238E27FC236}">
                    <a16:creationId xmlns:a16="http://schemas.microsoft.com/office/drawing/2014/main" id="{EF023810-2EC3-41D2-A9AB-F7785A36FDF9}"/>
                  </a:ext>
                </a:extLst>
              </p:cNvPr>
              <p:cNvSpPr txBox="1"/>
              <p:nvPr/>
            </p:nvSpPr>
            <p:spPr>
              <a:xfrm>
                <a:off x="7253652" y="1638662"/>
                <a:ext cx="1435296"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Activité Opérationnelle</a:t>
                </a:r>
              </a:p>
            </p:txBody>
          </p:sp>
        </p:grpSp>
        <p:sp>
          <p:nvSpPr>
            <p:cNvPr id="232" name="ZoneTexte 231">
              <a:hlinkClick r:id="rId29" action="ppaction://hlinksldjump"/>
              <a:extLst>
                <a:ext uri="{FF2B5EF4-FFF2-40B4-BE49-F238E27FC236}">
                  <a16:creationId xmlns:a16="http://schemas.microsoft.com/office/drawing/2014/main" id="{8F19E478-8FAF-45A9-8CFD-9BA5507033F6}"/>
                </a:ext>
              </a:extLst>
            </p:cNvPr>
            <p:cNvSpPr txBox="1"/>
            <p:nvPr/>
          </p:nvSpPr>
          <p:spPr>
            <a:xfrm>
              <a:off x="7534408" y="2921080"/>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Famille d’activité</a:t>
              </a:r>
            </a:p>
          </p:txBody>
        </p:sp>
        <p:sp>
          <p:nvSpPr>
            <p:cNvPr id="233" name="ZoneTexte 232">
              <a:hlinkClick r:id="rId29" action="ppaction://hlinksldjump"/>
              <a:extLst>
                <a:ext uri="{FF2B5EF4-FFF2-40B4-BE49-F238E27FC236}">
                  <a16:creationId xmlns:a16="http://schemas.microsoft.com/office/drawing/2014/main" id="{934DB9AA-7DBF-4D7E-890C-351FD3C02C8D}"/>
                </a:ext>
              </a:extLst>
            </p:cNvPr>
            <p:cNvSpPr txBox="1"/>
            <p:nvPr/>
          </p:nvSpPr>
          <p:spPr>
            <a:xfrm>
              <a:off x="7534408" y="2737152"/>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Activité opérationnelle </a:t>
              </a:r>
            </a:p>
          </p:txBody>
        </p:sp>
      </p:grpSp>
      <p:grpSp>
        <p:nvGrpSpPr>
          <p:cNvPr id="8" name="Groupe 7">
            <a:extLst>
              <a:ext uri="{FF2B5EF4-FFF2-40B4-BE49-F238E27FC236}">
                <a16:creationId xmlns:a16="http://schemas.microsoft.com/office/drawing/2014/main" id="{BE21601A-25A9-4183-8BAD-A4D3B27AE22B}"/>
              </a:ext>
            </a:extLst>
          </p:cNvPr>
          <p:cNvGrpSpPr/>
          <p:nvPr/>
        </p:nvGrpSpPr>
        <p:grpSpPr>
          <a:xfrm>
            <a:off x="7190779" y="2592929"/>
            <a:ext cx="1068648" cy="898880"/>
            <a:chOff x="7455894" y="1559656"/>
            <a:chExt cx="1435296" cy="1406360"/>
          </a:xfrm>
        </p:grpSpPr>
        <p:sp>
          <p:nvSpPr>
            <p:cNvPr id="236" name="ZoneTexte 235">
              <a:extLst>
                <a:ext uri="{FF2B5EF4-FFF2-40B4-BE49-F238E27FC236}">
                  <a16:creationId xmlns:a16="http://schemas.microsoft.com/office/drawing/2014/main" id="{E61D8914-7EBB-46B9-AD05-15A4824C0E0F}"/>
                </a:ext>
              </a:extLst>
            </p:cNvPr>
            <p:cNvSpPr txBox="1"/>
            <p:nvPr/>
          </p:nvSpPr>
          <p:spPr>
            <a:xfrm>
              <a:off x="7455894" y="1765616"/>
              <a:ext cx="1435296" cy="120040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37" name="ZoneTexte 236">
              <a:hlinkClick r:id="rId27" action="ppaction://hlinksldjump"/>
              <a:extLst>
                <a:ext uri="{FF2B5EF4-FFF2-40B4-BE49-F238E27FC236}">
                  <a16:creationId xmlns:a16="http://schemas.microsoft.com/office/drawing/2014/main" id="{19138AB9-54E3-45BB-A23F-52C8BB4E1D46}"/>
                </a:ext>
              </a:extLst>
            </p:cNvPr>
            <p:cNvSpPr txBox="1"/>
            <p:nvPr/>
          </p:nvSpPr>
          <p:spPr>
            <a:xfrm>
              <a:off x="7455894" y="1559656"/>
              <a:ext cx="1435296"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Capacité Accueil</a:t>
              </a:r>
            </a:p>
          </p:txBody>
        </p:sp>
        <p:sp>
          <p:nvSpPr>
            <p:cNvPr id="249" name="ZoneTexte 248">
              <a:hlinkClick r:id="rId30" action="ppaction://hlinksldjump"/>
              <a:extLst>
                <a:ext uri="{FF2B5EF4-FFF2-40B4-BE49-F238E27FC236}">
                  <a16:creationId xmlns:a16="http://schemas.microsoft.com/office/drawing/2014/main" id="{226A83B3-9706-4C60-8BE2-41E36DF354E2}"/>
                </a:ext>
              </a:extLst>
            </p:cNvPr>
            <p:cNvSpPr txBox="1"/>
            <p:nvPr/>
          </p:nvSpPr>
          <p:spPr>
            <a:xfrm>
              <a:off x="7534408" y="1815579"/>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t>Nb de places installées</a:t>
              </a:r>
            </a:p>
          </p:txBody>
        </p:sp>
        <p:sp>
          <p:nvSpPr>
            <p:cNvPr id="250" name="ZoneTexte 249">
              <a:hlinkClick r:id="rId30" action="ppaction://hlinksldjump"/>
              <a:extLst>
                <a:ext uri="{FF2B5EF4-FFF2-40B4-BE49-F238E27FC236}">
                  <a16:creationId xmlns:a16="http://schemas.microsoft.com/office/drawing/2014/main" id="{D6C07F11-A9A4-4CB2-97DF-F1ACC59D0DF9}"/>
                </a:ext>
              </a:extLst>
            </p:cNvPr>
            <p:cNvSpPr txBox="1"/>
            <p:nvPr/>
          </p:nvSpPr>
          <p:spPr>
            <a:xfrm>
              <a:off x="7534408" y="2192772"/>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lits dispo</a:t>
              </a:r>
            </a:p>
          </p:txBody>
        </p:sp>
        <p:sp>
          <p:nvSpPr>
            <p:cNvPr id="251" name="ZoneTexte 250">
              <a:hlinkClick r:id="rId30" action="ppaction://hlinksldjump"/>
              <a:extLst>
                <a:ext uri="{FF2B5EF4-FFF2-40B4-BE49-F238E27FC236}">
                  <a16:creationId xmlns:a16="http://schemas.microsoft.com/office/drawing/2014/main" id="{0BF356ED-CF6E-4043-9719-30B63AD93937}"/>
                </a:ext>
              </a:extLst>
            </p:cNvPr>
            <p:cNvSpPr txBox="1"/>
            <p:nvPr/>
          </p:nvSpPr>
          <p:spPr>
            <a:xfrm>
              <a:off x="7534408" y="2379794"/>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Dates MàJ lits dispo </a:t>
              </a:r>
            </a:p>
          </p:txBody>
        </p:sp>
        <p:sp>
          <p:nvSpPr>
            <p:cNvPr id="252" name="ZoneTexte 251">
              <a:hlinkClick r:id="rId30" action="ppaction://hlinksldjump"/>
              <a:extLst>
                <a:ext uri="{FF2B5EF4-FFF2-40B4-BE49-F238E27FC236}">
                  <a16:creationId xmlns:a16="http://schemas.microsoft.com/office/drawing/2014/main" id="{24273286-3D4E-44D0-88E9-AAC242896BE7}"/>
                </a:ext>
              </a:extLst>
            </p:cNvPr>
            <p:cNvSpPr txBox="1"/>
            <p:nvPr/>
          </p:nvSpPr>
          <p:spPr>
            <a:xfrm>
              <a:off x="7534408" y="2004709"/>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t>Nb de lits installées</a:t>
              </a:r>
            </a:p>
          </p:txBody>
        </p:sp>
        <p:sp>
          <p:nvSpPr>
            <p:cNvPr id="253" name="ZoneTexte 252">
              <a:hlinkClick r:id="rId30" action="ppaction://hlinksldjump"/>
              <a:extLst>
                <a:ext uri="{FF2B5EF4-FFF2-40B4-BE49-F238E27FC236}">
                  <a16:creationId xmlns:a16="http://schemas.microsoft.com/office/drawing/2014/main" id="{AC9884C8-9930-4296-92BF-41F6AE8F4ED3}"/>
                </a:ext>
              </a:extLst>
            </p:cNvPr>
            <p:cNvSpPr txBox="1"/>
            <p:nvPr/>
          </p:nvSpPr>
          <p:spPr>
            <a:xfrm>
              <a:off x="7534408" y="2563665"/>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places dispo </a:t>
              </a:r>
            </a:p>
          </p:txBody>
        </p:sp>
        <p:sp>
          <p:nvSpPr>
            <p:cNvPr id="254" name="ZoneTexte 253">
              <a:hlinkClick r:id="rId30" action="ppaction://hlinksldjump"/>
              <a:extLst>
                <a:ext uri="{FF2B5EF4-FFF2-40B4-BE49-F238E27FC236}">
                  <a16:creationId xmlns:a16="http://schemas.microsoft.com/office/drawing/2014/main" id="{237426C8-149A-4D4D-883E-4A1F0E2894D0}"/>
                </a:ext>
              </a:extLst>
            </p:cNvPr>
            <p:cNvSpPr txBox="1"/>
            <p:nvPr/>
          </p:nvSpPr>
          <p:spPr>
            <a:xfrm>
              <a:off x="7534408" y="2745891"/>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dirty="0">
                  <a:solidFill>
                    <a:schemeClr val="tx1"/>
                  </a:solidFill>
                </a:rPr>
                <a:t>Dates </a:t>
              </a:r>
              <a:r>
                <a:rPr lang="fr-FR" sz="675" kern="0" dirty="0" err="1">
                  <a:solidFill>
                    <a:schemeClr val="tx1"/>
                  </a:solidFill>
                </a:rPr>
                <a:t>MàJ</a:t>
              </a:r>
              <a:r>
                <a:rPr lang="fr-FR" sz="675" kern="0" dirty="0">
                  <a:solidFill>
                    <a:schemeClr val="tx1"/>
                  </a:solidFill>
                </a:rPr>
                <a:t> places dispo </a:t>
              </a:r>
            </a:p>
          </p:txBody>
        </p:sp>
      </p:grpSp>
      <p:grpSp>
        <p:nvGrpSpPr>
          <p:cNvPr id="9" name="Groupe 8">
            <a:extLst>
              <a:ext uri="{FF2B5EF4-FFF2-40B4-BE49-F238E27FC236}">
                <a16:creationId xmlns:a16="http://schemas.microsoft.com/office/drawing/2014/main" id="{5FCC8873-40A5-4D6A-B54D-7132C2894309}"/>
              </a:ext>
            </a:extLst>
          </p:cNvPr>
          <p:cNvGrpSpPr/>
          <p:nvPr/>
        </p:nvGrpSpPr>
        <p:grpSpPr>
          <a:xfrm>
            <a:off x="7197131" y="4265778"/>
            <a:ext cx="1067487" cy="403861"/>
            <a:chOff x="9054520" y="1559656"/>
            <a:chExt cx="1332003" cy="631868"/>
          </a:xfrm>
        </p:grpSpPr>
        <p:sp>
          <p:nvSpPr>
            <p:cNvPr id="259" name="ZoneTexte 258">
              <a:extLst>
                <a:ext uri="{FF2B5EF4-FFF2-40B4-BE49-F238E27FC236}">
                  <a16:creationId xmlns:a16="http://schemas.microsoft.com/office/drawing/2014/main" id="{F41EDFCD-9863-433B-B739-78A29D343C25}"/>
                </a:ext>
              </a:extLst>
            </p:cNvPr>
            <p:cNvSpPr txBox="1"/>
            <p:nvPr/>
          </p:nvSpPr>
          <p:spPr>
            <a:xfrm>
              <a:off x="9054520" y="1765616"/>
              <a:ext cx="1332000" cy="425908"/>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60" name="ZoneTexte 259">
              <a:hlinkClick r:id="rId27" action="ppaction://hlinksldjump"/>
              <a:extLst>
                <a:ext uri="{FF2B5EF4-FFF2-40B4-BE49-F238E27FC236}">
                  <a16:creationId xmlns:a16="http://schemas.microsoft.com/office/drawing/2014/main" id="{3047414D-C069-4A0E-82B8-F9D5DCF28CAC}"/>
                </a:ext>
              </a:extLst>
            </p:cNvPr>
            <p:cNvSpPr txBox="1"/>
            <p:nvPr/>
          </p:nvSpPr>
          <p:spPr>
            <a:xfrm>
              <a:off x="9054523" y="1559656"/>
              <a:ext cx="1332000"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Capacité Accueil Crise</a:t>
              </a:r>
            </a:p>
          </p:txBody>
        </p:sp>
        <p:sp>
          <p:nvSpPr>
            <p:cNvPr id="270" name="Rectangle 269">
              <a:hlinkClick r:id="rId31" action="ppaction://hlinksldjump"/>
              <a:extLst>
                <a:ext uri="{FF2B5EF4-FFF2-40B4-BE49-F238E27FC236}">
                  <a16:creationId xmlns:a16="http://schemas.microsoft.com/office/drawing/2014/main" id="{852329EF-3170-4973-BAA9-D2B35045A1FE}"/>
                </a:ext>
              </a:extLst>
            </p:cNvPr>
            <p:cNvSpPr/>
            <p:nvPr>
              <p:custDataLst>
                <p:tags r:id="rId9"/>
              </p:custDataLst>
            </p:nvPr>
          </p:nvSpPr>
          <p:spPr>
            <a:xfrm>
              <a:off x="9133638" y="1815579"/>
              <a:ext cx="1188000" cy="136800"/>
            </a:xfrm>
            <a:prstGeom prst="rect">
              <a:avLst/>
            </a:prstGeom>
            <a:solidFill>
              <a:srgbClr val="F4B942"/>
            </a:solidFill>
            <a:ln>
              <a:noFill/>
            </a:ln>
          </p:spPr>
          <p:txBody>
            <a:bodyPr wrap="square" lIns="27000" tIns="135000" rIns="27000" bIns="135000" rtlCol="0" anchor="ctr" anchorCtr="0">
              <a:noAutofit/>
            </a:bodyPr>
            <a:lstStyle/>
            <a:p>
              <a:pPr algn="ctr"/>
              <a:r>
                <a:rPr lang="fr-FR" sz="675" kern="0"/>
                <a:t>Capacité Crise T0</a:t>
              </a:r>
            </a:p>
          </p:txBody>
        </p:sp>
        <p:sp>
          <p:nvSpPr>
            <p:cNvPr id="271" name="Rectangle 270">
              <a:hlinkClick r:id="rId31" action="ppaction://hlinksldjump"/>
              <a:extLst>
                <a:ext uri="{FF2B5EF4-FFF2-40B4-BE49-F238E27FC236}">
                  <a16:creationId xmlns:a16="http://schemas.microsoft.com/office/drawing/2014/main" id="{EC44CBF4-D981-475F-ABA2-9CDC83A9C8A3}"/>
                </a:ext>
              </a:extLst>
            </p:cNvPr>
            <p:cNvSpPr/>
            <p:nvPr>
              <p:custDataLst>
                <p:tags r:id="rId10"/>
              </p:custDataLst>
            </p:nvPr>
          </p:nvSpPr>
          <p:spPr>
            <a:xfrm>
              <a:off x="9133638" y="1994609"/>
              <a:ext cx="1188000" cy="136800"/>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Capacité Crise T60</a:t>
              </a:r>
            </a:p>
          </p:txBody>
        </p:sp>
      </p:grpSp>
      <p:grpSp>
        <p:nvGrpSpPr>
          <p:cNvPr id="12" name="Groupe 11">
            <a:extLst>
              <a:ext uri="{FF2B5EF4-FFF2-40B4-BE49-F238E27FC236}">
                <a16:creationId xmlns:a16="http://schemas.microsoft.com/office/drawing/2014/main" id="{7ABFFCA6-594B-4434-8022-FFFBF13213D8}"/>
              </a:ext>
            </a:extLst>
          </p:cNvPr>
          <p:cNvGrpSpPr/>
          <p:nvPr/>
        </p:nvGrpSpPr>
        <p:grpSpPr>
          <a:xfrm>
            <a:off x="5638063" y="4278312"/>
            <a:ext cx="1068648" cy="534312"/>
            <a:chOff x="9206837" y="3138644"/>
            <a:chExt cx="1435296" cy="835968"/>
          </a:xfrm>
        </p:grpSpPr>
        <p:sp>
          <p:nvSpPr>
            <p:cNvPr id="284" name="ZoneTexte 283">
              <a:extLst>
                <a:ext uri="{FF2B5EF4-FFF2-40B4-BE49-F238E27FC236}">
                  <a16:creationId xmlns:a16="http://schemas.microsoft.com/office/drawing/2014/main" id="{C560F953-376C-4943-95C6-1FD46D3FC90C}"/>
                </a:ext>
              </a:extLst>
            </p:cNvPr>
            <p:cNvSpPr txBox="1"/>
            <p:nvPr/>
          </p:nvSpPr>
          <p:spPr>
            <a:xfrm>
              <a:off x="9206837" y="3344604"/>
              <a:ext cx="1435296" cy="630008"/>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grpSp>
          <p:nvGrpSpPr>
            <p:cNvPr id="11" name="Groupe 10">
              <a:extLst>
                <a:ext uri="{FF2B5EF4-FFF2-40B4-BE49-F238E27FC236}">
                  <a16:creationId xmlns:a16="http://schemas.microsoft.com/office/drawing/2014/main" id="{99DF5291-D29D-4C60-A0CF-1247F5757D5E}"/>
                </a:ext>
              </a:extLst>
            </p:cNvPr>
            <p:cNvGrpSpPr/>
            <p:nvPr/>
          </p:nvGrpSpPr>
          <p:grpSpPr>
            <a:xfrm>
              <a:off x="9206837" y="3138644"/>
              <a:ext cx="1435296" cy="765550"/>
              <a:chOff x="9206837" y="3138644"/>
              <a:chExt cx="1435296" cy="765550"/>
            </a:xfrm>
          </p:grpSpPr>
          <p:sp>
            <p:nvSpPr>
              <p:cNvPr id="285" name="ZoneTexte 284">
                <a:hlinkClick r:id="rId27" action="ppaction://hlinksldjump"/>
                <a:extLst>
                  <a:ext uri="{FF2B5EF4-FFF2-40B4-BE49-F238E27FC236}">
                    <a16:creationId xmlns:a16="http://schemas.microsoft.com/office/drawing/2014/main" id="{CD66D260-971E-42B5-B05C-EA64DECBF18D}"/>
                  </a:ext>
                </a:extLst>
              </p:cNvPr>
              <p:cNvSpPr txBox="1"/>
              <p:nvPr/>
            </p:nvSpPr>
            <p:spPr>
              <a:xfrm>
                <a:off x="9206837" y="3138644"/>
                <a:ext cx="1435296"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Compétence Ressource</a:t>
                </a:r>
              </a:p>
            </p:txBody>
          </p:sp>
          <p:sp>
            <p:nvSpPr>
              <p:cNvPr id="293" name="ZoneTexte 292">
                <a:hlinkClick r:id="rId32" action="ppaction://hlinksldjump"/>
                <a:extLst>
                  <a:ext uri="{FF2B5EF4-FFF2-40B4-BE49-F238E27FC236}">
                    <a16:creationId xmlns:a16="http://schemas.microsoft.com/office/drawing/2014/main" id="{3F5D03EF-5B91-4E0D-B418-392721C860F8}"/>
                  </a:ext>
                </a:extLst>
              </p:cNvPr>
              <p:cNvSpPr txBox="1"/>
              <p:nvPr/>
            </p:nvSpPr>
            <p:spPr>
              <a:xfrm>
                <a:off x="9276485" y="3404177"/>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Profession</a:t>
                </a:r>
              </a:p>
            </p:txBody>
          </p:sp>
          <p:sp>
            <p:nvSpPr>
              <p:cNvPr id="294" name="ZoneTexte 293">
                <a:hlinkClick r:id="rId32" action="ppaction://hlinksldjump"/>
                <a:extLst>
                  <a:ext uri="{FF2B5EF4-FFF2-40B4-BE49-F238E27FC236}">
                    <a16:creationId xmlns:a16="http://schemas.microsoft.com/office/drawing/2014/main" id="{CEF2649F-47B7-47B4-A567-EEC8C7ACC7F4}"/>
                  </a:ext>
                </a:extLst>
              </p:cNvPr>
              <p:cNvSpPr txBox="1"/>
              <p:nvPr/>
            </p:nvSpPr>
            <p:spPr>
              <a:xfrm>
                <a:off x="9276485" y="3586813"/>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Spécialité ordinale </a:t>
                </a:r>
              </a:p>
            </p:txBody>
          </p:sp>
          <p:sp>
            <p:nvSpPr>
              <p:cNvPr id="295" name="ZoneTexte 294">
                <a:hlinkClick r:id="rId32" action="ppaction://hlinksldjump"/>
                <a:extLst>
                  <a:ext uri="{FF2B5EF4-FFF2-40B4-BE49-F238E27FC236}">
                    <a16:creationId xmlns:a16="http://schemas.microsoft.com/office/drawing/2014/main" id="{34D2F222-EA4F-45FD-B273-13C53B08A513}"/>
                  </a:ext>
                </a:extLst>
              </p:cNvPr>
              <p:cNvSpPr txBox="1"/>
              <p:nvPr/>
            </p:nvSpPr>
            <p:spPr>
              <a:xfrm>
                <a:off x="9276485" y="3767394"/>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dirty="0">
                    <a:solidFill>
                      <a:schemeClr val="tx1"/>
                    </a:solidFill>
                  </a:rPr>
                  <a:t>Compétence spécifique</a:t>
                </a:r>
              </a:p>
            </p:txBody>
          </p:sp>
        </p:grpSp>
      </p:grpSp>
      <p:grpSp>
        <p:nvGrpSpPr>
          <p:cNvPr id="342" name="Groupe 341">
            <a:extLst>
              <a:ext uri="{FF2B5EF4-FFF2-40B4-BE49-F238E27FC236}">
                <a16:creationId xmlns:a16="http://schemas.microsoft.com/office/drawing/2014/main" id="{667DB060-4F96-478F-BB80-2001A50ED2AF}"/>
              </a:ext>
            </a:extLst>
          </p:cNvPr>
          <p:cNvGrpSpPr/>
          <p:nvPr/>
        </p:nvGrpSpPr>
        <p:grpSpPr>
          <a:xfrm>
            <a:off x="5637412" y="3863456"/>
            <a:ext cx="1067480" cy="386811"/>
            <a:chOff x="10405399" y="1569962"/>
            <a:chExt cx="1116000" cy="605192"/>
          </a:xfrm>
          <a:solidFill>
            <a:schemeClr val="bg1"/>
          </a:solidFill>
        </p:grpSpPr>
        <p:grpSp>
          <p:nvGrpSpPr>
            <p:cNvPr id="343" name="Groupe 342">
              <a:extLst>
                <a:ext uri="{FF2B5EF4-FFF2-40B4-BE49-F238E27FC236}">
                  <a16:creationId xmlns:a16="http://schemas.microsoft.com/office/drawing/2014/main" id="{DA50BF7D-B48B-40DF-9BD3-D155C19D37B2}"/>
                </a:ext>
              </a:extLst>
            </p:cNvPr>
            <p:cNvGrpSpPr/>
            <p:nvPr/>
          </p:nvGrpSpPr>
          <p:grpSpPr>
            <a:xfrm>
              <a:off x="10405399" y="1569962"/>
              <a:ext cx="1116000" cy="605192"/>
              <a:chOff x="10405399" y="1569962"/>
              <a:chExt cx="1116000" cy="605192"/>
            </a:xfrm>
            <a:grpFill/>
          </p:grpSpPr>
          <p:sp>
            <p:nvSpPr>
              <p:cNvPr id="347" name="ZoneTexte 346">
                <a:extLst>
                  <a:ext uri="{FF2B5EF4-FFF2-40B4-BE49-F238E27FC236}">
                    <a16:creationId xmlns:a16="http://schemas.microsoft.com/office/drawing/2014/main" id="{E0AB29D5-B2F0-41E0-AF45-3F6253DF4AB9}"/>
                  </a:ext>
                </a:extLst>
              </p:cNvPr>
              <p:cNvSpPr txBox="1"/>
              <p:nvPr/>
            </p:nvSpPr>
            <p:spPr>
              <a:xfrm>
                <a:off x="10405399" y="1775922"/>
                <a:ext cx="1116000" cy="399232"/>
              </a:xfrm>
              <a:prstGeom prst="rect">
                <a:avLst/>
              </a:prstGeom>
              <a:grp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48" name="ZoneTexte 347">
                <a:hlinkClick r:id="rId25" action="ppaction://hlinksldjump"/>
                <a:extLst>
                  <a:ext uri="{FF2B5EF4-FFF2-40B4-BE49-F238E27FC236}">
                    <a16:creationId xmlns:a16="http://schemas.microsoft.com/office/drawing/2014/main" id="{877B4516-B8DA-489A-BDAF-546A300E3DDC}"/>
                  </a:ext>
                </a:extLst>
              </p:cNvPr>
              <p:cNvSpPr txBox="1"/>
              <p:nvPr/>
            </p:nvSpPr>
            <p:spPr>
              <a:xfrm>
                <a:off x="10405399" y="1569962"/>
                <a:ext cx="1116000" cy="205959"/>
              </a:xfrm>
              <a:prstGeom prst="rect">
                <a:avLst/>
              </a:prstGeom>
              <a:grp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Equipement</a:t>
                </a:r>
              </a:p>
            </p:txBody>
          </p:sp>
        </p:grpSp>
        <p:sp>
          <p:nvSpPr>
            <p:cNvPr id="344" name="Rectangle 343">
              <a:hlinkClick r:id="rId33" action="ppaction://hlinksldjump"/>
              <a:extLst>
                <a:ext uri="{FF2B5EF4-FFF2-40B4-BE49-F238E27FC236}">
                  <a16:creationId xmlns:a16="http://schemas.microsoft.com/office/drawing/2014/main" id="{0E66CE9E-E59F-4D89-8433-F13892BD5C21}"/>
                </a:ext>
              </a:extLst>
            </p:cNvPr>
            <p:cNvSpPr/>
            <p:nvPr/>
          </p:nvSpPr>
          <p:spPr>
            <a:xfrm>
              <a:off x="10477399" y="1986061"/>
              <a:ext cx="972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Nb </a:t>
              </a:r>
              <a:r>
                <a:rPr lang="fr-FR" sz="675" kern="0" err="1"/>
                <a:t>équip</a:t>
              </a:r>
              <a:r>
                <a:rPr lang="fr-FR" sz="675" kern="0"/>
                <a:t>. en service</a:t>
              </a:r>
            </a:p>
          </p:txBody>
        </p:sp>
        <p:sp>
          <p:nvSpPr>
            <p:cNvPr id="345" name="Rectangle 344">
              <a:hlinkClick r:id="rId33" action="ppaction://hlinksldjump"/>
              <a:extLst>
                <a:ext uri="{FF2B5EF4-FFF2-40B4-BE49-F238E27FC236}">
                  <a16:creationId xmlns:a16="http://schemas.microsoft.com/office/drawing/2014/main" id="{9712AA5C-89D0-4267-9C52-74A8A6C6EFC4}"/>
                </a:ext>
              </a:extLst>
            </p:cNvPr>
            <p:cNvSpPr/>
            <p:nvPr/>
          </p:nvSpPr>
          <p:spPr>
            <a:xfrm>
              <a:off x="10477399" y="1812591"/>
              <a:ext cx="972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Type équipement</a:t>
              </a:r>
            </a:p>
          </p:txBody>
        </p:sp>
      </p:grpSp>
      <p:sp>
        <p:nvSpPr>
          <p:cNvPr id="81" name="ZoneTexte 80">
            <a:extLst>
              <a:ext uri="{FF2B5EF4-FFF2-40B4-BE49-F238E27FC236}">
                <a16:creationId xmlns:a16="http://schemas.microsoft.com/office/drawing/2014/main" id="{C19F95E9-A03F-4FC6-811D-28B71796D33D}"/>
              </a:ext>
            </a:extLst>
          </p:cNvPr>
          <p:cNvSpPr txBox="1"/>
          <p:nvPr/>
        </p:nvSpPr>
        <p:spPr>
          <a:xfrm>
            <a:off x="1737461" y="1036973"/>
            <a:ext cx="1619083" cy="2601431"/>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59" name="Rectangle 58">
            <a:hlinkClick r:id="rId34" action="ppaction://hlinksldjump"/>
            <a:extLst>
              <a:ext uri="{FF2B5EF4-FFF2-40B4-BE49-F238E27FC236}">
                <a16:creationId xmlns:a16="http://schemas.microsoft.com/office/drawing/2014/main" id="{1E2020A3-53B4-4264-BB7E-3C7E873B37D8}"/>
              </a:ext>
            </a:extLst>
          </p:cNvPr>
          <p:cNvSpPr/>
          <p:nvPr/>
        </p:nvSpPr>
        <p:spPr>
          <a:xfrm>
            <a:off x="1803915" y="2725147"/>
            <a:ext cx="1474207"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Accessibilité lieu</a:t>
            </a:r>
          </a:p>
        </p:txBody>
      </p:sp>
      <p:sp>
        <p:nvSpPr>
          <p:cNvPr id="60" name="Rectangle 59">
            <a:hlinkClick r:id="rId34" action="ppaction://hlinksldjump"/>
            <a:extLst>
              <a:ext uri="{FF2B5EF4-FFF2-40B4-BE49-F238E27FC236}">
                <a16:creationId xmlns:a16="http://schemas.microsoft.com/office/drawing/2014/main" id="{91608AFE-E7B1-4CB8-9E09-86A8799979CB}"/>
              </a:ext>
            </a:extLst>
          </p:cNvPr>
          <p:cNvSpPr/>
          <p:nvPr/>
        </p:nvSpPr>
        <p:spPr>
          <a:xfrm>
            <a:off x="1797786" y="2610735"/>
            <a:ext cx="1474207"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solidFill>
                  <a:srgbClr val="000000"/>
                </a:solidFill>
              </a:rPr>
              <a:t>Places AS permanent  </a:t>
            </a:r>
          </a:p>
        </p:txBody>
      </p:sp>
      <p:sp>
        <p:nvSpPr>
          <p:cNvPr id="61" name="Rectangle 60">
            <a:hlinkClick r:id="rId34" action="ppaction://hlinksldjump"/>
            <a:extLst>
              <a:ext uri="{FF2B5EF4-FFF2-40B4-BE49-F238E27FC236}">
                <a16:creationId xmlns:a16="http://schemas.microsoft.com/office/drawing/2014/main" id="{EB97AF85-5AD6-42E2-AFAB-60064D53A626}"/>
              </a:ext>
            </a:extLst>
          </p:cNvPr>
          <p:cNvSpPr/>
          <p:nvPr>
            <p:custDataLst>
              <p:tags r:id="rId4"/>
            </p:custDataLst>
          </p:nvPr>
        </p:nvSpPr>
        <p:spPr>
          <a:xfrm>
            <a:off x="1803915" y="2946931"/>
            <a:ext cx="1474207" cy="87436"/>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Zone poser</a:t>
            </a:r>
          </a:p>
        </p:txBody>
      </p:sp>
      <p:sp>
        <p:nvSpPr>
          <p:cNvPr id="62" name="ZoneTexte 61">
            <a:hlinkClick r:id="rId35" action="ppaction://hlinksldjump"/>
            <a:extLst>
              <a:ext uri="{FF2B5EF4-FFF2-40B4-BE49-F238E27FC236}">
                <a16:creationId xmlns:a16="http://schemas.microsoft.com/office/drawing/2014/main" id="{4966466B-8D0E-4A5C-852E-6B12303088AA}"/>
              </a:ext>
            </a:extLst>
          </p:cNvPr>
          <p:cNvSpPr txBox="1"/>
          <p:nvPr/>
        </p:nvSpPr>
        <p:spPr>
          <a:xfrm>
            <a:off x="1803915" y="1513089"/>
            <a:ext cx="1474207"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63" name="ZoneTexte 62">
            <a:hlinkClick r:id="rId36" action="ppaction://hlinksldjump"/>
            <a:extLst>
              <a:ext uri="{FF2B5EF4-FFF2-40B4-BE49-F238E27FC236}">
                <a16:creationId xmlns:a16="http://schemas.microsoft.com/office/drawing/2014/main" id="{80A672AB-482C-43A4-88B8-20A89C2254AD}"/>
              </a:ext>
            </a:extLst>
          </p:cNvPr>
          <p:cNvSpPr txBox="1"/>
          <p:nvPr/>
        </p:nvSpPr>
        <p:spPr>
          <a:xfrm>
            <a:off x="1797786" y="2170747"/>
            <a:ext cx="147420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Aide financière</a:t>
            </a:r>
          </a:p>
        </p:txBody>
      </p:sp>
      <p:sp>
        <p:nvSpPr>
          <p:cNvPr id="64" name="ZoneTexte 63">
            <a:hlinkClick r:id="rId36" action="ppaction://hlinksldjump"/>
            <a:extLst>
              <a:ext uri="{FF2B5EF4-FFF2-40B4-BE49-F238E27FC236}">
                <a16:creationId xmlns:a16="http://schemas.microsoft.com/office/drawing/2014/main" id="{7ED22672-1D24-4C33-BEB5-EEFE86BCEF93}"/>
              </a:ext>
            </a:extLst>
          </p:cNvPr>
          <p:cNvSpPr txBox="1"/>
          <p:nvPr/>
        </p:nvSpPr>
        <p:spPr>
          <a:xfrm>
            <a:off x="1797786" y="2386789"/>
            <a:ext cx="147420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Hébergement Famille</a:t>
            </a:r>
          </a:p>
        </p:txBody>
      </p:sp>
      <p:sp>
        <p:nvSpPr>
          <p:cNvPr id="65" name="ZoneTexte 64">
            <a:hlinkClick r:id="rId35" action="ppaction://hlinksldjump"/>
            <a:extLst>
              <a:ext uri="{FF2B5EF4-FFF2-40B4-BE49-F238E27FC236}">
                <a16:creationId xmlns:a16="http://schemas.microsoft.com/office/drawing/2014/main" id="{9627F3C5-A50F-4E68-9011-3AE792234D9A}"/>
              </a:ext>
            </a:extLst>
          </p:cNvPr>
          <p:cNvSpPr txBox="1"/>
          <p:nvPr/>
        </p:nvSpPr>
        <p:spPr>
          <a:xfrm>
            <a:off x="1797786" y="1845393"/>
            <a:ext cx="1474207"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66" name="ZoneTexte 65">
            <a:hlinkClick r:id="rId37" action="ppaction://hlinksldjump"/>
            <a:extLst>
              <a:ext uri="{FF2B5EF4-FFF2-40B4-BE49-F238E27FC236}">
                <a16:creationId xmlns:a16="http://schemas.microsoft.com/office/drawing/2014/main" id="{7060DB79-84B0-4448-8A48-4F7067FBE476}"/>
              </a:ext>
            </a:extLst>
          </p:cNvPr>
          <p:cNvSpPr txBox="1"/>
          <p:nvPr/>
        </p:nvSpPr>
        <p:spPr>
          <a:xfrm>
            <a:off x="1803915" y="1067157"/>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67" name="ZoneTexte 66">
            <a:hlinkClick r:id="rId37" action="ppaction://hlinksldjump"/>
            <a:extLst>
              <a:ext uri="{FF2B5EF4-FFF2-40B4-BE49-F238E27FC236}">
                <a16:creationId xmlns:a16="http://schemas.microsoft.com/office/drawing/2014/main" id="{68D2B87F-0F50-440E-B5F4-1BE0DE854715}"/>
              </a:ext>
            </a:extLst>
          </p:cNvPr>
          <p:cNvSpPr txBox="1"/>
          <p:nvPr/>
        </p:nvSpPr>
        <p:spPr>
          <a:xfrm>
            <a:off x="1803915" y="1180250"/>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68" name="ZoneTexte 67">
            <a:hlinkClick r:id="rId37" action="ppaction://hlinksldjump"/>
            <a:extLst>
              <a:ext uri="{FF2B5EF4-FFF2-40B4-BE49-F238E27FC236}">
                <a16:creationId xmlns:a16="http://schemas.microsoft.com/office/drawing/2014/main" id="{8EFE644D-3BAD-4D54-AB08-6D1F357DB3FB}"/>
              </a:ext>
            </a:extLst>
          </p:cNvPr>
          <p:cNvSpPr txBox="1"/>
          <p:nvPr/>
        </p:nvSpPr>
        <p:spPr>
          <a:xfrm>
            <a:off x="1803915" y="1290002"/>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69" name="ZoneTexte 68">
            <a:hlinkClick r:id="rId36" action="ppaction://hlinksldjump"/>
            <a:extLst>
              <a:ext uri="{FF2B5EF4-FFF2-40B4-BE49-F238E27FC236}">
                <a16:creationId xmlns:a16="http://schemas.microsoft.com/office/drawing/2014/main" id="{A86C17EB-76AE-4905-A363-863F0DC3DC98}"/>
              </a:ext>
            </a:extLst>
          </p:cNvPr>
          <p:cNvSpPr txBox="1"/>
          <p:nvPr/>
        </p:nvSpPr>
        <p:spPr>
          <a:xfrm>
            <a:off x="1797786" y="1953844"/>
            <a:ext cx="1474207" cy="8743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675" kern="0">
                <a:solidFill>
                  <a:schemeClr val="bg1"/>
                </a:solidFill>
              </a:defRPr>
            </a:lvl1pPr>
          </a:lstStyle>
          <a:p>
            <a:r>
              <a:rPr lang="fr-FR"/>
              <a:t>Lieu EG </a:t>
            </a:r>
          </a:p>
        </p:txBody>
      </p:sp>
      <p:sp>
        <p:nvSpPr>
          <p:cNvPr id="70" name="ZoneTexte 69">
            <a:hlinkClick r:id="rId36" action="ppaction://hlinksldjump"/>
            <a:extLst>
              <a:ext uri="{FF2B5EF4-FFF2-40B4-BE49-F238E27FC236}">
                <a16:creationId xmlns:a16="http://schemas.microsoft.com/office/drawing/2014/main" id="{77D2A5F9-C179-44A4-A965-2BA7F286FA2B}"/>
              </a:ext>
            </a:extLst>
          </p:cNvPr>
          <p:cNvSpPr txBox="1"/>
          <p:nvPr/>
        </p:nvSpPr>
        <p:spPr>
          <a:xfrm>
            <a:off x="1797786" y="2062296"/>
            <a:ext cx="1474207" cy="8743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675" kern="0">
                <a:solidFill>
                  <a:schemeClr val="bg1"/>
                </a:solidFill>
              </a:defRPr>
            </a:lvl1pPr>
          </a:lstStyle>
          <a:p>
            <a:r>
              <a:rPr lang="fr-FR"/>
              <a:t>Contact</a:t>
            </a:r>
          </a:p>
        </p:txBody>
      </p:sp>
      <p:sp>
        <p:nvSpPr>
          <p:cNvPr id="71" name="Rectangle 70">
            <a:hlinkClick r:id="rId34" action="ppaction://hlinksldjump"/>
            <a:extLst>
              <a:ext uri="{FF2B5EF4-FFF2-40B4-BE49-F238E27FC236}">
                <a16:creationId xmlns:a16="http://schemas.microsoft.com/office/drawing/2014/main" id="{5C201344-1D34-4D36-A939-F8992A5DD7F0}"/>
              </a:ext>
            </a:extLst>
          </p:cNvPr>
          <p:cNvSpPr/>
          <p:nvPr/>
        </p:nvSpPr>
        <p:spPr>
          <a:xfrm>
            <a:off x="1797786" y="2498762"/>
            <a:ext cx="1474207"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Places AS temporaire </a:t>
            </a:r>
          </a:p>
        </p:txBody>
      </p:sp>
      <p:sp>
        <p:nvSpPr>
          <p:cNvPr id="72" name="ZoneTexte 71">
            <a:hlinkClick r:id="rId38" action="ppaction://hlinksldjump"/>
            <a:extLst>
              <a:ext uri="{FF2B5EF4-FFF2-40B4-BE49-F238E27FC236}">
                <a16:creationId xmlns:a16="http://schemas.microsoft.com/office/drawing/2014/main" id="{2B9C07D0-EB30-4BDA-BE1F-87388A3C6E8D}"/>
              </a:ext>
            </a:extLst>
          </p:cNvPr>
          <p:cNvSpPr txBox="1"/>
          <p:nvPr/>
        </p:nvSpPr>
        <p:spPr>
          <a:xfrm>
            <a:off x="1803915" y="3271712"/>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Ouverture </a:t>
            </a:r>
          </a:p>
        </p:txBody>
      </p:sp>
      <p:sp>
        <p:nvSpPr>
          <p:cNvPr id="73" name="ZoneTexte 72">
            <a:hlinkClick r:id="rId38" action="ppaction://hlinksldjump"/>
            <a:extLst>
              <a:ext uri="{FF2B5EF4-FFF2-40B4-BE49-F238E27FC236}">
                <a16:creationId xmlns:a16="http://schemas.microsoft.com/office/drawing/2014/main" id="{3486B6E9-51B8-47E9-AEBB-96CEDC1B405F}"/>
              </a:ext>
            </a:extLst>
          </p:cNvPr>
          <p:cNvSpPr txBox="1"/>
          <p:nvPr/>
        </p:nvSpPr>
        <p:spPr>
          <a:xfrm>
            <a:off x="1803915" y="3379973"/>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Fermeture</a:t>
            </a:r>
          </a:p>
        </p:txBody>
      </p:sp>
      <p:sp>
        <p:nvSpPr>
          <p:cNvPr id="74" name="ZoneTexte 73">
            <a:hlinkClick r:id="rId34" action="ppaction://hlinksldjump"/>
            <a:extLst>
              <a:ext uri="{FF2B5EF4-FFF2-40B4-BE49-F238E27FC236}">
                <a16:creationId xmlns:a16="http://schemas.microsoft.com/office/drawing/2014/main" id="{C5DEBFD3-7008-4305-9B92-09DD00C7ECFD}"/>
              </a:ext>
            </a:extLst>
          </p:cNvPr>
          <p:cNvSpPr txBox="1"/>
          <p:nvPr/>
        </p:nvSpPr>
        <p:spPr>
          <a:xfrm>
            <a:off x="1803915" y="2837120"/>
            <a:ext cx="1474207"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Participation SPH</a:t>
            </a:r>
          </a:p>
        </p:txBody>
      </p:sp>
      <p:sp>
        <p:nvSpPr>
          <p:cNvPr id="76" name="Rectangle 75">
            <a:hlinkClick r:id="rId35" action="ppaction://hlinksldjump"/>
            <a:extLst>
              <a:ext uri="{FF2B5EF4-FFF2-40B4-BE49-F238E27FC236}">
                <a16:creationId xmlns:a16="http://schemas.microsoft.com/office/drawing/2014/main" id="{6D5943EC-B685-441F-8339-0E91E6E70197}"/>
              </a:ext>
            </a:extLst>
          </p:cNvPr>
          <p:cNvSpPr/>
          <p:nvPr>
            <p:custDataLst>
              <p:tags r:id="rId5"/>
            </p:custDataLst>
          </p:nvPr>
        </p:nvSpPr>
        <p:spPr>
          <a:xfrm>
            <a:off x="1797786" y="1732164"/>
            <a:ext cx="1474207"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Nom opérationnel</a:t>
            </a:r>
          </a:p>
        </p:txBody>
      </p:sp>
      <p:sp>
        <p:nvSpPr>
          <p:cNvPr id="77" name="ZoneTexte 76">
            <a:hlinkClick r:id="rId38" action="ppaction://hlinksldjump"/>
            <a:extLst>
              <a:ext uri="{FF2B5EF4-FFF2-40B4-BE49-F238E27FC236}">
                <a16:creationId xmlns:a16="http://schemas.microsoft.com/office/drawing/2014/main" id="{B15350CA-B97A-4D9F-9790-B7FA19722C0E}"/>
              </a:ext>
            </a:extLst>
          </p:cNvPr>
          <p:cNvSpPr txBox="1"/>
          <p:nvPr/>
        </p:nvSpPr>
        <p:spPr>
          <a:xfrm>
            <a:off x="1803915" y="3489473"/>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Type </a:t>
            </a:r>
            <a:r>
              <a:rPr lang="fr-FR" sz="675" kern="0" err="1">
                <a:solidFill>
                  <a:schemeClr val="bg1"/>
                </a:solidFill>
              </a:rPr>
              <a:t>Fermeture</a:t>
            </a:r>
            <a:r>
              <a:rPr lang="fr-FR" sz="675" kern="0">
                <a:solidFill>
                  <a:schemeClr val="bg1"/>
                </a:solidFill>
              </a:rPr>
              <a:t> </a:t>
            </a:r>
          </a:p>
        </p:txBody>
      </p:sp>
      <p:sp>
        <p:nvSpPr>
          <p:cNvPr id="78" name="Rectangle 77">
            <a:hlinkClick r:id="rId36" action="ppaction://hlinksldjump"/>
            <a:extLst>
              <a:ext uri="{FF2B5EF4-FFF2-40B4-BE49-F238E27FC236}">
                <a16:creationId xmlns:a16="http://schemas.microsoft.com/office/drawing/2014/main" id="{B91C8575-14A1-429A-8DA4-0F2347707E90}"/>
              </a:ext>
            </a:extLst>
          </p:cNvPr>
          <p:cNvSpPr/>
          <p:nvPr>
            <p:custDataLst>
              <p:tags r:id="rId6"/>
            </p:custDataLst>
          </p:nvPr>
        </p:nvSpPr>
        <p:spPr>
          <a:xfrm>
            <a:off x="1797786" y="2279407"/>
            <a:ext cx="1474207"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Territoire Santé</a:t>
            </a:r>
          </a:p>
        </p:txBody>
      </p:sp>
      <p:sp>
        <p:nvSpPr>
          <p:cNvPr id="79" name="Rectangle 78">
            <a:hlinkClick r:id="rId38" action="ppaction://hlinksldjump"/>
            <a:extLst>
              <a:ext uri="{FF2B5EF4-FFF2-40B4-BE49-F238E27FC236}">
                <a16:creationId xmlns:a16="http://schemas.microsoft.com/office/drawing/2014/main" id="{8880796E-346B-4AF0-BF2C-2C47CD0D2F98}"/>
              </a:ext>
            </a:extLst>
          </p:cNvPr>
          <p:cNvSpPr/>
          <p:nvPr/>
        </p:nvSpPr>
        <p:spPr>
          <a:xfrm>
            <a:off x="1803915" y="3163451"/>
            <a:ext cx="1474207" cy="87436"/>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Niveau recours ORSAN</a:t>
            </a:r>
          </a:p>
        </p:txBody>
      </p:sp>
      <p:sp>
        <p:nvSpPr>
          <p:cNvPr id="80" name="Rectangle 79">
            <a:hlinkClick r:id="rId34" action="ppaction://hlinksldjump"/>
            <a:extLst>
              <a:ext uri="{FF2B5EF4-FFF2-40B4-BE49-F238E27FC236}">
                <a16:creationId xmlns:a16="http://schemas.microsoft.com/office/drawing/2014/main" id="{F1F0CCE3-9D9E-4BBC-98D4-FAD7A84FF957}"/>
              </a:ext>
            </a:extLst>
          </p:cNvPr>
          <p:cNvSpPr/>
          <p:nvPr/>
        </p:nvSpPr>
        <p:spPr>
          <a:xfrm>
            <a:off x="1803915" y="3055191"/>
            <a:ext cx="1474207" cy="87436"/>
          </a:xfrm>
          <a:prstGeom prst="rect">
            <a:avLst/>
          </a:prstGeom>
          <a:solidFill>
            <a:srgbClr val="F4B942"/>
          </a:solidFill>
          <a:ln>
            <a:noFill/>
          </a:ln>
        </p:spPr>
        <p:txBody>
          <a:bodyPr wrap="square" lIns="13500" tIns="135000" rIns="13500" bIns="135000" rtlCol="0" anchor="ctr" anchorCtr="0">
            <a:noAutofit/>
          </a:bodyPr>
          <a:lstStyle/>
          <a:p>
            <a:pPr algn="ctr" defTabSz="685800">
              <a:defRPr/>
            </a:pPr>
            <a:r>
              <a:rPr lang="fr-FR" sz="675" kern="0" dirty="0"/>
              <a:t>Habilitation Soins sans consentement </a:t>
            </a:r>
          </a:p>
        </p:txBody>
      </p:sp>
      <p:sp>
        <p:nvSpPr>
          <p:cNvPr id="82" name="ZoneTexte 81">
            <a:hlinkClick r:id="rId39" action="ppaction://hlinksldjump"/>
            <a:extLst>
              <a:ext uri="{FF2B5EF4-FFF2-40B4-BE49-F238E27FC236}">
                <a16:creationId xmlns:a16="http://schemas.microsoft.com/office/drawing/2014/main" id="{6E378233-07C6-4405-9531-1E9C200CFBCB}"/>
              </a:ext>
            </a:extLst>
          </p:cNvPr>
          <p:cNvSpPr txBox="1"/>
          <p:nvPr/>
        </p:nvSpPr>
        <p:spPr>
          <a:xfrm>
            <a:off x="1737461" y="905334"/>
            <a:ext cx="1619083" cy="13163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Entité Géographique</a:t>
            </a:r>
          </a:p>
        </p:txBody>
      </p:sp>
      <p:sp>
        <p:nvSpPr>
          <p:cNvPr id="83" name="ZoneTexte 82">
            <a:hlinkClick r:id="rId37" action="ppaction://hlinksldjump"/>
            <a:extLst>
              <a:ext uri="{FF2B5EF4-FFF2-40B4-BE49-F238E27FC236}">
                <a16:creationId xmlns:a16="http://schemas.microsoft.com/office/drawing/2014/main" id="{F9C7D257-697A-4259-A887-0DEB23311344}"/>
              </a:ext>
            </a:extLst>
          </p:cNvPr>
          <p:cNvSpPr txBox="1"/>
          <p:nvPr/>
        </p:nvSpPr>
        <p:spPr>
          <a:xfrm>
            <a:off x="1803915" y="1402615"/>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84" name="Rectangle 83">
            <a:hlinkClick r:id="rId35" action="ppaction://hlinksldjump"/>
            <a:extLst>
              <a:ext uri="{FF2B5EF4-FFF2-40B4-BE49-F238E27FC236}">
                <a16:creationId xmlns:a16="http://schemas.microsoft.com/office/drawing/2014/main" id="{FEBEB40F-98B1-4D74-91B7-5C2A7C36229C}"/>
              </a:ext>
            </a:extLst>
          </p:cNvPr>
          <p:cNvSpPr/>
          <p:nvPr/>
        </p:nvSpPr>
        <p:spPr>
          <a:xfrm>
            <a:off x="1803915" y="1620838"/>
            <a:ext cx="1474207" cy="87436"/>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sp>
        <p:nvSpPr>
          <p:cNvPr id="150" name="ZoneTexte 149">
            <a:hlinkClick r:id="rId40" action="ppaction://hlinksldjump"/>
            <a:extLst>
              <a:ext uri="{FF2B5EF4-FFF2-40B4-BE49-F238E27FC236}">
                <a16:creationId xmlns:a16="http://schemas.microsoft.com/office/drawing/2014/main" id="{A27927AF-D8A3-44E4-9432-1F9DE441AD48}"/>
              </a:ext>
            </a:extLst>
          </p:cNvPr>
          <p:cNvSpPr txBox="1"/>
          <p:nvPr/>
        </p:nvSpPr>
        <p:spPr>
          <a:xfrm>
            <a:off x="3760436" y="3001502"/>
            <a:ext cx="929403" cy="149562"/>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Fonctionnelle</a:t>
            </a:r>
          </a:p>
        </p:txBody>
      </p:sp>
      <p:sp>
        <p:nvSpPr>
          <p:cNvPr id="205" name="ZoneTexte 204">
            <a:extLst>
              <a:ext uri="{FF2B5EF4-FFF2-40B4-BE49-F238E27FC236}">
                <a16:creationId xmlns:a16="http://schemas.microsoft.com/office/drawing/2014/main" id="{D1CF0CE7-E2AC-4D6D-A900-61A4D2BB0731}"/>
              </a:ext>
            </a:extLst>
          </p:cNvPr>
          <p:cNvSpPr txBox="1"/>
          <p:nvPr/>
        </p:nvSpPr>
        <p:spPr>
          <a:xfrm>
            <a:off x="5645033" y="1022972"/>
            <a:ext cx="1185966" cy="1055403"/>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06" name="ZoneTexte 205">
            <a:hlinkClick r:id="rId41" action="ppaction://hlinksldjump"/>
            <a:extLst>
              <a:ext uri="{FF2B5EF4-FFF2-40B4-BE49-F238E27FC236}">
                <a16:creationId xmlns:a16="http://schemas.microsoft.com/office/drawing/2014/main" id="{AEBF5B70-2E59-4B38-8679-05ACA872E6AC}"/>
              </a:ext>
            </a:extLst>
          </p:cNvPr>
          <p:cNvSpPr txBox="1"/>
          <p:nvPr/>
        </p:nvSpPr>
        <p:spPr>
          <a:xfrm>
            <a:off x="5645033" y="891333"/>
            <a:ext cx="1185966" cy="13163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Situation Opérationnelle</a:t>
            </a:r>
          </a:p>
        </p:txBody>
      </p:sp>
      <p:sp>
        <p:nvSpPr>
          <p:cNvPr id="207" name="ZoneTexte 206">
            <a:hlinkClick r:id="rId42" action="ppaction://hlinksldjump"/>
            <a:extLst>
              <a:ext uri="{FF2B5EF4-FFF2-40B4-BE49-F238E27FC236}">
                <a16:creationId xmlns:a16="http://schemas.microsoft.com/office/drawing/2014/main" id="{B03CDBB8-6773-421B-AF83-44C7E8338E45}"/>
              </a:ext>
            </a:extLst>
          </p:cNvPr>
          <p:cNvSpPr txBox="1"/>
          <p:nvPr/>
        </p:nvSpPr>
        <p:spPr>
          <a:xfrm>
            <a:off x="5701570" y="1055946"/>
            <a:ext cx="1072151"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chemeClr val="bg1"/>
                </a:solidFill>
              </a:rPr>
              <a:t>Mode d’exercice dans l’UE</a:t>
            </a:r>
          </a:p>
        </p:txBody>
      </p:sp>
      <p:sp>
        <p:nvSpPr>
          <p:cNvPr id="211" name="Rectangle 210">
            <a:hlinkClick r:id="rId42" action="ppaction://hlinksldjump"/>
            <a:extLst>
              <a:ext uri="{FF2B5EF4-FFF2-40B4-BE49-F238E27FC236}">
                <a16:creationId xmlns:a16="http://schemas.microsoft.com/office/drawing/2014/main" id="{AE669D8E-47E5-4F38-862F-3E7760816B20}"/>
              </a:ext>
            </a:extLst>
          </p:cNvPr>
          <p:cNvSpPr/>
          <p:nvPr>
            <p:custDataLst>
              <p:tags r:id="rId7"/>
            </p:custDataLst>
          </p:nvPr>
        </p:nvSpPr>
        <p:spPr>
          <a:xfrm>
            <a:off x="5701570" y="1183086"/>
            <a:ext cx="1072151" cy="8743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r>
              <a:rPr lang="fr-FR" sz="675" kern="0">
                <a:solidFill>
                  <a:schemeClr val="bg1"/>
                </a:solidFill>
              </a:rPr>
              <a:t>Télécommunication </a:t>
            </a:r>
          </a:p>
        </p:txBody>
      </p:sp>
      <p:sp>
        <p:nvSpPr>
          <p:cNvPr id="212" name="ZoneTexte 211">
            <a:hlinkClick r:id="rId42" action="ppaction://hlinksldjump"/>
            <a:extLst>
              <a:ext uri="{FF2B5EF4-FFF2-40B4-BE49-F238E27FC236}">
                <a16:creationId xmlns:a16="http://schemas.microsoft.com/office/drawing/2014/main" id="{2142451E-B42B-4066-B6A0-037432E740C8}"/>
              </a:ext>
            </a:extLst>
          </p:cNvPr>
          <p:cNvSpPr txBox="1"/>
          <p:nvPr/>
        </p:nvSpPr>
        <p:spPr>
          <a:xfrm>
            <a:off x="5701570" y="1310227"/>
            <a:ext cx="1072151"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t>Compétence</a:t>
            </a:r>
            <a:r>
              <a:rPr lang="fr-FR" sz="675" kern="0" dirty="0">
                <a:solidFill>
                  <a:schemeClr val="bg1"/>
                </a:solidFill>
              </a:rPr>
              <a:t> </a:t>
            </a:r>
            <a:r>
              <a:rPr lang="fr-FR" sz="675" kern="0" dirty="0"/>
              <a:t>spécifique</a:t>
            </a:r>
          </a:p>
        </p:txBody>
      </p:sp>
      <p:sp>
        <p:nvSpPr>
          <p:cNvPr id="215" name="ZoneTexte 214">
            <a:hlinkClick r:id="rId42" action="ppaction://hlinksldjump"/>
            <a:extLst>
              <a:ext uri="{FF2B5EF4-FFF2-40B4-BE49-F238E27FC236}">
                <a16:creationId xmlns:a16="http://schemas.microsoft.com/office/drawing/2014/main" id="{5C682E0D-DEA3-4B23-8895-0FF5F2262B06}"/>
              </a:ext>
            </a:extLst>
          </p:cNvPr>
          <p:cNvSpPr txBox="1"/>
          <p:nvPr/>
        </p:nvSpPr>
        <p:spPr>
          <a:xfrm>
            <a:off x="5701570" y="1436905"/>
            <a:ext cx="1072151" cy="87436"/>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675" kern="0">
                <a:solidFill>
                  <a:schemeClr val="bg1"/>
                </a:solidFill>
              </a:defRPr>
            </a:lvl1pPr>
          </a:lstStyle>
          <a:p>
            <a:r>
              <a:rPr lang="fr-FR"/>
              <a:t>Précision horaire</a:t>
            </a:r>
          </a:p>
        </p:txBody>
      </p:sp>
      <p:sp>
        <p:nvSpPr>
          <p:cNvPr id="216" name="ZoneTexte 215">
            <a:hlinkClick r:id="rId43" action="ppaction://hlinksldjump"/>
            <a:extLst>
              <a:ext uri="{FF2B5EF4-FFF2-40B4-BE49-F238E27FC236}">
                <a16:creationId xmlns:a16="http://schemas.microsoft.com/office/drawing/2014/main" id="{37C33E09-3600-47C4-9FAD-4881D3A52EF0}"/>
              </a:ext>
            </a:extLst>
          </p:cNvPr>
          <p:cNvSpPr txBox="1"/>
          <p:nvPr/>
        </p:nvSpPr>
        <p:spPr>
          <a:xfrm>
            <a:off x="5701570" y="1811472"/>
            <a:ext cx="1072151"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Carte Vitale acceptée </a:t>
            </a:r>
          </a:p>
        </p:txBody>
      </p:sp>
      <p:sp>
        <p:nvSpPr>
          <p:cNvPr id="217" name="ZoneTexte 216">
            <a:hlinkClick r:id="rId43" action="ppaction://hlinksldjump"/>
            <a:extLst>
              <a:ext uri="{FF2B5EF4-FFF2-40B4-BE49-F238E27FC236}">
                <a16:creationId xmlns:a16="http://schemas.microsoft.com/office/drawing/2014/main" id="{BFE4B6C3-7CD9-4BD5-B506-B3DBA1179D16}"/>
              </a:ext>
            </a:extLst>
          </p:cNvPr>
          <p:cNvSpPr txBox="1"/>
          <p:nvPr/>
        </p:nvSpPr>
        <p:spPr>
          <a:xfrm>
            <a:off x="5701570" y="1563081"/>
            <a:ext cx="1072151"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chemeClr val="bg1"/>
                </a:solidFill>
              </a:rPr>
              <a:t>Sect</a:t>
            </a:r>
            <a:r>
              <a:rPr lang="fr-FR" sz="675" kern="0" dirty="0">
                <a:solidFill>
                  <a:srgbClr val="000000"/>
                </a:solidFill>
              </a:rPr>
              <a:t>. </a:t>
            </a:r>
            <a:r>
              <a:rPr lang="fr-FR" sz="675" kern="0" dirty="0">
                <a:solidFill>
                  <a:schemeClr val="bg1"/>
                </a:solidFill>
              </a:rPr>
              <a:t>conventionnement</a:t>
            </a:r>
            <a:r>
              <a:rPr lang="fr-FR" sz="675" kern="0" dirty="0">
                <a:solidFill>
                  <a:srgbClr val="000000"/>
                </a:solidFill>
              </a:rPr>
              <a:t> </a:t>
            </a:r>
          </a:p>
        </p:txBody>
      </p:sp>
      <p:sp>
        <p:nvSpPr>
          <p:cNvPr id="218" name="ZoneTexte 217">
            <a:hlinkClick r:id="rId43" action="ppaction://hlinksldjump"/>
            <a:extLst>
              <a:ext uri="{FF2B5EF4-FFF2-40B4-BE49-F238E27FC236}">
                <a16:creationId xmlns:a16="http://schemas.microsoft.com/office/drawing/2014/main" id="{B3E93216-6105-4D1C-B497-D90D92A10AAF}"/>
              </a:ext>
            </a:extLst>
          </p:cNvPr>
          <p:cNvSpPr txBox="1"/>
          <p:nvPr/>
        </p:nvSpPr>
        <p:spPr>
          <a:xfrm>
            <a:off x="5701570" y="1687591"/>
            <a:ext cx="1072151"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Option CAS / OPTAM</a:t>
            </a:r>
          </a:p>
        </p:txBody>
      </p:sp>
      <p:grpSp>
        <p:nvGrpSpPr>
          <p:cNvPr id="219" name="Groupe 218">
            <a:extLst>
              <a:ext uri="{FF2B5EF4-FFF2-40B4-BE49-F238E27FC236}">
                <a16:creationId xmlns:a16="http://schemas.microsoft.com/office/drawing/2014/main" id="{18039043-DAEB-4261-ACFE-93DE63B6F867}"/>
              </a:ext>
            </a:extLst>
          </p:cNvPr>
          <p:cNvGrpSpPr/>
          <p:nvPr/>
        </p:nvGrpSpPr>
        <p:grpSpPr>
          <a:xfrm>
            <a:off x="7003747" y="889513"/>
            <a:ext cx="1068648" cy="685336"/>
            <a:chOff x="7773002" y="4396574"/>
            <a:chExt cx="1435296" cy="1072255"/>
          </a:xfrm>
        </p:grpSpPr>
        <p:sp>
          <p:nvSpPr>
            <p:cNvPr id="223" name="ZoneTexte 222">
              <a:extLst>
                <a:ext uri="{FF2B5EF4-FFF2-40B4-BE49-F238E27FC236}">
                  <a16:creationId xmlns:a16="http://schemas.microsoft.com/office/drawing/2014/main" id="{0297CA34-EADA-4434-8A42-4E8743168D1A}"/>
                </a:ext>
              </a:extLst>
            </p:cNvPr>
            <p:cNvSpPr txBox="1"/>
            <p:nvPr/>
          </p:nvSpPr>
          <p:spPr>
            <a:xfrm>
              <a:off x="7773002" y="4602534"/>
              <a:ext cx="1435296" cy="866295"/>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27" name="ZoneTexte 226">
              <a:hlinkClick r:id="rId44" action="ppaction://hlinksldjump"/>
              <a:extLst>
                <a:ext uri="{FF2B5EF4-FFF2-40B4-BE49-F238E27FC236}">
                  <a16:creationId xmlns:a16="http://schemas.microsoft.com/office/drawing/2014/main" id="{67DE4CE5-0456-422E-B113-D517F1C7C756}"/>
                </a:ext>
              </a:extLst>
            </p:cNvPr>
            <p:cNvSpPr txBox="1"/>
            <p:nvPr/>
          </p:nvSpPr>
          <p:spPr>
            <a:xfrm>
              <a:off x="7773002" y="4396574"/>
              <a:ext cx="1435296"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Exercice Professionnel</a:t>
              </a:r>
            </a:p>
          </p:txBody>
        </p:sp>
        <p:sp>
          <p:nvSpPr>
            <p:cNvPr id="231" name="ZoneTexte 230">
              <a:hlinkClick r:id="rId45" action="ppaction://hlinksldjump"/>
              <a:extLst>
                <a:ext uri="{FF2B5EF4-FFF2-40B4-BE49-F238E27FC236}">
                  <a16:creationId xmlns:a16="http://schemas.microsoft.com/office/drawing/2014/main" id="{C2893216-71F3-4724-A605-D9BE2E7C7EDB}"/>
                </a:ext>
              </a:extLst>
            </p:cNvPr>
            <p:cNvSpPr txBox="1"/>
            <p:nvPr/>
          </p:nvSpPr>
          <p:spPr>
            <a:xfrm>
              <a:off x="7878650" y="5271589"/>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Profession</a:t>
              </a:r>
            </a:p>
          </p:txBody>
        </p:sp>
        <p:sp>
          <p:nvSpPr>
            <p:cNvPr id="244" name="ZoneTexte 243">
              <a:hlinkClick r:id="rId45" action="ppaction://hlinksldjump"/>
              <a:extLst>
                <a:ext uri="{FF2B5EF4-FFF2-40B4-BE49-F238E27FC236}">
                  <a16:creationId xmlns:a16="http://schemas.microsoft.com/office/drawing/2014/main" id="{F6B7C2B1-B0C8-44E4-8B17-0558E526ABE8}"/>
                </a:ext>
              </a:extLst>
            </p:cNvPr>
            <p:cNvSpPr txBox="1"/>
            <p:nvPr/>
          </p:nvSpPr>
          <p:spPr>
            <a:xfrm>
              <a:off x="7878650" y="4685755"/>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d’exercice</a:t>
              </a:r>
            </a:p>
          </p:txBody>
        </p:sp>
        <p:sp>
          <p:nvSpPr>
            <p:cNvPr id="265" name="ZoneTexte 264">
              <a:hlinkClick r:id="rId45" action="ppaction://hlinksldjump"/>
              <a:extLst>
                <a:ext uri="{FF2B5EF4-FFF2-40B4-BE49-F238E27FC236}">
                  <a16:creationId xmlns:a16="http://schemas.microsoft.com/office/drawing/2014/main" id="{2C4BA842-F3F2-48D6-AD5C-181B0CD2AA0E}"/>
                </a:ext>
              </a:extLst>
            </p:cNvPr>
            <p:cNvSpPr txBox="1"/>
            <p:nvPr/>
          </p:nvSpPr>
          <p:spPr>
            <a:xfrm>
              <a:off x="7878650" y="4878973"/>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Nom d’exercice</a:t>
              </a:r>
            </a:p>
          </p:txBody>
        </p:sp>
        <p:sp>
          <p:nvSpPr>
            <p:cNvPr id="269" name="ZoneTexte 268">
              <a:hlinkClick r:id="rId45" action="ppaction://hlinksldjump"/>
              <a:extLst>
                <a:ext uri="{FF2B5EF4-FFF2-40B4-BE49-F238E27FC236}">
                  <a16:creationId xmlns:a16="http://schemas.microsoft.com/office/drawing/2014/main" id="{0EF17588-20F1-4924-A8E4-7B62EFEE1E9C}"/>
                </a:ext>
              </a:extLst>
            </p:cNvPr>
            <p:cNvSpPr txBox="1"/>
            <p:nvPr/>
          </p:nvSpPr>
          <p:spPr>
            <a:xfrm>
              <a:off x="7878650" y="5075439"/>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Prénom d’exercice</a:t>
              </a:r>
            </a:p>
          </p:txBody>
        </p:sp>
      </p:grpSp>
      <p:sp>
        <p:nvSpPr>
          <p:cNvPr id="275" name="ZoneTexte 274">
            <a:extLst>
              <a:ext uri="{FF2B5EF4-FFF2-40B4-BE49-F238E27FC236}">
                <a16:creationId xmlns:a16="http://schemas.microsoft.com/office/drawing/2014/main" id="{472D1292-B85B-4C9D-91F8-4260D7CAB5DA}"/>
              </a:ext>
            </a:extLst>
          </p:cNvPr>
          <p:cNvSpPr txBox="1"/>
          <p:nvPr/>
        </p:nvSpPr>
        <p:spPr>
          <a:xfrm>
            <a:off x="8206918" y="1143382"/>
            <a:ext cx="830917" cy="304124"/>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80" name="ZoneTexte 279">
            <a:hlinkClick r:id="rId44" action="ppaction://hlinksldjump"/>
            <a:extLst>
              <a:ext uri="{FF2B5EF4-FFF2-40B4-BE49-F238E27FC236}">
                <a16:creationId xmlns:a16="http://schemas.microsoft.com/office/drawing/2014/main" id="{34D5D459-B506-4282-A3A3-5B7D762C8357}"/>
              </a:ext>
            </a:extLst>
          </p:cNvPr>
          <p:cNvSpPr txBox="1"/>
          <p:nvPr/>
        </p:nvSpPr>
        <p:spPr>
          <a:xfrm>
            <a:off x="8206918" y="1011742"/>
            <a:ext cx="830917" cy="13164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Professionnel</a:t>
            </a:r>
          </a:p>
        </p:txBody>
      </p:sp>
      <p:sp>
        <p:nvSpPr>
          <p:cNvPr id="282" name="ZoneTexte 281">
            <a:hlinkClick r:id="rId46" action="ppaction://hlinksldjump"/>
            <a:extLst>
              <a:ext uri="{FF2B5EF4-FFF2-40B4-BE49-F238E27FC236}">
                <a16:creationId xmlns:a16="http://schemas.microsoft.com/office/drawing/2014/main" id="{EBE88E08-220F-46F8-8CDB-2069CB9F038B}"/>
              </a:ext>
            </a:extLst>
          </p:cNvPr>
          <p:cNvSpPr txBox="1"/>
          <p:nvPr/>
        </p:nvSpPr>
        <p:spPr>
          <a:xfrm>
            <a:off x="8273927" y="1189017"/>
            <a:ext cx="696898"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IdNat_PS</a:t>
            </a:r>
          </a:p>
        </p:txBody>
      </p:sp>
      <p:sp>
        <p:nvSpPr>
          <p:cNvPr id="283" name="ZoneTexte 282">
            <a:hlinkClick r:id="rId46" action="ppaction://hlinksldjump"/>
            <a:extLst>
              <a:ext uri="{FF2B5EF4-FFF2-40B4-BE49-F238E27FC236}">
                <a16:creationId xmlns:a16="http://schemas.microsoft.com/office/drawing/2014/main" id="{ABD356B9-A884-4153-A0C1-A67A50FCA6A1}"/>
              </a:ext>
            </a:extLst>
          </p:cNvPr>
          <p:cNvSpPr txBox="1"/>
          <p:nvPr/>
        </p:nvSpPr>
        <p:spPr>
          <a:xfrm>
            <a:off x="8273927" y="1315285"/>
            <a:ext cx="696898" cy="87436"/>
          </a:xfrm>
          <a:prstGeom prst="rect">
            <a:avLst/>
          </a:prstGeom>
          <a:solidFill>
            <a:srgbClr val="0074BA"/>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solidFill>
                  <a:schemeClr val="bg1"/>
                </a:solidFill>
              </a:rPr>
              <a:t>BAL MSS</a:t>
            </a:r>
          </a:p>
        </p:txBody>
      </p:sp>
      <p:grpSp>
        <p:nvGrpSpPr>
          <p:cNvPr id="286" name="Groupe 285">
            <a:extLst>
              <a:ext uri="{FF2B5EF4-FFF2-40B4-BE49-F238E27FC236}">
                <a16:creationId xmlns:a16="http://schemas.microsoft.com/office/drawing/2014/main" id="{7D5241D2-842A-4F03-8F16-47DBAC9D74D5}"/>
              </a:ext>
            </a:extLst>
          </p:cNvPr>
          <p:cNvGrpSpPr/>
          <p:nvPr/>
        </p:nvGrpSpPr>
        <p:grpSpPr>
          <a:xfrm>
            <a:off x="8202036" y="1761479"/>
            <a:ext cx="855549" cy="284551"/>
            <a:chOff x="7581286" y="5709562"/>
            <a:chExt cx="1152000" cy="445200"/>
          </a:xfrm>
        </p:grpSpPr>
        <p:grpSp>
          <p:nvGrpSpPr>
            <p:cNvPr id="287" name="Groupe 286">
              <a:extLst>
                <a:ext uri="{FF2B5EF4-FFF2-40B4-BE49-F238E27FC236}">
                  <a16:creationId xmlns:a16="http://schemas.microsoft.com/office/drawing/2014/main" id="{C042C50C-24D7-46D4-A4C5-7AB03FB84169}"/>
                </a:ext>
              </a:extLst>
            </p:cNvPr>
            <p:cNvGrpSpPr/>
            <p:nvPr/>
          </p:nvGrpSpPr>
          <p:grpSpPr>
            <a:xfrm>
              <a:off x="7581286" y="5709562"/>
              <a:ext cx="1152000" cy="445200"/>
              <a:chOff x="8254408" y="5609157"/>
              <a:chExt cx="1116000" cy="445200"/>
            </a:xfrm>
          </p:grpSpPr>
          <p:sp>
            <p:nvSpPr>
              <p:cNvPr id="289" name="ZoneTexte 288">
                <a:extLst>
                  <a:ext uri="{FF2B5EF4-FFF2-40B4-BE49-F238E27FC236}">
                    <a16:creationId xmlns:a16="http://schemas.microsoft.com/office/drawing/2014/main" id="{3E487132-DB77-441B-99C0-94F117312367}"/>
                  </a:ext>
                </a:extLst>
              </p:cNvPr>
              <p:cNvSpPr txBox="1"/>
              <p:nvPr/>
            </p:nvSpPr>
            <p:spPr>
              <a:xfrm>
                <a:off x="8254408" y="5815117"/>
                <a:ext cx="1116000" cy="23924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90" name="ZoneTexte 289">
                <a:hlinkClick r:id="rId44" action="ppaction://hlinksldjump"/>
                <a:extLst>
                  <a:ext uri="{FF2B5EF4-FFF2-40B4-BE49-F238E27FC236}">
                    <a16:creationId xmlns:a16="http://schemas.microsoft.com/office/drawing/2014/main" id="{E38C54CC-52AC-4F32-AAC0-49DED00D6ABF}"/>
                  </a:ext>
                </a:extLst>
              </p:cNvPr>
              <p:cNvSpPr txBox="1"/>
              <p:nvPr/>
            </p:nvSpPr>
            <p:spPr>
              <a:xfrm>
                <a:off x="8254408" y="5609157"/>
                <a:ext cx="1116000" cy="205959"/>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Personne physique</a:t>
                </a:r>
              </a:p>
            </p:txBody>
          </p:sp>
        </p:grpSp>
        <p:sp>
          <p:nvSpPr>
            <p:cNvPr id="288" name="ZoneTexte 287">
              <a:hlinkClick r:id="rId46" action="ppaction://hlinksldjump"/>
              <a:extLst>
                <a:ext uri="{FF2B5EF4-FFF2-40B4-BE49-F238E27FC236}">
                  <a16:creationId xmlns:a16="http://schemas.microsoft.com/office/drawing/2014/main" id="{6CDBFD28-32D2-4F40-9A03-CC90D77EEBF5}"/>
                </a:ext>
              </a:extLst>
            </p:cNvPr>
            <p:cNvSpPr txBox="1"/>
            <p:nvPr/>
          </p:nvSpPr>
          <p:spPr>
            <a:xfrm>
              <a:off x="7645000" y="5969993"/>
              <a:ext cx="1008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a:t>
              </a:r>
            </a:p>
          </p:txBody>
        </p:sp>
      </p:grpSp>
      <p:sp>
        <p:nvSpPr>
          <p:cNvPr id="302" name="Rectangle 301">
            <a:extLst>
              <a:ext uri="{FF2B5EF4-FFF2-40B4-BE49-F238E27FC236}">
                <a16:creationId xmlns:a16="http://schemas.microsoft.com/office/drawing/2014/main" id="{178A1E41-3768-4370-9865-205D98BDECE5}"/>
              </a:ext>
            </a:extLst>
          </p:cNvPr>
          <p:cNvSpPr/>
          <p:nvPr/>
        </p:nvSpPr>
        <p:spPr>
          <a:xfrm>
            <a:off x="5542146" y="819594"/>
            <a:ext cx="3601854" cy="1256652"/>
          </a:xfrm>
          <a:prstGeom prst="rect">
            <a:avLst/>
          </a:prstGeom>
          <a:noFill/>
          <a:ln w="28575">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cxnSp>
        <p:nvCxnSpPr>
          <p:cNvPr id="203" name="Connecteur droit 202">
            <a:extLst>
              <a:ext uri="{FF2B5EF4-FFF2-40B4-BE49-F238E27FC236}">
                <a16:creationId xmlns:a16="http://schemas.microsoft.com/office/drawing/2014/main" id="{77778CF5-289B-4C17-8829-7F682A81C9D2}"/>
              </a:ext>
            </a:extLst>
          </p:cNvPr>
          <p:cNvCxnSpPr>
            <a:cxnSpLocks/>
          </p:cNvCxnSpPr>
          <p:nvPr/>
        </p:nvCxnSpPr>
        <p:spPr>
          <a:xfrm>
            <a:off x="5536295" y="3073853"/>
            <a:ext cx="1" cy="49470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30" name="ZoneTexte 229">
            <a:hlinkClick r:id="rId47" action="ppaction://hlinksldjump"/>
            <a:extLst>
              <a:ext uri="{FF2B5EF4-FFF2-40B4-BE49-F238E27FC236}">
                <a16:creationId xmlns:a16="http://schemas.microsoft.com/office/drawing/2014/main" id="{9B634FEC-A622-4B5B-B96B-468E5300081E}"/>
              </a:ext>
            </a:extLst>
          </p:cNvPr>
          <p:cNvSpPr txBox="1"/>
          <p:nvPr/>
        </p:nvSpPr>
        <p:spPr>
          <a:xfrm>
            <a:off x="7116603" y="1705684"/>
            <a:ext cx="855549" cy="115048"/>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t>Savoir Faire</a:t>
            </a:r>
          </a:p>
        </p:txBody>
      </p:sp>
      <p:sp>
        <p:nvSpPr>
          <p:cNvPr id="234" name="ZoneTexte 233">
            <a:extLst>
              <a:ext uri="{FF2B5EF4-FFF2-40B4-BE49-F238E27FC236}">
                <a16:creationId xmlns:a16="http://schemas.microsoft.com/office/drawing/2014/main" id="{3E487132-DB77-441B-99C0-94F117312367}"/>
              </a:ext>
            </a:extLst>
          </p:cNvPr>
          <p:cNvSpPr txBox="1"/>
          <p:nvPr/>
        </p:nvSpPr>
        <p:spPr>
          <a:xfrm>
            <a:off x="7116603" y="1823997"/>
            <a:ext cx="855549" cy="220745"/>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43" name="ZoneTexte 242">
            <a:hlinkClick r:id="rId48" action="ppaction://hlinksldjump"/>
            <a:extLst>
              <a:ext uri="{FF2B5EF4-FFF2-40B4-BE49-F238E27FC236}">
                <a16:creationId xmlns:a16="http://schemas.microsoft.com/office/drawing/2014/main" id="{6CDBFD28-32D2-4F40-9A03-CC90D77EEBF5}"/>
              </a:ext>
            </a:extLst>
          </p:cNvPr>
          <p:cNvSpPr txBox="1"/>
          <p:nvPr/>
        </p:nvSpPr>
        <p:spPr>
          <a:xfrm>
            <a:off x="7163921" y="1836042"/>
            <a:ext cx="748606" cy="87436"/>
          </a:xfrm>
          <a:prstGeom prst="rect">
            <a:avLst/>
          </a:prstGeom>
          <a:noFill/>
          <a:ln w="6350">
            <a:solidFill>
              <a:srgbClr val="0077B6"/>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dirty="0">
                <a:solidFill>
                  <a:schemeClr val="tx1"/>
                </a:solidFill>
              </a:rPr>
              <a:t>Attributs (1)…</a:t>
            </a:r>
          </a:p>
        </p:txBody>
      </p:sp>
      <p:sp>
        <p:nvSpPr>
          <p:cNvPr id="247" name="ZoneTexte 246">
            <a:hlinkClick r:id="rId43" action="ppaction://hlinksldjump"/>
            <a:extLst>
              <a:ext uri="{FF2B5EF4-FFF2-40B4-BE49-F238E27FC236}">
                <a16:creationId xmlns:a16="http://schemas.microsoft.com/office/drawing/2014/main" id="{37C33E09-3600-47C4-9FAD-4881D3A52EF0}"/>
              </a:ext>
            </a:extLst>
          </p:cNvPr>
          <p:cNvSpPr txBox="1"/>
          <p:nvPr/>
        </p:nvSpPr>
        <p:spPr>
          <a:xfrm>
            <a:off x="5702006" y="1936099"/>
            <a:ext cx="1072151" cy="87436"/>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675" kern="0">
                <a:solidFill>
                  <a:schemeClr val="bg1"/>
                </a:solidFill>
              </a:defRPr>
            </a:lvl1pPr>
          </a:lstStyle>
          <a:p>
            <a:r>
              <a:rPr lang="fr-FR"/>
              <a:t>Visite à domicile</a:t>
            </a:r>
          </a:p>
        </p:txBody>
      </p:sp>
      <p:sp>
        <p:nvSpPr>
          <p:cNvPr id="241" name="Rectangle : coins arrondis 240">
            <a:extLst>
              <a:ext uri="{FF2B5EF4-FFF2-40B4-BE49-F238E27FC236}">
                <a16:creationId xmlns:a16="http://schemas.microsoft.com/office/drawing/2014/main" id="{129CD1CB-489A-4731-B4C9-F872D1E2F8EA}"/>
              </a:ext>
            </a:extLst>
          </p:cNvPr>
          <p:cNvSpPr/>
          <p:nvPr/>
        </p:nvSpPr>
        <p:spPr>
          <a:xfrm>
            <a:off x="1102389" y="555526"/>
            <a:ext cx="1093347" cy="260801"/>
          </a:xfrm>
          <a:prstGeom prst="round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a:solidFill>
                  <a:srgbClr val="00B4D8"/>
                </a:solidFill>
              </a:rPr>
              <a:t>STRUCTURE</a:t>
            </a:r>
            <a:endParaRPr lang="fr-FR" sz="1000" b="1">
              <a:solidFill>
                <a:srgbClr val="00B4D8"/>
              </a:solidFill>
              <a:cs typeface="Arial"/>
            </a:endParaRPr>
          </a:p>
        </p:txBody>
      </p:sp>
      <p:sp>
        <p:nvSpPr>
          <p:cNvPr id="245" name="Rectangle : coins arrondis 244">
            <a:extLst>
              <a:ext uri="{FF2B5EF4-FFF2-40B4-BE49-F238E27FC236}">
                <a16:creationId xmlns:a16="http://schemas.microsoft.com/office/drawing/2014/main" id="{B378860C-1D22-4FC0-8B3F-78E2A57A28EB}"/>
              </a:ext>
            </a:extLst>
          </p:cNvPr>
          <p:cNvSpPr/>
          <p:nvPr/>
        </p:nvSpPr>
        <p:spPr>
          <a:xfrm>
            <a:off x="3965550" y="565722"/>
            <a:ext cx="1352490" cy="260801"/>
          </a:xfrm>
          <a:prstGeom prst="round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a:solidFill>
                  <a:srgbClr val="90E0EF"/>
                </a:solidFill>
              </a:rPr>
              <a:t>ORGANISATION</a:t>
            </a:r>
            <a:endParaRPr lang="fr-FR" sz="1000" b="1">
              <a:solidFill>
                <a:srgbClr val="90E0EF"/>
              </a:solidFill>
              <a:cs typeface="Arial"/>
            </a:endParaRPr>
          </a:p>
        </p:txBody>
      </p:sp>
      <p:sp>
        <p:nvSpPr>
          <p:cNvPr id="246" name="Rectangle : coins arrondis 245">
            <a:extLst>
              <a:ext uri="{FF2B5EF4-FFF2-40B4-BE49-F238E27FC236}">
                <a16:creationId xmlns:a16="http://schemas.microsoft.com/office/drawing/2014/main" id="{BBEDE428-4765-42CD-A0CF-5155102C3702}"/>
              </a:ext>
            </a:extLst>
          </p:cNvPr>
          <p:cNvSpPr/>
          <p:nvPr/>
        </p:nvSpPr>
        <p:spPr>
          <a:xfrm>
            <a:off x="6660232" y="544767"/>
            <a:ext cx="1421030" cy="260801"/>
          </a:xfrm>
          <a:prstGeom prst="round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a:solidFill>
                  <a:srgbClr val="98D2E7"/>
                </a:solidFill>
              </a:rPr>
              <a:t>PROFESSIONNEL</a:t>
            </a:r>
            <a:endParaRPr lang="fr-FR" sz="1000" b="1">
              <a:solidFill>
                <a:srgbClr val="98D2E7"/>
              </a:solidFill>
              <a:cs typeface="Arial"/>
            </a:endParaRPr>
          </a:p>
        </p:txBody>
      </p:sp>
      <p:grpSp>
        <p:nvGrpSpPr>
          <p:cNvPr id="3" name="Groupe 2">
            <a:extLst>
              <a:ext uri="{FF2B5EF4-FFF2-40B4-BE49-F238E27FC236}">
                <a16:creationId xmlns:a16="http://schemas.microsoft.com/office/drawing/2014/main" id="{CB1CA9BE-C583-4970-9B6C-812C1B3FF6B5}"/>
              </a:ext>
            </a:extLst>
          </p:cNvPr>
          <p:cNvGrpSpPr/>
          <p:nvPr/>
        </p:nvGrpSpPr>
        <p:grpSpPr>
          <a:xfrm>
            <a:off x="3639088" y="833895"/>
            <a:ext cx="4691303" cy="4246023"/>
            <a:chOff x="3639088" y="833895"/>
            <a:chExt cx="4691303" cy="4246023"/>
          </a:xfrm>
        </p:grpSpPr>
        <p:sp>
          <p:nvSpPr>
            <p:cNvPr id="202" name="Rectangle : coins arrondis 201">
              <a:extLst>
                <a:ext uri="{FF2B5EF4-FFF2-40B4-BE49-F238E27FC236}">
                  <a16:creationId xmlns:a16="http://schemas.microsoft.com/office/drawing/2014/main" id="{C3BA6C40-C648-43F4-B632-7EB3A841FC61}"/>
                </a:ext>
              </a:extLst>
            </p:cNvPr>
            <p:cNvSpPr/>
            <p:nvPr/>
          </p:nvSpPr>
          <p:spPr>
            <a:xfrm>
              <a:off x="3639088" y="833895"/>
              <a:ext cx="1880648" cy="4246023"/>
            </a:xfrm>
            <a:prstGeom prst="roundRect">
              <a:avLst>
                <a:gd name="adj" fmla="val 3074"/>
              </a:avLst>
            </a:prstGeom>
            <a:noFill/>
            <a:ln w="19050">
              <a:solidFill>
                <a:srgbClr val="90E0EF"/>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endParaRPr lang="fr-FR" sz="1200" b="1"/>
            </a:p>
          </p:txBody>
        </p:sp>
        <p:sp>
          <p:nvSpPr>
            <p:cNvPr id="239" name="Rectangle : coins arrondis 238">
              <a:extLst>
                <a:ext uri="{FF2B5EF4-FFF2-40B4-BE49-F238E27FC236}">
                  <a16:creationId xmlns:a16="http://schemas.microsoft.com/office/drawing/2014/main" id="{D3AA2363-0731-47EE-AFC0-2BD3BE7AFEB2}"/>
                </a:ext>
              </a:extLst>
            </p:cNvPr>
            <p:cNvSpPr/>
            <p:nvPr/>
          </p:nvSpPr>
          <p:spPr>
            <a:xfrm>
              <a:off x="3639089" y="2260591"/>
              <a:ext cx="4691302" cy="2816520"/>
            </a:xfrm>
            <a:prstGeom prst="roundRect">
              <a:avLst>
                <a:gd name="adj" fmla="val 3074"/>
              </a:avLst>
            </a:prstGeom>
            <a:noFill/>
            <a:ln w="19050">
              <a:solidFill>
                <a:srgbClr val="90E0EF"/>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endParaRPr lang="fr-FR" sz="1200" b="1"/>
            </a:p>
          </p:txBody>
        </p:sp>
        <p:cxnSp>
          <p:nvCxnSpPr>
            <p:cNvPr id="13" name="Connecteur droit 12">
              <a:extLst>
                <a:ext uri="{FF2B5EF4-FFF2-40B4-BE49-F238E27FC236}">
                  <a16:creationId xmlns:a16="http://schemas.microsoft.com/office/drawing/2014/main" id="{2BA897FA-3EE7-4C2D-93B7-E02144C9B398}"/>
                </a:ext>
              </a:extLst>
            </p:cNvPr>
            <p:cNvCxnSpPr>
              <a:cxnSpLocks/>
            </p:cNvCxnSpPr>
            <p:nvPr/>
          </p:nvCxnSpPr>
          <p:spPr>
            <a:xfrm flipH="1">
              <a:off x="3649580" y="2297658"/>
              <a:ext cx="1858524" cy="0"/>
            </a:xfrm>
            <a:prstGeom prst="line">
              <a:avLst/>
            </a:prstGeom>
            <a:ln w="1143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8" name="Connecteur droit 247">
            <a:extLst>
              <a:ext uri="{FF2B5EF4-FFF2-40B4-BE49-F238E27FC236}">
                <a16:creationId xmlns:a16="http://schemas.microsoft.com/office/drawing/2014/main" id="{FFD88E52-1952-4811-A427-1619885EA43B}"/>
              </a:ext>
            </a:extLst>
          </p:cNvPr>
          <p:cNvCxnSpPr>
            <a:cxnSpLocks/>
          </p:cNvCxnSpPr>
          <p:nvPr/>
        </p:nvCxnSpPr>
        <p:spPr>
          <a:xfrm>
            <a:off x="5508104" y="2274910"/>
            <a:ext cx="43059" cy="2793600"/>
          </a:xfrm>
          <a:prstGeom prst="line">
            <a:avLst/>
          </a:prstGeom>
          <a:ln w="1143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5" name="Connecteur droit avec flèche 254">
            <a:extLst>
              <a:ext uri="{FF2B5EF4-FFF2-40B4-BE49-F238E27FC236}">
                <a16:creationId xmlns:a16="http://schemas.microsoft.com/office/drawing/2014/main" id="{3996F635-0066-4F35-A47A-0095C2E2D40B}"/>
              </a:ext>
            </a:extLst>
          </p:cNvPr>
          <p:cNvCxnSpPr>
            <a:cxnSpLocks/>
          </p:cNvCxnSpPr>
          <p:nvPr/>
        </p:nvCxnSpPr>
        <p:spPr>
          <a:xfrm>
            <a:off x="1405224" y="1535201"/>
            <a:ext cx="332236" cy="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56" name="Connecteur droit avec flèche 255">
            <a:extLst>
              <a:ext uri="{FF2B5EF4-FFF2-40B4-BE49-F238E27FC236}">
                <a16:creationId xmlns:a16="http://schemas.microsoft.com/office/drawing/2014/main" id="{4D8F6894-E321-40A0-A30C-097CA60C0322}"/>
              </a:ext>
            </a:extLst>
          </p:cNvPr>
          <p:cNvCxnSpPr>
            <a:cxnSpLocks/>
          </p:cNvCxnSpPr>
          <p:nvPr/>
        </p:nvCxnSpPr>
        <p:spPr>
          <a:xfrm>
            <a:off x="3367966" y="1490408"/>
            <a:ext cx="332236" cy="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57" name="Connecteur droit avec flèche 256">
            <a:extLst>
              <a:ext uri="{FF2B5EF4-FFF2-40B4-BE49-F238E27FC236}">
                <a16:creationId xmlns:a16="http://schemas.microsoft.com/office/drawing/2014/main" id="{37D940A3-CC20-4F21-B0F1-6853220FCEEB}"/>
              </a:ext>
            </a:extLst>
          </p:cNvPr>
          <p:cNvCxnSpPr>
            <a:cxnSpLocks/>
          </p:cNvCxnSpPr>
          <p:nvPr/>
        </p:nvCxnSpPr>
        <p:spPr>
          <a:xfrm flipV="1">
            <a:off x="3859826" y="1958225"/>
            <a:ext cx="0" cy="40316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sp>
        <p:nvSpPr>
          <p:cNvPr id="148" name="ZoneTexte 147">
            <a:hlinkClick r:id="rId40" action="ppaction://hlinksldjump"/>
            <a:extLst>
              <a:ext uri="{FF2B5EF4-FFF2-40B4-BE49-F238E27FC236}">
                <a16:creationId xmlns:a16="http://schemas.microsoft.com/office/drawing/2014/main" id="{7044493A-009C-4332-B8E3-EFAD84B4F5F0}"/>
              </a:ext>
            </a:extLst>
          </p:cNvPr>
          <p:cNvSpPr txBox="1"/>
          <p:nvPr/>
        </p:nvSpPr>
        <p:spPr>
          <a:xfrm>
            <a:off x="3697512" y="2367579"/>
            <a:ext cx="268038" cy="149924"/>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Pôle </a:t>
            </a:r>
          </a:p>
        </p:txBody>
      </p:sp>
      <p:cxnSp>
        <p:nvCxnSpPr>
          <p:cNvPr id="258" name="Connecteur droit avec flèche 257">
            <a:extLst>
              <a:ext uri="{FF2B5EF4-FFF2-40B4-BE49-F238E27FC236}">
                <a16:creationId xmlns:a16="http://schemas.microsoft.com/office/drawing/2014/main" id="{F7B84BEB-1136-4E27-8B03-DC159EFAD4FE}"/>
              </a:ext>
            </a:extLst>
          </p:cNvPr>
          <p:cNvCxnSpPr>
            <a:cxnSpLocks/>
          </p:cNvCxnSpPr>
          <p:nvPr/>
        </p:nvCxnSpPr>
        <p:spPr>
          <a:xfrm flipV="1">
            <a:off x="4255657" y="1958225"/>
            <a:ext cx="0" cy="757543"/>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Connecteur droit avec flèche 260">
            <a:extLst>
              <a:ext uri="{FF2B5EF4-FFF2-40B4-BE49-F238E27FC236}">
                <a16:creationId xmlns:a16="http://schemas.microsoft.com/office/drawing/2014/main" id="{6475AA23-953E-40F4-B4FC-1F18EE6F2970}"/>
              </a:ext>
            </a:extLst>
          </p:cNvPr>
          <p:cNvCxnSpPr>
            <a:cxnSpLocks/>
          </p:cNvCxnSpPr>
          <p:nvPr/>
        </p:nvCxnSpPr>
        <p:spPr>
          <a:xfrm flipV="1">
            <a:off x="4572000" y="1958225"/>
            <a:ext cx="0" cy="104483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2" name="Connecteur droit avec flèche 261">
            <a:extLst>
              <a:ext uri="{FF2B5EF4-FFF2-40B4-BE49-F238E27FC236}">
                <a16:creationId xmlns:a16="http://schemas.microsoft.com/office/drawing/2014/main" id="{2A567142-F447-4A65-88C7-51AFE6489059}"/>
              </a:ext>
            </a:extLst>
          </p:cNvPr>
          <p:cNvCxnSpPr>
            <a:cxnSpLocks/>
          </p:cNvCxnSpPr>
          <p:nvPr/>
        </p:nvCxnSpPr>
        <p:spPr>
          <a:xfrm flipV="1">
            <a:off x="4860263" y="1958225"/>
            <a:ext cx="0" cy="1368538"/>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eur : en angle 48">
            <a:extLst>
              <a:ext uri="{FF2B5EF4-FFF2-40B4-BE49-F238E27FC236}">
                <a16:creationId xmlns:a16="http://schemas.microsoft.com/office/drawing/2014/main" id="{092EDEAA-ACCB-4F58-BF1E-67F747FA2C40}"/>
              </a:ext>
            </a:extLst>
          </p:cNvPr>
          <p:cNvCxnSpPr>
            <a:cxnSpLocks/>
            <a:endCxn id="205" idx="1"/>
          </p:cNvCxnSpPr>
          <p:nvPr/>
        </p:nvCxnSpPr>
        <p:spPr>
          <a:xfrm rot="5400000" flipH="1" flipV="1">
            <a:off x="4449549" y="2184151"/>
            <a:ext cx="1828961" cy="562008"/>
          </a:xfrm>
          <a:prstGeom prst="bentConnector2">
            <a:avLst/>
          </a:prstGeom>
          <a:ln w="28575">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3" name="Connecteur : en angle 262">
            <a:extLst>
              <a:ext uri="{FF2B5EF4-FFF2-40B4-BE49-F238E27FC236}">
                <a16:creationId xmlns:a16="http://schemas.microsoft.com/office/drawing/2014/main" id="{70F33D34-2B6B-441A-8237-F181795A9657}"/>
              </a:ext>
            </a:extLst>
          </p:cNvPr>
          <p:cNvCxnSpPr>
            <a:cxnSpLocks/>
            <a:stCxn id="142" idx="3"/>
            <a:endCxn id="225" idx="1"/>
          </p:cNvCxnSpPr>
          <p:nvPr/>
        </p:nvCxnSpPr>
        <p:spPr>
          <a:xfrm flipV="1">
            <a:off x="5269394" y="2860025"/>
            <a:ext cx="364532" cy="546866"/>
          </a:xfrm>
          <a:prstGeom prst="bentConnector3">
            <a:avLst>
              <a:gd name="adj1" fmla="val 50000"/>
            </a:avLst>
          </a:prstGeom>
          <a:ln w="28575">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Connecteur : en angle 263">
            <a:extLst>
              <a:ext uri="{FF2B5EF4-FFF2-40B4-BE49-F238E27FC236}">
                <a16:creationId xmlns:a16="http://schemas.microsoft.com/office/drawing/2014/main" id="{407DCCFC-4FE6-4494-889E-DA142F87D56A}"/>
              </a:ext>
            </a:extLst>
          </p:cNvPr>
          <p:cNvCxnSpPr>
            <a:cxnSpLocks/>
            <a:endCxn id="236" idx="1"/>
          </p:cNvCxnSpPr>
          <p:nvPr/>
        </p:nvCxnSpPr>
        <p:spPr>
          <a:xfrm flipV="1">
            <a:off x="5272289" y="3108189"/>
            <a:ext cx="1918490" cy="429730"/>
          </a:xfrm>
          <a:prstGeom prst="bentConnector3">
            <a:avLst>
              <a:gd name="adj1" fmla="val 14668"/>
            </a:avLst>
          </a:prstGeom>
          <a:ln w="28575">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6" name="Connecteur droit avec flèche 265">
            <a:extLst>
              <a:ext uri="{FF2B5EF4-FFF2-40B4-BE49-F238E27FC236}">
                <a16:creationId xmlns:a16="http://schemas.microsoft.com/office/drawing/2014/main" id="{6859911D-8959-4D8E-A0C3-BA5F3C76FF5D}"/>
              </a:ext>
            </a:extLst>
          </p:cNvPr>
          <p:cNvCxnSpPr>
            <a:cxnSpLocks/>
          </p:cNvCxnSpPr>
          <p:nvPr/>
        </p:nvCxnSpPr>
        <p:spPr>
          <a:xfrm flipV="1">
            <a:off x="5268907" y="3630893"/>
            <a:ext cx="363975" cy="1"/>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7" name="Connecteur droit avec flèche 266">
            <a:extLst>
              <a:ext uri="{FF2B5EF4-FFF2-40B4-BE49-F238E27FC236}">
                <a16:creationId xmlns:a16="http://schemas.microsoft.com/office/drawing/2014/main" id="{9D2D1A39-CB23-4374-AC3D-C0A36EC0399F}"/>
              </a:ext>
            </a:extLst>
          </p:cNvPr>
          <p:cNvCxnSpPr>
            <a:cxnSpLocks/>
          </p:cNvCxnSpPr>
          <p:nvPr/>
        </p:nvCxnSpPr>
        <p:spPr>
          <a:xfrm flipV="1">
            <a:off x="5268905" y="3787530"/>
            <a:ext cx="1944000" cy="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Connecteur droit avec flèche 267">
            <a:extLst>
              <a:ext uri="{FF2B5EF4-FFF2-40B4-BE49-F238E27FC236}">
                <a16:creationId xmlns:a16="http://schemas.microsoft.com/office/drawing/2014/main" id="{4E12D668-DF62-4E95-A594-657F6EF90DDE}"/>
              </a:ext>
            </a:extLst>
          </p:cNvPr>
          <p:cNvCxnSpPr>
            <a:cxnSpLocks/>
          </p:cNvCxnSpPr>
          <p:nvPr/>
        </p:nvCxnSpPr>
        <p:spPr>
          <a:xfrm flipV="1">
            <a:off x="5277382" y="4074933"/>
            <a:ext cx="363975" cy="1"/>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72" name="Connecteur droit avec flèche 271">
            <a:extLst>
              <a:ext uri="{FF2B5EF4-FFF2-40B4-BE49-F238E27FC236}">
                <a16:creationId xmlns:a16="http://schemas.microsoft.com/office/drawing/2014/main" id="{7E7C97CB-BD57-4A91-B10C-FAA4F551C808}"/>
              </a:ext>
            </a:extLst>
          </p:cNvPr>
          <p:cNvCxnSpPr>
            <a:cxnSpLocks/>
          </p:cNvCxnSpPr>
          <p:nvPr/>
        </p:nvCxnSpPr>
        <p:spPr>
          <a:xfrm flipV="1">
            <a:off x="5264156" y="4499291"/>
            <a:ext cx="363975" cy="1"/>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73" name="Connecteur : en angle 272">
            <a:extLst>
              <a:ext uri="{FF2B5EF4-FFF2-40B4-BE49-F238E27FC236}">
                <a16:creationId xmlns:a16="http://schemas.microsoft.com/office/drawing/2014/main" id="{67565AEA-1635-4B3B-BAC9-3892DBB7368E}"/>
              </a:ext>
            </a:extLst>
          </p:cNvPr>
          <p:cNvCxnSpPr>
            <a:cxnSpLocks/>
          </p:cNvCxnSpPr>
          <p:nvPr/>
        </p:nvCxnSpPr>
        <p:spPr>
          <a:xfrm flipV="1">
            <a:off x="5278400" y="4478853"/>
            <a:ext cx="1918490" cy="429730"/>
          </a:xfrm>
          <a:prstGeom prst="bentConnector3">
            <a:avLst>
              <a:gd name="adj1" fmla="val 82634"/>
            </a:avLst>
          </a:prstGeom>
          <a:ln w="28575">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74" name="Connecteur droit avec flèche 273">
            <a:extLst>
              <a:ext uri="{FF2B5EF4-FFF2-40B4-BE49-F238E27FC236}">
                <a16:creationId xmlns:a16="http://schemas.microsoft.com/office/drawing/2014/main" id="{71DA8F13-AAD2-4C7A-9769-25B6634E6123}"/>
              </a:ext>
            </a:extLst>
          </p:cNvPr>
          <p:cNvCxnSpPr>
            <a:cxnSpLocks/>
          </p:cNvCxnSpPr>
          <p:nvPr/>
        </p:nvCxnSpPr>
        <p:spPr>
          <a:xfrm>
            <a:off x="6824029" y="1386175"/>
            <a:ext cx="184805" cy="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76" name="Connecteur droit avec flèche 275">
            <a:extLst>
              <a:ext uri="{FF2B5EF4-FFF2-40B4-BE49-F238E27FC236}">
                <a16:creationId xmlns:a16="http://schemas.microsoft.com/office/drawing/2014/main" id="{77931F4A-A7E9-4671-BDED-123E2282E22E}"/>
              </a:ext>
            </a:extLst>
          </p:cNvPr>
          <p:cNvCxnSpPr>
            <a:cxnSpLocks/>
          </p:cNvCxnSpPr>
          <p:nvPr/>
        </p:nvCxnSpPr>
        <p:spPr>
          <a:xfrm>
            <a:off x="8072395" y="1270522"/>
            <a:ext cx="184805" cy="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277" name="Connecteur droit avec flèche 276">
            <a:extLst>
              <a:ext uri="{FF2B5EF4-FFF2-40B4-BE49-F238E27FC236}">
                <a16:creationId xmlns:a16="http://schemas.microsoft.com/office/drawing/2014/main" id="{1E7A6815-68AD-463F-9F66-38118E3E46C9}"/>
              </a:ext>
            </a:extLst>
          </p:cNvPr>
          <p:cNvCxnSpPr>
            <a:cxnSpLocks/>
            <a:stCxn id="275" idx="2"/>
            <a:endCxn id="290" idx="0"/>
          </p:cNvCxnSpPr>
          <p:nvPr/>
        </p:nvCxnSpPr>
        <p:spPr>
          <a:xfrm>
            <a:off x="8622377" y="1447506"/>
            <a:ext cx="7434" cy="313973"/>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309" name="Connecteur droit avec flèche 308">
            <a:extLst>
              <a:ext uri="{FF2B5EF4-FFF2-40B4-BE49-F238E27FC236}">
                <a16:creationId xmlns:a16="http://schemas.microsoft.com/office/drawing/2014/main" id="{98AB4DFD-985E-484D-88D7-C48DDDF1EDE5}"/>
              </a:ext>
            </a:extLst>
          </p:cNvPr>
          <p:cNvCxnSpPr>
            <a:cxnSpLocks/>
            <a:stCxn id="223" idx="2"/>
            <a:endCxn id="230" idx="0"/>
          </p:cNvCxnSpPr>
          <p:nvPr/>
        </p:nvCxnSpPr>
        <p:spPr>
          <a:xfrm>
            <a:off x="7538071" y="1574849"/>
            <a:ext cx="6307" cy="130835"/>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grpSp>
        <p:nvGrpSpPr>
          <p:cNvPr id="310" name="Groupe 309">
            <a:extLst>
              <a:ext uri="{FF2B5EF4-FFF2-40B4-BE49-F238E27FC236}">
                <a16:creationId xmlns:a16="http://schemas.microsoft.com/office/drawing/2014/main" id="{9D9C03E1-FC3A-4AD2-91AC-E8127AB78888}"/>
              </a:ext>
            </a:extLst>
          </p:cNvPr>
          <p:cNvGrpSpPr/>
          <p:nvPr/>
        </p:nvGrpSpPr>
        <p:grpSpPr>
          <a:xfrm>
            <a:off x="117379" y="4647874"/>
            <a:ext cx="1669288" cy="200055"/>
            <a:chOff x="172390" y="5150374"/>
            <a:chExt cx="2416346" cy="191005"/>
          </a:xfrm>
        </p:grpSpPr>
        <p:sp>
          <p:nvSpPr>
            <p:cNvPr id="322" name="ZoneTexte 321">
              <a:extLst>
                <a:ext uri="{FF2B5EF4-FFF2-40B4-BE49-F238E27FC236}">
                  <a16:creationId xmlns:a16="http://schemas.microsoft.com/office/drawing/2014/main" id="{9B11AB4A-085B-4146-8FAE-00B2B4778BB4}"/>
                </a:ext>
              </a:extLst>
            </p:cNvPr>
            <p:cNvSpPr txBox="1"/>
            <p:nvPr/>
          </p:nvSpPr>
          <p:spPr>
            <a:xfrm>
              <a:off x="470613" y="5150374"/>
              <a:ext cx="2118123" cy="19100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313" name="Rectangle 312">
              <a:extLst>
                <a:ext uri="{FF2B5EF4-FFF2-40B4-BE49-F238E27FC236}">
                  <a16:creationId xmlns:a16="http://schemas.microsoft.com/office/drawing/2014/main" id="{50E1530F-7D40-4937-BA1E-1F2E37201FCB}"/>
                </a:ext>
              </a:extLst>
            </p:cNvPr>
            <p:cNvSpPr/>
            <p:nvPr/>
          </p:nvSpPr>
          <p:spPr>
            <a:xfrm>
              <a:off x="172390" y="5166109"/>
              <a:ext cx="297993" cy="157008"/>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700" b="0" i="0" u="none" strike="noStrike" kern="0" cap="none" spc="0" normalizeH="0" baseline="0" noProof="0">
                <a:ln>
                  <a:noFill/>
                </a:ln>
                <a:solidFill>
                  <a:srgbClr val="000000"/>
                </a:solidFill>
                <a:effectLst/>
                <a:uLnTx/>
                <a:uFillTx/>
                <a:latin typeface="Arial" charset="0"/>
                <a:ea typeface="Geneva" charset="-128"/>
              </a:endParaRPr>
            </a:p>
          </p:txBody>
        </p:sp>
      </p:grpSp>
      <p:sp>
        <p:nvSpPr>
          <p:cNvPr id="332" name="ZoneTexte 331">
            <a:extLst>
              <a:ext uri="{FF2B5EF4-FFF2-40B4-BE49-F238E27FC236}">
                <a16:creationId xmlns:a16="http://schemas.microsoft.com/office/drawing/2014/main" id="{674A7FF8-7DB2-48DC-9A99-847CAD7E7035}"/>
              </a:ext>
            </a:extLst>
          </p:cNvPr>
          <p:cNvSpPr txBox="1"/>
          <p:nvPr/>
        </p:nvSpPr>
        <p:spPr>
          <a:xfrm>
            <a:off x="330676" y="4893156"/>
            <a:ext cx="1732863"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329" name="Rectangle 328">
            <a:extLst>
              <a:ext uri="{FF2B5EF4-FFF2-40B4-BE49-F238E27FC236}">
                <a16:creationId xmlns:a16="http://schemas.microsoft.com/office/drawing/2014/main" id="{DA11D33B-5EB2-4BF7-87C2-372FD2308F06}"/>
              </a:ext>
            </a:extLst>
          </p:cNvPr>
          <p:cNvSpPr/>
          <p:nvPr/>
        </p:nvSpPr>
        <p:spPr>
          <a:xfrm>
            <a:off x="112602" y="4893317"/>
            <a:ext cx="218074" cy="158363"/>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334" name="Rectangle 333">
            <a:extLst>
              <a:ext uri="{FF2B5EF4-FFF2-40B4-BE49-F238E27FC236}">
                <a16:creationId xmlns:a16="http://schemas.microsoft.com/office/drawing/2014/main" id="{F054A790-5E30-4A47-9AC2-95949FCA24DA}"/>
              </a:ext>
            </a:extLst>
          </p:cNvPr>
          <p:cNvSpPr/>
          <p:nvPr/>
        </p:nvSpPr>
        <p:spPr>
          <a:xfrm>
            <a:off x="1768730" y="4673025"/>
            <a:ext cx="187050" cy="15409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335" name="ZoneTexte 334">
            <a:extLst>
              <a:ext uri="{FF2B5EF4-FFF2-40B4-BE49-F238E27FC236}">
                <a16:creationId xmlns:a16="http://schemas.microsoft.com/office/drawing/2014/main" id="{34425517-D551-49B2-8E4B-B6F2BC586EEE}"/>
              </a:ext>
            </a:extLst>
          </p:cNvPr>
          <p:cNvSpPr txBox="1"/>
          <p:nvPr/>
        </p:nvSpPr>
        <p:spPr>
          <a:xfrm>
            <a:off x="1962313" y="4648367"/>
            <a:ext cx="130976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sp>
        <p:nvSpPr>
          <p:cNvPr id="149" name="ZoneTexte 148">
            <a:hlinkClick r:id="rId40" action="ppaction://hlinksldjump"/>
            <a:extLst>
              <a:ext uri="{FF2B5EF4-FFF2-40B4-BE49-F238E27FC236}">
                <a16:creationId xmlns:a16="http://schemas.microsoft.com/office/drawing/2014/main" id="{D8717A75-D6D8-4E00-9662-C8AE1BDF4168}"/>
              </a:ext>
            </a:extLst>
          </p:cNvPr>
          <p:cNvSpPr txBox="1"/>
          <p:nvPr/>
        </p:nvSpPr>
        <p:spPr>
          <a:xfrm>
            <a:off x="3683920" y="2685942"/>
            <a:ext cx="802464" cy="149257"/>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Structure Interne</a:t>
            </a:r>
          </a:p>
        </p:txBody>
      </p:sp>
      <p:sp>
        <p:nvSpPr>
          <p:cNvPr id="204" name="ZoneTexte 203">
            <a:hlinkClick r:id="rId18" action="ppaction://hlinksldjump"/>
            <a:extLst>
              <a:ext uri="{FF2B5EF4-FFF2-40B4-BE49-F238E27FC236}">
                <a16:creationId xmlns:a16="http://schemas.microsoft.com/office/drawing/2014/main" id="{C1651648-8DDB-4AAA-8AC3-27962C71B451}"/>
              </a:ext>
            </a:extLst>
          </p:cNvPr>
          <p:cNvSpPr txBox="1"/>
          <p:nvPr/>
        </p:nvSpPr>
        <p:spPr>
          <a:xfrm>
            <a:off x="1823948" y="4169642"/>
            <a:ext cx="1467821"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Unité Prix</a:t>
            </a:r>
          </a:p>
        </p:txBody>
      </p:sp>
      <p:sp>
        <p:nvSpPr>
          <p:cNvPr id="220" name="ZoneTexte 219">
            <a:extLst>
              <a:ext uri="{FF2B5EF4-FFF2-40B4-BE49-F238E27FC236}">
                <a16:creationId xmlns:a16="http://schemas.microsoft.com/office/drawing/2014/main" id="{6F835BB4-D84D-42D9-9F9C-37731C455D6D}"/>
              </a:ext>
            </a:extLst>
          </p:cNvPr>
          <p:cNvSpPr txBox="1"/>
          <p:nvPr/>
        </p:nvSpPr>
        <p:spPr>
          <a:xfrm>
            <a:off x="161666" y="2876243"/>
            <a:ext cx="1255479" cy="719231"/>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28" name="ZoneTexte 227">
            <a:hlinkClick r:id="rId49" action="ppaction://hlinksldjump"/>
            <a:extLst>
              <a:ext uri="{FF2B5EF4-FFF2-40B4-BE49-F238E27FC236}">
                <a16:creationId xmlns:a16="http://schemas.microsoft.com/office/drawing/2014/main" id="{45AD5344-4BC4-424D-BACC-ADA6A698C96C}"/>
              </a:ext>
            </a:extLst>
          </p:cNvPr>
          <p:cNvSpPr txBox="1"/>
          <p:nvPr/>
        </p:nvSpPr>
        <p:spPr>
          <a:xfrm>
            <a:off x="161666" y="2748621"/>
            <a:ext cx="1255479" cy="131154"/>
          </a:xfrm>
          <a:prstGeom prst="rect">
            <a:avLst/>
          </a:prstGeom>
          <a:solidFill>
            <a:srgbClr val="FFFFFF"/>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800"/>
            </a:lvl1pPr>
          </a:lstStyle>
          <a:p>
            <a:pPr algn="ctr" defTabSz="685800">
              <a:defRPr/>
            </a:pPr>
            <a:r>
              <a:rPr lang="fr-FR" sz="675" b="1" kern="0" dirty="0">
                <a:solidFill>
                  <a:srgbClr val="000000"/>
                </a:solidFill>
              </a:rPr>
              <a:t>Contact</a:t>
            </a:r>
          </a:p>
        </p:txBody>
      </p:sp>
      <p:sp>
        <p:nvSpPr>
          <p:cNvPr id="235" name="ZoneTexte 234">
            <a:hlinkClick r:id="rId50" action="ppaction://hlinksldjump"/>
            <a:extLst>
              <a:ext uri="{FF2B5EF4-FFF2-40B4-BE49-F238E27FC236}">
                <a16:creationId xmlns:a16="http://schemas.microsoft.com/office/drawing/2014/main" id="{7911972A-5636-4B16-B37C-C671275822E1}"/>
              </a:ext>
            </a:extLst>
          </p:cNvPr>
          <p:cNvSpPr txBox="1"/>
          <p:nvPr/>
        </p:nvSpPr>
        <p:spPr>
          <a:xfrm>
            <a:off x="220458" y="2905796"/>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Nom</a:t>
            </a:r>
          </a:p>
        </p:txBody>
      </p:sp>
      <p:sp>
        <p:nvSpPr>
          <p:cNvPr id="242" name="ZoneTexte 241">
            <a:hlinkClick r:id="rId50" action="ppaction://hlinksldjump"/>
            <a:extLst>
              <a:ext uri="{FF2B5EF4-FFF2-40B4-BE49-F238E27FC236}">
                <a16:creationId xmlns:a16="http://schemas.microsoft.com/office/drawing/2014/main" id="{F513E6E7-376D-4C26-9AFE-750486FAC4D7}"/>
              </a:ext>
            </a:extLst>
          </p:cNvPr>
          <p:cNvSpPr txBox="1"/>
          <p:nvPr/>
        </p:nvSpPr>
        <p:spPr>
          <a:xfrm>
            <a:off x="220299" y="3016366"/>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Fonction</a:t>
            </a:r>
          </a:p>
        </p:txBody>
      </p:sp>
      <p:sp>
        <p:nvSpPr>
          <p:cNvPr id="279" name="ZoneTexte 278">
            <a:hlinkClick r:id="rId50" action="ppaction://hlinksldjump"/>
            <a:extLst>
              <a:ext uri="{FF2B5EF4-FFF2-40B4-BE49-F238E27FC236}">
                <a16:creationId xmlns:a16="http://schemas.microsoft.com/office/drawing/2014/main" id="{863841C6-AF89-4119-AC6C-4D4DB880A6A2}"/>
              </a:ext>
            </a:extLst>
          </p:cNvPr>
          <p:cNvSpPr txBox="1"/>
          <p:nvPr/>
        </p:nvSpPr>
        <p:spPr>
          <a:xfrm>
            <a:off x="220298" y="3352619"/>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dirty="0">
                <a:latin typeface="Arial"/>
                <a:ea typeface="Geneva"/>
                <a:cs typeface="Arial"/>
              </a:rPr>
              <a:t>Niveau de confidentialité</a:t>
            </a:r>
            <a:endParaRPr lang="fr-FR" sz="675" kern="0" dirty="0"/>
          </a:p>
        </p:txBody>
      </p:sp>
      <p:sp>
        <p:nvSpPr>
          <p:cNvPr id="281" name="ZoneTexte 280">
            <a:hlinkClick r:id="rId50" action="ppaction://hlinksldjump"/>
            <a:extLst>
              <a:ext uri="{FF2B5EF4-FFF2-40B4-BE49-F238E27FC236}">
                <a16:creationId xmlns:a16="http://schemas.microsoft.com/office/drawing/2014/main" id="{10CE8F4B-7B79-4FE8-B7C5-3167476A2D7E}"/>
              </a:ext>
            </a:extLst>
          </p:cNvPr>
          <p:cNvSpPr txBox="1"/>
          <p:nvPr/>
        </p:nvSpPr>
        <p:spPr>
          <a:xfrm>
            <a:off x="220299" y="3241738"/>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Description</a:t>
            </a:r>
          </a:p>
        </p:txBody>
      </p:sp>
      <p:grpSp>
        <p:nvGrpSpPr>
          <p:cNvPr id="33" name="Groupe 32">
            <a:extLst>
              <a:ext uri="{FF2B5EF4-FFF2-40B4-BE49-F238E27FC236}">
                <a16:creationId xmlns:a16="http://schemas.microsoft.com/office/drawing/2014/main" id="{47784288-AE70-4648-9ECF-123C0BDD955B}"/>
              </a:ext>
            </a:extLst>
          </p:cNvPr>
          <p:cNvGrpSpPr/>
          <p:nvPr/>
        </p:nvGrpSpPr>
        <p:grpSpPr>
          <a:xfrm>
            <a:off x="161666" y="3831968"/>
            <a:ext cx="1255479" cy="594878"/>
            <a:chOff x="157945" y="3651870"/>
            <a:chExt cx="1255479" cy="594878"/>
          </a:xfrm>
        </p:grpSpPr>
        <p:sp>
          <p:nvSpPr>
            <p:cNvPr id="291" name="ZoneTexte 290">
              <a:extLst>
                <a:ext uri="{FF2B5EF4-FFF2-40B4-BE49-F238E27FC236}">
                  <a16:creationId xmlns:a16="http://schemas.microsoft.com/office/drawing/2014/main" id="{2E9B1B1F-0B14-4C1E-B04D-C6BB4519210E}"/>
                </a:ext>
              </a:extLst>
            </p:cNvPr>
            <p:cNvSpPr txBox="1"/>
            <p:nvPr/>
          </p:nvSpPr>
          <p:spPr>
            <a:xfrm>
              <a:off x="157945" y="3779494"/>
              <a:ext cx="1255479" cy="467254"/>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92" name="ZoneTexte 291">
              <a:hlinkClick r:id="rId49" action="ppaction://hlinksldjump"/>
              <a:extLst>
                <a:ext uri="{FF2B5EF4-FFF2-40B4-BE49-F238E27FC236}">
                  <a16:creationId xmlns:a16="http://schemas.microsoft.com/office/drawing/2014/main" id="{53F160E7-4B9A-487A-9DCD-DACBAEB898E0}"/>
                </a:ext>
              </a:extLst>
            </p:cNvPr>
            <p:cNvSpPr txBox="1"/>
            <p:nvPr/>
          </p:nvSpPr>
          <p:spPr>
            <a:xfrm>
              <a:off x="157945" y="3651870"/>
              <a:ext cx="1255479" cy="131154"/>
            </a:xfrm>
            <a:prstGeom prst="rect">
              <a:avLst/>
            </a:prstGeom>
            <a:solidFill>
              <a:srgbClr val="FFFFFF"/>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800"/>
              </a:lvl1pPr>
            </a:lstStyle>
            <a:p>
              <a:pPr algn="ctr" defTabSz="685800">
                <a:defRPr/>
              </a:pPr>
              <a:r>
                <a:rPr lang="fr-FR" sz="675" b="1" kern="0">
                  <a:solidFill>
                    <a:srgbClr val="000000"/>
                  </a:solidFill>
                </a:rPr>
                <a:t>Télécommunication</a:t>
              </a:r>
            </a:p>
          </p:txBody>
        </p:sp>
        <p:sp>
          <p:nvSpPr>
            <p:cNvPr id="296" name="ZoneTexte 295">
              <a:hlinkClick r:id="rId51" action="ppaction://hlinksldjump"/>
              <a:extLst>
                <a:ext uri="{FF2B5EF4-FFF2-40B4-BE49-F238E27FC236}">
                  <a16:creationId xmlns:a16="http://schemas.microsoft.com/office/drawing/2014/main" id="{4E94A180-C2F4-427C-AED3-402B5EFCC0A5}"/>
                </a:ext>
              </a:extLst>
            </p:cNvPr>
            <p:cNvSpPr txBox="1"/>
            <p:nvPr/>
          </p:nvSpPr>
          <p:spPr>
            <a:xfrm>
              <a:off x="216737" y="3809045"/>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Canal</a:t>
              </a:r>
            </a:p>
          </p:txBody>
        </p:sp>
        <p:sp>
          <p:nvSpPr>
            <p:cNvPr id="297" name="ZoneTexte 296">
              <a:hlinkClick r:id="rId51" action="ppaction://hlinksldjump"/>
              <a:extLst>
                <a:ext uri="{FF2B5EF4-FFF2-40B4-BE49-F238E27FC236}">
                  <a16:creationId xmlns:a16="http://schemas.microsoft.com/office/drawing/2014/main" id="{D7B34B4D-E527-401A-9E87-D97A141C3FDE}"/>
                </a:ext>
              </a:extLst>
            </p:cNvPr>
            <p:cNvSpPr txBox="1"/>
            <p:nvPr/>
          </p:nvSpPr>
          <p:spPr>
            <a:xfrm>
              <a:off x="216578" y="3919615"/>
              <a:ext cx="1138197" cy="8743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Adresse Telecom</a:t>
              </a:r>
            </a:p>
          </p:txBody>
        </p:sp>
        <p:sp>
          <p:nvSpPr>
            <p:cNvPr id="299" name="ZoneTexte 298">
              <a:hlinkClick r:id="rId51" action="ppaction://hlinksldjump"/>
              <a:extLst>
                <a:ext uri="{FF2B5EF4-FFF2-40B4-BE49-F238E27FC236}">
                  <a16:creationId xmlns:a16="http://schemas.microsoft.com/office/drawing/2014/main" id="{4D9C624C-24F2-41F6-83EB-293F98B433B9}"/>
                </a:ext>
              </a:extLst>
            </p:cNvPr>
            <p:cNvSpPr txBox="1"/>
            <p:nvPr/>
          </p:nvSpPr>
          <p:spPr>
            <a:xfrm>
              <a:off x="213761" y="4131514"/>
              <a:ext cx="1138197" cy="864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dirty="0">
                  <a:latin typeface="Arial"/>
                  <a:ea typeface="Geneva"/>
                  <a:cs typeface="Arial"/>
                </a:rPr>
                <a:t>Niveau de confidentialité</a:t>
              </a:r>
              <a:endParaRPr lang="fr-FR" sz="675" kern="0" dirty="0"/>
            </a:p>
          </p:txBody>
        </p:sp>
        <p:sp>
          <p:nvSpPr>
            <p:cNvPr id="300" name="ZoneTexte 299">
              <a:hlinkClick r:id="rId51" action="ppaction://hlinksldjump"/>
              <a:extLst>
                <a:ext uri="{FF2B5EF4-FFF2-40B4-BE49-F238E27FC236}">
                  <a16:creationId xmlns:a16="http://schemas.microsoft.com/office/drawing/2014/main" id="{BB0FDDE0-6C12-4E95-8F47-0F454B363EF7}"/>
                </a:ext>
              </a:extLst>
            </p:cNvPr>
            <p:cNvSpPr txBox="1"/>
            <p:nvPr/>
          </p:nvSpPr>
          <p:spPr>
            <a:xfrm>
              <a:off x="216578" y="4027006"/>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Utilisation</a:t>
              </a:r>
            </a:p>
          </p:txBody>
        </p:sp>
      </p:grpSp>
      <p:sp>
        <p:nvSpPr>
          <p:cNvPr id="311" name="ZoneTexte 310">
            <a:hlinkClick r:id="rId50" action="ppaction://hlinksldjump"/>
            <a:extLst>
              <a:ext uri="{FF2B5EF4-FFF2-40B4-BE49-F238E27FC236}">
                <a16:creationId xmlns:a16="http://schemas.microsoft.com/office/drawing/2014/main" id="{6E149668-2384-400A-B8D8-520FB797F312}"/>
              </a:ext>
            </a:extLst>
          </p:cNvPr>
          <p:cNvSpPr txBox="1"/>
          <p:nvPr/>
        </p:nvSpPr>
        <p:spPr>
          <a:xfrm>
            <a:off x="216398" y="3463197"/>
            <a:ext cx="1138197" cy="87436"/>
          </a:xfrm>
          <a:prstGeom prst="rect">
            <a:avLst/>
          </a:prstGeom>
          <a:noFill/>
          <a:ln w="6350">
            <a:solidFill>
              <a:srgbClr val="0077B6"/>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(Télécommunication)</a:t>
            </a:r>
          </a:p>
        </p:txBody>
      </p:sp>
      <p:cxnSp>
        <p:nvCxnSpPr>
          <p:cNvPr id="312" name="Connecteur droit avec flèche 311">
            <a:extLst>
              <a:ext uri="{FF2B5EF4-FFF2-40B4-BE49-F238E27FC236}">
                <a16:creationId xmlns:a16="http://schemas.microsoft.com/office/drawing/2014/main" id="{47849161-6236-428A-A31F-DA17D7CDB850}"/>
              </a:ext>
            </a:extLst>
          </p:cNvPr>
          <p:cNvCxnSpPr>
            <a:cxnSpLocks/>
            <a:stCxn id="81" idx="2"/>
          </p:cNvCxnSpPr>
          <p:nvPr/>
        </p:nvCxnSpPr>
        <p:spPr>
          <a:xfrm flipH="1">
            <a:off x="2546995" y="3638404"/>
            <a:ext cx="8" cy="158490"/>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cxnSp>
        <p:nvCxnSpPr>
          <p:cNvPr id="314" name="Connecteur droit avec flèche 313">
            <a:extLst>
              <a:ext uri="{FF2B5EF4-FFF2-40B4-BE49-F238E27FC236}">
                <a16:creationId xmlns:a16="http://schemas.microsoft.com/office/drawing/2014/main" id="{56E28D1E-1520-4FB5-95EC-F1D150BD3970}"/>
              </a:ext>
            </a:extLst>
          </p:cNvPr>
          <p:cNvCxnSpPr>
            <a:cxnSpLocks/>
            <a:stCxn id="292" idx="0"/>
            <a:endCxn id="220" idx="2"/>
          </p:cNvCxnSpPr>
          <p:nvPr/>
        </p:nvCxnSpPr>
        <p:spPr>
          <a:xfrm flipV="1">
            <a:off x="789406" y="3595474"/>
            <a:ext cx="0" cy="236494"/>
          </a:xfrm>
          <a:prstGeom prst="straightConnector1">
            <a:avLst/>
          </a:prstGeom>
          <a:ln w="38100">
            <a:solidFill>
              <a:srgbClr val="97979B"/>
            </a:solidFill>
            <a:tailEnd type="triangle"/>
          </a:ln>
        </p:spPr>
        <p:style>
          <a:lnRef idx="1">
            <a:schemeClr val="accent1"/>
          </a:lnRef>
          <a:fillRef idx="0">
            <a:schemeClr val="accent1"/>
          </a:fillRef>
          <a:effectRef idx="0">
            <a:schemeClr val="accent1"/>
          </a:effectRef>
          <a:fontRef idx="minor">
            <a:schemeClr val="tx1"/>
          </a:fontRef>
        </p:style>
      </p:cxnSp>
      <p:sp>
        <p:nvSpPr>
          <p:cNvPr id="301" name="Rectangle 300">
            <a:hlinkClick r:id="rId23" action="ppaction://hlinksldjump"/>
            <a:extLst>
              <a:ext uri="{FF2B5EF4-FFF2-40B4-BE49-F238E27FC236}">
                <a16:creationId xmlns:a16="http://schemas.microsoft.com/office/drawing/2014/main" id="{56AFF521-E66D-4809-866C-86EEF9B604FD}"/>
              </a:ext>
            </a:extLst>
          </p:cNvPr>
          <p:cNvSpPr/>
          <p:nvPr>
            <p:custDataLst>
              <p:tags r:id="rId8"/>
            </p:custDataLst>
          </p:nvPr>
        </p:nvSpPr>
        <p:spPr>
          <a:xfrm>
            <a:off x="4275699" y="4933053"/>
            <a:ext cx="938132" cy="8743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Unité sensible</a:t>
            </a:r>
          </a:p>
        </p:txBody>
      </p:sp>
      <p:sp>
        <p:nvSpPr>
          <p:cNvPr id="142" name="ZoneTexte 141">
            <a:hlinkClick r:id="rId52" action="ppaction://hlinksldjump"/>
            <a:extLst>
              <a:ext uri="{FF2B5EF4-FFF2-40B4-BE49-F238E27FC236}">
                <a16:creationId xmlns:a16="http://schemas.microsoft.com/office/drawing/2014/main" id="{786A2818-9298-4B48-A6A3-A9EE3BE1AE46}"/>
              </a:ext>
            </a:extLst>
          </p:cNvPr>
          <p:cNvSpPr txBox="1"/>
          <p:nvPr/>
        </p:nvSpPr>
        <p:spPr>
          <a:xfrm>
            <a:off x="4200738" y="3341071"/>
            <a:ext cx="1068656" cy="13164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Elémentaire</a:t>
            </a:r>
          </a:p>
        </p:txBody>
      </p:sp>
      <p:sp>
        <p:nvSpPr>
          <p:cNvPr id="303" name="ZoneTexte 302">
            <a:hlinkClick r:id="rId50" action="ppaction://hlinksldjump"/>
            <a:extLst>
              <a:ext uri="{FF2B5EF4-FFF2-40B4-BE49-F238E27FC236}">
                <a16:creationId xmlns:a16="http://schemas.microsoft.com/office/drawing/2014/main" id="{162D510B-25E6-46B1-8A27-74633A0AF052}"/>
              </a:ext>
            </a:extLst>
          </p:cNvPr>
          <p:cNvSpPr txBox="1"/>
          <p:nvPr/>
        </p:nvSpPr>
        <p:spPr>
          <a:xfrm>
            <a:off x="220297" y="3132456"/>
            <a:ext cx="1138197" cy="8743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Nature</a:t>
            </a:r>
          </a:p>
        </p:txBody>
      </p:sp>
      <p:sp>
        <p:nvSpPr>
          <p:cNvPr id="229" name="ZoneTexte 242">
            <a:hlinkClick r:id="rId53" action="ppaction://hlinksldjump"/>
            <a:extLst>
              <a:ext uri="{FF2B5EF4-FFF2-40B4-BE49-F238E27FC236}">
                <a16:creationId xmlns:a16="http://schemas.microsoft.com/office/drawing/2014/main" id="{49607A23-9CBB-47C2-98D5-0F3FFDAFD798}"/>
              </a:ext>
            </a:extLst>
          </p:cNvPr>
          <p:cNvSpPr txBox="1"/>
          <p:nvPr/>
        </p:nvSpPr>
        <p:spPr>
          <a:xfrm>
            <a:off x="7163768" y="1936643"/>
            <a:ext cx="748606" cy="87436"/>
          </a:xfrm>
          <a:prstGeom prst="rect">
            <a:avLst/>
          </a:prstGeom>
          <a:noFill/>
          <a:ln w="6350">
            <a:solidFill>
              <a:srgbClr val="0077B6"/>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dirty="0">
                <a:solidFill>
                  <a:schemeClr val="tx1"/>
                </a:solidFill>
              </a:rPr>
              <a:t>Attributs (2)…</a:t>
            </a:r>
          </a:p>
        </p:txBody>
      </p:sp>
    </p:spTree>
    <p:extLst>
      <p:ext uri="{BB962C8B-B14F-4D97-AF65-F5344CB8AC3E}">
        <p14:creationId xmlns:p14="http://schemas.microsoft.com/office/powerpoint/2010/main" val="3005087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Définition</a:t>
            </a:r>
            <a:r>
              <a:rPr lang="es-ES"/>
              <a:t> de </a:t>
            </a:r>
            <a:r>
              <a:rPr lang="es-ES" err="1"/>
              <a:t>l’Entité</a:t>
            </a:r>
            <a:r>
              <a:rPr lang="es-ES"/>
              <a:t> </a:t>
            </a:r>
            <a:r>
              <a:rPr lang="es-ES" err="1"/>
              <a:t>Juridique</a:t>
            </a:r>
            <a:r>
              <a:rPr lang="es-ES"/>
              <a:t> (EJ)</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2699792" y="1468980"/>
            <a:ext cx="6102222" cy="2680610"/>
          </a:xfrm>
          <a:prstGeom prst="rect">
            <a:avLst/>
          </a:prstGeom>
          <a:noFill/>
        </p:spPr>
        <p:txBody>
          <a:bodyPr wrap="square" lIns="72000" tIns="108000" rIns="72000" bIns="108000" rtlCol="0" anchor="ctr" anchorCtr="0">
            <a:normAutofit/>
          </a:bodyPr>
          <a:lstStyle/>
          <a:p>
            <a:r>
              <a:rPr lang="fr-FR" sz="1200">
                <a:solidFill>
                  <a:srgbClr val="575757"/>
                </a:solidFill>
              </a:rPr>
              <a:t>L'Entité Juridique (EJ) correspond à la </a:t>
            </a:r>
            <a:r>
              <a:rPr lang="fr-FR" sz="1200" b="1">
                <a:solidFill>
                  <a:srgbClr val="575757"/>
                </a:solidFill>
              </a:rPr>
              <a:t>notion de personne morale </a:t>
            </a:r>
            <a:r>
              <a:rPr lang="fr-FR" sz="1200">
                <a:solidFill>
                  <a:srgbClr val="575757"/>
                </a:solidFill>
              </a:rPr>
              <a:t>:</a:t>
            </a:r>
          </a:p>
          <a:p>
            <a:endParaRPr lang="fr-FR" sz="1200">
              <a:solidFill>
                <a:srgbClr val="575757"/>
              </a:solidFill>
              <a:latin typeface="Arial"/>
              <a:ea typeface="Geneva"/>
              <a:cs typeface="Arial"/>
            </a:endParaRPr>
          </a:p>
          <a:p>
            <a:pPr marL="285750" indent="-285750">
              <a:buFont typeface="Arial" panose="020B0604020202020204" pitchFamily="34" charset="0"/>
              <a:buChar char="•"/>
            </a:pPr>
            <a:r>
              <a:rPr lang="fr-FR" sz="1200" b="1">
                <a:solidFill>
                  <a:srgbClr val="575757"/>
                </a:solidFill>
              </a:rPr>
              <a:t>Pour les établissements sanitaires, sociaux, médico-sociaux enregistrés dans FINESS</a:t>
            </a:r>
            <a:r>
              <a:rPr lang="fr-FR" sz="1200">
                <a:solidFill>
                  <a:srgbClr val="575757"/>
                </a:solidFill>
              </a:rPr>
              <a:t>, une EJ détient des droits (autorisations, agréments, conventions, etc.) lui permettant d'exercer ses activités dans des entités géographiques ; chaque EJ dispose d'un statut juridique de la personne morale ;</a:t>
            </a:r>
          </a:p>
          <a:p>
            <a:endParaRPr lang="fr-FR" sz="1200">
              <a:solidFill>
                <a:srgbClr val="575757"/>
              </a:solidFill>
              <a:latin typeface="Arial"/>
              <a:ea typeface="Geneva"/>
              <a:cs typeface="Arial"/>
            </a:endParaRPr>
          </a:p>
          <a:p>
            <a:pPr marL="285750" indent="-285750">
              <a:buFont typeface="Arial" panose="020B0604020202020204" pitchFamily="34" charset="0"/>
              <a:buChar char="•"/>
            </a:pPr>
            <a:r>
              <a:rPr lang="fr-FR" sz="1200" b="1">
                <a:solidFill>
                  <a:srgbClr val="575757"/>
                </a:solidFill>
              </a:rPr>
              <a:t>Pour les structures enregistrées dans le RPPS ou dans ADELI mais absentes de FINESS</a:t>
            </a:r>
            <a:r>
              <a:rPr lang="fr-FR" sz="1200">
                <a:solidFill>
                  <a:srgbClr val="575757"/>
                </a:solidFill>
              </a:rPr>
              <a:t>, l’EJ représente la personne morale qui porte la responsabilité d'exercice dans l'entité géographique associée ;</a:t>
            </a:r>
          </a:p>
          <a:p>
            <a:endParaRPr lang="fr-FR" sz="1200">
              <a:solidFill>
                <a:srgbClr val="575757"/>
              </a:solidFill>
              <a:latin typeface="Arial"/>
              <a:ea typeface="Geneva"/>
              <a:cs typeface="Arial"/>
            </a:endParaRPr>
          </a:p>
          <a:p>
            <a:pPr marL="285750" indent="-285750">
              <a:buFont typeface="Arial" panose="020B0604020202020204" pitchFamily="34" charset="0"/>
              <a:buChar char="•"/>
            </a:pPr>
            <a:r>
              <a:rPr lang="fr-FR" sz="1200" b="1">
                <a:solidFill>
                  <a:srgbClr val="575757"/>
                </a:solidFill>
                <a:latin typeface="Arial"/>
                <a:ea typeface="Geneva"/>
                <a:cs typeface="Arial"/>
              </a:rPr>
              <a:t>Pour les autres types de structures</a:t>
            </a:r>
            <a:r>
              <a:rPr lang="fr-FR" sz="1200">
                <a:solidFill>
                  <a:srgbClr val="575757"/>
                </a:solidFill>
                <a:latin typeface="Arial"/>
                <a:ea typeface="Geneva"/>
                <a:cs typeface="Arial"/>
              </a:rPr>
              <a:t>, une EJ est une personne morale inscrite dans le répertoire SIRENE. </a:t>
            </a:r>
            <a:endParaRPr lang="fr-FR" sz="1200">
              <a:solidFill>
                <a:srgbClr val="575757"/>
              </a:solidFill>
              <a:cs typeface="Arial"/>
            </a:endParaRPr>
          </a:p>
        </p:txBody>
      </p:sp>
      <p:sp>
        <p:nvSpPr>
          <p:cNvPr id="38" name="ZoneTexte 37">
            <a:extLst>
              <a:ext uri="{FF2B5EF4-FFF2-40B4-BE49-F238E27FC236}">
                <a16:creationId xmlns:a16="http://schemas.microsoft.com/office/drawing/2014/main" id="{82AF7BC2-2727-418C-BC36-83A1FBEF514A}"/>
              </a:ext>
            </a:extLst>
          </p:cNvPr>
          <p:cNvSpPr txBox="1"/>
          <p:nvPr/>
        </p:nvSpPr>
        <p:spPr>
          <a:xfrm>
            <a:off x="394842" y="880336"/>
            <a:ext cx="2086579" cy="3594468"/>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endParaRPr lang="fr-FR" b="1" kern="0">
              <a:solidFill>
                <a:srgbClr val="000000"/>
              </a:solidFill>
              <a:ea typeface="Geneva" charset="-128"/>
            </a:endParaRPr>
          </a:p>
        </p:txBody>
      </p:sp>
      <p:sp>
        <p:nvSpPr>
          <p:cNvPr id="39" name="ZoneTexte 38">
            <a:extLst>
              <a:ext uri="{FF2B5EF4-FFF2-40B4-BE49-F238E27FC236}">
                <a16:creationId xmlns:a16="http://schemas.microsoft.com/office/drawing/2014/main" id="{939A55E3-461D-4A11-BC8C-156DBCB31C67}"/>
              </a:ext>
            </a:extLst>
          </p:cNvPr>
          <p:cNvSpPr txBox="1"/>
          <p:nvPr/>
        </p:nvSpPr>
        <p:spPr>
          <a:xfrm>
            <a:off x="394843" y="1047347"/>
            <a:ext cx="2086579" cy="346584"/>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r>
              <a:rPr lang="fr-FR" b="1" kern="0">
                <a:solidFill>
                  <a:srgbClr val="000000"/>
                </a:solidFill>
                <a:ea typeface="Geneva" charset="-128"/>
              </a:rPr>
              <a:t>Entité Juridique</a:t>
            </a:r>
          </a:p>
        </p:txBody>
      </p:sp>
      <p:sp>
        <p:nvSpPr>
          <p:cNvPr id="40" name="ZoneTexte 39">
            <a:hlinkClick r:id="rId2" action="ppaction://hlinksldjump"/>
            <a:extLst>
              <a:ext uri="{FF2B5EF4-FFF2-40B4-BE49-F238E27FC236}">
                <a16:creationId xmlns:a16="http://schemas.microsoft.com/office/drawing/2014/main" id="{5AC36A87-9186-4368-B111-2A68D0FB5D3F}"/>
              </a:ext>
            </a:extLst>
          </p:cNvPr>
          <p:cNvSpPr txBox="1"/>
          <p:nvPr/>
        </p:nvSpPr>
        <p:spPr>
          <a:xfrm>
            <a:off x="504857" y="2373655"/>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Raison sociale EJ</a:t>
            </a:r>
          </a:p>
        </p:txBody>
      </p:sp>
      <p:sp>
        <p:nvSpPr>
          <p:cNvPr id="41" name="ZoneTexte 40">
            <a:hlinkClick r:id="rId2" action="ppaction://hlinksldjump"/>
            <a:extLst>
              <a:ext uri="{FF2B5EF4-FFF2-40B4-BE49-F238E27FC236}">
                <a16:creationId xmlns:a16="http://schemas.microsoft.com/office/drawing/2014/main" id="{03B30705-718B-4196-A3FD-2ABF18823379}"/>
              </a:ext>
            </a:extLst>
          </p:cNvPr>
          <p:cNvSpPr txBox="1"/>
          <p:nvPr/>
        </p:nvSpPr>
        <p:spPr>
          <a:xfrm>
            <a:off x="501036" y="3075395"/>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Ss Ens Agrégat Stat. Jur. </a:t>
            </a:r>
          </a:p>
        </p:txBody>
      </p:sp>
      <p:sp>
        <p:nvSpPr>
          <p:cNvPr id="42" name="ZoneTexte 41">
            <a:extLst>
              <a:ext uri="{FF2B5EF4-FFF2-40B4-BE49-F238E27FC236}">
                <a16:creationId xmlns:a16="http://schemas.microsoft.com/office/drawing/2014/main" id="{156214E9-C05B-4357-A0DF-006FA2F0DD09}"/>
              </a:ext>
            </a:extLst>
          </p:cNvPr>
          <p:cNvSpPr txBox="1"/>
          <p:nvPr/>
        </p:nvSpPr>
        <p:spPr>
          <a:xfrm>
            <a:off x="504857" y="1686039"/>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N°FINESS </a:t>
            </a:r>
          </a:p>
        </p:txBody>
      </p:sp>
      <p:sp>
        <p:nvSpPr>
          <p:cNvPr id="43" name="ZoneTexte 42">
            <a:extLst>
              <a:ext uri="{FF2B5EF4-FFF2-40B4-BE49-F238E27FC236}">
                <a16:creationId xmlns:a16="http://schemas.microsoft.com/office/drawing/2014/main" id="{1EFE2BBF-DB47-47B0-A31F-17642516FC61}"/>
              </a:ext>
            </a:extLst>
          </p:cNvPr>
          <p:cNvSpPr txBox="1"/>
          <p:nvPr/>
        </p:nvSpPr>
        <p:spPr>
          <a:xfrm>
            <a:off x="504857" y="1911670"/>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N°SIREN</a:t>
            </a:r>
          </a:p>
        </p:txBody>
      </p:sp>
      <p:sp>
        <p:nvSpPr>
          <p:cNvPr id="44" name="ZoneTexte 43">
            <a:hlinkClick r:id="rId3" action="ppaction://hlinksldjump"/>
            <a:extLst>
              <a:ext uri="{FF2B5EF4-FFF2-40B4-BE49-F238E27FC236}">
                <a16:creationId xmlns:a16="http://schemas.microsoft.com/office/drawing/2014/main" id="{B410B104-2C8C-4FB1-A217-E98030182CF2}"/>
              </a:ext>
            </a:extLst>
          </p:cNvPr>
          <p:cNvSpPr txBox="1"/>
          <p:nvPr/>
        </p:nvSpPr>
        <p:spPr>
          <a:xfrm>
            <a:off x="504857" y="1471807"/>
            <a:ext cx="1891658" cy="180000"/>
          </a:xfrm>
          <a:prstGeom prst="rect">
            <a:avLst/>
          </a:prstGeom>
          <a:solidFill>
            <a:srgbClr val="0074BA"/>
          </a:solidFill>
          <a:ln>
            <a:noFill/>
          </a:ln>
        </p:spPr>
        <p:txBody>
          <a:bodyPr wrap="square" lIns="36000" tIns="180000" rIns="36000" bIns="180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pPr>
              <a:defRPr/>
            </a:pPr>
            <a:r>
              <a:rPr lang="fr-FR" sz="1000">
                <a:solidFill>
                  <a:prstClr val="white"/>
                </a:solidFill>
                <a:latin typeface="+mn-lt"/>
              </a:rPr>
              <a:t>IdNat_Struct </a:t>
            </a:r>
          </a:p>
        </p:txBody>
      </p:sp>
      <p:sp>
        <p:nvSpPr>
          <p:cNvPr id="45" name="ZoneTexte 44">
            <a:hlinkClick r:id="rId4" action="ppaction://hlinksldjump"/>
            <a:extLst>
              <a:ext uri="{FF2B5EF4-FFF2-40B4-BE49-F238E27FC236}">
                <a16:creationId xmlns:a16="http://schemas.microsoft.com/office/drawing/2014/main" id="{1FDBD609-EB41-4668-93FA-C0ED566200AA}"/>
              </a:ext>
            </a:extLst>
          </p:cNvPr>
          <p:cNvSpPr txBox="1"/>
          <p:nvPr/>
        </p:nvSpPr>
        <p:spPr>
          <a:xfrm>
            <a:off x="492302" y="3516009"/>
            <a:ext cx="1891658" cy="180000"/>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675" kern="0">
                <a:solidFill>
                  <a:schemeClr val="bg1"/>
                </a:solidFill>
              </a:defRPr>
            </a:lvl1pPr>
          </a:lstStyle>
          <a:p>
            <a:r>
              <a:rPr lang="fr-FR" sz="1050"/>
              <a:t>Contact</a:t>
            </a:r>
            <a:r>
              <a:rPr lang="fr-FR"/>
              <a:t> </a:t>
            </a:r>
          </a:p>
        </p:txBody>
      </p:sp>
      <p:sp>
        <p:nvSpPr>
          <p:cNvPr id="46" name="ZoneTexte 45">
            <a:hlinkClick r:id="rId2" action="ppaction://hlinksldjump"/>
            <a:extLst>
              <a:ext uri="{FF2B5EF4-FFF2-40B4-BE49-F238E27FC236}">
                <a16:creationId xmlns:a16="http://schemas.microsoft.com/office/drawing/2014/main" id="{FFD79488-4572-4DEA-89C7-A434849B8CF3}"/>
              </a:ext>
            </a:extLst>
          </p:cNvPr>
          <p:cNvSpPr txBox="1"/>
          <p:nvPr/>
        </p:nvSpPr>
        <p:spPr>
          <a:xfrm>
            <a:off x="504857" y="2843455"/>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Statut juridique</a:t>
            </a:r>
          </a:p>
        </p:txBody>
      </p:sp>
      <p:sp>
        <p:nvSpPr>
          <p:cNvPr id="47" name="ZoneTexte 46">
            <a:extLst>
              <a:ext uri="{FF2B5EF4-FFF2-40B4-BE49-F238E27FC236}">
                <a16:creationId xmlns:a16="http://schemas.microsoft.com/office/drawing/2014/main" id="{B6299A8A-AD6F-4A2B-8966-DC61B87853FA}"/>
              </a:ext>
            </a:extLst>
          </p:cNvPr>
          <p:cNvSpPr txBox="1"/>
          <p:nvPr/>
        </p:nvSpPr>
        <p:spPr>
          <a:xfrm>
            <a:off x="504857" y="2142514"/>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N°EJ/RPPS/ADELIrang</a:t>
            </a:r>
          </a:p>
        </p:txBody>
      </p:sp>
      <p:sp>
        <p:nvSpPr>
          <p:cNvPr id="48" name="ZoneTexte 47">
            <a:hlinkClick r:id="rId2" action="ppaction://hlinksldjump"/>
            <a:extLst>
              <a:ext uri="{FF2B5EF4-FFF2-40B4-BE49-F238E27FC236}">
                <a16:creationId xmlns:a16="http://schemas.microsoft.com/office/drawing/2014/main" id="{7D610917-F096-4D31-97B8-59AD7B70121D}"/>
              </a:ext>
            </a:extLst>
          </p:cNvPr>
          <p:cNvSpPr txBox="1"/>
          <p:nvPr/>
        </p:nvSpPr>
        <p:spPr>
          <a:xfrm>
            <a:off x="504857" y="2604796"/>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Complément Raison sociale</a:t>
            </a:r>
          </a:p>
        </p:txBody>
      </p:sp>
      <p:sp>
        <p:nvSpPr>
          <p:cNvPr id="49" name="ZoneTexte 48">
            <a:hlinkClick r:id="rId2" action="ppaction://hlinksldjump"/>
            <a:extLst>
              <a:ext uri="{FF2B5EF4-FFF2-40B4-BE49-F238E27FC236}">
                <a16:creationId xmlns:a16="http://schemas.microsoft.com/office/drawing/2014/main" id="{5FA5CA42-4E6F-4C00-9A84-E1CA1C6B5DD9}"/>
              </a:ext>
            </a:extLst>
          </p:cNvPr>
          <p:cNvSpPr txBox="1"/>
          <p:nvPr/>
        </p:nvSpPr>
        <p:spPr>
          <a:xfrm>
            <a:off x="501036" y="3289214"/>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Adresse de l’EJ</a:t>
            </a:r>
          </a:p>
        </p:txBody>
      </p:sp>
      <p:sp>
        <p:nvSpPr>
          <p:cNvPr id="50" name="ZoneTexte 49">
            <a:extLst>
              <a:ext uri="{FF2B5EF4-FFF2-40B4-BE49-F238E27FC236}">
                <a16:creationId xmlns:a16="http://schemas.microsoft.com/office/drawing/2014/main" id="{6701600F-A0A1-444F-9E1D-17796772E63C}"/>
              </a:ext>
            </a:extLst>
          </p:cNvPr>
          <p:cNvSpPr txBox="1"/>
          <p:nvPr/>
        </p:nvSpPr>
        <p:spPr>
          <a:xfrm>
            <a:off x="501036" y="3994152"/>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Date fermeture</a:t>
            </a:r>
          </a:p>
        </p:txBody>
      </p:sp>
      <p:sp>
        <p:nvSpPr>
          <p:cNvPr id="51" name="ZoneTexte 50">
            <a:extLst>
              <a:ext uri="{FF2B5EF4-FFF2-40B4-BE49-F238E27FC236}">
                <a16:creationId xmlns:a16="http://schemas.microsoft.com/office/drawing/2014/main" id="{E684B563-FDFC-4E2A-99B3-8A22834CD753}"/>
              </a:ext>
            </a:extLst>
          </p:cNvPr>
          <p:cNvSpPr txBox="1"/>
          <p:nvPr/>
        </p:nvSpPr>
        <p:spPr>
          <a:xfrm>
            <a:off x="501036" y="3753001"/>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Date création</a:t>
            </a:r>
          </a:p>
        </p:txBody>
      </p:sp>
      <p:sp>
        <p:nvSpPr>
          <p:cNvPr id="52" name="ZoneTexte 51">
            <a:extLst>
              <a:ext uri="{FF2B5EF4-FFF2-40B4-BE49-F238E27FC236}">
                <a16:creationId xmlns:a16="http://schemas.microsoft.com/office/drawing/2014/main" id="{50D0B5BF-78AF-4A44-9192-1E17F6460791}"/>
              </a:ext>
            </a:extLst>
          </p:cNvPr>
          <p:cNvSpPr txBox="1"/>
          <p:nvPr/>
        </p:nvSpPr>
        <p:spPr>
          <a:xfrm>
            <a:off x="501036" y="4208384"/>
            <a:ext cx="1891658" cy="180000"/>
          </a:xfrm>
          <a:prstGeom prst="rect">
            <a:avLst/>
          </a:prstGeom>
          <a:solidFill>
            <a:srgbClr val="0074BA"/>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Type fermeture</a:t>
            </a:r>
          </a:p>
        </p:txBody>
      </p:sp>
      <p:pic>
        <p:nvPicPr>
          <p:cNvPr id="21" name="Graphique 20" descr="Flèche : pivoter à droite avec un remplissage uni">
            <a:hlinkClick r:id="rId5" action="ppaction://hlinksldjump"/>
            <a:extLst>
              <a:ext uri="{FF2B5EF4-FFF2-40B4-BE49-F238E27FC236}">
                <a16:creationId xmlns:a16="http://schemas.microsoft.com/office/drawing/2014/main" id="{CA6CC13B-B907-4730-A287-DDC5BE6A76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22" name="ZoneTexte 21">
            <a:hlinkClick r:id="rId5" action="ppaction://hlinksldjump"/>
            <a:extLst>
              <a:ext uri="{FF2B5EF4-FFF2-40B4-BE49-F238E27FC236}">
                <a16:creationId xmlns:a16="http://schemas.microsoft.com/office/drawing/2014/main" id="{F64B00DC-5B2C-488F-87F5-156435108B16}"/>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
        <p:nvSpPr>
          <p:cNvPr id="24" name="Rectangle : coins arrondis 23">
            <a:extLst>
              <a:ext uri="{FF2B5EF4-FFF2-40B4-BE49-F238E27FC236}">
                <a16:creationId xmlns:a16="http://schemas.microsoft.com/office/drawing/2014/main" id="{E483094D-3973-43DF-B3D2-3BDE229B6AE1}"/>
              </a:ext>
            </a:extLst>
          </p:cNvPr>
          <p:cNvSpPr/>
          <p:nvPr/>
        </p:nvSpPr>
        <p:spPr>
          <a:xfrm>
            <a:off x="7740352" y="184699"/>
            <a:ext cx="1277686"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a:t>
            </a:r>
          </a:p>
          <a:p>
            <a:pPr algn="ctr"/>
            <a:r>
              <a:rPr lang="es-ES" sz="1100" err="1">
                <a:solidFill>
                  <a:sysClr val="windowText" lastClr="000000"/>
                </a:solidFill>
              </a:rPr>
              <a:t>Entité</a:t>
            </a:r>
            <a:r>
              <a:rPr lang="es-ES" sz="1100">
                <a:solidFill>
                  <a:sysClr val="windowText" lastClr="000000"/>
                </a:solidFill>
              </a:rPr>
              <a:t> </a:t>
            </a:r>
            <a:r>
              <a:rPr lang="es-ES" sz="1100" err="1">
                <a:solidFill>
                  <a:sysClr val="windowText" lastClr="000000"/>
                </a:solidFill>
              </a:rPr>
              <a:t>Juridique</a:t>
            </a:r>
            <a:endParaRPr lang="fr-FR" sz="1000">
              <a:solidFill>
                <a:sysClr val="windowText" lastClr="000000"/>
              </a:solidFill>
            </a:endParaRPr>
          </a:p>
        </p:txBody>
      </p:sp>
      <p:grpSp>
        <p:nvGrpSpPr>
          <p:cNvPr id="8" name="Group 7">
            <a:extLst>
              <a:ext uri="{FF2B5EF4-FFF2-40B4-BE49-F238E27FC236}">
                <a16:creationId xmlns:a16="http://schemas.microsoft.com/office/drawing/2014/main" id="{31827C7A-F4B2-4499-A906-686E9F28E2CD}"/>
              </a:ext>
            </a:extLst>
          </p:cNvPr>
          <p:cNvGrpSpPr/>
          <p:nvPr/>
        </p:nvGrpSpPr>
        <p:grpSpPr>
          <a:xfrm>
            <a:off x="3062493" y="4741623"/>
            <a:ext cx="4017634" cy="200497"/>
            <a:chOff x="3247020" y="4790742"/>
            <a:chExt cx="4017634" cy="200497"/>
          </a:xfrm>
        </p:grpSpPr>
        <p:sp>
          <p:nvSpPr>
            <p:cNvPr id="25" name="ZoneTexte 321">
              <a:extLst>
                <a:ext uri="{FF2B5EF4-FFF2-40B4-BE49-F238E27FC236}">
                  <a16:creationId xmlns:a16="http://schemas.microsoft.com/office/drawing/2014/main" id="{C56B3F5A-7F10-43C2-8D2D-173B825543A5}"/>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26" name="Rectangle 25">
              <a:extLst>
                <a:ext uri="{FF2B5EF4-FFF2-40B4-BE49-F238E27FC236}">
                  <a16:creationId xmlns:a16="http://schemas.microsoft.com/office/drawing/2014/main" id="{C1D958C3-6A97-4A23-A71E-3401369C32FE}"/>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 name="ZoneTexte 331">
              <a:extLst>
                <a:ext uri="{FF2B5EF4-FFF2-40B4-BE49-F238E27FC236}">
                  <a16:creationId xmlns:a16="http://schemas.microsoft.com/office/drawing/2014/main" id="{81FEAC30-D0F2-4425-807F-AD812B5BBCF4}"/>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5" name="Rectangle 4">
              <a:extLst>
                <a:ext uri="{FF2B5EF4-FFF2-40B4-BE49-F238E27FC236}">
                  <a16:creationId xmlns:a16="http://schemas.microsoft.com/office/drawing/2014/main" id="{E66F0C47-D8EA-4EA8-9AC5-89C9CB7F58D2}"/>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6" name="Rectangle 5">
              <a:extLst>
                <a:ext uri="{FF2B5EF4-FFF2-40B4-BE49-F238E27FC236}">
                  <a16:creationId xmlns:a16="http://schemas.microsoft.com/office/drawing/2014/main" id="{2F2B16EC-EBA7-40ED-80AA-1E2D00ACBBC8}"/>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7" name="ZoneTexte 334">
              <a:extLst>
                <a:ext uri="{FF2B5EF4-FFF2-40B4-BE49-F238E27FC236}">
                  <a16:creationId xmlns:a16="http://schemas.microsoft.com/office/drawing/2014/main" id="{F43575F3-C7D2-4E3B-BAD5-280FE6BFB3FD}"/>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spTree>
    <p:extLst>
      <p:ext uri="{BB962C8B-B14F-4D97-AF65-F5344CB8AC3E}">
        <p14:creationId xmlns:p14="http://schemas.microsoft.com/office/powerpoint/2010/main" val="63903786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l’EJ</a:t>
            </a:r>
            <a:r>
              <a:rPr lang="es-ES"/>
              <a:t> (1/3)</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203848" y="908566"/>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92500" lnSpcReduction="20000"/>
          </a:bodyPr>
          <a:lstStyle/>
          <a:p>
            <a:pPr algn="ctr"/>
            <a:r>
              <a:rPr lang="fr-FR" sz="1200" b="1" err="1">
                <a:solidFill>
                  <a:schemeClr val="bg1"/>
                </a:solidFill>
              </a:rPr>
              <a:t>IdNat_Struct</a:t>
            </a:r>
            <a:endParaRPr lang="fr-FR" sz="1200" b="1">
              <a:solidFill>
                <a:schemeClr val="bg1"/>
              </a:solidFill>
            </a:endParaRPr>
          </a:p>
        </p:txBody>
      </p:sp>
      <p:sp>
        <p:nvSpPr>
          <p:cNvPr id="22" name="ZoneTexte 21">
            <a:extLst>
              <a:ext uri="{FF2B5EF4-FFF2-40B4-BE49-F238E27FC236}">
                <a16:creationId xmlns:a16="http://schemas.microsoft.com/office/drawing/2014/main" id="{655835C4-046A-48B8-A60B-C040976BD873}"/>
              </a:ext>
            </a:extLst>
          </p:cNvPr>
          <p:cNvSpPr txBox="1"/>
          <p:nvPr/>
        </p:nvSpPr>
        <p:spPr>
          <a:xfrm>
            <a:off x="4211960" y="908566"/>
            <a:ext cx="4679716" cy="952933"/>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Identification nationale des Entités Juridiques définie dans le CI-SIS.</a:t>
            </a:r>
          </a:p>
          <a:p>
            <a:r>
              <a:rPr lang="fr-FR" sz="1000">
                <a:solidFill>
                  <a:srgbClr val="6F6F6F"/>
                </a:solidFill>
                <a:latin typeface="Arial"/>
                <a:ea typeface="Geneva"/>
                <a:cs typeface="Arial"/>
              </a:rPr>
              <a:t>Cette identification est obtenue par la concaténation du type d'identifiant national de structure (provenant de la nomenclature TRE_G07-TypeIdentifiantStructure) et de l'identifiant de la structure. </a:t>
            </a:r>
          </a:p>
          <a:p>
            <a:r>
              <a:rPr lang="fr-FR" sz="1000">
                <a:solidFill>
                  <a:srgbClr val="6F6F6F"/>
                </a:solidFill>
                <a:latin typeface="Arial"/>
                <a:ea typeface="Geneva"/>
                <a:cs typeface="Arial"/>
              </a:rPr>
              <a:t>Par exemple :</a:t>
            </a:r>
            <a:r>
              <a:rPr lang="fr-FR" sz="1000">
                <a:solidFill>
                  <a:srgbClr val="000000"/>
                </a:solidFill>
                <a:latin typeface="Arial"/>
                <a:ea typeface="Geneva"/>
                <a:cs typeface="Arial"/>
              </a:rPr>
              <a:t> </a:t>
            </a:r>
            <a:r>
              <a:rPr lang="fr-FR" sz="1000">
                <a:solidFill>
                  <a:srgbClr val="6F6F6F"/>
                </a:solidFill>
                <a:latin typeface="Arial"/>
                <a:ea typeface="Geneva"/>
                <a:cs typeface="Arial"/>
              </a:rPr>
              <a:t>1 + N°FINESS de l'entité juridique, 2 + N°SIREN, etc.</a:t>
            </a:r>
          </a:p>
        </p:txBody>
      </p:sp>
      <p:sp>
        <p:nvSpPr>
          <p:cNvPr id="26" name="ZoneTexte 25">
            <a:extLst>
              <a:ext uri="{FF2B5EF4-FFF2-40B4-BE49-F238E27FC236}">
                <a16:creationId xmlns:a16="http://schemas.microsoft.com/office/drawing/2014/main" id="{C643C37E-BB0F-4CA2-8F77-AE4DEDDEE9B0}"/>
              </a:ext>
            </a:extLst>
          </p:cNvPr>
          <p:cNvSpPr txBox="1"/>
          <p:nvPr/>
        </p:nvSpPr>
        <p:spPr>
          <a:xfrm>
            <a:off x="3203848" y="1962026"/>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92500" lnSpcReduction="20000"/>
          </a:bodyPr>
          <a:lstStyle/>
          <a:p>
            <a:pPr algn="ctr"/>
            <a:r>
              <a:rPr lang="es-ES" sz="1200" b="1" err="1">
                <a:solidFill>
                  <a:schemeClr val="bg1"/>
                </a:solidFill>
              </a:rPr>
              <a:t>Nº</a:t>
            </a:r>
            <a:r>
              <a:rPr lang="es-ES" sz="1200" b="1">
                <a:solidFill>
                  <a:schemeClr val="bg1"/>
                </a:solidFill>
              </a:rPr>
              <a:t> FINESS</a:t>
            </a:r>
            <a:endParaRPr lang="fr-FR" sz="1200" b="1">
              <a:solidFill>
                <a:schemeClr val="bg1"/>
              </a:solidFill>
            </a:endParaRPr>
          </a:p>
        </p:txBody>
      </p:sp>
      <p:sp>
        <p:nvSpPr>
          <p:cNvPr id="29" name="ZoneTexte 28">
            <a:extLst>
              <a:ext uri="{FF2B5EF4-FFF2-40B4-BE49-F238E27FC236}">
                <a16:creationId xmlns:a16="http://schemas.microsoft.com/office/drawing/2014/main" id="{4F70E6D9-236E-4D29-A011-6AD3CB5F8650}"/>
              </a:ext>
            </a:extLst>
          </p:cNvPr>
          <p:cNvSpPr txBox="1"/>
          <p:nvPr/>
        </p:nvSpPr>
        <p:spPr>
          <a:xfrm>
            <a:off x="4204991" y="1962026"/>
            <a:ext cx="4679716" cy="533944"/>
          </a:xfrm>
          <a:prstGeom prst="rect">
            <a:avLst/>
          </a:prstGeom>
          <a:noFill/>
          <a:ln w="19050">
            <a:solidFill>
              <a:srgbClr val="0074BA"/>
            </a:solidFill>
          </a:ln>
        </p:spPr>
        <p:txBody>
          <a:bodyPr wrap="square" lIns="72000" tIns="108000" rIns="72000" bIns="108000" rtlCol="0" anchor="ctr" anchorCtr="0">
            <a:noAutofit/>
          </a:bodyPr>
          <a:lstStyle/>
          <a:p>
            <a:r>
              <a:rPr lang="fr-FR" sz="1000" b="1" dirty="0">
                <a:solidFill>
                  <a:srgbClr val="6F6F6F"/>
                </a:solidFill>
                <a:latin typeface="Arial"/>
                <a:ea typeface="Geneva"/>
                <a:cs typeface="Arial"/>
              </a:rPr>
              <a:t>Description : </a:t>
            </a:r>
            <a:r>
              <a:rPr lang="fr-FR" sz="1000" dirty="0">
                <a:solidFill>
                  <a:srgbClr val="6F6F6F"/>
                </a:solidFill>
                <a:latin typeface="Arial"/>
                <a:ea typeface="Geneva"/>
                <a:cs typeface="Arial"/>
              </a:rPr>
              <a:t>Numéro FINESS de l'entité juridique. Il se compose de 9 chiffres.  </a:t>
            </a:r>
            <a:endParaRPr lang="fr-FR" sz="1000" dirty="0">
              <a:solidFill>
                <a:srgbClr val="6F6F6F"/>
              </a:solidFill>
              <a:cs typeface="Arial"/>
            </a:endParaRPr>
          </a:p>
          <a:p>
            <a:r>
              <a:rPr lang="fr-FR" sz="1000" b="1" dirty="0">
                <a:solidFill>
                  <a:srgbClr val="6F6F6F"/>
                </a:solidFill>
                <a:latin typeface="Arial"/>
                <a:ea typeface="Geneva"/>
                <a:cs typeface="Arial"/>
              </a:rPr>
              <a:t>Source</a:t>
            </a:r>
            <a:r>
              <a:rPr lang="fr-FR" sz="1000" dirty="0">
                <a:solidFill>
                  <a:srgbClr val="6F6F6F"/>
                </a:solidFill>
                <a:latin typeface="Arial"/>
                <a:ea typeface="Geneva"/>
                <a:cs typeface="Arial"/>
              </a:rPr>
              <a:t> : FINESS</a:t>
            </a:r>
            <a:endParaRPr lang="fr-FR" sz="1000" dirty="0">
              <a:solidFill>
                <a:schemeClr val="bg1"/>
              </a:solidFill>
            </a:endParaRPr>
          </a:p>
        </p:txBody>
      </p:sp>
      <p:sp>
        <p:nvSpPr>
          <p:cNvPr id="31" name="ZoneTexte 30">
            <a:extLst>
              <a:ext uri="{FF2B5EF4-FFF2-40B4-BE49-F238E27FC236}">
                <a16:creationId xmlns:a16="http://schemas.microsoft.com/office/drawing/2014/main" id="{AA85AA5C-2113-4F8F-94B3-C4F64662F718}"/>
              </a:ext>
            </a:extLst>
          </p:cNvPr>
          <p:cNvSpPr txBox="1"/>
          <p:nvPr/>
        </p:nvSpPr>
        <p:spPr>
          <a:xfrm>
            <a:off x="3203848" y="2614796"/>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92500" lnSpcReduction="20000"/>
          </a:bodyPr>
          <a:lstStyle/>
          <a:p>
            <a:pPr algn="ctr"/>
            <a:r>
              <a:rPr lang="es-ES" sz="1200" b="1" dirty="0">
                <a:solidFill>
                  <a:schemeClr val="bg1"/>
                </a:solidFill>
              </a:rPr>
              <a:t>Nº SIREN</a:t>
            </a:r>
            <a:endParaRPr lang="fr-FR" sz="1200" b="1" dirty="0">
              <a:solidFill>
                <a:schemeClr val="bg1"/>
              </a:solidFill>
            </a:endParaRPr>
          </a:p>
        </p:txBody>
      </p:sp>
      <p:sp>
        <p:nvSpPr>
          <p:cNvPr id="32" name="ZoneTexte 31">
            <a:extLst>
              <a:ext uri="{FF2B5EF4-FFF2-40B4-BE49-F238E27FC236}">
                <a16:creationId xmlns:a16="http://schemas.microsoft.com/office/drawing/2014/main" id="{FCA20452-EE03-4DDD-9378-2E54DA2EBEA4}"/>
              </a:ext>
            </a:extLst>
          </p:cNvPr>
          <p:cNvSpPr txBox="1"/>
          <p:nvPr/>
        </p:nvSpPr>
        <p:spPr>
          <a:xfrm>
            <a:off x="4211960" y="2614796"/>
            <a:ext cx="4679716" cy="663174"/>
          </a:xfrm>
          <a:prstGeom prst="rect">
            <a:avLst/>
          </a:prstGeom>
          <a:noFill/>
          <a:ln w="19050">
            <a:solidFill>
              <a:srgbClr val="0074BA"/>
            </a:solidFill>
          </a:ln>
        </p:spPr>
        <p:txBody>
          <a:bodyPr wrap="square" lIns="72000" tIns="108000" rIns="72000" bIns="108000" rtlCol="0" anchor="ctr" anchorCtr="0">
            <a:noAutofit/>
          </a:bodyPr>
          <a:lstStyle/>
          <a:p>
            <a:r>
              <a:rPr lang="fr-FR" sz="1000" b="1" dirty="0">
                <a:solidFill>
                  <a:srgbClr val="6F6F6F"/>
                </a:solidFill>
                <a:latin typeface="Arial"/>
                <a:ea typeface="Geneva"/>
                <a:cs typeface="Arial"/>
              </a:rPr>
              <a:t>Description : </a:t>
            </a:r>
            <a:r>
              <a:rPr lang="fr-FR" sz="1000" dirty="0">
                <a:solidFill>
                  <a:srgbClr val="6F6F6F"/>
                </a:solidFill>
                <a:latin typeface="Arial"/>
                <a:ea typeface="Geneva"/>
                <a:cs typeface="Arial"/>
              </a:rPr>
              <a:t>Le numéro SIREN est le numéro unique d'identification attribué à chaque entreprise par l'INSEE. Il se compose de 8 chiffres complétés par une clé de </a:t>
            </a:r>
            <a:r>
              <a:rPr lang="fr-FR" sz="1000" dirty="0" err="1">
                <a:solidFill>
                  <a:srgbClr val="6F6F6F"/>
                </a:solidFill>
                <a:latin typeface="Arial"/>
                <a:ea typeface="Geneva"/>
                <a:cs typeface="Arial"/>
              </a:rPr>
              <a:t>Luhn</a:t>
            </a:r>
            <a:r>
              <a:rPr lang="fr-FR" sz="1000" dirty="0">
                <a:solidFill>
                  <a:srgbClr val="6F6F6F"/>
                </a:solidFill>
                <a:latin typeface="Arial"/>
                <a:ea typeface="Geneva"/>
                <a:cs typeface="Arial"/>
              </a:rPr>
              <a:t>.</a:t>
            </a:r>
          </a:p>
          <a:p>
            <a:r>
              <a:rPr lang="fr-FR" sz="1000" b="1" dirty="0">
                <a:solidFill>
                  <a:srgbClr val="6F6F6F"/>
                </a:solidFill>
                <a:latin typeface="Arial"/>
                <a:ea typeface="Geneva"/>
                <a:cs typeface="Arial"/>
              </a:rPr>
              <a:t>Source</a:t>
            </a:r>
            <a:r>
              <a:rPr lang="fr-FR" sz="1000" dirty="0">
                <a:solidFill>
                  <a:srgbClr val="6F6F6F"/>
                </a:solidFill>
                <a:latin typeface="Arial"/>
                <a:ea typeface="Geneva"/>
                <a:cs typeface="Arial"/>
              </a:rPr>
              <a:t> : FINESS / RPPS / ADELI *</a:t>
            </a: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3375266"/>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800" b="1" dirty="0">
                <a:solidFill>
                  <a:schemeClr val="bg1"/>
                </a:solidFill>
              </a:rPr>
              <a:t>Nº  EJ/RPPS/ADELI </a:t>
            </a:r>
            <a:r>
              <a:rPr lang="es-ES" sz="800" b="1" dirty="0" err="1">
                <a:solidFill>
                  <a:schemeClr val="bg1"/>
                </a:solidFill>
              </a:rPr>
              <a:t>rang</a:t>
            </a:r>
            <a:endParaRPr lang="fr-FR" sz="800" b="1" dirty="0">
              <a:solidFill>
                <a:schemeClr val="bg1"/>
              </a:solidFill>
            </a:endParaRPr>
          </a:p>
        </p:txBody>
      </p:sp>
      <p:sp>
        <p:nvSpPr>
          <p:cNvPr id="37" name="ZoneTexte 36">
            <a:extLst>
              <a:ext uri="{FF2B5EF4-FFF2-40B4-BE49-F238E27FC236}">
                <a16:creationId xmlns:a16="http://schemas.microsoft.com/office/drawing/2014/main" id="{E4BC5F54-C2EF-447D-A341-F20634FE2AF8}"/>
              </a:ext>
            </a:extLst>
          </p:cNvPr>
          <p:cNvSpPr txBox="1"/>
          <p:nvPr/>
        </p:nvSpPr>
        <p:spPr>
          <a:xfrm>
            <a:off x="4204991" y="3375266"/>
            <a:ext cx="4679716" cy="830764"/>
          </a:xfrm>
          <a:prstGeom prst="rect">
            <a:avLst/>
          </a:prstGeom>
          <a:noFill/>
          <a:ln w="19050">
            <a:solidFill>
              <a:srgbClr val="0074BA"/>
            </a:solidFill>
          </a:ln>
        </p:spPr>
        <p:txBody>
          <a:bodyPr wrap="square" lIns="72000" tIns="108000" rIns="72000" bIns="108000" rtlCol="0" anchor="ctr" anchorCtr="0">
            <a:noAutofit/>
          </a:bodyPr>
          <a:lstStyle/>
          <a:p>
            <a:r>
              <a:rPr lang="fr-FR" sz="1000" b="1" dirty="0">
                <a:solidFill>
                  <a:srgbClr val="6F6F6F"/>
                </a:solidFill>
                <a:latin typeface="Arial"/>
                <a:ea typeface="Geneva"/>
                <a:cs typeface="Arial"/>
              </a:rPr>
              <a:t>Description : </a:t>
            </a:r>
            <a:r>
              <a:rPr lang="fr-FR" sz="1000" dirty="0">
                <a:solidFill>
                  <a:srgbClr val="6F6F6F"/>
                </a:solidFill>
                <a:latin typeface="Arial"/>
                <a:ea typeface="Geneva"/>
                <a:cs typeface="Arial"/>
              </a:rPr>
              <a:t>Cet attribut est renseigné pour un cabinet libéral (hors société d’exercice) qui est présent dans RPPS ou </a:t>
            </a:r>
            <a:r>
              <a:rPr lang="fr-FR" sz="1000" dirty="0" err="1">
                <a:solidFill>
                  <a:srgbClr val="6F6F6F"/>
                </a:solidFill>
                <a:latin typeface="Arial"/>
                <a:ea typeface="Geneva"/>
                <a:cs typeface="Arial"/>
              </a:rPr>
              <a:t>Adeli</a:t>
            </a:r>
            <a:r>
              <a:rPr lang="fr-FR" sz="1000" dirty="0">
                <a:solidFill>
                  <a:srgbClr val="6F6F6F"/>
                </a:solidFill>
                <a:latin typeface="Arial"/>
                <a:ea typeface="Geneva"/>
                <a:cs typeface="Arial"/>
              </a:rPr>
              <a:t>, mais n’y est pas identifié par un n° SIREN. </a:t>
            </a:r>
          </a:p>
          <a:p>
            <a:r>
              <a:rPr lang="fr-FR" sz="1000" dirty="0">
                <a:solidFill>
                  <a:srgbClr val="6F6F6F"/>
                </a:solidFill>
                <a:latin typeface="Arial"/>
                <a:ea typeface="Geneva"/>
                <a:cs typeface="Arial"/>
              </a:rPr>
              <a:t>Il reprend l’identifiant de la seule entité géographique qui lui est rattachée.</a:t>
            </a:r>
          </a:p>
          <a:p>
            <a:r>
              <a:rPr lang="fr-FR" sz="1000" b="1" dirty="0">
                <a:solidFill>
                  <a:srgbClr val="6F6F6F"/>
                </a:solidFill>
                <a:latin typeface="Arial"/>
                <a:ea typeface="Geneva"/>
                <a:cs typeface="Arial"/>
              </a:rPr>
              <a:t>Source</a:t>
            </a:r>
            <a:r>
              <a:rPr lang="fr-FR" sz="1000" dirty="0">
                <a:solidFill>
                  <a:srgbClr val="6F6F6F"/>
                </a:solidFill>
                <a:latin typeface="Arial"/>
                <a:ea typeface="Geneva"/>
                <a:cs typeface="Arial"/>
              </a:rPr>
              <a:t> : RPPS / ADELI </a:t>
            </a:r>
            <a:endParaRPr lang="fr-FR" sz="1000" dirty="0">
              <a:solidFill>
                <a:schemeClr val="bg1"/>
              </a:solidFill>
            </a:endParaRPr>
          </a:p>
        </p:txBody>
      </p:sp>
      <p:sp>
        <p:nvSpPr>
          <p:cNvPr id="50" name="ZoneTexte 49">
            <a:extLst>
              <a:ext uri="{FF2B5EF4-FFF2-40B4-BE49-F238E27FC236}">
                <a16:creationId xmlns:a16="http://schemas.microsoft.com/office/drawing/2014/main" id="{912E9719-E634-4855-AD9E-D8723E53D931}"/>
              </a:ext>
            </a:extLst>
          </p:cNvPr>
          <p:cNvSpPr txBox="1"/>
          <p:nvPr/>
        </p:nvSpPr>
        <p:spPr>
          <a:xfrm>
            <a:off x="394842" y="880336"/>
            <a:ext cx="2086579" cy="3594468"/>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endParaRPr lang="fr-FR" b="1" kern="0">
              <a:solidFill>
                <a:srgbClr val="000000"/>
              </a:solidFill>
              <a:ea typeface="Geneva" charset="-128"/>
            </a:endParaRPr>
          </a:p>
        </p:txBody>
      </p:sp>
      <p:sp>
        <p:nvSpPr>
          <p:cNvPr id="51" name="ZoneTexte 50">
            <a:extLst>
              <a:ext uri="{FF2B5EF4-FFF2-40B4-BE49-F238E27FC236}">
                <a16:creationId xmlns:a16="http://schemas.microsoft.com/office/drawing/2014/main" id="{FA6D42A8-8AF0-4CD9-B144-B4841C9338A6}"/>
              </a:ext>
            </a:extLst>
          </p:cNvPr>
          <p:cNvSpPr txBox="1"/>
          <p:nvPr/>
        </p:nvSpPr>
        <p:spPr>
          <a:xfrm>
            <a:off x="394843" y="1047347"/>
            <a:ext cx="2086579" cy="346584"/>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r>
              <a:rPr lang="fr-FR" b="1" kern="0">
                <a:solidFill>
                  <a:srgbClr val="000000"/>
                </a:solidFill>
                <a:ea typeface="Geneva" charset="-128"/>
              </a:rPr>
              <a:t>Entité Juridique</a:t>
            </a:r>
          </a:p>
        </p:txBody>
      </p:sp>
      <p:sp>
        <p:nvSpPr>
          <p:cNvPr id="54" name="ZoneTexte 53">
            <a:extLst>
              <a:ext uri="{FF2B5EF4-FFF2-40B4-BE49-F238E27FC236}">
                <a16:creationId xmlns:a16="http://schemas.microsoft.com/office/drawing/2014/main" id="{5FC4C7FD-3251-4D96-91F9-A9C6BD0DE564}"/>
              </a:ext>
            </a:extLst>
          </p:cNvPr>
          <p:cNvSpPr txBox="1"/>
          <p:nvPr/>
        </p:nvSpPr>
        <p:spPr>
          <a:xfrm>
            <a:off x="504857" y="1686039"/>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N°FINESS </a:t>
            </a:r>
          </a:p>
        </p:txBody>
      </p:sp>
      <p:sp>
        <p:nvSpPr>
          <p:cNvPr id="55" name="ZoneTexte 54">
            <a:extLst>
              <a:ext uri="{FF2B5EF4-FFF2-40B4-BE49-F238E27FC236}">
                <a16:creationId xmlns:a16="http://schemas.microsoft.com/office/drawing/2014/main" id="{1B839AFA-4C90-453A-A2E0-A5A747ADB156}"/>
              </a:ext>
            </a:extLst>
          </p:cNvPr>
          <p:cNvSpPr txBox="1"/>
          <p:nvPr/>
        </p:nvSpPr>
        <p:spPr>
          <a:xfrm>
            <a:off x="504857" y="1911670"/>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dirty="0">
                <a:solidFill>
                  <a:prstClr val="white"/>
                </a:solidFill>
                <a:ea typeface="Geneva" charset="-128"/>
              </a:rPr>
              <a:t>N°SIREN</a:t>
            </a:r>
          </a:p>
        </p:txBody>
      </p:sp>
      <p:sp>
        <p:nvSpPr>
          <p:cNvPr id="56" name="ZoneTexte 55">
            <a:extLst>
              <a:ext uri="{FF2B5EF4-FFF2-40B4-BE49-F238E27FC236}">
                <a16:creationId xmlns:a16="http://schemas.microsoft.com/office/drawing/2014/main" id="{3A4F461C-B6EC-441B-A86F-A0C132295D22}"/>
              </a:ext>
            </a:extLst>
          </p:cNvPr>
          <p:cNvSpPr txBox="1"/>
          <p:nvPr/>
        </p:nvSpPr>
        <p:spPr>
          <a:xfrm>
            <a:off x="504857" y="1455646"/>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pPr>
              <a:defRPr/>
            </a:pPr>
            <a:r>
              <a:rPr lang="fr-FR" sz="1000" dirty="0" err="1">
                <a:solidFill>
                  <a:prstClr val="white"/>
                </a:solidFill>
                <a:latin typeface="+mn-lt"/>
              </a:rPr>
              <a:t>IdNat_Struct</a:t>
            </a:r>
            <a:r>
              <a:rPr lang="fr-FR" sz="1000" dirty="0">
                <a:solidFill>
                  <a:prstClr val="white"/>
                </a:solidFill>
                <a:latin typeface="+mn-lt"/>
              </a:rPr>
              <a:t> </a:t>
            </a:r>
          </a:p>
        </p:txBody>
      </p:sp>
      <p:sp>
        <p:nvSpPr>
          <p:cNvPr id="59" name="ZoneTexte 58">
            <a:extLst>
              <a:ext uri="{FF2B5EF4-FFF2-40B4-BE49-F238E27FC236}">
                <a16:creationId xmlns:a16="http://schemas.microsoft.com/office/drawing/2014/main" id="{75C4719A-826E-44D6-8AAC-C38FFF220E32}"/>
              </a:ext>
            </a:extLst>
          </p:cNvPr>
          <p:cNvSpPr txBox="1"/>
          <p:nvPr/>
        </p:nvSpPr>
        <p:spPr>
          <a:xfrm>
            <a:off x="504857" y="2142514"/>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N°EJ/RPPS/ADELIrang</a:t>
            </a:r>
          </a:p>
        </p:txBody>
      </p:sp>
      <p:cxnSp>
        <p:nvCxnSpPr>
          <p:cNvPr id="20" name="Connecteur droit avec flèche 19">
            <a:extLst>
              <a:ext uri="{FF2B5EF4-FFF2-40B4-BE49-F238E27FC236}">
                <a16:creationId xmlns:a16="http://schemas.microsoft.com/office/drawing/2014/main" id="{FBCC1DB0-9D51-444B-8198-3F47E9CF5383}"/>
              </a:ext>
            </a:extLst>
          </p:cNvPr>
          <p:cNvCxnSpPr>
            <a:cxnSpLocks/>
            <a:stCxn id="56" idx="3"/>
            <a:endCxn id="18" idx="1"/>
          </p:cNvCxnSpPr>
          <p:nvPr/>
        </p:nvCxnSpPr>
        <p:spPr>
          <a:xfrm flipV="1">
            <a:off x="2396515" y="1088738"/>
            <a:ext cx="807333" cy="456908"/>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8D3032BD-F272-42CF-9F30-51CE3890E45F}"/>
              </a:ext>
            </a:extLst>
          </p:cNvPr>
          <p:cNvCxnSpPr>
            <a:cxnSpLocks/>
            <a:stCxn id="54" idx="3"/>
            <a:endCxn id="26" idx="1"/>
          </p:cNvCxnSpPr>
          <p:nvPr/>
        </p:nvCxnSpPr>
        <p:spPr>
          <a:xfrm>
            <a:off x="2396515" y="1776039"/>
            <a:ext cx="807333" cy="366159"/>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FB28178D-AC8E-478A-8074-EE7C42947567}"/>
              </a:ext>
            </a:extLst>
          </p:cNvPr>
          <p:cNvCxnSpPr>
            <a:cxnSpLocks/>
            <a:stCxn id="55" idx="3"/>
            <a:endCxn id="31" idx="1"/>
          </p:cNvCxnSpPr>
          <p:nvPr/>
        </p:nvCxnSpPr>
        <p:spPr>
          <a:xfrm>
            <a:off x="2396515" y="2001670"/>
            <a:ext cx="807333" cy="793298"/>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989ACB3C-1866-482D-93FD-3CC42AE5B304}"/>
              </a:ext>
            </a:extLst>
          </p:cNvPr>
          <p:cNvCxnSpPr>
            <a:cxnSpLocks/>
            <a:stCxn id="59" idx="3"/>
            <a:endCxn id="36" idx="1"/>
          </p:cNvCxnSpPr>
          <p:nvPr/>
        </p:nvCxnSpPr>
        <p:spPr>
          <a:xfrm>
            <a:off x="2396515" y="2232514"/>
            <a:ext cx="807333" cy="1322924"/>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 coins arrondis 22">
            <a:extLst>
              <a:ext uri="{FF2B5EF4-FFF2-40B4-BE49-F238E27FC236}">
                <a16:creationId xmlns:a16="http://schemas.microsoft.com/office/drawing/2014/main" id="{0836698A-F217-4CBA-BEF8-3BB44F4C3A1F}"/>
              </a:ext>
            </a:extLst>
          </p:cNvPr>
          <p:cNvSpPr/>
          <p:nvPr/>
        </p:nvSpPr>
        <p:spPr>
          <a:xfrm>
            <a:off x="7740352" y="184699"/>
            <a:ext cx="1277686"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a:t>
            </a:r>
          </a:p>
          <a:p>
            <a:pPr algn="ctr"/>
            <a:r>
              <a:rPr lang="es-ES" sz="1100" err="1">
                <a:solidFill>
                  <a:sysClr val="windowText" lastClr="000000"/>
                </a:solidFill>
              </a:rPr>
              <a:t>Entité</a:t>
            </a:r>
            <a:r>
              <a:rPr lang="es-ES" sz="1100">
                <a:solidFill>
                  <a:sysClr val="windowText" lastClr="000000"/>
                </a:solidFill>
              </a:rPr>
              <a:t> </a:t>
            </a:r>
            <a:r>
              <a:rPr lang="es-ES" sz="1100" err="1">
                <a:solidFill>
                  <a:sysClr val="windowText" lastClr="000000"/>
                </a:solidFill>
              </a:rPr>
              <a:t>Juridique</a:t>
            </a:r>
            <a:endParaRPr lang="fr-FR" sz="1000">
              <a:solidFill>
                <a:sysClr val="windowText" lastClr="000000"/>
              </a:solidFill>
            </a:endParaRPr>
          </a:p>
        </p:txBody>
      </p:sp>
      <p:pic>
        <p:nvPicPr>
          <p:cNvPr id="34" name="Graphique 33" descr="Bulle de discussion avec un remplissage uni">
            <a:extLst>
              <a:ext uri="{FF2B5EF4-FFF2-40B4-BE49-F238E27FC236}">
                <a16:creationId xmlns:a16="http://schemas.microsoft.com/office/drawing/2014/main" id="{B193924E-8C6C-412F-A277-4ABF342609D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44696" y="4669475"/>
            <a:ext cx="359240" cy="359240"/>
          </a:xfrm>
          <a:prstGeom prst="rect">
            <a:avLst/>
          </a:prstGeom>
        </p:spPr>
      </p:pic>
      <p:sp>
        <p:nvSpPr>
          <p:cNvPr id="38" name="ZoneTexte 37">
            <a:extLst>
              <a:ext uri="{FF2B5EF4-FFF2-40B4-BE49-F238E27FC236}">
                <a16:creationId xmlns:a16="http://schemas.microsoft.com/office/drawing/2014/main" id="{CFA91079-EEC3-46F6-BEA9-403F19C85C1B}"/>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sp>
        <p:nvSpPr>
          <p:cNvPr id="3" name="TextBox 2">
            <a:extLst>
              <a:ext uri="{FF2B5EF4-FFF2-40B4-BE49-F238E27FC236}">
                <a16:creationId xmlns:a16="http://schemas.microsoft.com/office/drawing/2014/main" id="{5C6D7B65-4C14-4C65-9B56-830E3569B3D0}"/>
              </a:ext>
            </a:extLst>
          </p:cNvPr>
          <p:cNvSpPr txBox="1"/>
          <p:nvPr/>
        </p:nvSpPr>
        <p:spPr>
          <a:xfrm>
            <a:off x="3151394" y="4263250"/>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fr-FR" sz="800" i="1" dirty="0">
                <a:solidFill>
                  <a:srgbClr val="575757"/>
                </a:solidFill>
                <a:latin typeface="Arial"/>
                <a:ea typeface="Geneva"/>
                <a:cs typeface="Arial"/>
              </a:rPr>
              <a:t>* La saisie manuelle reste possible lors de la création d'une structure directement dans le ROR (ex: DAC).</a:t>
            </a:r>
            <a:endParaRPr lang="fr-FR" sz="800" i="1" dirty="0">
              <a:solidFill>
                <a:srgbClr val="575757"/>
              </a:solidFill>
              <a:cs typeface="Arial"/>
            </a:endParaRPr>
          </a:p>
        </p:txBody>
      </p:sp>
      <p:pic>
        <p:nvPicPr>
          <p:cNvPr id="33" name="Graphique 20" descr="Flèche : pivoter à droite avec un remplissage uni">
            <a:hlinkClick r:id="rId4" action="ppaction://hlinksldjump"/>
            <a:extLst>
              <a:ext uri="{FF2B5EF4-FFF2-40B4-BE49-F238E27FC236}">
                <a16:creationId xmlns:a16="http://schemas.microsoft.com/office/drawing/2014/main" id="{4E7A6CFC-A8E5-4C36-BF70-9A65534F656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5400000">
            <a:off x="150185" y="4604439"/>
            <a:ext cx="489313" cy="489313"/>
          </a:xfrm>
          <a:prstGeom prst="rect">
            <a:avLst/>
          </a:prstGeom>
        </p:spPr>
      </p:pic>
      <p:sp>
        <p:nvSpPr>
          <p:cNvPr id="27" name="ZoneTexte 21">
            <a:hlinkClick r:id="rId4" action="ppaction://hlinksldjump"/>
            <a:extLst>
              <a:ext uri="{FF2B5EF4-FFF2-40B4-BE49-F238E27FC236}">
                <a16:creationId xmlns:a16="http://schemas.microsoft.com/office/drawing/2014/main" id="{33AE57A3-0918-4B85-9973-3278D857377A}"/>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195694975"/>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5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nextCondLst>
                <p:cond evt="onClick" delay="0">
                  <p:tgtEl>
                    <p:spTgt spid="56"/>
                  </p:tgtEl>
                </p:cond>
              </p:nextCondLst>
            </p:seq>
            <p:seq concurrent="1" nextAc="seek">
              <p:cTn id="14" restart="whenNotActive" fill="hold" evtFilter="cancelBubble" nodeType="interactiveSeq">
                <p:stCondLst>
                  <p:cond evt="onClick" delay="0">
                    <p:tgtEl>
                      <p:spTgt spid="54"/>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childTnLst>
              </p:cTn>
              <p:nextCondLst>
                <p:cond evt="onClick" delay="0">
                  <p:tgtEl>
                    <p:spTgt spid="54"/>
                  </p:tgtEl>
                </p:cond>
              </p:nextCondLst>
            </p:seq>
            <p:seq concurrent="1" nextAc="seek">
              <p:cTn id="26" restart="whenNotActive" fill="hold" evtFilter="cancelBubble" nodeType="interactiveSeq">
                <p:stCondLst>
                  <p:cond evt="onClick" delay="0">
                    <p:tgtEl>
                      <p:spTgt spid="55"/>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childTnLst>
                          </p:cTn>
                        </p:par>
                      </p:childTnLst>
                    </p:cTn>
                  </p:par>
                </p:childTnLst>
              </p:cTn>
              <p:nextCondLst>
                <p:cond evt="onClick" delay="0">
                  <p:tgtEl>
                    <p:spTgt spid="55"/>
                  </p:tgtEl>
                </p:cond>
              </p:nextCondLst>
            </p:seq>
            <p:seq concurrent="1" nextAc="seek">
              <p:cTn id="38" restart="whenNotActive" fill="hold" evtFilter="cancelBubble" nodeType="interactiveSeq">
                <p:stCondLst>
                  <p:cond evt="onClick" delay="0">
                    <p:tgtEl>
                      <p:spTgt spid="59"/>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1" nodeType="click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par>
                                <p:cTn id="44" presetID="10" presetClass="entr" presetSubtype="0" fill="hold"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par>
                                <p:cTn id="47" presetID="10" presetClass="entr" presetSubtype="0" fill="hold" grpId="1"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500"/>
                                        <p:tgtEl>
                                          <p:spTgt spid="37"/>
                                        </p:tgtEl>
                                      </p:cBhvr>
                                    </p:animEffect>
                                  </p:childTnLst>
                                </p:cTn>
                              </p:par>
                            </p:childTnLst>
                          </p:cTn>
                        </p:par>
                      </p:childTnLst>
                    </p:cTn>
                  </p:par>
                </p:childTnLst>
              </p:cTn>
              <p:nextCondLst>
                <p:cond evt="onClick" delay="0">
                  <p:tgtEl>
                    <p:spTgt spid="59"/>
                  </p:tgtEl>
                </p:cond>
              </p:nextCondLst>
            </p:seq>
          </p:childTnLst>
        </p:cTn>
      </p:par>
    </p:tnLst>
    <p:bldLst>
      <p:bldP spid="18" grpId="0" animBg="1"/>
      <p:bldP spid="22" grpId="0" animBg="1"/>
      <p:bldP spid="26" grpId="0" animBg="1"/>
      <p:bldP spid="29" grpId="0" animBg="1"/>
      <p:bldP spid="31" grpId="0" animBg="1"/>
      <p:bldP spid="32" grpId="0" animBg="1"/>
      <p:bldP spid="36" grpId="1" animBg="1"/>
      <p:bldP spid="3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l’EJ</a:t>
            </a:r>
            <a:r>
              <a:rPr lang="es-ES"/>
              <a:t> (2/3)</a:t>
            </a:r>
            <a:endParaRPr lang="fr-FR"/>
          </a:p>
        </p:txBody>
      </p:sp>
      <p:sp>
        <p:nvSpPr>
          <p:cNvPr id="43" name="ZoneTexte 42">
            <a:extLst>
              <a:ext uri="{FF2B5EF4-FFF2-40B4-BE49-F238E27FC236}">
                <a16:creationId xmlns:a16="http://schemas.microsoft.com/office/drawing/2014/main" id="{5AB7C0D7-A8BD-42C5-AB3D-60D6C9B257CB}"/>
              </a:ext>
            </a:extLst>
          </p:cNvPr>
          <p:cNvSpPr txBox="1"/>
          <p:nvPr/>
        </p:nvSpPr>
        <p:spPr>
          <a:xfrm>
            <a:off x="3203848" y="915566"/>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Raison</a:t>
            </a:r>
            <a:r>
              <a:rPr lang="es-ES" sz="800" b="1">
                <a:solidFill>
                  <a:schemeClr val="bg1"/>
                </a:solidFill>
              </a:rPr>
              <a:t> </a:t>
            </a:r>
            <a:r>
              <a:rPr lang="es-ES" sz="800" b="1" err="1">
                <a:solidFill>
                  <a:schemeClr val="bg1"/>
                </a:solidFill>
              </a:rPr>
              <a:t>sociale</a:t>
            </a:r>
            <a:r>
              <a:rPr lang="es-ES" sz="800" b="1">
                <a:solidFill>
                  <a:schemeClr val="bg1"/>
                </a:solidFill>
              </a:rPr>
              <a:t> EJ</a:t>
            </a:r>
            <a:endParaRPr lang="fr-FR" sz="800" b="1">
              <a:solidFill>
                <a:schemeClr val="bg1"/>
              </a:solidFill>
            </a:endParaRPr>
          </a:p>
        </p:txBody>
      </p:sp>
      <p:sp>
        <p:nvSpPr>
          <p:cNvPr id="44" name="ZoneTexte 43">
            <a:extLst>
              <a:ext uri="{FF2B5EF4-FFF2-40B4-BE49-F238E27FC236}">
                <a16:creationId xmlns:a16="http://schemas.microsoft.com/office/drawing/2014/main" id="{63A1A943-3626-46E5-95C3-A175D970DF27}"/>
              </a:ext>
            </a:extLst>
          </p:cNvPr>
          <p:cNvSpPr txBox="1"/>
          <p:nvPr/>
        </p:nvSpPr>
        <p:spPr>
          <a:xfrm>
            <a:off x="4211959" y="915567"/>
            <a:ext cx="4752527" cy="501492"/>
          </a:xfrm>
          <a:prstGeom prst="rect">
            <a:avLst/>
          </a:prstGeom>
          <a:noFill/>
          <a:ln w="19050">
            <a:solidFill>
              <a:srgbClr val="0074BA"/>
            </a:solidFill>
          </a:ln>
        </p:spPr>
        <p:txBody>
          <a:bodyPr wrap="square" lIns="72000" tIns="108000" rIns="72000" bIns="108000" rtlCol="0" anchor="ctr" anchorCtr="0">
            <a:noAutofit/>
          </a:bodyPr>
          <a:lstStyle/>
          <a:p>
            <a:r>
              <a:rPr lang="fr-FR" sz="1000" b="1" dirty="0">
                <a:solidFill>
                  <a:srgbClr val="6F6F6F"/>
                </a:solidFill>
              </a:rPr>
              <a:t>Description : </a:t>
            </a:r>
            <a:r>
              <a:rPr lang="fr-FR" sz="1000" dirty="0">
                <a:solidFill>
                  <a:srgbClr val="6F6F6F"/>
                </a:solidFill>
              </a:rPr>
              <a:t>Raison sociale complète de l'entité juridique (acronymes, sigles ou abréviations développées).</a:t>
            </a:r>
            <a:endParaRPr lang="fr-FR" sz="1000" dirty="0">
              <a:solidFill>
                <a:schemeClr val="bg1"/>
              </a:solidFill>
            </a:endParaRPr>
          </a:p>
          <a:p>
            <a:r>
              <a:rPr lang="fr-FR" sz="1000" b="1" dirty="0">
                <a:solidFill>
                  <a:srgbClr val="6F6F6F"/>
                </a:solidFill>
                <a:latin typeface="Arial"/>
                <a:ea typeface="Geneva"/>
                <a:cs typeface="Arial"/>
              </a:rPr>
              <a:t>Source : </a:t>
            </a:r>
            <a:r>
              <a:rPr lang="fr-FR" sz="1000" dirty="0">
                <a:solidFill>
                  <a:srgbClr val="6F6F6F"/>
                </a:solidFill>
                <a:latin typeface="Arial"/>
                <a:ea typeface="Geneva"/>
                <a:cs typeface="Arial"/>
              </a:rPr>
              <a:t>FINESS / RPPS / ADELI *</a:t>
            </a:r>
            <a:endParaRPr lang="fr-FR" sz="1000" dirty="0">
              <a:solidFill>
                <a:srgbClr val="6F6F6F"/>
              </a:solidFill>
              <a:cs typeface="Arial"/>
            </a:endParaRPr>
          </a:p>
        </p:txBody>
      </p:sp>
      <p:sp>
        <p:nvSpPr>
          <p:cNvPr id="47" name="ZoneTexte 46">
            <a:extLst>
              <a:ext uri="{FF2B5EF4-FFF2-40B4-BE49-F238E27FC236}">
                <a16:creationId xmlns:a16="http://schemas.microsoft.com/office/drawing/2014/main" id="{343B5232-9688-4F75-89D6-C9913C46A53B}"/>
              </a:ext>
            </a:extLst>
          </p:cNvPr>
          <p:cNvSpPr txBox="1"/>
          <p:nvPr/>
        </p:nvSpPr>
        <p:spPr>
          <a:xfrm>
            <a:off x="3203848" y="1532815"/>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Complement</a:t>
            </a:r>
            <a:r>
              <a:rPr lang="es-ES" sz="800" b="1">
                <a:solidFill>
                  <a:schemeClr val="bg1"/>
                </a:solidFill>
              </a:rPr>
              <a:t> </a:t>
            </a:r>
            <a:r>
              <a:rPr lang="es-ES" sz="800" b="1" err="1">
                <a:solidFill>
                  <a:schemeClr val="bg1"/>
                </a:solidFill>
              </a:rPr>
              <a:t>Raison</a:t>
            </a:r>
            <a:r>
              <a:rPr lang="es-ES" sz="800" b="1">
                <a:solidFill>
                  <a:schemeClr val="bg1"/>
                </a:solidFill>
              </a:rPr>
              <a:t> </a:t>
            </a:r>
            <a:r>
              <a:rPr lang="es-ES" sz="800" b="1" err="1">
                <a:solidFill>
                  <a:schemeClr val="bg1"/>
                </a:solidFill>
              </a:rPr>
              <a:t>sociale</a:t>
            </a:r>
            <a:r>
              <a:rPr lang="es-ES" sz="800" b="1">
                <a:solidFill>
                  <a:schemeClr val="bg1"/>
                </a:solidFill>
              </a:rPr>
              <a:t> EJ</a:t>
            </a:r>
            <a:endParaRPr lang="fr-FR" sz="800" b="1">
              <a:solidFill>
                <a:schemeClr val="bg1"/>
              </a:solidFill>
            </a:endParaRPr>
          </a:p>
        </p:txBody>
      </p:sp>
      <p:sp>
        <p:nvSpPr>
          <p:cNvPr id="48" name="ZoneTexte 47">
            <a:extLst>
              <a:ext uri="{FF2B5EF4-FFF2-40B4-BE49-F238E27FC236}">
                <a16:creationId xmlns:a16="http://schemas.microsoft.com/office/drawing/2014/main" id="{CEC3D614-6A52-488A-AE59-6989D1F7E580}"/>
              </a:ext>
            </a:extLst>
          </p:cNvPr>
          <p:cNvSpPr txBox="1"/>
          <p:nvPr/>
        </p:nvSpPr>
        <p:spPr>
          <a:xfrm>
            <a:off x="4211960" y="1532816"/>
            <a:ext cx="4759784" cy="617248"/>
          </a:xfrm>
          <a:prstGeom prst="rect">
            <a:avLst/>
          </a:prstGeom>
          <a:noFill/>
          <a:ln w="19050">
            <a:solidFill>
              <a:srgbClr val="0074BA"/>
            </a:solidFill>
          </a:ln>
        </p:spPr>
        <p:txBody>
          <a:bodyPr wrap="square" lIns="72000" tIns="108000" rIns="72000" bIns="108000" rtlCol="0" anchor="ctr" anchorCtr="0">
            <a:noAutofit/>
          </a:bodyPr>
          <a:lstStyle/>
          <a:p>
            <a:r>
              <a:rPr lang="fr-FR" sz="1000" b="1" dirty="0">
                <a:solidFill>
                  <a:srgbClr val="6F6F6F"/>
                </a:solidFill>
              </a:rPr>
              <a:t>Description : </a:t>
            </a:r>
            <a:r>
              <a:rPr lang="fr-FR" sz="1000" dirty="0">
                <a:solidFill>
                  <a:srgbClr val="6F6F6F"/>
                </a:solidFill>
              </a:rPr>
              <a:t>Suite de la raison sociale, si elle existe. Ce complément peut contenir notamment des informations facilitant l'adressage d'un courrier aux structures. </a:t>
            </a:r>
          </a:p>
          <a:p>
            <a:r>
              <a:rPr lang="fr-FR" sz="1000" b="1" dirty="0">
                <a:solidFill>
                  <a:srgbClr val="6F6F6F"/>
                </a:solidFill>
                <a:latin typeface="Arial"/>
                <a:ea typeface="Geneva"/>
                <a:cs typeface="Arial"/>
              </a:rPr>
              <a:t>Source</a:t>
            </a:r>
            <a:r>
              <a:rPr lang="fr-FR" sz="1000" dirty="0">
                <a:solidFill>
                  <a:srgbClr val="6F6F6F"/>
                </a:solidFill>
                <a:latin typeface="Arial"/>
                <a:ea typeface="Geneva"/>
                <a:cs typeface="Arial"/>
              </a:rPr>
              <a:t> : FINESS / RPPS / ADELI *</a:t>
            </a:r>
            <a:endParaRPr lang="fr-FR" sz="1000" dirty="0">
              <a:solidFill>
                <a:schemeClr val="bg1"/>
              </a:solidFill>
              <a:highlight>
                <a:srgbClr val="FFFF00"/>
              </a:highlight>
              <a:latin typeface="Arial"/>
              <a:ea typeface="Geneva"/>
              <a:cs typeface="Arial"/>
            </a:endParaRPr>
          </a:p>
        </p:txBody>
      </p:sp>
      <p:sp>
        <p:nvSpPr>
          <p:cNvPr id="50" name="ZoneTexte 49">
            <a:extLst>
              <a:ext uri="{FF2B5EF4-FFF2-40B4-BE49-F238E27FC236}">
                <a16:creationId xmlns:a16="http://schemas.microsoft.com/office/drawing/2014/main" id="{912E9719-E634-4855-AD9E-D8723E53D931}"/>
              </a:ext>
            </a:extLst>
          </p:cNvPr>
          <p:cNvSpPr txBox="1"/>
          <p:nvPr/>
        </p:nvSpPr>
        <p:spPr>
          <a:xfrm>
            <a:off x="394842" y="880336"/>
            <a:ext cx="2086579" cy="3594468"/>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endParaRPr lang="fr-FR" b="1" kern="0">
              <a:solidFill>
                <a:srgbClr val="000000"/>
              </a:solidFill>
              <a:ea typeface="Geneva" charset="-128"/>
            </a:endParaRPr>
          </a:p>
        </p:txBody>
      </p:sp>
      <p:sp>
        <p:nvSpPr>
          <p:cNvPr id="51" name="ZoneTexte 50">
            <a:extLst>
              <a:ext uri="{FF2B5EF4-FFF2-40B4-BE49-F238E27FC236}">
                <a16:creationId xmlns:a16="http://schemas.microsoft.com/office/drawing/2014/main" id="{FA6D42A8-8AF0-4CD9-B144-B4841C9338A6}"/>
              </a:ext>
            </a:extLst>
          </p:cNvPr>
          <p:cNvSpPr txBox="1"/>
          <p:nvPr/>
        </p:nvSpPr>
        <p:spPr>
          <a:xfrm>
            <a:off x="394843" y="1047347"/>
            <a:ext cx="2086579" cy="346584"/>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r>
              <a:rPr lang="fr-FR" b="1" kern="0">
                <a:solidFill>
                  <a:srgbClr val="000000"/>
                </a:solidFill>
                <a:ea typeface="Geneva" charset="-128"/>
              </a:rPr>
              <a:t>Entité Juridique</a:t>
            </a:r>
          </a:p>
        </p:txBody>
      </p:sp>
      <p:sp>
        <p:nvSpPr>
          <p:cNvPr id="52" name="ZoneTexte 51">
            <a:extLst>
              <a:ext uri="{FF2B5EF4-FFF2-40B4-BE49-F238E27FC236}">
                <a16:creationId xmlns:a16="http://schemas.microsoft.com/office/drawing/2014/main" id="{9B3CBD77-966D-4D94-9647-BFECF3FB9FB6}"/>
              </a:ext>
            </a:extLst>
          </p:cNvPr>
          <p:cNvSpPr txBox="1"/>
          <p:nvPr/>
        </p:nvSpPr>
        <p:spPr>
          <a:xfrm>
            <a:off x="504857" y="2373655"/>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Raison sociale EJ</a:t>
            </a:r>
          </a:p>
        </p:txBody>
      </p:sp>
      <p:sp>
        <p:nvSpPr>
          <p:cNvPr id="54" name="ZoneTexte 53">
            <a:extLst>
              <a:ext uri="{FF2B5EF4-FFF2-40B4-BE49-F238E27FC236}">
                <a16:creationId xmlns:a16="http://schemas.microsoft.com/office/drawing/2014/main" id="{5FC4C7FD-3251-4D96-91F9-A9C6BD0DE564}"/>
              </a:ext>
            </a:extLst>
          </p:cNvPr>
          <p:cNvSpPr txBox="1"/>
          <p:nvPr/>
        </p:nvSpPr>
        <p:spPr>
          <a:xfrm>
            <a:off x="504857" y="1686039"/>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N°FINESS </a:t>
            </a:r>
          </a:p>
        </p:txBody>
      </p:sp>
      <p:sp>
        <p:nvSpPr>
          <p:cNvPr id="55" name="ZoneTexte 54">
            <a:extLst>
              <a:ext uri="{FF2B5EF4-FFF2-40B4-BE49-F238E27FC236}">
                <a16:creationId xmlns:a16="http://schemas.microsoft.com/office/drawing/2014/main" id="{1B839AFA-4C90-453A-A2E0-A5A747ADB156}"/>
              </a:ext>
            </a:extLst>
          </p:cNvPr>
          <p:cNvSpPr txBox="1"/>
          <p:nvPr/>
        </p:nvSpPr>
        <p:spPr>
          <a:xfrm>
            <a:off x="504857" y="1911670"/>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N°SIREN</a:t>
            </a:r>
          </a:p>
        </p:txBody>
      </p:sp>
      <p:sp>
        <p:nvSpPr>
          <p:cNvPr id="56" name="ZoneTexte 55">
            <a:extLst>
              <a:ext uri="{FF2B5EF4-FFF2-40B4-BE49-F238E27FC236}">
                <a16:creationId xmlns:a16="http://schemas.microsoft.com/office/drawing/2014/main" id="{3A4F461C-B6EC-441B-A86F-A0C132295D22}"/>
              </a:ext>
            </a:extLst>
          </p:cNvPr>
          <p:cNvSpPr txBox="1"/>
          <p:nvPr/>
        </p:nvSpPr>
        <p:spPr>
          <a:xfrm>
            <a:off x="504857" y="1471807"/>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pPr>
              <a:defRPr/>
            </a:pPr>
            <a:r>
              <a:rPr lang="fr-FR" sz="1000">
                <a:solidFill>
                  <a:schemeClr val="bg1"/>
                </a:solidFill>
                <a:latin typeface="+mn-lt"/>
              </a:rPr>
              <a:t>IdNat_Struct </a:t>
            </a:r>
          </a:p>
        </p:txBody>
      </p:sp>
      <p:sp>
        <p:nvSpPr>
          <p:cNvPr id="59" name="ZoneTexte 58">
            <a:extLst>
              <a:ext uri="{FF2B5EF4-FFF2-40B4-BE49-F238E27FC236}">
                <a16:creationId xmlns:a16="http://schemas.microsoft.com/office/drawing/2014/main" id="{75C4719A-826E-44D6-8AAC-C38FFF220E32}"/>
              </a:ext>
            </a:extLst>
          </p:cNvPr>
          <p:cNvSpPr txBox="1"/>
          <p:nvPr/>
        </p:nvSpPr>
        <p:spPr>
          <a:xfrm>
            <a:off x="504857" y="2142514"/>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N°EJ/RPPS/ADELIrang</a:t>
            </a:r>
          </a:p>
        </p:txBody>
      </p:sp>
      <p:sp>
        <p:nvSpPr>
          <p:cNvPr id="60" name="ZoneTexte 59">
            <a:extLst>
              <a:ext uri="{FF2B5EF4-FFF2-40B4-BE49-F238E27FC236}">
                <a16:creationId xmlns:a16="http://schemas.microsoft.com/office/drawing/2014/main" id="{8650DA09-10F2-48E8-9E7D-F68BC08F9F5D}"/>
              </a:ext>
            </a:extLst>
          </p:cNvPr>
          <p:cNvSpPr txBox="1"/>
          <p:nvPr/>
        </p:nvSpPr>
        <p:spPr>
          <a:xfrm>
            <a:off x="504857" y="2604796"/>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Complément Raison sociale</a:t>
            </a:r>
          </a:p>
        </p:txBody>
      </p:sp>
      <p:sp>
        <p:nvSpPr>
          <p:cNvPr id="33" name="ZoneTexte 32">
            <a:extLst>
              <a:ext uri="{FF2B5EF4-FFF2-40B4-BE49-F238E27FC236}">
                <a16:creationId xmlns:a16="http://schemas.microsoft.com/office/drawing/2014/main" id="{C0564814-073A-4ACF-9B86-2065C1347375}"/>
              </a:ext>
            </a:extLst>
          </p:cNvPr>
          <p:cNvSpPr txBox="1"/>
          <p:nvPr/>
        </p:nvSpPr>
        <p:spPr>
          <a:xfrm>
            <a:off x="3196591" y="2283156"/>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77500" lnSpcReduction="20000"/>
          </a:bodyPr>
          <a:lstStyle/>
          <a:p>
            <a:pPr algn="ctr"/>
            <a:r>
              <a:rPr lang="fr-FR" sz="1200" b="1">
                <a:solidFill>
                  <a:schemeClr val="bg1"/>
                </a:solidFill>
              </a:rPr>
              <a:t>Statut juridique</a:t>
            </a:r>
          </a:p>
        </p:txBody>
      </p:sp>
      <p:sp>
        <p:nvSpPr>
          <p:cNvPr id="38" name="ZoneTexte 37">
            <a:extLst>
              <a:ext uri="{FF2B5EF4-FFF2-40B4-BE49-F238E27FC236}">
                <a16:creationId xmlns:a16="http://schemas.microsoft.com/office/drawing/2014/main" id="{F6C9AF75-1E25-419A-91DC-4F97CB9BA859}"/>
              </a:ext>
            </a:extLst>
          </p:cNvPr>
          <p:cNvSpPr txBox="1"/>
          <p:nvPr/>
        </p:nvSpPr>
        <p:spPr>
          <a:xfrm>
            <a:off x="4204702" y="2283156"/>
            <a:ext cx="4759785" cy="75138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statut juridique détermine la situation juridique de l’établissement c’est-à-dire les règles particulières de fonctionnement qui le régissent, notamment sa gestion administrative et financière et la gestion de ses biens</a:t>
            </a:r>
            <a:endParaRPr lang="fr-FR" sz="1000">
              <a:solidFill>
                <a:srgbClr val="6F6F6F"/>
              </a:solidFill>
            </a:endParaRPr>
          </a:p>
          <a:p>
            <a:r>
              <a:rPr lang="fr-FR" sz="1000" b="1">
                <a:solidFill>
                  <a:srgbClr val="6F6F6F"/>
                </a:solidFill>
                <a:latin typeface="Arial"/>
                <a:ea typeface="Geneva"/>
                <a:cs typeface="Arial"/>
              </a:rPr>
              <a:t>Source </a:t>
            </a:r>
            <a:r>
              <a:rPr lang="fr-FR" sz="1000">
                <a:solidFill>
                  <a:srgbClr val="6F6F6F"/>
                </a:solidFill>
                <a:latin typeface="Arial"/>
                <a:ea typeface="Geneva"/>
                <a:cs typeface="Arial"/>
              </a:rPr>
              <a:t>: FINESS / RPPS / ADELI *</a:t>
            </a:r>
            <a:endParaRPr lang="fr-FR" sz="1000">
              <a:solidFill>
                <a:schemeClr val="bg1"/>
              </a:solidFill>
              <a:highlight>
                <a:srgbClr val="FFFF00"/>
              </a:highlight>
              <a:latin typeface="Arial"/>
              <a:ea typeface="Geneva"/>
              <a:cs typeface="Arial"/>
            </a:endParaRPr>
          </a:p>
        </p:txBody>
      </p:sp>
      <p:sp>
        <p:nvSpPr>
          <p:cNvPr id="40" name="ZoneTexte 39">
            <a:extLst>
              <a:ext uri="{FF2B5EF4-FFF2-40B4-BE49-F238E27FC236}">
                <a16:creationId xmlns:a16="http://schemas.microsoft.com/office/drawing/2014/main" id="{948358A1-A712-4E38-82FE-BA0150AEB517}"/>
              </a:ext>
            </a:extLst>
          </p:cNvPr>
          <p:cNvSpPr txBox="1"/>
          <p:nvPr/>
        </p:nvSpPr>
        <p:spPr>
          <a:xfrm>
            <a:off x="3196591" y="3143200"/>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defRPr/>
            </a:pPr>
            <a:r>
              <a:rPr lang="fr-FR" sz="900" b="1" kern="0">
                <a:solidFill>
                  <a:prstClr val="white"/>
                </a:solidFill>
              </a:rPr>
              <a:t>Ss </a:t>
            </a:r>
            <a:r>
              <a:rPr lang="fr-FR" sz="900" b="1" kern="0" err="1">
                <a:solidFill>
                  <a:prstClr val="white"/>
                </a:solidFill>
              </a:rPr>
              <a:t>Ens</a:t>
            </a:r>
            <a:r>
              <a:rPr lang="fr-FR" sz="900" b="1" kern="0">
                <a:solidFill>
                  <a:prstClr val="white"/>
                </a:solidFill>
              </a:rPr>
              <a:t> Agrégat Stat. </a:t>
            </a:r>
            <a:r>
              <a:rPr lang="fr-FR" sz="900" b="1" kern="0" err="1">
                <a:solidFill>
                  <a:prstClr val="white"/>
                </a:solidFill>
              </a:rPr>
              <a:t>Jur</a:t>
            </a:r>
            <a:r>
              <a:rPr lang="fr-FR" sz="900" b="1" kern="0">
                <a:solidFill>
                  <a:prstClr val="white"/>
                </a:solidFill>
              </a:rPr>
              <a:t>. </a:t>
            </a:r>
          </a:p>
        </p:txBody>
      </p:sp>
      <p:sp>
        <p:nvSpPr>
          <p:cNvPr id="41" name="ZoneTexte 40">
            <a:extLst>
              <a:ext uri="{FF2B5EF4-FFF2-40B4-BE49-F238E27FC236}">
                <a16:creationId xmlns:a16="http://schemas.microsoft.com/office/drawing/2014/main" id="{C8AF4F27-C8CA-47DB-9A6F-C8888BC24876}"/>
              </a:ext>
            </a:extLst>
          </p:cNvPr>
          <p:cNvSpPr txBox="1"/>
          <p:nvPr/>
        </p:nvSpPr>
        <p:spPr>
          <a:xfrm>
            <a:off x="4204702" y="3143200"/>
            <a:ext cx="4759783" cy="81256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 sous ensemble agrégat » est le deuxième niveau dans l’arborescence des statuts juridiques. Il caractérise le statut juridique d’une structure au sens du droit applicable (public / privé) et de la finalité (non lucratif / commercial). </a:t>
            </a:r>
          </a:p>
          <a:p>
            <a:r>
              <a:rPr lang="fr-FR" sz="1000" b="1">
                <a:solidFill>
                  <a:srgbClr val="6F6F6F"/>
                </a:solidFill>
                <a:latin typeface="Arial"/>
                <a:ea typeface="Geneva"/>
                <a:cs typeface="Arial"/>
              </a:rPr>
              <a:t>Source :</a:t>
            </a:r>
            <a:r>
              <a:rPr lang="fr-FR" sz="1000">
                <a:solidFill>
                  <a:srgbClr val="6F6F6F"/>
                </a:solidFill>
                <a:latin typeface="Arial"/>
                <a:ea typeface="Geneva"/>
                <a:cs typeface="Arial"/>
              </a:rPr>
              <a:t> FINESS / RPPS / ADELI *</a:t>
            </a:r>
          </a:p>
        </p:txBody>
      </p:sp>
      <p:sp>
        <p:nvSpPr>
          <p:cNvPr id="49" name="ZoneTexte 48">
            <a:extLst>
              <a:ext uri="{FF2B5EF4-FFF2-40B4-BE49-F238E27FC236}">
                <a16:creationId xmlns:a16="http://schemas.microsoft.com/office/drawing/2014/main" id="{627E03D1-EE08-42F9-B469-79C52931C17F}"/>
              </a:ext>
            </a:extLst>
          </p:cNvPr>
          <p:cNvSpPr txBox="1"/>
          <p:nvPr/>
        </p:nvSpPr>
        <p:spPr>
          <a:xfrm>
            <a:off x="3203848" y="4083052"/>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err="1">
                <a:solidFill>
                  <a:schemeClr val="bg1"/>
                </a:solidFill>
              </a:rPr>
              <a:t>Adresse</a:t>
            </a:r>
            <a:r>
              <a:rPr lang="es-ES" sz="1200" b="1">
                <a:solidFill>
                  <a:schemeClr val="bg1"/>
                </a:solidFill>
              </a:rPr>
              <a:t> de </a:t>
            </a:r>
            <a:r>
              <a:rPr lang="es-ES" sz="1200" b="1" err="1">
                <a:solidFill>
                  <a:schemeClr val="bg1"/>
                </a:solidFill>
              </a:rPr>
              <a:t>l’EJ</a:t>
            </a:r>
            <a:endParaRPr lang="es-ES" sz="1200" b="1">
              <a:solidFill>
                <a:schemeClr val="bg1"/>
              </a:solidFill>
            </a:endParaRPr>
          </a:p>
        </p:txBody>
      </p:sp>
      <p:sp>
        <p:nvSpPr>
          <p:cNvPr id="53" name="ZoneTexte 52">
            <a:extLst>
              <a:ext uri="{FF2B5EF4-FFF2-40B4-BE49-F238E27FC236}">
                <a16:creationId xmlns:a16="http://schemas.microsoft.com/office/drawing/2014/main" id="{E9296DB1-686D-423E-9C1F-652349DD33F9}"/>
              </a:ext>
            </a:extLst>
          </p:cNvPr>
          <p:cNvSpPr txBox="1"/>
          <p:nvPr/>
        </p:nvSpPr>
        <p:spPr>
          <a:xfrm>
            <a:off x="501036" y="3075395"/>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Ss Ens Agrégat Stat. Jur. </a:t>
            </a:r>
          </a:p>
        </p:txBody>
      </p:sp>
      <p:sp>
        <p:nvSpPr>
          <p:cNvPr id="57" name="ZoneTexte 56">
            <a:extLst>
              <a:ext uri="{FF2B5EF4-FFF2-40B4-BE49-F238E27FC236}">
                <a16:creationId xmlns:a16="http://schemas.microsoft.com/office/drawing/2014/main" id="{9925886A-9B52-461B-8F82-39D378479C5B}"/>
              </a:ext>
            </a:extLst>
          </p:cNvPr>
          <p:cNvSpPr txBox="1"/>
          <p:nvPr/>
        </p:nvSpPr>
        <p:spPr>
          <a:xfrm>
            <a:off x="504857" y="2843455"/>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Statut juridique</a:t>
            </a:r>
          </a:p>
        </p:txBody>
      </p:sp>
      <p:sp>
        <p:nvSpPr>
          <p:cNvPr id="58" name="ZoneTexte 57">
            <a:extLst>
              <a:ext uri="{FF2B5EF4-FFF2-40B4-BE49-F238E27FC236}">
                <a16:creationId xmlns:a16="http://schemas.microsoft.com/office/drawing/2014/main" id="{95925DD6-ECB7-480D-9A0F-D4BDF1900B42}"/>
              </a:ext>
            </a:extLst>
          </p:cNvPr>
          <p:cNvSpPr txBox="1"/>
          <p:nvPr/>
        </p:nvSpPr>
        <p:spPr>
          <a:xfrm>
            <a:off x="501036" y="3289214"/>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prstClr val="white"/>
                </a:solidFill>
                <a:ea typeface="Geneva" charset="-128"/>
              </a:rPr>
              <a:t>Adresse de l’EJ</a:t>
            </a:r>
          </a:p>
        </p:txBody>
      </p:sp>
      <p:sp>
        <p:nvSpPr>
          <p:cNvPr id="35" name="ZoneTexte 34">
            <a:extLst>
              <a:ext uri="{FF2B5EF4-FFF2-40B4-BE49-F238E27FC236}">
                <a16:creationId xmlns:a16="http://schemas.microsoft.com/office/drawing/2014/main" id="{4726DC3F-EA4D-402C-8E6C-ED9DF3C6CE44}"/>
              </a:ext>
            </a:extLst>
          </p:cNvPr>
          <p:cNvSpPr txBox="1"/>
          <p:nvPr/>
        </p:nvSpPr>
        <p:spPr>
          <a:xfrm>
            <a:off x="4211960" y="4082313"/>
            <a:ext cx="4759782" cy="36034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Adresse géo-postale du siège de l'entité juridique. </a:t>
            </a:r>
          </a:p>
          <a:p>
            <a:r>
              <a:rPr lang="fr-FR" sz="1000" b="1">
                <a:solidFill>
                  <a:srgbClr val="6F6F6F"/>
                </a:solidFill>
                <a:latin typeface="Arial"/>
                <a:ea typeface="Geneva"/>
                <a:cs typeface="Arial"/>
              </a:rPr>
              <a:t>Source :</a:t>
            </a:r>
            <a:r>
              <a:rPr lang="fr-FR" sz="1000">
                <a:solidFill>
                  <a:srgbClr val="6F6F6F"/>
                </a:solidFill>
                <a:latin typeface="Arial"/>
                <a:ea typeface="Geneva"/>
                <a:cs typeface="Arial"/>
              </a:rPr>
              <a:t> FINESS / RPPS / ADELI *</a:t>
            </a:r>
          </a:p>
        </p:txBody>
      </p:sp>
      <p:cxnSp>
        <p:nvCxnSpPr>
          <p:cNvPr id="42" name="Connecteur droit avec flèche 41">
            <a:extLst>
              <a:ext uri="{FF2B5EF4-FFF2-40B4-BE49-F238E27FC236}">
                <a16:creationId xmlns:a16="http://schemas.microsoft.com/office/drawing/2014/main" id="{22FF527B-4C68-473F-A590-AF35BECC35BC}"/>
              </a:ext>
            </a:extLst>
          </p:cNvPr>
          <p:cNvCxnSpPr>
            <a:cxnSpLocks/>
            <a:stCxn id="52" idx="3"/>
            <a:endCxn id="43" idx="1"/>
          </p:cNvCxnSpPr>
          <p:nvPr/>
        </p:nvCxnSpPr>
        <p:spPr>
          <a:xfrm flipV="1">
            <a:off x="2396515" y="1095738"/>
            <a:ext cx="807333" cy="1367917"/>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eur droit avec flèche 45">
            <a:extLst>
              <a:ext uri="{FF2B5EF4-FFF2-40B4-BE49-F238E27FC236}">
                <a16:creationId xmlns:a16="http://schemas.microsoft.com/office/drawing/2014/main" id="{5DFB8B28-C2C3-4CAE-B8BF-F01A7D1B7AC9}"/>
              </a:ext>
            </a:extLst>
          </p:cNvPr>
          <p:cNvCxnSpPr>
            <a:cxnSpLocks/>
            <a:stCxn id="60" idx="3"/>
            <a:endCxn id="47" idx="1"/>
          </p:cNvCxnSpPr>
          <p:nvPr/>
        </p:nvCxnSpPr>
        <p:spPr>
          <a:xfrm flipV="1">
            <a:off x="2396515" y="1712987"/>
            <a:ext cx="807333" cy="981809"/>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922B3541-2234-474A-BDE6-5169C5E99289}"/>
              </a:ext>
            </a:extLst>
          </p:cNvPr>
          <p:cNvCxnSpPr>
            <a:cxnSpLocks/>
            <a:stCxn id="57" idx="3"/>
            <a:endCxn id="33" idx="1"/>
          </p:cNvCxnSpPr>
          <p:nvPr/>
        </p:nvCxnSpPr>
        <p:spPr>
          <a:xfrm flipV="1">
            <a:off x="2396515" y="2463328"/>
            <a:ext cx="800076" cy="470127"/>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7E63C5CE-439D-40F6-86D4-C37E41875497}"/>
              </a:ext>
            </a:extLst>
          </p:cNvPr>
          <p:cNvCxnSpPr>
            <a:cxnSpLocks/>
            <a:stCxn id="53" idx="3"/>
            <a:endCxn id="40" idx="1"/>
          </p:cNvCxnSpPr>
          <p:nvPr/>
        </p:nvCxnSpPr>
        <p:spPr>
          <a:xfrm>
            <a:off x="2392694" y="3165395"/>
            <a:ext cx="803897" cy="157977"/>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DE5FDFE9-7685-4409-8F26-AAF65BA19354}"/>
              </a:ext>
            </a:extLst>
          </p:cNvPr>
          <p:cNvCxnSpPr>
            <a:cxnSpLocks/>
            <a:stCxn id="58" idx="3"/>
            <a:endCxn id="49" idx="1"/>
          </p:cNvCxnSpPr>
          <p:nvPr/>
        </p:nvCxnSpPr>
        <p:spPr>
          <a:xfrm>
            <a:off x="2392694" y="3379214"/>
            <a:ext cx="811154" cy="88401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 coins arrondis 30">
            <a:extLst>
              <a:ext uri="{FF2B5EF4-FFF2-40B4-BE49-F238E27FC236}">
                <a16:creationId xmlns:a16="http://schemas.microsoft.com/office/drawing/2014/main" id="{557D9F9C-C876-4502-B41F-79347855326C}"/>
              </a:ext>
            </a:extLst>
          </p:cNvPr>
          <p:cNvSpPr/>
          <p:nvPr/>
        </p:nvSpPr>
        <p:spPr>
          <a:xfrm>
            <a:off x="7740352" y="184699"/>
            <a:ext cx="1277686"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a:t>
            </a:r>
          </a:p>
          <a:p>
            <a:pPr algn="ctr"/>
            <a:r>
              <a:rPr lang="es-ES" sz="1100" err="1">
                <a:solidFill>
                  <a:sysClr val="windowText" lastClr="000000"/>
                </a:solidFill>
              </a:rPr>
              <a:t>Entité</a:t>
            </a:r>
            <a:r>
              <a:rPr lang="es-ES" sz="1100">
                <a:solidFill>
                  <a:sysClr val="windowText" lastClr="000000"/>
                </a:solidFill>
              </a:rPr>
              <a:t> </a:t>
            </a:r>
            <a:r>
              <a:rPr lang="es-ES" sz="1100" err="1">
                <a:solidFill>
                  <a:sysClr val="windowText" lastClr="000000"/>
                </a:solidFill>
              </a:rPr>
              <a:t>Juridique</a:t>
            </a:r>
            <a:endParaRPr lang="fr-FR" sz="1100">
              <a:solidFill>
                <a:sysClr val="windowText" lastClr="000000"/>
              </a:solidFill>
            </a:endParaRPr>
          </a:p>
        </p:txBody>
      </p:sp>
      <p:pic>
        <p:nvPicPr>
          <p:cNvPr id="62" name="Graphique 61" descr="Bulle de discussion avec un remplissage uni">
            <a:hlinkClick r:id="rId2"/>
            <a:extLst>
              <a:ext uri="{FF2B5EF4-FFF2-40B4-BE49-F238E27FC236}">
                <a16:creationId xmlns:a16="http://schemas.microsoft.com/office/drawing/2014/main" id="{058A8743-8D66-4DD3-AF15-9B2D470FFB3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53921" y="2104512"/>
            <a:ext cx="359240" cy="359240"/>
          </a:xfrm>
          <a:prstGeom prst="rect">
            <a:avLst/>
          </a:prstGeom>
        </p:spPr>
      </p:pic>
      <p:pic>
        <p:nvPicPr>
          <p:cNvPr id="63" name="Graphique 62" descr="Bulle de discussion avec un remplissage uni">
            <a:hlinkClick r:id="rId5"/>
            <a:extLst>
              <a:ext uri="{FF2B5EF4-FFF2-40B4-BE49-F238E27FC236}">
                <a16:creationId xmlns:a16="http://schemas.microsoft.com/office/drawing/2014/main" id="{39D410E0-0F50-4A9B-95B0-D54D168E2FF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53921" y="3025567"/>
            <a:ext cx="359240" cy="359240"/>
          </a:xfrm>
          <a:prstGeom prst="rect">
            <a:avLst/>
          </a:prstGeom>
        </p:spPr>
      </p:pic>
      <p:sp>
        <p:nvSpPr>
          <p:cNvPr id="3" name="TextBox 2">
            <a:extLst>
              <a:ext uri="{FF2B5EF4-FFF2-40B4-BE49-F238E27FC236}">
                <a16:creationId xmlns:a16="http://schemas.microsoft.com/office/drawing/2014/main" id="{32DA83C0-4170-419B-BFFE-4845644987EC}"/>
              </a:ext>
            </a:extLst>
          </p:cNvPr>
          <p:cNvSpPr txBox="1"/>
          <p:nvPr/>
        </p:nvSpPr>
        <p:spPr>
          <a:xfrm>
            <a:off x="3114211" y="4474804"/>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fr-FR" sz="800" i="1" dirty="0">
                <a:solidFill>
                  <a:srgbClr val="575757"/>
                </a:solidFill>
                <a:latin typeface="Arial"/>
                <a:ea typeface="Geneva"/>
                <a:cs typeface="Arial"/>
              </a:rPr>
              <a:t>* La saisie manuelle reste possible lors de la création d'une structure directement depuis le ROR (ex: DAC).</a:t>
            </a:r>
            <a:endParaRPr lang="fr-FR" sz="800" i="1" dirty="0">
              <a:solidFill>
                <a:srgbClr val="575757"/>
              </a:solidFill>
              <a:cs typeface="Arial"/>
            </a:endParaRPr>
          </a:p>
        </p:txBody>
      </p:sp>
      <p:pic>
        <p:nvPicPr>
          <p:cNvPr id="64" name="Graphique 33" descr="Bulle de discussion avec un remplissage uni">
            <a:extLst>
              <a:ext uri="{FF2B5EF4-FFF2-40B4-BE49-F238E27FC236}">
                <a16:creationId xmlns:a16="http://schemas.microsoft.com/office/drawing/2014/main" id="{E57013DC-6DC3-4D26-AA16-A40832F662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44696" y="4669475"/>
            <a:ext cx="359240" cy="359240"/>
          </a:xfrm>
          <a:prstGeom prst="rect">
            <a:avLst/>
          </a:prstGeom>
        </p:spPr>
      </p:pic>
      <p:sp>
        <p:nvSpPr>
          <p:cNvPr id="65" name="ZoneTexte 37">
            <a:extLst>
              <a:ext uri="{FF2B5EF4-FFF2-40B4-BE49-F238E27FC236}">
                <a16:creationId xmlns:a16="http://schemas.microsoft.com/office/drawing/2014/main" id="{0A580AFF-72D6-412F-8626-0CB469C3968B}"/>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66" name="Graphique 20" descr="Flèche : pivoter à droite avec un remplissage uni">
            <a:hlinkClick r:id="rId6" action="ppaction://hlinksldjump"/>
            <a:extLst>
              <a:ext uri="{FF2B5EF4-FFF2-40B4-BE49-F238E27FC236}">
                <a16:creationId xmlns:a16="http://schemas.microsoft.com/office/drawing/2014/main" id="{9AA9F59D-095F-4F0F-9BEB-0F6B6482884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61" name="ZoneTexte 21">
            <a:hlinkClick r:id="rId6" action="ppaction://hlinksldjump"/>
            <a:extLst>
              <a:ext uri="{FF2B5EF4-FFF2-40B4-BE49-F238E27FC236}">
                <a16:creationId xmlns:a16="http://schemas.microsoft.com/office/drawing/2014/main" id="{BF742C8A-179E-4448-BF38-581F6AA50E08}"/>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4059258526"/>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5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500"/>
                                        <p:tgtEl>
                                          <p:spTgt spid="44"/>
                                        </p:tgtEl>
                                      </p:cBhvr>
                                    </p:animEffect>
                                  </p:childTnLst>
                                </p:cTn>
                              </p:par>
                            </p:childTnLst>
                          </p:cTn>
                        </p:par>
                      </p:childTnLst>
                    </p:cTn>
                  </p:par>
                </p:childTnLst>
              </p:cTn>
              <p:nextCondLst>
                <p:cond evt="onClick" delay="0">
                  <p:tgtEl>
                    <p:spTgt spid="52"/>
                  </p:tgtEl>
                </p:cond>
              </p:nextCondLst>
            </p:seq>
            <p:seq concurrent="1" nextAc="seek">
              <p:cTn id="14" restart="whenNotActive" fill="hold" evtFilter="cancelBubble" nodeType="interactiveSeq">
                <p:stCondLst>
                  <p:cond evt="onClick" delay="0">
                    <p:tgtEl>
                      <p:spTgt spid="60"/>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500"/>
                                        <p:tgtEl>
                                          <p:spTgt spid="4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fade">
                                      <p:cBhvr>
                                        <p:cTn id="22" dur="500"/>
                                        <p:tgtEl>
                                          <p:spTgt spid="4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nextCondLst>
                <p:cond evt="onClick" delay="0">
                  <p:tgtEl>
                    <p:spTgt spid="60"/>
                  </p:tgtEl>
                </p:cond>
              </p:nextCondLst>
            </p:seq>
            <p:seq concurrent="1" nextAc="seek">
              <p:cTn id="26" restart="whenNotActive" fill="hold" evtFilter="cancelBubble" nodeType="interactiveSeq">
                <p:stCondLst>
                  <p:cond evt="onClick" delay="0">
                    <p:tgtEl>
                      <p:spTgt spid="57"/>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par>
                                <p:cTn id="38" presetID="10" presetClass="entr" presetSubtype="0" fill="hold"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childTnLst>
                          </p:cTn>
                        </p:par>
                      </p:childTnLst>
                    </p:cTn>
                  </p:par>
                </p:childTnLst>
              </p:cTn>
              <p:nextCondLst>
                <p:cond evt="onClick" delay="0">
                  <p:tgtEl>
                    <p:spTgt spid="57"/>
                  </p:tgtEl>
                </p:cond>
              </p:nextCondLst>
            </p:seq>
            <p:seq concurrent="1" nextAc="seek">
              <p:cTn id="41" restart="whenNotActive" fill="hold" evtFilter="cancelBubble" nodeType="interactiveSeq">
                <p:stCondLst>
                  <p:cond evt="onClick" delay="0">
                    <p:tgtEl>
                      <p:spTgt spid="53"/>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500"/>
                                        <p:tgtEl>
                                          <p:spTgt spid="3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10" presetClass="entr" presetSubtype="0" fill="hold" nodeType="with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fade">
                                      <p:cBhvr>
                                        <p:cTn id="52" dur="500"/>
                                        <p:tgtEl>
                                          <p:spTgt spid="6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fade">
                                      <p:cBhvr>
                                        <p:cTn id="55" dur="500"/>
                                        <p:tgtEl>
                                          <p:spTgt spid="41"/>
                                        </p:tgtEl>
                                      </p:cBhvr>
                                    </p:animEffect>
                                  </p:childTnLst>
                                </p:cTn>
                              </p:par>
                            </p:childTnLst>
                          </p:cTn>
                        </p:par>
                      </p:childTnLst>
                    </p:cTn>
                  </p:par>
                </p:childTnLst>
              </p:cTn>
              <p:nextCondLst>
                <p:cond evt="onClick" delay="0">
                  <p:tgtEl>
                    <p:spTgt spid="53"/>
                  </p:tgtEl>
                </p:cond>
              </p:nextCondLst>
            </p:seq>
            <p:seq concurrent="1" nextAc="seek">
              <p:cTn id="56" restart="whenNotActive" fill="hold" evtFilter="cancelBubble" nodeType="interactiveSeq">
                <p:stCondLst>
                  <p:cond evt="onClick" delay="0">
                    <p:tgtEl>
                      <p:spTgt spid="58"/>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500"/>
                                        <p:tgtEl>
                                          <p:spTgt spid="4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500"/>
                                        <p:tgtEl>
                                          <p:spTgt spid="4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cTn>
                              </p:par>
                            </p:childTnLst>
                          </p:cTn>
                        </p:par>
                      </p:childTnLst>
                    </p:cTn>
                  </p:par>
                </p:childTnLst>
              </p:cTn>
              <p:nextCondLst>
                <p:cond evt="onClick" delay="0">
                  <p:tgtEl>
                    <p:spTgt spid="58"/>
                  </p:tgtEl>
                </p:cond>
              </p:nextCondLst>
            </p:seq>
          </p:childTnLst>
        </p:cTn>
      </p:par>
    </p:tnLst>
    <p:bldLst>
      <p:bldP spid="43" grpId="0" animBg="1"/>
      <p:bldP spid="44" grpId="0" animBg="1"/>
      <p:bldP spid="47" grpId="0" animBg="1"/>
      <p:bldP spid="48" grpId="0" animBg="1"/>
      <p:bldP spid="33" grpId="0" animBg="1"/>
      <p:bldP spid="38" grpId="0" animBg="1"/>
      <p:bldP spid="40" grpId="0" animBg="1"/>
      <p:bldP spid="41" grpId="0" animBg="1"/>
      <p:bldP spid="49" grpId="0" animBg="1"/>
      <p:bldP spid="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dirty="0" err="1"/>
              <a:t>Attributs</a:t>
            </a:r>
            <a:r>
              <a:rPr lang="es-ES"/>
              <a:t> de </a:t>
            </a:r>
            <a:r>
              <a:rPr lang="es-ES" err="1"/>
              <a:t>l’EJ</a:t>
            </a:r>
            <a:r>
              <a:rPr lang="es-ES"/>
              <a:t> (3/3)</a:t>
            </a:r>
            <a:endParaRPr lang="fr-F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948039"/>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50" kern="0">
                <a:solidFill>
                  <a:schemeClr val="bg1"/>
                </a:solidFill>
              </a:defRPr>
            </a:lvl1pPr>
          </a:lstStyle>
          <a:p>
            <a:r>
              <a:rPr lang="es-ES" err="1"/>
              <a:t>Contact</a:t>
            </a:r>
            <a:endParaRPr lang="fr-FR"/>
          </a:p>
        </p:txBody>
      </p:sp>
      <p:sp>
        <p:nvSpPr>
          <p:cNvPr id="37" name="ZoneTexte 36">
            <a:extLst>
              <a:ext uri="{FF2B5EF4-FFF2-40B4-BE49-F238E27FC236}">
                <a16:creationId xmlns:a16="http://schemas.microsoft.com/office/drawing/2014/main" id="{E4BC5F54-C2EF-447D-A341-F20634FE2AF8}"/>
              </a:ext>
            </a:extLst>
          </p:cNvPr>
          <p:cNvSpPr txBox="1"/>
          <p:nvPr/>
        </p:nvSpPr>
        <p:spPr>
          <a:xfrm>
            <a:off x="4211960" y="948040"/>
            <a:ext cx="4679716" cy="64038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Informations permettant de contacter une personne ou un service au siège de l’entité juridique. Les noms, prénoms et la fonction du contact sont précisés.</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a:t>
            </a:r>
            <a:endParaRPr lang="fr-FR" sz="1000">
              <a:solidFill>
                <a:schemeClr val="bg1"/>
              </a:solidFill>
              <a:latin typeface="Arial"/>
              <a:ea typeface="Geneva"/>
              <a:cs typeface="Arial"/>
            </a:endParaRPr>
          </a:p>
        </p:txBody>
      </p:sp>
      <p:sp>
        <p:nvSpPr>
          <p:cNvPr id="41" name="ZoneTexte 40">
            <a:extLst>
              <a:ext uri="{FF2B5EF4-FFF2-40B4-BE49-F238E27FC236}">
                <a16:creationId xmlns:a16="http://schemas.microsoft.com/office/drawing/2014/main" id="{7B9F1081-C376-4C4C-8BFC-BF167F33F2F0}"/>
              </a:ext>
            </a:extLst>
          </p:cNvPr>
          <p:cNvSpPr txBox="1"/>
          <p:nvPr/>
        </p:nvSpPr>
        <p:spPr>
          <a:xfrm>
            <a:off x="394842" y="880336"/>
            <a:ext cx="2086579" cy="3594468"/>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endParaRPr lang="fr-FR" b="1" kern="0">
              <a:solidFill>
                <a:srgbClr val="000000"/>
              </a:solidFill>
              <a:ea typeface="Geneva" charset="-128"/>
            </a:endParaRPr>
          </a:p>
        </p:txBody>
      </p:sp>
      <p:sp>
        <p:nvSpPr>
          <p:cNvPr id="45" name="ZoneTexte 44">
            <a:extLst>
              <a:ext uri="{FF2B5EF4-FFF2-40B4-BE49-F238E27FC236}">
                <a16:creationId xmlns:a16="http://schemas.microsoft.com/office/drawing/2014/main" id="{9D0025FF-3CBB-44B7-8EBF-0567705F789E}"/>
              </a:ext>
            </a:extLst>
          </p:cNvPr>
          <p:cNvSpPr txBox="1"/>
          <p:nvPr/>
        </p:nvSpPr>
        <p:spPr>
          <a:xfrm>
            <a:off x="394843" y="1047347"/>
            <a:ext cx="2086579" cy="346584"/>
          </a:xfrm>
          <a:prstGeom prst="rect">
            <a:avLst/>
          </a:prstGeom>
          <a:noFill/>
          <a:ln>
            <a:solidFill>
              <a:srgbClr val="95C23D">
                <a:lumMod val="60000"/>
                <a:lumOff val="40000"/>
              </a:srgbClr>
            </a:solidFill>
          </a:ln>
        </p:spPr>
        <p:txBody>
          <a:bodyPr wrap="square" lIns="36000" tIns="36000" rIns="36000" bIns="36000" rtlCol="0" anchor="t" anchorCtr="0">
            <a:noAutofit/>
          </a:bodyPr>
          <a:lstStyle>
            <a:defPPr>
              <a:defRPr lang="fr-FR"/>
            </a:defPPr>
            <a:lvl1pPr>
              <a:defRPr sz="1000"/>
            </a:lvl1pPr>
          </a:lstStyle>
          <a:p>
            <a:pPr algn="ctr" fontAlgn="base">
              <a:spcBef>
                <a:spcPct val="0"/>
              </a:spcBef>
              <a:spcAft>
                <a:spcPct val="0"/>
              </a:spcAft>
              <a:defRPr/>
            </a:pPr>
            <a:r>
              <a:rPr lang="fr-FR" b="1" kern="0">
                <a:solidFill>
                  <a:srgbClr val="000000"/>
                </a:solidFill>
                <a:ea typeface="Geneva" charset="-128"/>
              </a:rPr>
              <a:t>Entité Juridique</a:t>
            </a:r>
          </a:p>
        </p:txBody>
      </p:sp>
      <p:sp>
        <p:nvSpPr>
          <p:cNvPr id="49" name="ZoneTexte 48">
            <a:extLst>
              <a:ext uri="{FF2B5EF4-FFF2-40B4-BE49-F238E27FC236}">
                <a16:creationId xmlns:a16="http://schemas.microsoft.com/office/drawing/2014/main" id="{A90870D4-E3AF-447A-9BC2-C5748625BA89}"/>
              </a:ext>
            </a:extLst>
          </p:cNvPr>
          <p:cNvSpPr txBox="1"/>
          <p:nvPr/>
        </p:nvSpPr>
        <p:spPr>
          <a:xfrm>
            <a:off x="504857" y="2373655"/>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Raison sociale EJ</a:t>
            </a:r>
          </a:p>
        </p:txBody>
      </p:sp>
      <p:sp>
        <p:nvSpPr>
          <p:cNvPr id="50" name="ZoneTexte 49">
            <a:extLst>
              <a:ext uri="{FF2B5EF4-FFF2-40B4-BE49-F238E27FC236}">
                <a16:creationId xmlns:a16="http://schemas.microsoft.com/office/drawing/2014/main" id="{6F73845A-A818-4B03-820B-0037B764D51E}"/>
              </a:ext>
            </a:extLst>
          </p:cNvPr>
          <p:cNvSpPr txBox="1"/>
          <p:nvPr/>
        </p:nvSpPr>
        <p:spPr>
          <a:xfrm>
            <a:off x="501036" y="3075395"/>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Ss Ens Agrégat Stat. Jur. </a:t>
            </a:r>
          </a:p>
        </p:txBody>
      </p:sp>
      <p:sp>
        <p:nvSpPr>
          <p:cNvPr id="51" name="ZoneTexte 50">
            <a:extLst>
              <a:ext uri="{FF2B5EF4-FFF2-40B4-BE49-F238E27FC236}">
                <a16:creationId xmlns:a16="http://schemas.microsoft.com/office/drawing/2014/main" id="{46429625-D3F6-4147-BF0E-6B83B6D8C926}"/>
              </a:ext>
            </a:extLst>
          </p:cNvPr>
          <p:cNvSpPr txBox="1"/>
          <p:nvPr/>
        </p:nvSpPr>
        <p:spPr>
          <a:xfrm>
            <a:off x="504857" y="1686039"/>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N°FINESS </a:t>
            </a:r>
          </a:p>
        </p:txBody>
      </p:sp>
      <p:sp>
        <p:nvSpPr>
          <p:cNvPr id="52" name="ZoneTexte 51">
            <a:extLst>
              <a:ext uri="{FF2B5EF4-FFF2-40B4-BE49-F238E27FC236}">
                <a16:creationId xmlns:a16="http://schemas.microsoft.com/office/drawing/2014/main" id="{9744F547-7F13-45DC-BEE2-3A0F794B463A}"/>
              </a:ext>
            </a:extLst>
          </p:cNvPr>
          <p:cNvSpPr txBox="1"/>
          <p:nvPr/>
        </p:nvSpPr>
        <p:spPr>
          <a:xfrm>
            <a:off x="504857" y="1911670"/>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N°SIREN</a:t>
            </a:r>
          </a:p>
        </p:txBody>
      </p:sp>
      <p:sp>
        <p:nvSpPr>
          <p:cNvPr id="53" name="ZoneTexte 52">
            <a:extLst>
              <a:ext uri="{FF2B5EF4-FFF2-40B4-BE49-F238E27FC236}">
                <a16:creationId xmlns:a16="http://schemas.microsoft.com/office/drawing/2014/main" id="{DF54321B-7750-48C9-B39D-D024EDA53960}"/>
              </a:ext>
            </a:extLst>
          </p:cNvPr>
          <p:cNvSpPr txBox="1"/>
          <p:nvPr/>
        </p:nvSpPr>
        <p:spPr>
          <a:xfrm>
            <a:off x="504857" y="1471807"/>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pPr>
              <a:defRPr/>
            </a:pPr>
            <a:r>
              <a:rPr lang="fr-FR" sz="1000">
                <a:solidFill>
                  <a:schemeClr val="bg1"/>
                </a:solidFill>
                <a:latin typeface="+mn-lt"/>
              </a:rPr>
              <a:t>IdNat_Struct </a:t>
            </a:r>
          </a:p>
        </p:txBody>
      </p:sp>
      <p:sp>
        <p:nvSpPr>
          <p:cNvPr id="54" name="ZoneTexte 53">
            <a:extLst>
              <a:ext uri="{FF2B5EF4-FFF2-40B4-BE49-F238E27FC236}">
                <a16:creationId xmlns:a16="http://schemas.microsoft.com/office/drawing/2014/main" id="{42D87A19-63DC-48D6-8A68-D6FACFC74057}"/>
              </a:ext>
            </a:extLst>
          </p:cNvPr>
          <p:cNvSpPr txBox="1"/>
          <p:nvPr/>
        </p:nvSpPr>
        <p:spPr>
          <a:xfrm>
            <a:off x="492302" y="3516009"/>
            <a:ext cx="1891658" cy="180000"/>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50" kern="0">
                <a:solidFill>
                  <a:schemeClr val="bg1"/>
                </a:solidFill>
              </a:defRPr>
            </a:lvl1pPr>
          </a:lstStyle>
          <a:p>
            <a:r>
              <a:rPr lang="fr-FR"/>
              <a:t>Contact </a:t>
            </a:r>
          </a:p>
        </p:txBody>
      </p:sp>
      <p:sp>
        <p:nvSpPr>
          <p:cNvPr id="55" name="ZoneTexte 54">
            <a:extLst>
              <a:ext uri="{FF2B5EF4-FFF2-40B4-BE49-F238E27FC236}">
                <a16:creationId xmlns:a16="http://schemas.microsoft.com/office/drawing/2014/main" id="{2D15895A-E6D5-44F3-AB4B-8B1E23D8B592}"/>
              </a:ext>
            </a:extLst>
          </p:cNvPr>
          <p:cNvSpPr txBox="1"/>
          <p:nvPr/>
        </p:nvSpPr>
        <p:spPr>
          <a:xfrm>
            <a:off x="504857" y="2843455"/>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Statut juridique</a:t>
            </a:r>
          </a:p>
        </p:txBody>
      </p:sp>
      <p:sp>
        <p:nvSpPr>
          <p:cNvPr id="56" name="ZoneTexte 55">
            <a:extLst>
              <a:ext uri="{FF2B5EF4-FFF2-40B4-BE49-F238E27FC236}">
                <a16:creationId xmlns:a16="http://schemas.microsoft.com/office/drawing/2014/main" id="{B781EE6A-6BD4-40C6-9818-38F826CA9ABC}"/>
              </a:ext>
            </a:extLst>
          </p:cNvPr>
          <p:cNvSpPr txBox="1"/>
          <p:nvPr/>
        </p:nvSpPr>
        <p:spPr>
          <a:xfrm>
            <a:off x="504857" y="2142514"/>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N°EJ/RPPS/ADELIrang</a:t>
            </a:r>
          </a:p>
        </p:txBody>
      </p:sp>
      <p:sp>
        <p:nvSpPr>
          <p:cNvPr id="57" name="ZoneTexte 56">
            <a:extLst>
              <a:ext uri="{FF2B5EF4-FFF2-40B4-BE49-F238E27FC236}">
                <a16:creationId xmlns:a16="http://schemas.microsoft.com/office/drawing/2014/main" id="{4846685B-C153-4786-8005-D8B4ED09E3AA}"/>
              </a:ext>
            </a:extLst>
          </p:cNvPr>
          <p:cNvSpPr txBox="1"/>
          <p:nvPr/>
        </p:nvSpPr>
        <p:spPr>
          <a:xfrm>
            <a:off x="504857" y="2604796"/>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Complément Raison sociale</a:t>
            </a:r>
          </a:p>
        </p:txBody>
      </p:sp>
      <p:sp>
        <p:nvSpPr>
          <p:cNvPr id="58" name="ZoneTexte 57">
            <a:extLst>
              <a:ext uri="{FF2B5EF4-FFF2-40B4-BE49-F238E27FC236}">
                <a16:creationId xmlns:a16="http://schemas.microsoft.com/office/drawing/2014/main" id="{7D17FBDF-5162-4B13-989C-93441619358E}"/>
              </a:ext>
            </a:extLst>
          </p:cNvPr>
          <p:cNvSpPr txBox="1"/>
          <p:nvPr/>
        </p:nvSpPr>
        <p:spPr>
          <a:xfrm>
            <a:off x="501036" y="3289214"/>
            <a:ext cx="1891658" cy="180000"/>
          </a:xfrm>
          <a:prstGeom prst="rect">
            <a:avLst/>
          </a:prstGeom>
          <a:solidFill>
            <a:schemeClr val="bg1">
              <a:lumMod val="65000"/>
            </a:schemeClr>
          </a:solidFill>
          <a:ln>
            <a:noFill/>
          </a:ln>
        </p:spPr>
        <p:txBody>
          <a:bodyPr wrap="square" lIns="36000" tIns="180000" rIns="36000" bIns="180000" rtlCol="0" anchor="ctr" anchorCtr="0">
            <a:noAutofit/>
          </a:bodyPr>
          <a:lstStyle/>
          <a:p>
            <a:pPr algn="ctr" fontAlgn="base">
              <a:spcBef>
                <a:spcPct val="0"/>
              </a:spcBef>
              <a:spcAft>
                <a:spcPct val="0"/>
              </a:spcAft>
              <a:defRPr/>
            </a:pPr>
            <a:r>
              <a:rPr lang="fr-FR" sz="1000" kern="0">
                <a:solidFill>
                  <a:schemeClr val="bg1"/>
                </a:solidFill>
                <a:ea typeface="Geneva" charset="-128"/>
              </a:rPr>
              <a:t>Adresse de l’EJ</a:t>
            </a:r>
          </a:p>
        </p:txBody>
      </p:sp>
      <p:sp>
        <p:nvSpPr>
          <p:cNvPr id="59" name="ZoneTexte 58">
            <a:extLst>
              <a:ext uri="{FF2B5EF4-FFF2-40B4-BE49-F238E27FC236}">
                <a16:creationId xmlns:a16="http://schemas.microsoft.com/office/drawing/2014/main" id="{2A5B309C-136C-4078-ACA9-023F9D703B0B}"/>
              </a:ext>
            </a:extLst>
          </p:cNvPr>
          <p:cNvSpPr txBox="1"/>
          <p:nvPr/>
        </p:nvSpPr>
        <p:spPr>
          <a:xfrm>
            <a:off x="501036" y="3994152"/>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a:defRPr/>
            </a:pPr>
            <a:r>
              <a:rPr lang="fr-FR" sz="1000" kern="0">
                <a:solidFill>
                  <a:prstClr val="white"/>
                </a:solidFill>
              </a:rPr>
              <a:t>Date fermeture</a:t>
            </a:r>
          </a:p>
        </p:txBody>
      </p:sp>
      <p:sp>
        <p:nvSpPr>
          <p:cNvPr id="60" name="ZoneTexte 59">
            <a:extLst>
              <a:ext uri="{FF2B5EF4-FFF2-40B4-BE49-F238E27FC236}">
                <a16:creationId xmlns:a16="http://schemas.microsoft.com/office/drawing/2014/main" id="{B9C8C09E-087D-4D45-BC69-39006D0F9D19}"/>
              </a:ext>
            </a:extLst>
          </p:cNvPr>
          <p:cNvSpPr txBox="1"/>
          <p:nvPr/>
        </p:nvSpPr>
        <p:spPr>
          <a:xfrm>
            <a:off x="501036" y="3753001"/>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a:defRPr/>
            </a:pPr>
            <a:r>
              <a:rPr lang="fr-FR" sz="1000" kern="0">
                <a:solidFill>
                  <a:prstClr val="white"/>
                </a:solidFill>
              </a:rPr>
              <a:t>Date création</a:t>
            </a:r>
          </a:p>
        </p:txBody>
      </p:sp>
      <p:sp>
        <p:nvSpPr>
          <p:cNvPr id="61" name="ZoneTexte 60">
            <a:extLst>
              <a:ext uri="{FF2B5EF4-FFF2-40B4-BE49-F238E27FC236}">
                <a16:creationId xmlns:a16="http://schemas.microsoft.com/office/drawing/2014/main" id="{B8F5080F-C63E-4459-A019-7B673B9B21E5}"/>
              </a:ext>
            </a:extLst>
          </p:cNvPr>
          <p:cNvSpPr txBox="1"/>
          <p:nvPr/>
        </p:nvSpPr>
        <p:spPr>
          <a:xfrm>
            <a:off x="501036" y="4208384"/>
            <a:ext cx="1891658" cy="180000"/>
          </a:xfrm>
          <a:prstGeom prst="rect">
            <a:avLst/>
          </a:prstGeom>
          <a:solidFill>
            <a:srgbClr val="0074BA"/>
          </a:solidFill>
          <a:ln>
            <a:solidFill>
              <a:srgbClr val="0074BA"/>
            </a:solidFill>
          </a:ln>
        </p:spPr>
        <p:txBody>
          <a:bodyPr wrap="square" lIns="36000" tIns="180000" rIns="36000" bIns="180000" rtlCol="0" anchor="ctr" anchorCtr="0">
            <a:noAutofit/>
          </a:bodyPr>
          <a:lstStyle/>
          <a:p>
            <a:pPr algn="ctr">
              <a:defRPr/>
            </a:pPr>
            <a:r>
              <a:rPr lang="fr-FR" sz="1000" kern="0">
                <a:solidFill>
                  <a:prstClr val="white"/>
                </a:solidFill>
              </a:rPr>
              <a:t>Type fermeture</a:t>
            </a:r>
          </a:p>
        </p:txBody>
      </p:sp>
      <p:sp>
        <p:nvSpPr>
          <p:cNvPr id="65" name="ZoneTexte 64">
            <a:extLst>
              <a:ext uri="{FF2B5EF4-FFF2-40B4-BE49-F238E27FC236}">
                <a16:creationId xmlns:a16="http://schemas.microsoft.com/office/drawing/2014/main" id="{09B31CB5-F323-410E-BE71-5C43F314109E}"/>
              </a:ext>
            </a:extLst>
          </p:cNvPr>
          <p:cNvSpPr txBox="1"/>
          <p:nvPr/>
        </p:nvSpPr>
        <p:spPr>
          <a:xfrm>
            <a:off x="3203848" y="3540327"/>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err="1">
                <a:solidFill>
                  <a:schemeClr val="bg1"/>
                </a:solidFill>
              </a:rPr>
              <a:t>Type</a:t>
            </a:r>
            <a:r>
              <a:rPr lang="es-ES" sz="1200" b="1">
                <a:solidFill>
                  <a:schemeClr val="bg1"/>
                </a:solidFill>
              </a:rPr>
              <a:t> </a:t>
            </a:r>
            <a:r>
              <a:rPr lang="es-ES" sz="1200" b="1" err="1">
                <a:solidFill>
                  <a:schemeClr val="bg1"/>
                </a:solidFill>
              </a:rPr>
              <a:t>fermeture</a:t>
            </a:r>
            <a:endParaRPr lang="es-ES" sz="1200" b="1">
              <a:solidFill>
                <a:schemeClr val="bg1"/>
              </a:solidFill>
            </a:endParaRPr>
          </a:p>
        </p:txBody>
      </p:sp>
      <p:sp>
        <p:nvSpPr>
          <p:cNvPr id="66" name="ZoneTexte 65">
            <a:extLst>
              <a:ext uri="{FF2B5EF4-FFF2-40B4-BE49-F238E27FC236}">
                <a16:creationId xmlns:a16="http://schemas.microsoft.com/office/drawing/2014/main" id="{B756A415-CF7A-467A-B3B0-AC1E3E830D03}"/>
              </a:ext>
            </a:extLst>
          </p:cNvPr>
          <p:cNvSpPr txBox="1"/>
          <p:nvPr/>
        </p:nvSpPr>
        <p:spPr>
          <a:xfrm>
            <a:off x="4211960" y="3540327"/>
            <a:ext cx="4679716" cy="749203"/>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Type de fermeture de l'entité juridique, au sens des règles de gestion du SI FINESS (par exemple, fermeture définitive), obligatoire lors</a:t>
            </a:r>
          </a:p>
          <a:p>
            <a:r>
              <a:rPr lang="fr-FR" sz="1000">
                <a:solidFill>
                  <a:srgbClr val="6F6F6F"/>
                </a:solidFill>
                <a:latin typeface="Arial"/>
                <a:ea typeface="Geneva"/>
                <a:cs typeface="Arial"/>
              </a:rPr>
              <a:t>de la fermeture de l'entité.  </a:t>
            </a:r>
            <a:endParaRPr lang="fr-FR" sz="1000">
              <a:solidFill>
                <a:srgbClr val="6F6F6F"/>
              </a:solidFill>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a:t>
            </a:r>
          </a:p>
        </p:txBody>
      </p:sp>
      <p:sp>
        <p:nvSpPr>
          <p:cNvPr id="68" name="ZoneTexte 67">
            <a:extLst>
              <a:ext uri="{FF2B5EF4-FFF2-40B4-BE49-F238E27FC236}">
                <a16:creationId xmlns:a16="http://schemas.microsoft.com/office/drawing/2014/main" id="{C58BC51F-7EB4-44E0-92A4-1260A6D26136}"/>
              </a:ext>
            </a:extLst>
          </p:cNvPr>
          <p:cNvSpPr txBox="1"/>
          <p:nvPr/>
        </p:nvSpPr>
        <p:spPr>
          <a:xfrm>
            <a:off x="3203848" y="2550780"/>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a:solidFill>
                  <a:schemeClr val="bg1"/>
                </a:solidFill>
              </a:rPr>
              <a:t>Date </a:t>
            </a:r>
            <a:r>
              <a:rPr lang="es-ES" sz="1200" b="1" err="1">
                <a:solidFill>
                  <a:schemeClr val="bg1"/>
                </a:solidFill>
              </a:rPr>
              <a:t>fermeture</a:t>
            </a:r>
            <a:endParaRPr lang="es-ES" sz="1200" b="1">
              <a:solidFill>
                <a:schemeClr val="bg1"/>
              </a:solidFill>
            </a:endParaRPr>
          </a:p>
        </p:txBody>
      </p:sp>
      <p:sp>
        <p:nvSpPr>
          <p:cNvPr id="69" name="ZoneTexte 68">
            <a:extLst>
              <a:ext uri="{FF2B5EF4-FFF2-40B4-BE49-F238E27FC236}">
                <a16:creationId xmlns:a16="http://schemas.microsoft.com/office/drawing/2014/main" id="{67871FAE-6E02-49E0-96AA-A5DC3D69F420}"/>
              </a:ext>
            </a:extLst>
          </p:cNvPr>
          <p:cNvSpPr txBox="1"/>
          <p:nvPr/>
        </p:nvSpPr>
        <p:spPr>
          <a:xfrm>
            <a:off x="4211960" y="2550780"/>
            <a:ext cx="4679716" cy="749203"/>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Date de fermeture de l'entité juridique. Pour les entités enregistrées dans FINESS, cette date indique la fin d’existence ou la fin d’utilité dans le répertoire de l’entité juridique. </a:t>
            </a:r>
            <a:endParaRPr lang="fr-FR" sz="1000">
              <a:solidFill>
                <a:srgbClr val="6F6F6F"/>
              </a:solidFill>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a:t>
            </a:r>
            <a:endParaRPr lang="fr-FR" sz="1000">
              <a:solidFill>
                <a:srgbClr val="6F6F6F"/>
              </a:solidFill>
              <a:cs typeface="Arial"/>
            </a:endParaRPr>
          </a:p>
        </p:txBody>
      </p:sp>
      <p:sp>
        <p:nvSpPr>
          <p:cNvPr id="71" name="ZoneTexte 70">
            <a:extLst>
              <a:ext uri="{FF2B5EF4-FFF2-40B4-BE49-F238E27FC236}">
                <a16:creationId xmlns:a16="http://schemas.microsoft.com/office/drawing/2014/main" id="{3EAE28EA-D5BA-421A-BC2E-1224362FAC69}"/>
              </a:ext>
            </a:extLst>
          </p:cNvPr>
          <p:cNvSpPr txBox="1"/>
          <p:nvPr/>
        </p:nvSpPr>
        <p:spPr>
          <a:xfrm>
            <a:off x="3203848" y="1803194"/>
            <a:ext cx="1008112" cy="360344"/>
          </a:xfrm>
          <a:prstGeom prst="rect">
            <a:avLst/>
          </a:prstGeom>
          <a:solidFill>
            <a:srgbClr val="0074BA"/>
          </a:solidFill>
          <a:ln w="19050">
            <a:solidFill>
              <a:srgbClr val="0074BA"/>
            </a:solidFill>
          </a:ln>
        </p:spPr>
        <p:txBody>
          <a:bodyPr wrap="square" lIns="72000" tIns="108000" rIns="72000" bIns="108000" rtlCol="0" anchor="ctr" anchorCtr="0">
            <a:normAutofit fontScale="85000" lnSpcReduction="10000"/>
          </a:bodyPr>
          <a:lstStyle/>
          <a:p>
            <a:pPr algn="ctr"/>
            <a:r>
              <a:rPr lang="es-ES" sz="1200" b="1">
                <a:solidFill>
                  <a:schemeClr val="bg1"/>
                </a:solidFill>
              </a:rPr>
              <a:t>Date </a:t>
            </a:r>
            <a:r>
              <a:rPr lang="es-ES" sz="1200" b="1" err="1">
                <a:solidFill>
                  <a:schemeClr val="bg1"/>
                </a:solidFill>
              </a:rPr>
              <a:t>création</a:t>
            </a:r>
            <a:endParaRPr lang="es-ES" sz="1200" b="1">
              <a:solidFill>
                <a:schemeClr val="bg1"/>
              </a:solidFill>
            </a:endParaRPr>
          </a:p>
        </p:txBody>
      </p:sp>
      <p:sp>
        <p:nvSpPr>
          <p:cNvPr id="72" name="ZoneTexte 71">
            <a:extLst>
              <a:ext uri="{FF2B5EF4-FFF2-40B4-BE49-F238E27FC236}">
                <a16:creationId xmlns:a16="http://schemas.microsoft.com/office/drawing/2014/main" id="{CA530D83-EC7B-4FA7-A30D-9FCBE03F1CE4}"/>
              </a:ext>
            </a:extLst>
          </p:cNvPr>
          <p:cNvSpPr txBox="1"/>
          <p:nvPr/>
        </p:nvSpPr>
        <p:spPr>
          <a:xfrm>
            <a:off x="4204991" y="1803194"/>
            <a:ext cx="4679716" cy="431137"/>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Date de création de l'entité juridique.</a:t>
            </a:r>
            <a:endParaRPr lang="fr-FR" sz="1000">
              <a:solidFill>
                <a:srgbClr val="6F6F6F"/>
              </a:solidFill>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a:t>
            </a:r>
          </a:p>
        </p:txBody>
      </p:sp>
      <p:cxnSp>
        <p:nvCxnSpPr>
          <p:cNvPr id="35" name="Connecteur droit avec flèche 34">
            <a:extLst>
              <a:ext uri="{FF2B5EF4-FFF2-40B4-BE49-F238E27FC236}">
                <a16:creationId xmlns:a16="http://schemas.microsoft.com/office/drawing/2014/main" id="{989ACB3C-1866-482D-93FD-3CC42AE5B304}"/>
              </a:ext>
            </a:extLst>
          </p:cNvPr>
          <p:cNvCxnSpPr>
            <a:cxnSpLocks/>
            <a:stCxn id="54" idx="3"/>
            <a:endCxn id="36" idx="1"/>
          </p:cNvCxnSpPr>
          <p:nvPr/>
        </p:nvCxnSpPr>
        <p:spPr>
          <a:xfrm flipV="1">
            <a:off x="2383960" y="1128211"/>
            <a:ext cx="819888" cy="2477798"/>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id="{6B59933C-FFDB-40BF-B2D6-7A05CD77EB38}"/>
              </a:ext>
            </a:extLst>
          </p:cNvPr>
          <p:cNvCxnSpPr>
            <a:cxnSpLocks/>
            <a:stCxn id="61" idx="3"/>
            <a:endCxn id="65" idx="1"/>
          </p:cNvCxnSpPr>
          <p:nvPr/>
        </p:nvCxnSpPr>
        <p:spPr>
          <a:xfrm flipV="1">
            <a:off x="2392694" y="3720499"/>
            <a:ext cx="811154" cy="577885"/>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67" name="Connecteur droit avec flèche 66">
            <a:extLst>
              <a:ext uri="{FF2B5EF4-FFF2-40B4-BE49-F238E27FC236}">
                <a16:creationId xmlns:a16="http://schemas.microsoft.com/office/drawing/2014/main" id="{F41AB251-163A-421C-AD5A-257F7F22EAA6}"/>
              </a:ext>
            </a:extLst>
          </p:cNvPr>
          <p:cNvCxnSpPr>
            <a:cxnSpLocks/>
            <a:stCxn id="59" idx="3"/>
            <a:endCxn id="68" idx="1"/>
          </p:cNvCxnSpPr>
          <p:nvPr/>
        </p:nvCxnSpPr>
        <p:spPr>
          <a:xfrm flipV="1">
            <a:off x="2392694" y="2730952"/>
            <a:ext cx="811154" cy="135320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necteur droit avec flèche 69">
            <a:extLst>
              <a:ext uri="{FF2B5EF4-FFF2-40B4-BE49-F238E27FC236}">
                <a16:creationId xmlns:a16="http://schemas.microsoft.com/office/drawing/2014/main" id="{071FE2EC-8BE4-4D3D-A116-C4815F16D9CD}"/>
              </a:ext>
            </a:extLst>
          </p:cNvPr>
          <p:cNvCxnSpPr>
            <a:cxnSpLocks/>
            <a:stCxn id="60" idx="3"/>
            <a:endCxn id="71" idx="1"/>
          </p:cNvCxnSpPr>
          <p:nvPr/>
        </p:nvCxnSpPr>
        <p:spPr>
          <a:xfrm flipV="1">
            <a:off x="2392694" y="1983366"/>
            <a:ext cx="811154" cy="1859635"/>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 coins arrondis 33">
            <a:extLst>
              <a:ext uri="{FF2B5EF4-FFF2-40B4-BE49-F238E27FC236}">
                <a16:creationId xmlns:a16="http://schemas.microsoft.com/office/drawing/2014/main" id="{D0AA02D4-5242-421C-A45D-71A00B06E72B}"/>
              </a:ext>
            </a:extLst>
          </p:cNvPr>
          <p:cNvSpPr/>
          <p:nvPr/>
        </p:nvSpPr>
        <p:spPr>
          <a:xfrm>
            <a:off x="7740352" y="184699"/>
            <a:ext cx="1277686"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a:t>
            </a:r>
          </a:p>
          <a:p>
            <a:pPr algn="ctr"/>
            <a:r>
              <a:rPr lang="es-ES" sz="1100" err="1">
                <a:solidFill>
                  <a:sysClr val="windowText" lastClr="000000"/>
                </a:solidFill>
              </a:rPr>
              <a:t>Entité</a:t>
            </a:r>
            <a:r>
              <a:rPr lang="es-ES" sz="1100">
                <a:solidFill>
                  <a:sysClr val="windowText" lastClr="000000"/>
                </a:solidFill>
              </a:rPr>
              <a:t> </a:t>
            </a:r>
            <a:r>
              <a:rPr lang="es-ES" sz="1100" err="1">
                <a:solidFill>
                  <a:sysClr val="windowText" lastClr="000000"/>
                </a:solidFill>
              </a:rPr>
              <a:t>Juridique</a:t>
            </a:r>
            <a:endParaRPr lang="fr-FR" sz="1100">
              <a:solidFill>
                <a:sysClr val="windowText" lastClr="000000"/>
              </a:solidFill>
            </a:endParaRPr>
          </a:p>
        </p:txBody>
      </p:sp>
      <p:pic>
        <p:nvPicPr>
          <p:cNvPr id="42" name="Graphique 41" descr="Bulle de discussion avec un remplissage uni">
            <a:hlinkClick r:id="rId2"/>
            <a:extLst>
              <a:ext uri="{FF2B5EF4-FFF2-40B4-BE49-F238E27FC236}">
                <a16:creationId xmlns:a16="http://schemas.microsoft.com/office/drawing/2014/main" id="{146A6323-ADE4-426F-B6AE-D3B23AA4C8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88595" y="3422252"/>
            <a:ext cx="359240" cy="359240"/>
          </a:xfrm>
          <a:prstGeom prst="rect">
            <a:avLst/>
          </a:prstGeom>
        </p:spPr>
      </p:pic>
      <p:sp>
        <p:nvSpPr>
          <p:cNvPr id="40" name="TextBox 39">
            <a:extLst>
              <a:ext uri="{FF2B5EF4-FFF2-40B4-BE49-F238E27FC236}">
                <a16:creationId xmlns:a16="http://schemas.microsoft.com/office/drawing/2014/main" id="{1F9CECA4-969F-499D-9037-0EFC84F6BC27}"/>
              </a:ext>
            </a:extLst>
          </p:cNvPr>
          <p:cNvSpPr txBox="1"/>
          <p:nvPr/>
        </p:nvSpPr>
        <p:spPr>
          <a:xfrm>
            <a:off x="3132499" y="4342663"/>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43" name="Graphique 33" descr="Bulle de discussion avec un remplissage uni">
            <a:extLst>
              <a:ext uri="{FF2B5EF4-FFF2-40B4-BE49-F238E27FC236}">
                <a16:creationId xmlns:a16="http://schemas.microsoft.com/office/drawing/2014/main" id="{3A5DD7BE-D9D5-4932-8889-CFACC1BFF8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44696" y="4669475"/>
            <a:ext cx="359240" cy="359240"/>
          </a:xfrm>
          <a:prstGeom prst="rect">
            <a:avLst/>
          </a:prstGeom>
        </p:spPr>
      </p:pic>
      <p:sp>
        <p:nvSpPr>
          <p:cNvPr id="44" name="ZoneTexte 37">
            <a:extLst>
              <a:ext uri="{FF2B5EF4-FFF2-40B4-BE49-F238E27FC236}">
                <a16:creationId xmlns:a16="http://schemas.microsoft.com/office/drawing/2014/main" id="{0F974AA8-720F-47FF-94CC-BE11A01C6656}"/>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6" name="Graphique 20" descr="Flèche : pivoter à droite avec un remplissage uni">
            <a:hlinkClick r:id="rId5" action="ppaction://hlinksldjump"/>
            <a:extLst>
              <a:ext uri="{FF2B5EF4-FFF2-40B4-BE49-F238E27FC236}">
                <a16:creationId xmlns:a16="http://schemas.microsoft.com/office/drawing/2014/main" id="{C1F89567-5578-472C-87E7-B631BF5C47E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38" name="ZoneTexte 21">
            <a:hlinkClick r:id="rId5" action="ppaction://hlinksldjump"/>
            <a:extLst>
              <a:ext uri="{FF2B5EF4-FFF2-40B4-BE49-F238E27FC236}">
                <a16:creationId xmlns:a16="http://schemas.microsoft.com/office/drawing/2014/main" id="{A0D93737-5A4D-4D75-A9C6-A143C4669F9A}"/>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88901067"/>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5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childTnLst>
                          </p:cTn>
                        </p:par>
                      </p:childTnLst>
                    </p:cTn>
                  </p:par>
                </p:childTnLst>
              </p:cTn>
              <p:nextCondLst>
                <p:cond evt="onClick" delay="0">
                  <p:tgtEl>
                    <p:spTgt spid="54"/>
                  </p:tgtEl>
                </p:cond>
              </p:nextCondLst>
            </p:seq>
            <p:seq concurrent="1" nextAc="seek">
              <p:cTn id="14" restart="whenNotActive" fill="hold" evtFilter="cancelBubble" nodeType="interactiveSeq">
                <p:stCondLst>
                  <p:cond evt="onClick" delay="0">
                    <p:tgtEl>
                      <p:spTgt spid="60"/>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500"/>
                                        <p:tgtEl>
                                          <p:spTgt spid="7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fade">
                                      <p:cBhvr>
                                        <p:cTn id="22" dur="500"/>
                                        <p:tgtEl>
                                          <p:spTgt spid="7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500"/>
                                        <p:tgtEl>
                                          <p:spTgt spid="72"/>
                                        </p:tgtEl>
                                      </p:cBhvr>
                                    </p:animEffect>
                                  </p:childTnLst>
                                </p:cTn>
                              </p:par>
                            </p:childTnLst>
                          </p:cTn>
                        </p:par>
                      </p:childTnLst>
                    </p:cTn>
                  </p:par>
                </p:childTnLst>
              </p:cTn>
              <p:nextCondLst>
                <p:cond evt="onClick" delay="0">
                  <p:tgtEl>
                    <p:spTgt spid="60"/>
                  </p:tgtEl>
                </p:cond>
              </p:nextCondLst>
            </p:seq>
            <p:seq concurrent="1" nextAc="seek">
              <p:cTn id="26" restart="whenNotActive" fill="hold" evtFilter="cancelBubble" nodeType="interactiveSeq">
                <p:stCondLst>
                  <p:cond evt="onClick" delay="0">
                    <p:tgtEl>
                      <p:spTgt spid="59"/>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childTnLst>
                                </p:cTn>
                              </p:par>
                              <p:par>
                                <p:cTn id="32" presetID="10" presetClass="entr" presetSubtype="0" fill="hold" grpId="1" nodeType="with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500"/>
                                        <p:tgtEl>
                                          <p:spTgt spid="68"/>
                                        </p:tgtEl>
                                      </p:cBhvr>
                                    </p:animEffect>
                                  </p:childTnLst>
                                </p:cTn>
                              </p:par>
                              <p:par>
                                <p:cTn id="35" presetID="10" presetClass="entr" presetSubtype="0" fill="hold" grpId="1" nodeType="with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fade">
                                      <p:cBhvr>
                                        <p:cTn id="37" dur="500"/>
                                        <p:tgtEl>
                                          <p:spTgt spid="69"/>
                                        </p:tgtEl>
                                      </p:cBhvr>
                                    </p:animEffect>
                                  </p:childTnLst>
                                </p:cTn>
                              </p:par>
                            </p:childTnLst>
                          </p:cTn>
                        </p:par>
                      </p:childTnLst>
                    </p:cTn>
                  </p:par>
                </p:childTnLst>
              </p:cTn>
              <p:nextCondLst>
                <p:cond evt="onClick" delay="0">
                  <p:tgtEl>
                    <p:spTgt spid="59"/>
                  </p:tgtEl>
                </p:cond>
              </p:nextCondLst>
            </p:seq>
            <p:seq concurrent="1" nextAc="seek">
              <p:cTn id="38" restart="whenNotActive" fill="hold" evtFilter="cancelBubble" nodeType="interactiveSeq">
                <p:stCondLst>
                  <p:cond evt="onClick" delay="0">
                    <p:tgtEl>
                      <p:spTgt spid="6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fade">
                                      <p:cBhvr>
                                        <p:cTn id="43" dur="500"/>
                                        <p:tgtEl>
                                          <p:spTgt spid="6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fade">
                                      <p:cBhvr>
                                        <p:cTn id="46" dur="500"/>
                                        <p:tgtEl>
                                          <p:spTgt spid="6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fade">
                                      <p:cBhvr>
                                        <p:cTn id="49" dur="500"/>
                                        <p:tgtEl>
                                          <p:spTgt spid="6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500"/>
                                        <p:tgtEl>
                                          <p:spTgt spid="42"/>
                                        </p:tgtEl>
                                      </p:cBhvr>
                                    </p:animEffect>
                                  </p:childTnLst>
                                </p:cTn>
                              </p:par>
                            </p:childTnLst>
                          </p:cTn>
                        </p:par>
                      </p:childTnLst>
                    </p:cTn>
                  </p:par>
                </p:childTnLst>
              </p:cTn>
              <p:nextCondLst>
                <p:cond evt="onClick" delay="0">
                  <p:tgtEl>
                    <p:spTgt spid="61"/>
                  </p:tgtEl>
                </p:cond>
              </p:nextCondLst>
            </p:seq>
          </p:childTnLst>
        </p:cTn>
      </p:par>
    </p:tnLst>
    <p:bldLst>
      <p:bldP spid="36" grpId="0" animBg="1"/>
      <p:bldP spid="37" grpId="0" animBg="1"/>
      <p:bldP spid="65" grpId="0" animBg="1"/>
      <p:bldP spid="66" grpId="0" animBg="1"/>
      <p:bldP spid="68" grpId="1" animBg="1"/>
      <p:bldP spid="69" grpId="1" animBg="1"/>
      <p:bldP spid="71" grpId="0" animBg="1"/>
      <p:bldP spid="7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Définition</a:t>
            </a:r>
            <a:r>
              <a:rPr lang="es-ES"/>
              <a:t> de </a:t>
            </a:r>
            <a:r>
              <a:rPr lang="es-ES" err="1"/>
              <a:t>l’Entité</a:t>
            </a:r>
            <a:r>
              <a:rPr lang="es-ES"/>
              <a:t> </a:t>
            </a:r>
            <a:r>
              <a:rPr lang="es-ES" err="1"/>
              <a:t>Géographique</a:t>
            </a:r>
            <a:r>
              <a:rPr lang="es-ES"/>
              <a:t> (EG)</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2789454" y="1496704"/>
            <a:ext cx="6102222" cy="2304256"/>
          </a:xfrm>
          <a:prstGeom prst="rect">
            <a:avLst/>
          </a:prstGeom>
          <a:noFill/>
        </p:spPr>
        <p:txBody>
          <a:bodyPr wrap="square" lIns="72000" tIns="108000" rIns="72000" bIns="108000" rtlCol="0" anchor="ctr" anchorCtr="0">
            <a:normAutofit/>
          </a:bodyPr>
          <a:lstStyle/>
          <a:p>
            <a:r>
              <a:rPr lang="fr-FR" sz="1200">
                <a:solidFill>
                  <a:srgbClr val="575757"/>
                </a:solidFill>
                <a:latin typeface="Arial"/>
                <a:ea typeface="Geneva"/>
                <a:cs typeface="Arial"/>
              </a:rPr>
              <a:t>L'Entité Géographique (EG) correspond </a:t>
            </a:r>
            <a:r>
              <a:rPr lang="fr-FR" sz="1200" b="1">
                <a:solidFill>
                  <a:srgbClr val="575757"/>
                </a:solidFill>
                <a:latin typeface="Arial"/>
                <a:ea typeface="Geneva"/>
                <a:cs typeface="Arial"/>
              </a:rPr>
              <a:t>à la notion d'établissement ou de service</a:t>
            </a:r>
            <a:r>
              <a:rPr lang="fr-FR" sz="1200">
                <a:solidFill>
                  <a:srgbClr val="575757"/>
                </a:solidFill>
                <a:latin typeface="Arial"/>
                <a:ea typeface="Geneva"/>
                <a:cs typeface="Arial"/>
              </a:rPr>
              <a:t>. Une EG </a:t>
            </a:r>
            <a:r>
              <a:rPr lang="fr-FR" sz="1200" b="1">
                <a:solidFill>
                  <a:srgbClr val="575757"/>
                </a:solidFill>
                <a:latin typeface="Arial"/>
                <a:ea typeface="Geneva"/>
                <a:cs typeface="Arial"/>
              </a:rPr>
              <a:t>est obligatoirement reliée à une entité juridique</a:t>
            </a:r>
            <a:r>
              <a:rPr lang="fr-FR" sz="1200">
                <a:solidFill>
                  <a:srgbClr val="575757"/>
                </a:solidFill>
                <a:latin typeface="Arial"/>
                <a:ea typeface="Geneva"/>
                <a:cs typeface="Arial"/>
              </a:rPr>
              <a:t>. </a:t>
            </a:r>
            <a:endParaRPr lang="fr-FR" sz="1200">
              <a:solidFill>
                <a:srgbClr val="575757"/>
              </a:solidFill>
            </a:endParaRPr>
          </a:p>
          <a:p>
            <a:endParaRPr lang="fr-FR" sz="1200">
              <a:solidFill>
                <a:srgbClr val="575757"/>
              </a:solidFill>
            </a:endParaRPr>
          </a:p>
          <a:p>
            <a:pPr marL="171450" indent="-171450">
              <a:buFont typeface="Arial" panose="020B0604020202020204" pitchFamily="34" charset="0"/>
              <a:buChar char="•"/>
            </a:pPr>
            <a:r>
              <a:rPr lang="fr-FR" sz="1200" b="1">
                <a:solidFill>
                  <a:srgbClr val="575757"/>
                </a:solidFill>
              </a:rPr>
              <a:t>Pour</a:t>
            </a:r>
            <a:r>
              <a:rPr lang="fr-FR" sz="1200">
                <a:solidFill>
                  <a:srgbClr val="575757"/>
                </a:solidFill>
              </a:rPr>
              <a:t> </a:t>
            </a:r>
            <a:r>
              <a:rPr lang="fr-FR" sz="1200" b="1">
                <a:solidFill>
                  <a:srgbClr val="575757"/>
                </a:solidFill>
              </a:rPr>
              <a:t>les entités inscrites au FINESS</a:t>
            </a:r>
            <a:r>
              <a:rPr lang="fr-FR" sz="1200">
                <a:solidFill>
                  <a:srgbClr val="575757"/>
                </a:solidFill>
              </a:rPr>
              <a:t>, l'EG correspond à une implantation géographique. Une EG est caractérisée par une catégorie d'établissement; les activités autorisées sont associées à l’EG.</a:t>
            </a:r>
          </a:p>
          <a:p>
            <a:endParaRPr lang="fr-FR" sz="1200">
              <a:solidFill>
                <a:srgbClr val="575757"/>
              </a:solidFill>
              <a:latin typeface="Arial"/>
              <a:ea typeface="Geneva"/>
              <a:cs typeface="Arial"/>
            </a:endParaRPr>
          </a:p>
          <a:p>
            <a:pPr marL="171450" indent="-171450">
              <a:buFont typeface="Arial" panose="020B0604020202020204" pitchFamily="34" charset="0"/>
              <a:buChar char="•"/>
            </a:pPr>
            <a:r>
              <a:rPr lang="fr-FR" sz="1200" b="1">
                <a:solidFill>
                  <a:srgbClr val="575757"/>
                </a:solidFill>
              </a:rPr>
              <a:t>Pour les entités renseignées dans le RPPS ou ADELI </a:t>
            </a:r>
            <a:r>
              <a:rPr lang="fr-FR" sz="1200">
                <a:solidFill>
                  <a:srgbClr val="575757"/>
                </a:solidFill>
              </a:rPr>
              <a:t>mais non inscrites au FINESS, l’EG correspond à l'implantation géographique où le professionnel exerce son activité. Elle peut être identifiée par un numéro SIRET ou un identifiant RPPS-rang ou ADELI-rang en fonction de la catégorie d'établissement.</a:t>
            </a:r>
          </a:p>
        </p:txBody>
      </p:sp>
      <p:sp>
        <p:nvSpPr>
          <p:cNvPr id="63" name="ZoneTexte 62">
            <a:extLst>
              <a:ext uri="{FF2B5EF4-FFF2-40B4-BE49-F238E27FC236}">
                <a16:creationId xmlns:a16="http://schemas.microsoft.com/office/drawing/2014/main" id="{4382A0EF-FC9D-451B-ACDA-BA5B250983AF}"/>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64" name="Rectangle 63">
            <a:extLst>
              <a:ext uri="{FF2B5EF4-FFF2-40B4-BE49-F238E27FC236}">
                <a16:creationId xmlns:a16="http://schemas.microsoft.com/office/drawing/2014/main" id="{48349574-7AD0-41A4-AAF1-78A843EDC7AC}"/>
              </a:ext>
            </a:extLst>
          </p:cNvPr>
          <p:cNvSpPr/>
          <p:nvPr/>
        </p:nvSpPr>
        <p:spPr>
          <a:xfrm>
            <a:off x="271133" y="3336775"/>
            <a:ext cx="2032506" cy="119791"/>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Accessibilité lieu</a:t>
            </a:r>
          </a:p>
        </p:txBody>
      </p:sp>
      <p:sp>
        <p:nvSpPr>
          <p:cNvPr id="65" name="Rectangle 64">
            <a:extLst>
              <a:ext uri="{FF2B5EF4-FFF2-40B4-BE49-F238E27FC236}">
                <a16:creationId xmlns:a16="http://schemas.microsoft.com/office/drawing/2014/main" id="{2AFB34AA-636A-4F21-9A2C-548F1816381F}"/>
              </a:ext>
            </a:extLst>
          </p:cNvPr>
          <p:cNvSpPr/>
          <p:nvPr/>
        </p:nvSpPr>
        <p:spPr>
          <a:xfrm>
            <a:off x="262683" y="3180026"/>
            <a:ext cx="2032506" cy="119791"/>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Places AS permanent  </a:t>
            </a:r>
          </a:p>
        </p:txBody>
      </p:sp>
      <p:sp>
        <p:nvSpPr>
          <p:cNvPr id="66" name="Rectangle 65">
            <a:extLst>
              <a:ext uri="{FF2B5EF4-FFF2-40B4-BE49-F238E27FC236}">
                <a16:creationId xmlns:a16="http://schemas.microsoft.com/office/drawing/2014/main" id="{3F61FC29-74ED-43CB-B526-729FCADCCBE0}"/>
              </a:ext>
            </a:extLst>
          </p:cNvPr>
          <p:cNvSpPr/>
          <p:nvPr>
            <p:custDataLst>
              <p:tags r:id="rId1"/>
            </p:custDataLst>
          </p:nvPr>
        </p:nvSpPr>
        <p:spPr>
          <a:xfrm>
            <a:off x="271133" y="3640628"/>
            <a:ext cx="2032506" cy="119791"/>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Zone poser</a:t>
            </a:r>
          </a:p>
        </p:txBody>
      </p:sp>
      <p:sp>
        <p:nvSpPr>
          <p:cNvPr id="67" name="ZoneTexte 66">
            <a:extLst>
              <a:ext uri="{FF2B5EF4-FFF2-40B4-BE49-F238E27FC236}">
                <a16:creationId xmlns:a16="http://schemas.microsoft.com/office/drawing/2014/main" id="{793823D1-AF67-4CFD-B018-CD5D308ED097}"/>
              </a:ext>
            </a:extLst>
          </p:cNvPr>
          <p:cNvSpPr txBox="1"/>
          <p:nvPr/>
        </p:nvSpPr>
        <p:spPr>
          <a:xfrm>
            <a:off x="271133" y="1676207"/>
            <a:ext cx="2032506" cy="119791"/>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68" name="ZoneTexte 67">
            <a:extLst>
              <a:ext uri="{FF2B5EF4-FFF2-40B4-BE49-F238E27FC236}">
                <a16:creationId xmlns:a16="http://schemas.microsoft.com/office/drawing/2014/main" id="{9CDA6B9B-A72E-48DD-9097-C55D9E5A2DBF}"/>
              </a:ext>
            </a:extLst>
          </p:cNvPr>
          <p:cNvSpPr txBox="1"/>
          <p:nvPr/>
        </p:nvSpPr>
        <p:spPr>
          <a:xfrm>
            <a:off x="262683" y="2577225"/>
            <a:ext cx="2032506" cy="119791"/>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Aide financière</a:t>
            </a:r>
          </a:p>
        </p:txBody>
      </p:sp>
      <p:sp>
        <p:nvSpPr>
          <p:cNvPr id="69" name="ZoneTexte 68">
            <a:extLst>
              <a:ext uri="{FF2B5EF4-FFF2-40B4-BE49-F238E27FC236}">
                <a16:creationId xmlns:a16="http://schemas.microsoft.com/office/drawing/2014/main" id="{83DBAC0E-50FE-4DDE-A930-11428E0450B4}"/>
              </a:ext>
            </a:extLst>
          </p:cNvPr>
          <p:cNvSpPr txBox="1"/>
          <p:nvPr/>
        </p:nvSpPr>
        <p:spPr>
          <a:xfrm>
            <a:off x="262683" y="2873211"/>
            <a:ext cx="2032506" cy="119791"/>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Hébergement Famille</a:t>
            </a:r>
          </a:p>
        </p:txBody>
      </p:sp>
      <p:sp>
        <p:nvSpPr>
          <p:cNvPr id="70" name="ZoneTexte 69">
            <a:extLst>
              <a:ext uri="{FF2B5EF4-FFF2-40B4-BE49-F238E27FC236}">
                <a16:creationId xmlns:a16="http://schemas.microsoft.com/office/drawing/2014/main" id="{6530D419-0789-4B88-BB04-924074A9F366}"/>
              </a:ext>
            </a:extLst>
          </p:cNvPr>
          <p:cNvSpPr txBox="1"/>
          <p:nvPr/>
        </p:nvSpPr>
        <p:spPr>
          <a:xfrm>
            <a:off x="262683" y="2131477"/>
            <a:ext cx="2032506" cy="119791"/>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71" name="ZoneTexte 70">
            <a:extLst>
              <a:ext uri="{FF2B5EF4-FFF2-40B4-BE49-F238E27FC236}">
                <a16:creationId xmlns:a16="http://schemas.microsoft.com/office/drawing/2014/main" id="{93A501D1-1A65-418B-87A0-0D73508A19E1}"/>
              </a:ext>
            </a:extLst>
          </p:cNvPr>
          <p:cNvSpPr txBox="1"/>
          <p:nvPr/>
        </p:nvSpPr>
        <p:spPr>
          <a:xfrm>
            <a:off x="271133" y="1065262"/>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72" name="ZoneTexte 71">
            <a:extLst>
              <a:ext uri="{FF2B5EF4-FFF2-40B4-BE49-F238E27FC236}">
                <a16:creationId xmlns:a16="http://schemas.microsoft.com/office/drawing/2014/main" id="{62E5F5AD-0EC9-49B4-99FC-D7542891CECC}"/>
              </a:ext>
            </a:extLst>
          </p:cNvPr>
          <p:cNvSpPr txBox="1"/>
          <p:nvPr/>
        </p:nvSpPr>
        <p:spPr>
          <a:xfrm>
            <a:off x="271133" y="1220204"/>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73" name="ZoneTexte 72">
            <a:extLst>
              <a:ext uri="{FF2B5EF4-FFF2-40B4-BE49-F238E27FC236}">
                <a16:creationId xmlns:a16="http://schemas.microsoft.com/office/drawing/2014/main" id="{D0D742D4-420D-4291-8A82-31682815E700}"/>
              </a:ext>
            </a:extLst>
          </p:cNvPr>
          <p:cNvSpPr txBox="1"/>
          <p:nvPr/>
        </p:nvSpPr>
        <p:spPr>
          <a:xfrm>
            <a:off x="271133" y="1370569"/>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74" name="ZoneTexte 73">
            <a:extLst>
              <a:ext uri="{FF2B5EF4-FFF2-40B4-BE49-F238E27FC236}">
                <a16:creationId xmlns:a16="http://schemas.microsoft.com/office/drawing/2014/main" id="{F70EC1AE-8A9B-4166-A9C1-05EF6F169FD8}"/>
              </a:ext>
            </a:extLst>
          </p:cNvPr>
          <p:cNvSpPr txBox="1"/>
          <p:nvPr/>
        </p:nvSpPr>
        <p:spPr>
          <a:xfrm>
            <a:off x="262683" y="2280059"/>
            <a:ext cx="2032506" cy="119791"/>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50" kern="0">
                <a:solidFill>
                  <a:schemeClr val="bg1"/>
                </a:solidFill>
              </a:defRPr>
            </a:lvl1pPr>
          </a:lstStyle>
          <a:p>
            <a:r>
              <a:rPr lang="fr-FR" sz="650"/>
              <a:t>Lieu EG </a:t>
            </a:r>
          </a:p>
        </p:txBody>
      </p:sp>
      <p:sp>
        <p:nvSpPr>
          <p:cNvPr id="75" name="ZoneTexte 74">
            <a:extLst>
              <a:ext uri="{FF2B5EF4-FFF2-40B4-BE49-F238E27FC236}">
                <a16:creationId xmlns:a16="http://schemas.microsoft.com/office/drawing/2014/main" id="{688FF38D-6D66-4750-AD6C-ADC331DD425B}"/>
              </a:ext>
            </a:extLst>
          </p:cNvPr>
          <p:cNvSpPr txBox="1"/>
          <p:nvPr/>
        </p:nvSpPr>
        <p:spPr>
          <a:xfrm>
            <a:off x="262683" y="2428643"/>
            <a:ext cx="2032506" cy="119791"/>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50" kern="0">
                <a:solidFill>
                  <a:schemeClr val="bg1"/>
                </a:solidFill>
              </a:defRPr>
            </a:lvl1pPr>
          </a:lstStyle>
          <a:p>
            <a:r>
              <a:rPr lang="fr-FR" sz="650"/>
              <a:t>Contact</a:t>
            </a:r>
          </a:p>
        </p:txBody>
      </p:sp>
      <p:sp>
        <p:nvSpPr>
          <p:cNvPr id="76" name="Rectangle 75">
            <a:extLst>
              <a:ext uri="{FF2B5EF4-FFF2-40B4-BE49-F238E27FC236}">
                <a16:creationId xmlns:a16="http://schemas.microsoft.com/office/drawing/2014/main" id="{609EC8C0-7CB7-4DD9-AB44-46C8BDCE67F7}"/>
              </a:ext>
            </a:extLst>
          </p:cNvPr>
          <p:cNvSpPr/>
          <p:nvPr/>
        </p:nvSpPr>
        <p:spPr>
          <a:xfrm>
            <a:off x="262683" y="3026619"/>
            <a:ext cx="2032506" cy="119791"/>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Places AS temporaire </a:t>
            </a:r>
          </a:p>
        </p:txBody>
      </p:sp>
      <p:sp>
        <p:nvSpPr>
          <p:cNvPr id="77" name="ZoneTexte 76">
            <a:extLst>
              <a:ext uri="{FF2B5EF4-FFF2-40B4-BE49-F238E27FC236}">
                <a16:creationId xmlns:a16="http://schemas.microsoft.com/office/drawing/2014/main" id="{932031F5-3F7C-4849-B032-C9B8FFFFEA66}"/>
              </a:ext>
            </a:extLst>
          </p:cNvPr>
          <p:cNvSpPr txBox="1"/>
          <p:nvPr/>
        </p:nvSpPr>
        <p:spPr>
          <a:xfrm>
            <a:off x="271133" y="4085591"/>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Ouverture </a:t>
            </a:r>
          </a:p>
        </p:txBody>
      </p:sp>
      <p:sp>
        <p:nvSpPr>
          <p:cNvPr id="78" name="ZoneTexte 77">
            <a:extLst>
              <a:ext uri="{FF2B5EF4-FFF2-40B4-BE49-F238E27FC236}">
                <a16:creationId xmlns:a16="http://schemas.microsoft.com/office/drawing/2014/main" id="{ACD01C4C-710B-4870-9FAB-699860FB00DB}"/>
              </a:ext>
            </a:extLst>
          </p:cNvPr>
          <p:cNvSpPr txBox="1"/>
          <p:nvPr/>
        </p:nvSpPr>
        <p:spPr>
          <a:xfrm>
            <a:off x="271133" y="4233913"/>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Fermeture</a:t>
            </a:r>
          </a:p>
        </p:txBody>
      </p:sp>
      <p:sp>
        <p:nvSpPr>
          <p:cNvPr id="79" name="ZoneTexte 78">
            <a:extLst>
              <a:ext uri="{FF2B5EF4-FFF2-40B4-BE49-F238E27FC236}">
                <a16:creationId xmlns:a16="http://schemas.microsoft.com/office/drawing/2014/main" id="{4480FAAF-C4F0-46EB-B53D-B28B5E48A247}"/>
              </a:ext>
            </a:extLst>
          </p:cNvPr>
          <p:cNvSpPr txBox="1"/>
          <p:nvPr/>
        </p:nvSpPr>
        <p:spPr>
          <a:xfrm>
            <a:off x="271133" y="3490183"/>
            <a:ext cx="2032506" cy="119791"/>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Participation SPH</a:t>
            </a:r>
          </a:p>
        </p:txBody>
      </p:sp>
      <p:sp>
        <p:nvSpPr>
          <p:cNvPr id="80" name="Rectangle 79">
            <a:extLst>
              <a:ext uri="{FF2B5EF4-FFF2-40B4-BE49-F238E27FC236}">
                <a16:creationId xmlns:a16="http://schemas.microsoft.com/office/drawing/2014/main" id="{4EAEE340-F2BF-46D2-BC56-938117A315A1}"/>
              </a:ext>
            </a:extLst>
          </p:cNvPr>
          <p:cNvSpPr/>
          <p:nvPr>
            <p:custDataLst>
              <p:tags r:id="rId2"/>
            </p:custDataLst>
          </p:nvPr>
        </p:nvSpPr>
        <p:spPr>
          <a:xfrm>
            <a:off x="262683" y="1976348"/>
            <a:ext cx="2032506" cy="119791"/>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Nom Opérationnel</a:t>
            </a:r>
          </a:p>
        </p:txBody>
      </p:sp>
      <p:sp>
        <p:nvSpPr>
          <p:cNvPr id="81" name="ZoneTexte 80">
            <a:extLst>
              <a:ext uri="{FF2B5EF4-FFF2-40B4-BE49-F238E27FC236}">
                <a16:creationId xmlns:a16="http://schemas.microsoft.com/office/drawing/2014/main" id="{68C486F4-EC37-44BF-AEA2-DADBA28999C3}"/>
              </a:ext>
            </a:extLst>
          </p:cNvPr>
          <p:cNvSpPr txBox="1"/>
          <p:nvPr/>
        </p:nvSpPr>
        <p:spPr>
          <a:xfrm>
            <a:off x="271133" y="4383933"/>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Type </a:t>
            </a:r>
            <a:r>
              <a:rPr lang="fr-FR" sz="675" kern="0" err="1">
                <a:solidFill>
                  <a:schemeClr val="bg1"/>
                </a:solidFill>
              </a:rPr>
              <a:t>Fermeture</a:t>
            </a:r>
            <a:r>
              <a:rPr lang="fr-FR" sz="675" kern="0">
                <a:solidFill>
                  <a:schemeClr val="bg1"/>
                </a:solidFill>
              </a:rPr>
              <a:t> </a:t>
            </a:r>
          </a:p>
        </p:txBody>
      </p:sp>
      <p:sp>
        <p:nvSpPr>
          <p:cNvPr id="82" name="Rectangle 81">
            <a:extLst>
              <a:ext uri="{FF2B5EF4-FFF2-40B4-BE49-F238E27FC236}">
                <a16:creationId xmlns:a16="http://schemas.microsoft.com/office/drawing/2014/main" id="{D4BD8864-50CA-4441-94EE-EC68DADE15E6}"/>
              </a:ext>
            </a:extLst>
          </p:cNvPr>
          <p:cNvSpPr/>
          <p:nvPr>
            <p:custDataLst>
              <p:tags r:id="rId3"/>
            </p:custDataLst>
          </p:nvPr>
        </p:nvSpPr>
        <p:spPr>
          <a:xfrm>
            <a:off x="262683" y="2726093"/>
            <a:ext cx="2032506" cy="119791"/>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Territoire Santé</a:t>
            </a:r>
          </a:p>
        </p:txBody>
      </p:sp>
      <p:sp>
        <p:nvSpPr>
          <p:cNvPr id="83" name="Rectangle 82">
            <a:extLst>
              <a:ext uri="{FF2B5EF4-FFF2-40B4-BE49-F238E27FC236}">
                <a16:creationId xmlns:a16="http://schemas.microsoft.com/office/drawing/2014/main" id="{E252DADD-5856-466D-9CB7-291FEBF7C310}"/>
              </a:ext>
            </a:extLst>
          </p:cNvPr>
          <p:cNvSpPr/>
          <p:nvPr/>
        </p:nvSpPr>
        <p:spPr>
          <a:xfrm>
            <a:off x="271133" y="3937269"/>
            <a:ext cx="2032506" cy="119791"/>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Niveau recours ORSAN</a:t>
            </a:r>
          </a:p>
        </p:txBody>
      </p:sp>
      <p:sp>
        <p:nvSpPr>
          <p:cNvPr id="84" name="Rectangle 83">
            <a:extLst>
              <a:ext uri="{FF2B5EF4-FFF2-40B4-BE49-F238E27FC236}">
                <a16:creationId xmlns:a16="http://schemas.microsoft.com/office/drawing/2014/main" id="{B223F315-76E1-44EC-94AD-2FAF5A725F2D}"/>
              </a:ext>
            </a:extLst>
          </p:cNvPr>
          <p:cNvSpPr/>
          <p:nvPr/>
        </p:nvSpPr>
        <p:spPr>
          <a:xfrm>
            <a:off x="271133" y="3788949"/>
            <a:ext cx="2032506" cy="119791"/>
          </a:xfrm>
          <a:prstGeom prst="rect">
            <a:avLst/>
          </a:prstGeom>
          <a:solidFill>
            <a:srgbClr val="F4B942"/>
          </a:solidFill>
          <a:ln>
            <a:noFill/>
          </a:ln>
        </p:spPr>
        <p:txBody>
          <a:bodyPr wrap="square" lIns="13500" tIns="135000" rIns="13500" bIns="135000" rtlCol="0" anchor="ctr" anchorCtr="0">
            <a:noAutofit/>
          </a:bodyPr>
          <a:lstStyle/>
          <a:p>
            <a:pPr algn="ctr" defTabSz="685800">
              <a:defRPr/>
            </a:pPr>
            <a:r>
              <a:rPr lang="fr-FR" sz="675" kern="0"/>
              <a:t>Habilitation Soins sans consentement </a:t>
            </a:r>
          </a:p>
        </p:txBody>
      </p:sp>
      <p:sp>
        <p:nvSpPr>
          <p:cNvPr id="85" name="ZoneTexte 84">
            <a:extLst>
              <a:ext uri="{FF2B5EF4-FFF2-40B4-BE49-F238E27FC236}">
                <a16:creationId xmlns:a16="http://schemas.microsoft.com/office/drawing/2014/main" id="{1C54BB12-9513-42DB-892A-3B51C228EFC4}"/>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86" name="ZoneTexte 85">
            <a:extLst>
              <a:ext uri="{FF2B5EF4-FFF2-40B4-BE49-F238E27FC236}">
                <a16:creationId xmlns:a16="http://schemas.microsoft.com/office/drawing/2014/main" id="{841CC590-7E4A-4921-B511-EE3B18157769}"/>
              </a:ext>
            </a:extLst>
          </p:cNvPr>
          <p:cNvSpPr txBox="1"/>
          <p:nvPr/>
        </p:nvSpPr>
        <p:spPr>
          <a:xfrm>
            <a:off x="271133" y="1524853"/>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87" name="Rectangle 86">
            <a:extLst>
              <a:ext uri="{FF2B5EF4-FFF2-40B4-BE49-F238E27FC236}">
                <a16:creationId xmlns:a16="http://schemas.microsoft.com/office/drawing/2014/main" id="{95CD5B75-E045-4008-B2B1-B774B09F6C0A}"/>
              </a:ext>
            </a:extLst>
          </p:cNvPr>
          <p:cNvSpPr/>
          <p:nvPr/>
        </p:nvSpPr>
        <p:spPr>
          <a:xfrm>
            <a:off x="271133" y="1823827"/>
            <a:ext cx="2032506" cy="119791"/>
          </a:xfrm>
          <a:prstGeom prst="rect">
            <a:avLst/>
          </a:prstGeom>
          <a:solidFill>
            <a:srgbClr val="0074BA"/>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sp>
        <p:nvSpPr>
          <p:cNvPr id="31" name="Rectangle : coins arrondis 30">
            <a:extLst>
              <a:ext uri="{FF2B5EF4-FFF2-40B4-BE49-F238E27FC236}">
                <a16:creationId xmlns:a16="http://schemas.microsoft.com/office/drawing/2014/main" id="{D2F3C0B2-DEF3-4E91-BAC9-ACD92E039461}"/>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grpSp>
        <p:nvGrpSpPr>
          <p:cNvPr id="35" name="Group 7">
            <a:extLst>
              <a:ext uri="{FF2B5EF4-FFF2-40B4-BE49-F238E27FC236}">
                <a16:creationId xmlns:a16="http://schemas.microsoft.com/office/drawing/2014/main" id="{212A666E-4396-4E2A-B349-27B48CD1859F}"/>
              </a:ext>
            </a:extLst>
          </p:cNvPr>
          <p:cNvGrpSpPr/>
          <p:nvPr/>
        </p:nvGrpSpPr>
        <p:grpSpPr>
          <a:xfrm>
            <a:off x="3006737" y="4741623"/>
            <a:ext cx="4017634" cy="200497"/>
            <a:chOff x="3247020" y="4790742"/>
            <a:chExt cx="4017634" cy="200497"/>
          </a:xfrm>
        </p:grpSpPr>
        <p:sp>
          <p:nvSpPr>
            <p:cNvPr id="38" name="ZoneTexte 321">
              <a:extLst>
                <a:ext uri="{FF2B5EF4-FFF2-40B4-BE49-F238E27FC236}">
                  <a16:creationId xmlns:a16="http://schemas.microsoft.com/office/drawing/2014/main" id="{0F64F1A2-11B6-4758-965F-1CF6032A31E8}"/>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39" name="Rectangle 38">
              <a:extLst>
                <a:ext uri="{FF2B5EF4-FFF2-40B4-BE49-F238E27FC236}">
                  <a16:creationId xmlns:a16="http://schemas.microsoft.com/office/drawing/2014/main" id="{403094DC-6EB3-4B40-B3A3-00BE994EFF2D}"/>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0" name="ZoneTexte 331">
              <a:extLst>
                <a:ext uri="{FF2B5EF4-FFF2-40B4-BE49-F238E27FC236}">
                  <a16:creationId xmlns:a16="http://schemas.microsoft.com/office/drawing/2014/main" id="{4EFD5AC8-A82A-4CD1-BB1C-D9FE14441C22}"/>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41" name="Rectangle 40">
              <a:extLst>
                <a:ext uri="{FF2B5EF4-FFF2-40B4-BE49-F238E27FC236}">
                  <a16:creationId xmlns:a16="http://schemas.microsoft.com/office/drawing/2014/main" id="{E49DADFE-5555-4C3A-BCC6-9CA3B580A028}"/>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42" name="Rectangle 41">
              <a:extLst>
                <a:ext uri="{FF2B5EF4-FFF2-40B4-BE49-F238E27FC236}">
                  <a16:creationId xmlns:a16="http://schemas.microsoft.com/office/drawing/2014/main" id="{18B62C99-5F7F-48A6-ABAA-52E3E39B9C41}"/>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3" name="ZoneTexte 334">
              <a:extLst>
                <a:ext uri="{FF2B5EF4-FFF2-40B4-BE49-F238E27FC236}">
                  <a16:creationId xmlns:a16="http://schemas.microsoft.com/office/drawing/2014/main" id="{1B1FB807-21B0-4DA8-B35C-ED41C319699C}"/>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44" name="Graphique 20" descr="Flèche : pivoter à droite avec un remplissage uni">
            <a:hlinkClick r:id="rId5" action="ppaction://hlinksldjump"/>
            <a:extLst>
              <a:ext uri="{FF2B5EF4-FFF2-40B4-BE49-F238E27FC236}">
                <a16:creationId xmlns:a16="http://schemas.microsoft.com/office/drawing/2014/main" id="{F2AA7F7C-6A7B-415E-A109-86FF6F4F90E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45" name="ZoneTexte 21">
            <a:hlinkClick r:id="rId5" action="ppaction://hlinksldjump"/>
            <a:extLst>
              <a:ext uri="{FF2B5EF4-FFF2-40B4-BE49-F238E27FC236}">
                <a16:creationId xmlns:a16="http://schemas.microsoft.com/office/drawing/2014/main" id="{72D8DD38-D745-4F34-B5B9-6AF074BE7417}"/>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6968771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l’EG</a:t>
            </a:r>
            <a:r>
              <a:rPr lang="es-ES"/>
              <a:t> (1/5)</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203848" y="819653"/>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92500" lnSpcReduction="20000"/>
          </a:bodyPr>
          <a:lstStyle/>
          <a:p>
            <a:pPr algn="ctr"/>
            <a:r>
              <a:rPr lang="fr-FR" sz="1200" b="1" err="1">
                <a:solidFill>
                  <a:schemeClr val="bg1"/>
                </a:solidFill>
              </a:rPr>
              <a:t>IdNat_Struct</a:t>
            </a:r>
            <a:endParaRPr lang="fr-FR" sz="1200" b="1">
              <a:solidFill>
                <a:schemeClr val="bg1"/>
              </a:solidFill>
            </a:endParaRPr>
          </a:p>
        </p:txBody>
      </p:sp>
      <p:sp>
        <p:nvSpPr>
          <p:cNvPr id="22" name="ZoneTexte 21">
            <a:extLst>
              <a:ext uri="{FF2B5EF4-FFF2-40B4-BE49-F238E27FC236}">
                <a16:creationId xmlns:a16="http://schemas.microsoft.com/office/drawing/2014/main" id="{655835C4-046A-48B8-A60B-C040976BD873}"/>
              </a:ext>
            </a:extLst>
          </p:cNvPr>
          <p:cNvSpPr txBox="1"/>
          <p:nvPr/>
        </p:nvSpPr>
        <p:spPr>
          <a:xfrm>
            <a:off x="4204991" y="819652"/>
            <a:ext cx="4679716" cy="1019570"/>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Identification nationale des Entités Géographique définie dans le CI-SIS. Cette identification est obtenue par la concaténation du type d'identifiant national de structure (provenant de la nomenclature TRE_G07-TypeIdentifiantStructure) et de l'identifiant de la structure. </a:t>
            </a:r>
          </a:p>
          <a:p>
            <a:r>
              <a:rPr lang="fr-FR" sz="1000">
                <a:solidFill>
                  <a:srgbClr val="6F6F6F"/>
                </a:solidFill>
                <a:latin typeface="Arial"/>
                <a:ea typeface="Geneva"/>
                <a:cs typeface="Arial"/>
              </a:rPr>
              <a:t>Par exemple : 0 + Identifiant cabinet ADELI, 1 + N°FINESS de l'entité géographique</a:t>
            </a:r>
          </a:p>
        </p:txBody>
      </p:sp>
      <p:sp>
        <p:nvSpPr>
          <p:cNvPr id="26" name="ZoneTexte 25">
            <a:extLst>
              <a:ext uri="{FF2B5EF4-FFF2-40B4-BE49-F238E27FC236}">
                <a16:creationId xmlns:a16="http://schemas.microsoft.com/office/drawing/2014/main" id="{C643C37E-BB0F-4CA2-8F77-AE4DEDDEE9B0}"/>
              </a:ext>
            </a:extLst>
          </p:cNvPr>
          <p:cNvSpPr txBox="1"/>
          <p:nvPr/>
        </p:nvSpPr>
        <p:spPr>
          <a:xfrm>
            <a:off x="3203848" y="1955549"/>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92500" lnSpcReduction="20000"/>
          </a:bodyPr>
          <a:lstStyle/>
          <a:p>
            <a:pPr algn="ctr"/>
            <a:r>
              <a:rPr lang="es-ES" sz="1200" b="1" err="1">
                <a:solidFill>
                  <a:schemeClr val="bg1"/>
                </a:solidFill>
              </a:rPr>
              <a:t>Nº</a:t>
            </a:r>
            <a:r>
              <a:rPr lang="es-ES" sz="1200" b="1">
                <a:solidFill>
                  <a:schemeClr val="bg1"/>
                </a:solidFill>
              </a:rPr>
              <a:t> FINESS</a:t>
            </a:r>
            <a:endParaRPr lang="fr-FR" sz="1200" b="1">
              <a:solidFill>
                <a:schemeClr val="bg1"/>
              </a:solidFill>
            </a:endParaRPr>
          </a:p>
        </p:txBody>
      </p:sp>
      <p:sp>
        <p:nvSpPr>
          <p:cNvPr id="29" name="ZoneTexte 28">
            <a:extLst>
              <a:ext uri="{FF2B5EF4-FFF2-40B4-BE49-F238E27FC236}">
                <a16:creationId xmlns:a16="http://schemas.microsoft.com/office/drawing/2014/main" id="{4F70E6D9-236E-4D29-A011-6AD3CB5F8650}"/>
              </a:ext>
            </a:extLst>
          </p:cNvPr>
          <p:cNvSpPr txBox="1"/>
          <p:nvPr/>
        </p:nvSpPr>
        <p:spPr>
          <a:xfrm>
            <a:off x="4211960" y="1955549"/>
            <a:ext cx="4679716" cy="492127"/>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Numéro FINESS de l'entité géographique. Il se compose de 9 chiffres.  </a:t>
            </a:r>
            <a:endParaRPr lang="fr-FR" sz="1000">
              <a:solidFill>
                <a:srgbClr val="6F6F6F"/>
              </a:solidFill>
            </a:endParaRPr>
          </a:p>
          <a:p>
            <a:r>
              <a:rPr lang="fr-FR" sz="1000" b="1">
                <a:solidFill>
                  <a:srgbClr val="6F6F6F"/>
                </a:solidFill>
                <a:latin typeface="Arial"/>
                <a:ea typeface="Geneva"/>
                <a:cs typeface="Arial"/>
              </a:rPr>
              <a:t>Source</a:t>
            </a:r>
            <a:r>
              <a:rPr lang="fr-FR" sz="1000">
                <a:solidFill>
                  <a:srgbClr val="6F6F6F"/>
                </a:solidFill>
                <a:latin typeface="Arial"/>
                <a:ea typeface="Geneva"/>
                <a:cs typeface="Arial"/>
              </a:rPr>
              <a:t> : FINESS *</a:t>
            </a:r>
            <a:endParaRPr lang="fr-FR" sz="1000">
              <a:solidFill>
                <a:schemeClr val="bg1"/>
              </a:solidFill>
              <a:latin typeface="Arial"/>
              <a:ea typeface="Geneva"/>
              <a:cs typeface="Arial"/>
            </a:endParaRPr>
          </a:p>
        </p:txBody>
      </p:sp>
      <p:sp>
        <p:nvSpPr>
          <p:cNvPr id="31" name="ZoneTexte 30">
            <a:extLst>
              <a:ext uri="{FF2B5EF4-FFF2-40B4-BE49-F238E27FC236}">
                <a16:creationId xmlns:a16="http://schemas.microsoft.com/office/drawing/2014/main" id="{AA85AA5C-2113-4F8F-94B3-C4F64662F718}"/>
              </a:ext>
            </a:extLst>
          </p:cNvPr>
          <p:cNvSpPr txBox="1"/>
          <p:nvPr/>
        </p:nvSpPr>
        <p:spPr>
          <a:xfrm>
            <a:off x="3203848" y="2557253"/>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92500" lnSpcReduction="20000"/>
          </a:bodyPr>
          <a:lstStyle/>
          <a:p>
            <a:pPr algn="ctr"/>
            <a:r>
              <a:rPr lang="es-ES" sz="1200" b="1" err="1">
                <a:solidFill>
                  <a:schemeClr val="bg1"/>
                </a:solidFill>
              </a:rPr>
              <a:t>Nº</a:t>
            </a:r>
            <a:r>
              <a:rPr lang="es-ES" sz="1200" b="1">
                <a:solidFill>
                  <a:schemeClr val="bg1"/>
                </a:solidFill>
              </a:rPr>
              <a:t> SIRET</a:t>
            </a:r>
            <a:endParaRPr lang="fr-FR" sz="1200" b="1">
              <a:solidFill>
                <a:schemeClr val="bg1"/>
              </a:solidFill>
            </a:endParaRPr>
          </a:p>
        </p:txBody>
      </p:sp>
      <p:sp>
        <p:nvSpPr>
          <p:cNvPr id="32" name="ZoneTexte 31">
            <a:extLst>
              <a:ext uri="{FF2B5EF4-FFF2-40B4-BE49-F238E27FC236}">
                <a16:creationId xmlns:a16="http://schemas.microsoft.com/office/drawing/2014/main" id="{FCA20452-EE03-4DDD-9378-2E54DA2EBEA4}"/>
              </a:ext>
            </a:extLst>
          </p:cNvPr>
          <p:cNvSpPr txBox="1"/>
          <p:nvPr/>
        </p:nvSpPr>
        <p:spPr>
          <a:xfrm>
            <a:off x="4211960" y="2550449"/>
            <a:ext cx="4679716" cy="69623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a:t>
            </a:r>
            <a:r>
              <a:rPr lang="fr-FR" sz="1000">
                <a:solidFill>
                  <a:srgbClr val="6F6F6F"/>
                </a:solidFill>
                <a:latin typeface="Arial"/>
                <a:ea typeface="Geneva"/>
                <a:cs typeface="Arial"/>
              </a:rPr>
              <a:t> Le numéro SIRET est le numéro unique d'identification, attribué par l'INSEE, à chaque entité géographique. Ce numéro est un simple numéro d'ordre, composé de 14 chiffres non significatifs.</a:t>
            </a:r>
          </a:p>
          <a:p>
            <a:r>
              <a:rPr lang="fr-FR" sz="1000" b="1">
                <a:solidFill>
                  <a:srgbClr val="6F6F6F"/>
                </a:solidFill>
                <a:latin typeface="Arial"/>
                <a:ea typeface="Geneva"/>
                <a:cs typeface="Arial"/>
              </a:rPr>
              <a:t>Source</a:t>
            </a:r>
            <a:r>
              <a:rPr lang="fr-FR" sz="1000">
                <a:solidFill>
                  <a:srgbClr val="6F6F6F"/>
                </a:solidFill>
                <a:latin typeface="Arial"/>
                <a:ea typeface="Geneva"/>
                <a:cs typeface="Arial"/>
              </a:rPr>
              <a:t> : FINESS / RPPS / ADELI *</a:t>
            </a:r>
            <a:endParaRPr lang="fr-FR" sz="1000">
              <a:solidFill>
                <a:schemeClr val="bg1"/>
              </a:solidFill>
            </a:endParaRP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3359129"/>
            <a:ext cx="1008112" cy="360344"/>
          </a:xfrm>
          <a:prstGeom prst="rect">
            <a:avLst/>
          </a:prstGeom>
          <a:solidFill>
            <a:schemeClr val="tx2"/>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latin typeface="Arial"/>
                <a:ea typeface="Geneva"/>
                <a:cs typeface="Arial"/>
              </a:rPr>
              <a:t>Nº</a:t>
            </a:r>
            <a:r>
              <a:rPr lang="es-ES" sz="800" b="1">
                <a:solidFill>
                  <a:schemeClr val="bg1"/>
                </a:solidFill>
                <a:latin typeface="Arial"/>
                <a:ea typeface="Geneva"/>
                <a:cs typeface="Arial"/>
              </a:rPr>
              <a:t>  EG/RPPS/</a:t>
            </a:r>
            <a:endParaRPr lang="fr-FR" sz="800" b="1">
              <a:solidFill>
                <a:schemeClr val="bg1"/>
              </a:solidFill>
              <a:latin typeface="Arial"/>
              <a:ea typeface="Geneva"/>
              <a:cs typeface="Arial"/>
            </a:endParaRPr>
          </a:p>
          <a:p>
            <a:pPr algn="ctr"/>
            <a:r>
              <a:rPr lang="es-ES" sz="800" b="1">
                <a:solidFill>
                  <a:schemeClr val="bg1"/>
                </a:solidFill>
                <a:latin typeface="Arial"/>
                <a:ea typeface="Geneva"/>
                <a:cs typeface="Arial"/>
              </a:rPr>
              <a:t>ADELI </a:t>
            </a:r>
            <a:r>
              <a:rPr lang="es-ES" sz="800" b="1" err="1">
                <a:solidFill>
                  <a:schemeClr val="bg1"/>
                </a:solidFill>
                <a:latin typeface="Arial"/>
                <a:ea typeface="Geneva"/>
                <a:cs typeface="Arial"/>
              </a:rPr>
              <a:t>rang</a:t>
            </a:r>
            <a:endParaRPr lang="fr-FR" sz="800" b="1">
              <a:solidFill>
                <a:schemeClr val="bg1"/>
              </a:solidFill>
              <a:latin typeface="Arial"/>
              <a:ea typeface="Geneva"/>
              <a:cs typeface="Arial"/>
            </a:endParaRPr>
          </a:p>
        </p:txBody>
      </p:sp>
      <p:sp>
        <p:nvSpPr>
          <p:cNvPr id="37" name="ZoneTexte 36">
            <a:extLst>
              <a:ext uri="{FF2B5EF4-FFF2-40B4-BE49-F238E27FC236}">
                <a16:creationId xmlns:a16="http://schemas.microsoft.com/office/drawing/2014/main" id="{E4BC5F54-C2EF-447D-A341-F20634FE2AF8}"/>
              </a:ext>
            </a:extLst>
          </p:cNvPr>
          <p:cNvSpPr txBox="1"/>
          <p:nvPr/>
        </p:nvSpPr>
        <p:spPr>
          <a:xfrm>
            <a:off x="4211960" y="3359130"/>
            <a:ext cx="4679716" cy="121958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Identifiant spécifique généré par le système lors de la création d'une structure d'exercice pour un cabinet individuel et un cabinet de groupe. Il est communément connu sous le nom de RPPS-rang ou ADELI-rang. Cet identifiant est utilisé dans les échanges techniques avec le système FNPS de la CNAM, se substituant ainsi au numéro de SIRET dans le cas où ce dernier n'est pas encore connu du système.</a:t>
            </a:r>
            <a:endParaRPr lang="fr-FR" sz="1000">
              <a:solidFill>
                <a:srgbClr val="6F6F6F"/>
              </a:solidFill>
              <a:highlight>
                <a:srgbClr val="FFFF00"/>
              </a:highlight>
              <a:latin typeface="Arial"/>
              <a:ea typeface="Geneva"/>
              <a:cs typeface="Arial"/>
            </a:endParaRPr>
          </a:p>
          <a:p>
            <a:r>
              <a:rPr lang="fr-FR" sz="1000" b="1">
                <a:solidFill>
                  <a:srgbClr val="6F6F6F"/>
                </a:solidFill>
                <a:latin typeface="Arial"/>
                <a:ea typeface="Geneva"/>
                <a:cs typeface="Arial"/>
              </a:rPr>
              <a:t>Source</a:t>
            </a:r>
            <a:r>
              <a:rPr lang="fr-FR" sz="1000">
                <a:solidFill>
                  <a:srgbClr val="6F6F6F"/>
                </a:solidFill>
                <a:latin typeface="Arial"/>
                <a:ea typeface="Geneva"/>
                <a:cs typeface="Arial"/>
              </a:rPr>
              <a:t> : RPPS / ADELI *</a:t>
            </a:r>
            <a:endParaRPr lang="fr-FR" sz="1000">
              <a:solidFill>
                <a:schemeClr val="bg1"/>
              </a:solidFill>
              <a:latin typeface="Arial"/>
              <a:ea typeface="Geneva"/>
              <a:cs typeface="Arial"/>
            </a:endParaRPr>
          </a:p>
        </p:txBody>
      </p:sp>
      <p:sp>
        <p:nvSpPr>
          <p:cNvPr id="25" name="ZoneTexte 24">
            <a:extLst>
              <a:ext uri="{FF2B5EF4-FFF2-40B4-BE49-F238E27FC236}">
                <a16:creationId xmlns:a16="http://schemas.microsoft.com/office/drawing/2014/main" id="{77F4F533-2071-4DEF-B31F-46D6C2760D12}"/>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1" name="ZoneTexte 40">
            <a:extLst>
              <a:ext uri="{FF2B5EF4-FFF2-40B4-BE49-F238E27FC236}">
                <a16:creationId xmlns:a16="http://schemas.microsoft.com/office/drawing/2014/main" id="{E68E9BB0-63CD-4595-A032-9CB79F55BE58}"/>
              </a:ext>
            </a:extLst>
          </p:cNvPr>
          <p:cNvSpPr txBox="1"/>
          <p:nvPr/>
        </p:nvSpPr>
        <p:spPr>
          <a:xfrm>
            <a:off x="271133" y="1065262"/>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42" name="ZoneTexte 41">
            <a:extLst>
              <a:ext uri="{FF2B5EF4-FFF2-40B4-BE49-F238E27FC236}">
                <a16:creationId xmlns:a16="http://schemas.microsoft.com/office/drawing/2014/main" id="{9DA49438-A6C8-4BF7-9580-9E19D08477AE}"/>
              </a:ext>
            </a:extLst>
          </p:cNvPr>
          <p:cNvSpPr txBox="1"/>
          <p:nvPr/>
        </p:nvSpPr>
        <p:spPr>
          <a:xfrm>
            <a:off x="271133" y="1220204"/>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43" name="ZoneTexte 42">
            <a:extLst>
              <a:ext uri="{FF2B5EF4-FFF2-40B4-BE49-F238E27FC236}">
                <a16:creationId xmlns:a16="http://schemas.microsoft.com/office/drawing/2014/main" id="{2F0E3B0F-ABC2-4A54-9BFB-9F816B46BFEF}"/>
              </a:ext>
            </a:extLst>
          </p:cNvPr>
          <p:cNvSpPr txBox="1"/>
          <p:nvPr/>
        </p:nvSpPr>
        <p:spPr>
          <a:xfrm>
            <a:off x="271133" y="1370569"/>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61" name="ZoneTexte 60">
            <a:extLst>
              <a:ext uri="{FF2B5EF4-FFF2-40B4-BE49-F238E27FC236}">
                <a16:creationId xmlns:a16="http://schemas.microsoft.com/office/drawing/2014/main" id="{94A5A9A0-8212-4925-B415-3C178EF6BFD2}"/>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62" name="ZoneTexte 61">
            <a:extLst>
              <a:ext uri="{FF2B5EF4-FFF2-40B4-BE49-F238E27FC236}">
                <a16:creationId xmlns:a16="http://schemas.microsoft.com/office/drawing/2014/main" id="{FEF74CBD-38C9-4800-90DF-97F0FB6560C0}"/>
              </a:ext>
            </a:extLst>
          </p:cNvPr>
          <p:cNvSpPr txBox="1"/>
          <p:nvPr/>
        </p:nvSpPr>
        <p:spPr>
          <a:xfrm>
            <a:off x="271133" y="1524853"/>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cxnSp>
        <p:nvCxnSpPr>
          <p:cNvPr id="20" name="Connecteur droit avec flèche 19">
            <a:extLst>
              <a:ext uri="{FF2B5EF4-FFF2-40B4-BE49-F238E27FC236}">
                <a16:creationId xmlns:a16="http://schemas.microsoft.com/office/drawing/2014/main" id="{FBCC1DB0-9D51-444B-8198-3F47E9CF5383}"/>
              </a:ext>
            </a:extLst>
          </p:cNvPr>
          <p:cNvCxnSpPr>
            <a:cxnSpLocks/>
            <a:stCxn id="41" idx="3"/>
            <a:endCxn id="18" idx="1"/>
          </p:cNvCxnSpPr>
          <p:nvPr/>
        </p:nvCxnSpPr>
        <p:spPr>
          <a:xfrm flipV="1">
            <a:off x="2303639" y="999825"/>
            <a:ext cx="900209" cy="125333"/>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8D3032BD-F272-42CF-9F30-51CE3890E45F}"/>
              </a:ext>
            </a:extLst>
          </p:cNvPr>
          <p:cNvCxnSpPr>
            <a:cxnSpLocks/>
            <a:stCxn id="42" idx="3"/>
            <a:endCxn id="26" idx="1"/>
          </p:cNvCxnSpPr>
          <p:nvPr/>
        </p:nvCxnSpPr>
        <p:spPr>
          <a:xfrm>
            <a:off x="2303639" y="1280100"/>
            <a:ext cx="900209" cy="855621"/>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FB28178D-AC8E-478A-8074-EE7C42947567}"/>
              </a:ext>
            </a:extLst>
          </p:cNvPr>
          <p:cNvCxnSpPr>
            <a:cxnSpLocks/>
            <a:stCxn id="43" idx="3"/>
            <a:endCxn id="31" idx="1"/>
          </p:cNvCxnSpPr>
          <p:nvPr/>
        </p:nvCxnSpPr>
        <p:spPr>
          <a:xfrm>
            <a:off x="2303639" y="1430465"/>
            <a:ext cx="900209" cy="130696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989ACB3C-1866-482D-93FD-3CC42AE5B304}"/>
              </a:ext>
            </a:extLst>
          </p:cNvPr>
          <p:cNvCxnSpPr>
            <a:cxnSpLocks/>
            <a:stCxn id="62" idx="3"/>
            <a:endCxn id="36" idx="1"/>
          </p:cNvCxnSpPr>
          <p:nvPr/>
        </p:nvCxnSpPr>
        <p:spPr>
          <a:xfrm>
            <a:off x="2303639" y="1584749"/>
            <a:ext cx="900209" cy="1954552"/>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 coins arrondis 38">
            <a:extLst>
              <a:ext uri="{FF2B5EF4-FFF2-40B4-BE49-F238E27FC236}">
                <a16:creationId xmlns:a16="http://schemas.microsoft.com/office/drawing/2014/main" id="{12C19A8A-C48D-4A07-B9C9-7D0D2DD7A3DD}"/>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sp>
        <p:nvSpPr>
          <p:cNvPr id="40" name="TextBox 39">
            <a:extLst>
              <a:ext uri="{FF2B5EF4-FFF2-40B4-BE49-F238E27FC236}">
                <a16:creationId xmlns:a16="http://schemas.microsoft.com/office/drawing/2014/main" id="{6852A369-0D08-4190-84C9-33B13F294821}"/>
              </a:ext>
            </a:extLst>
          </p:cNvPr>
          <p:cNvSpPr txBox="1"/>
          <p:nvPr/>
        </p:nvSpPr>
        <p:spPr>
          <a:xfrm>
            <a:off x="3083621" y="4558054"/>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44" name="Graphique 33" descr="Bulle de discussion avec un remplissage uni">
            <a:extLst>
              <a:ext uri="{FF2B5EF4-FFF2-40B4-BE49-F238E27FC236}">
                <a16:creationId xmlns:a16="http://schemas.microsoft.com/office/drawing/2014/main" id="{8E86BB5A-5C53-4812-BC76-1BB16137546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44696" y="4669475"/>
            <a:ext cx="359240" cy="359240"/>
          </a:xfrm>
          <a:prstGeom prst="rect">
            <a:avLst/>
          </a:prstGeom>
        </p:spPr>
      </p:pic>
      <p:sp>
        <p:nvSpPr>
          <p:cNvPr id="45" name="ZoneTexte 37">
            <a:extLst>
              <a:ext uri="{FF2B5EF4-FFF2-40B4-BE49-F238E27FC236}">
                <a16:creationId xmlns:a16="http://schemas.microsoft.com/office/drawing/2014/main" id="{687FFF98-27BB-4EB7-A466-9BE08B036378}"/>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6" name="Graphique 20" descr="Flèche : pivoter à droite avec un remplissage uni">
            <a:hlinkClick r:id="rId4" action="ppaction://hlinksldjump"/>
            <a:extLst>
              <a:ext uri="{FF2B5EF4-FFF2-40B4-BE49-F238E27FC236}">
                <a16:creationId xmlns:a16="http://schemas.microsoft.com/office/drawing/2014/main" id="{75005D3C-7465-4A61-ABC2-9AE671FF4EB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5400000">
            <a:off x="150185" y="4604439"/>
            <a:ext cx="489313" cy="489313"/>
          </a:xfrm>
          <a:prstGeom prst="rect">
            <a:avLst/>
          </a:prstGeom>
        </p:spPr>
      </p:pic>
      <p:sp>
        <p:nvSpPr>
          <p:cNvPr id="27" name="ZoneTexte 21">
            <a:hlinkClick r:id="rId4" action="ppaction://hlinksldjump"/>
            <a:extLst>
              <a:ext uri="{FF2B5EF4-FFF2-40B4-BE49-F238E27FC236}">
                <a16:creationId xmlns:a16="http://schemas.microsoft.com/office/drawing/2014/main" id="{AA5EF65A-4BB1-4DC2-A246-FD0442BECFB8}"/>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453423371"/>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1"/>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nextCondLst>
                <p:cond evt="onClick" delay="0">
                  <p:tgtEl>
                    <p:spTgt spid="41"/>
                  </p:tgtEl>
                </p:cond>
              </p:nextCondLst>
            </p:seq>
            <p:seq concurrent="1" nextAc="seek">
              <p:cTn id="14" restart="whenNotActive" fill="hold" evtFilter="cancelBubble" nodeType="interactiveSeq">
                <p:stCondLst>
                  <p:cond evt="onClick" delay="0">
                    <p:tgtEl>
                      <p:spTgt spid="42"/>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nextCondLst>
                <p:cond evt="onClick" delay="0">
                  <p:tgtEl>
                    <p:spTgt spid="42"/>
                  </p:tgtEl>
                </p:cond>
              </p:nextCondLst>
            </p:seq>
            <p:seq concurrent="1" nextAc="seek">
              <p:cTn id="26" restart="whenNotActive" fill="hold" evtFilter="cancelBubble" nodeType="interactiveSeq">
                <p:stCondLst>
                  <p:cond evt="onClick" delay="0">
                    <p:tgtEl>
                      <p:spTgt spid="43"/>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childTnLst>
                          </p:cTn>
                        </p:par>
                      </p:childTnLst>
                    </p:cTn>
                  </p:par>
                </p:childTnLst>
              </p:cTn>
              <p:nextCondLst>
                <p:cond evt="onClick" delay="0">
                  <p:tgtEl>
                    <p:spTgt spid="43"/>
                  </p:tgtEl>
                </p:cond>
              </p:nextCondLst>
            </p:seq>
            <p:seq concurrent="1" nextAc="seek">
              <p:cTn id="38" restart="whenNotActive" fill="hold" evtFilter="cancelBubble" nodeType="interactiveSeq">
                <p:stCondLst>
                  <p:cond evt="onClick" delay="0">
                    <p:tgtEl>
                      <p:spTgt spid="62"/>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500"/>
                                        <p:tgtEl>
                                          <p:spTgt spid="3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500"/>
                                        <p:tgtEl>
                                          <p:spTgt spid="37"/>
                                        </p:tgtEl>
                                      </p:cBhvr>
                                    </p:animEffect>
                                  </p:childTnLst>
                                </p:cTn>
                              </p:par>
                            </p:childTnLst>
                          </p:cTn>
                        </p:par>
                      </p:childTnLst>
                    </p:cTn>
                  </p:par>
                </p:childTnLst>
              </p:cTn>
              <p:nextCondLst>
                <p:cond evt="onClick" delay="0">
                  <p:tgtEl>
                    <p:spTgt spid="62"/>
                  </p:tgtEl>
                </p:cond>
              </p:nextCondLst>
            </p:seq>
          </p:childTnLst>
        </p:cTn>
      </p:par>
    </p:tnLst>
    <p:bldLst>
      <p:bldP spid="18" grpId="0" animBg="1"/>
      <p:bldP spid="22" grpId="0" animBg="1"/>
      <p:bldP spid="26" grpId="0" animBg="1"/>
      <p:bldP spid="29" grpId="0" animBg="1"/>
      <p:bldP spid="31" grpId="0" animBg="1"/>
      <p:bldP spid="32"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195486"/>
            <a:ext cx="7920880" cy="435924"/>
          </a:xfrm>
        </p:spPr>
        <p:txBody>
          <a:bodyPr/>
          <a:lstStyle/>
          <a:p>
            <a:r>
              <a:rPr lang="es-ES" sz="2000" err="1"/>
              <a:t>Qu’est</a:t>
            </a:r>
            <a:r>
              <a:rPr lang="es-ES" sz="2000"/>
              <a:t>-ce que le ROR ?</a:t>
            </a:r>
            <a:endParaRPr lang="fr-FR" sz="2000"/>
          </a:p>
        </p:txBody>
      </p:sp>
      <p:sp>
        <p:nvSpPr>
          <p:cNvPr id="3" name="Espace réservé du texte 2">
            <a:extLst>
              <a:ext uri="{FF2B5EF4-FFF2-40B4-BE49-F238E27FC236}">
                <a16:creationId xmlns:a16="http://schemas.microsoft.com/office/drawing/2014/main" id="{D41883E0-8543-43B3-B5AC-C2BC8BD826CC}"/>
              </a:ext>
            </a:extLst>
          </p:cNvPr>
          <p:cNvSpPr>
            <a:spLocks noGrp="1"/>
          </p:cNvSpPr>
          <p:nvPr>
            <p:ph type="body" sz="quarter" idx="11"/>
          </p:nvPr>
        </p:nvSpPr>
        <p:spPr>
          <a:xfrm>
            <a:off x="611560" y="1773072"/>
            <a:ext cx="7920880" cy="3060512"/>
          </a:xfrm>
        </p:spPr>
        <p:txBody>
          <a:bodyPr vert="horz" lIns="0" tIns="0" rIns="0" bIns="0" rtlCol="0" anchor="t">
            <a:normAutofit/>
          </a:bodyPr>
          <a:lstStyle/>
          <a:p>
            <a:pPr marL="355600" lvl="1" indent="-266700" algn="just">
              <a:lnSpc>
                <a:spcPct val="120000"/>
              </a:lnSpc>
              <a:spcBef>
                <a:spcPts val="600"/>
              </a:spcBef>
              <a:spcAft>
                <a:spcPts val="600"/>
              </a:spcAft>
            </a:pPr>
            <a:r>
              <a:rPr lang="fr-FR" sz="1200" dirty="0"/>
              <a:t>Le ROR est positionné comme le référentiel de données de description de l’offre de santé au service de ces usages, afin : </a:t>
            </a:r>
          </a:p>
          <a:p>
            <a:pPr marL="715010" lvl="2" indent="-266700" algn="just">
              <a:lnSpc>
                <a:spcPct val="120000"/>
              </a:lnSpc>
              <a:spcBef>
                <a:spcPts val="0"/>
              </a:spcBef>
            </a:pPr>
            <a:r>
              <a:rPr lang="fr-FR" sz="1100" dirty="0"/>
              <a:t>D’éviter la multiplication des référentiels de description de l’offre de santé dans les applications métiers, coûteuse pour les régions qui déploient ces outils ;</a:t>
            </a:r>
            <a:endParaRPr lang="fr-FR" sz="1100" dirty="0">
              <a:cs typeface="Arial"/>
            </a:endParaRPr>
          </a:p>
          <a:p>
            <a:pPr marL="715010" lvl="2" indent="-266700" algn="just">
              <a:lnSpc>
                <a:spcPct val="120000"/>
              </a:lnSpc>
              <a:spcBef>
                <a:spcPts val="0"/>
              </a:spcBef>
            </a:pPr>
            <a:r>
              <a:rPr lang="fr-FR" sz="1100" dirty="0"/>
              <a:t>De concentrer les efforts de peuplement sur un référentiel unique ;</a:t>
            </a:r>
            <a:endParaRPr lang="fr-FR" sz="1100" dirty="0">
              <a:cs typeface="Arial"/>
            </a:endParaRPr>
          </a:p>
          <a:p>
            <a:pPr marL="715010" lvl="2" indent="-266700" algn="just">
              <a:lnSpc>
                <a:spcPct val="120000"/>
              </a:lnSpc>
              <a:spcBef>
                <a:spcPts val="0"/>
              </a:spcBef>
            </a:pPr>
            <a:r>
              <a:rPr lang="fr-FR" sz="1100" dirty="0"/>
              <a:t>De limiter les ruptures de prise en charge du patient en favorisant l’interopérabilité des systèmes d’information qui s’appuient sur une vision harmonisée de description de l’offre de santé.</a:t>
            </a:r>
            <a:endParaRPr lang="fr-FR" sz="1100" dirty="0">
              <a:cs typeface="Arial"/>
            </a:endParaRPr>
          </a:p>
          <a:p>
            <a:pPr marL="355600" lvl="1" indent="-266700" algn="just">
              <a:lnSpc>
                <a:spcPct val="120000"/>
              </a:lnSpc>
              <a:spcBef>
                <a:spcPts val="600"/>
              </a:spcBef>
              <a:spcAft>
                <a:spcPts val="600"/>
              </a:spcAft>
            </a:pPr>
            <a:r>
              <a:rPr lang="fr-FR" sz="1200" dirty="0"/>
              <a:t>Le ROR, en tant que référentiel socle, alimente :</a:t>
            </a:r>
            <a:endParaRPr lang="fr-FR" sz="1200" dirty="0">
              <a:cs typeface="Arial"/>
            </a:endParaRPr>
          </a:p>
          <a:p>
            <a:pPr marL="715010" lvl="2" indent="-266700" algn="just">
              <a:lnSpc>
                <a:spcPct val="120000"/>
              </a:lnSpc>
              <a:spcBef>
                <a:spcPts val="0"/>
              </a:spcBef>
            </a:pPr>
            <a:r>
              <a:rPr lang="fr-FR" sz="1100" dirty="0"/>
              <a:t>Les outils d’information de l’espace numérique de santé du patient (Santé.fr) </a:t>
            </a:r>
            <a:endParaRPr lang="fr-FR" sz="1100" dirty="0">
              <a:cs typeface="Arial"/>
            </a:endParaRPr>
          </a:p>
          <a:p>
            <a:pPr marL="715010" lvl="2" indent="-266700" algn="just">
              <a:lnSpc>
                <a:spcPct val="120000"/>
              </a:lnSpc>
              <a:spcBef>
                <a:spcPts val="0"/>
              </a:spcBef>
            </a:pPr>
            <a:r>
              <a:rPr lang="fr-FR" sz="1100" dirty="0"/>
              <a:t>Les outils du bouquet de service des professionnels qui permettent d’organiser la prise en charge du patient sans rupture tout au long de son parcours de soins (outils </a:t>
            </a:r>
            <a:r>
              <a:rPr lang="fr-FR" sz="1100" dirty="0" err="1"/>
              <a:t>e.parcours</a:t>
            </a:r>
            <a:r>
              <a:rPr lang="fr-FR" sz="1100" dirty="0"/>
              <a:t>, outils d’orientations en SSR, outils d’orientation des personnes âgées en perte d’autonomie, outil d’orientation des personnes en situation de handicap, SAS …)</a:t>
            </a:r>
            <a:endParaRPr lang="fr-FR" sz="1100" dirty="0">
              <a:cs typeface="Arial"/>
            </a:endParaRPr>
          </a:p>
        </p:txBody>
      </p:sp>
      <p:sp>
        <p:nvSpPr>
          <p:cNvPr id="4" name="TextBox 10">
            <a:extLst>
              <a:ext uri="{FF2B5EF4-FFF2-40B4-BE49-F238E27FC236}">
                <a16:creationId xmlns:a16="http://schemas.microsoft.com/office/drawing/2014/main" id="{02572E85-C9E0-48BC-9398-2BB581657411}"/>
              </a:ext>
            </a:extLst>
          </p:cNvPr>
          <p:cNvSpPr txBox="1"/>
          <p:nvPr/>
        </p:nvSpPr>
        <p:spPr>
          <a:xfrm>
            <a:off x="611560" y="843558"/>
            <a:ext cx="7920880" cy="774000"/>
          </a:xfrm>
          <a:prstGeom prst="rect">
            <a:avLst/>
          </a:prstGeom>
          <a:solidFill>
            <a:srgbClr val="006AB2"/>
          </a:solidFill>
          <a:ln>
            <a:solidFill>
              <a:srgbClr val="1D6FB8"/>
            </a:solidFill>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just">
              <a:spcBef>
                <a:spcPts val="0"/>
              </a:spcBef>
            </a:pPr>
            <a:r>
              <a:rPr lang="fr-FR" sz="1200" dirty="0">
                <a:solidFill>
                  <a:schemeClr val="bg1"/>
                </a:solidFill>
              </a:rPr>
              <a:t>Le ROR (Répertoire Opérationnel des Ressources) a </a:t>
            </a:r>
            <a:r>
              <a:rPr lang="fr-FR" sz="1200" b="1" dirty="0">
                <a:solidFill>
                  <a:schemeClr val="bg1"/>
                </a:solidFill>
              </a:rPr>
              <a:t>vocation à exposer la description de l’offre de santé des établissements sanitaires </a:t>
            </a:r>
            <a:r>
              <a:rPr lang="fr-FR" sz="1200" dirty="0">
                <a:solidFill>
                  <a:schemeClr val="bg1"/>
                </a:solidFill>
              </a:rPr>
              <a:t>(MCO, SSR, PSY), </a:t>
            </a:r>
            <a:r>
              <a:rPr lang="fr-FR" sz="1200" b="1" dirty="0">
                <a:solidFill>
                  <a:schemeClr val="bg1"/>
                </a:solidFill>
              </a:rPr>
              <a:t>des établissements et services en charge des personnes âgées en perte d’autonomie</a:t>
            </a:r>
            <a:r>
              <a:rPr lang="fr-FR" sz="1200" dirty="0">
                <a:solidFill>
                  <a:schemeClr val="bg1"/>
                </a:solidFill>
              </a:rPr>
              <a:t> (PA) / </a:t>
            </a:r>
            <a:r>
              <a:rPr lang="fr-FR" sz="1200" b="1" dirty="0">
                <a:solidFill>
                  <a:schemeClr val="bg1"/>
                </a:solidFill>
              </a:rPr>
              <a:t>des personnes en situation de handicap </a:t>
            </a:r>
            <a:r>
              <a:rPr lang="fr-FR" sz="1200" dirty="0">
                <a:solidFill>
                  <a:schemeClr val="bg1"/>
                </a:solidFill>
              </a:rPr>
              <a:t>(PH), </a:t>
            </a:r>
            <a:r>
              <a:rPr lang="fr-FR" sz="1200" b="1" dirty="0">
                <a:solidFill>
                  <a:schemeClr val="bg1"/>
                </a:solidFill>
              </a:rPr>
              <a:t>et des structures de ville.  </a:t>
            </a:r>
            <a:endParaRPr lang="fr-FR" sz="1200" dirty="0">
              <a:solidFill>
                <a:schemeClr val="bg1"/>
              </a:solidFill>
            </a:endParaRPr>
          </a:p>
        </p:txBody>
      </p:sp>
    </p:spTree>
    <p:extLst>
      <p:ext uri="{BB962C8B-B14F-4D97-AF65-F5344CB8AC3E}">
        <p14:creationId xmlns:p14="http://schemas.microsoft.com/office/powerpoint/2010/main" val="154753928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l’EG</a:t>
            </a:r>
            <a:r>
              <a:rPr lang="es-ES"/>
              <a:t> (2/5)</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203848" y="821490"/>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a:bodyPr>
          <a:lstStyle/>
          <a:p>
            <a:pPr defTabSz="685800">
              <a:defRPr/>
            </a:pPr>
            <a:r>
              <a:rPr lang="fr-FR" sz="800" b="1" kern="0">
                <a:solidFill>
                  <a:schemeClr val="bg1"/>
                </a:solidFill>
              </a:rPr>
              <a:t>Dénomination EG</a:t>
            </a:r>
          </a:p>
        </p:txBody>
      </p:sp>
      <p:sp>
        <p:nvSpPr>
          <p:cNvPr id="22" name="ZoneTexte 21">
            <a:extLst>
              <a:ext uri="{FF2B5EF4-FFF2-40B4-BE49-F238E27FC236}">
                <a16:creationId xmlns:a16="http://schemas.microsoft.com/office/drawing/2014/main" id="{655835C4-046A-48B8-A60B-C040976BD873}"/>
              </a:ext>
            </a:extLst>
          </p:cNvPr>
          <p:cNvSpPr txBox="1"/>
          <p:nvPr/>
        </p:nvSpPr>
        <p:spPr>
          <a:xfrm>
            <a:off x="4211960" y="821490"/>
            <a:ext cx="4679716" cy="93784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Nom sous lequel l'entité géographique exerce son activité. Il peut s’agir de la raison sociale d'un établissement (FINESS), l'enseigne commerciale (RPPS ou ADELI) ou la raison sociale de l’EJ si la donnée n’est pas renseignée dans ADELI.</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a:t>
            </a:r>
            <a:endParaRPr lang="fr-FR" sz="1000">
              <a:solidFill>
                <a:schemeClr val="bg1"/>
              </a:solidFill>
              <a:latin typeface="Arial"/>
              <a:ea typeface="Geneva"/>
              <a:cs typeface="Arial"/>
            </a:endParaRPr>
          </a:p>
        </p:txBody>
      </p:sp>
      <p:sp>
        <p:nvSpPr>
          <p:cNvPr id="26" name="ZoneTexte 25">
            <a:extLst>
              <a:ext uri="{FF2B5EF4-FFF2-40B4-BE49-F238E27FC236}">
                <a16:creationId xmlns:a16="http://schemas.microsoft.com/office/drawing/2014/main" id="{C643C37E-BB0F-4CA2-8F77-AE4DEDDEE9B0}"/>
              </a:ext>
            </a:extLst>
          </p:cNvPr>
          <p:cNvSpPr txBox="1"/>
          <p:nvPr/>
        </p:nvSpPr>
        <p:spPr>
          <a:xfrm>
            <a:off x="3203848" y="1876206"/>
            <a:ext cx="1008112" cy="360344"/>
          </a:xfrm>
          <a:prstGeom prst="rect">
            <a:avLst/>
          </a:prstGeom>
          <a:solidFill>
            <a:schemeClr val="tx2"/>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Complément</a:t>
            </a:r>
            <a:r>
              <a:rPr lang="es-ES" sz="800" b="1">
                <a:solidFill>
                  <a:schemeClr val="bg1"/>
                </a:solidFill>
              </a:rPr>
              <a:t> </a:t>
            </a:r>
            <a:r>
              <a:rPr lang="es-ES" sz="800" b="1" err="1">
                <a:solidFill>
                  <a:schemeClr val="bg1"/>
                </a:solidFill>
              </a:rPr>
              <a:t>Dénomination</a:t>
            </a:r>
            <a:r>
              <a:rPr lang="es-ES" sz="800" b="1">
                <a:solidFill>
                  <a:schemeClr val="bg1"/>
                </a:solidFill>
              </a:rPr>
              <a:t> EG</a:t>
            </a:r>
          </a:p>
        </p:txBody>
      </p:sp>
      <p:sp>
        <p:nvSpPr>
          <p:cNvPr id="29" name="ZoneTexte 28">
            <a:extLst>
              <a:ext uri="{FF2B5EF4-FFF2-40B4-BE49-F238E27FC236}">
                <a16:creationId xmlns:a16="http://schemas.microsoft.com/office/drawing/2014/main" id="{4F70E6D9-236E-4D29-A011-6AD3CB5F8650}"/>
              </a:ext>
            </a:extLst>
          </p:cNvPr>
          <p:cNvSpPr txBox="1"/>
          <p:nvPr/>
        </p:nvSpPr>
        <p:spPr>
          <a:xfrm>
            <a:off x="4211960" y="1876205"/>
            <a:ext cx="4679716" cy="74209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Suite de la dénomination de l'entité géographique, si elle existe. Ce complément peut contenir notamment des informations facilitant l'adressage d'un courrier aux structures.</a:t>
            </a:r>
          </a:p>
          <a:p>
            <a:r>
              <a:rPr lang="fr-FR" sz="1000" b="1">
                <a:solidFill>
                  <a:srgbClr val="6F6F6F"/>
                </a:solidFill>
                <a:latin typeface="Arial"/>
                <a:ea typeface="Geneva"/>
                <a:cs typeface="Arial"/>
              </a:rPr>
              <a:t>Source :</a:t>
            </a:r>
            <a:r>
              <a:rPr lang="fr-FR" sz="1000">
                <a:solidFill>
                  <a:srgbClr val="6F6F6F"/>
                </a:solidFill>
                <a:latin typeface="Arial"/>
                <a:ea typeface="Geneva"/>
                <a:cs typeface="Arial"/>
              </a:rPr>
              <a:t> Selon source dénomination EG *</a:t>
            </a:r>
            <a:endParaRPr lang="fr-FR" sz="1000">
              <a:solidFill>
                <a:schemeClr val="bg1"/>
              </a:solidFill>
            </a:endParaRPr>
          </a:p>
        </p:txBody>
      </p:sp>
      <p:sp>
        <p:nvSpPr>
          <p:cNvPr id="31" name="ZoneTexte 30">
            <a:extLst>
              <a:ext uri="{FF2B5EF4-FFF2-40B4-BE49-F238E27FC236}">
                <a16:creationId xmlns:a16="http://schemas.microsoft.com/office/drawing/2014/main" id="{AA85AA5C-2113-4F8F-94B3-C4F64662F718}"/>
              </a:ext>
            </a:extLst>
          </p:cNvPr>
          <p:cNvSpPr txBox="1"/>
          <p:nvPr/>
        </p:nvSpPr>
        <p:spPr>
          <a:xfrm>
            <a:off x="3203848" y="274068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Nom</a:t>
            </a:r>
            <a:r>
              <a:rPr lang="es-ES" sz="800" b="1"/>
              <a:t> </a:t>
            </a:r>
            <a:r>
              <a:rPr lang="es-ES" sz="800" b="1" err="1"/>
              <a:t>Opérationnel</a:t>
            </a:r>
            <a:endParaRPr lang="es-ES" sz="800" b="1"/>
          </a:p>
        </p:txBody>
      </p:sp>
      <p:sp>
        <p:nvSpPr>
          <p:cNvPr id="32" name="ZoneTexte 31">
            <a:extLst>
              <a:ext uri="{FF2B5EF4-FFF2-40B4-BE49-F238E27FC236}">
                <a16:creationId xmlns:a16="http://schemas.microsoft.com/office/drawing/2014/main" id="{FCA20452-EE03-4DDD-9378-2E54DA2EBEA4}"/>
              </a:ext>
            </a:extLst>
          </p:cNvPr>
          <p:cNvSpPr txBox="1"/>
          <p:nvPr/>
        </p:nvSpPr>
        <p:spPr>
          <a:xfrm>
            <a:off x="4211960" y="2740680"/>
            <a:ext cx="4679716" cy="49212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nom opérationnel est l’appellation communément utilisée par les acteurs de santé pour désigner l'entité géographique, indépendamment des référentiels nationaux.  </a:t>
            </a:r>
            <a:endParaRPr lang="fr-FR" sz="1000">
              <a:solidFill>
                <a:schemeClr val="bg1"/>
              </a:solidFill>
            </a:endParaRP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3358147"/>
            <a:ext cx="1008112" cy="360344"/>
          </a:xfrm>
          <a:prstGeom prst="rect">
            <a:avLst/>
          </a:prstGeom>
          <a:solidFill>
            <a:schemeClr val="tx2"/>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Catégorie</a:t>
            </a:r>
            <a:r>
              <a:rPr lang="es-ES" sz="800" b="1">
                <a:solidFill>
                  <a:schemeClr val="bg1"/>
                </a:solidFill>
              </a:rPr>
              <a:t> EG</a:t>
            </a:r>
          </a:p>
        </p:txBody>
      </p:sp>
      <p:sp>
        <p:nvSpPr>
          <p:cNvPr id="37" name="ZoneTexte 36">
            <a:extLst>
              <a:ext uri="{FF2B5EF4-FFF2-40B4-BE49-F238E27FC236}">
                <a16:creationId xmlns:a16="http://schemas.microsoft.com/office/drawing/2014/main" id="{E4BC5F54-C2EF-447D-A341-F20634FE2AF8}"/>
              </a:ext>
            </a:extLst>
          </p:cNvPr>
          <p:cNvSpPr txBox="1"/>
          <p:nvPr/>
        </p:nvSpPr>
        <p:spPr>
          <a:xfrm>
            <a:off x="4211960" y="3358147"/>
            <a:ext cx="4679716" cy="114314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La catégorie d'entité géographique est le cadre règlementaire dans lequel s'exerce l'activité de l'entité géographique. Les catégories d'EG s'appuient sur les catégories d'ET pour les structures de FINESS et les secteurs d'activité du RPPS pour les cabinets.</a:t>
            </a:r>
            <a:endParaRPr lang="fr-FR" sz="1000" i="1">
              <a:solidFill>
                <a:srgbClr val="6F6F6F"/>
              </a:solidFill>
              <a:latin typeface="Arial"/>
              <a:ea typeface="Geneva"/>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a:t>
            </a:r>
            <a:endParaRPr lang="fr-FR" sz="1000">
              <a:solidFill>
                <a:srgbClr val="6F6F6F"/>
              </a:solidFill>
              <a:cs typeface="Arial"/>
            </a:endParaRPr>
          </a:p>
          <a:p>
            <a:endParaRPr lang="fr-FR" sz="1000">
              <a:solidFill>
                <a:srgbClr val="6F6F6F"/>
              </a:solidFill>
              <a:latin typeface="Arial"/>
              <a:ea typeface="Geneva"/>
              <a:cs typeface="Arial"/>
            </a:endParaRPr>
          </a:p>
          <a:p>
            <a:r>
              <a:rPr lang="fr-FR" sz="1000" i="1">
                <a:solidFill>
                  <a:srgbClr val="6F6F6F"/>
                </a:solidFill>
                <a:latin typeface="Arial"/>
                <a:ea typeface="Geneva"/>
                <a:cs typeface="Arial"/>
              </a:rPr>
              <a:t>(!) Nomenclature nationale modifiée entre V1 et V2.</a:t>
            </a:r>
          </a:p>
        </p:txBody>
      </p:sp>
      <p:sp>
        <p:nvSpPr>
          <p:cNvPr id="25" name="ZoneTexte 24">
            <a:extLst>
              <a:ext uri="{FF2B5EF4-FFF2-40B4-BE49-F238E27FC236}">
                <a16:creationId xmlns:a16="http://schemas.microsoft.com/office/drawing/2014/main" id="{77F4F533-2071-4DEF-B31F-46D6C2760D12}"/>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4" name="ZoneTexte 33">
            <a:extLst>
              <a:ext uri="{FF2B5EF4-FFF2-40B4-BE49-F238E27FC236}">
                <a16:creationId xmlns:a16="http://schemas.microsoft.com/office/drawing/2014/main" id="{CF81EB26-63CF-4E48-9730-9D6021DA43AF}"/>
              </a:ext>
            </a:extLst>
          </p:cNvPr>
          <p:cNvSpPr txBox="1"/>
          <p:nvPr/>
        </p:nvSpPr>
        <p:spPr>
          <a:xfrm>
            <a:off x="271133" y="1676207"/>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40" name="ZoneTexte 39">
            <a:extLst>
              <a:ext uri="{FF2B5EF4-FFF2-40B4-BE49-F238E27FC236}">
                <a16:creationId xmlns:a16="http://schemas.microsoft.com/office/drawing/2014/main" id="{CD769F2B-FB3F-4971-B58B-AB517B3F97C2}"/>
              </a:ext>
            </a:extLst>
          </p:cNvPr>
          <p:cNvSpPr txBox="1"/>
          <p:nvPr/>
        </p:nvSpPr>
        <p:spPr>
          <a:xfrm>
            <a:off x="262683" y="2131477"/>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41" name="ZoneTexte 40">
            <a:extLst>
              <a:ext uri="{FF2B5EF4-FFF2-40B4-BE49-F238E27FC236}">
                <a16:creationId xmlns:a16="http://schemas.microsoft.com/office/drawing/2014/main" id="{E68E9BB0-63CD-4595-A032-9CB79F55BE58}"/>
              </a:ext>
            </a:extLst>
          </p:cNvPr>
          <p:cNvSpPr txBox="1"/>
          <p:nvPr/>
        </p:nvSpPr>
        <p:spPr>
          <a:xfrm>
            <a:off x="271133" y="1065262"/>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42" name="ZoneTexte 41">
            <a:extLst>
              <a:ext uri="{FF2B5EF4-FFF2-40B4-BE49-F238E27FC236}">
                <a16:creationId xmlns:a16="http://schemas.microsoft.com/office/drawing/2014/main" id="{9DA49438-A6C8-4BF7-9580-9E19D08477AE}"/>
              </a:ext>
            </a:extLst>
          </p:cNvPr>
          <p:cNvSpPr txBox="1"/>
          <p:nvPr/>
        </p:nvSpPr>
        <p:spPr>
          <a:xfrm>
            <a:off x="271133" y="1220204"/>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43" name="ZoneTexte 42">
            <a:extLst>
              <a:ext uri="{FF2B5EF4-FFF2-40B4-BE49-F238E27FC236}">
                <a16:creationId xmlns:a16="http://schemas.microsoft.com/office/drawing/2014/main" id="{2F0E3B0F-ABC2-4A54-9BFB-9F816B46BFEF}"/>
              </a:ext>
            </a:extLst>
          </p:cNvPr>
          <p:cNvSpPr txBox="1"/>
          <p:nvPr/>
        </p:nvSpPr>
        <p:spPr>
          <a:xfrm>
            <a:off x="271133" y="137056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52" name="Rectangle 51">
            <a:extLst>
              <a:ext uri="{FF2B5EF4-FFF2-40B4-BE49-F238E27FC236}">
                <a16:creationId xmlns:a16="http://schemas.microsoft.com/office/drawing/2014/main" id="{190AC503-3E3E-4874-A265-A073C0B58603}"/>
              </a:ext>
            </a:extLst>
          </p:cNvPr>
          <p:cNvSpPr/>
          <p:nvPr>
            <p:custDataLst>
              <p:tags r:id="rId1"/>
            </p:custDataLst>
          </p:nvPr>
        </p:nvSpPr>
        <p:spPr>
          <a:xfrm>
            <a:off x="262683" y="1976348"/>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Nom Opérationnel</a:t>
            </a:r>
          </a:p>
        </p:txBody>
      </p:sp>
      <p:sp>
        <p:nvSpPr>
          <p:cNvPr id="61" name="ZoneTexte 60">
            <a:extLst>
              <a:ext uri="{FF2B5EF4-FFF2-40B4-BE49-F238E27FC236}">
                <a16:creationId xmlns:a16="http://schemas.microsoft.com/office/drawing/2014/main" id="{94A5A9A0-8212-4925-B415-3C178EF6BFD2}"/>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62" name="ZoneTexte 61">
            <a:extLst>
              <a:ext uri="{FF2B5EF4-FFF2-40B4-BE49-F238E27FC236}">
                <a16:creationId xmlns:a16="http://schemas.microsoft.com/office/drawing/2014/main" id="{FEF74CBD-38C9-4800-90DF-97F0FB6560C0}"/>
              </a:ext>
            </a:extLst>
          </p:cNvPr>
          <p:cNvSpPr txBox="1"/>
          <p:nvPr/>
        </p:nvSpPr>
        <p:spPr>
          <a:xfrm>
            <a:off x="271133" y="152485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63" name="Rectangle 62">
            <a:extLst>
              <a:ext uri="{FF2B5EF4-FFF2-40B4-BE49-F238E27FC236}">
                <a16:creationId xmlns:a16="http://schemas.microsoft.com/office/drawing/2014/main" id="{C52B1D68-E300-4650-8ED5-D794B2842524}"/>
              </a:ext>
            </a:extLst>
          </p:cNvPr>
          <p:cNvSpPr/>
          <p:nvPr/>
        </p:nvSpPr>
        <p:spPr>
          <a:xfrm>
            <a:off x="271133" y="1823827"/>
            <a:ext cx="2032506" cy="119791"/>
          </a:xfrm>
          <a:prstGeom prst="rect">
            <a:avLst/>
          </a:prstGeom>
          <a:solidFill>
            <a:schemeClr val="tx2"/>
          </a:solidFill>
          <a:ln>
            <a:solidFill>
              <a:srgbClr val="0074BA"/>
            </a:solid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cxnSp>
        <p:nvCxnSpPr>
          <p:cNvPr id="20" name="Connecteur droit avec flèche 19">
            <a:extLst>
              <a:ext uri="{FF2B5EF4-FFF2-40B4-BE49-F238E27FC236}">
                <a16:creationId xmlns:a16="http://schemas.microsoft.com/office/drawing/2014/main" id="{FBCC1DB0-9D51-444B-8198-3F47E9CF5383}"/>
              </a:ext>
            </a:extLst>
          </p:cNvPr>
          <p:cNvCxnSpPr>
            <a:cxnSpLocks/>
            <a:stCxn id="34" idx="3"/>
            <a:endCxn id="18" idx="1"/>
          </p:cNvCxnSpPr>
          <p:nvPr/>
        </p:nvCxnSpPr>
        <p:spPr>
          <a:xfrm flipV="1">
            <a:off x="2303639" y="1001662"/>
            <a:ext cx="900209" cy="734441"/>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8D3032BD-F272-42CF-9F30-51CE3890E45F}"/>
              </a:ext>
            </a:extLst>
          </p:cNvPr>
          <p:cNvCxnSpPr>
            <a:cxnSpLocks/>
            <a:stCxn id="63" idx="3"/>
            <a:endCxn id="26" idx="1"/>
          </p:cNvCxnSpPr>
          <p:nvPr/>
        </p:nvCxnSpPr>
        <p:spPr>
          <a:xfrm>
            <a:off x="2303639" y="1883723"/>
            <a:ext cx="900209" cy="172655"/>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FB28178D-AC8E-478A-8074-EE7C42947567}"/>
              </a:ext>
            </a:extLst>
          </p:cNvPr>
          <p:cNvCxnSpPr>
            <a:cxnSpLocks/>
            <a:stCxn id="52" idx="3"/>
            <a:endCxn id="31" idx="1"/>
          </p:cNvCxnSpPr>
          <p:nvPr/>
        </p:nvCxnSpPr>
        <p:spPr>
          <a:xfrm>
            <a:off x="2295189" y="2036244"/>
            <a:ext cx="908659" cy="88460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989ACB3C-1866-482D-93FD-3CC42AE5B304}"/>
              </a:ext>
            </a:extLst>
          </p:cNvPr>
          <p:cNvCxnSpPr>
            <a:cxnSpLocks/>
            <a:stCxn id="40" idx="3"/>
            <a:endCxn id="36" idx="1"/>
          </p:cNvCxnSpPr>
          <p:nvPr/>
        </p:nvCxnSpPr>
        <p:spPr>
          <a:xfrm>
            <a:off x="2295189" y="2191373"/>
            <a:ext cx="908659" cy="134694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pic>
        <p:nvPicPr>
          <p:cNvPr id="44" name="Graphique 43" descr="Bulle de discussion avec un remplissage uni">
            <a:hlinkClick r:id="rId3"/>
            <a:extLst>
              <a:ext uri="{FF2B5EF4-FFF2-40B4-BE49-F238E27FC236}">
                <a16:creationId xmlns:a16="http://schemas.microsoft.com/office/drawing/2014/main" id="{FCD39488-D04F-454C-B010-2A26BF4F90C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89385" y="3435313"/>
            <a:ext cx="359240" cy="359240"/>
          </a:xfrm>
          <a:prstGeom prst="rect">
            <a:avLst/>
          </a:prstGeom>
        </p:spPr>
      </p:pic>
      <p:sp>
        <p:nvSpPr>
          <p:cNvPr id="45" name="Rectangle : coins arrondis 44">
            <a:extLst>
              <a:ext uri="{FF2B5EF4-FFF2-40B4-BE49-F238E27FC236}">
                <a16:creationId xmlns:a16="http://schemas.microsoft.com/office/drawing/2014/main" id="{1C0EECCC-EC27-47CD-BF8F-5662B3DF147F}"/>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sp>
        <p:nvSpPr>
          <p:cNvPr id="46" name="TextBox 45">
            <a:extLst>
              <a:ext uri="{FF2B5EF4-FFF2-40B4-BE49-F238E27FC236}">
                <a16:creationId xmlns:a16="http://schemas.microsoft.com/office/drawing/2014/main" id="{87238AC5-4A0D-472B-8166-F4E3CAE069E6}"/>
              </a:ext>
            </a:extLst>
          </p:cNvPr>
          <p:cNvSpPr txBox="1"/>
          <p:nvPr/>
        </p:nvSpPr>
        <p:spPr>
          <a:xfrm>
            <a:off x="3153144" y="4437309"/>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47" name="Graphique 33" descr="Bulle de discussion avec un remplissage uni">
            <a:extLst>
              <a:ext uri="{FF2B5EF4-FFF2-40B4-BE49-F238E27FC236}">
                <a16:creationId xmlns:a16="http://schemas.microsoft.com/office/drawing/2014/main" id="{0658560F-28F2-4867-A0CB-2A69D03645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44696" y="4669475"/>
            <a:ext cx="359240" cy="359240"/>
          </a:xfrm>
          <a:prstGeom prst="rect">
            <a:avLst/>
          </a:prstGeom>
        </p:spPr>
      </p:pic>
      <p:sp>
        <p:nvSpPr>
          <p:cNvPr id="48" name="ZoneTexte 37">
            <a:extLst>
              <a:ext uri="{FF2B5EF4-FFF2-40B4-BE49-F238E27FC236}">
                <a16:creationId xmlns:a16="http://schemas.microsoft.com/office/drawing/2014/main" id="{F24E13BC-8FDE-4121-945B-BFE91C89F4F4}"/>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9" name="Graphique 20" descr="Flèche : pivoter à droite avec un remplissage uni">
            <a:hlinkClick r:id="rId6" action="ppaction://hlinksldjump"/>
            <a:extLst>
              <a:ext uri="{FF2B5EF4-FFF2-40B4-BE49-F238E27FC236}">
                <a16:creationId xmlns:a16="http://schemas.microsoft.com/office/drawing/2014/main" id="{741DCF47-0A79-4F62-AA5D-38B61BD6AD2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3" name="ZoneTexte 21">
            <a:hlinkClick r:id="rId6" action="ppaction://hlinksldjump"/>
            <a:extLst>
              <a:ext uri="{FF2B5EF4-FFF2-40B4-BE49-F238E27FC236}">
                <a16:creationId xmlns:a16="http://schemas.microsoft.com/office/drawing/2014/main" id="{8D6E35B0-0539-4E3B-B84A-5421B6AC637D}"/>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541192006"/>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3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nextCondLst>
                <p:cond evt="onClick" delay="0">
                  <p:tgtEl>
                    <p:spTgt spid="34"/>
                  </p:tgtEl>
                </p:cond>
              </p:nextCondLst>
            </p:seq>
            <p:seq concurrent="1" nextAc="seek">
              <p:cTn id="14" restart="whenNotActive" fill="hold" evtFilter="cancelBubble" nodeType="interactiveSeq">
                <p:stCondLst>
                  <p:cond evt="onClick" delay="0">
                    <p:tgtEl>
                      <p:spTgt spid="63"/>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nextCondLst>
                <p:cond evt="onClick" delay="0">
                  <p:tgtEl>
                    <p:spTgt spid="63"/>
                  </p:tgtEl>
                </p:cond>
              </p:nextCondLst>
            </p:seq>
            <p:seq concurrent="1" nextAc="seek">
              <p:cTn id="26" restart="whenNotActive" fill="hold" evtFilter="cancelBubble" nodeType="interactiveSeq">
                <p:stCondLst>
                  <p:cond evt="onClick" delay="0">
                    <p:tgtEl>
                      <p:spTgt spid="52"/>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childTnLst>
                          </p:cTn>
                        </p:par>
                      </p:childTnLst>
                    </p:cTn>
                  </p:par>
                </p:childTnLst>
              </p:cTn>
              <p:nextCondLst>
                <p:cond evt="onClick" delay="0">
                  <p:tgtEl>
                    <p:spTgt spid="52"/>
                  </p:tgtEl>
                </p:cond>
              </p:nextCondLst>
            </p:seq>
            <p:seq concurrent="1" nextAc="seek">
              <p:cTn id="38" restart="whenNotActive" fill="hold" evtFilter="cancelBubble" nodeType="interactiveSeq">
                <p:stCondLst>
                  <p:cond evt="onClick" delay="0">
                    <p:tgtEl>
                      <p:spTgt spid="40"/>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500"/>
                                        <p:tgtEl>
                                          <p:spTgt spid="3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500"/>
                                        <p:tgtEl>
                                          <p:spTgt spid="37"/>
                                        </p:tgtEl>
                                      </p:cBhvr>
                                    </p:animEffect>
                                  </p:childTnLst>
                                </p:cTn>
                              </p:par>
                              <p:par>
                                <p:cTn id="50" presetID="10" presetClass="entr" presetSubtype="0" fill="hold"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500"/>
                                        <p:tgtEl>
                                          <p:spTgt spid="44"/>
                                        </p:tgtEl>
                                      </p:cBhvr>
                                    </p:animEffect>
                                  </p:childTnLst>
                                </p:cTn>
                              </p:par>
                            </p:childTnLst>
                          </p:cTn>
                        </p:par>
                      </p:childTnLst>
                    </p:cTn>
                  </p:par>
                </p:childTnLst>
              </p:cTn>
              <p:nextCondLst>
                <p:cond evt="onClick" delay="0">
                  <p:tgtEl>
                    <p:spTgt spid="40"/>
                  </p:tgtEl>
                </p:cond>
              </p:nextCondLst>
            </p:seq>
          </p:childTnLst>
        </p:cTn>
      </p:par>
    </p:tnLst>
    <p:bldLst>
      <p:bldP spid="18" grpId="0" animBg="1"/>
      <p:bldP spid="22" grpId="0" animBg="1"/>
      <p:bldP spid="26" grpId="0" animBg="1"/>
      <p:bldP spid="29" grpId="0" animBg="1"/>
      <p:bldP spid="31" grpId="0" animBg="1"/>
      <p:bldP spid="32" grpId="0" animBg="1"/>
      <p:bldP spid="36" grpId="0" animBg="1"/>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l’EG</a:t>
            </a:r>
            <a:r>
              <a:rPr lang="es-ES"/>
              <a:t> (3/5)</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203848" y="1056394"/>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800" kern="0">
                <a:solidFill>
                  <a:schemeClr val="bg1"/>
                </a:solidFill>
              </a:defRPr>
            </a:lvl1pPr>
          </a:lstStyle>
          <a:p>
            <a:r>
              <a:rPr lang="fr-FR" sz="1000"/>
              <a:t>Lieu EG</a:t>
            </a:r>
          </a:p>
        </p:txBody>
      </p:sp>
      <p:sp>
        <p:nvSpPr>
          <p:cNvPr id="22" name="ZoneTexte 21">
            <a:extLst>
              <a:ext uri="{FF2B5EF4-FFF2-40B4-BE49-F238E27FC236}">
                <a16:creationId xmlns:a16="http://schemas.microsoft.com/office/drawing/2014/main" id="{655835C4-046A-48B8-A60B-C040976BD873}"/>
              </a:ext>
            </a:extLst>
          </p:cNvPr>
          <p:cNvSpPr txBox="1"/>
          <p:nvPr/>
        </p:nvSpPr>
        <p:spPr>
          <a:xfrm>
            <a:off x="4211960" y="1056394"/>
            <a:ext cx="4679716" cy="646802"/>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lieu de l'EG correspond à son entrée principale, au lieu d'accueil des patients. Un lieu peut notamment être décrit par une adresse et des coordonnées géographiques.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a:t>
            </a:r>
          </a:p>
        </p:txBody>
      </p:sp>
      <p:sp>
        <p:nvSpPr>
          <p:cNvPr id="26" name="ZoneTexte 25">
            <a:extLst>
              <a:ext uri="{FF2B5EF4-FFF2-40B4-BE49-F238E27FC236}">
                <a16:creationId xmlns:a16="http://schemas.microsoft.com/office/drawing/2014/main" id="{C643C37E-BB0F-4CA2-8F77-AE4DEDDEE9B0}"/>
              </a:ext>
            </a:extLst>
          </p:cNvPr>
          <p:cNvSpPr txBox="1"/>
          <p:nvPr/>
        </p:nvSpPr>
        <p:spPr>
          <a:xfrm>
            <a:off x="3203848" y="1872006"/>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00" kern="0">
                <a:solidFill>
                  <a:schemeClr val="bg1"/>
                </a:solidFill>
              </a:defRPr>
            </a:lvl1pPr>
          </a:lstStyle>
          <a:p>
            <a:r>
              <a:rPr lang="es-ES" err="1"/>
              <a:t>Contact</a:t>
            </a:r>
            <a:endParaRPr lang="es-ES"/>
          </a:p>
        </p:txBody>
      </p:sp>
      <p:sp>
        <p:nvSpPr>
          <p:cNvPr id="29" name="ZoneTexte 28">
            <a:extLst>
              <a:ext uri="{FF2B5EF4-FFF2-40B4-BE49-F238E27FC236}">
                <a16:creationId xmlns:a16="http://schemas.microsoft.com/office/drawing/2014/main" id="{4F70E6D9-236E-4D29-A011-6AD3CB5F8650}"/>
              </a:ext>
            </a:extLst>
          </p:cNvPr>
          <p:cNvSpPr txBox="1"/>
          <p:nvPr/>
        </p:nvSpPr>
        <p:spPr>
          <a:xfrm>
            <a:off x="4211960" y="1872006"/>
            <a:ext cx="4679716" cy="492127"/>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Informations permettant de contacter l'accueil ou le secrétariat de l'entité géographique.</a:t>
            </a:r>
            <a:endParaRPr lang="fr-FR" sz="1000">
              <a:solidFill>
                <a:srgbClr val="6F6F6F"/>
              </a:solidFill>
            </a:endParaRPr>
          </a:p>
          <a:p>
            <a:r>
              <a:rPr lang="fr-FR" sz="1000" b="1">
                <a:solidFill>
                  <a:srgbClr val="6F6F6F"/>
                </a:solidFill>
                <a:latin typeface="Arial"/>
                <a:ea typeface="Geneva"/>
                <a:cs typeface="Arial"/>
              </a:rPr>
              <a:t>Source :</a:t>
            </a:r>
            <a:r>
              <a:rPr lang="fr-FR" sz="1000">
                <a:solidFill>
                  <a:srgbClr val="6F6F6F"/>
                </a:solidFill>
                <a:latin typeface="Arial"/>
                <a:ea typeface="Geneva"/>
                <a:cs typeface="Arial"/>
              </a:rPr>
              <a:t> FINESS / RPPS / ADELI *</a:t>
            </a:r>
            <a:endParaRPr lang="fr-FR" sz="1000">
              <a:solidFill>
                <a:schemeClr val="bg1"/>
              </a:solidFill>
              <a:latin typeface="Arial"/>
              <a:ea typeface="Geneva"/>
              <a:cs typeface="Arial"/>
            </a:endParaRPr>
          </a:p>
        </p:txBody>
      </p:sp>
      <p:sp>
        <p:nvSpPr>
          <p:cNvPr id="31" name="ZoneTexte 30">
            <a:extLst>
              <a:ext uri="{FF2B5EF4-FFF2-40B4-BE49-F238E27FC236}">
                <a16:creationId xmlns:a16="http://schemas.microsoft.com/office/drawing/2014/main" id="{AA85AA5C-2113-4F8F-94B3-C4F64662F718}"/>
              </a:ext>
            </a:extLst>
          </p:cNvPr>
          <p:cNvSpPr txBox="1"/>
          <p:nvPr/>
        </p:nvSpPr>
        <p:spPr>
          <a:xfrm>
            <a:off x="3203848" y="2531371"/>
            <a:ext cx="1008112" cy="360344"/>
          </a:xfrm>
          <a:prstGeom prst="rect">
            <a:avLst/>
          </a:prstGeom>
          <a:solidFill>
            <a:srgbClr val="F4B942"/>
          </a:solidFill>
          <a:ln w="19050">
            <a:solidFill>
              <a:srgbClr val="F4B942"/>
            </a:solidFill>
          </a:ln>
        </p:spPr>
        <p:txBody>
          <a:bodyPr wrap="square" lIns="72000" tIns="108000" rIns="72000" bIns="108000" rtlCol="0" anchor="ctr" anchorCtr="0">
            <a:normAutofit fontScale="77500" lnSpcReduction="20000"/>
          </a:bodyPr>
          <a:lstStyle/>
          <a:p>
            <a:pPr algn="ctr"/>
            <a:r>
              <a:rPr lang="es-ES" sz="1200" b="1" err="1"/>
              <a:t>Aide</a:t>
            </a:r>
            <a:r>
              <a:rPr lang="es-ES" sz="1200" b="1"/>
              <a:t> </a:t>
            </a:r>
            <a:r>
              <a:rPr lang="es-ES" sz="1200" b="1" err="1"/>
              <a:t>financière</a:t>
            </a:r>
            <a:endParaRPr lang="es-ES" sz="1200" b="1"/>
          </a:p>
        </p:txBody>
      </p:sp>
      <p:sp>
        <p:nvSpPr>
          <p:cNvPr id="32" name="ZoneTexte 31">
            <a:extLst>
              <a:ext uri="{FF2B5EF4-FFF2-40B4-BE49-F238E27FC236}">
                <a16:creationId xmlns:a16="http://schemas.microsoft.com/office/drawing/2014/main" id="{FCA20452-EE03-4DDD-9378-2E54DA2EBEA4}"/>
              </a:ext>
            </a:extLst>
          </p:cNvPr>
          <p:cNvSpPr txBox="1"/>
          <p:nvPr/>
        </p:nvSpPr>
        <p:spPr>
          <a:xfrm>
            <a:off x="4211960" y="2531371"/>
            <a:ext cx="4679716" cy="49212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L'Aide financière précise l'aide financière pour laquelle l'EG dispose d'une habilitation ou conventionnement qui permet aux personnes accueillies d'en bénéficier si elles remplissent les conditions. </a:t>
            </a:r>
            <a:endParaRPr lang="fr-FR" sz="1000">
              <a:solidFill>
                <a:schemeClr val="bg1"/>
              </a:solidFill>
            </a:endParaRP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320467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Territoire</a:t>
            </a:r>
            <a:r>
              <a:rPr lang="es-ES" sz="800" b="1"/>
              <a:t> </a:t>
            </a:r>
            <a:r>
              <a:rPr lang="es-ES" sz="800" b="1" err="1"/>
              <a:t>Santé</a:t>
            </a:r>
            <a:endParaRPr lang="es-ES" sz="800" b="1"/>
          </a:p>
        </p:txBody>
      </p:sp>
      <p:sp>
        <p:nvSpPr>
          <p:cNvPr id="37" name="ZoneTexte 36">
            <a:extLst>
              <a:ext uri="{FF2B5EF4-FFF2-40B4-BE49-F238E27FC236}">
                <a16:creationId xmlns:a16="http://schemas.microsoft.com/office/drawing/2014/main" id="{E4BC5F54-C2EF-447D-A341-F20634FE2AF8}"/>
              </a:ext>
            </a:extLst>
          </p:cNvPr>
          <p:cNvSpPr txBox="1"/>
          <p:nvPr/>
        </p:nvSpPr>
        <p:spPr>
          <a:xfrm>
            <a:off x="4211960" y="3204675"/>
            <a:ext cx="4679716"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Territoire(s) de santé où est située l'entité géographique. </a:t>
            </a:r>
            <a:endParaRPr lang="fr-FR" sz="1000">
              <a:solidFill>
                <a:schemeClr val="bg1"/>
              </a:solidFill>
            </a:endParaRPr>
          </a:p>
        </p:txBody>
      </p:sp>
      <p:sp>
        <p:nvSpPr>
          <p:cNvPr id="25" name="ZoneTexte 24">
            <a:extLst>
              <a:ext uri="{FF2B5EF4-FFF2-40B4-BE49-F238E27FC236}">
                <a16:creationId xmlns:a16="http://schemas.microsoft.com/office/drawing/2014/main" id="{77F4F533-2071-4DEF-B31F-46D6C2760D12}"/>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4" name="ZoneTexte 33">
            <a:extLst>
              <a:ext uri="{FF2B5EF4-FFF2-40B4-BE49-F238E27FC236}">
                <a16:creationId xmlns:a16="http://schemas.microsoft.com/office/drawing/2014/main" id="{CF81EB26-63CF-4E48-9730-9D6021DA43AF}"/>
              </a:ext>
            </a:extLst>
          </p:cNvPr>
          <p:cNvSpPr txBox="1"/>
          <p:nvPr/>
        </p:nvSpPr>
        <p:spPr>
          <a:xfrm>
            <a:off x="271133" y="167620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38" name="ZoneTexte 37">
            <a:extLst>
              <a:ext uri="{FF2B5EF4-FFF2-40B4-BE49-F238E27FC236}">
                <a16:creationId xmlns:a16="http://schemas.microsoft.com/office/drawing/2014/main" id="{7B845762-00D7-42E1-99DF-F78F16F16CE5}"/>
              </a:ext>
            </a:extLst>
          </p:cNvPr>
          <p:cNvSpPr txBox="1"/>
          <p:nvPr/>
        </p:nvSpPr>
        <p:spPr>
          <a:xfrm>
            <a:off x="262683" y="2577225"/>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Aide financière</a:t>
            </a:r>
          </a:p>
        </p:txBody>
      </p:sp>
      <p:sp>
        <p:nvSpPr>
          <p:cNvPr id="39" name="ZoneTexte 38">
            <a:extLst>
              <a:ext uri="{FF2B5EF4-FFF2-40B4-BE49-F238E27FC236}">
                <a16:creationId xmlns:a16="http://schemas.microsoft.com/office/drawing/2014/main" id="{2344C786-C6E0-4742-88D8-B45C9526C21E}"/>
              </a:ext>
            </a:extLst>
          </p:cNvPr>
          <p:cNvSpPr txBox="1"/>
          <p:nvPr/>
        </p:nvSpPr>
        <p:spPr>
          <a:xfrm>
            <a:off x="262683" y="2873211"/>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Hébergement Famille</a:t>
            </a:r>
          </a:p>
        </p:txBody>
      </p:sp>
      <p:sp>
        <p:nvSpPr>
          <p:cNvPr id="40" name="ZoneTexte 39">
            <a:extLst>
              <a:ext uri="{FF2B5EF4-FFF2-40B4-BE49-F238E27FC236}">
                <a16:creationId xmlns:a16="http://schemas.microsoft.com/office/drawing/2014/main" id="{CD769F2B-FB3F-4971-B58B-AB517B3F97C2}"/>
              </a:ext>
            </a:extLst>
          </p:cNvPr>
          <p:cNvSpPr txBox="1"/>
          <p:nvPr/>
        </p:nvSpPr>
        <p:spPr>
          <a:xfrm>
            <a:off x="262683" y="213147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41" name="ZoneTexte 40">
            <a:extLst>
              <a:ext uri="{FF2B5EF4-FFF2-40B4-BE49-F238E27FC236}">
                <a16:creationId xmlns:a16="http://schemas.microsoft.com/office/drawing/2014/main" id="{E68E9BB0-63CD-4595-A032-9CB79F55BE58}"/>
              </a:ext>
            </a:extLst>
          </p:cNvPr>
          <p:cNvSpPr txBox="1"/>
          <p:nvPr/>
        </p:nvSpPr>
        <p:spPr>
          <a:xfrm>
            <a:off x="271133" y="1065262"/>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42" name="ZoneTexte 41">
            <a:extLst>
              <a:ext uri="{FF2B5EF4-FFF2-40B4-BE49-F238E27FC236}">
                <a16:creationId xmlns:a16="http://schemas.microsoft.com/office/drawing/2014/main" id="{9DA49438-A6C8-4BF7-9580-9E19D08477AE}"/>
              </a:ext>
            </a:extLst>
          </p:cNvPr>
          <p:cNvSpPr txBox="1"/>
          <p:nvPr/>
        </p:nvSpPr>
        <p:spPr>
          <a:xfrm>
            <a:off x="271133" y="1220204"/>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43" name="ZoneTexte 42">
            <a:extLst>
              <a:ext uri="{FF2B5EF4-FFF2-40B4-BE49-F238E27FC236}">
                <a16:creationId xmlns:a16="http://schemas.microsoft.com/office/drawing/2014/main" id="{2F0E3B0F-ABC2-4A54-9BFB-9F816B46BFEF}"/>
              </a:ext>
            </a:extLst>
          </p:cNvPr>
          <p:cNvSpPr txBox="1"/>
          <p:nvPr/>
        </p:nvSpPr>
        <p:spPr>
          <a:xfrm>
            <a:off x="271133" y="137056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44" name="ZoneTexte 43">
            <a:extLst>
              <a:ext uri="{FF2B5EF4-FFF2-40B4-BE49-F238E27FC236}">
                <a16:creationId xmlns:a16="http://schemas.microsoft.com/office/drawing/2014/main" id="{40257524-D3B2-4256-B97F-837B037BF006}"/>
              </a:ext>
            </a:extLst>
          </p:cNvPr>
          <p:cNvSpPr txBox="1"/>
          <p:nvPr/>
        </p:nvSpPr>
        <p:spPr>
          <a:xfrm>
            <a:off x="262683" y="2280059"/>
            <a:ext cx="2032506" cy="119791"/>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1000" kern="0">
                <a:solidFill>
                  <a:schemeClr val="bg1"/>
                </a:solidFill>
              </a:defRPr>
            </a:lvl1pPr>
          </a:lstStyle>
          <a:p>
            <a:r>
              <a:rPr lang="fr-FR" sz="650"/>
              <a:t>Lieu EG </a:t>
            </a:r>
          </a:p>
        </p:txBody>
      </p:sp>
      <p:sp>
        <p:nvSpPr>
          <p:cNvPr id="45" name="ZoneTexte 44">
            <a:extLst>
              <a:ext uri="{FF2B5EF4-FFF2-40B4-BE49-F238E27FC236}">
                <a16:creationId xmlns:a16="http://schemas.microsoft.com/office/drawing/2014/main" id="{2FDB8B64-AB9F-4271-8A61-6370E228C7EC}"/>
              </a:ext>
            </a:extLst>
          </p:cNvPr>
          <p:cNvSpPr txBox="1"/>
          <p:nvPr/>
        </p:nvSpPr>
        <p:spPr>
          <a:xfrm>
            <a:off x="262683" y="2428643"/>
            <a:ext cx="2032506" cy="119791"/>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fr-FR" sz="650"/>
              <a:t>Contact</a:t>
            </a:r>
          </a:p>
        </p:txBody>
      </p:sp>
      <p:sp>
        <p:nvSpPr>
          <p:cNvPr id="52" name="Rectangle 51">
            <a:extLst>
              <a:ext uri="{FF2B5EF4-FFF2-40B4-BE49-F238E27FC236}">
                <a16:creationId xmlns:a16="http://schemas.microsoft.com/office/drawing/2014/main" id="{190AC503-3E3E-4874-A265-A073C0B58603}"/>
              </a:ext>
            </a:extLst>
          </p:cNvPr>
          <p:cNvSpPr/>
          <p:nvPr>
            <p:custDataLst>
              <p:tags r:id="rId1"/>
            </p:custDataLst>
          </p:nvPr>
        </p:nvSpPr>
        <p:spPr>
          <a:xfrm>
            <a:off x="262683" y="1976348"/>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Nom Opérationnel</a:t>
            </a:r>
          </a:p>
        </p:txBody>
      </p:sp>
      <p:sp>
        <p:nvSpPr>
          <p:cNvPr id="57" name="Rectangle 56">
            <a:extLst>
              <a:ext uri="{FF2B5EF4-FFF2-40B4-BE49-F238E27FC236}">
                <a16:creationId xmlns:a16="http://schemas.microsoft.com/office/drawing/2014/main" id="{0CD70AC4-806C-4A64-9416-CF2E32099CF1}"/>
              </a:ext>
            </a:extLst>
          </p:cNvPr>
          <p:cNvSpPr/>
          <p:nvPr>
            <p:custDataLst>
              <p:tags r:id="rId2"/>
            </p:custDataLst>
          </p:nvPr>
        </p:nvSpPr>
        <p:spPr>
          <a:xfrm>
            <a:off x="262683" y="2726093"/>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Territoire Santé</a:t>
            </a:r>
          </a:p>
        </p:txBody>
      </p:sp>
      <p:sp>
        <p:nvSpPr>
          <p:cNvPr id="61" name="ZoneTexte 60">
            <a:extLst>
              <a:ext uri="{FF2B5EF4-FFF2-40B4-BE49-F238E27FC236}">
                <a16:creationId xmlns:a16="http://schemas.microsoft.com/office/drawing/2014/main" id="{94A5A9A0-8212-4925-B415-3C178EF6BFD2}"/>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62" name="ZoneTexte 61">
            <a:extLst>
              <a:ext uri="{FF2B5EF4-FFF2-40B4-BE49-F238E27FC236}">
                <a16:creationId xmlns:a16="http://schemas.microsoft.com/office/drawing/2014/main" id="{FEF74CBD-38C9-4800-90DF-97F0FB6560C0}"/>
              </a:ext>
            </a:extLst>
          </p:cNvPr>
          <p:cNvSpPr txBox="1"/>
          <p:nvPr/>
        </p:nvSpPr>
        <p:spPr>
          <a:xfrm>
            <a:off x="271133" y="152485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63" name="Rectangle 62">
            <a:extLst>
              <a:ext uri="{FF2B5EF4-FFF2-40B4-BE49-F238E27FC236}">
                <a16:creationId xmlns:a16="http://schemas.microsoft.com/office/drawing/2014/main" id="{C52B1D68-E300-4650-8ED5-D794B2842524}"/>
              </a:ext>
            </a:extLst>
          </p:cNvPr>
          <p:cNvSpPr/>
          <p:nvPr/>
        </p:nvSpPr>
        <p:spPr>
          <a:xfrm>
            <a:off x="271133" y="182382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cxnSp>
        <p:nvCxnSpPr>
          <p:cNvPr id="20" name="Connecteur droit avec flèche 19">
            <a:extLst>
              <a:ext uri="{FF2B5EF4-FFF2-40B4-BE49-F238E27FC236}">
                <a16:creationId xmlns:a16="http://schemas.microsoft.com/office/drawing/2014/main" id="{FBCC1DB0-9D51-444B-8198-3F47E9CF5383}"/>
              </a:ext>
            </a:extLst>
          </p:cNvPr>
          <p:cNvCxnSpPr>
            <a:cxnSpLocks/>
            <a:stCxn id="44" idx="3"/>
            <a:endCxn id="18" idx="1"/>
          </p:cNvCxnSpPr>
          <p:nvPr/>
        </p:nvCxnSpPr>
        <p:spPr>
          <a:xfrm flipV="1">
            <a:off x="2295189" y="1236566"/>
            <a:ext cx="908659" cy="1103389"/>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8D3032BD-F272-42CF-9F30-51CE3890E45F}"/>
              </a:ext>
            </a:extLst>
          </p:cNvPr>
          <p:cNvCxnSpPr>
            <a:cxnSpLocks/>
            <a:stCxn id="45" idx="3"/>
            <a:endCxn id="26" idx="1"/>
          </p:cNvCxnSpPr>
          <p:nvPr/>
        </p:nvCxnSpPr>
        <p:spPr>
          <a:xfrm flipV="1">
            <a:off x="2295189" y="2052178"/>
            <a:ext cx="908659" cy="436361"/>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FB28178D-AC8E-478A-8074-EE7C42947567}"/>
              </a:ext>
            </a:extLst>
          </p:cNvPr>
          <p:cNvCxnSpPr>
            <a:cxnSpLocks/>
            <a:stCxn id="38" idx="3"/>
            <a:endCxn id="31" idx="1"/>
          </p:cNvCxnSpPr>
          <p:nvPr/>
        </p:nvCxnSpPr>
        <p:spPr>
          <a:xfrm>
            <a:off x="2295189" y="2637121"/>
            <a:ext cx="908659" cy="7442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989ACB3C-1866-482D-93FD-3CC42AE5B304}"/>
              </a:ext>
            </a:extLst>
          </p:cNvPr>
          <p:cNvCxnSpPr>
            <a:cxnSpLocks/>
            <a:stCxn id="57" idx="3"/>
            <a:endCxn id="36" idx="1"/>
          </p:cNvCxnSpPr>
          <p:nvPr/>
        </p:nvCxnSpPr>
        <p:spPr>
          <a:xfrm>
            <a:off x="2295189" y="2785989"/>
            <a:ext cx="908659" cy="59885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0BD0E0EC-42DB-44DB-90D2-BCBFDB55C830}"/>
              </a:ext>
            </a:extLst>
          </p:cNvPr>
          <p:cNvSpPr txBox="1"/>
          <p:nvPr/>
        </p:nvSpPr>
        <p:spPr>
          <a:xfrm>
            <a:off x="3203848" y="378161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Hébèrgement</a:t>
            </a:r>
            <a:r>
              <a:rPr lang="es-ES" sz="800" b="1"/>
              <a:t> </a:t>
            </a:r>
            <a:r>
              <a:rPr lang="es-ES" sz="800" b="1" err="1"/>
              <a:t>famille</a:t>
            </a:r>
            <a:endParaRPr lang="es-ES" sz="800" b="1"/>
          </a:p>
        </p:txBody>
      </p:sp>
      <p:sp>
        <p:nvSpPr>
          <p:cNvPr id="51" name="ZoneTexte 50">
            <a:extLst>
              <a:ext uri="{FF2B5EF4-FFF2-40B4-BE49-F238E27FC236}">
                <a16:creationId xmlns:a16="http://schemas.microsoft.com/office/drawing/2014/main" id="{E5B49CDB-DD14-43EA-A63B-D138D9684030}"/>
              </a:ext>
            </a:extLst>
          </p:cNvPr>
          <p:cNvSpPr txBox="1"/>
          <p:nvPr/>
        </p:nvSpPr>
        <p:spPr>
          <a:xfrm>
            <a:off x="4211960" y="3781612"/>
            <a:ext cx="4679716"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L’indicateur hébergement des familles précise si l'établissement peut héberger les familles des personnes prises en charge. </a:t>
            </a:r>
            <a:endParaRPr lang="fr-FR" sz="1000">
              <a:solidFill>
                <a:schemeClr val="bg1"/>
              </a:solidFill>
            </a:endParaRPr>
          </a:p>
        </p:txBody>
      </p:sp>
      <p:cxnSp>
        <p:nvCxnSpPr>
          <p:cNvPr id="54" name="Connecteur droit avec flèche 53">
            <a:extLst>
              <a:ext uri="{FF2B5EF4-FFF2-40B4-BE49-F238E27FC236}">
                <a16:creationId xmlns:a16="http://schemas.microsoft.com/office/drawing/2014/main" id="{BA278569-0EF8-43A4-8782-3BFAAF876F21}"/>
              </a:ext>
            </a:extLst>
          </p:cNvPr>
          <p:cNvCxnSpPr>
            <a:cxnSpLocks/>
            <a:stCxn id="39" idx="3"/>
            <a:endCxn id="50" idx="1"/>
          </p:cNvCxnSpPr>
          <p:nvPr/>
        </p:nvCxnSpPr>
        <p:spPr>
          <a:xfrm>
            <a:off x="2295189" y="2933107"/>
            <a:ext cx="908659" cy="102867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pic>
        <p:nvPicPr>
          <p:cNvPr id="55" name="Graphique 54" descr="Bulle de discussion avec un remplissage uni">
            <a:hlinkClick r:id="rId4"/>
            <a:extLst>
              <a:ext uri="{FF2B5EF4-FFF2-40B4-BE49-F238E27FC236}">
                <a16:creationId xmlns:a16="http://schemas.microsoft.com/office/drawing/2014/main" id="{E6FC2D31-09FD-43CA-A97C-99AABD8BA7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78970" y="2585315"/>
            <a:ext cx="359240" cy="359240"/>
          </a:xfrm>
          <a:prstGeom prst="rect">
            <a:avLst/>
          </a:prstGeom>
        </p:spPr>
      </p:pic>
      <p:sp>
        <p:nvSpPr>
          <p:cNvPr id="56" name="Rectangle : coins arrondis 55">
            <a:extLst>
              <a:ext uri="{FF2B5EF4-FFF2-40B4-BE49-F238E27FC236}">
                <a16:creationId xmlns:a16="http://schemas.microsoft.com/office/drawing/2014/main" id="{B66DFE4B-06D8-4820-A1E9-AF1FD54E812E}"/>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sp>
        <p:nvSpPr>
          <p:cNvPr id="46" name="TextBox 45">
            <a:extLst>
              <a:ext uri="{FF2B5EF4-FFF2-40B4-BE49-F238E27FC236}">
                <a16:creationId xmlns:a16="http://schemas.microsoft.com/office/drawing/2014/main" id="{9D80958E-C4EC-433B-A158-D94D2B7CDECB}"/>
              </a:ext>
            </a:extLst>
          </p:cNvPr>
          <p:cNvSpPr txBox="1"/>
          <p:nvPr/>
        </p:nvSpPr>
        <p:spPr>
          <a:xfrm>
            <a:off x="3132499" y="4342663"/>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58" name="Graphique 33" descr="Bulle de discussion avec un remplissage uni">
            <a:extLst>
              <a:ext uri="{FF2B5EF4-FFF2-40B4-BE49-F238E27FC236}">
                <a16:creationId xmlns:a16="http://schemas.microsoft.com/office/drawing/2014/main" id="{8D7C1421-C600-41C4-BC88-95367A9363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4696" y="4669475"/>
            <a:ext cx="359240" cy="359240"/>
          </a:xfrm>
          <a:prstGeom prst="rect">
            <a:avLst/>
          </a:prstGeom>
        </p:spPr>
      </p:pic>
      <p:sp>
        <p:nvSpPr>
          <p:cNvPr id="59" name="ZoneTexte 37">
            <a:extLst>
              <a:ext uri="{FF2B5EF4-FFF2-40B4-BE49-F238E27FC236}">
                <a16:creationId xmlns:a16="http://schemas.microsoft.com/office/drawing/2014/main" id="{B08ECB85-5FF6-44C5-862F-23AEB5462546}"/>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60" name="Graphique 20" descr="Flèche : pivoter à droite avec un remplissage uni">
            <a:hlinkClick r:id="rId7" action="ppaction://hlinksldjump"/>
            <a:extLst>
              <a:ext uri="{FF2B5EF4-FFF2-40B4-BE49-F238E27FC236}">
                <a16:creationId xmlns:a16="http://schemas.microsoft.com/office/drawing/2014/main" id="{E073623A-DC5C-4C87-ADD9-A27927CFBB2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47" name="ZoneTexte 21">
            <a:hlinkClick r:id="rId7" action="ppaction://hlinksldjump"/>
            <a:extLst>
              <a:ext uri="{FF2B5EF4-FFF2-40B4-BE49-F238E27FC236}">
                <a16:creationId xmlns:a16="http://schemas.microsoft.com/office/drawing/2014/main" id="{EEBEE734-055B-495D-82ED-0A149E97456E}"/>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95363441"/>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nextCondLst>
                <p:cond evt="onClick" delay="0">
                  <p:tgtEl>
                    <p:spTgt spid="44"/>
                  </p:tgtEl>
                </p:cond>
              </p:nextCondLst>
            </p:seq>
            <p:seq concurrent="1" nextAc="seek">
              <p:cTn id="14" restart="whenNotActive" fill="hold" evtFilter="cancelBubble" nodeType="interactiveSeq">
                <p:stCondLst>
                  <p:cond evt="onClick" delay="0">
                    <p:tgtEl>
                      <p:spTgt spid="45"/>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childTnLst>
              </p:cTn>
              <p:nextCondLst>
                <p:cond evt="onClick" delay="0">
                  <p:tgtEl>
                    <p:spTgt spid="45"/>
                  </p:tgtEl>
                </p:cond>
              </p:nextCondLst>
            </p:seq>
            <p:seq concurrent="1" nextAc="seek">
              <p:cTn id="26" restart="whenNotActive" fill="hold" evtFilter="cancelBubble" nodeType="interactiveSeq">
                <p:stCondLst>
                  <p:cond evt="onClick" delay="0">
                    <p:tgtEl>
                      <p:spTgt spid="38"/>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par>
                                <p:cTn id="38" presetID="10" presetClass="entr" presetSubtype="0" fill="hold" nodeType="withEffect">
                                  <p:stCondLst>
                                    <p:cond delay="0"/>
                                  </p:stCondLst>
                                  <p:childTnLst>
                                    <p:set>
                                      <p:cBhvr>
                                        <p:cTn id="39" dur="1" fill="hold">
                                          <p:stCondLst>
                                            <p:cond delay="0"/>
                                          </p:stCondLst>
                                        </p:cTn>
                                        <p:tgtEl>
                                          <p:spTgt spid="55"/>
                                        </p:tgtEl>
                                        <p:attrNameLst>
                                          <p:attrName>style.visibility</p:attrName>
                                        </p:attrNameLst>
                                      </p:cBhvr>
                                      <p:to>
                                        <p:strVal val="visible"/>
                                      </p:to>
                                    </p:set>
                                    <p:animEffect transition="in" filter="fade">
                                      <p:cBhvr>
                                        <p:cTn id="40" dur="500"/>
                                        <p:tgtEl>
                                          <p:spTgt spid="55"/>
                                        </p:tgtEl>
                                      </p:cBhvr>
                                    </p:animEffect>
                                  </p:childTnLst>
                                </p:cTn>
                              </p:par>
                            </p:childTnLst>
                          </p:cTn>
                        </p:par>
                      </p:childTnLst>
                    </p:cTn>
                  </p:par>
                </p:childTnLst>
              </p:cTn>
              <p:nextCondLst>
                <p:cond evt="onClick" delay="0">
                  <p:tgtEl>
                    <p:spTgt spid="38"/>
                  </p:tgtEl>
                </p:cond>
              </p:nextCondLst>
            </p:seq>
            <p:seq concurrent="1" nextAc="seek">
              <p:cTn id="41" restart="whenNotActive" fill="hold" evtFilter="cancelBubble" nodeType="interactiveSeq">
                <p:stCondLst>
                  <p:cond evt="onClick" delay="0">
                    <p:tgtEl>
                      <p:spTgt spid="57"/>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500"/>
                                        <p:tgtEl>
                                          <p:spTgt spid="37"/>
                                        </p:tgtEl>
                                      </p:cBhvr>
                                    </p:animEffect>
                                  </p:childTnLst>
                                </p:cTn>
                              </p:par>
                            </p:childTnLst>
                          </p:cTn>
                        </p:par>
                      </p:childTnLst>
                    </p:cTn>
                  </p:par>
                </p:childTnLst>
              </p:cTn>
              <p:nextCondLst>
                <p:cond evt="onClick" delay="0">
                  <p:tgtEl>
                    <p:spTgt spid="57"/>
                  </p:tgtEl>
                </p:cond>
              </p:nextCondLst>
            </p:seq>
            <p:seq concurrent="1" nextAc="seek">
              <p:cTn id="53" restart="whenNotActive" fill="hold" evtFilter="cancelBubble" nodeType="interactiveSeq">
                <p:stCondLst>
                  <p:cond evt="onClick" delay="0">
                    <p:tgtEl>
                      <p:spTgt spid="39"/>
                    </p:tgtEl>
                  </p:cond>
                </p:stCondLst>
                <p:endSync evt="end" delay="0">
                  <p:rtn val="all"/>
                </p:endSync>
                <p:childTnLst>
                  <p:par>
                    <p:cTn id="54" fill="hold">
                      <p:stCondLst>
                        <p:cond delay="0"/>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fade">
                                      <p:cBhvr>
                                        <p:cTn id="58" dur="500"/>
                                        <p:tgtEl>
                                          <p:spTgt spid="5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fade">
                                      <p:cBhvr>
                                        <p:cTn id="61" dur="500"/>
                                        <p:tgtEl>
                                          <p:spTgt spid="50"/>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500"/>
                                        <p:tgtEl>
                                          <p:spTgt spid="51"/>
                                        </p:tgtEl>
                                      </p:cBhvr>
                                    </p:animEffect>
                                  </p:childTnLst>
                                </p:cTn>
                              </p:par>
                            </p:childTnLst>
                          </p:cTn>
                        </p:par>
                      </p:childTnLst>
                    </p:cTn>
                  </p:par>
                </p:childTnLst>
              </p:cTn>
              <p:nextCondLst>
                <p:cond evt="onClick" delay="0">
                  <p:tgtEl>
                    <p:spTgt spid="39"/>
                  </p:tgtEl>
                </p:cond>
              </p:nextCondLst>
            </p:seq>
          </p:childTnLst>
        </p:cTn>
      </p:par>
    </p:tnLst>
    <p:bldLst>
      <p:bldP spid="18" grpId="0" animBg="1"/>
      <p:bldP spid="22" grpId="0" animBg="1"/>
      <p:bldP spid="26" grpId="0" animBg="1"/>
      <p:bldP spid="29" grpId="0" animBg="1"/>
      <p:bldP spid="31" grpId="0" animBg="1"/>
      <p:bldP spid="32" grpId="0" animBg="1"/>
      <p:bldP spid="36" grpId="0" animBg="1"/>
      <p:bldP spid="37" grpId="0" animBg="1"/>
      <p:bldP spid="50" grpId="0" animBg="1"/>
      <p:bldP spid="5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l’EG</a:t>
            </a:r>
            <a:r>
              <a:rPr lang="es-ES"/>
              <a:t> (4/5)</a:t>
            </a:r>
            <a:endParaRPr lang="fr-FR"/>
          </a:p>
        </p:txBody>
      </p:sp>
      <p:sp>
        <p:nvSpPr>
          <p:cNvPr id="31" name="ZoneTexte 30">
            <a:extLst>
              <a:ext uri="{FF2B5EF4-FFF2-40B4-BE49-F238E27FC236}">
                <a16:creationId xmlns:a16="http://schemas.microsoft.com/office/drawing/2014/main" id="{AA85AA5C-2113-4F8F-94B3-C4F64662F718}"/>
              </a:ext>
            </a:extLst>
          </p:cNvPr>
          <p:cNvSpPr txBox="1"/>
          <p:nvPr/>
        </p:nvSpPr>
        <p:spPr>
          <a:xfrm>
            <a:off x="3203848" y="82125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Places AS </a:t>
            </a:r>
            <a:r>
              <a:rPr lang="es-ES" sz="900" b="1" err="1"/>
              <a:t>temporaire</a:t>
            </a:r>
            <a:endParaRPr lang="es-ES" sz="900" b="1"/>
          </a:p>
        </p:txBody>
      </p:sp>
      <p:sp>
        <p:nvSpPr>
          <p:cNvPr id="32" name="ZoneTexte 31">
            <a:extLst>
              <a:ext uri="{FF2B5EF4-FFF2-40B4-BE49-F238E27FC236}">
                <a16:creationId xmlns:a16="http://schemas.microsoft.com/office/drawing/2014/main" id="{FCA20452-EE03-4DDD-9378-2E54DA2EBEA4}"/>
              </a:ext>
            </a:extLst>
          </p:cNvPr>
          <p:cNvSpPr txBox="1"/>
          <p:nvPr/>
        </p:nvSpPr>
        <p:spPr>
          <a:xfrm>
            <a:off x="4211960" y="821256"/>
            <a:ext cx="4679716" cy="49212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Il s'agit du nombre de places temporaires dédiées à l'aide sociale dans l'établissement. </a:t>
            </a:r>
            <a:endParaRPr lang="fr-FR" sz="1000">
              <a:solidFill>
                <a:schemeClr val="bg1"/>
              </a:solidFill>
            </a:endParaRPr>
          </a:p>
        </p:txBody>
      </p:sp>
      <p:sp>
        <p:nvSpPr>
          <p:cNvPr id="36" name="ZoneTexte 35">
            <a:extLst>
              <a:ext uri="{FF2B5EF4-FFF2-40B4-BE49-F238E27FC236}">
                <a16:creationId xmlns:a16="http://schemas.microsoft.com/office/drawing/2014/main" id="{6140BC95-1A9C-48BB-A32A-5DAC59EC4AFD}"/>
              </a:ext>
            </a:extLst>
          </p:cNvPr>
          <p:cNvSpPr txBox="1"/>
          <p:nvPr/>
        </p:nvSpPr>
        <p:spPr>
          <a:xfrm>
            <a:off x="3203848" y="144577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Places AS </a:t>
            </a:r>
            <a:r>
              <a:rPr lang="es-ES" sz="900" b="1" err="1"/>
              <a:t>permanent</a:t>
            </a:r>
            <a:endParaRPr lang="es-ES" sz="900" b="1"/>
          </a:p>
        </p:txBody>
      </p:sp>
      <p:sp>
        <p:nvSpPr>
          <p:cNvPr id="37" name="ZoneTexte 36">
            <a:extLst>
              <a:ext uri="{FF2B5EF4-FFF2-40B4-BE49-F238E27FC236}">
                <a16:creationId xmlns:a16="http://schemas.microsoft.com/office/drawing/2014/main" id="{E4BC5F54-C2EF-447D-A341-F20634FE2AF8}"/>
              </a:ext>
            </a:extLst>
          </p:cNvPr>
          <p:cNvSpPr txBox="1"/>
          <p:nvPr/>
        </p:nvSpPr>
        <p:spPr>
          <a:xfrm>
            <a:off x="4211960" y="1445774"/>
            <a:ext cx="4679716"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Il s'agit du nombre de places permanentes dédiées à l'aide sociale dans l'établissement.  </a:t>
            </a:r>
            <a:endParaRPr lang="fr-FR" sz="1000">
              <a:solidFill>
                <a:schemeClr val="bg1"/>
              </a:solidFill>
            </a:endParaRPr>
          </a:p>
        </p:txBody>
      </p:sp>
      <p:sp>
        <p:nvSpPr>
          <p:cNvPr id="25" name="ZoneTexte 24">
            <a:extLst>
              <a:ext uri="{FF2B5EF4-FFF2-40B4-BE49-F238E27FC236}">
                <a16:creationId xmlns:a16="http://schemas.microsoft.com/office/drawing/2014/main" id="{77F4F533-2071-4DEF-B31F-46D6C2760D12}"/>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7" name="Rectangle 26">
            <a:extLst>
              <a:ext uri="{FF2B5EF4-FFF2-40B4-BE49-F238E27FC236}">
                <a16:creationId xmlns:a16="http://schemas.microsoft.com/office/drawing/2014/main" id="{E7705FE3-2B28-4AF6-A7B1-7D2D624D92CF}"/>
              </a:ext>
            </a:extLst>
          </p:cNvPr>
          <p:cNvSpPr/>
          <p:nvPr/>
        </p:nvSpPr>
        <p:spPr>
          <a:xfrm>
            <a:off x="271133" y="3336775"/>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Accessibilité lieu</a:t>
            </a:r>
          </a:p>
        </p:txBody>
      </p:sp>
      <p:sp>
        <p:nvSpPr>
          <p:cNvPr id="28" name="Rectangle 27">
            <a:extLst>
              <a:ext uri="{FF2B5EF4-FFF2-40B4-BE49-F238E27FC236}">
                <a16:creationId xmlns:a16="http://schemas.microsoft.com/office/drawing/2014/main" id="{209585A6-252A-476A-8EE2-520486555C82}"/>
              </a:ext>
            </a:extLst>
          </p:cNvPr>
          <p:cNvSpPr/>
          <p:nvPr/>
        </p:nvSpPr>
        <p:spPr>
          <a:xfrm>
            <a:off x="262683" y="3180026"/>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Places AS permanent  </a:t>
            </a:r>
          </a:p>
        </p:txBody>
      </p:sp>
      <p:sp>
        <p:nvSpPr>
          <p:cNvPr id="33" name="Rectangle 32">
            <a:extLst>
              <a:ext uri="{FF2B5EF4-FFF2-40B4-BE49-F238E27FC236}">
                <a16:creationId xmlns:a16="http://schemas.microsoft.com/office/drawing/2014/main" id="{662106D3-EF11-4561-93A1-925F00EEE45E}"/>
              </a:ext>
            </a:extLst>
          </p:cNvPr>
          <p:cNvSpPr/>
          <p:nvPr>
            <p:custDataLst>
              <p:tags r:id="rId1"/>
            </p:custDataLst>
          </p:nvPr>
        </p:nvSpPr>
        <p:spPr>
          <a:xfrm>
            <a:off x="271133" y="3640628"/>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fontAlgn="base">
              <a:spcBef>
                <a:spcPct val="0"/>
              </a:spcBef>
              <a:spcAft>
                <a:spcPct val="0"/>
              </a:spcAft>
            </a:pPr>
            <a:r>
              <a:rPr lang="fr-FR" sz="675" kern="0"/>
              <a:t>Zone poser</a:t>
            </a:r>
          </a:p>
        </p:txBody>
      </p:sp>
      <p:sp>
        <p:nvSpPr>
          <p:cNvPr id="34" name="ZoneTexte 33">
            <a:extLst>
              <a:ext uri="{FF2B5EF4-FFF2-40B4-BE49-F238E27FC236}">
                <a16:creationId xmlns:a16="http://schemas.microsoft.com/office/drawing/2014/main" id="{CF81EB26-63CF-4E48-9730-9D6021DA43AF}"/>
              </a:ext>
            </a:extLst>
          </p:cNvPr>
          <p:cNvSpPr txBox="1"/>
          <p:nvPr/>
        </p:nvSpPr>
        <p:spPr>
          <a:xfrm>
            <a:off x="271133" y="167620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38" name="ZoneTexte 37">
            <a:extLst>
              <a:ext uri="{FF2B5EF4-FFF2-40B4-BE49-F238E27FC236}">
                <a16:creationId xmlns:a16="http://schemas.microsoft.com/office/drawing/2014/main" id="{7B845762-00D7-42E1-99DF-F78F16F16CE5}"/>
              </a:ext>
            </a:extLst>
          </p:cNvPr>
          <p:cNvSpPr txBox="1"/>
          <p:nvPr/>
        </p:nvSpPr>
        <p:spPr>
          <a:xfrm>
            <a:off x="262683" y="2577225"/>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Aide financière</a:t>
            </a:r>
          </a:p>
        </p:txBody>
      </p:sp>
      <p:sp>
        <p:nvSpPr>
          <p:cNvPr id="39" name="ZoneTexte 38">
            <a:extLst>
              <a:ext uri="{FF2B5EF4-FFF2-40B4-BE49-F238E27FC236}">
                <a16:creationId xmlns:a16="http://schemas.microsoft.com/office/drawing/2014/main" id="{2344C786-C6E0-4742-88D8-B45C9526C21E}"/>
              </a:ext>
            </a:extLst>
          </p:cNvPr>
          <p:cNvSpPr txBox="1"/>
          <p:nvPr/>
        </p:nvSpPr>
        <p:spPr>
          <a:xfrm>
            <a:off x="262683" y="2873211"/>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Hébergement Famille</a:t>
            </a:r>
          </a:p>
        </p:txBody>
      </p:sp>
      <p:sp>
        <p:nvSpPr>
          <p:cNvPr id="40" name="ZoneTexte 39">
            <a:extLst>
              <a:ext uri="{FF2B5EF4-FFF2-40B4-BE49-F238E27FC236}">
                <a16:creationId xmlns:a16="http://schemas.microsoft.com/office/drawing/2014/main" id="{CD769F2B-FB3F-4971-B58B-AB517B3F97C2}"/>
              </a:ext>
            </a:extLst>
          </p:cNvPr>
          <p:cNvSpPr txBox="1"/>
          <p:nvPr/>
        </p:nvSpPr>
        <p:spPr>
          <a:xfrm>
            <a:off x="262683" y="213147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41" name="ZoneTexte 40">
            <a:extLst>
              <a:ext uri="{FF2B5EF4-FFF2-40B4-BE49-F238E27FC236}">
                <a16:creationId xmlns:a16="http://schemas.microsoft.com/office/drawing/2014/main" id="{E68E9BB0-63CD-4595-A032-9CB79F55BE58}"/>
              </a:ext>
            </a:extLst>
          </p:cNvPr>
          <p:cNvSpPr txBox="1"/>
          <p:nvPr/>
        </p:nvSpPr>
        <p:spPr>
          <a:xfrm>
            <a:off x="271133" y="1065262"/>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42" name="ZoneTexte 41">
            <a:extLst>
              <a:ext uri="{FF2B5EF4-FFF2-40B4-BE49-F238E27FC236}">
                <a16:creationId xmlns:a16="http://schemas.microsoft.com/office/drawing/2014/main" id="{9DA49438-A6C8-4BF7-9580-9E19D08477AE}"/>
              </a:ext>
            </a:extLst>
          </p:cNvPr>
          <p:cNvSpPr txBox="1"/>
          <p:nvPr/>
        </p:nvSpPr>
        <p:spPr>
          <a:xfrm>
            <a:off x="271133" y="1220204"/>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43" name="ZoneTexte 42">
            <a:extLst>
              <a:ext uri="{FF2B5EF4-FFF2-40B4-BE49-F238E27FC236}">
                <a16:creationId xmlns:a16="http://schemas.microsoft.com/office/drawing/2014/main" id="{2F0E3B0F-ABC2-4A54-9BFB-9F816B46BFEF}"/>
              </a:ext>
            </a:extLst>
          </p:cNvPr>
          <p:cNvSpPr txBox="1"/>
          <p:nvPr/>
        </p:nvSpPr>
        <p:spPr>
          <a:xfrm>
            <a:off x="271133" y="137056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44" name="ZoneTexte 43">
            <a:extLst>
              <a:ext uri="{FF2B5EF4-FFF2-40B4-BE49-F238E27FC236}">
                <a16:creationId xmlns:a16="http://schemas.microsoft.com/office/drawing/2014/main" id="{40257524-D3B2-4256-B97F-837B037BF006}"/>
              </a:ext>
            </a:extLst>
          </p:cNvPr>
          <p:cNvSpPr txBox="1"/>
          <p:nvPr/>
        </p:nvSpPr>
        <p:spPr>
          <a:xfrm>
            <a:off x="262683" y="228005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solidFill>
                  <a:schemeClr val="bg1"/>
                </a:solidFill>
              </a:rPr>
              <a:t>Lieu EG </a:t>
            </a:r>
          </a:p>
        </p:txBody>
      </p:sp>
      <p:sp>
        <p:nvSpPr>
          <p:cNvPr id="45" name="ZoneTexte 44">
            <a:extLst>
              <a:ext uri="{FF2B5EF4-FFF2-40B4-BE49-F238E27FC236}">
                <a16:creationId xmlns:a16="http://schemas.microsoft.com/office/drawing/2014/main" id="{2FDB8B64-AB9F-4271-8A61-6370E228C7EC}"/>
              </a:ext>
            </a:extLst>
          </p:cNvPr>
          <p:cNvSpPr txBox="1"/>
          <p:nvPr/>
        </p:nvSpPr>
        <p:spPr>
          <a:xfrm>
            <a:off x="262683" y="242864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Contact</a:t>
            </a:r>
          </a:p>
        </p:txBody>
      </p:sp>
      <p:sp>
        <p:nvSpPr>
          <p:cNvPr id="46" name="Rectangle 45">
            <a:extLst>
              <a:ext uri="{FF2B5EF4-FFF2-40B4-BE49-F238E27FC236}">
                <a16:creationId xmlns:a16="http://schemas.microsoft.com/office/drawing/2014/main" id="{0AA72341-921F-4E09-BAAF-8B688E0E75A8}"/>
              </a:ext>
            </a:extLst>
          </p:cNvPr>
          <p:cNvSpPr/>
          <p:nvPr/>
        </p:nvSpPr>
        <p:spPr>
          <a:xfrm>
            <a:off x="262683" y="3026619"/>
            <a:ext cx="2032506" cy="119791"/>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Places AS temporaire </a:t>
            </a:r>
          </a:p>
        </p:txBody>
      </p:sp>
      <p:sp>
        <p:nvSpPr>
          <p:cNvPr id="49" name="ZoneTexte 48">
            <a:extLst>
              <a:ext uri="{FF2B5EF4-FFF2-40B4-BE49-F238E27FC236}">
                <a16:creationId xmlns:a16="http://schemas.microsoft.com/office/drawing/2014/main" id="{4DA6C4AC-042C-471E-B811-AF0531B85D26}"/>
              </a:ext>
            </a:extLst>
          </p:cNvPr>
          <p:cNvSpPr txBox="1"/>
          <p:nvPr/>
        </p:nvSpPr>
        <p:spPr>
          <a:xfrm>
            <a:off x="271133" y="3490183"/>
            <a:ext cx="2032506" cy="119791"/>
          </a:xfrm>
          <a:prstGeom prst="rect">
            <a:avLst/>
          </a:prstGeom>
          <a:solidFill>
            <a:schemeClr val="tx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Participation SPH</a:t>
            </a:r>
          </a:p>
        </p:txBody>
      </p:sp>
      <p:sp>
        <p:nvSpPr>
          <p:cNvPr id="52" name="Rectangle 51">
            <a:extLst>
              <a:ext uri="{FF2B5EF4-FFF2-40B4-BE49-F238E27FC236}">
                <a16:creationId xmlns:a16="http://schemas.microsoft.com/office/drawing/2014/main" id="{190AC503-3E3E-4874-A265-A073C0B58603}"/>
              </a:ext>
            </a:extLst>
          </p:cNvPr>
          <p:cNvSpPr/>
          <p:nvPr>
            <p:custDataLst>
              <p:tags r:id="rId2"/>
            </p:custDataLst>
          </p:nvPr>
        </p:nvSpPr>
        <p:spPr>
          <a:xfrm>
            <a:off x="262683" y="1976348"/>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Nom Opérationnel</a:t>
            </a:r>
          </a:p>
        </p:txBody>
      </p:sp>
      <p:sp>
        <p:nvSpPr>
          <p:cNvPr id="57" name="Rectangle 56">
            <a:extLst>
              <a:ext uri="{FF2B5EF4-FFF2-40B4-BE49-F238E27FC236}">
                <a16:creationId xmlns:a16="http://schemas.microsoft.com/office/drawing/2014/main" id="{0CD70AC4-806C-4A64-9416-CF2E32099CF1}"/>
              </a:ext>
            </a:extLst>
          </p:cNvPr>
          <p:cNvSpPr/>
          <p:nvPr>
            <p:custDataLst>
              <p:tags r:id="rId3"/>
            </p:custDataLst>
          </p:nvPr>
        </p:nvSpPr>
        <p:spPr>
          <a:xfrm>
            <a:off x="262683" y="272609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Territoire Santé</a:t>
            </a:r>
          </a:p>
        </p:txBody>
      </p:sp>
      <p:sp>
        <p:nvSpPr>
          <p:cNvPr id="60" name="Rectangle 59">
            <a:extLst>
              <a:ext uri="{FF2B5EF4-FFF2-40B4-BE49-F238E27FC236}">
                <a16:creationId xmlns:a16="http://schemas.microsoft.com/office/drawing/2014/main" id="{8DBFCDF5-3EF0-4A5A-86E5-DE43833CAC66}"/>
              </a:ext>
            </a:extLst>
          </p:cNvPr>
          <p:cNvSpPr/>
          <p:nvPr/>
        </p:nvSpPr>
        <p:spPr>
          <a:xfrm>
            <a:off x="271133" y="3788949"/>
            <a:ext cx="2032506" cy="119791"/>
          </a:xfrm>
          <a:prstGeom prst="rect">
            <a:avLst/>
          </a:prstGeom>
          <a:solidFill>
            <a:srgbClr val="F4B942"/>
          </a:solidFill>
          <a:ln>
            <a:solidFill>
              <a:srgbClr val="F4B942"/>
            </a:solidFill>
          </a:ln>
        </p:spPr>
        <p:txBody>
          <a:bodyPr wrap="square" lIns="13500" tIns="135000" rIns="13500" bIns="135000" rtlCol="0" anchor="ctr" anchorCtr="0">
            <a:noAutofit/>
          </a:bodyPr>
          <a:lstStyle/>
          <a:p>
            <a:pPr algn="ctr" defTabSz="685800">
              <a:defRPr/>
            </a:pPr>
            <a:r>
              <a:rPr lang="fr-FR" sz="675" kern="0"/>
              <a:t>Habilitation Soins sans consentement </a:t>
            </a:r>
          </a:p>
        </p:txBody>
      </p:sp>
      <p:sp>
        <p:nvSpPr>
          <p:cNvPr id="61" name="ZoneTexte 60">
            <a:extLst>
              <a:ext uri="{FF2B5EF4-FFF2-40B4-BE49-F238E27FC236}">
                <a16:creationId xmlns:a16="http://schemas.microsoft.com/office/drawing/2014/main" id="{94A5A9A0-8212-4925-B415-3C178EF6BFD2}"/>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62" name="ZoneTexte 61">
            <a:extLst>
              <a:ext uri="{FF2B5EF4-FFF2-40B4-BE49-F238E27FC236}">
                <a16:creationId xmlns:a16="http://schemas.microsoft.com/office/drawing/2014/main" id="{FEF74CBD-38C9-4800-90DF-97F0FB6560C0}"/>
              </a:ext>
            </a:extLst>
          </p:cNvPr>
          <p:cNvSpPr txBox="1"/>
          <p:nvPr/>
        </p:nvSpPr>
        <p:spPr>
          <a:xfrm>
            <a:off x="271133" y="152485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63" name="Rectangle 62">
            <a:extLst>
              <a:ext uri="{FF2B5EF4-FFF2-40B4-BE49-F238E27FC236}">
                <a16:creationId xmlns:a16="http://schemas.microsoft.com/office/drawing/2014/main" id="{C52B1D68-E300-4650-8ED5-D794B2842524}"/>
              </a:ext>
            </a:extLst>
          </p:cNvPr>
          <p:cNvSpPr/>
          <p:nvPr/>
        </p:nvSpPr>
        <p:spPr>
          <a:xfrm>
            <a:off x="271133" y="182382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cxnSp>
        <p:nvCxnSpPr>
          <p:cNvPr id="30" name="Connecteur droit avec flèche 29">
            <a:extLst>
              <a:ext uri="{FF2B5EF4-FFF2-40B4-BE49-F238E27FC236}">
                <a16:creationId xmlns:a16="http://schemas.microsoft.com/office/drawing/2014/main" id="{FB28178D-AC8E-478A-8074-EE7C42947567}"/>
              </a:ext>
            </a:extLst>
          </p:cNvPr>
          <p:cNvCxnSpPr>
            <a:cxnSpLocks/>
            <a:stCxn id="46" idx="3"/>
            <a:endCxn id="31" idx="1"/>
          </p:cNvCxnSpPr>
          <p:nvPr/>
        </p:nvCxnSpPr>
        <p:spPr>
          <a:xfrm flipV="1">
            <a:off x="2295189" y="1001428"/>
            <a:ext cx="908659" cy="208508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989ACB3C-1866-482D-93FD-3CC42AE5B304}"/>
              </a:ext>
            </a:extLst>
          </p:cNvPr>
          <p:cNvCxnSpPr>
            <a:cxnSpLocks/>
            <a:stCxn id="28" idx="3"/>
            <a:endCxn id="36" idx="1"/>
          </p:cNvCxnSpPr>
          <p:nvPr/>
        </p:nvCxnSpPr>
        <p:spPr>
          <a:xfrm flipV="1">
            <a:off x="2295189" y="1625945"/>
            <a:ext cx="908659" cy="161397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0BD0E0EC-42DB-44DB-90D2-BCBFDB55C830}"/>
              </a:ext>
            </a:extLst>
          </p:cNvPr>
          <p:cNvSpPr txBox="1"/>
          <p:nvPr/>
        </p:nvSpPr>
        <p:spPr>
          <a:xfrm>
            <a:off x="3203848" y="196695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Accessibilité</a:t>
            </a:r>
            <a:r>
              <a:rPr lang="es-ES" sz="900" b="1"/>
              <a:t> </a:t>
            </a:r>
            <a:r>
              <a:rPr lang="es-ES" sz="900" b="1" err="1"/>
              <a:t>lieu</a:t>
            </a:r>
            <a:endParaRPr lang="es-ES" sz="900" b="1"/>
          </a:p>
        </p:txBody>
      </p:sp>
      <p:sp>
        <p:nvSpPr>
          <p:cNvPr id="51" name="ZoneTexte 50">
            <a:extLst>
              <a:ext uri="{FF2B5EF4-FFF2-40B4-BE49-F238E27FC236}">
                <a16:creationId xmlns:a16="http://schemas.microsoft.com/office/drawing/2014/main" id="{E5B49CDB-DD14-43EA-A63B-D138D9684030}"/>
              </a:ext>
            </a:extLst>
          </p:cNvPr>
          <p:cNvSpPr txBox="1"/>
          <p:nvPr/>
        </p:nvSpPr>
        <p:spPr>
          <a:xfrm>
            <a:off x="4211960" y="1966954"/>
            <a:ext cx="4679716" cy="65589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Précise dans quelle mesure les locaux sont conformes aux dispositions règlementaires relatives à l’accessibilité des établissements recevant du public. </a:t>
            </a:r>
            <a:endParaRPr lang="fr-FR" sz="1000">
              <a:solidFill>
                <a:schemeClr val="bg1"/>
              </a:solidFill>
            </a:endParaRPr>
          </a:p>
        </p:txBody>
      </p:sp>
      <p:cxnSp>
        <p:nvCxnSpPr>
          <p:cNvPr id="54" name="Connecteur droit avec flèche 53">
            <a:extLst>
              <a:ext uri="{FF2B5EF4-FFF2-40B4-BE49-F238E27FC236}">
                <a16:creationId xmlns:a16="http://schemas.microsoft.com/office/drawing/2014/main" id="{BA278569-0EF8-43A4-8782-3BFAAF876F21}"/>
              </a:ext>
            </a:extLst>
          </p:cNvPr>
          <p:cNvCxnSpPr>
            <a:cxnSpLocks/>
            <a:stCxn id="27" idx="3"/>
            <a:endCxn id="50" idx="1"/>
          </p:cNvCxnSpPr>
          <p:nvPr/>
        </p:nvCxnSpPr>
        <p:spPr>
          <a:xfrm flipV="1">
            <a:off x="2303639" y="2147126"/>
            <a:ext cx="900209" cy="124954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5" name="ZoneTexte 54">
            <a:extLst>
              <a:ext uri="{FF2B5EF4-FFF2-40B4-BE49-F238E27FC236}">
                <a16:creationId xmlns:a16="http://schemas.microsoft.com/office/drawing/2014/main" id="{EB190643-F17E-4426-9824-C412224DEA72}"/>
              </a:ext>
            </a:extLst>
          </p:cNvPr>
          <p:cNvSpPr txBox="1"/>
          <p:nvPr/>
        </p:nvSpPr>
        <p:spPr>
          <a:xfrm>
            <a:off x="3203848" y="2725735"/>
            <a:ext cx="1008112" cy="360344"/>
          </a:xfrm>
          <a:prstGeom prst="rect">
            <a:avLst/>
          </a:prstGeom>
          <a:solidFill>
            <a:schemeClr val="tx2"/>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Participation</a:t>
            </a:r>
            <a:r>
              <a:rPr lang="es-ES" sz="900" b="1">
                <a:solidFill>
                  <a:schemeClr val="bg1"/>
                </a:solidFill>
              </a:rPr>
              <a:t> SPH</a:t>
            </a:r>
          </a:p>
        </p:txBody>
      </p:sp>
      <p:sp>
        <p:nvSpPr>
          <p:cNvPr id="56" name="ZoneTexte 55">
            <a:extLst>
              <a:ext uri="{FF2B5EF4-FFF2-40B4-BE49-F238E27FC236}">
                <a16:creationId xmlns:a16="http://schemas.microsoft.com/office/drawing/2014/main" id="{5DB7788B-17D9-473B-B467-8CF259A65AAD}"/>
              </a:ext>
            </a:extLst>
          </p:cNvPr>
          <p:cNvSpPr txBox="1"/>
          <p:nvPr/>
        </p:nvSpPr>
        <p:spPr>
          <a:xfrm>
            <a:off x="4211960" y="2725736"/>
            <a:ext cx="4679716" cy="36034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Modalités de participation au service public hospitalier.</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a:t>
            </a:r>
            <a:endParaRPr lang="fr-FR" sz="1000">
              <a:solidFill>
                <a:srgbClr val="6F6F6F"/>
              </a:solidFill>
              <a:ea typeface="Geneva"/>
              <a:cs typeface="Arial"/>
            </a:endParaRPr>
          </a:p>
        </p:txBody>
      </p:sp>
      <p:cxnSp>
        <p:nvCxnSpPr>
          <p:cNvPr id="59" name="Connecteur droit avec flèche 58">
            <a:extLst>
              <a:ext uri="{FF2B5EF4-FFF2-40B4-BE49-F238E27FC236}">
                <a16:creationId xmlns:a16="http://schemas.microsoft.com/office/drawing/2014/main" id="{17F17A4F-BF1B-439D-9E39-6E9A81BE1C26}"/>
              </a:ext>
            </a:extLst>
          </p:cNvPr>
          <p:cNvCxnSpPr>
            <a:cxnSpLocks/>
            <a:stCxn id="49" idx="3"/>
            <a:endCxn id="55" idx="1"/>
          </p:cNvCxnSpPr>
          <p:nvPr/>
        </p:nvCxnSpPr>
        <p:spPr>
          <a:xfrm flipV="1">
            <a:off x="2303639" y="2905907"/>
            <a:ext cx="900209" cy="644172"/>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67" name="ZoneTexte 66">
            <a:extLst>
              <a:ext uri="{FF2B5EF4-FFF2-40B4-BE49-F238E27FC236}">
                <a16:creationId xmlns:a16="http://schemas.microsoft.com/office/drawing/2014/main" id="{64DEBD0A-5F54-44A1-8468-31AD631D6CB3}"/>
              </a:ext>
            </a:extLst>
          </p:cNvPr>
          <p:cNvSpPr txBox="1"/>
          <p:nvPr/>
        </p:nvSpPr>
        <p:spPr>
          <a:xfrm>
            <a:off x="3203848" y="324736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Zone</a:t>
            </a:r>
            <a:r>
              <a:rPr lang="es-ES" sz="900" b="1"/>
              <a:t> </a:t>
            </a:r>
            <a:r>
              <a:rPr lang="es-ES" sz="900" b="1" err="1"/>
              <a:t>poser</a:t>
            </a:r>
            <a:endParaRPr lang="es-ES" sz="900" b="1"/>
          </a:p>
        </p:txBody>
      </p:sp>
      <p:sp>
        <p:nvSpPr>
          <p:cNvPr id="68" name="ZoneTexte 67">
            <a:extLst>
              <a:ext uri="{FF2B5EF4-FFF2-40B4-BE49-F238E27FC236}">
                <a16:creationId xmlns:a16="http://schemas.microsoft.com/office/drawing/2014/main" id="{C996AFF7-392E-4888-99E6-65990AF2864F}"/>
              </a:ext>
            </a:extLst>
          </p:cNvPr>
          <p:cNvSpPr txBox="1"/>
          <p:nvPr/>
        </p:nvSpPr>
        <p:spPr>
          <a:xfrm>
            <a:off x="4211960" y="3247365"/>
            <a:ext cx="4679716"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Cet indicateur précise l’existence d’une zone de poser pour hélicoptère sur le site concerné. </a:t>
            </a:r>
            <a:endParaRPr lang="fr-FR" sz="1000">
              <a:solidFill>
                <a:schemeClr val="bg1"/>
              </a:solidFill>
            </a:endParaRPr>
          </a:p>
        </p:txBody>
      </p:sp>
      <p:cxnSp>
        <p:nvCxnSpPr>
          <p:cNvPr id="69" name="Connecteur droit avec flèche 68">
            <a:extLst>
              <a:ext uri="{FF2B5EF4-FFF2-40B4-BE49-F238E27FC236}">
                <a16:creationId xmlns:a16="http://schemas.microsoft.com/office/drawing/2014/main" id="{C9B6F05F-722D-4C24-BA7C-73FC62A36659}"/>
              </a:ext>
            </a:extLst>
          </p:cNvPr>
          <p:cNvCxnSpPr>
            <a:cxnSpLocks/>
            <a:stCxn id="33" idx="3"/>
            <a:endCxn id="67" idx="1"/>
          </p:cNvCxnSpPr>
          <p:nvPr/>
        </p:nvCxnSpPr>
        <p:spPr>
          <a:xfrm flipV="1">
            <a:off x="2303639" y="3427536"/>
            <a:ext cx="900209" cy="27298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04F4E51C-AB41-443C-8661-0B3B269ECD5E}"/>
              </a:ext>
            </a:extLst>
          </p:cNvPr>
          <p:cNvSpPr txBox="1"/>
          <p:nvPr/>
        </p:nvSpPr>
        <p:spPr>
          <a:xfrm>
            <a:off x="3203848" y="377149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Habitation</a:t>
            </a:r>
            <a:r>
              <a:rPr lang="es-ES" sz="800" b="1"/>
              <a:t> </a:t>
            </a:r>
            <a:r>
              <a:rPr lang="es-ES" sz="800" b="1" err="1"/>
              <a:t>soins</a:t>
            </a:r>
            <a:r>
              <a:rPr lang="es-ES" sz="800" b="1"/>
              <a:t> </a:t>
            </a:r>
            <a:r>
              <a:rPr lang="es-ES" sz="800" b="1" err="1"/>
              <a:t>sans</a:t>
            </a:r>
            <a:r>
              <a:rPr lang="es-ES" sz="800" b="1"/>
              <a:t> </a:t>
            </a:r>
            <a:r>
              <a:rPr lang="es-ES" sz="800" b="1" err="1"/>
              <a:t>consentement</a:t>
            </a:r>
            <a:endParaRPr lang="es-ES" sz="800" b="1"/>
          </a:p>
        </p:txBody>
      </p:sp>
      <p:sp>
        <p:nvSpPr>
          <p:cNvPr id="71" name="ZoneTexte 70">
            <a:extLst>
              <a:ext uri="{FF2B5EF4-FFF2-40B4-BE49-F238E27FC236}">
                <a16:creationId xmlns:a16="http://schemas.microsoft.com/office/drawing/2014/main" id="{E4D8EC47-58FE-4B83-B849-7D8BF4058C20}"/>
              </a:ext>
            </a:extLst>
          </p:cNvPr>
          <p:cNvSpPr txBox="1"/>
          <p:nvPr/>
        </p:nvSpPr>
        <p:spPr>
          <a:xfrm>
            <a:off x="4211960" y="3771493"/>
            <a:ext cx="4679716" cy="600426"/>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Cet indicateur permet d'identifier si l'établissement est autorisé à prendre en charge des patients sans leur consentement. L'établissement est autorisé par le directeur général de l’ARS après avis du préfet. </a:t>
            </a:r>
            <a:endParaRPr lang="fr-FR" sz="1000">
              <a:solidFill>
                <a:schemeClr val="bg1"/>
              </a:solidFill>
            </a:endParaRPr>
          </a:p>
        </p:txBody>
      </p:sp>
      <p:cxnSp>
        <p:nvCxnSpPr>
          <p:cNvPr id="72" name="Connecteur droit avec flèche 71">
            <a:extLst>
              <a:ext uri="{FF2B5EF4-FFF2-40B4-BE49-F238E27FC236}">
                <a16:creationId xmlns:a16="http://schemas.microsoft.com/office/drawing/2014/main" id="{6A328574-F3FE-4041-A7E2-A6C9C481703D}"/>
              </a:ext>
            </a:extLst>
          </p:cNvPr>
          <p:cNvCxnSpPr>
            <a:cxnSpLocks/>
            <a:stCxn id="60" idx="3"/>
            <a:endCxn id="70" idx="1"/>
          </p:cNvCxnSpPr>
          <p:nvPr/>
        </p:nvCxnSpPr>
        <p:spPr>
          <a:xfrm>
            <a:off x="2303639" y="3848845"/>
            <a:ext cx="900209" cy="102819"/>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pic>
        <p:nvPicPr>
          <p:cNvPr id="65" name="Graphique 64" descr="Bulle de discussion avec un remplissage uni">
            <a:hlinkClick r:id="rId5"/>
            <a:extLst>
              <a:ext uri="{FF2B5EF4-FFF2-40B4-BE49-F238E27FC236}">
                <a16:creationId xmlns:a16="http://schemas.microsoft.com/office/drawing/2014/main" id="{6B38A8B7-0CAC-4FB5-A112-531DAC1C76F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78436" y="2685111"/>
            <a:ext cx="359240" cy="359240"/>
          </a:xfrm>
          <a:prstGeom prst="rect">
            <a:avLst/>
          </a:prstGeom>
        </p:spPr>
      </p:pic>
      <p:pic>
        <p:nvPicPr>
          <p:cNvPr id="66" name="Graphique 65" descr="Bulle de discussion avec un remplissage uni">
            <a:hlinkClick r:id="rId8"/>
            <a:extLst>
              <a:ext uri="{FF2B5EF4-FFF2-40B4-BE49-F238E27FC236}">
                <a16:creationId xmlns:a16="http://schemas.microsoft.com/office/drawing/2014/main" id="{4BBA7A46-A7DE-4F98-824B-FCB37ECD3FF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85694" y="1925751"/>
            <a:ext cx="359240" cy="359240"/>
          </a:xfrm>
          <a:prstGeom prst="rect">
            <a:avLst/>
          </a:prstGeom>
        </p:spPr>
      </p:pic>
      <p:sp>
        <p:nvSpPr>
          <p:cNvPr id="73" name="Rectangle : coins arrondis 72">
            <a:extLst>
              <a:ext uri="{FF2B5EF4-FFF2-40B4-BE49-F238E27FC236}">
                <a16:creationId xmlns:a16="http://schemas.microsoft.com/office/drawing/2014/main" id="{26543E24-003D-4ED6-869E-F8C1AEAE45CC}"/>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sp>
        <p:nvSpPr>
          <p:cNvPr id="74" name="TextBox 73">
            <a:extLst>
              <a:ext uri="{FF2B5EF4-FFF2-40B4-BE49-F238E27FC236}">
                <a16:creationId xmlns:a16="http://schemas.microsoft.com/office/drawing/2014/main" id="{F6C55517-85F7-4C31-8EB0-0ED108FAC9E0}"/>
              </a:ext>
            </a:extLst>
          </p:cNvPr>
          <p:cNvSpPr txBox="1"/>
          <p:nvPr/>
        </p:nvSpPr>
        <p:spPr>
          <a:xfrm>
            <a:off x="3132499" y="4342663"/>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75" name="Graphique 33" descr="Bulle de discussion avec un remplissage uni">
            <a:extLst>
              <a:ext uri="{FF2B5EF4-FFF2-40B4-BE49-F238E27FC236}">
                <a16:creationId xmlns:a16="http://schemas.microsoft.com/office/drawing/2014/main" id="{B89DA127-328F-4AE6-A3E9-8946D476C32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4696" y="4669475"/>
            <a:ext cx="359240" cy="359240"/>
          </a:xfrm>
          <a:prstGeom prst="rect">
            <a:avLst/>
          </a:prstGeom>
        </p:spPr>
      </p:pic>
      <p:sp>
        <p:nvSpPr>
          <p:cNvPr id="76" name="ZoneTexte 37">
            <a:extLst>
              <a:ext uri="{FF2B5EF4-FFF2-40B4-BE49-F238E27FC236}">
                <a16:creationId xmlns:a16="http://schemas.microsoft.com/office/drawing/2014/main" id="{0D0030FE-E555-4C81-B426-A1125FE27B39}"/>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77" name="Graphique 20" descr="Flèche : pivoter à droite avec un remplissage uni">
            <a:hlinkClick r:id="rId9" action="ppaction://hlinksldjump"/>
            <a:extLst>
              <a:ext uri="{FF2B5EF4-FFF2-40B4-BE49-F238E27FC236}">
                <a16:creationId xmlns:a16="http://schemas.microsoft.com/office/drawing/2014/main" id="{CD500034-9885-4371-903D-776C306B779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5400000">
            <a:off x="150185" y="4604439"/>
            <a:ext cx="489313" cy="489313"/>
          </a:xfrm>
          <a:prstGeom prst="rect">
            <a:avLst/>
          </a:prstGeom>
        </p:spPr>
      </p:pic>
      <p:sp>
        <p:nvSpPr>
          <p:cNvPr id="53" name="ZoneTexte 21">
            <a:hlinkClick r:id="rId9" action="ppaction://hlinksldjump"/>
            <a:extLst>
              <a:ext uri="{FF2B5EF4-FFF2-40B4-BE49-F238E27FC236}">
                <a16:creationId xmlns:a16="http://schemas.microsoft.com/office/drawing/2014/main" id="{3B75C315-C16D-4AF5-A1C1-473DDA021731}"/>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593818033"/>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childTnLst>
              </p:cTn>
              <p:nextCondLst>
                <p:cond evt="onClick" delay="0">
                  <p:tgtEl>
                    <p:spTgt spid="46"/>
                  </p:tgtEl>
                </p:cond>
              </p:nextCondLst>
            </p:seq>
            <p:seq concurrent="1" nextAc="seek">
              <p:cTn id="14" restart="whenNotActive" fill="hold" evtFilter="cancelBubble" nodeType="interactiveSeq">
                <p:stCondLst>
                  <p:cond evt="onClick" delay="0">
                    <p:tgtEl>
                      <p:spTgt spid="28"/>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childTnLst>
                          </p:cTn>
                        </p:par>
                      </p:childTnLst>
                    </p:cTn>
                  </p:par>
                </p:childTnLst>
              </p:cTn>
              <p:nextCondLst>
                <p:cond evt="onClick" delay="0">
                  <p:tgtEl>
                    <p:spTgt spid="28"/>
                  </p:tgtEl>
                </p:cond>
              </p:nextCondLst>
            </p:seq>
            <p:seq concurrent="1" nextAc="seek">
              <p:cTn id="26" restart="whenNotActive" fill="hold" evtFilter="cancelBubble" nodeType="interactiveSeq">
                <p:stCondLst>
                  <p:cond evt="onClick" delay="0">
                    <p:tgtEl>
                      <p:spTgt spid="27"/>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fade">
                                      <p:cBhvr>
                                        <p:cTn id="34" dur="500"/>
                                        <p:tgtEl>
                                          <p:spTgt spid="5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par>
                                <p:cTn id="38" presetID="10" presetClass="entr" presetSubtype="0" fill="hold" nodeType="withEffect">
                                  <p:stCondLst>
                                    <p:cond delay="0"/>
                                  </p:stCondLst>
                                  <p:childTnLst>
                                    <p:set>
                                      <p:cBhvr>
                                        <p:cTn id="39" dur="1" fill="hold">
                                          <p:stCondLst>
                                            <p:cond delay="0"/>
                                          </p:stCondLst>
                                        </p:cTn>
                                        <p:tgtEl>
                                          <p:spTgt spid="66"/>
                                        </p:tgtEl>
                                        <p:attrNameLst>
                                          <p:attrName>style.visibility</p:attrName>
                                        </p:attrNameLst>
                                      </p:cBhvr>
                                      <p:to>
                                        <p:strVal val="visible"/>
                                      </p:to>
                                    </p:set>
                                    <p:animEffect transition="in" filter="fade">
                                      <p:cBhvr>
                                        <p:cTn id="40" dur="500"/>
                                        <p:tgtEl>
                                          <p:spTgt spid="66"/>
                                        </p:tgtEl>
                                      </p:cBhvr>
                                    </p:animEffect>
                                  </p:childTnLst>
                                </p:cTn>
                              </p:par>
                            </p:childTnLst>
                          </p:cTn>
                        </p:par>
                      </p:childTnLst>
                    </p:cTn>
                  </p:par>
                </p:childTnLst>
              </p:cTn>
              <p:nextCondLst>
                <p:cond evt="onClick" delay="0">
                  <p:tgtEl>
                    <p:spTgt spid="27"/>
                  </p:tgtEl>
                </p:cond>
              </p:nextCondLst>
            </p:seq>
            <p:seq concurrent="1" nextAc="seek">
              <p:cTn id="41" restart="whenNotActive" fill="hold" evtFilter="cancelBubble" nodeType="interactiveSeq">
                <p:stCondLst>
                  <p:cond evt="onClick" delay="0">
                    <p:tgtEl>
                      <p:spTgt spid="49"/>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fade">
                                      <p:cBhvr>
                                        <p:cTn id="46" dur="500"/>
                                        <p:tgtEl>
                                          <p:spTgt spid="5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fade">
                                      <p:cBhvr>
                                        <p:cTn id="49" dur="500"/>
                                        <p:tgtEl>
                                          <p:spTgt spid="5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500"/>
                                        <p:tgtEl>
                                          <p:spTgt spid="56"/>
                                        </p:tgtEl>
                                      </p:cBhvr>
                                    </p:animEffect>
                                  </p:childTnLst>
                                </p:cTn>
                              </p:par>
                              <p:par>
                                <p:cTn id="53" presetID="10" presetClass="entr" presetSubtype="0" fill="hold" nodeType="with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500"/>
                                        <p:tgtEl>
                                          <p:spTgt spid="65"/>
                                        </p:tgtEl>
                                      </p:cBhvr>
                                    </p:animEffect>
                                  </p:childTnLst>
                                </p:cTn>
                              </p:par>
                            </p:childTnLst>
                          </p:cTn>
                        </p:par>
                      </p:childTnLst>
                    </p:cTn>
                  </p:par>
                </p:childTnLst>
              </p:cTn>
              <p:nextCondLst>
                <p:cond evt="onClick" delay="0">
                  <p:tgtEl>
                    <p:spTgt spid="49"/>
                  </p:tgtEl>
                </p:cond>
              </p:nextCondLst>
            </p:seq>
            <p:seq concurrent="1" nextAc="seek">
              <p:cTn id="56" restart="whenNotActive" fill="hold" evtFilter="cancelBubble" nodeType="interactiveSeq">
                <p:stCondLst>
                  <p:cond evt="onClick" delay="0">
                    <p:tgtEl>
                      <p:spTgt spid="33"/>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fade">
                                      <p:cBhvr>
                                        <p:cTn id="61" dur="500"/>
                                        <p:tgtEl>
                                          <p:spTgt spid="6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500"/>
                                        <p:tgtEl>
                                          <p:spTgt spid="6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68"/>
                                        </p:tgtEl>
                                        <p:attrNameLst>
                                          <p:attrName>style.visibility</p:attrName>
                                        </p:attrNameLst>
                                      </p:cBhvr>
                                      <p:to>
                                        <p:strVal val="visible"/>
                                      </p:to>
                                    </p:set>
                                    <p:animEffect transition="in" filter="fade">
                                      <p:cBhvr>
                                        <p:cTn id="67" dur="500"/>
                                        <p:tgtEl>
                                          <p:spTgt spid="68"/>
                                        </p:tgtEl>
                                      </p:cBhvr>
                                    </p:animEffect>
                                  </p:childTnLst>
                                </p:cTn>
                              </p:par>
                            </p:childTnLst>
                          </p:cTn>
                        </p:par>
                      </p:childTnLst>
                    </p:cTn>
                  </p:par>
                </p:childTnLst>
              </p:cTn>
              <p:nextCondLst>
                <p:cond evt="onClick" delay="0">
                  <p:tgtEl>
                    <p:spTgt spid="33"/>
                  </p:tgtEl>
                </p:cond>
              </p:nextCondLst>
            </p:seq>
            <p:seq concurrent="1" nextAc="seek">
              <p:cTn id="68" restart="whenNotActive" fill="hold" evtFilter="cancelBubble" nodeType="interactiveSeq">
                <p:stCondLst>
                  <p:cond evt="onClick" delay="0">
                    <p:tgtEl>
                      <p:spTgt spid="60"/>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2"/>
                                        </p:tgtEl>
                                        <p:attrNameLst>
                                          <p:attrName>style.visibility</p:attrName>
                                        </p:attrNameLst>
                                      </p:cBhvr>
                                      <p:to>
                                        <p:strVal val="visible"/>
                                      </p:to>
                                    </p:set>
                                    <p:animEffect transition="in" filter="fade">
                                      <p:cBhvr>
                                        <p:cTn id="73" dur="500"/>
                                        <p:tgtEl>
                                          <p:spTgt spid="72"/>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70"/>
                                        </p:tgtEl>
                                        <p:attrNameLst>
                                          <p:attrName>style.visibility</p:attrName>
                                        </p:attrNameLst>
                                      </p:cBhvr>
                                      <p:to>
                                        <p:strVal val="visible"/>
                                      </p:to>
                                    </p:set>
                                    <p:animEffect transition="in" filter="fade">
                                      <p:cBhvr>
                                        <p:cTn id="76" dur="500"/>
                                        <p:tgtEl>
                                          <p:spTgt spid="7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animEffect transition="in" filter="fade">
                                      <p:cBhvr>
                                        <p:cTn id="79" dur="500"/>
                                        <p:tgtEl>
                                          <p:spTgt spid="71"/>
                                        </p:tgtEl>
                                      </p:cBhvr>
                                    </p:animEffect>
                                  </p:childTnLst>
                                </p:cTn>
                              </p:par>
                            </p:childTnLst>
                          </p:cTn>
                        </p:par>
                      </p:childTnLst>
                    </p:cTn>
                  </p:par>
                </p:childTnLst>
              </p:cTn>
              <p:nextCondLst>
                <p:cond evt="onClick" delay="0">
                  <p:tgtEl>
                    <p:spTgt spid="60"/>
                  </p:tgtEl>
                </p:cond>
              </p:nextCondLst>
            </p:seq>
          </p:childTnLst>
        </p:cTn>
      </p:par>
    </p:tnLst>
    <p:bldLst>
      <p:bldP spid="31" grpId="0" animBg="1"/>
      <p:bldP spid="32" grpId="0" animBg="1"/>
      <p:bldP spid="36" grpId="0" animBg="1"/>
      <p:bldP spid="37" grpId="0" animBg="1"/>
      <p:bldP spid="50" grpId="0" animBg="1"/>
      <p:bldP spid="51" grpId="0" animBg="1"/>
      <p:bldP spid="55" grpId="0" animBg="1"/>
      <p:bldP spid="56" grpId="0" animBg="1"/>
      <p:bldP spid="67" grpId="0" animBg="1"/>
      <p:bldP spid="68" grpId="0" animBg="1"/>
      <p:bldP spid="70" grpId="0" animBg="1"/>
      <p:bldP spid="7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l’EG</a:t>
            </a:r>
            <a:r>
              <a:rPr lang="es-ES"/>
              <a:t> (5/5)</a:t>
            </a:r>
            <a:endParaRPr lang="fr-FR"/>
          </a:p>
        </p:txBody>
      </p:sp>
      <p:sp>
        <p:nvSpPr>
          <p:cNvPr id="25" name="ZoneTexte 24">
            <a:extLst>
              <a:ext uri="{FF2B5EF4-FFF2-40B4-BE49-F238E27FC236}">
                <a16:creationId xmlns:a16="http://schemas.microsoft.com/office/drawing/2014/main" id="{77F4F533-2071-4DEF-B31F-46D6C2760D12}"/>
              </a:ext>
            </a:extLst>
          </p:cNvPr>
          <p:cNvSpPr txBox="1"/>
          <p:nvPr/>
        </p:nvSpPr>
        <p:spPr>
          <a:xfrm>
            <a:off x="179512" y="1023909"/>
            <a:ext cx="2232248" cy="356406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7" name="Rectangle 26">
            <a:extLst>
              <a:ext uri="{FF2B5EF4-FFF2-40B4-BE49-F238E27FC236}">
                <a16:creationId xmlns:a16="http://schemas.microsoft.com/office/drawing/2014/main" id="{E7705FE3-2B28-4AF6-A7B1-7D2D624D92CF}"/>
              </a:ext>
            </a:extLst>
          </p:cNvPr>
          <p:cNvSpPr/>
          <p:nvPr/>
        </p:nvSpPr>
        <p:spPr>
          <a:xfrm>
            <a:off x="271133" y="3336775"/>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Accessibilité lieu</a:t>
            </a:r>
          </a:p>
        </p:txBody>
      </p:sp>
      <p:sp>
        <p:nvSpPr>
          <p:cNvPr id="28" name="Rectangle 27">
            <a:extLst>
              <a:ext uri="{FF2B5EF4-FFF2-40B4-BE49-F238E27FC236}">
                <a16:creationId xmlns:a16="http://schemas.microsoft.com/office/drawing/2014/main" id="{209585A6-252A-476A-8EE2-520486555C82}"/>
              </a:ext>
            </a:extLst>
          </p:cNvPr>
          <p:cNvSpPr/>
          <p:nvPr/>
        </p:nvSpPr>
        <p:spPr>
          <a:xfrm>
            <a:off x="262683" y="3180026"/>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Places AS permanent  </a:t>
            </a:r>
          </a:p>
        </p:txBody>
      </p:sp>
      <p:sp>
        <p:nvSpPr>
          <p:cNvPr id="33" name="Rectangle 32">
            <a:extLst>
              <a:ext uri="{FF2B5EF4-FFF2-40B4-BE49-F238E27FC236}">
                <a16:creationId xmlns:a16="http://schemas.microsoft.com/office/drawing/2014/main" id="{662106D3-EF11-4561-93A1-925F00EEE45E}"/>
              </a:ext>
            </a:extLst>
          </p:cNvPr>
          <p:cNvSpPr/>
          <p:nvPr>
            <p:custDataLst>
              <p:tags r:id="rId1"/>
            </p:custDataLst>
          </p:nvPr>
        </p:nvSpPr>
        <p:spPr>
          <a:xfrm>
            <a:off x="271133" y="3640628"/>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solidFill>
                  <a:schemeClr val="bg1"/>
                </a:solidFill>
              </a:rPr>
              <a:t>Zone poser</a:t>
            </a:r>
          </a:p>
        </p:txBody>
      </p:sp>
      <p:sp>
        <p:nvSpPr>
          <p:cNvPr id="34" name="ZoneTexte 33">
            <a:extLst>
              <a:ext uri="{FF2B5EF4-FFF2-40B4-BE49-F238E27FC236}">
                <a16:creationId xmlns:a16="http://schemas.microsoft.com/office/drawing/2014/main" id="{CF81EB26-63CF-4E48-9730-9D6021DA43AF}"/>
              </a:ext>
            </a:extLst>
          </p:cNvPr>
          <p:cNvSpPr txBox="1"/>
          <p:nvPr/>
        </p:nvSpPr>
        <p:spPr>
          <a:xfrm>
            <a:off x="271133" y="167620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Dénomination EG </a:t>
            </a:r>
          </a:p>
        </p:txBody>
      </p:sp>
      <p:sp>
        <p:nvSpPr>
          <p:cNvPr id="38" name="ZoneTexte 37">
            <a:extLst>
              <a:ext uri="{FF2B5EF4-FFF2-40B4-BE49-F238E27FC236}">
                <a16:creationId xmlns:a16="http://schemas.microsoft.com/office/drawing/2014/main" id="{7B845762-00D7-42E1-99DF-F78F16F16CE5}"/>
              </a:ext>
            </a:extLst>
          </p:cNvPr>
          <p:cNvSpPr txBox="1"/>
          <p:nvPr/>
        </p:nvSpPr>
        <p:spPr>
          <a:xfrm>
            <a:off x="262683" y="2577225"/>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Aide financière</a:t>
            </a:r>
          </a:p>
        </p:txBody>
      </p:sp>
      <p:sp>
        <p:nvSpPr>
          <p:cNvPr id="39" name="ZoneTexte 38">
            <a:extLst>
              <a:ext uri="{FF2B5EF4-FFF2-40B4-BE49-F238E27FC236}">
                <a16:creationId xmlns:a16="http://schemas.microsoft.com/office/drawing/2014/main" id="{2344C786-C6E0-4742-88D8-B45C9526C21E}"/>
              </a:ext>
            </a:extLst>
          </p:cNvPr>
          <p:cNvSpPr txBox="1"/>
          <p:nvPr/>
        </p:nvSpPr>
        <p:spPr>
          <a:xfrm>
            <a:off x="262683" y="2873211"/>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Hébergement Famille</a:t>
            </a:r>
          </a:p>
        </p:txBody>
      </p:sp>
      <p:sp>
        <p:nvSpPr>
          <p:cNvPr id="40" name="ZoneTexte 39">
            <a:extLst>
              <a:ext uri="{FF2B5EF4-FFF2-40B4-BE49-F238E27FC236}">
                <a16:creationId xmlns:a16="http://schemas.microsoft.com/office/drawing/2014/main" id="{CD769F2B-FB3F-4971-B58B-AB517B3F97C2}"/>
              </a:ext>
            </a:extLst>
          </p:cNvPr>
          <p:cNvSpPr txBox="1"/>
          <p:nvPr/>
        </p:nvSpPr>
        <p:spPr>
          <a:xfrm>
            <a:off x="262683" y="213147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Catégorie EG </a:t>
            </a:r>
          </a:p>
        </p:txBody>
      </p:sp>
      <p:sp>
        <p:nvSpPr>
          <p:cNvPr id="41" name="ZoneTexte 40">
            <a:extLst>
              <a:ext uri="{FF2B5EF4-FFF2-40B4-BE49-F238E27FC236}">
                <a16:creationId xmlns:a16="http://schemas.microsoft.com/office/drawing/2014/main" id="{E68E9BB0-63CD-4595-A032-9CB79F55BE58}"/>
              </a:ext>
            </a:extLst>
          </p:cNvPr>
          <p:cNvSpPr txBox="1"/>
          <p:nvPr/>
        </p:nvSpPr>
        <p:spPr>
          <a:xfrm>
            <a:off x="271133" y="1065262"/>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IdNat_Struct </a:t>
            </a:r>
          </a:p>
        </p:txBody>
      </p:sp>
      <p:sp>
        <p:nvSpPr>
          <p:cNvPr id="42" name="ZoneTexte 41">
            <a:extLst>
              <a:ext uri="{FF2B5EF4-FFF2-40B4-BE49-F238E27FC236}">
                <a16:creationId xmlns:a16="http://schemas.microsoft.com/office/drawing/2014/main" id="{9DA49438-A6C8-4BF7-9580-9E19D08477AE}"/>
              </a:ext>
            </a:extLst>
          </p:cNvPr>
          <p:cNvSpPr txBox="1"/>
          <p:nvPr/>
        </p:nvSpPr>
        <p:spPr>
          <a:xfrm>
            <a:off x="271133" y="1220204"/>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N°FINESS</a:t>
            </a:r>
          </a:p>
        </p:txBody>
      </p:sp>
      <p:sp>
        <p:nvSpPr>
          <p:cNvPr id="43" name="ZoneTexte 42">
            <a:extLst>
              <a:ext uri="{FF2B5EF4-FFF2-40B4-BE49-F238E27FC236}">
                <a16:creationId xmlns:a16="http://schemas.microsoft.com/office/drawing/2014/main" id="{2F0E3B0F-ABC2-4A54-9BFB-9F816B46BFEF}"/>
              </a:ext>
            </a:extLst>
          </p:cNvPr>
          <p:cNvSpPr txBox="1"/>
          <p:nvPr/>
        </p:nvSpPr>
        <p:spPr>
          <a:xfrm>
            <a:off x="271133" y="137056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N°SIRET</a:t>
            </a:r>
          </a:p>
        </p:txBody>
      </p:sp>
      <p:sp>
        <p:nvSpPr>
          <p:cNvPr id="44" name="ZoneTexte 43">
            <a:extLst>
              <a:ext uri="{FF2B5EF4-FFF2-40B4-BE49-F238E27FC236}">
                <a16:creationId xmlns:a16="http://schemas.microsoft.com/office/drawing/2014/main" id="{40257524-D3B2-4256-B97F-837B037BF006}"/>
              </a:ext>
            </a:extLst>
          </p:cNvPr>
          <p:cNvSpPr txBox="1"/>
          <p:nvPr/>
        </p:nvSpPr>
        <p:spPr>
          <a:xfrm>
            <a:off x="262683" y="228005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solidFill>
                  <a:schemeClr val="bg1"/>
                </a:solidFill>
              </a:rPr>
              <a:t>Lieu EG </a:t>
            </a:r>
          </a:p>
        </p:txBody>
      </p:sp>
      <p:sp>
        <p:nvSpPr>
          <p:cNvPr id="45" name="ZoneTexte 44">
            <a:extLst>
              <a:ext uri="{FF2B5EF4-FFF2-40B4-BE49-F238E27FC236}">
                <a16:creationId xmlns:a16="http://schemas.microsoft.com/office/drawing/2014/main" id="{2FDB8B64-AB9F-4271-8A61-6370E228C7EC}"/>
              </a:ext>
            </a:extLst>
          </p:cNvPr>
          <p:cNvSpPr txBox="1"/>
          <p:nvPr/>
        </p:nvSpPr>
        <p:spPr>
          <a:xfrm>
            <a:off x="262683" y="242864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Contact</a:t>
            </a:r>
          </a:p>
        </p:txBody>
      </p:sp>
      <p:sp>
        <p:nvSpPr>
          <p:cNvPr id="46" name="Rectangle 45">
            <a:extLst>
              <a:ext uri="{FF2B5EF4-FFF2-40B4-BE49-F238E27FC236}">
                <a16:creationId xmlns:a16="http://schemas.microsoft.com/office/drawing/2014/main" id="{0AA72341-921F-4E09-BAAF-8B688E0E75A8}"/>
              </a:ext>
            </a:extLst>
          </p:cNvPr>
          <p:cNvSpPr/>
          <p:nvPr/>
        </p:nvSpPr>
        <p:spPr>
          <a:xfrm>
            <a:off x="262683" y="3026619"/>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Places AS temporaire </a:t>
            </a:r>
          </a:p>
        </p:txBody>
      </p:sp>
      <p:sp>
        <p:nvSpPr>
          <p:cNvPr id="47" name="ZoneTexte 46">
            <a:extLst>
              <a:ext uri="{FF2B5EF4-FFF2-40B4-BE49-F238E27FC236}">
                <a16:creationId xmlns:a16="http://schemas.microsoft.com/office/drawing/2014/main" id="{D59BE0D2-883D-49AF-B07D-21107EC4D3EA}"/>
              </a:ext>
            </a:extLst>
          </p:cNvPr>
          <p:cNvSpPr txBox="1"/>
          <p:nvPr/>
        </p:nvSpPr>
        <p:spPr>
          <a:xfrm>
            <a:off x="271133" y="4085591"/>
            <a:ext cx="2032506" cy="119791"/>
          </a:xfrm>
          <a:prstGeom prst="rect">
            <a:avLst/>
          </a:prstGeom>
          <a:solidFill>
            <a:schemeClr val="tx2"/>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Ouverture </a:t>
            </a:r>
          </a:p>
        </p:txBody>
      </p:sp>
      <p:sp>
        <p:nvSpPr>
          <p:cNvPr id="48" name="ZoneTexte 47">
            <a:extLst>
              <a:ext uri="{FF2B5EF4-FFF2-40B4-BE49-F238E27FC236}">
                <a16:creationId xmlns:a16="http://schemas.microsoft.com/office/drawing/2014/main" id="{69CF8886-CDCE-4595-9FEB-2F80D0BDA270}"/>
              </a:ext>
            </a:extLst>
          </p:cNvPr>
          <p:cNvSpPr txBox="1"/>
          <p:nvPr/>
        </p:nvSpPr>
        <p:spPr>
          <a:xfrm>
            <a:off x="271133" y="4233913"/>
            <a:ext cx="2032506" cy="119791"/>
          </a:xfrm>
          <a:prstGeom prst="rect">
            <a:avLst/>
          </a:prstGeom>
          <a:solidFill>
            <a:schemeClr val="tx2"/>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Date Fermeture</a:t>
            </a:r>
          </a:p>
        </p:txBody>
      </p:sp>
      <p:sp>
        <p:nvSpPr>
          <p:cNvPr id="49" name="ZoneTexte 48">
            <a:extLst>
              <a:ext uri="{FF2B5EF4-FFF2-40B4-BE49-F238E27FC236}">
                <a16:creationId xmlns:a16="http://schemas.microsoft.com/office/drawing/2014/main" id="{4DA6C4AC-042C-471E-B811-AF0531B85D26}"/>
              </a:ext>
            </a:extLst>
          </p:cNvPr>
          <p:cNvSpPr txBox="1"/>
          <p:nvPr/>
        </p:nvSpPr>
        <p:spPr>
          <a:xfrm>
            <a:off x="271133" y="349018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Participation SPH</a:t>
            </a:r>
          </a:p>
        </p:txBody>
      </p:sp>
      <p:sp>
        <p:nvSpPr>
          <p:cNvPr id="52" name="Rectangle 51">
            <a:extLst>
              <a:ext uri="{FF2B5EF4-FFF2-40B4-BE49-F238E27FC236}">
                <a16:creationId xmlns:a16="http://schemas.microsoft.com/office/drawing/2014/main" id="{190AC503-3E3E-4874-A265-A073C0B58603}"/>
              </a:ext>
            </a:extLst>
          </p:cNvPr>
          <p:cNvSpPr/>
          <p:nvPr>
            <p:custDataLst>
              <p:tags r:id="rId2"/>
            </p:custDataLst>
          </p:nvPr>
        </p:nvSpPr>
        <p:spPr>
          <a:xfrm>
            <a:off x="262683" y="1976348"/>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Nom Opérationnel</a:t>
            </a:r>
          </a:p>
        </p:txBody>
      </p:sp>
      <p:sp>
        <p:nvSpPr>
          <p:cNvPr id="53" name="ZoneTexte 52">
            <a:extLst>
              <a:ext uri="{FF2B5EF4-FFF2-40B4-BE49-F238E27FC236}">
                <a16:creationId xmlns:a16="http://schemas.microsoft.com/office/drawing/2014/main" id="{74575EDC-F7CC-454F-B418-00B122D9DDB5}"/>
              </a:ext>
            </a:extLst>
          </p:cNvPr>
          <p:cNvSpPr txBox="1"/>
          <p:nvPr/>
        </p:nvSpPr>
        <p:spPr>
          <a:xfrm>
            <a:off x="271133" y="4383933"/>
            <a:ext cx="2032506" cy="119791"/>
          </a:xfrm>
          <a:prstGeom prst="rect">
            <a:avLst/>
          </a:prstGeom>
          <a:solidFill>
            <a:schemeClr val="tx2"/>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Type </a:t>
            </a:r>
            <a:r>
              <a:rPr lang="fr-FR" sz="675" kern="0" err="1">
                <a:solidFill>
                  <a:schemeClr val="bg1"/>
                </a:solidFill>
              </a:rPr>
              <a:t>Fermeture</a:t>
            </a:r>
            <a:r>
              <a:rPr lang="fr-FR" sz="675" kern="0">
                <a:solidFill>
                  <a:schemeClr val="bg1"/>
                </a:solidFill>
              </a:rPr>
              <a:t> </a:t>
            </a:r>
          </a:p>
        </p:txBody>
      </p:sp>
      <p:sp>
        <p:nvSpPr>
          <p:cNvPr id="57" name="Rectangle 56">
            <a:extLst>
              <a:ext uri="{FF2B5EF4-FFF2-40B4-BE49-F238E27FC236}">
                <a16:creationId xmlns:a16="http://schemas.microsoft.com/office/drawing/2014/main" id="{0CD70AC4-806C-4A64-9416-CF2E32099CF1}"/>
              </a:ext>
            </a:extLst>
          </p:cNvPr>
          <p:cNvSpPr/>
          <p:nvPr>
            <p:custDataLst>
              <p:tags r:id="rId3"/>
            </p:custDataLst>
          </p:nvPr>
        </p:nvSpPr>
        <p:spPr>
          <a:xfrm>
            <a:off x="262683" y="272609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Territoire Santé</a:t>
            </a:r>
          </a:p>
        </p:txBody>
      </p:sp>
      <p:sp>
        <p:nvSpPr>
          <p:cNvPr id="58" name="Rectangle 57">
            <a:extLst>
              <a:ext uri="{FF2B5EF4-FFF2-40B4-BE49-F238E27FC236}">
                <a16:creationId xmlns:a16="http://schemas.microsoft.com/office/drawing/2014/main" id="{7CF0F825-8F66-4914-850C-DE53B756C3FF}"/>
              </a:ext>
            </a:extLst>
          </p:cNvPr>
          <p:cNvSpPr/>
          <p:nvPr/>
        </p:nvSpPr>
        <p:spPr>
          <a:xfrm>
            <a:off x="271133" y="3937269"/>
            <a:ext cx="2032506" cy="119791"/>
          </a:xfrm>
          <a:prstGeom prst="rect">
            <a:avLst/>
          </a:prstGeom>
          <a:solidFill>
            <a:srgbClr val="F4B942"/>
          </a:solidFill>
          <a:ln>
            <a:noFill/>
          </a:ln>
        </p:spPr>
        <p:txBody>
          <a:bodyPr wrap="square" lIns="27000" tIns="135000" rIns="27000" bIns="135000" rtlCol="0" anchor="ctr" anchorCtr="0">
            <a:noAutofit/>
          </a:bodyPr>
          <a:lstStyle/>
          <a:p>
            <a:pPr algn="ctr" fontAlgn="base">
              <a:spcBef>
                <a:spcPct val="0"/>
              </a:spcBef>
              <a:spcAft>
                <a:spcPct val="0"/>
              </a:spcAft>
            </a:pPr>
            <a:r>
              <a:rPr lang="fr-FR" sz="675" kern="0"/>
              <a:t>Niveau recours ORSAN</a:t>
            </a:r>
          </a:p>
        </p:txBody>
      </p:sp>
      <p:sp>
        <p:nvSpPr>
          <p:cNvPr id="60" name="Rectangle 59">
            <a:extLst>
              <a:ext uri="{FF2B5EF4-FFF2-40B4-BE49-F238E27FC236}">
                <a16:creationId xmlns:a16="http://schemas.microsoft.com/office/drawing/2014/main" id="{8DBFCDF5-3EF0-4A5A-86E5-DE43833CAC66}"/>
              </a:ext>
            </a:extLst>
          </p:cNvPr>
          <p:cNvSpPr/>
          <p:nvPr/>
        </p:nvSpPr>
        <p:spPr>
          <a:xfrm>
            <a:off x="271133" y="3788949"/>
            <a:ext cx="2032506" cy="119791"/>
          </a:xfrm>
          <a:prstGeom prst="rect">
            <a:avLst/>
          </a:prstGeom>
          <a:solidFill>
            <a:schemeClr val="bg1">
              <a:lumMod val="65000"/>
            </a:schemeClr>
          </a:solidFill>
          <a:ln>
            <a:noFill/>
          </a:ln>
        </p:spPr>
        <p:txBody>
          <a:bodyPr wrap="square" lIns="13500" tIns="135000" rIns="13500" bIns="135000" rtlCol="0" anchor="ctr" anchorCtr="0">
            <a:noAutofit/>
          </a:bodyPr>
          <a:lstStyle/>
          <a:p>
            <a:pPr algn="ctr" defTabSz="685800">
              <a:defRPr/>
            </a:pPr>
            <a:r>
              <a:rPr lang="fr-FR" sz="675" kern="0">
                <a:solidFill>
                  <a:schemeClr val="bg1"/>
                </a:solidFill>
              </a:rPr>
              <a:t>Habilitation Soins sans consentement </a:t>
            </a:r>
          </a:p>
        </p:txBody>
      </p:sp>
      <p:sp>
        <p:nvSpPr>
          <p:cNvPr id="61" name="ZoneTexte 60">
            <a:extLst>
              <a:ext uri="{FF2B5EF4-FFF2-40B4-BE49-F238E27FC236}">
                <a16:creationId xmlns:a16="http://schemas.microsoft.com/office/drawing/2014/main" id="{94A5A9A0-8212-4925-B415-3C178EF6BFD2}"/>
              </a:ext>
            </a:extLst>
          </p:cNvPr>
          <p:cNvSpPr txBox="1"/>
          <p:nvPr/>
        </p:nvSpPr>
        <p:spPr>
          <a:xfrm>
            <a:off x="179512" y="843558"/>
            <a:ext cx="2232248" cy="1803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Entité Géographique</a:t>
            </a:r>
          </a:p>
        </p:txBody>
      </p:sp>
      <p:sp>
        <p:nvSpPr>
          <p:cNvPr id="62" name="ZoneTexte 61">
            <a:extLst>
              <a:ext uri="{FF2B5EF4-FFF2-40B4-BE49-F238E27FC236}">
                <a16:creationId xmlns:a16="http://schemas.microsoft.com/office/drawing/2014/main" id="{FEF74CBD-38C9-4800-90DF-97F0FB6560C0}"/>
              </a:ext>
            </a:extLst>
          </p:cNvPr>
          <p:cNvSpPr txBox="1"/>
          <p:nvPr/>
        </p:nvSpPr>
        <p:spPr>
          <a:xfrm>
            <a:off x="271133" y="1524853"/>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N°EG/RPPS/ADELIrang</a:t>
            </a:r>
          </a:p>
        </p:txBody>
      </p:sp>
      <p:sp>
        <p:nvSpPr>
          <p:cNvPr id="63" name="Rectangle 62">
            <a:extLst>
              <a:ext uri="{FF2B5EF4-FFF2-40B4-BE49-F238E27FC236}">
                <a16:creationId xmlns:a16="http://schemas.microsoft.com/office/drawing/2014/main" id="{C52B1D68-E300-4650-8ED5-D794B2842524}"/>
              </a:ext>
            </a:extLst>
          </p:cNvPr>
          <p:cNvSpPr/>
          <p:nvPr/>
        </p:nvSpPr>
        <p:spPr>
          <a:xfrm>
            <a:off x="271133" y="1823827"/>
            <a:ext cx="2032506" cy="119791"/>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Complément Dénomination EG</a:t>
            </a:r>
          </a:p>
        </p:txBody>
      </p:sp>
      <p:cxnSp>
        <p:nvCxnSpPr>
          <p:cNvPr id="59" name="Connecteur droit avec flèche 58">
            <a:extLst>
              <a:ext uri="{FF2B5EF4-FFF2-40B4-BE49-F238E27FC236}">
                <a16:creationId xmlns:a16="http://schemas.microsoft.com/office/drawing/2014/main" id="{17F17A4F-BF1B-439D-9E39-6E9A81BE1C26}"/>
              </a:ext>
            </a:extLst>
          </p:cNvPr>
          <p:cNvCxnSpPr>
            <a:cxnSpLocks/>
          </p:cNvCxnSpPr>
          <p:nvPr/>
        </p:nvCxnSpPr>
        <p:spPr>
          <a:xfrm flipV="1">
            <a:off x="2303639" y="2128140"/>
            <a:ext cx="900209" cy="2052195"/>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67" name="ZoneTexte 66">
            <a:extLst>
              <a:ext uri="{FF2B5EF4-FFF2-40B4-BE49-F238E27FC236}">
                <a16:creationId xmlns:a16="http://schemas.microsoft.com/office/drawing/2014/main" id="{64DEBD0A-5F54-44A1-8468-31AD631D6CB3}"/>
              </a:ext>
            </a:extLst>
          </p:cNvPr>
          <p:cNvSpPr txBox="1"/>
          <p:nvPr/>
        </p:nvSpPr>
        <p:spPr>
          <a:xfrm>
            <a:off x="3180475" y="99166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Niveau</a:t>
            </a:r>
            <a:r>
              <a:rPr lang="es-ES" sz="900" b="1"/>
              <a:t> </a:t>
            </a:r>
            <a:r>
              <a:rPr lang="es-ES" sz="900" b="1" err="1"/>
              <a:t>recours</a:t>
            </a:r>
            <a:r>
              <a:rPr lang="es-ES" sz="900" b="1"/>
              <a:t> ORSAN</a:t>
            </a:r>
          </a:p>
        </p:txBody>
      </p:sp>
      <p:sp>
        <p:nvSpPr>
          <p:cNvPr id="68" name="ZoneTexte 67">
            <a:extLst>
              <a:ext uri="{FF2B5EF4-FFF2-40B4-BE49-F238E27FC236}">
                <a16:creationId xmlns:a16="http://schemas.microsoft.com/office/drawing/2014/main" id="{C996AFF7-392E-4888-99E6-65990AF2864F}"/>
              </a:ext>
            </a:extLst>
          </p:cNvPr>
          <p:cNvSpPr txBox="1"/>
          <p:nvPr/>
        </p:nvSpPr>
        <p:spPr>
          <a:xfrm>
            <a:off x="4188587" y="991665"/>
            <a:ext cx="4679716" cy="53458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rPr>
              <a:t>Le niveau de recours ORSAN correspond à une hiérarchisation fonctionnelle de la mobilisation des établissements pour accueillir les patients après régulation par le SAMU</a:t>
            </a:r>
          </a:p>
        </p:txBody>
      </p:sp>
      <p:cxnSp>
        <p:nvCxnSpPr>
          <p:cNvPr id="69" name="Connecteur droit avec flèche 68">
            <a:extLst>
              <a:ext uri="{FF2B5EF4-FFF2-40B4-BE49-F238E27FC236}">
                <a16:creationId xmlns:a16="http://schemas.microsoft.com/office/drawing/2014/main" id="{C9B6F05F-722D-4C24-BA7C-73FC62A36659}"/>
              </a:ext>
            </a:extLst>
          </p:cNvPr>
          <p:cNvCxnSpPr>
            <a:cxnSpLocks/>
            <a:stCxn id="58" idx="3"/>
            <a:endCxn id="67" idx="1"/>
          </p:cNvCxnSpPr>
          <p:nvPr/>
        </p:nvCxnSpPr>
        <p:spPr>
          <a:xfrm flipV="1">
            <a:off x="2303639" y="1171835"/>
            <a:ext cx="876836" cy="2825330"/>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a:extLst>
              <a:ext uri="{FF2B5EF4-FFF2-40B4-BE49-F238E27FC236}">
                <a16:creationId xmlns:a16="http://schemas.microsoft.com/office/drawing/2014/main" id="{8DB4DE89-0DFF-4824-8DA8-F86807D5383E}"/>
              </a:ext>
            </a:extLst>
          </p:cNvPr>
          <p:cNvCxnSpPr>
            <a:cxnSpLocks/>
            <a:stCxn id="48" idx="3"/>
            <a:endCxn id="78" idx="1"/>
          </p:cNvCxnSpPr>
          <p:nvPr/>
        </p:nvCxnSpPr>
        <p:spPr>
          <a:xfrm flipV="1">
            <a:off x="2303639" y="2993303"/>
            <a:ext cx="900209" cy="130050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necteur droit avec flèche 74">
            <a:extLst>
              <a:ext uri="{FF2B5EF4-FFF2-40B4-BE49-F238E27FC236}">
                <a16:creationId xmlns:a16="http://schemas.microsoft.com/office/drawing/2014/main" id="{1A64F8BA-E7EC-4678-BA16-B197CA3FD772}"/>
              </a:ext>
            </a:extLst>
          </p:cNvPr>
          <p:cNvCxnSpPr>
            <a:cxnSpLocks/>
            <a:stCxn id="53" idx="3"/>
            <a:endCxn id="76" idx="1"/>
          </p:cNvCxnSpPr>
          <p:nvPr/>
        </p:nvCxnSpPr>
        <p:spPr>
          <a:xfrm flipV="1">
            <a:off x="2303639" y="3833079"/>
            <a:ext cx="900209" cy="61075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76" name="ZoneTexte 75">
            <a:extLst>
              <a:ext uri="{FF2B5EF4-FFF2-40B4-BE49-F238E27FC236}">
                <a16:creationId xmlns:a16="http://schemas.microsoft.com/office/drawing/2014/main" id="{B49CED40-4990-4EA8-8AE7-E2ED560C1D14}"/>
              </a:ext>
            </a:extLst>
          </p:cNvPr>
          <p:cNvSpPr txBox="1"/>
          <p:nvPr/>
        </p:nvSpPr>
        <p:spPr>
          <a:xfrm>
            <a:off x="3203848" y="3652907"/>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err="1">
                <a:solidFill>
                  <a:schemeClr val="bg1"/>
                </a:solidFill>
                <a:latin typeface="Arial"/>
                <a:ea typeface="Geneva"/>
                <a:cs typeface="Arial"/>
              </a:rPr>
              <a:t>Type</a:t>
            </a:r>
            <a:r>
              <a:rPr lang="es-ES" sz="1200" b="1">
                <a:solidFill>
                  <a:schemeClr val="bg1"/>
                </a:solidFill>
                <a:latin typeface="Arial"/>
                <a:ea typeface="Geneva"/>
                <a:cs typeface="Arial"/>
              </a:rPr>
              <a:t> </a:t>
            </a:r>
            <a:r>
              <a:rPr lang="es-ES" sz="1200" b="1" err="1">
                <a:solidFill>
                  <a:schemeClr val="bg1"/>
                </a:solidFill>
                <a:latin typeface="Arial"/>
                <a:ea typeface="Geneva"/>
                <a:cs typeface="Arial"/>
              </a:rPr>
              <a:t>Fermeture</a:t>
            </a:r>
            <a:endParaRPr lang="es-ES" sz="1200" b="1" err="1">
              <a:solidFill>
                <a:schemeClr val="bg1"/>
              </a:solidFill>
            </a:endParaRPr>
          </a:p>
        </p:txBody>
      </p:sp>
      <p:sp>
        <p:nvSpPr>
          <p:cNvPr id="77" name="ZoneTexte 76">
            <a:extLst>
              <a:ext uri="{FF2B5EF4-FFF2-40B4-BE49-F238E27FC236}">
                <a16:creationId xmlns:a16="http://schemas.microsoft.com/office/drawing/2014/main" id="{110DA1BC-0385-494A-8BBC-6BD9D23E9E36}"/>
              </a:ext>
            </a:extLst>
          </p:cNvPr>
          <p:cNvSpPr txBox="1"/>
          <p:nvPr/>
        </p:nvSpPr>
        <p:spPr>
          <a:xfrm>
            <a:off x="4211794" y="3652907"/>
            <a:ext cx="4679716" cy="711037"/>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Type de fermeture de l'entité géographique, au sens des règles de gestion du SI FINESS (par exemple: fermeture définitive, fermeture provisoire). </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a:t>
            </a:r>
            <a:endParaRPr lang="fr-FR" sz="1000" b="1">
              <a:solidFill>
                <a:srgbClr val="6F6F6F"/>
              </a:solidFill>
            </a:endParaRPr>
          </a:p>
        </p:txBody>
      </p:sp>
      <p:sp>
        <p:nvSpPr>
          <p:cNvPr id="78" name="ZoneTexte 77">
            <a:extLst>
              <a:ext uri="{FF2B5EF4-FFF2-40B4-BE49-F238E27FC236}">
                <a16:creationId xmlns:a16="http://schemas.microsoft.com/office/drawing/2014/main" id="{5FC18E37-74EA-48E7-9EFD-34B6AE20187B}"/>
              </a:ext>
            </a:extLst>
          </p:cNvPr>
          <p:cNvSpPr txBox="1"/>
          <p:nvPr/>
        </p:nvSpPr>
        <p:spPr>
          <a:xfrm>
            <a:off x="3203848" y="2813131"/>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a:solidFill>
                  <a:schemeClr val="bg1"/>
                </a:solidFill>
                <a:latin typeface="Arial"/>
                <a:ea typeface="Geneva"/>
                <a:cs typeface="Arial"/>
              </a:rPr>
              <a:t>Date </a:t>
            </a:r>
            <a:r>
              <a:rPr lang="es-ES" sz="1200" b="1" err="1">
                <a:solidFill>
                  <a:schemeClr val="bg1"/>
                </a:solidFill>
                <a:latin typeface="Arial"/>
                <a:ea typeface="Geneva"/>
                <a:cs typeface="Arial"/>
              </a:rPr>
              <a:t>Fermeture</a:t>
            </a:r>
            <a:endParaRPr lang="es-ES" sz="1200" b="1" err="1">
              <a:solidFill>
                <a:schemeClr val="bg1"/>
              </a:solidFill>
            </a:endParaRPr>
          </a:p>
        </p:txBody>
      </p:sp>
      <p:sp>
        <p:nvSpPr>
          <p:cNvPr id="79" name="ZoneTexte 78">
            <a:extLst>
              <a:ext uri="{FF2B5EF4-FFF2-40B4-BE49-F238E27FC236}">
                <a16:creationId xmlns:a16="http://schemas.microsoft.com/office/drawing/2014/main" id="{0027A3AA-BE49-442A-8DEB-6E41CCC02643}"/>
              </a:ext>
            </a:extLst>
          </p:cNvPr>
          <p:cNvSpPr txBox="1"/>
          <p:nvPr/>
        </p:nvSpPr>
        <p:spPr>
          <a:xfrm>
            <a:off x="4204991" y="2799192"/>
            <a:ext cx="4679716" cy="58193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latin typeface="Arial"/>
                <a:ea typeface="Geneva"/>
                <a:cs typeface="Arial"/>
              </a:rPr>
              <a:t> </a:t>
            </a:r>
            <a:r>
              <a:rPr lang="fr-FR" sz="1000">
                <a:solidFill>
                  <a:srgbClr val="6F6F6F"/>
                </a:solidFill>
                <a:latin typeface="Arial"/>
                <a:ea typeface="Geneva"/>
                <a:cs typeface="Arial"/>
              </a:rPr>
              <a:t>Date de fermeture de l'entité géographique. La date doit être supérieure à la date d’ouverture.</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a:t>
            </a:r>
            <a:endParaRPr lang="fr-FR" sz="1000" b="1">
              <a:solidFill>
                <a:srgbClr val="6F6F6F"/>
              </a:solidFill>
            </a:endParaRPr>
          </a:p>
        </p:txBody>
      </p:sp>
      <p:sp>
        <p:nvSpPr>
          <p:cNvPr id="80" name="ZoneTexte 79">
            <a:extLst>
              <a:ext uri="{FF2B5EF4-FFF2-40B4-BE49-F238E27FC236}">
                <a16:creationId xmlns:a16="http://schemas.microsoft.com/office/drawing/2014/main" id="{B0FF0321-C0E9-4BDE-9311-0FB76F8F23EE}"/>
              </a:ext>
            </a:extLst>
          </p:cNvPr>
          <p:cNvSpPr txBox="1"/>
          <p:nvPr/>
        </p:nvSpPr>
        <p:spPr>
          <a:xfrm>
            <a:off x="3203848" y="1717974"/>
            <a:ext cx="1008112" cy="360344"/>
          </a:xfrm>
          <a:prstGeom prst="rect">
            <a:avLst/>
          </a:prstGeom>
          <a:solidFill>
            <a:schemeClr val="tx2"/>
          </a:solidFill>
          <a:ln w="19050">
            <a:solidFill>
              <a:srgbClr val="0074BA"/>
            </a:solidFill>
          </a:ln>
        </p:spPr>
        <p:txBody>
          <a:bodyPr wrap="square" lIns="72000" tIns="108000" rIns="72000" bIns="108000" rtlCol="0" anchor="ctr" anchorCtr="0">
            <a:normAutofit fontScale="77500" lnSpcReduction="20000"/>
          </a:bodyPr>
          <a:lstStyle/>
          <a:p>
            <a:pPr algn="ctr"/>
            <a:r>
              <a:rPr lang="es-ES" sz="1200" b="1">
                <a:solidFill>
                  <a:schemeClr val="bg1"/>
                </a:solidFill>
                <a:latin typeface="Arial"/>
                <a:ea typeface="Geneva"/>
                <a:cs typeface="Arial"/>
              </a:rPr>
              <a:t>Date </a:t>
            </a:r>
            <a:r>
              <a:rPr lang="es-ES" sz="1200" b="1" err="1">
                <a:solidFill>
                  <a:schemeClr val="bg1"/>
                </a:solidFill>
                <a:latin typeface="Arial"/>
                <a:ea typeface="Geneva"/>
                <a:cs typeface="Arial"/>
              </a:rPr>
              <a:t>Ouverture</a:t>
            </a:r>
          </a:p>
        </p:txBody>
      </p:sp>
      <p:sp>
        <p:nvSpPr>
          <p:cNvPr id="81" name="ZoneTexte 80">
            <a:extLst>
              <a:ext uri="{FF2B5EF4-FFF2-40B4-BE49-F238E27FC236}">
                <a16:creationId xmlns:a16="http://schemas.microsoft.com/office/drawing/2014/main" id="{B09F80CF-395F-47B6-84E7-204A2C620BC2}"/>
              </a:ext>
            </a:extLst>
          </p:cNvPr>
          <p:cNvSpPr txBox="1"/>
          <p:nvPr/>
        </p:nvSpPr>
        <p:spPr>
          <a:xfrm>
            <a:off x="4204991" y="1717974"/>
            <a:ext cx="4679716" cy="891124"/>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Date d’ouverture réelle de fonctionnement de l’entité géographique. Pour les établissements soumis à autorisation, elle est constatée par la première visite de conformité du premier équipement autorisé.</a:t>
            </a:r>
            <a:endParaRPr lang="fr-FR" sz="1000">
              <a:solidFill>
                <a:srgbClr val="6F6F6F"/>
              </a:solidFill>
              <a:highlight>
                <a:srgbClr val="FFFF00"/>
              </a:highlight>
              <a:latin typeface="Arial"/>
              <a:ea typeface="Geneva"/>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a:t>
            </a:r>
          </a:p>
        </p:txBody>
      </p:sp>
      <p:pic>
        <p:nvPicPr>
          <p:cNvPr id="64" name="Graphique 63" descr="Bulle de discussion avec un remplissage uni">
            <a:hlinkClick r:id="rId5"/>
            <a:extLst>
              <a:ext uri="{FF2B5EF4-FFF2-40B4-BE49-F238E27FC236}">
                <a16:creationId xmlns:a16="http://schemas.microsoft.com/office/drawing/2014/main" id="{908D6304-F5AF-44DB-AE3A-1B22986B08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56959" y="878292"/>
            <a:ext cx="359240" cy="359240"/>
          </a:xfrm>
          <a:prstGeom prst="rect">
            <a:avLst/>
          </a:prstGeom>
        </p:spPr>
      </p:pic>
      <p:pic>
        <p:nvPicPr>
          <p:cNvPr id="65" name="Graphique 64" descr="Bulle de discussion avec un remplissage uni">
            <a:hlinkClick r:id="rId8"/>
            <a:extLst>
              <a:ext uri="{FF2B5EF4-FFF2-40B4-BE49-F238E27FC236}">
                <a16:creationId xmlns:a16="http://schemas.microsoft.com/office/drawing/2014/main" id="{E4CC8090-425E-4387-ADD8-C59EE86E629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88683" y="3542587"/>
            <a:ext cx="359240" cy="359240"/>
          </a:xfrm>
          <a:prstGeom prst="rect">
            <a:avLst/>
          </a:prstGeom>
        </p:spPr>
      </p:pic>
      <p:sp>
        <p:nvSpPr>
          <p:cNvPr id="70" name="Rectangle : coins arrondis 69">
            <a:extLst>
              <a:ext uri="{FF2B5EF4-FFF2-40B4-BE49-F238E27FC236}">
                <a16:creationId xmlns:a16="http://schemas.microsoft.com/office/drawing/2014/main" id="{11D8D5E4-DF99-4178-A118-F9C7175191CF}"/>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050" err="1">
                <a:solidFill>
                  <a:sysClr val="windowText" lastClr="000000"/>
                </a:solidFill>
              </a:rPr>
              <a:t>Entité</a:t>
            </a:r>
            <a:r>
              <a:rPr lang="es-ES" sz="1050">
                <a:solidFill>
                  <a:sysClr val="windowText" lastClr="000000"/>
                </a:solidFill>
              </a:rPr>
              <a:t> </a:t>
            </a:r>
            <a:r>
              <a:rPr lang="es-ES" sz="1050" err="1">
                <a:solidFill>
                  <a:sysClr val="windowText" lastClr="000000"/>
                </a:solidFill>
              </a:rPr>
              <a:t>Géographique</a:t>
            </a:r>
            <a:endParaRPr lang="fr-FR" sz="1050">
              <a:solidFill>
                <a:sysClr val="windowText" lastClr="000000"/>
              </a:solidFill>
            </a:endParaRPr>
          </a:p>
        </p:txBody>
      </p:sp>
      <p:sp>
        <p:nvSpPr>
          <p:cNvPr id="50" name="TextBox 49">
            <a:extLst>
              <a:ext uri="{FF2B5EF4-FFF2-40B4-BE49-F238E27FC236}">
                <a16:creationId xmlns:a16="http://schemas.microsoft.com/office/drawing/2014/main" id="{8868E561-1BC8-48CB-8C81-A0A605057821}"/>
              </a:ext>
            </a:extLst>
          </p:cNvPr>
          <p:cNvSpPr txBox="1"/>
          <p:nvPr/>
        </p:nvSpPr>
        <p:spPr>
          <a:xfrm>
            <a:off x="3109901" y="4337939"/>
            <a:ext cx="3616259" cy="464331"/>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d'une</a:t>
            </a:r>
            <a:r>
              <a:rPr lang="en-US" sz="800" i="1" dirty="0">
                <a:solidFill>
                  <a:srgbClr val="575757"/>
                </a:solidFill>
                <a:latin typeface="Arial"/>
                <a:ea typeface="Geneva"/>
                <a:cs typeface="Arial"/>
              </a:rPr>
              <a:t> structure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 (ex: DAC).</a:t>
            </a:r>
            <a:endParaRPr lang="en-US" sz="800" i="1" dirty="0">
              <a:solidFill>
                <a:srgbClr val="575757"/>
              </a:solidFill>
              <a:cs typeface="Arial"/>
            </a:endParaRPr>
          </a:p>
        </p:txBody>
      </p:sp>
      <p:pic>
        <p:nvPicPr>
          <p:cNvPr id="71" name="Graphique 33" descr="Bulle de discussion avec un remplissage uni">
            <a:extLst>
              <a:ext uri="{FF2B5EF4-FFF2-40B4-BE49-F238E27FC236}">
                <a16:creationId xmlns:a16="http://schemas.microsoft.com/office/drawing/2014/main" id="{0181CD8C-8337-4934-AA41-E6F1D345617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44696" y="4669475"/>
            <a:ext cx="359240" cy="359240"/>
          </a:xfrm>
          <a:prstGeom prst="rect">
            <a:avLst/>
          </a:prstGeom>
        </p:spPr>
      </p:pic>
      <p:sp>
        <p:nvSpPr>
          <p:cNvPr id="72" name="ZoneTexte 37">
            <a:extLst>
              <a:ext uri="{FF2B5EF4-FFF2-40B4-BE49-F238E27FC236}">
                <a16:creationId xmlns:a16="http://schemas.microsoft.com/office/drawing/2014/main" id="{6A79D405-2FE7-4B84-9ABA-89BE87ECB49E}"/>
              </a:ext>
            </a:extLst>
          </p:cNvPr>
          <p:cNvSpPr txBox="1"/>
          <p:nvPr/>
        </p:nvSpPr>
        <p:spPr>
          <a:xfrm>
            <a:off x="7203936" y="4572180"/>
            <a:ext cx="1979713" cy="58477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73" name="Graphique 20" descr="Flèche : pivoter à droite avec un remplissage uni">
            <a:hlinkClick r:id="rId9" action="ppaction://hlinksldjump"/>
            <a:extLst>
              <a:ext uri="{FF2B5EF4-FFF2-40B4-BE49-F238E27FC236}">
                <a16:creationId xmlns:a16="http://schemas.microsoft.com/office/drawing/2014/main" id="{9DAE94C7-0127-4CB7-A444-962466449E0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5400000">
            <a:off x="150185" y="4604439"/>
            <a:ext cx="489313" cy="489313"/>
          </a:xfrm>
          <a:prstGeom prst="rect">
            <a:avLst/>
          </a:prstGeom>
        </p:spPr>
      </p:pic>
      <p:sp>
        <p:nvSpPr>
          <p:cNvPr id="54" name="ZoneTexte 21">
            <a:hlinkClick r:id="rId9" action="ppaction://hlinksldjump"/>
            <a:extLst>
              <a:ext uri="{FF2B5EF4-FFF2-40B4-BE49-F238E27FC236}">
                <a16:creationId xmlns:a16="http://schemas.microsoft.com/office/drawing/2014/main" id="{D562B358-0918-41D1-93DC-E4580A495A38}"/>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82002193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58"/>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7"/>
                                        </p:tgtEl>
                                        <p:attrNameLst>
                                          <p:attrName>style.visibility</p:attrName>
                                        </p:attrNameLst>
                                      </p:cBhvr>
                                      <p:to>
                                        <p:strVal val="visible"/>
                                      </p:to>
                                    </p:set>
                                    <p:animEffect transition="in" filter="fade">
                                      <p:cBhvr>
                                        <p:cTn id="10" dur="500"/>
                                        <p:tgtEl>
                                          <p:spTgt spid="6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8"/>
                                        </p:tgtEl>
                                        <p:attrNameLst>
                                          <p:attrName>style.visibility</p:attrName>
                                        </p:attrNameLst>
                                      </p:cBhvr>
                                      <p:to>
                                        <p:strVal val="visible"/>
                                      </p:to>
                                    </p:set>
                                    <p:animEffect transition="in" filter="fade">
                                      <p:cBhvr>
                                        <p:cTn id="13" dur="500"/>
                                        <p:tgtEl>
                                          <p:spTgt spid="68"/>
                                        </p:tgtEl>
                                      </p:cBhvr>
                                    </p:animEffect>
                                  </p:childTnLst>
                                </p:cTn>
                              </p:par>
                              <p:par>
                                <p:cTn id="14" presetID="10" presetClass="entr" presetSubtype="0" fill="hold"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fade">
                                      <p:cBhvr>
                                        <p:cTn id="16" dur="500"/>
                                        <p:tgtEl>
                                          <p:spTgt spid="69"/>
                                        </p:tgtEl>
                                      </p:cBhvr>
                                    </p:animEffect>
                                  </p:childTnLst>
                                </p:cTn>
                              </p:par>
                            </p:childTnLst>
                          </p:cTn>
                        </p:par>
                      </p:childTnLst>
                    </p:cTn>
                  </p:par>
                </p:childTnLst>
              </p:cTn>
              <p:nextCondLst>
                <p:cond evt="onClick" delay="0">
                  <p:tgtEl>
                    <p:spTgt spid="58"/>
                  </p:tgtEl>
                </p:cond>
              </p:nextCondLst>
            </p:seq>
            <p:seq concurrent="1" nextAc="seek">
              <p:cTn id="17" restart="whenNotActive" fill="hold" evtFilter="cancelBubble" nodeType="interactiveSeq">
                <p:stCondLst>
                  <p:cond evt="onClick" delay="0">
                    <p:tgtEl>
                      <p:spTgt spid="47"/>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animEffect transition="in" filter="fade">
                                      <p:cBhvr>
                                        <p:cTn id="25" dur="500"/>
                                        <p:tgtEl>
                                          <p:spTgt spid="8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1"/>
                                        </p:tgtEl>
                                        <p:attrNameLst>
                                          <p:attrName>style.visibility</p:attrName>
                                        </p:attrNameLst>
                                      </p:cBhvr>
                                      <p:to>
                                        <p:strVal val="visible"/>
                                      </p:to>
                                    </p:set>
                                    <p:animEffect transition="in" filter="fade">
                                      <p:cBhvr>
                                        <p:cTn id="28" dur="500"/>
                                        <p:tgtEl>
                                          <p:spTgt spid="81"/>
                                        </p:tgtEl>
                                      </p:cBhvr>
                                    </p:animEffect>
                                  </p:childTnLst>
                                </p:cTn>
                              </p:par>
                            </p:childTnLst>
                          </p:cTn>
                        </p:par>
                      </p:childTnLst>
                    </p:cTn>
                  </p:par>
                </p:childTnLst>
              </p:cTn>
              <p:nextCondLst>
                <p:cond evt="onClick" delay="0">
                  <p:tgtEl>
                    <p:spTgt spid="47"/>
                  </p:tgtEl>
                </p:cond>
              </p:nextCondLst>
            </p:seq>
            <p:seq concurrent="1" nextAc="seek">
              <p:cTn id="29" restart="whenNotActive" fill="hold" evtFilter="cancelBubble" nodeType="interactiveSeq">
                <p:stCondLst>
                  <p:cond evt="onClick" delay="0">
                    <p:tgtEl>
                      <p:spTgt spid="48"/>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fade">
                                      <p:cBhvr>
                                        <p:cTn id="34" dur="500"/>
                                        <p:tgtEl>
                                          <p:spTgt spid="6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fade">
                                      <p:cBhvr>
                                        <p:cTn id="37" dur="500"/>
                                        <p:tgtEl>
                                          <p:spTgt spid="7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9"/>
                                        </p:tgtEl>
                                        <p:attrNameLst>
                                          <p:attrName>style.visibility</p:attrName>
                                        </p:attrNameLst>
                                      </p:cBhvr>
                                      <p:to>
                                        <p:strVal val="visible"/>
                                      </p:to>
                                    </p:set>
                                    <p:animEffect transition="in" filter="fade">
                                      <p:cBhvr>
                                        <p:cTn id="40" dur="500"/>
                                        <p:tgtEl>
                                          <p:spTgt spid="79"/>
                                        </p:tgtEl>
                                      </p:cBhvr>
                                    </p:animEffect>
                                  </p:childTnLst>
                                </p:cTn>
                              </p:par>
                            </p:childTnLst>
                          </p:cTn>
                        </p:par>
                      </p:childTnLst>
                    </p:cTn>
                  </p:par>
                </p:childTnLst>
              </p:cTn>
              <p:nextCondLst>
                <p:cond evt="onClick" delay="0">
                  <p:tgtEl>
                    <p:spTgt spid="48"/>
                  </p:tgtEl>
                </p:cond>
              </p:nextCondLst>
            </p:seq>
            <p:seq concurrent="1" nextAc="seek">
              <p:cTn id="41" restart="whenNotActive" fill="hold" evtFilter="cancelBubble" nodeType="interactiveSeq">
                <p:stCondLst>
                  <p:cond evt="onClick" delay="0">
                    <p:tgtEl>
                      <p:spTgt spid="53"/>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75"/>
                                        </p:tgtEl>
                                        <p:attrNameLst>
                                          <p:attrName>style.visibility</p:attrName>
                                        </p:attrNameLst>
                                      </p:cBhvr>
                                      <p:to>
                                        <p:strVal val="visible"/>
                                      </p:to>
                                    </p:set>
                                    <p:animEffect transition="in" filter="fade">
                                      <p:cBhvr>
                                        <p:cTn id="46" dur="500"/>
                                        <p:tgtEl>
                                          <p:spTgt spid="7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fade">
                                      <p:cBhvr>
                                        <p:cTn id="49" dur="500"/>
                                        <p:tgtEl>
                                          <p:spTgt spid="7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77"/>
                                        </p:tgtEl>
                                        <p:attrNameLst>
                                          <p:attrName>style.visibility</p:attrName>
                                        </p:attrNameLst>
                                      </p:cBhvr>
                                      <p:to>
                                        <p:strVal val="visible"/>
                                      </p:to>
                                    </p:set>
                                    <p:animEffect transition="in" filter="fade">
                                      <p:cBhvr>
                                        <p:cTn id="52" dur="500"/>
                                        <p:tgtEl>
                                          <p:spTgt spid="77"/>
                                        </p:tgtEl>
                                      </p:cBhvr>
                                    </p:animEffect>
                                  </p:childTnLst>
                                </p:cTn>
                              </p:par>
                              <p:par>
                                <p:cTn id="53" presetID="10" presetClass="entr" presetSubtype="0" fill="hold" nodeType="with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500"/>
                                        <p:tgtEl>
                                          <p:spTgt spid="65"/>
                                        </p:tgtEl>
                                      </p:cBhvr>
                                    </p:animEffect>
                                  </p:childTnLst>
                                </p:cTn>
                              </p:par>
                            </p:childTnLst>
                          </p:cTn>
                        </p:par>
                      </p:childTnLst>
                    </p:cTn>
                  </p:par>
                </p:childTnLst>
              </p:cTn>
              <p:nextCondLst>
                <p:cond evt="onClick" delay="0">
                  <p:tgtEl>
                    <p:spTgt spid="53"/>
                  </p:tgtEl>
                </p:cond>
              </p:nextCondLst>
            </p:seq>
          </p:childTnLst>
        </p:cTn>
      </p:par>
    </p:tnLst>
    <p:bldLst>
      <p:bldP spid="67" grpId="0" animBg="1"/>
      <p:bldP spid="68" grpId="0" animBg="1"/>
      <p:bldP spid="76" grpId="0" animBg="1"/>
      <p:bldP spid="77" grpId="0" animBg="1"/>
      <p:bldP spid="78" grpId="0" animBg="1"/>
      <p:bldP spid="79" grpId="0" animBg="1"/>
      <p:bldP spid="80" grpId="0" animBg="1"/>
      <p:bldP spid="8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Classe</a:t>
            </a:r>
            <a:r>
              <a:rPr lang="es-ES"/>
              <a:t> </a:t>
            </a:r>
            <a:r>
              <a:rPr lang="es-ES" err="1"/>
              <a:t>Tarif</a:t>
            </a:r>
            <a:r>
              <a:rPr lang="es-ES"/>
              <a:t> et </a:t>
            </a:r>
            <a:r>
              <a:rPr lang="es-ES" err="1"/>
              <a:t>ses</a:t>
            </a:r>
            <a:r>
              <a:rPr lang="es-ES"/>
              <a:t> </a:t>
            </a:r>
            <a:r>
              <a:rPr lang="es-ES" err="1"/>
              <a:t>attributs</a:t>
            </a:r>
            <a:endParaRPr lang="fr-FR"/>
          </a:p>
        </p:txBody>
      </p:sp>
      <p:sp>
        <p:nvSpPr>
          <p:cNvPr id="25" name="ZoneTexte 24">
            <a:extLst>
              <a:ext uri="{FF2B5EF4-FFF2-40B4-BE49-F238E27FC236}">
                <a16:creationId xmlns:a16="http://schemas.microsoft.com/office/drawing/2014/main" id="{F8CBD2DD-82C4-43DF-B610-4DF741951396}"/>
              </a:ext>
            </a:extLst>
          </p:cNvPr>
          <p:cNvSpPr txBox="1"/>
          <p:nvPr/>
        </p:nvSpPr>
        <p:spPr>
          <a:xfrm>
            <a:off x="545189" y="1956040"/>
            <a:ext cx="2088232" cy="157284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6" name="ZoneTexte 25">
            <a:extLst>
              <a:ext uri="{FF2B5EF4-FFF2-40B4-BE49-F238E27FC236}">
                <a16:creationId xmlns:a16="http://schemas.microsoft.com/office/drawing/2014/main" id="{56131629-4818-45A3-B4C0-469E6AC5B4D3}"/>
              </a:ext>
            </a:extLst>
          </p:cNvPr>
          <p:cNvSpPr txBox="1"/>
          <p:nvPr/>
        </p:nvSpPr>
        <p:spPr>
          <a:xfrm>
            <a:off x="545189" y="1584664"/>
            <a:ext cx="2088232" cy="413841"/>
          </a:xfrm>
          <a:prstGeom prst="rect">
            <a:avLst/>
          </a:prstGeom>
          <a:solidFill>
            <a:srgbClr val="FFFFFF"/>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800"/>
            </a:lvl1pPr>
          </a:lstStyle>
          <a:p>
            <a:pPr algn="ctr" defTabSz="685800">
              <a:defRPr/>
            </a:pPr>
            <a:r>
              <a:rPr lang="fr-FR" sz="675" b="1" kern="0">
                <a:solidFill>
                  <a:srgbClr val="000000"/>
                </a:solidFill>
              </a:rPr>
              <a:t>Tarif</a:t>
            </a:r>
          </a:p>
        </p:txBody>
      </p:sp>
      <p:sp>
        <p:nvSpPr>
          <p:cNvPr id="27" name="ZoneTexte 26">
            <a:extLst>
              <a:ext uri="{FF2B5EF4-FFF2-40B4-BE49-F238E27FC236}">
                <a16:creationId xmlns:a16="http://schemas.microsoft.com/office/drawing/2014/main" id="{65952D6C-F456-4D39-A585-0E3020835FED}"/>
              </a:ext>
            </a:extLst>
          </p:cNvPr>
          <p:cNvSpPr txBox="1"/>
          <p:nvPr/>
        </p:nvSpPr>
        <p:spPr>
          <a:xfrm>
            <a:off x="649975" y="2097991"/>
            <a:ext cx="1886188" cy="199230"/>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Tarif </a:t>
            </a:r>
          </a:p>
        </p:txBody>
      </p:sp>
      <p:sp>
        <p:nvSpPr>
          <p:cNvPr id="28" name="ZoneTexte 27">
            <a:extLst>
              <a:ext uri="{FF2B5EF4-FFF2-40B4-BE49-F238E27FC236}">
                <a16:creationId xmlns:a16="http://schemas.microsoft.com/office/drawing/2014/main" id="{7AD711C2-113F-4DD5-9891-60A8EC219A56}"/>
              </a:ext>
            </a:extLst>
          </p:cNvPr>
          <p:cNvSpPr txBox="1"/>
          <p:nvPr/>
        </p:nvSpPr>
        <p:spPr>
          <a:xfrm>
            <a:off x="649975" y="2382932"/>
            <a:ext cx="1893157" cy="21316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Montant Tarif </a:t>
            </a:r>
          </a:p>
        </p:txBody>
      </p:sp>
      <p:sp>
        <p:nvSpPr>
          <p:cNvPr id="29" name="ZoneTexte 28">
            <a:extLst>
              <a:ext uri="{FF2B5EF4-FFF2-40B4-BE49-F238E27FC236}">
                <a16:creationId xmlns:a16="http://schemas.microsoft.com/office/drawing/2014/main" id="{2B426A8F-1031-41C5-B348-E3D9687B4BF2}"/>
              </a:ext>
            </a:extLst>
          </p:cNvPr>
          <p:cNvSpPr txBox="1"/>
          <p:nvPr/>
        </p:nvSpPr>
        <p:spPr>
          <a:xfrm>
            <a:off x="653105" y="3210521"/>
            <a:ext cx="1893157" cy="275894"/>
          </a:xfrm>
          <a:prstGeom prst="rect">
            <a:avLst/>
          </a:prstGeom>
          <a:noFill/>
          <a:ln>
            <a:solidFill>
              <a:srgbClr val="F4B942"/>
            </a:solidFill>
          </a:ln>
        </p:spPr>
        <p:txBody>
          <a:bodyPr wrap="square" lIns="27000" tIns="135000" rIns="27000" bIns="135000" rtlCol="0" anchor="ctr" anchorCtr="0">
            <a:noAutofit/>
          </a:bodyPr>
          <a:lstStyle>
            <a:defPPr>
              <a:defRPr lang="fr-FR"/>
            </a:defPPr>
            <a:lvl1pPr algn="ctr">
              <a:defRPr sz="900"/>
            </a:lvl1pPr>
          </a:lstStyle>
          <a:p>
            <a:pPr fontAlgn="base">
              <a:spcBef>
                <a:spcPct val="0"/>
              </a:spcBef>
              <a:spcAft>
                <a:spcPct val="0"/>
              </a:spcAft>
            </a:pPr>
            <a:r>
              <a:rPr lang="fr-FR" sz="675">
                <a:solidFill>
                  <a:srgbClr val="000000"/>
                </a:solidFill>
              </a:rPr>
              <a:t>(Code)</a:t>
            </a:r>
          </a:p>
        </p:txBody>
      </p:sp>
      <p:sp>
        <p:nvSpPr>
          <p:cNvPr id="30" name="ZoneTexte 29">
            <a:extLst>
              <a:ext uri="{FF2B5EF4-FFF2-40B4-BE49-F238E27FC236}">
                <a16:creationId xmlns:a16="http://schemas.microsoft.com/office/drawing/2014/main" id="{F830383E-A555-4B33-932D-88A48DBC2B98}"/>
              </a:ext>
            </a:extLst>
          </p:cNvPr>
          <p:cNvSpPr txBox="1"/>
          <p:nvPr/>
        </p:nvSpPr>
        <p:spPr>
          <a:xfrm>
            <a:off x="653105" y="2911640"/>
            <a:ext cx="1893157" cy="199230"/>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Dates début validité Tarif </a:t>
            </a:r>
            <a:endParaRPr lang="fr-FR" sz="675" kern="0">
              <a:solidFill>
                <a:srgbClr val="000000"/>
              </a:solidFill>
            </a:endParaRPr>
          </a:p>
        </p:txBody>
      </p:sp>
      <p:sp>
        <p:nvSpPr>
          <p:cNvPr id="12" name="ZoneTexte 11">
            <a:extLst>
              <a:ext uri="{FF2B5EF4-FFF2-40B4-BE49-F238E27FC236}">
                <a16:creationId xmlns:a16="http://schemas.microsoft.com/office/drawing/2014/main" id="{408947E1-EB8D-41A7-A10E-E5FBC988BE63}"/>
              </a:ext>
            </a:extLst>
          </p:cNvPr>
          <p:cNvSpPr txBox="1"/>
          <p:nvPr/>
        </p:nvSpPr>
        <p:spPr>
          <a:xfrm>
            <a:off x="3132644" y="158094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Type</a:t>
            </a:r>
            <a:r>
              <a:rPr lang="es-ES" sz="900" b="1"/>
              <a:t> </a:t>
            </a:r>
            <a:r>
              <a:rPr lang="es-ES" sz="900" b="1" err="1"/>
              <a:t>Tarif</a:t>
            </a:r>
            <a:endParaRPr lang="es-ES" sz="900" b="1"/>
          </a:p>
        </p:txBody>
      </p:sp>
      <p:sp>
        <p:nvSpPr>
          <p:cNvPr id="13" name="ZoneTexte 12">
            <a:extLst>
              <a:ext uri="{FF2B5EF4-FFF2-40B4-BE49-F238E27FC236}">
                <a16:creationId xmlns:a16="http://schemas.microsoft.com/office/drawing/2014/main" id="{1F07C651-18BF-4574-B4AE-149213224BFC}"/>
              </a:ext>
            </a:extLst>
          </p:cNvPr>
          <p:cNvSpPr txBox="1"/>
          <p:nvPr/>
        </p:nvSpPr>
        <p:spPr>
          <a:xfrm>
            <a:off x="4140756" y="1586774"/>
            <a:ext cx="4679716" cy="653191"/>
          </a:xfrm>
          <a:prstGeom prst="rect">
            <a:avLst/>
          </a:prstGeom>
          <a:noFill/>
          <a:ln w="19050">
            <a:solidFill>
              <a:srgbClr val="F4B942"/>
            </a:solidFill>
          </a:ln>
        </p:spPr>
        <p:txBody>
          <a:bodyPr wrap="square" lIns="72000" tIns="108000" rIns="72000" bIns="108000" rtlCol="0" anchor="ctr" anchorCtr="0">
            <a:noAutofit/>
          </a:bodyPr>
          <a:lstStyle/>
          <a:p>
            <a:r>
              <a:rPr lang="fr-FR" sz="900" b="1">
                <a:solidFill>
                  <a:srgbClr val="6F6F6F"/>
                </a:solidFill>
                <a:latin typeface="Arial"/>
                <a:ea typeface="Geneva"/>
                <a:cs typeface="Arial"/>
              </a:rPr>
              <a:t>Description : </a:t>
            </a:r>
            <a:r>
              <a:rPr lang="fr-FR" sz="900">
                <a:solidFill>
                  <a:srgbClr val="6F6F6F"/>
                </a:solidFill>
                <a:latin typeface="Arial"/>
                <a:ea typeface="Geneva"/>
                <a:cs typeface="Arial"/>
              </a:rPr>
              <a:t>Un type de tarif s’applique à une catégorie de services pour</a:t>
            </a:r>
          </a:p>
          <a:p>
            <a:r>
              <a:rPr lang="fr-FR" sz="900">
                <a:solidFill>
                  <a:srgbClr val="6F6F6F"/>
                </a:solidFill>
                <a:latin typeface="Arial"/>
                <a:ea typeface="Geneva"/>
                <a:cs typeface="Arial"/>
              </a:rPr>
              <a:t>lesquels l’entité géographique a fixé un prix. Seuls les tarifs déterminants pour l'orientation d'un patient sont décrits dans le ROR.</a:t>
            </a:r>
          </a:p>
          <a:p>
            <a:r>
              <a:rPr lang="fr-FR" sz="900" b="1">
                <a:solidFill>
                  <a:srgbClr val="6F6F6F"/>
                </a:solidFill>
                <a:latin typeface="Arial"/>
                <a:ea typeface="Geneva"/>
                <a:cs typeface="Arial"/>
              </a:rPr>
              <a:t>Exemple</a:t>
            </a:r>
            <a:r>
              <a:rPr lang="fr-FR" sz="900">
                <a:solidFill>
                  <a:srgbClr val="6F6F6F"/>
                </a:solidFill>
                <a:latin typeface="Arial"/>
                <a:ea typeface="Geneva"/>
                <a:cs typeface="Arial"/>
              </a:rPr>
              <a:t> : Forfait socle hébergement</a:t>
            </a:r>
            <a:endParaRPr lang="fr-FR" sz="900">
              <a:solidFill>
                <a:schemeClr val="bg1"/>
              </a:solidFill>
              <a:latin typeface="Arial"/>
              <a:ea typeface="Geneva"/>
              <a:cs typeface="Arial"/>
            </a:endParaRPr>
          </a:p>
        </p:txBody>
      </p:sp>
      <p:cxnSp>
        <p:nvCxnSpPr>
          <p:cNvPr id="14" name="Connecteur droit avec flèche 13">
            <a:extLst>
              <a:ext uri="{FF2B5EF4-FFF2-40B4-BE49-F238E27FC236}">
                <a16:creationId xmlns:a16="http://schemas.microsoft.com/office/drawing/2014/main" id="{5461D70F-86C8-449E-A4E4-DF82EA15BAF0}"/>
              </a:ext>
            </a:extLst>
          </p:cNvPr>
          <p:cNvCxnSpPr>
            <a:cxnSpLocks/>
            <a:stCxn id="27" idx="3"/>
            <a:endCxn id="12" idx="1"/>
          </p:cNvCxnSpPr>
          <p:nvPr/>
        </p:nvCxnSpPr>
        <p:spPr>
          <a:xfrm flipV="1">
            <a:off x="2536163" y="1761118"/>
            <a:ext cx="596481" cy="43648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84A7C90A-8A7E-4A9C-974B-D517D78657B6}"/>
              </a:ext>
            </a:extLst>
          </p:cNvPr>
          <p:cNvSpPr txBox="1"/>
          <p:nvPr/>
        </p:nvSpPr>
        <p:spPr>
          <a:xfrm>
            <a:off x="3125064" y="2331347"/>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Montant</a:t>
            </a:r>
            <a:r>
              <a:rPr lang="es-ES" sz="900" b="1"/>
              <a:t> </a:t>
            </a:r>
            <a:r>
              <a:rPr lang="es-ES" sz="900" b="1" err="1"/>
              <a:t>Tarif</a:t>
            </a:r>
            <a:endParaRPr lang="es-ES" sz="900" b="1"/>
          </a:p>
        </p:txBody>
      </p:sp>
      <p:sp>
        <p:nvSpPr>
          <p:cNvPr id="16" name="ZoneTexte 15">
            <a:extLst>
              <a:ext uri="{FF2B5EF4-FFF2-40B4-BE49-F238E27FC236}">
                <a16:creationId xmlns:a16="http://schemas.microsoft.com/office/drawing/2014/main" id="{597ED131-3E83-49EF-A08C-4736099F0D81}"/>
              </a:ext>
            </a:extLst>
          </p:cNvPr>
          <p:cNvSpPr txBox="1"/>
          <p:nvPr/>
        </p:nvSpPr>
        <p:spPr>
          <a:xfrm>
            <a:off x="4133176" y="2330205"/>
            <a:ext cx="4686685" cy="485416"/>
          </a:xfrm>
          <a:prstGeom prst="rect">
            <a:avLst/>
          </a:prstGeom>
          <a:noFill/>
          <a:ln w="19050">
            <a:solidFill>
              <a:srgbClr val="F4B942"/>
            </a:solidFill>
          </a:ln>
        </p:spPr>
        <p:txBody>
          <a:bodyPr wrap="square" lIns="72000" tIns="108000" rIns="72000" bIns="108000" rtlCol="0" anchor="ctr" anchorCtr="0">
            <a:noAutofit/>
          </a:bodyPr>
          <a:lstStyle/>
          <a:p>
            <a:r>
              <a:rPr lang="fr-FR" sz="900" b="1">
                <a:solidFill>
                  <a:srgbClr val="6F6F6F"/>
                </a:solidFill>
                <a:latin typeface="Arial"/>
                <a:ea typeface="Geneva"/>
                <a:cs typeface="Arial"/>
              </a:rPr>
              <a:t>Description : </a:t>
            </a:r>
            <a:r>
              <a:rPr lang="fr-FR" sz="900">
                <a:solidFill>
                  <a:srgbClr val="6F6F6F"/>
                </a:solidFill>
                <a:latin typeface="Arial"/>
                <a:ea typeface="Geneva"/>
                <a:cs typeface="Arial"/>
              </a:rPr>
              <a:t>Montant du tarif de la prestation ou de l'ensemble de prestations. Prix en euros, majoritairement appliqué par l’établissement pour un service. </a:t>
            </a:r>
            <a:endParaRPr lang="fr-FR" sz="900">
              <a:solidFill>
                <a:schemeClr val="bg1"/>
              </a:solidFill>
              <a:cs typeface="Arial"/>
            </a:endParaRPr>
          </a:p>
        </p:txBody>
      </p:sp>
      <p:cxnSp>
        <p:nvCxnSpPr>
          <p:cNvPr id="17" name="Connecteur droit avec flèche 16">
            <a:extLst>
              <a:ext uri="{FF2B5EF4-FFF2-40B4-BE49-F238E27FC236}">
                <a16:creationId xmlns:a16="http://schemas.microsoft.com/office/drawing/2014/main" id="{B80019F2-5355-4EB2-BAE4-37A27C28D487}"/>
              </a:ext>
            </a:extLst>
          </p:cNvPr>
          <p:cNvCxnSpPr>
            <a:cxnSpLocks/>
            <a:stCxn id="28" idx="3"/>
            <a:endCxn id="15" idx="1"/>
          </p:cNvCxnSpPr>
          <p:nvPr/>
        </p:nvCxnSpPr>
        <p:spPr>
          <a:xfrm>
            <a:off x="2543132" y="2489517"/>
            <a:ext cx="581932" cy="2200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CC22CFD9-A913-444E-8025-B93F5DB941C0}"/>
              </a:ext>
            </a:extLst>
          </p:cNvPr>
          <p:cNvSpPr txBox="1"/>
          <p:nvPr/>
        </p:nvSpPr>
        <p:spPr>
          <a:xfrm>
            <a:off x="3125064" y="2978640"/>
            <a:ext cx="1008112" cy="318528"/>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latin typeface="Arial"/>
                <a:ea typeface="Geneva"/>
                <a:cs typeface="Arial"/>
              </a:rPr>
              <a:t>Unité</a:t>
            </a:r>
            <a:r>
              <a:rPr lang="es-ES" sz="900" b="1">
                <a:latin typeface="Arial"/>
                <a:ea typeface="Geneva"/>
                <a:cs typeface="Arial"/>
              </a:rPr>
              <a:t> Prix</a:t>
            </a:r>
            <a:endParaRPr lang="en-US"/>
          </a:p>
        </p:txBody>
      </p:sp>
      <p:sp>
        <p:nvSpPr>
          <p:cNvPr id="20" name="ZoneTexte 19">
            <a:extLst>
              <a:ext uri="{FF2B5EF4-FFF2-40B4-BE49-F238E27FC236}">
                <a16:creationId xmlns:a16="http://schemas.microsoft.com/office/drawing/2014/main" id="{15E63EC1-3628-4265-8B38-D22227EA7C47}"/>
              </a:ext>
            </a:extLst>
          </p:cNvPr>
          <p:cNvSpPr txBox="1"/>
          <p:nvPr/>
        </p:nvSpPr>
        <p:spPr>
          <a:xfrm>
            <a:off x="4133176" y="2977499"/>
            <a:ext cx="4693654" cy="321112"/>
          </a:xfrm>
          <a:prstGeom prst="rect">
            <a:avLst/>
          </a:prstGeom>
          <a:noFill/>
          <a:ln w="19050">
            <a:solidFill>
              <a:srgbClr val="F4B942"/>
            </a:solidFill>
          </a:ln>
        </p:spPr>
        <p:txBody>
          <a:bodyPr wrap="square" lIns="72000" tIns="108000" rIns="72000" bIns="108000" rtlCol="0" anchor="ctr" anchorCtr="0">
            <a:noAutofit/>
          </a:bodyPr>
          <a:lstStyle/>
          <a:p>
            <a:r>
              <a:rPr lang="fr-FR" sz="900" b="1">
                <a:solidFill>
                  <a:srgbClr val="6F6F6F"/>
                </a:solidFill>
                <a:latin typeface="Arial"/>
                <a:ea typeface="Geneva"/>
                <a:cs typeface="Arial"/>
              </a:rPr>
              <a:t>Description : </a:t>
            </a:r>
            <a:r>
              <a:rPr lang="fr-FR" sz="900">
                <a:solidFill>
                  <a:srgbClr val="6F6F6F"/>
                </a:solidFill>
                <a:latin typeface="Arial"/>
                <a:ea typeface="Geneva"/>
                <a:cs typeface="Arial"/>
              </a:rPr>
              <a:t>Unité de référence pour évaluer le prix d'un service.</a:t>
            </a:r>
          </a:p>
        </p:txBody>
      </p:sp>
      <p:cxnSp>
        <p:nvCxnSpPr>
          <p:cNvPr id="21" name="Connecteur droit avec flèche 20">
            <a:extLst>
              <a:ext uri="{FF2B5EF4-FFF2-40B4-BE49-F238E27FC236}">
                <a16:creationId xmlns:a16="http://schemas.microsoft.com/office/drawing/2014/main" id="{EB91576F-12B8-4A8C-97F7-782621820355}"/>
              </a:ext>
            </a:extLst>
          </p:cNvPr>
          <p:cNvCxnSpPr>
            <a:cxnSpLocks/>
            <a:stCxn id="30" idx="3"/>
            <a:endCxn id="19" idx="1"/>
          </p:cNvCxnSpPr>
          <p:nvPr/>
        </p:nvCxnSpPr>
        <p:spPr>
          <a:xfrm>
            <a:off x="2546262" y="3004286"/>
            <a:ext cx="585771" cy="670270"/>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0901EDD3-EA6F-4BA7-B590-78187B71BB69}"/>
              </a:ext>
            </a:extLst>
          </p:cNvPr>
          <p:cNvSpPr txBox="1"/>
          <p:nvPr/>
        </p:nvSpPr>
        <p:spPr>
          <a:xfrm>
            <a:off x="467196" y="695621"/>
            <a:ext cx="8209607" cy="852678"/>
          </a:xfrm>
          <a:prstGeom prst="rect">
            <a:avLst/>
          </a:prstGeom>
          <a:noFill/>
        </p:spPr>
        <p:txBody>
          <a:bodyPr wrap="square" lIns="72000" tIns="108000" rIns="72000" bIns="108000" rtlCol="0" anchor="ctr" anchorCtr="0">
            <a:normAutofit/>
          </a:bodyPr>
          <a:lstStyle/>
          <a:p>
            <a:pPr algn="just"/>
            <a:r>
              <a:rPr lang="fr-FR" sz="1200" dirty="0">
                <a:solidFill>
                  <a:srgbClr val="575757"/>
                </a:solidFill>
                <a:latin typeface="Arial"/>
                <a:ea typeface="Geneva"/>
                <a:cs typeface="Arial"/>
              </a:rPr>
              <a:t>La classe « Tarif » indique </a:t>
            </a:r>
            <a:r>
              <a:rPr lang="fr-FR" sz="1200" b="1" dirty="0">
                <a:solidFill>
                  <a:srgbClr val="575757"/>
                </a:solidFill>
                <a:latin typeface="Arial"/>
                <a:ea typeface="Geneva"/>
                <a:cs typeface="Arial"/>
              </a:rPr>
              <a:t>le prix d’une prestation ou d’un ensemble de prestations</a:t>
            </a:r>
            <a:r>
              <a:rPr lang="fr-FR" sz="1200" dirty="0">
                <a:solidFill>
                  <a:srgbClr val="575757"/>
                </a:solidFill>
                <a:latin typeface="Arial"/>
                <a:ea typeface="Geneva"/>
                <a:cs typeface="Arial"/>
              </a:rPr>
              <a:t> (intervention, service, etc.). La classe Tarif contient les attributs communs à tous les prix des services fournis par l'établissement. Les attributs spécifiques à un type de tarif sont exposés dans une classe dédiée.</a:t>
            </a:r>
            <a:endParaRPr lang="fr-FR" sz="1200" dirty="0">
              <a:solidFill>
                <a:srgbClr val="575757"/>
              </a:solidFill>
              <a:highlight>
                <a:srgbClr val="FFFF00"/>
              </a:highlight>
              <a:cs typeface="Arial"/>
            </a:endParaRPr>
          </a:p>
        </p:txBody>
      </p:sp>
      <p:sp>
        <p:nvSpPr>
          <p:cNvPr id="23" name="Rectangle : coins arrondis 22">
            <a:extLst>
              <a:ext uri="{FF2B5EF4-FFF2-40B4-BE49-F238E27FC236}">
                <a16:creationId xmlns:a16="http://schemas.microsoft.com/office/drawing/2014/main" id="{26FB1072-562B-48E8-982C-9F715FDB46EE}"/>
              </a:ext>
            </a:extLst>
          </p:cNvPr>
          <p:cNvSpPr/>
          <p:nvPr/>
        </p:nvSpPr>
        <p:spPr>
          <a:xfrm>
            <a:off x="7452320" y="184699"/>
            <a:ext cx="1565718" cy="398999"/>
          </a:xfrm>
          <a:prstGeom prst="roundRect">
            <a:avLst/>
          </a:prstGeom>
          <a:solidFill>
            <a:srgbClr val="00B4D8"/>
          </a:solidFill>
          <a:ln>
            <a:solidFill>
              <a:srgbClr val="00B4D8"/>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Structure</a:t>
            </a:r>
            <a:r>
              <a:rPr lang="es-ES" sz="1100" b="1">
                <a:solidFill>
                  <a:sysClr val="windowText" lastClr="000000"/>
                </a:solidFill>
              </a:rPr>
              <a:t> : </a:t>
            </a:r>
          </a:p>
          <a:p>
            <a:pPr algn="ctr"/>
            <a:r>
              <a:rPr lang="es-ES" sz="1100" err="1">
                <a:solidFill>
                  <a:sysClr val="windowText" lastClr="000000"/>
                </a:solidFill>
              </a:rPr>
              <a:t>Tarif</a:t>
            </a:r>
            <a:endParaRPr lang="fr-FR" sz="1000">
              <a:solidFill>
                <a:sysClr val="windowText" lastClr="000000"/>
              </a:solidFill>
            </a:endParaRPr>
          </a:p>
        </p:txBody>
      </p:sp>
      <p:cxnSp>
        <p:nvCxnSpPr>
          <p:cNvPr id="24" name="Connecteur droit avec flèche 23">
            <a:extLst>
              <a:ext uri="{FF2B5EF4-FFF2-40B4-BE49-F238E27FC236}">
                <a16:creationId xmlns:a16="http://schemas.microsoft.com/office/drawing/2014/main" id="{8CA053AD-8CF7-4A8A-A8EF-3F144B613D6B}"/>
              </a:ext>
            </a:extLst>
          </p:cNvPr>
          <p:cNvCxnSpPr>
            <a:cxnSpLocks/>
            <a:stCxn id="29" idx="3"/>
            <a:endCxn id="31" idx="1"/>
          </p:cNvCxnSpPr>
          <p:nvPr/>
        </p:nvCxnSpPr>
        <p:spPr>
          <a:xfrm>
            <a:off x="2546262" y="3348468"/>
            <a:ext cx="586382" cy="75455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1" name="ZoneTexte 30">
            <a:extLst>
              <a:ext uri="{FF2B5EF4-FFF2-40B4-BE49-F238E27FC236}">
                <a16:creationId xmlns:a16="http://schemas.microsoft.com/office/drawing/2014/main" id="{3D419D84-A7E7-4C5B-9FB6-D78453568995}"/>
              </a:ext>
            </a:extLst>
          </p:cNvPr>
          <p:cNvSpPr txBox="1"/>
          <p:nvPr/>
        </p:nvSpPr>
        <p:spPr>
          <a:xfrm>
            <a:off x="3132644" y="3922848"/>
            <a:ext cx="158337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latin typeface="Arial"/>
                <a:ea typeface="Geneva"/>
                <a:cs typeface="Arial"/>
              </a:rPr>
              <a:t>Classes</a:t>
            </a:r>
            <a:r>
              <a:rPr lang="es-ES" sz="900" b="1">
                <a:latin typeface="Arial"/>
                <a:ea typeface="Geneva"/>
                <a:cs typeface="Arial"/>
              </a:rPr>
              <a:t> </a:t>
            </a:r>
            <a:r>
              <a:rPr lang="es-ES" sz="900" b="1" err="1">
                <a:latin typeface="Arial"/>
                <a:ea typeface="Geneva"/>
                <a:cs typeface="Arial"/>
              </a:rPr>
              <a:t>spécifiques</a:t>
            </a:r>
            <a:endParaRPr lang="es-ES" sz="900" b="1" err="1"/>
          </a:p>
        </p:txBody>
      </p:sp>
      <p:sp>
        <p:nvSpPr>
          <p:cNvPr id="32" name="ZoneTexte 31">
            <a:extLst>
              <a:ext uri="{FF2B5EF4-FFF2-40B4-BE49-F238E27FC236}">
                <a16:creationId xmlns:a16="http://schemas.microsoft.com/office/drawing/2014/main" id="{F934781A-636A-41E5-928F-82434DCEBAB0}"/>
              </a:ext>
            </a:extLst>
          </p:cNvPr>
          <p:cNvSpPr txBox="1"/>
          <p:nvPr/>
        </p:nvSpPr>
        <p:spPr>
          <a:xfrm>
            <a:off x="4722985" y="3928678"/>
            <a:ext cx="4097487" cy="1042315"/>
          </a:xfrm>
          <a:prstGeom prst="rect">
            <a:avLst/>
          </a:prstGeom>
          <a:noFill/>
          <a:ln w="19050">
            <a:solidFill>
              <a:srgbClr val="F4B942"/>
            </a:solidFill>
          </a:ln>
        </p:spPr>
        <p:txBody>
          <a:bodyPr wrap="square" lIns="72000" tIns="108000" rIns="72000" bIns="108000" rtlCol="0" anchor="ctr" anchorCtr="0">
            <a:noAutofit/>
          </a:bodyPr>
          <a:lstStyle/>
          <a:p>
            <a:pPr marL="171450" indent="-171450">
              <a:buFontTx/>
              <a:buChar char="-"/>
            </a:pPr>
            <a:r>
              <a:rPr lang="fr-FR" sz="900">
                <a:solidFill>
                  <a:srgbClr val="6F6F6F"/>
                </a:solidFill>
                <a:latin typeface="Arial"/>
                <a:ea typeface="Geneva"/>
                <a:cs typeface="Arial"/>
              </a:rPr>
              <a:t>Classe Forfait Socle Hébergement</a:t>
            </a:r>
          </a:p>
          <a:p>
            <a:pPr marL="171450" indent="-171450">
              <a:buFontTx/>
              <a:buChar char="-"/>
            </a:pPr>
            <a:r>
              <a:rPr lang="fr-FR" sz="900">
                <a:solidFill>
                  <a:srgbClr val="6F6F6F"/>
                </a:solidFill>
                <a:latin typeface="Arial"/>
                <a:ea typeface="Geneva"/>
                <a:cs typeface="Arial"/>
              </a:rPr>
              <a:t>Classe Tarif Accueil de Jour</a:t>
            </a:r>
          </a:p>
          <a:p>
            <a:pPr marL="171450" indent="-171450">
              <a:buFontTx/>
              <a:buChar char="-"/>
            </a:pPr>
            <a:r>
              <a:rPr lang="fr-FR" sz="900">
                <a:solidFill>
                  <a:srgbClr val="6F6F6F"/>
                </a:solidFill>
                <a:latin typeface="Arial"/>
                <a:ea typeface="Geneva"/>
                <a:cs typeface="Arial"/>
              </a:rPr>
              <a:t>Classe Tarif Dépendance</a:t>
            </a:r>
          </a:p>
          <a:p>
            <a:pPr marL="171450" indent="-171450">
              <a:buFontTx/>
              <a:buChar char="-"/>
            </a:pPr>
            <a:r>
              <a:rPr lang="fr-FR" sz="900">
                <a:solidFill>
                  <a:srgbClr val="6F6F6F"/>
                </a:solidFill>
                <a:latin typeface="Arial"/>
                <a:ea typeface="Geneva"/>
                <a:cs typeface="Arial"/>
              </a:rPr>
              <a:t>Classe Tarif Aides Humaines</a:t>
            </a:r>
          </a:p>
          <a:p>
            <a:pPr marL="171450" indent="-171450">
              <a:buFontTx/>
              <a:buChar char="-"/>
            </a:pPr>
            <a:r>
              <a:rPr lang="fr-FR" sz="900">
                <a:solidFill>
                  <a:srgbClr val="6F6F6F"/>
                </a:solidFill>
                <a:latin typeface="Arial"/>
                <a:ea typeface="Geneva"/>
                <a:cs typeface="Arial"/>
              </a:rPr>
              <a:t>Classe Tarif Prestations Supplémentaires</a:t>
            </a:r>
          </a:p>
          <a:p>
            <a:pPr marL="171450" indent="-171450">
              <a:buFontTx/>
              <a:buChar char="-"/>
            </a:pPr>
            <a:r>
              <a:rPr lang="fr-FR" sz="900">
                <a:solidFill>
                  <a:srgbClr val="6F6F6F"/>
                </a:solidFill>
                <a:latin typeface="Arial"/>
                <a:ea typeface="Geneva"/>
                <a:cs typeface="Arial"/>
              </a:rPr>
              <a:t>Classe Supplément Tarif hébergement </a:t>
            </a:r>
            <a:endParaRPr lang="fr-FR" sz="900">
              <a:solidFill>
                <a:srgbClr val="6F6F6F"/>
              </a:solidFill>
              <a:cs typeface="Arial"/>
            </a:endParaRPr>
          </a:p>
          <a:p>
            <a:pPr marL="171450" indent="-171450">
              <a:buFontTx/>
              <a:buChar char="-"/>
            </a:pPr>
            <a:r>
              <a:rPr lang="fr-FR" sz="900">
                <a:solidFill>
                  <a:srgbClr val="6F6F6F"/>
                </a:solidFill>
                <a:latin typeface="Arial"/>
                <a:ea typeface="Geneva"/>
                <a:cs typeface="Arial"/>
              </a:rPr>
              <a:t>Classe Tarif Portage Repas</a:t>
            </a:r>
            <a:endParaRPr lang="fr-FR" sz="900">
              <a:solidFill>
                <a:schemeClr val="bg1"/>
              </a:solidFill>
              <a:latin typeface="Arial"/>
              <a:ea typeface="Geneva"/>
              <a:cs typeface="Arial"/>
            </a:endParaRPr>
          </a:p>
        </p:txBody>
      </p:sp>
      <p:pic>
        <p:nvPicPr>
          <p:cNvPr id="37" name="Graphique 36" descr="Bulle de discussion avec un remplissage uni">
            <a:hlinkClick r:id="rId2"/>
            <a:extLst>
              <a:ext uri="{FF2B5EF4-FFF2-40B4-BE49-F238E27FC236}">
                <a16:creationId xmlns:a16="http://schemas.microsoft.com/office/drawing/2014/main" id="{364467DF-68E3-4A7F-9DC0-09CCBE4DD7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04094" y="1458919"/>
            <a:ext cx="359240" cy="359240"/>
          </a:xfrm>
          <a:prstGeom prst="rect">
            <a:avLst/>
          </a:prstGeom>
        </p:spPr>
      </p:pic>
      <p:sp>
        <p:nvSpPr>
          <p:cNvPr id="3" name="ZoneTexte 18">
            <a:extLst>
              <a:ext uri="{FF2B5EF4-FFF2-40B4-BE49-F238E27FC236}">
                <a16:creationId xmlns:a16="http://schemas.microsoft.com/office/drawing/2014/main" id="{7346A2F6-4C67-48A8-9B35-24E19DD86A63}"/>
              </a:ext>
            </a:extLst>
          </p:cNvPr>
          <p:cNvSpPr txBox="1"/>
          <p:nvPr/>
        </p:nvSpPr>
        <p:spPr>
          <a:xfrm>
            <a:off x="3131105" y="3465578"/>
            <a:ext cx="1015081" cy="318527"/>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fr-FR" sz="900" b="1">
                <a:latin typeface="Arial"/>
                <a:ea typeface="Geneva"/>
                <a:cs typeface="Arial"/>
              </a:rPr>
              <a:t>Date début </a:t>
            </a:r>
          </a:p>
          <a:p>
            <a:pPr algn="ctr"/>
            <a:r>
              <a:rPr lang="fr-FR" sz="900" b="1">
                <a:latin typeface="Arial"/>
                <a:ea typeface="Geneva"/>
                <a:cs typeface="Arial"/>
              </a:rPr>
              <a:t>validité Tarif </a:t>
            </a:r>
            <a:endParaRPr lang="en-US" sz="900" b="1">
              <a:ea typeface="Geneva"/>
              <a:cs typeface="Arial"/>
            </a:endParaRPr>
          </a:p>
        </p:txBody>
      </p:sp>
      <p:sp>
        <p:nvSpPr>
          <p:cNvPr id="4" name="ZoneTexte 19">
            <a:extLst>
              <a:ext uri="{FF2B5EF4-FFF2-40B4-BE49-F238E27FC236}">
                <a16:creationId xmlns:a16="http://schemas.microsoft.com/office/drawing/2014/main" id="{CEF1A091-6A7F-4629-A8D5-3A61EF020CE5}"/>
              </a:ext>
            </a:extLst>
          </p:cNvPr>
          <p:cNvSpPr txBox="1"/>
          <p:nvPr/>
        </p:nvSpPr>
        <p:spPr>
          <a:xfrm>
            <a:off x="4146186" y="3464437"/>
            <a:ext cx="4679716" cy="321112"/>
          </a:xfrm>
          <a:prstGeom prst="rect">
            <a:avLst/>
          </a:prstGeom>
          <a:noFill/>
          <a:ln w="19050">
            <a:solidFill>
              <a:srgbClr val="F4B942"/>
            </a:solidFill>
          </a:ln>
        </p:spPr>
        <p:txBody>
          <a:bodyPr wrap="square" lIns="72000" tIns="108000" rIns="72000" bIns="108000" rtlCol="0" anchor="ctr" anchorCtr="0">
            <a:noAutofit/>
          </a:bodyPr>
          <a:lstStyle/>
          <a:p>
            <a:r>
              <a:rPr lang="fr-FR" sz="900" b="1">
                <a:solidFill>
                  <a:srgbClr val="6F6F6F"/>
                </a:solidFill>
                <a:latin typeface="Arial"/>
                <a:ea typeface="Geneva"/>
                <a:cs typeface="Arial"/>
              </a:rPr>
              <a:t>Description : </a:t>
            </a:r>
            <a:r>
              <a:rPr lang="fr-FR" sz="900">
                <a:solidFill>
                  <a:srgbClr val="6F6F6F"/>
                </a:solidFill>
                <a:latin typeface="Arial"/>
                <a:ea typeface="Geneva"/>
                <a:cs typeface="Arial"/>
              </a:rPr>
              <a:t>Dernière date de début de validité du tarif indiqué.</a:t>
            </a:r>
            <a:endParaRPr lang="fr-FR" sz="900">
              <a:solidFill>
                <a:schemeClr val="bg1"/>
              </a:solidFill>
              <a:latin typeface="Arial"/>
              <a:ea typeface="Geneva"/>
              <a:cs typeface="Arial"/>
            </a:endParaRPr>
          </a:p>
        </p:txBody>
      </p:sp>
      <p:sp>
        <p:nvSpPr>
          <p:cNvPr id="40" name="ZoneTexte 27">
            <a:extLst>
              <a:ext uri="{FF2B5EF4-FFF2-40B4-BE49-F238E27FC236}">
                <a16:creationId xmlns:a16="http://schemas.microsoft.com/office/drawing/2014/main" id="{96D1EA0E-5023-4562-8190-409D98D6181A}"/>
              </a:ext>
            </a:extLst>
          </p:cNvPr>
          <p:cNvSpPr txBox="1"/>
          <p:nvPr/>
        </p:nvSpPr>
        <p:spPr>
          <a:xfrm>
            <a:off x="649974" y="2640803"/>
            <a:ext cx="1893157" cy="21316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Unité Prix</a:t>
            </a:r>
            <a:endParaRPr lang="fr-FR" sz="675" kern="0">
              <a:solidFill>
                <a:srgbClr val="000000"/>
              </a:solidFill>
            </a:endParaRPr>
          </a:p>
        </p:txBody>
      </p:sp>
      <p:cxnSp>
        <p:nvCxnSpPr>
          <p:cNvPr id="5" name="Connecteur droit avec flèche 16">
            <a:extLst>
              <a:ext uri="{FF2B5EF4-FFF2-40B4-BE49-F238E27FC236}">
                <a16:creationId xmlns:a16="http://schemas.microsoft.com/office/drawing/2014/main" id="{EA113BB1-4ACB-4609-8AAE-3B6FEFBD806F}"/>
              </a:ext>
            </a:extLst>
          </p:cNvPr>
          <p:cNvCxnSpPr>
            <a:cxnSpLocks/>
          </p:cNvCxnSpPr>
          <p:nvPr/>
        </p:nvCxnSpPr>
        <p:spPr>
          <a:xfrm>
            <a:off x="2535234" y="2739490"/>
            <a:ext cx="581932" cy="39835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pic>
        <p:nvPicPr>
          <p:cNvPr id="42" name="Graphique 36" descr="Bulle de discussion avec un remplissage uni">
            <a:hlinkClick r:id="rId5"/>
            <a:extLst>
              <a:ext uri="{FF2B5EF4-FFF2-40B4-BE49-F238E27FC236}">
                <a16:creationId xmlns:a16="http://schemas.microsoft.com/office/drawing/2014/main" id="{FF38CEB9-19A0-472C-9F3D-DB52E17E93D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10818" y="2855231"/>
            <a:ext cx="359240" cy="359240"/>
          </a:xfrm>
          <a:prstGeom prst="rect">
            <a:avLst/>
          </a:prstGeom>
        </p:spPr>
      </p:pic>
      <p:grpSp>
        <p:nvGrpSpPr>
          <p:cNvPr id="39" name="Group 7">
            <a:extLst>
              <a:ext uri="{FF2B5EF4-FFF2-40B4-BE49-F238E27FC236}">
                <a16:creationId xmlns:a16="http://schemas.microsoft.com/office/drawing/2014/main" id="{2CA4C782-D297-47F6-831A-E822114D553E}"/>
              </a:ext>
            </a:extLst>
          </p:cNvPr>
          <p:cNvGrpSpPr/>
          <p:nvPr/>
        </p:nvGrpSpPr>
        <p:grpSpPr>
          <a:xfrm>
            <a:off x="553938" y="3676694"/>
            <a:ext cx="1590647" cy="568832"/>
            <a:chOff x="3240385" y="4790742"/>
            <a:chExt cx="1590647" cy="568832"/>
          </a:xfrm>
        </p:grpSpPr>
        <p:sp>
          <p:nvSpPr>
            <p:cNvPr id="44" name="ZoneTexte 321">
              <a:extLst>
                <a:ext uri="{FF2B5EF4-FFF2-40B4-BE49-F238E27FC236}">
                  <a16:creationId xmlns:a16="http://schemas.microsoft.com/office/drawing/2014/main" id="{1E0E0B82-230F-4109-9C5E-C9A4F46CF08A}"/>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45" name="Rectangle 44">
              <a:extLst>
                <a:ext uri="{FF2B5EF4-FFF2-40B4-BE49-F238E27FC236}">
                  <a16:creationId xmlns:a16="http://schemas.microsoft.com/office/drawing/2014/main" id="{356CDAEA-0B58-4EBC-97F9-534CD7D2A7E8}"/>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6" name="ZoneTexte 331">
              <a:extLst>
                <a:ext uri="{FF2B5EF4-FFF2-40B4-BE49-F238E27FC236}">
                  <a16:creationId xmlns:a16="http://schemas.microsoft.com/office/drawing/2014/main" id="{97DE03C8-DC7F-4265-A9C6-A001BDA44CE9}"/>
                </a:ext>
              </a:extLst>
            </p:cNvPr>
            <p:cNvSpPr txBox="1"/>
            <p:nvPr/>
          </p:nvSpPr>
          <p:spPr>
            <a:xfrm>
              <a:off x="3335995" y="4990371"/>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47" name="Rectangle 46">
              <a:extLst>
                <a:ext uri="{FF2B5EF4-FFF2-40B4-BE49-F238E27FC236}">
                  <a16:creationId xmlns:a16="http://schemas.microsoft.com/office/drawing/2014/main" id="{61BDBD16-5716-4560-AA27-D16DE35797A4}"/>
                </a:ext>
              </a:extLst>
            </p:cNvPr>
            <p:cNvSpPr/>
            <p:nvPr/>
          </p:nvSpPr>
          <p:spPr>
            <a:xfrm>
              <a:off x="3240385" y="5024550"/>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48" name="Rectangle 47">
              <a:extLst>
                <a:ext uri="{FF2B5EF4-FFF2-40B4-BE49-F238E27FC236}">
                  <a16:creationId xmlns:a16="http://schemas.microsoft.com/office/drawing/2014/main" id="{5B4E4663-5D80-43F8-B16E-CA5DF280CCD1}"/>
                </a:ext>
              </a:extLst>
            </p:cNvPr>
            <p:cNvSpPr/>
            <p:nvPr/>
          </p:nvSpPr>
          <p:spPr>
            <a:xfrm>
              <a:off x="3244466" y="5190980"/>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9" name="ZoneTexte 334">
              <a:extLst>
                <a:ext uri="{FF2B5EF4-FFF2-40B4-BE49-F238E27FC236}">
                  <a16:creationId xmlns:a16="http://schemas.microsoft.com/office/drawing/2014/main" id="{F5F46695-9894-4962-B42E-9CB3EEC6C4F7}"/>
                </a:ext>
              </a:extLst>
            </p:cNvPr>
            <p:cNvSpPr txBox="1"/>
            <p:nvPr/>
          </p:nvSpPr>
          <p:spPr>
            <a:xfrm>
              <a:off x="3335995" y="5159519"/>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43" name="Graphique 33" descr="Bulle de discussion avec un remplissage uni">
            <a:extLst>
              <a:ext uri="{FF2B5EF4-FFF2-40B4-BE49-F238E27FC236}">
                <a16:creationId xmlns:a16="http://schemas.microsoft.com/office/drawing/2014/main" id="{0D6C1E8E-D8B2-4E3C-9158-569853552B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17163" y="4684947"/>
            <a:ext cx="359240" cy="359240"/>
          </a:xfrm>
          <a:prstGeom prst="rect">
            <a:avLst/>
          </a:prstGeom>
        </p:spPr>
      </p:pic>
      <p:sp>
        <p:nvSpPr>
          <p:cNvPr id="50" name="ZoneTexte 37">
            <a:extLst>
              <a:ext uri="{FF2B5EF4-FFF2-40B4-BE49-F238E27FC236}">
                <a16:creationId xmlns:a16="http://schemas.microsoft.com/office/drawing/2014/main" id="{1DCC490B-B92D-40DD-B3A6-6E87397C3066}"/>
              </a:ext>
            </a:extLst>
          </p:cNvPr>
          <p:cNvSpPr txBox="1"/>
          <p:nvPr/>
        </p:nvSpPr>
        <p:spPr>
          <a:xfrm>
            <a:off x="3296606" y="4447879"/>
            <a:ext cx="1419410" cy="707886"/>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1" name="Graphique 20" descr="Flèche : pivoter à droite avec un remplissage uni">
            <a:hlinkClick r:id="rId6" action="ppaction://hlinksldjump"/>
            <a:extLst>
              <a:ext uri="{FF2B5EF4-FFF2-40B4-BE49-F238E27FC236}">
                <a16:creationId xmlns:a16="http://schemas.microsoft.com/office/drawing/2014/main" id="{33C35035-5E33-41E8-A989-7F34A8D0BE5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41" name="ZoneTexte 21">
            <a:hlinkClick r:id="rId6" action="ppaction://hlinksldjump"/>
            <a:extLst>
              <a:ext uri="{FF2B5EF4-FFF2-40B4-BE49-F238E27FC236}">
                <a16:creationId xmlns:a16="http://schemas.microsoft.com/office/drawing/2014/main" id="{C727A2F9-22BD-4BD8-9363-B2BD3A83FDCC}"/>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12096383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childTnLst>
                          </p:cTn>
                        </p:par>
                      </p:childTnLst>
                    </p:cTn>
                  </p:par>
                </p:childTnLst>
              </p:cTn>
              <p:nextCondLst>
                <p:cond evt="onClick" delay="0">
                  <p:tgtEl>
                    <p:spTgt spid="27"/>
                  </p:tgtEl>
                </p:cond>
              </p:nextCondLst>
            </p:seq>
            <p:seq concurrent="1" nextAc="seek">
              <p:cTn id="17" restart="whenNotActive" fill="hold" evtFilter="cancelBubble" nodeType="interactiveSeq">
                <p:stCondLst>
                  <p:cond evt="onClick" delay="0">
                    <p:tgtEl>
                      <p:spTgt spid="28"/>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childTnLst>
              </p:cTn>
              <p:nextCondLst>
                <p:cond evt="onClick" delay="0">
                  <p:tgtEl>
                    <p:spTgt spid="28"/>
                  </p:tgtEl>
                </p:cond>
              </p:nextCondLst>
            </p:seq>
            <p:seq concurrent="1" nextAc="seek">
              <p:cTn id="29" restart="whenNotActive" fill="hold" evtFilter="cancelBubble" nodeType="interactiveSeq">
                <p:stCondLst>
                  <p:cond evt="onClick" delay="0">
                    <p:tgtEl>
                      <p:spTgt spid="30"/>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500"/>
                                        <p:tgtEl>
                                          <p:spTgt spid="4"/>
                                        </p:tgtEl>
                                      </p:cBhvr>
                                    </p:animEffect>
                                  </p:childTnLst>
                                </p:cTn>
                              </p:par>
                            </p:childTnLst>
                          </p:cTn>
                        </p:par>
                      </p:childTnLst>
                    </p:cTn>
                  </p:par>
                </p:childTnLst>
              </p:cTn>
              <p:nextCondLst>
                <p:cond evt="onClick" delay="0">
                  <p:tgtEl>
                    <p:spTgt spid="30"/>
                  </p:tgtEl>
                </p:cond>
              </p:nextCondLst>
            </p:seq>
            <p:seq concurrent="1" nextAc="seek">
              <p:cTn id="41" restart="whenNotActive" fill="hold" evtFilter="cancelBubble" nodeType="interactiveSeq">
                <p:stCondLst>
                  <p:cond evt="onClick" delay="0">
                    <p:tgtEl>
                      <p:spTgt spid="29"/>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fade">
                                      <p:cBhvr>
                                        <p:cTn id="49" dur="500"/>
                                        <p:tgtEl>
                                          <p:spTgt spid="3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500"/>
                                        <p:tgtEl>
                                          <p:spTgt spid="32"/>
                                        </p:tgtEl>
                                      </p:cBhvr>
                                    </p:animEffect>
                                  </p:childTnLst>
                                </p:cTn>
                              </p:par>
                            </p:childTnLst>
                          </p:cTn>
                        </p:par>
                      </p:childTnLst>
                    </p:cTn>
                  </p:par>
                </p:childTnLst>
              </p:cTn>
              <p:nextCondLst>
                <p:cond evt="onClick" delay="0">
                  <p:tgtEl>
                    <p:spTgt spid="29"/>
                  </p:tgtEl>
                </p:cond>
              </p:nextCondLst>
            </p:seq>
            <p:seq concurrent="1" nextAc="seek">
              <p:cTn id="53" restart="whenNotActive" fill="hold" evtFilter="cancelBubble" nodeType="interactiveSeq">
                <p:stCondLst>
                  <p:cond evt="onClick" delay="0">
                    <p:tgtEl>
                      <p:spTgt spid="40"/>
                    </p:tgtEl>
                  </p:cond>
                </p:stCondLst>
                <p:endSync evt="end" delay="0">
                  <p:rtn val="all"/>
                </p:endSync>
                <p:childTnLst>
                  <p:par>
                    <p:cTn id="54" fill="hold">
                      <p:stCondLst>
                        <p:cond delay="0"/>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fade">
                                      <p:cBhvr>
                                        <p:cTn id="58" dur="500"/>
                                        <p:tgtEl>
                                          <p:spTgt spid="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nodeType="with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500"/>
                                        <p:tgtEl>
                                          <p:spTgt spid="42"/>
                                        </p:tgtEl>
                                      </p:cBhvr>
                                    </p:animEffect>
                                  </p:childTnLst>
                                </p:cTn>
                              </p:par>
                            </p:childTnLst>
                          </p:cTn>
                        </p:par>
                      </p:childTnLst>
                    </p:cTn>
                  </p:par>
                </p:childTnLst>
              </p:cTn>
              <p:nextCondLst>
                <p:cond evt="onClick" delay="0">
                  <p:tgtEl>
                    <p:spTgt spid="40"/>
                  </p:tgtEl>
                </p:cond>
              </p:nextCondLst>
            </p:seq>
          </p:childTnLst>
        </p:cTn>
      </p:par>
    </p:tnLst>
    <p:bldLst>
      <p:bldP spid="12" grpId="0" animBg="1"/>
      <p:bldP spid="13" grpId="0" animBg="1"/>
      <p:bldP spid="15" grpId="0" animBg="1"/>
      <p:bldP spid="16" grpId="0" animBg="1"/>
      <p:bldP spid="19" grpId="0" animBg="1"/>
      <p:bldP spid="20" grpId="0" animBg="1"/>
      <p:bldP spid="31" grpId="0" animBg="1"/>
      <p:bldP spid="32" grpId="0" animBg="1"/>
      <p:bldP spid="3" grpId="0"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Définition</a:t>
            </a:r>
            <a:r>
              <a:rPr lang="es-ES"/>
              <a:t> de </a:t>
            </a:r>
            <a:r>
              <a:rPr lang="es-ES" err="1"/>
              <a:t>l’Organisation</a:t>
            </a:r>
            <a:r>
              <a:rPr lang="es-ES"/>
              <a:t> Interne (OI)</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059832" y="1496704"/>
            <a:ext cx="5831844" cy="2371190"/>
          </a:xfrm>
          <a:prstGeom prst="rect">
            <a:avLst/>
          </a:prstGeom>
          <a:noFill/>
        </p:spPr>
        <p:txBody>
          <a:bodyPr wrap="square" lIns="72000" tIns="108000" rIns="72000" bIns="108000" rtlCol="0" anchor="ctr" anchorCtr="0">
            <a:normAutofit/>
          </a:bodyPr>
          <a:lstStyle/>
          <a:p>
            <a:pPr algn="just"/>
            <a:r>
              <a:rPr lang="fr-FR" sz="1200" dirty="0">
                <a:solidFill>
                  <a:srgbClr val="575757"/>
                </a:solidFill>
                <a:latin typeface="Arial"/>
                <a:ea typeface="Geneva"/>
                <a:cs typeface="Arial"/>
              </a:rPr>
              <a:t>La classe Organisation Interne contient les attributs communs aux structures organisationnelles (ou organisations internes), portant des activités opérationnelles sur un lieu au sein d'une entité géographique. Les attributs spécifiques à un type d'organisation interne sont présentés dans une classe spécifique.</a:t>
            </a:r>
          </a:p>
          <a:p>
            <a:pPr algn="just"/>
            <a:endParaRPr lang="fr-FR" sz="1200" dirty="0">
              <a:solidFill>
                <a:srgbClr val="575757"/>
              </a:solidFill>
            </a:endParaRPr>
          </a:p>
          <a:p>
            <a:pPr algn="just"/>
            <a:r>
              <a:rPr lang="fr-FR" sz="1200" dirty="0">
                <a:solidFill>
                  <a:srgbClr val="575757"/>
                </a:solidFill>
                <a:latin typeface="Arial"/>
                <a:ea typeface="Geneva"/>
                <a:cs typeface="Arial"/>
              </a:rPr>
              <a:t>Une organisation interne peut être composée d’autres organisations internes. Par exemple, les unités élémentaires peuvent être regroupées au sein de services qui peuvent être regroupés en pôles. </a:t>
            </a:r>
            <a:endParaRPr lang="fr-FR" sz="1200" dirty="0">
              <a:solidFill>
                <a:srgbClr val="575757"/>
              </a:solidFill>
              <a:cs typeface="Arial"/>
            </a:endParaRPr>
          </a:p>
        </p:txBody>
      </p:sp>
      <p:sp>
        <p:nvSpPr>
          <p:cNvPr id="36" name="ZoneTexte 35">
            <a:extLst>
              <a:ext uri="{FF2B5EF4-FFF2-40B4-BE49-F238E27FC236}">
                <a16:creationId xmlns:a16="http://schemas.microsoft.com/office/drawing/2014/main" id="{C4CADA9D-5155-4334-A307-BAAFDD3B5534}"/>
              </a:ext>
            </a:extLst>
          </p:cNvPr>
          <p:cNvSpPr txBox="1"/>
          <p:nvPr/>
        </p:nvSpPr>
        <p:spPr>
          <a:xfrm>
            <a:off x="460378" y="1262260"/>
            <a:ext cx="2165982" cy="289617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3C582706-E1C8-441B-81DB-D5152A7A9A2E}"/>
              </a:ext>
            </a:extLst>
          </p:cNvPr>
          <p:cNvSpPr txBox="1"/>
          <p:nvPr/>
        </p:nvSpPr>
        <p:spPr>
          <a:xfrm>
            <a:off x="462155" y="838408"/>
            <a:ext cx="2165628" cy="42288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b="1" kern="0">
                <a:solidFill>
                  <a:srgbClr val="000000"/>
                </a:solidFill>
              </a:rPr>
              <a:t>Organisation Interne*</a:t>
            </a:r>
          </a:p>
        </p:txBody>
      </p:sp>
      <p:sp>
        <p:nvSpPr>
          <p:cNvPr id="38" name="ZoneTexte 37">
            <a:extLst>
              <a:ext uri="{FF2B5EF4-FFF2-40B4-BE49-F238E27FC236}">
                <a16:creationId xmlns:a16="http://schemas.microsoft.com/office/drawing/2014/main" id="{CC59E8A1-7126-4E77-86E1-75E8AA310E6B}"/>
              </a:ext>
            </a:extLst>
          </p:cNvPr>
          <p:cNvSpPr txBox="1"/>
          <p:nvPr/>
        </p:nvSpPr>
        <p:spPr>
          <a:xfrm>
            <a:off x="573746" y="2765994"/>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Contact </a:t>
            </a:r>
          </a:p>
        </p:txBody>
      </p:sp>
      <p:sp>
        <p:nvSpPr>
          <p:cNvPr id="39" name="ZoneTexte 38">
            <a:extLst>
              <a:ext uri="{FF2B5EF4-FFF2-40B4-BE49-F238E27FC236}">
                <a16:creationId xmlns:a16="http://schemas.microsoft.com/office/drawing/2014/main" id="{549D3D7D-99E6-4AFB-9144-49286E0841A2}"/>
              </a:ext>
            </a:extLst>
          </p:cNvPr>
          <p:cNvSpPr txBox="1"/>
          <p:nvPr/>
        </p:nvSpPr>
        <p:spPr>
          <a:xfrm>
            <a:off x="573746" y="1725617"/>
            <a:ext cx="1936619" cy="280882"/>
          </a:xfrm>
          <a:prstGeom prst="rect">
            <a:avLst/>
          </a:prstGeom>
          <a:solidFill>
            <a:srgbClr val="F4B942"/>
          </a:solidFill>
          <a:ln>
            <a:noFill/>
          </a:ln>
        </p:spPr>
        <p:txBody>
          <a:bodyPr wrap="square" lIns="135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Nom OI</a:t>
            </a:r>
          </a:p>
        </p:txBody>
      </p:sp>
      <p:sp>
        <p:nvSpPr>
          <p:cNvPr id="40" name="ZoneTexte 39">
            <a:extLst>
              <a:ext uri="{FF2B5EF4-FFF2-40B4-BE49-F238E27FC236}">
                <a16:creationId xmlns:a16="http://schemas.microsoft.com/office/drawing/2014/main" id="{B90B609A-A528-4107-A926-D1A9A692A045}"/>
              </a:ext>
            </a:extLst>
          </p:cNvPr>
          <p:cNvSpPr txBox="1"/>
          <p:nvPr/>
        </p:nvSpPr>
        <p:spPr>
          <a:xfrm>
            <a:off x="573746" y="1378683"/>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Identifiant OI</a:t>
            </a:r>
            <a:endParaRPr lang="fr-FR" sz="675" kern="0">
              <a:solidFill>
                <a:srgbClr val="000000"/>
              </a:solidFill>
            </a:endParaRPr>
          </a:p>
        </p:txBody>
      </p:sp>
      <p:sp>
        <p:nvSpPr>
          <p:cNvPr id="41" name="ZoneTexte 40">
            <a:extLst>
              <a:ext uri="{FF2B5EF4-FFF2-40B4-BE49-F238E27FC236}">
                <a16:creationId xmlns:a16="http://schemas.microsoft.com/office/drawing/2014/main" id="{125E196F-CCD2-4941-A4E2-CD83FF38D3EA}"/>
              </a:ext>
            </a:extLst>
          </p:cNvPr>
          <p:cNvSpPr txBox="1"/>
          <p:nvPr/>
        </p:nvSpPr>
        <p:spPr>
          <a:xfrm>
            <a:off x="573746" y="2421037"/>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d’OI</a:t>
            </a:r>
          </a:p>
        </p:txBody>
      </p:sp>
      <p:sp>
        <p:nvSpPr>
          <p:cNvPr id="42" name="ZoneTexte 41">
            <a:extLst>
              <a:ext uri="{FF2B5EF4-FFF2-40B4-BE49-F238E27FC236}">
                <a16:creationId xmlns:a16="http://schemas.microsoft.com/office/drawing/2014/main" id="{D86FFF0E-3D8C-4B80-9DB7-773F9C9C8D04}"/>
              </a:ext>
            </a:extLst>
          </p:cNvPr>
          <p:cNvSpPr txBox="1"/>
          <p:nvPr/>
        </p:nvSpPr>
        <p:spPr>
          <a:xfrm>
            <a:off x="573746" y="3102363"/>
            <a:ext cx="1936619" cy="280882"/>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Boîte aux lettres MSS </a:t>
            </a:r>
          </a:p>
        </p:txBody>
      </p:sp>
      <p:sp>
        <p:nvSpPr>
          <p:cNvPr id="43" name="ZoneTexte 42">
            <a:extLst>
              <a:ext uri="{FF2B5EF4-FFF2-40B4-BE49-F238E27FC236}">
                <a16:creationId xmlns:a16="http://schemas.microsoft.com/office/drawing/2014/main" id="{BAD61F54-77ED-4BA9-BABD-11ED8AE553AC}"/>
              </a:ext>
            </a:extLst>
          </p:cNvPr>
          <p:cNvSpPr txBox="1"/>
          <p:nvPr/>
        </p:nvSpPr>
        <p:spPr>
          <a:xfrm>
            <a:off x="573746" y="3442531"/>
            <a:ext cx="1936619" cy="280882"/>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Date Ouverture</a:t>
            </a:r>
          </a:p>
        </p:txBody>
      </p:sp>
      <p:sp>
        <p:nvSpPr>
          <p:cNvPr id="44" name="ZoneTexte 43">
            <a:extLst>
              <a:ext uri="{FF2B5EF4-FFF2-40B4-BE49-F238E27FC236}">
                <a16:creationId xmlns:a16="http://schemas.microsoft.com/office/drawing/2014/main" id="{989E3944-76C8-4BB7-B9B5-147F74780CAF}"/>
              </a:ext>
            </a:extLst>
          </p:cNvPr>
          <p:cNvSpPr txBox="1"/>
          <p:nvPr/>
        </p:nvSpPr>
        <p:spPr>
          <a:xfrm>
            <a:off x="573746" y="3797841"/>
            <a:ext cx="1936619" cy="280882"/>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Date Fermeture Définitive </a:t>
            </a:r>
          </a:p>
        </p:txBody>
      </p:sp>
      <p:sp>
        <p:nvSpPr>
          <p:cNvPr id="45" name="Rectangle 44">
            <a:extLst>
              <a:ext uri="{FF2B5EF4-FFF2-40B4-BE49-F238E27FC236}">
                <a16:creationId xmlns:a16="http://schemas.microsoft.com/office/drawing/2014/main" id="{E472FB83-7819-46ED-BFE0-F072C992B96B}"/>
              </a:ext>
            </a:extLst>
          </p:cNvPr>
          <p:cNvSpPr/>
          <p:nvPr>
            <p:custDataLst>
              <p:tags r:id="rId1"/>
            </p:custDataLst>
          </p:nvPr>
        </p:nvSpPr>
        <p:spPr>
          <a:xfrm>
            <a:off x="573746" y="2076080"/>
            <a:ext cx="1936619" cy="280882"/>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Champ d’activité</a:t>
            </a:r>
          </a:p>
        </p:txBody>
      </p:sp>
      <p:sp>
        <p:nvSpPr>
          <p:cNvPr id="19" name="Rectangle : coins arrondis 18">
            <a:extLst>
              <a:ext uri="{FF2B5EF4-FFF2-40B4-BE49-F238E27FC236}">
                <a16:creationId xmlns:a16="http://schemas.microsoft.com/office/drawing/2014/main" id="{27FD15EB-518E-4EE3-AE13-AA0C8B14DA66}"/>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Organisation</a:t>
            </a:r>
            <a:r>
              <a:rPr lang="es-ES" sz="1100">
                <a:solidFill>
                  <a:sysClr val="windowText" lastClr="000000"/>
                </a:solidFill>
              </a:rPr>
              <a:t> Interne</a:t>
            </a:r>
            <a:endParaRPr lang="fr-FR" sz="1000">
              <a:solidFill>
                <a:sysClr val="windowText" lastClr="000000"/>
              </a:solidFill>
            </a:endParaRPr>
          </a:p>
        </p:txBody>
      </p:sp>
      <p:grpSp>
        <p:nvGrpSpPr>
          <p:cNvPr id="21" name="Group 7">
            <a:extLst>
              <a:ext uri="{FF2B5EF4-FFF2-40B4-BE49-F238E27FC236}">
                <a16:creationId xmlns:a16="http://schemas.microsoft.com/office/drawing/2014/main" id="{0191C4F3-F61C-4667-99DA-9FCA8D6EEEEA}"/>
              </a:ext>
            </a:extLst>
          </p:cNvPr>
          <p:cNvGrpSpPr/>
          <p:nvPr/>
        </p:nvGrpSpPr>
        <p:grpSpPr>
          <a:xfrm>
            <a:off x="3180975" y="4741623"/>
            <a:ext cx="4017634" cy="200497"/>
            <a:chOff x="3247020" y="4790742"/>
            <a:chExt cx="4017634" cy="200497"/>
          </a:xfrm>
        </p:grpSpPr>
        <p:sp>
          <p:nvSpPr>
            <p:cNvPr id="26" name="ZoneTexte 321">
              <a:extLst>
                <a:ext uri="{FF2B5EF4-FFF2-40B4-BE49-F238E27FC236}">
                  <a16:creationId xmlns:a16="http://schemas.microsoft.com/office/drawing/2014/main" id="{9917511B-E35F-4BB4-9BA1-9768AFE982CA}"/>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27" name="Rectangle 26">
              <a:extLst>
                <a:ext uri="{FF2B5EF4-FFF2-40B4-BE49-F238E27FC236}">
                  <a16:creationId xmlns:a16="http://schemas.microsoft.com/office/drawing/2014/main" id="{5CF4CF00-BBC7-4CB4-BB44-A8CF343A389E}"/>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28" name="ZoneTexte 331">
              <a:extLst>
                <a:ext uri="{FF2B5EF4-FFF2-40B4-BE49-F238E27FC236}">
                  <a16:creationId xmlns:a16="http://schemas.microsoft.com/office/drawing/2014/main" id="{3692AF26-765C-4BAA-A826-71C2CD56A163}"/>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29" name="Rectangle 28">
              <a:extLst>
                <a:ext uri="{FF2B5EF4-FFF2-40B4-BE49-F238E27FC236}">
                  <a16:creationId xmlns:a16="http://schemas.microsoft.com/office/drawing/2014/main" id="{4CEA5740-5DEA-437E-8E0C-E058CBCA1665}"/>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30" name="Rectangle 29">
              <a:extLst>
                <a:ext uri="{FF2B5EF4-FFF2-40B4-BE49-F238E27FC236}">
                  <a16:creationId xmlns:a16="http://schemas.microsoft.com/office/drawing/2014/main" id="{DB43316B-32DE-429D-B3C4-309F5F7EDEE2}"/>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31" name="ZoneTexte 334">
              <a:extLst>
                <a:ext uri="{FF2B5EF4-FFF2-40B4-BE49-F238E27FC236}">
                  <a16:creationId xmlns:a16="http://schemas.microsoft.com/office/drawing/2014/main" id="{15B503E8-4848-463E-8010-5527A5BF52B1}"/>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24" name="Graphique 20" descr="Flèche : pivoter à droite avec un remplissage uni">
            <a:hlinkClick r:id="rId3" action="ppaction://hlinksldjump"/>
            <a:extLst>
              <a:ext uri="{FF2B5EF4-FFF2-40B4-BE49-F238E27FC236}">
                <a16:creationId xmlns:a16="http://schemas.microsoft.com/office/drawing/2014/main" id="{7B86872B-4263-4635-AF7F-E20D3D6744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150185" y="4604439"/>
            <a:ext cx="489313" cy="489313"/>
          </a:xfrm>
          <a:prstGeom prst="rect">
            <a:avLst/>
          </a:prstGeom>
        </p:spPr>
      </p:pic>
      <p:sp>
        <p:nvSpPr>
          <p:cNvPr id="32" name="ZoneTexte 21">
            <a:hlinkClick r:id="rId3" action="ppaction://hlinksldjump"/>
            <a:extLst>
              <a:ext uri="{FF2B5EF4-FFF2-40B4-BE49-F238E27FC236}">
                <a16:creationId xmlns:a16="http://schemas.microsoft.com/office/drawing/2014/main" id="{AB1B483C-D0B8-4767-9A78-631316897259}"/>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873332020"/>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l’Organisation</a:t>
            </a:r>
            <a:r>
              <a:rPr lang="es-ES"/>
              <a:t> Interne (1/2)</a:t>
            </a:r>
            <a:endParaRPr lang="fr-FR"/>
          </a:p>
        </p:txBody>
      </p:sp>
      <p:sp>
        <p:nvSpPr>
          <p:cNvPr id="36" name="ZoneTexte 35">
            <a:extLst>
              <a:ext uri="{FF2B5EF4-FFF2-40B4-BE49-F238E27FC236}">
                <a16:creationId xmlns:a16="http://schemas.microsoft.com/office/drawing/2014/main" id="{C4CADA9D-5155-4334-A307-BAAFDD3B5534}"/>
              </a:ext>
            </a:extLst>
          </p:cNvPr>
          <p:cNvSpPr txBox="1"/>
          <p:nvPr/>
        </p:nvSpPr>
        <p:spPr>
          <a:xfrm>
            <a:off x="456797" y="1271238"/>
            <a:ext cx="2165982" cy="284470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3C582706-E1C8-441B-81DB-D5152A7A9A2E}"/>
              </a:ext>
            </a:extLst>
          </p:cNvPr>
          <p:cNvSpPr txBox="1"/>
          <p:nvPr/>
        </p:nvSpPr>
        <p:spPr>
          <a:xfrm>
            <a:off x="458574" y="847386"/>
            <a:ext cx="2165628" cy="42288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b="1" kern="0">
                <a:solidFill>
                  <a:srgbClr val="000000"/>
                </a:solidFill>
              </a:rPr>
              <a:t>Organisation Interne*</a:t>
            </a:r>
          </a:p>
        </p:txBody>
      </p:sp>
      <p:sp>
        <p:nvSpPr>
          <p:cNvPr id="38" name="ZoneTexte 37">
            <a:extLst>
              <a:ext uri="{FF2B5EF4-FFF2-40B4-BE49-F238E27FC236}">
                <a16:creationId xmlns:a16="http://schemas.microsoft.com/office/drawing/2014/main" id="{CC59E8A1-7126-4E77-86E1-75E8AA310E6B}"/>
              </a:ext>
            </a:extLst>
          </p:cNvPr>
          <p:cNvSpPr txBox="1"/>
          <p:nvPr/>
        </p:nvSpPr>
        <p:spPr>
          <a:xfrm>
            <a:off x="570165" y="2774972"/>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Contact </a:t>
            </a:r>
          </a:p>
        </p:txBody>
      </p:sp>
      <p:sp>
        <p:nvSpPr>
          <p:cNvPr id="39" name="ZoneTexte 38">
            <a:extLst>
              <a:ext uri="{FF2B5EF4-FFF2-40B4-BE49-F238E27FC236}">
                <a16:creationId xmlns:a16="http://schemas.microsoft.com/office/drawing/2014/main" id="{549D3D7D-99E6-4AFB-9144-49286E0841A2}"/>
              </a:ext>
            </a:extLst>
          </p:cNvPr>
          <p:cNvSpPr txBox="1"/>
          <p:nvPr/>
        </p:nvSpPr>
        <p:spPr>
          <a:xfrm>
            <a:off x="570165" y="1734595"/>
            <a:ext cx="1936619" cy="280882"/>
          </a:xfrm>
          <a:prstGeom prst="rect">
            <a:avLst/>
          </a:prstGeom>
          <a:solidFill>
            <a:srgbClr val="F4B942"/>
          </a:solidFill>
          <a:ln>
            <a:noFill/>
          </a:ln>
        </p:spPr>
        <p:txBody>
          <a:bodyPr wrap="square" lIns="135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Nom OI</a:t>
            </a:r>
          </a:p>
        </p:txBody>
      </p:sp>
      <p:sp>
        <p:nvSpPr>
          <p:cNvPr id="40" name="ZoneTexte 39">
            <a:extLst>
              <a:ext uri="{FF2B5EF4-FFF2-40B4-BE49-F238E27FC236}">
                <a16:creationId xmlns:a16="http://schemas.microsoft.com/office/drawing/2014/main" id="{B90B609A-A528-4107-A926-D1A9A692A045}"/>
              </a:ext>
            </a:extLst>
          </p:cNvPr>
          <p:cNvSpPr txBox="1"/>
          <p:nvPr/>
        </p:nvSpPr>
        <p:spPr>
          <a:xfrm>
            <a:off x="570165" y="1387661"/>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Identifiant OI</a:t>
            </a:r>
            <a:endParaRPr lang="fr-FR" sz="675" kern="0">
              <a:solidFill>
                <a:srgbClr val="000000"/>
              </a:solidFill>
            </a:endParaRPr>
          </a:p>
        </p:txBody>
      </p:sp>
      <p:sp>
        <p:nvSpPr>
          <p:cNvPr id="41" name="ZoneTexte 40">
            <a:extLst>
              <a:ext uri="{FF2B5EF4-FFF2-40B4-BE49-F238E27FC236}">
                <a16:creationId xmlns:a16="http://schemas.microsoft.com/office/drawing/2014/main" id="{125E196F-CCD2-4941-A4E2-CD83FF38D3EA}"/>
              </a:ext>
            </a:extLst>
          </p:cNvPr>
          <p:cNvSpPr txBox="1"/>
          <p:nvPr/>
        </p:nvSpPr>
        <p:spPr>
          <a:xfrm>
            <a:off x="570165" y="2430015"/>
            <a:ext cx="1936619" cy="280882"/>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d’OI</a:t>
            </a:r>
          </a:p>
        </p:txBody>
      </p:sp>
      <p:sp>
        <p:nvSpPr>
          <p:cNvPr id="45" name="Rectangle 44">
            <a:extLst>
              <a:ext uri="{FF2B5EF4-FFF2-40B4-BE49-F238E27FC236}">
                <a16:creationId xmlns:a16="http://schemas.microsoft.com/office/drawing/2014/main" id="{E472FB83-7819-46ED-BFE0-F072C992B96B}"/>
              </a:ext>
            </a:extLst>
          </p:cNvPr>
          <p:cNvSpPr/>
          <p:nvPr>
            <p:custDataLst>
              <p:tags r:id="rId1"/>
            </p:custDataLst>
          </p:nvPr>
        </p:nvSpPr>
        <p:spPr>
          <a:xfrm>
            <a:off x="570165" y="2085058"/>
            <a:ext cx="1936619" cy="280882"/>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Champ d’activité</a:t>
            </a:r>
          </a:p>
        </p:txBody>
      </p:sp>
      <p:sp>
        <p:nvSpPr>
          <p:cNvPr id="17" name="ZoneTexte 16">
            <a:extLst>
              <a:ext uri="{FF2B5EF4-FFF2-40B4-BE49-F238E27FC236}">
                <a16:creationId xmlns:a16="http://schemas.microsoft.com/office/drawing/2014/main" id="{0BBC853F-8643-44FD-BE67-8103CD425643}"/>
              </a:ext>
            </a:extLst>
          </p:cNvPr>
          <p:cNvSpPr txBox="1"/>
          <p:nvPr/>
        </p:nvSpPr>
        <p:spPr>
          <a:xfrm>
            <a:off x="3203848" y="113159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latin typeface="Arial"/>
                <a:ea typeface="Geneva"/>
                <a:cs typeface="Arial"/>
              </a:rPr>
              <a:t>Identifiant</a:t>
            </a:r>
            <a:r>
              <a:rPr lang="es-ES" sz="900" b="1">
                <a:latin typeface="Arial"/>
                <a:ea typeface="Geneva"/>
                <a:cs typeface="Arial"/>
              </a:rPr>
              <a:t> OI</a:t>
            </a:r>
            <a:endParaRPr lang="es-ES" sz="900" b="1"/>
          </a:p>
        </p:txBody>
      </p:sp>
      <p:sp>
        <p:nvSpPr>
          <p:cNvPr id="19" name="ZoneTexte 18">
            <a:extLst>
              <a:ext uri="{FF2B5EF4-FFF2-40B4-BE49-F238E27FC236}">
                <a16:creationId xmlns:a16="http://schemas.microsoft.com/office/drawing/2014/main" id="{0EF52A80-976E-48F3-BA0C-2F4A58FEB637}"/>
              </a:ext>
            </a:extLst>
          </p:cNvPr>
          <p:cNvSpPr txBox="1"/>
          <p:nvPr/>
        </p:nvSpPr>
        <p:spPr>
          <a:xfrm>
            <a:off x="4198353" y="1131591"/>
            <a:ext cx="4693323" cy="69705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Identifiant de l'organisation interne, unique et persistant au niveau national, et généré par une instance régionale du ROR.</a:t>
            </a:r>
            <a:endParaRPr lang="en-US"/>
          </a:p>
          <a:p>
            <a:r>
              <a:rPr lang="fr-FR" sz="1000">
                <a:solidFill>
                  <a:srgbClr val="6F6F6F"/>
                </a:solidFill>
                <a:latin typeface="Arial"/>
                <a:ea typeface="Geneva"/>
                <a:cs typeface="Arial"/>
              </a:rPr>
              <a:t>Format : Concaténation du code INSEE région et d’un identifiant généré par le ROR régional séparé par le caractère "slash" (ex: 94/666). </a:t>
            </a:r>
            <a:endParaRPr lang="fr-FR" sz="1000">
              <a:solidFill>
                <a:schemeClr val="bg1"/>
              </a:solidFill>
            </a:endParaRPr>
          </a:p>
        </p:txBody>
      </p:sp>
      <p:cxnSp>
        <p:nvCxnSpPr>
          <p:cNvPr id="20" name="Connecteur droit avec flèche 19">
            <a:extLst>
              <a:ext uri="{FF2B5EF4-FFF2-40B4-BE49-F238E27FC236}">
                <a16:creationId xmlns:a16="http://schemas.microsoft.com/office/drawing/2014/main" id="{C97E39E0-38D1-4EEC-A9CB-CBDA1160B389}"/>
              </a:ext>
            </a:extLst>
          </p:cNvPr>
          <p:cNvCxnSpPr>
            <a:cxnSpLocks/>
            <a:stCxn id="40" idx="3"/>
            <a:endCxn id="17" idx="1"/>
          </p:cNvCxnSpPr>
          <p:nvPr/>
        </p:nvCxnSpPr>
        <p:spPr>
          <a:xfrm flipV="1">
            <a:off x="2506784" y="1311762"/>
            <a:ext cx="697064" cy="216340"/>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9E231575-6A32-487C-93EC-4949025064EC}"/>
              </a:ext>
            </a:extLst>
          </p:cNvPr>
          <p:cNvSpPr txBox="1"/>
          <p:nvPr/>
        </p:nvSpPr>
        <p:spPr>
          <a:xfrm>
            <a:off x="3203848" y="225374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Nom</a:t>
            </a:r>
            <a:r>
              <a:rPr lang="es-ES" sz="900" b="1"/>
              <a:t> OI</a:t>
            </a:r>
          </a:p>
        </p:txBody>
      </p:sp>
      <p:sp>
        <p:nvSpPr>
          <p:cNvPr id="24" name="ZoneTexte 23">
            <a:extLst>
              <a:ext uri="{FF2B5EF4-FFF2-40B4-BE49-F238E27FC236}">
                <a16:creationId xmlns:a16="http://schemas.microsoft.com/office/drawing/2014/main" id="{39F5B88C-71E8-4E7F-8B2E-C0D054310A44}"/>
              </a:ext>
            </a:extLst>
          </p:cNvPr>
          <p:cNvSpPr txBox="1"/>
          <p:nvPr/>
        </p:nvSpPr>
        <p:spPr>
          <a:xfrm>
            <a:off x="4211960" y="2253742"/>
            <a:ext cx="4679716" cy="36034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Nom de l’Organisation Interne</a:t>
            </a:r>
            <a:endParaRPr lang="fr-FR" sz="1000">
              <a:solidFill>
                <a:schemeClr val="bg1"/>
              </a:solidFill>
            </a:endParaRPr>
          </a:p>
        </p:txBody>
      </p:sp>
      <p:cxnSp>
        <p:nvCxnSpPr>
          <p:cNvPr id="25" name="Connecteur droit avec flèche 24">
            <a:extLst>
              <a:ext uri="{FF2B5EF4-FFF2-40B4-BE49-F238E27FC236}">
                <a16:creationId xmlns:a16="http://schemas.microsoft.com/office/drawing/2014/main" id="{D2EA6FD4-1F69-47D8-8CFA-9EE6E17C1E93}"/>
              </a:ext>
            </a:extLst>
          </p:cNvPr>
          <p:cNvCxnSpPr>
            <a:cxnSpLocks/>
            <a:stCxn id="39" idx="3"/>
            <a:endCxn id="23" idx="1"/>
          </p:cNvCxnSpPr>
          <p:nvPr/>
        </p:nvCxnSpPr>
        <p:spPr>
          <a:xfrm>
            <a:off x="2506784" y="1875036"/>
            <a:ext cx="697064" cy="55887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6B4CF8C5-8166-42CF-A222-7F79CE3702ED}"/>
              </a:ext>
            </a:extLst>
          </p:cNvPr>
          <p:cNvSpPr txBox="1"/>
          <p:nvPr/>
        </p:nvSpPr>
        <p:spPr>
          <a:xfrm>
            <a:off x="3203848" y="3054478"/>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Champ</a:t>
            </a:r>
            <a:r>
              <a:rPr lang="es-ES" sz="900" b="1"/>
              <a:t> </a:t>
            </a:r>
            <a:r>
              <a:rPr lang="es-ES" sz="900" b="1" err="1"/>
              <a:t>d’activité</a:t>
            </a:r>
            <a:endParaRPr lang="es-ES" sz="900" b="1"/>
          </a:p>
        </p:txBody>
      </p:sp>
      <p:sp>
        <p:nvSpPr>
          <p:cNvPr id="29" name="ZoneTexte 28">
            <a:extLst>
              <a:ext uri="{FF2B5EF4-FFF2-40B4-BE49-F238E27FC236}">
                <a16:creationId xmlns:a16="http://schemas.microsoft.com/office/drawing/2014/main" id="{D2D71222-D6A0-4FD7-B48D-26521884F0CC}"/>
              </a:ext>
            </a:extLst>
          </p:cNvPr>
          <p:cNvSpPr txBox="1"/>
          <p:nvPr/>
        </p:nvSpPr>
        <p:spPr>
          <a:xfrm>
            <a:off x="4211960" y="3054479"/>
            <a:ext cx="4679716" cy="36034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champ d’activité caractérise un périmètre d'activités</a:t>
            </a:r>
          </a:p>
          <a:p>
            <a:r>
              <a:rPr lang="fr-FR" sz="1000">
                <a:solidFill>
                  <a:srgbClr val="6F6F6F"/>
                </a:solidFill>
                <a:latin typeface="Arial"/>
                <a:ea typeface="Geneva"/>
                <a:cs typeface="Arial"/>
              </a:rPr>
              <a:t>sanitaires ou médicosociales dans lequel intervient l'organisation interne. </a:t>
            </a:r>
            <a:endParaRPr lang="fr-FR" sz="1000">
              <a:solidFill>
                <a:schemeClr val="bg1"/>
              </a:solidFill>
              <a:cs typeface="Arial"/>
            </a:endParaRPr>
          </a:p>
        </p:txBody>
      </p:sp>
      <p:cxnSp>
        <p:nvCxnSpPr>
          <p:cNvPr id="30" name="Connecteur droit avec flèche 29">
            <a:extLst>
              <a:ext uri="{FF2B5EF4-FFF2-40B4-BE49-F238E27FC236}">
                <a16:creationId xmlns:a16="http://schemas.microsoft.com/office/drawing/2014/main" id="{E26976C0-901C-4B73-B0E7-69266E0F3F2B}"/>
              </a:ext>
            </a:extLst>
          </p:cNvPr>
          <p:cNvCxnSpPr>
            <a:cxnSpLocks/>
            <a:stCxn id="45" idx="3"/>
            <a:endCxn id="28" idx="1"/>
          </p:cNvCxnSpPr>
          <p:nvPr/>
        </p:nvCxnSpPr>
        <p:spPr>
          <a:xfrm>
            <a:off x="2506784" y="2225499"/>
            <a:ext cx="697064" cy="100915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id="{213CD62D-C2F3-48B1-AB5A-1F0D572544C9}"/>
              </a:ext>
            </a:extLst>
          </p:cNvPr>
          <p:cNvSpPr txBox="1"/>
          <p:nvPr/>
        </p:nvSpPr>
        <p:spPr>
          <a:xfrm>
            <a:off x="3192686" y="3608729"/>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Type</a:t>
            </a:r>
            <a:r>
              <a:rPr lang="es-ES" sz="900" b="1"/>
              <a:t> </a:t>
            </a:r>
            <a:r>
              <a:rPr lang="es-ES" sz="900" b="1" err="1"/>
              <a:t>d’OI</a:t>
            </a:r>
            <a:endParaRPr lang="es-ES" sz="900" b="1"/>
          </a:p>
        </p:txBody>
      </p:sp>
      <p:sp>
        <p:nvSpPr>
          <p:cNvPr id="47" name="ZoneTexte 46">
            <a:extLst>
              <a:ext uri="{FF2B5EF4-FFF2-40B4-BE49-F238E27FC236}">
                <a16:creationId xmlns:a16="http://schemas.microsoft.com/office/drawing/2014/main" id="{16A2E1DE-9880-445B-B010-A303CA25730D}"/>
              </a:ext>
            </a:extLst>
          </p:cNvPr>
          <p:cNvSpPr txBox="1"/>
          <p:nvPr/>
        </p:nvSpPr>
        <p:spPr>
          <a:xfrm>
            <a:off x="4200798" y="3608730"/>
            <a:ext cx="4679716" cy="36034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Type d'organisation interne (pôle, service, unité élémentaire</a:t>
            </a:r>
          </a:p>
          <a:p>
            <a:r>
              <a:rPr lang="fr-FR" sz="1000">
                <a:solidFill>
                  <a:srgbClr val="6F6F6F"/>
                </a:solidFill>
              </a:rPr>
              <a:t>etc.)</a:t>
            </a:r>
            <a:endParaRPr lang="fr-FR" sz="1000">
              <a:solidFill>
                <a:schemeClr val="bg1"/>
              </a:solidFill>
            </a:endParaRPr>
          </a:p>
        </p:txBody>
      </p:sp>
      <p:cxnSp>
        <p:nvCxnSpPr>
          <p:cNvPr id="48" name="Connecteur droit avec flèche 47">
            <a:extLst>
              <a:ext uri="{FF2B5EF4-FFF2-40B4-BE49-F238E27FC236}">
                <a16:creationId xmlns:a16="http://schemas.microsoft.com/office/drawing/2014/main" id="{E05C0EE5-3219-4FE4-9257-03B52CD5719B}"/>
              </a:ext>
            </a:extLst>
          </p:cNvPr>
          <p:cNvCxnSpPr>
            <a:cxnSpLocks/>
            <a:stCxn id="41" idx="3"/>
            <a:endCxn id="34" idx="1"/>
          </p:cNvCxnSpPr>
          <p:nvPr/>
        </p:nvCxnSpPr>
        <p:spPr>
          <a:xfrm>
            <a:off x="2506784" y="2570456"/>
            <a:ext cx="685902" cy="121844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9" name="ZoneTexte 48">
            <a:extLst>
              <a:ext uri="{FF2B5EF4-FFF2-40B4-BE49-F238E27FC236}">
                <a16:creationId xmlns:a16="http://schemas.microsoft.com/office/drawing/2014/main" id="{0A30190C-242E-40B5-9238-64791F1FF014}"/>
              </a:ext>
            </a:extLst>
          </p:cNvPr>
          <p:cNvSpPr txBox="1"/>
          <p:nvPr/>
        </p:nvSpPr>
        <p:spPr>
          <a:xfrm>
            <a:off x="3203848" y="411594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Contact</a:t>
            </a:r>
            <a:endParaRPr lang="es-ES" sz="900" b="1"/>
          </a:p>
        </p:txBody>
      </p:sp>
      <p:sp>
        <p:nvSpPr>
          <p:cNvPr id="50" name="ZoneTexte 49">
            <a:extLst>
              <a:ext uri="{FF2B5EF4-FFF2-40B4-BE49-F238E27FC236}">
                <a16:creationId xmlns:a16="http://schemas.microsoft.com/office/drawing/2014/main" id="{C5845F06-ABC1-486D-8381-700C4506AF52}"/>
              </a:ext>
            </a:extLst>
          </p:cNvPr>
          <p:cNvSpPr txBox="1"/>
          <p:nvPr/>
        </p:nvSpPr>
        <p:spPr>
          <a:xfrm>
            <a:off x="4211960" y="4115943"/>
            <a:ext cx="4679716" cy="634049"/>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Personne ou service qui agit comme point de contact auprès</a:t>
            </a:r>
          </a:p>
          <a:p>
            <a:r>
              <a:rPr lang="fr-FR" sz="1000">
                <a:solidFill>
                  <a:srgbClr val="6F6F6F"/>
                </a:solidFill>
              </a:rPr>
              <a:t>d'une autre personne ou d'un autre service. Les moyens de contact sont précisés (numéro de téléphone, fax, email, site internet). </a:t>
            </a:r>
            <a:endParaRPr lang="fr-FR" sz="1000">
              <a:solidFill>
                <a:schemeClr val="bg1"/>
              </a:solidFill>
            </a:endParaRPr>
          </a:p>
        </p:txBody>
      </p:sp>
      <p:cxnSp>
        <p:nvCxnSpPr>
          <p:cNvPr id="51" name="Connecteur droit avec flèche 50">
            <a:extLst>
              <a:ext uri="{FF2B5EF4-FFF2-40B4-BE49-F238E27FC236}">
                <a16:creationId xmlns:a16="http://schemas.microsoft.com/office/drawing/2014/main" id="{736235E1-4FB0-457A-921B-719838B824C6}"/>
              </a:ext>
            </a:extLst>
          </p:cNvPr>
          <p:cNvCxnSpPr>
            <a:cxnSpLocks/>
            <a:stCxn id="38" idx="3"/>
            <a:endCxn id="49" idx="1"/>
          </p:cNvCxnSpPr>
          <p:nvPr/>
        </p:nvCxnSpPr>
        <p:spPr>
          <a:xfrm>
            <a:off x="2506784" y="2915413"/>
            <a:ext cx="697064" cy="138070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 coins arrondis 31">
            <a:extLst>
              <a:ext uri="{FF2B5EF4-FFF2-40B4-BE49-F238E27FC236}">
                <a16:creationId xmlns:a16="http://schemas.microsoft.com/office/drawing/2014/main" id="{77ED6C71-4763-4EA9-A87C-D0455D22794E}"/>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Organisation</a:t>
            </a:r>
            <a:r>
              <a:rPr lang="es-ES" sz="1100">
                <a:solidFill>
                  <a:sysClr val="windowText" lastClr="000000"/>
                </a:solidFill>
              </a:rPr>
              <a:t> Interne</a:t>
            </a:r>
            <a:endParaRPr lang="fr-FR" sz="1000">
              <a:solidFill>
                <a:sysClr val="windowText" lastClr="000000"/>
              </a:solidFill>
            </a:endParaRPr>
          </a:p>
        </p:txBody>
      </p:sp>
      <p:pic>
        <p:nvPicPr>
          <p:cNvPr id="42" name="Graphique 41" descr="Bulle de discussion avec un remplissage uni">
            <a:hlinkClick r:id="rId3"/>
            <a:extLst>
              <a:ext uri="{FF2B5EF4-FFF2-40B4-BE49-F238E27FC236}">
                <a16:creationId xmlns:a16="http://schemas.microsoft.com/office/drawing/2014/main" id="{5291E001-A194-400D-AE12-F019405D07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87203" y="3499354"/>
            <a:ext cx="359240" cy="359240"/>
          </a:xfrm>
          <a:prstGeom prst="rect">
            <a:avLst/>
          </a:prstGeom>
        </p:spPr>
      </p:pic>
      <p:pic>
        <p:nvPicPr>
          <p:cNvPr id="43" name="Graphique 41" descr="Bulle de discussion avec un remplissage uni">
            <a:hlinkClick r:id="rId6"/>
            <a:extLst>
              <a:ext uri="{FF2B5EF4-FFF2-40B4-BE49-F238E27FC236}">
                <a16:creationId xmlns:a16="http://schemas.microsoft.com/office/drawing/2014/main" id="{8124E8E3-C042-431B-8691-ED6EC0C503F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78970" y="2930636"/>
            <a:ext cx="359240" cy="359240"/>
          </a:xfrm>
          <a:prstGeom prst="rect">
            <a:avLst/>
          </a:prstGeom>
        </p:spPr>
      </p:pic>
      <p:pic>
        <p:nvPicPr>
          <p:cNvPr id="46" name="Graphique 33" descr="Bulle de discussion avec un remplissage uni">
            <a:extLst>
              <a:ext uri="{FF2B5EF4-FFF2-40B4-BE49-F238E27FC236}">
                <a16:creationId xmlns:a16="http://schemas.microsoft.com/office/drawing/2014/main" id="{9C354792-EEEA-4746-883F-7752F5DCF8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52" name="ZoneTexte 37">
            <a:extLst>
              <a:ext uri="{FF2B5EF4-FFF2-40B4-BE49-F238E27FC236}">
                <a16:creationId xmlns:a16="http://schemas.microsoft.com/office/drawing/2014/main" id="{659C4169-0493-49D0-AB9B-678CCBB9AD31}"/>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3" name="Graphique 20" descr="Flèche : pivoter à droite avec un remplissage uni">
            <a:hlinkClick r:id="rId7" action="ppaction://hlinksldjump"/>
            <a:extLst>
              <a:ext uri="{FF2B5EF4-FFF2-40B4-BE49-F238E27FC236}">
                <a16:creationId xmlns:a16="http://schemas.microsoft.com/office/drawing/2014/main" id="{099FFA2B-6593-4E34-8333-487A2BDB8C6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35" name="ZoneTexte 21">
            <a:hlinkClick r:id="rId7" action="ppaction://hlinksldjump"/>
            <a:extLst>
              <a:ext uri="{FF2B5EF4-FFF2-40B4-BE49-F238E27FC236}">
                <a16:creationId xmlns:a16="http://schemas.microsoft.com/office/drawing/2014/main" id="{75C2C3E1-BB43-4DF7-9F1B-589775788D09}"/>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589821062"/>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0"/>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childTnLst>
                    </p:cTn>
                  </p:par>
                </p:childTnLst>
              </p:cTn>
              <p:nextCondLst>
                <p:cond evt="onClick" delay="0">
                  <p:tgtEl>
                    <p:spTgt spid="40"/>
                  </p:tgtEl>
                </p:cond>
              </p:nextCondLst>
            </p:seq>
            <p:seq concurrent="1" nextAc="seek">
              <p:cTn id="14" restart="whenNotActive" fill="hold" evtFilter="cancelBubble" nodeType="interactiveSeq">
                <p:stCondLst>
                  <p:cond evt="onClick" delay="0">
                    <p:tgtEl>
                      <p:spTgt spid="39"/>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childTnLst>
                          </p:cTn>
                        </p:par>
                      </p:childTnLst>
                    </p:cTn>
                  </p:par>
                </p:childTnLst>
              </p:cTn>
              <p:nextCondLst>
                <p:cond evt="onClick" delay="0">
                  <p:tgtEl>
                    <p:spTgt spid="39"/>
                  </p:tgtEl>
                </p:cond>
              </p:nextCondLst>
            </p:seq>
            <p:seq concurrent="1" nextAc="seek">
              <p:cTn id="26" restart="whenNotActive" fill="hold" evtFilter="cancelBubble" nodeType="interactiveSeq">
                <p:stCondLst>
                  <p:cond evt="onClick" delay="0">
                    <p:tgtEl>
                      <p:spTgt spid="45"/>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10" presetClass="entr" presetSubtype="0" fill="hold"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fade">
                                      <p:cBhvr>
                                        <p:cTn id="40" dur="500"/>
                                        <p:tgtEl>
                                          <p:spTgt spid="43"/>
                                        </p:tgtEl>
                                      </p:cBhvr>
                                    </p:animEffect>
                                  </p:childTnLst>
                                </p:cTn>
                              </p:par>
                            </p:childTnLst>
                          </p:cTn>
                        </p:par>
                      </p:childTnLst>
                    </p:cTn>
                  </p:par>
                </p:childTnLst>
              </p:cTn>
              <p:nextCondLst>
                <p:cond evt="onClick" delay="0">
                  <p:tgtEl>
                    <p:spTgt spid="45"/>
                  </p:tgtEl>
                </p:cond>
              </p:nextCondLst>
            </p:seq>
            <p:seq concurrent="1" nextAc="seek">
              <p:cTn id="41" restart="whenNotActive" fill="hold" evtFilter="cancelBubble" nodeType="interactiveSeq">
                <p:stCondLst>
                  <p:cond evt="onClick" delay="0">
                    <p:tgtEl>
                      <p:spTgt spid="41"/>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500"/>
                                        <p:tgtEl>
                                          <p:spTgt spid="34"/>
                                        </p:tgtEl>
                                      </p:cBhvr>
                                    </p:animEffect>
                                  </p:childTnLst>
                                </p:cTn>
                              </p:par>
                              <p:par>
                                <p:cTn id="50" presetID="10" presetClass="entr" presetSubtype="0" fill="hold"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fade">
                                      <p:cBhvr>
                                        <p:cTn id="55" dur="500"/>
                                        <p:tgtEl>
                                          <p:spTgt spid="47"/>
                                        </p:tgtEl>
                                      </p:cBhvr>
                                    </p:animEffect>
                                  </p:childTnLst>
                                </p:cTn>
                              </p:par>
                            </p:childTnLst>
                          </p:cTn>
                        </p:par>
                      </p:childTnLst>
                    </p:cTn>
                  </p:par>
                </p:childTnLst>
              </p:cTn>
              <p:nextCondLst>
                <p:cond evt="onClick" delay="0">
                  <p:tgtEl>
                    <p:spTgt spid="41"/>
                  </p:tgtEl>
                </p:cond>
              </p:nextCondLst>
            </p:seq>
            <p:seq concurrent="1" nextAc="seek">
              <p:cTn id="56" restart="whenNotActive" fill="hold" evtFilter="cancelBubble" nodeType="interactiveSeq">
                <p:stCondLst>
                  <p:cond evt="onClick" delay="0">
                    <p:tgtEl>
                      <p:spTgt spid="38"/>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500"/>
                                        <p:tgtEl>
                                          <p:spTgt spid="5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500"/>
                                        <p:tgtEl>
                                          <p:spTgt spid="4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500"/>
                                        <p:tgtEl>
                                          <p:spTgt spid="50"/>
                                        </p:tgtEl>
                                      </p:cBhvr>
                                    </p:animEffect>
                                  </p:childTnLst>
                                </p:cTn>
                              </p:par>
                            </p:childTnLst>
                          </p:cTn>
                        </p:par>
                      </p:childTnLst>
                    </p:cTn>
                  </p:par>
                </p:childTnLst>
              </p:cTn>
              <p:nextCondLst>
                <p:cond evt="onClick" delay="0">
                  <p:tgtEl>
                    <p:spTgt spid="38"/>
                  </p:tgtEl>
                </p:cond>
              </p:nextCondLst>
            </p:seq>
          </p:childTnLst>
        </p:cTn>
      </p:par>
    </p:tnLst>
    <p:bldLst>
      <p:bldP spid="17" grpId="0" animBg="1"/>
      <p:bldP spid="19" grpId="0" animBg="1"/>
      <p:bldP spid="23" grpId="0" animBg="1"/>
      <p:bldP spid="24" grpId="0" animBg="1"/>
      <p:bldP spid="28" grpId="0" animBg="1"/>
      <p:bldP spid="29" grpId="0" animBg="1"/>
      <p:bldP spid="34" grpId="0" animBg="1"/>
      <p:bldP spid="47" grpId="0" animBg="1"/>
      <p:bldP spid="49" grpId="0" animBg="1"/>
      <p:bldP spid="5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l’Organisation</a:t>
            </a:r>
            <a:r>
              <a:rPr lang="es-ES"/>
              <a:t> Interne (2/2)</a:t>
            </a:r>
            <a:endParaRPr lang="fr-FR"/>
          </a:p>
        </p:txBody>
      </p:sp>
      <p:sp>
        <p:nvSpPr>
          <p:cNvPr id="36" name="ZoneTexte 35">
            <a:extLst>
              <a:ext uri="{FF2B5EF4-FFF2-40B4-BE49-F238E27FC236}">
                <a16:creationId xmlns:a16="http://schemas.microsoft.com/office/drawing/2014/main" id="{C4CADA9D-5155-4334-A307-BAAFDD3B5534}"/>
              </a:ext>
            </a:extLst>
          </p:cNvPr>
          <p:cNvSpPr txBox="1"/>
          <p:nvPr/>
        </p:nvSpPr>
        <p:spPr>
          <a:xfrm>
            <a:off x="456797" y="1271238"/>
            <a:ext cx="2165982" cy="293492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3C582706-E1C8-441B-81DB-D5152A7A9A2E}"/>
              </a:ext>
            </a:extLst>
          </p:cNvPr>
          <p:cNvSpPr txBox="1"/>
          <p:nvPr/>
        </p:nvSpPr>
        <p:spPr>
          <a:xfrm>
            <a:off x="458574" y="847386"/>
            <a:ext cx="2165628" cy="42288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b="1" kern="0">
                <a:solidFill>
                  <a:srgbClr val="000000"/>
                </a:solidFill>
              </a:rPr>
              <a:t>Organisation Interne*</a:t>
            </a:r>
          </a:p>
        </p:txBody>
      </p:sp>
      <p:sp>
        <p:nvSpPr>
          <p:cNvPr id="38" name="ZoneTexte 37">
            <a:extLst>
              <a:ext uri="{FF2B5EF4-FFF2-40B4-BE49-F238E27FC236}">
                <a16:creationId xmlns:a16="http://schemas.microsoft.com/office/drawing/2014/main" id="{CC59E8A1-7126-4E77-86E1-75E8AA310E6B}"/>
              </a:ext>
            </a:extLst>
          </p:cNvPr>
          <p:cNvSpPr txBox="1"/>
          <p:nvPr/>
        </p:nvSpPr>
        <p:spPr>
          <a:xfrm>
            <a:off x="570165" y="2774972"/>
            <a:ext cx="1936619" cy="280882"/>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Contact </a:t>
            </a:r>
          </a:p>
        </p:txBody>
      </p:sp>
      <p:sp>
        <p:nvSpPr>
          <p:cNvPr id="39" name="ZoneTexte 38">
            <a:extLst>
              <a:ext uri="{FF2B5EF4-FFF2-40B4-BE49-F238E27FC236}">
                <a16:creationId xmlns:a16="http://schemas.microsoft.com/office/drawing/2014/main" id="{549D3D7D-99E6-4AFB-9144-49286E0841A2}"/>
              </a:ext>
            </a:extLst>
          </p:cNvPr>
          <p:cNvSpPr txBox="1"/>
          <p:nvPr/>
        </p:nvSpPr>
        <p:spPr>
          <a:xfrm>
            <a:off x="570165" y="1734595"/>
            <a:ext cx="1936619" cy="280882"/>
          </a:xfrm>
          <a:prstGeom prst="rect">
            <a:avLst/>
          </a:prstGeom>
          <a:solidFill>
            <a:schemeClr val="bg1">
              <a:lumMod val="65000"/>
            </a:schemeClr>
          </a:solidFill>
          <a:ln>
            <a:noFill/>
          </a:ln>
        </p:spPr>
        <p:txBody>
          <a:bodyPr wrap="square" lIns="135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Nom OI</a:t>
            </a:r>
          </a:p>
        </p:txBody>
      </p:sp>
      <p:sp>
        <p:nvSpPr>
          <p:cNvPr id="40" name="ZoneTexte 39">
            <a:extLst>
              <a:ext uri="{FF2B5EF4-FFF2-40B4-BE49-F238E27FC236}">
                <a16:creationId xmlns:a16="http://schemas.microsoft.com/office/drawing/2014/main" id="{B90B609A-A528-4107-A926-D1A9A692A045}"/>
              </a:ext>
            </a:extLst>
          </p:cNvPr>
          <p:cNvSpPr txBox="1"/>
          <p:nvPr/>
        </p:nvSpPr>
        <p:spPr>
          <a:xfrm>
            <a:off x="570165" y="1387661"/>
            <a:ext cx="1936619" cy="280882"/>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Identifiant</a:t>
            </a:r>
          </a:p>
        </p:txBody>
      </p:sp>
      <p:sp>
        <p:nvSpPr>
          <p:cNvPr id="41" name="ZoneTexte 40">
            <a:extLst>
              <a:ext uri="{FF2B5EF4-FFF2-40B4-BE49-F238E27FC236}">
                <a16:creationId xmlns:a16="http://schemas.microsoft.com/office/drawing/2014/main" id="{125E196F-CCD2-4941-A4E2-CD83FF38D3EA}"/>
              </a:ext>
            </a:extLst>
          </p:cNvPr>
          <p:cNvSpPr txBox="1"/>
          <p:nvPr/>
        </p:nvSpPr>
        <p:spPr>
          <a:xfrm>
            <a:off x="570165" y="2430015"/>
            <a:ext cx="1936619" cy="280882"/>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Type d’OI</a:t>
            </a:r>
          </a:p>
        </p:txBody>
      </p:sp>
      <p:sp>
        <p:nvSpPr>
          <p:cNvPr id="42" name="ZoneTexte 41">
            <a:extLst>
              <a:ext uri="{FF2B5EF4-FFF2-40B4-BE49-F238E27FC236}">
                <a16:creationId xmlns:a16="http://schemas.microsoft.com/office/drawing/2014/main" id="{D86FFF0E-3D8C-4B80-9DB7-773F9C9C8D04}"/>
              </a:ext>
            </a:extLst>
          </p:cNvPr>
          <p:cNvSpPr txBox="1"/>
          <p:nvPr/>
        </p:nvSpPr>
        <p:spPr>
          <a:xfrm>
            <a:off x="570165" y="3111341"/>
            <a:ext cx="1936619" cy="280882"/>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dirty="0">
                <a:solidFill>
                  <a:srgbClr val="000000"/>
                </a:solidFill>
              </a:rPr>
              <a:t>Boîte aux lettres MSS </a:t>
            </a:r>
          </a:p>
        </p:txBody>
      </p:sp>
      <p:sp>
        <p:nvSpPr>
          <p:cNvPr id="43" name="ZoneTexte 42">
            <a:extLst>
              <a:ext uri="{FF2B5EF4-FFF2-40B4-BE49-F238E27FC236}">
                <a16:creationId xmlns:a16="http://schemas.microsoft.com/office/drawing/2014/main" id="{BAD61F54-77ED-4BA9-BABD-11ED8AE553AC}"/>
              </a:ext>
            </a:extLst>
          </p:cNvPr>
          <p:cNvSpPr txBox="1"/>
          <p:nvPr/>
        </p:nvSpPr>
        <p:spPr>
          <a:xfrm>
            <a:off x="570165" y="3451509"/>
            <a:ext cx="1936619" cy="280882"/>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Date Ouverture</a:t>
            </a:r>
          </a:p>
        </p:txBody>
      </p:sp>
      <p:sp>
        <p:nvSpPr>
          <p:cNvPr id="44" name="ZoneTexte 43">
            <a:extLst>
              <a:ext uri="{FF2B5EF4-FFF2-40B4-BE49-F238E27FC236}">
                <a16:creationId xmlns:a16="http://schemas.microsoft.com/office/drawing/2014/main" id="{989E3944-76C8-4BB7-B9B5-147F74780CAF}"/>
              </a:ext>
            </a:extLst>
          </p:cNvPr>
          <p:cNvSpPr txBox="1"/>
          <p:nvPr/>
        </p:nvSpPr>
        <p:spPr>
          <a:xfrm>
            <a:off x="570165" y="3806819"/>
            <a:ext cx="1936619" cy="280882"/>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Date Fermeture Définitive </a:t>
            </a:r>
          </a:p>
        </p:txBody>
      </p:sp>
      <p:sp>
        <p:nvSpPr>
          <p:cNvPr id="45" name="Rectangle 44">
            <a:extLst>
              <a:ext uri="{FF2B5EF4-FFF2-40B4-BE49-F238E27FC236}">
                <a16:creationId xmlns:a16="http://schemas.microsoft.com/office/drawing/2014/main" id="{E472FB83-7819-46ED-BFE0-F072C992B96B}"/>
              </a:ext>
            </a:extLst>
          </p:cNvPr>
          <p:cNvSpPr/>
          <p:nvPr>
            <p:custDataLst>
              <p:tags r:id="rId1"/>
            </p:custDataLst>
          </p:nvPr>
        </p:nvSpPr>
        <p:spPr>
          <a:xfrm>
            <a:off x="570165" y="2085058"/>
            <a:ext cx="1936619" cy="280882"/>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Champ d’activité</a:t>
            </a:r>
          </a:p>
        </p:txBody>
      </p:sp>
      <p:sp>
        <p:nvSpPr>
          <p:cNvPr id="17" name="ZoneTexte 16">
            <a:extLst>
              <a:ext uri="{FF2B5EF4-FFF2-40B4-BE49-F238E27FC236}">
                <a16:creationId xmlns:a16="http://schemas.microsoft.com/office/drawing/2014/main" id="{0BBC853F-8643-44FD-BE67-8103CD425643}"/>
              </a:ext>
            </a:extLst>
          </p:cNvPr>
          <p:cNvSpPr txBox="1"/>
          <p:nvPr/>
        </p:nvSpPr>
        <p:spPr>
          <a:xfrm>
            <a:off x="3203848" y="1606475"/>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Boîte </a:t>
            </a:r>
            <a:r>
              <a:rPr lang="es-ES" sz="900" b="1" err="1"/>
              <a:t>aux</a:t>
            </a:r>
            <a:r>
              <a:rPr lang="es-ES" sz="900" b="1"/>
              <a:t> </a:t>
            </a:r>
            <a:r>
              <a:rPr lang="es-ES" sz="900" b="1" err="1"/>
              <a:t>lettres</a:t>
            </a:r>
            <a:r>
              <a:rPr lang="es-ES" sz="900" b="1"/>
              <a:t> MSS</a:t>
            </a:r>
          </a:p>
        </p:txBody>
      </p:sp>
      <p:sp>
        <p:nvSpPr>
          <p:cNvPr id="19" name="ZoneTexte 18">
            <a:extLst>
              <a:ext uri="{FF2B5EF4-FFF2-40B4-BE49-F238E27FC236}">
                <a16:creationId xmlns:a16="http://schemas.microsoft.com/office/drawing/2014/main" id="{0EF52A80-976E-48F3-BA0C-2F4A58FEB637}"/>
              </a:ext>
            </a:extLst>
          </p:cNvPr>
          <p:cNvSpPr txBox="1"/>
          <p:nvPr/>
        </p:nvSpPr>
        <p:spPr>
          <a:xfrm>
            <a:off x="4211960" y="1606476"/>
            <a:ext cx="4679716" cy="5853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Boîte(s) aux lettres du service de messagerie sécurisée de santé (MSS) rattachée(s) à l'organisation interne. </a:t>
            </a:r>
          </a:p>
        </p:txBody>
      </p:sp>
      <p:cxnSp>
        <p:nvCxnSpPr>
          <p:cNvPr id="20" name="Connecteur droit avec flèche 19">
            <a:extLst>
              <a:ext uri="{FF2B5EF4-FFF2-40B4-BE49-F238E27FC236}">
                <a16:creationId xmlns:a16="http://schemas.microsoft.com/office/drawing/2014/main" id="{C97E39E0-38D1-4EEC-A9CB-CBDA1160B389}"/>
              </a:ext>
            </a:extLst>
          </p:cNvPr>
          <p:cNvCxnSpPr>
            <a:cxnSpLocks/>
            <a:stCxn id="42" idx="3"/>
            <a:endCxn id="17" idx="1"/>
          </p:cNvCxnSpPr>
          <p:nvPr/>
        </p:nvCxnSpPr>
        <p:spPr>
          <a:xfrm flipV="1">
            <a:off x="2506784" y="1786647"/>
            <a:ext cx="697064" cy="146513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9E231575-6A32-487C-93EC-4949025064EC}"/>
              </a:ext>
            </a:extLst>
          </p:cNvPr>
          <p:cNvSpPr txBox="1"/>
          <p:nvPr/>
        </p:nvSpPr>
        <p:spPr>
          <a:xfrm>
            <a:off x="3203848" y="239541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latin typeface="Arial"/>
                <a:ea typeface="Geneva"/>
                <a:cs typeface="Arial"/>
              </a:rPr>
              <a:t>Date </a:t>
            </a:r>
            <a:r>
              <a:rPr lang="es-ES" sz="900" b="1" err="1">
                <a:latin typeface="Arial"/>
                <a:ea typeface="Geneva"/>
                <a:cs typeface="Arial"/>
              </a:rPr>
              <a:t>Ouverture</a:t>
            </a:r>
            <a:endParaRPr lang="es-ES" sz="900" b="1" err="1"/>
          </a:p>
        </p:txBody>
      </p:sp>
      <p:sp>
        <p:nvSpPr>
          <p:cNvPr id="24" name="ZoneTexte 23">
            <a:extLst>
              <a:ext uri="{FF2B5EF4-FFF2-40B4-BE49-F238E27FC236}">
                <a16:creationId xmlns:a16="http://schemas.microsoft.com/office/drawing/2014/main" id="{39F5B88C-71E8-4E7F-8B2E-C0D054310A44}"/>
              </a:ext>
            </a:extLst>
          </p:cNvPr>
          <p:cNvSpPr txBox="1"/>
          <p:nvPr/>
        </p:nvSpPr>
        <p:spPr>
          <a:xfrm>
            <a:off x="4211960" y="2395415"/>
            <a:ext cx="4679716" cy="36034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Date d'ouverture administrative de l'organisation interne</a:t>
            </a:r>
            <a:endParaRPr lang="fr-FR" sz="1000">
              <a:solidFill>
                <a:schemeClr val="bg1"/>
              </a:solidFill>
            </a:endParaRPr>
          </a:p>
        </p:txBody>
      </p:sp>
      <p:cxnSp>
        <p:nvCxnSpPr>
          <p:cNvPr id="25" name="Connecteur droit avec flèche 24">
            <a:extLst>
              <a:ext uri="{FF2B5EF4-FFF2-40B4-BE49-F238E27FC236}">
                <a16:creationId xmlns:a16="http://schemas.microsoft.com/office/drawing/2014/main" id="{D2EA6FD4-1F69-47D8-8CFA-9EE6E17C1E93}"/>
              </a:ext>
            </a:extLst>
          </p:cNvPr>
          <p:cNvCxnSpPr>
            <a:cxnSpLocks/>
            <a:endCxn id="23" idx="1"/>
          </p:cNvCxnSpPr>
          <p:nvPr/>
        </p:nvCxnSpPr>
        <p:spPr>
          <a:xfrm flipV="1">
            <a:off x="2411760" y="2575586"/>
            <a:ext cx="792088" cy="1101174"/>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6B4CF8C5-8166-42CF-A222-7F79CE3702ED}"/>
              </a:ext>
            </a:extLst>
          </p:cNvPr>
          <p:cNvSpPr txBox="1"/>
          <p:nvPr/>
        </p:nvSpPr>
        <p:spPr>
          <a:xfrm>
            <a:off x="3203848" y="2998847"/>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fr-FR" sz="900" b="1">
                <a:latin typeface="Arial"/>
                <a:ea typeface="Geneva"/>
                <a:cs typeface="Arial"/>
              </a:rPr>
              <a:t>Date Fermeture Définitive </a:t>
            </a:r>
            <a:endParaRPr lang="es-ES" sz="900" b="1">
              <a:latin typeface="Arial"/>
              <a:ea typeface="Geneva"/>
              <a:cs typeface="Arial"/>
            </a:endParaRPr>
          </a:p>
        </p:txBody>
      </p:sp>
      <p:sp>
        <p:nvSpPr>
          <p:cNvPr id="29" name="ZoneTexte 28">
            <a:extLst>
              <a:ext uri="{FF2B5EF4-FFF2-40B4-BE49-F238E27FC236}">
                <a16:creationId xmlns:a16="http://schemas.microsoft.com/office/drawing/2014/main" id="{D2D71222-D6A0-4FD7-B48D-26521884F0CC}"/>
              </a:ext>
            </a:extLst>
          </p:cNvPr>
          <p:cNvSpPr txBox="1"/>
          <p:nvPr/>
        </p:nvSpPr>
        <p:spPr>
          <a:xfrm>
            <a:off x="4211960" y="2998848"/>
            <a:ext cx="4679716" cy="36034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Date de fermeture définitive de l'organisation interne. </a:t>
            </a:r>
            <a:endParaRPr lang="fr-FR" sz="1000">
              <a:solidFill>
                <a:schemeClr val="bg1"/>
              </a:solidFill>
            </a:endParaRPr>
          </a:p>
        </p:txBody>
      </p:sp>
      <p:cxnSp>
        <p:nvCxnSpPr>
          <p:cNvPr id="30" name="Connecteur droit avec flèche 29">
            <a:extLst>
              <a:ext uri="{FF2B5EF4-FFF2-40B4-BE49-F238E27FC236}">
                <a16:creationId xmlns:a16="http://schemas.microsoft.com/office/drawing/2014/main" id="{E26976C0-901C-4B73-B0E7-69266E0F3F2B}"/>
              </a:ext>
            </a:extLst>
          </p:cNvPr>
          <p:cNvCxnSpPr>
            <a:cxnSpLocks/>
            <a:stCxn id="44" idx="3"/>
            <a:endCxn id="28" idx="1"/>
          </p:cNvCxnSpPr>
          <p:nvPr/>
        </p:nvCxnSpPr>
        <p:spPr>
          <a:xfrm flipV="1">
            <a:off x="2506784" y="3179019"/>
            <a:ext cx="697064" cy="76824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 coins arrondis 32">
            <a:extLst>
              <a:ext uri="{FF2B5EF4-FFF2-40B4-BE49-F238E27FC236}">
                <a16:creationId xmlns:a16="http://schemas.microsoft.com/office/drawing/2014/main" id="{B7DEE03E-C08A-45F7-9105-8D9F0C65C0AC}"/>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Organisation</a:t>
            </a:r>
            <a:r>
              <a:rPr lang="es-ES" sz="1100">
                <a:solidFill>
                  <a:sysClr val="windowText" lastClr="000000"/>
                </a:solidFill>
              </a:rPr>
              <a:t> Interne</a:t>
            </a:r>
            <a:endParaRPr lang="fr-FR" sz="1000">
              <a:solidFill>
                <a:sysClr val="windowText" lastClr="000000"/>
              </a:solidFill>
            </a:endParaRPr>
          </a:p>
        </p:txBody>
      </p:sp>
      <p:pic>
        <p:nvPicPr>
          <p:cNvPr id="27" name="Graphique 33" descr="Bulle de discussion avec un remplissage uni">
            <a:extLst>
              <a:ext uri="{FF2B5EF4-FFF2-40B4-BE49-F238E27FC236}">
                <a16:creationId xmlns:a16="http://schemas.microsoft.com/office/drawing/2014/main" id="{7414CDEE-483F-47A5-B3E9-58683FC76C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34" name="ZoneTexte 37">
            <a:extLst>
              <a:ext uri="{FF2B5EF4-FFF2-40B4-BE49-F238E27FC236}">
                <a16:creationId xmlns:a16="http://schemas.microsoft.com/office/drawing/2014/main" id="{8A25A9A5-C7EE-414F-9CD6-35A51B19C908}"/>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6" name="Graphique 20" descr="Flèche : pivoter à droite avec un remplissage uni">
            <a:hlinkClick r:id="rId5" action="ppaction://hlinksldjump"/>
            <a:extLst>
              <a:ext uri="{FF2B5EF4-FFF2-40B4-BE49-F238E27FC236}">
                <a16:creationId xmlns:a16="http://schemas.microsoft.com/office/drawing/2014/main" id="{F359FEBE-EF77-4206-97BB-0CFFD1FE293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31" name="ZoneTexte 21">
            <a:hlinkClick r:id="rId5" action="ppaction://hlinksldjump"/>
            <a:extLst>
              <a:ext uri="{FF2B5EF4-FFF2-40B4-BE49-F238E27FC236}">
                <a16:creationId xmlns:a16="http://schemas.microsoft.com/office/drawing/2014/main" id="{9B71FFBE-BE53-4CB7-BE88-0B77A705B957}"/>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48704269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childTnLst>
                    </p:cTn>
                  </p:par>
                </p:childTnLst>
              </p:cTn>
              <p:nextCondLst>
                <p:cond evt="onClick" delay="0">
                  <p:tgtEl>
                    <p:spTgt spid="42"/>
                  </p:tgtEl>
                </p:cond>
              </p:nextCondLst>
            </p:seq>
            <p:seq concurrent="1" nextAc="seek">
              <p:cTn id="14" restart="whenNotActive" fill="hold" evtFilter="cancelBubble" nodeType="interactiveSeq">
                <p:stCondLst>
                  <p:cond evt="onClick" delay="0">
                    <p:tgtEl>
                      <p:spTgt spid="43"/>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childTnLst>
                          </p:cTn>
                        </p:par>
                      </p:childTnLst>
                    </p:cTn>
                  </p:par>
                </p:childTnLst>
              </p:cTn>
              <p:nextCondLst>
                <p:cond evt="onClick" delay="0">
                  <p:tgtEl>
                    <p:spTgt spid="43"/>
                  </p:tgtEl>
                </p:cond>
              </p:nextCondLst>
            </p:seq>
            <p:seq concurrent="1" nextAc="seek">
              <p:cTn id="26" restart="whenNotActive" fill="hold" evtFilter="cancelBubble" nodeType="interactiveSeq">
                <p:stCondLst>
                  <p:cond evt="onClick" delay="0">
                    <p:tgtEl>
                      <p:spTgt spid="44"/>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childTnLst>
                    </p:cTn>
                  </p:par>
                </p:childTnLst>
              </p:cTn>
              <p:nextCondLst>
                <p:cond evt="onClick" delay="0">
                  <p:tgtEl>
                    <p:spTgt spid="44"/>
                  </p:tgtEl>
                </p:cond>
              </p:nextCondLst>
            </p:seq>
          </p:childTnLst>
        </p:cTn>
      </p:par>
    </p:tnLst>
    <p:bldLst>
      <p:bldP spid="17" grpId="0" animBg="1"/>
      <p:bldP spid="19" grpId="0" animBg="1"/>
      <p:bldP spid="23" grpId="0" animBg="1"/>
      <p:bldP spid="24" grpId="0" animBg="1"/>
      <p:bldP spid="28" grpId="0" animBg="1"/>
      <p:bldP spid="2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Connecteur droit avec flèche 39">
            <a:extLst>
              <a:ext uri="{FF2B5EF4-FFF2-40B4-BE49-F238E27FC236}">
                <a16:creationId xmlns:a16="http://schemas.microsoft.com/office/drawing/2014/main" id="{0D66CD53-FAA5-42A0-9F53-5937D7D6FD6F}"/>
              </a:ext>
            </a:extLst>
          </p:cNvPr>
          <p:cNvCxnSpPr>
            <a:cxnSpLocks/>
          </p:cNvCxnSpPr>
          <p:nvPr/>
        </p:nvCxnSpPr>
        <p:spPr>
          <a:xfrm flipV="1">
            <a:off x="1398148" y="2674732"/>
            <a:ext cx="0" cy="928964"/>
          </a:xfrm>
          <a:prstGeom prst="straightConnector1">
            <a:avLst/>
          </a:prstGeom>
          <a:noFill/>
          <a:ln w="9525" cap="flat" cmpd="sng" algn="ctr">
            <a:solidFill>
              <a:srgbClr val="000000"/>
            </a:solidFill>
            <a:prstDash val="solid"/>
            <a:tailEnd type="arrow"/>
          </a:ln>
          <a:effectLst/>
        </p:spPr>
      </p:cxnSp>
      <p:cxnSp>
        <p:nvCxnSpPr>
          <p:cNvPr id="57" name="Connecteur droit avec flèche 56">
            <a:extLst>
              <a:ext uri="{FF2B5EF4-FFF2-40B4-BE49-F238E27FC236}">
                <a16:creationId xmlns:a16="http://schemas.microsoft.com/office/drawing/2014/main" id="{B974ECA8-7EA6-435B-A7B7-E5A423721B2E}"/>
              </a:ext>
            </a:extLst>
          </p:cNvPr>
          <p:cNvCxnSpPr>
            <a:cxnSpLocks/>
            <a:stCxn id="36" idx="3"/>
            <a:endCxn id="56" idx="1"/>
          </p:cNvCxnSpPr>
          <p:nvPr/>
        </p:nvCxnSpPr>
        <p:spPr>
          <a:xfrm flipV="1">
            <a:off x="1165302" y="1762312"/>
            <a:ext cx="1768731" cy="151211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696744" cy="540006"/>
          </a:xfrm>
        </p:spPr>
        <p:txBody>
          <a:bodyPr>
            <a:normAutofit fontScale="90000"/>
          </a:bodyPr>
          <a:lstStyle/>
          <a:p>
            <a:r>
              <a:rPr lang="es-ES" err="1"/>
              <a:t>Définition</a:t>
            </a:r>
            <a:r>
              <a:rPr lang="es-ES"/>
              <a:t> de </a:t>
            </a:r>
            <a:r>
              <a:rPr lang="es-ES" err="1"/>
              <a:t>Pôle</a:t>
            </a:r>
            <a:r>
              <a:rPr lang="es-ES"/>
              <a:t>, </a:t>
            </a:r>
            <a:r>
              <a:rPr lang="es-ES" err="1"/>
              <a:t>structure</a:t>
            </a:r>
            <a:r>
              <a:rPr lang="es-ES"/>
              <a:t> interne et </a:t>
            </a:r>
            <a:r>
              <a:rPr lang="es-ES" err="1"/>
              <a:t>unité</a:t>
            </a:r>
            <a:r>
              <a:rPr lang="es-ES"/>
              <a:t> </a:t>
            </a:r>
            <a:r>
              <a:rPr lang="es-ES" err="1"/>
              <a:t>fonctionnelle</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2925647" y="4201641"/>
            <a:ext cx="5831844" cy="530349"/>
          </a:xfrm>
          <a:prstGeom prst="rect">
            <a:avLst/>
          </a:prstGeom>
          <a:noFill/>
          <a:ln w="28575">
            <a:solidFill>
              <a:srgbClr val="F4B942"/>
            </a:solidFill>
          </a:ln>
        </p:spPr>
        <p:txBody>
          <a:bodyPr wrap="square" lIns="72000" tIns="108000" rIns="72000" bIns="108000" rtlCol="0" anchor="ctr" anchorCtr="0">
            <a:normAutofit fontScale="92500" lnSpcReduction="10000"/>
          </a:bodyPr>
          <a:lstStyle/>
          <a:p>
            <a:pPr algn="just"/>
            <a:r>
              <a:rPr lang="fr-FR" sz="1200">
                <a:solidFill>
                  <a:srgbClr val="575757"/>
                </a:solidFill>
              </a:rPr>
              <a:t>L'unité fonctionnelle (UF) désigne la plus petite unité compatible avec les contraintes de gestion qui présente une activité médicale homogène. </a:t>
            </a:r>
          </a:p>
        </p:txBody>
      </p:sp>
      <p:sp>
        <p:nvSpPr>
          <p:cNvPr id="36" name="ZoneTexte 35">
            <a:extLst>
              <a:ext uri="{FF2B5EF4-FFF2-40B4-BE49-F238E27FC236}">
                <a16:creationId xmlns:a16="http://schemas.microsoft.com/office/drawing/2014/main" id="{5D73CE37-034D-4C9C-9926-1F38163A32AC}"/>
              </a:ext>
            </a:extLst>
          </p:cNvPr>
          <p:cNvSpPr txBox="1"/>
          <p:nvPr/>
        </p:nvSpPr>
        <p:spPr>
          <a:xfrm>
            <a:off x="760910" y="3173546"/>
            <a:ext cx="404392" cy="201763"/>
          </a:xfrm>
          <a:prstGeom prst="rect">
            <a:avLst/>
          </a:prstGeom>
          <a:noFill/>
          <a:ln>
            <a:solidFill>
              <a:srgbClr val="F4B942"/>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dirty="0">
                <a:solidFill>
                  <a:srgbClr val="000000"/>
                </a:solidFill>
              </a:rPr>
              <a:t>Pôle </a:t>
            </a:r>
          </a:p>
        </p:txBody>
      </p:sp>
      <p:sp>
        <p:nvSpPr>
          <p:cNvPr id="37" name="ZoneTexte 36">
            <a:extLst>
              <a:ext uri="{FF2B5EF4-FFF2-40B4-BE49-F238E27FC236}">
                <a16:creationId xmlns:a16="http://schemas.microsoft.com/office/drawing/2014/main" id="{D0FEE798-F1EA-4892-A353-A52D39848850}"/>
              </a:ext>
            </a:extLst>
          </p:cNvPr>
          <p:cNvSpPr txBox="1"/>
          <p:nvPr/>
        </p:nvSpPr>
        <p:spPr>
          <a:xfrm>
            <a:off x="826727" y="3608791"/>
            <a:ext cx="1006580" cy="180455"/>
          </a:xfrm>
          <a:prstGeom prst="rect">
            <a:avLst/>
          </a:prstGeom>
          <a:noFill/>
          <a:ln>
            <a:solidFill>
              <a:srgbClr val="F4B942"/>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Structure Interne</a:t>
            </a:r>
          </a:p>
        </p:txBody>
      </p:sp>
      <p:cxnSp>
        <p:nvCxnSpPr>
          <p:cNvPr id="38" name="Connecteur droit avec flèche 37">
            <a:extLst>
              <a:ext uri="{FF2B5EF4-FFF2-40B4-BE49-F238E27FC236}">
                <a16:creationId xmlns:a16="http://schemas.microsoft.com/office/drawing/2014/main" id="{907FF2D6-8F20-4EA3-A80E-4770503AAD3A}"/>
              </a:ext>
            </a:extLst>
          </p:cNvPr>
          <p:cNvCxnSpPr>
            <a:cxnSpLocks/>
          </p:cNvCxnSpPr>
          <p:nvPr/>
        </p:nvCxnSpPr>
        <p:spPr>
          <a:xfrm flipV="1">
            <a:off x="963106" y="2679176"/>
            <a:ext cx="0" cy="495448"/>
          </a:xfrm>
          <a:prstGeom prst="straightConnector1">
            <a:avLst/>
          </a:prstGeom>
          <a:noFill/>
          <a:ln w="9525" cap="flat" cmpd="sng" algn="ctr">
            <a:solidFill>
              <a:srgbClr val="000000"/>
            </a:solidFill>
            <a:prstDash val="solid"/>
            <a:tailEnd type="arrow"/>
          </a:ln>
          <a:effectLst/>
        </p:spPr>
      </p:cxnSp>
      <p:cxnSp>
        <p:nvCxnSpPr>
          <p:cNvPr id="39" name="Connecteur droit avec flèche 38">
            <a:extLst>
              <a:ext uri="{FF2B5EF4-FFF2-40B4-BE49-F238E27FC236}">
                <a16:creationId xmlns:a16="http://schemas.microsoft.com/office/drawing/2014/main" id="{E7A0CD71-A32C-43BC-8DBE-6881E70A49BF}"/>
              </a:ext>
            </a:extLst>
          </p:cNvPr>
          <p:cNvCxnSpPr>
            <a:cxnSpLocks/>
          </p:cNvCxnSpPr>
          <p:nvPr/>
        </p:nvCxnSpPr>
        <p:spPr>
          <a:xfrm flipV="1">
            <a:off x="2056381" y="2676171"/>
            <a:ext cx="0" cy="1346998"/>
          </a:xfrm>
          <a:prstGeom prst="straightConnector1">
            <a:avLst/>
          </a:prstGeom>
          <a:noFill/>
          <a:ln w="9525" cap="flat" cmpd="sng" algn="ctr">
            <a:solidFill>
              <a:srgbClr val="000000"/>
            </a:solidFill>
            <a:prstDash val="solid"/>
            <a:tailEnd type="arrow"/>
          </a:ln>
          <a:effectLst/>
        </p:spPr>
      </p:cxnSp>
      <p:sp>
        <p:nvSpPr>
          <p:cNvPr id="42" name="ZoneTexte 41">
            <a:extLst>
              <a:ext uri="{FF2B5EF4-FFF2-40B4-BE49-F238E27FC236}">
                <a16:creationId xmlns:a16="http://schemas.microsoft.com/office/drawing/2014/main" id="{5A322445-39C9-4BE9-8940-9FEF642CF82A}"/>
              </a:ext>
            </a:extLst>
          </p:cNvPr>
          <p:cNvSpPr txBox="1"/>
          <p:nvPr/>
        </p:nvSpPr>
        <p:spPr>
          <a:xfrm>
            <a:off x="745447" y="1309153"/>
            <a:ext cx="1815944" cy="1261010"/>
          </a:xfrm>
          <a:prstGeom prst="rect">
            <a:avLst/>
          </a:prstGeom>
          <a:solidFill>
            <a:schemeClr val="bg1"/>
          </a:solid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3" name="ZoneTexte 42">
            <a:extLst>
              <a:ext uri="{FF2B5EF4-FFF2-40B4-BE49-F238E27FC236}">
                <a16:creationId xmlns:a16="http://schemas.microsoft.com/office/drawing/2014/main" id="{AF904745-7B09-42D1-B2B9-B156F7E364FA}"/>
              </a:ext>
            </a:extLst>
          </p:cNvPr>
          <p:cNvSpPr txBox="1"/>
          <p:nvPr/>
        </p:nvSpPr>
        <p:spPr>
          <a:xfrm>
            <a:off x="746931" y="1131590"/>
            <a:ext cx="1808845" cy="177156"/>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Organisation Interne*</a:t>
            </a:r>
          </a:p>
        </p:txBody>
      </p:sp>
      <p:sp>
        <p:nvSpPr>
          <p:cNvPr id="44" name="ZoneTexte 43">
            <a:extLst>
              <a:ext uri="{FF2B5EF4-FFF2-40B4-BE49-F238E27FC236}">
                <a16:creationId xmlns:a16="http://schemas.microsoft.com/office/drawing/2014/main" id="{6A543A53-C3F1-498D-80E6-5A68B642DB42}"/>
              </a:ext>
            </a:extLst>
          </p:cNvPr>
          <p:cNvSpPr txBox="1"/>
          <p:nvPr/>
        </p:nvSpPr>
        <p:spPr>
          <a:xfrm>
            <a:off x="840137" y="1939107"/>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Contact </a:t>
            </a:r>
          </a:p>
        </p:txBody>
      </p:sp>
      <p:sp>
        <p:nvSpPr>
          <p:cNvPr id="45" name="ZoneTexte 44">
            <a:extLst>
              <a:ext uri="{FF2B5EF4-FFF2-40B4-BE49-F238E27FC236}">
                <a16:creationId xmlns:a16="http://schemas.microsoft.com/office/drawing/2014/main" id="{3AB50B92-2398-4179-839D-DCC422F6AC83}"/>
              </a:ext>
            </a:extLst>
          </p:cNvPr>
          <p:cNvSpPr txBox="1"/>
          <p:nvPr/>
        </p:nvSpPr>
        <p:spPr>
          <a:xfrm>
            <a:off x="840137" y="1503265"/>
            <a:ext cx="1617565" cy="117669"/>
          </a:xfrm>
          <a:prstGeom prst="rect">
            <a:avLst/>
          </a:prstGeom>
          <a:solidFill>
            <a:srgbClr val="F4B942"/>
          </a:solidFill>
          <a:ln>
            <a:solidFill>
              <a:srgbClr val="F4B942"/>
            </a:solidFill>
          </a:ln>
        </p:spPr>
        <p:txBody>
          <a:bodyPr wrap="square" lIns="135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Nom OI</a:t>
            </a:r>
          </a:p>
        </p:txBody>
      </p:sp>
      <p:sp>
        <p:nvSpPr>
          <p:cNvPr id="46" name="ZoneTexte 45">
            <a:extLst>
              <a:ext uri="{FF2B5EF4-FFF2-40B4-BE49-F238E27FC236}">
                <a16:creationId xmlns:a16="http://schemas.microsoft.com/office/drawing/2014/main" id="{2A06A7D7-F9BE-407D-A9C1-3CC356304DA9}"/>
              </a:ext>
            </a:extLst>
          </p:cNvPr>
          <p:cNvSpPr txBox="1"/>
          <p:nvPr/>
        </p:nvSpPr>
        <p:spPr>
          <a:xfrm>
            <a:off x="840137" y="1357925"/>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Identifiant OI</a:t>
            </a:r>
            <a:endParaRPr lang="fr-FR" sz="675" kern="0">
              <a:solidFill>
                <a:srgbClr val="000000"/>
              </a:solidFill>
            </a:endParaRPr>
          </a:p>
        </p:txBody>
      </p:sp>
      <p:sp>
        <p:nvSpPr>
          <p:cNvPr id="47" name="ZoneTexte 46">
            <a:extLst>
              <a:ext uri="{FF2B5EF4-FFF2-40B4-BE49-F238E27FC236}">
                <a16:creationId xmlns:a16="http://schemas.microsoft.com/office/drawing/2014/main" id="{5AD1DFE8-260D-4462-A15B-50BC038F7D0A}"/>
              </a:ext>
            </a:extLst>
          </p:cNvPr>
          <p:cNvSpPr txBox="1"/>
          <p:nvPr/>
        </p:nvSpPr>
        <p:spPr>
          <a:xfrm>
            <a:off x="840137" y="1794595"/>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d’OI</a:t>
            </a:r>
          </a:p>
        </p:txBody>
      </p:sp>
      <p:sp>
        <p:nvSpPr>
          <p:cNvPr id="48" name="ZoneTexte 47">
            <a:extLst>
              <a:ext uri="{FF2B5EF4-FFF2-40B4-BE49-F238E27FC236}">
                <a16:creationId xmlns:a16="http://schemas.microsoft.com/office/drawing/2014/main" id="{23704191-9B3A-41DC-A87B-4AF62937DC2F}"/>
              </a:ext>
            </a:extLst>
          </p:cNvPr>
          <p:cNvSpPr txBox="1"/>
          <p:nvPr/>
        </p:nvSpPr>
        <p:spPr>
          <a:xfrm>
            <a:off x="840137" y="2080020"/>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Boîte aux lettres MSS </a:t>
            </a:r>
          </a:p>
        </p:txBody>
      </p:sp>
      <p:sp>
        <p:nvSpPr>
          <p:cNvPr id="49" name="ZoneTexte 48">
            <a:extLst>
              <a:ext uri="{FF2B5EF4-FFF2-40B4-BE49-F238E27FC236}">
                <a16:creationId xmlns:a16="http://schemas.microsoft.com/office/drawing/2014/main" id="{0535FC22-D724-4894-9B3E-043CF27120B8}"/>
              </a:ext>
            </a:extLst>
          </p:cNvPr>
          <p:cNvSpPr txBox="1"/>
          <p:nvPr/>
        </p:nvSpPr>
        <p:spPr>
          <a:xfrm>
            <a:off x="840137" y="2222526"/>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Date Ouverture</a:t>
            </a:r>
          </a:p>
        </p:txBody>
      </p:sp>
      <p:sp>
        <p:nvSpPr>
          <p:cNvPr id="50" name="ZoneTexte 49">
            <a:extLst>
              <a:ext uri="{FF2B5EF4-FFF2-40B4-BE49-F238E27FC236}">
                <a16:creationId xmlns:a16="http://schemas.microsoft.com/office/drawing/2014/main" id="{10267AE0-B106-405B-82D0-D45FC5E01FB1}"/>
              </a:ext>
            </a:extLst>
          </p:cNvPr>
          <p:cNvSpPr txBox="1"/>
          <p:nvPr/>
        </p:nvSpPr>
        <p:spPr>
          <a:xfrm>
            <a:off x="840137" y="2371374"/>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Date Fermeture Définitive </a:t>
            </a:r>
          </a:p>
        </p:txBody>
      </p:sp>
      <p:sp>
        <p:nvSpPr>
          <p:cNvPr id="51" name="Rectangle 50">
            <a:extLst>
              <a:ext uri="{FF2B5EF4-FFF2-40B4-BE49-F238E27FC236}">
                <a16:creationId xmlns:a16="http://schemas.microsoft.com/office/drawing/2014/main" id="{3C7B462E-AAF3-493D-9A93-147709930953}"/>
              </a:ext>
            </a:extLst>
          </p:cNvPr>
          <p:cNvSpPr/>
          <p:nvPr>
            <p:custDataLst>
              <p:tags r:id="rId1"/>
            </p:custDataLst>
          </p:nvPr>
        </p:nvSpPr>
        <p:spPr>
          <a:xfrm>
            <a:off x="840137" y="1650084"/>
            <a:ext cx="1617565" cy="117669"/>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Champ d’activité</a:t>
            </a:r>
          </a:p>
        </p:txBody>
      </p:sp>
      <p:sp>
        <p:nvSpPr>
          <p:cNvPr id="53" name="ZoneTexte 52">
            <a:extLst>
              <a:ext uri="{FF2B5EF4-FFF2-40B4-BE49-F238E27FC236}">
                <a16:creationId xmlns:a16="http://schemas.microsoft.com/office/drawing/2014/main" id="{79D23204-5145-49CC-94CE-565EB10EA707}"/>
              </a:ext>
            </a:extLst>
          </p:cNvPr>
          <p:cNvSpPr txBox="1"/>
          <p:nvPr/>
        </p:nvSpPr>
        <p:spPr>
          <a:xfrm>
            <a:off x="910272" y="4026658"/>
            <a:ext cx="1334165" cy="187669"/>
          </a:xfrm>
          <a:prstGeom prst="rect">
            <a:avLst/>
          </a:prstGeom>
          <a:solidFill>
            <a:schemeClr val="bg1"/>
          </a:solidFill>
          <a:ln>
            <a:solidFill>
              <a:srgbClr val="F4B942"/>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Fonctionnelle</a:t>
            </a:r>
          </a:p>
        </p:txBody>
      </p:sp>
      <p:cxnSp>
        <p:nvCxnSpPr>
          <p:cNvPr id="54" name="Connecteur droit avec flèche 53">
            <a:extLst>
              <a:ext uri="{FF2B5EF4-FFF2-40B4-BE49-F238E27FC236}">
                <a16:creationId xmlns:a16="http://schemas.microsoft.com/office/drawing/2014/main" id="{232865B9-5B46-4612-A4AE-D61C3316C598}"/>
              </a:ext>
            </a:extLst>
          </p:cNvPr>
          <p:cNvCxnSpPr>
            <a:cxnSpLocks/>
            <a:stCxn id="53" idx="3"/>
            <a:endCxn id="18" idx="1"/>
          </p:cNvCxnSpPr>
          <p:nvPr/>
        </p:nvCxnSpPr>
        <p:spPr>
          <a:xfrm>
            <a:off x="2244437" y="4120493"/>
            <a:ext cx="681210" cy="346323"/>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CE2AF360-EBFD-407C-A1A0-0CCB6782A61F}"/>
              </a:ext>
            </a:extLst>
          </p:cNvPr>
          <p:cNvSpPr txBox="1"/>
          <p:nvPr/>
        </p:nvSpPr>
        <p:spPr>
          <a:xfrm>
            <a:off x="2925647" y="2575522"/>
            <a:ext cx="5831844" cy="1496520"/>
          </a:xfrm>
          <a:prstGeom prst="rect">
            <a:avLst/>
          </a:prstGeom>
          <a:noFill/>
          <a:ln w="28575">
            <a:solidFill>
              <a:srgbClr val="F4B942"/>
            </a:solidFill>
          </a:ln>
        </p:spPr>
        <p:txBody>
          <a:bodyPr wrap="square" lIns="72000" tIns="108000" rIns="72000" bIns="108000" rtlCol="0" anchor="ctr" anchorCtr="0">
            <a:noAutofit/>
          </a:bodyPr>
          <a:lstStyle/>
          <a:p>
            <a:pPr algn="just"/>
            <a:r>
              <a:rPr lang="fr-FR" sz="1050">
                <a:solidFill>
                  <a:srgbClr val="575757"/>
                </a:solidFill>
              </a:rPr>
              <a:t>Une structure interne peut être composée d'une ou plusieurs unités médicales fonctionnelles. L’appellation des structures internes des pôles est aussi laissée à la libre appréciation des établissements : il peut s’agir de services, d’unités, de centres, d’instituts, de départements, ou de toute autre appellation. Lorsque les services demeurent, les chefs de service sont placés sous l’autorité fonctionnelle du chef de pôle (cf. "La loi HPST à l'hôpital, les clés pour comprendre" - Ministère de la Santé - ANAP).</a:t>
            </a:r>
          </a:p>
          <a:p>
            <a:pPr algn="just"/>
            <a:endParaRPr lang="fr-FR" sz="1050">
              <a:solidFill>
                <a:srgbClr val="575757"/>
              </a:solidFill>
            </a:endParaRPr>
          </a:p>
          <a:p>
            <a:pPr algn="just"/>
            <a:r>
              <a:rPr lang="fr-FR" sz="1050">
                <a:solidFill>
                  <a:srgbClr val="575757"/>
                </a:solidFill>
              </a:rPr>
              <a:t>Synonyme : Service, unité, centre, institut, département, etc.</a:t>
            </a:r>
          </a:p>
        </p:txBody>
      </p:sp>
      <p:cxnSp>
        <p:nvCxnSpPr>
          <p:cNvPr id="29" name="Connecteur droit avec flèche 28">
            <a:extLst>
              <a:ext uri="{FF2B5EF4-FFF2-40B4-BE49-F238E27FC236}">
                <a16:creationId xmlns:a16="http://schemas.microsoft.com/office/drawing/2014/main" id="{23A77DD3-C41E-4508-8826-3E9FD85F4C45}"/>
              </a:ext>
            </a:extLst>
          </p:cNvPr>
          <p:cNvCxnSpPr>
            <a:cxnSpLocks/>
            <a:stCxn id="37" idx="3"/>
            <a:endCxn id="28" idx="1"/>
          </p:cNvCxnSpPr>
          <p:nvPr/>
        </p:nvCxnSpPr>
        <p:spPr>
          <a:xfrm flipV="1">
            <a:off x="1833307" y="3323782"/>
            <a:ext cx="1092340" cy="37523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08B07D9B-7D1B-4589-8BDE-D26AED60E8C6}"/>
              </a:ext>
            </a:extLst>
          </p:cNvPr>
          <p:cNvSpPr txBox="1"/>
          <p:nvPr/>
        </p:nvSpPr>
        <p:spPr>
          <a:xfrm>
            <a:off x="2934033" y="1096889"/>
            <a:ext cx="5831844" cy="1330845"/>
          </a:xfrm>
          <a:prstGeom prst="rect">
            <a:avLst/>
          </a:prstGeom>
          <a:noFill/>
          <a:ln w="28575">
            <a:solidFill>
              <a:srgbClr val="F4B942"/>
            </a:solidFill>
          </a:ln>
        </p:spPr>
        <p:txBody>
          <a:bodyPr wrap="square" lIns="72000" tIns="108000" rIns="72000" bIns="108000" rtlCol="0" anchor="ctr" anchorCtr="0">
            <a:noAutofit/>
          </a:bodyPr>
          <a:lstStyle/>
          <a:p>
            <a:pPr algn="just"/>
            <a:r>
              <a:rPr lang="fr-FR" sz="1050">
                <a:solidFill>
                  <a:srgbClr val="575757"/>
                </a:solidFill>
              </a:rPr>
              <a:t>Loi HPST, art.13: "Pour les établissements publics de santé, le directeur définit l'organisation de l'établissement en pôles d'activité conformément au projet médical d'établissement, après avis [...]. </a:t>
            </a:r>
          </a:p>
          <a:p>
            <a:pPr algn="just"/>
            <a:r>
              <a:rPr lang="fr-FR" sz="1050">
                <a:solidFill>
                  <a:srgbClr val="575757"/>
                </a:solidFill>
              </a:rPr>
              <a:t>Le directeur général de l'agence régionale de santé peut autoriser un établissement à ne pas créer de pôles d'activité quand l'effectif médical de l'établissement le justifie. </a:t>
            </a:r>
          </a:p>
          <a:p>
            <a:pPr algn="just"/>
            <a:r>
              <a:rPr lang="fr-FR" sz="1050">
                <a:solidFill>
                  <a:srgbClr val="575757"/>
                </a:solidFill>
              </a:rPr>
              <a:t>Les pôles d'activité peuvent comporter des structures internes de prise en charge du malade par les équipes médicales, soignantes ou médico-techniques ainsi que les structures médico-techniques qui leur sont associées". </a:t>
            </a:r>
          </a:p>
        </p:txBody>
      </p:sp>
      <p:sp>
        <p:nvSpPr>
          <p:cNvPr id="30" name="Rectangle : coins arrondis 29">
            <a:extLst>
              <a:ext uri="{FF2B5EF4-FFF2-40B4-BE49-F238E27FC236}">
                <a16:creationId xmlns:a16="http://schemas.microsoft.com/office/drawing/2014/main" id="{626CA4CA-8BA2-4EF1-AF41-AF05394D200D}"/>
              </a:ext>
            </a:extLst>
          </p:cNvPr>
          <p:cNvSpPr/>
          <p:nvPr/>
        </p:nvSpPr>
        <p:spPr>
          <a:xfrm>
            <a:off x="7452320" y="87474"/>
            <a:ext cx="1565718" cy="517126"/>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ysClr val="windowText" lastClr="000000"/>
                </a:solidFill>
              </a:rPr>
              <a:t>Organisation</a:t>
            </a:r>
            <a:r>
              <a:rPr lang="es-ES" sz="1000" b="1">
                <a:solidFill>
                  <a:sysClr val="windowText" lastClr="000000"/>
                </a:solidFill>
              </a:rPr>
              <a:t> : </a:t>
            </a:r>
          </a:p>
          <a:p>
            <a:pPr algn="ctr"/>
            <a:r>
              <a:rPr lang="es-ES" sz="1000" err="1">
                <a:solidFill>
                  <a:schemeClr val="tx1"/>
                </a:solidFill>
              </a:rPr>
              <a:t>Pôle</a:t>
            </a:r>
            <a:r>
              <a:rPr lang="es-ES" sz="1000">
                <a:solidFill>
                  <a:schemeClr val="tx1"/>
                </a:solidFill>
              </a:rPr>
              <a:t>, </a:t>
            </a:r>
            <a:r>
              <a:rPr lang="es-ES" sz="1000" err="1">
                <a:solidFill>
                  <a:schemeClr val="tx1"/>
                </a:solidFill>
              </a:rPr>
              <a:t>Structure</a:t>
            </a:r>
            <a:r>
              <a:rPr lang="es-ES" sz="1000">
                <a:solidFill>
                  <a:schemeClr val="tx1"/>
                </a:solidFill>
              </a:rPr>
              <a:t> Interne et </a:t>
            </a:r>
            <a:r>
              <a:rPr lang="es-ES" sz="1000" err="1">
                <a:solidFill>
                  <a:schemeClr val="tx1"/>
                </a:solidFill>
              </a:rPr>
              <a:t>Unité</a:t>
            </a:r>
            <a:r>
              <a:rPr lang="es-ES" sz="1000">
                <a:solidFill>
                  <a:schemeClr val="tx1"/>
                </a:solidFill>
              </a:rPr>
              <a:t> </a:t>
            </a:r>
            <a:r>
              <a:rPr lang="es-ES" sz="1000" err="1">
                <a:solidFill>
                  <a:schemeClr val="tx1"/>
                </a:solidFill>
              </a:rPr>
              <a:t>Fonctionnelle</a:t>
            </a:r>
            <a:endParaRPr lang="fr-FR" sz="800">
              <a:solidFill>
                <a:schemeClr val="tx1"/>
              </a:solidFill>
            </a:endParaRPr>
          </a:p>
        </p:txBody>
      </p:sp>
      <p:pic>
        <p:nvPicPr>
          <p:cNvPr id="33" name="Graphique 33" descr="Bulle de discussion avec un remplissage uni">
            <a:extLst>
              <a:ext uri="{FF2B5EF4-FFF2-40B4-BE49-F238E27FC236}">
                <a16:creationId xmlns:a16="http://schemas.microsoft.com/office/drawing/2014/main" id="{56EBBA7F-BB95-4E37-A65C-DE12B1FF2A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41" name="ZoneTexte 37">
            <a:extLst>
              <a:ext uri="{FF2B5EF4-FFF2-40B4-BE49-F238E27FC236}">
                <a16:creationId xmlns:a16="http://schemas.microsoft.com/office/drawing/2014/main" id="{92B3DE7C-D9E4-4602-AA51-3AAC24DDC41C}"/>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2" name="Graphique 20" descr="Flèche : pivoter à droite avec un remplissage uni">
            <a:hlinkClick r:id="rId5" action="ppaction://hlinksldjump"/>
            <a:extLst>
              <a:ext uri="{FF2B5EF4-FFF2-40B4-BE49-F238E27FC236}">
                <a16:creationId xmlns:a16="http://schemas.microsoft.com/office/drawing/2014/main" id="{980C472F-50EF-4BBF-8FE5-96FD2048978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31" name="ZoneTexte 21">
            <a:hlinkClick r:id="rId5" action="ppaction://hlinksldjump"/>
            <a:extLst>
              <a:ext uri="{FF2B5EF4-FFF2-40B4-BE49-F238E27FC236}">
                <a16:creationId xmlns:a16="http://schemas.microsoft.com/office/drawing/2014/main" id="{F03A31E1-9C8A-41E2-8BC2-00CE2A1B122D}"/>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728548626"/>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3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6"/>
                                        </p:tgtEl>
                                        <p:attrNameLst>
                                          <p:attrName>style.visibility</p:attrName>
                                        </p:attrNameLst>
                                      </p:cBhvr>
                                      <p:to>
                                        <p:strVal val="visible"/>
                                      </p:to>
                                    </p:set>
                                    <p:animEffect transition="in" filter="fade">
                                      <p:cBhvr>
                                        <p:cTn id="10" dur="500"/>
                                        <p:tgtEl>
                                          <p:spTgt spid="56"/>
                                        </p:tgtEl>
                                      </p:cBhvr>
                                    </p:animEffect>
                                  </p:childTnLst>
                                </p:cTn>
                              </p:par>
                            </p:childTnLst>
                          </p:cTn>
                        </p:par>
                      </p:childTnLst>
                    </p:cTn>
                  </p:par>
                </p:childTnLst>
              </p:cTn>
              <p:nextCondLst>
                <p:cond evt="onClick" delay="0">
                  <p:tgtEl>
                    <p:spTgt spid="36"/>
                  </p:tgtEl>
                </p:cond>
              </p:nextCondLst>
            </p:seq>
            <p:seq concurrent="1" nextAc="seek">
              <p:cTn id="11" restart="whenNotActive" fill="hold" evtFilter="cancelBubble" nodeType="interactiveSeq">
                <p:stCondLst>
                  <p:cond evt="onClick" delay="0">
                    <p:tgtEl>
                      <p:spTgt spid="37"/>
                    </p:tgtEl>
                  </p:cond>
                </p:stCondLst>
                <p:endSync evt="end" delay="0">
                  <p:rtn val="all"/>
                </p:endSync>
                <p:childTnLst>
                  <p:par>
                    <p:cTn id="12" fill="hold">
                      <p:stCondLst>
                        <p:cond delay="0"/>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childTnLst>
                    </p:cTn>
                  </p:par>
                </p:childTnLst>
              </p:cTn>
              <p:nextCondLst>
                <p:cond evt="onClick" delay="0">
                  <p:tgtEl>
                    <p:spTgt spid="37"/>
                  </p:tgtEl>
                </p:cond>
              </p:nextCondLst>
            </p:seq>
            <p:seq concurrent="1" nextAc="seek">
              <p:cTn id="20" restart="whenNotActive" fill="hold" evtFilter="cancelBubble" nodeType="interactiveSeq">
                <p:stCondLst>
                  <p:cond evt="onClick" delay="0">
                    <p:tgtEl>
                      <p:spTgt spid="53"/>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500"/>
                                        <p:tgtEl>
                                          <p:spTgt spid="5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childTnLst>
                    </p:cTn>
                  </p:par>
                </p:childTnLst>
              </p:cTn>
              <p:nextCondLst>
                <p:cond evt="onClick" delay="0">
                  <p:tgtEl>
                    <p:spTgt spid="53"/>
                  </p:tgtEl>
                </p:cond>
              </p:nextCondLst>
            </p:seq>
          </p:childTnLst>
        </p:cTn>
      </p:par>
    </p:tnLst>
    <p:bldLst>
      <p:bldP spid="18" grpId="0" animBg="1"/>
      <p:bldP spid="28" grpId="0" animBg="1"/>
      <p:bldP spid="5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Définition</a:t>
            </a:r>
            <a:r>
              <a:rPr lang="es-ES"/>
              <a:t> de </a:t>
            </a:r>
            <a:r>
              <a:rPr lang="es-ES" err="1"/>
              <a:t>l’Unité</a:t>
            </a:r>
            <a:r>
              <a:rPr lang="es-ES"/>
              <a:t> </a:t>
            </a:r>
            <a:r>
              <a:rPr lang="es-ES" err="1"/>
              <a:t>Elémentaire</a:t>
            </a:r>
            <a:r>
              <a:rPr lang="es-ES"/>
              <a:t> (UE)</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3059832" y="1496704"/>
            <a:ext cx="5831844" cy="2371190"/>
          </a:xfrm>
          <a:prstGeom prst="rect">
            <a:avLst/>
          </a:prstGeom>
          <a:noFill/>
        </p:spPr>
        <p:txBody>
          <a:bodyPr wrap="square" lIns="72000" tIns="108000" rIns="72000" bIns="108000" rtlCol="0" anchor="ctr" anchorCtr="0">
            <a:normAutofit lnSpcReduction="10000"/>
          </a:bodyPr>
          <a:lstStyle/>
          <a:p>
            <a:pPr algn="just"/>
            <a:r>
              <a:rPr lang="fr-FR" sz="1200">
                <a:solidFill>
                  <a:srgbClr val="575757"/>
                </a:solidFill>
                <a:latin typeface="Arial"/>
                <a:ea typeface="Geneva"/>
                <a:cs typeface="Arial"/>
              </a:rPr>
              <a:t>Dans la description de l’offre de santé une unité élémentaire (UE) est la plus petite partie de l’organisation interne d’une structure qui délivre une ou plusieurs activités opérationnelles dans le cadre d’un mode de prise en charge unique. </a:t>
            </a:r>
            <a:endParaRPr lang="fr-FR" sz="1200">
              <a:solidFill>
                <a:srgbClr val="575757"/>
              </a:solidFill>
            </a:endParaRPr>
          </a:p>
          <a:p>
            <a:pPr algn="just"/>
            <a:endParaRPr lang="fr-FR" sz="1200">
              <a:solidFill>
                <a:srgbClr val="575757"/>
              </a:solidFill>
            </a:endParaRPr>
          </a:p>
          <a:p>
            <a:pPr algn="just"/>
            <a:r>
              <a:rPr lang="fr-FR" sz="1200">
                <a:solidFill>
                  <a:srgbClr val="575757"/>
                </a:solidFill>
                <a:latin typeface="Arial"/>
                <a:ea typeface="Geneva"/>
                <a:cs typeface="Arial"/>
              </a:rPr>
              <a:t>Elle se définit notamment par un lieu géographique, un champ d’activité, un contact, un planning…</a:t>
            </a:r>
          </a:p>
          <a:p>
            <a:pPr algn="just"/>
            <a:endParaRPr lang="fr-FR" sz="1200">
              <a:solidFill>
                <a:srgbClr val="575757"/>
              </a:solidFill>
            </a:endParaRPr>
          </a:p>
          <a:p>
            <a:pPr algn="just"/>
            <a:r>
              <a:rPr lang="fr-FR" sz="1200">
                <a:solidFill>
                  <a:srgbClr val="575757"/>
                </a:solidFill>
                <a:latin typeface="Arial"/>
                <a:ea typeface="Geneva"/>
                <a:cs typeface="Arial"/>
              </a:rPr>
              <a:t>La classe Unité Elémentaire porte l'offre de santé d'un établissement. </a:t>
            </a:r>
          </a:p>
          <a:p>
            <a:pPr algn="just"/>
            <a:endParaRPr lang="fr-FR" sz="1200">
              <a:solidFill>
                <a:srgbClr val="575757"/>
              </a:solidFill>
              <a:cs typeface="Arial"/>
            </a:endParaRPr>
          </a:p>
          <a:p>
            <a:pPr algn="just"/>
            <a:r>
              <a:rPr lang="fr-FR" sz="1200">
                <a:solidFill>
                  <a:srgbClr val="575757"/>
                </a:solidFill>
                <a:latin typeface="Arial"/>
                <a:ea typeface="Geneva"/>
                <a:cs typeface="Arial"/>
              </a:rPr>
              <a:t>L'Unité Elémentaire est un Type d'OI, la classe est ainsi héritée d'Organisation Interne. Cela signifie qu'elle contient les attributs d'Organisation Interne, en plus des attributs présentés ici.</a:t>
            </a:r>
          </a:p>
        </p:txBody>
      </p:sp>
      <p:sp>
        <p:nvSpPr>
          <p:cNvPr id="19" name="ZoneTexte 18">
            <a:extLst>
              <a:ext uri="{FF2B5EF4-FFF2-40B4-BE49-F238E27FC236}">
                <a16:creationId xmlns:a16="http://schemas.microsoft.com/office/drawing/2014/main" id="{660B8287-0A62-4678-AFBB-C5F384DCFB6D}"/>
              </a:ext>
            </a:extLst>
          </p:cNvPr>
          <p:cNvSpPr txBox="1"/>
          <p:nvPr/>
        </p:nvSpPr>
        <p:spPr>
          <a:xfrm>
            <a:off x="546521" y="1200577"/>
            <a:ext cx="1742131" cy="292047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0" name="ZoneTexte 19">
            <a:extLst>
              <a:ext uri="{FF2B5EF4-FFF2-40B4-BE49-F238E27FC236}">
                <a16:creationId xmlns:a16="http://schemas.microsoft.com/office/drawing/2014/main" id="{0DF5A279-04C2-43C2-8E2B-F06AA6F1BD24}"/>
              </a:ext>
            </a:extLst>
          </p:cNvPr>
          <p:cNvSpPr txBox="1"/>
          <p:nvPr/>
        </p:nvSpPr>
        <p:spPr>
          <a:xfrm>
            <a:off x="546561" y="915566"/>
            <a:ext cx="1736941" cy="28435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Elémentaire</a:t>
            </a:r>
          </a:p>
        </p:txBody>
      </p:sp>
      <p:sp>
        <p:nvSpPr>
          <p:cNvPr id="21" name="ZoneTexte 20">
            <a:extLst>
              <a:ext uri="{FF2B5EF4-FFF2-40B4-BE49-F238E27FC236}">
                <a16:creationId xmlns:a16="http://schemas.microsoft.com/office/drawing/2014/main" id="{499ECAFC-B13B-44C6-94F0-6B05D2A52D89}"/>
              </a:ext>
            </a:extLst>
          </p:cNvPr>
          <p:cNvSpPr txBox="1"/>
          <p:nvPr/>
        </p:nvSpPr>
        <p:spPr>
          <a:xfrm>
            <a:off x="659962" y="185241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Acte spécifique</a:t>
            </a:r>
          </a:p>
        </p:txBody>
      </p:sp>
      <p:sp>
        <p:nvSpPr>
          <p:cNvPr id="22" name="Rectangle 21">
            <a:extLst>
              <a:ext uri="{FF2B5EF4-FFF2-40B4-BE49-F238E27FC236}">
                <a16:creationId xmlns:a16="http://schemas.microsoft.com/office/drawing/2014/main" id="{13B0ED4D-4A8D-428A-A2D4-A512A7BA13E8}"/>
              </a:ext>
            </a:extLst>
          </p:cNvPr>
          <p:cNvSpPr/>
          <p:nvPr/>
        </p:nvSpPr>
        <p:spPr>
          <a:xfrm>
            <a:off x="666932" y="3267204"/>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Secteur psychiatrique </a:t>
            </a:r>
          </a:p>
        </p:txBody>
      </p:sp>
      <p:sp>
        <p:nvSpPr>
          <p:cNvPr id="23" name="ZoneTexte 22">
            <a:extLst>
              <a:ext uri="{FF2B5EF4-FFF2-40B4-BE49-F238E27FC236}">
                <a16:creationId xmlns:a16="http://schemas.microsoft.com/office/drawing/2014/main" id="{AAD2DCE4-71C9-4692-BC44-BA984223BECB}"/>
              </a:ext>
            </a:extLst>
          </p:cNvPr>
          <p:cNvSpPr txBox="1"/>
          <p:nvPr/>
        </p:nvSpPr>
        <p:spPr>
          <a:xfrm>
            <a:off x="666932" y="247203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Ouverture annuelle</a:t>
            </a:r>
          </a:p>
        </p:txBody>
      </p:sp>
      <p:sp>
        <p:nvSpPr>
          <p:cNvPr id="24" name="ZoneTexte 23">
            <a:extLst>
              <a:ext uri="{FF2B5EF4-FFF2-40B4-BE49-F238E27FC236}">
                <a16:creationId xmlns:a16="http://schemas.microsoft.com/office/drawing/2014/main" id="{B5B681A4-CDDC-4A27-B428-A9A64E165DB4}"/>
              </a:ext>
            </a:extLst>
          </p:cNvPr>
          <p:cNvSpPr txBox="1"/>
          <p:nvPr/>
        </p:nvSpPr>
        <p:spPr>
          <a:xfrm>
            <a:off x="666932" y="1251720"/>
            <a:ext cx="1506439" cy="154026"/>
          </a:xfrm>
          <a:prstGeom prst="rect">
            <a:avLst/>
          </a:prstGeom>
          <a:solidFill>
            <a:srgbClr val="F4B942"/>
          </a:solidFill>
          <a:ln>
            <a:noFill/>
          </a:ln>
        </p:spPr>
        <p:txBody>
          <a:bodyPr wrap="square" lIns="13500" tIns="135000" rIns="13500" bIns="135000" rtlCol="0" anchor="ctr" anchorCtr="0">
            <a:noAutofit/>
          </a:bodyPr>
          <a:lstStyle>
            <a:defPPr>
              <a:defRPr lang="fr-FR"/>
            </a:defPPr>
            <a:lvl1pPr algn="ctr">
              <a:defRPr sz="900"/>
            </a:lvl1pPr>
          </a:lstStyle>
          <a:p>
            <a:pPr defTabSz="685800">
              <a:defRPr/>
            </a:pPr>
            <a:r>
              <a:rPr lang="fr-FR" sz="675" kern="0">
                <a:solidFill>
                  <a:srgbClr val="000000"/>
                </a:solidFill>
              </a:rPr>
              <a:t>Catégorie d’organisation</a:t>
            </a:r>
          </a:p>
        </p:txBody>
      </p:sp>
      <p:sp>
        <p:nvSpPr>
          <p:cNvPr id="25" name="ZoneTexte 24">
            <a:extLst>
              <a:ext uri="{FF2B5EF4-FFF2-40B4-BE49-F238E27FC236}">
                <a16:creationId xmlns:a16="http://schemas.microsoft.com/office/drawing/2014/main" id="{D9F503C5-25F0-4203-B522-A224B95877DF}"/>
              </a:ext>
            </a:extLst>
          </p:cNvPr>
          <p:cNvSpPr txBox="1"/>
          <p:nvPr/>
        </p:nvSpPr>
        <p:spPr>
          <a:xfrm>
            <a:off x="666932" y="3067252"/>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Lieu </a:t>
            </a:r>
          </a:p>
        </p:txBody>
      </p:sp>
      <p:sp>
        <p:nvSpPr>
          <p:cNvPr id="26" name="ZoneTexte 25">
            <a:extLst>
              <a:ext uri="{FF2B5EF4-FFF2-40B4-BE49-F238E27FC236}">
                <a16:creationId xmlns:a16="http://schemas.microsoft.com/office/drawing/2014/main" id="{7B4CE000-AAA5-49CF-99D5-7C7CC9F10311}"/>
              </a:ext>
            </a:extLst>
          </p:cNvPr>
          <p:cNvSpPr txBox="1"/>
          <p:nvPr/>
        </p:nvSpPr>
        <p:spPr>
          <a:xfrm>
            <a:off x="666932" y="2270015"/>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Acc séquentiel accepté</a:t>
            </a:r>
          </a:p>
        </p:txBody>
      </p:sp>
      <p:sp>
        <p:nvSpPr>
          <p:cNvPr id="27" name="ZoneTexte 26">
            <a:extLst>
              <a:ext uri="{FF2B5EF4-FFF2-40B4-BE49-F238E27FC236}">
                <a16:creationId xmlns:a16="http://schemas.microsoft.com/office/drawing/2014/main" id="{73602B74-5A11-4BE1-A991-0DA7A80CC071}"/>
              </a:ext>
            </a:extLst>
          </p:cNvPr>
          <p:cNvSpPr txBox="1"/>
          <p:nvPr/>
        </p:nvSpPr>
        <p:spPr>
          <a:xfrm>
            <a:off x="666932" y="164071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Mode de PEC</a:t>
            </a:r>
          </a:p>
        </p:txBody>
      </p:sp>
      <p:sp>
        <p:nvSpPr>
          <p:cNvPr id="28" name="ZoneTexte 27">
            <a:extLst>
              <a:ext uri="{FF2B5EF4-FFF2-40B4-BE49-F238E27FC236}">
                <a16:creationId xmlns:a16="http://schemas.microsoft.com/office/drawing/2014/main" id="{C57D9655-DBCE-4BD0-8CE0-49843AE44D78}"/>
              </a:ext>
            </a:extLst>
          </p:cNvPr>
          <p:cNvSpPr txBox="1"/>
          <p:nvPr/>
        </p:nvSpPr>
        <p:spPr>
          <a:xfrm>
            <a:off x="666932" y="2670709"/>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Zone d’intervention</a:t>
            </a:r>
          </a:p>
        </p:txBody>
      </p:sp>
      <p:sp>
        <p:nvSpPr>
          <p:cNvPr id="29" name="ZoneTexte 28">
            <a:extLst>
              <a:ext uri="{FF2B5EF4-FFF2-40B4-BE49-F238E27FC236}">
                <a16:creationId xmlns:a16="http://schemas.microsoft.com/office/drawing/2014/main" id="{7A1E8BDD-52A6-4B6F-96AA-68AFEBFB086C}"/>
              </a:ext>
            </a:extLst>
          </p:cNvPr>
          <p:cNvSpPr txBox="1"/>
          <p:nvPr/>
        </p:nvSpPr>
        <p:spPr>
          <a:xfrm>
            <a:off x="666932" y="144992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Temporalité d’accueil </a:t>
            </a:r>
          </a:p>
        </p:txBody>
      </p:sp>
      <p:sp>
        <p:nvSpPr>
          <p:cNvPr id="30" name="Rectangle 29">
            <a:extLst>
              <a:ext uri="{FF2B5EF4-FFF2-40B4-BE49-F238E27FC236}">
                <a16:creationId xmlns:a16="http://schemas.microsoft.com/office/drawing/2014/main" id="{94767112-A622-447F-A36E-96B417062531}"/>
              </a:ext>
            </a:extLst>
          </p:cNvPr>
          <p:cNvSpPr/>
          <p:nvPr/>
        </p:nvSpPr>
        <p:spPr>
          <a:xfrm>
            <a:off x="659962" y="2071007"/>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Spécialisation de PEC</a:t>
            </a:r>
          </a:p>
        </p:txBody>
      </p:sp>
      <p:sp>
        <p:nvSpPr>
          <p:cNvPr id="31" name="Rectangle 30">
            <a:extLst>
              <a:ext uri="{FF2B5EF4-FFF2-40B4-BE49-F238E27FC236}">
                <a16:creationId xmlns:a16="http://schemas.microsoft.com/office/drawing/2014/main" id="{7D2EA989-E2A7-4298-B67E-58D1773BA824}"/>
              </a:ext>
            </a:extLst>
          </p:cNvPr>
          <p:cNvSpPr/>
          <p:nvPr>
            <p:custDataLst>
              <p:tags r:id="rId1"/>
            </p:custDataLst>
          </p:nvPr>
        </p:nvSpPr>
        <p:spPr>
          <a:xfrm>
            <a:off x="666932" y="3473785"/>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Type maternité</a:t>
            </a:r>
          </a:p>
        </p:txBody>
      </p:sp>
      <p:sp>
        <p:nvSpPr>
          <p:cNvPr id="32" name="Rectangle 31">
            <a:extLst>
              <a:ext uri="{FF2B5EF4-FFF2-40B4-BE49-F238E27FC236}">
                <a16:creationId xmlns:a16="http://schemas.microsoft.com/office/drawing/2014/main" id="{F1499D28-E11E-4811-9FBE-0C00E554294D}"/>
              </a:ext>
            </a:extLst>
          </p:cNvPr>
          <p:cNvSpPr/>
          <p:nvPr>
            <p:custDataLst>
              <p:tags r:id="rId2"/>
            </p:custDataLst>
          </p:nvPr>
        </p:nvSpPr>
        <p:spPr>
          <a:xfrm>
            <a:off x="666932" y="2865496"/>
            <a:ext cx="1506439" cy="154026"/>
          </a:xfrm>
          <a:prstGeom prst="rect">
            <a:avLst/>
          </a:prstGeom>
          <a:solidFill>
            <a:srgbClr val="0077B6"/>
          </a:solidFill>
          <a:ln>
            <a:noFill/>
          </a:ln>
        </p:spPr>
        <p:txBody>
          <a:bodyPr wrap="square" lIns="27000" tIns="135000" rIns="27000" bIns="135000" rtlCol="0" anchor="ctr" anchorCtr="0">
            <a:noAutofit/>
          </a:bodyPr>
          <a:lstStyle/>
          <a:p>
            <a:pPr algn="ctr" defTabSz="685800"/>
            <a:r>
              <a:rPr lang="fr-FR" sz="700" kern="0">
                <a:solidFill>
                  <a:schemeClr val="bg1"/>
                </a:solidFill>
                <a:latin typeface="Arial"/>
                <a:ea typeface="Geneva"/>
                <a:cs typeface="Arial"/>
              </a:rPr>
              <a:t>Horaire</a:t>
            </a:r>
            <a:endParaRPr lang="fr-FR" sz="700" kern="0">
              <a:solidFill>
                <a:schemeClr val="bg1"/>
              </a:solidFill>
            </a:endParaRPr>
          </a:p>
        </p:txBody>
      </p:sp>
      <p:sp>
        <p:nvSpPr>
          <p:cNvPr id="33" name="Rectangle 32">
            <a:extLst>
              <a:ext uri="{FF2B5EF4-FFF2-40B4-BE49-F238E27FC236}">
                <a16:creationId xmlns:a16="http://schemas.microsoft.com/office/drawing/2014/main" id="{2C428903-59EF-440F-A81A-8B38339DD409}"/>
              </a:ext>
            </a:extLst>
          </p:cNvPr>
          <p:cNvSpPr/>
          <p:nvPr>
            <p:custDataLst>
              <p:tags r:id="rId3"/>
            </p:custDataLst>
          </p:nvPr>
        </p:nvSpPr>
        <p:spPr>
          <a:xfrm>
            <a:off x="666932" y="3896656"/>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50" kern="0">
                <a:solidFill>
                  <a:srgbClr val="000000"/>
                </a:solidFill>
                <a:latin typeface="Arial"/>
                <a:ea typeface="Geneva"/>
                <a:cs typeface="Arial"/>
              </a:rPr>
              <a:t>Unité sensible</a:t>
            </a:r>
            <a:endParaRPr lang="en-US"/>
          </a:p>
        </p:txBody>
      </p:sp>
      <p:sp>
        <p:nvSpPr>
          <p:cNvPr id="34" name="Rectangle : coins arrondis 33">
            <a:extLst>
              <a:ext uri="{FF2B5EF4-FFF2-40B4-BE49-F238E27FC236}">
                <a16:creationId xmlns:a16="http://schemas.microsoft.com/office/drawing/2014/main" id="{0FDCC96D-71E5-43D7-9DAA-5A398671EFC3}"/>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Unité</a:t>
            </a:r>
            <a:r>
              <a:rPr lang="es-ES" sz="1100">
                <a:solidFill>
                  <a:sysClr val="windowText" lastClr="000000"/>
                </a:solidFill>
              </a:rPr>
              <a:t> </a:t>
            </a:r>
            <a:r>
              <a:rPr lang="es-ES" sz="1100" err="1">
                <a:solidFill>
                  <a:sysClr val="windowText" lastClr="000000"/>
                </a:solidFill>
              </a:rPr>
              <a:t>Elémentaire</a:t>
            </a:r>
            <a:endParaRPr lang="fr-FR" sz="1000">
              <a:solidFill>
                <a:sysClr val="windowText" lastClr="000000"/>
              </a:solidFill>
            </a:endParaRPr>
          </a:p>
        </p:txBody>
      </p:sp>
      <p:sp>
        <p:nvSpPr>
          <p:cNvPr id="35" name="Rectangle 34">
            <a:extLst>
              <a:ext uri="{FF2B5EF4-FFF2-40B4-BE49-F238E27FC236}">
                <a16:creationId xmlns:a16="http://schemas.microsoft.com/office/drawing/2014/main" id="{77B16346-75AB-404A-B466-9A8750CCD2F3}"/>
              </a:ext>
            </a:extLst>
          </p:cNvPr>
          <p:cNvSpPr/>
          <p:nvPr>
            <p:custDataLst>
              <p:tags r:id="rId4"/>
            </p:custDataLst>
          </p:nvPr>
        </p:nvSpPr>
        <p:spPr>
          <a:xfrm>
            <a:off x="666931" y="3687570"/>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Mode gestion</a:t>
            </a:r>
          </a:p>
        </p:txBody>
      </p:sp>
      <p:grpSp>
        <p:nvGrpSpPr>
          <p:cNvPr id="39" name="Group 7">
            <a:extLst>
              <a:ext uri="{FF2B5EF4-FFF2-40B4-BE49-F238E27FC236}">
                <a16:creationId xmlns:a16="http://schemas.microsoft.com/office/drawing/2014/main" id="{82A01C80-CAA3-4155-84ED-F15F6E313753}"/>
              </a:ext>
            </a:extLst>
          </p:cNvPr>
          <p:cNvGrpSpPr/>
          <p:nvPr/>
        </p:nvGrpSpPr>
        <p:grpSpPr>
          <a:xfrm>
            <a:off x="3097341" y="4804349"/>
            <a:ext cx="4017634" cy="200497"/>
            <a:chOff x="3247020" y="4790742"/>
            <a:chExt cx="4017634" cy="200497"/>
          </a:xfrm>
        </p:grpSpPr>
        <p:sp>
          <p:nvSpPr>
            <p:cNvPr id="42" name="ZoneTexte 321">
              <a:extLst>
                <a:ext uri="{FF2B5EF4-FFF2-40B4-BE49-F238E27FC236}">
                  <a16:creationId xmlns:a16="http://schemas.microsoft.com/office/drawing/2014/main" id="{9CBBF538-E236-4CD7-B093-C2AE2D56ADB1}"/>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43" name="Rectangle 42">
              <a:extLst>
                <a:ext uri="{FF2B5EF4-FFF2-40B4-BE49-F238E27FC236}">
                  <a16:creationId xmlns:a16="http://schemas.microsoft.com/office/drawing/2014/main" id="{089A2A5E-A064-48AB-8583-4D895D2DFCB8}"/>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4" name="ZoneTexte 331">
              <a:extLst>
                <a:ext uri="{FF2B5EF4-FFF2-40B4-BE49-F238E27FC236}">
                  <a16:creationId xmlns:a16="http://schemas.microsoft.com/office/drawing/2014/main" id="{B92F838C-41B6-49CD-8897-C1E407341822}"/>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45" name="Rectangle 44">
              <a:extLst>
                <a:ext uri="{FF2B5EF4-FFF2-40B4-BE49-F238E27FC236}">
                  <a16:creationId xmlns:a16="http://schemas.microsoft.com/office/drawing/2014/main" id="{04E5D05A-F030-4295-849E-3C9791AA9995}"/>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46" name="Rectangle 45">
              <a:extLst>
                <a:ext uri="{FF2B5EF4-FFF2-40B4-BE49-F238E27FC236}">
                  <a16:creationId xmlns:a16="http://schemas.microsoft.com/office/drawing/2014/main" id="{C47D0100-332D-4562-A354-C512698CB455}"/>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7" name="ZoneTexte 334">
              <a:extLst>
                <a:ext uri="{FF2B5EF4-FFF2-40B4-BE49-F238E27FC236}">
                  <a16:creationId xmlns:a16="http://schemas.microsoft.com/office/drawing/2014/main" id="{E00F0DEB-C655-4B70-880C-D637F3E0D217}"/>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38" name="Graphique 20" descr="Flèche : pivoter à droite avec un remplissage uni">
            <a:hlinkClick r:id="rId6" action="ppaction://hlinksldjump"/>
            <a:extLst>
              <a:ext uri="{FF2B5EF4-FFF2-40B4-BE49-F238E27FC236}">
                <a16:creationId xmlns:a16="http://schemas.microsoft.com/office/drawing/2014/main" id="{5F604B9E-3741-4264-907B-656FF3094E1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6" name="ZoneTexte 21">
            <a:hlinkClick r:id="rId6" action="ppaction://hlinksldjump"/>
            <a:extLst>
              <a:ext uri="{FF2B5EF4-FFF2-40B4-BE49-F238E27FC236}">
                <a16:creationId xmlns:a16="http://schemas.microsoft.com/office/drawing/2014/main" id="{174BEA19-9AF4-489A-8CC4-9C61C3E55E02}"/>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10772904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195486"/>
            <a:ext cx="7920880" cy="435924"/>
          </a:xfrm>
        </p:spPr>
        <p:txBody>
          <a:bodyPr/>
          <a:lstStyle/>
          <a:p>
            <a:r>
              <a:rPr lang="fr-FR" sz="2000"/>
              <a:t>comment le ror est-il alimenté ? </a:t>
            </a:r>
          </a:p>
        </p:txBody>
      </p:sp>
      <p:sp>
        <p:nvSpPr>
          <p:cNvPr id="6" name="Espace réservé du texte 2">
            <a:extLst>
              <a:ext uri="{FF2B5EF4-FFF2-40B4-BE49-F238E27FC236}">
                <a16:creationId xmlns:a16="http://schemas.microsoft.com/office/drawing/2014/main" id="{128EAD4B-1897-430B-AE34-EC28C93BD3E3}"/>
              </a:ext>
            </a:extLst>
          </p:cNvPr>
          <p:cNvSpPr txBox="1">
            <a:spLocks/>
          </p:cNvSpPr>
          <p:nvPr/>
        </p:nvSpPr>
        <p:spPr>
          <a:xfrm>
            <a:off x="645140" y="877044"/>
            <a:ext cx="3811825" cy="3906520"/>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pPr>
            <a:r>
              <a:rPr lang="fr-FR" sz="1200" dirty="0">
                <a:solidFill>
                  <a:srgbClr val="0077B6"/>
                </a:solidFill>
              </a:rPr>
              <a:t>Le ROR est alimenté par les annuaires d’acteurs de santé pour les données d’identification des structures :</a:t>
            </a:r>
          </a:p>
          <a:p>
            <a:pPr marL="715600" lvl="2" indent="-266700" algn="just">
              <a:lnSpc>
                <a:spcPct val="120000"/>
              </a:lnSpc>
              <a:spcBef>
                <a:spcPts val="0"/>
              </a:spcBef>
            </a:pPr>
            <a:r>
              <a:rPr lang="fr-FR" sz="1100" dirty="0">
                <a:solidFill>
                  <a:schemeClr val="tx1">
                    <a:lumMod val="65000"/>
                    <a:lumOff val="35000"/>
                  </a:schemeClr>
                </a:solidFill>
              </a:rPr>
              <a:t>FINESS pour les structures juridiques et les entités géographiques des établissements sanitaires,  médico-sociaux et les structures de ville de type centres de santé et maisons de santé.</a:t>
            </a:r>
            <a:endParaRPr lang="fr-FR" sz="1100" strike="sngStrike" dirty="0">
              <a:solidFill>
                <a:schemeClr val="tx1">
                  <a:lumMod val="65000"/>
                  <a:lumOff val="35000"/>
                </a:schemeClr>
              </a:solidFill>
            </a:endParaRPr>
          </a:p>
          <a:p>
            <a:pPr marL="715600" lvl="2" indent="-266700" algn="just">
              <a:lnSpc>
                <a:spcPct val="120000"/>
              </a:lnSpc>
              <a:spcBef>
                <a:spcPts val="0"/>
              </a:spcBef>
            </a:pPr>
            <a:r>
              <a:rPr lang="fr-FR" sz="1100" dirty="0">
                <a:solidFill>
                  <a:schemeClr val="tx1">
                    <a:lumMod val="65000"/>
                    <a:lumOff val="35000"/>
                  </a:schemeClr>
                </a:solidFill>
              </a:rPr>
              <a:t>RPPS pour les cabinets libéraux.</a:t>
            </a:r>
          </a:p>
          <a:p>
            <a:pPr marL="448900" lvl="2" indent="0" algn="just">
              <a:lnSpc>
                <a:spcPct val="120000"/>
              </a:lnSpc>
              <a:spcBef>
                <a:spcPts val="0"/>
              </a:spcBef>
              <a:buFont typeface="Webdings" panose="05030102010509060703" pitchFamily="18" charset="2"/>
              <a:buNone/>
            </a:pPr>
            <a:endParaRPr lang="fr-FR" sz="1100" dirty="0">
              <a:solidFill>
                <a:srgbClr val="0077B6"/>
              </a:solidFill>
            </a:endParaRPr>
          </a:p>
          <a:p>
            <a:pPr marL="448900" lvl="2" indent="0" algn="just">
              <a:lnSpc>
                <a:spcPct val="120000"/>
              </a:lnSpc>
              <a:spcBef>
                <a:spcPts val="0"/>
              </a:spcBef>
              <a:buFont typeface="Webdings" panose="05030102010509060703" pitchFamily="18" charset="2"/>
              <a:buNone/>
            </a:pPr>
            <a:r>
              <a:rPr lang="fr-FR" sz="1100" dirty="0">
                <a:solidFill>
                  <a:schemeClr val="tx1">
                    <a:lumMod val="65000"/>
                    <a:lumOff val="35000"/>
                  </a:schemeClr>
                </a:solidFill>
              </a:rPr>
              <a:t>Les données issues des annuaires d’acteurs de santé ne sont pas modifiables dans le ROR. </a:t>
            </a:r>
          </a:p>
          <a:p>
            <a:pPr marL="448900" lvl="2" indent="0" algn="just">
              <a:lnSpc>
                <a:spcPct val="120000"/>
              </a:lnSpc>
              <a:spcBef>
                <a:spcPts val="0"/>
              </a:spcBef>
              <a:buFont typeface="Webdings" panose="05030102010509060703" pitchFamily="18" charset="2"/>
              <a:buNone/>
            </a:pPr>
            <a:endParaRPr lang="fr-FR" sz="1100" b="1" u="sng" dirty="0">
              <a:solidFill>
                <a:srgbClr val="0077B6"/>
              </a:solidFill>
            </a:endParaRPr>
          </a:p>
          <a:p>
            <a:pPr marL="355600" lvl="1" indent="-266700" algn="just">
              <a:lnSpc>
                <a:spcPct val="120000"/>
              </a:lnSpc>
              <a:spcBef>
                <a:spcPts val="600"/>
              </a:spcBef>
              <a:spcAft>
                <a:spcPts val="600"/>
              </a:spcAft>
            </a:pPr>
            <a:r>
              <a:rPr lang="fr-FR" sz="1200" dirty="0">
                <a:solidFill>
                  <a:srgbClr val="0077B6"/>
                </a:solidFill>
              </a:rPr>
              <a:t>Les données opérationnelles (offre de santé) sont saisies par les structures qui portent l’offre (ES et ESMS et cabinet libéraux)</a:t>
            </a:r>
          </a:p>
          <a:p>
            <a:pPr marL="355600" lvl="1" indent="-266700" algn="just">
              <a:lnSpc>
                <a:spcPct val="120000"/>
              </a:lnSpc>
              <a:spcBef>
                <a:spcPts val="600"/>
              </a:spcBef>
              <a:spcAft>
                <a:spcPts val="600"/>
              </a:spcAft>
            </a:pPr>
            <a:r>
              <a:rPr lang="fr-FR" sz="1200" b="0" dirty="0">
                <a:solidFill>
                  <a:srgbClr val="0077B6"/>
                </a:solidFill>
              </a:rPr>
              <a:t>Quelques données opérationnelles de description des cabinets libéraux sont alimentées par AMELI</a:t>
            </a:r>
          </a:p>
        </p:txBody>
      </p:sp>
      <p:sp>
        <p:nvSpPr>
          <p:cNvPr id="3" name="Rectangle 2">
            <a:extLst>
              <a:ext uri="{FF2B5EF4-FFF2-40B4-BE49-F238E27FC236}">
                <a16:creationId xmlns:a16="http://schemas.microsoft.com/office/drawing/2014/main" id="{BD6F771F-F0EC-4666-AFB4-84F68E7B4666}"/>
              </a:ext>
            </a:extLst>
          </p:cNvPr>
          <p:cNvSpPr/>
          <p:nvPr/>
        </p:nvSpPr>
        <p:spPr>
          <a:xfrm>
            <a:off x="4898570" y="1118507"/>
            <a:ext cx="4145537" cy="310243"/>
          </a:xfrm>
          <a:prstGeom prst="rect">
            <a:avLst/>
          </a:prstGeom>
          <a:solidFill>
            <a:srgbClr val="1854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FINESS/RPPS/AMELI</a:t>
            </a:r>
          </a:p>
        </p:txBody>
      </p:sp>
      <p:sp>
        <p:nvSpPr>
          <p:cNvPr id="7" name="Rectangle 6">
            <a:extLst>
              <a:ext uri="{FF2B5EF4-FFF2-40B4-BE49-F238E27FC236}">
                <a16:creationId xmlns:a16="http://schemas.microsoft.com/office/drawing/2014/main" id="{3677BD59-7367-43BF-BDB9-860C7F4C3321}"/>
              </a:ext>
            </a:extLst>
          </p:cNvPr>
          <p:cNvSpPr/>
          <p:nvPr/>
        </p:nvSpPr>
        <p:spPr>
          <a:xfrm>
            <a:off x="5097235" y="1586177"/>
            <a:ext cx="3706586" cy="2011136"/>
          </a:xfrm>
          <a:prstGeom prst="rect">
            <a:avLst/>
          </a:prstGeom>
          <a:solidFill>
            <a:srgbClr val="CED9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a:p>
        </p:txBody>
      </p:sp>
      <p:sp>
        <p:nvSpPr>
          <p:cNvPr id="8" name="Rectangle 7">
            <a:extLst>
              <a:ext uri="{FF2B5EF4-FFF2-40B4-BE49-F238E27FC236}">
                <a16:creationId xmlns:a16="http://schemas.microsoft.com/office/drawing/2014/main" id="{149B85E4-F190-4927-9780-B3B980CB0206}"/>
              </a:ext>
            </a:extLst>
          </p:cNvPr>
          <p:cNvSpPr/>
          <p:nvPr/>
        </p:nvSpPr>
        <p:spPr>
          <a:xfrm>
            <a:off x="5151370" y="1739032"/>
            <a:ext cx="1134169" cy="297238"/>
          </a:xfrm>
          <a:prstGeom prst="rect">
            <a:avLst/>
          </a:prstGeom>
          <a:solidFill>
            <a:srgbClr val="1854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t>ETABLISSEMENTS SANITAIRES</a:t>
            </a:r>
          </a:p>
        </p:txBody>
      </p:sp>
      <p:sp>
        <p:nvSpPr>
          <p:cNvPr id="9" name="Rectangle 8">
            <a:extLst>
              <a:ext uri="{FF2B5EF4-FFF2-40B4-BE49-F238E27FC236}">
                <a16:creationId xmlns:a16="http://schemas.microsoft.com/office/drawing/2014/main" id="{43AE4BEE-533E-4F22-B00C-87275C22829D}"/>
              </a:ext>
            </a:extLst>
          </p:cNvPr>
          <p:cNvSpPr/>
          <p:nvPr/>
        </p:nvSpPr>
        <p:spPr>
          <a:xfrm>
            <a:off x="6377774" y="1737752"/>
            <a:ext cx="1134169" cy="297238"/>
          </a:xfrm>
          <a:prstGeom prst="rect">
            <a:avLst/>
          </a:prstGeom>
          <a:solidFill>
            <a:srgbClr val="1854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t>ETABLISSEMENTS MÉDICO-SOCIAUX</a:t>
            </a:r>
          </a:p>
        </p:txBody>
      </p:sp>
      <p:sp>
        <p:nvSpPr>
          <p:cNvPr id="10" name="Rectangle 9">
            <a:extLst>
              <a:ext uri="{FF2B5EF4-FFF2-40B4-BE49-F238E27FC236}">
                <a16:creationId xmlns:a16="http://schemas.microsoft.com/office/drawing/2014/main" id="{20A72156-4487-47C9-BF57-EE14606429D2}"/>
              </a:ext>
            </a:extLst>
          </p:cNvPr>
          <p:cNvSpPr/>
          <p:nvPr/>
        </p:nvSpPr>
        <p:spPr>
          <a:xfrm>
            <a:off x="7615958" y="1737752"/>
            <a:ext cx="1134169" cy="297238"/>
          </a:xfrm>
          <a:prstGeom prst="rect">
            <a:avLst/>
          </a:prstGeom>
          <a:solidFill>
            <a:srgbClr val="1854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t>CABINETS LIBÉRAUX</a:t>
            </a:r>
          </a:p>
        </p:txBody>
      </p:sp>
      <p:sp>
        <p:nvSpPr>
          <p:cNvPr id="11" name="Rectangle 10">
            <a:extLst>
              <a:ext uri="{FF2B5EF4-FFF2-40B4-BE49-F238E27FC236}">
                <a16:creationId xmlns:a16="http://schemas.microsoft.com/office/drawing/2014/main" id="{DD14331C-8913-4C86-9F45-D0E472578D67}"/>
              </a:ext>
            </a:extLst>
          </p:cNvPr>
          <p:cNvSpPr/>
          <p:nvPr/>
        </p:nvSpPr>
        <p:spPr>
          <a:xfrm>
            <a:off x="5151370" y="2189125"/>
            <a:ext cx="1134169" cy="1282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i="1" dirty="0">
                <a:solidFill>
                  <a:schemeClr val="tx1">
                    <a:lumMod val="65000"/>
                    <a:lumOff val="35000"/>
                  </a:schemeClr>
                </a:solidFill>
              </a:rPr>
              <a:t>Numéro d’immatriculation et données d’identification (données non modifiables) </a:t>
            </a:r>
          </a:p>
          <a:p>
            <a:pPr algn="ctr"/>
            <a:endParaRPr lang="fr-FR" sz="900" i="1" dirty="0">
              <a:solidFill>
                <a:schemeClr val="tx1">
                  <a:lumMod val="65000"/>
                  <a:lumOff val="35000"/>
                </a:schemeClr>
              </a:solidFill>
            </a:endParaRPr>
          </a:p>
          <a:p>
            <a:pPr algn="ctr"/>
            <a:r>
              <a:rPr lang="fr-FR" sz="900" i="1" dirty="0">
                <a:solidFill>
                  <a:schemeClr val="tx1">
                    <a:lumMod val="65000"/>
                    <a:lumOff val="35000"/>
                  </a:schemeClr>
                </a:solidFill>
              </a:rPr>
              <a:t>Données opérationnelles</a:t>
            </a:r>
            <a:endParaRPr lang="fr-FR" sz="800" i="1" dirty="0">
              <a:solidFill>
                <a:schemeClr val="tx1">
                  <a:lumMod val="65000"/>
                  <a:lumOff val="35000"/>
                </a:schemeClr>
              </a:solidFill>
            </a:endParaRPr>
          </a:p>
        </p:txBody>
      </p:sp>
      <p:sp>
        <p:nvSpPr>
          <p:cNvPr id="12" name="Rectangle 11">
            <a:extLst>
              <a:ext uri="{FF2B5EF4-FFF2-40B4-BE49-F238E27FC236}">
                <a16:creationId xmlns:a16="http://schemas.microsoft.com/office/drawing/2014/main" id="{453AD1D2-2FEE-4AE8-AEA7-39C0C3D14F63}"/>
              </a:ext>
            </a:extLst>
          </p:cNvPr>
          <p:cNvSpPr/>
          <p:nvPr/>
        </p:nvSpPr>
        <p:spPr>
          <a:xfrm>
            <a:off x="6377774" y="2189125"/>
            <a:ext cx="1134169" cy="1282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i="1" dirty="0">
                <a:solidFill>
                  <a:schemeClr val="tx1">
                    <a:lumMod val="65000"/>
                    <a:lumOff val="35000"/>
                  </a:schemeClr>
                </a:solidFill>
              </a:rPr>
              <a:t>Identifiant (données non modifiables)</a:t>
            </a:r>
          </a:p>
          <a:p>
            <a:pPr algn="ctr"/>
            <a:endParaRPr lang="fr-FR" sz="900" i="1" dirty="0">
              <a:solidFill>
                <a:schemeClr val="tx1">
                  <a:lumMod val="65000"/>
                  <a:lumOff val="35000"/>
                </a:schemeClr>
              </a:solidFill>
            </a:endParaRPr>
          </a:p>
          <a:p>
            <a:pPr algn="ctr"/>
            <a:r>
              <a:rPr lang="fr-FR" sz="900" i="1" dirty="0">
                <a:solidFill>
                  <a:schemeClr val="tx1">
                    <a:lumMod val="65000"/>
                    <a:lumOff val="35000"/>
                  </a:schemeClr>
                </a:solidFill>
              </a:rPr>
              <a:t>Données opérationnelles</a:t>
            </a:r>
            <a:endParaRPr lang="fr-FR" sz="800" i="1" dirty="0">
              <a:solidFill>
                <a:schemeClr val="tx1">
                  <a:lumMod val="65000"/>
                  <a:lumOff val="35000"/>
                </a:schemeClr>
              </a:solidFill>
            </a:endParaRPr>
          </a:p>
        </p:txBody>
      </p:sp>
      <p:sp>
        <p:nvSpPr>
          <p:cNvPr id="14" name="Rectangle 13">
            <a:extLst>
              <a:ext uri="{FF2B5EF4-FFF2-40B4-BE49-F238E27FC236}">
                <a16:creationId xmlns:a16="http://schemas.microsoft.com/office/drawing/2014/main" id="{115F6334-A4B6-4523-B1E9-3176A25599BE}"/>
              </a:ext>
            </a:extLst>
          </p:cNvPr>
          <p:cNvSpPr/>
          <p:nvPr/>
        </p:nvSpPr>
        <p:spPr>
          <a:xfrm>
            <a:off x="7615958" y="2189125"/>
            <a:ext cx="1134169" cy="1282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i="1" dirty="0">
                <a:solidFill>
                  <a:schemeClr val="tx1">
                    <a:lumMod val="65000"/>
                    <a:lumOff val="35000"/>
                  </a:schemeClr>
                </a:solidFill>
              </a:rPr>
              <a:t>Identifiant (Données non modifiables)</a:t>
            </a:r>
          </a:p>
          <a:p>
            <a:pPr algn="ctr"/>
            <a:endParaRPr lang="fr-FR" sz="900" i="1" dirty="0">
              <a:solidFill>
                <a:schemeClr val="tx1">
                  <a:lumMod val="65000"/>
                  <a:lumOff val="35000"/>
                </a:schemeClr>
              </a:solidFill>
            </a:endParaRPr>
          </a:p>
          <a:p>
            <a:pPr algn="ctr"/>
            <a:r>
              <a:rPr lang="fr-FR" sz="900" i="1" dirty="0">
                <a:solidFill>
                  <a:schemeClr val="tx1">
                    <a:lumMod val="65000"/>
                    <a:lumOff val="35000"/>
                  </a:schemeClr>
                </a:solidFill>
              </a:rPr>
              <a:t>Données opérationnelles</a:t>
            </a:r>
            <a:endParaRPr lang="fr-FR" sz="800" i="1" dirty="0">
              <a:solidFill>
                <a:schemeClr val="tx1">
                  <a:lumMod val="65000"/>
                  <a:lumOff val="35000"/>
                </a:schemeClr>
              </a:solidFill>
            </a:endParaRPr>
          </a:p>
        </p:txBody>
      </p:sp>
      <p:sp>
        <p:nvSpPr>
          <p:cNvPr id="15" name="Rectangle 14">
            <a:extLst>
              <a:ext uri="{FF2B5EF4-FFF2-40B4-BE49-F238E27FC236}">
                <a16:creationId xmlns:a16="http://schemas.microsoft.com/office/drawing/2014/main" id="{1144A9C9-9784-4DC0-B768-1B63654DB058}"/>
              </a:ext>
            </a:extLst>
          </p:cNvPr>
          <p:cNvSpPr/>
          <p:nvPr/>
        </p:nvSpPr>
        <p:spPr>
          <a:xfrm>
            <a:off x="4898570" y="3791177"/>
            <a:ext cx="4145537" cy="310243"/>
          </a:xfrm>
          <a:prstGeom prst="rect">
            <a:avLst/>
          </a:prstGeom>
          <a:solidFill>
            <a:srgbClr val="1854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a:t>Données saisies par le référent ROR au sein de la structure et validé par le responsable de la structure</a:t>
            </a:r>
          </a:p>
        </p:txBody>
      </p:sp>
      <p:pic>
        <p:nvPicPr>
          <p:cNvPr id="16" name="Graphic 15" descr="Back with solid fill">
            <a:extLst>
              <a:ext uri="{FF2B5EF4-FFF2-40B4-BE49-F238E27FC236}">
                <a16:creationId xmlns:a16="http://schemas.microsoft.com/office/drawing/2014/main" id="{07181277-E5E0-48D7-9F53-3BDE315CE54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946962">
            <a:off x="8396942" y="3103053"/>
            <a:ext cx="914400" cy="914400"/>
          </a:xfrm>
          <a:prstGeom prst="rect">
            <a:avLst/>
          </a:prstGeom>
        </p:spPr>
      </p:pic>
      <p:pic>
        <p:nvPicPr>
          <p:cNvPr id="17" name="Graphic 16" descr="Back with solid fill">
            <a:extLst>
              <a:ext uri="{FF2B5EF4-FFF2-40B4-BE49-F238E27FC236}">
                <a16:creationId xmlns:a16="http://schemas.microsoft.com/office/drawing/2014/main" id="{AAC2F7A6-3B4A-4946-ABD3-1D1BF8C567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9653038" flipH="1">
            <a:off x="4589713" y="3167138"/>
            <a:ext cx="914400" cy="914400"/>
          </a:xfrm>
          <a:prstGeom prst="rect">
            <a:avLst/>
          </a:prstGeom>
        </p:spPr>
      </p:pic>
      <p:pic>
        <p:nvPicPr>
          <p:cNvPr id="18" name="Graphic 17" descr="Back with solid fill">
            <a:extLst>
              <a:ext uri="{FF2B5EF4-FFF2-40B4-BE49-F238E27FC236}">
                <a16:creationId xmlns:a16="http://schemas.microsoft.com/office/drawing/2014/main" id="{659A91AC-CF75-43AC-BBC6-A90F8D3FA0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946962" flipH="1" flipV="1">
            <a:off x="4553509" y="1416098"/>
            <a:ext cx="684000" cy="684000"/>
          </a:xfrm>
          <a:prstGeom prst="rect">
            <a:avLst/>
          </a:prstGeom>
        </p:spPr>
      </p:pic>
      <p:pic>
        <p:nvPicPr>
          <p:cNvPr id="19" name="Graphic 18" descr="Back with solid fill">
            <a:extLst>
              <a:ext uri="{FF2B5EF4-FFF2-40B4-BE49-F238E27FC236}">
                <a16:creationId xmlns:a16="http://schemas.microsoft.com/office/drawing/2014/main" id="{FE013848-DCA6-4022-AD4D-FFD9F8CA4F0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9653038" flipV="1">
            <a:off x="8656464" y="1445085"/>
            <a:ext cx="682707" cy="682707"/>
          </a:xfrm>
          <a:prstGeom prst="rect">
            <a:avLst/>
          </a:prstGeom>
        </p:spPr>
      </p:pic>
    </p:spTree>
    <p:extLst>
      <p:ext uri="{BB962C8B-B14F-4D97-AF65-F5344CB8AC3E}">
        <p14:creationId xmlns:p14="http://schemas.microsoft.com/office/powerpoint/2010/main" val="3252737534"/>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l’Unité</a:t>
            </a:r>
            <a:r>
              <a:rPr lang="es-ES"/>
              <a:t> </a:t>
            </a:r>
            <a:r>
              <a:rPr lang="es-ES" err="1"/>
              <a:t>Elémentaire</a:t>
            </a:r>
            <a:r>
              <a:rPr lang="es-ES"/>
              <a:t> (UE) (1/3)</a:t>
            </a:r>
            <a:endParaRPr lang="fr-FR"/>
          </a:p>
        </p:txBody>
      </p:sp>
      <p:sp>
        <p:nvSpPr>
          <p:cNvPr id="34" name="ZoneTexte 33">
            <a:extLst>
              <a:ext uri="{FF2B5EF4-FFF2-40B4-BE49-F238E27FC236}">
                <a16:creationId xmlns:a16="http://schemas.microsoft.com/office/drawing/2014/main" id="{2BE0079B-A715-4A79-85E5-A08EA46BFD56}"/>
              </a:ext>
            </a:extLst>
          </p:cNvPr>
          <p:cNvSpPr txBox="1"/>
          <p:nvPr/>
        </p:nvSpPr>
        <p:spPr>
          <a:xfrm>
            <a:off x="2843808" y="1080348"/>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Catégorie</a:t>
            </a:r>
            <a:r>
              <a:rPr lang="es-ES" sz="900" b="1"/>
              <a:t> </a:t>
            </a:r>
            <a:r>
              <a:rPr lang="es-ES" sz="900" b="1" err="1"/>
              <a:t>d’organisation</a:t>
            </a:r>
            <a:endParaRPr lang="es-ES" sz="900" b="1"/>
          </a:p>
        </p:txBody>
      </p:sp>
      <p:sp>
        <p:nvSpPr>
          <p:cNvPr id="35" name="ZoneTexte 34">
            <a:extLst>
              <a:ext uri="{FF2B5EF4-FFF2-40B4-BE49-F238E27FC236}">
                <a16:creationId xmlns:a16="http://schemas.microsoft.com/office/drawing/2014/main" id="{D5382C4A-1A83-42DA-8B14-7F01BBBEADAA}"/>
              </a:ext>
            </a:extLst>
          </p:cNvPr>
          <p:cNvSpPr txBox="1"/>
          <p:nvPr/>
        </p:nvSpPr>
        <p:spPr>
          <a:xfrm>
            <a:off x="3851920" y="1078066"/>
            <a:ext cx="4679716" cy="8490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catégorie d'organisation caractérise la nature particulière de l’offre de santé portée par une UE, offre qui se distingue par un agrément, un personnel spécialement formé ou un environnement particulièrement adapté à l'état de santé des patients. </a:t>
            </a:r>
            <a:endParaRPr lang="fr-FR" sz="1000">
              <a:solidFill>
                <a:schemeClr val="bg1"/>
              </a:solidFill>
            </a:endParaRPr>
          </a:p>
        </p:txBody>
      </p:sp>
      <p:cxnSp>
        <p:nvCxnSpPr>
          <p:cNvPr id="36" name="Connecteur droit avec flèche 35">
            <a:extLst>
              <a:ext uri="{FF2B5EF4-FFF2-40B4-BE49-F238E27FC236}">
                <a16:creationId xmlns:a16="http://schemas.microsoft.com/office/drawing/2014/main" id="{A089AD8D-A0D9-4266-90B2-836DA6DEE33F}"/>
              </a:ext>
            </a:extLst>
          </p:cNvPr>
          <p:cNvCxnSpPr>
            <a:cxnSpLocks/>
            <a:endCxn id="34" idx="1"/>
          </p:cNvCxnSpPr>
          <p:nvPr/>
        </p:nvCxnSpPr>
        <p:spPr>
          <a:xfrm flipV="1">
            <a:off x="2173371" y="1260520"/>
            <a:ext cx="670437" cy="8563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59442AA3-363C-4361-B081-E7C48B28DB13}"/>
              </a:ext>
            </a:extLst>
          </p:cNvPr>
          <p:cNvSpPr txBox="1"/>
          <p:nvPr/>
        </p:nvSpPr>
        <p:spPr>
          <a:xfrm>
            <a:off x="2843808" y="209657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Temporalité</a:t>
            </a:r>
            <a:r>
              <a:rPr lang="es-ES" sz="900" b="1"/>
              <a:t> </a:t>
            </a:r>
            <a:r>
              <a:rPr lang="es-ES" sz="900" b="1" err="1"/>
              <a:t>d’accueil</a:t>
            </a:r>
            <a:endParaRPr lang="es-ES" sz="900" b="1"/>
          </a:p>
        </p:txBody>
      </p:sp>
      <p:sp>
        <p:nvSpPr>
          <p:cNvPr id="38" name="ZoneTexte 37">
            <a:extLst>
              <a:ext uri="{FF2B5EF4-FFF2-40B4-BE49-F238E27FC236}">
                <a16:creationId xmlns:a16="http://schemas.microsoft.com/office/drawing/2014/main" id="{66FF8B35-4818-470B-848C-7DB7442594EB}"/>
              </a:ext>
            </a:extLst>
          </p:cNvPr>
          <p:cNvSpPr txBox="1"/>
          <p:nvPr/>
        </p:nvSpPr>
        <p:spPr>
          <a:xfrm>
            <a:off x="3851920" y="2094294"/>
            <a:ext cx="4679716" cy="8490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temporalité d’accueil précise si l’UE offre un accueil permanent ou temporaire. L’accueil temporaire s’entend au sens d’un accueil pour une durée limitée dans le temps, de 90 jours maximum par an dans un établissement.</a:t>
            </a:r>
            <a:endParaRPr lang="fr-FR" sz="1000">
              <a:solidFill>
                <a:schemeClr val="bg1"/>
              </a:solidFill>
            </a:endParaRPr>
          </a:p>
        </p:txBody>
      </p:sp>
      <p:cxnSp>
        <p:nvCxnSpPr>
          <p:cNvPr id="39" name="Connecteur droit avec flèche 38">
            <a:extLst>
              <a:ext uri="{FF2B5EF4-FFF2-40B4-BE49-F238E27FC236}">
                <a16:creationId xmlns:a16="http://schemas.microsoft.com/office/drawing/2014/main" id="{63616640-A8E7-49AD-9ADE-5E0B129F6F7B}"/>
              </a:ext>
            </a:extLst>
          </p:cNvPr>
          <p:cNvCxnSpPr>
            <a:cxnSpLocks/>
            <a:endCxn id="37" idx="1"/>
          </p:cNvCxnSpPr>
          <p:nvPr/>
        </p:nvCxnSpPr>
        <p:spPr>
          <a:xfrm>
            <a:off x="2166402" y="1502540"/>
            <a:ext cx="670437" cy="77420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360345A8-1EA6-407B-B2FF-E7472CB3A74F}"/>
              </a:ext>
            </a:extLst>
          </p:cNvPr>
          <p:cNvSpPr txBox="1"/>
          <p:nvPr/>
        </p:nvSpPr>
        <p:spPr>
          <a:xfrm>
            <a:off x="2828578" y="315148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Mode</a:t>
            </a:r>
            <a:r>
              <a:rPr lang="es-ES" sz="900" b="1"/>
              <a:t> de PEC</a:t>
            </a:r>
          </a:p>
        </p:txBody>
      </p:sp>
      <p:sp>
        <p:nvSpPr>
          <p:cNvPr id="41" name="ZoneTexte 40">
            <a:extLst>
              <a:ext uri="{FF2B5EF4-FFF2-40B4-BE49-F238E27FC236}">
                <a16:creationId xmlns:a16="http://schemas.microsoft.com/office/drawing/2014/main" id="{3E442303-AD67-4A7E-BA19-8247277EBC6A}"/>
              </a:ext>
            </a:extLst>
          </p:cNvPr>
          <p:cNvSpPr txBox="1"/>
          <p:nvPr/>
        </p:nvSpPr>
        <p:spPr>
          <a:xfrm>
            <a:off x="3836690" y="3149205"/>
            <a:ext cx="4679716" cy="54587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mode de prise en charge se définit pour une UE en termes de durée de prise en charge et de niveau de soins. </a:t>
            </a:r>
            <a:endParaRPr lang="fr-FR" sz="1000">
              <a:solidFill>
                <a:schemeClr val="bg1"/>
              </a:solidFill>
            </a:endParaRPr>
          </a:p>
        </p:txBody>
      </p:sp>
      <p:cxnSp>
        <p:nvCxnSpPr>
          <p:cNvPr id="42" name="Connecteur droit avec flèche 41">
            <a:extLst>
              <a:ext uri="{FF2B5EF4-FFF2-40B4-BE49-F238E27FC236}">
                <a16:creationId xmlns:a16="http://schemas.microsoft.com/office/drawing/2014/main" id="{C6298F50-8C50-44DF-B53F-D1B04585BBA7}"/>
              </a:ext>
            </a:extLst>
          </p:cNvPr>
          <p:cNvCxnSpPr>
            <a:cxnSpLocks/>
            <a:endCxn id="40" idx="1"/>
          </p:cNvCxnSpPr>
          <p:nvPr/>
        </p:nvCxnSpPr>
        <p:spPr>
          <a:xfrm>
            <a:off x="2159432" y="1714240"/>
            <a:ext cx="655207" cy="1603479"/>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3" name="ZoneTexte 42">
            <a:extLst>
              <a:ext uri="{FF2B5EF4-FFF2-40B4-BE49-F238E27FC236}">
                <a16:creationId xmlns:a16="http://schemas.microsoft.com/office/drawing/2014/main" id="{5D3C4708-CEB2-40B5-A62D-2945ABF08276}"/>
              </a:ext>
            </a:extLst>
          </p:cNvPr>
          <p:cNvSpPr txBox="1"/>
          <p:nvPr/>
        </p:nvSpPr>
        <p:spPr>
          <a:xfrm>
            <a:off x="2828578" y="3869889"/>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Acte</a:t>
            </a:r>
            <a:r>
              <a:rPr lang="es-ES" sz="900" b="1"/>
              <a:t> </a:t>
            </a:r>
            <a:r>
              <a:rPr lang="es-ES" sz="900" b="1" err="1"/>
              <a:t>spécifique</a:t>
            </a:r>
            <a:endParaRPr lang="es-ES" sz="900" b="1"/>
          </a:p>
        </p:txBody>
      </p:sp>
      <p:sp>
        <p:nvSpPr>
          <p:cNvPr id="44" name="ZoneTexte 43">
            <a:extLst>
              <a:ext uri="{FF2B5EF4-FFF2-40B4-BE49-F238E27FC236}">
                <a16:creationId xmlns:a16="http://schemas.microsoft.com/office/drawing/2014/main" id="{DA05C30D-3877-4C06-9A86-D8A739D7EA37}"/>
              </a:ext>
            </a:extLst>
          </p:cNvPr>
          <p:cNvSpPr txBox="1"/>
          <p:nvPr/>
        </p:nvSpPr>
        <p:spPr>
          <a:xfrm>
            <a:off x="3836690" y="3867608"/>
            <a:ext cx="4694946" cy="88238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 acte spécifique est une action menée par un ou plusieurs acteur(s) de santé dans le cadre d’une activité. Cet acte peut correspondre à une technique spécialisée ou traduire une expertise discriminante dans le parcours de santé. Les actes habituels réalisés dans le cadre des activités proposées par l’unité ne sont pas des actes spécifiques.</a:t>
            </a:r>
            <a:endParaRPr lang="fr-FR" sz="1000">
              <a:solidFill>
                <a:schemeClr val="bg1"/>
              </a:solidFill>
            </a:endParaRPr>
          </a:p>
        </p:txBody>
      </p:sp>
      <p:cxnSp>
        <p:nvCxnSpPr>
          <p:cNvPr id="45" name="Connecteur droit avec flèche 44">
            <a:extLst>
              <a:ext uri="{FF2B5EF4-FFF2-40B4-BE49-F238E27FC236}">
                <a16:creationId xmlns:a16="http://schemas.microsoft.com/office/drawing/2014/main" id="{5D821843-F695-437A-9368-28673972EA77}"/>
              </a:ext>
            </a:extLst>
          </p:cNvPr>
          <p:cNvCxnSpPr>
            <a:cxnSpLocks/>
            <a:endCxn id="43" idx="1"/>
          </p:cNvCxnSpPr>
          <p:nvPr/>
        </p:nvCxnSpPr>
        <p:spPr>
          <a:xfrm>
            <a:off x="2159432" y="1974726"/>
            <a:ext cx="655207" cy="206139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 coins arrondis 24">
            <a:extLst>
              <a:ext uri="{FF2B5EF4-FFF2-40B4-BE49-F238E27FC236}">
                <a16:creationId xmlns:a16="http://schemas.microsoft.com/office/drawing/2014/main" id="{8A62281B-848E-4EC5-8AFF-906915C645B9}"/>
              </a:ext>
            </a:extLst>
          </p:cNvPr>
          <p:cNvSpPr/>
          <p:nvPr/>
        </p:nvSpPr>
        <p:spPr>
          <a:xfrm>
            <a:off x="7455340" y="13580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Unité</a:t>
            </a:r>
            <a:r>
              <a:rPr lang="es-ES" sz="1100">
                <a:solidFill>
                  <a:sysClr val="windowText" lastClr="000000"/>
                </a:solidFill>
              </a:rPr>
              <a:t> </a:t>
            </a:r>
            <a:r>
              <a:rPr lang="es-ES" sz="1100" err="1">
                <a:solidFill>
                  <a:sysClr val="windowText" lastClr="000000"/>
                </a:solidFill>
              </a:rPr>
              <a:t>Elémentaire</a:t>
            </a:r>
            <a:endParaRPr lang="fr-FR" sz="1000">
              <a:solidFill>
                <a:sysClr val="windowText" lastClr="000000"/>
              </a:solidFill>
            </a:endParaRPr>
          </a:p>
        </p:txBody>
      </p:sp>
      <p:pic>
        <p:nvPicPr>
          <p:cNvPr id="32" name="Graphique 31" descr="Bulle de discussion avec un remplissage uni">
            <a:hlinkClick r:id="rId2"/>
            <a:extLst>
              <a:ext uri="{FF2B5EF4-FFF2-40B4-BE49-F238E27FC236}">
                <a16:creationId xmlns:a16="http://schemas.microsoft.com/office/drawing/2014/main" id="{6C4887C8-6929-4BF1-88A7-56960D7DF5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14864" y="953334"/>
            <a:ext cx="359240" cy="359240"/>
          </a:xfrm>
          <a:prstGeom prst="rect">
            <a:avLst/>
          </a:prstGeom>
        </p:spPr>
      </p:pic>
      <p:pic>
        <p:nvPicPr>
          <p:cNvPr id="33" name="Graphique 32" descr="Bulle de discussion avec un remplissage uni">
            <a:hlinkClick r:id="rId5"/>
            <a:extLst>
              <a:ext uri="{FF2B5EF4-FFF2-40B4-BE49-F238E27FC236}">
                <a16:creationId xmlns:a16="http://schemas.microsoft.com/office/drawing/2014/main" id="{2FBDCCBA-1E34-472F-BE62-E63852B72DD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23549" y="1978399"/>
            <a:ext cx="359240" cy="359240"/>
          </a:xfrm>
          <a:prstGeom prst="rect">
            <a:avLst/>
          </a:prstGeom>
        </p:spPr>
      </p:pic>
      <p:pic>
        <p:nvPicPr>
          <p:cNvPr id="46" name="Graphique 45" descr="Bulle de discussion avec un remplissage uni">
            <a:hlinkClick r:id="rId6"/>
            <a:extLst>
              <a:ext uri="{FF2B5EF4-FFF2-40B4-BE49-F238E27FC236}">
                <a16:creationId xmlns:a16="http://schemas.microsoft.com/office/drawing/2014/main" id="{C20982A4-E794-4A54-9BDD-D4AF9FDEA10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16579" y="3045638"/>
            <a:ext cx="359240" cy="359240"/>
          </a:xfrm>
          <a:prstGeom prst="rect">
            <a:avLst/>
          </a:prstGeom>
        </p:spPr>
      </p:pic>
      <p:pic>
        <p:nvPicPr>
          <p:cNvPr id="47" name="Graphique 46" descr="Bulle de discussion avec un remplissage uni">
            <a:hlinkClick r:id="rId7"/>
            <a:extLst>
              <a:ext uri="{FF2B5EF4-FFF2-40B4-BE49-F238E27FC236}">
                <a16:creationId xmlns:a16="http://schemas.microsoft.com/office/drawing/2014/main" id="{70090A87-CC77-4607-9B6E-4FD96E89BA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23549" y="3740212"/>
            <a:ext cx="359240" cy="359240"/>
          </a:xfrm>
          <a:prstGeom prst="rect">
            <a:avLst/>
          </a:prstGeom>
        </p:spPr>
      </p:pic>
      <p:sp>
        <p:nvSpPr>
          <p:cNvPr id="3" name="ZoneTexte 18">
            <a:extLst>
              <a:ext uri="{FF2B5EF4-FFF2-40B4-BE49-F238E27FC236}">
                <a16:creationId xmlns:a16="http://schemas.microsoft.com/office/drawing/2014/main" id="{DCB54E42-694D-4A62-89B1-5AC4C4ED88C2}"/>
              </a:ext>
            </a:extLst>
          </p:cNvPr>
          <p:cNvSpPr txBox="1"/>
          <p:nvPr/>
        </p:nvSpPr>
        <p:spPr>
          <a:xfrm>
            <a:off x="546521" y="1200577"/>
            <a:ext cx="1742131" cy="292047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 name="ZoneTexte 19">
            <a:extLst>
              <a:ext uri="{FF2B5EF4-FFF2-40B4-BE49-F238E27FC236}">
                <a16:creationId xmlns:a16="http://schemas.microsoft.com/office/drawing/2014/main" id="{DA2B20C5-457A-4671-917B-9007BE52DF5B}"/>
              </a:ext>
            </a:extLst>
          </p:cNvPr>
          <p:cNvSpPr txBox="1"/>
          <p:nvPr/>
        </p:nvSpPr>
        <p:spPr>
          <a:xfrm>
            <a:off x="546561" y="915566"/>
            <a:ext cx="1736941" cy="28435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Elémentaire</a:t>
            </a:r>
          </a:p>
        </p:txBody>
      </p:sp>
      <p:sp>
        <p:nvSpPr>
          <p:cNvPr id="5" name="ZoneTexte 20">
            <a:extLst>
              <a:ext uri="{FF2B5EF4-FFF2-40B4-BE49-F238E27FC236}">
                <a16:creationId xmlns:a16="http://schemas.microsoft.com/office/drawing/2014/main" id="{D88FAC1F-FBB1-4D28-8BA5-F6BC0A511211}"/>
              </a:ext>
            </a:extLst>
          </p:cNvPr>
          <p:cNvSpPr txBox="1"/>
          <p:nvPr/>
        </p:nvSpPr>
        <p:spPr>
          <a:xfrm>
            <a:off x="659962" y="185241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Acte spécifique</a:t>
            </a:r>
          </a:p>
        </p:txBody>
      </p:sp>
      <p:sp>
        <p:nvSpPr>
          <p:cNvPr id="8" name="ZoneTexte 23">
            <a:extLst>
              <a:ext uri="{FF2B5EF4-FFF2-40B4-BE49-F238E27FC236}">
                <a16:creationId xmlns:a16="http://schemas.microsoft.com/office/drawing/2014/main" id="{819ABB44-0114-4706-9BF1-AE66A65B7697}"/>
              </a:ext>
            </a:extLst>
          </p:cNvPr>
          <p:cNvSpPr txBox="1"/>
          <p:nvPr/>
        </p:nvSpPr>
        <p:spPr>
          <a:xfrm>
            <a:off x="666932" y="1251720"/>
            <a:ext cx="1506439" cy="154026"/>
          </a:xfrm>
          <a:prstGeom prst="rect">
            <a:avLst/>
          </a:prstGeom>
          <a:solidFill>
            <a:srgbClr val="F4B942"/>
          </a:solidFill>
          <a:ln>
            <a:noFill/>
          </a:ln>
        </p:spPr>
        <p:txBody>
          <a:bodyPr wrap="square" lIns="13500" tIns="135000" rIns="13500" bIns="135000" rtlCol="0" anchor="ctr" anchorCtr="0">
            <a:noAutofit/>
          </a:bodyPr>
          <a:lstStyle>
            <a:defPPr>
              <a:defRPr lang="fr-FR"/>
            </a:defPPr>
            <a:lvl1pPr algn="ctr">
              <a:defRPr sz="900"/>
            </a:lvl1pPr>
          </a:lstStyle>
          <a:p>
            <a:pPr defTabSz="685800">
              <a:defRPr/>
            </a:pPr>
            <a:r>
              <a:rPr lang="fr-FR" sz="675" kern="0">
                <a:solidFill>
                  <a:srgbClr val="000000"/>
                </a:solidFill>
              </a:rPr>
              <a:t>Catégorie d’organisation</a:t>
            </a:r>
          </a:p>
        </p:txBody>
      </p:sp>
      <p:sp>
        <p:nvSpPr>
          <p:cNvPr id="11" name="ZoneTexte 26">
            <a:extLst>
              <a:ext uri="{FF2B5EF4-FFF2-40B4-BE49-F238E27FC236}">
                <a16:creationId xmlns:a16="http://schemas.microsoft.com/office/drawing/2014/main" id="{A59B7948-F2CF-44D6-9D12-F5FBBB8D6D59}"/>
              </a:ext>
            </a:extLst>
          </p:cNvPr>
          <p:cNvSpPr txBox="1"/>
          <p:nvPr/>
        </p:nvSpPr>
        <p:spPr>
          <a:xfrm>
            <a:off x="666932" y="164071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Mode de PEC</a:t>
            </a:r>
          </a:p>
        </p:txBody>
      </p:sp>
      <p:sp>
        <p:nvSpPr>
          <p:cNvPr id="13" name="ZoneTexte 28">
            <a:extLst>
              <a:ext uri="{FF2B5EF4-FFF2-40B4-BE49-F238E27FC236}">
                <a16:creationId xmlns:a16="http://schemas.microsoft.com/office/drawing/2014/main" id="{7BBA80DA-89F1-44D4-9573-6C2ABEA042EA}"/>
              </a:ext>
            </a:extLst>
          </p:cNvPr>
          <p:cNvSpPr txBox="1"/>
          <p:nvPr/>
        </p:nvSpPr>
        <p:spPr>
          <a:xfrm>
            <a:off x="666932" y="144992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Temporalité d’accueil </a:t>
            </a:r>
          </a:p>
        </p:txBody>
      </p:sp>
      <p:pic>
        <p:nvPicPr>
          <p:cNvPr id="48" name="Graphique 33" descr="Bulle de discussion avec un remplissage uni">
            <a:extLst>
              <a:ext uri="{FF2B5EF4-FFF2-40B4-BE49-F238E27FC236}">
                <a16:creationId xmlns:a16="http://schemas.microsoft.com/office/drawing/2014/main" id="{90A4D05B-7633-4890-B368-BF0C933672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49" name="ZoneTexte 37">
            <a:extLst>
              <a:ext uri="{FF2B5EF4-FFF2-40B4-BE49-F238E27FC236}">
                <a16:creationId xmlns:a16="http://schemas.microsoft.com/office/drawing/2014/main" id="{AC3F78FF-0CB5-4082-8EF5-14B271896A40}"/>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0" name="Graphique 20" descr="Flèche : pivoter à droite avec un remplissage uni">
            <a:hlinkClick r:id="rId8" action="ppaction://hlinksldjump"/>
            <a:extLst>
              <a:ext uri="{FF2B5EF4-FFF2-40B4-BE49-F238E27FC236}">
                <a16:creationId xmlns:a16="http://schemas.microsoft.com/office/drawing/2014/main" id="{89D8FC52-6A83-45E8-8B9C-07A443481D1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5400000">
            <a:off x="150185" y="4604439"/>
            <a:ext cx="489313" cy="489313"/>
          </a:xfrm>
          <a:prstGeom prst="rect">
            <a:avLst/>
          </a:prstGeom>
        </p:spPr>
      </p:pic>
      <p:sp>
        <p:nvSpPr>
          <p:cNvPr id="30" name="ZoneTexte 21">
            <a:hlinkClick r:id="rId8" action="ppaction://hlinksldjump"/>
            <a:extLst>
              <a:ext uri="{FF2B5EF4-FFF2-40B4-BE49-F238E27FC236}">
                <a16:creationId xmlns:a16="http://schemas.microsoft.com/office/drawing/2014/main" id="{09982E58-5641-4BA3-AC01-CC3D1F1C7506}"/>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766420806"/>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10"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childTnLst>
                    </p:cTn>
                  </p:par>
                </p:childTnLst>
              </p:cTn>
              <p:nextCondLst>
                <p:cond evt="onClick" delay="0">
                  <p:tgtEl>
                    <p:spTgt spid="8"/>
                  </p:tgtEl>
                </p:cond>
              </p:nextCondLst>
            </p:seq>
            <p:seq concurrent="1" nextAc="seek">
              <p:cTn id="17" restart="whenNotActive" fill="hold" evtFilter="cancelBubble" nodeType="interactiveSeq">
                <p:stCondLst>
                  <p:cond evt="onClick" delay="0">
                    <p:tgtEl>
                      <p:spTgt spid="13"/>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childTnLst>
                    </p:cTn>
                  </p:par>
                </p:childTnLst>
              </p:cTn>
              <p:nextCondLst>
                <p:cond evt="onClick" delay="0">
                  <p:tgtEl>
                    <p:spTgt spid="13"/>
                  </p:tgtEl>
                </p:cond>
              </p:nextCondLst>
            </p:seq>
            <p:seq concurrent="1" nextAc="seek">
              <p:cTn id="32" restart="whenNotActive" fill="hold" evtFilter="cancelBubble" nodeType="interactiveSeq">
                <p:stCondLst>
                  <p:cond evt="onClick" delay="0">
                    <p:tgtEl>
                      <p:spTgt spid="1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500"/>
                                        <p:tgtEl>
                                          <p:spTgt spid="4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500"/>
                                        <p:tgtEl>
                                          <p:spTgt spid="40"/>
                                        </p:tgtEl>
                                      </p:cBhvr>
                                    </p:animEffect>
                                  </p:childTnLst>
                                </p:cTn>
                              </p:par>
                              <p:par>
                                <p:cTn id="41" presetID="10"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500"/>
                                        <p:tgtEl>
                                          <p:spTgt spid="4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500"/>
                                        <p:tgtEl>
                                          <p:spTgt spid="41"/>
                                        </p:tgtEl>
                                      </p:cBhvr>
                                    </p:animEffect>
                                  </p:childTnLst>
                                </p:cTn>
                              </p:par>
                            </p:childTnLst>
                          </p:cTn>
                        </p:par>
                      </p:childTnLst>
                    </p:cTn>
                  </p:par>
                </p:childTnLst>
              </p:cTn>
              <p:nextCondLst>
                <p:cond evt="onClick" delay="0">
                  <p:tgtEl>
                    <p:spTgt spid="11"/>
                  </p:tgtEl>
                </p:cond>
              </p:nextCondLst>
            </p:seq>
            <p:seq concurrent="1" nextAc="seek">
              <p:cTn id="47" restart="whenNotActive" fill="hold" evtFilter="cancelBubble" nodeType="interactiveSeq">
                <p:stCondLst>
                  <p:cond evt="onClick" delay="0">
                    <p:tgtEl>
                      <p:spTgt spid="5"/>
                    </p:tgtEl>
                  </p:cond>
                </p:stCondLst>
                <p:endSync evt="end" delay="0">
                  <p:rtn val="all"/>
                </p:endSync>
                <p:childTnLst>
                  <p:par>
                    <p:cTn id="48" fill="hold">
                      <p:stCondLst>
                        <p:cond delay="0"/>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5"/>
                                        </p:tgtEl>
                                        <p:attrNameLst>
                                          <p:attrName>style.visibility</p:attrName>
                                        </p:attrNameLst>
                                      </p:cBhvr>
                                      <p:to>
                                        <p:strVal val="visible"/>
                                      </p:to>
                                    </p:set>
                                    <p:animEffect transition="in" filter="fade">
                                      <p:cBhvr>
                                        <p:cTn id="52" dur="500"/>
                                        <p:tgtEl>
                                          <p:spTgt spid="4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500"/>
                                        <p:tgtEl>
                                          <p:spTgt spid="4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500"/>
                                        <p:tgtEl>
                                          <p:spTgt spid="44"/>
                                        </p:tgtEl>
                                      </p:cBhvr>
                                    </p:animEffect>
                                  </p:childTnLst>
                                </p:cTn>
                              </p:par>
                              <p:par>
                                <p:cTn id="59" presetID="10"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fade">
                                      <p:cBhvr>
                                        <p:cTn id="61" dur="500"/>
                                        <p:tgtEl>
                                          <p:spTgt spid="47"/>
                                        </p:tgtEl>
                                      </p:cBhvr>
                                    </p:animEffect>
                                  </p:childTnLst>
                                </p:cTn>
                              </p:par>
                            </p:childTnLst>
                          </p:cTn>
                        </p:par>
                      </p:childTnLst>
                    </p:cTn>
                  </p:par>
                </p:childTnLst>
              </p:cTn>
              <p:nextCondLst>
                <p:cond evt="onClick" delay="0">
                  <p:tgtEl>
                    <p:spTgt spid="5"/>
                  </p:tgtEl>
                </p:cond>
              </p:nextCondLst>
            </p:seq>
          </p:childTnLst>
        </p:cTn>
      </p:par>
    </p:tnLst>
    <p:bldLst>
      <p:bldP spid="34" grpId="0" animBg="1"/>
      <p:bldP spid="35" grpId="0" animBg="1"/>
      <p:bldP spid="37" grpId="0" animBg="1"/>
      <p:bldP spid="38" grpId="0" animBg="1"/>
      <p:bldP spid="40" grpId="0" animBg="1"/>
      <p:bldP spid="41" grpId="0" animBg="1"/>
      <p:bldP spid="43" grpId="0" animBg="1"/>
      <p:bldP spid="4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l’Unité</a:t>
            </a:r>
            <a:r>
              <a:rPr lang="es-ES"/>
              <a:t> </a:t>
            </a:r>
            <a:r>
              <a:rPr lang="es-ES" err="1"/>
              <a:t>Elémentaire</a:t>
            </a:r>
            <a:r>
              <a:rPr lang="es-ES"/>
              <a:t> (UE) (2/3)</a:t>
            </a:r>
            <a:endParaRPr lang="fr-FR"/>
          </a:p>
        </p:txBody>
      </p:sp>
      <p:sp>
        <p:nvSpPr>
          <p:cNvPr id="34" name="ZoneTexte 33">
            <a:extLst>
              <a:ext uri="{FF2B5EF4-FFF2-40B4-BE49-F238E27FC236}">
                <a16:creationId xmlns:a16="http://schemas.microsoft.com/office/drawing/2014/main" id="{2BE0079B-A715-4A79-85E5-A08EA46BFD56}"/>
              </a:ext>
            </a:extLst>
          </p:cNvPr>
          <p:cNvSpPr txBox="1"/>
          <p:nvPr/>
        </p:nvSpPr>
        <p:spPr>
          <a:xfrm>
            <a:off x="2829869" y="87126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Spécialisation</a:t>
            </a:r>
            <a:r>
              <a:rPr lang="es-ES" sz="900" b="1"/>
              <a:t> de PEC</a:t>
            </a:r>
          </a:p>
        </p:txBody>
      </p:sp>
      <p:sp>
        <p:nvSpPr>
          <p:cNvPr id="35" name="ZoneTexte 34">
            <a:extLst>
              <a:ext uri="{FF2B5EF4-FFF2-40B4-BE49-F238E27FC236}">
                <a16:creationId xmlns:a16="http://schemas.microsoft.com/office/drawing/2014/main" id="{D5382C4A-1A83-42DA-8B14-7F01BBBEADAA}"/>
              </a:ext>
            </a:extLst>
          </p:cNvPr>
          <p:cNvSpPr txBox="1"/>
          <p:nvPr/>
        </p:nvSpPr>
        <p:spPr>
          <a:xfrm>
            <a:off x="3837981" y="868981"/>
            <a:ext cx="4679716" cy="8490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Une spécialisation de prise en charge est une grande</a:t>
            </a:r>
          </a:p>
          <a:p>
            <a:r>
              <a:rPr lang="fr-FR" sz="1000">
                <a:solidFill>
                  <a:srgbClr val="6F6F6F"/>
                </a:solidFill>
              </a:rPr>
              <a:t>catégorie de troubles, de pathologies ou de déficiences pour lesquelles l’UE dispose d’une expertise, de compétences et/ou d’équipements spécifiques pouvant être discriminants dans le choix d’orientation du patient. </a:t>
            </a:r>
            <a:endParaRPr lang="fr-FR" sz="1000">
              <a:solidFill>
                <a:schemeClr val="bg1"/>
              </a:solidFill>
            </a:endParaRPr>
          </a:p>
        </p:txBody>
      </p:sp>
      <p:sp>
        <p:nvSpPr>
          <p:cNvPr id="37" name="ZoneTexte 36">
            <a:extLst>
              <a:ext uri="{FF2B5EF4-FFF2-40B4-BE49-F238E27FC236}">
                <a16:creationId xmlns:a16="http://schemas.microsoft.com/office/drawing/2014/main" id="{59442AA3-363C-4361-B081-E7C48B28DB13}"/>
              </a:ext>
            </a:extLst>
          </p:cNvPr>
          <p:cNvSpPr txBox="1"/>
          <p:nvPr/>
        </p:nvSpPr>
        <p:spPr>
          <a:xfrm>
            <a:off x="2829869" y="188749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Acc</a:t>
            </a:r>
            <a:r>
              <a:rPr lang="es-ES" sz="900" b="1"/>
              <a:t> </a:t>
            </a:r>
            <a:r>
              <a:rPr lang="es-ES" sz="900" b="1" err="1"/>
              <a:t>séquentiel</a:t>
            </a:r>
            <a:r>
              <a:rPr lang="es-ES" sz="900" b="1"/>
              <a:t> </a:t>
            </a:r>
            <a:r>
              <a:rPr lang="es-ES" sz="900" b="1" err="1"/>
              <a:t>accepté</a:t>
            </a:r>
            <a:endParaRPr lang="es-ES" sz="900" b="1"/>
          </a:p>
        </p:txBody>
      </p:sp>
      <p:sp>
        <p:nvSpPr>
          <p:cNvPr id="38" name="ZoneTexte 37">
            <a:extLst>
              <a:ext uri="{FF2B5EF4-FFF2-40B4-BE49-F238E27FC236}">
                <a16:creationId xmlns:a16="http://schemas.microsoft.com/office/drawing/2014/main" id="{66FF8B35-4818-470B-848C-7DB7442594EB}"/>
              </a:ext>
            </a:extLst>
          </p:cNvPr>
          <p:cNvSpPr txBox="1"/>
          <p:nvPr/>
        </p:nvSpPr>
        <p:spPr>
          <a:xfrm>
            <a:off x="3837981" y="1885210"/>
            <a:ext cx="4679716" cy="568446"/>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L’indicateur précise si l’UE accepte d’accueillir des personnes en situation de handicap de façon séquentielle c'est à dire sur une partie de la semaine. </a:t>
            </a:r>
            <a:endParaRPr lang="fr-FR" sz="1000">
              <a:solidFill>
                <a:schemeClr val="bg1"/>
              </a:solidFill>
            </a:endParaRPr>
          </a:p>
        </p:txBody>
      </p:sp>
      <p:sp>
        <p:nvSpPr>
          <p:cNvPr id="40" name="ZoneTexte 39">
            <a:extLst>
              <a:ext uri="{FF2B5EF4-FFF2-40B4-BE49-F238E27FC236}">
                <a16:creationId xmlns:a16="http://schemas.microsoft.com/office/drawing/2014/main" id="{360345A8-1EA6-407B-B2FF-E7472CB3A74F}"/>
              </a:ext>
            </a:extLst>
          </p:cNvPr>
          <p:cNvSpPr txBox="1"/>
          <p:nvPr/>
        </p:nvSpPr>
        <p:spPr>
          <a:xfrm>
            <a:off x="2814639" y="258097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Ouverture</a:t>
            </a:r>
            <a:r>
              <a:rPr lang="es-ES" sz="900" b="1"/>
              <a:t> </a:t>
            </a:r>
            <a:r>
              <a:rPr lang="es-ES" sz="900" b="1" err="1"/>
              <a:t>annuelle</a:t>
            </a:r>
            <a:endParaRPr lang="es-ES" sz="900" b="1"/>
          </a:p>
        </p:txBody>
      </p:sp>
      <p:sp>
        <p:nvSpPr>
          <p:cNvPr id="41" name="ZoneTexte 40">
            <a:extLst>
              <a:ext uri="{FF2B5EF4-FFF2-40B4-BE49-F238E27FC236}">
                <a16:creationId xmlns:a16="http://schemas.microsoft.com/office/drawing/2014/main" id="{3E442303-AD67-4A7E-BA19-8247277EBC6A}"/>
              </a:ext>
            </a:extLst>
          </p:cNvPr>
          <p:cNvSpPr txBox="1"/>
          <p:nvPr/>
        </p:nvSpPr>
        <p:spPr>
          <a:xfrm>
            <a:off x="3822751" y="2578689"/>
            <a:ext cx="4679716" cy="54587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L’ouverture annuelle indique le nombre de jours dans l’année au cours desquels l’UE est en mesure d’accueillir une personne en situation de handicap ou une personne âgée en perte d'autonomie. </a:t>
            </a:r>
            <a:endParaRPr lang="fr-FR" sz="1000">
              <a:solidFill>
                <a:schemeClr val="bg1"/>
              </a:solidFill>
            </a:endParaRPr>
          </a:p>
        </p:txBody>
      </p:sp>
      <p:sp>
        <p:nvSpPr>
          <p:cNvPr id="43" name="ZoneTexte 42">
            <a:extLst>
              <a:ext uri="{FF2B5EF4-FFF2-40B4-BE49-F238E27FC236}">
                <a16:creationId xmlns:a16="http://schemas.microsoft.com/office/drawing/2014/main" id="{5D3C4708-CEB2-40B5-A62D-2945ABF08276}"/>
              </a:ext>
            </a:extLst>
          </p:cNvPr>
          <p:cNvSpPr txBox="1"/>
          <p:nvPr/>
        </p:nvSpPr>
        <p:spPr>
          <a:xfrm>
            <a:off x="2814639" y="322904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Zone</a:t>
            </a:r>
            <a:r>
              <a:rPr lang="es-ES" sz="900" b="1"/>
              <a:t> </a:t>
            </a:r>
            <a:r>
              <a:rPr lang="es-ES" sz="900" b="1" err="1"/>
              <a:t>d’intervention</a:t>
            </a:r>
            <a:endParaRPr lang="es-ES" sz="900" b="1"/>
          </a:p>
        </p:txBody>
      </p:sp>
      <p:sp>
        <p:nvSpPr>
          <p:cNvPr id="44" name="ZoneTexte 43">
            <a:extLst>
              <a:ext uri="{FF2B5EF4-FFF2-40B4-BE49-F238E27FC236}">
                <a16:creationId xmlns:a16="http://schemas.microsoft.com/office/drawing/2014/main" id="{DA05C30D-3877-4C06-9A86-D8A739D7EA37}"/>
              </a:ext>
            </a:extLst>
          </p:cNvPr>
          <p:cNvSpPr txBox="1"/>
          <p:nvPr/>
        </p:nvSpPr>
        <p:spPr>
          <a:xfrm>
            <a:off x="3822751" y="3226761"/>
            <a:ext cx="4694946" cy="483290"/>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La zone d'intervention correspond à une liste de communes où se déplacent les moyens mobiles de l'UE pendant leurs horaires de fonctionnement. </a:t>
            </a:r>
          </a:p>
        </p:txBody>
      </p:sp>
      <p:sp>
        <p:nvSpPr>
          <p:cNvPr id="46" name="ZoneTexte 45">
            <a:extLst>
              <a:ext uri="{FF2B5EF4-FFF2-40B4-BE49-F238E27FC236}">
                <a16:creationId xmlns:a16="http://schemas.microsoft.com/office/drawing/2014/main" id="{9B876CF7-579C-4F43-BE99-741961C505B2}"/>
              </a:ext>
            </a:extLst>
          </p:cNvPr>
          <p:cNvSpPr txBox="1"/>
          <p:nvPr/>
        </p:nvSpPr>
        <p:spPr>
          <a:xfrm>
            <a:off x="2799409" y="3826964"/>
            <a:ext cx="1008112" cy="360344"/>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es-ES" b="1" err="1">
                <a:latin typeface="Arial"/>
                <a:ea typeface="Geneva"/>
                <a:cs typeface="Arial"/>
              </a:rPr>
              <a:t>Horaire</a:t>
            </a:r>
            <a:endParaRPr lang="es-ES" b="1">
              <a:latin typeface="Arial"/>
              <a:ea typeface="Geneva"/>
              <a:cs typeface="Arial"/>
            </a:endParaRPr>
          </a:p>
        </p:txBody>
      </p:sp>
      <p:sp>
        <p:nvSpPr>
          <p:cNvPr id="47" name="ZoneTexte 46">
            <a:extLst>
              <a:ext uri="{FF2B5EF4-FFF2-40B4-BE49-F238E27FC236}">
                <a16:creationId xmlns:a16="http://schemas.microsoft.com/office/drawing/2014/main" id="{47CFD7BC-467D-4C53-B70B-E48257BF9E0E}"/>
              </a:ext>
            </a:extLst>
          </p:cNvPr>
          <p:cNvSpPr txBox="1"/>
          <p:nvPr/>
        </p:nvSpPr>
        <p:spPr>
          <a:xfrm>
            <a:off x="3807521" y="3824682"/>
            <a:ext cx="4694946" cy="665911"/>
          </a:xfrm>
          <a:prstGeom prst="rect">
            <a:avLst/>
          </a:prstGeom>
          <a:noFill/>
          <a:ln w="19050">
            <a:solidFill>
              <a:srgbClr val="4472C4"/>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L'attribut horaire permet de décrire chaque plage horaire de fonctionnement de l’UE ; pour chaque jour de la semaine ou pour une période donnée.</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 (pour offre de ville) *</a:t>
            </a:r>
            <a:endParaRPr lang="fr-FR" sz="1000">
              <a:solidFill>
                <a:schemeClr val="bg1"/>
              </a:solidFill>
              <a:cs typeface="Arial"/>
            </a:endParaRPr>
          </a:p>
        </p:txBody>
      </p:sp>
      <p:sp>
        <p:nvSpPr>
          <p:cNvPr id="31" name="Rectangle : coins arrondis 30">
            <a:extLst>
              <a:ext uri="{FF2B5EF4-FFF2-40B4-BE49-F238E27FC236}">
                <a16:creationId xmlns:a16="http://schemas.microsoft.com/office/drawing/2014/main" id="{16D1E644-2F63-4793-AEBD-3659AFDE808B}"/>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Unité</a:t>
            </a:r>
            <a:r>
              <a:rPr lang="es-ES" sz="1100">
                <a:solidFill>
                  <a:sysClr val="windowText" lastClr="000000"/>
                </a:solidFill>
              </a:rPr>
              <a:t> </a:t>
            </a:r>
            <a:r>
              <a:rPr lang="es-ES" sz="1100" err="1">
                <a:solidFill>
                  <a:sysClr val="windowText" lastClr="000000"/>
                </a:solidFill>
              </a:rPr>
              <a:t>Elémentaire</a:t>
            </a:r>
            <a:endParaRPr lang="fr-FR" sz="1000">
              <a:solidFill>
                <a:sysClr val="windowText" lastClr="000000"/>
              </a:solidFill>
            </a:endParaRPr>
          </a:p>
        </p:txBody>
      </p:sp>
      <p:pic>
        <p:nvPicPr>
          <p:cNvPr id="52" name="Graphique 51" descr="Bulle de discussion avec un remplissage uni">
            <a:hlinkClick r:id="rId3"/>
            <a:extLst>
              <a:ext uri="{FF2B5EF4-FFF2-40B4-BE49-F238E27FC236}">
                <a16:creationId xmlns:a16="http://schemas.microsoft.com/office/drawing/2014/main" id="{3936EB1F-27C7-40CB-A7CD-9CF6E187FB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21833" y="975356"/>
            <a:ext cx="359240" cy="359240"/>
          </a:xfrm>
          <a:prstGeom prst="rect">
            <a:avLst/>
          </a:prstGeom>
        </p:spPr>
      </p:pic>
      <p:pic>
        <p:nvPicPr>
          <p:cNvPr id="53" name="Graphique 52" descr="Bulle de discussion avec un remplissage uni">
            <a:hlinkClick r:id="rId6"/>
            <a:extLst>
              <a:ext uri="{FF2B5EF4-FFF2-40B4-BE49-F238E27FC236}">
                <a16:creationId xmlns:a16="http://schemas.microsoft.com/office/drawing/2014/main" id="{0C4EBB71-88EC-4C0C-B17C-D9C5C5548DF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14095" y="2452860"/>
            <a:ext cx="359240" cy="359240"/>
          </a:xfrm>
          <a:prstGeom prst="rect">
            <a:avLst/>
          </a:prstGeom>
        </p:spPr>
      </p:pic>
      <p:sp>
        <p:nvSpPr>
          <p:cNvPr id="3" name="ZoneTexte 18">
            <a:extLst>
              <a:ext uri="{FF2B5EF4-FFF2-40B4-BE49-F238E27FC236}">
                <a16:creationId xmlns:a16="http://schemas.microsoft.com/office/drawing/2014/main" id="{C12CFDA1-EC5A-4E5B-88A3-00C601319E13}"/>
              </a:ext>
            </a:extLst>
          </p:cNvPr>
          <p:cNvSpPr txBox="1"/>
          <p:nvPr/>
        </p:nvSpPr>
        <p:spPr>
          <a:xfrm>
            <a:off x="546521" y="1200577"/>
            <a:ext cx="1742131" cy="292047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 name="ZoneTexte 19">
            <a:extLst>
              <a:ext uri="{FF2B5EF4-FFF2-40B4-BE49-F238E27FC236}">
                <a16:creationId xmlns:a16="http://schemas.microsoft.com/office/drawing/2014/main" id="{B943C64C-D6DE-4473-9A47-5FCE2903BA9C}"/>
              </a:ext>
            </a:extLst>
          </p:cNvPr>
          <p:cNvSpPr txBox="1"/>
          <p:nvPr/>
        </p:nvSpPr>
        <p:spPr>
          <a:xfrm>
            <a:off x="546561" y="915566"/>
            <a:ext cx="1736941" cy="28435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Elémentaire</a:t>
            </a:r>
          </a:p>
        </p:txBody>
      </p:sp>
      <p:sp>
        <p:nvSpPr>
          <p:cNvPr id="5" name="ZoneTexte 20">
            <a:extLst>
              <a:ext uri="{FF2B5EF4-FFF2-40B4-BE49-F238E27FC236}">
                <a16:creationId xmlns:a16="http://schemas.microsoft.com/office/drawing/2014/main" id="{B103C6DF-835F-4E82-801D-7DE5226DA71B}"/>
              </a:ext>
            </a:extLst>
          </p:cNvPr>
          <p:cNvSpPr txBox="1"/>
          <p:nvPr/>
        </p:nvSpPr>
        <p:spPr>
          <a:xfrm>
            <a:off x="659962" y="185241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rgbClr val="FFFFFF"/>
                </a:solidFill>
              </a:rPr>
              <a:t>Acte spécifique</a:t>
            </a:r>
          </a:p>
        </p:txBody>
      </p:sp>
      <p:sp>
        <p:nvSpPr>
          <p:cNvPr id="7" name="ZoneTexte 22">
            <a:extLst>
              <a:ext uri="{FF2B5EF4-FFF2-40B4-BE49-F238E27FC236}">
                <a16:creationId xmlns:a16="http://schemas.microsoft.com/office/drawing/2014/main" id="{39F02579-A29E-4D53-806A-E3F3E6C57B36}"/>
              </a:ext>
            </a:extLst>
          </p:cNvPr>
          <p:cNvSpPr txBox="1"/>
          <p:nvPr/>
        </p:nvSpPr>
        <p:spPr>
          <a:xfrm>
            <a:off x="666932" y="2472030"/>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Ouverture annuelle</a:t>
            </a:r>
          </a:p>
        </p:txBody>
      </p:sp>
      <p:sp>
        <p:nvSpPr>
          <p:cNvPr id="8" name="ZoneTexte 23">
            <a:extLst>
              <a:ext uri="{FF2B5EF4-FFF2-40B4-BE49-F238E27FC236}">
                <a16:creationId xmlns:a16="http://schemas.microsoft.com/office/drawing/2014/main" id="{22F0B038-8B4C-4376-98D3-14113D75439A}"/>
              </a:ext>
            </a:extLst>
          </p:cNvPr>
          <p:cNvSpPr txBox="1"/>
          <p:nvPr/>
        </p:nvSpPr>
        <p:spPr>
          <a:xfrm>
            <a:off x="666932" y="1251720"/>
            <a:ext cx="1506439" cy="154026"/>
          </a:xfrm>
          <a:prstGeom prst="rect">
            <a:avLst/>
          </a:prstGeom>
          <a:solidFill>
            <a:schemeClr val="bg1">
              <a:lumMod val="65000"/>
            </a:schemeClr>
          </a:solidFill>
          <a:ln>
            <a:noFill/>
          </a:ln>
        </p:spPr>
        <p:txBody>
          <a:bodyPr wrap="square" lIns="13500" tIns="135000" rIns="13500" bIns="135000" rtlCol="0" anchor="ctr" anchorCtr="0">
            <a:noAutofit/>
          </a:bodyPr>
          <a:lstStyle>
            <a:defPPr>
              <a:defRPr lang="fr-FR"/>
            </a:defPPr>
            <a:lvl1pPr algn="ctr">
              <a:defRPr sz="900"/>
            </a:lvl1pPr>
          </a:lstStyle>
          <a:p>
            <a:pPr defTabSz="685800">
              <a:defRPr/>
            </a:pPr>
            <a:r>
              <a:rPr lang="fr-FR" sz="675" kern="0">
                <a:solidFill>
                  <a:srgbClr val="FFFFFF"/>
                </a:solidFill>
              </a:rPr>
              <a:t>Catégorie d’organisation</a:t>
            </a:r>
          </a:p>
        </p:txBody>
      </p:sp>
      <p:sp>
        <p:nvSpPr>
          <p:cNvPr id="10" name="ZoneTexte 25">
            <a:extLst>
              <a:ext uri="{FF2B5EF4-FFF2-40B4-BE49-F238E27FC236}">
                <a16:creationId xmlns:a16="http://schemas.microsoft.com/office/drawing/2014/main" id="{849D63F5-9128-422F-B3DC-5F7F8A89F770}"/>
              </a:ext>
            </a:extLst>
          </p:cNvPr>
          <p:cNvSpPr txBox="1"/>
          <p:nvPr/>
        </p:nvSpPr>
        <p:spPr>
          <a:xfrm>
            <a:off x="666932" y="2270015"/>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Acc séquentiel accepté</a:t>
            </a:r>
          </a:p>
        </p:txBody>
      </p:sp>
      <p:sp>
        <p:nvSpPr>
          <p:cNvPr id="11" name="ZoneTexte 26">
            <a:extLst>
              <a:ext uri="{FF2B5EF4-FFF2-40B4-BE49-F238E27FC236}">
                <a16:creationId xmlns:a16="http://schemas.microsoft.com/office/drawing/2014/main" id="{C034E013-511E-4760-9BDB-7D728579BCFB}"/>
              </a:ext>
            </a:extLst>
          </p:cNvPr>
          <p:cNvSpPr txBox="1"/>
          <p:nvPr/>
        </p:nvSpPr>
        <p:spPr>
          <a:xfrm>
            <a:off x="666932" y="164071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Mode de PEC</a:t>
            </a:r>
          </a:p>
        </p:txBody>
      </p:sp>
      <p:sp>
        <p:nvSpPr>
          <p:cNvPr id="12" name="ZoneTexte 27">
            <a:extLst>
              <a:ext uri="{FF2B5EF4-FFF2-40B4-BE49-F238E27FC236}">
                <a16:creationId xmlns:a16="http://schemas.microsoft.com/office/drawing/2014/main" id="{5A8254EE-9F4A-41B5-B6A3-7698442FC4D5}"/>
              </a:ext>
            </a:extLst>
          </p:cNvPr>
          <p:cNvSpPr txBox="1"/>
          <p:nvPr/>
        </p:nvSpPr>
        <p:spPr>
          <a:xfrm>
            <a:off x="666932" y="2670709"/>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Zone d’intervention</a:t>
            </a:r>
          </a:p>
        </p:txBody>
      </p:sp>
      <p:sp>
        <p:nvSpPr>
          <p:cNvPr id="13" name="ZoneTexte 28">
            <a:extLst>
              <a:ext uri="{FF2B5EF4-FFF2-40B4-BE49-F238E27FC236}">
                <a16:creationId xmlns:a16="http://schemas.microsoft.com/office/drawing/2014/main" id="{5D2544AE-D55A-45CE-BD94-72337577AA01}"/>
              </a:ext>
            </a:extLst>
          </p:cNvPr>
          <p:cNvSpPr txBox="1"/>
          <p:nvPr/>
        </p:nvSpPr>
        <p:spPr>
          <a:xfrm>
            <a:off x="666932" y="144992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Temporalité d’accueil </a:t>
            </a:r>
          </a:p>
        </p:txBody>
      </p:sp>
      <p:sp>
        <p:nvSpPr>
          <p:cNvPr id="14" name="Rectangle 13">
            <a:extLst>
              <a:ext uri="{FF2B5EF4-FFF2-40B4-BE49-F238E27FC236}">
                <a16:creationId xmlns:a16="http://schemas.microsoft.com/office/drawing/2014/main" id="{FDBA31F5-ACC5-470E-93D1-4BD6D4E91646}"/>
              </a:ext>
            </a:extLst>
          </p:cNvPr>
          <p:cNvSpPr/>
          <p:nvPr/>
        </p:nvSpPr>
        <p:spPr>
          <a:xfrm>
            <a:off x="659962" y="2071007"/>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Spécialisation de PEC</a:t>
            </a:r>
          </a:p>
        </p:txBody>
      </p:sp>
      <p:sp>
        <p:nvSpPr>
          <p:cNvPr id="16" name="Rectangle 15">
            <a:extLst>
              <a:ext uri="{FF2B5EF4-FFF2-40B4-BE49-F238E27FC236}">
                <a16:creationId xmlns:a16="http://schemas.microsoft.com/office/drawing/2014/main" id="{198DF059-BC41-4B56-8883-93AC08C47791}"/>
              </a:ext>
            </a:extLst>
          </p:cNvPr>
          <p:cNvSpPr/>
          <p:nvPr>
            <p:custDataLst>
              <p:tags r:id="rId1"/>
            </p:custDataLst>
          </p:nvPr>
        </p:nvSpPr>
        <p:spPr>
          <a:xfrm>
            <a:off x="666932" y="2865496"/>
            <a:ext cx="1506439" cy="154026"/>
          </a:xfrm>
          <a:prstGeom prst="rect">
            <a:avLst/>
          </a:prstGeom>
          <a:solidFill>
            <a:srgbClr val="0077B6"/>
          </a:solidFill>
          <a:ln>
            <a:noFill/>
          </a:ln>
        </p:spPr>
        <p:txBody>
          <a:bodyPr wrap="square" lIns="27000" tIns="135000" rIns="27000" bIns="135000" rtlCol="0" anchor="ctr" anchorCtr="0">
            <a:noAutofit/>
          </a:bodyPr>
          <a:lstStyle/>
          <a:p>
            <a:pPr algn="ctr" defTabSz="685800"/>
            <a:r>
              <a:rPr lang="fr-FR" sz="700" kern="0">
                <a:solidFill>
                  <a:srgbClr val="FFFFFF"/>
                </a:solidFill>
                <a:latin typeface="Arial"/>
                <a:ea typeface="Geneva"/>
                <a:cs typeface="Arial"/>
              </a:rPr>
              <a:t>Horaire</a:t>
            </a:r>
            <a:endParaRPr lang="fr-FR" sz="700" kern="0">
              <a:solidFill>
                <a:srgbClr val="FFFFFF"/>
              </a:solidFill>
            </a:endParaRPr>
          </a:p>
        </p:txBody>
      </p:sp>
      <p:cxnSp>
        <p:nvCxnSpPr>
          <p:cNvPr id="48" name="Connecteur droit avec flèche 47">
            <a:extLst>
              <a:ext uri="{FF2B5EF4-FFF2-40B4-BE49-F238E27FC236}">
                <a16:creationId xmlns:a16="http://schemas.microsoft.com/office/drawing/2014/main" id="{FE7E8A17-D70E-4349-A7F2-175AC60F175C}"/>
              </a:ext>
            </a:extLst>
          </p:cNvPr>
          <p:cNvCxnSpPr>
            <a:cxnSpLocks/>
            <a:stCxn id="16" idx="3"/>
            <a:endCxn id="46" idx="1"/>
          </p:cNvCxnSpPr>
          <p:nvPr/>
        </p:nvCxnSpPr>
        <p:spPr>
          <a:xfrm>
            <a:off x="2173371" y="2942509"/>
            <a:ext cx="626038" cy="1064627"/>
          </a:xfrm>
          <a:prstGeom prst="straightConnector1">
            <a:avLst/>
          </a:prstGeom>
          <a:ln w="19050">
            <a:solidFill>
              <a:srgbClr val="4472C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a:extLst>
              <a:ext uri="{FF2B5EF4-FFF2-40B4-BE49-F238E27FC236}">
                <a16:creationId xmlns:a16="http://schemas.microsoft.com/office/drawing/2014/main" id="{A089AD8D-A0D9-4266-90B2-836DA6DEE33F}"/>
              </a:ext>
            </a:extLst>
          </p:cNvPr>
          <p:cNvCxnSpPr>
            <a:cxnSpLocks/>
            <a:stCxn id="14" idx="3"/>
            <a:endCxn id="34" idx="1"/>
          </p:cNvCxnSpPr>
          <p:nvPr/>
        </p:nvCxnSpPr>
        <p:spPr>
          <a:xfrm flipV="1">
            <a:off x="2166401" y="1051435"/>
            <a:ext cx="663468" cy="109658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63616640-A8E7-49AD-9ADE-5E0B129F6F7B}"/>
              </a:ext>
            </a:extLst>
          </p:cNvPr>
          <p:cNvCxnSpPr>
            <a:cxnSpLocks/>
            <a:stCxn id="10" idx="3"/>
            <a:endCxn id="37" idx="1"/>
          </p:cNvCxnSpPr>
          <p:nvPr/>
        </p:nvCxnSpPr>
        <p:spPr>
          <a:xfrm flipV="1">
            <a:off x="2173371" y="2067663"/>
            <a:ext cx="656498" cy="27936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a:extLst>
              <a:ext uri="{FF2B5EF4-FFF2-40B4-BE49-F238E27FC236}">
                <a16:creationId xmlns:a16="http://schemas.microsoft.com/office/drawing/2014/main" id="{C6298F50-8C50-44DF-B53F-D1B04585BBA7}"/>
              </a:ext>
            </a:extLst>
          </p:cNvPr>
          <p:cNvCxnSpPr>
            <a:cxnSpLocks/>
            <a:stCxn id="7" idx="3"/>
            <a:endCxn id="40" idx="1"/>
          </p:cNvCxnSpPr>
          <p:nvPr/>
        </p:nvCxnSpPr>
        <p:spPr>
          <a:xfrm>
            <a:off x="2173371" y="2549043"/>
            <a:ext cx="641268" cy="212099"/>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5D821843-F695-437A-9368-28673972EA77}"/>
              </a:ext>
            </a:extLst>
          </p:cNvPr>
          <p:cNvCxnSpPr>
            <a:cxnSpLocks/>
            <a:stCxn id="12" idx="3"/>
            <a:endCxn id="43" idx="1"/>
          </p:cNvCxnSpPr>
          <p:nvPr/>
        </p:nvCxnSpPr>
        <p:spPr>
          <a:xfrm>
            <a:off x="2173371" y="2747722"/>
            <a:ext cx="641268" cy="66149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E740596-55BF-44BA-ACB0-236FC8578671}"/>
              </a:ext>
            </a:extLst>
          </p:cNvPr>
          <p:cNvSpPr txBox="1"/>
          <p:nvPr/>
        </p:nvSpPr>
        <p:spPr>
          <a:xfrm>
            <a:off x="2742206" y="4453004"/>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d'une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unité</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54" name="Graphique 33" descr="Bulle de discussion avec un remplissage uni">
            <a:extLst>
              <a:ext uri="{FF2B5EF4-FFF2-40B4-BE49-F238E27FC236}">
                <a16:creationId xmlns:a16="http://schemas.microsoft.com/office/drawing/2014/main" id="{3B625584-19F0-4513-B8B4-010403AA1B0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55" name="ZoneTexte 37">
            <a:extLst>
              <a:ext uri="{FF2B5EF4-FFF2-40B4-BE49-F238E27FC236}">
                <a16:creationId xmlns:a16="http://schemas.microsoft.com/office/drawing/2014/main" id="{32867A02-B9EB-4871-8E39-77F141DE8F96}"/>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6" name="Graphique 20" descr="Flèche : pivoter à droite avec un remplissage uni">
            <a:hlinkClick r:id="rId7" action="ppaction://hlinksldjump"/>
            <a:extLst>
              <a:ext uri="{FF2B5EF4-FFF2-40B4-BE49-F238E27FC236}">
                <a16:creationId xmlns:a16="http://schemas.microsoft.com/office/drawing/2014/main" id="{92B66A98-3CA6-42D8-870B-A5828481798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49" name="ZoneTexte 21">
            <a:hlinkClick r:id="rId7" action="ppaction://hlinksldjump"/>
            <a:extLst>
              <a:ext uri="{FF2B5EF4-FFF2-40B4-BE49-F238E27FC236}">
                <a16:creationId xmlns:a16="http://schemas.microsoft.com/office/drawing/2014/main" id="{5D9F10C8-C5BA-4772-AA61-725BFFCB51C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63742906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10" presetClass="entr" presetSubtype="0" fill="hold"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500"/>
                                        <p:tgtEl>
                                          <p:spTgt spid="52"/>
                                        </p:tgtEl>
                                      </p:cBhvr>
                                    </p:animEffect>
                                  </p:childTnLst>
                                </p:cTn>
                              </p:par>
                            </p:childTnLst>
                          </p:cTn>
                        </p:par>
                      </p:childTnLst>
                    </p:cTn>
                  </p:par>
                </p:childTnLst>
              </p:cTn>
              <p:nextCondLst>
                <p:cond evt="onClick" delay="0">
                  <p:tgtEl>
                    <p:spTgt spid="14"/>
                  </p:tgtEl>
                </p:cond>
              </p:nextCondLst>
            </p:seq>
            <p:seq concurrent="1" nextAc="seek">
              <p:cTn id="17" restart="whenNotActive" fill="hold" evtFilter="cancelBubble" nodeType="interactiveSeq">
                <p:stCondLst>
                  <p:cond evt="onClick" delay="0">
                    <p:tgtEl>
                      <p:spTgt spid="10"/>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childTnLst>
                          </p:cTn>
                        </p:par>
                      </p:childTnLst>
                    </p:cTn>
                  </p:par>
                </p:childTnLst>
              </p:cTn>
              <p:nextCondLst>
                <p:cond evt="onClick" delay="0">
                  <p:tgtEl>
                    <p:spTgt spid="10"/>
                  </p:tgtEl>
                </p:cond>
              </p:nextCondLst>
            </p:seq>
            <p:seq concurrent="1" nextAc="seek">
              <p:cTn id="29" restart="whenNotActive" fill="hold" evtFilter="cancelBubble" nodeType="interactiveSeq">
                <p:stCondLst>
                  <p:cond evt="onClick" delay="0">
                    <p:tgtEl>
                      <p:spTgt spid="7"/>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par>
                                <p:cTn id="41" presetID="10" presetClass="entr" presetSubtype="0" fill="hold" nodeType="with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500"/>
                                        <p:tgtEl>
                                          <p:spTgt spid="53"/>
                                        </p:tgtEl>
                                      </p:cBhvr>
                                    </p:animEffect>
                                  </p:childTnLst>
                                </p:cTn>
                              </p:par>
                            </p:childTnLst>
                          </p:cTn>
                        </p:par>
                      </p:childTnLst>
                    </p:cTn>
                  </p:par>
                </p:childTnLst>
              </p:cTn>
              <p:nextCondLst>
                <p:cond evt="onClick" delay="0">
                  <p:tgtEl>
                    <p:spTgt spid="7"/>
                  </p:tgtEl>
                </p:cond>
              </p:nextCondLst>
            </p:seq>
            <p:seq concurrent="1" nextAc="seek">
              <p:cTn id="44" restart="whenNotActive" fill="hold" evtFilter="cancelBubble" nodeType="interactiveSeq">
                <p:stCondLst>
                  <p:cond evt="onClick" delay="0">
                    <p:tgtEl>
                      <p:spTgt spid="12"/>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500"/>
                                        <p:tgtEl>
                                          <p:spTgt spid="4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childTnLst>
                          </p:cTn>
                        </p:par>
                      </p:childTnLst>
                    </p:cTn>
                  </p:par>
                </p:childTnLst>
              </p:cTn>
              <p:nextCondLst>
                <p:cond evt="onClick" delay="0">
                  <p:tgtEl>
                    <p:spTgt spid="12"/>
                  </p:tgtEl>
                </p:cond>
              </p:nextCondLst>
            </p:seq>
            <p:seq concurrent="1" nextAc="seek">
              <p:cTn id="56" restart="whenNotActive" fill="hold" evtFilter="cancelBubble" nodeType="interactiveSeq">
                <p:stCondLst>
                  <p:cond evt="onClick" delay="0">
                    <p:tgtEl>
                      <p:spTgt spid="16"/>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48"/>
                                        </p:tgtEl>
                                        <p:attrNameLst>
                                          <p:attrName>style.visibility</p:attrName>
                                        </p:attrNameLst>
                                      </p:cBhvr>
                                      <p:to>
                                        <p:strVal val="visible"/>
                                      </p:to>
                                    </p:set>
                                    <p:animEffect transition="in" filter="fade">
                                      <p:cBhvr>
                                        <p:cTn id="61" dur="500"/>
                                        <p:tgtEl>
                                          <p:spTgt spid="4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500"/>
                                        <p:tgtEl>
                                          <p:spTgt spid="4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500"/>
                                        <p:tgtEl>
                                          <p:spTgt spid="47"/>
                                        </p:tgtEl>
                                      </p:cBhvr>
                                    </p:animEffect>
                                  </p:childTnLst>
                                </p:cTn>
                              </p:par>
                            </p:childTnLst>
                          </p:cTn>
                        </p:par>
                      </p:childTnLst>
                    </p:cTn>
                  </p:par>
                </p:childTnLst>
              </p:cTn>
              <p:nextCondLst>
                <p:cond evt="onClick" delay="0">
                  <p:tgtEl>
                    <p:spTgt spid="16"/>
                  </p:tgtEl>
                </p:cond>
              </p:nextCondLst>
            </p:seq>
          </p:childTnLst>
        </p:cTn>
      </p:par>
    </p:tnLst>
    <p:bldLst>
      <p:bldP spid="34" grpId="0" animBg="1"/>
      <p:bldP spid="35" grpId="0" animBg="1"/>
      <p:bldP spid="37" grpId="0" animBg="1"/>
      <p:bldP spid="38" grpId="0" animBg="1"/>
      <p:bldP spid="40" grpId="0" animBg="1"/>
      <p:bldP spid="41" grpId="0" animBg="1"/>
      <p:bldP spid="43" grpId="0" animBg="1"/>
      <p:bldP spid="44" grpId="0" animBg="1"/>
      <p:bldP spid="46" grpId="0" animBg="1"/>
      <p:bldP spid="4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18">
            <a:extLst>
              <a:ext uri="{FF2B5EF4-FFF2-40B4-BE49-F238E27FC236}">
                <a16:creationId xmlns:a16="http://schemas.microsoft.com/office/drawing/2014/main" id="{B310BE59-4309-468C-BD53-156FD9686EF9}"/>
              </a:ext>
            </a:extLst>
          </p:cNvPr>
          <p:cNvSpPr txBox="1"/>
          <p:nvPr/>
        </p:nvSpPr>
        <p:spPr>
          <a:xfrm>
            <a:off x="546521" y="1200577"/>
            <a:ext cx="1742131" cy="292047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l’Unité</a:t>
            </a:r>
            <a:r>
              <a:rPr lang="es-ES"/>
              <a:t> </a:t>
            </a:r>
            <a:r>
              <a:rPr lang="es-ES" err="1"/>
              <a:t>Elémentaire</a:t>
            </a:r>
            <a:r>
              <a:rPr lang="es-ES"/>
              <a:t> (UE) (3/3)</a:t>
            </a:r>
            <a:endParaRPr lang="fr-FR"/>
          </a:p>
        </p:txBody>
      </p:sp>
      <p:sp>
        <p:nvSpPr>
          <p:cNvPr id="34" name="ZoneTexte 33">
            <a:extLst>
              <a:ext uri="{FF2B5EF4-FFF2-40B4-BE49-F238E27FC236}">
                <a16:creationId xmlns:a16="http://schemas.microsoft.com/office/drawing/2014/main" id="{2BE0079B-A715-4A79-85E5-A08EA46BFD56}"/>
              </a:ext>
            </a:extLst>
          </p:cNvPr>
          <p:cNvSpPr txBox="1"/>
          <p:nvPr/>
        </p:nvSpPr>
        <p:spPr>
          <a:xfrm>
            <a:off x="2843808" y="906079"/>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Lieu</a:t>
            </a:r>
            <a:endParaRPr lang="es-ES" sz="900" b="1"/>
          </a:p>
        </p:txBody>
      </p:sp>
      <p:sp>
        <p:nvSpPr>
          <p:cNvPr id="35" name="ZoneTexte 34">
            <a:extLst>
              <a:ext uri="{FF2B5EF4-FFF2-40B4-BE49-F238E27FC236}">
                <a16:creationId xmlns:a16="http://schemas.microsoft.com/office/drawing/2014/main" id="{D5382C4A-1A83-42DA-8B14-7F01BBBEADAA}"/>
              </a:ext>
            </a:extLst>
          </p:cNvPr>
          <p:cNvSpPr txBox="1"/>
          <p:nvPr/>
        </p:nvSpPr>
        <p:spPr>
          <a:xfrm>
            <a:off x="3851920" y="903798"/>
            <a:ext cx="4679716" cy="68309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lieu de l’UE contient l’adresse postale et les coordonnées de géolocalisation où est prise en charge la personne. Cette adresse peut être précisée par des informations détaillées nécessaires pour accéder à l’organisation interne. </a:t>
            </a:r>
            <a:endParaRPr lang="fr-FR" sz="1000">
              <a:solidFill>
                <a:schemeClr val="bg1"/>
              </a:solidFill>
            </a:endParaRPr>
          </a:p>
        </p:txBody>
      </p:sp>
      <p:cxnSp>
        <p:nvCxnSpPr>
          <p:cNvPr id="36" name="Connecteur droit avec flèche 35">
            <a:extLst>
              <a:ext uri="{FF2B5EF4-FFF2-40B4-BE49-F238E27FC236}">
                <a16:creationId xmlns:a16="http://schemas.microsoft.com/office/drawing/2014/main" id="{A089AD8D-A0D9-4266-90B2-836DA6DEE33F}"/>
              </a:ext>
            </a:extLst>
          </p:cNvPr>
          <p:cNvCxnSpPr>
            <a:cxnSpLocks/>
            <a:endCxn id="34" idx="1"/>
          </p:cNvCxnSpPr>
          <p:nvPr/>
        </p:nvCxnSpPr>
        <p:spPr>
          <a:xfrm flipV="1">
            <a:off x="2145493" y="1086251"/>
            <a:ext cx="698315" cy="211028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59442AA3-363C-4361-B081-E7C48B28DB13}"/>
              </a:ext>
            </a:extLst>
          </p:cNvPr>
          <p:cNvSpPr txBox="1"/>
          <p:nvPr/>
        </p:nvSpPr>
        <p:spPr>
          <a:xfrm>
            <a:off x="2843808" y="170504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Secteur</a:t>
            </a:r>
            <a:r>
              <a:rPr lang="es-ES" sz="900" b="1"/>
              <a:t> </a:t>
            </a:r>
            <a:r>
              <a:rPr lang="es-ES" sz="900" b="1" err="1"/>
              <a:t>psychiatrique</a:t>
            </a:r>
            <a:endParaRPr lang="es-ES" sz="900" b="1"/>
          </a:p>
        </p:txBody>
      </p:sp>
      <p:sp>
        <p:nvSpPr>
          <p:cNvPr id="38" name="ZoneTexte 37">
            <a:extLst>
              <a:ext uri="{FF2B5EF4-FFF2-40B4-BE49-F238E27FC236}">
                <a16:creationId xmlns:a16="http://schemas.microsoft.com/office/drawing/2014/main" id="{66FF8B35-4818-470B-848C-7DB7442594EB}"/>
              </a:ext>
            </a:extLst>
          </p:cNvPr>
          <p:cNvSpPr txBox="1"/>
          <p:nvPr/>
        </p:nvSpPr>
        <p:spPr>
          <a:xfrm>
            <a:off x="3851920" y="1702762"/>
            <a:ext cx="4679716" cy="68309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secteur de psychiatrie (ou sectorisation) correspond à une aire géographique à laquelle sont rattachées des structures de relais et de soins qui</a:t>
            </a:r>
          </a:p>
          <a:p>
            <a:r>
              <a:rPr lang="fr-FR" sz="1000">
                <a:solidFill>
                  <a:srgbClr val="6F6F6F"/>
                </a:solidFill>
              </a:rPr>
              <a:t>prennent en charge des patients résidants sur ce secteur. Cet attribut est le libellé du secteur de psychiatrie. </a:t>
            </a:r>
            <a:endParaRPr lang="fr-FR" sz="1000">
              <a:solidFill>
                <a:schemeClr val="bg1"/>
              </a:solidFill>
            </a:endParaRPr>
          </a:p>
        </p:txBody>
      </p:sp>
      <p:cxnSp>
        <p:nvCxnSpPr>
          <p:cNvPr id="39" name="Connecteur droit avec flèche 38">
            <a:extLst>
              <a:ext uri="{FF2B5EF4-FFF2-40B4-BE49-F238E27FC236}">
                <a16:creationId xmlns:a16="http://schemas.microsoft.com/office/drawing/2014/main" id="{63616640-A8E7-49AD-9ADE-5E0B129F6F7B}"/>
              </a:ext>
            </a:extLst>
          </p:cNvPr>
          <p:cNvCxnSpPr>
            <a:cxnSpLocks/>
            <a:endCxn id="37" idx="1"/>
          </p:cNvCxnSpPr>
          <p:nvPr/>
        </p:nvCxnSpPr>
        <p:spPr>
          <a:xfrm flipV="1">
            <a:off x="2145493" y="1885216"/>
            <a:ext cx="698315" cy="1490364"/>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360345A8-1EA6-407B-B2FF-E7472CB3A74F}"/>
              </a:ext>
            </a:extLst>
          </p:cNvPr>
          <p:cNvSpPr txBox="1"/>
          <p:nvPr/>
        </p:nvSpPr>
        <p:spPr>
          <a:xfrm>
            <a:off x="2828578" y="249730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Type</a:t>
            </a:r>
            <a:r>
              <a:rPr lang="es-ES" sz="900" b="1"/>
              <a:t> </a:t>
            </a:r>
            <a:r>
              <a:rPr lang="es-ES" sz="900" b="1" err="1"/>
              <a:t>maternité</a:t>
            </a:r>
            <a:endParaRPr lang="es-ES" sz="900" b="1"/>
          </a:p>
        </p:txBody>
      </p:sp>
      <p:sp>
        <p:nvSpPr>
          <p:cNvPr id="41" name="ZoneTexte 40">
            <a:extLst>
              <a:ext uri="{FF2B5EF4-FFF2-40B4-BE49-F238E27FC236}">
                <a16:creationId xmlns:a16="http://schemas.microsoft.com/office/drawing/2014/main" id="{3E442303-AD67-4A7E-BA19-8247277EBC6A}"/>
              </a:ext>
            </a:extLst>
          </p:cNvPr>
          <p:cNvSpPr txBox="1"/>
          <p:nvPr/>
        </p:nvSpPr>
        <p:spPr>
          <a:xfrm>
            <a:off x="3829721" y="2488054"/>
            <a:ext cx="4693654" cy="68526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type d’autorisation d’obstétrique pour l’UE est conforme à l’autorisation donnée à l’EG. Cette autorisation traduit le niveau de prise en charge possible en fonction des risques que présente la grossesse de la patiente.</a:t>
            </a:r>
            <a:endParaRPr lang="fr-FR" sz="1000">
              <a:solidFill>
                <a:schemeClr val="bg1"/>
              </a:solidFill>
              <a:latin typeface="Arial"/>
              <a:ea typeface="Geneva"/>
              <a:cs typeface="Arial"/>
            </a:endParaRPr>
          </a:p>
        </p:txBody>
      </p:sp>
      <p:cxnSp>
        <p:nvCxnSpPr>
          <p:cNvPr id="42" name="Connecteur droit avec flèche 41">
            <a:extLst>
              <a:ext uri="{FF2B5EF4-FFF2-40B4-BE49-F238E27FC236}">
                <a16:creationId xmlns:a16="http://schemas.microsoft.com/office/drawing/2014/main" id="{C6298F50-8C50-44DF-B53F-D1B04585BBA7}"/>
              </a:ext>
            </a:extLst>
          </p:cNvPr>
          <p:cNvCxnSpPr>
            <a:cxnSpLocks/>
            <a:endCxn id="40" idx="1"/>
          </p:cNvCxnSpPr>
          <p:nvPr/>
        </p:nvCxnSpPr>
        <p:spPr>
          <a:xfrm flipV="1">
            <a:off x="2138524" y="2663537"/>
            <a:ext cx="676116" cy="87680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3" name="ZoneTexte 42">
            <a:extLst>
              <a:ext uri="{FF2B5EF4-FFF2-40B4-BE49-F238E27FC236}">
                <a16:creationId xmlns:a16="http://schemas.microsoft.com/office/drawing/2014/main" id="{5D3C4708-CEB2-40B5-A62D-2945ABF08276}"/>
              </a:ext>
            </a:extLst>
          </p:cNvPr>
          <p:cNvSpPr txBox="1"/>
          <p:nvPr/>
        </p:nvSpPr>
        <p:spPr>
          <a:xfrm>
            <a:off x="2828578" y="3263858"/>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Mode</a:t>
            </a:r>
            <a:r>
              <a:rPr lang="es-ES" sz="900" b="1"/>
              <a:t> </a:t>
            </a:r>
            <a:r>
              <a:rPr lang="es-ES" sz="900" b="1" err="1"/>
              <a:t>gestion</a:t>
            </a:r>
            <a:endParaRPr lang="es-ES" sz="900" b="1"/>
          </a:p>
        </p:txBody>
      </p:sp>
      <p:sp>
        <p:nvSpPr>
          <p:cNvPr id="44" name="ZoneTexte 43">
            <a:extLst>
              <a:ext uri="{FF2B5EF4-FFF2-40B4-BE49-F238E27FC236}">
                <a16:creationId xmlns:a16="http://schemas.microsoft.com/office/drawing/2014/main" id="{DA05C30D-3877-4C06-9A86-D8A739D7EA37}"/>
              </a:ext>
            </a:extLst>
          </p:cNvPr>
          <p:cNvSpPr txBox="1"/>
          <p:nvPr/>
        </p:nvSpPr>
        <p:spPr>
          <a:xfrm>
            <a:off x="3836690" y="3261577"/>
            <a:ext cx="4694946" cy="55527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mode de gestion indique le mode d’intervention des aides à domicile en fonction de la nature de la relation contractuelle (prestataire, mandataire). </a:t>
            </a:r>
            <a:endParaRPr lang="fr-FR" sz="1000">
              <a:solidFill>
                <a:schemeClr val="bg1"/>
              </a:solidFill>
            </a:endParaRPr>
          </a:p>
        </p:txBody>
      </p:sp>
      <p:cxnSp>
        <p:nvCxnSpPr>
          <p:cNvPr id="45" name="Connecteur droit avec flèche 44">
            <a:extLst>
              <a:ext uri="{FF2B5EF4-FFF2-40B4-BE49-F238E27FC236}">
                <a16:creationId xmlns:a16="http://schemas.microsoft.com/office/drawing/2014/main" id="{5D821843-F695-437A-9368-28673972EA77}"/>
              </a:ext>
            </a:extLst>
          </p:cNvPr>
          <p:cNvCxnSpPr>
            <a:cxnSpLocks/>
            <a:endCxn id="43" idx="1"/>
          </p:cNvCxnSpPr>
          <p:nvPr/>
        </p:nvCxnSpPr>
        <p:spPr>
          <a:xfrm flipV="1">
            <a:off x="2047920" y="3444030"/>
            <a:ext cx="780658" cy="33797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6" name="Rectangle : coins arrondis 45">
            <a:extLst>
              <a:ext uri="{FF2B5EF4-FFF2-40B4-BE49-F238E27FC236}">
                <a16:creationId xmlns:a16="http://schemas.microsoft.com/office/drawing/2014/main" id="{ECDFBDFC-5388-4AB7-BF16-7FBAC481BC05}"/>
              </a:ext>
            </a:extLst>
          </p:cNvPr>
          <p:cNvSpPr/>
          <p:nvPr/>
        </p:nvSpPr>
        <p:spPr>
          <a:xfrm>
            <a:off x="7452320" y="184699"/>
            <a:ext cx="1565718" cy="398999"/>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100" err="1">
                <a:solidFill>
                  <a:sysClr val="windowText" lastClr="000000"/>
                </a:solidFill>
              </a:rPr>
              <a:t>Unité</a:t>
            </a:r>
            <a:r>
              <a:rPr lang="es-ES" sz="1100">
                <a:solidFill>
                  <a:sysClr val="windowText" lastClr="000000"/>
                </a:solidFill>
              </a:rPr>
              <a:t> </a:t>
            </a:r>
            <a:r>
              <a:rPr lang="es-ES" sz="1100" err="1">
                <a:solidFill>
                  <a:sysClr val="windowText" lastClr="000000"/>
                </a:solidFill>
              </a:rPr>
              <a:t>Elémentaire</a:t>
            </a:r>
            <a:endParaRPr lang="fr-FR" sz="1000">
              <a:solidFill>
                <a:sysClr val="windowText" lastClr="000000"/>
              </a:solidFill>
            </a:endParaRPr>
          </a:p>
        </p:txBody>
      </p:sp>
      <p:pic>
        <p:nvPicPr>
          <p:cNvPr id="51" name="Graphique 50" descr="Bulle de discussion avec un remplissage uni">
            <a:hlinkClick r:id="rId6"/>
            <a:extLst>
              <a:ext uri="{FF2B5EF4-FFF2-40B4-BE49-F238E27FC236}">
                <a16:creationId xmlns:a16="http://schemas.microsoft.com/office/drawing/2014/main" id="{A750EC4D-F369-438A-888A-A05933F48FB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26465" y="2371852"/>
            <a:ext cx="359240" cy="359240"/>
          </a:xfrm>
          <a:prstGeom prst="rect">
            <a:avLst/>
          </a:prstGeom>
        </p:spPr>
      </p:pic>
      <p:sp>
        <p:nvSpPr>
          <p:cNvPr id="4" name="ZoneTexte 19">
            <a:extLst>
              <a:ext uri="{FF2B5EF4-FFF2-40B4-BE49-F238E27FC236}">
                <a16:creationId xmlns:a16="http://schemas.microsoft.com/office/drawing/2014/main" id="{36C7678D-F02B-4143-AC20-3D2C18FBA1D2}"/>
              </a:ext>
            </a:extLst>
          </p:cNvPr>
          <p:cNvSpPr txBox="1"/>
          <p:nvPr/>
        </p:nvSpPr>
        <p:spPr>
          <a:xfrm>
            <a:off x="546561" y="915566"/>
            <a:ext cx="1736941" cy="28435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Unité Elémentaire</a:t>
            </a:r>
          </a:p>
        </p:txBody>
      </p:sp>
      <p:sp>
        <p:nvSpPr>
          <p:cNvPr id="5" name="ZoneTexte 20">
            <a:extLst>
              <a:ext uri="{FF2B5EF4-FFF2-40B4-BE49-F238E27FC236}">
                <a16:creationId xmlns:a16="http://schemas.microsoft.com/office/drawing/2014/main" id="{DA13C70F-086A-4144-B72D-54D07F44DE4B}"/>
              </a:ext>
            </a:extLst>
          </p:cNvPr>
          <p:cNvSpPr txBox="1"/>
          <p:nvPr/>
        </p:nvSpPr>
        <p:spPr>
          <a:xfrm>
            <a:off x="659962" y="185241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rgbClr val="FFFFFF"/>
                </a:solidFill>
              </a:rPr>
              <a:t>Acte spécifique</a:t>
            </a:r>
          </a:p>
        </p:txBody>
      </p:sp>
      <p:sp>
        <p:nvSpPr>
          <p:cNvPr id="6" name="Rectangle 5">
            <a:extLst>
              <a:ext uri="{FF2B5EF4-FFF2-40B4-BE49-F238E27FC236}">
                <a16:creationId xmlns:a16="http://schemas.microsoft.com/office/drawing/2014/main" id="{65150F8F-4F48-4A36-9663-504EEF5920A4}"/>
              </a:ext>
            </a:extLst>
          </p:cNvPr>
          <p:cNvSpPr/>
          <p:nvPr/>
        </p:nvSpPr>
        <p:spPr>
          <a:xfrm>
            <a:off x="666932" y="3267204"/>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Secteur psychiatrique </a:t>
            </a:r>
          </a:p>
        </p:txBody>
      </p:sp>
      <p:sp>
        <p:nvSpPr>
          <p:cNvPr id="7" name="ZoneTexte 22">
            <a:extLst>
              <a:ext uri="{FF2B5EF4-FFF2-40B4-BE49-F238E27FC236}">
                <a16:creationId xmlns:a16="http://schemas.microsoft.com/office/drawing/2014/main" id="{9F96B9E1-5D10-42F5-A3E8-A276CC0A66EB}"/>
              </a:ext>
            </a:extLst>
          </p:cNvPr>
          <p:cNvSpPr txBox="1"/>
          <p:nvPr/>
        </p:nvSpPr>
        <p:spPr>
          <a:xfrm>
            <a:off x="666932" y="247203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Ouverture annuelle</a:t>
            </a:r>
          </a:p>
        </p:txBody>
      </p:sp>
      <p:sp>
        <p:nvSpPr>
          <p:cNvPr id="8" name="ZoneTexte 23">
            <a:extLst>
              <a:ext uri="{FF2B5EF4-FFF2-40B4-BE49-F238E27FC236}">
                <a16:creationId xmlns:a16="http://schemas.microsoft.com/office/drawing/2014/main" id="{EA73D15B-4FCD-4EC5-A713-1092CA2A2420}"/>
              </a:ext>
            </a:extLst>
          </p:cNvPr>
          <p:cNvSpPr txBox="1"/>
          <p:nvPr/>
        </p:nvSpPr>
        <p:spPr>
          <a:xfrm>
            <a:off x="666932" y="1251720"/>
            <a:ext cx="1506439" cy="154026"/>
          </a:xfrm>
          <a:prstGeom prst="rect">
            <a:avLst/>
          </a:prstGeom>
          <a:solidFill>
            <a:schemeClr val="bg1">
              <a:lumMod val="65000"/>
            </a:schemeClr>
          </a:solidFill>
          <a:ln>
            <a:noFill/>
          </a:ln>
        </p:spPr>
        <p:txBody>
          <a:bodyPr wrap="square" lIns="13500" tIns="135000" rIns="13500" bIns="135000" rtlCol="0" anchor="ctr" anchorCtr="0">
            <a:noAutofit/>
          </a:bodyPr>
          <a:lstStyle>
            <a:defPPr>
              <a:defRPr lang="fr-FR"/>
            </a:defPPr>
            <a:lvl1pPr algn="ctr">
              <a:defRPr sz="900"/>
            </a:lvl1pPr>
          </a:lstStyle>
          <a:p>
            <a:pPr defTabSz="685800">
              <a:defRPr/>
            </a:pPr>
            <a:r>
              <a:rPr lang="fr-FR" sz="675" kern="0">
                <a:solidFill>
                  <a:srgbClr val="FFFFFF"/>
                </a:solidFill>
              </a:rPr>
              <a:t>Catégorie d’organisation</a:t>
            </a:r>
          </a:p>
        </p:txBody>
      </p:sp>
      <p:sp>
        <p:nvSpPr>
          <p:cNvPr id="9" name="ZoneTexte 24">
            <a:extLst>
              <a:ext uri="{FF2B5EF4-FFF2-40B4-BE49-F238E27FC236}">
                <a16:creationId xmlns:a16="http://schemas.microsoft.com/office/drawing/2014/main" id="{B46CB106-BB55-40AD-850C-9CC2464395B3}"/>
              </a:ext>
            </a:extLst>
          </p:cNvPr>
          <p:cNvSpPr txBox="1"/>
          <p:nvPr/>
        </p:nvSpPr>
        <p:spPr>
          <a:xfrm>
            <a:off x="666932" y="3067252"/>
            <a:ext cx="1506439" cy="154026"/>
          </a:xfrm>
          <a:prstGeom prst="rect">
            <a:avLst/>
          </a:prstGeom>
          <a:solidFill>
            <a:srgbClr val="F4B942"/>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Lieu </a:t>
            </a:r>
          </a:p>
        </p:txBody>
      </p:sp>
      <p:sp>
        <p:nvSpPr>
          <p:cNvPr id="10" name="ZoneTexte 25">
            <a:extLst>
              <a:ext uri="{FF2B5EF4-FFF2-40B4-BE49-F238E27FC236}">
                <a16:creationId xmlns:a16="http://schemas.microsoft.com/office/drawing/2014/main" id="{9B8DBB4B-2C95-4202-83AC-49B779FCAC5D}"/>
              </a:ext>
            </a:extLst>
          </p:cNvPr>
          <p:cNvSpPr txBox="1"/>
          <p:nvPr/>
        </p:nvSpPr>
        <p:spPr>
          <a:xfrm>
            <a:off x="666932" y="2270015"/>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Acc séquentiel accepté</a:t>
            </a:r>
          </a:p>
        </p:txBody>
      </p:sp>
      <p:sp>
        <p:nvSpPr>
          <p:cNvPr id="11" name="ZoneTexte 26">
            <a:extLst>
              <a:ext uri="{FF2B5EF4-FFF2-40B4-BE49-F238E27FC236}">
                <a16:creationId xmlns:a16="http://schemas.microsoft.com/office/drawing/2014/main" id="{87E7205B-5058-4320-A20E-848D9DBF4259}"/>
              </a:ext>
            </a:extLst>
          </p:cNvPr>
          <p:cNvSpPr txBox="1"/>
          <p:nvPr/>
        </p:nvSpPr>
        <p:spPr>
          <a:xfrm>
            <a:off x="666932" y="164071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Mode de PEC</a:t>
            </a:r>
          </a:p>
        </p:txBody>
      </p:sp>
      <p:sp>
        <p:nvSpPr>
          <p:cNvPr id="12" name="ZoneTexte 27">
            <a:extLst>
              <a:ext uri="{FF2B5EF4-FFF2-40B4-BE49-F238E27FC236}">
                <a16:creationId xmlns:a16="http://schemas.microsoft.com/office/drawing/2014/main" id="{A700A939-9C38-4BDF-8726-1CE236CF1C1C}"/>
              </a:ext>
            </a:extLst>
          </p:cNvPr>
          <p:cNvSpPr txBox="1"/>
          <p:nvPr/>
        </p:nvSpPr>
        <p:spPr>
          <a:xfrm>
            <a:off x="666932" y="2670709"/>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Zone d’intervention</a:t>
            </a:r>
          </a:p>
        </p:txBody>
      </p:sp>
      <p:sp>
        <p:nvSpPr>
          <p:cNvPr id="13" name="ZoneTexte 28">
            <a:extLst>
              <a:ext uri="{FF2B5EF4-FFF2-40B4-BE49-F238E27FC236}">
                <a16:creationId xmlns:a16="http://schemas.microsoft.com/office/drawing/2014/main" id="{1AFA9F17-A599-45F0-9B7B-A2E1A035F405}"/>
              </a:ext>
            </a:extLst>
          </p:cNvPr>
          <p:cNvSpPr txBox="1"/>
          <p:nvPr/>
        </p:nvSpPr>
        <p:spPr>
          <a:xfrm>
            <a:off x="666932" y="1449920"/>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FFFFFF"/>
                </a:solidFill>
              </a:rPr>
              <a:t>Temporalité d’accueil </a:t>
            </a:r>
          </a:p>
        </p:txBody>
      </p:sp>
      <p:sp>
        <p:nvSpPr>
          <p:cNvPr id="14" name="Rectangle 13">
            <a:extLst>
              <a:ext uri="{FF2B5EF4-FFF2-40B4-BE49-F238E27FC236}">
                <a16:creationId xmlns:a16="http://schemas.microsoft.com/office/drawing/2014/main" id="{F0963071-08CE-45F9-936C-249578D54A3B}"/>
              </a:ext>
            </a:extLst>
          </p:cNvPr>
          <p:cNvSpPr/>
          <p:nvPr/>
        </p:nvSpPr>
        <p:spPr>
          <a:xfrm>
            <a:off x="659962" y="2071007"/>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rgbClr val="FFFFFF"/>
                </a:solidFill>
              </a:rPr>
              <a:t>Spécialisation de PEC</a:t>
            </a:r>
          </a:p>
        </p:txBody>
      </p:sp>
      <p:sp>
        <p:nvSpPr>
          <p:cNvPr id="15" name="Rectangle 14">
            <a:extLst>
              <a:ext uri="{FF2B5EF4-FFF2-40B4-BE49-F238E27FC236}">
                <a16:creationId xmlns:a16="http://schemas.microsoft.com/office/drawing/2014/main" id="{95680A71-5290-4B08-9224-DCB2A45B727E}"/>
              </a:ext>
            </a:extLst>
          </p:cNvPr>
          <p:cNvSpPr/>
          <p:nvPr>
            <p:custDataLst>
              <p:tags r:id="rId1"/>
            </p:custDataLst>
          </p:nvPr>
        </p:nvSpPr>
        <p:spPr>
          <a:xfrm>
            <a:off x="666932" y="3473785"/>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Type maternité</a:t>
            </a:r>
          </a:p>
        </p:txBody>
      </p:sp>
      <p:sp>
        <p:nvSpPr>
          <p:cNvPr id="16" name="Rectangle 15">
            <a:extLst>
              <a:ext uri="{FF2B5EF4-FFF2-40B4-BE49-F238E27FC236}">
                <a16:creationId xmlns:a16="http://schemas.microsoft.com/office/drawing/2014/main" id="{602D4A3F-0E50-4BE1-9389-D87E75B2408D}"/>
              </a:ext>
            </a:extLst>
          </p:cNvPr>
          <p:cNvSpPr/>
          <p:nvPr>
            <p:custDataLst>
              <p:tags r:id="rId2"/>
            </p:custDataLst>
          </p:nvPr>
        </p:nvSpPr>
        <p:spPr>
          <a:xfrm>
            <a:off x="666932" y="2865496"/>
            <a:ext cx="1506439" cy="154026"/>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r>
              <a:rPr lang="fr-FR" sz="700" kern="0">
                <a:solidFill>
                  <a:srgbClr val="FFFFFF"/>
                </a:solidFill>
                <a:latin typeface="Arial"/>
                <a:ea typeface="Geneva"/>
                <a:cs typeface="Arial"/>
              </a:rPr>
              <a:t>Horaire</a:t>
            </a:r>
            <a:endParaRPr lang="fr-FR" sz="700" kern="0">
              <a:solidFill>
                <a:srgbClr val="FFFFFF"/>
              </a:solidFill>
            </a:endParaRPr>
          </a:p>
        </p:txBody>
      </p:sp>
      <p:sp>
        <p:nvSpPr>
          <p:cNvPr id="18" name="Rectangle 17">
            <a:extLst>
              <a:ext uri="{FF2B5EF4-FFF2-40B4-BE49-F238E27FC236}">
                <a16:creationId xmlns:a16="http://schemas.microsoft.com/office/drawing/2014/main" id="{4E518F5A-EBB8-4687-AEC8-00C271A4ACAA}"/>
              </a:ext>
            </a:extLst>
          </p:cNvPr>
          <p:cNvSpPr/>
          <p:nvPr>
            <p:custDataLst>
              <p:tags r:id="rId3"/>
            </p:custDataLst>
          </p:nvPr>
        </p:nvSpPr>
        <p:spPr>
          <a:xfrm>
            <a:off x="666932" y="3896656"/>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50" kern="0">
                <a:solidFill>
                  <a:srgbClr val="000000"/>
                </a:solidFill>
                <a:latin typeface="Arial"/>
                <a:ea typeface="Geneva"/>
                <a:cs typeface="Arial"/>
              </a:rPr>
              <a:t>Unité sensible</a:t>
            </a:r>
            <a:endParaRPr lang="en-US"/>
          </a:p>
        </p:txBody>
      </p:sp>
      <p:sp>
        <p:nvSpPr>
          <p:cNvPr id="68" name="Rectangle 67">
            <a:extLst>
              <a:ext uri="{FF2B5EF4-FFF2-40B4-BE49-F238E27FC236}">
                <a16:creationId xmlns:a16="http://schemas.microsoft.com/office/drawing/2014/main" id="{D6C7491A-7910-4705-962C-6E2FAA3EB9CD}"/>
              </a:ext>
            </a:extLst>
          </p:cNvPr>
          <p:cNvSpPr/>
          <p:nvPr>
            <p:custDataLst>
              <p:tags r:id="rId4"/>
            </p:custDataLst>
          </p:nvPr>
        </p:nvSpPr>
        <p:spPr>
          <a:xfrm>
            <a:off x="666931" y="3687570"/>
            <a:ext cx="1506439" cy="154026"/>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Mode gestion</a:t>
            </a:r>
          </a:p>
        </p:txBody>
      </p:sp>
      <p:sp>
        <p:nvSpPr>
          <p:cNvPr id="76" name="ZoneTexte 42">
            <a:extLst>
              <a:ext uri="{FF2B5EF4-FFF2-40B4-BE49-F238E27FC236}">
                <a16:creationId xmlns:a16="http://schemas.microsoft.com/office/drawing/2014/main" id="{9A6A47F2-19C7-440C-BA19-E13B4C2DC1EF}"/>
              </a:ext>
            </a:extLst>
          </p:cNvPr>
          <p:cNvSpPr txBox="1"/>
          <p:nvPr/>
        </p:nvSpPr>
        <p:spPr>
          <a:xfrm>
            <a:off x="2827649" y="391806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latin typeface="Arial"/>
                <a:ea typeface="Geneva"/>
                <a:cs typeface="Arial"/>
              </a:rPr>
              <a:t>Unité</a:t>
            </a:r>
            <a:r>
              <a:rPr lang="es-ES" sz="900" b="1">
                <a:latin typeface="Arial"/>
                <a:ea typeface="Geneva"/>
                <a:cs typeface="Arial"/>
              </a:rPr>
              <a:t> sensible</a:t>
            </a:r>
            <a:endParaRPr lang="en-US"/>
          </a:p>
        </p:txBody>
      </p:sp>
      <p:sp>
        <p:nvSpPr>
          <p:cNvPr id="78" name="ZoneTexte 43">
            <a:extLst>
              <a:ext uri="{FF2B5EF4-FFF2-40B4-BE49-F238E27FC236}">
                <a16:creationId xmlns:a16="http://schemas.microsoft.com/office/drawing/2014/main" id="{6F5ED509-8A20-4442-B10F-F378B7EE99B5}"/>
              </a:ext>
            </a:extLst>
          </p:cNvPr>
          <p:cNvSpPr txBox="1"/>
          <p:nvPr/>
        </p:nvSpPr>
        <p:spPr>
          <a:xfrm>
            <a:off x="3835761" y="3915782"/>
            <a:ext cx="4694946" cy="55527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L’indicateur permet de signaler que les informations de description de l'unité sont confidentielles car elles présentent un risque d'utilisation des informations à des fins criminelles (UE accueillant des détenus en particulier) </a:t>
            </a:r>
          </a:p>
        </p:txBody>
      </p:sp>
      <p:cxnSp>
        <p:nvCxnSpPr>
          <p:cNvPr id="80" name="Connecteur droit avec flèche 44">
            <a:extLst>
              <a:ext uri="{FF2B5EF4-FFF2-40B4-BE49-F238E27FC236}">
                <a16:creationId xmlns:a16="http://schemas.microsoft.com/office/drawing/2014/main" id="{E9587CFB-8F57-4BA2-8B2E-D56179F1BDAE}"/>
              </a:ext>
            </a:extLst>
          </p:cNvPr>
          <p:cNvCxnSpPr>
            <a:cxnSpLocks/>
          </p:cNvCxnSpPr>
          <p:nvPr/>
        </p:nvCxnSpPr>
        <p:spPr>
          <a:xfrm>
            <a:off x="2081838" y="3955318"/>
            <a:ext cx="738842" cy="13594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pic>
        <p:nvPicPr>
          <p:cNvPr id="81" name="Graphique 50" descr="Bulle de discussion avec un remplissage uni">
            <a:hlinkClick r:id="rId9"/>
            <a:extLst>
              <a:ext uri="{FF2B5EF4-FFF2-40B4-BE49-F238E27FC236}">
                <a16:creationId xmlns:a16="http://schemas.microsoft.com/office/drawing/2014/main" id="{CA4F93C0-0B13-4486-A282-AA8605AA568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14166" y="3140481"/>
            <a:ext cx="359240" cy="359240"/>
          </a:xfrm>
          <a:prstGeom prst="rect">
            <a:avLst/>
          </a:prstGeom>
        </p:spPr>
      </p:pic>
      <p:pic>
        <p:nvPicPr>
          <p:cNvPr id="52" name="Graphique 33" descr="Bulle de discussion avec un remplissage uni">
            <a:extLst>
              <a:ext uri="{FF2B5EF4-FFF2-40B4-BE49-F238E27FC236}">
                <a16:creationId xmlns:a16="http://schemas.microsoft.com/office/drawing/2014/main" id="{9D4411E4-9999-4F80-ACF3-37DAD082390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350098" y="4773853"/>
            <a:ext cx="359240" cy="359240"/>
          </a:xfrm>
          <a:prstGeom prst="rect">
            <a:avLst/>
          </a:prstGeom>
        </p:spPr>
      </p:pic>
      <p:sp>
        <p:nvSpPr>
          <p:cNvPr id="53" name="ZoneTexte 37">
            <a:extLst>
              <a:ext uri="{FF2B5EF4-FFF2-40B4-BE49-F238E27FC236}">
                <a16:creationId xmlns:a16="http://schemas.microsoft.com/office/drawing/2014/main" id="{98F3A670-9584-42FF-8731-CD3B640E01AC}"/>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4" name="Graphique 20" descr="Flèche : pivoter à droite avec un remplissage uni">
            <a:hlinkClick r:id="rId10" action="ppaction://hlinksldjump"/>
            <a:extLst>
              <a:ext uri="{FF2B5EF4-FFF2-40B4-BE49-F238E27FC236}">
                <a16:creationId xmlns:a16="http://schemas.microsoft.com/office/drawing/2014/main" id="{B272FC9A-A0DF-4E86-822D-3B2CE29EDB9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5400000">
            <a:off x="150185" y="4604439"/>
            <a:ext cx="489313" cy="489313"/>
          </a:xfrm>
          <a:prstGeom prst="rect">
            <a:avLst/>
          </a:prstGeom>
        </p:spPr>
      </p:pic>
      <p:sp>
        <p:nvSpPr>
          <p:cNvPr id="47" name="ZoneTexte 21">
            <a:hlinkClick r:id="rId10" action="ppaction://hlinksldjump"/>
            <a:extLst>
              <a:ext uri="{FF2B5EF4-FFF2-40B4-BE49-F238E27FC236}">
                <a16:creationId xmlns:a16="http://schemas.microsoft.com/office/drawing/2014/main" id="{EBA5BE11-E42F-40BD-8140-5D2491C7D23E}"/>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9938980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6"/>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childTnLst>
                                </p:cTn>
                              </p:par>
                            </p:childTnLst>
                          </p:cTn>
                        </p:par>
                      </p:childTnLst>
                    </p:cTn>
                  </p:par>
                </p:childTnLst>
              </p:cTn>
              <p:nextCondLst>
                <p:cond evt="onClick" delay="0">
                  <p:tgtEl>
                    <p:spTgt spid="6"/>
                  </p:tgtEl>
                </p:cond>
              </p:nextCondLst>
            </p:seq>
            <p:seq concurrent="1" nextAc="seek">
              <p:cTn id="26" restart="whenNotActive" fill="hold" evtFilter="cancelBubble" nodeType="interactiveSeq">
                <p:stCondLst>
                  <p:cond evt="onClick" delay="0">
                    <p:tgtEl>
                      <p:spTgt spid="15"/>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500"/>
                                        <p:tgtEl>
                                          <p:spTgt spid="4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500"/>
                                        <p:tgtEl>
                                          <p:spTgt spid="4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par>
                                <p:cTn id="38" presetID="10" presetClass="entr" presetSubtype="0" fill="hold" nodeType="with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fade">
                                      <p:cBhvr>
                                        <p:cTn id="40" dur="500"/>
                                        <p:tgtEl>
                                          <p:spTgt spid="51"/>
                                        </p:tgtEl>
                                      </p:cBhvr>
                                    </p:animEffect>
                                  </p:childTnLst>
                                </p:cTn>
                              </p:par>
                            </p:childTnLst>
                          </p:cTn>
                        </p:par>
                      </p:childTnLst>
                    </p:cTn>
                  </p:par>
                </p:childTnLst>
              </p:cTn>
              <p:nextCondLst>
                <p:cond evt="onClick" delay="0">
                  <p:tgtEl>
                    <p:spTgt spid="15"/>
                  </p:tgtEl>
                </p:cond>
              </p:nextCondLst>
            </p:seq>
            <p:seq concurrent="1" nextAc="seek">
              <p:cTn id="41" restart="whenNotActive" fill="hold" evtFilter="cancelBubble" nodeType="interactiveSeq">
                <p:stCondLst>
                  <p:cond evt="onClick" delay="0">
                    <p:tgtEl>
                      <p:spTgt spid="68"/>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5"/>
                                        </p:tgtEl>
                                        <p:attrNameLst>
                                          <p:attrName>style.visibility</p:attrName>
                                        </p:attrNameLst>
                                      </p:cBhvr>
                                      <p:to>
                                        <p:strVal val="visible"/>
                                      </p:to>
                                    </p:set>
                                    <p:animEffect transition="in" filter="fade">
                                      <p:cBhvr>
                                        <p:cTn id="46" dur="500"/>
                                        <p:tgtEl>
                                          <p:spTgt spid="4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500"/>
                                        <p:tgtEl>
                                          <p:spTgt spid="43"/>
                                        </p:tgtEl>
                                      </p:cBhvr>
                                    </p:animEffect>
                                  </p:childTnLst>
                                </p:cTn>
                              </p:par>
                              <p:par>
                                <p:cTn id="50" presetID="10" presetClass="entr" presetSubtype="0" fill="hold" nodeType="withEffect">
                                  <p:stCondLst>
                                    <p:cond delay="0"/>
                                  </p:stCondLst>
                                  <p:childTnLst>
                                    <p:set>
                                      <p:cBhvr>
                                        <p:cTn id="51" dur="1" fill="hold">
                                          <p:stCondLst>
                                            <p:cond delay="0"/>
                                          </p:stCondLst>
                                        </p:cTn>
                                        <p:tgtEl>
                                          <p:spTgt spid="81"/>
                                        </p:tgtEl>
                                        <p:attrNameLst>
                                          <p:attrName>style.visibility</p:attrName>
                                        </p:attrNameLst>
                                      </p:cBhvr>
                                      <p:to>
                                        <p:strVal val="visible"/>
                                      </p:to>
                                    </p:set>
                                    <p:animEffect transition="in" filter="fade">
                                      <p:cBhvr>
                                        <p:cTn id="52" dur="500"/>
                                        <p:tgtEl>
                                          <p:spTgt spid="8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childTnLst>
                          </p:cTn>
                        </p:par>
                      </p:childTnLst>
                    </p:cTn>
                  </p:par>
                </p:childTnLst>
              </p:cTn>
              <p:nextCondLst>
                <p:cond evt="onClick" delay="0">
                  <p:tgtEl>
                    <p:spTgt spid="68"/>
                  </p:tgtEl>
                </p:cond>
              </p:nextCondLst>
            </p:seq>
            <p:seq concurrent="1" nextAc="seek">
              <p:cTn id="56" restart="whenNotActive" fill="hold" evtFilter="cancelBubble" nodeType="interactiveSeq">
                <p:stCondLst>
                  <p:cond evt="onClick" delay="0">
                    <p:tgtEl>
                      <p:spTgt spid="18"/>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fade">
                                      <p:cBhvr>
                                        <p:cTn id="61" dur="500"/>
                                        <p:tgtEl>
                                          <p:spTgt spid="80"/>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500"/>
                                        <p:tgtEl>
                                          <p:spTgt spid="7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78"/>
                                        </p:tgtEl>
                                        <p:attrNameLst>
                                          <p:attrName>style.visibility</p:attrName>
                                        </p:attrNameLst>
                                      </p:cBhvr>
                                      <p:to>
                                        <p:strVal val="visible"/>
                                      </p:to>
                                    </p:set>
                                    <p:animEffect transition="in" filter="fade">
                                      <p:cBhvr>
                                        <p:cTn id="67" dur="500"/>
                                        <p:tgtEl>
                                          <p:spTgt spid="78"/>
                                        </p:tgtEl>
                                      </p:cBhvr>
                                    </p:animEffect>
                                  </p:childTnLst>
                                </p:cTn>
                              </p:par>
                            </p:childTnLst>
                          </p:cTn>
                        </p:par>
                      </p:childTnLst>
                    </p:cTn>
                  </p:par>
                </p:childTnLst>
              </p:cTn>
              <p:nextCondLst>
                <p:cond evt="onClick" delay="0">
                  <p:tgtEl>
                    <p:spTgt spid="18"/>
                  </p:tgtEl>
                </p:cond>
              </p:nextCondLst>
            </p:seq>
          </p:childTnLst>
        </p:cTn>
      </p:par>
    </p:tnLst>
    <p:bldLst>
      <p:bldP spid="34" grpId="0" animBg="1"/>
      <p:bldP spid="35" grpId="0" animBg="1"/>
      <p:bldP spid="37" grpId="0" animBg="1"/>
      <p:bldP spid="38" grpId="0" animBg="1"/>
      <p:bldP spid="40" grpId="0" animBg="1"/>
      <p:bldP spid="41" grpId="0" animBg="1"/>
      <p:bldP spid="43" grpId="0" animBg="1"/>
      <p:bldP spid="44" grpId="0" animBg="1"/>
      <p:bldP spid="76" grpId="0" animBg="1"/>
      <p:bldP spid="7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fontScale="90000"/>
          </a:bodyPr>
          <a:lstStyle/>
          <a:p>
            <a:r>
              <a:rPr lang="es-ES" err="1"/>
              <a:t>Définition</a:t>
            </a:r>
            <a:r>
              <a:rPr lang="es-ES"/>
              <a:t> de </a:t>
            </a:r>
            <a:r>
              <a:rPr lang="es-ES" err="1"/>
              <a:t>l’Activité</a:t>
            </a:r>
            <a:r>
              <a:rPr lang="es-ES"/>
              <a:t> </a:t>
            </a:r>
            <a:r>
              <a:rPr lang="es-ES" err="1"/>
              <a:t>Opérationnelle</a:t>
            </a:r>
            <a:r>
              <a:rPr lang="es-ES"/>
              <a:t>, la </a:t>
            </a:r>
            <a:r>
              <a:rPr lang="es-ES" err="1"/>
              <a:t>Patientèle</a:t>
            </a:r>
            <a:r>
              <a:rPr lang="es-ES"/>
              <a:t> et </a:t>
            </a:r>
            <a:r>
              <a:rPr lang="es-ES" err="1"/>
              <a:t>l’Equipement</a:t>
            </a:r>
            <a:endParaRPr lang="fr-FR" err="1"/>
          </a:p>
        </p:txBody>
      </p:sp>
      <p:sp>
        <p:nvSpPr>
          <p:cNvPr id="18" name="ZoneTexte 17">
            <a:extLst>
              <a:ext uri="{FF2B5EF4-FFF2-40B4-BE49-F238E27FC236}">
                <a16:creationId xmlns:a16="http://schemas.microsoft.com/office/drawing/2014/main" id="{0539A689-31DF-43E5-BFF1-BD88C14A06B0}"/>
              </a:ext>
            </a:extLst>
          </p:cNvPr>
          <p:cNvSpPr txBox="1"/>
          <p:nvPr/>
        </p:nvSpPr>
        <p:spPr>
          <a:xfrm>
            <a:off x="2582694" y="925130"/>
            <a:ext cx="5877738" cy="1048131"/>
          </a:xfrm>
          <a:prstGeom prst="rect">
            <a:avLst/>
          </a:prstGeom>
          <a:noFill/>
        </p:spPr>
        <p:txBody>
          <a:bodyPr wrap="square" lIns="72000" tIns="108000" rIns="72000" bIns="108000" rtlCol="0" anchor="ctr" anchorCtr="0">
            <a:noAutofit/>
          </a:bodyPr>
          <a:lstStyle/>
          <a:p>
            <a:pPr algn="just"/>
            <a:r>
              <a:rPr lang="fr-FR" sz="1200" b="1">
                <a:solidFill>
                  <a:srgbClr val="575757"/>
                </a:solidFill>
              </a:rPr>
              <a:t>Activité Opérationnelle </a:t>
            </a:r>
          </a:p>
          <a:p>
            <a:pPr algn="just"/>
            <a:r>
              <a:rPr lang="fr-FR" sz="1200">
                <a:solidFill>
                  <a:srgbClr val="575757"/>
                </a:solidFill>
              </a:rPr>
              <a:t>Une activité opérationnelle est un ensemble cohérent d’actions et de pratiques mises en œuvre pour participer au rétablissement ou à l’entretien de la Santé d’une personne. L’activité peut être d’ordre médical ou sanitaire, à visée sociale, ou encore de l’ordre de l’accompagnement dans le quotidien. Les activités opérationnelles peuvent être regroupées au sein de familles d’activités. </a:t>
            </a:r>
          </a:p>
        </p:txBody>
      </p:sp>
      <p:grpSp>
        <p:nvGrpSpPr>
          <p:cNvPr id="6" name="Groupe 5">
            <a:extLst>
              <a:ext uri="{FF2B5EF4-FFF2-40B4-BE49-F238E27FC236}">
                <a16:creationId xmlns:a16="http://schemas.microsoft.com/office/drawing/2014/main" id="{2354562F-F5C5-447E-962C-F2AEEE667CB3}"/>
              </a:ext>
            </a:extLst>
          </p:cNvPr>
          <p:cNvGrpSpPr/>
          <p:nvPr/>
        </p:nvGrpSpPr>
        <p:grpSpPr>
          <a:xfrm>
            <a:off x="405254" y="1029310"/>
            <a:ext cx="1862489" cy="3126616"/>
            <a:chOff x="5633454" y="2458936"/>
            <a:chExt cx="1071438" cy="1659425"/>
          </a:xfrm>
        </p:grpSpPr>
        <p:grpSp>
          <p:nvGrpSpPr>
            <p:cNvPr id="54" name="Groupe 53">
              <a:extLst>
                <a:ext uri="{FF2B5EF4-FFF2-40B4-BE49-F238E27FC236}">
                  <a16:creationId xmlns:a16="http://schemas.microsoft.com/office/drawing/2014/main" id="{D7855870-7D6D-49C9-93AA-600F257A95F3}"/>
                </a:ext>
              </a:extLst>
            </p:cNvPr>
            <p:cNvGrpSpPr/>
            <p:nvPr/>
          </p:nvGrpSpPr>
          <p:grpSpPr>
            <a:xfrm>
              <a:off x="5633454" y="3028223"/>
              <a:ext cx="1068648" cy="543377"/>
              <a:chOff x="7253653" y="418261"/>
              <a:chExt cx="882915" cy="850150"/>
            </a:xfrm>
          </p:grpSpPr>
          <p:sp>
            <p:nvSpPr>
              <p:cNvPr id="55" name="ZoneTexte 54">
                <a:extLst>
                  <a:ext uri="{FF2B5EF4-FFF2-40B4-BE49-F238E27FC236}">
                    <a16:creationId xmlns:a16="http://schemas.microsoft.com/office/drawing/2014/main" id="{0BE30914-87DC-4158-9EB0-BC337987F99F}"/>
                  </a:ext>
                </a:extLst>
              </p:cNvPr>
              <p:cNvSpPr txBox="1"/>
              <p:nvPr/>
            </p:nvSpPr>
            <p:spPr>
              <a:xfrm>
                <a:off x="7253653" y="624220"/>
                <a:ext cx="882915" cy="64419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56" name="ZoneTexte 55">
                <a:extLst>
                  <a:ext uri="{FF2B5EF4-FFF2-40B4-BE49-F238E27FC236}">
                    <a16:creationId xmlns:a16="http://schemas.microsoft.com/office/drawing/2014/main" id="{53F4C80D-16BE-4BBF-95FA-F39968D1265D}"/>
                  </a:ext>
                </a:extLst>
              </p:cNvPr>
              <p:cNvSpPr txBox="1"/>
              <p:nvPr/>
            </p:nvSpPr>
            <p:spPr>
              <a:xfrm>
                <a:off x="7253653" y="418261"/>
                <a:ext cx="882915"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Patientèle</a:t>
                </a:r>
              </a:p>
            </p:txBody>
          </p:sp>
          <p:sp>
            <p:nvSpPr>
              <p:cNvPr id="57" name="Rectangle 56">
                <a:extLst>
                  <a:ext uri="{FF2B5EF4-FFF2-40B4-BE49-F238E27FC236}">
                    <a16:creationId xmlns:a16="http://schemas.microsoft.com/office/drawing/2014/main" id="{C817544D-3E1B-43ED-ADD3-2AEF28157061}"/>
                  </a:ext>
                </a:extLst>
              </p:cNvPr>
              <p:cNvSpPr/>
              <p:nvPr/>
            </p:nvSpPr>
            <p:spPr>
              <a:xfrm>
                <a:off x="7335223" y="679162"/>
                <a:ext cx="720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solidFill>
                      <a:srgbClr val="000000"/>
                    </a:solidFill>
                  </a:rPr>
                  <a:t>Public PEC</a:t>
                </a:r>
              </a:p>
            </p:txBody>
          </p:sp>
          <p:sp>
            <p:nvSpPr>
              <p:cNvPr id="58" name="ZoneTexte 57">
                <a:extLst>
                  <a:ext uri="{FF2B5EF4-FFF2-40B4-BE49-F238E27FC236}">
                    <a16:creationId xmlns:a16="http://schemas.microsoft.com/office/drawing/2014/main" id="{817AB0AE-C219-41D2-84B6-D0D4005471A9}"/>
                  </a:ext>
                </a:extLst>
              </p:cNvPr>
              <p:cNvSpPr txBox="1"/>
              <p:nvPr/>
            </p:nvSpPr>
            <p:spPr>
              <a:xfrm>
                <a:off x="7335110" y="872314"/>
                <a:ext cx="72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Age min </a:t>
                </a:r>
              </a:p>
            </p:txBody>
          </p:sp>
          <p:sp>
            <p:nvSpPr>
              <p:cNvPr id="59" name="ZoneTexte 58">
                <a:extLst>
                  <a:ext uri="{FF2B5EF4-FFF2-40B4-BE49-F238E27FC236}">
                    <a16:creationId xmlns:a16="http://schemas.microsoft.com/office/drawing/2014/main" id="{398D6D36-AE33-41C0-A896-7C9BB9462BA5}"/>
                  </a:ext>
                </a:extLst>
              </p:cNvPr>
              <p:cNvSpPr txBox="1"/>
              <p:nvPr/>
            </p:nvSpPr>
            <p:spPr>
              <a:xfrm>
                <a:off x="7335110" y="1065466"/>
                <a:ext cx="72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Age max</a:t>
                </a:r>
              </a:p>
            </p:txBody>
          </p:sp>
        </p:grpSp>
        <p:grpSp>
          <p:nvGrpSpPr>
            <p:cNvPr id="60" name="Groupe 59">
              <a:extLst>
                <a:ext uri="{FF2B5EF4-FFF2-40B4-BE49-F238E27FC236}">
                  <a16:creationId xmlns:a16="http://schemas.microsoft.com/office/drawing/2014/main" id="{E6CB19B6-E424-4E4B-B50A-12D53830EE36}"/>
                </a:ext>
              </a:extLst>
            </p:cNvPr>
            <p:cNvGrpSpPr/>
            <p:nvPr/>
          </p:nvGrpSpPr>
          <p:grpSpPr>
            <a:xfrm>
              <a:off x="5633926" y="2458936"/>
              <a:ext cx="1068648" cy="405496"/>
              <a:chOff x="7452951" y="2480759"/>
              <a:chExt cx="1435296" cy="634427"/>
            </a:xfrm>
          </p:grpSpPr>
          <p:grpSp>
            <p:nvGrpSpPr>
              <p:cNvPr id="61" name="Groupe 60">
                <a:extLst>
                  <a:ext uri="{FF2B5EF4-FFF2-40B4-BE49-F238E27FC236}">
                    <a16:creationId xmlns:a16="http://schemas.microsoft.com/office/drawing/2014/main" id="{FDE6406D-F4D2-498E-BFED-62C5CD854E94}"/>
                  </a:ext>
                </a:extLst>
              </p:cNvPr>
              <p:cNvGrpSpPr/>
              <p:nvPr/>
            </p:nvGrpSpPr>
            <p:grpSpPr>
              <a:xfrm>
                <a:off x="7452951" y="2480759"/>
                <a:ext cx="1435296" cy="634427"/>
                <a:chOff x="7253652" y="1638662"/>
                <a:chExt cx="1435296" cy="628560"/>
              </a:xfrm>
            </p:grpSpPr>
            <p:sp>
              <p:nvSpPr>
                <p:cNvPr id="64" name="ZoneTexte 63">
                  <a:extLst>
                    <a:ext uri="{FF2B5EF4-FFF2-40B4-BE49-F238E27FC236}">
                      <a16:creationId xmlns:a16="http://schemas.microsoft.com/office/drawing/2014/main" id="{12B7F9F3-E41C-432F-A6A4-53203875A8E0}"/>
                    </a:ext>
                  </a:extLst>
                </p:cNvPr>
                <p:cNvSpPr txBox="1"/>
                <p:nvPr/>
              </p:nvSpPr>
              <p:spPr>
                <a:xfrm>
                  <a:off x="7253652" y="1844622"/>
                  <a:ext cx="1435296" cy="42260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65" name="ZoneTexte 64">
                  <a:extLst>
                    <a:ext uri="{FF2B5EF4-FFF2-40B4-BE49-F238E27FC236}">
                      <a16:creationId xmlns:a16="http://schemas.microsoft.com/office/drawing/2014/main" id="{FD1A558F-6386-41EF-B4BD-5562A8BE37B2}"/>
                    </a:ext>
                  </a:extLst>
                </p:cNvPr>
                <p:cNvSpPr txBox="1"/>
                <p:nvPr/>
              </p:nvSpPr>
              <p:spPr>
                <a:xfrm>
                  <a:off x="7253652" y="1638662"/>
                  <a:ext cx="1435296"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Activité Opérationnelle</a:t>
                  </a:r>
                </a:p>
              </p:txBody>
            </p:sp>
          </p:grpSp>
          <p:sp>
            <p:nvSpPr>
              <p:cNvPr id="62" name="ZoneTexte 61">
                <a:extLst>
                  <a:ext uri="{FF2B5EF4-FFF2-40B4-BE49-F238E27FC236}">
                    <a16:creationId xmlns:a16="http://schemas.microsoft.com/office/drawing/2014/main" id="{C75CF0B0-59C3-4EAE-AD87-2326161992D8}"/>
                  </a:ext>
                </a:extLst>
              </p:cNvPr>
              <p:cNvSpPr txBox="1"/>
              <p:nvPr/>
            </p:nvSpPr>
            <p:spPr>
              <a:xfrm>
                <a:off x="7534408" y="2921080"/>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Famille d’activité</a:t>
                </a:r>
              </a:p>
            </p:txBody>
          </p:sp>
          <p:sp>
            <p:nvSpPr>
              <p:cNvPr id="63" name="ZoneTexte 62">
                <a:extLst>
                  <a:ext uri="{FF2B5EF4-FFF2-40B4-BE49-F238E27FC236}">
                    <a16:creationId xmlns:a16="http://schemas.microsoft.com/office/drawing/2014/main" id="{D5591C67-5A4C-4F2E-80DB-6D04A4ED968E}"/>
                  </a:ext>
                </a:extLst>
              </p:cNvPr>
              <p:cNvSpPr txBox="1"/>
              <p:nvPr/>
            </p:nvSpPr>
            <p:spPr>
              <a:xfrm>
                <a:off x="7534408" y="2737152"/>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Activité opérationnelle </a:t>
                </a:r>
              </a:p>
            </p:txBody>
          </p:sp>
        </p:grpSp>
        <p:grpSp>
          <p:nvGrpSpPr>
            <p:cNvPr id="66" name="Groupe 65">
              <a:extLst>
                <a:ext uri="{FF2B5EF4-FFF2-40B4-BE49-F238E27FC236}">
                  <a16:creationId xmlns:a16="http://schemas.microsoft.com/office/drawing/2014/main" id="{631BB9DC-565E-4C90-BCE8-1E0FC31FC4D6}"/>
                </a:ext>
              </a:extLst>
            </p:cNvPr>
            <p:cNvGrpSpPr/>
            <p:nvPr/>
          </p:nvGrpSpPr>
          <p:grpSpPr>
            <a:xfrm>
              <a:off x="5637412" y="3731550"/>
              <a:ext cx="1067480" cy="386811"/>
              <a:chOff x="10405399" y="1569962"/>
              <a:chExt cx="1116000" cy="605192"/>
            </a:xfrm>
          </p:grpSpPr>
          <p:grpSp>
            <p:nvGrpSpPr>
              <p:cNvPr id="67" name="Groupe 66">
                <a:extLst>
                  <a:ext uri="{FF2B5EF4-FFF2-40B4-BE49-F238E27FC236}">
                    <a16:creationId xmlns:a16="http://schemas.microsoft.com/office/drawing/2014/main" id="{0AF7E212-A7F1-4B33-A427-FCC755D40F9D}"/>
                  </a:ext>
                </a:extLst>
              </p:cNvPr>
              <p:cNvGrpSpPr/>
              <p:nvPr/>
            </p:nvGrpSpPr>
            <p:grpSpPr>
              <a:xfrm>
                <a:off x="10405399" y="1569962"/>
                <a:ext cx="1116000" cy="605192"/>
                <a:chOff x="10405399" y="1569962"/>
                <a:chExt cx="1116000" cy="605192"/>
              </a:xfrm>
            </p:grpSpPr>
            <p:sp>
              <p:nvSpPr>
                <p:cNvPr id="70" name="ZoneTexte 69">
                  <a:extLst>
                    <a:ext uri="{FF2B5EF4-FFF2-40B4-BE49-F238E27FC236}">
                      <a16:creationId xmlns:a16="http://schemas.microsoft.com/office/drawing/2014/main" id="{EC890D57-4927-4CA4-816A-156360B102FC}"/>
                    </a:ext>
                  </a:extLst>
                </p:cNvPr>
                <p:cNvSpPr txBox="1"/>
                <p:nvPr/>
              </p:nvSpPr>
              <p:spPr>
                <a:xfrm>
                  <a:off x="10405399" y="1775922"/>
                  <a:ext cx="1116000" cy="399232"/>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71" name="ZoneTexte 70">
                  <a:extLst>
                    <a:ext uri="{FF2B5EF4-FFF2-40B4-BE49-F238E27FC236}">
                      <a16:creationId xmlns:a16="http://schemas.microsoft.com/office/drawing/2014/main" id="{C96B0EAE-CBDC-47FA-8BBA-B3FF7AC5D672}"/>
                    </a:ext>
                  </a:extLst>
                </p:cNvPr>
                <p:cNvSpPr txBox="1"/>
                <p:nvPr/>
              </p:nvSpPr>
              <p:spPr>
                <a:xfrm>
                  <a:off x="10405399" y="1569962"/>
                  <a:ext cx="1116000"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Equipement</a:t>
                  </a:r>
                </a:p>
              </p:txBody>
            </p:sp>
          </p:grpSp>
          <p:sp>
            <p:nvSpPr>
              <p:cNvPr id="68" name="Rectangle 67">
                <a:extLst>
                  <a:ext uri="{FF2B5EF4-FFF2-40B4-BE49-F238E27FC236}">
                    <a16:creationId xmlns:a16="http://schemas.microsoft.com/office/drawing/2014/main" id="{37F4FE8F-D60B-46D1-83F8-779B15F7343E}"/>
                  </a:ext>
                </a:extLst>
              </p:cNvPr>
              <p:cNvSpPr/>
              <p:nvPr/>
            </p:nvSpPr>
            <p:spPr>
              <a:xfrm>
                <a:off x="10477399" y="1986061"/>
                <a:ext cx="972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Nb équipements en service</a:t>
                </a:r>
              </a:p>
            </p:txBody>
          </p:sp>
          <p:sp>
            <p:nvSpPr>
              <p:cNvPr id="69" name="Rectangle 68">
                <a:extLst>
                  <a:ext uri="{FF2B5EF4-FFF2-40B4-BE49-F238E27FC236}">
                    <a16:creationId xmlns:a16="http://schemas.microsoft.com/office/drawing/2014/main" id="{D0C17116-0A4B-4A17-9D7C-8A0015019F33}"/>
                  </a:ext>
                </a:extLst>
              </p:cNvPr>
              <p:cNvSpPr/>
              <p:nvPr/>
            </p:nvSpPr>
            <p:spPr>
              <a:xfrm>
                <a:off x="10477399" y="1812591"/>
                <a:ext cx="972000" cy="13680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Type équipement</a:t>
                </a:r>
              </a:p>
            </p:txBody>
          </p:sp>
        </p:grpSp>
      </p:grpSp>
      <p:sp>
        <p:nvSpPr>
          <p:cNvPr id="25" name="ZoneTexte 24">
            <a:extLst>
              <a:ext uri="{FF2B5EF4-FFF2-40B4-BE49-F238E27FC236}">
                <a16:creationId xmlns:a16="http://schemas.microsoft.com/office/drawing/2014/main" id="{960E4E0B-12FD-406F-A0F7-D6660E4E9391}"/>
              </a:ext>
            </a:extLst>
          </p:cNvPr>
          <p:cNvSpPr txBox="1"/>
          <p:nvPr/>
        </p:nvSpPr>
        <p:spPr>
          <a:xfrm>
            <a:off x="2582694" y="2306358"/>
            <a:ext cx="5831844" cy="617263"/>
          </a:xfrm>
          <a:prstGeom prst="rect">
            <a:avLst/>
          </a:prstGeom>
          <a:noFill/>
        </p:spPr>
        <p:txBody>
          <a:bodyPr wrap="square" lIns="72000" tIns="108000" rIns="72000" bIns="108000" rtlCol="0" anchor="ctr" anchorCtr="0">
            <a:noAutofit/>
          </a:bodyPr>
          <a:lstStyle/>
          <a:p>
            <a:pPr algn="just"/>
            <a:r>
              <a:rPr lang="fr-FR" sz="1200" b="1">
                <a:solidFill>
                  <a:srgbClr val="575757"/>
                </a:solidFill>
              </a:rPr>
              <a:t>Patientèle</a:t>
            </a:r>
            <a:r>
              <a:rPr lang="fr-FR" sz="1200">
                <a:solidFill>
                  <a:srgbClr val="575757"/>
                </a:solidFill>
              </a:rPr>
              <a:t> </a:t>
            </a:r>
          </a:p>
          <a:p>
            <a:pPr algn="just"/>
            <a:r>
              <a:rPr lang="fr-FR" sz="1200">
                <a:solidFill>
                  <a:srgbClr val="575757"/>
                </a:solidFill>
              </a:rPr>
              <a:t>Une patientèle est un ensemble de patients qui répondent aux critères de prise en charge de l’OI. </a:t>
            </a:r>
          </a:p>
        </p:txBody>
      </p:sp>
      <p:sp>
        <p:nvSpPr>
          <p:cNvPr id="26" name="ZoneTexte 25">
            <a:extLst>
              <a:ext uri="{FF2B5EF4-FFF2-40B4-BE49-F238E27FC236}">
                <a16:creationId xmlns:a16="http://schemas.microsoft.com/office/drawing/2014/main" id="{89391BC9-FFE9-4B47-9EFA-F5359CFCDD90}"/>
              </a:ext>
            </a:extLst>
          </p:cNvPr>
          <p:cNvSpPr txBox="1"/>
          <p:nvPr/>
        </p:nvSpPr>
        <p:spPr>
          <a:xfrm>
            <a:off x="2582694" y="3427114"/>
            <a:ext cx="5831844" cy="1177628"/>
          </a:xfrm>
          <a:prstGeom prst="rect">
            <a:avLst/>
          </a:prstGeom>
          <a:noFill/>
        </p:spPr>
        <p:txBody>
          <a:bodyPr wrap="square" lIns="72000" tIns="108000" rIns="72000" bIns="108000" rtlCol="0" anchor="ctr" anchorCtr="0">
            <a:noAutofit/>
          </a:bodyPr>
          <a:lstStyle/>
          <a:p>
            <a:pPr algn="just"/>
            <a:r>
              <a:rPr lang="fr-FR" sz="1200" b="1">
                <a:solidFill>
                  <a:srgbClr val="575757"/>
                </a:solidFill>
              </a:rPr>
              <a:t>Équipement</a:t>
            </a:r>
          </a:p>
          <a:p>
            <a:pPr algn="just"/>
            <a:r>
              <a:rPr lang="fr-FR" sz="1200">
                <a:solidFill>
                  <a:srgbClr val="575757"/>
                </a:solidFill>
                <a:latin typeface="Arial"/>
                <a:ea typeface="Geneva"/>
                <a:cs typeface="Arial"/>
              </a:rPr>
              <a:t>Un équipement est une ressource matérielle nécessaire à la réalisation d'une activité ou d'un acte spécifique. Seuls les équipements pouvant être discriminantes pour l’orientation sont indiquées.</a:t>
            </a:r>
          </a:p>
          <a:p>
            <a:pPr algn="just"/>
            <a:r>
              <a:rPr lang="fr-FR" sz="1200">
                <a:solidFill>
                  <a:srgbClr val="575757"/>
                </a:solidFill>
              </a:rPr>
              <a:t>Ces équipements sont des ressources propres de l’unité ou des ressources mises à disposition dans le cadre d’une convention à la condition qu’elles interviennent sur site. </a:t>
            </a:r>
          </a:p>
        </p:txBody>
      </p:sp>
      <p:sp>
        <p:nvSpPr>
          <p:cNvPr id="27" name="Rectangle : coins arrondis 26">
            <a:extLst>
              <a:ext uri="{FF2B5EF4-FFF2-40B4-BE49-F238E27FC236}">
                <a16:creationId xmlns:a16="http://schemas.microsoft.com/office/drawing/2014/main" id="{95E3AC54-942A-4CD7-9FDC-AE656FFFF170}"/>
              </a:ext>
            </a:extLst>
          </p:cNvPr>
          <p:cNvSpPr/>
          <p:nvPr/>
        </p:nvSpPr>
        <p:spPr>
          <a:xfrm>
            <a:off x="7452320" y="69812"/>
            <a:ext cx="1565718" cy="540006"/>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chemeClr val="tx1"/>
                </a:solidFill>
              </a:rPr>
              <a:t>Activité</a:t>
            </a:r>
            <a:r>
              <a:rPr lang="es-ES" sz="1000">
                <a:solidFill>
                  <a:schemeClr val="tx1"/>
                </a:solidFill>
              </a:rPr>
              <a:t> </a:t>
            </a:r>
            <a:r>
              <a:rPr lang="es-ES" sz="1000" err="1">
                <a:solidFill>
                  <a:schemeClr val="tx1"/>
                </a:solidFill>
              </a:rPr>
              <a:t>Opérationnelle</a:t>
            </a:r>
            <a:r>
              <a:rPr lang="es-ES" sz="1000">
                <a:solidFill>
                  <a:schemeClr val="tx1"/>
                </a:solidFill>
              </a:rPr>
              <a:t>, </a:t>
            </a:r>
            <a:r>
              <a:rPr lang="es-ES" sz="1000" err="1">
                <a:solidFill>
                  <a:schemeClr val="tx1"/>
                </a:solidFill>
              </a:rPr>
              <a:t>Patientèle</a:t>
            </a:r>
            <a:r>
              <a:rPr lang="es-ES" sz="1000">
                <a:solidFill>
                  <a:schemeClr val="tx1"/>
                </a:solidFill>
              </a:rPr>
              <a:t>, </a:t>
            </a:r>
            <a:r>
              <a:rPr lang="es-ES" sz="1000" err="1">
                <a:solidFill>
                  <a:schemeClr val="tx1"/>
                </a:solidFill>
              </a:rPr>
              <a:t>Equipement</a:t>
            </a:r>
            <a:endParaRPr lang="fr-FR" sz="800" err="1">
              <a:solidFill>
                <a:schemeClr val="tx1"/>
              </a:solidFill>
            </a:endParaRPr>
          </a:p>
        </p:txBody>
      </p:sp>
      <p:grpSp>
        <p:nvGrpSpPr>
          <p:cNvPr id="31" name="Group 7">
            <a:extLst>
              <a:ext uri="{FF2B5EF4-FFF2-40B4-BE49-F238E27FC236}">
                <a16:creationId xmlns:a16="http://schemas.microsoft.com/office/drawing/2014/main" id="{81B60EB1-2DE3-4246-83C7-3F27E6F54A8E}"/>
              </a:ext>
            </a:extLst>
          </p:cNvPr>
          <p:cNvGrpSpPr/>
          <p:nvPr/>
        </p:nvGrpSpPr>
        <p:grpSpPr>
          <a:xfrm>
            <a:off x="3097341" y="4804349"/>
            <a:ext cx="4017634" cy="200497"/>
            <a:chOff x="3247020" y="4790742"/>
            <a:chExt cx="4017634" cy="200497"/>
          </a:xfrm>
        </p:grpSpPr>
        <p:sp>
          <p:nvSpPr>
            <p:cNvPr id="34" name="ZoneTexte 321">
              <a:extLst>
                <a:ext uri="{FF2B5EF4-FFF2-40B4-BE49-F238E27FC236}">
                  <a16:creationId xmlns:a16="http://schemas.microsoft.com/office/drawing/2014/main" id="{AD3D1881-0F51-4EA1-944E-861498505220}"/>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35" name="Rectangle 34">
              <a:extLst>
                <a:ext uri="{FF2B5EF4-FFF2-40B4-BE49-F238E27FC236}">
                  <a16:creationId xmlns:a16="http://schemas.microsoft.com/office/drawing/2014/main" id="{B2A6DCFB-12A7-481E-9CBB-0FD760730FEF}"/>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36" name="ZoneTexte 331">
              <a:extLst>
                <a:ext uri="{FF2B5EF4-FFF2-40B4-BE49-F238E27FC236}">
                  <a16:creationId xmlns:a16="http://schemas.microsoft.com/office/drawing/2014/main" id="{C6422CEB-F647-4E89-A5D5-3DE6F81B5FAD}"/>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37" name="Rectangle 36">
              <a:extLst>
                <a:ext uri="{FF2B5EF4-FFF2-40B4-BE49-F238E27FC236}">
                  <a16:creationId xmlns:a16="http://schemas.microsoft.com/office/drawing/2014/main" id="{14D8361D-D4E1-4451-923B-4C9F019E12E8}"/>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38" name="Rectangle 37">
              <a:extLst>
                <a:ext uri="{FF2B5EF4-FFF2-40B4-BE49-F238E27FC236}">
                  <a16:creationId xmlns:a16="http://schemas.microsoft.com/office/drawing/2014/main" id="{7004BEF8-4370-4E8B-AAA6-499CAD0906DE}"/>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39" name="ZoneTexte 334">
              <a:extLst>
                <a:ext uri="{FF2B5EF4-FFF2-40B4-BE49-F238E27FC236}">
                  <a16:creationId xmlns:a16="http://schemas.microsoft.com/office/drawing/2014/main" id="{3AB3D484-F175-48AE-8875-3D562759E211}"/>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40" name="Graphique 20" descr="Flèche : pivoter à droite avec un remplissage uni">
            <a:hlinkClick r:id="rId2" action="ppaction://hlinksldjump"/>
            <a:extLst>
              <a:ext uri="{FF2B5EF4-FFF2-40B4-BE49-F238E27FC236}">
                <a16:creationId xmlns:a16="http://schemas.microsoft.com/office/drawing/2014/main" id="{993EBA66-1558-4F1E-9266-5E0E4F24C7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50185" y="4604439"/>
            <a:ext cx="489313" cy="489313"/>
          </a:xfrm>
          <a:prstGeom prst="rect">
            <a:avLst/>
          </a:prstGeom>
        </p:spPr>
      </p:pic>
      <p:sp>
        <p:nvSpPr>
          <p:cNvPr id="41" name="ZoneTexte 21">
            <a:hlinkClick r:id="rId2" action="ppaction://hlinksldjump"/>
            <a:extLst>
              <a:ext uri="{FF2B5EF4-FFF2-40B4-BE49-F238E27FC236}">
                <a16:creationId xmlns:a16="http://schemas.microsoft.com/office/drawing/2014/main" id="{876628A1-4C29-4CC5-B0A7-F52E4A316ED4}"/>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753101007"/>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l’Activité</a:t>
            </a:r>
            <a:r>
              <a:rPr lang="es-ES"/>
              <a:t> </a:t>
            </a:r>
            <a:r>
              <a:rPr lang="es-ES" err="1"/>
              <a:t>Opérationnelle</a:t>
            </a:r>
            <a:endParaRPr lang="fr-FR"/>
          </a:p>
        </p:txBody>
      </p:sp>
      <p:grpSp>
        <p:nvGrpSpPr>
          <p:cNvPr id="61" name="Groupe 60">
            <a:extLst>
              <a:ext uri="{FF2B5EF4-FFF2-40B4-BE49-F238E27FC236}">
                <a16:creationId xmlns:a16="http://schemas.microsoft.com/office/drawing/2014/main" id="{FDE6406D-F4D2-498E-BFED-62C5CD854E94}"/>
              </a:ext>
            </a:extLst>
          </p:cNvPr>
          <p:cNvGrpSpPr/>
          <p:nvPr/>
        </p:nvGrpSpPr>
        <p:grpSpPr>
          <a:xfrm>
            <a:off x="408753" y="2175706"/>
            <a:ext cx="2304256" cy="792088"/>
            <a:chOff x="7253652" y="1638662"/>
            <a:chExt cx="1435296" cy="628560"/>
          </a:xfrm>
        </p:grpSpPr>
        <p:sp>
          <p:nvSpPr>
            <p:cNvPr id="64" name="ZoneTexte 63">
              <a:extLst>
                <a:ext uri="{FF2B5EF4-FFF2-40B4-BE49-F238E27FC236}">
                  <a16:creationId xmlns:a16="http://schemas.microsoft.com/office/drawing/2014/main" id="{12B7F9F3-E41C-432F-A6A4-53203875A8E0}"/>
                </a:ext>
              </a:extLst>
            </p:cNvPr>
            <p:cNvSpPr txBox="1"/>
            <p:nvPr/>
          </p:nvSpPr>
          <p:spPr>
            <a:xfrm>
              <a:off x="7253652" y="1844622"/>
              <a:ext cx="1435296" cy="42260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65" name="ZoneTexte 64">
              <a:extLst>
                <a:ext uri="{FF2B5EF4-FFF2-40B4-BE49-F238E27FC236}">
                  <a16:creationId xmlns:a16="http://schemas.microsoft.com/office/drawing/2014/main" id="{FD1A558F-6386-41EF-B4BD-5562A8BE37B2}"/>
                </a:ext>
              </a:extLst>
            </p:cNvPr>
            <p:cNvSpPr txBox="1"/>
            <p:nvPr/>
          </p:nvSpPr>
          <p:spPr>
            <a:xfrm>
              <a:off x="7253652" y="1638662"/>
              <a:ext cx="1435296"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Activité Opérationnelle</a:t>
              </a:r>
            </a:p>
          </p:txBody>
        </p:sp>
      </p:grpSp>
      <p:sp>
        <p:nvSpPr>
          <p:cNvPr id="62" name="ZoneTexte 61">
            <a:extLst>
              <a:ext uri="{FF2B5EF4-FFF2-40B4-BE49-F238E27FC236}">
                <a16:creationId xmlns:a16="http://schemas.microsoft.com/office/drawing/2014/main" id="{C75CF0B0-59C3-4EAE-AD87-2326161992D8}"/>
              </a:ext>
            </a:extLst>
          </p:cNvPr>
          <p:cNvSpPr txBox="1"/>
          <p:nvPr/>
        </p:nvSpPr>
        <p:spPr>
          <a:xfrm>
            <a:off x="539526" y="2725451"/>
            <a:ext cx="2022832" cy="170796"/>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Famille d’activité</a:t>
            </a:r>
          </a:p>
        </p:txBody>
      </p:sp>
      <p:sp>
        <p:nvSpPr>
          <p:cNvPr id="63" name="ZoneTexte 62">
            <a:extLst>
              <a:ext uri="{FF2B5EF4-FFF2-40B4-BE49-F238E27FC236}">
                <a16:creationId xmlns:a16="http://schemas.microsoft.com/office/drawing/2014/main" id="{D5591C67-5A4C-4F2E-80DB-6D04A4ED968E}"/>
              </a:ext>
            </a:extLst>
          </p:cNvPr>
          <p:cNvSpPr txBox="1"/>
          <p:nvPr/>
        </p:nvSpPr>
        <p:spPr>
          <a:xfrm>
            <a:off x="539526" y="2495815"/>
            <a:ext cx="2022832" cy="170796"/>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rgbClr val="000000"/>
                </a:solidFill>
              </a:rPr>
              <a:t>Activité opérationnelle </a:t>
            </a:r>
          </a:p>
        </p:txBody>
      </p:sp>
      <p:sp>
        <p:nvSpPr>
          <p:cNvPr id="24" name="ZoneTexte 23">
            <a:extLst>
              <a:ext uri="{FF2B5EF4-FFF2-40B4-BE49-F238E27FC236}">
                <a16:creationId xmlns:a16="http://schemas.microsoft.com/office/drawing/2014/main" id="{FC216FDA-032C-4CA2-B1FC-DFBE3E8B4759}"/>
              </a:ext>
            </a:extLst>
          </p:cNvPr>
          <p:cNvSpPr txBox="1"/>
          <p:nvPr/>
        </p:nvSpPr>
        <p:spPr>
          <a:xfrm>
            <a:off x="2996208" y="107217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Activité</a:t>
            </a:r>
            <a:r>
              <a:rPr lang="es-ES" sz="900" b="1"/>
              <a:t> </a:t>
            </a:r>
            <a:r>
              <a:rPr lang="es-ES" sz="900" b="1" err="1"/>
              <a:t>opérationnelle</a:t>
            </a:r>
            <a:endParaRPr lang="es-ES" sz="900" b="1"/>
          </a:p>
        </p:txBody>
      </p:sp>
      <p:sp>
        <p:nvSpPr>
          <p:cNvPr id="25" name="ZoneTexte 24">
            <a:extLst>
              <a:ext uri="{FF2B5EF4-FFF2-40B4-BE49-F238E27FC236}">
                <a16:creationId xmlns:a16="http://schemas.microsoft.com/office/drawing/2014/main" id="{A0A4D409-5EED-4368-B753-464305CA426E}"/>
              </a:ext>
            </a:extLst>
          </p:cNvPr>
          <p:cNvSpPr txBox="1"/>
          <p:nvPr/>
        </p:nvSpPr>
        <p:spPr>
          <a:xfrm>
            <a:off x="4004320" y="1071029"/>
            <a:ext cx="4679716" cy="204428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Une activité opérationnelle est un ensemble cohérent d’actions et de pratiques mises en œuvre pour répondre aux besoins en Santé de la personne. Elle peut être d’ordre sanitaire, social ou médico-social. </a:t>
            </a:r>
          </a:p>
          <a:p>
            <a:endParaRPr lang="fr-FR" sz="1000">
              <a:solidFill>
                <a:srgbClr val="6F6F6F"/>
              </a:solidFill>
              <a:latin typeface="Arial"/>
              <a:ea typeface="Geneva"/>
              <a:cs typeface="Arial"/>
            </a:endParaRPr>
          </a:p>
          <a:p>
            <a:r>
              <a:rPr lang="fr-FR" sz="1000">
                <a:solidFill>
                  <a:srgbClr val="6F6F6F"/>
                </a:solidFill>
                <a:latin typeface="Arial"/>
                <a:ea typeface="Geneva"/>
                <a:cs typeface="Arial"/>
              </a:rPr>
              <a:t>Cet ensemble opérationnel est plus détaillé qu’une activité soumise à autorisation préalable de l'ARS. </a:t>
            </a:r>
          </a:p>
          <a:p>
            <a:endParaRPr lang="fr-FR" sz="1000">
              <a:solidFill>
                <a:srgbClr val="6F6F6F"/>
              </a:solidFill>
              <a:latin typeface="Arial"/>
              <a:ea typeface="Geneva"/>
              <a:cs typeface="Arial"/>
            </a:endParaRPr>
          </a:p>
          <a:p>
            <a:r>
              <a:rPr lang="fr-FR" sz="1000">
                <a:solidFill>
                  <a:srgbClr val="6F6F6F"/>
                </a:solidFill>
                <a:latin typeface="Arial"/>
                <a:ea typeface="Geneva"/>
                <a:cs typeface="Arial"/>
              </a:rPr>
              <a:t>Dans le secteur médico-social, chaque activité est rattachée à une famille d'activités (prestation niveau 4 de </a:t>
            </a:r>
            <a:r>
              <a:rPr lang="fr-FR" sz="1000" err="1">
                <a:solidFill>
                  <a:srgbClr val="6F6F6F"/>
                </a:solidFill>
                <a:latin typeface="Arial"/>
                <a:ea typeface="Geneva"/>
                <a:cs typeface="Arial"/>
              </a:rPr>
              <a:t>Serafin</a:t>
            </a:r>
            <a:r>
              <a:rPr lang="fr-FR" sz="1000">
                <a:solidFill>
                  <a:srgbClr val="6F6F6F"/>
                </a:solidFill>
                <a:latin typeface="Arial"/>
                <a:ea typeface="Geneva"/>
                <a:cs typeface="Arial"/>
              </a:rPr>
              <a:t>).</a:t>
            </a:r>
            <a:endParaRPr lang="fr-FR">
              <a:latin typeface="Arial"/>
              <a:ea typeface="Geneva"/>
              <a:cs typeface="Arial"/>
            </a:endParaRPr>
          </a:p>
          <a:p>
            <a:endParaRPr lang="fr-FR" sz="1000">
              <a:solidFill>
                <a:srgbClr val="6F6F6F"/>
              </a:solidFill>
              <a:latin typeface="Arial"/>
              <a:ea typeface="Geneva"/>
              <a:cs typeface="Arial"/>
            </a:endParaRPr>
          </a:p>
          <a:p>
            <a:r>
              <a:rPr lang="fr-FR" sz="1000">
                <a:solidFill>
                  <a:srgbClr val="6F6F6F"/>
                </a:solidFill>
              </a:rPr>
              <a:t>Les activités décrites sont réalisées avec les ressources propres de l’unité ou via des ressources mises à disposition dans le cadre d’une convention à la condition que ces ressources interviennent au sein de l'unité (sur site). </a:t>
            </a:r>
            <a:endParaRPr lang="fr-FR" sz="1000">
              <a:solidFill>
                <a:schemeClr val="bg1"/>
              </a:solidFill>
            </a:endParaRPr>
          </a:p>
        </p:txBody>
      </p:sp>
      <p:cxnSp>
        <p:nvCxnSpPr>
          <p:cNvPr id="26" name="Connecteur droit avec flèche 25">
            <a:extLst>
              <a:ext uri="{FF2B5EF4-FFF2-40B4-BE49-F238E27FC236}">
                <a16:creationId xmlns:a16="http://schemas.microsoft.com/office/drawing/2014/main" id="{F0778A90-D603-4767-80D5-7087BF331E50}"/>
              </a:ext>
            </a:extLst>
          </p:cNvPr>
          <p:cNvCxnSpPr>
            <a:cxnSpLocks/>
            <a:stCxn id="63" idx="3"/>
            <a:endCxn id="24" idx="1"/>
          </p:cNvCxnSpPr>
          <p:nvPr/>
        </p:nvCxnSpPr>
        <p:spPr>
          <a:xfrm flipV="1">
            <a:off x="2562358" y="1252342"/>
            <a:ext cx="433850" cy="132887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2064A2EC-64CC-4D64-A9BF-DFE113419E67}"/>
              </a:ext>
            </a:extLst>
          </p:cNvPr>
          <p:cNvSpPr txBox="1"/>
          <p:nvPr/>
        </p:nvSpPr>
        <p:spPr>
          <a:xfrm>
            <a:off x="2996208" y="352514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Famille</a:t>
            </a:r>
            <a:r>
              <a:rPr lang="es-ES" sz="900" b="1"/>
              <a:t> </a:t>
            </a:r>
            <a:r>
              <a:rPr lang="es-ES" sz="900" b="1" err="1"/>
              <a:t>d’activité</a:t>
            </a:r>
            <a:endParaRPr lang="es-ES" sz="900" b="1"/>
          </a:p>
        </p:txBody>
      </p:sp>
      <p:sp>
        <p:nvSpPr>
          <p:cNvPr id="28" name="ZoneTexte 27">
            <a:extLst>
              <a:ext uri="{FF2B5EF4-FFF2-40B4-BE49-F238E27FC236}">
                <a16:creationId xmlns:a16="http://schemas.microsoft.com/office/drawing/2014/main" id="{AA25E6E9-ADD1-4504-970B-EC2A0C4EE725}"/>
              </a:ext>
            </a:extLst>
          </p:cNvPr>
          <p:cNvSpPr txBox="1"/>
          <p:nvPr/>
        </p:nvSpPr>
        <p:spPr>
          <a:xfrm>
            <a:off x="4004320" y="3522859"/>
            <a:ext cx="4679716" cy="8490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Une famille d’activités opérationnelles est un regroupement cohérent d’activités délivrées par une UE, répondant à un besoin de la personne.</a:t>
            </a:r>
          </a:p>
          <a:p>
            <a:r>
              <a:rPr lang="fr-FR" sz="1000">
                <a:solidFill>
                  <a:srgbClr val="6F6F6F"/>
                </a:solidFill>
              </a:rPr>
              <a:t>Dans le secteur médico-social, la Famille d’activité correspond au niveau 4 des prestations de la nomenclature SERAFIN. </a:t>
            </a:r>
          </a:p>
        </p:txBody>
      </p:sp>
      <p:cxnSp>
        <p:nvCxnSpPr>
          <p:cNvPr id="29" name="Connecteur droit avec flèche 28">
            <a:extLst>
              <a:ext uri="{FF2B5EF4-FFF2-40B4-BE49-F238E27FC236}">
                <a16:creationId xmlns:a16="http://schemas.microsoft.com/office/drawing/2014/main" id="{B9D3CA96-A746-4A0D-815A-EF0A039C5A4E}"/>
              </a:ext>
            </a:extLst>
          </p:cNvPr>
          <p:cNvCxnSpPr>
            <a:cxnSpLocks/>
            <a:stCxn id="62" idx="3"/>
            <a:endCxn id="27" idx="1"/>
          </p:cNvCxnSpPr>
          <p:nvPr/>
        </p:nvCxnSpPr>
        <p:spPr>
          <a:xfrm>
            <a:off x="2562358" y="2810849"/>
            <a:ext cx="433850" cy="894464"/>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 coins arrondis 15">
            <a:extLst>
              <a:ext uri="{FF2B5EF4-FFF2-40B4-BE49-F238E27FC236}">
                <a16:creationId xmlns:a16="http://schemas.microsoft.com/office/drawing/2014/main" id="{125FF208-0643-457F-BAF3-743D627F2582}"/>
              </a:ext>
            </a:extLst>
          </p:cNvPr>
          <p:cNvSpPr/>
          <p:nvPr/>
        </p:nvSpPr>
        <p:spPr>
          <a:xfrm>
            <a:off x="7452320" y="69812"/>
            <a:ext cx="1565718" cy="540006"/>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chemeClr val="tx1"/>
                </a:solidFill>
              </a:rPr>
              <a:t>Activité</a:t>
            </a:r>
            <a:r>
              <a:rPr lang="es-ES" sz="1000">
                <a:solidFill>
                  <a:schemeClr val="tx1"/>
                </a:solidFill>
              </a:rPr>
              <a:t> </a:t>
            </a:r>
            <a:r>
              <a:rPr lang="es-ES" sz="1000" err="1">
                <a:solidFill>
                  <a:schemeClr val="tx1"/>
                </a:solidFill>
              </a:rPr>
              <a:t>Opérationnelle</a:t>
            </a:r>
            <a:r>
              <a:rPr lang="es-ES" sz="1000">
                <a:solidFill>
                  <a:schemeClr val="tx1"/>
                </a:solidFill>
              </a:rPr>
              <a:t>, </a:t>
            </a:r>
            <a:r>
              <a:rPr lang="es-ES" sz="1000" err="1">
                <a:solidFill>
                  <a:schemeClr val="tx1"/>
                </a:solidFill>
              </a:rPr>
              <a:t>Patientèle</a:t>
            </a:r>
            <a:r>
              <a:rPr lang="es-ES" sz="1000">
                <a:solidFill>
                  <a:schemeClr val="tx1"/>
                </a:solidFill>
              </a:rPr>
              <a:t>, </a:t>
            </a:r>
            <a:r>
              <a:rPr lang="es-ES" sz="1000" err="1">
                <a:solidFill>
                  <a:schemeClr val="tx1"/>
                </a:solidFill>
              </a:rPr>
              <a:t>Equipement</a:t>
            </a:r>
            <a:endParaRPr lang="fr-FR" sz="800" err="1">
              <a:solidFill>
                <a:schemeClr val="tx1"/>
              </a:solidFill>
              <a:cs typeface="Arial"/>
            </a:endParaRPr>
          </a:p>
        </p:txBody>
      </p:sp>
      <p:pic>
        <p:nvPicPr>
          <p:cNvPr id="21" name="Graphique 20" descr="Bulle de discussion avec un remplissage uni">
            <a:hlinkClick r:id="rId2"/>
            <a:extLst>
              <a:ext uri="{FF2B5EF4-FFF2-40B4-BE49-F238E27FC236}">
                <a16:creationId xmlns:a16="http://schemas.microsoft.com/office/drawing/2014/main" id="{81288BCE-3A93-40B1-BD08-EC9CD75AB2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55660" y="860230"/>
            <a:ext cx="359240" cy="359240"/>
          </a:xfrm>
          <a:prstGeom prst="rect">
            <a:avLst/>
          </a:prstGeom>
        </p:spPr>
      </p:pic>
      <p:pic>
        <p:nvPicPr>
          <p:cNvPr id="22" name="Graphique 21" descr="Bulle de discussion avec un remplissage uni">
            <a:hlinkClick r:id="rId5"/>
            <a:extLst>
              <a:ext uri="{FF2B5EF4-FFF2-40B4-BE49-F238E27FC236}">
                <a16:creationId xmlns:a16="http://schemas.microsoft.com/office/drawing/2014/main" id="{426A8856-6414-4400-8F2A-EC98A2FF8D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55660" y="3311681"/>
            <a:ext cx="359240" cy="359240"/>
          </a:xfrm>
          <a:prstGeom prst="rect">
            <a:avLst/>
          </a:prstGeom>
        </p:spPr>
      </p:pic>
      <p:pic>
        <p:nvPicPr>
          <p:cNvPr id="23" name="Graphique 33" descr="Bulle de discussion avec un remplissage uni">
            <a:extLst>
              <a:ext uri="{FF2B5EF4-FFF2-40B4-BE49-F238E27FC236}">
                <a16:creationId xmlns:a16="http://schemas.microsoft.com/office/drawing/2014/main" id="{8EFEEB91-258B-44E2-94D7-3EC4328990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30" name="ZoneTexte 37">
            <a:extLst>
              <a:ext uri="{FF2B5EF4-FFF2-40B4-BE49-F238E27FC236}">
                <a16:creationId xmlns:a16="http://schemas.microsoft.com/office/drawing/2014/main" id="{40EF72E1-E8D0-49CB-8301-3073360BE9A8}"/>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31" name="Graphique 20" descr="Flèche : pivoter à droite avec un remplissage uni">
            <a:hlinkClick r:id="rId6" action="ppaction://hlinksldjump"/>
            <a:extLst>
              <a:ext uri="{FF2B5EF4-FFF2-40B4-BE49-F238E27FC236}">
                <a16:creationId xmlns:a16="http://schemas.microsoft.com/office/drawing/2014/main" id="{F26F0C64-5A38-4727-BB00-893E51ECEEE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2" name="ZoneTexte 21">
            <a:hlinkClick r:id="rId6" action="ppaction://hlinksldjump"/>
            <a:extLst>
              <a:ext uri="{FF2B5EF4-FFF2-40B4-BE49-F238E27FC236}">
                <a16:creationId xmlns:a16="http://schemas.microsoft.com/office/drawing/2014/main" id="{4BA47CDC-8039-43B3-BCC2-9E01C05F5329}"/>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200585370"/>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6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childTnLst>
              </p:cTn>
              <p:nextCondLst>
                <p:cond evt="onClick" delay="0">
                  <p:tgtEl>
                    <p:spTgt spid="63"/>
                  </p:tgtEl>
                </p:cond>
              </p:nextCondLst>
            </p:seq>
            <p:seq concurrent="1" nextAc="seek">
              <p:cTn id="17" restart="whenNotActive" fill="hold" evtFilter="cancelBubble" nodeType="interactiveSeq">
                <p:stCondLst>
                  <p:cond evt="onClick" delay="0">
                    <p:tgtEl>
                      <p:spTgt spid="62"/>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childTnLst>
                    </p:cTn>
                  </p:par>
                </p:childTnLst>
              </p:cTn>
              <p:nextCondLst>
                <p:cond evt="onClick" delay="0">
                  <p:tgtEl>
                    <p:spTgt spid="62"/>
                  </p:tgtEl>
                </p:cond>
              </p:nextCondLst>
            </p:seq>
          </p:childTnLst>
        </p:cTn>
      </p:par>
    </p:tnLst>
    <p:bldLst>
      <p:bldP spid="24" grpId="0" animBg="1"/>
      <p:bldP spid="25" grpId="0" animBg="1"/>
      <p:bldP spid="27" grpId="0" animBg="1"/>
      <p:bldP spid="2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la </a:t>
            </a:r>
            <a:r>
              <a:rPr lang="es-ES" err="1"/>
              <a:t>Patientèle</a:t>
            </a:r>
            <a:endParaRPr lang="fr-FR"/>
          </a:p>
        </p:txBody>
      </p:sp>
      <p:sp>
        <p:nvSpPr>
          <p:cNvPr id="10" name="ZoneTexte 9">
            <a:extLst>
              <a:ext uri="{FF2B5EF4-FFF2-40B4-BE49-F238E27FC236}">
                <a16:creationId xmlns:a16="http://schemas.microsoft.com/office/drawing/2014/main" id="{B48B51BC-C4FD-4D0A-B48E-2C3813EF952A}"/>
              </a:ext>
            </a:extLst>
          </p:cNvPr>
          <p:cNvSpPr txBox="1"/>
          <p:nvPr/>
        </p:nvSpPr>
        <p:spPr>
          <a:xfrm>
            <a:off x="405254" y="2355312"/>
            <a:ext cx="2510562" cy="792502"/>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11" name="ZoneTexte 10">
            <a:extLst>
              <a:ext uri="{FF2B5EF4-FFF2-40B4-BE49-F238E27FC236}">
                <a16:creationId xmlns:a16="http://schemas.microsoft.com/office/drawing/2014/main" id="{0BB20DED-4CB1-4124-801F-741F8BF1AFB0}"/>
              </a:ext>
            </a:extLst>
          </p:cNvPr>
          <p:cNvSpPr txBox="1"/>
          <p:nvPr/>
        </p:nvSpPr>
        <p:spPr>
          <a:xfrm>
            <a:off x="405254" y="2101936"/>
            <a:ext cx="2510562" cy="253376"/>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Patientèle</a:t>
            </a:r>
          </a:p>
        </p:txBody>
      </p:sp>
      <p:sp>
        <p:nvSpPr>
          <p:cNvPr id="12" name="Rectangle 11">
            <a:extLst>
              <a:ext uri="{FF2B5EF4-FFF2-40B4-BE49-F238E27FC236}">
                <a16:creationId xmlns:a16="http://schemas.microsoft.com/office/drawing/2014/main" id="{82806564-D5A5-4F7F-B921-6D027782CC76}"/>
              </a:ext>
            </a:extLst>
          </p:cNvPr>
          <p:cNvSpPr/>
          <p:nvPr/>
        </p:nvSpPr>
        <p:spPr>
          <a:xfrm>
            <a:off x="637198" y="2422903"/>
            <a:ext cx="2047314" cy="168296"/>
          </a:xfrm>
          <a:prstGeom prst="rect">
            <a:avLst/>
          </a:prstGeom>
          <a:solidFill>
            <a:srgbClr val="F4B942"/>
          </a:solidFill>
          <a:ln>
            <a:solidFill>
              <a:srgbClr val="F4B942"/>
            </a:solidFill>
          </a:ln>
        </p:spPr>
        <p:txBody>
          <a:bodyPr wrap="square" lIns="27000" tIns="135000" rIns="27000" bIns="135000" rtlCol="0" anchor="ctr" anchorCtr="0">
            <a:noAutofit/>
          </a:bodyPr>
          <a:lstStyle/>
          <a:p>
            <a:pPr algn="ctr" defTabSz="685800">
              <a:defRPr/>
            </a:pPr>
            <a:r>
              <a:rPr lang="fr-FR" sz="675" kern="0">
                <a:solidFill>
                  <a:srgbClr val="000000"/>
                </a:solidFill>
              </a:rPr>
              <a:t>Public PEC</a:t>
            </a:r>
          </a:p>
        </p:txBody>
      </p:sp>
      <p:sp>
        <p:nvSpPr>
          <p:cNvPr id="13" name="ZoneTexte 12">
            <a:extLst>
              <a:ext uri="{FF2B5EF4-FFF2-40B4-BE49-F238E27FC236}">
                <a16:creationId xmlns:a16="http://schemas.microsoft.com/office/drawing/2014/main" id="{6371E3CC-C9EF-41A5-9B86-D1359A41ABCB}"/>
              </a:ext>
            </a:extLst>
          </p:cNvPr>
          <p:cNvSpPr txBox="1"/>
          <p:nvPr/>
        </p:nvSpPr>
        <p:spPr>
          <a:xfrm>
            <a:off x="636876" y="2660525"/>
            <a:ext cx="2047314" cy="168296"/>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t>Age min </a:t>
            </a:r>
          </a:p>
        </p:txBody>
      </p:sp>
      <p:sp>
        <p:nvSpPr>
          <p:cNvPr id="14" name="ZoneTexte 13">
            <a:extLst>
              <a:ext uri="{FF2B5EF4-FFF2-40B4-BE49-F238E27FC236}">
                <a16:creationId xmlns:a16="http://schemas.microsoft.com/office/drawing/2014/main" id="{7FF25B82-D2E9-47F3-9C6B-7D634CCDE307}"/>
              </a:ext>
            </a:extLst>
          </p:cNvPr>
          <p:cNvSpPr txBox="1"/>
          <p:nvPr/>
        </p:nvSpPr>
        <p:spPr>
          <a:xfrm>
            <a:off x="636876" y="2898145"/>
            <a:ext cx="2047314" cy="168296"/>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Age max</a:t>
            </a:r>
          </a:p>
        </p:txBody>
      </p:sp>
      <p:sp>
        <p:nvSpPr>
          <p:cNvPr id="16" name="ZoneTexte 15">
            <a:extLst>
              <a:ext uri="{FF2B5EF4-FFF2-40B4-BE49-F238E27FC236}">
                <a16:creationId xmlns:a16="http://schemas.microsoft.com/office/drawing/2014/main" id="{DD3E2AB4-79FC-4910-BA66-E7BCB73EB6D8}"/>
              </a:ext>
            </a:extLst>
          </p:cNvPr>
          <p:cNvSpPr txBox="1"/>
          <p:nvPr/>
        </p:nvSpPr>
        <p:spPr>
          <a:xfrm>
            <a:off x="2996208" y="125432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Public</a:t>
            </a:r>
            <a:r>
              <a:rPr lang="es-ES" sz="900" b="1"/>
              <a:t> PEC</a:t>
            </a:r>
          </a:p>
        </p:txBody>
      </p:sp>
      <p:sp>
        <p:nvSpPr>
          <p:cNvPr id="17" name="ZoneTexte 16">
            <a:extLst>
              <a:ext uri="{FF2B5EF4-FFF2-40B4-BE49-F238E27FC236}">
                <a16:creationId xmlns:a16="http://schemas.microsoft.com/office/drawing/2014/main" id="{EF9B9FF8-BCF0-44A2-9AF5-89FAD3ABAF3B}"/>
              </a:ext>
            </a:extLst>
          </p:cNvPr>
          <p:cNvSpPr txBox="1"/>
          <p:nvPr/>
        </p:nvSpPr>
        <p:spPr>
          <a:xfrm>
            <a:off x="4004320" y="1252040"/>
            <a:ext cx="4679716" cy="8490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public pris en charge précise si une unité élémentaire d'un</a:t>
            </a:r>
          </a:p>
          <a:p>
            <a:r>
              <a:rPr lang="fr-FR" sz="1000">
                <a:solidFill>
                  <a:srgbClr val="6F6F6F"/>
                </a:solidFill>
              </a:rPr>
              <a:t>établissement ou d'un service du champ d'activité médicosocial accueille des personnes âgées en perte d'autonomie et/ou des personnes en situation de handicap. </a:t>
            </a:r>
          </a:p>
        </p:txBody>
      </p:sp>
      <p:cxnSp>
        <p:nvCxnSpPr>
          <p:cNvPr id="18" name="Connecteur droit avec flèche 17">
            <a:extLst>
              <a:ext uri="{FF2B5EF4-FFF2-40B4-BE49-F238E27FC236}">
                <a16:creationId xmlns:a16="http://schemas.microsoft.com/office/drawing/2014/main" id="{FB7E97B3-75EF-4F2B-A7B2-502BD387DECA}"/>
              </a:ext>
            </a:extLst>
          </p:cNvPr>
          <p:cNvCxnSpPr>
            <a:cxnSpLocks/>
            <a:stCxn id="12" idx="3"/>
            <a:endCxn id="16" idx="1"/>
          </p:cNvCxnSpPr>
          <p:nvPr/>
        </p:nvCxnSpPr>
        <p:spPr>
          <a:xfrm flipV="1">
            <a:off x="2684512" y="1434494"/>
            <a:ext cx="311696" cy="107255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38500AE4-F0DF-4D74-B273-DB9AA6329367}"/>
              </a:ext>
            </a:extLst>
          </p:cNvPr>
          <p:cNvSpPr txBox="1"/>
          <p:nvPr/>
        </p:nvSpPr>
        <p:spPr>
          <a:xfrm>
            <a:off x="3002406" y="253007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Age min</a:t>
            </a:r>
          </a:p>
        </p:txBody>
      </p:sp>
      <p:sp>
        <p:nvSpPr>
          <p:cNvPr id="20" name="ZoneTexte 19">
            <a:extLst>
              <a:ext uri="{FF2B5EF4-FFF2-40B4-BE49-F238E27FC236}">
                <a16:creationId xmlns:a16="http://schemas.microsoft.com/office/drawing/2014/main" id="{DE283EBF-B9C9-4306-B928-2E1FBD1E6C29}"/>
              </a:ext>
            </a:extLst>
          </p:cNvPr>
          <p:cNvSpPr txBox="1"/>
          <p:nvPr/>
        </p:nvSpPr>
        <p:spPr>
          <a:xfrm>
            <a:off x="4010518" y="2527794"/>
            <a:ext cx="4679716" cy="56225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Age minimum (inclus) des personnes pouvant être accueillies</a:t>
            </a:r>
          </a:p>
          <a:p>
            <a:r>
              <a:rPr lang="fr-FR" sz="1000">
                <a:solidFill>
                  <a:srgbClr val="6F6F6F"/>
                </a:solidFill>
              </a:rPr>
              <a:t>par l’UE. </a:t>
            </a:r>
            <a:endParaRPr lang="fr-FR" sz="1000">
              <a:solidFill>
                <a:schemeClr val="bg1"/>
              </a:solidFill>
            </a:endParaRPr>
          </a:p>
        </p:txBody>
      </p:sp>
      <p:cxnSp>
        <p:nvCxnSpPr>
          <p:cNvPr id="21" name="Connecteur droit avec flèche 20">
            <a:extLst>
              <a:ext uri="{FF2B5EF4-FFF2-40B4-BE49-F238E27FC236}">
                <a16:creationId xmlns:a16="http://schemas.microsoft.com/office/drawing/2014/main" id="{A20F2CF1-C82E-4E66-BE14-563CDCF52A8A}"/>
              </a:ext>
            </a:extLst>
          </p:cNvPr>
          <p:cNvCxnSpPr>
            <a:cxnSpLocks/>
            <a:stCxn id="13" idx="3"/>
            <a:endCxn id="19" idx="1"/>
          </p:cNvCxnSpPr>
          <p:nvPr/>
        </p:nvCxnSpPr>
        <p:spPr>
          <a:xfrm flipV="1">
            <a:off x="2684190" y="2710248"/>
            <a:ext cx="318216" cy="3442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781C903C-97AD-4B12-A1A5-60F150EDEB46}"/>
              </a:ext>
            </a:extLst>
          </p:cNvPr>
          <p:cNvSpPr txBox="1"/>
          <p:nvPr/>
        </p:nvSpPr>
        <p:spPr>
          <a:xfrm>
            <a:off x="2996208" y="3551089"/>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Age </a:t>
            </a:r>
            <a:r>
              <a:rPr lang="es-ES" sz="900" b="1" err="1"/>
              <a:t>max</a:t>
            </a:r>
            <a:endParaRPr lang="es-ES" sz="900" b="1"/>
          </a:p>
        </p:txBody>
      </p:sp>
      <p:sp>
        <p:nvSpPr>
          <p:cNvPr id="23" name="ZoneTexte 22">
            <a:extLst>
              <a:ext uri="{FF2B5EF4-FFF2-40B4-BE49-F238E27FC236}">
                <a16:creationId xmlns:a16="http://schemas.microsoft.com/office/drawing/2014/main" id="{555BEA9B-111C-41D5-95AF-D44B531EA7C2}"/>
              </a:ext>
            </a:extLst>
          </p:cNvPr>
          <p:cNvSpPr txBox="1"/>
          <p:nvPr/>
        </p:nvSpPr>
        <p:spPr>
          <a:xfrm>
            <a:off x="4004320" y="3548807"/>
            <a:ext cx="4679716" cy="56225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Age maximum (inclus) des personnes pouvant être accueillies</a:t>
            </a:r>
          </a:p>
          <a:p>
            <a:r>
              <a:rPr lang="fr-FR" sz="1000">
                <a:solidFill>
                  <a:srgbClr val="6F6F6F"/>
                </a:solidFill>
              </a:rPr>
              <a:t>par l’UE. </a:t>
            </a:r>
            <a:endParaRPr lang="fr-FR" sz="1000">
              <a:solidFill>
                <a:schemeClr val="bg1"/>
              </a:solidFill>
            </a:endParaRPr>
          </a:p>
        </p:txBody>
      </p:sp>
      <p:cxnSp>
        <p:nvCxnSpPr>
          <p:cNvPr id="24" name="Connecteur droit avec flèche 23">
            <a:extLst>
              <a:ext uri="{FF2B5EF4-FFF2-40B4-BE49-F238E27FC236}">
                <a16:creationId xmlns:a16="http://schemas.microsoft.com/office/drawing/2014/main" id="{38DDC89C-0F05-4784-9E87-847C421E510C}"/>
              </a:ext>
            </a:extLst>
          </p:cNvPr>
          <p:cNvCxnSpPr>
            <a:cxnSpLocks/>
            <a:stCxn id="14" idx="3"/>
            <a:endCxn id="22" idx="1"/>
          </p:cNvCxnSpPr>
          <p:nvPr/>
        </p:nvCxnSpPr>
        <p:spPr>
          <a:xfrm>
            <a:off x="2684190" y="2982293"/>
            <a:ext cx="312018" cy="74896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 coins arrondis 24">
            <a:extLst>
              <a:ext uri="{FF2B5EF4-FFF2-40B4-BE49-F238E27FC236}">
                <a16:creationId xmlns:a16="http://schemas.microsoft.com/office/drawing/2014/main" id="{1363D79E-A6AA-4872-845A-E9F866B973F0}"/>
              </a:ext>
            </a:extLst>
          </p:cNvPr>
          <p:cNvSpPr/>
          <p:nvPr/>
        </p:nvSpPr>
        <p:spPr>
          <a:xfrm>
            <a:off x="7452320" y="69812"/>
            <a:ext cx="1565718" cy="540006"/>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chemeClr val="tx1"/>
                </a:solidFill>
              </a:rPr>
              <a:t>Activité</a:t>
            </a:r>
            <a:r>
              <a:rPr lang="es-ES" sz="1000">
                <a:solidFill>
                  <a:schemeClr val="tx1"/>
                </a:solidFill>
              </a:rPr>
              <a:t> </a:t>
            </a:r>
            <a:r>
              <a:rPr lang="es-ES" sz="1000" err="1">
                <a:solidFill>
                  <a:schemeClr val="tx1"/>
                </a:solidFill>
              </a:rPr>
              <a:t>Opérationnelle</a:t>
            </a:r>
            <a:r>
              <a:rPr lang="es-ES" sz="1000">
                <a:solidFill>
                  <a:schemeClr val="tx1"/>
                </a:solidFill>
              </a:rPr>
              <a:t>, </a:t>
            </a:r>
            <a:r>
              <a:rPr lang="es-ES" sz="1000" err="1">
                <a:solidFill>
                  <a:schemeClr val="tx1"/>
                </a:solidFill>
              </a:rPr>
              <a:t>Patientèle</a:t>
            </a:r>
            <a:r>
              <a:rPr lang="es-ES" sz="1000">
                <a:solidFill>
                  <a:schemeClr val="tx1"/>
                </a:solidFill>
              </a:rPr>
              <a:t>, </a:t>
            </a:r>
            <a:r>
              <a:rPr lang="es-ES" sz="1000" err="1">
                <a:solidFill>
                  <a:schemeClr val="tx1"/>
                </a:solidFill>
              </a:rPr>
              <a:t>Equipement</a:t>
            </a:r>
            <a:endParaRPr lang="fr-FR" sz="800" err="1">
              <a:solidFill>
                <a:schemeClr val="tx1"/>
              </a:solidFill>
              <a:cs typeface="Arial"/>
            </a:endParaRPr>
          </a:p>
        </p:txBody>
      </p:sp>
      <p:pic>
        <p:nvPicPr>
          <p:cNvPr id="30" name="Graphique 29" descr="Bulle de discussion avec un remplissage uni">
            <a:hlinkClick r:id="rId2"/>
            <a:extLst>
              <a:ext uri="{FF2B5EF4-FFF2-40B4-BE49-F238E27FC236}">
                <a16:creationId xmlns:a16="http://schemas.microsoft.com/office/drawing/2014/main" id="{9E66D745-B3E9-4A94-A365-167356CA8F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65089" y="1124498"/>
            <a:ext cx="359240" cy="359240"/>
          </a:xfrm>
          <a:prstGeom prst="rect">
            <a:avLst/>
          </a:prstGeom>
        </p:spPr>
      </p:pic>
      <p:pic>
        <p:nvPicPr>
          <p:cNvPr id="31" name="Graphique 33" descr="Bulle de discussion avec un remplissage uni">
            <a:extLst>
              <a:ext uri="{FF2B5EF4-FFF2-40B4-BE49-F238E27FC236}">
                <a16:creationId xmlns:a16="http://schemas.microsoft.com/office/drawing/2014/main" id="{2A552C34-29E8-4E8B-BBF9-CA08334C66E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32" name="ZoneTexte 37">
            <a:extLst>
              <a:ext uri="{FF2B5EF4-FFF2-40B4-BE49-F238E27FC236}">
                <a16:creationId xmlns:a16="http://schemas.microsoft.com/office/drawing/2014/main" id="{6D5A2F62-D316-4CFF-AF16-E0C200A25523}"/>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33" name="Graphique 20" descr="Flèche : pivoter à droite avec un remplissage uni">
            <a:hlinkClick r:id="rId5" action="ppaction://hlinksldjump"/>
            <a:extLst>
              <a:ext uri="{FF2B5EF4-FFF2-40B4-BE49-F238E27FC236}">
                <a16:creationId xmlns:a16="http://schemas.microsoft.com/office/drawing/2014/main" id="{23DA7BA5-062D-427B-AB0D-CD7404F33AD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26" name="ZoneTexte 21">
            <a:hlinkClick r:id="rId5" action="ppaction://hlinksldjump"/>
            <a:extLst>
              <a:ext uri="{FF2B5EF4-FFF2-40B4-BE49-F238E27FC236}">
                <a16:creationId xmlns:a16="http://schemas.microsoft.com/office/drawing/2014/main" id="{A706EC79-BD69-4CF1-8B72-0DD58023AA9A}"/>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85080227"/>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childTnLst>
              </p:cTn>
              <p:nextCondLst>
                <p:cond evt="onClick" delay="0">
                  <p:tgtEl>
                    <p:spTgt spid="12"/>
                  </p:tgtEl>
                </p:cond>
              </p:nextCondLst>
            </p:seq>
            <p:seq concurrent="1" nextAc="seek">
              <p:cTn id="17" restart="whenNotActive" fill="hold" evtFilter="cancelBubble" nodeType="interactiveSeq">
                <p:stCondLst>
                  <p:cond evt="onClick" delay="0">
                    <p:tgtEl>
                      <p:spTgt spid="13"/>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childTnLst>
                          </p:cTn>
                        </p:par>
                      </p:childTnLst>
                    </p:cTn>
                  </p:par>
                </p:childTnLst>
              </p:cTn>
              <p:nextCondLst>
                <p:cond evt="onClick" delay="0">
                  <p:tgtEl>
                    <p:spTgt spid="13"/>
                  </p:tgtEl>
                </p:cond>
              </p:nextCondLst>
            </p:seq>
            <p:seq concurrent="1" nextAc="seek">
              <p:cTn id="29" restart="whenNotActive" fill="hold" evtFilter="cancelBubble" nodeType="interactiveSeq">
                <p:stCondLst>
                  <p:cond evt="onClick" delay="0">
                    <p:tgtEl>
                      <p:spTgt spid="14"/>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500"/>
                                        <p:tgtEl>
                                          <p:spTgt spid="2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childTnLst>
                          </p:cTn>
                        </p:par>
                      </p:childTnLst>
                    </p:cTn>
                  </p:par>
                </p:childTnLst>
              </p:cTn>
              <p:nextCondLst>
                <p:cond evt="onClick" delay="0">
                  <p:tgtEl>
                    <p:spTgt spid="14"/>
                  </p:tgtEl>
                </p:cond>
              </p:nextCondLst>
            </p:seq>
          </p:childTnLst>
        </p:cTn>
      </p:par>
    </p:tnLst>
    <p:bldLst>
      <p:bldP spid="16" grpId="0" animBg="1"/>
      <p:bldP spid="17" grpId="0" animBg="1"/>
      <p:bldP spid="19" grpId="0" animBg="1"/>
      <p:bldP spid="20" grpId="0" animBg="1"/>
      <p:bldP spid="22" grpId="0" animBg="1"/>
      <p:bldP spid="2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l’Equipement</a:t>
            </a:r>
            <a:endParaRPr lang="fr-FR"/>
          </a:p>
        </p:txBody>
      </p:sp>
      <p:sp>
        <p:nvSpPr>
          <p:cNvPr id="19" name="ZoneTexte 18">
            <a:extLst>
              <a:ext uri="{FF2B5EF4-FFF2-40B4-BE49-F238E27FC236}">
                <a16:creationId xmlns:a16="http://schemas.microsoft.com/office/drawing/2014/main" id="{869CB0CD-1EB5-47A2-8720-7E3DC0EDB7AD}"/>
              </a:ext>
            </a:extLst>
          </p:cNvPr>
          <p:cNvSpPr txBox="1"/>
          <p:nvPr/>
        </p:nvSpPr>
        <p:spPr>
          <a:xfrm>
            <a:off x="539552" y="2429383"/>
            <a:ext cx="2088232" cy="43039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0" name="ZoneTexte 19">
            <a:extLst>
              <a:ext uri="{FF2B5EF4-FFF2-40B4-BE49-F238E27FC236}">
                <a16:creationId xmlns:a16="http://schemas.microsoft.com/office/drawing/2014/main" id="{1EC5FF2E-10D7-43EA-BDDD-3705D242129E}"/>
              </a:ext>
            </a:extLst>
          </p:cNvPr>
          <p:cNvSpPr txBox="1"/>
          <p:nvPr/>
        </p:nvSpPr>
        <p:spPr>
          <a:xfrm>
            <a:off x="539552" y="2207344"/>
            <a:ext cx="2088232" cy="222037"/>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Equipement</a:t>
            </a:r>
          </a:p>
        </p:txBody>
      </p:sp>
      <p:sp>
        <p:nvSpPr>
          <p:cNvPr id="21" name="Rectangle 20">
            <a:extLst>
              <a:ext uri="{FF2B5EF4-FFF2-40B4-BE49-F238E27FC236}">
                <a16:creationId xmlns:a16="http://schemas.microsoft.com/office/drawing/2014/main" id="{4A898410-2791-4DD0-BD0D-771DAA53FB9F}"/>
              </a:ext>
            </a:extLst>
          </p:cNvPr>
          <p:cNvSpPr/>
          <p:nvPr/>
        </p:nvSpPr>
        <p:spPr>
          <a:xfrm>
            <a:off x="674277" y="2655927"/>
            <a:ext cx="1818783" cy="14748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dirty="0"/>
              <a:t>Nb équipements en service</a:t>
            </a:r>
          </a:p>
        </p:txBody>
      </p:sp>
      <p:sp>
        <p:nvSpPr>
          <p:cNvPr id="22" name="Rectangle 21">
            <a:extLst>
              <a:ext uri="{FF2B5EF4-FFF2-40B4-BE49-F238E27FC236}">
                <a16:creationId xmlns:a16="http://schemas.microsoft.com/office/drawing/2014/main" id="{79264C81-2A86-45A7-8D54-763C107901A7}"/>
              </a:ext>
            </a:extLst>
          </p:cNvPr>
          <p:cNvSpPr/>
          <p:nvPr/>
        </p:nvSpPr>
        <p:spPr>
          <a:xfrm>
            <a:off x="674277" y="2468915"/>
            <a:ext cx="1818783" cy="147480"/>
          </a:xfrm>
          <a:prstGeom prst="rect">
            <a:avLst/>
          </a:prstGeom>
          <a:solidFill>
            <a:srgbClr val="F4B942"/>
          </a:solidFill>
          <a:ln>
            <a:noFill/>
          </a:ln>
        </p:spPr>
        <p:txBody>
          <a:bodyPr wrap="square" lIns="27000" tIns="135000" rIns="27000" bIns="135000" rtlCol="0" anchor="ctr" anchorCtr="0">
            <a:noAutofit/>
          </a:bodyPr>
          <a:lstStyle/>
          <a:p>
            <a:pPr algn="ctr" defTabSz="685800">
              <a:defRPr/>
            </a:pPr>
            <a:r>
              <a:rPr lang="fr-FR" sz="675" kern="0"/>
              <a:t>Type équipement</a:t>
            </a:r>
          </a:p>
        </p:txBody>
      </p:sp>
      <p:sp>
        <p:nvSpPr>
          <p:cNvPr id="23" name="ZoneTexte 22">
            <a:extLst>
              <a:ext uri="{FF2B5EF4-FFF2-40B4-BE49-F238E27FC236}">
                <a16:creationId xmlns:a16="http://schemas.microsoft.com/office/drawing/2014/main" id="{D4A8BDCA-8E2E-4799-A1AA-441C0C0AB3D4}"/>
              </a:ext>
            </a:extLst>
          </p:cNvPr>
          <p:cNvSpPr txBox="1"/>
          <p:nvPr/>
        </p:nvSpPr>
        <p:spPr>
          <a:xfrm>
            <a:off x="2968870" y="124766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Type</a:t>
            </a:r>
            <a:r>
              <a:rPr lang="es-ES" sz="900" b="1"/>
              <a:t> </a:t>
            </a:r>
            <a:r>
              <a:rPr lang="es-ES" sz="900" b="1" err="1"/>
              <a:t>équipement</a:t>
            </a:r>
            <a:endParaRPr lang="es-ES" sz="900" b="1"/>
          </a:p>
        </p:txBody>
      </p:sp>
      <p:sp>
        <p:nvSpPr>
          <p:cNvPr id="24" name="ZoneTexte 23">
            <a:extLst>
              <a:ext uri="{FF2B5EF4-FFF2-40B4-BE49-F238E27FC236}">
                <a16:creationId xmlns:a16="http://schemas.microsoft.com/office/drawing/2014/main" id="{74F9D920-8267-4914-B98F-9D7EAD6D1F96}"/>
              </a:ext>
            </a:extLst>
          </p:cNvPr>
          <p:cNvSpPr txBox="1"/>
          <p:nvPr/>
        </p:nvSpPr>
        <p:spPr>
          <a:xfrm>
            <a:off x="3976982" y="1245385"/>
            <a:ext cx="4679716" cy="1484302"/>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 type d'équipement correspond à </a:t>
            </a:r>
            <a:r>
              <a:rPr lang="fr-FR" sz="1000" u="sng">
                <a:solidFill>
                  <a:srgbClr val="6F6F6F"/>
                </a:solidFill>
              </a:rPr>
              <a:t>une ressource matérielle</a:t>
            </a:r>
          </a:p>
          <a:p>
            <a:r>
              <a:rPr lang="fr-FR" sz="1000" u="sng">
                <a:solidFill>
                  <a:srgbClr val="6F6F6F"/>
                </a:solidFill>
              </a:rPr>
              <a:t>médicotechnique spécialisée, qui permet la réalisation d’une activité de soins</a:t>
            </a:r>
            <a:r>
              <a:rPr lang="fr-FR" sz="1000">
                <a:solidFill>
                  <a:srgbClr val="6F6F6F"/>
                </a:solidFill>
              </a:rPr>
              <a:t>.</a:t>
            </a:r>
          </a:p>
          <a:p>
            <a:endParaRPr lang="fr-FR" sz="1000">
              <a:solidFill>
                <a:srgbClr val="6F6F6F"/>
              </a:solidFill>
              <a:latin typeface="Arial"/>
              <a:ea typeface="Geneva"/>
              <a:cs typeface="Arial"/>
            </a:endParaRPr>
          </a:p>
          <a:p>
            <a:r>
              <a:rPr lang="fr-FR" sz="1000">
                <a:solidFill>
                  <a:srgbClr val="6F6F6F"/>
                </a:solidFill>
              </a:rPr>
              <a:t>Les équipements ordinaires utilisés pour réaliser les activités proposées par l'unité ne sont pas des équipements spécifiques.</a:t>
            </a:r>
          </a:p>
          <a:p>
            <a:endParaRPr lang="fr-FR" sz="1000">
              <a:solidFill>
                <a:srgbClr val="6F6F6F"/>
              </a:solidFill>
              <a:latin typeface="Arial"/>
              <a:ea typeface="Geneva"/>
              <a:cs typeface="Arial"/>
            </a:endParaRPr>
          </a:p>
          <a:p>
            <a:r>
              <a:rPr lang="fr-FR" sz="1000">
                <a:solidFill>
                  <a:srgbClr val="6F6F6F"/>
                </a:solidFill>
              </a:rPr>
              <a:t>Les équipements spécifiques décrits sont des ressources propres de l’unité ou des ressources mises à disposition dans le cadre d’une convention à la condition que ces ressources soient utilisées au sein de l'unité (sur site). </a:t>
            </a:r>
            <a:endParaRPr lang="fr-FR" sz="1000">
              <a:solidFill>
                <a:schemeClr val="bg1"/>
              </a:solidFill>
            </a:endParaRPr>
          </a:p>
        </p:txBody>
      </p:sp>
      <p:cxnSp>
        <p:nvCxnSpPr>
          <p:cNvPr id="25" name="Connecteur droit avec flèche 24">
            <a:extLst>
              <a:ext uri="{FF2B5EF4-FFF2-40B4-BE49-F238E27FC236}">
                <a16:creationId xmlns:a16="http://schemas.microsoft.com/office/drawing/2014/main" id="{68D5FC3E-86A2-4490-8FA6-B52063D04AED}"/>
              </a:ext>
            </a:extLst>
          </p:cNvPr>
          <p:cNvCxnSpPr>
            <a:cxnSpLocks/>
            <a:stCxn id="22" idx="3"/>
            <a:endCxn id="23" idx="1"/>
          </p:cNvCxnSpPr>
          <p:nvPr/>
        </p:nvCxnSpPr>
        <p:spPr>
          <a:xfrm flipV="1">
            <a:off x="2493060" y="1427838"/>
            <a:ext cx="475810" cy="111481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3D6033A8-B495-48AA-B70E-A715E3E38470}"/>
              </a:ext>
            </a:extLst>
          </p:cNvPr>
          <p:cNvSpPr txBox="1"/>
          <p:nvPr/>
        </p:nvSpPr>
        <p:spPr>
          <a:xfrm>
            <a:off x="2968870" y="3381125"/>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50" b="1"/>
              <a:t>Nb </a:t>
            </a:r>
            <a:r>
              <a:rPr lang="fr-FR" sz="850" b="1" kern="0"/>
              <a:t>équipements</a:t>
            </a:r>
            <a:r>
              <a:rPr lang="fr-FR" sz="850" kern="0"/>
              <a:t> </a:t>
            </a:r>
            <a:r>
              <a:rPr lang="es-ES" sz="850" b="1"/>
              <a:t>en </a:t>
            </a:r>
            <a:r>
              <a:rPr lang="es-ES" sz="850" b="1" err="1"/>
              <a:t>service</a:t>
            </a:r>
            <a:endParaRPr lang="es-ES" sz="850" b="1"/>
          </a:p>
        </p:txBody>
      </p:sp>
      <p:sp>
        <p:nvSpPr>
          <p:cNvPr id="27" name="ZoneTexte 26">
            <a:extLst>
              <a:ext uri="{FF2B5EF4-FFF2-40B4-BE49-F238E27FC236}">
                <a16:creationId xmlns:a16="http://schemas.microsoft.com/office/drawing/2014/main" id="{7AA69FF3-2DE5-4AE1-BE3A-C96A296C57EA}"/>
              </a:ext>
            </a:extLst>
          </p:cNvPr>
          <p:cNvSpPr txBox="1"/>
          <p:nvPr/>
        </p:nvSpPr>
        <p:spPr>
          <a:xfrm>
            <a:off x="3976982" y="3378843"/>
            <a:ext cx="4679716" cy="360345"/>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Nombre d'équipements du même type en état de fonctionnement. </a:t>
            </a:r>
            <a:endParaRPr lang="fr-FR" sz="1000">
              <a:solidFill>
                <a:schemeClr val="bg1"/>
              </a:solidFill>
            </a:endParaRPr>
          </a:p>
        </p:txBody>
      </p:sp>
      <p:cxnSp>
        <p:nvCxnSpPr>
          <p:cNvPr id="28" name="Connecteur droit avec flèche 27">
            <a:extLst>
              <a:ext uri="{FF2B5EF4-FFF2-40B4-BE49-F238E27FC236}">
                <a16:creationId xmlns:a16="http://schemas.microsoft.com/office/drawing/2014/main" id="{4AA7C2CC-D395-4210-90D1-C372683E5A8F}"/>
              </a:ext>
            </a:extLst>
          </p:cNvPr>
          <p:cNvCxnSpPr>
            <a:cxnSpLocks/>
            <a:stCxn id="21" idx="3"/>
            <a:endCxn id="26" idx="1"/>
          </p:cNvCxnSpPr>
          <p:nvPr/>
        </p:nvCxnSpPr>
        <p:spPr>
          <a:xfrm>
            <a:off x="2493060" y="2729667"/>
            <a:ext cx="475810" cy="831630"/>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 coins arrondis 14">
            <a:extLst>
              <a:ext uri="{FF2B5EF4-FFF2-40B4-BE49-F238E27FC236}">
                <a16:creationId xmlns:a16="http://schemas.microsoft.com/office/drawing/2014/main" id="{6DDA4C6A-32F0-4886-A36F-08AD635A10B8}"/>
              </a:ext>
            </a:extLst>
          </p:cNvPr>
          <p:cNvSpPr/>
          <p:nvPr/>
        </p:nvSpPr>
        <p:spPr>
          <a:xfrm>
            <a:off x="7452320" y="69812"/>
            <a:ext cx="1565718" cy="540006"/>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chemeClr val="tx1"/>
                </a:solidFill>
              </a:rPr>
              <a:t>Activité</a:t>
            </a:r>
            <a:r>
              <a:rPr lang="es-ES" sz="1000">
                <a:solidFill>
                  <a:schemeClr val="tx1"/>
                </a:solidFill>
              </a:rPr>
              <a:t> </a:t>
            </a:r>
            <a:r>
              <a:rPr lang="es-ES" sz="1000" err="1">
                <a:solidFill>
                  <a:schemeClr val="tx1"/>
                </a:solidFill>
              </a:rPr>
              <a:t>Opérationnelle</a:t>
            </a:r>
            <a:r>
              <a:rPr lang="es-ES" sz="1000">
                <a:solidFill>
                  <a:schemeClr val="tx1"/>
                </a:solidFill>
              </a:rPr>
              <a:t>, </a:t>
            </a:r>
            <a:r>
              <a:rPr lang="es-ES" sz="1000" err="1">
                <a:solidFill>
                  <a:schemeClr val="tx1"/>
                </a:solidFill>
              </a:rPr>
              <a:t>Patientèle</a:t>
            </a:r>
            <a:r>
              <a:rPr lang="es-ES" sz="1000">
                <a:solidFill>
                  <a:schemeClr val="tx1"/>
                </a:solidFill>
              </a:rPr>
              <a:t>, </a:t>
            </a:r>
            <a:r>
              <a:rPr lang="es-ES" sz="1000" err="1">
                <a:solidFill>
                  <a:schemeClr val="tx1"/>
                </a:solidFill>
              </a:rPr>
              <a:t>Equipement</a:t>
            </a:r>
            <a:endParaRPr lang="fr-FR" sz="800" err="1">
              <a:solidFill>
                <a:schemeClr val="tx1"/>
              </a:solidFill>
              <a:cs typeface="Arial"/>
            </a:endParaRPr>
          </a:p>
        </p:txBody>
      </p:sp>
      <p:pic>
        <p:nvPicPr>
          <p:cNvPr id="30" name="Graphique 29" descr="Bulle de discussion avec un remplissage uni">
            <a:hlinkClick r:id="rId2"/>
            <a:extLst>
              <a:ext uri="{FF2B5EF4-FFF2-40B4-BE49-F238E27FC236}">
                <a16:creationId xmlns:a16="http://schemas.microsoft.com/office/drawing/2014/main" id="{D1469107-E144-45D4-86ED-54D64F7861A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7210" y="1116052"/>
            <a:ext cx="359240" cy="359240"/>
          </a:xfrm>
          <a:prstGeom prst="rect">
            <a:avLst/>
          </a:prstGeom>
        </p:spPr>
      </p:pic>
      <p:pic>
        <p:nvPicPr>
          <p:cNvPr id="31" name="Graphique 33" descr="Bulle de discussion avec un remplissage uni">
            <a:extLst>
              <a:ext uri="{FF2B5EF4-FFF2-40B4-BE49-F238E27FC236}">
                <a16:creationId xmlns:a16="http://schemas.microsoft.com/office/drawing/2014/main" id="{8A7156CD-3763-4771-96F6-2CF5ECF558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32" name="ZoneTexte 37">
            <a:extLst>
              <a:ext uri="{FF2B5EF4-FFF2-40B4-BE49-F238E27FC236}">
                <a16:creationId xmlns:a16="http://schemas.microsoft.com/office/drawing/2014/main" id="{32E58506-DEDE-46C0-B635-F1BD9C37549A}"/>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33" name="Graphique 20" descr="Flèche : pivoter à droite avec un remplissage uni">
            <a:hlinkClick r:id="rId5" action="ppaction://hlinksldjump"/>
            <a:extLst>
              <a:ext uri="{FF2B5EF4-FFF2-40B4-BE49-F238E27FC236}">
                <a16:creationId xmlns:a16="http://schemas.microsoft.com/office/drawing/2014/main" id="{84F4F3F4-D775-4A80-9835-0BE59EF3D50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29" name="ZoneTexte 21">
            <a:hlinkClick r:id="rId5" action="ppaction://hlinksldjump"/>
            <a:extLst>
              <a:ext uri="{FF2B5EF4-FFF2-40B4-BE49-F238E27FC236}">
                <a16:creationId xmlns:a16="http://schemas.microsoft.com/office/drawing/2014/main" id="{61287FB0-FC28-425B-8C96-2724859B7E6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961870499"/>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childTnLst>
              </p:cTn>
              <p:nextCondLst>
                <p:cond evt="onClick" delay="0">
                  <p:tgtEl>
                    <p:spTgt spid="22"/>
                  </p:tgtEl>
                </p:cond>
              </p:nextCondLst>
            </p:seq>
            <p:seq concurrent="1" nextAc="seek">
              <p:cTn id="17" restart="whenNotActive" fill="hold" evtFilter="cancelBubble" nodeType="interactiveSeq">
                <p:stCondLst>
                  <p:cond evt="onClick" delay="0">
                    <p:tgtEl>
                      <p:spTgt spid="21"/>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childTnLst>
                          </p:cTn>
                        </p:par>
                      </p:childTnLst>
                    </p:cTn>
                  </p:par>
                </p:childTnLst>
              </p:cTn>
              <p:nextCondLst>
                <p:cond evt="onClick" delay="0">
                  <p:tgtEl>
                    <p:spTgt spid="21"/>
                  </p:tgtEl>
                </p:cond>
              </p:nextCondLst>
            </p:seq>
          </p:childTnLst>
        </p:cTn>
      </p:par>
    </p:tnLst>
    <p:bldLst>
      <p:bldP spid="23" grpId="0" animBg="1"/>
      <p:bldP spid="24" grpId="0" animBg="1"/>
      <p:bldP spid="26" grpId="0" animBg="1"/>
      <p:bldP spid="2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fontScale="90000"/>
          </a:bodyPr>
          <a:lstStyle/>
          <a:p>
            <a:r>
              <a:rPr lang="es-ES" err="1"/>
              <a:t>Définition</a:t>
            </a:r>
            <a:r>
              <a:rPr lang="es-ES"/>
              <a:t> de </a:t>
            </a:r>
            <a:r>
              <a:rPr lang="es-ES" err="1"/>
              <a:t>Compétence</a:t>
            </a:r>
            <a:r>
              <a:rPr lang="es-ES"/>
              <a:t> </a:t>
            </a:r>
            <a:r>
              <a:rPr lang="es-ES" err="1"/>
              <a:t>Eessource</a:t>
            </a:r>
            <a:r>
              <a:rPr lang="es-ES"/>
              <a:t>, Capacité </a:t>
            </a:r>
            <a:r>
              <a:rPr lang="es-ES" err="1"/>
              <a:t>Accueil</a:t>
            </a:r>
            <a:r>
              <a:rPr lang="es-ES"/>
              <a:t>, Capacité </a:t>
            </a:r>
            <a:r>
              <a:rPr lang="es-ES" err="1"/>
              <a:t>Habitation</a:t>
            </a:r>
            <a:r>
              <a:rPr lang="es-ES"/>
              <a:t> et Capacité </a:t>
            </a:r>
            <a:r>
              <a:rPr lang="es-ES" err="1"/>
              <a:t>Accueil</a:t>
            </a:r>
            <a:r>
              <a:rPr lang="es-ES"/>
              <a:t> </a:t>
            </a:r>
            <a:r>
              <a:rPr lang="es-ES" err="1"/>
              <a:t>Crise</a:t>
            </a:r>
            <a:endParaRPr lang="fr-FR" err="1"/>
          </a:p>
        </p:txBody>
      </p:sp>
      <p:sp>
        <p:nvSpPr>
          <p:cNvPr id="18" name="ZoneTexte 17">
            <a:extLst>
              <a:ext uri="{FF2B5EF4-FFF2-40B4-BE49-F238E27FC236}">
                <a16:creationId xmlns:a16="http://schemas.microsoft.com/office/drawing/2014/main" id="{0539A689-31DF-43E5-BFF1-BD88C14A06B0}"/>
              </a:ext>
            </a:extLst>
          </p:cNvPr>
          <p:cNvSpPr txBox="1"/>
          <p:nvPr/>
        </p:nvSpPr>
        <p:spPr>
          <a:xfrm>
            <a:off x="2627784" y="2229584"/>
            <a:ext cx="5831844" cy="555863"/>
          </a:xfrm>
          <a:prstGeom prst="rect">
            <a:avLst/>
          </a:prstGeom>
          <a:noFill/>
        </p:spPr>
        <p:txBody>
          <a:bodyPr wrap="square" lIns="72000" tIns="108000" rIns="72000" bIns="108000" rtlCol="0" anchor="ctr" anchorCtr="0">
            <a:noAutofit/>
          </a:bodyPr>
          <a:lstStyle/>
          <a:p>
            <a:pPr algn="just"/>
            <a:r>
              <a:rPr lang="fr-FR" sz="1200" b="1">
                <a:solidFill>
                  <a:srgbClr val="575757"/>
                </a:solidFill>
              </a:rPr>
              <a:t>Capacité Accueil</a:t>
            </a:r>
          </a:p>
          <a:p>
            <a:pPr algn="just"/>
            <a:r>
              <a:rPr lang="fr-FR" sz="1200">
                <a:solidFill>
                  <a:srgbClr val="575757"/>
                </a:solidFill>
              </a:rPr>
              <a:t>La classe Capacite Accueil indique le nombre de patients pouvant être accueillis en même temps dans l'organisation interne. </a:t>
            </a:r>
          </a:p>
        </p:txBody>
      </p:sp>
      <p:grpSp>
        <p:nvGrpSpPr>
          <p:cNvPr id="24" name="Groupe 23">
            <a:extLst>
              <a:ext uri="{FF2B5EF4-FFF2-40B4-BE49-F238E27FC236}">
                <a16:creationId xmlns:a16="http://schemas.microsoft.com/office/drawing/2014/main" id="{9AAB50E5-9C67-4910-BE3D-59B9AFE4C85A}"/>
              </a:ext>
            </a:extLst>
          </p:cNvPr>
          <p:cNvGrpSpPr/>
          <p:nvPr/>
        </p:nvGrpSpPr>
        <p:grpSpPr>
          <a:xfrm>
            <a:off x="333435" y="3323473"/>
            <a:ext cx="2039535" cy="553614"/>
            <a:chOff x="7253652" y="1638662"/>
            <a:chExt cx="1435296" cy="628102"/>
          </a:xfrm>
        </p:grpSpPr>
        <p:sp>
          <p:nvSpPr>
            <p:cNvPr id="25" name="ZoneTexte 24">
              <a:extLst>
                <a:ext uri="{FF2B5EF4-FFF2-40B4-BE49-F238E27FC236}">
                  <a16:creationId xmlns:a16="http://schemas.microsoft.com/office/drawing/2014/main" id="{55A2671D-AFD4-4E8C-9749-857171B9FEF2}"/>
                </a:ext>
              </a:extLst>
            </p:cNvPr>
            <p:cNvSpPr txBox="1"/>
            <p:nvPr/>
          </p:nvSpPr>
          <p:spPr>
            <a:xfrm>
              <a:off x="7253652" y="1844622"/>
              <a:ext cx="1435296" cy="422142"/>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6" name="ZoneTexte 25">
              <a:extLst>
                <a:ext uri="{FF2B5EF4-FFF2-40B4-BE49-F238E27FC236}">
                  <a16:creationId xmlns:a16="http://schemas.microsoft.com/office/drawing/2014/main" id="{0B15C0BB-13E4-4199-808B-A5890BC55FBD}"/>
                </a:ext>
              </a:extLst>
            </p:cNvPr>
            <p:cNvSpPr txBox="1"/>
            <p:nvPr/>
          </p:nvSpPr>
          <p:spPr>
            <a:xfrm>
              <a:off x="7253652" y="1638662"/>
              <a:ext cx="1435296"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Capacité Habitation</a:t>
              </a:r>
            </a:p>
          </p:txBody>
        </p:sp>
        <p:sp>
          <p:nvSpPr>
            <p:cNvPr id="27" name="ZoneTexte 26">
              <a:extLst>
                <a:ext uri="{FF2B5EF4-FFF2-40B4-BE49-F238E27FC236}">
                  <a16:creationId xmlns:a16="http://schemas.microsoft.com/office/drawing/2014/main" id="{CEF99747-046E-4689-8299-4215B3686DF5}"/>
                </a:ext>
              </a:extLst>
            </p:cNvPr>
            <p:cNvSpPr txBox="1"/>
            <p:nvPr/>
          </p:nvSpPr>
          <p:spPr>
            <a:xfrm>
              <a:off x="7335110" y="1893507"/>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habitation</a:t>
              </a:r>
            </a:p>
          </p:txBody>
        </p:sp>
        <p:sp>
          <p:nvSpPr>
            <p:cNvPr id="28" name="ZoneTexte 27">
              <a:extLst>
                <a:ext uri="{FF2B5EF4-FFF2-40B4-BE49-F238E27FC236}">
                  <a16:creationId xmlns:a16="http://schemas.microsoft.com/office/drawing/2014/main" id="{62282D79-44E0-46D6-9062-F0CE09E08DE8}"/>
                </a:ext>
              </a:extLst>
            </p:cNvPr>
            <p:cNvSpPr txBox="1"/>
            <p:nvPr/>
          </p:nvSpPr>
          <p:spPr>
            <a:xfrm>
              <a:off x="7335110" y="2076992"/>
              <a:ext cx="1260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Nb habitation </a:t>
              </a:r>
            </a:p>
          </p:txBody>
        </p:sp>
      </p:grpSp>
      <p:grpSp>
        <p:nvGrpSpPr>
          <p:cNvPr id="29" name="Groupe 28">
            <a:extLst>
              <a:ext uri="{FF2B5EF4-FFF2-40B4-BE49-F238E27FC236}">
                <a16:creationId xmlns:a16="http://schemas.microsoft.com/office/drawing/2014/main" id="{7545BBB4-906A-4DB3-A181-AFAEF165AE3F}"/>
              </a:ext>
            </a:extLst>
          </p:cNvPr>
          <p:cNvGrpSpPr/>
          <p:nvPr/>
        </p:nvGrpSpPr>
        <p:grpSpPr>
          <a:xfrm>
            <a:off x="323528" y="1796153"/>
            <a:ext cx="2039535" cy="1239576"/>
            <a:chOff x="7455894" y="1559656"/>
            <a:chExt cx="1435296" cy="1406360"/>
          </a:xfrm>
        </p:grpSpPr>
        <p:sp>
          <p:nvSpPr>
            <p:cNvPr id="30" name="ZoneTexte 29">
              <a:extLst>
                <a:ext uri="{FF2B5EF4-FFF2-40B4-BE49-F238E27FC236}">
                  <a16:creationId xmlns:a16="http://schemas.microsoft.com/office/drawing/2014/main" id="{7C9CC4F3-F5C5-42D7-8ABC-48E767EC1D48}"/>
                </a:ext>
              </a:extLst>
            </p:cNvPr>
            <p:cNvSpPr txBox="1"/>
            <p:nvPr/>
          </p:nvSpPr>
          <p:spPr>
            <a:xfrm>
              <a:off x="7455894" y="1765616"/>
              <a:ext cx="1435296" cy="120040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1" name="ZoneTexte 30">
              <a:extLst>
                <a:ext uri="{FF2B5EF4-FFF2-40B4-BE49-F238E27FC236}">
                  <a16:creationId xmlns:a16="http://schemas.microsoft.com/office/drawing/2014/main" id="{21533A2B-7C6F-46C5-A509-CCEA8740521D}"/>
                </a:ext>
              </a:extLst>
            </p:cNvPr>
            <p:cNvSpPr txBox="1"/>
            <p:nvPr/>
          </p:nvSpPr>
          <p:spPr>
            <a:xfrm>
              <a:off x="7455894" y="1559656"/>
              <a:ext cx="1435296"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Capacité Accueil</a:t>
              </a:r>
            </a:p>
          </p:txBody>
        </p:sp>
        <p:sp>
          <p:nvSpPr>
            <p:cNvPr id="32" name="ZoneTexte 31">
              <a:extLst>
                <a:ext uri="{FF2B5EF4-FFF2-40B4-BE49-F238E27FC236}">
                  <a16:creationId xmlns:a16="http://schemas.microsoft.com/office/drawing/2014/main" id="{DD7CF495-3970-4CCB-9EBF-3E0834304D90}"/>
                </a:ext>
              </a:extLst>
            </p:cNvPr>
            <p:cNvSpPr txBox="1"/>
            <p:nvPr/>
          </p:nvSpPr>
          <p:spPr>
            <a:xfrm>
              <a:off x="7534408" y="1815579"/>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t>Nb de places installées</a:t>
              </a:r>
            </a:p>
          </p:txBody>
        </p:sp>
        <p:sp>
          <p:nvSpPr>
            <p:cNvPr id="33" name="ZoneTexte 32">
              <a:extLst>
                <a:ext uri="{FF2B5EF4-FFF2-40B4-BE49-F238E27FC236}">
                  <a16:creationId xmlns:a16="http://schemas.microsoft.com/office/drawing/2014/main" id="{5A0B8C48-2E44-42A6-B103-AA135F28EF93}"/>
                </a:ext>
              </a:extLst>
            </p:cNvPr>
            <p:cNvSpPr txBox="1"/>
            <p:nvPr/>
          </p:nvSpPr>
          <p:spPr>
            <a:xfrm>
              <a:off x="7534408" y="2192772"/>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lits dispo</a:t>
              </a:r>
            </a:p>
          </p:txBody>
        </p:sp>
        <p:sp>
          <p:nvSpPr>
            <p:cNvPr id="34" name="ZoneTexte 33">
              <a:extLst>
                <a:ext uri="{FF2B5EF4-FFF2-40B4-BE49-F238E27FC236}">
                  <a16:creationId xmlns:a16="http://schemas.microsoft.com/office/drawing/2014/main" id="{6CBF8C5B-F346-4B9A-B3C3-13641E4EE6EC}"/>
                </a:ext>
              </a:extLst>
            </p:cNvPr>
            <p:cNvSpPr txBox="1"/>
            <p:nvPr/>
          </p:nvSpPr>
          <p:spPr>
            <a:xfrm>
              <a:off x="7534408" y="2379794"/>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Dates MàJ lits dispo </a:t>
              </a:r>
            </a:p>
          </p:txBody>
        </p:sp>
        <p:sp>
          <p:nvSpPr>
            <p:cNvPr id="35" name="ZoneTexte 34">
              <a:extLst>
                <a:ext uri="{FF2B5EF4-FFF2-40B4-BE49-F238E27FC236}">
                  <a16:creationId xmlns:a16="http://schemas.microsoft.com/office/drawing/2014/main" id="{6AD78FB8-600B-49ED-8D82-CB6EA0EBFC3F}"/>
                </a:ext>
              </a:extLst>
            </p:cNvPr>
            <p:cNvSpPr txBox="1"/>
            <p:nvPr/>
          </p:nvSpPr>
          <p:spPr>
            <a:xfrm>
              <a:off x="7534408" y="2004709"/>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50" kern="0">
                  <a:latin typeface="Arial"/>
                  <a:ea typeface="Geneva"/>
                  <a:cs typeface="Arial"/>
                </a:rPr>
                <a:t>Nb de lits installés</a:t>
              </a:r>
              <a:endParaRPr lang="fr-FR" sz="675" kern="0"/>
            </a:p>
          </p:txBody>
        </p:sp>
        <p:sp>
          <p:nvSpPr>
            <p:cNvPr id="36" name="ZoneTexte 35">
              <a:extLst>
                <a:ext uri="{FF2B5EF4-FFF2-40B4-BE49-F238E27FC236}">
                  <a16:creationId xmlns:a16="http://schemas.microsoft.com/office/drawing/2014/main" id="{A8C50BFA-9F1D-497B-9317-9A3BD63A5950}"/>
                </a:ext>
              </a:extLst>
            </p:cNvPr>
            <p:cNvSpPr txBox="1"/>
            <p:nvPr/>
          </p:nvSpPr>
          <p:spPr>
            <a:xfrm>
              <a:off x="7534408" y="2563665"/>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places dispo </a:t>
              </a:r>
            </a:p>
          </p:txBody>
        </p:sp>
        <p:sp>
          <p:nvSpPr>
            <p:cNvPr id="37" name="ZoneTexte 36">
              <a:extLst>
                <a:ext uri="{FF2B5EF4-FFF2-40B4-BE49-F238E27FC236}">
                  <a16:creationId xmlns:a16="http://schemas.microsoft.com/office/drawing/2014/main" id="{D7CD0376-1EA3-44FA-A63C-5FA5A480B9B8}"/>
                </a:ext>
              </a:extLst>
            </p:cNvPr>
            <p:cNvSpPr txBox="1"/>
            <p:nvPr/>
          </p:nvSpPr>
          <p:spPr>
            <a:xfrm>
              <a:off x="7534408" y="2745891"/>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Dates MàJ places dispo </a:t>
              </a:r>
            </a:p>
          </p:txBody>
        </p:sp>
      </p:grpSp>
      <p:sp>
        <p:nvSpPr>
          <p:cNvPr id="39" name="ZoneTexte 38">
            <a:extLst>
              <a:ext uri="{FF2B5EF4-FFF2-40B4-BE49-F238E27FC236}">
                <a16:creationId xmlns:a16="http://schemas.microsoft.com/office/drawing/2014/main" id="{949B6233-1FA1-47F5-8A02-07D3FE42CF81}"/>
              </a:ext>
            </a:extLst>
          </p:cNvPr>
          <p:cNvSpPr txBox="1"/>
          <p:nvPr/>
        </p:nvSpPr>
        <p:spPr>
          <a:xfrm>
            <a:off x="335651" y="4284585"/>
            <a:ext cx="2037314" cy="37539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0" name="ZoneTexte 39">
            <a:extLst>
              <a:ext uri="{FF2B5EF4-FFF2-40B4-BE49-F238E27FC236}">
                <a16:creationId xmlns:a16="http://schemas.microsoft.com/office/drawing/2014/main" id="{67D338B4-F390-48D5-A664-BC86D15F0F14}"/>
              </a:ext>
            </a:extLst>
          </p:cNvPr>
          <p:cNvSpPr txBox="1"/>
          <p:nvPr/>
        </p:nvSpPr>
        <p:spPr>
          <a:xfrm>
            <a:off x="335656" y="4103050"/>
            <a:ext cx="2037314" cy="18153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Capacité Accueil Crise</a:t>
            </a:r>
          </a:p>
        </p:txBody>
      </p:sp>
      <p:sp>
        <p:nvSpPr>
          <p:cNvPr id="41" name="Rectangle 40">
            <a:extLst>
              <a:ext uri="{FF2B5EF4-FFF2-40B4-BE49-F238E27FC236}">
                <a16:creationId xmlns:a16="http://schemas.microsoft.com/office/drawing/2014/main" id="{32EDB476-3FE5-47CF-9CE2-573481946421}"/>
              </a:ext>
            </a:extLst>
          </p:cNvPr>
          <p:cNvSpPr/>
          <p:nvPr>
            <p:custDataLst>
              <p:tags r:id="rId1"/>
            </p:custDataLst>
          </p:nvPr>
        </p:nvSpPr>
        <p:spPr>
          <a:xfrm>
            <a:off x="456663" y="4328622"/>
            <a:ext cx="1817064" cy="120577"/>
          </a:xfrm>
          <a:prstGeom prst="rect">
            <a:avLst/>
          </a:prstGeom>
          <a:solidFill>
            <a:srgbClr val="F4B942"/>
          </a:solidFill>
          <a:ln>
            <a:noFill/>
          </a:ln>
        </p:spPr>
        <p:txBody>
          <a:bodyPr wrap="square" lIns="27000" tIns="135000" rIns="27000" bIns="135000" rtlCol="0" anchor="ctr" anchorCtr="0">
            <a:noAutofit/>
          </a:bodyPr>
          <a:lstStyle/>
          <a:p>
            <a:pPr algn="ctr"/>
            <a:r>
              <a:rPr lang="fr-FR" sz="675" kern="0"/>
              <a:t>Capacité Crise T0</a:t>
            </a:r>
          </a:p>
        </p:txBody>
      </p:sp>
      <p:sp>
        <p:nvSpPr>
          <p:cNvPr id="42" name="Rectangle 41">
            <a:extLst>
              <a:ext uri="{FF2B5EF4-FFF2-40B4-BE49-F238E27FC236}">
                <a16:creationId xmlns:a16="http://schemas.microsoft.com/office/drawing/2014/main" id="{29F24B7A-9632-426B-9950-C5E512B2E1FB}"/>
              </a:ext>
            </a:extLst>
          </p:cNvPr>
          <p:cNvSpPr/>
          <p:nvPr>
            <p:custDataLst>
              <p:tags r:id="rId2"/>
            </p:custDataLst>
          </p:nvPr>
        </p:nvSpPr>
        <p:spPr>
          <a:xfrm>
            <a:off x="456663" y="4486421"/>
            <a:ext cx="1817064" cy="120577"/>
          </a:xfrm>
          <a:prstGeom prst="rect">
            <a:avLst/>
          </a:prstGeom>
          <a:solidFill>
            <a:srgbClr val="F4B942"/>
          </a:solidFill>
          <a:ln>
            <a:noFill/>
          </a:ln>
        </p:spPr>
        <p:txBody>
          <a:bodyPr wrap="square" lIns="27000" tIns="135000" rIns="27000" bIns="135000" rtlCol="0" anchor="ctr" anchorCtr="0">
            <a:noAutofit/>
          </a:bodyPr>
          <a:lstStyle/>
          <a:p>
            <a:pPr algn="ctr"/>
            <a:r>
              <a:rPr lang="fr-FR" sz="675" kern="0"/>
              <a:t>Capacité Crise T60</a:t>
            </a:r>
          </a:p>
        </p:txBody>
      </p:sp>
      <p:grpSp>
        <p:nvGrpSpPr>
          <p:cNvPr id="43" name="Groupe 42">
            <a:extLst>
              <a:ext uri="{FF2B5EF4-FFF2-40B4-BE49-F238E27FC236}">
                <a16:creationId xmlns:a16="http://schemas.microsoft.com/office/drawing/2014/main" id="{2D8FEE31-8F3D-4F2D-9853-2D2A9129EAFE}"/>
              </a:ext>
            </a:extLst>
          </p:cNvPr>
          <p:cNvGrpSpPr/>
          <p:nvPr/>
        </p:nvGrpSpPr>
        <p:grpSpPr>
          <a:xfrm>
            <a:off x="335641" y="843559"/>
            <a:ext cx="2039535" cy="726630"/>
            <a:chOff x="11300806" y="-785396"/>
            <a:chExt cx="1435296" cy="824399"/>
          </a:xfrm>
        </p:grpSpPr>
        <p:sp>
          <p:nvSpPr>
            <p:cNvPr id="44" name="ZoneTexte 43">
              <a:extLst>
                <a:ext uri="{FF2B5EF4-FFF2-40B4-BE49-F238E27FC236}">
                  <a16:creationId xmlns:a16="http://schemas.microsoft.com/office/drawing/2014/main" id="{B3006319-FA3B-4BD8-9CF8-583A9EE3D86A}"/>
                </a:ext>
              </a:extLst>
            </p:cNvPr>
            <p:cNvSpPr txBox="1"/>
            <p:nvPr/>
          </p:nvSpPr>
          <p:spPr>
            <a:xfrm>
              <a:off x="11300807" y="-779178"/>
              <a:ext cx="1435295" cy="81818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grpSp>
          <p:nvGrpSpPr>
            <p:cNvPr id="45" name="Groupe 44">
              <a:extLst>
                <a:ext uri="{FF2B5EF4-FFF2-40B4-BE49-F238E27FC236}">
                  <a16:creationId xmlns:a16="http://schemas.microsoft.com/office/drawing/2014/main" id="{661F571C-05DE-4A6B-BC6D-F0515DF80296}"/>
                </a:ext>
              </a:extLst>
            </p:cNvPr>
            <p:cNvGrpSpPr/>
            <p:nvPr/>
          </p:nvGrpSpPr>
          <p:grpSpPr>
            <a:xfrm>
              <a:off x="11300806" y="-785396"/>
              <a:ext cx="1435296" cy="790927"/>
              <a:chOff x="11300806" y="-785396"/>
              <a:chExt cx="1435296" cy="790927"/>
            </a:xfrm>
          </p:grpSpPr>
          <p:sp>
            <p:nvSpPr>
              <p:cNvPr id="46" name="ZoneTexte 45">
                <a:extLst>
                  <a:ext uri="{FF2B5EF4-FFF2-40B4-BE49-F238E27FC236}">
                    <a16:creationId xmlns:a16="http://schemas.microsoft.com/office/drawing/2014/main" id="{3D8A3332-89C0-492C-B19C-CF8F41C74EA0}"/>
                  </a:ext>
                </a:extLst>
              </p:cNvPr>
              <p:cNvSpPr txBox="1"/>
              <p:nvPr/>
            </p:nvSpPr>
            <p:spPr>
              <a:xfrm>
                <a:off x="11300806" y="-785396"/>
                <a:ext cx="1435296" cy="20595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Compétence Ressource</a:t>
                </a:r>
              </a:p>
            </p:txBody>
          </p:sp>
          <p:sp>
            <p:nvSpPr>
              <p:cNvPr id="47" name="ZoneTexte 46">
                <a:extLst>
                  <a:ext uri="{FF2B5EF4-FFF2-40B4-BE49-F238E27FC236}">
                    <a16:creationId xmlns:a16="http://schemas.microsoft.com/office/drawing/2014/main" id="{819892CE-D297-4560-BDCA-F8C678266925}"/>
                  </a:ext>
                </a:extLst>
              </p:cNvPr>
              <p:cNvSpPr txBox="1"/>
              <p:nvPr/>
            </p:nvSpPr>
            <p:spPr>
              <a:xfrm>
                <a:off x="11370460" y="-519863"/>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Profession</a:t>
                </a:r>
              </a:p>
            </p:txBody>
          </p:sp>
          <p:sp>
            <p:nvSpPr>
              <p:cNvPr id="48" name="ZoneTexte 47">
                <a:extLst>
                  <a:ext uri="{FF2B5EF4-FFF2-40B4-BE49-F238E27FC236}">
                    <a16:creationId xmlns:a16="http://schemas.microsoft.com/office/drawing/2014/main" id="{14B4DFC2-A941-4314-9A3C-BC35A98BD120}"/>
                  </a:ext>
                </a:extLst>
              </p:cNvPr>
              <p:cNvSpPr txBox="1"/>
              <p:nvPr/>
            </p:nvSpPr>
            <p:spPr>
              <a:xfrm>
                <a:off x="11370460" y="-337228"/>
                <a:ext cx="1296000" cy="136800"/>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Spécialité ordinale </a:t>
                </a:r>
              </a:p>
            </p:txBody>
          </p:sp>
          <p:sp>
            <p:nvSpPr>
              <p:cNvPr id="49" name="ZoneTexte 48">
                <a:extLst>
                  <a:ext uri="{FF2B5EF4-FFF2-40B4-BE49-F238E27FC236}">
                    <a16:creationId xmlns:a16="http://schemas.microsoft.com/office/drawing/2014/main" id="{44042ECC-CF48-44C5-8AC5-FF8D3CBA9280}"/>
                  </a:ext>
                </a:extLst>
              </p:cNvPr>
              <p:cNvSpPr txBox="1"/>
              <p:nvPr/>
            </p:nvSpPr>
            <p:spPr>
              <a:xfrm>
                <a:off x="11370460" y="-156648"/>
                <a:ext cx="1296000" cy="16217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Compétence spécifique</a:t>
                </a:r>
              </a:p>
            </p:txBody>
          </p:sp>
        </p:grpSp>
      </p:grpSp>
      <p:sp>
        <p:nvSpPr>
          <p:cNvPr id="50" name="ZoneTexte 49">
            <a:extLst>
              <a:ext uri="{FF2B5EF4-FFF2-40B4-BE49-F238E27FC236}">
                <a16:creationId xmlns:a16="http://schemas.microsoft.com/office/drawing/2014/main" id="{4F3AB5EA-2731-4547-8F0D-32247AE24A5B}"/>
              </a:ext>
            </a:extLst>
          </p:cNvPr>
          <p:cNvSpPr txBox="1"/>
          <p:nvPr/>
        </p:nvSpPr>
        <p:spPr>
          <a:xfrm>
            <a:off x="2627784" y="822686"/>
            <a:ext cx="5831844" cy="1221600"/>
          </a:xfrm>
          <a:prstGeom prst="rect">
            <a:avLst/>
          </a:prstGeom>
          <a:noFill/>
        </p:spPr>
        <p:txBody>
          <a:bodyPr wrap="square" lIns="72000" tIns="108000" rIns="72000" bIns="108000" rtlCol="0" anchor="ctr" anchorCtr="0">
            <a:noAutofit/>
          </a:bodyPr>
          <a:lstStyle/>
          <a:p>
            <a:pPr algn="just"/>
            <a:r>
              <a:rPr lang="fr-FR" sz="1200" b="1">
                <a:solidFill>
                  <a:srgbClr val="575757"/>
                </a:solidFill>
              </a:rPr>
              <a:t>Compétence Ressource</a:t>
            </a:r>
          </a:p>
          <a:p>
            <a:pPr algn="just"/>
            <a:r>
              <a:rPr lang="fr-FR" sz="1100">
                <a:solidFill>
                  <a:srgbClr val="575757"/>
                </a:solidFill>
              </a:rPr>
              <a:t>Les compétences ressources décrivent les compétences des professionnels du parcours de Santé qui interviennent dans l'unité. Cette description peut correspondre à une profession, une spécialité ordinale et/ou des compétences spécifiques. Seules les compétences discriminantes dans la prise en charge ou l'accompagnement de l'usager sont précisées. Ces compétences sont des ressources propres de l’unité ou des ressources mises à disposition dans le cadre d’une convention à la condition qu’elles interviennent sur site</a:t>
            </a:r>
          </a:p>
        </p:txBody>
      </p:sp>
      <p:sp>
        <p:nvSpPr>
          <p:cNvPr id="51" name="ZoneTexte 50">
            <a:extLst>
              <a:ext uri="{FF2B5EF4-FFF2-40B4-BE49-F238E27FC236}">
                <a16:creationId xmlns:a16="http://schemas.microsoft.com/office/drawing/2014/main" id="{A4D559C1-C83C-422E-B8D1-5DA0DD486B11}"/>
              </a:ext>
            </a:extLst>
          </p:cNvPr>
          <p:cNvSpPr txBox="1"/>
          <p:nvPr/>
        </p:nvSpPr>
        <p:spPr>
          <a:xfrm>
            <a:off x="2627784" y="3053011"/>
            <a:ext cx="5831844" cy="555863"/>
          </a:xfrm>
          <a:prstGeom prst="rect">
            <a:avLst/>
          </a:prstGeom>
          <a:noFill/>
        </p:spPr>
        <p:txBody>
          <a:bodyPr wrap="square" lIns="72000" tIns="108000" rIns="72000" bIns="108000" rtlCol="0" anchor="ctr" anchorCtr="0">
            <a:noAutofit/>
          </a:bodyPr>
          <a:lstStyle/>
          <a:p>
            <a:pPr algn="just"/>
            <a:r>
              <a:rPr lang="fr-FR" sz="1200" b="1">
                <a:solidFill>
                  <a:srgbClr val="575757"/>
                </a:solidFill>
              </a:rPr>
              <a:t>Capacité Habitation</a:t>
            </a:r>
          </a:p>
          <a:p>
            <a:pPr algn="just"/>
            <a:r>
              <a:rPr lang="fr-FR" sz="1200">
                <a:solidFill>
                  <a:srgbClr val="575757"/>
                </a:solidFill>
              </a:rPr>
              <a:t>La classe Capacité d'habitation décrit le type d'habitation présent dans l'unité et le nombre d'habitation du même type. </a:t>
            </a:r>
          </a:p>
        </p:txBody>
      </p:sp>
      <p:sp>
        <p:nvSpPr>
          <p:cNvPr id="53" name="ZoneTexte 52">
            <a:extLst>
              <a:ext uri="{FF2B5EF4-FFF2-40B4-BE49-F238E27FC236}">
                <a16:creationId xmlns:a16="http://schemas.microsoft.com/office/drawing/2014/main" id="{932855B3-B38D-4A5F-9D0D-93253BA10025}"/>
              </a:ext>
            </a:extLst>
          </p:cNvPr>
          <p:cNvSpPr txBox="1"/>
          <p:nvPr/>
        </p:nvSpPr>
        <p:spPr>
          <a:xfrm>
            <a:off x="2627784" y="3986353"/>
            <a:ext cx="5831844" cy="555863"/>
          </a:xfrm>
          <a:prstGeom prst="rect">
            <a:avLst/>
          </a:prstGeom>
          <a:noFill/>
        </p:spPr>
        <p:txBody>
          <a:bodyPr wrap="square" lIns="72000" tIns="108000" rIns="72000" bIns="108000" rtlCol="0" anchor="ctr" anchorCtr="0">
            <a:noAutofit/>
          </a:bodyPr>
          <a:lstStyle/>
          <a:p>
            <a:pPr algn="just"/>
            <a:r>
              <a:rPr lang="fr-FR" sz="1200" b="1">
                <a:solidFill>
                  <a:srgbClr val="575757"/>
                </a:solidFill>
              </a:rPr>
              <a:t>Capacité Accueil Crise</a:t>
            </a:r>
          </a:p>
          <a:p>
            <a:pPr algn="just"/>
            <a:r>
              <a:rPr lang="fr-FR" sz="1200">
                <a:solidFill>
                  <a:srgbClr val="575757"/>
                </a:solidFill>
              </a:rPr>
              <a:t>La capacité en situation de crise représente le nombre de places supplémentaires, par rapport à la capacité théorique usuelle, que l’établissement peut mettre à disposition pour accueillir des patients lors du déclenchement du plan ORSAN, en fonction du délai.</a:t>
            </a:r>
          </a:p>
        </p:txBody>
      </p:sp>
      <p:sp>
        <p:nvSpPr>
          <p:cNvPr id="38" name="Rectangle : coins arrondis 37">
            <a:extLst>
              <a:ext uri="{FF2B5EF4-FFF2-40B4-BE49-F238E27FC236}">
                <a16:creationId xmlns:a16="http://schemas.microsoft.com/office/drawing/2014/main" id="{93321126-04C0-46C6-B293-4499D84C9CEA}"/>
              </a:ext>
            </a:extLst>
          </p:cNvPr>
          <p:cNvSpPr/>
          <p:nvPr/>
        </p:nvSpPr>
        <p:spPr>
          <a:xfrm>
            <a:off x="7380312" y="20713"/>
            <a:ext cx="1709734" cy="701738"/>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ysClr val="windowText" lastClr="000000"/>
                </a:solidFill>
              </a:rPr>
              <a:t>Compétence</a:t>
            </a:r>
            <a:r>
              <a:rPr lang="es-ES" sz="1000">
                <a:solidFill>
                  <a:sysClr val="windowText" lastClr="000000"/>
                </a:solidFill>
              </a:rPr>
              <a:t> </a:t>
            </a:r>
            <a:r>
              <a:rPr lang="es-ES" sz="1000" err="1">
                <a:solidFill>
                  <a:sysClr val="windowText" lastClr="000000"/>
                </a:solidFill>
              </a:rPr>
              <a:t>ressource</a:t>
            </a:r>
            <a:r>
              <a:rPr lang="es-ES" sz="1000">
                <a:solidFill>
                  <a:sysClr val="windowText" lastClr="000000"/>
                </a:solidFill>
              </a:rPr>
              <a:t>, capacité </a:t>
            </a:r>
            <a:r>
              <a:rPr lang="es-ES" sz="1000" err="1">
                <a:solidFill>
                  <a:sysClr val="windowText" lastClr="000000"/>
                </a:solidFill>
              </a:rPr>
              <a:t>d’accueil</a:t>
            </a:r>
            <a:r>
              <a:rPr lang="es-ES" sz="1000">
                <a:solidFill>
                  <a:sysClr val="windowText" lastClr="000000"/>
                </a:solidFill>
              </a:rPr>
              <a:t>, </a:t>
            </a:r>
            <a:r>
              <a:rPr lang="es-ES" sz="1000" err="1">
                <a:solidFill>
                  <a:sysClr val="windowText" lastClr="000000"/>
                </a:solidFill>
              </a:rPr>
              <a:t>habitation</a:t>
            </a:r>
            <a:r>
              <a:rPr lang="es-ES" sz="1000">
                <a:solidFill>
                  <a:sysClr val="windowText" lastClr="000000"/>
                </a:solidFill>
              </a:rPr>
              <a:t> et </a:t>
            </a:r>
            <a:r>
              <a:rPr lang="es-ES" sz="1000" err="1">
                <a:solidFill>
                  <a:sysClr val="windowText" lastClr="000000"/>
                </a:solidFill>
              </a:rPr>
              <a:t>accueil</a:t>
            </a:r>
            <a:r>
              <a:rPr lang="es-ES" sz="1000">
                <a:solidFill>
                  <a:sysClr val="windowText" lastClr="000000"/>
                </a:solidFill>
              </a:rPr>
              <a:t> </a:t>
            </a:r>
            <a:r>
              <a:rPr lang="es-ES" sz="1000" err="1">
                <a:solidFill>
                  <a:sysClr val="windowText" lastClr="000000"/>
                </a:solidFill>
              </a:rPr>
              <a:t>crise</a:t>
            </a:r>
            <a:endParaRPr lang="fr-FR" sz="800">
              <a:solidFill>
                <a:sysClr val="windowText" lastClr="000000"/>
              </a:solidFill>
            </a:endParaRPr>
          </a:p>
        </p:txBody>
      </p:sp>
      <p:grpSp>
        <p:nvGrpSpPr>
          <p:cNvPr id="54" name="Group 7">
            <a:extLst>
              <a:ext uri="{FF2B5EF4-FFF2-40B4-BE49-F238E27FC236}">
                <a16:creationId xmlns:a16="http://schemas.microsoft.com/office/drawing/2014/main" id="{E4E39400-D266-4DFF-BFFF-08BC5DBD94A8}"/>
              </a:ext>
            </a:extLst>
          </p:cNvPr>
          <p:cNvGrpSpPr/>
          <p:nvPr/>
        </p:nvGrpSpPr>
        <p:grpSpPr>
          <a:xfrm>
            <a:off x="3097341" y="4804349"/>
            <a:ext cx="4017634" cy="200497"/>
            <a:chOff x="3247020" y="4790742"/>
            <a:chExt cx="4017634" cy="200497"/>
          </a:xfrm>
        </p:grpSpPr>
        <p:sp>
          <p:nvSpPr>
            <p:cNvPr id="59" name="ZoneTexte 321">
              <a:extLst>
                <a:ext uri="{FF2B5EF4-FFF2-40B4-BE49-F238E27FC236}">
                  <a16:creationId xmlns:a16="http://schemas.microsoft.com/office/drawing/2014/main" id="{86843D0B-B0C3-41DD-9E19-1F0F7E930595}"/>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60" name="Rectangle 59">
              <a:extLst>
                <a:ext uri="{FF2B5EF4-FFF2-40B4-BE49-F238E27FC236}">
                  <a16:creationId xmlns:a16="http://schemas.microsoft.com/office/drawing/2014/main" id="{FC4947BA-2563-4270-97DC-3B8AD985B330}"/>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61" name="ZoneTexte 331">
              <a:extLst>
                <a:ext uri="{FF2B5EF4-FFF2-40B4-BE49-F238E27FC236}">
                  <a16:creationId xmlns:a16="http://schemas.microsoft.com/office/drawing/2014/main" id="{0EA82FDC-FA06-41C2-8A47-0AA51C6238CC}"/>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62" name="Rectangle 61">
              <a:extLst>
                <a:ext uri="{FF2B5EF4-FFF2-40B4-BE49-F238E27FC236}">
                  <a16:creationId xmlns:a16="http://schemas.microsoft.com/office/drawing/2014/main" id="{86EB196C-4CE4-47A5-804D-22CA8E888525}"/>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63" name="Rectangle 62">
              <a:extLst>
                <a:ext uri="{FF2B5EF4-FFF2-40B4-BE49-F238E27FC236}">
                  <a16:creationId xmlns:a16="http://schemas.microsoft.com/office/drawing/2014/main" id="{D508156C-5511-4BBC-B4D0-6867121DA4D0}"/>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64" name="ZoneTexte 334">
              <a:extLst>
                <a:ext uri="{FF2B5EF4-FFF2-40B4-BE49-F238E27FC236}">
                  <a16:creationId xmlns:a16="http://schemas.microsoft.com/office/drawing/2014/main" id="{0F97055E-B2B6-4BE8-B521-08193955542E}"/>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52" name="Graphique 20" descr="Flèche : pivoter à droite avec un remplissage uni">
            <a:hlinkClick r:id="rId4" action="ppaction://hlinksldjump"/>
            <a:extLst>
              <a:ext uri="{FF2B5EF4-FFF2-40B4-BE49-F238E27FC236}">
                <a16:creationId xmlns:a16="http://schemas.microsoft.com/office/drawing/2014/main" id="{B0280A9A-84E0-4AB6-84BB-92FA40C0208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5400000">
            <a:off x="150185" y="4604439"/>
            <a:ext cx="489313" cy="489313"/>
          </a:xfrm>
          <a:prstGeom prst="rect">
            <a:avLst/>
          </a:prstGeom>
        </p:spPr>
      </p:pic>
      <p:sp>
        <p:nvSpPr>
          <p:cNvPr id="55" name="ZoneTexte 21">
            <a:hlinkClick r:id="rId4" action="ppaction://hlinksldjump"/>
            <a:extLst>
              <a:ext uri="{FF2B5EF4-FFF2-40B4-BE49-F238E27FC236}">
                <a16:creationId xmlns:a16="http://schemas.microsoft.com/office/drawing/2014/main" id="{6EDD0391-E16A-4A63-835B-A02E6693D84C}"/>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4147616701"/>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err="1"/>
              <a:t>Attributs</a:t>
            </a:r>
            <a:r>
              <a:rPr lang="es-ES"/>
              <a:t> </a:t>
            </a:r>
            <a:r>
              <a:rPr lang="es-ES" err="1"/>
              <a:t>Compétence</a:t>
            </a:r>
            <a:r>
              <a:rPr lang="es-ES"/>
              <a:t> </a:t>
            </a:r>
            <a:r>
              <a:rPr lang="es-ES" err="1"/>
              <a:t>Ressource</a:t>
            </a:r>
            <a:endParaRPr lang="fr-FR"/>
          </a:p>
        </p:txBody>
      </p:sp>
      <p:sp>
        <p:nvSpPr>
          <p:cNvPr id="44" name="ZoneTexte 43">
            <a:extLst>
              <a:ext uri="{FF2B5EF4-FFF2-40B4-BE49-F238E27FC236}">
                <a16:creationId xmlns:a16="http://schemas.microsoft.com/office/drawing/2014/main" id="{B3006319-FA3B-4BD8-9CF8-583A9EE3D86A}"/>
              </a:ext>
            </a:extLst>
          </p:cNvPr>
          <p:cNvSpPr txBox="1"/>
          <p:nvPr/>
        </p:nvSpPr>
        <p:spPr>
          <a:xfrm>
            <a:off x="323529" y="2144363"/>
            <a:ext cx="2039534" cy="72114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6" name="ZoneTexte 45">
            <a:extLst>
              <a:ext uri="{FF2B5EF4-FFF2-40B4-BE49-F238E27FC236}">
                <a16:creationId xmlns:a16="http://schemas.microsoft.com/office/drawing/2014/main" id="{3D8A3332-89C0-492C-B19C-CF8F41C74EA0}"/>
              </a:ext>
            </a:extLst>
          </p:cNvPr>
          <p:cNvSpPr txBox="1"/>
          <p:nvPr/>
        </p:nvSpPr>
        <p:spPr>
          <a:xfrm>
            <a:off x="323528" y="2138882"/>
            <a:ext cx="2039535" cy="181533"/>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Compétence Ressource</a:t>
            </a:r>
          </a:p>
        </p:txBody>
      </p:sp>
      <p:sp>
        <p:nvSpPr>
          <p:cNvPr id="47" name="ZoneTexte 46">
            <a:extLst>
              <a:ext uri="{FF2B5EF4-FFF2-40B4-BE49-F238E27FC236}">
                <a16:creationId xmlns:a16="http://schemas.microsoft.com/office/drawing/2014/main" id="{819892CE-D297-4560-BDCA-F8C678266925}"/>
              </a:ext>
            </a:extLst>
          </p:cNvPr>
          <p:cNvSpPr txBox="1"/>
          <p:nvPr/>
        </p:nvSpPr>
        <p:spPr>
          <a:xfrm>
            <a:off x="422505" y="2372924"/>
            <a:ext cx="1841597" cy="12057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Profession</a:t>
            </a:r>
          </a:p>
        </p:txBody>
      </p:sp>
      <p:sp>
        <p:nvSpPr>
          <p:cNvPr id="48" name="ZoneTexte 47">
            <a:extLst>
              <a:ext uri="{FF2B5EF4-FFF2-40B4-BE49-F238E27FC236}">
                <a16:creationId xmlns:a16="http://schemas.microsoft.com/office/drawing/2014/main" id="{14B4DFC2-A941-4314-9A3C-BC35A98BD120}"/>
              </a:ext>
            </a:extLst>
          </p:cNvPr>
          <p:cNvSpPr txBox="1"/>
          <p:nvPr/>
        </p:nvSpPr>
        <p:spPr>
          <a:xfrm>
            <a:off x="422505" y="2533900"/>
            <a:ext cx="1841597" cy="12057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Spécialité ordinale </a:t>
            </a:r>
          </a:p>
        </p:txBody>
      </p:sp>
      <p:sp>
        <p:nvSpPr>
          <p:cNvPr id="49" name="ZoneTexte 48">
            <a:extLst>
              <a:ext uri="{FF2B5EF4-FFF2-40B4-BE49-F238E27FC236}">
                <a16:creationId xmlns:a16="http://schemas.microsoft.com/office/drawing/2014/main" id="{44042ECC-CF48-44C5-8AC5-FF8D3CBA9280}"/>
              </a:ext>
            </a:extLst>
          </p:cNvPr>
          <p:cNvSpPr txBox="1"/>
          <p:nvPr/>
        </p:nvSpPr>
        <p:spPr>
          <a:xfrm>
            <a:off x="422505" y="2693064"/>
            <a:ext cx="1841597" cy="142946"/>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Compétence spécifique</a:t>
            </a:r>
          </a:p>
        </p:txBody>
      </p:sp>
      <p:sp>
        <p:nvSpPr>
          <p:cNvPr id="50" name="ZoneTexte 49">
            <a:extLst>
              <a:ext uri="{FF2B5EF4-FFF2-40B4-BE49-F238E27FC236}">
                <a16:creationId xmlns:a16="http://schemas.microsoft.com/office/drawing/2014/main" id="{C5B9B290-A6C3-41CC-89C3-EDCDB1287BBF}"/>
              </a:ext>
            </a:extLst>
          </p:cNvPr>
          <p:cNvSpPr txBox="1"/>
          <p:nvPr/>
        </p:nvSpPr>
        <p:spPr>
          <a:xfrm>
            <a:off x="2968870" y="142190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Profession</a:t>
            </a:r>
            <a:endParaRPr lang="es-ES" sz="900" b="1"/>
          </a:p>
        </p:txBody>
      </p:sp>
      <p:sp>
        <p:nvSpPr>
          <p:cNvPr id="51" name="ZoneTexte 50">
            <a:extLst>
              <a:ext uri="{FF2B5EF4-FFF2-40B4-BE49-F238E27FC236}">
                <a16:creationId xmlns:a16="http://schemas.microsoft.com/office/drawing/2014/main" id="{C8F409E1-67AA-4E91-A8ED-D0FCB480439C}"/>
              </a:ext>
            </a:extLst>
          </p:cNvPr>
          <p:cNvSpPr txBox="1"/>
          <p:nvPr/>
        </p:nvSpPr>
        <p:spPr>
          <a:xfrm>
            <a:off x="3976982" y="1419622"/>
            <a:ext cx="4679716" cy="719260"/>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compétence ressource correspond à une profession exercée par au moins une personne présente dans l’unité. </a:t>
            </a:r>
          </a:p>
        </p:txBody>
      </p:sp>
      <p:cxnSp>
        <p:nvCxnSpPr>
          <p:cNvPr id="52" name="Connecteur droit avec flèche 51">
            <a:extLst>
              <a:ext uri="{FF2B5EF4-FFF2-40B4-BE49-F238E27FC236}">
                <a16:creationId xmlns:a16="http://schemas.microsoft.com/office/drawing/2014/main" id="{DC853D18-677E-4520-93BF-67BBB23B95CD}"/>
              </a:ext>
            </a:extLst>
          </p:cNvPr>
          <p:cNvCxnSpPr>
            <a:cxnSpLocks/>
            <a:stCxn id="47" idx="3"/>
            <a:endCxn id="50" idx="1"/>
          </p:cNvCxnSpPr>
          <p:nvPr/>
        </p:nvCxnSpPr>
        <p:spPr>
          <a:xfrm flipV="1">
            <a:off x="2264102" y="1602076"/>
            <a:ext cx="704768" cy="83113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5BE28BEE-1FAD-4003-B1ED-F5B140A84C3B}"/>
              </a:ext>
            </a:extLst>
          </p:cNvPr>
          <p:cNvSpPr txBox="1"/>
          <p:nvPr/>
        </p:nvSpPr>
        <p:spPr>
          <a:xfrm>
            <a:off x="2968870" y="2465438"/>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Spécialité</a:t>
            </a:r>
            <a:r>
              <a:rPr lang="es-ES" sz="900" b="1"/>
              <a:t> </a:t>
            </a:r>
            <a:r>
              <a:rPr lang="es-ES" sz="900" b="1" err="1"/>
              <a:t>ordinale</a:t>
            </a:r>
            <a:endParaRPr lang="es-ES" sz="900" b="1"/>
          </a:p>
        </p:txBody>
      </p:sp>
      <p:sp>
        <p:nvSpPr>
          <p:cNvPr id="54" name="ZoneTexte 53">
            <a:extLst>
              <a:ext uri="{FF2B5EF4-FFF2-40B4-BE49-F238E27FC236}">
                <a16:creationId xmlns:a16="http://schemas.microsoft.com/office/drawing/2014/main" id="{CA0E04B7-6404-497A-97D9-D26867A375CB}"/>
              </a:ext>
            </a:extLst>
          </p:cNvPr>
          <p:cNvSpPr txBox="1"/>
          <p:nvPr/>
        </p:nvSpPr>
        <p:spPr>
          <a:xfrm>
            <a:off x="3976982" y="2463156"/>
            <a:ext cx="4679716" cy="74016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compétence ressource correspond à une spécialité</a:t>
            </a:r>
          </a:p>
          <a:p>
            <a:r>
              <a:rPr lang="fr-FR" sz="1000">
                <a:solidFill>
                  <a:srgbClr val="6F6F6F"/>
                </a:solidFill>
              </a:rPr>
              <a:t>ordinale exercée par au moins une personne présente dans l’unité. Une spécialité ordinale identifie un domaine de compétence d'un professionnel reconnu par l'ordre compétent. </a:t>
            </a:r>
            <a:endParaRPr lang="fr-FR" sz="1000">
              <a:solidFill>
                <a:schemeClr val="bg1"/>
              </a:solidFill>
            </a:endParaRPr>
          </a:p>
        </p:txBody>
      </p:sp>
      <p:cxnSp>
        <p:nvCxnSpPr>
          <p:cNvPr id="55" name="Connecteur droit avec flèche 54">
            <a:extLst>
              <a:ext uri="{FF2B5EF4-FFF2-40B4-BE49-F238E27FC236}">
                <a16:creationId xmlns:a16="http://schemas.microsoft.com/office/drawing/2014/main" id="{95DD92FC-B09C-41BF-AC84-30612553EED2}"/>
              </a:ext>
            </a:extLst>
          </p:cNvPr>
          <p:cNvCxnSpPr>
            <a:cxnSpLocks/>
            <a:stCxn id="48" idx="3"/>
            <a:endCxn id="53" idx="1"/>
          </p:cNvCxnSpPr>
          <p:nvPr/>
        </p:nvCxnSpPr>
        <p:spPr>
          <a:xfrm>
            <a:off x="2264102" y="2594188"/>
            <a:ext cx="704768" cy="5142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A30ACBA4-8694-406A-B07F-1FF022E1EDA3}"/>
              </a:ext>
            </a:extLst>
          </p:cNvPr>
          <p:cNvSpPr txBox="1"/>
          <p:nvPr/>
        </p:nvSpPr>
        <p:spPr>
          <a:xfrm>
            <a:off x="2968870" y="351013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Compétence</a:t>
            </a:r>
            <a:r>
              <a:rPr lang="es-ES" sz="900" b="1"/>
              <a:t> </a:t>
            </a:r>
            <a:r>
              <a:rPr lang="es-ES" sz="900" b="1" err="1"/>
              <a:t>spécifique</a:t>
            </a:r>
            <a:endParaRPr lang="es-ES" sz="900" b="1"/>
          </a:p>
        </p:txBody>
      </p:sp>
      <p:sp>
        <p:nvSpPr>
          <p:cNvPr id="57" name="ZoneTexte 56">
            <a:extLst>
              <a:ext uri="{FF2B5EF4-FFF2-40B4-BE49-F238E27FC236}">
                <a16:creationId xmlns:a16="http://schemas.microsoft.com/office/drawing/2014/main" id="{C2C338D5-20D4-4743-8B17-04D4B102CEE6}"/>
              </a:ext>
            </a:extLst>
          </p:cNvPr>
          <p:cNvSpPr txBox="1"/>
          <p:nvPr/>
        </p:nvSpPr>
        <p:spPr>
          <a:xfrm>
            <a:off x="3976982" y="3507854"/>
            <a:ext cx="4679716" cy="740163"/>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compétence spécifique correspond à une capacité ou</a:t>
            </a:r>
          </a:p>
          <a:p>
            <a:r>
              <a:rPr lang="fr-FR" sz="1000">
                <a:solidFill>
                  <a:srgbClr val="6F6F6F"/>
                </a:solidFill>
              </a:rPr>
              <a:t>connaissance reconnue d’une personne ressource de l’unité. Elle permet ou facilite l’accueil d’une personne. La compétence spécifique n’est ni une spécialité ordinale, ni une profession. </a:t>
            </a:r>
          </a:p>
        </p:txBody>
      </p:sp>
      <p:cxnSp>
        <p:nvCxnSpPr>
          <p:cNvPr id="58" name="Connecteur droit avec flèche 57">
            <a:extLst>
              <a:ext uri="{FF2B5EF4-FFF2-40B4-BE49-F238E27FC236}">
                <a16:creationId xmlns:a16="http://schemas.microsoft.com/office/drawing/2014/main" id="{1BA7760D-FD99-4CCE-ADEE-6E63DA21B72E}"/>
              </a:ext>
            </a:extLst>
          </p:cNvPr>
          <p:cNvCxnSpPr>
            <a:cxnSpLocks/>
            <a:stCxn id="49" idx="3"/>
            <a:endCxn id="56" idx="1"/>
          </p:cNvCxnSpPr>
          <p:nvPr/>
        </p:nvCxnSpPr>
        <p:spPr>
          <a:xfrm>
            <a:off x="2264102" y="2764537"/>
            <a:ext cx="704768" cy="92577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 coins arrondis 18">
            <a:extLst>
              <a:ext uri="{FF2B5EF4-FFF2-40B4-BE49-F238E27FC236}">
                <a16:creationId xmlns:a16="http://schemas.microsoft.com/office/drawing/2014/main" id="{700C5BA6-D7AD-4DEF-AFCC-CF9491A12967}"/>
              </a:ext>
            </a:extLst>
          </p:cNvPr>
          <p:cNvSpPr/>
          <p:nvPr/>
        </p:nvSpPr>
        <p:spPr>
          <a:xfrm>
            <a:off x="7380312" y="20713"/>
            <a:ext cx="1709734" cy="701738"/>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ysClr val="windowText" lastClr="000000"/>
                </a:solidFill>
              </a:rPr>
              <a:t>Compétence</a:t>
            </a:r>
            <a:r>
              <a:rPr lang="es-ES" sz="1000">
                <a:solidFill>
                  <a:sysClr val="windowText" lastClr="000000"/>
                </a:solidFill>
              </a:rPr>
              <a:t> </a:t>
            </a:r>
            <a:r>
              <a:rPr lang="es-ES" sz="1000" err="1">
                <a:solidFill>
                  <a:sysClr val="windowText" lastClr="000000"/>
                </a:solidFill>
              </a:rPr>
              <a:t>ressource</a:t>
            </a:r>
            <a:r>
              <a:rPr lang="es-ES" sz="1000">
                <a:solidFill>
                  <a:sysClr val="windowText" lastClr="000000"/>
                </a:solidFill>
              </a:rPr>
              <a:t>, capacité </a:t>
            </a:r>
            <a:r>
              <a:rPr lang="es-ES" sz="1000" err="1">
                <a:solidFill>
                  <a:sysClr val="windowText" lastClr="000000"/>
                </a:solidFill>
              </a:rPr>
              <a:t>d’accueil</a:t>
            </a:r>
            <a:r>
              <a:rPr lang="es-ES" sz="1000">
                <a:solidFill>
                  <a:sysClr val="windowText" lastClr="000000"/>
                </a:solidFill>
              </a:rPr>
              <a:t>, </a:t>
            </a:r>
            <a:r>
              <a:rPr lang="es-ES" sz="1000" err="1">
                <a:solidFill>
                  <a:sysClr val="windowText" lastClr="000000"/>
                </a:solidFill>
              </a:rPr>
              <a:t>habitation</a:t>
            </a:r>
            <a:r>
              <a:rPr lang="es-ES" sz="1000">
                <a:solidFill>
                  <a:sysClr val="windowText" lastClr="000000"/>
                </a:solidFill>
              </a:rPr>
              <a:t> et </a:t>
            </a:r>
            <a:r>
              <a:rPr lang="es-ES" sz="1000" err="1">
                <a:solidFill>
                  <a:sysClr val="windowText" lastClr="000000"/>
                </a:solidFill>
              </a:rPr>
              <a:t>accueil</a:t>
            </a:r>
            <a:r>
              <a:rPr lang="es-ES" sz="1000">
                <a:solidFill>
                  <a:sysClr val="windowText" lastClr="000000"/>
                </a:solidFill>
              </a:rPr>
              <a:t> </a:t>
            </a:r>
            <a:r>
              <a:rPr lang="es-ES" sz="1000" err="1">
                <a:solidFill>
                  <a:sysClr val="windowText" lastClr="000000"/>
                </a:solidFill>
              </a:rPr>
              <a:t>crise</a:t>
            </a:r>
            <a:endParaRPr lang="fr-FR" sz="800">
              <a:solidFill>
                <a:sysClr val="windowText" lastClr="000000"/>
              </a:solidFill>
            </a:endParaRPr>
          </a:p>
        </p:txBody>
      </p:sp>
      <p:pic>
        <p:nvPicPr>
          <p:cNvPr id="24" name="Graphique 23" descr="Bulle de discussion avec un remplissage uni">
            <a:hlinkClick r:id="rId2"/>
            <a:extLst>
              <a:ext uri="{FF2B5EF4-FFF2-40B4-BE49-F238E27FC236}">
                <a16:creationId xmlns:a16="http://schemas.microsoft.com/office/drawing/2014/main" id="{35F7C9BB-84BB-4F95-81B4-842E62AC772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7211" y="1304924"/>
            <a:ext cx="359240" cy="359240"/>
          </a:xfrm>
          <a:prstGeom prst="rect">
            <a:avLst/>
          </a:prstGeom>
        </p:spPr>
      </p:pic>
      <p:pic>
        <p:nvPicPr>
          <p:cNvPr id="25" name="Graphique 24" descr="Bulle de discussion avec un remplissage uni">
            <a:hlinkClick r:id="rId5"/>
            <a:extLst>
              <a:ext uri="{FF2B5EF4-FFF2-40B4-BE49-F238E27FC236}">
                <a16:creationId xmlns:a16="http://schemas.microsoft.com/office/drawing/2014/main" id="{45D386F8-363F-45D1-B5CD-0395BBF27B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7211" y="2349996"/>
            <a:ext cx="359240" cy="359240"/>
          </a:xfrm>
          <a:prstGeom prst="rect">
            <a:avLst/>
          </a:prstGeom>
        </p:spPr>
      </p:pic>
      <p:pic>
        <p:nvPicPr>
          <p:cNvPr id="26" name="Graphique 25" descr="Bulle de discussion avec un remplissage uni">
            <a:hlinkClick r:id="rId6"/>
            <a:extLst>
              <a:ext uri="{FF2B5EF4-FFF2-40B4-BE49-F238E27FC236}">
                <a16:creationId xmlns:a16="http://schemas.microsoft.com/office/drawing/2014/main" id="{FCA534E5-55F3-44FE-8921-416A1AC212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7211" y="3401250"/>
            <a:ext cx="359240" cy="359240"/>
          </a:xfrm>
          <a:prstGeom prst="rect">
            <a:avLst/>
          </a:prstGeom>
        </p:spPr>
      </p:pic>
      <p:pic>
        <p:nvPicPr>
          <p:cNvPr id="27" name="Graphique 33" descr="Bulle de discussion avec un remplissage uni">
            <a:extLst>
              <a:ext uri="{FF2B5EF4-FFF2-40B4-BE49-F238E27FC236}">
                <a16:creationId xmlns:a16="http://schemas.microsoft.com/office/drawing/2014/main" id="{6BD24F35-6C2C-4F73-8BFF-140AE4B02D4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28" name="ZoneTexte 37">
            <a:extLst>
              <a:ext uri="{FF2B5EF4-FFF2-40B4-BE49-F238E27FC236}">
                <a16:creationId xmlns:a16="http://schemas.microsoft.com/office/drawing/2014/main" id="{31AF0B78-B621-48C3-9E39-A65F856DCEDC}"/>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29" name="Graphique 20" descr="Flèche : pivoter à droite avec un remplissage uni">
            <a:hlinkClick r:id="rId7" action="ppaction://hlinksldjump"/>
            <a:extLst>
              <a:ext uri="{FF2B5EF4-FFF2-40B4-BE49-F238E27FC236}">
                <a16:creationId xmlns:a16="http://schemas.microsoft.com/office/drawing/2014/main" id="{0E1C7B10-3727-4DCE-BDCE-4D563A6EFBF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30" name="ZoneTexte 21">
            <a:hlinkClick r:id="rId7" action="ppaction://hlinksldjump"/>
            <a:extLst>
              <a:ext uri="{FF2B5EF4-FFF2-40B4-BE49-F238E27FC236}">
                <a16:creationId xmlns:a16="http://schemas.microsoft.com/office/drawing/2014/main" id="{7590EBA8-82CB-4331-94AD-96F3E7A6C4E4}"/>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137258821"/>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par>
                                <p:cTn id="11" presetID="10"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childTnLst>
                          </p:cTn>
                        </p:par>
                      </p:childTnLst>
                    </p:cTn>
                  </p:par>
                </p:childTnLst>
              </p:cTn>
              <p:nextCondLst>
                <p:cond evt="onClick" delay="0">
                  <p:tgtEl>
                    <p:spTgt spid="47"/>
                  </p:tgtEl>
                </p:cond>
              </p:nextCondLst>
            </p:seq>
            <p:seq concurrent="1" nextAc="seek">
              <p:cTn id="17" restart="whenNotActive" fill="hold" evtFilter="cancelBubble" nodeType="interactiveSeq">
                <p:stCondLst>
                  <p:cond evt="onClick" delay="0">
                    <p:tgtEl>
                      <p:spTgt spid="49"/>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fade">
                                      <p:cBhvr>
                                        <p:cTn id="22" dur="500"/>
                                        <p:tgtEl>
                                          <p:spTgt spid="5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500"/>
                                        <p:tgtEl>
                                          <p:spTgt spid="5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fade">
                                      <p:cBhvr>
                                        <p:cTn id="28" dur="500"/>
                                        <p:tgtEl>
                                          <p:spTgt spid="57"/>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childTnLst>
              </p:cTn>
              <p:nextCondLst>
                <p:cond evt="onClick" delay="0">
                  <p:tgtEl>
                    <p:spTgt spid="49"/>
                  </p:tgtEl>
                </p:cond>
              </p:nextCondLst>
            </p:seq>
            <p:seq concurrent="1" nextAc="seek">
              <p:cTn id="32" restart="whenNotActive" fill="hold" evtFilter="cancelBubble" nodeType="interactiveSeq">
                <p:stCondLst>
                  <p:cond evt="onClick" delay="0">
                    <p:tgtEl>
                      <p:spTgt spid="48"/>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fade">
                                      <p:cBhvr>
                                        <p:cTn id="40" dur="500"/>
                                        <p:tgtEl>
                                          <p:spTgt spid="54"/>
                                        </p:tgtEl>
                                      </p:cBhvr>
                                    </p:animEffect>
                                  </p:childTnLst>
                                </p:cTn>
                              </p:par>
                              <p:par>
                                <p:cTn id="41" presetID="10" presetClass="entr" presetSubtype="0" fill="hold" nodeType="with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fade">
                                      <p:cBhvr>
                                        <p:cTn id="43" dur="500"/>
                                        <p:tgtEl>
                                          <p:spTgt spid="5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fade">
                                      <p:cBhvr>
                                        <p:cTn id="46" dur="500"/>
                                        <p:tgtEl>
                                          <p:spTgt spid="53"/>
                                        </p:tgtEl>
                                      </p:cBhvr>
                                    </p:animEffect>
                                  </p:childTnLst>
                                </p:cTn>
                              </p:par>
                            </p:childTnLst>
                          </p:cTn>
                        </p:par>
                      </p:childTnLst>
                    </p:cTn>
                  </p:par>
                </p:childTnLst>
              </p:cTn>
              <p:nextCondLst>
                <p:cond evt="onClick" delay="0">
                  <p:tgtEl>
                    <p:spTgt spid="48"/>
                  </p:tgtEl>
                </p:cond>
              </p:nextCondLst>
            </p:seq>
          </p:childTnLst>
        </p:cTn>
      </p:par>
    </p:tnLst>
    <p:bldLst>
      <p:bldP spid="50" grpId="0" animBg="1"/>
      <p:bldP spid="51" grpId="0" animBg="1"/>
      <p:bldP spid="53" grpId="0" animBg="1"/>
      <p:bldP spid="54" grpId="0" animBg="1"/>
      <p:bldP spid="56" grpId="0" animBg="1"/>
      <p:bldP spid="5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err="1"/>
              <a:t>Attributs</a:t>
            </a:r>
            <a:r>
              <a:rPr lang="es-ES"/>
              <a:t> Capacité </a:t>
            </a:r>
            <a:r>
              <a:rPr lang="es-ES" err="1"/>
              <a:t>Accueil</a:t>
            </a:r>
            <a:endParaRPr lang="fr-FR"/>
          </a:p>
        </p:txBody>
      </p:sp>
      <p:sp>
        <p:nvSpPr>
          <p:cNvPr id="50" name="ZoneTexte 49">
            <a:extLst>
              <a:ext uri="{FF2B5EF4-FFF2-40B4-BE49-F238E27FC236}">
                <a16:creationId xmlns:a16="http://schemas.microsoft.com/office/drawing/2014/main" id="{C5B9B290-A6C3-41CC-89C3-EDCDB1287BBF}"/>
              </a:ext>
            </a:extLst>
          </p:cNvPr>
          <p:cNvSpPr txBox="1"/>
          <p:nvPr/>
        </p:nvSpPr>
        <p:spPr>
          <a:xfrm>
            <a:off x="2954928" y="2839626"/>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Nb de places </a:t>
            </a:r>
            <a:r>
              <a:rPr lang="es-ES" sz="900" b="1" err="1"/>
              <a:t>installées</a:t>
            </a:r>
            <a:endParaRPr lang="es-ES" sz="900" b="1"/>
          </a:p>
        </p:txBody>
      </p:sp>
      <p:sp>
        <p:nvSpPr>
          <p:cNvPr id="51" name="ZoneTexte 50">
            <a:extLst>
              <a:ext uri="{FF2B5EF4-FFF2-40B4-BE49-F238E27FC236}">
                <a16:creationId xmlns:a16="http://schemas.microsoft.com/office/drawing/2014/main" id="{C8F409E1-67AA-4E91-A8ED-D0FCB480439C}"/>
              </a:ext>
            </a:extLst>
          </p:cNvPr>
          <p:cNvSpPr txBox="1"/>
          <p:nvPr/>
        </p:nvSpPr>
        <p:spPr>
          <a:xfrm>
            <a:off x="3963040" y="2830374"/>
            <a:ext cx="4928633" cy="7281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Dans le sanitaire, le nombre de places installées est renseigné</a:t>
            </a:r>
            <a:endParaRPr lang="en-US" sz="1000">
              <a:latin typeface="Arial"/>
              <a:ea typeface="Geneva"/>
              <a:cs typeface="Arial"/>
            </a:endParaRPr>
          </a:p>
          <a:p>
            <a:r>
              <a:rPr lang="fr-FR" sz="1000">
                <a:solidFill>
                  <a:srgbClr val="6F6F6F"/>
                </a:solidFill>
                <a:latin typeface="Arial"/>
                <a:ea typeface="Geneva"/>
                <a:cs typeface="Arial"/>
              </a:rPr>
              <a:t>pour les prises en charge à temps partiel (en HDJ ou en accueil de jour par exemple). Dans le médico-social, les capacités d'accueil sont toujours renseignées en nombre de places.</a:t>
            </a:r>
            <a:endParaRPr lang="fr-FR"/>
          </a:p>
        </p:txBody>
      </p:sp>
      <p:cxnSp>
        <p:nvCxnSpPr>
          <p:cNvPr id="52" name="Connecteur droit avec flèche 51">
            <a:extLst>
              <a:ext uri="{FF2B5EF4-FFF2-40B4-BE49-F238E27FC236}">
                <a16:creationId xmlns:a16="http://schemas.microsoft.com/office/drawing/2014/main" id="{DC853D18-677E-4520-93BF-67BBB23B95CD}"/>
              </a:ext>
            </a:extLst>
          </p:cNvPr>
          <p:cNvCxnSpPr>
            <a:cxnSpLocks/>
            <a:stCxn id="31" idx="3"/>
            <a:endCxn id="50" idx="1"/>
          </p:cNvCxnSpPr>
          <p:nvPr/>
        </p:nvCxnSpPr>
        <p:spPr>
          <a:xfrm>
            <a:off x="2189386" y="2765285"/>
            <a:ext cx="765542" cy="254513"/>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5BE28BEE-1FAD-4003-B1ED-F5B140A84C3B}"/>
              </a:ext>
            </a:extLst>
          </p:cNvPr>
          <p:cNvSpPr txBox="1"/>
          <p:nvPr/>
        </p:nvSpPr>
        <p:spPr>
          <a:xfrm>
            <a:off x="2968870" y="869369"/>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latin typeface="Arial"/>
                <a:ea typeface="Geneva"/>
                <a:cs typeface="Arial"/>
              </a:rPr>
              <a:t>Nb de </a:t>
            </a:r>
            <a:r>
              <a:rPr lang="es-ES" sz="900" b="1" err="1">
                <a:latin typeface="Arial"/>
                <a:ea typeface="Geneva"/>
                <a:cs typeface="Arial"/>
              </a:rPr>
              <a:t>lits</a:t>
            </a:r>
            <a:r>
              <a:rPr lang="es-ES" sz="900" b="1">
                <a:latin typeface="Arial"/>
                <a:ea typeface="Geneva"/>
                <a:cs typeface="Arial"/>
              </a:rPr>
              <a:t> </a:t>
            </a:r>
            <a:r>
              <a:rPr lang="es-ES" sz="900" b="1" err="1">
                <a:latin typeface="Arial"/>
                <a:ea typeface="Geneva"/>
                <a:cs typeface="Arial"/>
              </a:rPr>
              <a:t>installés</a:t>
            </a:r>
            <a:endParaRPr lang="es-ES" sz="900" b="1" err="1"/>
          </a:p>
        </p:txBody>
      </p:sp>
      <p:sp>
        <p:nvSpPr>
          <p:cNvPr id="54" name="ZoneTexte 53">
            <a:extLst>
              <a:ext uri="{FF2B5EF4-FFF2-40B4-BE49-F238E27FC236}">
                <a16:creationId xmlns:a16="http://schemas.microsoft.com/office/drawing/2014/main" id="{CA0E04B7-6404-497A-97D9-D26867A375CB}"/>
              </a:ext>
            </a:extLst>
          </p:cNvPr>
          <p:cNvSpPr txBox="1"/>
          <p:nvPr/>
        </p:nvSpPr>
        <p:spPr>
          <a:xfrm>
            <a:off x="3976982" y="1780570"/>
            <a:ext cx="4914692" cy="362626"/>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Cet attribut représente le nombre de lits disponibles dans une unité.</a:t>
            </a:r>
            <a:endParaRPr lang="fr-FR" sz="1000">
              <a:solidFill>
                <a:schemeClr val="bg1"/>
              </a:solidFill>
            </a:endParaRPr>
          </a:p>
        </p:txBody>
      </p:sp>
      <p:cxnSp>
        <p:nvCxnSpPr>
          <p:cNvPr id="55" name="Connecteur droit avec flèche 54">
            <a:extLst>
              <a:ext uri="{FF2B5EF4-FFF2-40B4-BE49-F238E27FC236}">
                <a16:creationId xmlns:a16="http://schemas.microsoft.com/office/drawing/2014/main" id="{95DD92FC-B09C-41BF-AC84-30612553EED2}"/>
              </a:ext>
            </a:extLst>
          </p:cNvPr>
          <p:cNvCxnSpPr>
            <a:cxnSpLocks/>
            <a:stCxn id="34" idx="3"/>
            <a:endCxn id="53" idx="1"/>
          </p:cNvCxnSpPr>
          <p:nvPr/>
        </p:nvCxnSpPr>
        <p:spPr>
          <a:xfrm flipV="1">
            <a:off x="2189386" y="1049541"/>
            <a:ext cx="779484" cy="1218093"/>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A30ACBA4-8694-406A-B07F-1FF022E1EDA3}"/>
              </a:ext>
            </a:extLst>
          </p:cNvPr>
          <p:cNvSpPr txBox="1"/>
          <p:nvPr/>
        </p:nvSpPr>
        <p:spPr>
          <a:xfrm>
            <a:off x="2968870" y="177521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Nb de </a:t>
            </a:r>
            <a:r>
              <a:rPr lang="es-ES" sz="900" b="1" err="1"/>
              <a:t>lits</a:t>
            </a:r>
            <a:r>
              <a:rPr lang="es-ES" sz="900" b="1"/>
              <a:t> </a:t>
            </a:r>
            <a:r>
              <a:rPr lang="es-ES" sz="900" b="1" err="1"/>
              <a:t>dispo</a:t>
            </a:r>
            <a:endParaRPr lang="es-ES" sz="900" b="1"/>
          </a:p>
        </p:txBody>
      </p:sp>
      <p:sp>
        <p:nvSpPr>
          <p:cNvPr id="57" name="ZoneTexte 56">
            <a:extLst>
              <a:ext uri="{FF2B5EF4-FFF2-40B4-BE49-F238E27FC236}">
                <a16:creationId xmlns:a16="http://schemas.microsoft.com/office/drawing/2014/main" id="{C2C338D5-20D4-4743-8B17-04D4B102CEE6}"/>
              </a:ext>
            </a:extLst>
          </p:cNvPr>
          <p:cNvSpPr txBox="1"/>
          <p:nvPr/>
        </p:nvSpPr>
        <p:spPr>
          <a:xfrm>
            <a:off x="3976981" y="869369"/>
            <a:ext cx="4928632" cy="75431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Dans le sanitaire, il s’agit des lits installés, en état d’accueillir</a:t>
            </a:r>
            <a:endParaRPr lang="en-US" sz="1000">
              <a:latin typeface="Arial"/>
              <a:cs typeface="Arial"/>
            </a:endParaRPr>
          </a:p>
          <a:p>
            <a:r>
              <a:rPr lang="fr-FR" sz="1000">
                <a:solidFill>
                  <a:srgbClr val="6F6F6F"/>
                </a:solidFill>
                <a:latin typeface="Arial"/>
                <a:ea typeface="Geneva"/>
                <a:cs typeface="Arial"/>
              </a:rPr>
              <a:t>des patients, y compris les lits fermés temporairement quelle qu'en soit la cause. La capacité d'accueil en nombre de lits (dont les berceaux et les couveuses agréés) est renseignée pour l'hospitalisation complète et l'hospitalisation dite de semaine. </a:t>
            </a:r>
            <a:endParaRPr lang="fr-FR" sz="1000">
              <a:latin typeface="Arial"/>
              <a:cs typeface="Arial"/>
            </a:endParaRPr>
          </a:p>
        </p:txBody>
      </p:sp>
      <p:cxnSp>
        <p:nvCxnSpPr>
          <p:cNvPr id="58" name="Connecteur droit avec flèche 57">
            <a:extLst>
              <a:ext uri="{FF2B5EF4-FFF2-40B4-BE49-F238E27FC236}">
                <a16:creationId xmlns:a16="http://schemas.microsoft.com/office/drawing/2014/main" id="{1BA7760D-FD99-4CCE-ADEE-6E63DA21B72E}"/>
              </a:ext>
            </a:extLst>
          </p:cNvPr>
          <p:cNvCxnSpPr>
            <a:cxnSpLocks/>
            <a:stCxn id="32" idx="3"/>
            <a:endCxn id="56" idx="1"/>
          </p:cNvCxnSpPr>
          <p:nvPr/>
        </p:nvCxnSpPr>
        <p:spPr>
          <a:xfrm flipV="1">
            <a:off x="2189386" y="1955382"/>
            <a:ext cx="779484" cy="47801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54F6DEBA-02E9-4BDB-905C-6FF5B6760DD5}"/>
              </a:ext>
            </a:extLst>
          </p:cNvPr>
          <p:cNvSpPr txBox="1"/>
          <p:nvPr/>
        </p:nvSpPr>
        <p:spPr>
          <a:xfrm>
            <a:off x="236222" y="2155935"/>
            <a:ext cx="2039535" cy="105804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0" name="ZoneTexte 29">
            <a:extLst>
              <a:ext uri="{FF2B5EF4-FFF2-40B4-BE49-F238E27FC236}">
                <a16:creationId xmlns:a16="http://schemas.microsoft.com/office/drawing/2014/main" id="{2D87FA0F-6817-4B60-853C-6008389F2720}"/>
              </a:ext>
            </a:extLst>
          </p:cNvPr>
          <p:cNvSpPr txBox="1"/>
          <p:nvPr/>
        </p:nvSpPr>
        <p:spPr>
          <a:xfrm>
            <a:off x="236222" y="1974400"/>
            <a:ext cx="2039535" cy="18153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Capacité Accueil</a:t>
            </a:r>
          </a:p>
        </p:txBody>
      </p:sp>
      <p:sp>
        <p:nvSpPr>
          <p:cNvPr id="31" name="ZoneTexte 30">
            <a:extLst>
              <a:ext uri="{FF2B5EF4-FFF2-40B4-BE49-F238E27FC236}">
                <a16:creationId xmlns:a16="http://schemas.microsoft.com/office/drawing/2014/main" id="{5340B4C6-5608-41E2-BB70-B78A6283FAD5}"/>
              </a:ext>
            </a:extLst>
          </p:cNvPr>
          <p:cNvSpPr txBox="1"/>
          <p:nvPr/>
        </p:nvSpPr>
        <p:spPr>
          <a:xfrm>
            <a:off x="347789" y="2704996"/>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75" kern="0"/>
              <a:t>Nb de places installées</a:t>
            </a:r>
          </a:p>
        </p:txBody>
      </p:sp>
      <p:sp>
        <p:nvSpPr>
          <p:cNvPr id="32" name="ZoneTexte 31">
            <a:extLst>
              <a:ext uri="{FF2B5EF4-FFF2-40B4-BE49-F238E27FC236}">
                <a16:creationId xmlns:a16="http://schemas.microsoft.com/office/drawing/2014/main" id="{8AB98715-6F60-4E02-B0D1-7A3C1DD644EE}"/>
              </a:ext>
            </a:extLst>
          </p:cNvPr>
          <p:cNvSpPr txBox="1"/>
          <p:nvPr/>
        </p:nvSpPr>
        <p:spPr>
          <a:xfrm>
            <a:off x="347789" y="2373105"/>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lits dispo</a:t>
            </a:r>
          </a:p>
        </p:txBody>
      </p:sp>
      <p:sp>
        <p:nvSpPr>
          <p:cNvPr id="33" name="ZoneTexte 32">
            <a:extLst>
              <a:ext uri="{FF2B5EF4-FFF2-40B4-BE49-F238E27FC236}">
                <a16:creationId xmlns:a16="http://schemas.microsoft.com/office/drawing/2014/main" id="{4C27BF90-23E4-4739-8ACF-4E774EA2CDF0}"/>
              </a:ext>
            </a:extLst>
          </p:cNvPr>
          <p:cNvSpPr txBox="1"/>
          <p:nvPr/>
        </p:nvSpPr>
        <p:spPr>
          <a:xfrm>
            <a:off x="347789" y="2537948"/>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Dates MàJ lits dispo </a:t>
            </a:r>
          </a:p>
        </p:txBody>
      </p:sp>
      <p:sp>
        <p:nvSpPr>
          <p:cNvPr id="34" name="ZoneTexte 33">
            <a:extLst>
              <a:ext uri="{FF2B5EF4-FFF2-40B4-BE49-F238E27FC236}">
                <a16:creationId xmlns:a16="http://schemas.microsoft.com/office/drawing/2014/main" id="{1541F56E-181B-4269-9626-0DCF3584D58B}"/>
              </a:ext>
            </a:extLst>
          </p:cNvPr>
          <p:cNvSpPr txBox="1"/>
          <p:nvPr/>
        </p:nvSpPr>
        <p:spPr>
          <a:xfrm>
            <a:off x="347789" y="2207345"/>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rgbClr val="000000"/>
                </a:solidFill>
              </a:defRPr>
            </a:lvl1pPr>
          </a:lstStyle>
          <a:p>
            <a:pPr defTabSz="685800">
              <a:defRPr/>
            </a:pPr>
            <a:r>
              <a:rPr lang="fr-FR" sz="650" kern="0">
                <a:latin typeface="Arial"/>
                <a:ea typeface="Geneva"/>
                <a:cs typeface="Arial"/>
              </a:rPr>
              <a:t>Nb de lits installés</a:t>
            </a:r>
            <a:endParaRPr lang="fr-FR" sz="675" kern="0"/>
          </a:p>
        </p:txBody>
      </p:sp>
      <p:sp>
        <p:nvSpPr>
          <p:cNvPr id="35" name="ZoneTexte 34">
            <a:extLst>
              <a:ext uri="{FF2B5EF4-FFF2-40B4-BE49-F238E27FC236}">
                <a16:creationId xmlns:a16="http://schemas.microsoft.com/office/drawing/2014/main" id="{122FDF02-3F5A-4B95-9A90-386232013B59}"/>
              </a:ext>
            </a:extLst>
          </p:cNvPr>
          <p:cNvSpPr txBox="1"/>
          <p:nvPr/>
        </p:nvSpPr>
        <p:spPr>
          <a:xfrm>
            <a:off x="347789" y="2859341"/>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Nb de places dispo </a:t>
            </a:r>
          </a:p>
        </p:txBody>
      </p:sp>
      <p:sp>
        <p:nvSpPr>
          <p:cNvPr id="36" name="ZoneTexte 35">
            <a:extLst>
              <a:ext uri="{FF2B5EF4-FFF2-40B4-BE49-F238E27FC236}">
                <a16:creationId xmlns:a16="http://schemas.microsoft.com/office/drawing/2014/main" id="{2C45278B-624F-4F3D-B9F3-1275C4D4EF81}"/>
              </a:ext>
            </a:extLst>
          </p:cNvPr>
          <p:cNvSpPr txBox="1"/>
          <p:nvPr/>
        </p:nvSpPr>
        <p:spPr>
          <a:xfrm>
            <a:off x="347789" y="3019956"/>
            <a:ext cx="1841597" cy="120577"/>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solidFill>
                  <a:schemeClr val="bg1"/>
                </a:solidFill>
              </a:defRPr>
            </a:lvl1pPr>
          </a:lstStyle>
          <a:p>
            <a:pPr defTabSz="685800">
              <a:defRPr/>
            </a:pPr>
            <a:r>
              <a:rPr lang="fr-FR" sz="675" kern="0">
                <a:solidFill>
                  <a:schemeClr val="tx1"/>
                </a:solidFill>
              </a:rPr>
              <a:t>Dates MàJ places dispo </a:t>
            </a:r>
          </a:p>
        </p:txBody>
      </p:sp>
      <p:sp>
        <p:nvSpPr>
          <p:cNvPr id="42" name="ZoneTexte 41">
            <a:extLst>
              <a:ext uri="{FF2B5EF4-FFF2-40B4-BE49-F238E27FC236}">
                <a16:creationId xmlns:a16="http://schemas.microsoft.com/office/drawing/2014/main" id="{AA2E94B2-0091-4095-9B16-AE9BAB0FDA7F}"/>
              </a:ext>
            </a:extLst>
          </p:cNvPr>
          <p:cNvSpPr txBox="1"/>
          <p:nvPr/>
        </p:nvSpPr>
        <p:spPr>
          <a:xfrm>
            <a:off x="2968870" y="230320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Dates MAJ </a:t>
            </a:r>
            <a:r>
              <a:rPr lang="es-ES" sz="900" b="1" err="1"/>
              <a:t>lits</a:t>
            </a:r>
            <a:r>
              <a:rPr lang="es-ES" sz="900" b="1"/>
              <a:t> </a:t>
            </a:r>
            <a:r>
              <a:rPr lang="es-ES" sz="900" b="1" err="1"/>
              <a:t>dispo</a:t>
            </a:r>
            <a:endParaRPr lang="es-ES" sz="900" b="1"/>
          </a:p>
        </p:txBody>
      </p:sp>
      <p:sp>
        <p:nvSpPr>
          <p:cNvPr id="59" name="ZoneTexte 58">
            <a:extLst>
              <a:ext uri="{FF2B5EF4-FFF2-40B4-BE49-F238E27FC236}">
                <a16:creationId xmlns:a16="http://schemas.microsoft.com/office/drawing/2014/main" id="{78AC5920-B51D-48CE-85F2-E6B5A2FEF3A8}"/>
              </a:ext>
            </a:extLst>
          </p:cNvPr>
          <p:cNvSpPr txBox="1"/>
          <p:nvPr/>
        </p:nvSpPr>
        <p:spPr>
          <a:xfrm>
            <a:off x="3976982" y="2300921"/>
            <a:ext cx="4930796" cy="371007"/>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Date de mise à jour du nombre de lits disponibles.</a:t>
            </a:r>
          </a:p>
        </p:txBody>
      </p:sp>
      <p:cxnSp>
        <p:nvCxnSpPr>
          <p:cNvPr id="60" name="Connecteur droit avec flèche 59">
            <a:extLst>
              <a:ext uri="{FF2B5EF4-FFF2-40B4-BE49-F238E27FC236}">
                <a16:creationId xmlns:a16="http://schemas.microsoft.com/office/drawing/2014/main" id="{7EB96205-738F-4094-8DCF-A82748FD64A4}"/>
              </a:ext>
            </a:extLst>
          </p:cNvPr>
          <p:cNvCxnSpPr>
            <a:cxnSpLocks/>
            <a:stCxn id="33" idx="3"/>
            <a:endCxn id="42" idx="1"/>
          </p:cNvCxnSpPr>
          <p:nvPr/>
        </p:nvCxnSpPr>
        <p:spPr>
          <a:xfrm flipV="1">
            <a:off x="2189386" y="2483375"/>
            <a:ext cx="779484" cy="11486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61" name="ZoneTexte 60">
            <a:extLst>
              <a:ext uri="{FF2B5EF4-FFF2-40B4-BE49-F238E27FC236}">
                <a16:creationId xmlns:a16="http://schemas.microsoft.com/office/drawing/2014/main" id="{20AEF97F-62FD-48CF-9638-28D1267579E6}"/>
              </a:ext>
            </a:extLst>
          </p:cNvPr>
          <p:cNvSpPr txBox="1"/>
          <p:nvPr/>
        </p:nvSpPr>
        <p:spPr>
          <a:xfrm>
            <a:off x="2968870" y="371206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Nb de places </a:t>
            </a:r>
            <a:r>
              <a:rPr lang="es-ES" sz="900" b="1" err="1"/>
              <a:t>dispo</a:t>
            </a:r>
            <a:endParaRPr lang="es-ES" sz="900" b="1"/>
          </a:p>
        </p:txBody>
      </p:sp>
      <p:sp>
        <p:nvSpPr>
          <p:cNvPr id="62" name="ZoneTexte 61">
            <a:extLst>
              <a:ext uri="{FF2B5EF4-FFF2-40B4-BE49-F238E27FC236}">
                <a16:creationId xmlns:a16="http://schemas.microsoft.com/office/drawing/2014/main" id="{1E405AB2-50BD-4B80-B129-81AB20871859}"/>
              </a:ext>
            </a:extLst>
          </p:cNvPr>
          <p:cNvSpPr txBox="1"/>
          <p:nvPr/>
        </p:nvSpPr>
        <p:spPr>
          <a:xfrm>
            <a:off x="3976982" y="3709780"/>
            <a:ext cx="4930796" cy="362626"/>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Cet attribut représente le nombre de places disponibles dans une unité. </a:t>
            </a:r>
          </a:p>
        </p:txBody>
      </p:sp>
      <p:cxnSp>
        <p:nvCxnSpPr>
          <p:cNvPr id="63" name="Connecteur droit avec flèche 62">
            <a:extLst>
              <a:ext uri="{FF2B5EF4-FFF2-40B4-BE49-F238E27FC236}">
                <a16:creationId xmlns:a16="http://schemas.microsoft.com/office/drawing/2014/main" id="{EF015CC4-9854-4534-A9C8-8623147BE628}"/>
              </a:ext>
            </a:extLst>
          </p:cNvPr>
          <p:cNvCxnSpPr>
            <a:cxnSpLocks/>
            <a:stCxn id="35" idx="3"/>
            <a:endCxn id="61" idx="1"/>
          </p:cNvCxnSpPr>
          <p:nvPr/>
        </p:nvCxnSpPr>
        <p:spPr>
          <a:xfrm>
            <a:off x="2189386" y="2919630"/>
            <a:ext cx="779484" cy="972603"/>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260B26BA-4480-4169-B148-B5CFCEFC1323}"/>
              </a:ext>
            </a:extLst>
          </p:cNvPr>
          <p:cNvSpPr txBox="1"/>
          <p:nvPr/>
        </p:nvSpPr>
        <p:spPr>
          <a:xfrm>
            <a:off x="2982809" y="4235535"/>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Dates MAJ places </a:t>
            </a:r>
            <a:r>
              <a:rPr lang="es-ES" sz="900" b="1" err="1"/>
              <a:t>dispo</a:t>
            </a:r>
            <a:endParaRPr lang="es-ES" sz="900" b="1"/>
          </a:p>
        </p:txBody>
      </p:sp>
      <p:sp>
        <p:nvSpPr>
          <p:cNvPr id="73" name="ZoneTexte 72">
            <a:extLst>
              <a:ext uri="{FF2B5EF4-FFF2-40B4-BE49-F238E27FC236}">
                <a16:creationId xmlns:a16="http://schemas.microsoft.com/office/drawing/2014/main" id="{F3859C9B-D101-408C-B934-9135FBD996B3}"/>
              </a:ext>
            </a:extLst>
          </p:cNvPr>
          <p:cNvSpPr txBox="1"/>
          <p:nvPr/>
        </p:nvSpPr>
        <p:spPr>
          <a:xfrm>
            <a:off x="3990920" y="4233254"/>
            <a:ext cx="4914693"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Date de mise à jour du nombre de places disponibles. </a:t>
            </a:r>
            <a:endParaRPr lang="fr-FR" sz="1000">
              <a:solidFill>
                <a:srgbClr val="6F6F6F"/>
              </a:solidFill>
            </a:endParaRPr>
          </a:p>
        </p:txBody>
      </p:sp>
      <p:cxnSp>
        <p:nvCxnSpPr>
          <p:cNvPr id="74" name="Connecteur droit avec flèche 73">
            <a:extLst>
              <a:ext uri="{FF2B5EF4-FFF2-40B4-BE49-F238E27FC236}">
                <a16:creationId xmlns:a16="http://schemas.microsoft.com/office/drawing/2014/main" id="{A983DC89-28E0-460D-A520-5425EBB82C48}"/>
              </a:ext>
            </a:extLst>
          </p:cNvPr>
          <p:cNvCxnSpPr>
            <a:cxnSpLocks/>
            <a:stCxn id="36" idx="3"/>
            <a:endCxn id="72" idx="1"/>
          </p:cNvCxnSpPr>
          <p:nvPr/>
        </p:nvCxnSpPr>
        <p:spPr>
          <a:xfrm>
            <a:off x="2189386" y="3080245"/>
            <a:ext cx="793423" cy="133546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id="{B33B8212-0E2D-4504-BE07-F0AABC0C76B5}"/>
              </a:ext>
            </a:extLst>
          </p:cNvPr>
          <p:cNvSpPr/>
          <p:nvPr/>
        </p:nvSpPr>
        <p:spPr>
          <a:xfrm>
            <a:off x="7380312" y="20713"/>
            <a:ext cx="1709734" cy="701738"/>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ysClr val="windowText" lastClr="000000"/>
                </a:solidFill>
              </a:rPr>
              <a:t>Compétence</a:t>
            </a:r>
            <a:r>
              <a:rPr lang="es-ES" sz="1000">
                <a:solidFill>
                  <a:sysClr val="windowText" lastClr="000000"/>
                </a:solidFill>
              </a:rPr>
              <a:t> </a:t>
            </a:r>
            <a:r>
              <a:rPr lang="es-ES" sz="1000" err="1">
                <a:solidFill>
                  <a:sysClr val="windowText" lastClr="000000"/>
                </a:solidFill>
              </a:rPr>
              <a:t>ressource</a:t>
            </a:r>
            <a:r>
              <a:rPr lang="es-ES" sz="1000">
                <a:solidFill>
                  <a:sysClr val="windowText" lastClr="000000"/>
                </a:solidFill>
              </a:rPr>
              <a:t>, capacité </a:t>
            </a:r>
            <a:r>
              <a:rPr lang="es-ES" sz="1000" err="1">
                <a:solidFill>
                  <a:sysClr val="windowText" lastClr="000000"/>
                </a:solidFill>
              </a:rPr>
              <a:t>d’accueil</a:t>
            </a:r>
            <a:r>
              <a:rPr lang="es-ES" sz="1000">
                <a:solidFill>
                  <a:sysClr val="windowText" lastClr="000000"/>
                </a:solidFill>
              </a:rPr>
              <a:t>, </a:t>
            </a:r>
            <a:r>
              <a:rPr lang="es-ES" sz="1000" err="1">
                <a:solidFill>
                  <a:sysClr val="windowText" lastClr="000000"/>
                </a:solidFill>
              </a:rPr>
              <a:t>habitation</a:t>
            </a:r>
            <a:r>
              <a:rPr lang="es-ES" sz="1000">
                <a:solidFill>
                  <a:sysClr val="windowText" lastClr="000000"/>
                </a:solidFill>
              </a:rPr>
              <a:t> et </a:t>
            </a:r>
            <a:r>
              <a:rPr lang="es-ES" sz="1000" err="1">
                <a:solidFill>
                  <a:sysClr val="windowText" lastClr="000000"/>
                </a:solidFill>
              </a:rPr>
              <a:t>accueil</a:t>
            </a:r>
            <a:r>
              <a:rPr lang="es-ES" sz="1000">
                <a:solidFill>
                  <a:sysClr val="windowText" lastClr="000000"/>
                </a:solidFill>
              </a:rPr>
              <a:t> </a:t>
            </a:r>
            <a:r>
              <a:rPr lang="es-ES" sz="1000" err="1">
                <a:solidFill>
                  <a:sysClr val="windowText" lastClr="000000"/>
                </a:solidFill>
              </a:rPr>
              <a:t>crise</a:t>
            </a:r>
            <a:endParaRPr lang="fr-FR" sz="800">
              <a:solidFill>
                <a:sysClr val="windowText" lastClr="000000"/>
              </a:solidFill>
            </a:endParaRPr>
          </a:p>
        </p:txBody>
      </p:sp>
      <p:pic>
        <p:nvPicPr>
          <p:cNvPr id="43" name="Graphique 33" descr="Bulle de discussion avec un remplissage uni">
            <a:extLst>
              <a:ext uri="{FF2B5EF4-FFF2-40B4-BE49-F238E27FC236}">
                <a16:creationId xmlns:a16="http://schemas.microsoft.com/office/drawing/2014/main" id="{B50648C6-3E7F-4B4F-AA2E-075B75EC427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50098" y="4773853"/>
            <a:ext cx="359240" cy="359240"/>
          </a:xfrm>
          <a:prstGeom prst="rect">
            <a:avLst/>
          </a:prstGeom>
        </p:spPr>
      </p:pic>
      <p:sp>
        <p:nvSpPr>
          <p:cNvPr id="44" name="ZoneTexte 37">
            <a:extLst>
              <a:ext uri="{FF2B5EF4-FFF2-40B4-BE49-F238E27FC236}">
                <a16:creationId xmlns:a16="http://schemas.microsoft.com/office/drawing/2014/main" id="{63230052-698D-43C6-8AD0-556B19C84F02}"/>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5" name="Graphique 20" descr="Flèche : pivoter à droite avec un remplissage uni">
            <a:hlinkClick r:id="rId4" action="ppaction://hlinksldjump"/>
            <a:extLst>
              <a:ext uri="{FF2B5EF4-FFF2-40B4-BE49-F238E27FC236}">
                <a16:creationId xmlns:a16="http://schemas.microsoft.com/office/drawing/2014/main" id="{D6E2E4DC-931E-41E6-A062-6E4D0EF98FC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5400000">
            <a:off x="150185" y="4604439"/>
            <a:ext cx="489313" cy="489313"/>
          </a:xfrm>
          <a:prstGeom prst="rect">
            <a:avLst/>
          </a:prstGeom>
        </p:spPr>
      </p:pic>
      <p:sp>
        <p:nvSpPr>
          <p:cNvPr id="39" name="ZoneTexte 21">
            <a:hlinkClick r:id="rId4" action="ppaction://hlinksldjump"/>
            <a:extLst>
              <a:ext uri="{FF2B5EF4-FFF2-40B4-BE49-F238E27FC236}">
                <a16:creationId xmlns:a16="http://schemas.microsoft.com/office/drawing/2014/main" id="{79ADC26D-6B58-467C-948B-3F0F87AE14E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947197957"/>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3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fade">
                                      <p:cBhvr>
                                        <p:cTn id="10" dur="500"/>
                                        <p:tgtEl>
                                          <p:spTgt spid="5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fade">
                                      <p:cBhvr>
                                        <p:cTn id="13" dur="500"/>
                                        <p:tgtEl>
                                          <p:spTgt spid="57"/>
                                        </p:tgtEl>
                                      </p:cBhvr>
                                    </p:animEffect>
                                  </p:childTnLst>
                                </p:cTn>
                              </p:par>
                            </p:childTnLst>
                          </p:cTn>
                        </p:par>
                      </p:childTnLst>
                    </p:cTn>
                  </p:par>
                </p:childTnLst>
              </p:cTn>
              <p:nextCondLst>
                <p:cond evt="onClick" delay="0">
                  <p:tgtEl>
                    <p:spTgt spid="34"/>
                  </p:tgtEl>
                </p:cond>
              </p:nextCondLst>
            </p:seq>
            <p:seq concurrent="1" nextAc="seek">
              <p:cTn id="14" restart="whenNotActive" fill="hold" evtFilter="cancelBubble" nodeType="interactiveSeq">
                <p:stCondLst>
                  <p:cond evt="onClick" delay="0">
                    <p:tgtEl>
                      <p:spTgt spid="32"/>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500"/>
                                        <p:tgtEl>
                                          <p:spTgt spid="5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fade">
                                      <p:cBhvr>
                                        <p:cTn id="22" dur="500"/>
                                        <p:tgtEl>
                                          <p:spTgt spid="5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500"/>
                                        <p:tgtEl>
                                          <p:spTgt spid="54"/>
                                        </p:tgtEl>
                                      </p:cBhvr>
                                    </p:animEffect>
                                  </p:childTnLst>
                                </p:cTn>
                              </p:par>
                            </p:childTnLst>
                          </p:cTn>
                        </p:par>
                      </p:childTnLst>
                    </p:cTn>
                  </p:par>
                </p:childTnLst>
              </p:cTn>
              <p:nextCondLst>
                <p:cond evt="onClick" delay="0">
                  <p:tgtEl>
                    <p:spTgt spid="32"/>
                  </p:tgtEl>
                </p:cond>
              </p:nextCondLst>
            </p:seq>
            <p:seq concurrent="1" nextAc="seek">
              <p:cTn id="26" restart="whenNotActive" fill="hold" evtFilter="cancelBubble" nodeType="interactiveSeq">
                <p:stCondLst>
                  <p:cond evt="onClick" delay="0">
                    <p:tgtEl>
                      <p:spTgt spid="33"/>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500"/>
                                        <p:tgtEl>
                                          <p:spTgt spid="59"/>
                                        </p:tgtEl>
                                      </p:cBhvr>
                                    </p:animEffec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3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500"/>
                                        <p:tgtEl>
                                          <p:spTgt spid="5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fade">
                                      <p:cBhvr>
                                        <p:cTn id="46" dur="500"/>
                                        <p:tgtEl>
                                          <p:spTgt spid="5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500"/>
                                        <p:tgtEl>
                                          <p:spTgt spid="51"/>
                                        </p:tgtEl>
                                      </p:cBhvr>
                                    </p:animEffect>
                                  </p:childTnLst>
                                </p:cTn>
                              </p:par>
                            </p:childTnLst>
                          </p:cTn>
                        </p:par>
                      </p:childTnLst>
                    </p:cTn>
                  </p:par>
                </p:childTnLst>
              </p:cTn>
              <p:nextCondLst>
                <p:cond evt="onClick" delay="0">
                  <p:tgtEl>
                    <p:spTgt spid="31"/>
                  </p:tgtEl>
                </p:cond>
              </p:nextCondLst>
            </p:seq>
            <p:seq concurrent="1" nextAc="seek">
              <p:cTn id="50" restart="whenNotActive" fill="hold" evtFilter="cancelBubble" nodeType="interactiveSeq">
                <p:stCondLst>
                  <p:cond evt="onClick" delay="0">
                    <p:tgtEl>
                      <p:spTgt spid="35"/>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63"/>
                                        </p:tgtEl>
                                        <p:attrNameLst>
                                          <p:attrName>style.visibility</p:attrName>
                                        </p:attrNameLst>
                                      </p:cBhvr>
                                      <p:to>
                                        <p:strVal val="visible"/>
                                      </p:to>
                                    </p:set>
                                    <p:animEffect transition="in" filter="fade">
                                      <p:cBhvr>
                                        <p:cTn id="55" dur="500"/>
                                        <p:tgtEl>
                                          <p:spTgt spid="6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1"/>
                                        </p:tgtEl>
                                        <p:attrNameLst>
                                          <p:attrName>style.visibility</p:attrName>
                                        </p:attrNameLst>
                                      </p:cBhvr>
                                      <p:to>
                                        <p:strVal val="visible"/>
                                      </p:to>
                                    </p:set>
                                    <p:animEffect transition="in" filter="fade">
                                      <p:cBhvr>
                                        <p:cTn id="58" dur="500"/>
                                        <p:tgtEl>
                                          <p:spTgt spid="6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2"/>
                                        </p:tgtEl>
                                        <p:attrNameLst>
                                          <p:attrName>style.visibility</p:attrName>
                                        </p:attrNameLst>
                                      </p:cBhvr>
                                      <p:to>
                                        <p:strVal val="visible"/>
                                      </p:to>
                                    </p:set>
                                    <p:animEffect transition="in" filter="fade">
                                      <p:cBhvr>
                                        <p:cTn id="61" dur="500"/>
                                        <p:tgtEl>
                                          <p:spTgt spid="62"/>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fade">
                                      <p:cBhvr>
                                        <p:cTn id="67" dur="500"/>
                                        <p:tgtEl>
                                          <p:spTgt spid="7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72"/>
                                        </p:tgtEl>
                                        <p:attrNameLst>
                                          <p:attrName>style.visibility</p:attrName>
                                        </p:attrNameLst>
                                      </p:cBhvr>
                                      <p:to>
                                        <p:strVal val="visible"/>
                                      </p:to>
                                    </p:set>
                                    <p:animEffect transition="in" filter="fade">
                                      <p:cBhvr>
                                        <p:cTn id="70" dur="500"/>
                                        <p:tgtEl>
                                          <p:spTgt spid="72"/>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73"/>
                                        </p:tgtEl>
                                        <p:attrNameLst>
                                          <p:attrName>style.visibility</p:attrName>
                                        </p:attrNameLst>
                                      </p:cBhvr>
                                      <p:to>
                                        <p:strVal val="visible"/>
                                      </p:to>
                                    </p:set>
                                    <p:animEffect transition="in" filter="fade">
                                      <p:cBhvr>
                                        <p:cTn id="73" dur="500"/>
                                        <p:tgtEl>
                                          <p:spTgt spid="73"/>
                                        </p:tgtEl>
                                      </p:cBhvr>
                                    </p:animEffect>
                                  </p:childTnLst>
                                </p:cTn>
                              </p:par>
                            </p:childTnLst>
                          </p:cTn>
                        </p:par>
                      </p:childTnLst>
                    </p:cTn>
                  </p:par>
                </p:childTnLst>
              </p:cTn>
              <p:nextCondLst>
                <p:cond evt="onClick" delay="0">
                  <p:tgtEl>
                    <p:spTgt spid="36"/>
                  </p:tgtEl>
                </p:cond>
              </p:nextCondLst>
            </p:seq>
          </p:childTnLst>
        </p:cTn>
      </p:par>
    </p:tnLst>
    <p:bldLst>
      <p:bldP spid="50" grpId="0" animBg="1"/>
      <p:bldP spid="51" grpId="0" animBg="1"/>
      <p:bldP spid="53" grpId="0" animBg="1"/>
      <p:bldP spid="54" grpId="0" animBg="1"/>
      <p:bldP spid="56" grpId="0" animBg="1"/>
      <p:bldP spid="57" grpId="0" animBg="1"/>
      <p:bldP spid="42" grpId="0" animBg="1"/>
      <p:bldP spid="59" grpId="0" animBg="1"/>
      <p:bldP spid="61" grpId="0" animBg="1"/>
      <p:bldP spid="62" grpId="0" animBg="1"/>
      <p:bldP spid="72" grpId="0" animBg="1"/>
      <p:bldP spid="7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195486"/>
            <a:ext cx="7920880" cy="435924"/>
          </a:xfrm>
        </p:spPr>
        <p:txBody>
          <a:bodyPr/>
          <a:lstStyle/>
          <a:p>
            <a:r>
              <a:rPr lang="es-ES" sz="2000" err="1"/>
              <a:t>Comment</a:t>
            </a:r>
            <a:r>
              <a:rPr lang="es-ES" sz="2000"/>
              <a:t> </a:t>
            </a:r>
            <a:r>
              <a:rPr lang="es-ES" sz="2000" err="1"/>
              <a:t>l’offre</a:t>
            </a:r>
            <a:r>
              <a:rPr lang="es-ES" sz="2000"/>
              <a:t> de </a:t>
            </a:r>
            <a:r>
              <a:rPr lang="es-ES" sz="2000" err="1"/>
              <a:t>santé</a:t>
            </a:r>
            <a:r>
              <a:rPr lang="es-ES" sz="2000"/>
              <a:t> </a:t>
            </a:r>
            <a:r>
              <a:rPr lang="es-ES" sz="2000" err="1"/>
              <a:t>est</a:t>
            </a:r>
            <a:r>
              <a:rPr lang="es-ES" sz="2000"/>
              <a:t>-elle </a:t>
            </a:r>
            <a:r>
              <a:rPr lang="es-ES" sz="2000" err="1"/>
              <a:t>structurée</a:t>
            </a:r>
            <a:r>
              <a:rPr lang="es-ES" sz="2000"/>
              <a:t> ?</a:t>
            </a:r>
            <a:endParaRPr lang="fr-FR" sz="2000"/>
          </a:p>
        </p:txBody>
      </p:sp>
      <p:sp>
        <p:nvSpPr>
          <p:cNvPr id="3" name="Espace réservé du texte 2">
            <a:extLst>
              <a:ext uri="{FF2B5EF4-FFF2-40B4-BE49-F238E27FC236}">
                <a16:creationId xmlns:a16="http://schemas.microsoft.com/office/drawing/2014/main" id="{D41883E0-8543-43B3-B5AC-C2BC8BD826CC}"/>
              </a:ext>
            </a:extLst>
          </p:cNvPr>
          <p:cNvSpPr>
            <a:spLocks noGrp="1"/>
          </p:cNvSpPr>
          <p:nvPr>
            <p:ph type="body" sz="quarter" idx="11"/>
          </p:nvPr>
        </p:nvSpPr>
        <p:spPr>
          <a:xfrm>
            <a:off x="611560" y="1544675"/>
            <a:ext cx="7663136" cy="567446"/>
          </a:xfrm>
        </p:spPr>
        <p:txBody>
          <a:bodyPr>
            <a:normAutofit fontScale="85000" lnSpcReduction="20000"/>
          </a:bodyPr>
          <a:lstStyle/>
          <a:p>
            <a:pPr marL="355600" lvl="1" indent="-266700" algn="just">
              <a:lnSpc>
                <a:spcPct val="120000"/>
              </a:lnSpc>
              <a:spcBef>
                <a:spcPts val="600"/>
              </a:spcBef>
              <a:spcAft>
                <a:spcPts val="600"/>
              </a:spcAft>
            </a:pPr>
            <a:r>
              <a:rPr lang="fr-FR" sz="1400" dirty="0">
                <a:solidFill>
                  <a:srgbClr val="0077B6"/>
                </a:solidFill>
              </a:rPr>
              <a:t>La description de l’offre dans le ROR est constituée d’une description des activités opérationnelles délivrées par la structure et des ressources opérationnelles spécifiques mises en œuvre pour réaliser ces activités : </a:t>
            </a:r>
            <a:endParaRPr lang="fr-FR" sz="1100" dirty="0">
              <a:solidFill>
                <a:srgbClr val="0077B6"/>
              </a:solidFill>
            </a:endParaRPr>
          </a:p>
        </p:txBody>
      </p:sp>
      <p:sp>
        <p:nvSpPr>
          <p:cNvPr id="4" name="TextBox 10">
            <a:extLst>
              <a:ext uri="{FF2B5EF4-FFF2-40B4-BE49-F238E27FC236}">
                <a16:creationId xmlns:a16="http://schemas.microsoft.com/office/drawing/2014/main" id="{02572E85-C9E0-48BC-9398-2BB581657411}"/>
              </a:ext>
            </a:extLst>
          </p:cNvPr>
          <p:cNvSpPr txBox="1"/>
          <p:nvPr/>
        </p:nvSpPr>
        <p:spPr>
          <a:xfrm>
            <a:off x="611560" y="843558"/>
            <a:ext cx="7920880" cy="558090"/>
          </a:xfrm>
          <a:prstGeom prst="rect">
            <a:avLst/>
          </a:prstGeom>
          <a:solidFill>
            <a:srgbClr val="006AB2"/>
          </a:solidFill>
          <a:ln>
            <a:solidFill>
              <a:srgbClr val="1D6FB8"/>
            </a:solidFill>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just">
              <a:spcBef>
                <a:spcPts val="0"/>
              </a:spcBef>
            </a:pPr>
            <a:r>
              <a:rPr lang="fr-FR" sz="1200">
                <a:solidFill>
                  <a:schemeClr val="bg1"/>
                </a:solidFill>
              </a:rPr>
              <a:t>L’offre de santé se définit comme un ensemble de soins ou de services dispensés par une structure de santé (un établissement sanitaire, un établissement médico-social, une structure de ville). </a:t>
            </a:r>
          </a:p>
        </p:txBody>
      </p:sp>
      <p:grpSp>
        <p:nvGrpSpPr>
          <p:cNvPr id="18" name="Groupe 17">
            <a:extLst>
              <a:ext uri="{FF2B5EF4-FFF2-40B4-BE49-F238E27FC236}">
                <a16:creationId xmlns:a16="http://schemas.microsoft.com/office/drawing/2014/main" id="{7BBDFE78-6B32-4106-BDE9-86FD91A88F88}"/>
              </a:ext>
            </a:extLst>
          </p:cNvPr>
          <p:cNvGrpSpPr/>
          <p:nvPr/>
        </p:nvGrpSpPr>
        <p:grpSpPr>
          <a:xfrm>
            <a:off x="856261" y="4387162"/>
            <a:ext cx="481433" cy="465065"/>
            <a:chOff x="827584" y="2067694"/>
            <a:chExt cx="781434" cy="782088"/>
          </a:xfrm>
        </p:grpSpPr>
        <p:sp>
          <p:nvSpPr>
            <p:cNvPr id="7" name="Oval 81">
              <a:extLst>
                <a:ext uri="{FF2B5EF4-FFF2-40B4-BE49-F238E27FC236}">
                  <a16:creationId xmlns:a16="http://schemas.microsoft.com/office/drawing/2014/main" id="{215202CC-3CD0-47C7-BC24-2014E550A251}"/>
                </a:ext>
              </a:extLst>
            </p:cNvPr>
            <p:cNvSpPr>
              <a:spLocks noChangeAspect="1"/>
            </p:cNvSpPr>
            <p:nvPr/>
          </p:nvSpPr>
          <p:spPr>
            <a:xfrm>
              <a:off x="827584" y="2067694"/>
              <a:ext cx="781434" cy="782088"/>
            </a:xfrm>
            <a:prstGeom prst="ellipse">
              <a:avLst/>
            </a:prstGeom>
            <a:solidFill>
              <a:srgbClr val="E4EEF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a:solidFill>
                  <a:srgbClr val="1B70B9"/>
                </a:solidFill>
                <a:latin typeface="+mj-lt"/>
              </a:endParaRPr>
            </a:p>
          </p:txBody>
        </p:sp>
        <p:pic>
          <p:nvPicPr>
            <p:cNvPr id="17" name="Graphique 16" descr="Hôpital avec un remplissage uni">
              <a:extLst>
                <a:ext uri="{FF2B5EF4-FFF2-40B4-BE49-F238E27FC236}">
                  <a16:creationId xmlns:a16="http://schemas.microsoft.com/office/drawing/2014/main" id="{2087E7CE-FDE7-4A01-A526-274B676EB19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7027" y="2093607"/>
              <a:ext cx="642547" cy="642547"/>
            </a:xfrm>
            <a:prstGeom prst="rect">
              <a:avLst/>
            </a:prstGeom>
          </p:spPr>
        </p:pic>
      </p:grpSp>
      <p:grpSp>
        <p:nvGrpSpPr>
          <p:cNvPr id="22" name="Groupe 21">
            <a:extLst>
              <a:ext uri="{FF2B5EF4-FFF2-40B4-BE49-F238E27FC236}">
                <a16:creationId xmlns:a16="http://schemas.microsoft.com/office/drawing/2014/main" id="{3B95A925-77E1-4A92-840D-BA592B9B5D61}"/>
              </a:ext>
            </a:extLst>
          </p:cNvPr>
          <p:cNvGrpSpPr/>
          <p:nvPr/>
        </p:nvGrpSpPr>
        <p:grpSpPr>
          <a:xfrm>
            <a:off x="852133" y="3745102"/>
            <a:ext cx="531972" cy="465065"/>
            <a:chOff x="893608" y="4025340"/>
            <a:chExt cx="781434" cy="782088"/>
          </a:xfrm>
        </p:grpSpPr>
        <p:sp>
          <p:nvSpPr>
            <p:cNvPr id="19" name="Oval 81">
              <a:extLst>
                <a:ext uri="{FF2B5EF4-FFF2-40B4-BE49-F238E27FC236}">
                  <a16:creationId xmlns:a16="http://schemas.microsoft.com/office/drawing/2014/main" id="{B87A8CC7-94A9-4477-BD94-3406F1578C74}"/>
                </a:ext>
              </a:extLst>
            </p:cNvPr>
            <p:cNvSpPr>
              <a:spLocks noChangeAspect="1"/>
            </p:cNvSpPr>
            <p:nvPr/>
          </p:nvSpPr>
          <p:spPr>
            <a:xfrm>
              <a:off x="893608" y="4025340"/>
              <a:ext cx="781434" cy="782088"/>
            </a:xfrm>
            <a:prstGeom prst="ellipse">
              <a:avLst/>
            </a:prstGeom>
            <a:solidFill>
              <a:srgbClr val="E4EEF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a:solidFill>
                  <a:srgbClr val="1B70B9"/>
                </a:solidFill>
                <a:latin typeface="+mj-lt"/>
              </a:endParaRPr>
            </a:p>
          </p:txBody>
        </p:sp>
        <p:pic>
          <p:nvPicPr>
            <p:cNvPr id="15" name="Graphique 14" descr="Seringue avec un remplissage uni">
              <a:extLst>
                <a:ext uri="{FF2B5EF4-FFF2-40B4-BE49-F238E27FC236}">
                  <a16:creationId xmlns:a16="http://schemas.microsoft.com/office/drawing/2014/main" id="{76293044-FC91-4BFA-BF1C-DB65B7BD422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98998" y="4146096"/>
              <a:ext cx="540576" cy="540576"/>
            </a:xfrm>
            <a:prstGeom prst="rect">
              <a:avLst/>
            </a:prstGeom>
          </p:spPr>
        </p:pic>
      </p:grpSp>
      <p:grpSp>
        <p:nvGrpSpPr>
          <p:cNvPr id="23" name="Groupe 22">
            <a:extLst>
              <a:ext uri="{FF2B5EF4-FFF2-40B4-BE49-F238E27FC236}">
                <a16:creationId xmlns:a16="http://schemas.microsoft.com/office/drawing/2014/main" id="{23E05205-09D9-4A25-8BDC-0D3062D0B98B}"/>
              </a:ext>
            </a:extLst>
          </p:cNvPr>
          <p:cNvGrpSpPr/>
          <p:nvPr/>
        </p:nvGrpSpPr>
        <p:grpSpPr>
          <a:xfrm>
            <a:off x="768362" y="2240211"/>
            <a:ext cx="582118" cy="506734"/>
            <a:chOff x="1871643" y="4071871"/>
            <a:chExt cx="781434" cy="782088"/>
          </a:xfrm>
        </p:grpSpPr>
        <p:sp>
          <p:nvSpPr>
            <p:cNvPr id="20" name="Oval 81">
              <a:extLst>
                <a:ext uri="{FF2B5EF4-FFF2-40B4-BE49-F238E27FC236}">
                  <a16:creationId xmlns:a16="http://schemas.microsoft.com/office/drawing/2014/main" id="{D897F9AD-38FB-4ADA-A590-627964834954}"/>
                </a:ext>
              </a:extLst>
            </p:cNvPr>
            <p:cNvSpPr>
              <a:spLocks noChangeAspect="1"/>
            </p:cNvSpPr>
            <p:nvPr/>
          </p:nvSpPr>
          <p:spPr>
            <a:xfrm>
              <a:off x="1871643" y="4071871"/>
              <a:ext cx="781434" cy="782088"/>
            </a:xfrm>
            <a:prstGeom prst="ellipse">
              <a:avLst/>
            </a:prstGeom>
            <a:solidFill>
              <a:srgbClr val="E4EEF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a:solidFill>
                  <a:srgbClr val="1B70B9"/>
                </a:solidFill>
                <a:latin typeface="+mj-lt"/>
              </a:endParaRPr>
            </a:p>
          </p:txBody>
        </p:sp>
        <p:pic>
          <p:nvPicPr>
            <p:cNvPr id="13" name="Graphique 12" descr="Stéthoscope avec un remplissage uni">
              <a:extLst>
                <a:ext uri="{FF2B5EF4-FFF2-40B4-BE49-F238E27FC236}">
                  <a16:creationId xmlns:a16="http://schemas.microsoft.com/office/drawing/2014/main" id="{B73E2749-460B-417F-BA94-8E70C6D50C6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68268" y="4197791"/>
              <a:ext cx="570998" cy="570998"/>
            </a:xfrm>
            <a:prstGeom prst="rect">
              <a:avLst/>
            </a:prstGeom>
          </p:spPr>
        </p:pic>
      </p:grpSp>
      <p:grpSp>
        <p:nvGrpSpPr>
          <p:cNvPr id="24" name="Groupe 23">
            <a:extLst>
              <a:ext uri="{FF2B5EF4-FFF2-40B4-BE49-F238E27FC236}">
                <a16:creationId xmlns:a16="http://schemas.microsoft.com/office/drawing/2014/main" id="{E770F8C8-473F-419F-9F00-9B7CB34C8FF8}"/>
              </a:ext>
            </a:extLst>
          </p:cNvPr>
          <p:cNvGrpSpPr/>
          <p:nvPr/>
        </p:nvGrpSpPr>
        <p:grpSpPr>
          <a:xfrm>
            <a:off x="832936" y="3000662"/>
            <a:ext cx="551169" cy="567446"/>
            <a:chOff x="3131840" y="4092246"/>
            <a:chExt cx="781434" cy="782088"/>
          </a:xfrm>
        </p:grpSpPr>
        <p:sp>
          <p:nvSpPr>
            <p:cNvPr id="21" name="Oval 81">
              <a:extLst>
                <a:ext uri="{FF2B5EF4-FFF2-40B4-BE49-F238E27FC236}">
                  <a16:creationId xmlns:a16="http://schemas.microsoft.com/office/drawing/2014/main" id="{8900C7C7-CF69-4532-8AD2-2632C156453E}"/>
                </a:ext>
              </a:extLst>
            </p:cNvPr>
            <p:cNvSpPr>
              <a:spLocks noChangeAspect="1"/>
            </p:cNvSpPr>
            <p:nvPr/>
          </p:nvSpPr>
          <p:spPr>
            <a:xfrm>
              <a:off x="3131840" y="4092246"/>
              <a:ext cx="781434" cy="782088"/>
            </a:xfrm>
            <a:prstGeom prst="ellipse">
              <a:avLst/>
            </a:prstGeom>
            <a:solidFill>
              <a:srgbClr val="E4EEF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a:solidFill>
                  <a:srgbClr val="1B70B9"/>
                </a:solidFill>
                <a:latin typeface="+mj-lt"/>
              </a:endParaRPr>
            </a:p>
          </p:txBody>
        </p:sp>
        <p:pic>
          <p:nvPicPr>
            <p:cNvPr id="11" name="Graphique 10" descr="Homme médecin avec un remplissage uni">
              <a:extLst>
                <a:ext uri="{FF2B5EF4-FFF2-40B4-BE49-F238E27FC236}">
                  <a16:creationId xmlns:a16="http://schemas.microsoft.com/office/drawing/2014/main" id="{9E30DF69-FF83-446C-BFE7-30915342C9F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180550" y="4124720"/>
              <a:ext cx="676389" cy="676389"/>
            </a:xfrm>
            <a:prstGeom prst="rect">
              <a:avLst/>
            </a:prstGeom>
          </p:spPr>
        </p:pic>
      </p:grpSp>
      <p:sp>
        <p:nvSpPr>
          <p:cNvPr id="25" name="Espace réservé du texte 2">
            <a:extLst>
              <a:ext uri="{FF2B5EF4-FFF2-40B4-BE49-F238E27FC236}">
                <a16:creationId xmlns:a16="http://schemas.microsoft.com/office/drawing/2014/main" id="{949AADF2-30CA-439E-9E3F-FB0AC4ADD17F}"/>
              </a:ext>
            </a:extLst>
          </p:cNvPr>
          <p:cNvSpPr txBox="1">
            <a:spLocks/>
          </p:cNvSpPr>
          <p:nvPr/>
        </p:nvSpPr>
        <p:spPr>
          <a:xfrm>
            <a:off x="1187624" y="2189967"/>
            <a:ext cx="7344816" cy="896647"/>
          </a:xfrm>
          <a:prstGeom prst="rect">
            <a:avLst/>
          </a:prstGeom>
        </p:spPr>
        <p:txBody>
          <a:bodyPr vert="horz" lIns="0" tIns="0" rIns="0" bIns="0" rtlCol="0">
            <a:norm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8900" lvl="2" indent="0" algn="just">
              <a:lnSpc>
                <a:spcPct val="120000"/>
              </a:lnSpc>
              <a:spcBef>
                <a:spcPts val="0"/>
              </a:spcBef>
              <a:buNone/>
            </a:pPr>
            <a:r>
              <a:rPr lang="fr-FR" sz="1100" b="1" dirty="0"/>
              <a:t>Activités Opérationnelles : </a:t>
            </a:r>
            <a:r>
              <a:rPr lang="fr-FR" sz="1100" dirty="0"/>
              <a:t>Une ou plusieurs activités opérationnelles ou prestations délivrées dans le cadre du parcours de santé (le libellé d’une activité fait référence à un ensemble d’actions de soin ou de services homogène). Ces activités opérationnelles permettent de prendre en charge une patientèle déterminée selon des modalités précises en termes de durée et d’intensité de soins.  </a:t>
            </a:r>
          </a:p>
        </p:txBody>
      </p:sp>
      <p:sp>
        <p:nvSpPr>
          <p:cNvPr id="26" name="Espace réservé du texte 2">
            <a:extLst>
              <a:ext uri="{FF2B5EF4-FFF2-40B4-BE49-F238E27FC236}">
                <a16:creationId xmlns:a16="http://schemas.microsoft.com/office/drawing/2014/main" id="{0D370C00-A5AA-4752-BD3F-035D0DC8C2BB}"/>
              </a:ext>
            </a:extLst>
          </p:cNvPr>
          <p:cNvSpPr txBox="1">
            <a:spLocks/>
          </p:cNvSpPr>
          <p:nvPr/>
        </p:nvSpPr>
        <p:spPr>
          <a:xfrm>
            <a:off x="1187624" y="3826137"/>
            <a:ext cx="7344816" cy="380611"/>
          </a:xfrm>
          <a:prstGeom prst="rect">
            <a:avLst/>
          </a:prstGeom>
        </p:spPr>
        <p:txBody>
          <a:bodyPr vert="horz" lIns="0" tIns="0" rIns="0" bIns="0" rtlCol="0">
            <a:normAutofit lnSpcReduction="10000"/>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8900" lvl="2" indent="0" algn="just">
              <a:lnSpc>
                <a:spcPct val="120000"/>
              </a:lnSpc>
              <a:spcBef>
                <a:spcPts val="0"/>
              </a:spcBef>
              <a:buNone/>
            </a:pPr>
            <a:r>
              <a:rPr lang="fr-FR" sz="1100" b="1" dirty="0"/>
              <a:t>Équipements spécifiques : </a:t>
            </a:r>
            <a:r>
              <a:rPr lang="fr-FR" sz="1100" dirty="0"/>
              <a:t>Des équipements spécifiques pour réaliser les activités opérationnelles (ex : chambre à pression positive (chambre stérile) pour un service de grands brulés)</a:t>
            </a:r>
          </a:p>
        </p:txBody>
      </p:sp>
      <p:sp>
        <p:nvSpPr>
          <p:cNvPr id="27" name="Espace réservé du texte 2">
            <a:extLst>
              <a:ext uri="{FF2B5EF4-FFF2-40B4-BE49-F238E27FC236}">
                <a16:creationId xmlns:a16="http://schemas.microsoft.com/office/drawing/2014/main" id="{66AB0DB7-4E35-45D2-B949-D729BDB64F73}"/>
              </a:ext>
            </a:extLst>
          </p:cNvPr>
          <p:cNvSpPr txBox="1">
            <a:spLocks/>
          </p:cNvSpPr>
          <p:nvPr/>
        </p:nvSpPr>
        <p:spPr>
          <a:xfrm>
            <a:off x="1165234" y="4570994"/>
            <a:ext cx="7840453" cy="377020"/>
          </a:xfrm>
          <a:prstGeom prst="rect">
            <a:avLst/>
          </a:prstGeom>
        </p:spPr>
        <p:txBody>
          <a:bodyPr vert="horz" lIns="0" tIns="0" rIns="0" bIns="0" rtlCol="0">
            <a:normAutofit lnSpcReduction="10000"/>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8900" lvl="2" indent="0" algn="just">
              <a:lnSpc>
                <a:spcPct val="120000"/>
              </a:lnSpc>
              <a:spcBef>
                <a:spcPts val="0"/>
              </a:spcBef>
              <a:buNone/>
            </a:pPr>
            <a:r>
              <a:rPr lang="fr-FR" sz="1100" b="1" dirty="0"/>
              <a:t>Capacité d’accueil : </a:t>
            </a:r>
            <a:r>
              <a:rPr lang="fr-FR" sz="1100" dirty="0"/>
              <a:t>La capacités d’accueil pour cette activité (capacité et disponibilité en lits et places) ;</a:t>
            </a:r>
          </a:p>
          <a:p>
            <a:pPr marL="448900" lvl="2" indent="0" algn="just">
              <a:lnSpc>
                <a:spcPct val="120000"/>
              </a:lnSpc>
              <a:spcBef>
                <a:spcPts val="0"/>
              </a:spcBef>
              <a:buNone/>
            </a:pPr>
            <a:r>
              <a:rPr lang="fr-FR" sz="1100" dirty="0"/>
              <a:t> </a:t>
            </a:r>
          </a:p>
        </p:txBody>
      </p:sp>
      <p:sp>
        <p:nvSpPr>
          <p:cNvPr id="28" name="Espace réservé du texte 2">
            <a:extLst>
              <a:ext uri="{FF2B5EF4-FFF2-40B4-BE49-F238E27FC236}">
                <a16:creationId xmlns:a16="http://schemas.microsoft.com/office/drawing/2014/main" id="{097401F9-C829-4DB5-AFE0-3CF8E18ECEC6}"/>
              </a:ext>
            </a:extLst>
          </p:cNvPr>
          <p:cNvSpPr txBox="1">
            <a:spLocks/>
          </p:cNvSpPr>
          <p:nvPr/>
        </p:nvSpPr>
        <p:spPr>
          <a:xfrm>
            <a:off x="1235125" y="3210698"/>
            <a:ext cx="7344816" cy="429217"/>
          </a:xfrm>
          <a:prstGeom prst="rect">
            <a:avLst/>
          </a:prstGeom>
        </p:spPr>
        <p:txBody>
          <a:bodyPr vert="horz" lIns="0" tIns="0" rIns="0" bIns="0" rtlCol="0">
            <a:norm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8900" lvl="2" indent="0" algn="just">
              <a:lnSpc>
                <a:spcPct val="120000"/>
              </a:lnSpc>
              <a:spcBef>
                <a:spcPts val="0"/>
              </a:spcBef>
              <a:buNone/>
            </a:pPr>
            <a:r>
              <a:rPr lang="fr-FR" sz="1100" b="1" dirty="0"/>
              <a:t>Professionnels de santé </a:t>
            </a:r>
            <a:r>
              <a:rPr lang="fr-FR" sz="1100" dirty="0"/>
              <a:t>: les professionnels libéraux et les professionnels de santé référents pour une offre dans les  établissements sanitaires et médico-sociaux.</a:t>
            </a:r>
          </a:p>
        </p:txBody>
      </p:sp>
    </p:spTree>
    <p:extLst>
      <p:ext uri="{BB962C8B-B14F-4D97-AF65-F5344CB8AC3E}">
        <p14:creationId xmlns:p14="http://schemas.microsoft.com/office/powerpoint/2010/main" val="136392706"/>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err="1"/>
              <a:t>Attributs</a:t>
            </a:r>
            <a:r>
              <a:rPr lang="es-ES"/>
              <a:t> Capacité </a:t>
            </a:r>
            <a:r>
              <a:rPr lang="es-ES" err="1"/>
              <a:t>Habitation</a:t>
            </a:r>
            <a:endParaRPr lang="fr-FR"/>
          </a:p>
        </p:txBody>
      </p:sp>
      <p:sp>
        <p:nvSpPr>
          <p:cNvPr id="50" name="ZoneTexte 49">
            <a:extLst>
              <a:ext uri="{FF2B5EF4-FFF2-40B4-BE49-F238E27FC236}">
                <a16:creationId xmlns:a16="http://schemas.microsoft.com/office/drawing/2014/main" id="{C5B9B290-A6C3-41CC-89C3-EDCDB1287BBF}"/>
              </a:ext>
            </a:extLst>
          </p:cNvPr>
          <p:cNvSpPr txBox="1"/>
          <p:nvPr/>
        </p:nvSpPr>
        <p:spPr>
          <a:xfrm>
            <a:off x="2968870" y="142190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Type</a:t>
            </a:r>
            <a:r>
              <a:rPr lang="es-ES" sz="900" b="1"/>
              <a:t> </a:t>
            </a:r>
            <a:r>
              <a:rPr lang="es-ES" sz="900" b="1" err="1"/>
              <a:t>habitation</a:t>
            </a:r>
            <a:endParaRPr lang="es-ES" sz="900" b="1"/>
          </a:p>
        </p:txBody>
      </p:sp>
      <p:sp>
        <p:nvSpPr>
          <p:cNvPr id="51" name="ZoneTexte 50">
            <a:extLst>
              <a:ext uri="{FF2B5EF4-FFF2-40B4-BE49-F238E27FC236}">
                <a16:creationId xmlns:a16="http://schemas.microsoft.com/office/drawing/2014/main" id="{C8F409E1-67AA-4E91-A8ED-D0FCB480439C}"/>
              </a:ext>
            </a:extLst>
          </p:cNvPr>
          <p:cNvSpPr txBox="1"/>
          <p:nvPr/>
        </p:nvSpPr>
        <p:spPr>
          <a:xfrm>
            <a:off x="3976982" y="1419622"/>
            <a:ext cx="4679716" cy="612682"/>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type d’habitation renseigne sur la taille et le nombre de pièces d’un logement. </a:t>
            </a:r>
          </a:p>
        </p:txBody>
      </p:sp>
      <p:cxnSp>
        <p:nvCxnSpPr>
          <p:cNvPr id="52" name="Connecteur droit avec flèche 51">
            <a:extLst>
              <a:ext uri="{FF2B5EF4-FFF2-40B4-BE49-F238E27FC236}">
                <a16:creationId xmlns:a16="http://schemas.microsoft.com/office/drawing/2014/main" id="{DC853D18-677E-4520-93BF-67BBB23B95CD}"/>
              </a:ext>
            </a:extLst>
          </p:cNvPr>
          <p:cNvCxnSpPr>
            <a:cxnSpLocks/>
            <a:stCxn id="22" idx="3"/>
            <a:endCxn id="50" idx="1"/>
          </p:cNvCxnSpPr>
          <p:nvPr/>
        </p:nvCxnSpPr>
        <p:spPr>
          <a:xfrm flipV="1">
            <a:off x="2295717" y="1602076"/>
            <a:ext cx="673153" cy="983290"/>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5BE28BEE-1FAD-4003-B1ED-F5B140A84C3B}"/>
              </a:ext>
            </a:extLst>
          </p:cNvPr>
          <p:cNvSpPr txBox="1"/>
          <p:nvPr/>
        </p:nvSpPr>
        <p:spPr>
          <a:xfrm>
            <a:off x="2968870" y="360013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a:t>Nb </a:t>
            </a:r>
            <a:r>
              <a:rPr lang="es-ES" sz="900" b="1" err="1"/>
              <a:t>habitation</a:t>
            </a:r>
            <a:endParaRPr lang="es-ES" sz="900" b="1"/>
          </a:p>
        </p:txBody>
      </p:sp>
      <p:sp>
        <p:nvSpPr>
          <p:cNvPr id="54" name="ZoneTexte 53">
            <a:extLst>
              <a:ext uri="{FF2B5EF4-FFF2-40B4-BE49-F238E27FC236}">
                <a16:creationId xmlns:a16="http://schemas.microsoft.com/office/drawing/2014/main" id="{CA0E04B7-6404-497A-97D9-D26867A375CB}"/>
              </a:ext>
            </a:extLst>
          </p:cNvPr>
          <p:cNvSpPr txBox="1"/>
          <p:nvPr/>
        </p:nvSpPr>
        <p:spPr>
          <a:xfrm>
            <a:off x="3976982" y="3597850"/>
            <a:ext cx="4679716" cy="360344"/>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Nombre d'habitations du même type. </a:t>
            </a:r>
            <a:endParaRPr lang="fr-FR" sz="1000">
              <a:solidFill>
                <a:schemeClr val="bg1"/>
              </a:solidFill>
            </a:endParaRPr>
          </a:p>
        </p:txBody>
      </p:sp>
      <p:cxnSp>
        <p:nvCxnSpPr>
          <p:cNvPr id="55" name="Connecteur droit avec flèche 54">
            <a:extLst>
              <a:ext uri="{FF2B5EF4-FFF2-40B4-BE49-F238E27FC236}">
                <a16:creationId xmlns:a16="http://schemas.microsoft.com/office/drawing/2014/main" id="{95DD92FC-B09C-41BF-AC84-30612553EED2}"/>
              </a:ext>
            </a:extLst>
          </p:cNvPr>
          <p:cNvCxnSpPr>
            <a:cxnSpLocks/>
            <a:stCxn id="23" idx="3"/>
            <a:endCxn id="53" idx="1"/>
          </p:cNvCxnSpPr>
          <p:nvPr/>
        </p:nvCxnSpPr>
        <p:spPr>
          <a:xfrm>
            <a:off x="2295717" y="2857107"/>
            <a:ext cx="673153" cy="92319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05882AD1-77DB-400D-9D37-875B91E5ABA6}"/>
              </a:ext>
            </a:extLst>
          </p:cNvPr>
          <p:cNvSpPr txBox="1"/>
          <p:nvPr/>
        </p:nvSpPr>
        <p:spPr>
          <a:xfrm>
            <a:off x="251520" y="2411668"/>
            <a:ext cx="2187193" cy="62519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1" name="ZoneTexte 20">
            <a:extLst>
              <a:ext uri="{FF2B5EF4-FFF2-40B4-BE49-F238E27FC236}">
                <a16:creationId xmlns:a16="http://schemas.microsoft.com/office/drawing/2014/main" id="{8426615A-3355-4AA0-AC01-7B47C77F96CC}"/>
              </a:ext>
            </a:extLst>
          </p:cNvPr>
          <p:cNvSpPr txBox="1"/>
          <p:nvPr/>
        </p:nvSpPr>
        <p:spPr>
          <a:xfrm>
            <a:off x="251520" y="2106641"/>
            <a:ext cx="2187193" cy="30502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Capacité Habitation</a:t>
            </a:r>
            <a:endParaRPr lang="fr-FR" sz="650">
              <a:latin typeface="Arial"/>
              <a:ea typeface="Geneva"/>
              <a:cs typeface="Arial"/>
            </a:endParaRPr>
          </a:p>
        </p:txBody>
      </p:sp>
      <p:sp>
        <p:nvSpPr>
          <p:cNvPr id="22" name="ZoneTexte 21">
            <a:extLst>
              <a:ext uri="{FF2B5EF4-FFF2-40B4-BE49-F238E27FC236}">
                <a16:creationId xmlns:a16="http://schemas.microsoft.com/office/drawing/2014/main" id="{25B7EE74-130C-48E7-9EA9-4E334120D4A3}"/>
              </a:ext>
            </a:extLst>
          </p:cNvPr>
          <p:cNvSpPr txBox="1"/>
          <p:nvPr/>
        </p:nvSpPr>
        <p:spPr>
          <a:xfrm>
            <a:off x="375651" y="2484065"/>
            <a:ext cx="1920066" cy="202601"/>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Type habitation</a:t>
            </a:r>
          </a:p>
        </p:txBody>
      </p:sp>
      <p:sp>
        <p:nvSpPr>
          <p:cNvPr id="23" name="ZoneTexte 22">
            <a:extLst>
              <a:ext uri="{FF2B5EF4-FFF2-40B4-BE49-F238E27FC236}">
                <a16:creationId xmlns:a16="http://schemas.microsoft.com/office/drawing/2014/main" id="{CB5905B0-7462-4D57-8730-A6BAA6EFC0AD}"/>
              </a:ext>
            </a:extLst>
          </p:cNvPr>
          <p:cNvSpPr txBox="1"/>
          <p:nvPr/>
        </p:nvSpPr>
        <p:spPr>
          <a:xfrm>
            <a:off x="375651" y="2755806"/>
            <a:ext cx="1920066" cy="202601"/>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rgbClr val="000000"/>
                </a:solidFill>
              </a:rPr>
              <a:t>Nb habitation </a:t>
            </a:r>
          </a:p>
        </p:txBody>
      </p:sp>
      <p:sp>
        <p:nvSpPr>
          <p:cNvPr id="15" name="Rectangle : coins arrondis 14">
            <a:extLst>
              <a:ext uri="{FF2B5EF4-FFF2-40B4-BE49-F238E27FC236}">
                <a16:creationId xmlns:a16="http://schemas.microsoft.com/office/drawing/2014/main" id="{F8EA2B61-3F70-4F72-8962-7B0DCAC0224F}"/>
              </a:ext>
            </a:extLst>
          </p:cNvPr>
          <p:cNvSpPr/>
          <p:nvPr/>
        </p:nvSpPr>
        <p:spPr>
          <a:xfrm>
            <a:off x="7380312" y="20713"/>
            <a:ext cx="1709734" cy="701738"/>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ysClr val="windowText" lastClr="000000"/>
                </a:solidFill>
              </a:rPr>
              <a:t>Compétence</a:t>
            </a:r>
            <a:r>
              <a:rPr lang="es-ES" sz="1000">
                <a:solidFill>
                  <a:sysClr val="windowText" lastClr="000000"/>
                </a:solidFill>
              </a:rPr>
              <a:t> </a:t>
            </a:r>
            <a:r>
              <a:rPr lang="es-ES" sz="1000" err="1">
                <a:solidFill>
                  <a:sysClr val="windowText" lastClr="000000"/>
                </a:solidFill>
              </a:rPr>
              <a:t>ressource</a:t>
            </a:r>
            <a:r>
              <a:rPr lang="es-ES" sz="1000">
                <a:solidFill>
                  <a:sysClr val="windowText" lastClr="000000"/>
                </a:solidFill>
              </a:rPr>
              <a:t>, capacité </a:t>
            </a:r>
            <a:r>
              <a:rPr lang="es-ES" sz="1000" err="1">
                <a:solidFill>
                  <a:sysClr val="windowText" lastClr="000000"/>
                </a:solidFill>
              </a:rPr>
              <a:t>d’accueil</a:t>
            </a:r>
            <a:r>
              <a:rPr lang="es-ES" sz="1000">
                <a:solidFill>
                  <a:sysClr val="windowText" lastClr="000000"/>
                </a:solidFill>
              </a:rPr>
              <a:t>, </a:t>
            </a:r>
            <a:r>
              <a:rPr lang="es-ES" sz="1000" err="1">
                <a:solidFill>
                  <a:sysClr val="windowText" lastClr="000000"/>
                </a:solidFill>
              </a:rPr>
              <a:t>habitation</a:t>
            </a:r>
            <a:r>
              <a:rPr lang="es-ES" sz="1000">
                <a:solidFill>
                  <a:sysClr val="windowText" lastClr="000000"/>
                </a:solidFill>
              </a:rPr>
              <a:t> et </a:t>
            </a:r>
            <a:r>
              <a:rPr lang="es-ES" sz="1000" err="1">
                <a:solidFill>
                  <a:sysClr val="windowText" lastClr="000000"/>
                </a:solidFill>
              </a:rPr>
              <a:t>accueil</a:t>
            </a:r>
            <a:r>
              <a:rPr lang="es-ES" sz="1000">
                <a:solidFill>
                  <a:sysClr val="windowText" lastClr="000000"/>
                </a:solidFill>
              </a:rPr>
              <a:t> </a:t>
            </a:r>
            <a:r>
              <a:rPr lang="es-ES" sz="1000" err="1">
                <a:solidFill>
                  <a:sysClr val="windowText" lastClr="000000"/>
                </a:solidFill>
              </a:rPr>
              <a:t>crise</a:t>
            </a:r>
            <a:endParaRPr lang="fr-FR" sz="800">
              <a:solidFill>
                <a:sysClr val="windowText" lastClr="000000"/>
              </a:solidFill>
            </a:endParaRPr>
          </a:p>
        </p:txBody>
      </p:sp>
      <p:pic>
        <p:nvPicPr>
          <p:cNvPr id="24" name="Graphique 23" descr="Bulle de discussion avec un remplissage uni">
            <a:hlinkClick r:id="rId2"/>
            <a:extLst>
              <a:ext uri="{FF2B5EF4-FFF2-40B4-BE49-F238E27FC236}">
                <a16:creationId xmlns:a16="http://schemas.microsoft.com/office/drawing/2014/main" id="{E08F5396-DABD-4A7A-A1F0-E08890E9A1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48940" y="1296230"/>
            <a:ext cx="359240" cy="359240"/>
          </a:xfrm>
          <a:prstGeom prst="rect">
            <a:avLst/>
          </a:prstGeom>
        </p:spPr>
      </p:pic>
      <p:pic>
        <p:nvPicPr>
          <p:cNvPr id="25" name="Graphique 33" descr="Bulle de discussion avec un remplissage uni">
            <a:extLst>
              <a:ext uri="{FF2B5EF4-FFF2-40B4-BE49-F238E27FC236}">
                <a16:creationId xmlns:a16="http://schemas.microsoft.com/office/drawing/2014/main" id="{D407B0B2-FE64-4059-A720-4AC1972D51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26" name="ZoneTexte 37">
            <a:extLst>
              <a:ext uri="{FF2B5EF4-FFF2-40B4-BE49-F238E27FC236}">
                <a16:creationId xmlns:a16="http://schemas.microsoft.com/office/drawing/2014/main" id="{F5E3FA85-1D26-4984-9EF2-E86D5A39402B}"/>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27" name="Graphique 20" descr="Flèche : pivoter à droite avec un remplissage uni">
            <a:hlinkClick r:id="rId5" action="ppaction://hlinksldjump"/>
            <a:extLst>
              <a:ext uri="{FF2B5EF4-FFF2-40B4-BE49-F238E27FC236}">
                <a16:creationId xmlns:a16="http://schemas.microsoft.com/office/drawing/2014/main" id="{82B580C3-97FB-4AE6-8391-48001CD061E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19" name="ZoneTexte 21">
            <a:hlinkClick r:id="rId5" action="ppaction://hlinksldjump"/>
            <a:extLst>
              <a:ext uri="{FF2B5EF4-FFF2-40B4-BE49-F238E27FC236}">
                <a16:creationId xmlns:a16="http://schemas.microsoft.com/office/drawing/2014/main" id="{2AEA213D-276E-4D53-9487-2A00091774A6}"/>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56497769"/>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fade">
                                      <p:cBhvr>
                                        <p:cTn id="13" dur="500"/>
                                        <p:tgtEl>
                                          <p:spTgt spid="51"/>
                                        </p:tgtEl>
                                      </p:cBhvr>
                                    </p:animEffect>
                                  </p:childTnLst>
                                </p:cTn>
                              </p:par>
                              <p:par>
                                <p:cTn id="14" presetID="10"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childTnLst>
                    </p:cTn>
                  </p:par>
                </p:childTnLst>
              </p:cTn>
              <p:nextCondLst>
                <p:cond evt="onClick" delay="0">
                  <p:tgtEl>
                    <p:spTgt spid="22"/>
                  </p:tgtEl>
                </p:cond>
              </p:nextCondLst>
            </p:seq>
            <p:seq concurrent="1" nextAc="seek">
              <p:cTn id="17" restart="whenNotActive" fill="hold" evtFilter="cancelBubble" nodeType="interactiveSeq">
                <p:stCondLst>
                  <p:cond evt="onClick" delay="0">
                    <p:tgtEl>
                      <p:spTgt spid="23"/>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500"/>
                                        <p:tgtEl>
                                          <p:spTgt spid="5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500"/>
                                        <p:tgtEl>
                                          <p:spTgt spid="5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500"/>
                                        <p:tgtEl>
                                          <p:spTgt spid="54"/>
                                        </p:tgtEl>
                                      </p:cBhvr>
                                    </p:animEffect>
                                  </p:childTnLst>
                                </p:cTn>
                              </p:par>
                            </p:childTnLst>
                          </p:cTn>
                        </p:par>
                      </p:childTnLst>
                    </p:cTn>
                  </p:par>
                </p:childTnLst>
              </p:cTn>
              <p:nextCondLst>
                <p:cond evt="onClick" delay="0">
                  <p:tgtEl>
                    <p:spTgt spid="23"/>
                  </p:tgtEl>
                </p:cond>
              </p:nextCondLst>
            </p:seq>
          </p:childTnLst>
        </p:cTn>
      </p:par>
    </p:tnLst>
    <p:bldLst>
      <p:bldP spid="50" grpId="0" animBg="1"/>
      <p:bldP spid="51" grpId="0" animBg="1"/>
      <p:bldP spid="53" grpId="0" animBg="1"/>
      <p:bldP spid="5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err="1"/>
              <a:t>Attributs</a:t>
            </a:r>
            <a:r>
              <a:rPr lang="es-ES"/>
              <a:t> Capacité </a:t>
            </a:r>
            <a:r>
              <a:rPr lang="es-ES" err="1"/>
              <a:t>Accueil</a:t>
            </a:r>
            <a:r>
              <a:rPr lang="es-ES"/>
              <a:t> </a:t>
            </a:r>
            <a:r>
              <a:rPr lang="es-ES" err="1"/>
              <a:t>Crise</a:t>
            </a:r>
            <a:endParaRPr lang="fr-FR"/>
          </a:p>
        </p:txBody>
      </p:sp>
      <p:sp>
        <p:nvSpPr>
          <p:cNvPr id="50" name="ZoneTexte 49">
            <a:extLst>
              <a:ext uri="{FF2B5EF4-FFF2-40B4-BE49-F238E27FC236}">
                <a16:creationId xmlns:a16="http://schemas.microsoft.com/office/drawing/2014/main" id="{C5B9B290-A6C3-41CC-89C3-EDCDB1287BBF}"/>
              </a:ext>
            </a:extLst>
          </p:cNvPr>
          <p:cNvSpPr txBox="1"/>
          <p:nvPr/>
        </p:nvSpPr>
        <p:spPr>
          <a:xfrm>
            <a:off x="2968870" y="1421904"/>
            <a:ext cx="1008112" cy="360344"/>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675" kern="0"/>
            </a:lvl1pPr>
          </a:lstStyle>
          <a:p>
            <a:r>
              <a:rPr lang="es-ES" sz="1000" b="1"/>
              <a:t>Capacité </a:t>
            </a:r>
            <a:r>
              <a:rPr lang="es-ES" sz="1000" b="1" err="1"/>
              <a:t>Crise</a:t>
            </a:r>
            <a:r>
              <a:rPr lang="es-ES" sz="1000" b="1"/>
              <a:t> T0</a:t>
            </a:r>
          </a:p>
        </p:txBody>
      </p:sp>
      <p:sp>
        <p:nvSpPr>
          <p:cNvPr id="51" name="ZoneTexte 50">
            <a:extLst>
              <a:ext uri="{FF2B5EF4-FFF2-40B4-BE49-F238E27FC236}">
                <a16:creationId xmlns:a16="http://schemas.microsoft.com/office/drawing/2014/main" id="{C8F409E1-67AA-4E91-A8ED-D0FCB480439C}"/>
              </a:ext>
            </a:extLst>
          </p:cNvPr>
          <p:cNvSpPr txBox="1"/>
          <p:nvPr/>
        </p:nvSpPr>
        <p:spPr>
          <a:xfrm>
            <a:off x="3976982" y="1419621"/>
            <a:ext cx="4679716" cy="105019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a:t>
            </a:r>
            <a:r>
              <a:rPr lang="fr-FR" sz="1000">
                <a:solidFill>
                  <a:srgbClr val="6F6F6F"/>
                </a:solidFill>
                <a:latin typeface="Arial"/>
                <a:ea typeface="Geneva"/>
                <a:cs typeface="Arial"/>
              </a:rPr>
              <a:t> La capacité en situation de crise T0 représente le nombre de places supplémentaires, par rapport à la capacité théorique usuelle, que</a:t>
            </a:r>
          </a:p>
          <a:p>
            <a:r>
              <a:rPr lang="fr-FR" sz="1000">
                <a:solidFill>
                  <a:srgbClr val="6F6F6F"/>
                </a:solidFill>
              </a:rPr>
              <a:t>l’établissement peut mettre à disposition pour accueillir des patients lors du</a:t>
            </a:r>
          </a:p>
          <a:p>
            <a:r>
              <a:rPr lang="fr-FR" sz="1000">
                <a:solidFill>
                  <a:srgbClr val="6F6F6F"/>
                </a:solidFill>
                <a:latin typeface="Arial"/>
                <a:ea typeface="Geneva"/>
                <a:cs typeface="Arial"/>
              </a:rPr>
              <a:t>déclenchement du plan ORSAN. </a:t>
            </a:r>
          </a:p>
          <a:p>
            <a:r>
              <a:rPr lang="fr-FR" sz="1000">
                <a:solidFill>
                  <a:srgbClr val="6F6F6F"/>
                </a:solidFill>
                <a:latin typeface="Arial"/>
                <a:ea typeface="Geneva"/>
                <a:cs typeface="Arial"/>
              </a:rPr>
              <a:t>La capacité en places correspond à tout ce qui est utilisable (lit, brancard) pour accueillir un patient allongé. </a:t>
            </a:r>
            <a:endParaRPr lang="fr-FR"/>
          </a:p>
        </p:txBody>
      </p:sp>
      <p:cxnSp>
        <p:nvCxnSpPr>
          <p:cNvPr id="52" name="Connecteur droit avec flèche 51">
            <a:extLst>
              <a:ext uri="{FF2B5EF4-FFF2-40B4-BE49-F238E27FC236}">
                <a16:creationId xmlns:a16="http://schemas.microsoft.com/office/drawing/2014/main" id="{DC853D18-677E-4520-93BF-67BBB23B95CD}"/>
              </a:ext>
            </a:extLst>
          </p:cNvPr>
          <p:cNvCxnSpPr>
            <a:cxnSpLocks/>
            <a:stCxn id="17" idx="3"/>
            <a:endCxn id="50" idx="1"/>
          </p:cNvCxnSpPr>
          <p:nvPr/>
        </p:nvCxnSpPr>
        <p:spPr>
          <a:xfrm flipV="1">
            <a:off x="2189596" y="1602076"/>
            <a:ext cx="779274" cy="972064"/>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5BE28BEE-1FAD-4003-B1ED-F5B140A84C3B}"/>
              </a:ext>
            </a:extLst>
          </p:cNvPr>
          <p:cNvSpPr txBox="1"/>
          <p:nvPr/>
        </p:nvSpPr>
        <p:spPr>
          <a:xfrm>
            <a:off x="2968870" y="3113478"/>
            <a:ext cx="1008112" cy="360344"/>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675" kern="0"/>
            </a:lvl1pPr>
          </a:lstStyle>
          <a:p>
            <a:r>
              <a:rPr lang="es-ES" sz="1000" b="1"/>
              <a:t>Capacité </a:t>
            </a:r>
            <a:r>
              <a:rPr lang="es-ES" sz="1000" b="1" err="1"/>
              <a:t>Crise</a:t>
            </a:r>
            <a:r>
              <a:rPr lang="es-ES" sz="1000" b="1"/>
              <a:t> T60</a:t>
            </a:r>
          </a:p>
        </p:txBody>
      </p:sp>
      <p:sp>
        <p:nvSpPr>
          <p:cNvPr id="54" name="ZoneTexte 53">
            <a:extLst>
              <a:ext uri="{FF2B5EF4-FFF2-40B4-BE49-F238E27FC236}">
                <a16:creationId xmlns:a16="http://schemas.microsoft.com/office/drawing/2014/main" id="{CA0E04B7-6404-497A-97D9-D26867A375CB}"/>
              </a:ext>
            </a:extLst>
          </p:cNvPr>
          <p:cNvSpPr txBox="1"/>
          <p:nvPr/>
        </p:nvSpPr>
        <p:spPr>
          <a:xfrm>
            <a:off x="3976982" y="3111196"/>
            <a:ext cx="4679716" cy="1116738"/>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capacité en situation de crise T60 représente le nombre de places supplémentaires, par rapport à la capacité théorique usuelle, que </a:t>
            </a:r>
          </a:p>
          <a:p>
            <a:r>
              <a:rPr lang="fr-FR" sz="1000">
                <a:solidFill>
                  <a:srgbClr val="6F6F6F"/>
                </a:solidFill>
                <a:latin typeface="Arial"/>
                <a:ea typeface="Geneva"/>
                <a:cs typeface="Arial"/>
              </a:rPr>
              <a:t>l’établissement peut mettre à disposition pour accueillir des patients 60 minutes après le déclenchement du plan ORSAN, i.e. en incluant les places à T0. </a:t>
            </a:r>
          </a:p>
          <a:p>
            <a:r>
              <a:rPr lang="fr-FR" sz="1000">
                <a:solidFill>
                  <a:srgbClr val="6F6F6F"/>
                </a:solidFill>
                <a:latin typeface="Arial"/>
                <a:ea typeface="Geneva"/>
                <a:cs typeface="Arial"/>
              </a:rPr>
              <a:t>La capacité en places correspond à tout ce qui est utilisable (lit, brancard) pour accueillir un patient allongé. </a:t>
            </a:r>
            <a:endParaRPr lang="fr-FR"/>
          </a:p>
        </p:txBody>
      </p:sp>
      <p:cxnSp>
        <p:nvCxnSpPr>
          <p:cNvPr id="55" name="Connecteur droit avec flèche 54">
            <a:extLst>
              <a:ext uri="{FF2B5EF4-FFF2-40B4-BE49-F238E27FC236}">
                <a16:creationId xmlns:a16="http://schemas.microsoft.com/office/drawing/2014/main" id="{95DD92FC-B09C-41BF-AC84-30612553EED2}"/>
              </a:ext>
            </a:extLst>
          </p:cNvPr>
          <p:cNvCxnSpPr>
            <a:cxnSpLocks/>
            <a:stCxn id="18" idx="3"/>
            <a:endCxn id="53" idx="1"/>
          </p:cNvCxnSpPr>
          <p:nvPr/>
        </p:nvCxnSpPr>
        <p:spPr>
          <a:xfrm>
            <a:off x="2189596" y="2731939"/>
            <a:ext cx="779274" cy="56171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96DBE139-3026-4DBE-BCE6-E9BDF688A77A}"/>
              </a:ext>
            </a:extLst>
          </p:cNvPr>
          <p:cNvSpPr txBox="1"/>
          <p:nvPr/>
        </p:nvSpPr>
        <p:spPr>
          <a:xfrm>
            <a:off x="251520" y="2469814"/>
            <a:ext cx="2037314" cy="37539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16" name="ZoneTexte 15">
            <a:extLst>
              <a:ext uri="{FF2B5EF4-FFF2-40B4-BE49-F238E27FC236}">
                <a16:creationId xmlns:a16="http://schemas.microsoft.com/office/drawing/2014/main" id="{F9EA1EB9-85B9-49D7-A71B-AADD28004FE8}"/>
              </a:ext>
            </a:extLst>
          </p:cNvPr>
          <p:cNvSpPr txBox="1"/>
          <p:nvPr/>
        </p:nvSpPr>
        <p:spPr>
          <a:xfrm>
            <a:off x="251525" y="2288279"/>
            <a:ext cx="2037314" cy="18153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solidFill>
                  <a:srgbClr val="000000"/>
                </a:solidFill>
              </a:rPr>
              <a:t>Capacité Accueil Crise</a:t>
            </a:r>
          </a:p>
        </p:txBody>
      </p:sp>
      <p:sp>
        <p:nvSpPr>
          <p:cNvPr id="17" name="Rectangle 16">
            <a:extLst>
              <a:ext uri="{FF2B5EF4-FFF2-40B4-BE49-F238E27FC236}">
                <a16:creationId xmlns:a16="http://schemas.microsoft.com/office/drawing/2014/main" id="{471C89A3-B457-443F-8A44-0114A5F418A7}"/>
              </a:ext>
            </a:extLst>
          </p:cNvPr>
          <p:cNvSpPr/>
          <p:nvPr>
            <p:custDataLst>
              <p:tags r:id="rId1"/>
            </p:custDataLst>
          </p:nvPr>
        </p:nvSpPr>
        <p:spPr>
          <a:xfrm>
            <a:off x="372532" y="2513851"/>
            <a:ext cx="1817064" cy="120577"/>
          </a:xfrm>
          <a:prstGeom prst="rect">
            <a:avLst/>
          </a:prstGeom>
          <a:solidFill>
            <a:srgbClr val="F4B942"/>
          </a:solidFill>
          <a:ln>
            <a:noFill/>
          </a:ln>
        </p:spPr>
        <p:txBody>
          <a:bodyPr wrap="square" lIns="27000" tIns="135000" rIns="27000" bIns="135000" rtlCol="0" anchor="ctr" anchorCtr="0">
            <a:noAutofit/>
          </a:bodyPr>
          <a:lstStyle/>
          <a:p>
            <a:pPr algn="ctr"/>
            <a:r>
              <a:rPr lang="fr-FR" sz="675" kern="0"/>
              <a:t>Capacité Crise T0</a:t>
            </a:r>
          </a:p>
        </p:txBody>
      </p:sp>
      <p:sp>
        <p:nvSpPr>
          <p:cNvPr id="18" name="Rectangle 17">
            <a:extLst>
              <a:ext uri="{FF2B5EF4-FFF2-40B4-BE49-F238E27FC236}">
                <a16:creationId xmlns:a16="http://schemas.microsoft.com/office/drawing/2014/main" id="{9AEFEA19-5D31-463D-8127-31EE50A7B14F}"/>
              </a:ext>
            </a:extLst>
          </p:cNvPr>
          <p:cNvSpPr/>
          <p:nvPr>
            <p:custDataLst>
              <p:tags r:id="rId2"/>
            </p:custDataLst>
          </p:nvPr>
        </p:nvSpPr>
        <p:spPr>
          <a:xfrm>
            <a:off x="372532" y="2671650"/>
            <a:ext cx="1817064" cy="120577"/>
          </a:xfrm>
          <a:prstGeom prst="rect">
            <a:avLst/>
          </a:prstGeom>
          <a:solidFill>
            <a:srgbClr val="F4B942"/>
          </a:solidFill>
          <a:ln>
            <a:noFill/>
          </a:ln>
        </p:spPr>
        <p:txBody>
          <a:bodyPr wrap="square" lIns="27000" tIns="135000" rIns="27000" bIns="135000" rtlCol="0" anchor="ctr" anchorCtr="0">
            <a:noAutofit/>
          </a:bodyPr>
          <a:lstStyle/>
          <a:p>
            <a:pPr algn="ctr"/>
            <a:r>
              <a:rPr lang="fr-FR" sz="675" kern="0" dirty="0"/>
              <a:t>Capacité Crise T60</a:t>
            </a:r>
          </a:p>
        </p:txBody>
      </p:sp>
      <p:sp>
        <p:nvSpPr>
          <p:cNvPr id="19" name="Rectangle : coins arrondis 18">
            <a:extLst>
              <a:ext uri="{FF2B5EF4-FFF2-40B4-BE49-F238E27FC236}">
                <a16:creationId xmlns:a16="http://schemas.microsoft.com/office/drawing/2014/main" id="{C4A37387-4C0A-4BB1-8E8F-0C583752EA4E}"/>
              </a:ext>
            </a:extLst>
          </p:cNvPr>
          <p:cNvSpPr/>
          <p:nvPr/>
        </p:nvSpPr>
        <p:spPr>
          <a:xfrm>
            <a:off x="7380312" y="20713"/>
            <a:ext cx="1709734" cy="701738"/>
          </a:xfrm>
          <a:prstGeom prst="roundRect">
            <a:avLst/>
          </a:prstGeom>
          <a:solidFill>
            <a:srgbClr val="90E0EF"/>
          </a:solidFill>
          <a:ln>
            <a:solidFill>
              <a:srgbClr val="90E0EF"/>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Organisation</a:t>
            </a:r>
            <a:r>
              <a:rPr lang="es-ES" sz="1100" b="1">
                <a:solidFill>
                  <a:sysClr val="windowText" lastClr="000000"/>
                </a:solidFill>
              </a:rPr>
              <a:t> : </a:t>
            </a:r>
          </a:p>
          <a:p>
            <a:pPr algn="ctr"/>
            <a:r>
              <a:rPr lang="es-ES" sz="1000" err="1">
                <a:solidFill>
                  <a:sysClr val="windowText" lastClr="000000"/>
                </a:solidFill>
              </a:rPr>
              <a:t>Compétence</a:t>
            </a:r>
            <a:r>
              <a:rPr lang="es-ES" sz="1000">
                <a:solidFill>
                  <a:sysClr val="windowText" lastClr="000000"/>
                </a:solidFill>
              </a:rPr>
              <a:t> </a:t>
            </a:r>
            <a:r>
              <a:rPr lang="es-ES" sz="1000" err="1">
                <a:solidFill>
                  <a:sysClr val="windowText" lastClr="000000"/>
                </a:solidFill>
              </a:rPr>
              <a:t>ressource</a:t>
            </a:r>
            <a:r>
              <a:rPr lang="es-ES" sz="1000">
                <a:solidFill>
                  <a:sysClr val="windowText" lastClr="000000"/>
                </a:solidFill>
              </a:rPr>
              <a:t>, capacité </a:t>
            </a:r>
            <a:r>
              <a:rPr lang="es-ES" sz="1000" err="1">
                <a:solidFill>
                  <a:sysClr val="windowText" lastClr="000000"/>
                </a:solidFill>
              </a:rPr>
              <a:t>d’accueil</a:t>
            </a:r>
            <a:r>
              <a:rPr lang="es-ES" sz="1000">
                <a:solidFill>
                  <a:sysClr val="windowText" lastClr="000000"/>
                </a:solidFill>
              </a:rPr>
              <a:t>, </a:t>
            </a:r>
            <a:r>
              <a:rPr lang="es-ES" sz="1000" err="1">
                <a:solidFill>
                  <a:sysClr val="windowText" lastClr="000000"/>
                </a:solidFill>
              </a:rPr>
              <a:t>habitation</a:t>
            </a:r>
            <a:r>
              <a:rPr lang="es-ES" sz="1000">
                <a:solidFill>
                  <a:sysClr val="windowText" lastClr="000000"/>
                </a:solidFill>
              </a:rPr>
              <a:t> et </a:t>
            </a:r>
            <a:r>
              <a:rPr lang="es-ES" sz="1000" err="1">
                <a:solidFill>
                  <a:sysClr val="windowText" lastClr="000000"/>
                </a:solidFill>
              </a:rPr>
              <a:t>accueil</a:t>
            </a:r>
            <a:r>
              <a:rPr lang="es-ES" sz="1000">
                <a:solidFill>
                  <a:sysClr val="windowText" lastClr="000000"/>
                </a:solidFill>
              </a:rPr>
              <a:t> </a:t>
            </a:r>
            <a:r>
              <a:rPr lang="es-ES" sz="1000" err="1">
                <a:solidFill>
                  <a:sysClr val="windowText" lastClr="000000"/>
                </a:solidFill>
              </a:rPr>
              <a:t>crise</a:t>
            </a:r>
            <a:endParaRPr lang="fr-FR" sz="800">
              <a:solidFill>
                <a:sysClr val="windowText" lastClr="000000"/>
              </a:solidFill>
            </a:endParaRPr>
          </a:p>
        </p:txBody>
      </p:sp>
      <p:pic>
        <p:nvPicPr>
          <p:cNvPr id="24" name="Graphique 33" descr="Bulle de discussion avec un remplissage uni">
            <a:extLst>
              <a:ext uri="{FF2B5EF4-FFF2-40B4-BE49-F238E27FC236}">
                <a16:creationId xmlns:a16="http://schemas.microsoft.com/office/drawing/2014/main" id="{C02F116A-18D9-4E48-8BF4-DBED82B440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25" name="ZoneTexte 37">
            <a:extLst>
              <a:ext uri="{FF2B5EF4-FFF2-40B4-BE49-F238E27FC236}">
                <a16:creationId xmlns:a16="http://schemas.microsoft.com/office/drawing/2014/main" id="{ACAFCF96-CE81-412B-BCB8-89CBE13862D4}"/>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26" name="Graphique 20" descr="Flèche : pivoter à droite avec un remplissage uni">
            <a:hlinkClick r:id="rId6" action="ppaction://hlinksldjump"/>
            <a:extLst>
              <a:ext uri="{FF2B5EF4-FFF2-40B4-BE49-F238E27FC236}">
                <a16:creationId xmlns:a16="http://schemas.microsoft.com/office/drawing/2014/main" id="{810F9C4D-1DF4-4F58-894D-BD7541C3BE0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20" name="ZoneTexte 21">
            <a:hlinkClick r:id="rId6" action="ppaction://hlinksldjump"/>
            <a:extLst>
              <a:ext uri="{FF2B5EF4-FFF2-40B4-BE49-F238E27FC236}">
                <a16:creationId xmlns:a16="http://schemas.microsoft.com/office/drawing/2014/main" id="{BBAE9C58-5799-4B24-8915-322868711B52}"/>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042978166"/>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1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fade">
                                      <p:cBhvr>
                                        <p:cTn id="13" dur="500"/>
                                        <p:tgtEl>
                                          <p:spTgt spid="51"/>
                                        </p:tgtEl>
                                      </p:cBhvr>
                                    </p:animEffec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500"/>
                                        <p:tgtEl>
                                          <p:spTgt spid="5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500"/>
                                        <p:tgtEl>
                                          <p:spTgt spid="54"/>
                                        </p:tgtEl>
                                      </p:cBhvr>
                                    </p:animEffect>
                                  </p:childTnLst>
                                </p:cTn>
                              </p:par>
                            </p:childTnLst>
                          </p:cTn>
                        </p:par>
                      </p:childTnLst>
                    </p:cTn>
                  </p:par>
                </p:childTnLst>
              </p:cTn>
              <p:nextCondLst>
                <p:cond evt="onClick" delay="0">
                  <p:tgtEl>
                    <p:spTgt spid="18"/>
                  </p:tgtEl>
                </p:cond>
              </p:nextCondLst>
            </p:seq>
          </p:childTnLst>
        </p:cTn>
      </p:par>
    </p:tnLst>
    <p:bldLst>
      <p:bldP spid="50" grpId="0" animBg="1"/>
      <p:bldP spid="51" grpId="0" animBg="1"/>
      <p:bldP spid="53" grpId="0" animBg="1"/>
      <p:bldP spid="5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Définition</a:t>
            </a:r>
            <a:r>
              <a:rPr lang="es-ES"/>
              <a:t> de la </a:t>
            </a:r>
            <a:r>
              <a:rPr lang="es-ES" err="1"/>
              <a:t>Situation</a:t>
            </a:r>
            <a:r>
              <a:rPr lang="es-ES"/>
              <a:t> </a:t>
            </a:r>
            <a:r>
              <a:rPr lang="es-ES" err="1"/>
              <a:t>Opérationnelle</a:t>
            </a:r>
            <a:r>
              <a:rPr lang="es-ES"/>
              <a:t> </a:t>
            </a:r>
            <a:endParaRPr lang="fr-FR"/>
          </a:p>
        </p:txBody>
      </p:sp>
      <p:sp>
        <p:nvSpPr>
          <p:cNvPr id="18" name="ZoneTexte 17">
            <a:extLst>
              <a:ext uri="{FF2B5EF4-FFF2-40B4-BE49-F238E27FC236}">
                <a16:creationId xmlns:a16="http://schemas.microsoft.com/office/drawing/2014/main" id="{0539A689-31DF-43E5-BFF1-BD88C14A06B0}"/>
              </a:ext>
            </a:extLst>
          </p:cNvPr>
          <p:cNvSpPr txBox="1"/>
          <p:nvPr/>
        </p:nvSpPr>
        <p:spPr>
          <a:xfrm>
            <a:off x="2627784" y="1497304"/>
            <a:ext cx="5831844" cy="2371190"/>
          </a:xfrm>
          <a:prstGeom prst="rect">
            <a:avLst/>
          </a:prstGeom>
          <a:noFill/>
        </p:spPr>
        <p:txBody>
          <a:bodyPr wrap="square" lIns="72000" tIns="108000" rIns="72000" bIns="108000" rtlCol="0" anchor="ctr" anchorCtr="0">
            <a:normAutofit/>
          </a:bodyPr>
          <a:lstStyle/>
          <a:p>
            <a:pPr algn="just"/>
            <a:r>
              <a:rPr lang="fr-FR" sz="1200">
                <a:solidFill>
                  <a:srgbClr val="575757"/>
                </a:solidFill>
              </a:rPr>
              <a:t>Description des données opérationnelles propres au professionnel dans le cadre de son exercice dans l'unité à laquelle la situation opérationnelle est rattachée. </a:t>
            </a:r>
          </a:p>
        </p:txBody>
      </p:sp>
      <p:sp>
        <p:nvSpPr>
          <p:cNvPr id="36" name="ZoneTexte 35">
            <a:extLst>
              <a:ext uri="{FF2B5EF4-FFF2-40B4-BE49-F238E27FC236}">
                <a16:creationId xmlns:a16="http://schemas.microsoft.com/office/drawing/2014/main" id="{E7650A87-2C1E-4405-9E80-3D4A4429D56B}"/>
              </a:ext>
            </a:extLst>
          </p:cNvPr>
          <p:cNvSpPr txBox="1"/>
          <p:nvPr/>
        </p:nvSpPr>
        <p:spPr>
          <a:xfrm>
            <a:off x="539555" y="1033111"/>
            <a:ext cx="1728192" cy="36727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Situation Opérationnelle</a:t>
            </a:r>
            <a:endParaRPr lang="fr-FR" sz="650">
              <a:latin typeface="Arial"/>
              <a:ea typeface="Geneva"/>
              <a:cs typeface="Arial"/>
            </a:endParaRPr>
          </a:p>
        </p:txBody>
      </p:sp>
      <p:sp>
        <p:nvSpPr>
          <p:cNvPr id="35" name="ZoneTexte 34">
            <a:extLst>
              <a:ext uri="{FF2B5EF4-FFF2-40B4-BE49-F238E27FC236}">
                <a16:creationId xmlns:a16="http://schemas.microsoft.com/office/drawing/2014/main" id="{D3BFCEEA-2F78-4754-85CD-5F26051747E2}"/>
              </a:ext>
            </a:extLst>
          </p:cNvPr>
          <p:cNvSpPr txBox="1"/>
          <p:nvPr/>
        </p:nvSpPr>
        <p:spPr>
          <a:xfrm>
            <a:off x="539552" y="1400390"/>
            <a:ext cx="1728192" cy="294460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A7DECA44-6ECA-4E55-BC35-CF27862EE0F7}"/>
              </a:ext>
            </a:extLst>
          </p:cNvPr>
          <p:cNvSpPr txBox="1"/>
          <p:nvPr/>
        </p:nvSpPr>
        <p:spPr>
          <a:xfrm>
            <a:off x="632095" y="1492387"/>
            <a:ext cx="1562341" cy="24394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Mode d’exercice dans l’UE</a:t>
            </a:r>
          </a:p>
        </p:txBody>
      </p:sp>
      <p:sp>
        <p:nvSpPr>
          <p:cNvPr id="38" name="Rectangle 37">
            <a:extLst>
              <a:ext uri="{FF2B5EF4-FFF2-40B4-BE49-F238E27FC236}">
                <a16:creationId xmlns:a16="http://schemas.microsoft.com/office/drawing/2014/main" id="{6557CA2D-FC4C-4D90-AE43-1F964FFB0875}"/>
              </a:ext>
            </a:extLst>
          </p:cNvPr>
          <p:cNvSpPr/>
          <p:nvPr>
            <p:custDataLst>
              <p:tags r:id="rId1"/>
            </p:custDataLst>
          </p:nvPr>
        </p:nvSpPr>
        <p:spPr>
          <a:xfrm>
            <a:off x="632095" y="1847112"/>
            <a:ext cx="1562341" cy="243949"/>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r>
              <a:rPr lang="fr-FR" sz="650" kern="0">
                <a:solidFill>
                  <a:schemeClr val="bg1"/>
                </a:solidFill>
              </a:rPr>
              <a:t>Télécommunication </a:t>
            </a:r>
          </a:p>
        </p:txBody>
      </p:sp>
      <p:sp>
        <p:nvSpPr>
          <p:cNvPr id="39" name="ZoneTexte 38">
            <a:extLst>
              <a:ext uri="{FF2B5EF4-FFF2-40B4-BE49-F238E27FC236}">
                <a16:creationId xmlns:a16="http://schemas.microsoft.com/office/drawing/2014/main" id="{65F2B9DF-E190-41C0-8412-F2F790CDB801}"/>
              </a:ext>
            </a:extLst>
          </p:cNvPr>
          <p:cNvSpPr txBox="1"/>
          <p:nvPr/>
        </p:nvSpPr>
        <p:spPr>
          <a:xfrm>
            <a:off x="632095" y="2201837"/>
            <a:ext cx="1562341" cy="24394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Compétence</a:t>
            </a:r>
            <a:r>
              <a:rPr lang="fr-FR" sz="675" kern="0">
                <a:solidFill>
                  <a:schemeClr val="bg1"/>
                </a:solidFill>
              </a:rPr>
              <a:t> </a:t>
            </a:r>
            <a:r>
              <a:rPr lang="fr-FR" sz="675" kern="0"/>
              <a:t>spécifique</a:t>
            </a:r>
          </a:p>
        </p:txBody>
      </p:sp>
      <p:sp>
        <p:nvSpPr>
          <p:cNvPr id="40" name="ZoneTexte 39">
            <a:extLst>
              <a:ext uri="{FF2B5EF4-FFF2-40B4-BE49-F238E27FC236}">
                <a16:creationId xmlns:a16="http://schemas.microsoft.com/office/drawing/2014/main" id="{E0277B3D-96AA-4BB4-86F3-4A0BBCAFD2C3}"/>
              </a:ext>
            </a:extLst>
          </p:cNvPr>
          <p:cNvSpPr txBox="1"/>
          <p:nvPr/>
        </p:nvSpPr>
        <p:spPr>
          <a:xfrm>
            <a:off x="632095" y="2555273"/>
            <a:ext cx="1562341" cy="243949"/>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fr-FR" sz="650"/>
              <a:t>Précision horaire</a:t>
            </a:r>
          </a:p>
        </p:txBody>
      </p:sp>
      <p:sp>
        <p:nvSpPr>
          <p:cNvPr id="41" name="ZoneTexte 40">
            <a:extLst>
              <a:ext uri="{FF2B5EF4-FFF2-40B4-BE49-F238E27FC236}">
                <a16:creationId xmlns:a16="http://schemas.microsoft.com/office/drawing/2014/main" id="{B6251088-B864-4314-BC12-DEF82045C6AF}"/>
              </a:ext>
            </a:extLst>
          </p:cNvPr>
          <p:cNvSpPr txBox="1"/>
          <p:nvPr/>
        </p:nvSpPr>
        <p:spPr>
          <a:xfrm>
            <a:off x="632095" y="3600325"/>
            <a:ext cx="1562341" cy="24394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Carte Vitale acceptée </a:t>
            </a:r>
          </a:p>
        </p:txBody>
      </p:sp>
      <p:sp>
        <p:nvSpPr>
          <p:cNvPr id="42" name="ZoneTexte 41">
            <a:extLst>
              <a:ext uri="{FF2B5EF4-FFF2-40B4-BE49-F238E27FC236}">
                <a16:creationId xmlns:a16="http://schemas.microsoft.com/office/drawing/2014/main" id="{661A7D8B-8AEB-4E52-9775-179A775E91E0}"/>
              </a:ext>
            </a:extLst>
          </p:cNvPr>
          <p:cNvSpPr txBox="1"/>
          <p:nvPr/>
        </p:nvSpPr>
        <p:spPr>
          <a:xfrm>
            <a:off x="632095" y="2907307"/>
            <a:ext cx="1562341" cy="24394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Sect. conventionnement </a:t>
            </a:r>
          </a:p>
        </p:txBody>
      </p:sp>
      <p:sp>
        <p:nvSpPr>
          <p:cNvPr id="43" name="ZoneTexte 42">
            <a:extLst>
              <a:ext uri="{FF2B5EF4-FFF2-40B4-BE49-F238E27FC236}">
                <a16:creationId xmlns:a16="http://schemas.microsoft.com/office/drawing/2014/main" id="{FBBE99BA-BEF5-4680-9A2E-D752027B57AF}"/>
              </a:ext>
            </a:extLst>
          </p:cNvPr>
          <p:cNvSpPr txBox="1"/>
          <p:nvPr/>
        </p:nvSpPr>
        <p:spPr>
          <a:xfrm>
            <a:off x="632095" y="3254693"/>
            <a:ext cx="1562341" cy="24394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Option CAS / OPTAM</a:t>
            </a:r>
          </a:p>
        </p:txBody>
      </p:sp>
      <p:sp>
        <p:nvSpPr>
          <p:cNvPr id="45" name="ZoneTexte 44">
            <a:extLst>
              <a:ext uri="{FF2B5EF4-FFF2-40B4-BE49-F238E27FC236}">
                <a16:creationId xmlns:a16="http://schemas.microsoft.com/office/drawing/2014/main" id="{D63BA91D-AC6A-4553-971B-A39E3C2A9379}"/>
              </a:ext>
            </a:extLst>
          </p:cNvPr>
          <p:cNvSpPr txBox="1"/>
          <p:nvPr/>
        </p:nvSpPr>
        <p:spPr>
          <a:xfrm>
            <a:off x="632731" y="3948035"/>
            <a:ext cx="1562341" cy="243949"/>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fr-FR" sz="650"/>
              <a:t>Visite à domicile</a:t>
            </a:r>
          </a:p>
        </p:txBody>
      </p:sp>
      <p:sp>
        <p:nvSpPr>
          <p:cNvPr id="16" name="Rectangle : coins arrondis 15">
            <a:extLst>
              <a:ext uri="{FF2B5EF4-FFF2-40B4-BE49-F238E27FC236}">
                <a16:creationId xmlns:a16="http://schemas.microsoft.com/office/drawing/2014/main" id="{72E1D411-35A7-4B76-9E24-19CA31E9B01E}"/>
              </a:ext>
            </a:extLst>
          </p:cNvPr>
          <p:cNvSpPr/>
          <p:nvPr/>
        </p:nvSpPr>
        <p:spPr>
          <a:xfrm>
            <a:off x="7452320" y="184699"/>
            <a:ext cx="1565718" cy="39899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Professionnel</a:t>
            </a:r>
            <a:r>
              <a:rPr lang="es-ES" sz="1100" b="1">
                <a:solidFill>
                  <a:sysClr val="windowText" lastClr="000000"/>
                </a:solidFill>
              </a:rPr>
              <a:t> : </a:t>
            </a:r>
          </a:p>
          <a:p>
            <a:pPr algn="ctr"/>
            <a:r>
              <a:rPr lang="es-ES" sz="900" err="1">
                <a:solidFill>
                  <a:sysClr val="windowText" lastClr="000000"/>
                </a:solidFill>
              </a:rPr>
              <a:t>Situation</a:t>
            </a:r>
            <a:r>
              <a:rPr lang="es-ES" sz="900">
                <a:solidFill>
                  <a:sysClr val="windowText" lastClr="000000"/>
                </a:solidFill>
              </a:rPr>
              <a:t> </a:t>
            </a:r>
            <a:r>
              <a:rPr lang="es-ES" sz="900" err="1">
                <a:solidFill>
                  <a:sysClr val="windowText" lastClr="000000"/>
                </a:solidFill>
              </a:rPr>
              <a:t>Opérationnelle</a:t>
            </a:r>
            <a:endParaRPr lang="fr-FR" sz="700">
              <a:solidFill>
                <a:sysClr val="windowText" lastClr="000000"/>
              </a:solidFill>
            </a:endParaRPr>
          </a:p>
        </p:txBody>
      </p:sp>
      <p:grpSp>
        <p:nvGrpSpPr>
          <p:cNvPr id="19" name="Group 7">
            <a:extLst>
              <a:ext uri="{FF2B5EF4-FFF2-40B4-BE49-F238E27FC236}">
                <a16:creationId xmlns:a16="http://schemas.microsoft.com/office/drawing/2014/main" id="{A26C772D-9A6E-4662-9C4E-BC01970BEC63}"/>
              </a:ext>
            </a:extLst>
          </p:cNvPr>
          <p:cNvGrpSpPr/>
          <p:nvPr/>
        </p:nvGrpSpPr>
        <p:grpSpPr>
          <a:xfrm>
            <a:off x="3097341" y="4804349"/>
            <a:ext cx="4017634" cy="200497"/>
            <a:chOff x="3247020" y="4790742"/>
            <a:chExt cx="4017634" cy="200497"/>
          </a:xfrm>
        </p:grpSpPr>
        <p:sp>
          <p:nvSpPr>
            <p:cNvPr id="24" name="ZoneTexte 321">
              <a:extLst>
                <a:ext uri="{FF2B5EF4-FFF2-40B4-BE49-F238E27FC236}">
                  <a16:creationId xmlns:a16="http://schemas.microsoft.com/office/drawing/2014/main" id="{D9AC2C71-EC52-4FF2-9A57-DF4EF0D1713A}"/>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25" name="Rectangle 24">
              <a:extLst>
                <a:ext uri="{FF2B5EF4-FFF2-40B4-BE49-F238E27FC236}">
                  <a16:creationId xmlns:a16="http://schemas.microsoft.com/office/drawing/2014/main" id="{56581B40-B086-4D79-9019-52167CA6473C}"/>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26" name="ZoneTexte 331">
              <a:extLst>
                <a:ext uri="{FF2B5EF4-FFF2-40B4-BE49-F238E27FC236}">
                  <a16:creationId xmlns:a16="http://schemas.microsoft.com/office/drawing/2014/main" id="{484D7CC7-509E-420E-B569-00969CDF7C01}"/>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27" name="Rectangle 26">
              <a:extLst>
                <a:ext uri="{FF2B5EF4-FFF2-40B4-BE49-F238E27FC236}">
                  <a16:creationId xmlns:a16="http://schemas.microsoft.com/office/drawing/2014/main" id="{7058FA98-9200-494E-AF06-39D52916B9AF}"/>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28" name="Rectangle 27">
              <a:extLst>
                <a:ext uri="{FF2B5EF4-FFF2-40B4-BE49-F238E27FC236}">
                  <a16:creationId xmlns:a16="http://schemas.microsoft.com/office/drawing/2014/main" id="{D600F021-8345-4726-AA92-521CC2137004}"/>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29" name="ZoneTexte 334">
              <a:extLst>
                <a:ext uri="{FF2B5EF4-FFF2-40B4-BE49-F238E27FC236}">
                  <a16:creationId xmlns:a16="http://schemas.microsoft.com/office/drawing/2014/main" id="{4F35B394-6C47-488A-9A7C-D632359EF39E}"/>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30" name="Graphique 20" descr="Flèche : pivoter à droite avec un remplissage uni">
            <a:hlinkClick r:id="rId3" action="ppaction://hlinksldjump"/>
            <a:extLst>
              <a:ext uri="{FF2B5EF4-FFF2-40B4-BE49-F238E27FC236}">
                <a16:creationId xmlns:a16="http://schemas.microsoft.com/office/drawing/2014/main" id="{1E8DB043-E01E-432F-8093-CF7FF11144F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150185" y="4604439"/>
            <a:ext cx="489313" cy="489313"/>
          </a:xfrm>
          <a:prstGeom prst="rect">
            <a:avLst/>
          </a:prstGeom>
        </p:spPr>
      </p:pic>
      <p:sp>
        <p:nvSpPr>
          <p:cNvPr id="31" name="ZoneTexte 21">
            <a:hlinkClick r:id="rId3" action="ppaction://hlinksldjump"/>
            <a:extLst>
              <a:ext uri="{FF2B5EF4-FFF2-40B4-BE49-F238E27FC236}">
                <a16:creationId xmlns:a16="http://schemas.microsoft.com/office/drawing/2014/main" id="{9D34CDD8-5DE0-4A94-8F1A-6A8621080D24}"/>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360633009"/>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la </a:t>
            </a:r>
            <a:r>
              <a:rPr lang="es-ES" err="1"/>
              <a:t>Situation</a:t>
            </a:r>
            <a:r>
              <a:rPr lang="es-ES"/>
              <a:t> </a:t>
            </a:r>
            <a:r>
              <a:rPr lang="es-ES" err="1"/>
              <a:t>Opérationnelle</a:t>
            </a:r>
            <a:r>
              <a:rPr lang="es-ES"/>
              <a:t> (1/2) </a:t>
            </a:r>
            <a:endParaRPr lang="fr-FR"/>
          </a:p>
        </p:txBody>
      </p:sp>
      <p:sp>
        <p:nvSpPr>
          <p:cNvPr id="17" name="ZoneTexte 16">
            <a:extLst>
              <a:ext uri="{FF2B5EF4-FFF2-40B4-BE49-F238E27FC236}">
                <a16:creationId xmlns:a16="http://schemas.microsoft.com/office/drawing/2014/main" id="{FA6F1146-0C5C-4A10-91D3-406B57A293AA}"/>
              </a:ext>
            </a:extLst>
          </p:cNvPr>
          <p:cNvSpPr txBox="1"/>
          <p:nvPr/>
        </p:nvSpPr>
        <p:spPr>
          <a:xfrm>
            <a:off x="2968870" y="1061864"/>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Mode</a:t>
            </a:r>
            <a:r>
              <a:rPr lang="es-ES" sz="800" b="1">
                <a:solidFill>
                  <a:schemeClr val="bg1"/>
                </a:solidFill>
              </a:rPr>
              <a:t> </a:t>
            </a:r>
            <a:r>
              <a:rPr lang="es-ES" sz="800" b="1" err="1">
                <a:solidFill>
                  <a:schemeClr val="bg1"/>
                </a:solidFill>
              </a:rPr>
              <a:t>d’exercice</a:t>
            </a:r>
            <a:r>
              <a:rPr lang="es-ES" sz="800" b="1">
                <a:solidFill>
                  <a:schemeClr val="bg1"/>
                </a:solidFill>
              </a:rPr>
              <a:t> </a:t>
            </a:r>
            <a:r>
              <a:rPr lang="es-ES" sz="800" b="1" err="1">
                <a:solidFill>
                  <a:schemeClr val="bg1"/>
                </a:solidFill>
              </a:rPr>
              <a:t>dans</a:t>
            </a:r>
            <a:r>
              <a:rPr lang="es-ES" sz="800" b="1">
                <a:solidFill>
                  <a:schemeClr val="bg1"/>
                </a:solidFill>
              </a:rPr>
              <a:t> </a:t>
            </a:r>
            <a:r>
              <a:rPr lang="es-ES" sz="800" b="1" err="1">
                <a:solidFill>
                  <a:schemeClr val="bg1"/>
                </a:solidFill>
              </a:rPr>
              <a:t>l’UE</a:t>
            </a:r>
            <a:endParaRPr lang="es-ES" sz="800" b="1">
              <a:solidFill>
                <a:schemeClr val="bg1"/>
              </a:solidFill>
            </a:endParaRPr>
          </a:p>
        </p:txBody>
      </p:sp>
      <p:sp>
        <p:nvSpPr>
          <p:cNvPr id="19" name="ZoneTexte 18">
            <a:extLst>
              <a:ext uri="{FF2B5EF4-FFF2-40B4-BE49-F238E27FC236}">
                <a16:creationId xmlns:a16="http://schemas.microsoft.com/office/drawing/2014/main" id="{D723DF6B-D5E0-4EDA-8C43-24C90F5E0035}"/>
              </a:ext>
            </a:extLst>
          </p:cNvPr>
          <p:cNvSpPr txBox="1"/>
          <p:nvPr/>
        </p:nvSpPr>
        <p:spPr>
          <a:xfrm>
            <a:off x="3976982" y="1059582"/>
            <a:ext cx="4679716" cy="700232"/>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mode d’exercice dans l’unité décrit selon quelle modalité une activité est exercée par le professionnel au sein de cette unité, au regard du statut professionnel dont il dispose dans la structure.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 / ADELI *</a:t>
            </a:r>
            <a:endParaRPr lang="fr-FR" sz="1000">
              <a:solidFill>
                <a:srgbClr val="6F6F6F"/>
              </a:solidFill>
              <a:cs typeface="Arial"/>
            </a:endParaRPr>
          </a:p>
        </p:txBody>
      </p:sp>
      <p:cxnSp>
        <p:nvCxnSpPr>
          <p:cNvPr id="20" name="Connecteur droit avec flèche 19">
            <a:extLst>
              <a:ext uri="{FF2B5EF4-FFF2-40B4-BE49-F238E27FC236}">
                <a16:creationId xmlns:a16="http://schemas.microsoft.com/office/drawing/2014/main" id="{04B1D3F6-1782-4FB9-A4E5-86CD7F55925B}"/>
              </a:ext>
            </a:extLst>
          </p:cNvPr>
          <p:cNvCxnSpPr>
            <a:cxnSpLocks/>
            <a:stCxn id="37" idx="3"/>
            <a:endCxn id="17" idx="1"/>
          </p:cNvCxnSpPr>
          <p:nvPr/>
        </p:nvCxnSpPr>
        <p:spPr>
          <a:xfrm flipV="1">
            <a:off x="2194436" y="1242036"/>
            <a:ext cx="774434" cy="37232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D09F166B-9217-422E-ACA3-B06A4159029C}"/>
              </a:ext>
            </a:extLst>
          </p:cNvPr>
          <p:cNvSpPr txBox="1"/>
          <p:nvPr/>
        </p:nvSpPr>
        <p:spPr>
          <a:xfrm>
            <a:off x="2971755" y="1925961"/>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es-ES" sz="800" err="1"/>
              <a:t>Télécommunication</a:t>
            </a:r>
            <a:endParaRPr lang="es-ES" sz="800"/>
          </a:p>
        </p:txBody>
      </p:sp>
      <p:sp>
        <p:nvSpPr>
          <p:cNvPr id="25" name="ZoneTexte 24">
            <a:extLst>
              <a:ext uri="{FF2B5EF4-FFF2-40B4-BE49-F238E27FC236}">
                <a16:creationId xmlns:a16="http://schemas.microsoft.com/office/drawing/2014/main" id="{B3B48D2F-2AF8-44B7-9B62-6AC33C1DDB30}"/>
              </a:ext>
            </a:extLst>
          </p:cNvPr>
          <p:cNvSpPr txBox="1"/>
          <p:nvPr/>
        </p:nvSpPr>
        <p:spPr>
          <a:xfrm>
            <a:off x="3979867" y="1923678"/>
            <a:ext cx="4679716" cy="639511"/>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Adresse(s) de télécommunication du professionnel au sein de l’unité dans laquelle il travaille (numéro de téléphone, adresse email, URL, etc.).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 / ADELI / AMELI *</a:t>
            </a:r>
            <a:endParaRPr lang="fr-FR" sz="1000" b="1">
              <a:solidFill>
                <a:srgbClr val="6F6F6F"/>
              </a:solidFill>
              <a:highlight>
                <a:srgbClr val="FFFF00"/>
              </a:highlight>
              <a:latin typeface="Arial"/>
              <a:ea typeface="Geneva"/>
              <a:cs typeface="Arial"/>
            </a:endParaRPr>
          </a:p>
        </p:txBody>
      </p:sp>
      <p:cxnSp>
        <p:nvCxnSpPr>
          <p:cNvPr id="26" name="Connecteur droit avec flèche 25">
            <a:extLst>
              <a:ext uri="{FF2B5EF4-FFF2-40B4-BE49-F238E27FC236}">
                <a16:creationId xmlns:a16="http://schemas.microsoft.com/office/drawing/2014/main" id="{419B8E1C-EC19-415F-BF58-914A00DF48D2}"/>
              </a:ext>
            </a:extLst>
          </p:cNvPr>
          <p:cNvCxnSpPr>
            <a:cxnSpLocks/>
            <a:stCxn id="38" idx="3"/>
            <a:endCxn id="24" idx="1"/>
          </p:cNvCxnSpPr>
          <p:nvPr/>
        </p:nvCxnSpPr>
        <p:spPr>
          <a:xfrm>
            <a:off x="2194436" y="1901637"/>
            <a:ext cx="777319" cy="20449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E6B8C5C3-ECD7-41F4-8D01-90E299DDE359}"/>
              </a:ext>
            </a:extLst>
          </p:cNvPr>
          <p:cNvSpPr txBox="1"/>
          <p:nvPr/>
        </p:nvSpPr>
        <p:spPr>
          <a:xfrm>
            <a:off x="2969501" y="279674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900" b="1" err="1"/>
              <a:t>Compétence</a:t>
            </a:r>
            <a:r>
              <a:rPr lang="es-ES" sz="900" b="1"/>
              <a:t> </a:t>
            </a:r>
            <a:r>
              <a:rPr lang="es-ES" sz="900" b="1" err="1"/>
              <a:t>spécifique</a:t>
            </a:r>
            <a:endParaRPr lang="es-ES" sz="900" b="1"/>
          </a:p>
        </p:txBody>
      </p:sp>
      <p:sp>
        <p:nvSpPr>
          <p:cNvPr id="29" name="ZoneTexte 28">
            <a:extLst>
              <a:ext uri="{FF2B5EF4-FFF2-40B4-BE49-F238E27FC236}">
                <a16:creationId xmlns:a16="http://schemas.microsoft.com/office/drawing/2014/main" id="{6F8E7335-0860-46FB-BFEE-99783FD638A1}"/>
              </a:ext>
            </a:extLst>
          </p:cNvPr>
          <p:cNvSpPr txBox="1"/>
          <p:nvPr/>
        </p:nvSpPr>
        <p:spPr>
          <a:xfrm>
            <a:off x="3977613" y="2794457"/>
            <a:ext cx="4679716" cy="840105"/>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compétence spécifique correspond à une capacité ou connaissance reconnue du professionnel au sein de l’unité. Elle permet ou</a:t>
            </a:r>
          </a:p>
          <a:p>
            <a:r>
              <a:rPr lang="fr-FR" sz="1000">
                <a:solidFill>
                  <a:srgbClr val="6F6F6F"/>
                </a:solidFill>
              </a:rPr>
              <a:t>facilite l’accueil d’une personne. La compétence spécifique n’est ni une spécialité ordinale, ni une profession.</a:t>
            </a:r>
          </a:p>
        </p:txBody>
      </p:sp>
      <p:cxnSp>
        <p:nvCxnSpPr>
          <p:cNvPr id="30" name="Connecteur droit avec flèche 29">
            <a:extLst>
              <a:ext uri="{FF2B5EF4-FFF2-40B4-BE49-F238E27FC236}">
                <a16:creationId xmlns:a16="http://schemas.microsoft.com/office/drawing/2014/main" id="{41972A9E-1F15-499F-A85F-4B88C2617EE1}"/>
              </a:ext>
            </a:extLst>
          </p:cNvPr>
          <p:cNvCxnSpPr>
            <a:cxnSpLocks/>
            <a:stCxn id="39" idx="3"/>
            <a:endCxn id="28" idx="1"/>
          </p:cNvCxnSpPr>
          <p:nvPr/>
        </p:nvCxnSpPr>
        <p:spPr>
          <a:xfrm>
            <a:off x="2194436" y="2180937"/>
            <a:ext cx="775065" cy="795975"/>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34694971-FFF2-46EA-8722-3454ADCD462E}"/>
              </a:ext>
            </a:extLst>
          </p:cNvPr>
          <p:cNvSpPr txBox="1"/>
          <p:nvPr/>
        </p:nvSpPr>
        <p:spPr>
          <a:xfrm>
            <a:off x="2968870" y="3798168"/>
            <a:ext cx="1008112" cy="360344"/>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es-ES" err="1"/>
              <a:t>Précision</a:t>
            </a:r>
            <a:r>
              <a:rPr lang="es-ES"/>
              <a:t> </a:t>
            </a:r>
            <a:r>
              <a:rPr lang="es-ES" err="1"/>
              <a:t>horaire</a:t>
            </a:r>
          </a:p>
        </p:txBody>
      </p:sp>
      <p:sp>
        <p:nvSpPr>
          <p:cNvPr id="44" name="ZoneTexte 43">
            <a:extLst>
              <a:ext uri="{FF2B5EF4-FFF2-40B4-BE49-F238E27FC236}">
                <a16:creationId xmlns:a16="http://schemas.microsoft.com/office/drawing/2014/main" id="{B00B0F88-81D4-418B-83E1-962CA4249EE5}"/>
              </a:ext>
            </a:extLst>
          </p:cNvPr>
          <p:cNvSpPr txBox="1"/>
          <p:nvPr/>
        </p:nvSpPr>
        <p:spPr>
          <a:xfrm>
            <a:off x="3976982" y="3795886"/>
            <a:ext cx="4679716" cy="613979"/>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Plages horaires type propres au professionnel au sein de l'unité : jours et heures de consultation par exemple.</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 (offre de ville) *</a:t>
            </a:r>
            <a:endParaRPr lang="fr-FR" sz="1000" b="1">
              <a:solidFill>
                <a:srgbClr val="6F6F6F"/>
              </a:solidFill>
              <a:latin typeface="Arial"/>
              <a:ea typeface="Geneva"/>
              <a:cs typeface="Arial"/>
            </a:endParaRPr>
          </a:p>
        </p:txBody>
      </p:sp>
      <p:cxnSp>
        <p:nvCxnSpPr>
          <p:cNvPr id="46" name="Connecteur droit avec flèche 45">
            <a:extLst>
              <a:ext uri="{FF2B5EF4-FFF2-40B4-BE49-F238E27FC236}">
                <a16:creationId xmlns:a16="http://schemas.microsoft.com/office/drawing/2014/main" id="{BE8B3AB4-38E6-485A-B99B-28BF19F65CD6}"/>
              </a:ext>
            </a:extLst>
          </p:cNvPr>
          <p:cNvCxnSpPr>
            <a:cxnSpLocks/>
            <a:stCxn id="40" idx="3"/>
            <a:endCxn id="33" idx="1"/>
          </p:cNvCxnSpPr>
          <p:nvPr/>
        </p:nvCxnSpPr>
        <p:spPr>
          <a:xfrm>
            <a:off x="2194436" y="2486748"/>
            <a:ext cx="774434" cy="1491592"/>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E7650A87-2C1E-4405-9E80-3D4A4429D56B}"/>
              </a:ext>
            </a:extLst>
          </p:cNvPr>
          <p:cNvSpPr txBox="1"/>
          <p:nvPr/>
        </p:nvSpPr>
        <p:spPr>
          <a:xfrm>
            <a:off x="539555" y="1033111"/>
            <a:ext cx="1728192" cy="36727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Situation Opérationnelle</a:t>
            </a:r>
            <a:endParaRPr lang="fr-FR" sz="650">
              <a:latin typeface="Arial"/>
              <a:ea typeface="Geneva"/>
              <a:cs typeface="Arial"/>
            </a:endParaRPr>
          </a:p>
        </p:txBody>
      </p:sp>
      <p:sp>
        <p:nvSpPr>
          <p:cNvPr id="35" name="ZoneTexte 34">
            <a:extLst>
              <a:ext uri="{FF2B5EF4-FFF2-40B4-BE49-F238E27FC236}">
                <a16:creationId xmlns:a16="http://schemas.microsoft.com/office/drawing/2014/main" id="{D3BFCEEA-2F78-4754-85CD-5F26051747E2}"/>
              </a:ext>
            </a:extLst>
          </p:cNvPr>
          <p:cNvSpPr txBox="1"/>
          <p:nvPr/>
        </p:nvSpPr>
        <p:spPr>
          <a:xfrm>
            <a:off x="539552" y="1400390"/>
            <a:ext cx="1728192" cy="294460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A7DECA44-6ECA-4E55-BC35-CF27862EE0F7}"/>
              </a:ext>
            </a:extLst>
          </p:cNvPr>
          <p:cNvSpPr txBox="1"/>
          <p:nvPr/>
        </p:nvSpPr>
        <p:spPr>
          <a:xfrm>
            <a:off x="632095" y="1492387"/>
            <a:ext cx="1562341" cy="24394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Mode d’exercice dans l’UE</a:t>
            </a:r>
          </a:p>
        </p:txBody>
      </p:sp>
      <p:sp>
        <p:nvSpPr>
          <p:cNvPr id="38" name="Rectangle 37">
            <a:extLst>
              <a:ext uri="{FF2B5EF4-FFF2-40B4-BE49-F238E27FC236}">
                <a16:creationId xmlns:a16="http://schemas.microsoft.com/office/drawing/2014/main" id="{6557CA2D-FC4C-4D90-AE43-1F964FFB0875}"/>
              </a:ext>
            </a:extLst>
          </p:cNvPr>
          <p:cNvSpPr/>
          <p:nvPr>
            <p:custDataLst>
              <p:tags r:id="rId1"/>
            </p:custDataLst>
          </p:nvPr>
        </p:nvSpPr>
        <p:spPr>
          <a:xfrm>
            <a:off x="632095" y="1779662"/>
            <a:ext cx="1562341" cy="243949"/>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r>
              <a:rPr lang="fr-FR" sz="650" kern="0">
                <a:solidFill>
                  <a:schemeClr val="bg1"/>
                </a:solidFill>
              </a:rPr>
              <a:t>Télécommunication </a:t>
            </a:r>
          </a:p>
        </p:txBody>
      </p:sp>
      <p:sp>
        <p:nvSpPr>
          <p:cNvPr id="39" name="ZoneTexte 38">
            <a:extLst>
              <a:ext uri="{FF2B5EF4-FFF2-40B4-BE49-F238E27FC236}">
                <a16:creationId xmlns:a16="http://schemas.microsoft.com/office/drawing/2014/main" id="{65F2B9DF-E190-41C0-8412-F2F790CDB801}"/>
              </a:ext>
            </a:extLst>
          </p:cNvPr>
          <p:cNvSpPr txBox="1"/>
          <p:nvPr/>
        </p:nvSpPr>
        <p:spPr>
          <a:xfrm>
            <a:off x="632095" y="2058962"/>
            <a:ext cx="1562341" cy="243949"/>
          </a:xfrm>
          <a:prstGeom prst="rect">
            <a:avLst/>
          </a:prstGeom>
          <a:solidFill>
            <a:srgbClr val="F4B942"/>
          </a:solidFill>
          <a:ln>
            <a:solidFill>
              <a:srgbClr val="F4B942"/>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t>Compétence</a:t>
            </a:r>
            <a:r>
              <a:rPr lang="fr-FR" sz="675" kern="0">
                <a:solidFill>
                  <a:schemeClr val="bg1"/>
                </a:solidFill>
              </a:rPr>
              <a:t> </a:t>
            </a:r>
            <a:r>
              <a:rPr lang="fr-FR" sz="675" kern="0"/>
              <a:t>spécifique</a:t>
            </a:r>
          </a:p>
        </p:txBody>
      </p:sp>
      <p:sp>
        <p:nvSpPr>
          <p:cNvPr id="40" name="ZoneTexte 39">
            <a:extLst>
              <a:ext uri="{FF2B5EF4-FFF2-40B4-BE49-F238E27FC236}">
                <a16:creationId xmlns:a16="http://schemas.microsoft.com/office/drawing/2014/main" id="{E0277B3D-96AA-4BB4-86F3-4A0BBCAFD2C3}"/>
              </a:ext>
            </a:extLst>
          </p:cNvPr>
          <p:cNvSpPr txBox="1"/>
          <p:nvPr/>
        </p:nvSpPr>
        <p:spPr>
          <a:xfrm>
            <a:off x="632095" y="2364773"/>
            <a:ext cx="1562341" cy="243949"/>
          </a:xfrm>
          <a:prstGeom prst="rect">
            <a:avLst/>
          </a:prstGeom>
          <a:solidFill>
            <a:srgbClr val="0077B6"/>
          </a:solidFill>
          <a:ln>
            <a:solidFill>
              <a:srgbClr val="4472C4"/>
            </a:solid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fr-FR" sz="650"/>
              <a:t>Précision horaire</a:t>
            </a:r>
          </a:p>
        </p:txBody>
      </p:sp>
      <p:sp>
        <p:nvSpPr>
          <p:cNvPr id="32" name="Rectangle : coins arrondis 31">
            <a:extLst>
              <a:ext uri="{FF2B5EF4-FFF2-40B4-BE49-F238E27FC236}">
                <a16:creationId xmlns:a16="http://schemas.microsoft.com/office/drawing/2014/main" id="{98638F10-FBA7-49CB-846D-A72C86245091}"/>
              </a:ext>
            </a:extLst>
          </p:cNvPr>
          <p:cNvSpPr/>
          <p:nvPr/>
        </p:nvSpPr>
        <p:spPr>
          <a:xfrm>
            <a:off x="7452320" y="184699"/>
            <a:ext cx="1565718" cy="39899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Professionnel</a:t>
            </a:r>
            <a:r>
              <a:rPr lang="es-ES" sz="1100" b="1">
                <a:solidFill>
                  <a:sysClr val="windowText" lastClr="000000"/>
                </a:solidFill>
              </a:rPr>
              <a:t> : </a:t>
            </a:r>
          </a:p>
          <a:p>
            <a:pPr algn="ctr"/>
            <a:r>
              <a:rPr lang="es-ES" sz="900" err="1">
                <a:solidFill>
                  <a:sysClr val="windowText" lastClr="000000"/>
                </a:solidFill>
              </a:rPr>
              <a:t>Situation</a:t>
            </a:r>
            <a:r>
              <a:rPr lang="es-ES" sz="900">
                <a:solidFill>
                  <a:sysClr val="windowText" lastClr="000000"/>
                </a:solidFill>
              </a:rPr>
              <a:t> </a:t>
            </a:r>
            <a:r>
              <a:rPr lang="es-ES" sz="900" err="1">
                <a:solidFill>
                  <a:sysClr val="windowText" lastClr="000000"/>
                </a:solidFill>
              </a:rPr>
              <a:t>Opérationnelle</a:t>
            </a:r>
            <a:endParaRPr lang="fr-FR" sz="700">
              <a:solidFill>
                <a:sysClr val="windowText" lastClr="000000"/>
              </a:solidFill>
            </a:endParaRPr>
          </a:p>
        </p:txBody>
      </p:sp>
      <p:pic>
        <p:nvPicPr>
          <p:cNvPr id="42" name="Graphique 41" descr="Bulle de discussion avec un remplissage uni">
            <a:hlinkClick r:id="rId3"/>
            <a:extLst>
              <a:ext uri="{FF2B5EF4-FFF2-40B4-BE49-F238E27FC236}">
                <a16:creationId xmlns:a16="http://schemas.microsoft.com/office/drawing/2014/main" id="{F8E79CE3-843E-4330-A1FF-E64FBDC3C6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52703" y="939807"/>
            <a:ext cx="359240" cy="359240"/>
          </a:xfrm>
          <a:prstGeom prst="rect">
            <a:avLst/>
          </a:prstGeom>
        </p:spPr>
      </p:pic>
      <p:pic>
        <p:nvPicPr>
          <p:cNvPr id="43" name="Graphique 42" descr="Bulle de discussion avec un remplissage uni">
            <a:hlinkClick r:id="rId6"/>
            <a:extLst>
              <a:ext uri="{FF2B5EF4-FFF2-40B4-BE49-F238E27FC236}">
                <a16:creationId xmlns:a16="http://schemas.microsoft.com/office/drawing/2014/main" id="{FEF20E3B-3B04-49DC-8BD1-608B9E97904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52703" y="2672279"/>
            <a:ext cx="359240" cy="359240"/>
          </a:xfrm>
          <a:prstGeom prst="rect">
            <a:avLst/>
          </a:prstGeom>
        </p:spPr>
      </p:pic>
      <p:sp>
        <p:nvSpPr>
          <p:cNvPr id="3" name="TextBox 2">
            <a:extLst>
              <a:ext uri="{FF2B5EF4-FFF2-40B4-BE49-F238E27FC236}">
                <a16:creationId xmlns:a16="http://schemas.microsoft.com/office/drawing/2014/main" id="{0D5ABF02-C856-4706-8C03-515285A1D38B}"/>
              </a:ext>
            </a:extLst>
          </p:cNvPr>
          <p:cNvSpPr txBox="1"/>
          <p:nvPr/>
        </p:nvSpPr>
        <p:spPr>
          <a:xfrm>
            <a:off x="2937353" y="4390279"/>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d'une</a:t>
            </a:r>
            <a:r>
              <a:rPr lang="en-US" sz="800" i="1">
                <a:solidFill>
                  <a:srgbClr val="575757"/>
                </a:solidFill>
                <a:latin typeface="Arial"/>
                <a:ea typeface="Geneva"/>
                <a:cs typeface="Arial"/>
              </a:rPr>
              <a:t> Situation </a:t>
            </a:r>
            <a:r>
              <a:rPr lang="en-US" sz="800" i="1" err="1">
                <a:solidFill>
                  <a:srgbClr val="575757"/>
                </a:solidFill>
                <a:latin typeface="Arial"/>
                <a:ea typeface="Geneva"/>
                <a:cs typeface="Arial"/>
              </a:rPr>
              <a:t>Opérationnelle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45" name="Graphique 33" descr="Bulle de discussion avec un remplissage uni">
            <a:extLst>
              <a:ext uri="{FF2B5EF4-FFF2-40B4-BE49-F238E27FC236}">
                <a16:creationId xmlns:a16="http://schemas.microsoft.com/office/drawing/2014/main" id="{12741AAF-69F5-4256-AB56-ECBBEF06F3A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47" name="ZoneTexte 37">
            <a:extLst>
              <a:ext uri="{FF2B5EF4-FFF2-40B4-BE49-F238E27FC236}">
                <a16:creationId xmlns:a16="http://schemas.microsoft.com/office/drawing/2014/main" id="{A983595A-21C3-48F7-8551-9EC758812300}"/>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8" name="Graphique 20" descr="Flèche : pivoter à droite avec un remplissage uni">
            <a:hlinkClick r:id="rId7" action="ppaction://hlinksldjump"/>
            <a:extLst>
              <a:ext uri="{FF2B5EF4-FFF2-40B4-BE49-F238E27FC236}">
                <a16:creationId xmlns:a16="http://schemas.microsoft.com/office/drawing/2014/main" id="{64BCF799-B688-47E5-896C-67E42DEF3E2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34" name="ZoneTexte 21">
            <a:hlinkClick r:id="rId7" action="ppaction://hlinksldjump"/>
            <a:extLst>
              <a:ext uri="{FF2B5EF4-FFF2-40B4-BE49-F238E27FC236}">
                <a16:creationId xmlns:a16="http://schemas.microsoft.com/office/drawing/2014/main" id="{587D2CD4-D349-4141-85F1-B9FCFBA33E2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572536572"/>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3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500"/>
                                        <p:tgtEl>
                                          <p:spTgt spid="42"/>
                                        </p:tgtEl>
                                      </p:cBhvr>
                                    </p:animEffect>
                                  </p:childTnLst>
                                </p:cTn>
                              </p:par>
                            </p:childTnLst>
                          </p:cTn>
                        </p:par>
                      </p:childTnLst>
                    </p:cTn>
                  </p:par>
                </p:childTnLst>
              </p:cTn>
              <p:nextCondLst>
                <p:cond evt="onClick" delay="0">
                  <p:tgtEl>
                    <p:spTgt spid="37"/>
                  </p:tgtEl>
                </p:cond>
              </p:nextCondLst>
            </p:seq>
            <p:seq concurrent="1" nextAc="seek">
              <p:cTn id="17" restart="whenNotActive" fill="hold" evtFilter="cancelBubble" nodeType="interactiveSeq">
                <p:stCondLst>
                  <p:cond evt="onClick" delay="0">
                    <p:tgtEl>
                      <p:spTgt spid="38"/>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childTnLst>
                    </p:cTn>
                  </p:par>
                </p:childTnLst>
              </p:cTn>
              <p:nextCondLst>
                <p:cond evt="onClick" delay="0">
                  <p:tgtEl>
                    <p:spTgt spid="38"/>
                  </p:tgtEl>
                </p:cond>
              </p:nextCondLst>
            </p:seq>
            <p:seq concurrent="1" nextAc="seek">
              <p:cTn id="29" restart="whenNotActive" fill="hold" evtFilter="cancelBubble" nodeType="interactiveSeq">
                <p:stCondLst>
                  <p:cond evt="onClick" delay="0">
                    <p:tgtEl>
                      <p:spTgt spid="39"/>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par>
                                <p:cTn id="41" presetID="10" presetClass="entr" presetSubtype="0" fill="hold"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childTnLst>
                          </p:cTn>
                        </p:par>
                      </p:childTnLst>
                    </p:cTn>
                  </p:par>
                </p:childTnLst>
              </p:cTn>
              <p:nextCondLst>
                <p:cond evt="onClick" delay="0">
                  <p:tgtEl>
                    <p:spTgt spid="39"/>
                  </p:tgtEl>
                </p:cond>
              </p:nextCondLst>
            </p:seq>
            <p:seq concurrent="1" nextAc="seek">
              <p:cTn id="44" restart="whenNotActive" fill="hold" evtFilter="cancelBubble" nodeType="interactiveSeq">
                <p:stCondLst>
                  <p:cond evt="onClick" delay="0">
                    <p:tgtEl>
                      <p:spTgt spid="40"/>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fade">
                                      <p:cBhvr>
                                        <p:cTn id="49" dur="500"/>
                                        <p:tgtEl>
                                          <p:spTgt spid="4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500"/>
                                        <p:tgtEl>
                                          <p:spTgt spid="4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childTnLst>
                          </p:cTn>
                        </p:par>
                      </p:childTnLst>
                    </p:cTn>
                  </p:par>
                </p:childTnLst>
              </p:cTn>
              <p:nextCondLst>
                <p:cond evt="onClick" delay="0">
                  <p:tgtEl>
                    <p:spTgt spid="40"/>
                  </p:tgtEl>
                </p:cond>
              </p:nextCondLst>
            </p:seq>
          </p:childTnLst>
        </p:cTn>
      </p:par>
    </p:tnLst>
    <p:bldLst>
      <p:bldP spid="17" grpId="0" animBg="1"/>
      <p:bldP spid="19" grpId="0" animBg="1"/>
      <p:bldP spid="24" grpId="0" animBg="1"/>
      <p:bldP spid="25" grpId="0" animBg="1"/>
      <p:bldP spid="28" grpId="0" animBg="1"/>
      <p:bldP spid="29" grpId="0" animBg="1"/>
      <p:bldP spid="33" grpId="0" animBg="1"/>
      <p:bldP spid="4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la </a:t>
            </a:r>
            <a:r>
              <a:rPr lang="es-ES" err="1"/>
              <a:t>Situation</a:t>
            </a:r>
            <a:r>
              <a:rPr lang="es-ES"/>
              <a:t> </a:t>
            </a:r>
            <a:r>
              <a:rPr lang="es-ES" err="1"/>
              <a:t>Opérationnelle</a:t>
            </a:r>
            <a:r>
              <a:rPr lang="es-ES"/>
              <a:t> (2/2) </a:t>
            </a:r>
            <a:endParaRPr lang="fr-FR"/>
          </a:p>
        </p:txBody>
      </p:sp>
      <p:sp>
        <p:nvSpPr>
          <p:cNvPr id="36" name="ZoneTexte 35">
            <a:extLst>
              <a:ext uri="{FF2B5EF4-FFF2-40B4-BE49-F238E27FC236}">
                <a16:creationId xmlns:a16="http://schemas.microsoft.com/office/drawing/2014/main" id="{E7650A87-2C1E-4405-9E80-3D4A4429D56B}"/>
              </a:ext>
            </a:extLst>
          </p:cNvPr>
          <p:cNvSpPr txBox="1"/>
          <p:nvPr/>
        </p:nvSpPr>
        <p:spPr>
          <a:xfrm>
            <a:off x="539555" y="1033111"/>
            <a:ext cx="1728192" cy="36727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Situation Opérationnelle</a:t>
            </a:r>
            <a:endParaRPr lang="fr-FR"/>
          </a:p>
        </p:txBody>
      </p:sp>
      <p:sp>
        <p:nvSpPr>
          <p:cNvPr id="35" name="ZoneTexte 34">
            <a:extLst>
              <a:ext uri="{FF2B5EF4-FFF2-40B4-BE49-F238E27FC236}">
                <a16:creationId xmlns:a16="http://schemas.microsoft.com/office/drawing/2014/main" id="{D3BFCEEA-2F78-4754-85CD-5F26051747E2}"/>
              </a:ext>
            </a:extLst>
          </p:cNvPr>
          <p:cNvSpPr txBox="1"/>
          <p:nvPr/>
        </p:nvSpPr>
        <p:spPr>
          <a:xfrm>
            <a:off x="539552" y="1400390"/>
            <a:ext cx="1728192" cy="294460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7" name="ZoneTexte 36">
            <a:extLst>
              <a:ext uri="{FF2B5EF4-FFF2-40B4-BE49-F238E27FC236}">
                <a16:creationId xmlns:a16="http://schemas.microsoft.com/office/drawing/2014/main" id="{A7DECA44-6ECA-4E55-BC35-CF27862EE0F7}"/>
              </a:ext>
            </a:extLst>
          </p:cNvPr>
          <p:cNvSpPr txBox="1"/>
          <p:nvPr/>
        </p:nvSpPr>
        <p:spPr>
          <a:xfrm>
            <a:off x="632095" y="1492387"/>
            <a:ext cx="1562341" cy="243949"/>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Mode d’exercice dans l’UE</a:t>
            </a:r>
          </a:p>
        </p:txBody>
      </p:sp>
      <p:sp>
        <p:nvSpPr>
          <p:cNvPr id="38" name="Rectangle 37">
            <a:extLst>
              <a:ext uri="{FF2B5EF4-FFF2-40B4-BE49-F238E27FC236}">
                <a16:creationId xmlns:a16="http://schemas.microsoft.com/office/drawing/2014/main" id="{6557CA2D-FC4C-4D90-AE43-1F964FFB0875}"/>
              </a:ext>
            </a:extLst>
          </p:cNvPr>
          <p:cNvSpPr/>
          <p:nvPr>
            <p:custDataLst>
              <p:tags r:id="rId1"/>
            </p:custDataLst>
          </p:nvPr>
        </p:nvSpPr>
        <p:spPr>
          <a:xfrm>
            <a:off x="632095" y="1847112"/>
            <a:ext cx="1562341" cy="243949"/>
          </a:xfrm>
          <a:prstGeom prst="rect">
            <a:avLst/>
          </a:prstGeom>
          <a:solidFill>
            <a:schemeClr val="bg1">
              <a:lumMod val="65000"/>
            </a:schemeClr>
          </a:solidFill>
          <a:ln>
            <a:noFill/>
          </a:ln>
        </p:spPr>
        <p:txBody>
          <a:bodyPr wrap="square" lIns="27000" tIns="135000" rIns="27000" bIns="135000" rtlCol="0" anchor="ctr" anchorCtr="0">
            <a:noAutofit/>
          </a:bodyPr>
          <a:lstStyle/>
          <a:p>
            <a:pPr algn="ctr" defTabSz="685800">
              <a:defRPr/>
            </a:pPr>
            <a:r>
              <a:rPr lang="fr-FR" sz="675" kern="0">
                <a:solidFill>
                  <a:schemeClr val="bg1"/>
                </a:solidFill>
              </a:rPr>
              <a:t>Télécommunication </a:t>
            </a:r>
          </a:p>
        </p:txBody>
      </p:sp>
      <p:sp>
        <p:nvSpPr>
          <p:cNvPr id="39" name="ZoneTexte 38">
            <a:extLst>
              <a:ext uri="{FF2B5EF4-FFF2-40B4-BE49-F238E27FC236}">
                <a16:creationId xmlns:a16="http://schemas.microsoft.com/office/drawing/2014/main" id="{65F2B9DF-E190-41C0-8412-F2F790CDB801}"/>
              </a:ext>
            </a:extLst>
          </p:cNvPr>
          <p:cNvSpPr txBox="1"/>
          <p:nvPr/>
        </p:nvSpPr>
        <p:spPr>
          <a:xfrm>
            <a:off x="632095" y="2201837"/>
            <a:ext cx="1562341" cy="243949"/>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Compétence spécifique</a:t>
            </a:r>
          </a:p>
        </p:txBody>
      </p:sp>
      <p:sp>
        <p:nvSpPr>
          <p:cNvPr id="40" name="ZoneTexte 39">
            <a:extLst>
              <a:ext uri="{FF2B5EF4-FFF2-40B4-BE49-F238E27FC236}">
                <a16:creationId xmlns:a16="http://schemas.microsoft.com/office/drawing/2014/main" id="{E0277B3D-96AA-4BB4-86F3-4A0BBCAFD2C3}"/>
              </a:ext>
            </a:extLst>
          </p:cNvPr>
          <p:cNvSpPr txBox="1"/>
          <p:nvPr/>
        </p:nvSpPr>
        <p:spPr>
          <a:xfrm>
            <a:off x="632095" y="2555273"/>
            <a:ext cx="1562341" cy="243949"/>
          </a:xfrm>
          <a:prstGeom prst="rect">
            <a:avLst/>
          </a:prstGeom>
          <a:solidFill>
            <a:schemeClr val="bg1">
              <a:lumMod val="65000"/>
            </a:schemeClr>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Précision horaire</a:t>
            </a:r>
          </a:p>
        </p:txBody>
      </p:sp>
      <p:sp>
        <p:nvSpPr>
          <p:cNvPr id="41" name="ZoneTexte 40">
            <a:extLst>
              <a:ext uri="{FF2B5EF4-FFF2-40B4-BE49-F238E27FC236}">
                <a16:creationId xmlns:a16="http://schemas.microsoft.com/office/drawing/2014/main" id="{B6251088-B864-4314-BC12-DEF82045C6AF}"/>
              </a:ext>
            </a:extLst>
          </p:cNvPr>
          <p:cNvSpPr txBox="1"/>
          <p:nvPr/>
        </p:nvSpPr>
        <p:spPr>
          <a:xfrm>
            <a:off x="632095" y="3600325"/>
            <a:ext cx="1562341" cy="243949"/>
          </a:xfrm>
          <a:prstGeom prst="rect">
            <a:avLst/>
          </a:prstGeom>
          <a:solidFill>
            <a:srgbClr val="0074BA"/>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Carte Vitale acceptée </a:t>
            </a:r>
          </a:p>
        </p:txBody>
      </p:sp>
      <p:sp>
        <p:nvSpPr>
          <p:cNvPr id="42" name="ZoneTexte 41">
            <a:extLst>
              <a:ext uri="{FF2B5EF4-FFF2-40B4-BE49-F238E27FC236}">
                <a16:creationId xmlns:a16="http://schemas.microsoft.com/office/drawing/2014/main" id="{661A7D8B-8AEB-4E52-9775-179A775E91E0}"/>
              </a:ext>
            </a:extLst>
          </p:cNvPr>
          <p:cNvSpPr txBox="1"/>
          <p:nvPr/>
        </p:nvSpPr>
        <p:spPr>
          <a:xfrm>
            <a:off x="632095" y="2907307"/>
            <a:ext cx="1562341" cy="243949"/>
          </a:xfrm>
          <a:prstGeom prst="rect">
            <a:avLst/>
          </a:prstGeom>
          <a:solidFill>
            <a:srgbClr val="0074BA"/>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dirty="0">
                <a:solidFill>
                  <a:schemeClr val="bg1"/>
                </a:solidFill>
              </a:rPr>
              <a:t>Sect. conventionnement </a:t>
            </a:r>
          </a:p>
        </p:txBody>
      </p:sp>
      <p:sp>
        <p:nvSpPr>
          <p:cNvPr id="43" name="ZoneTexte 42">
            <a:extLst>
              <a:ext uri="{FF2B5EF4-FFF2-40B4-BE49-F238E27FC236}">
                <a16:creationId xmlns:a16="http://schemas.microsoft.com/office/drawing/2014/main" id="{FBBE99BA-BEF5-4680-9A2E-D752027B57AF}"/>
              </a:ext>
            </a:extLst>
          </p:cNvPr>
          <p:cNvSpPr txBox="1"/>
          <p:nvPr/>
        </p:nvSpPr>
        <p:spPr>
          <a:xfrm>
            <a:off x="632095" y="3254693"/>
            <a:ext cx="1562341" cy="243949"/>
          </a:xfrm>
          <a:prstGeom prst="rect">
            <a:avLst/>
          </a:prstGeom>
          <a:solidFill>
            <a:srgbClr val="0074BA"/>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lvl="0" fontAlgn="base">
              <a:spcBef>
                <a:spcPct val="0"/>
              </a:spcBef>
              <a:spcAft>
                <a:spcPct val="0"/>
              </a:spcAft>
              <a:defRPr/>
            </a:pPr>
            <a:r>
              <a:rPr lang="fr-FR" sz="675" kern="0">
                <a:solidFill>
                  <a:schemeClr val="bg1"/>
                </a:solidFill>
              </a:rPr>
              <a:t>Option CAS / OPTAM</a:t>
            </a:r>
          </a:p>
        </p:txBody>
      </p:sp>
      <p:sp>
        <p:nvSpPr>
          <p:cNvPr id="45" name="ZoneTexte 44">
            <a:extLst>
              <a:ext uri="{FF2B5EF4-FFF2-40B4-BE49-F238E27FC236}">
                <a16:creationId xmlns:a16="http://schemas.microsoft.com/office/drawing/2014/main" id="{D63BA91D-AC6A-4553-971B-A39E3C2A9379}"/>
              </a:ext>
            </a:extLst>
          </p:cNvPr>
          <p:cNvSpPr txBox="1"/>
          <p:nvPr/>
        </p:nvSpPr>
        <p:spPr>
          <a:xfrm>
            <a:off x="632731" y="3948035"/>
            <a:ext cx="1562341" cy="243949"/>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fr-FR" sz="650">
                <a:latin typeface="Arial"/>
                <a:ea typeface="Geneva"/>
                <a:cs typeface="Arial"/>
              </a:rPr>
              <a:t>Visite à domicile</a:t>
            </a:r>
          </a:p>
        </p:txBody>
      </p:sp>
      <p:sp>
        <p:nvSpPr>
          <p:cNvPr id="17" name="ZoneTexte 16">
            <a:extLst>
              <a:ext uri="{FF2B5EF4-FFF2-40B4-BE49-F238E27FC236}">
                <a16:creationId xmlns:a16="http://schemas.microsoft.com/office/drawing/2014/main" id="{FA6F1146-0C5C-4A10-91D3-406B57A293AA}"/>
              </a:ext>
            </a:extLst>
          </p:cNvPr>
          <p:cNvSpPr txBox="1"/>
          <p:nvPr/>
        </p:nvSpPr>
        <p:spPr>
          <a:xfrm>
            <a:off x="2968870" y="873687"/>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760" b="1" err="1">
                <a:solidFill>
                  <a:schemeClr val="bg1"/>
                </a:solidFill>
              </a:rPr>
              <a:t>Sect</a:t>
            </a:r>
            <a:r>
              <a:rPr lang="es-ES" sz="760" b="1">
                <a:solidFill>
                  <a:schemeClr val="bg1"/>
                </a:solidFill>
              </a:rPr>
              <a:t>. </a:t>
            </a:r>
            <a:r>
              <a:rPr lang="es-ES" sz="760" b="1" err="1">
                <a:solidFill>
                  <a:schemeClr val="bg1"/>
                </a:solidFill>
              </a:rPr>
              <a:t>conventionnement</a:t>
            </a:r>
            <a:endParaRPr lang="es-ES" sz="760" b="1">
              <a:solidFill>
                <a:schemeClr val="bg1"/>
              </a:solidFill>
            </a:endParaRPr>
          </a:p>
        </p:txBody>
      </p:sp>
      <p:sp>
        <p:nvSpPr>
          <p:cNvPr id="19" name="ZoneTexte 18">
            <a:extLst>
              <a:ext uri="{FF2B5EF4-FFF2-40B4-BE49-F238E27FC236}">
                <a16:creationId xmlns:a16="http://schemas.microsoft.com/office/drawing/2014/main" id="{D723DF6B-D5E0-4EDA-8C43-24C90F5E0035}"/>
              </a:ext>
            </a:extLst>
          </p:cNvPr>
          <p:cNvSpPr txBox="1"/>
          <p:nvPr/>
        </p:nvSpPr>
        <p:spPr>
          <a:xfrm>
            <a:off x="3976981" y="871404"/>
            <a:ext cx="4840605" cy="54000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Secteur de conventionnement du professionnel libéral auquel il a adhéré auprès de l'Assurance Maladie.</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a:t>
            </a:r>
            <a:endParaRPr lang="fr-FR" sz="1000" b="1">
              <a:solidFill>
                <a:srgbClr val="6F6F6F"/>
              </a:solidFill>
            </a:endParaRPr>
          </a:p>
        </p:txBody>
      </p:sp>
      <p:cxnSp>
        <p:nvCxnSpPr>
          <p:cNvPr id="20" name="Connecteur droit avec flèche 19">
            <a:extLst>
              <a:ext uri="{FF2B5EF4-FFF2-40B4-BE49-F238E27FC236}">
                <a16:creationId xmlns:a16="http://schemas.microsoft.com/office/drawing/2014/main" id="{04B1D3F6-1782-4FB9-A4E5-86CD7F55925B}"/>
              </a:ext>
            </a:extLst>
          </p:cNvPr>
          <p:cNvCxnSpPr>
            <a:cxnSpLocks/>
            <a:stCxn id="42" idx="3"/>
            <a:endCxn id="17" idx="1"/>
          </p:cNvCxnSpPr>
          <p:nvPr/>
        </p:nvCxnSpPr>
        <p:spPr>
          <a:xfrm flipV="1">
            <a:off x="2194436" y="1053859"/>
            <a:ext cx="774434" cy="1975423"/>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D09F166B-9217-422E-ACA3-B06A4159029C}"/>
              </a:ext>
            </a:extLst>
          </p:cNvPr>
          <p:cNvSpPr txBox="1"/>
          <p:nvPr/>
        </p:nvSpPr>
        <p:spPr>
          <a:xfrm>
            <a:off x="2971755" y="1521760"/>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Option</a:t>
            </a:r>
            <a:r>
              <a:rPr lang="es-ES" sz="900" b="1">
                <a:solidFill>
                  <a:schemeClr val="bg1"/>
                </a:solidFill>
              </a:rPr>
              <a:t> CAS  / OPTAM </a:t>
            </a:r>
          </a:p>
        </p:txBody>
      </p:sp>
      <p:sp>
        <p:nvSpPr>
          <p:cNvPr id="25" name="ZoneTexte 24">
            <a:extLst>
              <a:ext uri="{FF2B5EF4-FFF2-40B4-BE49-F238E27FC236}">
                <a16:creationId xmlns:a16="http://schemas.microsoft.com/office/drawing/2014/main" id="{B3B48D2F-2AF8-44B7-9B62-6AC33C1DDB30}"/>
              </a:ext>
            </a:extLst>
          </p:cNvPr>
          <p:cNvSpPr txBox="1"/>
          <p:nvPr/>
        </p:nvSpPr>
        <p:spPr>
          <a:xfrm>
            <a:off x="3979866" y="1519477"/>
            <a:ext cx="4840605" cy="1399856"/>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L'Option pratique tarifaire maîtrisée (OPTAM) a remplacé le Contrat d'accès aux soins (CAS) en 2017. L’Option pratique tarifaire maîtrisée (OPTAM) est un dispositif proposé par l’Assurance Maladie aux médecins conventionnés ayant pour objectif principal de faciliter l’accès aux soins en limitant, sans les supprimer, les dépassements d’honoraires. Les médecins exerçant une spécialité chirurgicale ou de chirurgie obstétrique, qui ont réalisé au moins 50 actes de chirurgie ou d'obstétrique ont la possibilité d'adhérer à l'Option pratique tarifaire maîtrisée chirurgie et obstétrique (OPTAM-CO).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a:t>
            </a:r>
            <a:endParaRPr lang="fr-FR" sz="1000" b="1">
              <a:solidFill>
                <a:srgbClr val="6F6F6F"/>
              </a:solidFill>
            </a:endParaRPr>
          </a:p>
        </p:txBody>
      </p:sp>
      <p:cxnSp>
        <p:nvCxnSpPr>
          <p:cNvPr id="26" name="Connecteur droit avec flèche 25">
            <a:extLst>
              <a:ext uri="{FF2B5EF4-FFF2-40B4-BE49-F238E27FC236}">
                <a16:creationId xmlns:a16="http://schemas.microsoft.com/office/drawing/2014/main" id="{419B8E1C-EC19-415F-BF58-914A00DF48D2}"/>
              </a:ext>
            </a:extLst>
          </p:cNvPr>
          <p:cNvCxnSpPr>
            <a:cxnSpLocks/>
            <a:stCxn id="43" idx="3"/>
            <a:endCxn id="24" idx="1"/>
          </p:cNvCxnSpPr>
          <p:nvPr/>
        </p:nvCxnSpPr>
        <p:spPr>
          <a:xfrm flipV="1">
            <a:off x="2194436" y="1701932"/>
            <a:ext cx="777319" cy="167473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E6B8C5C3-ECD7-41F4-8D01-90E299DDE359}"/>
              </a:ext>
            </a:extLst>
          </p:cNvPr>
          <p:cNvSpPr txBox="1"/>
          <p:nvPr/>
        </p:nvSpPr>
        <p:spPr>
          <a:xfrm>
            <a:off x="2969501" y="3046694"/>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Carte</a:t>
            </a:r>
            <a:r>
              <a:rPr lang="es-ES" sz="900" b="1">
                <a:solidFill>
                  <a:schemeClr val="bg1"/>
                </a:solidFill>
              </a:rPr>
              <a:t> </a:t>
            </a:r>
            <a:r>
              <a:rPr lang="es-ES" sz="900" b="1" err="1">
                <a:solidFill>
                  <a:schemeClr val="bg1"/>
                </a:solidFill>
              </a:rPr>
              <a:t>Vitale</a:t>
            </a:r>
            <a:r>
              <a:rPr lang="es-ES" sz="900" b="1">
                <a:solidFill>
                  <a:schemeClr val="bg1"/>
                </a:solidFill>
              </a:rPr>
              <a:t> </a:t>
            </a:r>
            <a:r>
              <a:rPr lang="es-ES" sz="900" b="1" err="1">
                <a:solidFill>
                  <a:schemeClr val="bg1"/>
                </a:solidFill>
              </a:rPr>
              <a:t>acceptée</a:t>
            </a:r>
            <a:endParaRPr lang="es-ES" sz="900" b="1">
              <a:solidFill>
                <a:schemeClr val="bg1"/>
              </a:solidFill>
            </a:endParaRPr>
          </a:p>
        </p:txBody>
      </p:sp>
      <p:sp>
        <p:nvSpPr>
          <p:cNvPr id="29" name="ZoneTexte 28">
            <a:extLst>
              <a:ext uri="{FF2B5EF4-FFF2-40B4-BE49-F238E27FC236}">
                <a16:creationId xmlns:a16="http://schemas.microsoft.com/office/drawing/2014/main" id="{6F8E7335-0860-46FB-BFEE-99783FD638A1}"/>
              </a:ext>
            </a:extLst>
          </p:cNvPr>
          <p:cNvSpPr txBox="1"/>
          <p:nvPr/>
        </p:nvSpPr>
        <p:spPr>
          <a:xfrm>
            <a:off x="3977612" y="3044411"/>
            <a:ext cx="4839973" cy="72505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L’indicateur Carte Vitale acceptée précise si le professionnel, dans le cadre de cette situation opérationnelle, dispose des moyens techniques pour prendre en charge la carte vitale ou pas.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a:t>
            </a:r>
            <a:endParaRPr lang="fr-FR" sz="1000" b="1">
              <a:solidFill>
                <a:srgbClr val="6F6F6F"/>
              </a:solidFill>
            </a:endParaRPr>
          </a:p>
        </p:txBody>
      </p:sp>
      <p:cxnSp>
        <p:nvCxnSpPr>
          <p:cNvPr id="30" name="Connecteur droit avec flèche 29">
            <a:extLst>
              <a:ext uri="{FF2B5EF4-FFF2-40B4-BE49-F238E27FC236}">
                <a16:creationId xmlns:a16="http://schemas.microsoft.com/office/drawing/2014/main" id="{41972A9E-1F15-499F-A85F-4B88C2617EE1}"/>
              </a:ext>
            </a:extLst>
          </p:cNvPr>
          <p:cNvCxnSpPr>
            <a:cxnSpLocks/>
            <a:stCxn id="41" idx="3"/>
            <a:endCxn id="28" idx="1"/>
          </p:cNvCxnSpPr>
          <p:nvPr/>
        </p:nvCxnSpPr>
        <p:spPr>
          <a:xfrm flipV="1">
            <a:off x="2194436" y="3226866"/>
            <a:ext cx="775065" cy="495434"/>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34694971-FFF2-46EA-8722-3454ADCD462E}"/>
              </a:ext>
            </a:extLst>
          </p:cNvPr>
          <p:cNvSpPr txBox="1"/>
          <p:nvPr/>
        </p:nvSpPr>
        <p:spPr>
          <a:xfrm>
            <a:off x="2968870" y="3887429"/>
            <a:ext cx="1008112" cy="360344"/>
          </a:xfrm>
          <a:prstGeom prst="rect">
            <a:avLst/>
          </a:prstGeom>
          <a:solidFill>
            <a:srgbClr val="0077B6"/>
          </a:solidFill>
          <a:ln>
            <a:noFill/>
          </a:ln>
        </p:spPr>
        <p:txBody>
          <a:bodyPr wrap="square" lIns="27000" tIns="135000" rIns="27000" bIns="135000" rtlCol="0" anchor="ctr" anchorCtr="0">
            <a:noAutofit/>
          </a:bodyPr>
          <a:lstStyle>
            <a:defPPr>
              <a:defRPr lang="fr-FR"/>
            </a:defPPr>
            <a:lvl1pPr algn="ctr" defTabSz="685800">
              <a:defRPr sz="900" kern="0">
                <a:solidFill>
                  <a:schemeClr val="bg1"/>
                </a:solidFill>
              </a:defRPr>
            </a:lvl1pPr>
          </a:lstStyle>
          <a:p>
            <a:r>
              <a:rPr lang="es-ES" b="1"/>
              <a:t>Visite à </a:t>
            </a:r>
            <a:r>
              <a:rPr lang="es-ES" b="1" err="1"/>
              <a:t>domicile</a:t>
            </a:r>
            <a:endParaRPr lang="es-ES" b="1"/>
          </a:p>
        </p:txBody>
      </p:sp>
      <p:sp>
        <p:nvSpPr>
          <p:cNvPr id="44" name="ZoneTexte 43">
            <a:extLst>
              <a:ext uri="{FF2B5EF4-FFF2-40B4-BE49-F238E27FC236}">
                <a16:creationId xmlns:a16="http://schemas.microsoft.com/office/drawing/2014/main" id="{B00B0F88-81D4-418B-83E1-962CA4249EE5}"/>
              </a:ext>
            </a:extLst>
          </p:cNvPr>
          <p:cNvSpPr txBox="1"/>
          <p:nvPr/>
        </p:nvSpPr>
        <p:spPr>
          <a:xfrm>
            <a:off x="3976981" y="3885147"/>
            <a:ext cx="4839973" cy="561188"/>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L’indicateur Visite à domicile précise si le professionnel, dans le cadre de cette situation opérationnelle, propose des visites à domiciles ou pas.</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AMELI</a:t>
            </a:r>
            <a:endParaRPr lang="fr-FR" sz="1000">
              <a:solidFill>
                <a:srgbClr val="6F6F6F"/>
              </a:solidFill>
              <a:cs typeface="Arial"/>
            </a:endParaRPr>
          </a:p>
        </p:txBody>
      </p:sp>
      <p:cxnSp>
        <p:nvCxnSpPr>
          <p:cNvPr id="46" name="Connecteur droit avec flèche 45">
            <a:extLst>
              <a:ext uri="{FF2B5EF4-FFF2-40B4-BE49-F238E27FC236}">
                <a16:creationId xmlns:a16="http://schemas.microsoft.com/office/drawing/2014/main" id="{BE8B3AB4-38E6-485A-B99B-28BF19F65CD6}"/>
              </a:ext>
            </a:extLst>
          </p:cNvPr>
          <p:cNvCxnSpPr>
            <a:cxnSpLocks/>
            <a:stCxn id="45" idx="3"/>
            <a:endCxn id="33" idx="1"/>
          </p:cNvCxnSpPr>
          <p:nvPr/>
        </p:nvCxnSpPr>
        <p:spPr>
          <a:xfrm flipV="1">
            <a:off x="2195072" y="4067601"/>
            <a:ext cx="773798" cy="2409"/>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 coins arrondis 26">
            <a:extLst>
              <a:ext uri="{FF2B5EF4-FFF2-40B4-BE49-F238E27FC236}">
                <a16:creationId xmlns:a16="http://schemas.microsoft.com/office/drawing/2014/main" id="{1727F792-F422-48F6-8451-F2887CA04E42}"/>
              </a:ext>
            </a:extLst>
          </p:cNvPr>
          <p:cNvSpPr/>
          <p:nvPr/>
        </p:nvSpPr>
        <p:spPr>
          <a:xfrm>
            <a:off x="7452320" y="184699"/>
            <a:ext cx="1565718" cy="39899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100" b="1" err="1">
                <a:solidFill>
                  <a:sysClr val="windowText" lastClr="000000"/>
                </a:solidFill>
              </a:rPr>
              <a:t>Professionnel</a:t>
            </a:r>
            <a:r>
              <a:rPr lang="es-ES" sz="1100" b="1">
                <a:solidFill>
                  <a:sysClr val="windowText" lastClr="000000"/>
                </a:solidFill>
              </a:rPr>
              <a:t> : </a:t>
            </a:r>
          </a:p>
          <a:p>
            <a:pPr algn="ctr"/>
            <a:r>
              <a:rPr lang="es-ES" sz="900" err="1">
                <a:solidFill>
                  <a:sysClr val="windowText" lastClr="000000"/>
                </a:solidFill>
              </a:rPr>
              <a:t>Situation</a:t>
            </a:r>
            <a:r>
              <a:rPr lang="es-ES" sz="900">
                <a:solidFill>
                  <a:sysClr val="windowText" lastClr="000000"/>
                </a:solidFill>
              </a:rPr>
              <a:t> </a:t>
            </a:r>
            <a:r>
              <a:rPr lang="es-ES" sz="900" err="1">
                <a:solidFill>
                  <a:sysClr val="windowText" lastClr="000000"/>
                </a:solidFill>
              </a:rPr>
              <a:t>Opérationnelle</a:t>
            </a:r>
            <a:endParaRPr lang="fr-FR" sz="700">
              <a:solidFill>
                <a:sysClr val="windowText" lastClr="000000"/>
              </a:solidFill>
            </a:endParaRPr>
          </a:p>
        </p:txBody>
      </p:sp>
      <p:pic>
        <p:nvPicPr>
          <p:cNvPr id="48" name="Graphique 47" descr="Bulle de discussion avec un remplissage uni">
            <a:hlinkClick r:id="rId3"/>
            <a:extLst>
              <a:ext uri="{FF2B5EF4-FFF2-40B4-BE49-F238E27FC236}">
                <a16:creationId xmlns:a16="http://schemas.microsoft.com/office/drawing/2014/main" id="{2DBE2C30-AF27-4E0A-ABD0-B5909C79BF0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10628" y="937622"/>
            <a:ext cx="359240" cy="359240"/>
          </a:xfrm>
          <a:prstGeom prst="rect">
            <a:avLst/>
          </a:prstGeom>
        </p:spPr>
      </p:pic>
      <p:sp>
        <p:nvSpPr>
          <p:cNvPr id="4" name="TextBox 3">
            <a:extLst>
              <a:ext uri="{FF2B5EF4-FFF2-40B4-BE49-F238E27FC236}">
                <a16:creationId xmlns:a16="http://schemas.microsoft.com/office/drawing/2014/main" id="{23C09748-8DC9-4806-B4E4-B7D1823538FB}"/>
              </a:ext>
            </a:extLst>
          </p:cNvPr>
          <p:cNvSpPr txBox="1"/>
          <p:nvPr/>
        </p:nvSpPr>
        <p:spPr>
          <a:xfrm>
            <a:off x="2950310" y="4401526"/>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d'une</a:t>
            </a:r>
            <a:r>
              <a:rPr lang="en-US" sz="800" i="1">
                <a:solidFill>
                  <a:srgbClr val="575757"/>
                </a:solidFill>
                <a:latin typeface="Arial"/>
                <a:ea typeface="Geneva"/>
                <a:cs typeface="Arial"/>
              </a:rPr>
              <a:t> Situation </a:t>
            </a:r>
            <a:r>
              <a:rPr lang="en-US" sz="800" i="1" err="1">
                <a:solidFill>
                  <a:srgbClr val="575757"/>
                </a:solidFill>
                <a:latin typeface="Arial"/>
                <a:ea typeface="Geneva"/>
                <a:cs typeface="Arial"/>
              </a:rPr>
              <a:t>Opérationnelle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49" name="Graphique 33" descr="Bulle de discussion avec un remplissage uni">
            <a:extLst>
              <a:ext uri="{FF2B5EF4-FFF2-40B4-BE49-F238E27FC236}">
                <a16:creationId xmlns:a16="http://schemas.microsoft.com/office/drawing/2014/main" id="{67E253A8-2EE9-4C74-940C-69176CA33D1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50" name="ZoneTexte 37">
            <a:extLst>
              <a:ext uri="{FF2B5EF4-FFF2-40B4-BE49-F238E27FC236}">
                <a16:creationId xmlns:a16="http://schemas.microsoft.com/office/drawing/2014/main" id="{257C2B62-2FEB-4E09-B9F3-B51376863418}"/>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1" name="Graphique 20" descr="Flèche : pivoter à droite avec un remplissage uni">
            <a:hlinkClick r:id="rId6" action="ppaction://hlinksldjump"/>
            <a:extLst>
              <a:ext uri="{FF2B5EF4-FFF2-40B4-BE49-F238E27FC236}">
                <a16:creationId xmlns:a16="http://schemas.microsoft.com/office/drawing/2014/main" id="{7643F1F0-AFBB-477B-BA1E-297723E49A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2" name="ZoneTexte 21">
            <a:hlinkClick r:id="rId6" action="ppaction://hlinksldjump"/>
            <a:extLst>
              <a:ext uri="{FF2B5EF4-FFF2-40B4-BE49-F238E27FC236}">
                <a16:creationId xmlns:a16="http://schemas.microsoft.com/office/drawing/2014/main" id="{73FD3E65-8754-47D0-A68A-303F370EF3EC}"/>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075478330"/>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4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500"/>
                                        <p:tgtEl>
                                          <p:spTgt spid="48"/>
                                        </p:tgtEl>
                                      </p:cBhvr>
                                    </p:animEffect>
                                  </p:childTnLst>
                                </p:cTn>
                              </p:par>
                            </p:childTnLst>
                          </p:cTn>
                        </p:par>
                      </p:childTnLst>
                    </p:cTn>
                  </p:par>
                </p:childTnLst>
              </p:cTn>
              <p:nextCondLst>
                <p:cond evt="onClick" delay="0">
                  <p:tgtEl>
                    <p:spTgt spid="42"/>
                  </p:tgtEl>
                </p:cond>
              </p:nextCondLst>
            </p:seq>
            <p:seq concurrent="1" nextAc="seek">
              <p:cTn id="17" restart="whenNotActive" fill="hold" evtFilter="cancelBubble" nodeType="interactiveSeq">
                <p:stCondLst>
                  <p:cond evt="onClick" delay="0">
                    <p:tgtEl>
                      <p:spTgt spid="43"/>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childTnLst>
                    </p:cTn>
                  </p:par>
                </p:childTnLst>
              </p:cTn>
              <p:nextCondLst>
                <p:cond evt="onClick" delay="0">
                  <p:tgtEl>
                    <p:spTgt spid="43"/>
                  </p:tgtEl>
                </p:cond>
              </p:nextCondLst>
            </p:seq>
            <p:seq concurrent="1" nextAc="seek">
              <p:cTn id="29" restart="whenNotActive" fill="hold" evtFilter="cancelBubble" nodeType="interactiveSeq">
                <p:stCondLst>
                  <p:cond evt="onClick" delay="0">
                    <p:tgtEl>
                      <p:spTgt spid="41"/>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childTnLst>
                    </p:cTn>
                  </p:par>
                </p:childTnLst>
              </p:cTn>
              <p:nextCondLst>
                <p:cond evt="onClick" delay="0">
                  <p:tgtEl>
                    <p:spTgt spid="41"/>
                  </p:tgtEl>
                </p:cond>
              </p:nextCondLst>
            </p:seq>
            <p:seq concurrent="1" nextAc="seek">
              <p:cTn id="41" restart="whenNotActive" fill="hold" evtFilter="cancelBubble" nodeType="interactiveSeq">
                <p:stCondLst>
                  <p:cond evt="onClick" delay="0">
                    <p:tgtEl>
                      <p:spTgt spid="45"/>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500"/>
                                        <p:tgtEl>
                                          <p:spTgt spid="3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500"/>
                                        <p:tgtEl>
                                          <p:spTgt spid="44"/>
                                        </p:tgtEl>
                                      </p:cBhvr>
                                    </p:animEffect>
                                  </p:childTnLst>
                                </p:cTn>
                              </p:par>
                            </p:childTnLst>
                          </p:cTn>
                        </p:par>
                      </p:childTnLst>
                    </p:cTn>
                  </p:par>
                </p:childTnLst>
              </p:cTn>
              <p:nextCondLst>
                <p:cond evt="onClick" delay="0">
                  <p:tgtEl>
                    <p:spTgt spid="45"/>
                  </p:tgtEl>
                </p:cond>
              </p:nextCondLst>
            </p:seq>
          </p:childTnLst>
        </p:cTn>
      </p:par>
    </p:tnLst>
    <p:bldLst>
      <p:bldP spid="17" grpId="0" animBg="1"/>
      <p:bldP spid="19" grpId="0" animBg="1"/>
      <p:bldP spid="24" grpId="0" animBg="1"/>
      <p:bldP spid="25" grpId="0" animBg="1"/>
      <p:bldP spid="28" grpId="0" animBg="1"/>
      <p:bldP spid="29" grpId="0" animBg="1"/>
      <p:bldP spid="33" grpId="0" animBg="1"/>
      <p:bldP spid="4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fontScale="90000"/>
          </a:bodyPr>
          <a:lstStyle/>
          <a:p>
            <a:r>
              <a:rPr lang="es-ES" err="1"/>
              <a:t>Définition</a:t>
            </a:r>
            <a:r>
              <a:rPr lang="es-ES"/>
              <a:t> de </a:t>
            </a:r>
            <a:r>
              <a:rPr lang="es-ES" err="1"/>
              <a:t>Exercice</a:t>
            </a:r>
            <a:r>
              <a:rPr lang="es-ES"/>
              <a:t> </a:t>
            </a:r>
            <a:r>
              <a:rPr lang="es-ES" err="1"/>
              <a:t>Professionnel</a:t>
            </a:r>
            <a:r>
              <a:rPr lang="es-ES"/>
              <a:t>, </a:t>
            </a:r>
            <a:r>
              <a:rPr lang="es-ES" err="1"/>
              <a:t>Professionnel</a:t>
            </a:r>
            <a:r>
              <a:rPr lang="es-ES"/>
              <a:t> et </a:t>
            </a:r>
            <a:r>
              <a:rPr lang="es-ES" err="1"/>
              <a:t>Personne</a:t>
            </a:r>
            <a:r>
              <a:rPr lang="es-ES"/>
              <a:t> </a:t>
            </a:r>
            <a:r>
              <a:rPr lang="es-ES" err="1"/>
              <a:t>physique</a:t>
            </a:r>
            <a:endParaRPr lang="fr-FR"/>
          </a:p>
        </p:txBody>
      </p:sp>
      <p:grpSp>
        <p:nvGrpSpPr>
          <p:cNvPr id="19" name="Groupe 18">
            <a:extLst>
              <a:ext uri="{FF2B5EF4-FFF2-40B4-BE49-F238E27FC236}">
                <a16:creationId xmlns:a16="http://schemas.microsoft.com/office/drawing/2014/main" id="{B91D2074-21C5-4994-97B0-CFFF6C55E7E9}"/>
              </a:ext>
            </a:extLst>
          </p:cNvPr>
          <p:cNvGrpSpPr/>
          <p:nvPr/>
        </p:nvGrpSpPr>
        <p:grpSpPr>
          <a:xfrm>
            <a:off x="609788" y="3003798"/>
            <a:ext cx="1455954" cy="1656184"/>
            <a:chOff x="7773002" y="4396574"/>
            <a:chExt cx="1435296" cy="1072255"/>
          </a:xfrm>
        </p:grpSpPr>
        <p:sp>
          <p:nvSpPr>
            <p:cNvPr id="20" name="ZoneTexte 19">
              <a:extLst>
                <a:ext uri="{FF2B5EF4-FFF2-40B4-BE49-F238E27FC236}">
                  <a16:creationId xmlns:a16="http://schemas.microsoft.com/office/drawing/2014/main" id="{92D624BB-5CB2-49FC-92C1-440C70350629}"/>
                </a:ext>
              </a:extLst>
            </p:cNvPr>
            <p:cNvSpPr txBox="1"/>
            <p:nvPr/>
          </p:nvSpPr>
          <p:spPr>
            <a:xfrm>
              <a:off x="7773002" y="4602534"/>
              <a:ext cx="1435296" cy="86629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1" name="ZoneTexte 20">
              <a:extLst>
                <a:ext uri="{FF2B5EF4-FFF2-40B4-BE49-F238E27FC236}">
                  <a16:creationId xmlns:a16="http://schemas.microsoft.com/office/drawing/2014/main" id="{4E48DF4D-B730-4EBA-9C07-6A6766D663E6}"/>
                </a:ext>
              </a:extLst>
            </p:cNvPr>
            <p:cNvSpPr txBox="1"/>
            <p:nvPr/>
          </p:nvSpPr>
          <p:spPr>
            <a:xfrm>
              <a:off x="7773002" y="4396574"/>
              <a:ext cx="1435296"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Exercice Professionnel</a:t>
              </a:r>
              <a:endParaRPr lang="fr-FR" sz="650">
                <a:latin typeface="Arial"/>
                <a:ea typeface="Geneva"/>
                <a:cs typeface="Arial"/>
              </a:endParaRPr>
            </a:p>
          </p:txBody>
        </p:sp>
        <p:sp>
          <p:nvSpPr>
            <p:cNvPr id="22" name="ZoneTexte 21">
              <a:extLst>
                <a:ext uri="{FF2B5EF4-FFF2-40B4-BE49-F238E27FC236}">
                  <a16:creationId xmlns:a16="http://schemas.microsoft.com/office/drawing/2014/main" id="{873EBD64-9029-4BA5-821E-B5C540E52114}"/>
                </a:ext>
              </a:extLst>
            </p:cNvPr>
            <p:cNvSpPr txBox="1"/>
            <p:nvPr/>
          </p:nvSpPr>
          <p:spPr>
            <a:xfrm>
              <a:off x="7878650" y="5271589"/>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Profession</a:t>
              </a:r>
            </a:p>
          </p:txBody>
        </p:sp>
        <p:sp>
          <p:nvSpPr>
            <p:cNvPr id="23" name="ZoneTexte 22">
              <a:extLst>
                <a:ext uri="{FF2B5EF4-FFF2-40B4-BE49-F238E27FC236}">
                  <a16:creationId xmlns:a16="http://schemas.microsoft.com/office/drawing/2014/main" id="{6CE04E39-D7BD-4B50-8089-3E87DE2B12E3}"/>
                </a:ext>
              </a:extLst>
            </p:cNvPr>
            <p:cNvSpPr txBox="1"/>
            <p:nvPr/>
          </p:nvSpPr>
          <p:spPr>
            <a:xfrm>
              <a:off x="7878650" y="4685755"/>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d’exercice</a:t>
              </a:r>
            </a:p>
          </p:txBody>
        </p:sp>
        <p:sp>
          <p:nvSpPr>
            <p:cNvPr id="24" name="ZoneTexte 23">
              <a:extLst>
                <a:ext uri="{FF2B5EF4-FFF2-40B4-BE49-F238E27FC236}">
                  <a16:creationId xmlns:a16="http://schemas.microsoft.com/office/drawing/2014/main" id="{3A379847-D54F-4A87-8D47-C16EBB77C61F}"/>
                </a:ext>
              </a:extLst>
            </p:cNvPr>
            <p:cNvSpPr txBox="1"/>
            <p:nvPr/>
          </p:nvSpPr>
          <p:spPr>
            <a:xfrm>
              <a:off x="7878650" y="4878973"/>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Nom d’exercice</a:t>
              </a:r>
            </a:p>
          </p:txBody>
        </p:sp>
        <p:sp>
          <p:nvSpPr>
            <p:cNvPr id="25" name="ZoneTexte 24">
              <a:extLst>
                <a:ext uri="{FF2B5EF4-FFF2-40B4-BE49-F238E27FC236}">
                  <a16:creationId xmlns:a16="http://schemas.microsoft.com/office/drawing/2014/main" id="{702F3DC4-6972-4366-8F35-1EC397CC7B44}"/>
                </a:ext>
              </a:extLst>
            </p:cNvPr>
            <p:cNvSpPr txBox="1"/>
            <p:nvPr/>
          </p:nvSpPr>
          <p:spPr>
            <a:xfrm>
              <a:off x="7878650" y="5075439"/>
              <a:ext cx="1224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Prénom d’exercice</a:t>
              </a:r>
            </a:p>
          </p:txBody>
        </p:sp>
      </p:grpSp>
      <p:sp>
        <p:nvSpPr>
          <p:cNvPr id="32" name="ZoneTexte 31">
            <a:extLst>
              <a:ext uri="{FF2B5EF4-FFF2-40B4-BE49-F238E27FC236}">
                <a16:creationId xmlns:a16="http://schemas.microsoft.com/office/drawing/2014/main" id="{310EF513-8F0C-4C40-9E64-F10C91D58746}"/>
              </a:ext>
            </a:extLst>
          </p:cNvPr>
          <p:cNvSpPr txBox="1"/>
          <p:nvPr/>
        </p:nvSpPr>
        <p:spPr>
          <a:xfrm>
            <a:off x="2482507" y="3427297"/>
            <a:ext cx="5831844" cy="683994"/>
          </a:xfrm>
          <a:prstGeom prst="rect">
            <a:avLst/>
          </a:prstGeom>
          <a:noFill/>
        </p:spPr>
        <p:txBody>
          <a:bodyPr wrap="square" lIns="72000" tIns="108000" rIns="72000" bIns="108000" rtlCol="0" anchor="ctr" anchorCtr="0">
            <a:noAutofit/>
          </a:bodyPr>
          <a:lstStyle/>
          <a:p>
            <a:pPr algn="just"/>
            <a:r>
              <a:rPr lang="fr-FR" sz="1200" b="1">
                <a:solidFill>
                  <a:srgbClr val="575757"/>
                </a:solidFill>
              </a:rPr>
              <a:t>Exercice Professionnel : </a:t>
            </a:r>
            <a:r>
              <a:rPr lang="fr-FR" sz="1200">
                <a:solidFill>
                  <a:srgbClr val="575757"/>
                </a:solidFill>
              </a:rPr>
              <a:t>Informations décrivant notamment la profession exercée et l’identité d’exercice d’un professionnel. </a:t>
            </a:r>
          </a:p>
          <a:p>
            <a:pPr algn="just"/>
            <a:endParaRPr lang="fr-FR" sz="1200">
              <a:solidFill>
                <a:srgbClr val="575757"/>
              </a:solidFill>
            </a:endParaRPr>
          </a:p>
        </p:txBody>
      </p:sp>
      <p:grpSp>
        <p:nvGrpSpPr>
          <p:cNvPr id="33" name="Groupe 32">
            <a:extLst>
              <a:ext uri="{FF2B5EF4-FFF2-40B4-BE49-F238E27FC236}">
                <a16:creationId xmlns:a16="http://schemas.microsoft.com/office/drawing/2014/main" id="{41D24B2C-9D17-4933-A9EB-4440F0145E61}"/>
              </a:ext>
            </a:extLst>
          </p:cNvPr>
          <p:cNvGrpSpPr/>
          <p:nvPr/>
        </p:nvGrpSpPr>
        <p:grpSpPr>
          <a:xfrm>
            <a:off x="588020" y="843558"/>
            <a:ext cx="1512168" cy="2022012"/>
            <a:chOff x="8241913" y="717182"/>
            <a:chExt cx="855549" cy="806048"/>
          </a:xfrm>
        </p:grpSpPr>
        <p:sp>
          <p:nvSpPr>
            <p:cNvPr id="34" name="ZoneTexte 33">
              <a:extLst>
                <a:ext uri="{FF2B5EF4-FFF2-40B4-BE49-F238E27FC236}">
                  <a16:creationId xmlns:a16="http://schemas.microsoft.com/office/drawing/2014/main" id="{C6FBAA32-1E27-451D-9750-E70946067981}"/>
                </a:ext>
              </a:extLst>
            </p:cNvPr>
            <p:cNvSpPr txBox="1"/>
            <p:nvPr/>
          </p:nvSpPr>
          <p:spPr>
            <a:xfrm>
              <a:off x="8254229" y="848822"/>
              <a:ext cx="830917" cy="30412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5" name="ZoneTexte 34">
              <a:extLst>
                <a:ext uri="{FF2B5EF4-FFF2-40B4-BE49-F238E27FC236}">
                  <a16:creationId xmlns:a16="http://schemas.microsoft.com/office/drawing/2014/main" id="{2DCD6E6E-A28C-4989-8155-E23F60F6C2D6}"/>
                </a:ext>
              </a:extLst>
            </p:cNvPr>
            <p:cNvSpPr txBox="1"/>
            <p:nvPr/>
          </p:nvSpPr>
          <p:spPr>
            <a:xfrm>
              <a:off x="8254229" y="717182"/>
              <a:ext cx="830917" cy="13164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Professionnel</a:t>
              </a:r>
              <a:endParaRPr lang="fr-FR" sz="650">
                <a:latin typeface="Arial"/>
                <a:ea typeface="Geneva"/>
                <a:cs typeface="Arial"/>
              </a:endParaRPr>
            </a:p>
          </p:txBody>
        </p:sp>
        <p:sp>
          <p:nvSpPr>
            <p:cNvPr id="36" name="ZoneTexte 35">
              <a:extLst>
                <a:ext uri="{FF2B5EF4-FFF2-40B4-BE49-F238E27FC236}">
                  <a16:creationId xmlns:a16="http://schemas.microsoft.com/office/drawing/2014/main" id="{4AFFB936-CBED-47FE-8CA9-C248E25DEF31}"/>
                </a:ext>
              </a:extLst>
            </p:cNvPr>
            <p:cNvSpPr txBox="1"/>
            <p:nvPr/>
          </p:nvSpPr>
          <p:spPr>
            <a:xfrm>
              <a:off x="8321238" y="894457"/>
              <a:ext cx="696898" cy="87436"/>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IdNat_PS</a:t>
              </a:r>
            </a:p>
          </p:txBody>
        </p:sp>
        <p:sp>
          <p:nvSpPr>
            <p:cNvPr id="37" name="ZoneTexte 36">
              <a:extLst>
                <a:ext uri="{FF2B5EF4-FFF2-40B4-BE49-F238E27FC236}">
                  <a16:creationId xmlns:a16="http://schemas.microsoft.com/office/drawing/2014/main" id="{303209FD-4103-41DD-8978-93D369AE2BCB}"/>
                </a:ext>
              </a:extLst>
            </p:cNvPr>
            <p:cNvSpPr txBox="1"/>
            <p:nvPr/>
          </p:nvSpPr>
          <p:spPr>
            <a:xfrm>
              <a:off x="8321238" y="1020725"/>
              <a:ext cx="696898" cy="87436"/>
            </a:xfrm>
            <a:prstGeom prst="rect">
              <a:avLst/>
            </a:prstGeom>
            <a:solidFill>
              <a:srgbClr val="0077B6"/>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solidFill>
                    <a:schemeClr val="bg1"/>
                  </a:solidFill>
                </a:rPr>
                <a:t>BAL MSS</a:t>
              </a:r>
            </a:p>
          </p:txBody>
        </p:sp>
        <p:grpSp>
          <p:nvGrpSpPr>
            <p:cNvPr id="38" name="Groupe 37">
              <a:extLst>
                <a:ext uri="{FF2B5EF4-FFF2-40B4-BE49-F238E27FC236}">
                  <a16:creationId xmlns:a16="http://schemas.microsoft.com/office/drawing/2014/main" id="{C773FE93-6F3F-4624-84AF-2B69A1344B0E}"/>
                </a:ext>
              </a:extLst>
            </p:cNvPr>
            <p:cNvGrpSpPr/>
            <p:nvPr/>
          </p:nvGrpSpPr>
          <p:grpSpPr>
            <a:xfrm>
              <a:off x="8241913" y="1238665"/>
              <a:ext cx="855549" cy="284565"/>
              <a:chOff x="7581286" y="5331494"/>
              <a:chExt cx="1152000" cy="445225"/>
            </a:xfrm>
          </p:grpSpPr>
          <p:grpSp>
            <p:nvGrpSpPr>
              <p:cNvPr id="39" name="Groupe 38">
                <a:extLst>
                  <a:ext uri="{FF2B5EF4-FFF2-40B4-BE49-F238E27FC236}">
                    <a16:creationId xmlns:a16="http://schemas.microsoft.com/office/drawing/2014/main" id="{7C2FA2A5-C0BB-4114-BBAF-2090B8D41981}"/>
                  </a:ext>
                </a:extLst>
              </p:cNvPr>
              <p:cNvGrpSpPr/>
              <p:nvPr/>
            </p:nvGrpSpPr>
            <p:grpSpPr>
              <a:xfrm>
                <a:off x="7581286" y="5331494"/>
                <a:ext cx="1152000" cy="445225"/>
                <a:chOff x="8254408" y="5231089"/>
                <a:chExt cx="1116000" cy="445225"/>
              </a:xfrm>
            </p:grpSpPr>
            <p:sp>
              <p:nvSpPr>
                <p:cNvPr id="41" name="ZoneTexte 40">
                  <a:extLst>
                    <a:ext uri="{FF2B5EF4-FFF2-40B4-BE49-F238E27FC236}">
                      <a16:creationId xmlns:a16="http://schemas.microsoft.com/office/drawing/2014/main" id="{F5346378-BD40-448D-80CF-D3E171D1746E}"/>
                    </a:ext>
                  </a:extLst>
                </p:cNvPr>
                <p:cNvSpPr txBox="1"/>
                <p:nvPr/>
              </p:nvSpPr>
              <p:spPr>
                <a:xfrm>
                  <a:off x="8254408" y="5437074"/>
                  <a:ext cx="1116000" cy="23924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2" name="ZoneTexte 41">
                  <a:extLst>
                    <a:ext uri="{FF2B5EF4-FFF2-40B4-BE49-F238E27FC236}">
                      <a16:creationId xmlns:a16="http://schemas.microsoft.com/office/drawing/2014/main" id="{114D3733-1406-4069-99C2-B14EDE835B84}"/>
                    </a:ext>
                  </a:extLst>
                </p:cNvPr>
                <p:cNvSpPr txBox="1"/>
                <p:nvPr/>
              </p:nvSpPr>
              <p:spPr>
                <a:xfrm>
                  <a:off x="8254408" y="5231089"/>
                  <a:ext cx="1116000" cy="20595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Personne physique</a:t>
                  </a:r>
                  <a:endParaRPr lang="fr-FR" sz="650">
                    <a:latin typeface="Arial"/>
                    <a:ea typeface="Geneva"/>
                    <a:cs typeface="Arial"/>
                  </a:endParaRPr>
                </a:p>
              </p:txBody>
            </p:sp>
          </p:grpSp>
          <p:sp>
            <p:nvSpPr>
              <p:cNvPr id="40" name="ZoneTexte 39">
                <a:extLst>
                  <a:ext uri="{FF2B5EF4-FFF2-40B4-BE49-F238E27FC236}">
                    <a16:creationId xmlns:a16="http://schemas.microsoft.com/office/drawing/2014/main" id="{1D938EB8-87C7-4771-9827-91CDF6217EC6}"/>
                  </a:ext>
                </a:extLst>
              </p:cNvPr>
              <p:cNvSpPr txBox="1"/>
              <p:nvPr/>
            </p:nvSpPr>
            <p:spPr>
              <a:xfrm>
                <a:off x="7645000" y="5591957"/>
                <a:ext cx="1008000" cy="136800"/>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a:t>
                </a:r>
              </a:p>
            </p:txBody>
          </p:sp>
        </p:grpSp>
      </p:grpSp>
      <p:sp>
        <p:nvSpPr>
          <p:cNvPr id="50" name="ZoneTexte 49">
            <a:extLst>
              <a:ext uri="{FF2B5EF4-FFF2-40B4-BE49-F238E27FC236}">
                <a16:creationId xmlns:a16="http://schemas.microsoft.com/office/drawing/2014/main" id="{BD5D38D7-35C6-4612-AB36-111EE5FC4EC0}"/>
              </a:ext>
            </a:extLst>
          </p:cNvPr>
          <p:cNvSpPr txBox="1"/>
          <p:nvPr/>
        </p:nvSpPr>
        <p:spPr>
          <a:xfrm>
            <a:off x="2483768" y="1116118"/>
            <a:ext cx="5831844" cy="683994"/>
          </a:xfrm>
          <a:prstGeom prst="rect">
            <a:avLst/>
          </a:prstGeom>
          <a:noFill/>
        </p:spPr>
        <p:txBody>
          <a:bodyPr wrap="square" lIns="72000" tIns="108000" rIns="72000" bIns="108000" rtlCol="0" anchor="ctr" anchorCtr="0">
            <a:noAutofit/>
          </a:bodyPr>
          <a:lstStyle/>
          <a:p>
            <a:pPr algn="just"/>
            <a:r>
              <a:rPr lang="fr-FR" sz="1200" b="1">
                <a:solidFill>
                  <a:srgbClr val="575757"/>
                </a:solidFill>
              </a:rPr>
              <a:t>Professionnel : </a:t>
            </a:r>
            <a:r>
              <a:rPr lang="fr-FR" sz="1200">
                <a:solidFill>
                  <a:srgbClr val="575757"/>
                </a:solidFill>
              </a:rPr>
              <a:t>Données d'identification pérennes d’une personne physique, qui travaille en tant que professionnel (professionnel enregistré dans RPPS ou ADELI), personnel autorisé ou personnel d’établissement, dans les domaines sanitaire, médico-social et social.</a:t>
            </a:r>
          </a:p>
        </p:txBody>
      </p:sp>
      <p:sp>
        <p:nvSpPr>
          <p:cNvPr id="51" name="ZoneTexte 50">
            <a:extLst>
              <a:ext uri="{FF2B5EF4-FFF2-40B4-BE49-F238E27FC236}">
                <a16:creationId xmlns:a16="http://schemas.microsoft.com/office/drawing/2014/main" id="{A755A49B-9817-4108-B621-D349A0F6FBFB}"/>
              </a:ext>
            </a:extLst>
          </p:cNvPr>
          <p:cNvSpPr txBox="1"/>
          <p:nvPr/>
        </p:nvSpPr>
        <p:spPr>
          <a:xfrm>
            <a:off x="2478134" y="2345723"/>
            <a:ext cx="5831844" cy="683994"/>
          </a:xfrm>
          <a:prstGeom prst="rect">
            <a:avLst/>
          </a:prstGeom>
          <a:noFill/>
        </p:spPr>
        <p:txBody>
          <a:bodyPr wrap="square" lIns="72000" tIns="108000" rIns="72000" bIns="108000" rtlCol="0" anchor="ctr" anchorCtr="0">
            <a:noAutofit/>
          </a:bodyPr>
          <a:lstStyle/>
          <a:p>
            <a:pPr algn="just"/>
            <a:r>
              <a:rPr lang="fr-FR" sz="1200" b="1">
                <a:solidFill>
                  <a:srgbClr val="575757"/>
                </a:solidFill>
              </a:rPr>
              <a:t>Personne Physique : </a:t>
            </a:r>
            <a:r>
              <a:rPr lang="fr-FR" sz="1200">
                <a:solidFill>
                  <a:srgbClr val="575757"/>
                </a:solidFill>
              </a:rPr>
              <a:t>Une personne physique est un individu titulaire de droits et d'obligations caractérisé par une identité civile.</a:t>
            </a:r>
          </a:p>
          <a:p>
            <a:pPr algn="just"/>
            <a:endParaRPr lang="fr-FR" sz="1200">
              <a:solidFill>
                <a:srgbClr val="575757"/>
              </a:solidFill>
            </a:endParaRPr>
          </a:p>
        </p:txBody>
      </p:sp>
      <p:sp>
        <p:nvSpPr>
          <p:cNvPr id="26" name="Rectangle : coins arrondis 25">
            <a:extLst>
              <a:ext uri="{FF2B5EF4-FFF2-40B4-BE49-F238E27FC236}">
                <a16:creationId xmlns:a16="http://schemas.microsoft.com/office/drawing/2014/main" id="{993DFF60-274B-4FCD-B361-E649992D0F1F}"/>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err="1">
                <a:solidFill>
                  <a:schemeClr val="tx1"/>
                </a:solidFill>
              </a:rPr>
              <a:t>Exercice</a:t>
            </a:r>
            <a:r>
              <a:rPr lang="es-ES" sz="900">
                <a:solidFill>
                  <a:schemeClr val="tx1"/>
                </a:solidFill>
              </a:rPr>
              <a:t> </a:t>
            </a:r>
            <a:r>
              <a:rPr lang="es-ES" sz="900" err="1">
                <a:solidFill>
                  <a:schemeClr val="tx1"/>
                </a:solidFill>
              </a:rPr>
              <a:t>Professionnel</a:t>
            </a:r>
            <a:r>
              <a:rPr lang="es-ES" sz="900">
                <a:solidFill>
                  <a:schemeClr val="tx1"/>
                </a:solidFill>
              </a:rPr>
              <a:t>, </a:t>
            </a:r>
            <a:r>
              <a:rPr lang="es-ES" sz="900" err="1">
                <a:solidFill>
                  <a:schemeClr val="tx1"/>
                </a:solidFill>
              </a:rPr>
              <a:t>Professionnel</a:t>
            </a:r>
            <a:r>
              <a:rPr lang="es-ES" sz="900">
                <a:solidFill>
                  <a:schemeClr val="tx1"/>
                </a:solidFill>
              </a:rPr>
              <a:t> et </a:t>
            </a:r>
            <a:r>
              <a:rPr lang="es-ES" sz="900" err="1">
                <a:solidFill>
                  <a:schemeClr val="tx1"/>
                </a:solidFill>
              </a:rPr>
              <a:t>Personne</a:t>
            </a:r>
            <a:r>
              <a:rPr lang="es-ES" sz="900">
                <a:solidFill>
                  <a:schemeClr val="tx1"/>
                </a:solidFill>
              </a:rPr>
              <a:t> </a:t>
            </a:r>
            <a:r>
              <a:rPr lang="es-ES" sz="900" err="1">
                <a:solidFill>
                  <a:schemeClr val="tx1"/>
                </a:solidFill>
              </a:rPr>
              <a:t>Physique</a:t>
            </a:r>
            <a:endParaRPr lang="fr-FR" sz="700">
              <a:solidFill>
                <a:schemeClr val="tx1"/>
              </a:solidFill>
              <a:cs typeface="Arial"/>
            </a:endParaRPr>
          </a:p>
        </p:txBody>
      </p:sp>
      <p:grpSp>
        <p:nvGrpSpPr>
          <p:cNvPr id="28" name="Group 7">
            <a:extLst>
              <a:ext uri="{FF2B5EF4-FFF2-40B4-BE49-F238E27FC236}">
                <a16:creationId xmlns:a16="http://schemas.microsoft.com/office/drawing/2014/main" id="{7237E18A-FFEC-4D0B-9F68-42C0493AE3D1}"/>
              </a:ext>
            </a:extLst>
          </p:cNvPr>
          <p:cNvGrpSpPr/>
          <p:nvPr/>
        </p:nvGrpSpPr>
        <p:grpSpPr>
          <a:xfrm>
            <a:off x="3097341" y="4804349"/>
            <a:ext cx="4017634" cy="200497"/>
            <a:chOff x="3247020" y="4790742"/>
            <a:chExt cx="4017634" cy="200497"/>
          </a:xfrm>
        </p:grpSpPr>
        <p:sp>
          <p:nvSpPr>
            <p:cNvPr id="31" name="ZoneTexte 321">
              <a:extLst>
                <a:ext uri="{FF2B5EF4-FFF2-40B4-BE49-F238E27FC236}">
                  <a16:creationId xmlns:a16="http://schemas.microsoft.com/office/drawing/2014/main" id="{F0E93194-CA5F-4DED-B275-DB4F9C68A4E1}"/>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43" name="Rectangle 42">
              <a:extLst>
                <a:ext uri="{FF2B5EF4-FFF2-40B4-BE49-F238E27FC236}">
                  <a16:creationId xmlns:a16="http://schemas.microsoft.com/office/drawing/2014/main" id="{4EB2B74D-B834-4DDC-B5C5-9236793ED1ED}"/>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4" name="ZoneTexte 331">
              <a:extLst>
                <a:ext uri="{FF2B5EF4-FFF2-40B4-BE49-F238E27FC236}">
                  <a16:creationId xmlns:a16="http://schemas.microsoft.com/office/drawing/2014/main" id="{4CD82994-D6B0-4957-B772-589115BE5F0E}"/>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45" name="Rectangle 44">
              <a:extLst>
                <a:ext uri="{FF2B5EF4-FFF2-40B4-BE49-F238E27FC236}">
                  <a16:creationId xmlns:a16="http://schemas.microsoft.com/office/drawing/2014/main" id="{F1B281B1-6D8E-4888-A127-5A8941B41EDA}"/>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46" name="Rectangle 45">
              <a:extLst>
                <a:ext uri="{FF2B5EF4-FFF2-40B4-BE49-F238E27FC236}">
                  <a16:creationId xmlns:a16="http://schemas.microsoft.com/office/drawing/2014/main" id="{5B0FDB9D-BDB6-4799-BC08-7FFC2F265FE5}"/>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7" name="ZoneTexte 334">
              <a:extLst>
                <a:ext uri="{FF2B5EF4-FFF2-40B4-BE49-F238E27FC236}">
                  <a16:creationId xmlns:a16="http://schemas.microsoft.com/office/drawing/2014/main" id="{BC963015-B028-4051-A3CD-E86CB84E5436}"/>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48" name="Graphique 20" descr="Flèche : pivoter à droite avec un remplissage uni">
            <a:hlinkClick r:id="rId2" action="ppaction://hlinksldjump"/>
            <a:extLst>
              <a:ext uri="{FF2B5EF4-FFF2-40B4-BE49-F238E27FC236}">
                <a16:creationId xmlns:a16="http://schemas.microsoft.com/office/drawing/2014/main" id="{F25C78CD-C6FA-42DA-ACF6-2AA59433A1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50185" y="4604439"/>
            <a:ext cx="489313" cy="489313"/>
          </a:xfrm>
          <a:prstGeom prst="rect">
            <a:avLst/>
          </a:prstGeom>
        </p:spPr>
      </p:pic>
      <p:sp>
        <p:nvSpPr>
          <p:cNvPr id="49" name="ZoneTexte 21">
            <a:hlinkClick r:id="rId2" action="ppaction://hlinksldjump"/>
            <a:extLst>
              <a:ext uri="{FF2B5EF4-FFF2-40B4-BE49-F238E27FC236}">
                <a16:creationId xmlns:a16="http://schemas.microsoft.com/office/drawing/2014/main" id="{D3AA71C7-B944-462E-813B-2FEF785A2778}"/>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362909584"/>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Professionnel</a:t>
            </a:r>
            <a:r>
              <a:rPr lang="es-ES"/>
              <a:t> et </a:t>
            </a:r>
            <a:r>
              <a:rPr lang="es-ES" err="1"/>
              <a:t>Personne</a:t>
            </a:r>
            <a:r>
              <a:rPr lang="es-ES"/>
              <a:t> </a:t>
            </a:r>
            <a:r>
              <a:rPr lang="es-ES" err="1"/>
              <a:t>Physique</a:t>
            </a:r>
            <a:endParaRPr lang="fr-FR" err="1"/>
          </a:p>
        </p:txBody>
      </p:sp>
      <p:sp>
        <p:nvSpPr>
          <p:cNvPr id="31" name="ZoneTexte 30">
            <a:extLst>
              <a:ext uri="{FF2B5EF4-FFF2-40B4-BE49-F238E27FC236}">
                <a16:creationId xmlns:a16="http://schemas.microsoft.com/office/drawing/2014/main" id="{784FAD26-9F3E-4DAC-A20E-D38B59F1D01C}"/>
              </a:ext>
            </a:extLst>
          </p:cNvPr>
          <p:cNvSpPr txBox="1"/>
          <p:nvPr/>
        </p:nvSpPr>
        <p:spPr>
          <a:xfrm>
            <a:off x="2948789" y="1508627"/>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IdNat_PS</a:t>
            </a:r>
            <a:endParaRPr lang="es-ES" sz="900" b="1">
              <a:solidFill>
                <a:schemeClr val="bg1"/>
              </a:solidFill>
            </a:endParaRPr>
          </a:p>
        </p:txBody>
      </p:sp>
      <p:sp>
        <p:nvSpPr>
          <p:cNvPr id="32" name="ZoneTexte 31">
            <a:extLst>
              <a:ext uri="{FF2B5EF4-FFF2-40B4-BE49-F238E27FC236}">
                <a16:creationId xmlns:a16="http://schemas.microsoft.com/office/drawing/2014/main" id="{D067C71D-5E8A-4131-9A8C-F19A59669E32}"/>
              </a:ext>
            </a:extLst>
          </p:cNvPr>
          <p:cNvSpPr txBox="1"/>
          <p:nvPr/>
        </p:nvSpPr>
        <p:spPr>
          <a:xfrm>
            <a:off x="3956901" y="1508627"/>
            <a:ext cx="4686685" cy="869160"/>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Identification nationale du professionnel définie par le CI-SIS. Cette identification est obtenue par la concaténation du type d'identifiant</a:t>
            </a:r>
          </a:p>
          <a:p>
            <a:r>
              <a:rPr lang="fr-FR" sz="1000">
                <a:solidFill>
                  <a:srgbClr val="6F6F6F"/>
                </a:solidFill>
                <a:latin typeface="Arial"/>
                <a:ea typeface="Geneva"/>
                <a:cs typeface="Arial"/>
              </a:rPr>
              <a:t>national de personne (provenant de la nomenclature TRE_G08-</a:t>
            </a:r>
          </a:p>
          <a:p>
            <a:r>
              <a:rPr lang="fr-FR" sz="1000" err="1">
                <a:solidFill>
                  <a:srgbClr val="6F6F6F"/>
                </a:solidFill>
                <a:latin typeface="Arial"/>
                <a:ea typeface="Geneva"/>
                <a:cs typeface="Arial"/>
              </a:rPr>
              <a:t>TypeIdentifiantPersonne</a:t>
            </a:r>
            <a:r>
              <a:rPr lang="fr-FR" sz="1000">
                <a:solidFill>
                  <a:srgbClr val="6F6F6F"/>
                </a:solidFill>
                <a:latin typeface="Arial"/>
                <a:ea typeface="Geneva"/>
                <a:cs typeface="Arial"/>
              </a:rPr>
              <a:t>) et de l'identifiant de la personne physique.</a:t>
            </a:r>
          </a:p>
          <a:p>
            <a:r>
              <a:rPr lang="fr-FR" sz="1000">
                <a:solidFill>
                  <a:srgbClr val="6F6F6F"/>
                </a:solidFill>
                <a:latin typeface="Arial"/>
                <a:ea typeface="Geneva"/>
                <a:cs typeface="Arial"/>
              </a:rPr>
              <a:t>Par exemple : 0 + N°ADELI du professionnel, 8 + N°RPPS du professionnel </a:t>
            </a:r>
            <a:endParaRPr lang="fr-FR" sz="1000">
              <a:solidFill>
                <a:srgbClr val="6F6F6F"/>
              </a:solidFill>
              <a:highlight>
                <a:srgbClr val="FFFF00"/>
              </a:highlight>
              <a:latin typeface="Arial"/>
              <a:ea typeface="Geneva"/>
              <a:cs typeface="Arial"/>
            </a:endParaRPr>
          </a:p>
        </p:txBody>
      </p:sp>
      <p:sp>
        <p:nvSpPr>
          <p:cNvPr id="34" name="ZoneTexte 33">
            <a:extLst>
              <a:ext uri="{FF2B5EF4-FFF2-40B4-BE49-F238E27FC236}">
                <a16:creationId xmlns:a16="http://schemas.microsoft.com/office/drawing/2014/main" id="{65D6CAD5-075D-47C8-8BFA-9F9217A742F5}"/>
              </a:ext>
            </a:extLst>
          </p:cNvPr>
          <p:cNvSpPr txBox="1"/>
          <p:nvPr/>
        </p:nvSpPr>
        <p:spPr>
          <a:xfrm>
            <a:off x="2956701" y="2562569"/>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a:solidFill>
                  <a:schemeClr val="bg1"/>
                </a:solidFill>
              </a:rPr>
              <a:t>BAL MSS</a:t>
            </a:r>
          </a:p>
        </p:txBody>
      </p:sp>
      <p:sp>
        <p:nvSpPr>
          <p:cNvPr id="35" name="ZoneTexte 34">
            <a:extLst>
              <a:ext uri="{FF2B5EF4-FFF2-40B4-BE49-F238E27FC236}">
                <a16:creationId xmlns:a16="http://schemas.microsoft.com/office/drawing/2014/main" id="{D3CFD1A9-AD7C-43DA-B0E3-85D30FA3CA57}"/>
              </a:ext>
            </a:extLst>
          </p:cNvPr>
          <p:cNvSpPr txBox="1"/>
          <p:nvPr/>
        </p:nvSpPr>
        <p:spPr>
          <a:xfrm>
            <a:off x="3964813" y="2560286"/>
            <a:ext cx="4679716" cy="486699"/>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Boîte(s) aux lettres du service de messagerie sécurisée de santé (MSS) rattachée(s) au professionnel.</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 / ADELI *</a:t>
            </a:r>
            <a:endParaRPr lang="fr-FR" sz="1000" b="1">
              <a:solidFill>
                <a:srgbClr val="6F6F6F"/>
              </a:solidFill>
            </a:endParaRPr>
          </a:p>
        </p:txBody>
      </p:sp>
      <p:sp>
        <p:nvSpPr>
          <p:cNvPr id="37" name="ZoneTexte 36">
            <a:extLst>
              <a:ext uri="{FF2B5EF4-FFF2-40B4-BE49-F238E27FC236}">
                <a16:creationId xmlns:a16="http://schemas.microsoft.com/office/drawing/2014/main" id="{E6B37010-9175-46FA-A114-6D582091C655}"/>
              </a:ext>
            </a:extLst>
          </p:cNvPr>
          <p:cNvSpPr txBox="1"/>
          <p:nvPr/>
        </p:nvSpPr>
        <p:spPr>
          <a:xfrm>
            <a:off x="2956701" y="3760840"/>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Civilité</a:t>
            </a:r>
            <a:endParaRPr lang="es-ES" sz="900" b="1">
              <a:solidFill>
                <a:schemeClr val="bg1"/>
              </a:solidFill>
            </a:endParaRPr>
          </a:p>
        </p:txBody>
      </p:sp>
      <p:sp>
        <p:nvSpPr>
          <p:cNvPr id="38" name="ZoneTexte 37">
            <a:extLst>
              <a:ext uri="{FF2B5EF4-FFF2-40B4-BE49-F238E27FC236}">
                <a16:creationId xmlns:a16="http://schemas.microsoft.com/office/drawing/2014/main" id="{2C319D98-DF83-490A-B69D-263E72B34158}"/>
              </a:ext>
            </a:extLst>
          </p:cNvPr>
          <p:cNvSpPr txBox="1"/>
          <p:nvPr/>
        </p:nvSpPr>
        <p:spPr>
          <a:xfrm>
            <a:off x="3964813" y="3758557"/>
            <a:ext cx="4679716" cy="541811"/>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Civilité de la personne physique. Exemple: Madame, Monsieur …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RPPS/ADELI *</a:t>
            </a:r>
            <a:endParaRPr lang="fr-FR" sz="1000" b="1">
              <a:solidFill>
                <a:srgbClr val="6F6F6F"/>
              </a:solidFill>
            </a:endParaRPr>
          </a:p>
        </p:txBody>
      </p:sp>
      <p:sp>
        <p:nvSpPr>
          <p:cNvPr id="27" name="ZoneTexte 26">
            <a:extLst>
              <a:ext uri="{FF2B5EF4-FFF2-40B4-BE49-F238E27FC236}">
                <a16:creationId xmlns:a16="http://schemas.microsoft.com/office/drawing/2014/main" id="{DA134915-41C0-48F3-A1C0-3F4C55BFD870}"/>
              </a:ext>
            </a:extLst>
          </p:cNvPr>
          <p:cNvSpPr txBox="1"/>
          <p:nvPr/>
        </p:nvSpPr>
        <p:spPr>
          <a:xfrm>
            <a:off x="469946" y="2004970"/>
            <a:ext cx="1468631" cy="76291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8" name="ZoneTexte 27">
            <a:extLst>
              <a:ext uri="{FF2B5EF4-FFF2-40B4-BE49-F238E27FC236}">
                <a16:creationId xmlns:a16="http://schemas.microsoft.com/office/drawing/2014/main" id="{31AA5CB7-F4A7-4196-A93E-22B4D6948B12}"/>
              </a:ext>
            </a:extLst>
          </p:cNvPr>
          <p:cNvSpPr txBox="1"/>
          <p:nvPr/>
        </p:nvSpPr>
        <p:spPr>
          <a:xfrm>
            <a:off x="469946" y="1674744"/>
            <a:ext cx="1468631" cy="330226"/>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Professionnel</a:t>
            </a:r>
            <a:endParaRPr lang="fr-FR" sz="650">
              <a:latin typeface="Arial"/>
              <a:ea typeface="Geneva"/>
              <a:cs typeface="Arial"/>
            </a:endParaRPr>
          </a:p>
        </p:txBody>
      </p:sp>
      <p:sp>
        <p:nvSpPr>
          <p:cNvPr id="29" name="ZoneTexte 28">
            <a:extLst>
              <a:ext uri="{FF2B5EF4-FFF2-40B4-BE49-F238E27FC236}">
                <a16:creationId xmlns:a16="http://schemas.microsoft.com/office/drawing/2014/main" id="{54401E63-3E5B-4191-A0BF-95E12531FCFF}"/>
              </a:ext>
            </a:extLst>
          </p:cNvPr>
          <p:cNvSpPr txBox="1"/>
          <p:nvPr/>
        </p:nvSpPr>
        <p:spPr>
          <a:xfrm>
            <a:off x="588384" y="2119447"/>
            <a:ext cx="1231755" cy="219338"/>
          </a:xfrm>
          <a:prstGeom prst="rect">
            <a:avLst/>
          </a:prstGeom>
          <a:solidFill>
            <a:srgbClr val="0074BA"/>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IdNat_PS</a:t>
            </a:r>
          </a:p>
        </p:txBody>
      </p:sp>
      <p:sp>
        <p:nvSpPr>
          <p:cNvPr id="43" name="ZoneTexte 42">
            <a:extLst>
              <a:ext uri="{FF2B5EF4-FFF2-40B4-BE49-F238E27FC236}">
                <a16:creationId xmlns:a16="http://schemas.microsoft.com/office/drawing/2014/main" id="{02048468-68B2-46C9-8AC0-0F85221C05E9}"/>
              </a:ext>
            </a:extLst>
          </p:cNvPr>
          <p:cNvSpPr txBox="1"/>
          <p:nvPr/>
        </p:nvSpPr>
        <p:spPr>
          <a:xfrm>
            <a:off x="588384" y="2436197"/>
            <a:ext cx="1231755" cy="219338"/>
          </a:xfrm>
          <a:prstGeom prst="rect">
            <a:avLst/>
          </a:prstGeom>
          <a:solidFill>
            <a:srgbClr val="0077B6"/>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solidFill>
                  <a:schemeClr val="bg1"/>
                </a:solidFill>
              </a:rPr>
              <a:t>BAL MSS</a:t>
            </a:r>
          </a:p>
        </p:txBody>
      </p:sp>
      <p:grpSp>
        <p:nvGrpSpPr>
          <p:cNvPr id="45" name="Groupe 44">
            <a:extLst>
              <a:ext uri="{FF2B5EF4-FFF2-40B4-BE49-F238E27FC236}">
                <a16:creationId xmlns:a16="http://schemas.microsoft.com/office/drawing/2014/main" id="{46FB7A44-BEC1-4FBA-B2F0-E242214CB643}"/>
              </a:ext>
            </a:extLst>
          </p:cNvPr>
          <p:cNvGrpSpPr/>
          <p:nvPr/>
        </p:nvGrpSpPr>
        <p:grpSpPr>
          <a:xfrm>
            <a:off x="469946" y="3402909"/>
            <a:ext cx="1512168" cy="713870"/>
            <a:chOff x="8254408" y="5231075"/>
            <a:chExt cx="1116000" cy="445239"/>
          </a:xfrm>
        </p:grpSpPr>
        <p:sp>
          <p:nvSpPr>
            <p:cNvPr id="47" name="ZoneTexte 46">
              <a:extLst>
                <a:ext uri="{FF2B5EF4-FFF2-40B4-BE49-F238E27FC236}">
                  <a16:creationId xmlns:a16="http://schemas.microsoft.com/office/drawing/2014/main" id="{B7E9A5FA-C51D-45AB-98DD-FB0255BFCE1E}"/>
                </a:ext>
              </a:extLst>
            </p:cNvPr>
            <p:cNvSpPr txBox="1"/>
            <p:nvPr/>
          </p:nvSpPr>
          <p:spPr>
            <a:xfrm>
              <a:off x="8254408" y="5437074"/>
              <a:ext cx="1116000" cy="239240"/>
            </a:xfrm>
            <a:prstGeom prst="rect">
              <a:avLst/>
            </a:prstGeom>
            <a:noFill/>
            <a:ln>
              <a:solidFill>
                <a:srgbClr val="D5E7B1"/>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48" name="ZoneTexte 47">
              <a:extLst>
                <a:ext uri="{FF2B5EF4-FFF2-40B4-BE49-F238E27FC236}">
                  <a16:creationId xmlns:a16="http://schemas.microsoft.com/office/drawing/2014/main" id="{5EB36A46-306A-463C-9E9C-81DBEDB2C1A1}"/>
                </a:ext>
              </a:extLst>
            </p:cNvPr>
            <p:cNvSpPr txBox="1"/>
            <p:nvPr/>
          </p:nvSpPr>
          <p:spPr>
            <a:xfrm>
              <a:off x="8254408" y="5231075"/>
              <a:ext cx="1116000" cy="205959"/>
            </a:xfrm>
            <a:prstGeom prst="rect">
              <a:avLst/>
            </a:prstGeom>
            <a:noFill/>
            <a:ln>
              <a:solidFill>
                <a:srgbClr val="D5E7B1"/>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dirty="0">
                <a:solidFill>
                  <a:srgbClr val="000000"/>
                </a:solidFill>
                <a:latin typeface="Arial"/>
                <a:ea typeface="Geneva"/>
                <a:cs typeface="Arial"/>
              </a:endParaRPr>
            </a:p>
            <a:p>
              <a:pPr algn="ctr" defTabSz="685800">
                <a:defRPr/>
              </a:pPr>
              <a:r>
                <a:rPr lang="fr-FR" sz="650" b="1" kern="0" dirty="0">
                  <a:solidFill>
                    <a:srgbClr val="000000"/>
                  </a:solidFill>
                  <a:latin typeface="Arial"/>
                  <a:ea typeface="Geneva"/>
                  <a:cs typeface="Arial"/>
                </a:rPr>
                <a:t>Personne physique</a:t>
              </a:r>
              <a:endParaRPr lang="fr-FR" sz="650" dirty="0">
                <a:latin typeface="Arial"/>
                <a:ea typeface="Geneva"/>
                <a:cs typeface="Arial"/>
              </a:endParaRPr>
            </a:p>
          </p:txBody>
        </p:sp>
      </p:grpSp>
      <p:sp>
        <p:nvSpPr>
          <p:cNvPr id="46" name="ZoneTexte 45">
            <a:extLst>
              <a:ext uri="{FF2B5EF4-FFF2-40B4-BE49-F238E27FC236}">
                <a16:creationId xmlns:a16="http://schemas.microsoft.com/office/drawing/2014/main" id="{11B77474-EC38-42A2-B927-F57C5F27751A}"/>
              </a:ext>
            </a:extLst>
          </p:cNvPr>
          <p:cNvSpPr txBox="1"/>
          <p:nvPr/>
        </p:nvSpPr>
        <p:spPr>
          <a:xfrm>
            <a:off x="553580" y="3820523"/>
            <a:ext cx="1323147" cy="219337"/>
          </a:xfrm>
          <a:prstGeom prst="rect">
            <a:avLst/>
          </a:prstGeom>
          <a:solidFill>
            <a:srgbClr val="0074BA"/>
          </a:solidFill>
          <a:ln>
            <a:solidFill>
              <a:srgbClr val="0074BA"/>
            </a:solid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a:t>
            </a:r>
          </a:p>
        </p:txBody>
      </p:sp>
      <p:pic>
        <p:nvPicPr>
          <p:cNvPr id="26" name="Graphique 25" descr="Bulle de discussion avec un remplissage uni">
            <a:hlinkClick r:id="rId2"/>
            <a:extLst>
              <a:ext uri="{FF2B5EF4-FFF2-40B4-BE49-F238E27FC236}">
                <a16:creationId xmlns:a16="http://schemas.microsoft.com/office/drawing/2014/main" id="{69E46972-BC47-44D8-8CB3-CBD18CC8C4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0803" y="3603189"/>
            <a:ext cx="359240" cy="359240"/>
          </a:xfrm>
          <a:prstGeom prst="rect">
            <a:avLst/>
          </a:prstGeom>
        </p:spPr>
      </p:pic>
      <p:cxnSp>
        <p:nvCxnSpPr>
          <p:cNvPr id="33" name="Connecteur droit avec flèche 32">
            <a:extLst>
              <a:ext uri="{FF2B5EF4-FFF2-40B4-BE49-F238E27FC236}">
                <a16:creationId xmlns:a16="http://schemas.microsoft.com/office/drawing/2014/main" id="{00C21744-A3FA-4B5C-AED5-F15863809394}"/>
              </a:ext>
            </a:extLst>
          </p:cNvPr>
          <p:cNvCxnSpPr>
            <a:cxnSpLocks/>
            <a:stCxn id="29" idx="3"/>
            <a:endCxn id="31" idx="1"/>
          </p:cNvCxnSpPr>
          <p:nvPr/>
        </p:nvCxnSpPr>
        <p:spPr>
          <a:xfrm flipV="1">
            <a:off x="1820139" y="1688799"/>
            <a:ext cx="1128650" cy="540317"/>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a:extLst>
              <a:ext uri="{FF2B5EF4-FFF2-40B4-BE49-F238E27FC236}">
                <a16:creationId xmlns:a16="http://schemas.microsoft.com/office/drawing/2014/main" id="{96A09B1A-4EA1-4B63-A778-D52CB3859966}"/>
              </a:ext>
            </a:extLst>
          </p:cNvPr>
          <p:cNvCxnSpPr>
            <a:cxnSpLocks/>
            <a:stCxn id="43" idx="3"/>
            <a:endCxn id="34" idx="1"/>
          </p:cNvCxnSpPr>
          <p:nvPr/>
        </p:nvCxnSpPr>
        <p:spPr>
          <a:xfrm>
            <a:off x="1820139" y="2545866"/>
            <a:ext cx="1136562" cy="196875"/>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E277DEB1-828F-4140-A2E1-5E148C31F1D3}"/>
              </a:ext>
            </a:extLst>
          </p:cNvPr>
          <p:cNvCxnSpPr>
            <a:cxnSpLocks/>
            <a:stCxn id="46" idx="3"/>
            <a:endCxn id="37" idx="1"/>
          </p:cNvCxnSpPr>
          <p:nvPr/>
        </p:nvCxnSpPr>
        <p:spPr>
          <a:xfrm>
            <a:off x="1876727" y="3930192"/>
            <a:ext cx="1079974" cy="1082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 coins arrondis 25">
            <a:extLst>
              <a:ext uri="{FF2B5EF4-FFF2-40B4-BE49-F238E27FC236}">
                <a16:creationId xmlns:a16="http://schemas.microsoft.com/office/drawing/2014/main" id="{74560103-9CDD-44D2-A710-C7EACB3D7199}"/>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err="1">
                <a:solidFill>
                  <a:schemeClr val="tx1"/>
                </a:solidFill>
              </a:rPr>
              <a:t>Exercice</a:t>
            </a:r>
            <a:r>
              <a:rPr lang="es-ES" sz="900">
                <a:solidFill>
                  <a:schemeClr val="tx1"/>
                </a:solidFill>
              </a:rPr>
              <a:t> </a:t>
            </a:r>
            <a:r>
              <a:rPr lang="es-ES" sz="900" err="1">
                <a:solidFill>
                  <a:schemeClr val="tx1"/>
                </a:solidFill>
              </a:rPr>
              <a:t>Professionnel</a:t>
            </a:r>
            <a:r>
              <a:rPr lang="es-ES" sz="900">
                <a:solidFill>
                  <a:schemeClr val="tx1"/>
                </a:solidFill>
              </a:rPr>
              <a:t>, </a:t>
            </a:r>
            <a:r>
              <a:rPr lang="es-ES" sz="900" err="1">
                <a:solidFill>
                  <a:schemeClr val="tx1"/>
                </a:solidFill>
              </a:rPr>
              <a:t>Professionnel</a:t>
            </a:r>
            <a:r>
              <a:rPr lang="es-ES" sz="900">
                <a:solidFill>
                  <a:schemeClr val="tx1"/>
                </a:solidFill>
              </a:rPr>
              <a:t> et </a:t>
            </a:r>
            <a:r>
              <a:rPr lang="es-ES" sz="900" err="1">
                <a:solidFill>
                  <a:schemeClr val="tx1"/>
                </a:solidFill>
              </a:rPr>
              <a:t>Personne</a:t>
            </a:r>
            <a:r>
              <a:rPr lang="es-ES" sz="900">
                <a:solidFill>
                  <a:schemeClr val="tx1"/>
                </a:solidFill>
              </a:rPr>
              <a:t> </a:t>
            </a:r>
            <a:r>
              <a:rPr lang="es-ES" sz="900" err="1">
                <a:solidFill>
                  <a:schemeClr val="tx1"/>
                </a:solidFill>
              </a:rPr>
              <a:t>Physique</a:t>
            </a:r>
            <a:endParaRPr lang="fr-FR" sz="700">
              <a:solidFill>
                <a:schemeClr val="tx1"/>
              </a:solidFill>
              <a:cs typeface="Arial"/>
            </a:endParaRPr>
          </a:p>
        </p:txBody>
      </p:sp>
      <p:sp>
        <p:nvSpPr>
          <p:cNvPr id="4" name="TextBox 3">
            <a:extLst>
              <a:ext uri="{FF2B5EF4-FFF2-40B4-BE49-F238E27FC236}">
                <a16:creationId xmlns:a16="http://schemas.microsoft.com/office/drawing/2014/main" id="{5130B554-D6E1-4822-A446-5B3EF7E10FC3}"/>
              </a:ext>
            </a:extLst>
          </p:cNvPr>
          <p:cNvSpPr txBox="1"/>
          <p:nvPr/>
        </p:nvSpPr>
        <p:spPr>
          <a:xfrm>
            <a:off x="2916444" y="4299676"/>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d'une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Personne</a:t>
            </a:r>
            <a:r>
              <a:rPr lang="en-US" sz="800" i="1">
                <a:solidFill>
                  <a:srgbClr val="575757"/>
                </a:solidFill>
                <a:latin typeface="Arial"/>
                <a:ea typeface="Geneva"/>
                <a:cs typeface="Arial"/>
              </a:rPr>
              <a:t> physique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sp>
        <p:nvSpPr>
          <p:cNvPr id="5" name="TextBox 4">
            <a:extLst>
              <a:ext uri="{FF2B5EF4-FFF2-40B4-BE49-F238E27FC236}">
                <a16:creationId xmlns:a16="http://schemas.microsoft.com/office/drawing/2014/main" id="{2DE20D57-BD30-4D68-B70E-E062BA5EADAB}"/>
              </a:ext>
            </a:extLst>
          </p:cNvPr>
          <p:cNvSpPr txBox="1"/>
          <p:nvPr/>
        </p:nvSpPr>
        <p:spPr>
          <a:xfrm>
            <a:off x="2874627" y="3045164"/>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d'un </a:t>
            </a:r>
            <a:r>
              <a:rPr lang="en-US" sz="800" i="1" err="1">
                <a:solidFill>
                  <a:srgbClr val="575757"/>
                </a:solidFill>
                <a:latin typeface="Arial"/>
                <a:ea typeface="Geneva"/>
                <a:cs typeface="Arial"/>
              </a:rPr>
              <a:t>Professionnel</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30" name="Graphique 33" descr="Bulle de discussion avec un remplissage uni">
            <a:extLst>
              <a:ext uri="{FF2B5EF4-FFF2-40B4-BE49-F238E27FC236}">
                <a16:creationId xmlns:a16="http://schemas.microsoft.com/office/drawing/2014/main" id="{9A5DECA5-59A0-49C4-916A-1A0533ED9C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40" name="ZoneTexte 37">
            <a:extLst>
              <a:ext uri="{FF2B5EF4-FFF2-40B4-BE49-F238E27FC236}">
                <a16:creationId xmlns:a16="http://schemas.microsoft.com/office/drawing/2014/main" id="{BAB523A7-5CAE-4676-A8AC-B18CB9D9431F}"/>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1" name="Graphique 20" descr="Flèche : pivoter à droite avec un remplissage uni">
            <a:hlinkClick r:id="rId5" action="ppaction://hlinksldjump"/>
            <a:extLst>
              <a:ext uri="{FF2B5EF4-FFF2-40B4-BE49-F238E27FC236}">
                <a16:creationId xmlns:a16="http://schemas.microsoft.com/office/drawing/2014/main" id="{CB9B01C4-7C16-4082-A77E-0C9F55DC38C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150185" y="4604439"/>
            <a:ext cx="489313" cy="489313"/>
          </a:xfrm>
          <a:prstGeom prst="rect">
            <a:avLst/>
          </a:prstGeom>
        </p:spPr>
      </p:pic>
      <p:sp>
        <p:nvSpPr>
          <p:cNvPr id="42" name="ZoneTexte 21">
            <a:hlinkClick r:id="rId5" action="ppaction://hlinksldjump"/>
            <a:extLst>
              <a:ext uri="{FF2B5EF4-FFF2-40B4-BE49-F238E27FC236}">
                <a16:creationId xmlns:a16="http://schemas.microsoft.com/office/drawing/2014/main" id="{E7C8885E-79FC-4AD1-83BA-33EB5FB0454A}"/>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692951871"/>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9"/>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childTnLst>
                          </p:cTn>
                        </p:par>
                      </p:childTnLst>
                    </p:cTn>
                  </p:par>
                </p:childTnLst>
              </p:cTn>
              <p:nextCondLst>
                <p:cond evt="onClick" delay="0">
                  <p:tgtEl>
                    <p:spTgt spid="29"/>
                  </p:tgtEl>
                </p:cond>
              </p:nextCondLst>
            </p:seq>
            <p:seq concurrent="1" nextAc="seek">
              <p:cTn id="14" restart="whenNotActive" fill="hold" evtFilter="cancelBubble" nodeType="interactiveSeq">
                <p:stCondLst>
                  <p:cond evt="onClick" delay="0">
                    <p:tgtEl>
                      <p:spTgt spid="43"/>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childTnLst>
              </p:cTn>
              <p:nextCondLst>
                <p:cond evt="onClick" delay="0">
                  <p:tgtEl>
                    <p:spTgt spid="43"/>
                  </p:tgtEl>
                </p:cond>
              </p:nextCondLst>
            </p:seq>
            <p:seq concurrent="1" nextAc="seek">
              <p:cTn id="26" restart="whenNotActive" fill="hold" evtFilter="cancelBubble" nodeType="interactiveSeq">
                <p:stCondLst>
                  <p:cond evt="onClick" delay="0">
                    <p:tgtEl>
                      <p:spTgt spid="46"/>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500"/>
                                        <p:tgtEl>
                                          <p:spTgt spid="3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par>
                                <p:cTn id="38" presetID="10" presetClass="entr" presetSubtype="0"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childTnLst>
                    </p:cTn>
                  </p:par>
                </p:childTnLst>
              </p:cTn>
              <p:nextCondLst>
                <p:cond evt="onClick" delay="0">
                  <p:tgtEl>
                    <p:spTgt spid="46"/>
                  </p:tgtEl>
                </p:cond>
              </p:nextCondLst>
            </p:seq>
          </p:childTnLst>
        </p:cTn>
      </p:par>
    </p:tnLst>
    <p:bldLst>
      <p:bldP spid="31" grpId="0" animBg="1"/>
      <p:bldP spid="32" grpId="0" animBg="1"/>
      <p:bldP spid="34" grpId="0" animBg="1"/>
      <p:bldP spid="35" grpId="0" animBg="1"/>
      <p:bldP spid="37" grpId="0" animBg="1"/>
      <p:bldP spid="3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err="1"/>
              <a:t>Attributs</a:t>
            </a:r>
            <a:r>
              <a:rPr lang="es-ES"/>
              <a:t> de </a:t>
            </a:r>
            <a:r>
              <a:rPr lang="es-ES" err="1"/>
              <a:t>l’Exercice</a:t>
            </a:r>
            <a:r>
              <a:rPr lang="es-ES"/>
              <a:t> </a:t>
            </a:r>
            <a:r>
              <a:rPr lang="es-ES" err="1"/>
              <a:t>Professionnel</a:t>
            </a:r>
            <a:endParaRPr lang="fr-FR"/>
          </a:p>
        </p:txBody>
      </p:sp>
      <p:sp>
        <p:nvSpPr>
          <p:cNvPr id="20" name="ZoneTexte 19">
            <a:extLst>
              <a:ext uri="{FF2B5EF4-FFF2-40B4-BE49-F238E27FC236}">
                <a16:creationId xmlns:a16="http://schemas.microsoft.com/office/drawing/2014/main" id="{92D624BB-5CB2-49FC-92C1-440C70350629}"/>
              </a:ext>
            </a:extLst>
          </p:cNvPr>
          <p:cNvSpPr txBox="1"/>
          <p:nvPr/>
        </p:nvSpPr>
        <p:spPr>
          <a:xfrm>
            <a:off x="611560" y="1839379"/>
            <a:ext cx="1455954" cy="1338062"/>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1" name="ZoneTexte 20">
            <a:extLst>
              <a:ext uri="{FF2B5EF4-FFF2-40B4-BE49-F238E27FC236}">
                <a16:creationId xmlns:a16="http://schemas.microsoft.com/office/drawing/2014/main" id="{4E48DF4D-B730-4EBA-9C07-6A6766D663E6}"/>
              </a:ext>
            </a:extLst>
          </p:cNvPr>
          <p:cNvSpPr txBox="1"/>
          <p:nvPr/>
        </p:nvSpPr>
        <p:spPr>
          <a:xfrm>
            <a:off x="611560" y="1521257"/>
            <a:ext cx="1455954" cy="31812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Exercice Professionnel</a:t>
            </a:r>
            <a:endParaRPr lang="fr-FR"/>
          </a:p>
        </p:txBody>
      </p:sp>
      <p:sp>
        <p:nvSpPr>
          <p:cNvPr id="22" name="ZoneTexte 21">
            <a:extLst>
              <a:ext uri="{FF2B5EF4-FFF2-40B4-BE49-F238E27FC236}">
                <a16:creationId xmlns:a16="http://schemas.microsoft.com/office/drawing/2014/main" id="{873EBD64-9029-4BA5-821E-B5C540E52114}"/>
              </a:ext>
            </a:extLst>
          </p:cNvPr>
          <p:cNvSpPr txBox="1"/>
          <p:nvPr/>
        </p:nvSpPr>
        <p:spPr>
          <a:xfrm>
            <a:off x="718729" y="2872788"/>
            <a:ext cx="1241617" cy="21129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Profession</a:t>
            </a:r>
          </a:p>
        </p:txBody>
      </p:sp>
      <p:sp>
        <p:nvSpPr>
          <p:cNvPr id="23" name="ZoneTexte 22">
            <a:extLst>
              <a:ext uri="{FF2B5EF4-FFF2-40B4-BE49-F238E27FC236}">
                <a16:creationId xmlns:a16="http://schemas.microsoft.com/office/drawing/2014/main" id="{6CE04E39-D7BD-4B50-8089-3E87DE2B12E3}"/>
              </a:ext>
            </a:extLst>
          </p:cNvPr>
          <p:cNvSpPr txBox="1"/>
          <p:nvPr/>
        </p:nvSpPr>
        <p:spPr>
          <a:xfrm>
            <a:off x="718729" y="1967920"/>
            <a:ext cx="1241617" cy="21129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Civilité d’exercice</a:t>
            </a:r>
          </a:p>
        </p:txBody>
      </p:sp>
      <p:sp>
        <p:nvSpPr>
          <p:cNvPr id="24" name="ZoneTexte 23">
            <a:extLst>
              <a:ext uri="{FF2B5EF4-FFF2-40B4-BE49-F238E27FC236}">
                <a16:creationId xmlns:a16="http://schemas.microsoft.com/office/drawing/2014/main" id="{3A379847-D54F-4A87-8D47-C16EBB77C61F}"/>
              </a:ext>
            </a:extLst>
          </p:cNvPr>
          <p:cNvSpPr txBox="1"/>
          <p:nvPr/>
        </p:nvSpPr>
        <p:spPr>
          <a:xfrm>
            <a:off x="718729" y="2266361"/>
            <a:ext cx="1241617" cy="21129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Nom d’exercice</a:t>
            </a:r>
          </a:p>
        </p:txBody>
      </p:sp>
      <p:sp>
        <p:nvSpPr>
          <p:cNvPr id="25" name="ZoneTexte 24">
            <a:extLst>
              <a:ext uri="{FF2B5EF4-FFF2-40B4-BE49-F238E27FC236}">
                <a16:creationId xmlns:a16="http://schemas.microsoft.com/office/drawing/2014/main" id="{702F3DC4-6972-4366-8F35-1EC397CC7B44}"/>
              </a:ext>
            </a:extLst>
          </p:cNvPr>
          <p:cNvSpPr txBox="1"/>
          <p:nvPr/>
        </p:nvSpPr>
        <p:spPr>
          <a:xfrm>
            <a:off x="718729" y="2569819"/>
            <a:ext cx="1241617" cy="211299"/>
          </a:xfrm>
          <a:prstGeom prst="rect">
            <a:avLst/>
          </a:prstGeom>
          <a:solidFill>
            <a:srgbClr val="0074BA"/>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75" kern="0">
                <a:solidFill>
                  <a:schemeClr val="bg1"/>
                </a:solidFill>
              </a:rPr>
              <a:t>Prénom d’exercice</a:t>
            </a:r>
          </a:p>
        </p:txBody>
      </p:sp>
      <p:sp>
        <p:nvSpPr>
          <p:cNvPr id="31" name="ZoneTexte 30">
            <a:extLst>
              <a:ext uri="{FF2B5EF4-FFF2-40B4-BE49-F238E27FC236}">
                <a16:creationId xmlns:a16="http://schemas.microsoft.com/office/drawing/2014/main" id="{784FAD26-9F3E-4DAC-A20E-D38B59F1D01C}"/>
              </a:ext>
            </a:extLst>
          </p:cNvPr>
          <p:cNvSpPr txBox="1"/>
          <p:nvPr/>
        </p:nvSpPr>
        <p:spPr>
          <a:xfrm>
            <a:off x="2968870" y="1574766"/>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Civilité</a:t>
            </a:r>
            <a:r>
              <a:rPr lang="es-ES" sz="900" b="1">
                <a:solidFill>
                  <a:schemeClr val="bg1"/>
                </a:solidFill>
              </a:rPr>
              <a:t> </a:t>
            </a:r>
            <a:r>
              <a:rPr lang="es-ES" sz="900" b="1" err="1">
                <a:solidFill>
                  <a:schemeClr val="bg1"/>
                </a:solidFill>
              </a:rPr>
              <a:t>d’exercice</a:t>
            </a:r>
            <a:endParaRPr lang="es-ES" sz="900" b="1">
              <a:solidFill>
                <a:schemeClr val="bg1"/>
              </a:solidFill>
            </a:endParaRPr>
          </a:p>
        </p:txBody>
      </p:sp>
      <p:sp>
        <p:nvSpPr>
          <p:cNvPr id="32" name="ZoneTexte 31">
            <a:extLst>
              <a:ext uri="{FF2B5EF4-FFF2-40B4-BE49-F238E27FC236}">
                <a16:creationId xmlns:a16="http://schemas.microsoft.com/office/drawing/2014/main" id="{D067C71D-5E8A-4131-9A8C-F19A59669E32}"/>
              </a:ext>
            </a:extLst>
          </p:cNvPr>
          <p:cNvSpPr txBox="1"/>
          <p:nvPr/>
        </p:nvSpPr>
        <p:spPr>
          <a:xfrm>
            <a:off x="3976982" y="1572484"/>
            <a:ext cx="4679716" cy="505457"/>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Civilité d’exercice du professionnel. Exemple: Docteur, Médecin Chef …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 *</a:t>
            </a:r>
            <a:endParaRPr lang="fr-FR" sz="1000" b="1">
              <a:solidFill>
                <a:srgbClr val="6F6F6F"/>
              </a:solidFill>
              <a:latin typeface="Arial"/>
              <a:ea typeface="Geneva"/>
              <a:cs typeface="Arial"/>
            </a:endParaRPr>
          </a:p>
        </p:txBody>
      </p:sp>
      <p:cxnSp>
        <p:nvCxnSpPr>
          <p:cNvPr id="33" name="Connecteur droit avec flèche 32">
            <a:extLst>
              <a:ext uri="{FF2B5EF4-FFF2-40B4-BE49-F238E27FC236}">
                <a16:creationId xmlns:a16="http://schemas.microsoft.com/office/drawing/2014/main" id="{00C21744-A3FA-4B5C-AED5-F15863809394}"/>
              </a:ext>
            </a:extLst>
          </p:cNvPr>
          <p:cNvCxnSpPr>
            <a:cxnSpLocks/>
            <a:stCxn id="23" idx="3"/>
            <a:endCxn id="31" idx="1"/>
          </p:cNvCxnSpPr>
          <p:nvPr/>
        </p:nvCxnSpPr>
        <p:spPr>
          <a:xfrm flipV="1">
            <a:off x="1960346" y="1754938"/>
            <a:ext cx="1008524" cy="318632"/>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id="{65D6CAD5-075D-47C8-8BFA-9F9217A742F5}"/>
              </a:ext>
            </a:extLst>
          </p:cNvPr>
          <p:cNvSpPr txBox="1"/>
          <p:nvPr/>
        </p:nvSpPr>
        <p:spPr>
          <a:xfrm>
            <a:off x="2968870" y="2202439"/>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Nom</a:t>
            </a:r>
            <a:r>
              <a:rPr lang="es-ES" sz="900" b="1">
                <a:solidFill>
                  <a:schemeClr val="bg1"/>
                </a:solidFill>
              </a:rPr>
              <a:t> </a:t>
            </a:r>
            <a:r>
              <a:rPr lang="es-ES" sz="900" b="1" err="1">
                <a:solidFill>
                  <a:schemeClr val="bg1"/>
                </a:solidFill>
              </a:rPr>
              <a:t>d’exercice</a:t>
            </a:r>
            <a:endParaRPr lang="es-ES" sz="900" b="1">
              <a:solidFill>
                <a:schemeClr val="bg1"/>
              </a:solidFill>
            </a:endParaRPr>
          </a:p>
        </p:txBody>
      </p:sp>
      <p:sp>
        <p:nvSpPr>
          <p:cNvPr id="35" name="ZoneTexte 34">
            <a:extLst>
              <a:ext uri="{FF2B5EF4-FFF2-40B4-BE49-F238E27FC236}">
                <a16:creationId xmlns:a16="http://schemas.microsoft.com/office/drawing/2014/main" id="{D3CFD1A9-AD7C-43DA-B0E3-85D30FA3CA57}"/>
              </a:ext>
            </a:extLst>
          </p:cNvPr>
          <p:cNvSpPr txBox="1"/>
          <p:nvPr/>
        </p:nvSpPr>
        <p:spPr>
          <a:xfrm>
            <a:off x="3976982" y="2200156"/>
            <a:ext cx="4679716" cy="486699"/>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Nom sous lequel exerce le professionnel.</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RPPS/ADELI *</a:t>
            </a:r>
            <a:endParaRPr lang="fr-FR" sz="1000" b="1">
              <a:solidFill>
                <a:srgbClr val="6F6F6F"/>
              </a:solidFill>
            </a:endParaRPr>
          </a:p>
        </p:txBody>
      </p:sp>
      <p:cxnSp>
        <p:nvCxnSpPr>
          <p:cNvPr id="36" name="Connecteur droit avec flèche 35">
            <a:extLst>
              <a:ext uri="{FF2B5EF4-FFF2-40B4-BE49-F238E27FC236}">
                <a16:creationId xmlns:a16="http://schemas.microsoft.com/office/drawing/2014/main" id="{96A09B1A-4EA1-4B63-A778-D52CB3859966}"/>
              </a:ext>
            </a:extLst>
          </p:cNvPr>
          <p:cNvCxnSpPr>
            <a:cxnSpLocks/>
            <a:stCxn id="24" idx="3"/>
            <a:endCxn id="34" idx="1"/>
          </p:cNvCxnSpPr>
          <p:nvPr/>
        </p:nvCxnSpPr>
        <p:spPr>
          <a:xfrm>
            <a:off x="1960346" y="2372011"/>
            <a:ext cx="1008524" cy="1060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E6B37010-9175-46FA-A114-6D582091C655}"/>
              </a:ext>
            </a:extLst>
          </p:cNvPr>
          <p:cNvSpPr txBox="1"/>
          <p:nvPr/>
        </p:nvSpPr>
        <p:spPr>
          <a:xfrm>
            <a:off x="2968870" y="2811353"/>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Prénom</a:t>
            </a:r>
            <a:r>
              <a:rPr lang="es-ES" sz="900" b="1">
                <a:solidFill>
                  <a:schemeClr val="bg1"/>
                </a:solidFill>
              </a:rPr>
              <a:t> </a:t>
            </a:r>
            <a:r>
              <a:rPr lang="es-ES" sz="900" b="1" err="1">
                <a:solidFill>
                  <a:schemeClr val="bg1"/>
                </a:solidFill>
              </a:rPr>
              <a:t>d’exercice</a:t>
            </a:r>
            <a:endParaRPr lang="es-ES" sz="900" b="1">
              <a:solidFill>
                <a:schemeClr val="bg1"/>
              </a:solidFill>
            </a:endParaRPr>
          </a:p>
        </p:txBody>
      </p:sp>
      <p:sp>
        <p:nvSpPr>
          <p:cNvPr id="38" name="ZoneTexte 37">
            <a:extLst>
              <a:ext uri="{FF2B5EF4-FFF2-40B4-BE49-F238E27FC236}">
                <a16:creationId xmlns:a16="http://schemas.microsoft.com/office/drawing/2014/main" id="{2C319D98-DF83-490A-B69D-263E72B34158}"/>
              </a:ext>
            </a:extLst>
          </p:cNvPr>
          <p:cNvSpPr txBox="1"/>
          <p:nvPr/>
        </p:nvSpPr>
        <p:spPr>
          <a:xfrm>
            <a:off x="3976982" y="2809070"/>
            <a:ext cx="4679716" cy="541811"/>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Prénom sous lequel exerce le professionnel.</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RPPS/ADELI *</a:t>
            </a:r>
            <a:endParaRPr lang="fr-FR" sz="1000" b="1">
              <a:solidFill>
                <a:srgbClr val="6F6F6F"/>
              </a:solidFill>
            </a:endParaRPr>
          </a:p>
        </p:txBody>
      </p:sp>
      <p:cxnSp>
        <p:nvCxnSpPr>
          <p:cNvPr id="39" name="Connecteur droit avec flèche 38">
            <a:extLst>
              <a:ext uri="{FF2B5EF4-FFF2-40B4-BE49-F238E27FC236}">
                <a16:creationId xmlns:a16="http://schemas.microsoft.com/office/drawing/2014/main" id="{E277DEB1-828F-4140-A2E1-5E148C31F1D3}"/>
              </a:ext>
            </a:extLst>
          </p:cNvPr>
          <p:cNvCxnSpPr>
            <a:cxnSpLocks/>
            <a:stCxn id="25" idx="3"/>
            <a:endCxn id="37" idx="1"/>
          </p:cNvCxnSpPr>
          <p:nvPr/>
        </p:nvCxnSpPr>
        <p:spPr>
          <a:xfrm>
            <a:off x="1960346" y="2675469"/>
            <a:ext cx="1008524" cy="31605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78DC00B-026F-4D27-81F9-214B4C1F1ACE}"/>
              </a:ext>
            </a:extLst>
          </p:cNvPr>
          <p:cNvSpPr txBox="1"/>
          <p:nvPr/>
        </p:nvSpPr>
        <p:spPr>
          <a:xfrm>
            <a:off x="2968870" y="3472380"/>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Profession</a:t>
            </a:r>
            <a:endParaRPr lang="es-ES" sz="900" b="1">
              <a:solidFill>
                <a:schemeClr val="bg1"/>
              </a:solidFill>
            </a:endParaRPr>
          </a:p>
        </p:txBody>
      </p:sp>
      <p:sp>
        <p:nvSpPr>
          <p:cNvPr id="41" name="ZoneTexte 40">
            <a:extLst>
              <a:ext uri="{FF2B5EF4-FFF2-40B4-BE49-F238E27FC236}">
                <a16:creationId xmlns:a16="http://schemas.microsoft.com/office/drawing/2014/main" id="{D72E9281-9ED5-4CEF-BA05-FA112D847CF8}"/>
              </a:ext>
            </a:extLst>
          </p:cNvPr>
          <p:cNvSpPr txBox="1"/>
          <p:nvPr/>
        </p:nvSpPr>
        <p:spPr>
          <a:xfrm>
            <a:off x="3976982" y="3470098"/>
            <a:ext cx="4679716" cy="541812"/>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Profession exercée ou future profession de l'étudiant.</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RPPS/ADELI *</a:t>
            </a:r>
            <a:endParaRPr lang="fr-FR" sz="1000">
              <a:solidFill>
                <a:srgbClr val="6F6F6F"/>
              </a:solidFill>
              <a:cs typeface="Arial"/>
            </a:endParaRPr>
          </a:p>
        </p:txBody>
      </p:sp>
      <p:cxnSp>
        <p:nvCxnSpPr>
          <p:cNvPr id="42" name="Connecteur droit avec flèche 41">
            <a:extLst>
              <a:ext uri="{FF2B5EF4-FFF2-40B4-BE49-F238E27FC236}">
                <a16:creationId xmlns:a16="http://schemas.microsoft.com/office/drawing/2014/main" id="{9C448227-8EEC-4EDD-A894-FF5059D5C1F8}"/>
              </a:ext>
            </a:extLst>
          </p:cNvPr>
          <p:cNvCxnSpPr>
            <a:cxnSpLocks/>
            <a:stCxn id="22" idx="3"/>
            <a:endCxn id="40" idx="1"/>
          </p:cNvCxnSpPr>
          <p:nvPr/>
        </p:nvCxnSpPr>
        <p:spPr>
          <a:xfrm>
            <a:off x="1960346" y="2978438"/>
            <a:ext cx="1008524" cy="674114"/>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pic>
        <p:nvPicPr>
          <p:cNvPr id="29" name="Graphique 28" descr="Bulle de discussion avec un remplissage uni">
            <a:hlinkClick r:id="rId2"/>
            <a:extLst>
              <a:ext uri="{FF2B5EF4-FFF2-40B4-BE49-F238E27FC236}">
                <a16:creationId xmlns:a16="http://schemas.microsoft.com/office/drawing/2014/main" id="{2D976F60-F718-4DA1-9139-9A493651B5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50394" y="1449284"/>
            <a:ext cx="359240" cy="359240"/>
          </a:xfrm>
          <a:prstGeom prst="rect">
            <a:avLst/>
          </a:prstGeom>
        </p:spPr>
      </p:pic>
      <p:sp>
        <p:nvSpPr>
          <p:cNvPr id="3" name="Rectangle : coins arrondis 25">
            <a:extLst>
              <a:ext uri="{FF2B5EF4-FFF2-40B4-BE49-F238E27FC236}">
                <a16:creationId xmlns:a16="http://schemas.microsoft.com/office/drawing/2014/main" id="{6084A62C-FA24-4A59-8231-E38EF4A09DB0}"/>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err="1">
                <a:solidFill>
                  <a:schemeClr val="tx1"/>
                </a:solidFill>
              </a:rPr>
              <a:t>Exercice</a:t>
            </a:r>
            <a:r>
              <a:rPr lang="es-ES" sz="900">
                <a:solidFill>
                  <a:schemeClr val="tx1"/>
                </a:solidFill>
              </a:rPr>
              <a:t> </a:t>
            </a:r>
            <a:r>
              <a:rPr lang="es-ES" sz="900" err="1">
                <a:solidFill>
                  <a:schemeClr val="tx1"/>
                </a:solidFill>
              </a:rPr>
              <a:t>Professionnel</a:t>
            </a:r>
            <a:r>
              <a:rPr lang="es-ES" sz="900">
                <a:solidFill>
                  <a:schemeClr val="tx1"/>
                </a:solidFill>
              </a:rPr>
              <a:t>, </a:t>
            </a:r>
            <a:r>
              <a:rPr lang="es-ES" sz="900" err="1">
                <a:solidFill>
                  <a:schemeClr val="tx1"/>
                </a:solidFill>
              </a:rPr>
              <a:t>Professionnel</a:t>
            </a:r>
            <a:r>
              <a:rPr lang="es-ES" sz="900">
                <a:solidFill>
                  <a:schemeClr val="tx1"/>
                </a:solidFill>
              </a:rPr>
              <a:t> et </a:t>
            </a:r>
            <a:r>
              <a:rPr lang="es-ES" sz="900" err="1">
                <a:solidFill>
                  <a:schemeClr val="tx1"/>
                </a:solidFill>
              </a:rPr>
              <a:t>Personne</a:t>
            </a:r>
            <a:r>
              <a:rPr lang="es-ES" sz="900">
                <a:solidFill>
                  <a:schemeClr val="tx1"/>
                </a:solidFill>
              </a:rPr>
              <a:t> </a:t>
            </a:r>
            <a:r>
              <a:rPr lang="es-ES" sz="900" err="1">
                <a:solidFill>
                  <a:schemeClr val="tx1"/>
                </a:solidFill>
              </a:rPr>
              <a:t>Physique</a:t>
            </a:r>
            <a:endParaRPr lang="fr-FR" sz="700">
              <a:solidFill>
                <a:schemeClr val="tx1"/>
              </a:solidFill>
              <a:cs typeface="Arial"/>
            </a:endParaRPr>
          </a:p>
        </p:txBody>
      </p:sp>
      <p:pic>
        <p:nvPicPr>
          <p:cNvPr id="43" name="Graphique 28" descr="Bulle de discussion avec un remplissage uni">
            <a:hlinkClick r:id="rId5"/>
            <a:extLst>
              <a:ext uri="{FF2B5EF4-FFF2-40B4-BE49-F238E27FC236}">
                <a16:creationId xmlns:a16="http://schemas.microsoft.com/office/drawing/2014/main" id="{17A9BA47-77A0-41ED-BE1B-19F7739AFA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50393" y="3351960"/>
            <a:ext cx="359240" cy="359240"/>
          </a:xfrm>
          <a:prstGeom prst="rect">
            <a:avLst/>
          </a:prstGeom>
        </p:spPr>
      </p:pic>
      <p:sp>
        <p:nvSpPr>
          <p:cNvPr id="5" name="TextBox 4">
            <a:extLst>
              <a:ext uri="{FF2B5EF4-FFF2-40B4-BE49-F238E27FC236}">
                <a16:creationId xmlns:a16="http://schemas.microsoft.com/office/drawing/2014/main" id="{2752AB26-F5BF-4912-9B07-8833BA31D1DF}"/>
              </a:ext>
            </a:extLst>
          </p:cNvPr>
          <p:cNvSpPr txBox="1"/>
          <p:nvPr/>
        </p:nvSpPr>
        <p:spPr>
          <a:xfrm>
            <a:off x="2944322" y="4013926"/>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d'un </a:t>
            </a:r>
            <a:r>
              <a:rPr lang="en-US" sz="800" i="1" err="1">
                <a:solidFill>
                  <a:srgbClr val="575757"/>
                </a:solidFill>
                <a:latin typeface="Arial"/>
                <a:ea typeface="Geneva"/>
                <a:cs typeface="Arial"/>
              </a:rPr>
              <a:t>Exercice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Professionnel</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30" name="Graphique 33" descr="Bulle de discussion avec un remplissage uni">
            <a:extLst>
              <a:ext uri="{FF2B5EF4-FFF2-40B4-BE49-F238E27FC236}">
                <a16:creationId xmlns:a16="http://schemas.microsoft.com/office/drawing/2014/main" id="{C3029145-7C50-4FC9-A0DD-177144FE15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44" name="ZoneTexte 37">
            <a:extLst>
              <a:ext uri="{FF2B5EF4-FFF2-40B4-BE49-F238E27FC236}">
                <a16:creationId xmlns:a16="http://schemas.microsoft.com/office/drawing/2014/main" id="{C28F3CFF-C0DC-4F97-8D9A-4181D446E1C1}"/>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5" name="Graphique 20" descr="Flèche : pivoter à droite avec un remplissage uni">
            <a:hlinkClick r:id="rId6" action="ppaction://hlinksldjump"/>
            <a:extLst>
              <a:ext uri="{FF2B5EF4-FFF2-40B4-BE49-F238E27FC236}">
                <a16:creationId xmlns:a16="http://schemas.microsoft.com/office/drawing/2014/main" id="{C3290671-6C0F-498B-A62C-0227FC65050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46" name="ZoneTexte 21">
            <a:hlinkClick r:id="rId6" action="ppaction://hlinksldjump"/>
            <a:extLst>
              <a:ext uri="{FF2B5EF4-FFF2-40B4-BE49-F238E27FC236}">
                <a16:creationId xmlns:a16="http://schemas.microsoft.com/office/drawing/2014/main" id="{0895D78E-E51E-406B-BF3E-2471828A9DF2}"/>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805087911"/>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childTnLst>
                    </p:cTn>
                  </p:par>
                </p:childTnLst>
              </p:cTn>
              <p:nextCondLst>
                <p:cond evt="onClick" delay="0">
                  <p:tgtEl>
                    <p:spTgt spid="23"/>
                  </p:tgtEl>
                </p:cond>
              </p:nextCondLst>
            </p:seq>
            <p:seq concurrent="1" nextAc="seek">
              <p:cTn id="17" restart="whenNotActive" fill="hold" evtFilter="cancelBubble" nodeType="interactiveSeq">
                <p:stCondLst>
                  <p:cond evt="onClick" delay="0">
                    <p:tgtEl>
                      <p:spTgt spid="24"/>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childTnLst>
                          </p:cTn>
                        </p:par>
                      </p:childTnLst>
                    </p:cTn>
                  </p:par>
                </p:childTnLst>
              </p:cTn>
              <p:nextCondLst>
                <p:cond evt="onClick" delay="0">
                  <p:tgtEl>
                    <p:spTgt spid="24"/>
                  </p:tgtEl>
                </p:cond>
              </p:nextCondLst>
            </p:seq>
            <p:seq concurrent="1" nextAc="seek">
              <p:cTn id="29" restart="whenNotActive" fill="hold" evtFilter="cancelBubble" nodeType="interactiveSeq">
                <p:stCondLst>
                  <p:cond evt="onClick" delay="0">
                    <p:tgtEl>
                      <p:spTgt spid="25"/>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fade">
                                      <p:cBhvr>
                                        <p:cTn id="34" dur="500"/>
                                        <p:tgtEl>
                                          <p:spTgt spid="3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500"/>
                                        <p:tgtEl>
                                          <p:spTgt spid="3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fade">
                                      <p:cBhvr>
                                        <p:cTn id="40" dur="500"/>
                                        <p:tgtEl>
                                          <p:spTgt spid="38"/>
                                        </p:tgtEl>
                                      </p:cBhvr>
                                    </p:animEffect>
                                  </p:childTnLst>
                                </p:cTn>
                              </p:par>
                            </p:childTnLst>
                          </p:cTn>
                        </p:par>
                      </p:childTnLst>
                    </p:cTn>
                  </p:par>
                </p:childTnLst>
              </p:cTn>
              <p:nextCondLst>
                <p:cond evt="onClick" delay="0">
                  <p:tgtEl>
                    <p:spTgt spid="25"/>
                  </p:tgtEl>
                </p:cond>
              </p:nextCondLst>
            </p:seq>
            <p:seq concurrent="1" nextAc="seek">
              <p:cTn id="41" restart="whenNotActive" fill="hold" evtFilter="cancelBubble" nodeType="interactiveSeq">
                <p:stCondLst>
                  <p:cond evt="onClick" delay="0">
                    <p:tgtEl>
                      <p:spTgt spid="22"/>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500"/>
                                        <p:tgtEl>
                                          <p:spTgt spid="4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10" presetClass="entr" presetSubtype="0" fill="hold"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500"/>
                                        <p:tgtEl>
                                          <p:spTgt spid="4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fade">
                                      <p:cBhvr>
                                        <p:cTn id="55" dur="500"/>
                                        <p:tgtEl>
                                          <p:spTgt spid="41"/>
                                        </p:tgtEl>
                                      </p:cBhvr>
                                    </p:animEffect>
                                  </p:childTnLst>
                                </p:cTn>
                              </p:par>
                            </p:childTnLst>
                          </p:cTn>
                        </p:par>
                      </p:childTnLst>
                    </p:cTn>
                  </p:par>
                </p:childTnLst>
              </p:cTn>
              <p:nextCondLst>
                <p:cond evt="onClick" delay="0">
                  <p:tgtEl>
                    <p:spTgt spid="22"/>
                  </p:tgtEl>
                </p:cond>
              </p:nextCondLst>
            </p:seq>
          </p:childTnLst>
        </p:cTn>
      </p:par>
    </p:tnLst>
    <p:bldLst>
      <p:bldP spid="31" grpId="0" animBg="1"/>
      <p:bldP spid="32" grpId="0" animBg="1"/>
      <p:bldP spid="34" grpId="0" animBg="1"/>
      <p:bldP spid="35" grpId="0" animBg="1"/>
      <p:bldP spid="37" grpId="0" animBg="1"/>
      <p:bldP spid="38" grpId="0" animBg="1"/>
      <p:bldP spid="40" grpId="0" animBg="1"/>
      <p:bldP spid="41"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a:t>La </a:t>
            </a:r>
            <a:r>
              <a:rPr lang="es-ES" err="1"/>
              <a:t>classe</a:t>
            </a:r>
            <a:r>
              <a:rPr lang="es-ES"/>
              <a:t> Savoir Faire et </a:t>
            </a:r>
            <a:r>
              <a:rPr lang="es-ES" err="1"/>
              <a:t>ses</a:t>
            </a:r>
            <a:r>
              <a:rPr lang="es-ES"/>
              <a:t> </a:t>
            </a:r>
            <a:r>
              <a:rPr lang="es-ES" err="1"/>
              <a:t>attributs</a:t>
            </a:r>
            <a:endParaRPr lang="fr-FR"/>
          </a:p>
        </p:txBody>
      </p:sp>
      <p:sp>
        <p:nvSpPr>
          <p:cNvPr id="21" name="ZoneTexte 20">
            <a:extLst>
              <a:ext uri="{FF2B5EF4-FFF2-40B4-BE49-F238E27FC236}">
                <a16:creationId xmlns:a16="http://schemas.microsoft.com/office/drawing/2014/main" id="{999AB5C5-60A2-4DC6-BC3F-5C22EC2C4789}"/>
              </a:ext>
            </a:extLst>
          </p:cNvPr>
          <p:cNvSpPr txBox="1"/>
          <p:nvPr/>
        </p:nvSpPr>
        <p:spPr>
          <a:xfrm>
            <a:off x="730667" y="938915"/>
            <a:ext cx="7731659" cy="460971"/>
          </a:xfrm>
          <a:prstGeom prst="rect">
            <a:avLst/>
          </a:prstGeom>
          <a:noFill/>
        </p:spPr>
        <p:txBody>
          <a:bodyPr wrap="square" lIns="72000" tIns="108000" rIns="72000" bIns="108000" rtlCol="0" anchor="ctr" anchorCtr="0">
            <a:noAutofit/>
          </a:bodyPr>
          <a:lstStyle/>
          <a:p>
            <a:pPr algn="just"/>
            <a:r>
              <a:rPr lang="fr-FR" sz="1200">
                <a:solidFill>
                  <a:srgbClr val="575757"/>
                </a:solidFill>
                <a:latin typeface="Arial"/>
                <a:ea typeface="Geneva"/>
                <a:cs typeface="Arial"/>
              </a:rPr>
              <a:t>La classe désigne les prérogatives d'exercice d'un professionnel reconnues par une autorité d'enregistrement sur une période donnée de son exercice professionnel, par exemple les spécialités ordinales, etc.</a:t>
            </a:r>
          </a:p>
        </p:txBody>
      </p:sp>
      <p:sp>
        <p:nvSpPr>
          <p:cNvPr id="10" name="ZoneTexte 9">
            <a:extLst>
              <a:ext uri="{FF2B5EF4-FFF2-40B4-BE49-F238E27FC236}">
                <a16:creationId xmlns:a16="http://schemas.microsoft.com/office/drawing/2014/main" id="{99CE6CFF-6F97-4224-8F25-144ADEBA2C69}"/>
              </a:ext>
            </a:extLst>
          </p:cNvPr>
          <p:cNvSpPr txBox="1"/>
          <p:nvPr/>
        </p:nvSpPr>
        <p:spPr>
          <a:xfrm>
            <a:off x="3016334" y="1656212"/>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latin typeface="Arial"/>
                <a:ea typeface="Geneva"/>
                <a:cs typeface="Arial"/>
              </a:rPr>
              <a:t>Type</a:t>
            </a:r>
            <a:r>
              <a:rPr lang="es-ES" sz="900" b="1">
                <a:solidFill>
                  <a:schemeClr val="bg1"/>
                </a:solidFill>
                <a:latin typeface="Arial"/>
                <a:ea typeface="Geneva"/>
                <a:cs typeface="Arial"/>
              </a:rPr>
              <a:t> Savoir-faire</a:t>
            </a:r>
            <a:endParaRPr lang="es-ES" sz="900" b="1">
              <a:solidFill>
                <a:schemeClr val="bg1"/>
              </a:solidFill>
            </a:endParaRPr>
          </a:p>
        </p:txBody>
      </p:sp>
      <p:sp>
        <p:nvSpPr>
          <p:cNvPr id="11" name="ZoneTexte 10">
            <a:extLst>
              <a:ext uri="{FF2B5EF4-FFF2-40B4-BE49-F238E27FC236}">
                <a16:creationId xmlns:a16="http://schemas.microsoft.com/office/drawing/2014/main" id="{81AF3FBF-D367-40DE-88AA-6151E805D2FB}"/>
              </a:ext>
            </a:extLst>
          </p:cNvPr>
          <p:cNvSpPr txBox="1"/>
          <p:nvPr/>
        </p:nvSpPr>
        <p:spPr>
          <a:xfrm>
            <a:off x="4024446" y="1653929"/>
            <a:ext cx="4679716" cy="1140948"/>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Le type de savoir-faire (qualifications/autres attributions) désigne par exemple:</a:t>
            </a:r>
          </a:p>
          <a:p>
            <a:r>
              <a:rPr lang="fr-FR" sz="1000">
                <a:solidFill>
                  <a:srgbClr val="6F6F6F"/>
                </a:solidFill>
              </a:rPr>
              <a:t>- une spécialité ordinale (S);</a:t>
            </a:r>
          </a:p>
          <a:p>
            <a:r>
              <a:rPr lang="fr-FR" sz="1000">
                <a:solidFill>
                  <a:srgbClr val="6F6F6F"/>
                </a:solidFill>
              </a:rPr>
              <a:t>- une compétence (C);</a:t>
            </a:r>
          </a:p>
          <a:p>
            <a:r>
              <a:rPr lang="fr-FR" sz="1000">
                <a:solidFill>
                  <a:srgbClr val="6F6F6F"/>
                </a:solidFill>
              </a:rPr>
              <a:t>- </a:t>
            </a:r>
            <a:r>
              <a:rPr lang="fr-FR" sz="1000" err="1">
                <a:solidFill>
                  <a:srgbClr val="6F6F6F"/>
                </a:solidFill>
              </a:rPr>
              <a:t>etc</a:t>
            </a:r>
            <a:endParaRPr lang="fr-FR" sz="1000">
              <a:solidFill>
                <a:srgbClr val="6F6F6F"/>
              </a:solidFill>
            </a:endParaRPr>
          </a:p>
          <a:p>
            <a:r>
              <a:rPr lang="fr-FR" sz="1000" b="1">
                <a:solidFill>
                  <a:srgbClr val="6F6F6F"/>
                </a:solidFill>
              </a:rPr>
              <a:t>Source : </a:t>
            </a:r>
            <a:r>
              <a:rPr lang="fr-FR" sz="1000">
                <a:solidFill>
                  <a:srgbClr val="6F6F6F"/>
                </a:solidFill>
              </a:rPr>
              <a:t>RPPS/ADELI </a:t>
            </a:r>
          </a:p>
        </p:txBody>
      </p:sp>
      <p:cxnSp>
        <p:nvCxnSpPr>
          <p:cNvPr id="12" name="Connecteur droit avec flèche 11">
            <a:extLst>
              <a:ext uri="{FF2B5EF4-FFF2-40B4-BE49-F238E27FC236}">
                <a16:creationId xmlns:a16="http://schemas.microsoft.com/office/drawing/2014/main" id="{B41A9CF4-249B-40FD-B380-A50C4EDC8C9F}"/>
              </a:ext>
            </a:extLst>
          </p:cNvPr>
          <p:cNvCxnSpPr>
            <a:cxnSpLocks/>
            <a:stCxn id="25" idx="3"/>
            <a:endCxn id="10" idx="1"/>
          </p:cNvCxnSpPr>
          <p:nvPr/>
        </p:nvCxnSpPr>
        <p:spPr>
          <a:xfrm flipV="1">
            <a:off x="2004627" y="1836384"/>
            <a:ext cx="1011707" cy="201724"/>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 coins arrondis 12">
            <a:extLst>
              <a:ext uri="{FF2B5EF4-FFF2-40B4-BE49-F238E27FC236}">
                <a16:creationId xmlns:a16="http://schemas.microsoft.com/office/drawing/2014/main" id="{4FBA07DD-EB62-4C13-AA1C-49C4ABCBE180}"/>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a:solidFill>
                  <a:sysClr val="windowText" lastClr="000000"/>
                </a:solidFill>
              </a:rPr>
              <a:t>Savoir-faire</a:t>
            </a:r>
            <a:endParaRPr lang="fr-FR" sz="700">
              <a:solidFill>
                <a:sysClr val="windowText" lastClr="000000"/>
              </a:solidFill>
            </a:endParaRPr>
          </a:p>
        </p:txBody>
      </p:sp>
      <p:sp>
        <p:nvSpPr>
          <p:cNvPr id="27" name="ZoneTexte 26">
            <a:extLst>
              <a:ext uri="{FF2B5EF4-FFF2-40B4-BE49-F238E27FC236}">
                <a16:creationId xmlns:a16="http://schemas.microsoft.com/office/drawing/2014/main" id="{1D11549D-663A-4E36-94B4-BF6AF430CC00}"/>
              </a:ext>
            </a:extLst>
          </p:cNvPr>
          <p:cNvSpPr txBox="1"/>
          <p:nvPr/>
        </p:nvSpPr>
        <p:spPr>
          <a:xfrm>
            <a:off x="3028391" y="2937767"/>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latin typeface="Arial"/>
                <a:ea typeface="Geneva"/>
                <a:cs typeface="Arial"/>
              </a:rPr>
              <a:t>Classes</a:t>
            </a:r>
            <a:r>
              <a:rPr lang="es-ES" sz="900" b="1">
                <a:solidFill>
                  <a:schemeClr val="bg1"/>
                </a:solidFill>
                <a:latin typeface="Arial"/>
                <a:ea typeface="Geneva"/>
                <a:cs typeface="Arial"/>
              </a:rPr>
              <a:t> </a:t>
            </a:r>
            <a:r>
              <a:rPr lang="es-ES" sz="900" b="1" err="1">
                <a:solidFill>
                  <a:schemeClr val="bg1"/>
                </a:solidFill>
                <a:latin typeface="Arial"/>
                <a:ea typeface="Geneva"/>
                <a:cs typeface="Arial"/>
              </a:rPr>
              <a:t>spécifiques</a:t>
            </a:r>
            <a:endParaRPr lang="en-US" err="1">
              <a:solidFill>
                <a:schemeClr val="bg1"/>
              </a:solidFill>
            </a:endParaRPr>
          </a:p>
        </p:txBody>
      </p:sp>
      <p:sp>
        <p:nvSpPr>
          <p:cNvPr id="28" name="ZoneTexte 27">
            <a:extLst>
              <a:ext uri="{FF2B5EF4-FFF2-40B4-BE49-F238E27FC236}">
                <a16:creationId xmlns:a16="http://schemas.microsoft.com/office/drawing/2014/main" id="{96DBE86E-4ED8-4C33-B96A-E3FB0E5B6C9F}"/>
              </a:ext>
            </a:extLst>
          </p:cNvPr>
          <p:cNvSpPr txBox="1"/>
          <p:nvPr/>
        </p:nvSpPr>
        <p:spPr>
          <a:xfrm>
            <a:off x="4029534" y="2935485"/>
            <a:ext cx="4672746" cy="1608804"/>
          </a:xfrm>
          <a:prstGeom prst="rect">
            <a:avLst/>
          </a:prstGeom>
          <a:noFill/>
          <a:ln w="19050">
            <a:solidFill>
              <a:srgbClr val="0074BA"/>
            </a:solidFill>
          </a:ln>
        </p:spPr>
        <p:txBody>
          <a:bodyPr wrap="square" lIns="72000" tIns="108000" rIns="72000" bIns="108000" rtlCol="0" anchor="ctr" anchorCtr="0">
            <a:noAutofit/>
          </a:bodyPr>
          <a:lstStyle/>
          <a:p>
            <a:r>
              <a:rPr lang="fr-FR" sz="1000">
                <a:solidFill>
                  <a:srgbClr val="6F6F6F"/>
                </a:solidFill>
                <a:latin typeface="Arial"/>
                <a:ea typeface="Geneva"/>
                <a:cs typeface="Arial"/>
              </a:rPr>
              <a:t>- Classe Spécialité</a:t>
            </a:r>
          </a:p>
          <a:p>
            <a:r>
              <a:rPr lang="fr-FR" sz="1000">
                <a:solidFill>
                  <a:srgbClr val="6F6F6F"/>
                </a:solidFill>
                <a:latin typeface="Arial"/>
                <a:ea typeface="Geneva"/>
                <a:cs typeface="Arial"/>
              </a:rPr>
              <a:t>- Classe Compétence</a:t>
            </a:r>
          </a:p>
          <a:p>
            <a:r>
              <a:rPr lang="fr-FR" sz="1000">
                <a:solidFill>
                  <a:srgbClr val="6F6F6F"/>
                </a:solidFill>
                <a:latin typeface="Arial"/>
                <a:ea typeface="Geneva"/>
                <a:cs typeface="Arial"/>
              </a:rPr>
              <a:t>- Classe Compétence Exclusive</a:t>
            </a:r>
          </a:p>
          <a:p>
            <a:r>
              <a:rPr lang="fr-FR" sz="1000">
                <a:solidFill>
                  <a:srgbClr val="6F6F6F"/>
                </a:solidFill>
                <a:latin typeface="Arial"/>
                <a:ea typeface="Geneva"/>
                <a:cs typeface="Arial"/>
              </a:rPr>
              <a:t>- Classe Orientation Particulière</a:t>
            </a:r>
          </a:p>
          <a:p>
            <a:r>
              <a:rPr lang="fr-FR" sz="1000">
                <a:solidFill>
                  <a:srgbClr val="6F6F6F"/>
                </a:solidFill>
                <a:latin typeface="Arial"/>
                <a:ea typeface="Geneva"/>
                <a:cs typeface="Arial"/>
              </a:rPr>
              <a:t>- Classe Capacité</a:t>
            </a:r>
          </a:p>
          <a:p>
            <a:r>
              <a:rPr lang="fr-FR" sz="1000">
                <a:solidFill>
                  <a:srgbClr val="6F6F6F"/>
                </a:solidFill>
                <a:latin typeface="Arial"/>
                <a:ea typeface="Geneva"/>
                <a:cs typeface="Arial"/>
              </a:rPr>
              <a:t>- Classe Qualification PAC</a:t>
            </a:r>
          </a:p>
          <a:p>
            <a:r>
              <a:rPr lang="fr-FR" sz="1000">
                <a:solidFill>
                  <a:srgbClr val="6F6F6F"/>
                </a:solidFill>
                <a:latin typeface="Arial"/>
                <a:ea typeface="Geneva"/>
                <a:cs typeface="Arial"/>
              </a:rPr>
              <a:t>- Classe DESC Non Qualifiant</a:t>
            </a:r>
          </a:p>
          <a:p>
            <a:r>
              <a:rPr lang="fr-FR" sz="1000">
                <a:solidFill>
                  <a:srgbClr val="6F6F6F"/>
                </a:solidFill>
                <a:latin typeface="Arial"/>
                <a:ea typeface="Geneva"/>
                <a:cs typeface="Arial"/>
              </a:rPr>
              <a:t>- Classe Droit Exercice Complémentaire</a:t>
            </a:r>
          </a:p>
          <a:p>
            <a:endParaRPr lang="fr-FR" sz="1000">
              <a:solidFill>
                <a:srgbClr val="6F6F6F"/>
              </a:solidFill>
              <a:latin typeface="Arial"/>
              <a:ea typeface="Geneva"/>
              <a:cs typeface="Aria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RPPS / ADELI</a:t>
            </a:r>
          </a:p>
        </p:txBody>
      </p:sp>
      <p:cxnSp>
        <p:nvCxnSpPr>
          <p:cNvPr id="29" name="Connecteur droit avec flèche 28">
            <a:extLst>
              <a:ext uri="{FF2B5EF4-FFF2-40B4-BE49-F238E27FC236}">
                <a16:creationId xmlns:a16="http://schemas.microsoft.com/office/drawing/2014/main" id="{9593D3B3-39DB-4325-9A9B-4481C6789BC1}"/>
              </a:ext>
            </a:extLst>
          </p:cNvPr>
          <p:cNvCxnSpPr>
            <a:cxnSpLocks/>
            <a:endCxn id="27" idx="1"/>
          </p:cNvCxnSpPr>
          <p:nvPr/>
        </p:nvCxnSpPr>
        <p:spPr>
          <a:xfrm>
            <a:off x="1981825" y="2250943"/>
            <a:ext cx="1032627" cy="86699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pic>
        <p:nvPicPr>
          <p:cNvPr id="46" name="Graphique 45" descr="Bulle de discussion avec un remplissage uni">
            <a:hlinkClick r:id="rId3"/>
            <a:extLst>
              <a:ext uri="{FF2B5EF4-FFF2-40B4-BE49-F238E27FC236}">
                <a16:creationId xmlns:a16="http://schemas.microsoft.com/office/drawing/2014/main" id="{94E6DCA1-98AC-40F2-A6B8-BDB06CE202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7575" y="1538176"/>
            <a:ext cx="359240" cy="359240"/>
          </a:xfrm>
          <a:prstGeom prst="rect">
            <a:avLst/>
          </a:prstGeom>
        </p:spPr>
      </p:pic>
      <p:sp>
        <p:nvSpPr>
          <p:cNvPr id="23" name="ZoneTexte 22">
            <a:extLst>
              <a:ext uri="{FF2B5EF4-FFF2-40B4-BE49-F238E27FC236}">
                <a16:creationId xmlns:a16="http://schemas.microsoft.com/office/drawing/2014/main" id="{65F423D2-C157-4D98-9E96-43FE0799DB79}"/>
              </a:ext>
            </a:extLst>
          </p:cNvPr>
          <p:cNvSpPr txBox="1"/>
          <p:nvPr/>
        </p:nvSpPr>
        <p:spPr>
          <a:xfrm>
            <a:off x="639498" y="1671158"/>
            <a:ext cx="1455954" cy="167551"/>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t>Savoir Faire</a:t>
            </a:r>
          </a:p>
        </p:txBody>
      </p:sp>
      <p:sp>
        <p:nvSpPr>
          <p:cNvPr id="24" name="ZoneTexte 23">
            <a:extLst>
              <a:ext uri="{FF2B5EF4-FFF2-40B4-BE49-F238E27FC236}">
                <a16:creationId xmlns:a16="http://schemas.microsoft.com/office/drawing/2014/main" id="{040A2356-EB9F-4D99-A708-FCDBA1F84795}"/>
              </a:ext>
            </a:extLst>
          </p:cNvPr>
          <p:cNvSpPr txBox="1"/>
          <p:nvPr/>
        </p:nvSpPr>
        <p:spPr>
          <a:xfrm>
            <a:off x="639498" y="1836383"/>
            <a:ext cx="1455954" cy="59720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5" name="ZoneTexte 24">
            <a:extLst>
              <a:ext uri="{FF2B5EF4-FFF2-40B4-BE49-F238E27FC236}">
                <a16:creationId xmlns:a16="http://schemas.microsoft.com/office/drawing/2014/main" id="{BE248946-F9E1-4A4F-96AE-089302021A9F}"/>
              </a:ext>
            </a:extLst>
          </p:cNvPr>
          <p:cNvSpPr txBox="1"/>
          <p:nvPr/>
        </p:nvSpPr>
        <p:spPr>
          <a:xfrm>
            <a:off x="730667" y="1934297"/>
            <a:ext cx="1273960" cy="207621"/>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Type savoir-faire</a:t>
            </a:r>
            <a:endParaRPr lang="fr-FR" sz="675">
              <a:solidFill>
                <a:schemeClr val="bg1"/>
              </a:solidFill>
            </a:endParaRPr>
          </a:p>
        </p:txBody>
      </p:sp>
      <p:sp>
        <p:nvSpPr>
          <p:cNvPr id="55" name="ZoneTexte 41">
            <a:extLst>
              <a:ext uri="{FF2B5EF4-FFF2-40B4-BE49-F238E27FC236}">
                <a16:creationId xmlns:a16="http://schemas.microsoft.com/office/drawing/2014/main" id="{163D6154-8C82-4A5F-9FF1-CB32B5A241F1}"/>
              </a:ext>
            </a:extLst>
          </p:cNvPr>
          <p:cNvSpPr txBox="1"/>
          <p:nvPr/>
        </p:nvSpPr>
        <p:spPr>
          <a:xfrm>
            <a:off x="734125" y="2168085"/>
            <a:ext cx="1273960" cy="207621"/>
          </a:xfrm>
          <a:prstGeom prst="rect">
            <a:avLst/>
          </a:prstGeom>
          <a:solidFill>
            <a:schemeClr val="bg1"/>
          </a:solidFill>
          <a:ln>
            <a:solidFill>
              <a:srgbClr val="0077B6"/>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tx1"/>
                </a:solidFill>
                <a:latin typeface="Arial"/>
                <a:ea typeface="Geneva"/>
                <a:cs typeface="Arial"/>
              </a:rPr>
              <a:t>(Code)</a:t>
            </a:r>
            <a:endParaRPr lang="en-US">
              <a:solidFill>
                <a:schemeClr val="tx1"/>
              </a:solidFill>
              <a:cs typeface="Arial"/>
            </a:endParaRPr>
          </a:p>
        </p:txBody>
      </p:sp>
      <p:grpSp>
        <p:nvGrpSpPr>
          <p:cNvPr id="68" name="Group 7">
            <a:extLst>
              <a:ext uri="{FF2B5EF4-FFF2-40B4-BE49-F238E27FC236}">
                <a16:creationId xmlns:a16="http://schemas.microsoft.com/office/drawing/2014/main" id="{8918DE51-3B53-4B30-AF2B-1693FBFEE224}"/>
              </a:ext>
            </a:extLst>
          </p:cNvPr>
          <p:cNvGrpSpPr/>
          <p:nvPr/>
        </p:nvGrpSpPr>
        <p:grpSpPr>
          <a:xfrm>
            <a:off x="727941" y="3822638"/>
            <a:ext cx="1590647" cy="591383"/>
            <a:chOff x="3229850" y="4805822"/>
            <a:chExt cx="1590647" cy="591383"/>
          </a:xfrm>
        </p:grpSpPr>
        <p:sp>
          <p:nvSpPr>
            <p:cNvPr id="71" name="ZoneTexte 321">
              <a:extLst>
                <a:ext uri="{FF2B5EF4-FFF2-40B4-BE49-F238E27FC236}">
                  <a16:creationId xmlns:a16="http://schemas.microsoft.com/office/drawing/2014/main" id="{BB9A262B-CD63-4544-BC44-1E7B1EDFC15C}"/>
                </a:ext>
              </a:extLst>
            </p:cNvPr>
            <p:cNvSpPr txBox="1"/>
            <p:nvPr/>
          </p:nvSpPr>
          <p:spPr>
            <a:xfrm>
              <a:off x="3321379" y="480582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72" name="Rectangle 71">
              <a:extLst>
                <a:ext uri="{FF2B5EF4-FFF2-40B4-BE49-F238E27FC236}">
                  <a16:creationId xmlns:a16="http://schemas.microsoft.com/office/drawing/2014/main" id="{C9BF2A1E-B18C-4949-97EB-23EC7261BCE2}"/>
                </a:ext>
              </a:extLst>
            </p:cNvPr>
            <p:cNvSpPr/>
            <p:nvPr/>
          </p:nvSpPr>
          <p:spPr>
            <a:xfrm>
              <a:off x="3232404" y="484271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73" name="ZoneTexte 331">
              <a:extLst>
                <a:ext uri="{FF2B5EF4-FFF2-40B4-BE49-F238E27FC236}">
                  <a16:creationId xmlns:a16="http://schemas.microsoft.com/office/drawing/2014/main" id="{B9397ADE-A3B7-4068-BB1E-44F6F561BF21}"/>
                </a:ext>
              </a:extLst>
            </p:cNvPr>
            <p:cNvSpPr txBox="1"/>
            <p:nvPr/>
          </p:nvSpPr>
          <p:spPr>
            <a:xfrm>
              <a:off x="3325460" y="5197150"/>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74" name="Rectangle 73">
              <a:extLst>
                <a:ext uri="{FF2B5EF4-FFF2-40B4-BE49-F238E27FC236}">
                  <a16:creationId xmlns:a16="http://schemas.microsoft.com/office/drawing/2014/main" id="{938330B1-4C1D-47AF-9F37-EFB5B213AF4F}"/>
                </a:ext>
              </a:extLst>
            </p:cNvPr>
            <p:cNvSpPr/>
            <p:nvPr/>
          </p:nvSpPr>
          <p:spPr>
            <a:xfrm>
              <a:off x="3229850" y="5231329"/>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75" name="Rectangle 74">
              <a:extLst>
                <a:ext uri="{FF2B5EF4-FFF2-40B4-BE49-F238E27FC236}">
                  <a16:creationId xmlns:a16="http://schemas.microsoft.com/office/drawing/2014/main" id="{FF2EDA9E-009C-4399-9DFF-7BFF8E84B4A2}"/>
                </a:ext>
              </a:extLst>
            </p:cNvPr>
            <p:cNvSpPr/>
            <p:nvPr/>
          </p:nvSpPr>
          <p:spPr>
            <a:xfrm>
              <a:off x="3229850" y="5035662"/>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76" name="ZoneTexte 334">
              <a:extLst>
                <a:ext uri="{FF2B5EF4-FFF2-40B4-BE49-F238E27FC236}">
                  <a16:creationId xmlns:a16="http://schemas.microsoft.com/office/drawing/2014/main" id="{8B362E8E-7EA1-435D-BC80-EF54DDCA8619}"/>
                </a:ext>
              </a:extLst>
            </p:cNvPr>
            <p:cNvSpPr txBox="1"/>
            <p:nvPr/>
          </p:nvSpPr>
          <p:spPr>
            <a:xfrm>
              <a:off x="3321379" y="5004201"/>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30" name="Graphique 33" descr="Bulle de discussion avec un remplissage uni">
            <a:extLst>
              <a:ext uri="{FF2B5EF4-FFF2-40B4-BE49-F238E27FC236}">
                <a16:creationId xmlns:a16="http://schemas.microsoft.com/office/drawing/2014/main" id="{F07405B6-B194-43DD-ADB4-47833CA1DA2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31" name="ZoneTexte 37">
            <a:extLst>
              <a:ext uri="{FF2B5EF4-FFF2-40B4-BE49-F238E27FC236}">
                <a16:creationId xmlns:a16="http://schemas.microsoft.com/office/drawing/2014/main" id="{424AB10F-2718-4AD1-BFCA-21BC83480EDD}"/>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32" name="Graphique 20" descr="Flèche : pivoter à droite avec un remplissage uni">
            <a:hlinkClick r:id="rId6" action="ppaction://hlinksldjump"/>
            <a:extLst>
              <a:ext uri="{FF2B5EF4-FFF2-40B4-BE49-F238E27FC236}">
                <a16:creationId xmlns:a16="http://schemas.microsoft.com/office/drawing/2014/main" id="{12849BCC-0CD5-4CA9-AFD7-AFE7B8A221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3" name="ZoneTexte 21">
            <a:hlinkClick r:id="rId6" action="ppaction://hlinksldjump"/>
            <a:extLst>
              <a:ext uri="{FF2B5EF4-FFF2-40B4-BE49-F238E27FC236}">
                <a16:creationId xmlns:a16="http://schemas.microsoft.com/office/drawing/2014/main" id="{E56E4F59-7278-4836-9194-F19C449E322E}"/>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601748182"/>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nextCondLst>
                <p:cond evt="onClick" delay="0">
                  <p:tgtEl>
                    <p:spTgt spid="25"/>
                  </p:tgtEl>
                </p:cond>
              </p:nextCondLst>
            </p:seq>
            <p:seq concurrent="1" nextAc="seek">
              <p:cTn id="17" restart="whenNotActive" fill="hold" evtFilter="cancelBubble" nodeType="interactiveSeq">
                <p:stCondLst>
                  <p:cond evt="onClick" delay="0">
                    <p:tgtEl>
                      <p:spTgt spid="55"/>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childTnLst>
                          </p:cTn>
                        </p:par>
                      </p:childTnLst>
                    </p:cTn>
                  </p:par>
                </p:childTnLst>
              </p:cTn>
              <p:nextCondLst>
                <p:cond evt="onClick" delay="0">
                  <p:tgtEl>
                    <p:spTgt spid="55"/>
                  </p:tgtEl>
                </p:cond>
              </p:nextCondLst>
            </p:seq>
          </p:childTnLst>
        </p:cTn>
      </p:par>
    </p:tnLst>
    <p:bldLst>
      <p:bldP spid="10" grpId="0" animBg="1"/>
      <p:bldP spid="11" grpId="0" animBg="1"/>
      <p:bldP spid="27" grpId="0" animBg="1"/>
      <p:bldP spid="2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normAutofit/>
          </a:bodyPr>
          <a:lstStyle/>
          <a:p>
            <a:r>
              <a:rPr lang="es-ES"/>
              <a:t>La </a:t>
            </a:r>
            <a:r>
              <a:rPr lang="es-ES" err="1"/>
              <a:t>classe</a:t>
            </a:r>
            <a:r>
              <a:rPr lang="es-ES"/>
              <a:t> Savoir Faire et </a:t>
            </a:r>
            <a:r>
              <a:rPr lang="es-ES" err="1"/>
              <a:t>ses</a:t>
            </a:r>
            <a:r>
              <a:rPr lang="es-ES"/>
              <a:t> </a:t>
            </a:r>
            <a:r>
              <a:rPr lang="es-ES" err="1"/>
              <a:t>attributs</a:t>
            </a:r>
            <a:endParaRPr lang="fr-FR"/>
          </a:p>
        </p:txBody>
      </p:sp>
      <p:sp>
        <p:nvSpPr>
          <p:cNvPr id="13" name="Rectangle : coins arrondis 12">
            <a:extLst>
              <a:ext uri="{FF2B5EF4-FFF2-40B4-BE49-F238E27FC236}">
                <a16:creationId xmlns:a16="http://schemas.microsoft.com/office/drawing/2014/main" id="{4FBA07DD-EB62-4C13-AA1C-49C4ABCBE180}"/>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a:solidFill>
                  <a:sysClr val="windowText" lastClr="000000"/>
                </a:solidFill>
              </a:rPr>
              <a:t>Savoir-faire</a:t>
            </a:r>
            <a:endParaRPr lang="fr-FR" sz="700">
              <a:solidFill>
                <a:sysClr val="windowText" lastClr="000000"/>
              </a:solidFill>
            </a:endParaRPr>
          </a:p>
        </p:txBody>
      </p:sp>
      <p:sp>
        <p:nvSpPr>
          <p:cNvPr id="27" name="ZoneTexte 26">
            <a:extLst>
              <a:ext uri="{FF2B5EF4-FFF2-40B4-BE49-F238E27FC236}">
                <a16:creationId xmlns:a16="http://schemas.microsoft.com/office/drawing/2014/main" id="{1D11549D-663A-4E36-94B4-BF6AF430CC00}"/>
              </a:ext>
            </a:extLst>
          </p:cNvPr>
          <p:cNvSpPr txBox="1"/>
          <p:nvPr/>
        </p:nvSpPr>
        <p:spPr>
          <a:xfrm>
            <a:off x="2979900" y="1233989"/>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Spécialité</a:t>
            </a:r>
            <a:endParaRPr lang="es-ES" sz="900" b="1">
              <a:solidFill>
                <a:schemeClr val="bg1"/>
              </a:solidFill>
            </a:endParaRPr>
          </a:p>
        </p:txBody>
      </p:sp>
      <p:sp>
        <p:nvSpPr>
          <p:cNvPr id="28" name="ZoneTexte 27">
            <a:extLst>
              <a:ext uri="{FF2B5EF4-FFF2-40B4-BE49-F238E27FC236}">
                <a16:creationId xmlns:a16="http://schemas.microsoft.com/office/drawing/2014/main" id="{96DBE86E-4ED8-4C33-B96A-E3FB0E5B6C9F}"/>
              </a:ext>
            </a:extLst>
          </p:cNvPr>
          <p:cNvSpPr txBox="1"/>
          <p:nvPr/>
        </p:nvSpPr>
        <p:spPr>
          <a:xfrm>
            <a:off x="3988012" y="1231707"/>
            <a:ext cx="4679716" cy="359010"/>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Spécialité ordinale</a:t>
            </a:r>
          </a:p>
        </p:txBody>
      </p:sp>
      <p:cxnSp>
        <p:nvCxnSpPr>
          <p:cNvPr id="29" name="Connecteur droit avec flèche 28">
            <a:extLst>
              <a:ext uri="{FF2B5EF4-FFF2-40B4-BE49-F238E27FC236}">
                <a16:creationId xmlns:a16="http://schemas.microsoft.com/office/drawing/2014/main" id="{9593D3B3-39DB-4325-9A9B-4481C6789BC1}"/>
              </a:ext>
            </a:extLst>
          </p:cNvPr>
          <p:cNvCxnSpPr>
            <a:cxnSpLocks/>
            <a:stCxn id="58" idx="3"/>
            <a:endCxn id="27" idx="1"/>
          </p:cNvCxnSpPr>
          <p:nvPr/>
        </p:nvCxnSpPr>
        <p:spPr>
          <a:xfrm flipV="1">
            <a:off x="1998166" y="1414161"/>
            <a:ext cx="981734" cy="566196"/>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A1D59D56-5E7A-4B59-898F-B0CDB390A3BC}"/>
              </a:ext>
            </a:extLst>
          </p:cNvPr>
          <p:cNvSpPr txBox="1"/>
          <p:nvPr/>
        </p:nvSpPr>
        <p:spPr>
          <a:xfrm>
            <a:off x="2963481" y="1986506"/>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Compétence</a:t>
            </a:r>
            <a:endParaRPr lang="es-ES" sz="900" b="1">
              <a:solidFill>
                <a:schemeClr val="bg1"/>
              </a:solidFill>
            </a:endParaRPr>
          </a:p>
        </p:txBody>
      </p:sp>
      <p:cxnSp>
        <p:nvCxnSpPr>
          <p:cNvPr id="32" name="Connecteur droit avec flèche 31">
            <a:extLst>
              <a:ext uri="{FF2B5EF4-FFF2-40B4-BE49-F238E27FC236}">
                <a16:creationId xmlns:a16="http://schemas.microsoft.com/office/drawing/2014/main" id="{7DAE5B94-C83C-486E-983F-240E7CB3E158}"/>
              </a:ext>
            </a:extLst>
          </p:cNvPr>
          <p:cNvCxnSpPr>
            <a:cxnSpLocks/>
            <a:stCxn id="65" idx="3"/>
            <a:endCxn id="39" idx="1"/>
          </p:cNvCxnSpPr>
          <p:nvPr/>
        </p:nvCxnSpPr>
        <p:spPr>
          <a:xfrm>
            <a:off x="1996549" y="2419481"/>
            <a:ext cx="978989" cy="674288"/>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B1799552-A037-4C1F-85CF-29C60B9EC540}"/>
              </a:ext>
            </a:extLst>
          </p:cNvPr>
          <p:cNvSpPr txBox="1"/>
          <p:nvPr/>
        </p:nvSpPr>
        <p:spPr>
          <a:xfrm>
            <a:off x="3975955" y="1986506"/>
            <a:ext cx="4679716" cy="630838"/>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rPr>
              <a:t>Il s’agit de la compétence acquise par le professionnel ayant fait l'objet d'un titre délivré par l’ordre national des médecins aux praticiens dits «ancien régime». </a:t>
            </a:r>
          </a:p>
        </p:txBody>
      </p:sp>
      <p:sp>
        <p:nvSpPr>
          <p:cNvPr id="39" name="ZoneTexte 38">
            <a:extLst>
              <a:ext uri="{FF2B5EF4-FFF2-40B4-BE49-F238E27FC236}">
                <a16:creationId xmlns:a16="http://schemas.microsoft.com/office/drawing/2014/main" id="{24FB26AD-A8DA-41F2-B5E0-791B2EF99876}"/>
              </a:ext>
            </a:extLst>
          </p:cNvPr>
          <p:cNvSpPr txBox="1"/>
          <p:nvPr/>
        </p:nvSpPr>
        <p:spPr>
          <a:xfrm>
            <a:off x="2975538" y="2913597"/>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Compétence</a:t>
            </a:r>
            <a:r>
              <a:rPr lang="es-ES" sz="900" b="1">
                <a:solidFill>
                  <a:schemeClr val="bg1"/>
                </a:solidFill>
              </a:rPr>
              <a:t> Exclusive</a:t>
            </a:r>
          </a:p>
        </p:txBody>
      </p:sp>
      <p:cxnSp>
        <p:nvCxnSpPr>
          <p:cNvPr id="40" name="Connecteur droit avec flèche 39">
            <a:extLst>
              <a:ext uri="{FF2B5EF4-FFF2-40B4-BE49-F238E27FC236}">
                <a16:creationId xmlns:a16="http://schemas.microsoft.com/office/drawing/2014/main" id="{4FE1F6A2-3FC7-4997-A7D5-AAABA925BE6C}"/>
              </a:ext>
            </a:extLst>
          </p:cNvPr>
          <p:cNvCxnSpPr>
            <a:cxnSpLocks/>
            <a:stCxn id="59" idx="3"/>
            <a:endCxn id="30" idx="1"/>
          </p:cNvCxnSpPr>
          <p:nvPr/>
        </p:nvCxnSpPr>
        <p:spPr>
          <a:xfrm flipV="1">
            <a:off x="1998166" y="2166678"/>
            <a:ext cx="965315" cy="35540"/>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41" name="ZoneTexte 40">
            <a:extLst>
              <a:ext uri="{FF2B5EF4-FFF2-40B4-BE49-F238E27FC236}">
                <a16:creationId xmlns:a16="http://schemas.microsoft.com/office/drawing/2014/main" id="{B2164E83-80FE-40E0-9521-412F09FAC933}"/>
              </a:ext>
            </a:extLst>
          </p:cNvPr>
          <p:cNvSpPr txBox="1"/>
          <p:nvPr/>
        </p:nvSpPr>
        <p:spPr>
          <a:xfrm>
            <a:off x="3988012" y="2913597"/>
            <a:ext cx="4679716" cy="621860"/>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La compétence exclusive est une compétence exercée à titre exclusif. Un professionnel ne peut exercer à la fois une compétence exclusive et une spécialité.</a:t>
            </a:r>
          </a:p>
        </p:txBody>
      </p:sp>
      <p:pic>
        <p:nvPicPr>
          <p:cNvPr id="45" name="Graphique 44" descr="Bulle de discussion avec un remplissage uni">
            <a:hlinkClick r:id="rId3"/>
            <a:extLst>
              <a:ext uri="{FF2B5EF4-FFF2-40B4-BE49-F238E27FC236}">
                <a16:creationId xmlns:a16="http://schemas.microsoft.com/office/drawing/2014/main" id="{E43AB9D0-A860-4857-8118-4100DE3F74B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64311" y="1115675"/>
            <a:ext cx="359240" cy="359240"/>
          </a:xfrm>
          <a:prstGeom prst="rect">
            <a:avLst/>
          </a:prstGeom>
        </p:spPr>
      </p:pic>
      <p:pic>
        <p:nvPicPr>
          <p:cNvPr id="47" name="Graphique 46" descr="Bulle de discussion avec un remplissage uni">
            <a:hlinkClick r:id="rId6"/>
            <a:extLst>
              <a:ext uri="{FF2B5EF4-FFF2-40B4-BE49-F238E27FC236}">
                <a16:creationId xmlns:a16="http://schemas.microsoft.com/office/drawing/2014/main" id="{6C47F129-2678-4572-B450-A93764FB463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52360" y="1867895"/>
            <a:ext cx="359240" cy="359240"/>
          </a:xfrm>
          <a:prstGeom prst="rect">
            <a:avLst/>
          </a:prstGeom>
        </p:spPr>
      </p:pic>
      <p:pic>
        <p:nvPicPr>
          <p:cNvPr id="48" name="Graphique 47" descr="Bulle de discussion avec un remplissage uni">
            <a:hlinkClick r:id="rId7"/>
            <a:extLst>
              <a:ext uri="{FF2B5EF4-FFF2-40B4-BE49-F238E27FC236}">
                <a16:creationId xmlns:a16="http://schemas.microsoft.com/office/drawing/2014/main" id="{0B36E864-232F-4741-82E7-2C91DD9AFD8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64311" y="2797796"/>
            <a:ext cx="359240" cy="359240"/>
          </a:xfrm>
          <a:prstGeom prst="rect">
            <a:avLst/>
          </a:prstGeom>
        </p:spPr>
      </p:pic>
      <p:sp>
        <p:nvSpPr>
          <p:cNvPr id="46" name="ZoneTexte 23">
            <a:extLst>
              <a:ext uri="{FF2B5EF4-FFF2-40B4-BE49-F238E27FC236}">
                <a16:creationId xmlns:a16="http://schemas.microsoft.com/office/drawing/2014/main" id="{BE1E05DE-27F8-4B60-B9CF-5AFC7FC09CDF}"/>
              </a:ext>
            </a:extLst>
          </p:cNvPr>
          <p:cNvSpPr txBox="1"/>
          <p:nvPr/>
        </p:nvSpPr>
        <p:spPr>
          <a:xfrm>
            <a:off x="632570" y="1780363"/>
            <a:ext cx="1455954" cy="198362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55" name="ZoneTexte 54">
            <a:extLst>
              <a:ext uri="{FF2B5EF4-FFF2-40B4-BE49-F238E27FC236}">
                <a16:creationId xmlns:a16="http://schemas.microsoft.com/office/drawing/2014/main" id="{42AFD4ED-D5C5-4CC4-AE41-44B1A50D05EF}"/>
              </a:ext>
            </a:extLst>
          </p:cNvPr>
          <p:cNvSpPr txBox="1"/>
          <p:nvPr/>
        </p:nvSpPr>
        <p:spPr>
          <a:xfrm>
            <a:off x="639498" y="890497"/>
            <a:ext cx="1455954" cy="15231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t>Savoir Faire</a:t>
            </a:r>
          </a:p>
        </p:txBody>
      </p:sp>
      <p:sp>
        <p:nvSpPr>
          <p:cNvPr id="56" name="ZoneTexte 55">
            <a:extLst>
              <a:ext uri="{FF2B5EF4-FFF2-40B4-BE49-F238E27FC236}">
                <a16:creationId xmlns:a16="http://schemas.microsoft.com/office/drawing/2014/main" id="{6C7C7A19-5BF4-4B05-91C6-18A79C11C3BF}"/>
              </a:ext>
            </a:extLst>
          </p:cNvPr>
          <p:cNvSpPr txBox="1"/>
          <p:nvPr/>
        </p:nvSpPr>
        <p:spPr>
          <a:xfrm>
            <a:off x="639498" y="1043753"/>
            <a:ext cx="1455954" cy="48058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57" name="ZoneTexte 56">
            <a:extLst>
              <a:ext uri="{FF2B5EF4-FFF2-40B4-BE49-F238E27FC236}">
                <a16:creationId xmlns:a16="http://schemas.microsoft.com/office/drawing/2014/main" id="{129CD119-6759-4EAF-9F1D-97766031711B}"/>
              </a:ext>
            </a:extLst>
          </p:cNvPr>
          <p:cNvSpPr txBox="1"/>
          <p:nvPr/>
        </p:nvSpPr>
        <p:spPr>
          <a:xfrm>
            <a:off x="730667" y="1092476"/>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Type Savoir-faire</a:t>
            </a:r>
            <a:endParaRPr lang="fr-FR" sz="675">
              <a:solidFill>
                <a:schemeClr val="bg1"/>
              </a:solidFill>
            </a:endParaRPr>
          </a:p>
        </p:txBody>
      </p:sp>
      <p:sp>
        <p:nvSpPr>
          <p:cNvPr id="58" name="ZoneTexte 57">
            <a:extLst>
              <a:ext uri="{FF2B5EF4-FFF2-40B4-BE49-F238E27FC236}">
                <a16:creationId xmlns:a16="http://schemas.microsoft.com/office/drawing/2014/main" id="{5B669B09-2C3B-409E-8AA6-34941F2552E6}"/>
              </a:ext>
            </a:extLst>
          </p:cNvPr>
          <p:cNvSpPr txBox="1"/>
          <p:nvPr/>
        </p:nvSpPr>
        <p:spPr>
          <a:xfrm>
            <a:off x="724206" y="1885984"/>
            <a:ext cx="1273960" cy="188746"/>
          </a:xfrm>
          <a:prstGeom prst="rect">
            <a:avLst/>
          </a:prstGeom>
          <a:solidFill>
            <a:srgbClr val="0077B6"/>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Spécialité</a:t>
            </a:r>
          </a:p>
        </p:txBody>
      </p:sp>
      <p:sp>
        <p:nvSpPr>
          <p:cNvPr id="59" name="ZoneTexte 58">
            <a:extLst>
              <a:ext uri="{FF2B5EF4-FFF2-40B4-BE49-F238E27FC236}">
                <a16:creationId xmlns:a16="http://schemas.microsoft.com/office/drawing/2014/main" id="{33379316-F1AB-4C4A-83A8-3BACF807D3F2}"/>
              </a:ext>
            </a:extLst>
          </p:cNvPr>
          <p:cNvSpPr txBox="1"/>
          <p:nvPr/>
        </p:nvSpPr>
        <p:spPr>
          <a:xfrm>
            <a:off x="724206" y="2107845"/>
            <a:ext cx="1273960" cy="188746"/>
          </a:xfrm>
          <a:prstGeom prst="rect">
            <a:avLst/>
          </a:prstGeom>
          <a:solidFill>
            <a:srgbClr val="0077B6"/>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Compétence</a:t>
            </a:r>
          </a:p>
        </p:txBody>
      </p:sp>
      <p:sp>
        <p:nvSpPr>
          <p:cNvPr id="60" name="ZoneTexte 59">
            <a:extLst>
              <a:ext uri="{FF2B5EF4-FFF2-40B4-BE49-F238E27FC236}">
                <a16:creationId xmlns:a16="http://schemas.microsoft.com/office/drawing/2014/main" id="{A630AD2B-C5E0-425D-A6A5-882A6792B79A}"/>
              </a:ext>
            </a:extLst>
          </p:cNvPr>
          <p:cNvSpPr txBox="1"/>
          <p:nvPr/>
        </p:nvSpPr>
        <p:spPr>
          <a:xfrm>
            <a:off x="724206" y="2552960"/>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Orientation Particulière</a:t>
            </a:r>
          </a:p>
        </p:txBody>
      </p:sp>
      <p:sp>
        <p:nvSpPr>
          <p:cNvPr id="61" name="ZoneTexte 60">
            <a:extLst>
              <a:ext uri="{FF2B5EF4-FFF2-40B4-BE49-F238E27FC236}">
                <a16:creationId xmlns:a16="http://schemas.microsoft.com/office/drawing/2014/main" id="{2D981D00-030F-4D7F-AF67-5A28BDCC3604}"/>
              </a:ext>
            </a:extLst>
          </p:cNvPr>
          <p:cNvSpPr txBox="1"/>
          <p:nvPr/>
        </p:nvSpPr>
        <p:spPr>
          <a:xfrm>
            <a:off x="725333" y="2787100"/>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Capacité</a:t>
            </a:r>
          </a:p>
        </p:txBody>
      </p:sp>
      <p:sp>
        <p:nvSpPr>
          <p:cNvPr id="62" name="ZoneTexte 61">
            <a:extLst>
              <a:ext uri="{FF2B5EF4-FFF2-40B4-BE49-F238E27FC236}">
                <a16:creationId xmlns:a16="http://schemas.microsoft.com/office/drawing/2014/main" id="{855151B0-3FC3-44A2-A3EB-19DAC6A5A575}"/>
              </a:ext>
            </a:extLst>
          </p:cNvPr>
          <p:cNvSpPr txBox="1"/>
          <p:nvPr/>
        </p:nvSpPr>
        <p:spPr>
          <a:xfrm>
            <a:off x="730666" y="3018699"/>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Qualification PAC</a:t>
            </a:r>
          </a:p>
        </p:txBody>
      </p:sp>
      <p:sp>
        <p:nvSpPr>
          <p:cNvPr id="63" name="ZoneTexte 62">
            <a:extLst>
              <a:ext uri="{FF2B5EF4-FFF2-40B4-BE49-F238E27FC236}">
                <a16:creationId xmlns:a16="http://schemas.microsoft.com/office/drawing/2014/main" id="{A8F99808-3651-4294-A491-A312036911FE}"/>
              </a:ext>
            </a:extLst>
          </p:cNvPr>
          <p:cNvSpPr txBox="1"/>
          <p:nvPr/>
        </p:nvSpPr>
        <p:spPr>
          <a:xfrm>
            <a:off x="720971" y="3242804"/>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DESC Non Qualifiant</a:t>
            </a:r>
            <a:endParaRPr lang="fr-FR" sz="675">
              <a:solidFill>
                <a:schemeClr val="bg1"/>
              </a:solidFill>
            </a:endParaRPr>
          </a:p>
        </p:txBody>
      </p:sp>
      <p:sp>
        <p:nvSpPr>
          <p:cNvPr id="64" name="ZoneTexte 63">
            <a:extLst>
              <a:ext uri="{FF2B5EF4-FFF2-40B4-BE49-F238E27FC236}">
                <a16:creationId xmlns:a16="http://schemas.microsoft.com/office/drawing/2014/main" id="{8F33B74D-931A-49D3-9184-CD676A1FB95C}"/>
              </a:ext>
            </a:extLst>
          </p:cNvPr>
          <p:cNvSpPr txBox="1"/>
          <p:nvPr/>
        </p:nvSpPr>
        <p:spPr>
          <a:xfrm>
            <a:off x="727941" y="3461356"/>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Droit Exercice Complémentaire</a:t>
            </a:r>
            <a:endParaRPr lang="fr-FR" sz="675">
              <a:solidFill>
                <a:schemeClr val="bg1"/>
              </a:solidFill>
            </a:endParaRPr>
          </a:p>
        </p:txBody>
      </p:sp>
      <p:sp>
        <p:nvSpPr>
          <p:cNvPr id="65" name="ZoneTexte 64">
            <a:extLst>
              <a:ext uri="{FF2B5EF4-FFF2-40B4-BE49-F238E27FC236}">
                <a16:creationId xmlns:a16="http://schemas.microsoft.com/office/drawing/2014/main" id="{EA382021-38AF-4599-89A4-F8C185503CB8}"/>
              </a:ext>
            </a:extLst>
          </p:cNvPr>
          <p:cNvSpPr txBox="1"/>
          <p:nvPr/>
        </p:nvSpPr>
        <p:spPr>
          <a:xfrm>
            <a:off x="722589" y="2325108"/>
            <a:ext cx="1273960" cy="188746"/>
          </a:xfrm>
          <a:prstGeom prst="rect">
            <a:avLst/>
          </a:prstGeom>
          <a:solidFill>
            <a:srgbClr val="0077B6"/>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Compétence Exclusive</a:t>
            </a:r>
          </a:p>
        </p:txBody>
      </p:sp>
      <p:sp>
        <p:nvSpPr>
          <p:cNvPr id="66" name="ZoneTexte 24">
            <a:extLst>
              <a:ext uri="{FF2B5EF4-FFF2-40B4-BE49-F238E27FC236}">
                <a16:creationId xmlns:a16="http://schemas.microsoft.com/office/drawing/2014/main" id="{7166446D-FCE6-430E-8D0C-6C1C6C1744B9}"/>
              </a:ext>
            </a:extLst>
          </p:cNvPr>
          <p:cNvSpPr txBox="1"/>
          <p:nvPr/>
        </p:nvSpPr>
        <p:spPr>
          <a:xfrm>
            <a:off x="730666" y="1301561"/>
            <a:ext cx="1273960" cy="188746"/>
          </a:xfrm>
          <a:prstGeom prst="rect">
            <a:avLst/>
          </a:prstGeom>
          <a:solidFill>
            <a:schemeClr val="bg1"/>
          </a:solidFill>
          <a:ln>
            <a:solidFill>
              <a:srgbClr val="97979B"/>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rgbClr val="97979B"/>
                </a:solidFill>
                <a:latin typeface="Arial"/>
                <a:ea typeface="Geneva"/>
                <a:cs typeface="Arial"/>
              </a:rPr>
              <a:t>(Code)</a:t>
            </a:r>
            <a:endParaRPr lang="en-US">
              <a:solidFill>
                <a:srgbClr val="97979B"/>
              </a:solidFill>
            </a:endParaRPr>
          </a:p>
        </p:txBody>
      </p:sp>
      <p:sp>
        <p:nvSpPr>
          <p:cNvPr id="67" name="ZoneTexte 22">
            <a:extLst>
              <a:ext uri="{FF2B5EF4-FFF2-40B4-BE49-F238E27FC236}">
                <a16:creationId xmlns:a16="http://schemas.microsoft.com/office/drawing/2014/main" id="{D87E37D3-D860-405D-9848-568A26EFF634}"/>
              </a:ext>
            </a:extLst>
          </p:cNvPr>
          <p:cNvSpPr txBox="1"/>
          <p:nvPr/>
        </p:nvSpPr>
        <p:spPr>
          <a:xfrm>
            <a:off x="632571" y="1628044"/>
            <a:ext cx="1455954" cy="15231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50" b="1" kern="0">
                <a:latin typeface="Arial"/>
                <a:ea typeface="Geneva"/>
                <a:cs typeface="Arial"/>
              </a:rPr>
              <a:t>Classes Spécifiques</a:t>
            </a:r>
            <a:endParaRPr lang="fr-FR" sz="675" b="1" kern="0"/>
          </a:p>
        </p:txBody>
      </p:sp>
      <p:grpSp>
        <p:nvGrpSpPr>
          <p:cNvPr id="69" name="Group 7">
            <a:extLst>
              <a:ext uri="{FF2B5EF4-FFF2-40B4-BE49-F238E27FC236}">
                <a16:creationId xmlns:a16="http://schemas.microsoft.com/office/drawing/2014/main" id="{36F5128A-8DD7-4E3C-847E-9FC792DA6639}"/>
              </a:ext>
            </a:extLst>
          </p:cNvPr>
          <p:cNvGrpSpPr/>
          <p:nvPr/>
        </p:nvGrpSpPr>
        <p:grpSpPr>
          <a:xfrm>
            <a:off x="727941" y="3822638"/>
            <a:ext cx="1590647" cy="591383"/>
            <a:chOff x="3229850" y="4805822"/>
            <a:chExt cx="1590647" cy="591383"/>
          </a:xfrm>
        </p:grpSpPr>
        <p:sp>
          <p:nvSpPr>
            <p:cNvPr id="72" name="ZoneTexte 321">
              <a:extLst>
                <a:ext uri="{FF2B5EF4-FFF2-40B4-BE49-F238E27FC236}">
                  <a16:creationId xmlns:a16="http://schemas.microsoft.com/office/drawing/2014/main" id="{3FA5E004-C249-4D9E-B00C-4D98E966AC4D}"/>
                </a:ext>
              </a:extLst>
            </p:cNvPr>
            <p:cNvSpPr txBox="1"/>
            <p:nvPr/>
          </p:nvSpPr>
          <p:spPr>
            <a:xfrm>
              <a:off x="3321379" y="480582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73" name="Rectangle 72">
              <a:extLst>
                <a:ext uri="{FF2B5EF4-FFF2-40B4-BE49-F238E27FC236}">
                  <a16:creationId xmlns:a16="http://schemas.microsoft.com/office/drawing/2014/main" id="{FFA6E161-44EC-4425-B5C8-2F6762A2C9F3}"/>
                </a:ext>
              </a:extLst>
            </p:cNvPr>
            <p:cNvSpPr/>
            <p:nvPr/>
          </p:nvSpPr>
          <p:spPr>
            <a:xfrm>
              <a:off x="3232404" y="484271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74" name="ZoneTexte 331">
              <a:extLst>
                <a:ext uri="{FF2B5EF4-FFF2-40B4-BE49-F238E27FC236}">
                  <a16:creationId xmlns:a16="http://schemas.microsoft.com/office/drawing/2014/main" id="{DD532722-1D4D-4145-B4DD-95B6146E0EE2}"/>
                </a:ext>
              </a:extLst>
            </p:cNvPr>
            <p:cNvSpPr txBox="1"/>
            <p:nvPr/>
          </p:nvSpPr>
          <p:spPr>
            <a:xfrm>
              <a:off x="3325460" y="5197150"/>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75" name="Rectangle 74">
              <a:extLst>
                <a:ext uri="{FF2B5EF4-FFF2-40B4-BE49-F238E27FC236}">
                  <a16:creationId xmlns:a16="http://schemas.microsoft.com/office/drawing/2014/main" id="{78A9A20E-7CD0-4999-9266-DB78CC3FF279}"/>
                </a:ext>
              </a:extLst>
            </p:cNvPr>
            <p:cNvSpPr/>
            <p:nvPr/>
          </p:nvSpPr>
          <p:spPr>
            <a:xfrm>
              <a:off x="3229850" y="5231329"/>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76" name="Rectangle 75">
              <a:extLst>
                <a:ext uri="{FF2B5EF4-FFF2-40B4-BE49-F238E27FC236}">
                  <a16:creationId xmlns:a16="http://schemas.microsoft.com/office/drawing/2014/main" id="{19ACE7CE-AB07-47EE-8708-909EF6A8B8B4}"/>
                </a:ext>
              </a:extLst>
            </p:cNvPr>
            <p:cNvSpPr/>
            <p:nvPr/>
          </p:nvSpPr>
          <p:spPr>
            <a:xfrm>
              <a:off x="3229850" y="5035662"/>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77" name="ZoneTexte 334">
              <a:extLst>
                <a:ext uri="{FF2B5EF4-FFF2-40B4-BE49-F238E27FC236}">
                  <a16:creationId xmlns:a16="http://schemas.microsoft.com/office/drawing/2014/main" id="{663B7E2E-9DCF-4A6F-B63C-E04A53A12562}"/>
                </a:ext>
              </a:extLst>
            </p:cNvPr>
            <p:cNvSpPr txBox="1"/>
            <p:nvPr/>
          </p:nvSpPr>
          <p:spPr>
            <a:xfrm>
              <a:off x="3321379" y="5004201"/>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42" name="Graphique 33" descr="Bulle de discussion avec un remplissage uni">
            <a:extLst>
              <a:ext uri="{FF2B5EF4-FFF2-40B4-BE49-F238E27FC236}">
                <a16:creationId xmlns:a16="http://schemas.microsoft.com/office/drawing/2014/main" id="{C09714E8-4A21-470E-9101-23450CE4C0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50098" y="4773853"/>
            <a:ext cx="359240" cy="359240"/>
          </a:xfrm>
          <a:prstGeom prst="rect">
            <a:avLst/>
          </a:prstGeom>
        </p:spPr>
      </p:pic>
      <p:sp>
        <p:nvSpPr>
          <p:cNvPr id="49" name="ZoneTexte 37">
            <a:extLst>
              <a:ext uri="{FF2B5EF4-FFF2-40B4-BE49-F238E27FC236}">
                <a16:creationId xmlns:a16="http://schemas.microsoft.com/office/drawing/2014/main" id="{D5A3135A-F17C-407F-95A6-BC3ED6D27885}"/>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50" name="Graphique 20" descr="Flèche : pivoter à droite avec un remplissage uni">
            <a:hlinkClick r:id="rId8" action="ppaction://hlinksldjump"/>
            <a:extLst>
              <a:ext uri="{FF2B5EF4-FFF2-40B4-BE49-F238E27FC236}">
                <a16:creationId xmlns:a16="http://schemas.microsoft.com/office/drawing/2014/main" id="{D51E3248-F0DF-4656-8057-AC3B4D8FBE6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5400000">
            <a:off x="150185" y="4604439"/>
            <a:ext cx="489313" cy="489313"/>
          </a:xfrm>
          <a:prstGeom prst="rect">
            <a:avLst/>
          </a:prstGeom>
        </p:spPr>
      </p:pic>
      <p:sp>
        <p:nvSpPr>
          <p:cNvPr id="43" name="ZoneTexte 21">
            <a:hlinkClick r:id="rId8" action="ppaction://hlinksldjump"/>
            <a:extLst>
              <a:ext uri="{FF2B5EF4-FFF2-40B4-BE49-F238E27FC236}">
                <a16:creationId xmlns:a16="http://schemas.microsoft.com/office/drawing/2014/main" id="{F076156D-79E4-4FB8-87D2-C00671DE672F}"/>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254775624"/>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58"/>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par>
                                <p:cTn id="14" presetID="10" presetClass="entr" presetSubtype="0" fill="hold"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500"/>
                                        <p:tgtEl>
                                          <p:spTgt spid="45"/>
                                        </p:tgtEl>
                                      </p:cBhvr>
                                    </p:animEffect>
                                  </p:childTnLst>
                                </p:cTn>
                              </p:par>
                            </p:childTnLst>
                          </p:cTn>
                        </p:par>
                      </p:childTnLst>
                    </p:cTn>
                  </p:par>
                </p:childTnLst>
              </p:cTn>
              <p:nextCondLst>
                <p:cond evt="onClick" delay="0">
                  <p:tgtEl>
                    <p:spTgt spid="58"/>
                  </p:tgtEl>
                </p:cond>
              </p:nextCondLst>
            </p:seq>
            <p:seq concurrent="1" nextAc="seek">
              <p:cTn id="17" restart="whenNotActive" fill="hold" evtFilter="cancelBubble" nodeType="interactiveSeq">
                <p:stCondLst>
                  <p:cond evt="onClick" delay="0">
                    <p:tgtEl>
                      <p:spTgt spid="59"/>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500"/>
                                        <p:tgtEl>
                                          <p:spTgt spid="33"/>
                                        </p:tgtEl>
                                      </p:cBhvr>
                                    </p:animEffect>
                                  </p:childTnLst>
                                </p:cTn>
                              </p:par>
                              <p:par>
                                <p:cTn id="29" presetID="10" presetClass="entr" presetSubtype="0" fill="hold" nodeType="with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fade">
                                      <p:cBhvr>
                                        <p:cTn id="31" dur="500"/>
                                        <p:tgtEl>
                                          <p:spTgt spid="47"/>
                                        </p:tgtEl>
                                      </p:cBhvr>
                                    </p:animEffect>
                                  </p:childTnLst>
                                </p:cTn>
                              </p:par>
                            </p:childTnLst>
                          </p:cTn>
                        </p:par>
                      </p:childTnLst>
                    </p:cTn>
                  </p:par>
                </p:childTnLst>
              </p:cTn>
              <p:nextCondLst>
                <p:cond evt="onClick" delay="0">
                  <p:tgtEl>
                    <p:spTgt spid="59"/>
                  </p:tgtEl>
                </p:cond>
              </p:nextCondLst>
            </p:seq>
            <p:seq concurrent="1" nextAc="seek">
              <p:cTn id="32" restart="whenNotActive" fill="hold" evtFilter="cancelBubble" nodeType="interactiveSeq">
                <p:stCondLst>
                  <p:cond evt="onClick" delay="0">
                    <p:tgtEl>
                      <p:spTgt spid="65"/>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par>
                                <p:cTn id="38" presetID="10" presetClass="entr" presetSubtype="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fade">
                                      <p:cBhvr>
                                        <p:cTn id="43" dur="500"/>
                                        <p:tgtEl>
                                          <p:spTgt spid="41"/>
                                        </p:tgtEl>
                                      </p:cBhvr>
                                    </p:animEffect>
                                  </p:childTnLst>
                                </p:cTn>
                              </p:par>
                              <p:par>
                                <p:cTn id="44" presetID="10" presetClass="entr" presetSubtype="0"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childTnLst>
                          </p:cTn>
                        </p:par>
                      </p:childTnLst>
                    </p:cTn>
                  </p:par>
                </p:childTnLst>
              </p:cTn>
              <p:nextCondLst>
                <p:cond evt="onClick" delay="0">
                  <p:tgtEl>
                    <p:spTgt spid="65"/>
                  </p:tgtEl>
                </p:cond>
              </p:nextCondLst>
            </p:seq>
          </p:childTnLst>
        </p:cTn>
      </p:par>
    </p:tnLst>
    <p:bldLst>
      <p:bldP spid="27" grpId="0" animBg="1"/>
      <p:bldP spid="28" grpId="0" animBg="1"/>
      <p:bldP spid="30" grpId="0" animBg="1"/>
      <p:bldP spid="33" grpId="0" animBg="1"/>
      <p:bldP spid="39" grpId="0" animBg="1"/>
      <p:bldP spid="4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195486"/>
            <a:ext cx="7920880" cy="435924"/>
          </a:xfrm>
        </p:spPr>
        <p:txBody>
          <a:bodyPr>
            <a:normAutofit fontScale="85000" lnSpcReduction="10000"/>
          </a:bodyPr>
          <a:lstStyle/>
          <a:p>
            <a:r>
              <a:rPr lang="fr-FR" sz="2000" b="1">
                <a:solidFill>
                  <a:srgbClr val="006AB2"/>
                </a:solidFill>
                <a:latin typeface="+mj-lt"/>
                <a:ea typeface="+mj-ea"/>
                <a:cs typeface="+mj-cs"/>
              </a:rPr>
              <a:t>une description partagée des activités et des ressources</a:t>
            </a:r>
            <a:endParaRPr lang="fr-FR" sz="2000"/>
          </a:p>
        </p:txBody>
      </p:sp>
      <p:sp>
        <p:nvSpPr>
          <p:cNvPr id="3" name="Espace réservé du texte 2">
            <a:extLst>
              <a:ext uri="{FF2B5EF4-FFF2-40B4-BE49-F238E27FC236}">
                <a16:creationId xmlns:a16="http://schemas.microsoft.com/office/drawing/2014/main" id="{D41883E0-8543-43B3-B5AC-C2BC8BD826CC}"/>
              </a:ext>
            </a:extLst>
          </p:cNvPr>
          <p:cNvSpPr>
            <a:spLocks noGrp="1"/>
          </p:cNvSpPr>
          <p:nvPr>
            <p:ph type="body" sz="quarter" idx="11"/>
          </p:nvPr>
        </p:nvSpPr>
        <p:spPr>
          <a:xfrm>
            <a:off x="611560" y="1773072"/>
            <a:ext cx="4854581" cy="3060512"/>
          </a:xfrm>
        </p:spPr>
        <p:txBody>
          <a:bodyPr vert="horz" lIns="0" tIns="0" rIns="0" bIns="0" rtlCol="0" anchor="t">
            <a:normAutofit/>
          </a:bodyPr>
          <a:lstStyle/>
          <a:p>
            <a:pPr marL="355600" lvl="1" indent="-266700" algn="just">
              <a:lnSpc>
                <a:spcPct val="120000"/>
              </a:lnSpc>
              <a:spcBef>
                <a:spcPts val="600"/>
              </a:spcBef>
              <a:spcAft>
                <a:spcPts val="600"/>
              </a:spcAft>
            </a:pPr>
            <a:r>
              <a:rPr lang="fr-FR" sz="1200" dirty="0"/>
              <a:t>Ce modèle d’exposition est commun à tous les ROR régionaux. Les données des ROR sont exposées de façon identique sur l’ensemble du territoire et sur tous les champs d'activité.</a:t>
            </a:r>
            <a:endParaRPr lang="fr-FR" sz="1100" dirty="0"/>
          </a:p>
          <a:p>
            <a:pPr marL="355600" lvl="1" indent="-266700" algn="just">
              <a:lnSpc>
                <a:spcPct val="120000"/>
              </a:lnSpc>
              <a:spcBef>
                <a:spcPts val="600"/>
              </a:spcBef>
              <a:spcAft>
                <a:spcPts val="600"/>
              </a:spcAft>
            </a:pPr>
            <a:r>
              <a:rPr lang="fr-FR" sz="1200" dirty="0"/>
              <a:t>En présentant la description de l’offre sanitaire et médico-sociale de façon </a:t>
            </a:r>
            <a:r>
              <a:rPr lang="fr-FR" sz="1200" dirty="0">
                <a:solidFill>
                  <a:srgbClr val="0077B6"/>
                </a:solidFill>
              </a:rPr>
              <a:t>normalisée, l</a:t>
            </a:r>
            <a:r>
              <a:rPr lang="fr-FR" sz="1200" dirty="0">
                <a:solidFill>
                  <a:srgbClr val="0077B6"/>
                </a:solidFill>
                <a:ea typeface="+mn-lt"/>
                <a:cs typeface="+mn-lt"/>
              </a:rPr>
              <a:t>e modèle </a:t>
            </a:r>
            <a:r>
              <a:rPr lang="fr-FR" sz="1200" dirty="0">
                <a:ea typeface="+mn-lt"/>
                <a:cs typeface="+mn-lt"/>
              </a:rPr>
              <a:t>d’exposition </a:t>
            </a:r>
            <a:r>
              <a:rPr lang="fr-FR" sz="1200" dirty="0"/>
              <a:t>:</a:t>
            </a:r>
            <a:endParaRPr lang="fr-FR" sz="1200" dirty="0">
              <a:cs typeface="Arial"/>
            </a:endParaRPr>
          </a:p>
          <a:p>
            <a:pPr marL="715010" lvl="2" indent="-266700" algn="just">
              <a:lnSpc>
                <a:spcPct val="120000"/>
              </a:lnSpc>
              <a:spcBef>
                <a:spcPts val="0"/>
              </a:spcBef>
            </a:pPr>
            <a:r>
              <a:rPr lang="fr-FR" sz="1100" dirty="0">
                <a:solidFill>
                  <a:schemeClr val="tx1"/>
                </a:solidFill>
              </a:rPr>
              <a:t>Permet une description homogène des structures qui proposent le même type d’offre et facilite la recherche inter-ROR sur les champs sanitaire et médico-social ;</a:t>
            </a:r>
          </a:p>
          <a:p>
            <a:pPr marL="715010" lvl="2" indent="-266700" algn="just">
              <a:lnSpc>
                <a:spcPct val="120000"/>
              </a:lnSpc>
              <a:spcBef>
                <a:spcPts val="0"/>
              </a:spcBef>
            </a:pPr>
            <a:r>
              <a:rPr lang="fr-FR" sz="1100" dirty="0">
                <a:solidFill>
                  <a:schemeClr val="tx1"/>
                </a:solidFill>
              </a:rPr>
              <a:t>Fournit une vision nationale de l’offre de santé aux applications métiers qui consomment les ROR régionaux (outil d’information comme Santé.fr, outils d'orientation comme via trajectoire, outils de coordination et de parcours, outils de régulation).</a:t>
            </a:r>
            <a:endParaRPr lang="fr-FR" sz="1100" dirty="0">
              <a:solidFill>
                <a:schemeClr val="tx1"/>
              </a:solidFill>
              <a:cs typeface="Arial"/>
            </a:endParaRPr>
          </a:p>
        </p:txBody>
      </p:sp>
      <p:sp>
        <p:nvSpPr>
          <p:cNvPr id="4" name="TextBox 10">
            <a:extLst>
              <a:ext uri="{FF2B5EF4-FFF2-40B4-BE49-F238E27FC236}">
                <a16:creationId xmlns:a16="http://schemas.microsoft.com/office/drawing/2014/main" id="{02572E85-C9E0-48BC-9398-2BB581657411}"/>
              </a:ext>
            </a:extLst>
          </p:cNvPr>
          <p:cNvSpPr txBox="1"/>
          <p:nvPr/>
        </p:nvSpPr>
        <p:spPr>
          <a:xfrm>
            <a:off x="611560" y="843558"/>
            <a:ext cx="7920880" cy="648005"/>
          </a:xfrm>
          <a:prstGeom prst="rect">
            <a:avLst/>
          </a:prstGeom>
          <a:solidFill>
            <a:srgbClr val="006AB2"/>
          </a:solidFill>
          <a:ln>
            <a:solidFill>
              <a:srgbClr val="1D6FB8"/>
            </a:solidFill>
          </a:ln>
        </p:spPr>
        <p:style>
          <a:lnRef idx="2">
            <a:schemeClr val="accent1"/>
          </a:lnRef>
          <a:fillRef idx="1">
            <a:schemeClr val="lt1"/>
          </a:fillRef>
          <a:effectRef idx="0">
            <a:schemeClr val="accent1"/>
          </a:effectRef>
          <a:fontRef idx="minor">
            <a:schemeClr val="dk1"/>
          </a:fontRef>
        </p:style>
        <p:txBody>
          <a:bodyPr wrap="square" lIns="72000" tIns="108000" rIns="72000" bIns="108000" rtlCol="0" anchor="ctr" anchorCtr="0">
            <a:noAutofit/>
          </a:bodyPr>
          <a:lstStyle/>
          <a:p>
            <a:pPr algn="just">
              <a:spcBef>
                <a:spcPts val="0"/>
              </a:spcBef>
            </a:pPr>
            <a:r>
              <a:rPr lang="fr-FR" sz="1200">
                <a:solidFill>
                  <a:schemeClr val="bg1"/>
                </a:solidFill>
              </a:rPr>
              <a:t>Le modèle d’exposition décrit les objets utilisés par les ROR régionaux </a:t>
            </a:r>
            <a:r>
              <a:rPr lang="fr-FR" sz="1200">
                <a:solidFill>
                  <a:schemeClr val="bg1"/>
                </a:solidFill>
                <a:ea typeface="+mn-lt"/>
                <a:cs typeface="+mn-lt"/>
              </a:rPr>
              <a:t>pour exposer l’offre de santé</a:t>
            </a:r>
            <a:r>
              <a:rPr lang="fr-FR" sz="1200">
                <a:solidFill>
                  <a:schemeClr val="bg1"/>
                </a:solidFill>
              </a:rPr>
              <a:t>. Il permet l’échange d'informations harmonisées entre deux ROR ou entre un ROR et une application externe. </a:t>
            </a:r>
          </a:p>
        </p:txBody>
      </p:sp>
      <p:grpSp>
        <p:nvGrpSpPr>
          <p:cNvPr id="6" name="Groupe 5">
            <a:extLst>
              <a:ext uri="{FF2B5EF4-FFF2-40B4-BE49-F238E27FC236}">
                <a16:creationId xmlns:a16="http://schemas.microsoft.com/office/drawing/2014/main" id="{DE7FDF2E-BA66-4CF7-8F56-4D0FC304E195}"/>
              </a:ext>
            </a:extLst>
          </p:cNvPr>
          <p:cNvGrpSpPr/>
          <p:nvPr/>
        </p:nvGrpSpPr>
        <p:grpSpPr>
          <a:xfrm>
            <a:off x="6185855" y="1893255"/>
            <a:ext cx="2712683" cy="2820146"/>
            <a:chOff x="4626006" y="1437624"/>
            <a:chExt cx="2747731" cy="3295952"/>
          </a:xfrm>
        </p:grpSpPr>
        <p:sp>
          <p:nvSpPr>
            <p:cNvPr id="24" name="Rectangle 23">
              <a:extLst>
                <a:ext uri="{FF2B5EF4-FFF2-40B4-BE49-F238E27FC236}">
                  <a16:creationId xmlns:a16="http://schemas.microsoft.com/office/drawing/2014/main" id="{869CE488-1771-407E-8123-AA84E58CC8FC}"/>
                </a:ext>
              </a:extLst>
            </p:cNvPr>
            <p:cNvSpPr/>
            <p:nvPr>
              <p:custDataLst>
                <p:tags r:id="rId1"/>
              </p:custDataLst>
            </p:nvPr>
          </p:nvSpPr>
          <p:spPr>
            <a:xfrm>
              <a:off x="6531121" y="2790065"/>
              <a:ext cx="842616" cy="757333"/>
            </a:xfrm>
            <a:prstGeom prst="rect">
              <a:avLst/>
            </a:prstGeom>
            <a:solidFill>
              <a:schemeClr val="bg1"/>
            </a:solidFill>
            <a:ln>
              <a:solidFill>
                <a:srgbClr val="98D2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75">
                <a:solidFill>
                  <a:prstClr val="white"/>
                </a:solidFill>
              </a:endParaRPr>
            </a:p>
          </p:txBody>
        </p:sp>
        <p:sp>
          <p:nvSpPr>
            <p:cNvPr id="7" name="Rectangle 6">
              <a:extLst>
                <a:ext uri="{FF2B5EF4-FFF2-40B4-BE49-F238E27FC236}">
                  <a16:creationId xmlns:a16="http://schemas.microsoft.com/office/drawing/2014/main" id="{2B7470C5-BA8A-4C1C-B1B4-4633C7F8840A}"/>
                </a:ext>
              </a:extLst>
            </p:cNvPr>
            <p:cNvSpPr/>
            <p:nvPr>
              <p:custDataLst>
                <p:tags r:id="rId2"/>
              </p:custDataLst>
            </p:nvPr>
          </p:nvSpPr>
          <p:spPr>
            <a:xfrm>
              <a:off x="4626006" y="1645885"/>
              <a:ext cx="1512168" cy="790962"/>
            </a:xfrm>
            <a:prstGeom prst="rect">
              <a:avLst/>
            </a:prstGeom>
            <a:solidFill>
              <a:schemeClr val="bg1"/>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75">
                <a:solidFill>
                  <a:prstClr val="white"/>
                </a:solidFill>
              </a:endParaRPr>
            </a:p>
          </p:txBody>
        </p:sp>
        <p:sp>
          <p:nvSpPr>
            <p:cNvPr id="8" name="Rectangle 7">
              <a:extLst>
                <a:ext uri="{FF2B5EF4-FFF2-40B4-BE49-F238E27FC236}">
                  <a16:creationId xmlns:a16="http://schemas.microsoft.com/office/drawing/2014/main" id="{19772D7D-877D-43D4-B8ED-5149A3FC9C1A}"/>
                </a:ext>
              </a:extLst>
            </p:cNvPr>
            <p:cNvSpPr/>
            <p:nvPr>
              <p:custDataLst>
                <p:tags r:id="rId3"/>
              </p:custDataLst>
            </p:nvPr>
          </p:nvSpPr>
          <p:spPr>
            <a:xfrm>
              <a:off x="4626007" y="1437624"/>
              <a:ext cx="1512167" cy="218746"/>
            </a:xfrm>
            <a:prstGeom prst="rect">
              <a:avLst/>
            </a:prstGeom>
            <a:solidFill>
              <a:srgbClr val="0074BA"/>
            </a:solidFill>
            <a:ln>
              <a:solidFill>
                <a:srgbClr val="0074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88" b="1">
                  <a:solidFill>
                    <a:prstClr val="white"/>
                  </a:solidFill>
                </a:rPr>
                <a:t>ROR région 1 </a:t>
              </a:r>
            </a:p>
          </p:txBody>
        </p:sp>
        <p:sp>
          <p:nvSpPr>
            <p:cNvPr id="9" name="Rectangle 8">
              <a:extLst>
                <a:ext uri="{FF2B5EF4-FFF2-40B4-BE49-F238E27FC236}">
                  <a16:creationId xmlns:a16="http://schemas.microsoft.com/office/drawing/2014/main" id="{4258DE03-A346-412E-B432-A6655D4E7603}"/>
                </a:ext>
              </a:extLst>
            </p:cNvPr>
            <p:cNvSpPr/>
            <p:nvPr>
              <p:custDataLst>
                <p:tags r:id="rId4"/>
              </p:custDataLst>
            </p:nvPr>
          </p:nvSpPr>
          <p:spPr>
            <a:xfrm>
              <a:off x="4961562" y="1709891"/>
              <a:ext cx="771326" cy="143300"/>
            </a:xfrm>
            <a:prstGeom prst="rect">
              <a:avLst/>
            </a:prstGeom>
            <a:solidFill>
              <a:srgbClr val="006AB2"/>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75" b="1">
                  <a:solidFill>
                    <a:prstClr val="white"/>
                  </a:solidFill>
                </a:rPr>
                <a:t>Modèle R1</a:t>
              </a:r>
            </a:p>
          </p:txBody>
        </p:sp>
        <p:sp>
          <p:nvSpPr>
            <p:cNvPr id="10" name="Rectangle 9">
              <a:extLst>
                <a:ext uri="{FF2B5EF4-FFF2-40B4-BE49-F238E27FC236}">
                  <a16:creationId xmlns:a16="http://schemas.microsoft.com/office/drawing/2014/main" id="{F26E16AC-7E9C-4A90-BD0D-C95376A373EE}"/>
                </a:ext>
              </a:extLst>
            </p:cNvPr>
            <p:cNvSpPr/>
            <p:nvPr>
              <p:custDataLst>
                <p:tags r:id="rId5"/>
              </p:custDataLst>
            </p:nvPr>
          </p:nvSpPr>
          <p:spPr>
            <a:xfrm>
              <a:off x="4961561" y="2058919"/>
              <a:ext cx="771329" cy="294515"/>
            </a:xfrm>
            <a:prstGeom prst="rect">
              <a:avLst/>
            </a:prstGeom>
            <a:solidFill>
              <a:schemeClr val="bg1"/>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11" name="Rectangle 10">
              <a:extLst>
                <a:ext uri="{FF2B5EF4-FFF2-40B4-BE49-F238E27FC236}">
                  <a16:creationId xmlns:a16="http://schemas.microsoft.com/office/drawing/2014/main" id="{03F91946-ACD9-4268-9F06-A9EF601C768E}"/>
                </a:ext>
              </a:extLst>
            </p:cNvPr>
            <p:cNvSpPr/>
            <p:nvPr>
              <p:custDataLst>
                <p:tags r:id="rId6"/>
              </p:custDataLst>
            </p:nvPr>
          </p:nvSpPr>
          <p:spPr>
            <a:xfrm>
              <a:off x="4961562" y="1855972"/>
              <a:ext cx="228226" cy="199460"/>
            </a:xfrm>
            <a:prstGeom prst="rect">
              <a:avLst/>
            </a:prstGeom>
            <a:solidFill>
              <a:schemeClr val="bg1"/>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12" name="Rectangle à coins arrondis 32">
              <a:extLst>
                <a:ext uri="{FF2B5EF4-FFF2-40B4-BE49-F238E27FC236}">
                  <a16:creationId xmlns:a16="http://schemas.microsoft.com/office/drawing/2014/main" id="{A4FF0281-0B78-43BB-9242-9CCB28A284DF}"/>
                </a:ext>
              </a:extLst>
            </p:cNvPr>
            <p:cNvSpPr/>
            <p:nvPr/>
          </p:nvSpPr>
          <p:spPr>
            <a:xfrm>
              <a:off x="4653594" y="2442184"/>
              <a:ext cx="1456991" cy="318646"/>
            </a:xfrm>
            <a:prstGeom prst="roundRect">
              <a:avLst/>
            </a:prstGeom>
            <a:solidFill>
              <a:srgbClr val="9797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rPr>
                <a:t>Modèle d’exposition des données du ROR</a:t>
              </a:r>
            </a:p>
          </p:txBody>
        </p:sp>
        <p:sp>
          <p:nvSpPr>
            <p:cNvPr id="13" name="Rectangle 12">
              <a:extLst>
                <a:ext uri="{FF2B5EF4-FFF2-40B4-BE49-F238E27FC236}">
                  <a16:creationId xmlns:a16="http://schemas.microsoft.com/office/drawing/2014/main" id="{AE830965-B1CE-4EAA-A6E9-D24C171AE678}"/>
                </a:ext>
              </a:extLst>
            </p:cNvPr>
            <p:cNvSpPr/>
            <p:nvPr>
              <p:custDataLst>
                <p:tags r:id="rId7"/>
              </p:custDataLst>
            </p:nvPr>
          </p:nvSpPr>
          <p:spPr>
            <a:xfrm>
              <a:off x="5189787" y="1849891"/>
              <a:ext cx="228226" cy="199460"/>
            </a:xfrm>
            <a:prstGeom prst="rect">
              <a:avLst/>
            </a:prstGeom>
            <a:solidFill>
              <a:schemeClr val="bg1"/>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14" name="Rectangle 13">
              <a:extLst>
                <a:ext uri="{FF2B5EF4-FFF2-40B4-BE49-F238E27FC236}">
                  <a16:creationId xmlns:a16="http://schemas.microsoft.com/office/drawing/2014/main" id="{18C5669D-FDFD-478D-A717-03484008BBEF}"/>
                </a:ext>
              </a:extLst>
            </p:cNvPr>
            <p:cNvSpPr/>
            <p:nvPr>
              <p:custDataLst>
                <p:tags r:id="rId8"/>
              </p:custDataLst>
            </p:nvPr>
          </p:nvSpPr>
          <p:spPr>
            <a:xfrm>
              <a:off x="5418013" y="1855972"/>
              <a:ext cx="314875" cy="199460"/>
            </a:xfrm>
            <a:prstGeom prst="rect">
              <a:avLst/>
            </a:prstGeom>
            <a:solidFill>
              <a:schemeClr val="bg1"/>
            </a:solidFill>
            <a:ln>
              <a:solidFill>
                <a:srgbClr val="006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15" name="Rectangle 14">
              <a:extLst>
                <a:ext uri="{FF2B5EF4-FFF2-40B4-BE49-F238E27FC236}">
                  <a16:creationId xmlns:a16="http://schemas.microsoft.com/office/drawing/2014/main" id="{E836DEFC-E9F2-4E79-9338-BBC06C19A9A9}"/>
                </a:ext>
              </a:extLst>
            </p:cNvPr>
            <p:cNvSpPr/>
            <p:nvPr>
              <p:custDataLst>
                <p:tags r:id="rId9"/>
              </p:custDataLst>
            </p:nvPr>
          </p:nvSpPr>
          <p:spPr>
            <a:xfrm>
              <a:off x="4626006" y="3889538"/>
              <a:ext cx="1512167" cy="844038"/>
            </a:xfrm>
            <a:prstGeom prst="rect">
              <a:avLst/>
            </a:prstGeom>
            <a:solidFill>
              <a:schemeClr val="bg1"/>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75">
                <a:solidFill>
                  <a:prstClr val="white"/>
                </a:solidFill>
              </a:endParaRPr>
            </a:p>
          </p:txBody>
        </p:sp>
        <p:sp>
          <p:nvSpPr>
            <p:cNvPr id="16" name="Rectangle 15">
              <a:extLst>
                <a:ext uri="{FF2B5EF4-FFF2-40B4-BE49-F238E27FC236}">
                  <a16:creationId xmlns:a16="http://schemas.microsoft.com/office/drawing/2014/main" id="{D03E9232-AEDA-448F-9CA1-6355A83C8426}"/>
                </a:ext>
              </a:extLst>
            </p:cNvPr>
            <p:cNvSpPr/>
            <p:nvPr>
              <p:custDataLst>
                <p:tags r:id="rId10"/>
              </p:custDataLst>
            </p:nvPr>
          </p:nvSpPr>
          <p:spPr>
            <a:xfrm>
              <a:off x="4626007" y="3681279"/>
              <a:ext cx="1512167" cy="218746"/>
            </a:xfrm>
            <a:prstGeom prst="rect">
              <a:avLst/>
            </a:prstGeom>
            <a:solidFill>
              <a:srgbClr val="F4B942"/>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88" b="1">
                  <a:solidFill>
                    <a:prstClr val="white"/>
                  </a:solidFill>
                </a:rPr>
                <a:t>ROR région 2 </a:t>
              </a:r>
            </a:p>
          </p:txBody>
        </p:sp>
        <p:sp>
          <p:nvSpPr>
            <p:cNvPr id="17" name="Rectangle 16">
              <a:extLst>
                <a:ext uri="{FF2B5EF4-FFF2-40B4-BE49-F238E27FC236}">
                  <a16:creationId xmlns:a16="http://schemas.microsoft.com/office/drawing/2014/main" id="{F79BB565-DFA3-4273-8A95-7B803BDA307D}"/>
                </a:ext>
              </a:extLst>
            </p:cNvPr>
            <p:cNvSpPr/>
            <p:nvPr>
              <p:custDataLst>
                <p:tags r:id="rId11"/>
              </p:custDataLst>
            </p:nvPr>
          </p:nvSpPr>
          <p:spPr>
            <a:xfrm>
              <a:off x="4961561" y="3996989"/>
              <a:ext cx="790950" cy="131643"/>
            </a:xfrm>
            <a:prstGeom prst="rect">
              <a:avLst/>
            </a:prstGeom>
            <a:solidFill>
              <a:srgbClr val="F4B942"/>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75" b="1" dirty="0">
                  <a:solidFill>
                    <a:prstClr val="white"/>
                  </a:solidFill>
                </a:rPr>
                <a:t>Modèle R2</a:t>
              </a:r>
            </a:p>
          </p:txBody>
        </p:sp>
        <p:sp>
          <p:nvSpPr>
            <p:cNvPr id="18" name="Rectangle 17">
              <a:extLst>
                <a:ext uri="{FF2B5EF4-FFF2-40B4-BE49-F238E27FC236}">
                  <a16:creationId xmlns:a16="http://schemas.microsoft.com/office/drawing/2014/main" id="{7453634A-F42B-48A8-9371-0E69A3968DBE}"/>
                </a:ext>
              </a:extLst>
            </p:cNvPr>
            <p:cNvSpPr/>
            <p:nvPr>
              <p:custDataLst>
                <p:tags r:id="rId12"/>
              </p:custDataLst>
            </p:nvPr>
          </p:nvSpPr>
          <p:spPr>
            <a:xfrm>
              <a:off x="4973238" y="4346342"/>
              <a:ext cx="498257" cy="294515"/>
            </a:xfrm>
            <a:prstGeom prst="rect">
              <a:avLst/>
            </a:prstGeom>
            <a:solidFill>
              <a:schemeClr val="bg1"/>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19" name="Rectangle 18">
              <a:extLst>
                <a:ext uri="{FF2B5EF4-FFF2-40B4-BE49-F238E27FC236}">
                  <a16:creationId xmlns:a16="http://schemas.microsoft.com/office/drawing/2014/main" id="{0F7018BB-EC8F-4E3C-AC9B-CAB9EA4F58C9}"/>
                </a:ext>
              </a:extLst>
            </p:cNvPr>
            <p:cNvSpPr/>
            <p:nvPr>
              <p:custDataLst>
                <p:tags r:id="rId13"/>
              </p:custDataLst>
            </p:nvPr>
          </p:nvSpPr>
          <p:spPr>
            <a:xfrm>
              <a:off x="4976938" y="4144691"/>
              <a:ext cx="228226" cy="199460"/>
            </a:xfrm>
            <a:prstGeom prst="rect">
              <a:avLst/>
            </a:prstGeom>
            <a:solidFill>
              <a:schemeClr val="bg1"/>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dirty="0">
                <a:solidFill>
                  <a:prstClr val="black"/>
                </a:solidFill>
              </a:endParaRPr>
            </a:p>
          </p:txBody>
        </p:sp>
        <p:sp>
          <p:nvSpPr>
            <p:cNvPr id="20" name="Rectangle 19">
              <a:extLst>
                <a:ext uri="{FF2B5EF4-FFF2-40B4-BE49-F238E27FC236}">
                  <a16:creationId xmlns:a16="http://schemas.microsoft.com/office/drawing/2014/main" id="{33FC28AA-F137-4BDE-A6E8-1A10669F3AE6}"/>
                </a:ext>
              </a:extLst>
            </p:cNvPr>
            <p:cNvSpPr/>
            <p:nvPr>
              <p:custDataLst>
                <p:tags r:id="rId14"/>
              </p:custDataLst>
            </p:nvPr>
          </p:nvSpPr>
          <p:spPr>
            <a:xfrm>
              <a:off x="5480467" y="4346340"/>
              <a:ext cx="279665" cy="294515"/>
            </a:xfrm>
            <a:prstGeom prst="rect">
              <a:avLst/>
            </a:prstGeom>
            <a:solidFill>
              <a:schemeClr val="bg1"/>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21" name="Rectangle 20">
              <a:extLst>
                <a:ext uri="{FF2B5EF4-FFF2-40B4-BE49-F238E27FC236}">
                  <a16:creationId xmlns:a16="http://schemas.microsoft.com/office/drawing/2014/main" id="{89A6DA06-6D84-4053-A754-A721DF4E99E9}"/>
                </a:ext>
              </a:extLst>
            </p:cNvPr>
            <p:cNvSpPr/>
            <p:nvPr>
              <p:custDataLst>
                <p:tags r:id="rId15"/>
              </p:custDataLst>
            </p:nvPr>
          </p:nvSpPr>
          <p:spPr>
            <a:xfrm>
              <a:off x="5209410" y="4140826"/>
              <a:ext cx="543101" cy="201377"/>
            </a:xfrm>
            <a:prstGeom prst="rect">
              <a:avLst/>
            </a:prstGeom>
            <a:solidFill>
              <a:schemeClr val="bg1"/>
            </a:solidFill>
            <a:ln>
              <a:solidFill>
                <a:srgbClr val="F4B9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
                <a:solidFill>
                  <a:prstClr val="black"/>
                </a:solidFill>
              </a:endParaRPr>
            </a:p>
          </p:txBody>
        </p:sp>
        <p:sp>
          <p:nvSpPr>
            <p:cNvPr id="22" name="Rectangle à coins arrondis 32">
              <a:extLst>
                <a:ext uri="{FF2B5EF4-FFF2-40B4-BE49-F238E27FC236}">
                  <a16:creationId xmlns:a16="http://schemas.microsoft.com/office/drawing/2014/main" id="{3C8D4E58-DB16-4FD7-8B7E-6E1885D24C72}"/>
                </a:ext>
              </a:extLst>
            </p:cNvPr>
            <p:cNvSpPr/>
            <p:nvPr/>
          </p:nvSpPr>
          <p:spPr>
            <a:xfrm>
              <a:off x="4656058" y="3369227"/>
              <a:ext cx="1456991" cy="318646"/>
            </a:xfrm>
            <a:prstGeom prst="roundRect">
              <a:avLst/>
            </a:prstGeom>
            <a:solidFill>
              <a:srgbClr val="9797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rPr>
                <a:t>Modèle d’exposition des données du ROR</a:t>
              </a:r>
            </a:p>
          </p:txBody>
        </p:sp>
        <p:cxnSp>
          <p:nvCxnSpPr>
            <p:cNvPr id="23" name="Connecteur droit avec flèche 22">
              <a:extLst>
                <a:ext uri="{FF2B5EF4-FFF2-40B4-BE49-F238E27FC236}">
                  <a16:creationId xmlns:a16="http://schemas.microsoft.com/office/drawing/2014/main" id="{C36D9B8E-2450-4A81-BCFB-3904ECC5C9F8}"/>
                </a:ext>
              </a:extLst>
            </p:cNvPr>
            <p:cNvCxnSpPr>
              <a:stCxn id="12" idx="2"/>
              <a:endCxn id="22" idx="0"/>
            </p:cNvCxnSpPr>
            <p:nvPr/>
          </p:nvCxnSpPr>
          <p:spPr>
            <a:xfrm>
              <a:off x="5382089" y="2760830"/>
              <a:ext cx="2464" cy="608397"/>
            </a:xfrm>
            <a:prstGeom prst="straightConnector1">
              <a:avLst/>
            </a:prstGeom>
            <a:ln w="19050">
              <a:solidFill>
                <a:srgbClr val="97979B"/>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Connecteur : en angle 25">
              <a:extLst>
                <a:ext uri="{FF2B5EF4-FFF2-40B4-BE49-F238E27FC236}">
                  <a16:creationId xmlns:a16="http://schemas.microsoft.com/office/drawing/2014/main" id="{64F43332-6CB1-4DF4-BB29-64CAC7B10558}"/>
                </a:ext>
              </a:extLst>
            </p:cNvPr>
            <p:cNvCxnSpPr>
              <a:cxnSpLocks/>
            </p:cNvCxnSpPr>
            <p:nvPr/>
          </p:nvCxnSpPr>
          <p:spPr>
            <a:xfrm rot="10800000">
              <a:off x="5618443" y="2790067"/>
              <a:ext cx="903215" cy="262061"/>
            </a:xfrm>
            <a:prstGeom prst="bentConnector3">
              <a:avLst>
                <a:gd name="adj1" fmla="val 100097"/>
              </a:avLst>
            </a:prstGeom>
            <a:ln w="19050">
              <a:solidFill>
                <a:srgbClr val="97979B"/>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Connecteur : en angle 26">
              <a:extLst>
                <a:ext uri="{FF2B5EF4-FFF2-40B4-BE49-F238E27FC236}">
                  <a16:creationId xmlns:a16="http://schemas.microsoft.com/office/drawing/2014/main" id="{2351F81E-9179-4CBF-A9F3-8EE28852FEA4}"/>
                </a:ext>
              </a:extLst>
            </p:cNvPr>
            <p:cNvCxnSpPr>
              <a:cxnSpLocks/>
            </p:cNvCxnSpPr>
            <p:nvPr/>
          </p:nvCxnSpPr>
          <p:spPr>
            <a:xfrm rot="10800000" flipV="1">
              <a:off x="5617819" y="3200094"/>
              <a:ext cx="904464" cy="180097"/>
            </a:xfrm>
            <a:prstGeom prst="bentConnector3">
              <a:avLst>
                <a:gd name="adj1" fmla="val 99246"/>
              </a:avLst>
            </a:prstGeom>
            <a:ln w="19050">
              <a:solidFill>
                <a:srgbClr val="97979B"/>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3AE940A0-50F3-4572-AB5E-3A6EDC250F14}"/>
                </a:ext>
              </a:extLst>
            </p:cNvPr>
            <p:cNvSpPr/>
            <p:nvPr>
              <p:custDataLst>
                <p:tags r:id="rId16"/>
              </p:custDataLst>
            </p:nvPr>
          </p:nvSpPr>
          <p:spPr>
            <a:xfrm>
              <a:off x="6530497" y="3030023"/>
              <a:ext cx="835025" cy="262061"/>
            </a:xfrm>
            <a:prstGeom prst="rect">
              <a:avLst/>
            </a:prstGeom>
            <a:solidFill>
              <a:srgbClr val="98D2E7"/>
            </a:solidFill>
            <a:ln>
              <a:solidFill>
                <a:srgbClr val="98D2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88" b="1" dirty="0">
                  <a:solidFill>
                    <a:prstClr val="white"/>
                  </a:solidFill>
                </a:rPr>
                <a:t>Applications métier </a:t>
              </a:r>
            </a:p>
          </p:txBody>
        </p:sp>
      </p:grpSp>
    </p:spTree>
    <p:extLst>
      <p:ext uri="{BB962C8B-B14F-4D97-AF65-F5344CB8AC3E}">
        <p14:creationId xmlns:p14="http://schemas.microsoft.com/office/powerpoint/2010/main" val="1254602674"/>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ZoneTexte 23">
            <a:extLst>
              <a:ext uri="{FF2B5EF4-FFF2-40B4-BE49-F238E27FC236}">
                <a16:creationId xmlns:a16="http://schemas.microsoft.com/office/drawing/2014/main" id="{976312CB-AB2E-4233-A195-F7C53280297B}"/>
              </a:ext>
            </a:extLst>
          </p:cNvPr>
          <p:cNvSpPr txBox="1"/>
          <p:nvPr/>
        </p:nvSpPr>
        <p:spPr>
          <a:xfrm>
            <a:off x="639497" y="1787289"/>
            <a:ext cx="1455954" cy="198362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p:txBody>
          <a:bodyPr/>
          <a:lstStyle/>
          <a:p>
            <a:r>
              <a:rPr lang="es-ES">
                <a:ea typeface="+mj-lt"/>
                <a:cs typeface="+mj-lt"/>
              </a:rPr>
              <a:t>La </a:t>
            </a:r>
            <a:r>
              <a:rPr lang="es-ES" err="1">
                <a:ea typeface="+mj-lt"/>
                <a:cs typeface="+mj-lt"/>
              </a:rPr>
              <a:t>classe</a:t>
            </a:r>
            <a:r>
              <a:rPr lang="es-ES">
                <a:ea typeface="+mj-lt"/>
                <a:cs typeface="+mj-lt"/>
              </a:rPr>
              <a:t> Savoir Faire et </a:t>
            </a:r>
            <a:r>
              <a:rPr lang="es-ES" err="1">
                <a:ea typeface="+mj-lt"/>
                <a:cs typeface="+mj-lt"/>
              </a:rPr>
              <a:t>ses</a:t>
            </a:r>
            <a:r>
              <a:rPr lang="es-ES">
                <a:ea typeface="+mj-lt"/>
                <a:cs typeface="+mj-lt"/>
              </a:rPr>
              <a:t> </a:t>
            </a:r>
            <a:r>
              <a:rPr lang="es-ES" err="1">
                <a:ea typeface="+mj-lt"/>
                <a:cs typeface="+mj-lt"/>
              </a:rPr>
              <a:t>attributs</a:t>
            </a:r>
            <a:endParaRPr lang="es-ES" b="0" err="1">
              <a:ea typeface="+mj-lt"/>
              <a:cs typeface="+mj-lt"/>
            </a:endParaRPr>
          </a:p>
        </p:txBody>
      </p:sp>
      <p:sp>
        <p:nvSpPr>
          <p:cNvPr id="23" name="ZoneTexte 22">
            <a:extLst>
              <a:ext uri="{FF2B5EF4-FFF2-40B4-BE49-F238E27FC236}">
                <a16:creationId xmlns:a16="http://schemas.microsoft.com/office/drawing/2014/main" id="{65F423D2-C157-4D98-9E96-43FE0799DB79}"/>
              </a:ext>
            </a:extLst>
          </p:cNvPr>
          <p:cNvSpPr txBox="1"/>
          <p:nvPr/>
        </p:nvSpPr>
        <p:spPr>
          <a:xfrm>
            <a:off x="639498" y="890497"/>
            <a:ext cx="1455954" cy="15231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75" b="1" kern="0"/>
              <a:t>Savoir Faire</a:t>
            </a:r>
          </a:p>
        </p:txBody>
      </p:sp>
      <p:sp>
        <p:nvSpPr>
          <p:cNvPr id="24" name="ZoneTexte 23">
            <a:extLst>
              <a:ext uri="{FF2B5EF4-FFF2-40B4-BE49-F238E27FC236}">
                <a16:creationId xmlns:a16="http://schemas.microsoft.com/office/drawing/2014/main" id="{040A2356-EB9F-4D99-A708-FCDBA1F84795}"/>
              </a:ext>
            </a:extLst>
          </p:cNvPr>
          <p:cNvSpPr txBox="1"/>
          <p:nvPr/>
        </p:nvSpPr>
        <p:spPr>
          <a:xfrm>
            <a:off x="639498" y="1043753"/>
            <a:ext cx="1455954" cy="48058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5" name="ZoneTexte 24">
            <a:extLst>
              <a:ext uri="{FF2B5EF4-FFF2-40B4-BE49-F238E27FC236}">
                <a16:creationId xmlns:a16="http://schemas.microsoft.com/office/drawing/2014/main" id="{BE248946-F9E1-4A4F-96AE-089302021A9F}"/>
              </a:ext>
            </a:extLst>
          </p:cNvPr>
          <p:cNvSpPr txBox="1"/>
          <p:nvPr/>
        </p:nvSpPr>
        <p:spPr>
          <a:xfrm>
            <a:off x="730667" y="1092476"/>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Type Savoir-faire</a:t>
            </a:r>
            <a:endParaRPr lang="fr-FR" sz="675">
              <a:solidFill>
                <a:schemeClr val="bg1"/>
              </a:solidFill>
            </a:endParaRPr>
          </a:p>
        </p:txBody>
      </p:sp>
      <p:sp>
        <p:nvSpPr>
          <p:cNvPr id="10" name="ZoneTexte 9">
            <a:extLst>
              <a:ext uri="{FF2B5EF4-FFF2-40B4-BE49-F238E27FC236}">
                <a16:creationId xmlns:a16="http://schemas.microsoft.com/office/drawing/2014/main" id="{99CE6CFF-6F97-4224-8F25-144ADEBA2C69}"/>
              </a:ext>
            </a:extLst>
          </p:cNvPr>
          <p:cNvSpPr txBox="1"/>
          <p:nvPr/>
        </p:nvSpPr>
        <p:spPr>
          <a:xfrm>
            <a:off x="3016334" y="892780"/>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latin typeface="Arial"/>
                <a:ea typeface="Geneva"/>
                <a:cs typeface="Arial"/>
              </a:rPr>
              <a:t>Orientation</a:t>
            </a:r>
            <a:r>
              <a:rPr lang="es-ES" sz="900" b="1">
                <a:solidFill>
                  <a:schemeClr val="bg1"/>
                </a:solidFill>
                <a:latin typeface="Arial"/>
                <a:ea typeface="Geneva"/>
                <a:cs typeface="Arial"/>
              </a:rPr>
              <a:t> </a:t>
            </a:r>
            <a:r>
              <a:rPr lang="es-ES" sz="900" b="1" err="1">
                <a:solidFill>
                  <a:schemeClr val="bg1"/>
                </a:solidFill>
                <a:latin typeface="Arial"/>
                <a:ea typeface="Geneva"/>
                <a:cs typeface="Arial"/>
              </a:rPr>
              <a:t>Particulière</a:t>
            </a:r>
            <a:endParaRPr lang="es-ES" sz="900" b="1" err="1">
              <a:solidFill>
                <a:schemeClr val="bg1"/>
              </a:solidFill>
              <a:cs typeface="Arial"/>
            </a:endParaRPr>
          </a:p>
        </p:txBody>
      </p:sp>
      <p:sp>
        <p:nvSpPr>
          <p:cNvPr id="11" name="ZoneTexte 10">
            <a:extLst>
              <a:ext uri="{FF2B5EF4-FFF2-40B4-BE49-F238E27FC236}">
                <a16:creationId xmlns:a16="http://schemas.microsoft.com/office/drawing/2014/main" id="{81AF3FBF-D367-40DE-88AA-6151E805D2FB}"/>
              </a:ext>
            </a:extLst>
          </p:cNvPr>
          <p:cNvSpPr txBox="1"/>
          <p:nvPr/>
        </p:nvSpPr>
        <p:spPr>
          <a:xfrm>
            <a:off x="4024446" y="890497"/>
            <a:ext cx="4693655" cy="367466"/>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Caractérise une orientation d'exercice: acupuncture ou homéopathie.</a:t>
            </a:r>
            <a:endParaRPr lang="fr-FR" sz="1000">
              <a:solidFill>
                <a:srgbClr val="6F6F6F"/>
              </a:solidFill>
            </a:endParaRPr>
          </a:p>
        </p:txBody>
      </p:sp>
      <p:cxnSp>
        <p:nvCxnSpPr>
          <p:cNvPr id="12" name="Connecteur droit avec flèche 11">
            <a:extLst>
              <a:ext uri="{FF2B5EF4-FFF2-40B4-BE49-F238E27FC236}">
                <a16:creationId xmlns:a16="http://schemas.microsoft.com/office/drawing/2014/main" id="{B41A9CF4-249B-40FD-B380-A50C4EDC8C9F}"/>
              </a:ext>
            </a:extLst>
          </p:cNvPr>
          <p:cNvCxnSpPr>
            <a:cxnSpLocks/>
            <a:stCxn id="20" idx="3"/>
            <a:endCxn id="10" idx="1"/>
          </p:cNvCxnSpPr>
          <p:nvPr/>
        </p:nvCxnSpPr>
        <p:spPr>
          <a:xfrm flipV="1">
            <a:off x="2005093" y="1072952"/>
            <a:ext cx="1011241" cy="1581307"/>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 coins arrondis 12">
            <a:extLst>
              <a:ext uri="{FF2B5EF4-FFF2-40B4-BE49-F238E27FC236}">
                <a16:creationId xmlns:a16="http://schemas.microsoft.com/office/drawing/2014/main" id="{4FBA07DD-EB62-4C13-AA1C-49C4ABCBE180}"/>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sz="1000" b="1" err="1">
                <a:solidFill>
                  <a:sysClr val="windowText" lastClr="000000"/>
                </a:solidFill>
              </a:rPr>
              <a:t>Professionnel</a:t>
            </a:r>
            <a:r>
              <a:rPr lang="es-ES" sz="1000" b="1">
                <a:solidFill>
                  <a:sysClr val="windowText" lastClr="000000"/>
                </a:solidFill>
              </a:rPr>
              <a:t> : </a:t>
            </a:r>
          </a:p>
          <a:p>
            <a:pPr algn="ctr"/>
            <a:r>
              <a:rPr lang="es-ES" sz="900">
                <a:solidFill>
                  <a:sysClr val="windowText" lastClr="000000"/>
                </a:solidFill>
              </a:rPr>
              <a:t>Savoir-faire</a:t>
            </a:r>
            <a:endParaRPr lang="fr-FR" sz="700">
              <a:solidFill>
                <a:sysClr val="windowText" lastClr="000000"/>
              </a:solidFill>
            </a:endParaRPr>
          </a:p>
        </p:txBody>
      </p:sp>
      <p:sp>
        <p:nvSpPr>
          <p:cNvPr id="18" name="ZoneTexte 17">
            <a:extLst>
              <a:ext uri="{FF2B5EF4-FFF2-40B4-BE49-F238E27FC236}">
                <a16:creationId xmlns:a16="http://schemas.microsoft.com/office/drawing/2014/main" id="{1D01634B-F50D-4650-BD90-4E7CB5AFC4C1}"/>
              </a:ext>
            </a:extLst>
          </p:cNvPr>
          <p:cNvSpPr txBox="1"/>
          <p:nvPr/>
        </p:nvSpPr>
        <p:spPr>
          <a:xfrm>
            <a:off x="731133" y="1892910"/>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Spécialité</a:t>
            </a:r>
          </a:p>
        </p:txBody>
      </p:sp>
      <p:sp>
        <p:nvSpPr>
          <p:cNvPr id="19" name="ZoneTexte 18">
            <a:extLst>
              <a:ext uri="{FF2B5EF4-FFF2-40B4-BE49-F238E27FC236}">
                <a16:creationId xmlns:a16="http://schemas.microsoft.com/office/drawing/2014/main" id="{AC5AE481-44C7-4D9B-B739-2B258001BE6C}"/>
              </a:ext>
            </a:extLst>
          </p:cNvPr>
          <p:cNvSpPr txBox="1"/>
          <p:nvPr/>
        </p:nvSpPr>
        <p:spPr>
          <a:xfrm>
            <a:off x="731133" y="2114771"/>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Compétence</a:t>
            </a:r>
          </a:p>
        </p:txBody>
      </p:sp>
      <p:sp>
        <p:nvSpPr>
          <p:cNvPr id="20" name="ZoneTexte 19">
            <a:extLst>
              <a:ext uri="{FF2B5EF4-FFF2-40B4-BE49-F238E27FC236}">
                <a16:creationId xmlns:a16="http://schemas.microsoft.com/office/drawing/2014/main" id="{9F121B39-2BCF-457A-A5C8-A306C125214F}"/>
              </a:ext>
            </a:extLst>
          </p:cNvPr>
          <p:cNvSpPr txBox="1"/>
          <p:nvPr/>
        </p:nvSpPr>
        <p:spPr>
          <a:xfrm>
            <a:off x="731133" y="2559886"/>
            <a:ext cx="1273960" cy="18874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dirty="0">
                <a:solidFill>
                  <a:schemeClr val="bg1"/>
                </a:solidFill>
              </a:rPr>
              <a:t>Orientation Particulière</a:t>
            </a:r>
          </a:p>
        </p:txBody>
      </p:sp>
      <p:sp>
        <p:nvSpPr>
          <p:cNvPr id="26" name="ZoneTexte 25">
            <a:extLst>
              <a:ext uri="{FF2B5EF4-FFF2-40B4-BE49-F238E27FC236}">
                <a16:creationId xmlns:a16="http://schemas.microsoft.com/office/drawing/2014/main" id="{5C2E8A31-008F-41E5-AA5A-EFAFDB9A168E}"/>
              </a:ext>
            </a:extLst>
          </p:cNvPr>
          <p:cNvSpPr txBox="1"/>
          <p:nvPr/>
        </p:nvSpPr>
        <p:spPr>
          <a:xfrm>
            <a:off x="732260" y="2794026"/>
            <a:ext cx="1273960" cy="18874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Capacité</a:t>
            </a:r>
          </a:p>
        </p:txBody>
      </p:sp>
      <p:sp>
        <p:nvSpPr>
          <p:cNvPr id="27" name="ZoneTexte 26">
            <a:extLst>
              <a:ext uri="{FF2B5EF4-FFF2-40B4-BE49-F238E27FC236}">
                <a16:creationId xmlns:a16="http://schemas.microsoft.com/office/drawing/2014/main" id="{1D11549D-663A-4E36-94B4-BF6AF430CC00}"/>
              </a:ext>
            </a:extLst>
          </p:cNvPr>
          <p:cNvSpPr txBox="1"/>
          <p:nvPr/>
        </p:nvSpPr>
        <p:spPr>
          <a:xfrm>
            <a:off x="3037968" y="2163765"/>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err="1">
                <a:solidFill>
                  <a:schemeClr val="bg1"/>
                </a:solidFill>
              </a:rPr>
              <a:t>Qualification</a:t>
            </a:r>
            <a:r>
              <a:rPr lang="es-ES" sz="900" b="1">
                <a:solidFill>
                  <a:schemeClr val="bg1"/>
                </a:solidFill>
              </a:rPr>
              <a:t> PAC</a:t>
            </a:r>
          </a:p>
        </p:txBody>
      </p:sp>
      <p:sp>
        <p:nvSpPr>
          <p:cNvPr id="28" name="ZoneTexte 27">
            <a:extLst>
              <a:ext uri="{FF2B5EF4-FFF2-40B4-BE49-F238E27FC236}">
                <a16:creationId xmlns:a16="http://schemas.microsoft.com/office/drawing/2014/main" id="{96DBE86E-4ED8-4C33-B96A-E3FB0E5B6C9F}"/>
              </a:ext>
            </a:extLst>
          </p:cNvPr>
          <p:cNvSpPr txBox="1"/>
          <p:nvPr/>
        </p:nvSpPr>
        <p:spPr>
          <a:xfrm>
            <a:off x="4046080" y="2162804"/>
            <a:ext cx="4679716" cy="710750"/>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La qualification de praticien adjoint contractuel autorise à exercer en établissement sans être qualifié ni en médecine générale, ni en spécialité. Principalement pour les médecins à diplôme étranger sans autorisation d'exercice.</a:t>
            </a:r>
          </a:p>
        </p:txBody>
      </p:sp>
      <p:cxnSp>
        <p:nvCxnSpPr>
          <p:cNvPr id="29" name="Connecteur droit avec flèche 28">
            <a:extLst>
              <a:ext uri="{FF2B5EF4-FFF2-40B4-BE49-F238E27FC236}">
                <a16:creationId xmlns:a16="http://schemas.microsoft.com/office/drawing/2014/main" id="{9593D3B3-39DB-4325-9A9B-4481C6789BC1}"/>
              </a:ext>
            </a:extLst>
          </p:cNvPr>
          <p:cNvCxnSpPr>
            <a:cxnSpLocks/>
            <a:stCxn id="34" idx="3"/>
            <a:endCxn id="27" idx="1"/>
          </p:cNvCxnSpPr>
          <p:nvPr/>
        </p:nvCxnSpPr>
        <p:spPr>
          <a:xfrm flipV="1">
            <a:off x="2011553" y="2343937"/>
            <a:ext cx="1026415" cy="776061"/>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A1D59D56-5E7A-4B59-898F-B0CDB390A3BC}"/>
              </a:ext>
            </a:extLst>
          </p:cNvPr>
          <p:cNvSpPr txBox="1"/>
          <p:nvPr/>
        </p:nvSpPr>
        <p:spPr>
          <a:xfrm>
            <a:off x="3025826" y="3022029"/>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a:solidFill>
                  <a:schemeClr val="bg1"/>
                </a:solidFill>
              </a:rPr>
              <a:t>DESC Non </a:t>
            </a:r>
            <a:r>
              <a:rPr lang="es-ES" sz="900" b="1" err="1">
                <a:solidFill>
                  <a:schemeClr val="bg1"/>
                </a:solidFill>
              </a:rPr>
              <a:t>Qualifiant</a:t>
            </a:r>
            <a:endParaRPr lang="es-ES" sz="900" b="1">
              <a:solidFill>
                <a:schemeClr val="bg1"/>
              </a:solidFill>
            </a:endParaRPr>
          </a:p>
        </p:txBody>
      </p:sp>
      <p:cxnSp>
        <p:nvCxnSpPr>
          <p:cNvPr id="32" name="Connecteur droit avec flèche 31">
            <a:extLst>
              <a:ext uri="{FF2B5EF4-FFF2-40B4-BE49-F238E27FC236}">
                <a16:creationId xmlns:a16="http://schemas.microsoft.com/office/drawing/2014/main" id="{7DAE5B94-C83C-486E-983F-240E7CB3E158}"/>
              </a:ext>
            </a:extLst>
          </p:cNvPr>
          <p:cNvCxnSpPr>
            <a:cxnSpLocks/>
            <a:stCxn id="36" idx="3"/>
            <a:endCxn id="39" idx="1"/>
          </p:cNvCxnSpPr>
          <p:nvPr/>
        </p:nvCxnSpPr>
        <p:spPr>
          <a:xfrm>
            <a:off x="2008828" y="3590363"/>
            <a:ext cx="1015201" cy="308808"/>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B1799552-A037-4C1F-85CF-29C60B9EC540}"/>
              </a:ext>
            </a:extLst>
          </p:cNvPr>
          <p:cNvSpPr txBox="1"/>
          <p:nvPr/>
        </p:nvSpPr>
        <p:spPr>
          <a:xfrm>
            <a:off x="4038300" y="3022029"/>
            <a:ext cx="4679716" cy="561915"/>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professionnel peut faire valoir, en complément de sa spécialité, un ou plusieurs savoir-faire de type DESC non qualifiant, en fonction du ou des DESC de groupe I, qu'il a obtenu(s).</a:t>
            </a:r>
          </a:p>
        </p:txBody>
      </p:sp>
      <p:sp>
        <p:nvSpPr>
          <p:cNvPr id="34" name="ZoneTexte 33">
            <a:extLst>
              <a:ext uri="{FF2B5EF4-FFF2-40B4-BE49-F238E27FC236}">
                <a16:creationId xmlns:a16="http://schemas.microsoft.com/office/drawing/2014/main" id="{F573E006-A29B-4B80-9BD8-2CB38AB79606}"/>
              </a:ext>
            </a:extLst>
          </p:cNvPr>
          <p:cNvSpPr txBox="1"/>
          <p:nvPr/>
        </p:nvSpPr>
        <p:spPr>
          <a:xfrm>
            <a:off x="737593" y="3025625"/>
            <a:ext cx="1273960" cy="18874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Qualification PAC</a:t>
            </a:r>
          </a:p>
        </p:txBody>
      </p:sp>
      <p:sp>
        <p:nvSpPr>
          <p:cNvPr id="35" name="ZoneTexte 34">
            <a:extLst>
              <a:ext uri="{FF2B5EF4-FFF2-40B4-BE49-F238E27FC236}">
                <a16:creationId xmlns:a16="http://schemas.microsoft.com/office/drawing/2014/main" id="{30F67C25-3912-4814-A0AD-73F55679E28A}"/>
              </a:ext>
            </a:extLst>
          </p:cNvPr>
          <p:cNvSpPr txBox="1"/>
          <p:nvPr/>
        </p:nvSpPr>
        <p:spPr>
          <a:xfrm>
            <a:off x="727898" y="3249730"/>
            <a:ext cx="1273960" cy="18874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DESC Non Qualifiant</a:t>
            </a:r>
            <a:endParaRPr lang="fr-FR" sz="675">
              <a:solidFill>
                <a:schemeClr val="bg1"/>
              </a:solidFill>
            </a:endParaRPr>
          </a:p>
        </p:txBody>
      </p:sp>
      <p:sp>
        <p:nvSpPr>
          <p:cNvPr id="36" name="ZoneTexte 35">
            <a:extLst>
              <a:ext uri="{FF2B5EF4-FFF2-40B4-BE49-F238E27FC236}">
                <a16:creationId xmlns:a16="http://schemas.microsoft.com/office/drawing/2014/main" id="{ECA64926-E737-457D-B771-850F9D4F5183}"/>
              </a:ext>
            </a:extLst>
          </p:cNvPr>
          <p:cNvSpPr txBox="1"/>
          <p:nvPr/>
        </p:nvSpPr>
        <p:spPr>
          <a:xfrm>
            <a:off x="734868" y="3495990"/>
            <a:ext cx="1273960" cy="188746"/>
          </a:xfrm>
          <a:prstGeom prst="rect">
            <a:avLst/>
          </a:prstGeom>
          <a:solidFill>
            <a:srgbClr val="0074BA"/>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chemeClr val="bg1"/>
                </a:solidFill>
                <a:latin typeface="Arial"/>
                <a:ea typeface="Geneva"/>
                <a:cs typeface="Arial"/>
              </a:rPr>
              <a:t>Droit Exercice Complémentaire</a:t>
            </a:r>
            <a:endParaRPr lang="fr-FR" sz="675">
              <a:solidFill>
                <a:schemeClr val="bg1"/>
              </a:solidFill>
            </a:endParaRPr>
          </a:p>
        </p:txBody>
      </p:sp>
      <p:sp>
        <p:nvSpPr>
          <p:cNvPr id="39" name="ZoneTexte 38">
            <a:extLst>
              <a:ext uri="{FF2B5EF4-FFF2-40B4-BE49-F238E27FC236}">
                <a16:creationId xmlns:a16="http://schemas.microsoft.com/office/drawing/2014/main" id="{24FB26AD-A8DA-41F2-B5E0-791B2EF99876}"/>
              </a:ext>
            </a:extLst>
          </p:cNvPr>
          <p:cNvSpPr txBox="1"/>
          <p:nvPr/>
        </p:nvSpPr>
        <p:spPr>
          <a:xfrm>
            <a:off x="3024029" y="3718999"/>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800" b="1" err="1">
                <a:solidFill>
                  <a:schemeClr val="bg1"/>
                </a:solidFill>
              </a:rPr>
              <a:t>Droit</a:t>
            </a:r>
            <a:r>
              <a:rPr lang="es-ES" sz="800" b="1">
                <a:solidFill>
                  <a:schemeClr val="bg1"/>
                </a:solidFill>
              </a:rPr>
              <a:t> </a:t>
            </a:r>
            <a:r>
              <a:rPr lang="es-ES" sz="800" b="1" err="1">
                <a:solidFill>
                  <a:schemeClr val="bg1"/>
                </a:solidFill>
              </a:rPr>
              <a:t>Exercice</a:t>
            </a:r>
            <a:r>
              <a:rPr lang="es-ES" sz="800" b="1">
                <a:solidFill>
                  <a:schemeClr val="bg1"/>
                </a:solidFill>
              </a:rPr>
              <a:t> </a:t>
            </a:r>
            <a:r>
              <a:rPr lang="es-ES" sz="800" b="1" err="1">
                <a:solidFill>
                  <a:schemeClr val="bg1"/>
                </a:solidFill>
              </a:rPr>
              <a:t>Complémentaire</a:t>
            </a:r>
            <a:endParaRPr lang="es-ES" sz="800" b="1">
              <a:solidFill>
                <a:schemeClr val="bg1"/>
              </a:solidFill>
            </a:endParaRPr>
          </a:p>
        </p:txBody>
      </p:sp>
      <p:cxnSp>
        <p:nvCxnSpPr>
          <p:cNvPr id="40" name="Connecteur droit avec flèche 39">
            <a:extLst>
              <a:ext uri="{FF2B5EF4-FFF2-40B4-BE49-F238E27FC236}">
                <a16:creationId xmlns:a16="http://schemas.microsoft.com/office/drawing/2014/main" id="{4FE1F6A2-3FC7-4997-A7D5-AAABA925BE6C}"/>
              </a:ext>
            </a:extLst>
          </p:cNvPr>
          <p:cNvCxnSpPr>
            <a:cxnSpLocks/>
            <a:stCxn id="35" idx="3"/>
            <a:endCxn id="30" idx="1"/>
          </p:cNvCxnSpPr>
          <p:nvPr/>
        </p:nvCxnSpPr>
        <p:spPr>
          <a:xfrm flipV="1">
            <a:off x="2001858" y="3202201"/>
            <a:ext cx="1023968" cy="141902"/>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41" name="ZoneTexte 40">
            <a:extLst>
              <a:ext uri="{FF2B5EF4-FFF2-40B4-BE49-F238E27FC236}">
                <a16:creationId xmlns:a16="http://schemas.microsoft.com/office/drawing/2014/main" id="{B2164E83-80FE-40E0-9521-412F09FAC933}"/>
              </a:ext>
            </a:extLst>
          </p:cNvPr>
          <p:cNvSpPr txBox="1"/>
          <p:nvPr/>
        </p:nvSpPr>
        <p:spPr>
          <a:xfrm>
            <a:off x="4036503" y="3718999"/>
            <a:ext cx="4679716" cy="562279"/>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Les docteurs en médecine initialement qualifiés comme médecins spécialistes peuvent obtenir un droit d'exercice dans l'une des spécialités définies par un des DESC de médecine du groupe I</a:t>
            </a:r>
          </a:p>
        </p:txBody>
      </p:sp>
      <p:sp>
        <p:nvSpPr>
          <p:cNvPr id="42" name="ZoneTexte 41">
            <a:extLst>
              <a:ext uri="{FF2B5EF4-FFF2-40B4-BE49-F238E27FC236}">
                <a16:creationId xmlns:a16="http://schemas.microsoft.com/office/drawing/2014/main" id="{0943C154-FAE4-45AC-87DE-822B880590E6}"/>
              </a:ext>
            </a:extLst>
          </p:cNvPr>
          <p:cNvSpPr txBox="1"/>
          <p:nvPr/>
        </p:nvSpPr>
        <p:spPr>
          <a:xfrm>
            <a:off x="729516" y="2332034"/>
            <a:ext cx="1273960" cy="188746"/>
          </a:xfrm>
          <a:prstGeom prst="rect">
            <a:avLst/>
          </a:prstGeom>
          <a:solidFill>
            <a:srgbClr val="97979B"/>
          </a:solidFill>
          <a:ln>
            <a:no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75">
                <a:solidFill>
                  <a:schemeClr val="bg1"/>
                </a:solidFill>
              </a:rPr>
              <a:t>Compétence Exclusive</a:t>
            </a:r>
          </a:p>
        </p:txBody>
      </p:sp>
      <p:sp>
        <p:nvSpPr>
          <p:cNvPr id="43" name="ZoneTexte 42">
            <a:extLst>
              <a:ext uri="{FF2B5EF4-FFF2-40B4-BE49-F238E27FC236}">
                <a16:creationId xmlns:a16="http://schemas.microsoft.com/office/drawing/2014/main" id="{730410A7-5D21-4FD0-9F4D-E939ACB1A215}"/>
              </a:ext>
            </a:extLst>
          </p:cNvPr>
          <p:cNvSpPr txBox="1"/>
          <p:nvPr/>
        </p:nvSpPr>
        <p:spPr>
          <a:xfrm>
            <a:off x="3024029" y="1440916"/>
            <a:ext cx="1008112" cy="360344"/>
          </a:xfrm>
          <a:prstGeom prst="rect">
            <a:avLst/>
          </a:prstGeom>
          <a:solidFill>
            <a:srgbClr val="0074BA"/>
          </a:solidFill>
          <a:ln w="19050">
            <a:solidFill>
              <a:srgbClr val="0074BA"/>
            </a:solidFill>
          </a:ln>
        </p:spPr>
        <p:txBody>
          <a:bodyPr wrap="square" lIns="72000" tIns="108000" rIns="72000" bIns="108000" rtlCol="0" anchor="ctr" anchorCtr="0">
            <a:noAutofit/>
          </a:bodyPr>
          <a:lstStyle/>
          <a:p>
            <a:pPr algn="ctr"/>
            <a:r>
              <a:rPr lang="es-ES" sz="900" b="1">
                <a:solidFill>
                  <a:schemeClr val="bg1"/>
                </a:solidFill>
              </a:rPr>
              <a:t>Capacité</a:t>
            </a:r>
          </a:p>
        </p:txBody>
      </p:sp>
      <p:sp>
        <p:nvSpPr>
          <p:cNvPr id="44" name="ZoneTexte 43">
            <a:extLst>
              <a:ext uri="{FF2B5EF4-FFF2-40B4-BE49-F238E27FC236}">
                <a16:creationId xmlns:a16="http://schemas.microsoft.com/office/drawing/2014/main" id="{028B505C-56A4-447A-8EC7-BBD08F7661E1}"/>
              </a:ext>
            </a:extLst>
          </p:cNvPr>
          <p:cNvSpPr txBox="1"/>
          <p:nvPr/>
        </p:nvSpPr>
        <p:spPr>
          <a:xfrm>
            <a:off x="4032141" y="1438633"/>
            <a:ext cx="4693655" cy="561651"/>
          </a:xfrm>
          <a:prstGeom prst="rect">
            <a:avLst/>
          </a:prstGeom>
          <a:noFill/>
          <a:ln w="19050">
            <a:solidFill>
              <a:srgbClr val="0074BA"/>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La capacité, en tant que savoir-faire, représente la reconnaissance par l'ordre d'un diplôme de capacité, qui complète les savoir-faire principaux, notamment les spécialités.</a:t>
            </a:r>
          </a:p>
        </p:txBody>
      </p:sp>
      <p:cxnSp>
        <p:nvCxnSpPr>
          <p:cNvPr id="45" name="Connecteur droit avec flèche 44">
            <a:extLst>
              <a:ext uri="{FF2B5EF4-FFF2-40B4-BE49-F238E27FC236}">
                <a16:creationId xmlns:a16="http://schemas.microsoft.com/office/drawing/2014/main" id="{F252AE52-7EB5-4620-8606-FE61C38C3ACE}"/>
              </a:ext>
            </a:extLst>
          </p:cNvPr>
          <p:cNvCxnSpPr>
            <a:cxnSpLocks/>
            <a:stCxn id="26" idx="3"/>
            <a:endCxn id="43" idx="1"/>
          </p:cNvCxnSpPr>
          <p:nvPr/>
        </p:nvCxnSpPr>
        <p:spPr>
          <a:xfrm flipV="1">
            <a:off x="2006220" y="1621088"/>
            <a:ext cx="1017809" cy="1267311"/>
          </a:xfrm>
          <a:prstGeom prst="straightConnector1">
            <a:avLst/>
          </a:prstGeom>
          <a:ln w="19050">
            <a:solidFill>
              <a:srgbClr val="0074BA"/>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A3876BB3-4D31-4E04-A1C5-C4F267F71250}"/>
              </a:ext>
            </a:extLst>
          </p:cNvPr>
          <p:cNvSpPr txBox="1"/>
          <p:nvPr/>
        </p:nvSpPr>
        <p:spPr>
          <a:xfrm>
            <a:off x="7812360" y="4792247"/>
            <a:ext cx="1387451" cy="215444"/>
          </a:xfrm>
          <a:prstGeom prst="rect">
            <a:avLst/>
          </a:prstGeom>
          <a:noFill/>
        </p:spPr>
        <p:txBody>
          <a:bodyPr wrap="square" rtlCol="0">
            <a:spAutoFit/>
          </a:bodyPr>
          <a:lstStyle/>
          <a:p>
            <a:r>
              <a:rPr lang="es-ES" sz="800" kern="0" err="1">
                <a:solidFill>
                  <a:srgbClr val="000000"/>
                </a:solidFill>
                <a:latin typeface="Arial" charset="0"/>
                <a:ea typeface="Geneva" charset="-128"/>
              </a:rPr>
              <a:t>Nomenclatures</a:t>
            </a:r>
            <a:r>
              <a:rPr lang="es-ES" sz="800" kern="0">
                <a:solidFill>
                  <a:srgbClr val="000000"/>
                </a:solidFill>
                <a:latin typeface="Arial" charset="0"/>
                <a:ea typeface="Geneva" charset="-128"/>
              </a:rPr>
              <a:t> </a:t>
            </a:r>
            <a:r>
              <a:rPr lang="es-ES" sz="800" kern="0" err="1">
                <a:solidFill>
                  <a:srgbClr val="000000"/>
                </a:solidFill>
                <a:latin typeface="Arial" charset="0"/>
                <a:ea typeface="Geneva" charset="-128"/>
              </a:rPr>
              <a:t>nationales</a:t>
            </a:r>
            <a:endParaRPr lang="fr-FR" sz="800" kern="0">
              <a:solidFill>
                <a:srgbClr val="000000"/>
              </a:solidFill>
              <a:latin typeface="Arial" charset="0"/>
              <a:ea typeface="Geneva" charset="-128"/>
            </a:endParaRPr>
          </a:p>
        </p:txBody>
      </p:sp>
      <p:pic>
        <p:nvPicPr>
          <p:cNvPr id="48" name="Graphique 47" descr="Bulle de discussion avec un remplissage uni">
            <a:hlinkClick r:id="rId3"/>
            <a:extLst>
              <a:ext uri="{FF2B5EF4-FFF2-40B4-BE49-F238E27FC236}">
                <a16:creationId xmlns:a16="http://schemas.microsoft.com/office/drawing/2014/main" id="{9D3BA83A-7BCC-4EFF-85C4-2FD7E7C4ADC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71944" y="2264896"/>
            <a:ext cx="359240" cy="359240"/>
          </a:xfrm>
          <a:prstGeom prst="rect">
            <a:avLst/>
          </a:prstGeom>
        </p:spPr>
      </p:pic>
      <p:pic>
        <p:nvPicPr>
          <p:cNvPr id="49" name="Graphique 48" descr="Bulle de discussion avec un remplissage uni">
            <a:hlinkClick r:id="rId6"/>
            <a:extLst>
              <a:ext uri="{FF2B5EF4-FFF2-40B4-BE49-F238E27FC236}">
                <a16:creationId xmlns:a16="http://schemas.microsoft.com/office/drawing/2014/main" id="{6BD3D15E-BD13-4991-8F70-ACC284F316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17615" y="777726"/>
            <a:ext cx="359240" cy="359240"/>
          </a:xfrm>
          <a:prstGeom prst="rect">
            <a:avLst/>
          </a:prstGeom>
        </p:spPr>
      </p:pic>
      <p:pic>
        <p:nvPicPr>
          <p:cNvPr id="50" name="Graphique 49" descr="Bulle de discussion avec un remplissage uni">
            <a:hlinkClick r:id="rId7"/>
            <a:extLst>
              <a:ext uri="{FF2B5EF4-FFF2-40B4-BE49-F238E27FC236}">
                <a16:creationId xmlns:a16="http://schemas.microsoft.com/office/drawing/2014/main" id="{2BDD46EF-75FC-4CCB-8624-125DD2130F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71944" y="1586748"/>
            <a:ext cx="359240" cy="359240"/>
          </a:xfrm>
          <a:prstGeom prst="rect">
            <a:avLst/>
          </a:prstGeom>
        </p:spPr>
      </p:pic>
      <p:pic>
        <p:nvPicPr>
          <p:cNvPr id="51" name="Graphique 50" descr="Bulle de discussion avec un remplissage uni">
            <a:hlinkClick r:id="rId8"/>
            <a:extLst>
              <a:ext uri="{FF2B5EF4-FFF2-40B4-BE49-F238E27FC236}">
                <a16:creationId xmlns:a16="http://schemas.microsoft.com/office/drawing/2014/main" id="{B6F0A2F9-2722-44B0-A152-D7C8149CFC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74390" y="3114814"/>
            <a:ext cx="359240" cy="359240"/>
          </a:xfrm>
          <a:prstGeom prst="rect">
            <a:avLst/>
          </a:prstGeom>
        </p:spPr>
      </p:pic>
      <p:pic>
        <p:nvPicPr>
          <p:cNvPr id="52" name="Graphique 51" descr="Bulle de discussion avec un remplissage uni">
            <a:hlinkClick r:id="rId9"/>
            <a:extLst>
              <a:ext uri="{FF2B5EF4-FFF2-40B4-BE49-F238E27FC236}">
                <a16:creationId xmlns:a16="http://schemas.microsoft.com/office/drawing/2014/main" id="{3905F3CC-8896-4D2A-94D6-27E1E900A5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71944" y="3922038"/>
            <a:ext cx="359240" cy="359240"/>
          </a:xfrm>
          <a:prstGeom prst="rect">
            <a:avLst/>
          </a:prstGeom>
        </p:spPr>
      </p:pic>
      <p:pic>
        <p:nvPicPr>
          <p:cNvPr id="53" name="Graphique 51" descr="Bulle de discussion avec un remplissage uni">
            <a:extLst>
              <a:ext uri="{FF2B5EF4-FFF2-40B4-BE49-F238E27FC236}">
                <a16:creationId xmlns:a16="http://schemas.microsoft.com/office/drawing/2014/main" id="{08C29176-1857-4B42-A5C8-846B123808F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730" y="4727662"/>
            <a:ext cx="359240" cy="359240"/>
          </a:xfrm>
          <a:prstGeom prst="rect">
            <a:avLst/>
          </a:prstGeom>
        </p:spPr>
      </p:pic>
      <p:sp>
        <p:nvSpPr>
          <p:cNvPr id="63" name="ZoneTexte 24">
            <a:extLst>
              <a:ext uri="{FF2B5EF4-FFF2-40B4-BE49-F238E27FC236}">
                <a16:creationId xmlns:a16="http://schemas.microsoft.com/office/drawing/2014/main" id="{0CAC1E71-6B13-4127-9192-A12318C5859D}"/>
              </a:ext>
            </a:extLst>
          </p:cNvPr>
          <p:cNvSpPr txBox="1"/>
          <p:nvPr/>
        </p:nvSpPr>
        <p:spPr>
          <a:xfrm>
            <a:off x="730666" y="1301561"/>
            <a:ext cx="1273960" cy="188746"/>
          </a:xfrm>
          <a:prstGeom prst="rect">
            <a:avLst/>
          </a:prstGeom>
          <a:solidFill>
            <a:schemeClr val="bg1"/>
          </a:solidFill>
          <a:ln>
            <a:solidFill>
              <a:srgbClr val="97979B"/>
            </a:solidFill>
          </a:ln>
        </p:spPr>
        <p:txBody>
          <a:bodyPr wrap="square" lIns="27000" tIns="135000" rIns="27000" bIns="135000" rtlCol="0" anchor="ctr" anchorCtr="0">
            <a:noAutofit/>
          </a:bodyPr>
          <a:lstStyle>
            <a:defPPr>
              <a:defRPr lang="fr-FR"/>
            </a:defPPr>
            <a:lvl1pPr marR="0" lvl="0" indent="0" algn="ctr" fontAlgn="base">
              <a:lnSpc>
                <a:spcPct val="100000"/>
              </a:lnSpc>
              <a:spcBef>
                <a:spcPct val="0"/>
              </a:spcBef>
              <a:spcAft>
                <a:spcPct val="0"/>
              </a:spcAft>
              <a:buClrTx/>
              <a:buSzTx/>
              <a:buFontTx/>
              <a:buNone/>
              <a:tabLst/>
              <a:defRPr kumimoji="0" sz="900" b="0" i="0" u="none" strike="noStrike" kern="0" cap="none" spc="0" normalizeH="0" baseline="0">
                <a:ln>
                  <a:noFill/>
                </a:ln>
                <a:solidFill>
                  <a:srgbClr val="000000"/>
                </a:solidFill>
                <a:effectLst/>
                <a:uLnTx/>
                <a:uFillTx/>
                <a:latin typeface="Arial" charset="0"/>
                <a:ea typeface="Geneva" charset="-128"/>
              </a:defRPr>
            </a:lvl1pPr>
          </a:lstStyle>
          <a:p>
            <a:r>
              <a:rPr lang="fr-FR" sz="650">
                <a:solidFill>
                  <a:srgbClr val="97979B"/>
                </a:solidFill>
                <a:latin typeface="Arial"/>
                <a:ea typeface="Geneva"/>
                <a:cs typeface="Arial"/>
              </a:rPr>
              <a:t>(Code)</a:t>
            </a:r>
            <a:endParaRPr lang="en-US">
              <a:solidFill>
                <a:srgbClr val="97979B"/>
              </a:solidFill>
            </a:endParaRPr>
          </a:p>
        </p:txBody>
      </p:sp>
      <p:sp>
        <p:nvSpPr>
          <p:cNvPr id="64" name="ZoneTexte 22">
            <a:extLst>
              <a:ext uri="{FF2B5EF4-FFF2-40B4-BE49-F238E27FC236}">
                <a16:creationId xmlns:a16="http://schemas.microsoft.com/office/drawing/2014/main" id="{0CD368B3-D225-41BE-BCBF-EC5702D546F7}"/>
              </a:ext>
            </a:extLst>
          </p:cNvPr>
          <p:cNvSpPr txBox="1"/>
          <p:nvPr/>
        </p:nvSpPr>
        <p:spPr>
          <a:xfrm>
            <a:off x="639498" y="1634970"/>
            <a:ext cx="1455954" cy="152319"/>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r>
              <a:rPr lang="fr-FR" sz="650" b="1" kern="0">
                <a:latin typeface="Arial"/>
                <a:ea typeface="Geneva"/>
                <a:cs typeface="Arial"/>
              </a:rPr>
              <a:t>Classes Spécifiques</a:t>
            </a:r>
            <a:endParaRPr lang="fr-FR" sz="675" b="1" kern="0"/>
          </a:p>
        </p:txBody>
      </p:sp>
      <p:grpSp>
        <p:nvGrpSpPr>
          <p:cNvPr id="87" name="Group 7">
            <a:extLst>
              <a:ext uri="{FF2B5EF4-FFF2-40B4-BE49-F238E27FC236}">
                <a16:creationId xmlns:a16="http://schemas.microsoft.com/office/drawing/2014/main" id="{C7C690D3-1073-4C4A-9A26-992376BFFEFA}"/>
              </a:ext>
            </a:extLst>
          </p:cNvPr>
          <p:cNvGrpSpPr/>
          <p:nvPr/>
        </p:nvGrpSpPr>
        <p:grpSpPr>
          <a:xfrm>
            <a:off x="727941" y="3822638"/>
            <a:ext cx="1590647" cy="591383"/>
            <a:chOff x="3229850" y="4805822"/>
            <a:chExt cx="1590647" cy="591383"/>
          </a:xfrm>
        </p:grpSpPr>
        <p:sp>
          <p:nvSpPr>
            <p:cNvPr id="90" name="ZoneTexte 321">
              <a:extLst>
                <a:ext uri="{FF2B5EF4-FFF2-40B4-BE49-F238E27FC236}">
                  <a16:creationId xmlns:a16="http://schemas.microsoft.com/office/drawing/2014/main" id="{3F41C49C-ADAD-4CD9-9831-A6EEA78CE4DF}"/>
                </a:ext>
              </a:extLst>
            </p:cNvPr>
            <p:cNvSpPr txBox="1"/>
            <p:nvPr/>
          </p:nvSpPr>
          <p:spPr>
            <a:xfrm>
              <a:off x="3321379" y="480582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91" name="Rectangle 90">
              <a:extLst>
                <a:ext uri="{FF2B5EF4-FFF2-40B4-BE49-F238E27FC236}">
                  <a16:creationId xmlns:a16="http://schemas.microsoft.com/office/drawing/2014/main" id="{C3CB479E-9907-4FF6-A7EC-9358ABFBB4EF}"/>
                </a:ext>
              </a:extLst>
            </p:cNvPr>
            <p:cNvSpPr/>
            <p:nvPr/>
          </p:nvSpPr>
          <p:spPr>
            <a:xfrm>
              <a:off x="3232404" y="484271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92" name="ZoneTexte 331">
              <a:extLst>
                <a:ext uri="{FF2B5EF4-FFF2-40B4-BE49-F238E27FC236}">
                  <a16:creationId xmlns:a16="http://schemas.microsoft.com/office/drawing/2014/main" id="{2C06AA95-CF64-4A83-8808-1784506F9300}"/>
                </a:ext>
              </a:extLst>
            </p:cNvPr>
            <p:cNvSpPr txBox="1"/>
            <p:nvPr/>
          </p:nvSpPr>
          <p:spPr>
            <a:xfrm>
              <a:off x="3325460" y="5197150"/>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93" name="Rectangle 92">
              <a:extLst>
                <a:ext uri="{FF2B5EF4-FFF2-40B4-BE49-F238E27FC236}">
                  <a16:creationId xmlns:a16="http://schemas.microsoft.com/office/drawing/2014/main" id="{04EE41DB-E536-4431-9F8B-53D698878814}"/>
                </a:ext>
              </a:extLst>
            </p:cNvPr>
            <p:cNvSpPr/>
            <p:nvPr/>
          </p:nvSpPr>
          <p:spPr>
            <a:xfrm>
              <a:off x="3229850" y="5231329"/>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94" name="Rectangle 93">
              <a:extLst>
                <a:ext uri="{FF2B5EF4-FFF2-40B4-BE49-F238E27FC236}">
                  <a16:creationId xmlns:a16="http://schemas.microsoft.com/office/drawing/2014/main" id="{39266CDA-099A-414D-8720-C1BA2E1C02FF}"/>
                </a:ext>
              </a:extLst>
            </p:cNvPr>
            <p:cNvSpPr/>
            <p:nvPr/>
          </p:nvSpPr>
          <p:spPr>
            <a:xfrm>
              <a:off x="3229850" y="5035662"/>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95" name="ZoneTexte 334">
              <a:extLst>
                <a:ext uri="{FF2B5EF4-FFF2-40B4-BE49-F238E27FC236}">
                  <a16:creationId xmlns:a16="http://schemas.microsoft.com/office/drawing/2014/main" id="{2D623DDE-CFAD-44E8-B3CF-19B3831A1D43}"/>
                </a:ext>
              </a:extLst>
            </p:cNvPr>
            <p:cNvSpPr txBox="1"/>
            <p:nvPr/>
          </p:nvSpPr>
          <p:spPr>
            <a:xfrm>
              <a:off x="3321379" y="5004201"/>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pic>
        <p:nvPicPr>
          <p:cNvPr id="54" name="Graphique 20" descr="Flèche : pivoter à droite avec un remplissage uni">
            <a:hlinkClick r:id="rId10" action="ppaction://hlinksldjump"/>
            <a:extLst>
              <a:ext uri="{FF2B5EF4-FFF2-40B4-BE49-F238E27FC236}">
                <a16:creationId xmlns:a16="http://schemas.microsoft.com/office/drawing/2014/main" id="{EB167416-63F1-4FCA-818D-EAF2C7B51AB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5400000">
            <a:off x="150185" y="4604439"/>
            <a:ext cx="489313" cy="489313"/>
          </a:xfrm>
          <a:prstGeom prst="rect">
            <a:avLst/>
          </a:prstGeom>
        </p:spPr>
      </p:pic>
      <p:sp>
        <p:nvSpPr>
          <p:cNvPr id="55" name="ZoneTexte 21">
            <a:hlinkClick r:id="rId10" action="ppaction://hlinksldjump"/>
            <a:extLst>
              <a:ext uri="{FF2B5EF4-FFF2-40B4-BE49-F238E27FC236}">
                <a16:creationId xmlns:a16="http://schemas.microsoft.com/office/drawing/2014/main" id="{C248D1BE-81ED-4233-99AB-DB172C49525A}"/>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1633186435"/>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500"/>
                                        <p:tgtEl>
                                          <p:spTgt spid="49"/>
                                        </p:tgtEl>
                                      </p:cBhvr>
                                    </p:animEffect>
                                  </p:childTnLst>
                                </p:cTn>
                              </p:par>
                            </p:childTnLst>
                          </p:cTn>
                        </p:par>
                      </p:childTnLst>
                    </p:cTn>
                  </p:par>
                </p:childTnLst>
              </p:cTn>
              <p:nextCondLst>
                <p:cond evt="onClick" delay="0">
                  <p:tgtEl>
                    <p:spTgt spid="20"/>
                  </p:tgtEl>
                </p:cond>
              </p:nextCondLst>
            </p:seq>
            <p:seq concurrent="1" nextAc="seek">
              <p:cTn id="17" restart="whenNotActive" fill="hold" evtFilter="cancelBubble" nodeType="interactiveSeq">
                <p:stCondLst>
                  <p:cond evt="onClick" delay="0">
                    <p:tgtEl>
                      <p:spTgt spid="26"/>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500"/>
                                        <p:tgtEl>
                                          <p:spTgt spid="4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par>
                                <p:cTn id="29" presetID="10" presetClass="entr" presetSubtype="0" fill="hold" nodeType="with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500"/>
                                        <p:tgtEl>
                                          <p:spTgt spid="50"/>
                                        </p:tgtEl>
                                      </p:cBhvr>
                                    </p:animEffect>
                                  </p:childTnLst>
                                </p:cTn>
                              </p:par>
                            </p:childTnLst>
                          </p:cTn>
                        </p:par>
                      </p:childTnLst>
                    </p:cTn>
                  </p:par>
                </p:childTnLst>
              </p:cTn>
              <p:nextCondLst>
                <p:cond evt="onClick" delay="0">
                  <p:tgtEl>
                    <p:spTgt spid="26"/>
                  </p:tgtEl>
                </p:cond>
              </p:nextCondLst>
            </p:seq>
            <p:seq concurrent="1" nextAc="seek">
              <p:cTn id="32" restart="whenNotActive" fill="hold" evtFilter="cancelBubble" nodeType="interactiveSeq">
                <p:stCondLst>
                  <p:cond evt="onClick" delay="0">
                    <p:tgtEl>
                      <p:spTgt spid="34"/>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par>
                                <p:cTn id="44" presetID="10" presetClass="entr" presetSubtype="0"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childTnLst>
                          </p:cTn>
                        </p:par>
                      </p:childTnLst>
                    </p:cTn>
                  </p:par>
                </p:childTnLst>
              </p:cTn>
              <p:nextCondLst>
                <p:cond evt="onClick" delay="0">
                  <p:tgtEl>
                    <p:spTgt spid="34"/>
                  </p:tgtEl>
                </p:cond>
              </p:nextCondLst>
            </p:seq>
            <p:seq concurrent="1" nextAc="seek">
              <p:cTn id="47" restart="whenNotActive" fill="hold" evtFilter="cancelBubble" nodeType="interactiveSeq">
                <p:stCondLst>
                  <p:cond evt="onClick" delay="0">
                    <p:tgtEl>
                      <p:spTgt spid="35"/>
                    </p:tgtEl>
                  </p:cond>
                </p:stCondLst>
                <p:endSync evt="end" delay="0">
                  <p:rtn val="all"/>
                </p:endSync>
                <p:childTnLst>
                  <p:par>
                    <p:cTn id="48" fill="hold">
                      <p:stCondLst>
                        <p:cond delay="0"/>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500"/>
                                        <p:tgtEl>
                                          <p:spTgt spid="33"/>
                                        </p:tgtEl>
                                      </p:cBhvr>
                                    </p:animEffect>
                                  </p:childTnLst>
                                </p:cTn>
                              </p:par>
                              <p:par>
                                <p:cTn id="59" presetID="10" presetClass="entr" presetSubtype="0" fill="hold" nodeType="with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500"/>
                                        <p:tgtEl>
                                          <p:spTgt spid="51"/>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500"/>
                                        <p:tgtEl>
                                          <p:spTgt spid="3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fade">
                                      <p:cBhvr>
                                        <p:cTn id="73" dur="500"/>
                                        <p:tgtEl>
                                          <p:spTgt spid="41"/>
                                        </p:tgtEl>
                                      </p:cBhvr>
                                    </p:animEffect>
                                  </p:childTnLst>
                                </p:cTn>
                              </p:par>
                              <p:par>
                                <p:cTn id="74" presetID="10" presetClass="entr" presetSubtype="0" fill="hold" nodeType="with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fade">
                                      <p:cBhvr>
                                        <p:cTn id="76" dur="500"/>
                                        <p:tgtEl>
                                          <p:spTgt spid="52"/>
                                        </p:tgtEl>
                                      </p:cBhvr>
                                    </p:animEffect>
                                  </p:childTnLst>
                                </p:cTn>
                              </p:par>
                            </p:childTnLst>
                          </p:cTn>
                        </p:par>
                      </p:childTnLst>
                    </p:cTn>
                  </p:par>
                </p:childTnLst>
              </p:cTn>
              <p:nextCondLst>
                <p:cond evt="onClick" delay="0">
                  <p:tgtEl>
                    <p:spTgt spid="36"/>
                  </p:tgtEl>
                </p:cond>
              </p:nextCondLst>
            </p:seq>
          </p:childTnLst>
        </p:cTn>
      </p:par>
    </p:tnLst>
    <p:bldLst>
      <p:bldP spid="10" grpId="0" animBg="1"/>
      <p:bldP spid="11" grpId="0" animBg="1"/>
      <p:bldP spid="27" grpId="0" animBg="1"/>
      <p:bldP spid="28" grpId="0" animBg="1"/>
      <p:bldP spid="30" grpId="0" animBg="1"/>
      <p:bldP spid="33" grpId="0" animBg="1"/>
      <p:bldP spid="39" grpId="0" animBg="1"/>
      <p:bldP spid="41" grpId="0" animBg="1"/>
      <p:bldP spid="43" grpId="0" animBg="1"/>
      <p:bldP spid="4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a:bodyPr>
          <a:lstStyle/>
          <a:p>
            <a:r>
              <a:rPr lang="fr-FR" dirty="0"/>
              <a:t>Définition de Contact et Télécommunication</a:t>
            </a:r>
          </a:p>
        </p:txBody>
      </p:sp>
      <p:sp>
        <p:nvSpPr>
          <p:cNvPr id="20" name="ZoneTexte 19">
            <a:extLst>
              <a:ext uri="{FF2B5EF4-FFF2-40B4-BE49-F238E27FC236}">
                <a16:creationId xmlns:a16="http://schemas.microsoft.com/office/drawing/2014/main" id="{92D624BB-5CB2-49FC-92C1-440C70350629}"/>
              </a:ext>
            </a:extLst>
          </p:cNvPr>
          <p:cNvSpPr txBox="1"/>
          <p:nvPr/>
        </p:nvSpPr>
        <p:spPr>
          <a:xfrm>
            <a:off x="609788" y="3280103"/>
            <a:ext cx="1455954" cy="1115038"/>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21" name="ZoneTexte 20">
            <a:extLst>
              <a:ext uri="{FF2B5EF4-FFF2-40B4-BE49-F238E27FC236}">
                <a16:creationId xmlns:a16="http://schemas.microsoft.com/office/drawing/2014/main" id="{4E48DF4D-B730-4EBA-9C07-6A6766D663E6}"/>
              </a:ext>
            </a:extLst>
          </p:cNvPr>
          <p:cNvSpPr txBox="1"/>
          <p:nvPr/>
        </p:nvSpPr>
        <p:spPr>
          <a:xfrm>
            <a:off x="609788" y="2961981"/>
            <a:ext cx="1455954" cy="31812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Télécommunication</a:t>
            </a:r>
            <a:endParaRPr lang="fr-FR"/>
          </a:p>
        </p:txBody>
      </p:sp>
      <p:sp>
        <p:nvSpPr>
          <p:cNvPr id="22" name="ZoneTexte 21">
            <a:extLst>
              <a:ext uri="{FF2B5EF4-FFF2-40B4-BE49-F238E27FC236}">
                <a16:creationId xmlns:a16="http://schemas.microsoft.com/office/drawing/2014/main" id="{873EBD64-9029-4BA5-821E-B5C540E52114}"/>
              </a:ext>
            </a:extLst>
          </p:cNvPr>
          <p:cNvSpPr txBox="1"/>
          <p:nvPr/>
        </p:nvSpPr>
        <p:spPr>
          <a:xfrm>
            <a:off x="716957" y="4090488"/>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Niveau de confidentialité</a:t>
            </a:r>
            <a:endParaRPr lang="fr-FR" sz="675" kern="0">
              <a:solidFill>
                <a:srgbClr val="000000"/>
              </a:solidFill>
            </a:endParaRPr>
          </a:p>
        </p:txBody>
      </p:sp>
      <p:sp>
        <p:nvSpPr>
          <p:cNvPr id="23" name="ZoneTexte 22">
            <a:extLst>
              <a:ext uri="{FF2B5EF4-FFF2-40B4-BE49-F238E27FC236}">
                <a16:creationId xmlns:a16="http://schemas.microsoft.com/office/drawing/2014/main" id="{6CE04E39-D7BD-4B50-8089-3E87DE2B12E3}"/>
              </a:ext>
            </a:extLst>
          </p:cNvPr>
          <p:cNvSpPr txBox="1"/>
          <p:nvPr/>
        </p:nvSpPr>
        <p:spPr>
          <a:xfrm>
            <a:off x="716957" y="3352888"/>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Canal</a:t>
            </a:r>
            <a:endParaRPr lang="en-US">
              <a:solidFill>
                <a:srgbClr val="000000"/>
              </a:solidFill>
            </a:endParaRPr>
          </a:p>
        </p:txBody>
      </p:sp>
      <p:sp>
        <p:nvSpPr>
          <p:cNvPr id="24" name="ZoneTexte 23">
            <a:extLst>
              <a:ext uri="{FF2B5EF4-FFF2-40B4-BE49-F238E27FC236}">
                <a16:creationId xmlns:a16="http://schemas.microsoft.com/office/drawing/2014/main" id="{3A379847-D54F-4A87-8D47-C16EBB77C61F}"/>
              </a:ext>
            </a:extLst>
          </p:cNvPr>
          <p:cNvSpPr txBox="1"/>
          <p:nvPr/>
        </p:nvSpPr>
        <p:spPr>
          <a:xfrm>
            <a:off x="716957" y="3602543"/>
            <a:ext cx="1241617" cy="211299"/>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chemeClr val="bg1"/>
                </a:solidFill>
              </a:rPr>
              <a:t>Adresse Telecom</a:t>
            </a:r>
            <a:endParaRPr lang="en-US" sz="650" kern="0">
              <a:solidFill>
                <a:schemeClr val="bg1"/>
              </a:solidFill>
            </a:endParaRPr>
          </a:p>
        </p:txBody>
      </p:sp>
      <p:sp>
        <p:nvSpPr>
          <p:cNvPr id="25" name="ZoneTexte 24">
            <a:extLst>
              <a:ext uri="{FF2B5EF4-FFF2-40B4-BE49-F238E27FC236}">
                <a16:creationId xmlns:a16="http://schemas.microsoft.com/office/drawing/2014/main" id="{702F3DC4-6972-4366-8F35-1EC397CC7B44}"/>
              </a:ext>
            </a:extLst>
          </p:cNvPr>
          <p:cNvSpPr txBox="1"/>
          <p:nvPr/>
        </p:nvSpPr>
        <p:spPr>
          <a:xfrm>
            <a:off x="716957" y="3843275"/>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Utilisation</a:t>
            </a:r>
            <a:endParaRPr lang="en-US">
              <a:solidFill>
                <a:srgbClr val="000000"/>
              </a:solidFill>
            </a:endParaRPr>
          </a:p>
        </p:txBody>
      </p:sp>
      <p:sp>
        <p:nvSpPr>
          <p:cNvPr id="34" name="ZoneTexte 33">
            <a:extLst>
              <a:ext uri="{FF2B5EF4-FFF2-40B4-BE49-F238E27FC236}">
                <a16:creationId xmlns:a16="http://schemas.microsoft.com/office/drawing/2014/main" id="{C6FBAA32-1E27-451D-9750-E70946067981}"/>
              </a:ext>
            </a:extLst>
          </p:cNvPr>
          <p:cNvSpPr txBox="1"/>
          <p:nvPr/>
        </p:nvSpPr>
        <p:spPr>
          <a:xfrm>
            <a:off x="609788" y="1173784"/>
            <a:ext cx="1454692" cy="1661975"/>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5" name="ZoneTexte 34">
            <a:extLst>
              <a:ext uri="{FF2B5EF4-FFF2-40B4-BE49-F238E27FC236}">
                <a16:creationId xmlns:a16="http://schemas.microsoft.com/office/drawing/2014/main" id="{2DCD6E6E-A28C-4989-8155-E23F60F6C2D6}"/>
              </a:ext>
            </a:extLst>
          </p:cNvPr>
          <p:cNvSpPr txBox="1"/>
          <p:nvPr/>
        </p:nvSpPr>
        <p:spPr>
          <a:xfrm>
            <a:off x="609788" y="843558"/>
            <a:ext cx="1454692" cy="330226"/>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Contact</a:t>
            </a:r>
            <a:endParaRPr lang="fr-FR"/>
          </a:p>
        </p:txBody>
      </p:sp>
      <p:sp>
        <p:nvSpPr>
          <p:cNvPr id="36" name="ZoneTexte 35">
            <a:extLst>
              <a:ext uri="{FF2B5EF4-FFF2-40B4-BE49-F238E27FC236}">
                <a16:creationId xmlns:a16="http://schemas.microsoft.com/office/drawing/2014/main" id="{4AFFB936-CBED-47FE-8CA9-C248E25DEF31}"/>
              </a:ext>
            </a:extLst>
          </p:cNvPr>
          <p:cNvSpPr txBox="1"/>
          <p:nvPr/>
        </p:nvSpPr>
        <p:spPr>
          <a:xfrm>
            <a:off x="728226" y="1253413"/>
            <a:ext cx="1231755" cy="219338"/>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Nom</a:t>
            </a:r>
            <a:endParaRPr lang="fr-FR" sz="650" kern="0">
              <a:solidFill>
                <a:srgbClr val="000000"/>
              </a:solidFill>
              <a:cs typeface="Arial"/>
            </a:endParaRPr>
          </a:p>
        </p:txBody>
      </p:sp>
      <p:sp>
        <p:nvSpPr>
          <p:cNvPr id="37" name="ZoneTexte 36">
            <a:extLst>
              <a:ext uri="{FF2B5EF4-FFF2-40B4-BE49-F238E27FC236}">
                <a16:creationId xmlns:a16="http://schemas.microsoft.com/office/drawing/2014/main" id="{303209FD-4103-41DD-8978-93D369AE2BCB}"/>
              </a:ext>
            </a:extLst>
          </p:cNvPr>
          <p:cNvSpPr txBox="1"/>
          <p:nvPr/>
        </p:nvSpPr>
        <p:spPr>
          <a:xfrm>
            <a:off x="728226" y="1507437"/>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Fonction</a:t>
            </a:r>
            <a:endParaRPr lang="en-US"/>
          </a:p>
        </p:txBody>
      </p:sp>
      <p:sp>
        <p:nvSpPr>
          <p:cNvPr id="50" name="ZoneTexte 49">
            <a:extLst>
              <a:ext uri="{FF2B5EF4-FFF2-40B4-BE49-F238E27FC236}">
                <a16:creationId xmlns:a16="http://schemas.microsoft.com/office/drawing/2014/main" id="{BD5D38D7-35C6-4612-AB36-111EE5FC4EC0}"/>
              </a:ext>
            </a:extLst>
          </p:cNvPr>
          <p:cNvSpPr txBox="1"/>
          <p:nvPr/>
        </p:nvSpPr>
        <p:spPr>
          <a:xfrm>
            <a:off x="2511646" y="2166954"/>
            <a:ext cx="5831844" cy="1113147"/>
          </a:xfrm>
          <a:prstGeom prst="rect">
            <a:avLst/>
          </a:prstGeom>
          <a:noFill/>
        </p:spPr>
        <p:txBody>
          <a:bodyPr wrap="square" lIns="72000" tIns="108000" rIns="72000" bIns="108000" rtlCol="0" anchor="ctr" anchorCtr="0">
            <a:noAutofit/>
          </a:bodyPr>
          <a:lstStyle/>
          <a:p>
            <a:pPr algn="just"/>
            <a:r>
              <a:rPr lang="fr-FR" sz="1200" b="1" dirty="0">
                <a:solidFill>
                  <a:srgbClr val="575757"/>
                </a:solidFill>
              </a:rPr>
              <a:t>Contact : </a:t>
            </a:r>
            <a:r>
              <a:rPr lang="fr-FR" sz="1200" dirty="0">
                <a:solidFill>
                  <a:srgbClr val="575757"/>
                </a:solidFill>
              </a:rPr>
              <a:t>c’est une classe commune aux classes Entité Juridique, Entité Géographique et Organisation Interne. </a:t>
            </a:r>
          </a:p>
          <a:p>
            <a:pPr algn="just"/>
            <a:r>
              <a:rPr lang="fr-FR" sz="1200" dirty="0">
                <a:solidFill>
                  <a:srgbClr val="575757"/>
                </a:solidFill>
              </a:rPr>
              <a:t>Elle représente un point de contact au sein de la structure ou de l’unité, que ce soit un individu (personne physique et sa fonction) ou non (standard, admission, …), ainsi que le niveau de confidentialité de ce point de contact.</a:t>
            </a:r>
          </a:p>
        </p:txBody>
      </p:sp>
      <p:sp>
        <p:nvSpPr>
          <p:cNvPr id="51" name="ZoneTexte 50">
            <a:extLst>
              <a:ext uri="{FF2B5EF4-FFF2-40B4-BE49-F238E27FC236}">
                <a16:creationId xmlns:a16="http://schemas.microsoft.com/office/drawing/2014/main" id="{A755A49B-9817-4108-B621-D349A0F6FBFB}"/>
              </a:ext>
            </a:extLst>
          </p:cNvPr>
          <p:cNvSpPr txBox="1"/>
          <p:nvPr/>
        </p:nvSpPr>
        <p:spPr>
          <a:xfrm>
            <a:off x="2511646" y="3383553"/>
            <a:ext cx="5831844" cy="918233"/>
          </a:xfrm>
          <a:prstGeom prst="rect">
            <a:avLst/>
          </a:prstGeom>
          <a:noFill/>
        </p:spPr>
        <p:txBody>
          <a:bodyPr wrap="square" lIns="72000" tIns="108000" rIns="72000" bIns="108000" rtlCol="0" anchor="ctr" anchorCtr="0">
            <a:noAutofit/>
          </a:bodyPr>
          <a:lstStyle/>
          <a:p>
            <a:pPr algn="just"/>
            <a:r>
              <a:rPr lang="fr-FR" sz="1200" b="1" dirty="0">
                <a:solidFill>
                  <a:srgbClr val="575757"/>
                </a:solidFill>
              </a:rPr>
              <a:t>Télécommunication : </a:t>
            </a:r>
            <a:r>
              <a:rPr lang="fr-FR" sz="1200" dirty="0">
                <a:solidFill>
                  <a:srgbClr val="575757"/>
                </a:solidFill>
              </a:rPr>
              <a:t>c’est une classe commune à Contact et à Situation Opérationnelle. </a:t>
            </a:r>
          </a:p>
          <a:p>
            <a:pPr algn="just"/>
            <a:r>
              <a:rPr lang="fr-FR" sz="1200" dirty="0">
                <a:solidFill>
                  <a:srgbClr val="575757"/>
                </a:solidFill>
              </a:rPr>
              <a:t>Il s’agit d’une adresse de télécommunication à laquelle le contact peut être joint (téléphone, fax, e-mail, URL, etc.), et indique le niveau de confidentialité de cette adresse.</a:t>
            </a:r>
          </a:p>
        </p:txBody>
      </p:sp>
      <p:sp>
        <p:nvSpPr>
          <p:cNvPr id="26" name="Rectangle : coins arrondis 25">
            <a:extLst>
              <a:ext uri="{FF2B5EF4-FFF2-40B4-BE49-F238E27FC236}">
                <a16:creationId xmlns:a16="http://schemas.microsoft.com/office/drawing/2014/main" id="{993DFF60-274B-4FCD-B361-E649992D0F1F}"/>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chemeClr val="tx1"/>
                </a:solidFill>
              </a:rPr>
              <a:t>Classes</a:t>
            </a:r>
            <a:r>
              <a:rPr lang="es-ES" sz="1000" b="1">
                <a:solidFill>
                  <a:schemeClr val="tx1"/>
                </a:solidFill>
              </a:rPr>
              <a:t> </a:t>
            </a:r>
            <a:r>
              <a:rPr lang="es-ES" sz="1000" b="1" err="1">
                <a:solidFill>
                  <a:schemeClr val="tx1"/>
                </a:solidFill>
              </a:rPr>
              <a:t>Communes</a:t>
            </a:r>
            <a:r>
              <a:rPr lang="es-ES" sz="1000" b="1">
                <a:solidFill>
                  <a:schemeClr val="tx1"/>
                </a:solidFill>
              </a:rPr>
              <a:t> : </a:t>
            </a:r>
            <a:endParaRPr lang="es-ES" sz="1000" b="1">
              <a:solidFill>
                <a:schemeClr val="tx1"/>
              </a:solidFill>
              <a:cs typeface="Arial"/>
            </a:endParaRPr>
          </a:p>
          <a:p>
            <a:pPr algn="ctr"/>
            <a:r>
              <a:rPr lang="es-ES" sz="900" err="1">
                <a:solidFill>
                  <a:schemeClr val="tx1"/>
                </a:solidFill>
              </a:rPr>
              <a:t>Contact</a:t>
            </a:r>
            <a:r>
              <a:rPr lang="es-ES" sz="900">
                <a:solidFill>
                  <a:schemeClr val="tx1"/>
                </a:solidFill>
              </a:rPr>
              <a:t> et </a:t>
            </a:r>
            <a:r>
              <a:rPr lang="es-ES" sz="900" err="1">
                <a:solidFill>
                  <a:schemeClr val="tx1"/>
                </a:solidFill>
              </a:rPr>
              <a:t>Télécommunication</a:t>
            </a:r>
            <a:endParaRPr lang="fr-FR" err="1">
              <a:solidFill>
                <a:schemeClr val="tx1"/>
              </a:solidFill>
            </a:endParaRPr>
          </a:p>
        </p:txBody>
      </p:sp>
      <p:grpSp>
        <p:nvGrpSpPr>
          <p:cNvPr id="28" name="Group 7">
            <a:extLst>
              <a:ext uri="{FF2B5EF4-FFF2-40B4-BE49-F238E27FC236}">
                <a16:creationId xmlns:a16="http://schemas.microsoft.com/office/drawing/2014/main" id="{7237E18A-FFEC-4D0B-9F68-42C0493AE3D1}"/>
              </a:ext>
            </a:extLst>
          </p:cNvPr>
          <p:cNvGrpSpPr/>
          <p:nvPr/>
        </p:nvGrpSpPr>
        <p:grpSpPr>
          <a:xfrm>
            <a:off x="3097341" y="4804349"/>
            <a:ext cx="4017634" cy="200497"/>
            <a:chOff x="3247020" y="4790742"/>
            <a:chExt cx="4017634" cy="200497"/>
          </a:xfrm>
        </p:grpSpPr>
        <p:sp>
          <p:nvSpPr>
            <p:cNvPr id="31" name="ZoneTexte 321">
              <a:extLst>
                <a:ext uri="{FF2B5EF4-FFF2-40B4-BE49-F238E27FC236}">
                  <a16:creationId xmlns:a16="http://schemas.microsoft.com/office/drawing/2014/main" id="{F0E93194-CA5F-4DED-B275-DB4F9C68A4E1}"/>
                </a:ext>
              </a:extLst>
            </p:cNvPr>
            <p:cNvSpPr txBox="1"/>
            <p:nvPr/>
          </p:nvSpPr>
          <p:spPr>
            <a:xfrm>
              <a:off x="3335995" y="4790742"/>
              <a:ext cx="1080609"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a:t>
              </a:r>
            </a:p>
          </p:txBody>
        </p:sp>
        <p:sp>
          <p:nvSpPr>
            <p:cNvPr id="43" name="Rectangle 42">
              <a:extLst>
                <a:ext uri="{FF2B5EF4-FFF2-40B4-BE49-F238E27FC236}">
                  <a16:creationId xmlns:a16="http://schemas.microsoft.com/office/drawing/2014/main" id="{4EB2B74D-B834-4DDC-B5C5-9236793ED1ED}"/>
                </a:ext>
              </a:extLst>
            </p:cNvPr>
            <p:cNvSpPr/>
            <p:nvPr/>
          </p:nvSpPr>
          <p:spPr>
            <a:xfrm>
              <a:off x="3247020" y="4827633"/>
              <a:ext cx="129629" cy="130431"/>
            </a:xfrm>
            <a:prstGeom prst="rect">
              <a:avLst/>
            </a:prstGeom>
            <a:solidFill>
              <a:srgbClr val="0074BA"/>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4" name="ZoneTexte 331">
              <a:extLst>
                <a:ext uri="{FF2B5EF4-FFF2-40B4-BE49-F238E27FC236}">
                  <a16:creationId xmlns:a16="http://schemas.microsoft.com/office/drawing/2014/main" id="{4CD82994-D6B0-4957-B772-589115BE5F0E}"/>
                </a:ext>
              </a:extLst>
            </p:cNvPr>
            <p:cNvSpPr txBox="1"/>
            <p:nvPr/>
          </p:nvSpPr>
          <p:spPr>
            <a:xfrm>
              <a:off x="4383253" y="4791102"/>
              <a:ext cx="1495037" cy="200055"/>
            </a:xfrm>
            <a:prstGeom prst="rect">
              <a:avLst/>
            </a:prstGeom>
            <a:noFill/>
          </p:spPr>
          <p:txBody>
            <a:bodyPr wrap="square" rtlCol="0">
              <a:spAutoFit/>
            </a:bodyPr>
            <a:lstStyle/>
            <a:p>
              <a:r>
                <a:rPr lang="fr-FR" sz="700" kern="0">
                  <a:solidFill>
                    <a:srgbClr val="000000"/>
                  </a:solidFill>
                  <a:latin typeface="Arial" charset="0"/>
                  <a:ea typeface="Geneva" charset="-128"/>
                </a:rPr>
                <a:t>Données référence modifiables</a:t>
              </a:r>
            </a:p>
          </p:txBody>
        </p:sp>
        <p:sp>
          <p:nvSpPr>
            <p:cNvPr id="45" name="Rectangle 44">
              <a:extLst>
                <a:ext uri="{FF2B5EF4-FFF2-40B4-BE49-F238E27FC236}">
                  <a16:creationId xmlns:a16="http://schemas.microsoft.com/office/drawing/2014/main" id="{F1B281B1-6D8E-4888-A127-5A8941B41EDA}"/>
                </a:ext>
              </a:extLst>
            </p:cNvPr>
            <p:cNvSpPr/>
            <p:nvPr/>
          </p:nvSpPr>
          <p:spPr>
            <a:xfrm>
              <a:off x="4287643" y="4825281"/>
              <a:ext cx="129628" cy="124346"/>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endParaRPr lang="fr-FR" sz="675" kern="0">
                <a:solidFill>
                  <a:schemeClr val="bg1"/>
                </a:solidFill>
              </a:endParaRPr>
            </a:p>
          </p:txBody>
        </p:sp>
        <p:sp>
          <p:nvSpPr>
            <p:cNvPr id="46" name="Rectangle 45">
              <a:extLst>
                <a:ext uri="{FF2B5EF4-FFF2-40B4-BE49-F238E27FC236}">
                  <a16:creationId xmlns:a16="http://schemas.microsoft.com/office/drawing/2014/main" id="{5B0FDB9D-BDB6-4799-BC08-7FFC2F265FE5}"/>
                </a:ext>
              </a:extLst>
            </p:cNvPr>
            <p:cNvSpPr/>
            <p:nvPr/>
          </p:nvSpPr>
          <p:spPr>
            <a:xfrm>
              <a:off x="5778870" y="4822645"/>
              <a:ext cx="132622" cy="133683"/>
            </a:xfrm>
            <a:prstGeom prst="rect">
              <a:avLst/>
            </a:prstGeom>
            <a:solidFill>
              <a:srgbClr val="F4B942"/>
            </a:solidFill>
            <a:ln w="3175">
              <a:noFill/>
            </a:ln>
          </p:spPr>
          <p:txBody>
            <a:bodyPr wrap="square" lIns="36000" tIns="180000" rIns="36000" bIns="18000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r-FR" sz="900" b="0" i="0" u="none" strike="noStrike" kern="0" cap="none" spc="0" normalizeH="0" baseline="0" noProof="0">
                <a:ln>
                  <a:noFill/>
                </a:ln>
                <a:solidFill>
                  <a:srgbClr val="000000"/>
                </a:solidFill>
                <a:effectLst/>
                <a:uLnTx/>
                <a:uFillTx/>
                <a:latin typeface="Arial" charset="0"/>
                <a:ea typeface="Geneva" charset="-128"/>
              </a:endParaRPr>
            </a:p>
          </p:txBody>
        </p:sp>
        <p:sp>
          <p:nvSpPr>
            <p:cNvPr id="47" name="ZoneTexte 334">
              <a:extLst>
                <a:ext uri="{FF2B5EF4-FFF2-40B4-BE49-F238E27FC236}">
                  <a16:creationId xmlns:a16="http://schemas.microsoft.com/office/drawing/2014/main" id="{BC963015-B028-4051-A3CD-E86CB84E5436}"/>
                </a:ext>
              </a:extLst>
            </p:cNvPr>
            <p:cNvSpPr txBox="1"/>
            <p:nvPr/>
          </p:nvSpPr>
          <p:spPr>
            <a:xfrm>
              <a:off x="5870399" y="4791184"/>
              <a:ext cx="1394255" cy="200055"/>
            </a:xfrm>
            <a:prstGeom prst="rect">
              <a:avLst/>
            </a:prstGeom>
            <a:noFill/>
          </p:spPr>
          <p:txBody>
            <a:bodyPr wrap="square" rtlCol="0">
              <a:spAutoFit/>
            </a:bodyPr>
            <a:lstStyle/>
            <a:p>
              <a:r>
                <a:rPr lang="fr-FR" sz="700" kern="0">
                  <a:solidFill>
                    <a:srgbClr val="000000"/>
                  </a:solidFill>
                  <a:latin typeface="Arial" charset="0"/>
                  <a:ea typeface="Geneva" charset="-128"/>
                </a:rPr>
                <a:t>Données opérationnelles</a:t>
              </a:r>
            </a:p>
          </p:txBody>
        </p:sp>
      </p:grpSp>
      <p:sp>
        <p:nvSpPr>
          <p:cNvPr id="48" name="ZoneTexte 36">
            <a:extLst>
              <a:ext uri="{FF2B5EF4-FFF2-40B4-BE49-F238E27FC236}">
                <a16:creationId xmlns:a16="http://schemas.microsoft.com/office/drawing/2014/main" id="{517B6BA4-F026-4FBD-94BE-8260997FC155}"/>
              </a:ext>
            </a:extLst>
          </p:cNvPr>
          <p:cNvSpPr txBox="1"/>
          <p:nvPr/>
        </p:nvSpPr>
        <p:spPr>
          <a:xfrm>
            <a:off x="721256" y="2037120"/>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Description</a:t>
            </a:r>
            <a:endParaRPr lang="en-US"/>
          </a:p>
        </p:txBody>
      </p:sp>
      <p:sp>
        <p:nvSpPr>
          <p:cNvPr id="49" name="ZoneTexte 36">
            <a:extLst>
              <a:ext uri="{FF2B5EF4-FFF2-40B4-BE49-F238E27FC236}">
                <a16:creationId xmlns:a16="http://schemas.microsoft.com/office/drawing/2014/main" id="{51D736C8-1530-4B47-8FAF-6AC7616FE0C5}"/>
              </a:ext>
            </a:extLst>
          </p:cNvPr>
          <p:cNvSpPr txBox="1"/>
          <p:nvPr/>
        </p:nvSpPr>
        <p:spPr>
          <a:xfrm>
            <a:off x="721256" y="2294991"/>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Niveau de confidentialité</a:t>
            </a:r>
            <a:endParaRPr lang="en-US"/>
          </a:p>
        </p:txBody>
      </p:sp>
      <p:sp>
        <p:nvSpPr>
          <p:cNvPr id="54" name="ZoneTexte 36">
            <a:extLst>
              <a:ext uri="{FF2B5EF4-FFF2-40B4-BE49-F238E27FC236}">
                <a16:creationId xmlns:a16="http://schemas.microsoft.com/office/drawing/2014/main" id="{5B8C3BA4-6A13-425A-9216-CF989B3085BD}"/>
              </a:ext>
            </a:extLst>
          </p:cNvPr>
          <p:cNvSpPr txBox="1"/>
          <p:nvPr/>
        </p:nvSpPr>
        <p:spPr>
          <a:xfrm>
            <a:off x="728226" y="2552863"/>
            <a:ext cx="1231755" cy="219338"/>
          </a:xfrm>
          <a:prstGeom prst="rect">
            <a:avLst/>
          </a:prstGeom>
          <a:solidFill>
            <a:schemeClr val="bg1"/>
          </a:solidFill>
          <a:ln w="12700">
            <a:solidFill>
              <a:srgbClr val="4472C4"/>
            </a:solid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(Télécommunication)</a:t>
            </a:r>
            <a:endParaRPr lang="en-US"/>
          </a:p>
        </p:txBody>
      </p:sp>
      <p:sp>
        <p:nvSpPr>
          <p:cNvPr id="32" name="ZoneTexte 31">
            <a:extLst>
              <a:ext uri="{FF2B5EF4-FFF2-40B4-BE49-F238E27FC236}">
                <a16:creationId xmlns:a16="http://schemas.microsoft.com/office/drawing/2014/main" id="{68507CC3-0C7D-474D-A589-B35B93AC4834}"/>
              </a:ext>
            </a:extLst>
          </p:cNvPr>
          <p:cNvSpPr txBox="1"/>
          <p:nvPr/>
        </p:nvSpPr>
        <p:spPr>
          <a:xfrm>
            <a:off x="2511646" y="966625"/>
            <a:ext cx="5831844" cy="1200329"/>
          </a:xfrm>
          <a:prstGeom prst="rect">
            <a:avLst/>
          </a:prstGeom>
          <a:noFill/>
        </p:spPr>
        <p:txBody>
          <a:bodyPr wrap="square">
            <a:spAutoFit/>
          </a:bodyPr>
          <a:lstStyle/>
          <a:p>
            <a:r>
              <a:rPr lang="fr-FR" sz="1200" dirty="0">
                <a:solidFill>
                  <a:srgbClr val="575757"/>
                </a:solidFill>
              </a:rPr>
              <a:t>Les données de contacts sont spécifiées par les classes « </a:t>
            </a:r>
            <a:r>
              <a:rPr lang="fr-FR" sz="1200" b="1" dirty="0">
                <a:solidFill>
                  <a:srgbClr val="575757"/>
                </a:solidFill>
              </a:rPr>
              <a:t>Contact</a:t>
            </a:r>
            <a:r>
              <a:rPr lang="fr-FR" sz="1200" dirty="0">
                <a:solidFill>
                  <a:srgbClr val="575757"/>
                </a:solidFill>
              </a:rPr>
              <a:t> » et « </a:t>
            </a:r>
            <a:r>
              <a:rPr lang="fr-FR" sz="1200" b="1" dirty="0">
                <a:solidFill>
                  <a:srgbClr val="575757"/>
                </a:solidFill>
              </a:rPr>
              <a:t>Télécommunication</a:t>
            </a:r>
            <a:r>
              <a:rPr lang="fr-FR" sz="1200" dirty="0">
                <a:solidFill>
                  <a:srgbClr val="575757"/>
                </a:solidFill>
              </a:rPr>
              <a:t> ».</a:t>
            </a:r>
          </a:p>
          <a:p>
            <a:endParaRPr lang="fr-FR" sz="1200" dirty="0">
              <a:solidFill>
                <a:srgbClr val="575757"/>
              </a:solidFill>
            </a:endParaRPr>
          </a:p>
          <a:p>
            <a:r>
              <a:rPr lang="fr-FR" sz="1200" dirty="0">
                <a:solidFill>
                  <a:srgbClr val="575757"/>
                </a:solidFill>
              </a:rPr>
              <a:t>Ce sont des classes communes dont l’objectif de simplifier la lecture des diagrammes ; elles sont utilisées comme type de données d'un attribut d'une autre classe du modèle.</a:t>
            </a:r>
          </a:p>
        </p:txBody>
      </p:sp>
      <p:sp>
        <p:nvSpPr>
          <p:cNvPr id="33" name="ZoneTexte 36">
            <a:extLst>
              <a:ext uri="{FF2B5EF4-FFF2-40B4-BE49-F238E27FC236}">
                <a16:creationId xmlns:a16="http://schemas.microsoft.com/office/drawing/2014/main" id="{CD04E493-FC9B-4366-A3A1-55353C0CC10D}"/>
              </a:ext>
            </a:extLst>
          </p:cNvPr>
          <p:cNvSpPr txBox="1"/>
          <p:nvPr/>
        </p:nvSpPr>
        <p:spPr>
          <a:xfrm>
            <a:off x="728225" y="1765308"/>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Nature contact</a:t>
            </a:r>
            <a:endParaRPr lang="en-US"/>
          </a:p>
        </p:txBody>
      </p:sp>
      <p:pic>
        <p:nvPicPr>
          <p:cNvPr id="30" name="Graphique 20" descr="Flèche : pivoter à droite avec un remplissage uni">
            <a:hlinkClick r:id="rId2" action="ppaction://hlinksldjump"/>
            <a:extLst>
              <a:ext uri="{FF2B5EF4-FFF2-40B4-BE49-F238E27FC236}">
                <a16:creationId xmlns:a16="http://schemas.microsoft.com/office/drawing/2014/main" id="{0F2A1798-5A81-498D-BECB-ED6BAEB8D56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50185" y="4604439"/>
            <a:ext cx="489313" cy="489313"/>
          </a:xfrm>
          <a:prstGeom prst="rect">
            <a:avLst/>
          </a:prstGeom>
        </p:spPr>
      </p:pic>
      <p:sp>
        <p:nvSpPr>
          <p:cNvPr id="38" name="ZoneTexte 21">
            <a:hlinkClick r:id="rId2" action="ppaction://hlinksldjump"/>
            <a:extLst>
              <a:ext uri="{FF2B5EF4-FFF2-40B4-BE49-F238E27FC236}">
                <a16:creationId xmlns:a16="http://schemas.microsoft.com/office/drawing/2014/main" id="{0393FD8B-74B7-42DF-950E-19655100F98F}"/>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965088807"/>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a:bodyPr>
          <a:lstStyle/>
          <a:p>
            <a:r>
              <a:rPr lang="es-ES" err="1"/>
              <a:t>Attributs</a:t>
            </a:r>
            <a:r>
              <a:rPr lang="es-ES"/>
              <a:t> de </a:t>
            </a:r>
            <a:r>
              <a:rPr lang="es-ES" err="1"/>
              <a:t>Contact</a:t>
            </a:r>
            <a:endParaRPr lang="fr-FR" err="1"/>
          </a:p>
        </p:txBody>
      </p:sp>
      <p:sp>
        <p:nvSpPr>
          <p:cNvPr id="34" name="ZoneTexte 33">
            <a:extLst>
              <a:ext uri="{FF2B5EF4-FFF2-40B4-BE49-F238E27FC236}">
                <a16:creationId xmlns:a16="http://schemas.microsoft.com/office/drawing/2014/main" id="{C6FBAA32-1E27-451D-9750-E70946067981}"/>
              </a:ext>
            </a:extLst>
          </p:cNvPr>
          <p:cNvSpPr txBox="1"/>
          <p:nvPr/>
        </p:nvSpPr>
        <p:spPr>
          <a:xfrm>
            <a:off x="714056" y="1879135"/>
            <a:ext cx="1454692" cy="1655504"/>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35" name="ZoneTexte 34">
            <a:extLst>
              <a:ext uri="{FF2B5EF4-FFF2-40B4-BE49-F238E27FC236}">
                <a16:creationId xmlns:a16="http://schemas.microsoft.com/office/drawing/2014/main" id="{2DCD6E6E-A28C-4989-8155-E23F60F6C2D6}"/>
              </a:ext>
            </a:extLst>
          </p:cNvPr>
          <p:cNvSpPr txBox="1"/>
          <p:nvPr/>
        </p:nvSpPr>
        <p:spPr>
          <a:xfrm>
            <a:off x="714056" y="1542956"/>
            <a:ext cx="1454692" cy="330226"/>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Contact</a:t>
            </a:r>
            <a:endParaRPr lang="fr-FR"/>
          </a:p>
        </p:txBody>
      </p:sp>
      <p:sp>
        <p:nvSpPr>
          <p:cNvPr id="36" name="ZoneTexte 35">
            <a:extLst>
              <a:ext uri="{FF2B5EF4-FFF2-40B4-BE49-F238E27FC236}">
                <a16:creationId xmlns:a16="http://schemas.microsoft.com/office/drawing/2014/main" id="{4AFFB936-CBED-47FE-8CA9-C248E25DEF31}"/>
              </a:ext>
            </a:extLst>
          </p:cNvPr>
          <p:cNvSpPr txBox="1"/>
          <p:nvPr/>
        </p:nvSpPr>
        <p:spPr>
          <a:xfrm>
            <a:off x="832494" y="1952811"/>
            <a:ext cx="1231755" cy="219338"/>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Nom</a:t>
            </a:r>
            <a:endParaRPr lang="fr-FR" sz="650" kern="0">
              <a:solidFill>
                <a:srgbClr val="000000"/>
              </a:solidFill>
              <a:cs typeface="Arial"/>
            </a:endParaRPr>
          </a:p>
        </p:txBody>
      </p:sp>
      <p:sp>
        <p:nvSpPr>
          <p:cNvPr id="37" name="ZoneTexte 36">
            <a:extLst>
              <a:ext uri="{FF2B5EF4-FFF2-40B4-BE49-F238E27FC236}">
                <a16:creationId xmlns:a16="http://schemas.microsoft.com/office/drawing/2014/main" id="{303209FD-4103-41DD-8978-93D369AE2BCB}"/>
              </a:ext>
            </a:extLst>
          </p:cNvPr>
          <p:cNvSpPr txBox="1"/>
          <p:nvPr/>
        </p:nvSpPr>
        <p:spPr>
          <a:xfrm>
            <a:off x="832494" y="2206835"/>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Fonction</a:t>
            </a:r>
            <a:endParaRPr lang="en-US"/>
          </a:p>
        </p:txBody>
      </p:sp>
      <p:sp>
        <p:nvSpPr>
          <p:cNvPr id="26" name="Rectangle : coins arrondis 25">
            <a:extLst>
              <a:ext uri="{FF2B5EF4-FFF2-40B4-BE49-F238E27FC236}">
                <a16:creationId xmlns:a16="http://schemas.microsoft.com/office/drawing/2014/main" id="{993DFF60-274B-4FCD-B361-E649992D0F1F}"/>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chemeClr val="tx1"/>
                </a:solidFill>
              </a:rPr>
              <a:t>Classes</a:t>
            </a:r>
            <a:r>
              <a:rPr lang="es-ES" sz="1000" b="1">
                <a:solidFill>
                  <a:schemeClr val="tx1"/>
                </a:solidFill>
              </a:rPr>
              <a:t> </a:t>
            </a:r>
            <a:r>
              <a:rPr lang="es-ES" sz="1000" b="1" err="1">
                <a:solidFill>
                  <a:schemeClr val="tx1"/>
                </a:solidFill>
              </a:rPr>
              <a:t>Communes</a:t>
            </a:r>
            <a:r>
              <a:rPr lang="es-ES" sz="1000" b="1">
                <a:solidFill>
                  <a:schemeClr val="tx1"/>
                </a:solidFill>
              </a:rPr>
              <a:t> : </a:t>
            </a:r>
            <a:endParaRPr lang="es-ES" sz="1000" b="1">
              <a:solidFill>
                <a:schemeClr val="tx1"/>
              </a:solidFill>
              <a:cs typeface="Arial"/>
            </a:endParaRPr>
          </a:p>
          <a:p>
            <a:pPr algn="ctr"/>
            <a:r>
              <a:rPr lang="es-ES" sz="900" err="1">
                <a:solidFill>
                  <a:schemeClr val="tx1"/>
                </a:solidFill>
              </a:rPr>
              <a:t>Contact</a:t>
            </a:r>
            <a:r>
              <a:rPr lang="es-ES" sz="900">
                <a:solidFill>
                  <a:schemeClr val="tx1"/>
                </a:solidFill>
              </a:rPr>
              <a:t> et </a:t>
            </a:r>
            <a:r>
              <a:rPr lang="es-ES" sz="900" err="1">
                <a:solidFill>
                  <a:schemeClr val="tx1"/>
                </a:solidFill>
              </a:rPr>
              <a:t>Télécommunication</a:t>
            </a:r>
            <a:endParaRPr lang="fr-FR" err="1">
              <a:solidFill>
                <a:schemeClr val="tx1"/>
              </a:solidFill>
            </a:endParaRPr>
          </a:p>
        </p:txBody>
      </p:sp>
      <p:sp>
        <p:nvSpPr>
          <p:cNvPr id="48" name="ZoneTexte 36">
            <a:extLst>
              <a:ext uri="{FF2B5EF4-FFF2-40B4-BE49-F238E27FC236}">
                <a16:creationId xmlns:a16="http://schemas.microsoft.com/office/drawing/2014/main" id="{517B6BA4-F026-4FBD-94BE-8260997FC155}"/>
              </a:ext>
            </a:extLst>
          </p:cNvPr>
          <p:cNvSpPr txBox="1"/>
          <p:nvPr/>
        </p:nvSpPr>
        <p:spPr>
          <a:xfrm>
            <a:off x="821162" y="2730772"/>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Description</a:t>
            </a:r>
            <a:endParaRPr lang="en-US"/>
          </a:p>
        </p:txBody>
      </p:sp>
      <p:sp>
        <p:nvSpPr>
          <p:cNvPr id="49" name="ZoneTexte 36">
            <a:extLst>
              <a:ext uri="{FF2B5EF4-FFF2-40B4-BE49-F238E27FC236}">
                <a16:creationId xmlns:a16="http://schemas.microsoft.com/office/drawing/2014/main" id="{51D736C8-1530-4B47-8FAF-6AC7616FE0C5}"/>
              </a:ext>
            </a:extLst>
          </p:cNvPr>
          <p:cNvSpPr txBox="1"/>
          <p:nvPr/>
        </p:nvSpPr>
        <p:spPr>
          <a:xfrm>
            <a:off x="825524" y="2991520"/>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Niveau de confidentialité</a:t>
            </a:r>
            <a:endParaRPr lang="en-US"/>
          </a:p>
        </p:txBody>
      </p:sp>
      <p:sp>
        <p:nvSpPr>
          <p:cNvPr id="54" name="ZoneTexte 36">
            <a:extLst>
              <a:ext uri="{FF2B5EF4-FFF2-40B4-BE49-F238E27FC236}">
                <a16:creationId xmlns:a16="http://schemas.microsoft.com/office/drawing/2014/main" id="{5B8C3BA4-6A13-425A-9216-CF989B3085BD}"/>
              </a:ext>
            </a:extLst>
          </p:cNvPr>
          <p:cNvSpPr txBox="1"/>
          <p:nvPr/>
        </p:nvSpPr>
        <p:spPr>
          <a:xfrm>
            <a:off x="821162" y="2470703"/>
            <a:ext cx="1231755" cy="219338"/>
          </a:xfrm>
          <a:prstGeom prst="rect">
            <a:avLst/>
          </a:prstGeom>
          <a:solidFill>
            <a:srgbClr val="F4B942"/>
          </a:solidFill>
          <a:ln w="3175">
            <a:no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Nature</a:t>
            </a:r>
            <a:endParaRPr lang="en-US"/>
          </a:p>
        </p:txBody>
      </p:sp>
      <p:cxnSp>
        <p:nvCxnSpPr>
          <p:cNvPr id="39" name="Connecteur droit avec flèche 38">
            <a:extLst>
              <a:ext uri="{FF2B5EF4-FFF2-40B4-BE49-F238E27FC236}">
                <a16:creationId xmlns:a16="http://schemas.microsoft.com/office/drawing/2014/main" id="{CE121B39-0E73-411A-9391-02E7F89B1F04}"/>
              </a:ext>
            </a:extLst>
          </p:cNvPr>
          <p:cNvCxnSpPr>
            <a:cxnSpLocks/>
            <a:stCxn id="49" idx="3"/>
            <a:endCxn id="55" idx="1"/>
          </p:cNvCxnSpPr>
          <p:nvPr/>
        </p:nvCxnSpPr>
        <p:spPr>
          <a:xfrm>
            <a:off x="2057279" y="3101189"/>
            <a:ext cx="966750" cy="261073"/>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DA6AD6AE-143F-4BF8-A688-D061B68C1CA2}"/>
              </a:ext>
            </a:extLst>
          </p:cNvPr>
          <p:cNvSpPr txBox="1"/>
          <p:nvPr/>
        </p:nvSpPr>
        <p:spPr>
          <a:xfrm>
            <a:off x="3024029" y="3781498"/>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defRPr/>
            </a:pPr>
            <a:r>
              <a:rPr lang="es-ES" sz="650" kern="0" err="1">
                <a:solidFill>
                  <a:schemeClr val="bg1"/>
                </a:solidFill>
              </a:rPr>
              <a:t>Télécommunication</a:t>
            </a:r>
            <a:endParaRPr lang="es-ES" sz="650" kern="0">
              <a:solidFill>
                <a:schemeClr val="bg1"/>
              </a:solidFill>
            </a:endParaRPr>
          </a:p>
        </p:txBody>
      </p:sp>
      <p:sp>
        <p:nvSpPr>
          <p:cNvPr id="41" name="ZoneTexte 40">
            <a:extLst>
              <a:ext uri="{FF2B5EF4-FFF2-40B4-BE49-F238E27FC236}">
                <a16:creationId xmlns:a16="http://schemas.microsoft.com/office/drawing/2014/main" id="{A73E9EF9-9274-4325-9C54-FBC9090A87A3}"/>
              </a:ext>
            </a:extLst>
          </p:cNvPr>
          <p:cNvSpPr txBox="1"/>
          <p:nvPr/>
        </p:nvSpPr>
        <p:spPr>
          <a:xfrm>
            <a:off x="4036503" y="3781498"/>
            <a:ext cx="4679716" cy="615420"/>
          </a:xfrm>
          <a:prstGeom prst="rect">
            <a:avLst/>
          </a:prstGeom>
          <a:noFill/>
          <a:ln w="19050">
            <a:solidFill>
              <a:srgbClr val="4472C4"/>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Adresse(s) de télécommunication du contact (numéro de téléphone, adresse email, URL, etc.). </a:t>
            </a:r>
            <a:endParaRPr lang="fr-FR" sz="1000">
              <a:solidFill>
                <a:srgbClr val="6F6F6F"/>
              </a:solidFill>
            </a:endParaRP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 AMELI *</a:t>
            </a:r>
            <a:endParaRPr lang="fr-FR" sz="1000">
              <a:solidFill>
                <a:srgbClr val="6F6F6F"/>
              </a:solidFill>
              <a:cs typeface="Arial"/>
            </a:endParaRPr>
          </a:p>
        </p:txBody>
      </p:sp>
      <p:cxnSp>
        <p:nvCxnSpPr>
          <p:cNvPr id="42" name="Connecteur droit avec flèche 41">
            <a:extLst>
              <a:ext uri="{FF2B5EF4-FFF2-40B4-BE49-F238E27FC236}">
                <a16:creationId xmlns:a16="http://schemas.microsoft.com/office/drawing/2014/main" id="{C555D7A2-0171-48B1-BA1F-69AEA82DF528}"/>
              </a:ext>
            </a:extLst>
          </p:cNvPr>
          <p:cNvCxnSpPr>
            <a:cxnSpLocks/>
            <a:stCxn id="48" idx="3"/>
            <a:endCxn id="58" idx="1"/>
          </p:cNvCxnSpPr>
          <p:nvPr/>
        </p:nvCxnSpPr>
        <p:spPr>
          <a:xfrm flipV="1">
            <a:off x="2052917" y="2816124"/>
            <a:ext cx="971112" cy="2431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5" name="ZoneTexte 54">
            <a:extLst>
              <a:ext uri="{FF2B5EF4-FFF2-40B4-BE49-F238E27FC236}">
                <a16:creationId xmlns:a16="http://schemas.microsoft.com/office/drawing/2014/main" id="{A60A7C56-A828-4646-B8CD-BA690B013DE9}"/>
              </a:ext>
            </a:extLst>
          </p:cNvPr>
          <p:cNvSpPr txBox="1"/>
          <p:nvPr/>
        </p:nvSpPr>
        <p:spPr>
          <a:xfrm>
            <a:off x="3024029" y="3182090"/>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Niveau</a:t>
            </a:r>
            <a:r>
              <a:rPr lang="es-ES" sz="800" b="1"/>
              <a:t> de </a:t>
            </a:r>
            <a:r>
              <a:rPr lang="es-ES" sz="800" b="1" err="1"/>
              <a:t>confidentialité</a:t>
            </a:r>
            <a:endParaRPr lang="es-ES" sz="800" b="1"/>
          </a:p>
        </p:txBody>
      </p:sp>
      <p:sp>
        <p:nvSpPr>
          <p:cNvPr id="56" name="ZoneTexte 55">
            <a:extLst>
              <a:ext uri="{FF2B5EF4-FFF2-40B4-BE49-F238E27FC236}">
                <a16:creationId xmlns:a16="http://schemas.microsoft.com/office/drawing/2014/main" id="{DA8FF967-EA04-490C-A0EE-E5185F02360B}"/>
              </a:ext>
            </a:extLst>
          </p:cNvPr>
          <p:cNvSpPr txBox="1"/>
          <p:nvPr/>
        </p:nvSpPr>
        <p:spPr>
          <a:xfrm>
            <a:off x="4030550" y="3182372"/>
            <a:ext cx="4685669" cy="428869"/>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niveau de confidentialité du contact permet de définir le niveau de restriction de l'accès aux attributs de la classe Contact.</a:t>
            </a:r>
          </a:p>
        </p:txBody>
      </p:sp>
      <p:cxnSp>
        <p:nvCxnSpPr>
          <p:cNvPr id="57" name="Connecteur droit avec flèche 56">
            <a:extLst>
              <a:ext uri="{FF2B5EF4-FFF2-40B4-BE49-F238E27FC236}">
                <a16:creationId xmlns:a16="http://schemas.microsoft.com/office/drawing/2014/main" id="{1F0EF1FB-33BD-42E2-933A-5F7A3F1A198E}"/>
              </a:ext>
            </a:extLst>
          </p:cNvPr>
          <p:cNvCxnSpPr>
            <a:cxnSpLocks/>
            <a:stCxn id="54" idx="3"/>
            <a:endCxn id="69" idx="1"/>
          </p:cNvCxnSpPr>
          <p:nvPr/>
        </p:nvCxnSpPr>
        <p:spPr>
          <a:xfrm flipV="1">
            <a:off x="2052917" y="2203314"/>
            <a:ext cx="971112" cy="37705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a:extLst>
              <a:ext uri="{FF2B5EF4-FFF2-40B4-BE49-F238E27FC236}">
                <a16:creationId xmlns:a16="http://schemas.microsoft.com/office/drawing/2014/main" id="{B2E4D2B0-7767-479D-9B48-3D32FC4E0024}"/>
              </a:ext>
            </a:extLst>
          </p:cNvPr>
          <p:cNvSpPr txBox="1"/>
          <p:nvPr/>
        </p:nvSpPr>
        <p:spPr>
          <a:xfrm>
            <a:off x="3024029" y="263595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Description</a:t>
            </a:r>
            <a:endParaRPr lang="es-ES" sz="800" b="1"/>
          </a:p>
        </p:txBody>
      </p:sp>
      <p:sp>
        <p:nvSpPr>
          <p:cNvPr id="59" name="ZoneTexte 58">
            <a:extLst>
              <a:ext uri="{FF2B5EF4-FFF2-40B4-BE49-F238E27FC236}">
                <a16:creationId xmlns:a16="http://schemas.microsoft.com/office/drawing/2014/main" id="{0166B855-2648-433C-8D69-337AF752DE2D}"/>
              </a:ext>
            </a:extLst>
          </p:cNvPr>
          <p:cNvSpPr txBox="1"/>
          <p:nvPr/>
        </p:nvSpPr>
        <p:spPr>
          <a:xfrm>
            <a:off x="4036503" y="2635952"/>
            <a:ext cx="4679716" cy="360344"/>
          </a:xfrm>
          <a:prstGeom prst="rect">
            <a:avLst/>
          </a:prstGeom>
          <a:solidFill>
            <a:schemeClr val="bg1"/>
          </a:solidFill>
          <a:ln w="19050">
            <a:solidFill>
              <a:srgbClr val="F4B942"/>
            </a:solidFill>
          </a:ln>
        </p:spPr>
        <p:txBody>
          <a:bodyPr wrap="square" lIns="72000" tIns="108000" rIns="72000" bIns="108000" rtlCol="0" anchor="ctr" anchorCtr="0">
            <a:noAutofit/>
          </a:bodyPr>
          <a:lstStyle/>
          <a:p>
            <a:r>
              <a:rPr lang="fr-FR" sz="1000" b="1">
                <a:solidFill>
                  <a:srgbClr val="6F6F6F"/>
                </a:solidFill>
              </a:rPr>
              <a:t>Description : </a:t>
            </a:r>
            <a:r>
              <a:rPr lang="fr-FR" sz="1000">
                <a:solidFill>
                  <a:srgbClr val="6F6F6F"/>
                </a:solidFill>
              </a:rPr>
              <a:t>Une description du contact</a:t>
            </a:r>
          </a:p>
        </p:txBody>
      </p:sp>
      <p:cxnSp>
        <p:nvCxnSpPr>
          <p:cNvPr id="60" name="Connecteur droit avec flèche 59">
            <a:extLst>
              <a:ext uri="{FF2B5EF4-FFF2-40B4-BE49-F238E27FC236}">
                <a16:creationId xmlns:a16="http://schemas.microsoft.com/office/drawing/2014/main" id="{94B6F1FB-3129-4009-9F3B-DD40AB1BEC63}"/>
              </a:ext>
            </a:extLst>
          </p:cNvPr>
          <p:cNvCxnSpPr>
            <a:cxnSpLocks/>
            <a:stCxn id="37" idx="3"/>
            <a:endCxn id="61" idx="1"/>
          </p:cNvCxnSpPr>
          <p:nvPr/>
        </p:nvCxnSpPr>
        <p:spPr>
          <a:xfrm flipV="1">
            <a:off x="2064249" y="1576823"/>
            <a:ext cx="959780" cy="739681"/>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61" name="ZoneTexte 60">
            <a:extLst>
              <a:ext uri="{FF2B5EF4-FFF2-40B4-BE49-F238E27FC236}">
                <a16:creationId xmlns:a16="http://schemas.microsoft.com/office/drawing/2014/main" id="{9998988A-3686-4B27-ABE3-E7973D59DBCA}"/>
              </a:ext>
            </a:extLst>
          </p:cNvPr>
          <p:cNvSpPr txBox="1"/>
          <p:nvPr/>
        </p:nvSpPr>
        <p:spPr>
          <a:xfrm>
            <a:off x="3024029" y="1396651"/>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Fonction</a:t>
            </a:r>
            <a:endParaRPr lang="es-ES" sz="800" b="1"/>
          </a:p>
        </p:txBody>
      </p:sp>
      <p:sp>
        <p:nvSpPr>
          <p:cNvPr id="62" name="ZoneTexte 61">
            <a:extLst>
              <a:ext uri="{FF2B5EF4-FFF2-40B4-BE49-F238E27FC236}">
                <a16:creationId xmlns:a16="http://schemas.microsoft.com/office/drawing/2014/main" id="{4A405F70-8773-44CF-BFEF-66EA1D2B9A0F}"/>
              </a:ext>
            </a:extLst>
          </p:cNvPr>
          <p:cNvSpPr txBox="1"/>
          <p:nvPr/>
        </p:nvSpPr>
        <p:spPr>
          <a:xfrm>
            <a:off x="4030550" y="1396651"/>
            <a:ext cx="4685669" cy="449274"/>
          </a:xfrm>
          <a:prstGeom prst="rect">
            <a:avLst/>
          </a:prstGeom>
          <a:solidFill>
            <a:schemeClr val="bg1"/>
          </a:solid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titre, une position ou une fonction de la personne assurant le contact au sein de l'organisation (directeur, secrétaire, etc.). </a:t>
            </a:r>
            <a:endParaRPr lang="en-US"/>
          </a:p>
        </p:txBody>
      </p:sp>
      <p:cxnSp>
        <p:nvCxnSpPr>
          <p:cNvPr id="63" name="Connecteur droit avec flèche 62">
            <a:extLst>
              <a:ext uri="{FF2B5EF4-FFF2-40B4-BE49-F238E27FC236}">
                <a16:creationId xmlns:a16="http://schemas.microsoft.com/office/drawing/2014/main" id="{A056E465-8A26-4D7C-B8A3-4E014B80E259}"/>
              </a:ext>
            </a:extLst>
          </p:cNvPr>
          <p:cNvCxnSpPr>
            <a:cxnSpLocks/>
            <a:stCxn id="36" idx="3"/>
          </p:cNvCxnSpPr>
          <p:nvPr/>
        </p:nvCxnSpPr>
        <p:spPr>
          <a:xfrm flipV="1">
            <a:off x="2064249" y="944248"/>
            <a:ext cx="959780" cy="1118232"/>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64" name="ZoneTexte 63">
            <a:extLst>
              <a:ext uri="{FF2B5EF4-FFF2-40B4-BE49-F238E27FC236}">
                <a16:creationId xmlns:a16="http://schemas.microsoft.com/office/drawing/2014/main" id="{19666459-0AB7-4010-BB03-B079CD61F644}"/>
              </a:ext>
            </a:extLst>
          </p:cNvPr>
          <p:cNvSpPr txBox="1"/>
          <p:nvPr/>
        </p:nvSpPr>
        <p:spPr>
          <a:xfrm>
            <a:off x="3024029" y="919004"/>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Nom</a:t>
            </a:r>
            <a:endParaRPr lang="es-ES" sz="800" b="1"/>
          </a:p>
        </p:txBody>
      </p:sp>
      <p:sp>
        <p:nvSpPr>
          <p:cNvPr id="65" name="ZoneTexte 64">
            <a:extLst>
              <a:ext uri="{FF2B5EF4-FFF2-40B4-BE49-F238E27FC236}">
                <a16:creationId xmlns:a16="http://schemas.microsoft.com/office/drawing/2014/main" id="{B89BD423-063E-494D-A5D1-42F8E6F24A23}"/>
              </a:ext>
            </a:extLst>
          </p:cNvPr>
          <p:cNvSpPr txBox="1"/>
          <p:nvPr/>
        </p:nvSpPr>
        <p:spPr>
          <a:xfrm>
            <a:off x="4036503" y="919004"/>
            <a:ext cx="4679716" cy="355444"/>
          </a:xfrm>
          <a:prstGeom prst="rect">
            <a:avLst/>
          </a:prstGeom>
          <a:solidFill>
            <a:schemeClr val="bg1"/>
          </a:solid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nom de la personne ou du service à contacter</a:t>
            </a:r>
          </a:p>
        </p:txBody>
      </p:sp>
      <p:sp>
        <p:nvSpPr>
          <p:cNvPr id="68" name="ZoneTexte 36">
            <a:extLst>
              <a:ext uri="{FF2B5EF4-FFF2-40B4-BE49-F238E27FC236}">
                <a16:creationId xmlns:a16="http://schemas.microsoft.com/office/drawing/2014/main" id="{9796AB28-716A-48C0-BFC4-10A1FA789249}"/>
              </a:ext>
            </a:extLst>
          </p:cNvPr>
          <p:cNvSpPr txBox="1"/>
          <p:nvPr/>
        </p:nvSpPr>
        <p:spPr>
          <a:xfrm>
            <a:off x="832493" y="3248469"/>
            <a:ext cx="1231755" cy="219338"/>
          </a:xfrm>
          <a:prstGeom prst="rect">
            <a:avLst/>
          </a:prstGeom>
          <a:noFill/>
          <a:ln w="12700">
            <a:solidFill>
              <a:srgbClr val="4472C4"/>
            </a:solidFill>
          </a:ln>
        </p:spPr>
        <p:txBody>
          <a:bodyPr wrap="square" lIns="36000" tIns="180000" rIns="36000" bIns="180000" rtlCol="0" anchor="ctr" anchorCtr="0">
            <a:noAutofit/>
          </a:bodyPr>
          <a:lstStyle>
            <a:defPPr>
              <a:defRPr lang="fr-FR"/>
            </a:defPPr>
            <a:lvl1pPr marR="0" lvl="0" indent="0" algn="ctr">
              <a:lnSpc>
                <a:spcPct val="100000"/>
              </a:lnSpc>
              <a:buClrTx/>
              <a:buSzTx/>
              <a:buFontTx/>
              <a:buNone/>
              <a:tabLst/>
              <a:defRPr kumimoji="0" sz="900" b="0" i="0" u="none" strike="noStrike" kern="0" cap="none" spc="0" normalizeH="0" baseline="0">
                <a:ln>
                  <a:noFill/>
                </a:ln>
                <a:solidFill>
                  <a:srgbClr val="000000"/>
                </a:solidFill>
                <a:effectLst/>
                <a:uLnTx/>
                <a:uFillTx/>
              </a:defRPr>
            </a:lvl1pPr>
          </a:lstStyle>
          <a:p>
            <a:r>
              <a:rPr lang="fr-FR" sz="700">
                <a:latin typeface="Arial"/>
                <a:ea typeface="Geneva"/>
                <a:cs typeface="Arial"/>
              </a:rPr>
              <a:t>(Télécommunication)</a:t>
            </a:r>
            <a:endParaRPr lang="en-US"/>
          </a:p>
        </p:txBody>
      </p:sp>
      <p:sp>
        <p:nvSpPr>
          <p:cNvPr id="69" name="ZoneTexte 68">
            <a:extLst>
              <a:ext uri="{FF2B5EF4-FFF2-40B4-BE49-F238E27FC236}">
                <a16:creationId xmlns:a16="http://schemas.microsoft.com/office/drawing/2014/main" id="{B97687FE-13C5-4ACE-ACE0-118159E66BC5}"/>
              </a:ext>
            </a:extLst>
          </p:cNvPr>
          <p:cNvSpPr txBox="1"/>
          <p:nvPr/>
        </p:nvSpPr>
        <p:spPr>
          <a:xfrm>
            <a:off x="3024029" y="2023142"/>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Nature</a:t>
            </a:r>
            <a:endParaRPr lang="es-ES" sz="800" b="1"/>
          </a:p>
        </p:txBody>
      </p:sp>
      <p:sp>
        <p:nvSpPr>
          <p:cNvPr id="70" name="ZoneTexte 69">
            <a:extLst>
              <a:ext uri="{FF2B5EF4-FFF2-40B4-BE49-F238E27FC236}">
                <a16:creationId xmlns:a16="http://schemas.microsoft.com/office/drawing/2014/main" id="{B0156BE6-A8F6-46ED-A19F-EE12159CBBB6}"/>
              </a:ext>
            </a:extLst>
          </p:cNvPr>
          <p:cNvSpPr txBox="1"/>
          <p:nvPr/>
        </p:nvSpPr>
        <p:spPr>
          <a:xfrm>
            <a:off x="4030550" y="2023142"/>
            <a:ext cx="4685669" cy="449274"/>
          </a:xfrm>
          <a:prstGeom prst="rect">
            <a:avLst/>
          </a:prstGeom>
          <a:solidFill>
            <a:schemeClr val="bg1"/>
          </a:solid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Un service ou un guichet assurant le contact au sein de l'organisation (accueil, admission, etc.). </a:t>
            </a:r>
            <a:endParaRPr lang="en-US"/>
          </a:p>
        </p:txBody>
      </p:sp>
      <p:cxnSp>
        <p:nvCxnSpPr>
          <p:cNvPr id="71" name="Connecteur droit avec flèche 70">
            <a:extLst>
              <a:ext uri="{FF2B5EF4-FFF2-40B4-BE49-F238E27FC236}">
                <a16:creationId xmlns:a16="http://schemas.microsoft.com/office/drawing/2014/main" id="{FF5812C7-1D5C-4281-B97E-9D4A388F85A8}"/>
              </a:ext>
            </a:extLst>
          </p:cNvPr>
          <p:cNvCxnSpPr>
            <a:cxnSpLocks/>
            <a:stCxn id="68" idx="3"/>
            <a:endCxn id="40" idx="1"/>
          </p:cNvCxnSpPr>
          <p:nvPr/>
        </p:nvCxnSpPr>
        <p:spPr>
          <a:xfrm>
            <a:off x="2064248" y="3358138"/>
            <a:ext cx="959781" cy="603532"/>
          </a:xfrm>
          <a:prstGeom prst="straightConnector1">
            <a:avLst/>
          </a:prstGeom>
          <a:ln w="19050">
            <a:solidFill>
              <a:srgbClr val="4472C4"/>
            </a:solidFill>
            <a:tailEnd type="triangle"/>
          </a:ln>
        </p:spPr>
        <p:style>
          <a:lnRef idx="1">
            <a:schemeClr val="accent1"/>
          </a:lnRef>
          <a:fillRef idx="0">
            <a:schemeClr val="accent1"/>
          </a:fillRef>
          <a:effectRef idx="0">
            <a:schemeClr val="accent1"/>
          </a:effectRef>
          <a:fontRef idx="minor">
            <a:schemeClr val="tx1"/>
          </a:fontRef>
        </p:style>
      </p:cxnSp>
      <p:pic>
        <p:nvPicPr>
          <p:cNvPr id="73" name="Graphique 51" descr="Bulle de discussion avec un remplissage uni">
            <a:hlinkClick r:id="rId2"/>
            <a:extLst>
              <a:ext uri="{FF2B5EF4-FFF2-40B4-BE49-F238E27FC236}">
                <a16:creationId xmlns:a16="http://schemas.microsoft.com/office/drawing/2014/main" id="{5CE24FFC-9D62-4EBD-B073-6F451D5124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06085" y="3009412"/>
            <a:ext cx="359240" cy="359240"/>
          </a:xfrm>
          <a:prstGeom prst="rect">
            <a:avLst/>
          </a:prstGeom>
        </p:spPr>
      </p:pic>
      <p:pic>
        <p:nvPicPr>
          <p:cNvPr id="74" name="Graphique 51" descr="Bulle de discussion avec un remplissage uni">
            <a:hlinkClick r:id="rId5"/>
            <a:extLst>
              <a:ext uri="{FF2B5EF4-FFF2-40B4-BE49-F238E27FC236}">
                <a16:creationId xmlns:a16="http://schemas.microsoft.com/office/drawing/2014/main" id="{C49C2A53-D1B3-4D58-8960-9386018DC4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06085" y="1911548"/>
            <a:ext cx="359240" cy="359240"/>
          </a:xfrm>
          <a:prstGeom prst="rect">
            <a:avLst/>
          </a:prstGeom>
        </p:spPr>
      </p:pic>
      <p:pic>
        <p:nvPicPr>
          <p:cNvPr id="75" name="Graphique 51" descr="Bulle de discussion avec un remplissage uni">
            <a:hlinkClick r:id="rId6"/>
            <a:extLst>
              <a:ext uri="{FF2B5EF4-FFF2-40B4-BE49-F238E27FC236}">
                <a16:creationId xmlns:a16="http://schemas.microsoft.com/office/drawing/2014/main" id="{CF3D9AE8-E74A-470A-87AB-49E434BF44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09798" y="1288541"/>
            <a:ext cx="359240" cy="359240"/>
          </a:xfrm>
          <a:prstGeom prst="rect">
            <a:avLst/>
          </a:prstGeom>
        </p:spPr>
      </p:pic>
      <p:sp>
        <p:nvSpPr>
          <p:cNvPr id="3" name="TextBox 2">
            <a:extLst>
              <a:ext uri="{FF2B5EF4-FFF2-40B4-BE49-F238E27FC236}">
                <a16:creationId xmlns:a16="http://schemas.microsoft.com/office/drawing/2014/main" id="{28DD0523-EB3E-476A-9EA0-3CCEDE2B203A}"/>
              </a:ext>
            </a:extLst>
          </p:cNvPr>
          <p:cNvSpPr txBox="1"/>
          <p:nvPr/>
        </p:nvSpPr>
        <p:spPr>
          <a:xfrm>
            <a:off x="2922397" y="4376958"/>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dirty="0">
                <a:solidFill>
                  <a:srgbClr val="575757"/>
                </a:solidFill>
                <a:latin typeface="Arial"/>
                <a:ea typeface="Geneva"/>
                <a:cs typeface="Arial"/>
              </a:rPr>
              <a:t>* La </a:t>
            </a:r>
            <a:r>
              <a:rPr lang="en-US" sz="800" i="1" dirty="0" err="1">
                <a:solidFill>
                  <a:srgbClr val="575757"/>
                </a:solidFill>
                <a:latin typeface="Arial"/>
                <a:ea typeface="Geneva"/>
                <a:cs typeface="Arial"/>
              </a:rPr>
              <a:t>saisie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manuelle</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reste</a:t>
            </a:r>
            <a:r>
              <a:rPr lang="en-US" sz="800" i="1" dirty="0">
                <a:solidFill>
                  <a:srgbClr val="575757"/>
                </a:solidFill>
                <a:latin typeface="Arial"/>
                <a:ea typeface="Geneva"/>
                <a:cs typeface="Arial"/>
              </a:rPr>
              <a:t> possible </a:t>
            </a:r>
            <a:r>
              <a:rPr lang="en-US" sz="800" i="1" dirty="0" err="1">
                <a:solidFill>
                  <a:srgbClr val="575757"/>
                </a:solidFill>
                <a:latin typeface="Arial"/>
                <a:ea typeface="Geneva"/>
                <a:cs typeface="Arial"/>
              </a:rPr>
              <a:t>lors</a:t>
            </a:r>
            <a:r>
              <a:rPr lang="en-US" sz="800" i="1" dirty="0">
                <a:solidFill>
                  <a:srgbClr val="575757"/>
                </a:solidFill>
                <a:latin typeface="Arial"/>
                <a:ea typeface="Geneva"/>
                <a:cs typeface="Arial"/>
              </a:rPr>
              <a:t> de la </a:t>
            </a:r>
            <a:r>
              <a:rPr lang="en-US" sz="800" i="1" dirty="0" err="1">
                <a:solidFill>
                  <a:srgbClr val="575757"/>
                </a:solidFill>
                <a:latin typeface="Arial"/>
                <a:ea typeface="Geneva"/>
                <a:cs typeface="Arial"/>
              </a:rPr>
              <a:t>création</a:t>
            </a:r>
            <a:r>
              <a:rPr lang="en-US" sz="800" i="1" dirty="0">
                <a:solidFill>
                  <a:srgbClr val="575757"/>
                </a:solidFill>
                <a:latin typeface="Arial"/>
                <a:ea typeface="Geneva"/>
                <a:cs typeface="Arial"/>
              </a:rPr>
              <a:t> d'un Contact </a:t>
            </a:r>
            <a:r>
              <a:rPr lang="en-US" sz="800" i="1" dirty="0" err="1">
                <a:solidFill>
                  <a:srgbClr val="575757"/>
                </a:solidFill>
                <a:latin typeface="Arial"/>
                <a:ea typeface="Geneva"/>
                <a:cs typeface="Arial"/>
              </a:rPr>
              <a:t>directement</a:t>
            </a:r>
            <a:r>
              <a:rPr lang="en-US" sz="800" i="1" dirty="0">
                <a:solidFill>
                  <a:srgbClr val="575757"/>
                </a:solidFill>
                <a:latin typeface="Arial"/>
                <a:ea typeface="Geneva"/>
                <a:cs typeface="Arial"/>
              </a:rPr>
              <a:t> </a:t>
            </a:r>
            <a:r>
              <a:rPr lang="en-US" sz="800" i="1" dirty="0" err="1">
                <a:solidFill>
                  <a:srgbClr val="575757"/>
                </a:solidFill>
                <a:latin typeface="Arial"/>
                <a:ea typeface="Geneva"/>
                <a:cs typeface="Arial"/>
              </a:rPr>
              <a:t>depuis</a:t>
            </a:r>
            <a:r>
              <a:rPr lang="en-US" sz="800" i="1" dirty="0">
                <a:solidFill>
                  <a:srgbClr val="575757"/>
                </a:solidFill>
                <a:latin typeface="Arial"/>
                <a:ea typeface="Geneva"/>
                <a:cs typeface="Arial"/>
              </a:rPr>
              <a:t> le ROR</a:t>
            </a:r>
            <a:endParaRPr lang="en-US" sz="800" i="1" dirty="0">
              <a:solidFill>
                <a:srgbClr val="575757"/>
              </a:solidFill>
              <a:cs typeface="Arial"/>
            </a:endParaRPr>
          </a:p>
        </p:txBody>
      </p:sp>
      <p:pic>
        <p:nvPicPr>
          <p:cNvPr id="38" name="Graphique 33" descr="Bulle de discussion avec un remplissage uni">
            <a:extLst>
              <a:ext uri="{FF2B5EF4-FFF2-40B4-BE49-F238E27FC236}">
                <a16:creationId xmlns:a16="http://schemas.microsoft.com/office/drawing/2014/main" id="{66157C79-9D66-4373-8EE3-F6A64F5752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43" name="ZoneTexte 37">
            <a:extLst>
              <a:ext uri="{FF2B5EF4-FFF2-40B4-BE49-F238E27FC236}">
                <a16:creationId xmlns:a16="http://schemas.microsoft.com/office/drawing/2014/main" id="{292419DA-328E-4C6C-A587-55F868C10114}"/>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44" name="Graphique 20" descr="Flèche : pivoter à droite avec un remplissage uni">
            <a:hlinkClick r:id="rId7" action="ppaction://hlinksldjump"/>
            <a:extLst>
              <a:ext uri="{FF2B5EF4-FFF2-40B4-BE49-F238E27FC236}">
                <a16:creationId xmlns:a16="http://schemas.microsoft.com/office/drawing/2014/main" id="{74EACF84-FC3E-40A7-8CEF-5A928704870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150185" y="4604439"/>
            <a:ext cx="489313" cy="489313"/>
          </a:xfrm>
          <a:prstGeom prst="rect">
            <a:avLst/>
          </a:prstGeom>
        </p:spPr>
      </p:pic>
      <p:sp>
        <p:nvSpPr>
          <p:cNvPr id="45" name="ZoneTexte 21">
            <a:hlinkClick r:id="rId7" action="ppaction://hlinksldjump"/>
            <a:extLst>
              <a:ext uri="{FF2B5EF4-FFF2-40B4-BE49-F238E27FC236}">
                <a16:creationId xmlns:a16="http://schemas.microsoft.com/office/drawing/2014/main" id="{580E29F8-6583-4DB2-B081-D6B856DB678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2294337142"/>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3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500"/>
                                        <p:tgtEl>
                                          <p:spTgt spid="6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500"/>
                                        <p:tgtEl>
                                          <p:spTgt spid="65"/>
                                        </p:tgtEl>
                                      </p:cBhvr>
                                    </p:animEffect>
                                  </p:childTnLst>
                                </p:cTn>
                              </p:par>
                            </p:childTnLst>
                          </p:cTn>
                        </p:par>
                      </p:childTnLst>
                    </p:cTn>
                  </p:par>
                </p:childTnLst>
              </p:cTn>
              <p:nextCondLst>
                <p:cond evt="onClick" delay="0">
                  <p:tgtEl>
                    <p:spTgt spid="36"/>
                  </p:tgtEl>
                </p:cond>
              </p:nextCondLst>
            </p:seq>
            <p:seq concurrent="1" nextAc="seek">
              <p:cTn id="14" restart="whenNotActive" fill="hold" evtFilter="cancelBubble" nodeType="interactiveSeq">
                <p:stCondLst>
                  <p:cond evt="onClick" delay="0">
                    <p:tgtEl>
                      <p:spTgt spid="37"/>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500"/>
                                        <p:tgtEl>
                                          <p:spTgt spid="6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fade">
                                      <p:cBhvr>
                                        <p:cTn id="25" dur="500"/>
                                        <p:tgtEl>
                                          <p:spTgt spid="62"/>
                                        </p:tgtEl>
                                      </p:cBhvr>
                                    </p:animEffect>
                                  </p:childTnLst>
                                </p:cTn>
                              </p:par>
                              <p:par>
                                <p:cTn id="26" presetID="10" presetClass="entr" presetSubtype="0" fill="hold" nodeType="withEffect">
                                  <p:stCondLst>
                                    <p:cond delay="0"/>
                                  </p:stCondLst>
                                  <p:childTnLst>
                                    <p:set>
                                      <p:cBhvr>
                                        <p:cTn id="27" dur="1" fill="hold">
                                          <p:stCondLst>
                                            <p:cond delay="0"/>
                                          </p:stCondLst>
                                        </p:cTn>
                                        <p:tgtEl>
                                          <p:spTgt spid="75"/>
                                        </p:tgtEl>
                                        <p:attrNameLst>
                                          <p:attrName>style.visibility</p:attrName>
                                        </p:attrNameLst>
                                      </p:cBhvr>
                                      <p:to>
                                        <p:strVal val="visible"/>
                                      </p:to>
                                    </p:set>
                                    <p:animEffect transition="in" filter="fade">
                                      <p:cBhvr>
                                        <p:cTn id="28" dur="500"/>
                                        <p:tgtEl>
                                          <p:spTgt spid="75"/>
                                        </p:tgtEl>
                                      </p:cBhvr>
                                    </p:animEffect>
                                  </p:childTnLst>
                                </p:cTn>
                              </p:par>
                            </p:childTnLst>
                          </p:cTn>
                        </p:par>
                      </p:childTnLst>
                    </p:cTn>
                  </p:par>
                </p:childTnLst>
              </p:cTn>
              <p:nextCondLst>
                <p:cond evt="onClick" delay="0">
                  <p:tgtEl>
                    <p:spTgt spid="37"/>
                  </p:tgtEl>
                </p:cond>
              </p:nextCondLst>
            </p:seq>
            <p:seq concurrent="1" nextAc="seek">
              <p:cTn id="29" restart="whenNotActive" fill="hold" evtFilter="cancelBubble" nodeType="interactiveSeq">
                <p:stCondLst>
                  <p:cond evt="onClick" delay="0">
                    <p:tgtEl>
                      <p:spTgt spid="54"/>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fade">
                                      <p:cBhvr>
                                        <p:cTn id="37" dur="500"/>
                                        <p:tgtEl>
                                          <p:spTgt spid="6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animEffect transition="in" filter="fade">
                                      <p:cBhvr>
                                        <p:cTn id="40" dur="500"/>
                                        <p:tgtEl>
                                          <p:spTgt spid="70"/>
                                        </p:tgtEl>
                                      </p:cBhvr>
                                    </p:animEffect>
                                  </p:childTnLst>
                                </p:cTn>
                              </p:par>
                              <p:par>
                                <p:cTn id="41" presetID="10" presetClass="entr" presetSubtype="0" fill="hold" nodeType="withEffect">
                                  <p:stCondLst>
                                    <p:cond delay="0"/>
                                  </p:stCondLst>
                                  <p:childTnLst>
                                    <p:set>
                                      <p:cBhvr>
                                        <p:cTn id="42" dur="1" fill="hold">
                                          <p:stCondLst>
                                            <p:cond delay="0"/>
                                          </p:stCondLst>
                                        </p:cTn>
                                        <p:tgtEl>
                                          <p:spTgt spid="74"/>
                                        </p:tgtEl>
                                        <p:attrNameLst>
                                          <p:attrName>style.visibility</p:attrName>
                                        </p:attrNameLst>
                                      </p:cBhvr>
                                      <p:to>
                                        <p:strVal val="visible"/>
                                      </p:to>
                                    </p:set>
                                    <p:animEffect transition="in" filter="fade">
                                      <p:cBhvr>
                                        <p:cTn id="43" dur="500"/>
                                        <p:tgtEl>
                                          <p:spTgt spid="74"/>
                                        </p:tgtEl>
                                      </p:cBhvr>
                                    </p:animEffect>
                                  </p:childTnLst>
                                </p:cTn>
                              </p:par>
                            </p:childTnLst>
                          </p:cTn>
                        </p:par>
                      </p:childTnLst>
                    </p:cTn>
                  </p:par>
                </p:childTnLst>
              </p:cTn>
              <p:nextCondLst>
                <p:cond evt="onClick" delay="0">
                  <p:tgtEl>
                    <p:spTgt spid="54"/>
                  </p:tgtEl>
                </p:cond>
              </p:nextCondLst>
            </p:seq>
            <p:seq concurrent="1" nextAc="seek">
              <p:cTn id="44" restart="whenNotActive" fill="hold" evtFilter="cancelBubble" nodeType="interactiveSeq">
                <p:stCondLst>
                  <p:cond evt="onClick" delay="0">
                    <p:tgtEl>
                      <p:spTgt spid="4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500"/>
                                        <p:tgtEl>
                                          <p:spTgt spid="4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fade">
                                      <p:cBhvr>
                                        <p:cTn id="52" dur="500"/>
                                        <p:tgtEl>
                                          <p:spTgt spid="5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fade">
                                      <p:cBhvr>
                                        <p:cTn id="55" dur="500"/>
                                        <p:tgtEl>
                                          <p:spTgt spid="59"/>
                                        </p:tgtEl>
                                      </p:cBhvr>
                                    </p:animEffect>
                                  </p:childTnLst>
                                </p:cTn>
                              </p:par>
                            </p:childTnLst>
                          </p:cTn>
                        </p:par>
                      </p:childTnLst>
                    </p:cTn>
                  </p:par>
                </p:childTnLst>
              </p:cTn>
              <p:nextCondLst>
                <p:cond evt="onClick" delay="0">
                  <p:tgtEl>
                    <p:spTgt spid="48"/>
                  </p:tgtEl>
                </p:cond>
              </p:nextCondLst>
            </p:seq>
            <p:seq concurrent="1" nextAc="seek">
              <p:cTn id="56" restart="whenNotActive" fill="hold" evtFilter="cancelBubble" nodeType="interactiveSeq">
                <p:stCondLst>
                  <p:cond evt="onClick" delay="0">
                    <p:tgtEl>
                      <p:spTgt spid="49"/>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500"/>
                                        <p:tgtEl>
                                          <p:spTgt spid="3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500"/>
                                        <p:tgtEl>
                                          <p:spTgt spid="5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fade">
                                      <p:cBhvr>
                                        <p:cTn id="67" dur="500"/>
                                        <p:tgtEl>
                                          <p:spTgt spid="56"/>
                                        </p:tgtEl>
                                      </p:cBhvr>
                                    </p:animEffect>
                                  </p:childTnLst>
                                </p:cTn>
                              </p:par>
                              <p:par>
                                <p:cTn id="68" presetID="10" presetClass="entr" presetSubtype="0" fill="hold" nodeType="withEffect">
                                  <p:stCondLst>
                                    <p:cond delay="0"/>
                                  </p:stCondLst>
                                  <p:childTnLst>
                                    <p:set>
                                      <p:cBhvr>
                                        <p:cTn id="69" dur="1" fill="hold">
                                          <p:stCondLst>
                                            <p:cond delay="0"/>
                                          </p:stCondLst>
                                        </p:cTn>
                                        <p:tgtEl>
                                          <p:spTgt spid="73"/>
                                        </p:tgtEl>
                                        <p:attrNameLst>
                                          <p:attrName>style.visibility</p:attrName>
                                        </p:attrNameLst>
                                      </p:cBhvr>
                                      <p:to>
                                        <p:strVal val="visible"/>
                                      </p:to>
                                    </p:set>
                                    <p:animEffect transition="in" filter="fade">
                                      <p:cBhvr>
                                        <p:cTn id="70" dur="500"/>
                                        <p:tgtEl>
                                          <p:spTgt spid="73"/>
                                        </p:tgtEl>
                                      </p:cBhvr>
                                    </p:animEffect>
                                  </p:childTnLst>
                                </p:cTn>
                              </p:par>
                            </p:childTnLst>
                          </p:cTn>
                        </p:par>
                      </p:childTnLst>
                    </p:cTn>
                  </p:par>
                </p:childTnLst>
              </p:cTn>
              <p:nextCondLst>
                <p:cond evt="onClick" delay="0">
                  <p:tgtEl>
                    <p:spTgt spid="49"/>
                  </p:tgtEl>
                </p:cond>
              </p:nextCondLst>
            </p:seq>
            <p:seq concurrent="1" nextAc="seek">
              <p:cTn id="71" restart="whenNotActive" fill="hold" evtFilter="cancelBubble" nodeType="interactiveSeq">
                <p:stCondLst>
                  <p:cond evt="onClick" delay="0">
                    <p:tgtEl>
                      <p:spTgt spid="68"/>
                    </p:tgtEl>
                  </p:cond>
                </p:stCondLst>
                <p:endSync evt="end" delay="0">
                  <p:rtn val="all"/>
                </p:endSync>
                <p:childTnLst>
                  <p:par>
                    <p:cTn id="72" fill="hold">
                      <p:stCondLst>
                        <p:cond delay="0"/>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71"/>
                                        </p:tgtEl>
                                        <p:attrNameLst>
                                          <p:attrName>style.visibility</p:attrName>
                                        </p:attrNameLst>
                                      </p:cBhvr>
                                      <p:to>
                                        <p:strVal val="visible"/>
                                      </p:to>
                                    </p:set>
                                    <p:animEffect transition="in" filter="fade">
                                      <p:cBhvr>
                                        <p:cTn id="76" dur="500"/>
                                        <p:tgtEl>
                                          <p:spTgt spid="7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500"/>
                                        <p:tgtEl>
                                          <p:spTgt spid="4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fade">
                                      <p:cBhvr>
                                        <p:cTn id="82" dur="500"/>
                                        <p:tgtEl>
                                          <p:spTgt spid="41"/>
                                        </p:tgtEl>
                                      </p:cBhvr>
                                    </p:animEffect>
                                  </p:childTnLst>
                                </p:cTn>
                              </p:par>
                            </p:childTnLst>
                          </p:cTn>
                        </p:par>
                      </p:childTnLst>
                    </p:cTn>
                  </p:par>
                </p:childTnLst>
              </p:cTn>
              <p:nextCondLst>
                <p:cond evt="onClick" delay="0">
                  <p:tgtEl>
                    <p:spTgt spid="68"/>
                  </p:tgtEl>
                </p:cond>
              </p:nextCondLst>
            </p:seq>
          </p:childTnLst>
        </p:cTn>
      </p:par>
    </p:tnLst>
    <p:bldLst>
      <p:bldP spid="40" grpId="0" animBg="1"/>
      <p:bldP spid="41" grpId="0" animBg="1"/>
      <p:bldP spid="55" grpId="0" animBg="1"/>
      <p:bldP spid="56" grpId="0" animBg="1"/>
      <p:bldP spid="58" grpId="0" animBg="1"/>
      <p:bldP spid="59" grpId="0" animBg="1"/>
      <p:bldP spid="61" grpId="0" animBg="1"/>
      <p:bldP spid="62" grpId="0" animBg="1"/>
      <p:bldP spid="64" grpId="0" animBg="1"/>
      <p:bldP spid="65" grpId="0" animBg="1"/>
      <p:bldP spid="69" grpId="0" animBg="1"/>
      <p:bldP spid="7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750A2-E901-4C9B-B10F-94D6125E1D0D}"/>
              </a:ext>
            </a:extLst>
          </p:cNvPr>
          <p:cNvSpPr>
            <a:spLocks noGrp="1"/>
          </p:cNvSpPr>
          <p:nvPr>
            <p:ph type="title"/>
          </p:nvPr>
        </p:nvSpPr>
        <p:spPr>
          <a:xfrm>
            <a:off x="827584" y="87474"/>
            <a:ext cx="6480720" cy="540006"/>
          </a:xfrm>
        </p:spPr>
        <p:txBody>
          <a:bodyPr>
            <a:normAutofit/>
          </a:bodyPr>
          <a:lstStyle/>
          <a:p>
            <a:r>
              <a:rPr lang="es-ES" err="1"/>
              <a:t>Attributs</a:t>
            </a:r>
            <a:r>
              <a:rPr lang="es-ES"/>
              <a:t> de </a:t>
            </a:r>
            <a:r>
              <a:rPr lang="es-ES" err="1"/>
              <a:t>Télécommunication</a:t>
            </a:r>
            <a:endParaRPr lang="fr-FR" err="1"/>
          </a:p>
        </p:txBody>
      </p:sp>
      <p:sp>
        <p:nvSpPr>
          <p:cNvPr id="26" name="Rectangle : coins arrondis 25">
            <a:extLst>
              <a:ext uri="{FF2B5EF4-FFF2-40B4-BE49-F238E27FC236}">
                <a16:creationId xmlns:a16="http://schemas.microsoft.com/office/drawing/2014/main" id="{993DFF60-274B-4FCD-B361-E649992D0F1F}"/>
              </a:ext>
            </a:extLst>
          </p:cNvPr>
          <p:cNvSpPr/>
          <p:nvPr/>
        </p:nvSpPr>
        <p:spPr>
          <a:xfrm>
            <a:off x="7527119" y="90557"/>
            <a:ext cx="1565718" cy="533839"/>
          </a:xfrm>
          <a:prstGeom prst="roundRect">
            <a:avLst/>
          </a:prstGeom>
          <a:solidFill>
            <a:srgbClr val="98D2E7"/>
          </a:solidFill>
          <a:ln>
            <a:solidFill>
              <a:srgbClr val="98D2E7"/>
            </a:solidFill>
          </a:ln>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s-ES" sz="1000" b="1" err="1">
                <a:solidFill>
                  <a:schemeClr val="tx1"/>
                </a:solidFill>
              </a:rPr>
              <a:t>Classes</a:t>
            </a:r>
            <a:r>
              <a:rPr lang="es-ES" sz="1000" b="1">
                <a:solidFill>
                  <a:schemeClr val="tx1"/>
                </a:solidFill>
              </a:rPr>
              <a:t> </a:t>
            </a:r>
            <a:r>
              <a:rPr lang="es-ES" sz="1000" b="1" err="1">
                <a:solidFill>
                  <a:schemeClr val="tx1"/>
                </a:solidFill>
              </a:rPr>
              <a:t>Communes</a:t>
            </a:r>
            <a:r>
              <a:rPr lang="es-ES" sz="1000" b="1">
                <a:solidFill>
                  <a:schemeClr val="tx1"/>
                </a:solidFill>
              </a:rPr>
              <a:t> : </a:t>
            </a:r>
            <a:endParaRPr lang="es-ES" sz="1000" b="1">
              <a:solidFill>
                <a:schemeClr val="tx1"/>
              </a:solidFill>
              <a:cs typeface="Arial"/>
            </a:endParaRPr>
          </a:p>
          <a:p>
            <a:pPr algn="ctr"/>
            <a:r>
              <a:rPr lang="es-ES" sz="900" err="1">
                <a:solidFill>
                  <a:schemeClr val="tx1"/>
                </a:solidFill>
              </a:rPr>
              <a:t>Contact</a:t>
            </a:r>
            <a:r>
              <a:rPr lang="es-ES" sz="900">
                <a:solidFill>
                  <a:schemeClr val="tx1"/>
                </a:solidFill>
              </a:rPr>
              <a:t> et </a:t>
            </a:r>
            <a:r>
              <a:rPr lang="es-ES" sz="900" err="1">
                <a:solidFill>
                  <a:schemeClr val="tx1"/>
                </a:solidFill>
              </a:rPr>
              <a:t>Télécommunication</a:t>
            </a:r>
            <a:endParaRPr lang="fr-FR" err="1">
              <a:solidFill>
                <a:schemeClr val="tx1"/>
              </a:solidFill>
            </a:endParaRPr>
          </a:p>
        </p:txBody>
      </p:sp>
      <p:cxnSp>
        <p:nvCxnSpPr>
          <p:cNvPr id="39" name="Connecteur droit avec flèche 38">
            <a:extLst>
              <a:ext uri="{FF2B5EF4-FFF2-40B4-BE49-F238E27FC236}">
                <a16:creationId xmlns:a16="http://schemas.microsoft.com/office/drawing/2014/main" id="{CE121B39-0E73-411A-9391-02E7F89B1F04}"/>
              </a:ext>
            </a:extLst>
          </p:cNvPr>
          <p:cNvCxnSpPr>
            <a:cxnSpLocks/>
            <a:stCxn id="51" idx="3"/>
            <a:endCxn id="40" idx="1"/>
          </p:cNvCxnSpPr>
          <p:nvPr/>
        </p:nvCxnSpPr>
        <p:spPr>
          <a:xfrm>
            <a:off x="1988284" y="3121689"/>
            <a:ext cx="1035745" cy="547928"/>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DA6AD6AE-143F-4BF8-A688-D061B68C1CA2}"/>
              </a:ext>
            </a:extLst>
          </p:cNvPr>
          <p:cNvSpPr txBox="1"/>
          <p:nvPr/>
        </p:nvSpPr>
        <p:spPr>
          <a:xfrm>
            <a:off x="3024029" y="3489445"/>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Niveau</a:t>
            </a:r>
            <a:r>
              <a:rPr lang="es-ES" sz="800" b="1"/>
              <a:t> de </a:t>
            </a:r>
            <a:r>
              <a:rPr lang="es-ES" sz="800" b="1" err="1"/>
              <a:t>confidentialité</a:t>
            </a:r>
            <a:endParaRPr lang="es-ES" sz="800" b="1"/>
          </a:p>
        </p:txBody>
      </p:sp>
      <p:sp>
        <p:nvSpPr>
          <p:cNvPr id="41" name="ZoneTexte 40">
            <a:extLst>
              <a:ext uri="{FF2B5EF4-FFF2-40B4-BE49-F238E27FC236}">
                <a16:creationId xmlns:a16="http://schemas.microsoft.com/office/drawing/2014/main" id="{A73E9EF9-9274-4325-9C54-FBC9090A87A3}"/>
              </a:ext>
            </a:extLst>
          </p:cNvPr>
          <p:cNvSpPr txBox="1"/>
          <p:nvPr/>
        </p:nvSpPr>
        <p:spPr>
          <a:xfrm>
            <a:off x="4030550" y="3489445"/>
            <a:ext cx="4685669" cy="517036"/>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Le niveau de confidentialité permet de définir le niveau de restriction de l'accès aux attributs de la classe Télécommunication. </a:t>
            </a:r>
            <a:endParaRPr lang="en-US"/>
          </a:p>
        </p:txBody>
      </p:sp>
      <p:cxnSp>
        <p:nvCxnSpPr>
          <p:cNvPr id="42" name="Connecteur droit avec flèche 41">
            <a:extLst>
              <a:ext uri="{FF2B5EF4-FFF2-40B4-BE49-F238E27FC236}">
                <a16:creationId xmlns:a16="http://schemas.microsoft.com/office/drawing/2014/main" id="{C555D7A2-0171-48B1-BA1F-69AEA82DF528}"/>
              </a:ext>
            </a:extLst>
          </p:cNvPr>
          <p:cNvCxnSpPr>
            <a:cxnSpLocks/>
            <a:stCxn id="68" idx="3"/>
            <a:endCxn id="55" idx="1"/>
          </p:cNvCxnSpPr>
          <p:nvPr/>
        </p:nvCxnSpPr>
        <p:spPr>
          <a:xfrm>
            <a:off x="1988284" y="2818720"/>
            <a:ext cx="1035745" cy="74017"/>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55" name="ZoneTexte 54">
            <a:extLst>
              <a:ext uri="{FF2B5EF4-FFF2-40B4-BE49-F238E27FC236}">
                <a16:creationId xmlns:a16="http://schemas.microsoft.com/office/drawing/2014/main" id="{A60A7C56-A828-4646-B8CD-BA690B013DE9}"/>
              </a:ext>
            </a:extLst>
          </p:cNvPr>
          <p:cNvSpPr txBox="1"/>
          <p:nvPr/>
        </p:nvSpPr>
        <p:spPr>
          <a:xfrm>
            <a:off x="3024029" y="2712565"/>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err="1"/>
              <a:t>Utilisation</a:t>
            </a:r>
            <a:endParaRPr lang="es-ES" sz="800" b="1"/>
          </a:p>
        </p:txBody>
      </p:sp>
      <p:sp>
        <p:nvSpPr>
          <p:cNvPr id="56" name="ZoneTexte 55">
            <a:extLst>
              <a:ext uri="{FF2B5EF4-FFF2-40B4-BE49-F238E27FC236}">
                <a16:creationId xmlns:a16="http://schemas.microsoft.com/office/drawing/2014/main" id="{DA8FF967-EA04-490C-A0EE-E5185F02360B}"/>
              </a:ext>
            </a:extLst>
          </p:cNvPr>
          <p:cNvSpPr txBox="1"/>
          <p:nvPr/>
        </p:nvSpPr>
        <p:spPr>
          <a:xfrm>
            <a:off x="4030550" y="2712847"/>
            <a:ext cx="4685669" cy="488021"/>
          </a:xfrm>
          <a:prstGeom prst="rect">
            <a:avLst/>
          </a:prstGeom>
          <a:noFill/>
          <a:ln w="19050">
            <a:solidFill>
              <a:srgbClr val="F4B942"/>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Précise l'utilisation du canal de communication (par exemple à des fins professionnelles, privées, etc.). </a:t>
            </a:r>
            <a:endParaRPr lang="en-US"/>
          </a:p>
        </p:txBody>
      </p:sp>
      <p:cxnSp>
        <p:nvCxnSpPr>
          <p:cNvPr id="57" name="Connecteur droit avec flèche 56">
            <a:extLst>
              <a:ext uri="{FF2B5EF4-FFF2-40B4-BE49-F238E27FC236}">
                <a16:creationId xmlns:a16="http://schemas.microsoft.com/office/drawing/2014/main" id="{1F0EF1FB-33BD-42E2-933A-5F7A3F1A198E}"/>
              </a:ext>
            </a:extLst>
          </p:cNvPr>
          <p:cNvCxnSpPr>
            <a:cxnSpLocks/>
            <a:stCxn id="67" idx="3"/>
            <a:endCxn id="58" idx="1"/>
          </p:cNvCxnSpPr>
          <p:nvPr/>
        </p:nvCxnSpPr>
        <p:spPr>
          <a:xfrm flipV="1">
            <a:off x="1988284" y="1948772"/>
            <a:ext cx="1035745" cy="566490"/>
          </a:xfrm>
          <a:prstGeom prst="straightConnector1">
            <a:avLst/>
          </a:prstGeom>
          <a:ln w="19050">
            <a:solidFill>
              <a:srgbClr val="0077B6"/>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a:extLst>
              <a:ext uri="{FF2B5EF4-FFF2-40B4-BE49-F238E27FC236}">
                <a16:creationId xmlns:a16="http://schemas.microsoft.com/office/drawing/2014/main" id="{B2E4D2B0-7767-479D-9B48-3D32FC4E0024}"/>
              </a:ext>
            </a:extLst>
          </p:cNvPr>
          <p:cNvSpPr txBox="1"/>
          <p:nvPr/>
        </p:nvSpPr>
        <p:spPr>
          <a:xfrm>
            <a:off x="3024029" y="1768600"/>
            <a:ext cx="1008112" cy="360344"/>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p>
            <a:pPr algn="ctr" defTabSz="685800">
              <a:defRPr/>
            </a:pPr>
            <a:r>
              <a:rPr lang="es-ES" sz="650" kern="0" err="1">
                <a:solidFill>
                  <a:schemeClr val="bg1"/>
                </a:solidFill>
              </a:rPr>
              <a:t>Adresse</a:t>
            </a:r>
            <a:r>
              <a:rPr lang="es-ES" sz="650" kern="0">
                <a:solidFill>
                  <a:schemeClr val="bg1"/>
                </a:solidFill>
              </a:rPr>
              <a:t> Telecom</a:t>
            </a:r>
          </a:p>
        </p:txBody>
      </p:sp>
      <p:sp>
        <p:nvSpPr>
          <p:cNvPr id="59" name="ZoneTexte 58">
            <a:extLst>
              <a:ext uri="{FF2B5EF4-FFF2-40B4-BE49-F238E27FC236}">
                <a16:creationId xmlns:a16="http://schemas.microsoft.com/office/drawing/2014/main" id="{0166B855-2648-433C-8D69-337AF752DE2D}"/>
              </a:ext>
            </a:extLst>
          </p:cNvPr>
          <p:cNvSpPr txBox="1"/>
          <p:nvPr/>
        </p:nvSpPr>
        <p:spPr>
          <a:xfrm>
            <a:off x="4036503" y="1768600"/>
            <a:ext cx="4679716" cy="730942"/>
          </a:xfrm>
          <a:prstGeom prst="rect">
            <a:avLst/>
          </a:prstGeom>
          <a:noFill/>
          <a:ln w="19050">
            <a:solidFill>
              <a:srgbClr val="0077B6"/>
            </a:solidFill>
          </a:ln>
        </p:spPr>
        <p:txBody>
          <a:bodyPr wrap="square" lIns="72000" tIns="108000" rIns="72000" bIns="108000" rtlCol="0" anchor="ctr" anchorCtr="0">
            <a:noAutofit/>
          </a:bodyPr>
          <a:lstStyle/>
          <a:p>
            <a:r>
              <a:rPr lang="fr-FR" sz="1000" b="1">
                <a:solidFill>
                  <a:srgbClr val="6F6F6F"/>
                </a:solidFill>
                <a:latin typeface="Arial"/>
                <a:ea typeface="Geneva"/>
                <a:cs typeface="Arial"/>
              </a:rPr>
              <a:t>Description : </a:t>
            </a:r>
            <a:r>
              <a:rPr lang="fr-FR" sz="1000">
                <a:solidFill>
                  <a:srgbClr val="6F6F6F"/>
                </a:solidFill>
                <a:latin typeface="Arial"/>
                <a:ea typeface="Geneva"/>
                <a:cs typeface="Arial"/>
              </a:rPr>
              <a:t>Valeur de l'adresse de télécommunication dans le format induit par le canal de communication, par exemple un numéro de téléphone, une adresse de courrier électronique, une adresse URL, etc.</a:t>
            </a:r>
          </a:p>
          <a:p>
            <a:r>
              <a:rPr lang="fr-FR" sz="1000" b="1">
                <a:solidFill>
                  <a:srgbClr val="6F6F6F"/>
                </a:solidFill>
                <a:latin typeface="Arial"/>
                <a:ea typeface="Geneva"/>
                <a:cs typeface="Arial"/>
              </a:rPr>
              <a:t>Source : </a:t>
            </a:r>
            <a:r>
              <a:rPr lang="fr-FR" sz="1000">
                <a:solidFill>
                  <a:srgbClr val="6F6F6F"/>
                </a:solidFill>
                <a:latin typeface="Arial"/>
                <a:ea typeface="Geneva"/>
                <a:cs typeface="Arial"/>
              </a:rPr>
              <a:t>FINESS / RPPS / ADELI / AMELI *</a:t>
            </a:r>
            <a:endParaRPr lang="fr-FR" sz="1000">
              <a:solidFill>
                <a:srgbClr val="6F6F6F"/>
              </a:solidFill>
              <a:cs typeface="Arial"/>
            </a:endParaRPr>
          </a:p>
        </p:txBody>
      </p:sp>
      <p:cxnSp>
        <p:nvCxnSpPr>
          <p:cNvPr id="60" name="Connecteur droit avec flèche 59">
            <a:extLst>
              <a:ext uri="{FF2B5EF4-FFF2-40B4-BE49-F238E27FC236}">
                <a16:creationId xmlns:a16="http://schemas.microsoft.com/office/drawing/2014/main" id="{94B6F1FB-3129-4009-9F3B-DD40AB1BEC63}"/>
              </a:ext>
            </a:extLst>
          </p:cNvPr>
          <p:cNvCxnSpPr>
            <a:cxnSpLocks/>
            <a:stCxn id="66" idx="3"/>
            <a:endCxn id="61" idx="1"/>
          </p:cNvCxnSpPr>
          <p:nvPr/>
        </p:nvCxnSpPr>
        <p:spPr>
          <a:xfrm flipV="1">
            <a:off x="1988284" y="1247365"/>
            <a:ext cx="1035745" cy="969456"/>
          </a:xfrm>
          <a:prstGeom prst="straightConnector1">
            <a:avLst/>
          </a:prstGeom>
          <a:ln w="1905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61" name="ZoneTexte 60">
            <a:extLst>
              <a:ext uri="{FF2B5EF4-FFF2-40B4-BE49-F238E27FC236}">
                <a16:creationId xmlns:a16="http://schemas.microsoft.com/office/drawing/2014/main" id="{9998988A-3686-4B27-ABE3-E7973D59DBCA}"/>
              </a:ext>
            </a:extLst>
          </p:cNvPr>
          <p:cNvSpPr txBox="1"/>
          <p:nvPr/>
        </p:nvSpPr>
        <p:spPr>
          <a:xfrm>
            <a:off x="3024029" y="1067193"/>
            <a:ext cx="1008112" cy="360344"/>
          </a:xfrm>
          <a:prstGeom prst="rect">
            <a:avLst/>
          </a:prstGeom>
          <a:solidFill>
            <a:srgbClr val="F4B942"/>
          </a:solidFill>
          <a:ln w="19050">
            <a:solidFill>
              <a:srgbClr val="F4B942"/>
            </a:solidFill>
          </a:ln>
        </p:spPr>
        <p:txBody>
          <a:bodyPr wrap="square" lIns="72000" tIns="108000" rIns="72000" bIns="108000" rtlCol="0" anchor="ctr" anchorCtr="0">
            <a:noAutofit/>
          </a:bodyPr>
          <a:lstStyle/>
          <a:p>
            <a:pPr algn="ctr"/>
            <a:r>
              <a:rPr lang="es-ES" sz="800" b="1"/>
              <a:t>Canal</a:t>
            </a:r>
          </a:p>
        </p:txBody>
      </p:sp>
      <p:sp>
        <p:nvSpPr>
          <p:cNvPr id="62" name="ZoneTexte 61">
            <a:extLst>
              <a:ext uri="{FF2B5EF4-FFF2-40B4-BE49-F238E27FC236}">
                <a16:creationId xmlns:a16="http://schemas.microsoft.com/office/drawing/2014/main" id="{4A405F70-8773-44CF-BFEF-66EA1D2B9A0F}"/>
              </a:ext>
            </a:extLst>
          </p:cNvPr>
          <p:cNvSpPr txBox="1"/>
          <p:nvPr/>
        </p:nvSpPr>
        <p:spPr>
          <a:xfrm>
            <a:off x="4030550" y="1067193"/>
            <a:ext cx="4685669" cy="363006"/>
          </a:xfrm>
          <a:prstGeom prst="rect">
            <a:avLst/>
          </a:prstGeom>
          <a:noFill/>
          <a:ln w="19050">
            <a:solidFill>
              <a:srgbClr val="F4B942"/>
            </a:solidFill>
          </a:ln>
        </p:spPr>
        <p:txBody>
          <a:bodyPr wrap="square" lIns="72000" tIns="108000" rIns="72000" bIns="108000" rtlCol="0" anchor="ctr" anchorCtr="0">
            <a:noAutofit/>
          </a:bodyPr>
          <a:lstStyle/>
          <a:p>
            <a:r>
              <a:rPr lang="fr-FR" sz="1000" b="1" dirty="0">
                <a:solidFill>
                  <a:srgbClr val="6F6F6F"/>
                </a:solidFill>
                <a:latin typeface="Arial"/>
                <a:ea typeface="Geneva"/>
                <a:cs typeface="Arial"/>
              </a:rPr>
              <a:t>Description : </a:t>
            </a:r>
            <a:r>
              <a:rPr lang="fr-FR" sz="1000" dirty="0">
                <a:solidFill>
                  <a:srgbClr val="6F6F6F"/>
                </a:solidFill>
                <a:latin typeface="Arial"/>
                <a:ea typeface="Geneva"/>
                <a:cs typeface="Arial"/>
              </a:rPr>
              <a:t>Code spécifiant le canal ou la manière dont s'établit la communication (téléphone, e-mail, URL, etc.). </a:t>
            </a:r>
            <a:endParaRPr lang="en-US" dirty="0"/>
          </a:p>
        </p:txBody>
      </p:sp>
      <p:sp>
        <p:nvSpPr>
          <p:cNvPr id="38" name="ZoneTexte 37">
            <a:extLst>
              <a:ext uri="{FF2B5EF4-FFF2-40B4-BE49-F238E27FC236}">
                <a16:creationId xmlns:a16="http://schemas.microsoft.com/office/drawing/2014/main" id="{B12FCFDA-F9C9-404E-9FC6-330DD4E11B54}"/>
              </a:ext>
            </a:extLst>
          </p:cNvPr>
          <p:cNvSpPr txBox="1"/>
          <p:nvPr/>
        </p:nvSpPr>
        <p:spPr>
          <a:xfrm>
            <a:off x="639498" y="1982630"/>
            <a:ext cx="1455954" cy="1338062"/>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75" b="1" kern="0">
              <a:solidFill>
                <a:srgbClr val="000000"/>
              </a:solidFill>
            </a:endParaRPr>
          </a:p>
        </p:txBody>
      </p:sp>
      <p:sp>
        <p:nvSpPr>
          <p:cNvPr id="50" name="ZoneTexte 49">
            <a:extLst>
              <a:ext uri="{FF2B5EF4-FFF2-40B4-BE49-F238E27FC236}">
                <a16:creationId xmlns:a16="http://schemas.microsoft.com/office/drawing/2014/main" id="{2A767FA4-ABB8-4A48-AE28-8D59A1A5F0C4}"/>
              </a:ext>
            </a:extLst>
          </p:cNvPr>
          <p:cNvSpPr txBox="1"/>
          <p:nvPr/>
        </p:nvSpPr>
        <p:spPr>
          <a:xfrm>
            <a:off x="639498" y="1664508"/>
            <a:ext cx="1455954" cy="318120"/>
          </a:xfrm>
          <a:prstGeom prst="rect">
            <a:avLst/>
          </a:prstGeom>
          <a:noFill/>
          <a:ln>
            <a:solidFill>
              <a:srgbClr val="95C23D">
                <a:lumMod val="60000"/>
                <a:lumOff val="40000"/>
              </a:srgbClr>
            </a:solidFill>
          </a:ln>
        </p:spPr>
        <p:txBody>
          <a:bodyPr wrap="square" lIns="27000" tIns="27000" rIns="27000" bIns="27000" rtlCol="0" anchor="t" anchorCtr="0">
            <a:noAutofit/>
          </a:bodyPr>
          <a:lstStyle>
            <a:defPPr>
              <a:defRPr lang="fr-FR"/>
            </a:defPPr>
            <a:lvl1pPr>
              <a:defRPr sz="1000"/>
            </a:lvl1pPr>
          </a:lstStyle>
          <a:p>
            <a:pPr algn="ctr" defTabSz="685800">
              <a:defRPr/>
            </a:pPr>
            <a:endParaRPr lang="fr-FR" sz="650" b="1" kern="0">
              <a:solidFill>
                <a:srgbClr val="000000"/>
              </a:solidFill>
              <a:latin typeface="Arial"/>
              <a:ea typeface="Geneva"/>
              <a:cs typeface="Arial"/>
            </a:endParaRPr>
          </a:p>
          <a:p>
            <a:pPr algn="ctr" defTabSz="685800">
              <a:defRPr/>
            </a:pPr>
            <a:r>
              <a:rPr lang="fr-FR" sz="650" b="1" kern="0">
                <a:solidFill>
                  <a:srgbClr val="000000"/>
                </a:solidFill>
                <a:latin typeface="Arial"/>
                <a:ea typeface="Geneva"/>
                <a:cs typeface="Arial"/>
              </a:rPr>
              <a:t>Télécommunication</a:t>
            </a:r>
            <a:endParaRPr lang="fr-FR"/>
          </a:p>
        </p:txBody>
      </p:sp>
      <p:sp>
        <p:nvSpPr>
          <p:cNvPr id="51" name="ZoneTexte 50">
            <a:extLst>
              <a:ext uri="{FF2B5EF4-FFF2-40B4-BE49-F238E27FC236}">
                <a16:creationId xmlns:a16="http://schemas.microsoft.com/office/drawing/2014/main" id="{B3F3B227-0942-4C4E-AE3F-630343EE1B36}"/>
              </a:ext>
            </a:extLst>
          </p:cNvPr>
          <p:cNvSpPr txBox="1"/>
          <p:nvPr/>
        </p:nvSpPr>
        <p:spPr>
          <a:xfrm>
            <a:off x="746667" y="3016039"/>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Niveau de confidentialité</a:t>
            </a:r>
            <a:endParaRPr lang="fr-FR" sz="675" kern="0">
              <a:solidFill>
                <a:srgbClr val="000000"/>
              </a:solidFill>
            </a:endParaRPr>
          </a:p>
        </p:txBody>
      </p:sp>
      <p:sp>
        <p:nvSpPr>
          <p:cNvPr id="66" name="ZoneTexte 65">
            <a:extLst>
              <a:ext uri="{FF2B5EF4-FFF2-40B4-BE49-F238E27FC236}">
                <a16:creationId xmlns:a16="http://schemas.microsoft.com/office/drawing/2014/main" id="{BFB5957F-2CA1-4C68-99C9-FEE8FDA2260B}"/>
              </a:ext>
            </a:extLst>
          </p:cNvPr>
          <p:cNvSpPr txBox="1"/>
          <p:nvPr/>
        </p:nvSpPr>
        <p:spPr>
          <a:xfrm>
            <a:off x="746667" y="2111171"/>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Canal</a:t>
            </a:r>
            <a:endParaRPr lang="en-US">
              <a:solidFill>
                <a:srgbClr val="000000"/>
              </a:solidFill>
            </a:endParaRPr>
          </a:p>
        </p:txBody>
      </p:sp>
      <p:sp>
        <p:nvSpPr>
          <p:cNvPr id="67" name="ZoneTexte 66">
            <a:extLst>
              <a:ext uri="{FF2B5EF4-FFF2-40B4-BE49-F238E27FC236}">
                <a16:creationId xmlns:a16="http://schemas.microsoft.com/office/drawing/2014/main" id="{4B97B60E-3582-47A5-A9D7-5FA9CD669B30}"/>
              </a:ext>
            </a:extLst>
          </p:cNvPr>
          <p:cNvSpPr txBox="1"/>
          <p:nvPr/>
        </p:nvSpPr>
        <p:spPr>
          <a:xfrm>
            <a:off x="746667" y="2409612"/>
            <a:ext cx="1241617" cy="211299"/>
          </a:xfrm>
          <a:prstGeom prst="rect">
            <a:avLst/>
          </a:prstGeom>
          <a:pattFill prst="wdUpDiag">
            <a:fgClr>
              <a:srgbClr val="0074BA"/>
            </a:fgClr>
            <a:bgClr>
              <a:srgbClr val="97979B"/>
            </a:bgClr>
          </a:patt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chemeClr val="bg1"/>
                </a:solidFill>
              </a:rPr>
              <a:t>Adresse Telecom</a:t>
            </a:r>
            <a:endParaRPr lang="en-US" sz="650" kern="0">
              <a:solidFill>
                <a:schemeClr val="bg1"/>
              </a:solidFill>
            </a:endParaRPr>
          </a:p>
        </p:txBody>
      </p:sp>
      <p:sp>
        <p:nvSpPr>
          <p:cNvPr id="68" name="ZoneTexte 67">
            <a:extLst>
              <a:ext uri="{FF2B5EF4-FFF2-40B4-BE49-F238E27FC236}">
                <a16:creationId xmlns:a16="http://schemas.microsoft.com/office/drawing/2014/main" id="{1563AEF4-05D4-4ACB-A080-04488424AF33}"/>
              </a:ext>
            </a:extLst>
          </p:cNvPr>
          <p:cNvSpPr txBox="1"/>
          <p:nvPr/>
        </p:nvSpPr>
        <p:spPr>
          <a:xfrm>
            <a:off x="746667" y="2713070"/>
            <a:ext cx="1241617" cy="211299"/>
          </a:xfrm>
          <a:prstGeom prst="rect">
            <a:avLst/>
          </a:prstGeom>
          <a:solidFill>
            <a:srgbClr val="F4B942"/>
          </a:solidFill>
          <a:ln>
            <a:noFill/>
          </a:ln>
        </p:spPr>
        <p:txBody>
          <a:bodyPr wrap="square" lIns="27000" tIns="135000" rIns="27000" bIns="135000" rtlCol="0" anchor="ctr" anchorCtr="0">
            <a:noAutofit/>
          </a:bodyPr>
          <a:lstStyle>
            <a:defPPr>
              <a:defRPr lang="fr-FR"/>
            </a:defPPr>
            <a:lvl1pPr algn="ctr">
              <a:defRPr sz="900"/>
            </a:lvl1pPr>
          </a:lstStyle>
          <a:p>
            <a:pPr defTabSz="685800">
              <a:defRPr/>
            </a:pPr>
            <a:r>
              <a:rPr lang="fr-FR" sz="650" kern="0">
                <a:solidFill>
                  <a:srgbClr val="000000"/>
                </a:solidFill>
                <a:latin typeface="Arial"/>
                <a:ea typeface="Geneva"/>
                <a:cs typeface="Arial"/>
              </a:rPr>
              <a:t>Utilisation</a:t>
            </a:r>
            <a:endParaRPr lang="en-US">
              <a:solidFill>
                <a:srgbClr val="000000"/>
              </a:solidFill>
            </a:endParaRPr>
          </a:p>
        </p:txBody>
      </p:sp>
      <p:pic>
        <p:nvPicPr>
          <p:cNvPr id="71" name="Graphique 51" descr="Bulle de discussion avec un remplissage uni">
            <a:hlinkClick r:id="rId2"/>
            <a:extLst>
              <a:ext uri="{FF2B5EF4-FFF2-40B4-BE49-F238E27FC236}">
                <a16:creationId xmlns:a16="http://schemas.microsoft.com/office/drawing/2014/main" id="{CF6D7BBD-87AD-429B-BA2C-4F5072A7D2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06085" y="953878"/>
            <a:ext cx="359240" cy="359240"/>
          </a:xfrm>
          <a:prstGeom prst="rect">
            <a:avLst/>
          </a:prstGeom>
        </p:spPr>
      </p:pic>
      <p:pic>
        <p:nvPicPr>
          <p:cNvPr id="72" name="Graphique 51" descr="Bulle de discussion avec un remplissage uni">
            <a:hlinkClick r:id="rId5"/>
            <a:extLst>
              <a:ext uri="{FF2B5EF4-FFF2-40B4-BE49-F238E27FC236}">
                <a16:creationId xmlns:a16="http://schemas.microsoft.com/office/drawing/2014/main" id="{57C71872-F2C3-4242-8B46-64AF45AB81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04502" y="3310377"/>
            <a:ext cx="359240" cy="359240"/>
          </a:xfrm>
          <a:prstGeom prst="rect">
            <a:avLst/>
          </a:prstGeom>
        </p:spPr>
      </p:pic>
      <p:sp>
        <p:nvSpPr>
          <p:cNvPr id="3" name="TextBox 2">
            <a:extLst>
              <a:ext uri="{FF2B5EF4-FFF2-40B4-BE49-F238E27FC236}">
                <a16:creationId xmlns:a16="http://schemas.microsoft.com/office/drawing/2014/main" id="{4AC28D0F-C7F5-4DAF-A701-A930D0FEC11C}"/>
              </a:ext>
            </a:extLst>
          </p:cNvPr>
          <p:cNvSpPr txBox="1"/>
          <p:nvPr/>
        </p:nvSpPr>
        <p:spPr>
          <a:xfrm>
            <a:off x="2964069" y="4061550"/>
            <a:ext cx="5866644" cy="341220"/>
          </a:xfrm>
          <a:prstGeom prst="rect">
            <a:avLst/>
          </a:prstGeom>
          <a:noFill/>
        </p:spPr>
        <p:txBody>
          <a:bodyPr rot="0" spcFirstLastPara="0" vertOverflow="overflow" horzOverflow="overflow" vert="horz" wrap="square" lIns="72000" tIns="108000" rIns="72000" bIns="108000" numCol="1" spcCol="0" rtlCol="0" fromWordArt="0" anchor="ctr" anchorCtr="0" forceAA="0" compatLnSpc="1">
            <a:prstTxWarp prst="textNoShape">
              <a:avLst/>
            </a:prstTxWarp>
            <a:spAutoFit/>
          </a:bodyPr>
          <a:lstStyle/>
          <a:p>
            <a:r>
              <a:rPr lang="en-US" sz="800" i="1">
                <a:solidFill>
                  <a:srgbClr val="575757"/>
                </a:solidFill>
                <a:latin typeface="Arial"/>
                <a:ea typeface="Geneva"/>
                <a:cs typeface="Arial"/>
              </a:rPr>
              <a:t>* La </a:t>
            </a:r>
            <a:r>
              <a:rPr lang="en-US" sz="800" i="1" err="1">
                <a:solidFill>
                  <a:srgbClr val="575757"/>
                </a:solidFill>
                <a:latin typeface="Arial"/>
                <a:ea typeface="Geneva"/>
                <a:cs typeface="Arial"/>
              </a:rPr>
              <a:t>saisie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manuelle</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reste</a:t>
            </a:r>
            <a:r>
              <a:rPr lang="en-US" sz="800" i="1">
                <a:solidFill>
                  <a:srgbClr val="575757"/>
                </a:solidFill>
                <a:latin typeface="Arial"/>
                <a:ea typeface="Geneva"/>
                <a:cs typeface="Arial"/>
              </a:rPr>
              <a:t> possible </a:t>
            </a:r>
            <a:r>
              <a:rPr lang="en-US" sz="800" i="1" err="1">
                <a:solidFill>
                  <a:srgbClr val="575757"/>
                </a:solidFill>
                <a:latin typeface="Arial"/>
                <a:ea typeface="Geneva"/>
                <a:cs typeface="Arial"/>
              </a:rPr>
              <a:t>lors</a:t>
            </a:r>
            <a:r>
              <a:rPr lang="en-US" sz="800" i="1">
                <a:solidFill>
                  <a:srgbClr val="575757"/>
                </a:solidFill>
                <a:latin typeface="Arial"/>
                <a:ea typeface="Geneva"/>
                <a:cs typeface="Arial"/>
              </a:rPr>
              <a:t> de la </a:t>
            </a:r>
            <a:r>
              <a:rPr lang="en-US" sz="800" i="1" err="1">
                <a:solidFill>
                  <a:srgbClr val="575757"/>
                </a:solidFill>
                <a:latin typeface="Arial"/>
                <a:ea typeface="Geneva"/>
                <a:cs typeface="Arial"/>
              </a:rPr>
              <a:t>création</a:t>
            </a:r>
            <a:r>
              <a:rPr lang="en-US" sz="800" i="1">
                <a:solidFill>
                  <a:srgbClr val="575757"/>
                </a:solidFill>
                <a:latin typeface="Arial"/>
                <a:ea typeface="Geneva"/>
                <a:cs typeface="Arial"/>
              </a:rPr>
              <a:t> d'un Contact </a:t>
            </a:r>
            <a:r>
              <a:rPr lang="en-US" sz="800" i="1" err="1">
                <a:solidFill>
                  <a:srgbClr val="575757"/>
                </a:solidFill>
                <a:latin typeface="Arial"/>
                <a:ea typeface="Geneva"/>
                <a:cs typeface="Arial"/>
              </a:rPr>
              <a:t>directement</a:t>
            </a:r>
            <a:r>
              <a:rPr lang="en-US" sz="800" i="1">
                <a:solidFill>
                  <a:srgbClr val="575757"/>
                </a:solidFill>
                <a:latin typeface="Arial"/>
                <a:ea typeface="Geneva"/>
                <a:cs typeface="Arial"/>
              </a:rPr>
              <a:t> </a:t>
            </a:r>
            <a:r>
              <a:rPr lang="en-US" sz="800" i="1" err="1">
                <a:solidFill>
                  <a:srgbClr val="575757"/>
                </a:solidFill>
                <a:latin typeface="Arial"/>
                <a:ea typeface="Geneva"/>
                <a:cs typeface="Arial"/>
              </a:rPr>
              <a:t>depuis</a:t>
            </a:r>
            <a:r>
              <a:rPr lang="en-US" sz="800" i="1">
                <a:solidFill>
                  <a:srgbClr val="575757"/>
                </a:solidFill>
                <a:latin typeface="Arial"/>
                <a:ea typeface="Geneva"/>
                <a:cs typeface="Arial"/>
              </a:rPr>
              <a:t> le ROR</a:t>
            </a:r>
            <a:endParaRPr lang="en-US" sz="800" i="1">
              <a:solidFill>
                <a:srgbClr val="575757"/>
              </a:solidFill>
              <a:cs typeface="Arial"/>
            </a:endParaRPr>
          </a:p>
        </p:txBody>
      </p:sp>
      <p:pic>
        <p:nvPicPr>
          <p:cNvPr id="29" name="Graphique 33" descr="Bulle de discussion avec un remplissage uni">
            <a:extLst>
              <a:ext uri="{FF2B5EF4-FFF2-40B4-BE49-F238E27FC236}">
                <a16:creationId xmlns:a16="http://schemas.microsoft.com/office/drawing/2014/main" id="{4FB5DF84-F848-4F34-A6B0-2F34BDEEB6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0098" y="4773853"/>
            <a:ext cx="359240" cy="359240"/>
          </a:xfrm>
          <a:prstGeom prst="rect">
            <a:avLst/>
          </a:prstGeom>
        </p:spPr>
      </p:pic>
      <p:sp>
        <p:nvSpPr>
          <p:cNvPr id="30" name="ZoneTexte 37">
            <a:extLst>
              <a:ext uri="{FF2B5EF4-FFF2-40B4-BE49-F238E27FC236}">
                <a16:creationId xmlns:a16="http://schemas.microsoft.com/office/drawing/2014/main" id="{1C46401E-7F05-4204-BF11-CDDDF63780AD}"/>
              </a:ext>
            </a:extLst>
          </p:cNvPr>
          <p:cNvSpPr txBox="1"/>
          <p:nvPr/>
        </p:nvSpPr>
        <p:spPr>
          <a:xfrm>
            <a:off x="6821586" y="4734020"/>
            <a:ext cx="2362063" cy="461665"/>
          </a:xfrm>
          <a:prstGeom prst="rect">
            <a:avLst/>
          </a:prstGeom>
          <a:noFill/>
        </p:spPr>
        <p:txBody>
          <a:bodyPr wrap="square" rtlCol="0">
            <a:spAutoFit/>
          </a:bodyPr>
          <a:lstStyle/>
          <a:p>
            <a:r>
              <a:rPr lang="es-ES" sz="800" kern="0" dirty="0" err="1">
                <a:solidFill>
                  <a:srgbClr val="000000"/>
                </a:solidFill>
                <a:latin typeface="Arial" charset="0"/>
                <a:ea typeface="Geneva" charset="-128"/>
              </a:rPr>
              <a:t>Nomenclatures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nationales</a:t>
            </a:r>
            <a:endParaRPr lang="es-ES" sz="800" kern="0" dirty="0">
              <a:solidFill>
                <a:srgbClr val="000000"/>
              </a:solidFill>
              <a:latin typeface="Arial" charset="0"/>
              <a:ea typeface="Geneva" charset="-128"/>
            </a:endParaRPr>
          </a:p>
          <a:p>
            <a:r>
              <a:rPr lang="es-ES" sz="800" kern="0" dirty="0">
                <a:solidFill>
                  <a:srgbClr val="000000"/>
                </a:solidFill>
                <a:latin typeface="Arial" charset="0"/>
                <a:ea typeface="Geneva" charset="-128"/>
              </a:rPr>
              <a:t>Si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cliquez</a:t>
            </a:r>
            <a:r>
              <a:rPr lang="es-ES" sz="800" kern="0" dirty="0">
                <a:solidFill>
                  <a:srgbClr val="000000"/>
                </a:solidFill>
                <a:latin typeface="Arial" charset="0"/>
                <a:ea typeface="Geneva" charset="-128"/>
              </a:rPr>
              <a:t> sur le </a:t>
            </a:r>
            <a:r>
              <a:rPr lang="es-ES" sz="800" kern="0" dirty="0" err="1">
                <a:solidFill>
                  <a:srgbClr val="000000"/>
                </a:solidFill>
                <a:latin typeface="Arial" charset="0"/>
                <a:ea typeface="Geneva" charset="-128"/>
              </a:rPr>
              <a:t>pictogramme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vous</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accéderez</a:t>
            </a:r>
            <a:r>
              <a:rPr lang="es-ES" sz="800" kern="0" dirty="0">
                <a:solidFill>
                  <a:srgbClr val="000000"/>
                </a:solidFill>
                <a:latin typeface="Arial" charset="0"/>
                <a:ea typeface="Geneva" charset="-128"/>
              </a:rPr>
              <a:t> à la </a:t>
            </a:r>
            <a:r>
              <a:rPr lang="es-ES" sz="800" kern="0" dirty="0" err="1">
                <a:solidFill>
                  <a:srgbClr val="000000"/>
                </a:solidFill>
                <a:latin typeface="Arial" charset="0"/>
                <a:ea typeface="Geneva" charset="-128"/>
              </a:rPr>
              <a:t>nomenclature</a:t>
            </a:r>
            <a:r>
              <a:rPr lang="es-ES" sz="800" kern="0" dirty="0">
                <a:solidFill>
                  <a:srgbClr val="000000"/>
                </a:solidFill>
                <a:latin typeface="Arial" charset="0"/>
                <a:ea typeface="Geneva" charset="-128"/>
              </a:rPr>
              <a:t> </a:t>
            </a:r>
            <a:r>
              <a:rPr lang="es-ES" sz="800" kern="0" dirty="0" err="1">
                <a:solidFill>
                  <a:srgbClr val="000000"/>
                </a:solidFill>
                <a:latin typeface="Arial" charset="0"/>
                <a:ea typeface="Geneva" charset="-128"/>
              </a:rPr>
              <a:t>nationale</a:t>
            </a:r>
            <a:r>
              <a:rPr lang="es-ES" sz="800" kern="0" dirty="0">
                <a:solidFill>
                  <a:srgbClr val="000000"/>
                </a:solidFill>
                <a:latin typeface="Arial" charset="0"/>
                <a:ea typeface="Geneva" charset="-128"/>
              </a:rPr>
              <a:t>. </a:t>
            </a:r>
            <a:endParaRPr lang="fr-FR" sz="800" kern="0" dirty="0">
              <a:solidFill>
                <a:srgbClr val="000000"/>
              </a:solidFill>
              <a:latin typeface="Arial" charset="0"/>
              <a:ea typeface="Geneva" charset="-128"/>
            </a:endParaRPr>
          </a:p>
        </p:txBody>
      </p:sp>
      <p:pic>
        <p:nvPicPr>
          <p:cNvPr id="31" name="Graphique 20" descr="Flèche : pivoter à droite avec un remplissage uni">
            <a:hlinkClick r:id="rId6" action="ppaction://hlinksldjump"/>
            <a:extLst>
              <a:ext uri="{FF2B5EF4-FFF2-40B4-BE49-F238E27FC236}">
                <a16:creationId xmlns:a16="http://schemas.microsoft.com/office/drawing/2014/main" id="{91E91CAE-C210-4425-8439-CC4A5FCDE35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5400000">
            <a:off x="150185" y="4604439"/>
            <a:ext cx="489313" cy="489313"/>
          </a:xfrm>
          <a:prstGeom prst="rect">
            <a:avLst/>
          </a:prstGeom>
        </p:spPr>
      </p:pic>
      <p:sp>
        <p:nvSpPr>
          <p:cNvPr id="32" name="ZoneTexte 21">
            <a:hlinkClick r:id="rId6" action="ppaction://hlinksldjump"/>
            <a:extLst>
              <a:ext uri="{FF2B5EF4-FFF2-40B4-BE49-F238E27FC236}">
                <a16:creationId xmlns:a16="http://schemas.microsoft.com/office/drawing/2014/main" id="{DAC136B4-8C49-4233-B340-6E498306E8BB}"/>
              </a:ext>
            </a:extLst>
          </p:cNvPr>
          <p:cNvSpPr txBox="1"/>
          <p:nvPr/>
        </p:nvSpPr>
        <p:spPr>
          <a:xfrm>
            <a:off x="714056" y="4792247"/>
            <a:ext cx="2079848" cy="180000"/>
          </a:xfrm>
          <a:prstGeom prst="rect">
            <a:avLst/>
          </a:prstGeom>
          <a:solidFill>
            <a:schemeClr val="tx2"/>
          </a:solidFill>
          <a:ln w="19050">
            <a:solidFill>
              <a:schemeClr val="tx2"/>
            </a:solidFill>
          </a:ln>
        </p:spPr>
        <p:txBody>
          <a:bodyPr wrap="square" lIns="72000" tIns="108000" rIns="72000" bIns="108000" rtlCol="0" anchor="ctr" anchorCtr="0">
            <a:noAutofit/>
          </a:bodyPr>
          <a:lstStyle/>
          <a:p>
            <a:r>
              <a:rPr lang="fr-FR" sz="1000" b="1" dirty="0">
                <a:solidFill>
                  <a:schemeClr val="bg1"/>
                </a:solidFill>
              </a:rPr>
              <a:t>Revenir au modèle d’exposition</a:t>
            </a:r>
          </a:p>
        </p:txBody>
      </p:sp>
    </p:spTree>
    <p:extLst>
      <p:ext uri="{BB962C8B-B14F-4D97-AF65-F5344CB8AC3E}">
        <p14:creationId xmlns:p14="http://schemas.microsoft.com/office/powerpoint/2010/main" val="3886420408"/>
      </p:ext>
    </p:extLst>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6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500"/>
                                        <p:tgtEl>
                                          <p:spTgt spid="71"/>
                                        </p:tgtEl>
                                      </p:cBhvr>
                                    </p:animEffect>
                                  </p:childTnLst>
                                </p:cTn>
                              </p:par>
                            </p:childTnLst>
                          </p:cTn>
                        </p:par>
                      </p:childTnLst>
                    </p:cTn>
                  </p:par>
                </p:childTnLst>
              </p:cTn>
              <p:nextCondLst>
                <p:cond evt="onClick" delay="0">
                  <p:tgtEl>
                    <p:spTgt spid="66"/>
                  </p:tgtEl>
                </p:cond>
              </p:nextCondLst>
            </p:seq>
            <p:seq concurrent="1" nextAc="seek">
              <p:cTn id="17" restart="whenNotActive" fill="hold" evtFilter="cancelBubble" nodeType="interactiveSeq">
                <p:stCondLst>
                  <p:cond evt="onClick" delay="0">
                    <p:tgtEl>
                      <p:spTgt spid="67"/>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500"/>
                                        <p:tgtEl>
                                          <p:spTgt spid="5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childTnLst>
                                </p:cTn>
                              </p:par>
                            </p:childTnLst>
                          </p:cTn>
                        </p:par>
                      </p:childTnLst>
                    </p:cTn>
                  </p:par>
                </p:childTnLst>
              </p:cTn>
              <p:nextCondLst>
                <p:cond evt="onClick" delay="0">
                  <p:tgtEl>
                    <p:spTgt spid="67"/>
                  </p:tgtEl>
                </p:cond>
              </p:nextCondLst>
            </p:seq>
            <p:seq concurrent="1" nextAc="seek">
              <p:cTn id="29" restart="whenNotActive" fill="hold" evtFilter="cancelBubble" nodeType="interactiveSeq">
                <p:stCondLst>
                  <p:cond evt="onClick" delay="0">
                    <p:tgtEl>
                      <p:spTgt spid="68"/>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fade">
                                      <p:cBhvr>
                                        <p:cTn id="37" dur="500"/>
                                        <p:tgtEl>
                                          <p:spTgt spid="5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6"/>
                                        </p:tgtEl>
                                        <p:attrNameLst>
                                          <p:attrName>style.visibility</p:attrName>
                                        </p:attrNameLst>
                                      </p:cBhvr>
                                      <p:to>
                                        <p:strVal val="visible"/>
                                      </p:to>
                                    </p:set>
                                    <p:animEffect transition="in" filter="fade">
                                      <p:cBhvr>
                                        <p:cTn id="40" dur="500"/>
                                        <p:tgtEl>
                                          <p:spTgt spid="56"/>
                                        </p:tgtEl>
                                      </p:cBhvr>
                                    </p:animEffect>
                                  </p:childTnLst>
                                </p:cTn>
                              </p:par>
                            </p:childTnLst>
                          </p:cTn>
                        </p:par>
                      </p:childTnLst>
                    </p:cTn>
                  </p:par>
                </p:childTnLst>
              </p:cTn>
              <p:nextCondLst>
                <p:cond evt="onClick" delay="0">
                  <p:tgtEl>
                    <p:spTgt spid="68"/>
                  </p:tgtEl>
                </p:cond>
              </p:nextCondLst>
            </p:seq>
            <p:seq concurrent="1" nextAc="seek">
              <p:cTn id="41" restart="whenNotActive" fill="hold" evtFilter="cancelBubble" nodeType="interactiveSeq">
                <p:stCondLst>
                  <p:cond evt="onClick" delay="0">
                    <p:tgtEl>
                      <p:spTgt spid="51"/>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500"/>
                                        <p:tgtEl>
                                          <p:spTgt spid="3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10"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500"/>
                                        <p:tgtEl>
                                          <p:spTgt spid="7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fade">
                                      <p:cBhvr>
                                        <p:cTn id="55" dur="500"/>
                                        <p:tgtEl>
                                          <p:spTgt spid="41"/>
                                        </p:tgtEl>
                                      </p:cBhvr>
                                    </p:animEffect>
                                  </p:childTnLst>
                                </p:cTn>
                              </p:par>
                            </p:childTnLst>
                          </p:cTn>
                        </p:par>
                      </p:childTnLst>
                    </p:cTn>
                  </p:par>
                </p:childTnLst>
              </p:cTn>
              <p:nextCondLst>
                <p:cond evt="onClick" delay="0">
                  <p:tgtEl>
                    <p:spTgt spid="51"/>
                  </p:tgtEl>
                </p:cond>
              </p:nextCondLst>
            </p:seq>
          </p:childTnLst>
        </p:cTn>
      </p:par>
    </p:tnLst>
    <p:bldLst>
      <p:bldP spid="40" grpId="0" animBg="1"/>
      <p:bldP spid="41" grpId="0" animBg="1"/>
      <p:bldP spid="55" grpId="0" animBg="1"/>
      <p:bldP spid="56" grpId="0" animBg="1"/>
      <p:bldP spid="58" grpId="0" animBg="1"/>
      <p:bldP spid="59" grpId="0" animBg="1"/>
      <p:bldP spid="61" grpId="0" animBg="1"/>
      <p:bldP spid="6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97565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84534"/>
            <a:ext cx="8280920" cy="435924"/>
          </a:xfrm>
        </p:spPr>
        <p:txBody>
          <a:bodyPr>
            <a:normAutofit fontScale="85000" lnSpcReduction="10000"/>
          </a:bodyPr>
          <a:lstStyle/>
          <a:p>
            <a:r>
              <a:rPr lang="fr-FR" sz="2000"/>
              <a:t>La structuration de l’offre de santé dans le modèle d’exposition</a:t>
            </a:r>
          </a:p>
        </p:txBody>
      </p:sp>
      <p:sp>
        <p:nvSpPr>
          <p:cNvPr id="6" name="Rectangle : coins arrondis 5">
            <a:extLst>
              <a:ext uri="{FF2B5EF4-FFF2-40B4-BE49-F238E27FC236}">
                <a16:creationId xmlns:a16="http://schemas.microsoft.com/office/drawing/2014/main" id="{48F68418-CFFB-4A25-8F96-B7BB39848D47}"/>
              </a:ext>
            </a:extLst>
          </p:cNvPr>
          <p:cNvSpPr/>
          <p:nvPr/>
        </p:nvSpPr>
        <p:spPr>
          <a:xfrm>
            <a:off x="5220072" y="803178"/>
            <a:ext cx="3600400" cy="976484"/>
          </a:xfrm>
          <a:prstGeom prst="roundRect">
            <a:avLst>
              <a:gd name="adj" fmla="val 3074"/>
            </a:avLst>
          </a:prstGeom>
          <a:solidFill>
            <a:srgbClr val="00B4D8"/>
          </a:solidFill>
          <a:ln w="19050">
            <a:solidFill>
              <a:srgbClr val="00B4D8"/>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Structure</a:t>
            </a:r>
          </a:p>
        </p:txBody>
      </p:sp>
      <p:sp>
        <p:nvSpPr>
          <p:cNvPr id="7" name="Rectangle : coins arrondis 6">
            <a:extLst>
              <a:ext uri="{FF2B5EF4-FFF2-40B4-BE49-F238E27FC236}">
                <a16:creationId xmlns:a16="http://schemas.microsoft.com/office/drawing/2014/main" id="{F2CDB5BA-607D-42D3-97C6-9C95126E0D74}"/>
              </a:ext>
            </a:extLst>
          </p:cNvPr>
          <p:cNvSpPr/>
          <p:nvPr/>
        </p:nvSpPr>
        <p:spPr>
          <a:xfrm>
            <a:off x="5377413" y="1099099"/>
            <a:ext cx="1489899" cy="536547"/>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JURIDIQUE</a:t>
            </a:r>
          </a:p>
        </p:txBody>
      </p:sp>
      <p:sp>
        <p:nvSpPr>
          <p:cNvPr id="5" name="ZoneTexte 4"/>
          <p:cNvSpPr txBox="1"/>
          <p:nvPr/>
        </p:nvSpPr>
        <p:spPr>
          <a:xfrm>
            <a:off x="179512" y="2931790"/>
            <a:ext cx="720080" cy="432048"/>
          </a:xfrm>
          <a:prstGeom prst="rect">
            <a:avLst/>
          </a:prstGeom>
          <a:noFill/>
        </p:spPr>
        <p:txBody>
          <a:bodyPr wrap="square" lIns="72000" tIns="108000" rIns="72000" bIns="108000" rtlCol="0" anchor="ctr" anchorCtr="0">
            <a:normAutofit lnSpcReduction="10000"/>
          </a:bodyPr>
          <a:lstStyle/>
          <a:p>
            <a:pPr algn="ctr"/>
            <a:endParaRPr lang="fr-FR" sz="1500" err="1">
              <a:solidFill>
                <a:srgbClr val="575757"/>
              </a:solidFill>
            </a:endParaRPr>
          </a:p>
        </p:txBody>
      </p:sp>
      <p:sp>
        <p:nvSpPr>
          <p:cNvPr id="34" name="Rectangle : coins arrondis 33">
            <a:extLst>
              <a:ext uri="{FF2B5EF4-FFF2-40B4-BE49-F238E27FC236}">
                <a16:creationId xmlns:a16="http://schemas.microsoft.com/office/drawing/2014/main" id="{E6A3D761-B109-45B9-80E0-8BCB5C159FA1}"/>
              </a:ext>
            </a:extLst>
          </p:cNvPr>
          <p:cNvSpPr/>
          <p:nvPr/>
        </p:nvSpPr>
        <p:spPr>
          <a:xfrm>
            <a:off x="7161288" y="1099099"/>
            <a:ext cx="1489899" cy="536547"/>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GÉOGRAPHIQUE</a:t>
            </a:r>
          </a:p>
        </p:txBody>
      </p:sp>
      <p:cxnSp>
        <p:nvCxnSpPr>
          <p:cNvPr id="14" name="Connecteur droit avec flèche 13">
            <a:extLst>
              <a:ext uri="{FF2B5EF4-FFF2-40B4-BE49-F238E27FC236}">
                <a16:creationId xmlns:a16="http://schemas.microsoft.com/office/drawing/2014/main" id="{B11D0ADD-B262-49B6-B417-C902B8A7C74C}"/>
              </a:ext>
            </a:extLst>
          </p:cNvPr>
          <p:cNvCxnSpPr>
            <a:cxnSpLocks/>
            <a:stCxn id="7" idx="3"/>
            <a:endCxn id="34" idx="1"/>
          </p:cNvCxnSpPr>
          <p:nvPr/>
        </p:nvCxnSpPr>
        <p:spPr>
          <a:xfrm>
            <a:off x="6867312" y="1367373"/>
            <a:ext cx="293976" cy="0"/>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0" name="Espace réservé du texte 2">
            <a:extLst>
              <a:ext uri="{FF2B5EF4-FFF2-40B4-BE49-F238E27FC236}">
                <a16:creationId xmlns:a16="http://schemas.microsoft.com/office/drawing/2014/main" id="{B03019A0-1C44-4199-8DCB-53FA0FEC3FE2}"/>
              </a:ext>
            </a:extLst>
          </p:cNvPr>
          <p:cNvSpPr txBox="1">
            <a:spLocks/>
          </p:cNvSpPr>
          <p:nvPr/>
        </p:nvSpPr>
        <p:spPr>
          <a:xfrm>
            <a:off x="220493" y="788730"/>
            <a:ext cx="4511468" cy="1664682"/>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pPr>
            <a:r>
              <a:rPr lang="fr-FR" sz="1200"/>
              <a:t>La partie « </a:t>
            </a:r>
            <a:r>
              <a:rPr lang="fr-FR" sz="1200" u="sng"/>
              <a:t>structure</a:t>
            </a:r>
            <a:r>
              <a:rPr lang="fr-FR" sz="1200"/>
              <a:t> » est </a:t>
            </a:r>
            <a:r>
              <a:rPr lang="fr-FR" sz="1200">
                <a:solidFill>
                  <a:srgbClr val="0074BA"/>
                </a:solidFill>
              </a:rPr>
              <a:t>composée de l’Entité Juridique et de ses établissements géographiques. Ces structures du domaine sanitaire (y compris cabinets libéraux, centre de santé…) et médico-sociales sont immatriculées dans les répertoires nationaux.</a:t>
            </a:r>
          </a:p>
        </p:txBody>
      </p:sp>
    </p:spTree>
    <p:extLst>
      <p:ext uri="{BB962C8B-B14F-4D97-AF65-F5344CB8AC3E}">
        <p14:creationId xmlns:p14="http://schemas.microsoft.com/office/powerpoint/2010/main" val="20190193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48F68418-CFFB-4A25-8F96-B7BB39848D47}"/>
              </a:ext>
            </a:extLst>
          </p:cNvPr>
          <p:cNvSpPr/>
          <p:nvPr/>
        </p:nvSpPr>
        <p:spPr>
          <a:xfrm>
            <a:off x="5220072" y="803178"/>
            <a:ext cx="3600400" cy="976484"/>
          </a:xfrm>
          <a:prstGeom prst="roundRect">
            <a:avLst>
              <a:gd name="adj" fmla="val 3074"/>
            </a:avLst>
          </a:prstGeom>
          <a:solidFill>
            <a:schemeClr val="bg1">
              <a:lumMod val="65000"/>
            </a:schemeClr>
          </a:solidFill>
          <a:ln w="19050">
            <a:no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STRUCTURE</a:t>
            </a:r>
          </a:p>
        </p:txBody>
      </p:sp>
      <p:sp>
        <p:nvSpPr>
          <p:cNvPr id="7" name="Rectangle : coins arrondis 6">
            <a:extLst>
              <a:ext uri="{FF2B5EF4-FFF2-40B4-BE49-F238E27FC236}">
                <a16:creationId xmlns:a16="http://schemas.microsoft.com/office/drawing/2014/main" id="{F2CDB5BA-607D-42D3-97C6-9C95126E0D74}"/>
              </a:ext>
            </a:extLst>
          </p:cNvPr>
          <p:cNvSpPr/>
          <p:nvPr/>
        </p:nvSpPr>
        <p:spPr>
          <a:xfrm>
            <a:off x="5377413" y="1099099"/>
            <a:ext cx="1489899" cy="536547"/>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JURIDIQUE</a:t>
            </a:r>
          </a:p>
        </p:txBody>
      </p:sp>
      <p:sp>
        <p:nvSpPr>
          <p:cNvPr id="5" name="ZoneTexte 4"/>
          <p:cNvSpPr txBox="1"/>
          <p:nvPr/>
        </p:nvSpPr>
        <p:spPr>
          <a:xfrm>
            <a:off x="179512" y="2931790"/>
            <a:ext cx="720080" cy="432048"/>
          </a:xfrm>
          <a:prstGeom prst="rect">
            <a:avLst/>
          </a:prstGeom>
          <a:noFill/>
        </p:spPr>
        <p:txBody>
          <a:bodyPr wrap="square" lIns="72000" tIns="108000" rIns="72000" bIns="108000" rtlCol="0" anchor="ctr" anchorCtr="0">
            <a:normAutofit lnSpcReduction="10000"/>
          </a:bodyPr>
          <a:lstStyle/>
          <a:p>
            <a:pPr algn="ctr"/>
            <a:endParaRPr lang="fr-FR" sz="1500" err="1">
              <a:solidFill>
                <a:srgbClr val="575757"/>
              </a:solidFill>
            </a:endParaRPr>
          </a:p>
        </p:txBody>
      </p:sp>
      <p:sp>
        <p:nvSpPr>
          <p:cNvPr id="34" name="Rectangle : coins arrondis 33">
            <a:extLst>
              <a:ext uri="{FF2B5EF4-FFF2-40B4-BE49-F238E27FC236}">
                <a16:creationId xmlns:a16="http://schemas.microsoft.com/office/drawing/2014/main" id="{E6A3D761-B109-45B9-80E0-8BCB5C159FA1}"/>
              </a:ext>
            </a:extLst>
          </p:cNvPr>
          <p:cNvSpPr/>
          <p:nvPr/>
        </p:nvSpPr>
        <p:spPr>
          <a:xfrm>
            <a:off x="7161288" y="1099099"/>
            <a:ext cx="1489899" cy="536547"/>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GÉOGRAPHIQUE</a:t>
            </a:r>
          </a:p>
        </p:txBody>
      </p:sp>
      <p:cxnSp>
        <p:nvCxnSpPr>
          <p:cNvPr id="14" name="Connecteur droit avec flèche 13">
            <a:extLst>
              <a:ext uri="{FF2B5EF4-FFF2-40B4-BE49-F238E27FC236}">
                <a16:creationId xmlns:a16="http://schemas.microsoft.com/office/drawing/2014/main" id="{B11D0ADD-B262-49B6-B417-C902B8A7C74C}"/>
              </a:ext>
            </a:extLst>
          </p:cNvPr>
          <p:cNvCxnSpPr>
            <a:cxnSpLocks/>
            <a:stCxn id="7" idx="3"/>
            <a:endCxn id="34" idx="1"/>
          </p:cNvCxnSpPr>
          <p:nvPr/>
        </p:nvCxnSpPr>
        <p:spPr>
          <a:xfrm>
            <a:off x="6867312" y="1367373"/>
            <a:ext cx="293976" cy="0"/>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e 7">
            <a:extLst>
              <a:ext uri="{FF2B5EF4-FFF2-40B4-BE49-F238E27FC236}">
                <a16:creationId xmlns:a16="http://schemas.microsoft.com/office/drawing/2014/main" id="{0DC115DF-59CD-4E3E-A7EC-1351F2992BEA}"/>
              </a:ext>
            </a:extLst>
          </p:cNvPr>
          <p:cNvGrpSpPr/>
          <p:nvPr/>
        </p:nvGrpSpPr>
        <p:grpSpPr>
          <a:xfrm>
            <a:off x="5220072" y="1995686"/>
            <a:ext cx="3600400" cy="1336752"/>
            <a:chOff x="5220072" y="2099094"/>
            <a:chExt cx="3600400" cy="1336752"/>
          </a:xfrm>
        </p:grpSpPr>
        <p:sp>
          <p:nvSpPr>
            <p:cNvPr id="38" name="Rectangle : coins arrondis 37">
              <a:extLst>
                <a:ext uri="{FF2B5EF4-FFF2-40B4-BE49-F238E27FC236}">
                  <a16:creationId xmlns:a16="http://schemas.microsoft.com/office/drawing/2014/main" id="{E830DDF7-2EF8-4596-B750-54F8698F9D78}"/>
                </a:ext>
              </a:extLst>
            </p:cNvPr>
            <p:cNvSpPr/>
            <p:nvPr/>
          </p:nvSpPr>
          <p:spPr>
            <a:xfrm>
              <a:off x="5220072" y="2099094"/>
              <a:ext cx="3600400" cy="1336752"/>
            </a:xfrm>
            <a:prstGeom prst="roundRect">
              <a:avLst>
                <a:gd name="adj" fmla="val 3074"/>
              </a:avLst>
            </a:prstGeom>
            <a:solidFill>
              <a:srgbClr val="90E0EF"/>
            </a:solidFill>
            <a:ln w="19050">
              <a:solidFill>
                <a:srgbClr val="90E0EF"/>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ORGANISATION</a:t>
              </a:r>
            </a:p>
          </p:txBody>
        </p:sp>
        <p:sp>
          <p:nvSpPr>
            <p:cNvPr id="39" name="Rectangle : coins arrondis 38">
              <a:extLst>
                <a:ext uri="{FF2B5EF4-FFF2-40B4-BE49-F238E27FC236}">
                  <a16:creationId xmlns:a16="http://schemas.microsoft.com/office/drawing/2014/main" id="{062A970E-74EB-4B05-B262-7EA839BEC555}"/>
                </a:ext>
              </a:extLst>
            </p:cNvPr>
            <p:cNvSpPr/>
            <p:nvPr/>
          </p:nvSpPr>
          <p:spPr>
            <a:xfrm>
              <a:off x="5377413" y="2394306"/>
              <a:ext cx="1489899" cy="453263"/>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Organisation Interne</a:t>
              </a:r>
            </a:p>
          </p:txBody>
        </p:sp>
        <p:sp>
          <p:nvSpPr>
            <p:cNvPr id="47" name="Rectangle : coins arrondis 46">
              <a:extLst>
                <a:ext uri="{FF2B5EF4-FFF2-40B4-BE49-F238E27FC236}">
                  <a16:creationId xmlns:a16="http://schemas.microsoft.com/office/drawing/2014/main" id="{9CB0F4EF-37E5-4FE2-A107-DF3867A45D5B}"/>
                </a:ext>
              </a:extLst>
            </p:cNvPr>
            <p:cNvSpPr/>
            <p:nvPr/>
          </p:nvSpPr>
          <p:spPr>
            <a:xfrm>
              <a:off x="7413421" y="2477843"/>
              <a:ext cx="1184470" cy="292070"/>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00" b="1">
                  <a:solidFill>
                    <a:schemeClr val="bg1"/>
                  </a:solidFill>
                </a:rPr>
                <a:t>U. Elémentaire</a:t>
              </a:r>
              <a:endParaRPr lang="fr-FR" sz="1400" b="1">
                <a:solidFill>
                  <a:schemeClr val="bg1"/>
                </a:solidFill>
              </a:endParaRPr>
            </a:p>
          </p:txBody>
        </p:sp>
        <p:cxnSp>
          <p:nvCxnSpPr>
            <p:cNvPr id="55" name="Connecteur droit avec flèche 54">
              <a:extLst>
                <a:ext uri="{FF2B5EF4-FFF2-40B4-BE49-F238E27FC236}">
                  <a16:creationId xmlns:a16="http://schemas.microsoft.com/office/drawing/2014/main" id="{6ABB2D52-0C28-473D-AE32-7A9AC350B981}"/>
                </a:ext>
              </a:extLst>
            </p:cNvPr>
            <p:cNvCxnSpPr>
              <a:cxnSpLocks/>
              <a:stCxn id="47" idx="1"/>
              <a:endCxn id="39" idx="3"/>
            </p:cNvCxnSpPr>
            <p:nvPr/>
          </p:nvCxnSpPr>
          <p:spPr>
            <a:xfrm flipH="1" flipV="1">
              <a:off x="6867312" y="2620938"/>
              <a:ext cx="546109" cy="2940"/>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05" name="Rectangle : coins arrondis 104">
              <a:extLst>
                <a:ext uri="{FF2B5EF4-FFF2-40B4-BE49-F238E27FC236}">
                  <a16:creationId xmlns:a16="http://schemas.microsoft.com/office/drawing/2014/main" id="{7826ECC6-1EC1-4602-9A01-E85BB426742D}"/>
                </a:ext>
              </a:extLst>
            </p:cNvPr>
            <p:cNvSpPr/>
            <p:nvPr/>
          </p:nvSpPr>
          <p:spPr>
            <a:xfrm>
              <a:off x="7764888" y="3049386"/>
              <a:ext cx="481536" cy="285149"/>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sp>
          <p:nvSpPr>
            <p:cNvPr id="106" name="Rectangle : coins arrondis 105">
              <a:extLst>
                <a:ext uri="{FF2B5EF4-FFF2-40B4-BE49-F238E27FC236}">
                  <a16:creationId xmlns:a16="http://schemas.microsoft.com/office/drawing/2014/main" id="{5D6475E9-C4CF-4F97-8B56-DDD274D1F57C}"/>
                </a:ext>
              </a:extLst>
            </p:cNvPr>
            <p:cNvSpPr/>
            <p:nvPr/>
          </p:nvSpPr>
          <p:spPr>
            <a:xfrm>
              <a:off x="5881594" y="3039381"/>
              <a:ext cx="481536" cy="285149"/>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cxnSp>
          <p:nvCxnSpPr>
            <p:cNvPr id="113" name="Connecteur droit avec flèche 112">
              <a:extLst>
                <a:ext uri="{FF2B5EF4-FFF2-40B4-BE49-F238E27FC236}">
                  <a16:creationId xmlns:a16="http://schemas.microsoft.com/office/drawing/2014/main" id="{4E8F7D20-4E1E-4416-82AF-7C6620F316EA}"/>
                </a:ext>
              </a:extLst>
            </p:cNvPr>
            <p:cNvCxnSpPr>
              <a:cxnSpLocks/>
              <a:stCxn id="105" idx="0"/>
              <a:endCxn id="47" idx="2"/>
            </p:cNvCxnSpPr>
            <p:nvPr/>
          </p:nvCxnSpPr>
          <p:spPr>
            <a:xfrm flipV="1">
              <a:off x="8005656" y="2769913"/>
              <a:ext cx="0" cy="279473"/>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Connecteur droit avec flèche 115">
              <a:extLst>
                <a:ext uri="{FF2B5EF4-FFF2-40B4-BE49-F238E27FC236}">
                  <a16:creationId xmlns:a16="http://schemas.microsoft.com/office/drawing/2014/main" id="{6DC945AB-6B5A-482B-8043-AE62AC900F5D}"/>
                </a:ext>
              </a:extLst>
            </p:cNvPr>
            <p:cNvCxnSpPr>
              <a:cxnSpLocks/>
              <a:stCxn id="106" idx="0"/>
              <a:endCxn id="39" idx="2"/>
            </p:cNvCxnSpPr>
            <p:nvPr/>
          </p:nvCxnSpPr>
          <p:spPr>
            <a:xfrm flipV="1">
              <a:off x="6122362" y="2847569"/>
              <a:ext cx="1" cy="191812"/>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38" name="Ellipse 137">
              <a:extLst>
                <a:ext uri="{FF2B5EF4-FFF2-40B4-BE49-F238E27FC236}">
                  <a16:creationId xmlns:a16="http://schemas.microsoft.com/office/drawing/2014/main" id="{2A84B38C-2923-422B-B39A-1FCFCDAE72CE}"/>
                </a:ext>
              </a:extLst>
            </p:cNvPr>
            <p:cNvSpPr/>
            <p:nvPr/>
          </p:nvSpPr>
          <p:spPr>
            <a:xfrm>
              <a:off x="8135945" y="2862523"/>
              <a:ext cx="545388" cy="386460"/>
            </a:xfrm>
            <a:prstGeom prst="ellipse">
              <a:avLst/>
            </a:prstGeom>
            <a:solidFill>
              <a:srgbClr val="F4B942"/>
            </a:solidFill>
            <a:ln w="19050">
              <a:solidFill>
                <a:srgbClr val="F4B942"/>
              </a:solidFill>
            </a:ln>
            <a:effectLst/>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fr-FR" sz="675">
                  <a:solidFill>
                    <a:schemeClr val="tx1"/>
                  </a:solidFill>
                </a:rPr>
                <a:t>Offre de santé</a:t>
              </a:r>
              <a:endParaRPr lang="fr-FR" sz="500">
                <a:solidFill>
                  <a:schemeClr val="tx1"/>
                </a:solidFill>
              </a:endParaRPr>
            </a:p>
          </p:txBody>
        </p:sp>
      </p:grpSp>
      <p:cxnSp>
        <p:nvCxnSpPr>
          <p:cNvPr id="58" name="Connecteur : en angle 57">
            <a:extLst>
              <a:ext uri="{FF2B5EF4-FFF2-40B4-BE49-F238E27FC236}">
                <a16:creationId xmlns:a16="http://schemas.microsoft.com/office/drawing/2014/main" id="{EF1E4EFB-B4EF-4A16-B176-DA886F60745E}"/>
              </a:ext>
            </a:extLst>
          </p:cNvPr>
          <p:cNvCxnSpPr>
            <a:cxnSpLocks/>
            <a:stCxn id="34" idx="3"/>
            <a:endCxn id="39" idx="1"/>
          </p:cNvCxnSpPr>
          <p:nvPr/>
        </p:nvCxnSpPr>
        <p:spPr>
          <a:xfrm flipH="1">
            <a:off x="5377413" y="1367373"/>
            <a:ext cx="3273774" cy="1150157"/>
          </a:xfrm>
          <a:prstGeom prst="bentConnector5">
            <a:avLst>
              <a:gd name="adj1" fmla="val -6983"/>
              <a:gd name="adj2" fmla="val 44238"/>
              <a:gd name="adj3" fmla="val 106983"/>
            </a:avLst>
          </a:prstGeom>
          <a:ln w="28575">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2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84534"/>
            <a:ext cx="8280920" cy="435924"/>
          </a:xfrm>
        </p:spPr>
        <p:txBody>
          <a:bodyPr>
            <a:normAutofit fontScale="85000" lnSpcReduction="10000"/>
          </a:bodyPr>
          <a:lstStyle/>
          <a:p>
            <a:r>
              <a:rPr lang="fr-FR" sz="2000"/>
              <a:t>La structuration de l’offre de santé dans le modèle d’exposition</a:t>
            </a:r>
          </a:p>
        </p:txBody>
      </p:sp>
      <p:sp>
        <p:nvSpPr>
          <p:cNvPr id="21" name="Espace réservé du texte 2">
            <a:extLst>
              <a:ext uri="{FF2B5EF4-FFF2-40B4-BE49-F238E27FC236}">
                <a16:creationId xmlns:a16="http://schemas.microsoft.com/office/drawing/2014/main" id="{50C0438A-D87D-41A2-AD0A-AB4DFF839C43}"/>
              </a:ext>
            </a:extLst>
          </p:cNvPr>
          <p:cNvSpPr txBox="1">
            <a:spLocks/>
          </p:cNvSpPr>
          <p:nvPr/>
        </p:nvSpPr>
        <p:spPr>
          <a:xfrm>
            <a:off x="220493" y="2018491"/>
            <a:ext cx="4511468" cy="1048710"/>
          </a:xfrm>
          <a:prstGeom prst="rect">
            <a:avLst/>
          </a:prstGeom>
        </p:spPr>
        <p:txBody>
          <a:bodyPr vert="horz" lIns="0" tIns="0" rIns="0" bIns="0" rtlCol="0" anchor="t">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buClr>
                <a:srgbClr val="0074BA"/>
              </a:buClr>
            </a:pPr>
            <a:r>
              <a:rPr lang="fr-FR" sz="1200" dirty="0">
                <a:solidFill>
                  <a:srgbClr val="0074BA"/>
                </a:solidFill>
              </a:rPr>
              <a:t>La partie « </a:t>
            </a:r>
            <a:r>
              <a:rPr lang="fr-FR" sz="1200" u="sng" dirty="0">
                <a:solidFill>
                  <a:srgbClr val="0074BA"/>
                </a:solidFill>
              </a:rPr>
              <a:t>organisation </a:t>
            </a:r>
            <a:r>
              <a:rPr lang="fr-FR" sz="1200" dirty="0">
                <a:solidFill>
                  <a:srgbClr val="0074BA"/>
                </a:solidFill>
              </a:rPr>
              <a:t>» décrit l’organisation interne d’un établissement (pôles, services, unités fonctionnelles et élémentaires). Les activités opérationnelles, les équipements spécifiques et autres données opérationnelles de description de l’offre de santé sont rattachés aux unités élémentaires.</a:t>
            </a:r>
          </a:p>
        </p:txBody>
      </p:sp>
      <p:sp>
        <p:nvSpPr>
          <p:cNvPr id="24" name="Espace réservé du texte 2">
            <a:extLst>
              <a:ext uri="{FF2B5EF4-FFF2-40B4-BE49-F238E27FC236}">
                <a16:creationId xmlns:a16="http://schemas.microsoft.com/office/drawing/2014/main" id="{7A3C8D47-22AC-45EB-BA3D-5B845346A9E5}"/>
              </a:ext>
            </a:extLst>
          </p:cNvPr>
          <p:cNvSpPr txBox="1">
            <a:spLocks/>
          </p:cNvSpPr>
          <p:nvPr/>
        </p:nvSpPr>
        <p:spPr>
          <a:xfrm>
            <a:off x="220493" y="788730"/>
            <a:ext cx="4511468" cy="1664682"/>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buClr>
                <a:schemeClr val="bg1">
                  <a:lumMod val="50000"/>
                </a:schemeClr>
              </a:buClr>
            </a:pPr>
            <a:r>
              <a:rPr lang="fr-FR" sz="1200" dirty="0">
                <a:solidFill>
                  <a:schemeClr val="bg1">
                    <a:lumMod val="50000"/>
                  </a:schemeClr>
                </a:solidFill>
              </a:rPr>
              <a:t>La partie « </a:t>
            </a:r>
            <a:r>
              <a:rPr lang="fr-FR" sz="1200" u="sng" dirty="0">
                <a:solidFill>
                  <a:schemeClr val="bg1">
                    <a:lumMod val="50000"/>
                  </a:schemeClr>
                </a:solidFill>
              </a:rPr>
              <a:t>structure</a:t>
            </a:r>
            <a:r>
              <a:rPr lang="fr-FR" sz="1200" dirty="0">
                <a:solidFill>
                  <a:schemeClr val="bg1">
                    <a:lumMod val="50000"/>
                  </a:schemeClr>
                </a:solidFill>
              </a:rPr>
              <a:t> » est composée de l’Entité Juridique et de ses établissements géographiques. Ces structures du domaine sanitaire (y compris cabinets libéraux, centre de santé…) et médico-sociales sont immatriculées dans les annuaires d’acteurs nationaux.</a:t>
            </a:r>
          </a:p>
        </p:txBody>
      </p:sp>
    </p:spTree>
    <p:extLst>
      <p:ext uri="{BB962C8B-B14F-4D97-AF65-F5344CB8AC3E}">
        <p14:creationId xmlns:p14="http://schemas.microsoft.com/office/powerpoint/2010/main" val="169421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up)">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48F68418-CFFB-4A25-8F96-B7BB39848D47}"/>
              </a:ext>
            </a:extLst>
          </p:cNvPr>
          <p:cNvSpPr/>
          <p:nvPr/>
        </p:nvSpPr>
        <p:spPr>
          <a:xfrm>
            <a:off x="5220072" y="803178"/>
            <a:ext cx="3600400" cy="976484"/>
          </a:xfrm>
          <a:prstGeom prst="roundRect">
            <a:avLst>
              <a:gd name="adj" fmla="val 3074"/>
            </a:avLst>
          </a:prstGeom>
          <a:solidFill>
            <a:schemeClr val="bg1">
              <a:lumMod val="65000"/>
            </a:schemeClr>
          </a:solidFill>
          <a:ln w="19050">
            <a:no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STRUCTURE</a:t>
            </a:r>
          </a:p>
        </p:txBody>
      </p:sp>
      <p:sp>
        <p:nvSpPr>
          <p:cNvPr id="7" name="Rectangle : coins arrondis 6">
            <a:extLst>
              <a:ext uri="{FF2B5EF4-FFF2-40B4-BE49-F238E27FC236}">
                <a16:creationId xmlns:a16="http://schemas.microsoft.com/office/drawing/2014/main" id="{F2CDB5BA-607D-42D3-97C6-9C95126E0D74}"/>
              </a:ext>
            </a:extLst>
          </p:cNvPr>
          <p:cNvSpPr/>
          <p:nvPr/>
        </p:nvSpPr>
        <p:spPr>
          <a:xfrm>
            <a:off x="5377413" y="1099099"/>
            <a:ext cx="1489899" cy="536547"/>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JURIDIQUE</a:t>
            </a:r>
          </a:p>
        </p:txBody>
      </p:sp>
      <p:sp>
        <p:nvSpPr>
          <p:cNvPr id="5" name="ZoneTexte 4"/>
          <p:cNvSpPr txBox="1"/>
          <p:nvPr/>
        </p:nvSpPr>
        <p:spPr>
          <a:xfrm>
            <a:off x="179512" y="2931790"/>
            <a:ext cx="720080" cy="432048"/>
          </a:xfrm>
          <a:prstGeom prst="rect">
            <a:avLst/>
          </a:prstGeom>
          <a:noFill/>
        </p:spPr>
        <p:txBody>
          <a:bodyPr wrap="square" lIns="72000" tIns="108000" rIns="72000" bIns="108000" rtlCol="0" anchor="ctr" anchorCtr="0">
            <a:normAutofit lnSpcReduction="10000"/>
          </a:bodyPr>
          <a:lstStyle/>
          <a:p>
            <a:pPr algn="ctr"/>
            <a:endParaRPr lang="fr-FR" sz="1500" err="1">
              <a:solidFill>
                <a:srgbClr val="575757"/>
              </a:solidFill>
            </a:endParaRPr>
          </a:p>
        </p:txBody>
      </p:sp>
      <p:sp>
        <p:nvSpPr>
          <p:cNvPr id="34" name="Rectangle : coins arrondis 33">
            <a:extLst>
              <a:ext uri="{FF2B5EF4-FFF2-40B4-BE49-F238E27FC236}">
                <a16:creationId xmlns:a16="http://schemas.microsoft.com/office/drawing/2014/main" id="{E6A3D761-B109-45B9-80E0-8BCB5C159FA1}"/>
              </a:ext>
            </a:extLst>
          </p:cNvPr>
          <p:cNvSpPr/>
          <p:nvPr/>
        </p:nvSpPr>
        <p:spPr>
          <a:xfrm>
            <a:off x="7161288" y="1099099"/>
            <a:ext cx="1489899" cy="536547"/>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ENTITE GÉOGRAPHIQUE</a:t>
            </a:r>
          </a:p>
        </p:txBody>
      </p:sp>
      <p:cxnSp>
        <p:nvCxnSpPr>
          <p:cNvPr id="14" name="Connecteur droit avec flèche 13">
            <a:extLst>
              <a:ext uri="{FF2B5EF4-FFF2-40B4-BE49-F238E27FC236}">
                <a16:creationId xmlns:a16="http://schemas.microsoft.com/office/drawing/2014/main" id="{B11D0ADD-B262-49B6-B417-C902B8A7C74C}"/>
              </a:ext>
            </a:extLst>
          </p:cNvPr>
          <p:cNvCxnSpPr>
            <a:cxnSpLocks/>
            <a:stCxn id="7" idx="3"/>
            <a:endCxn id="34" idx="1"/>
          </p:cNvCxnSpPr>
          <p:nvPr/>
        </p:nvCxnSpPr>
        <p:spPr>
          <a:xfrm>
            <a:off x="6867312" y="1367373"/>
            <a:ext cx="293976" cy="0"/>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37" name="Espace réservé du texte 2">
            <a:extLst>
              <a:ext uri="{FF2B5EF4-FFF2-40B4-BE49-F238E27FC236}">
                <a16:creationId xmlns:a16="http://schemas.microsoft.com/office/drawing/2014/main" id="{B6FBBFA7-0516-4D06-AFD2-EDA1E72F8986}"/>
              </a:ext>
            </a:extLst>
          </p:cNvPr>
          <p:cNvSpPr>
            <a:spLocks noGrp="1"/>
          </p:cNvSpPr>
          <p:nvPr>
            <p:ph type="body" sz="quarter" idx="11"/>
          </p:nvPr>
        </p:nvSpPr>
        <p:spPr>
          <a:xfrm>
            <a:off x="220493" y="788730"/>
            <a:ext cx="4511468" cy="1664682"/>
          </a:xfrm>
        </p:spPr>
        <p:txBody>
          <a:bodyPr>
            <a:noAutofit/>
          </a:bodyPr>
          <a:lstStyle/>
          <a:p>
            <a:pPr marL="355600" lvl="1" indent="-266700" algn="just">
              <a:lnSpc>
                <a:spcPct val="120000"/>
              </a:lnSpc>
              <a:spcBef>
                <a:spcPts val="600"/>
              </a:spcBef>
              <a:spcAft>
                <a:spcPts val="600"/>
              </a:spcAft>
              <a:buClr>
                <a:schemeClr val="bg1">
                  <a:lumMod val="50000"/>
                </a:schemeClr>
              </a:buClr>
            </a:pPr>
            <a:r>
              <a:rPr lang="fr-FR" sz="1200">
                <a:solidFill>
                  <a:schemeClr val="bg1">
                    <a:lumMod val="50000"/>
                  </a:schemeClr>
                </a:solidFill>
              </a:rPr>
              <a:t>La partie « </a:t>
            </a:r>
            <a:r>
              <a:rPr lang="fr-FR" sz="1200" u="sng">
                <a:solidFill>
                  <a:schemeClr val="bg1">
                    <a:lumMod val="50000"/>
                  </a:schemeClr>
                </a:solidFill>
              </a:rPr>
              <a:t>structure</a:t>
            </a:r>
            <a:r>
              <a:rPr lang="fr-FR" sz="1200">
                <a:solidFill>
                  <a:schemeClr val="bg1">
                    <a:lumMod val="50000"/>
                  </a:schemeClr>
                </a:solidFill>
              </a:rPr>
              <a:t> » est composée de l’Entité Juridique et de ses établissements géographiques. Ces structures du domaine sanitaire (y compris cabinets libéraux, centre de santé…) et médico-sociales sont immatriculées dans les répertoires nationaux.</a:t>
            </a:r>
          </a:p>
        </p:txBody>
      </p:sp>
      <p:grpSp>
        <p:nvGrpSpPr>
          <p:cNvPr id="8" name="Groupe 7">
            <a:extLst>
              <a:ext uri="{FF2B5EF4-FFF2-40B4-BE49-F238E27FC236}">
                <a16:creationId xmlns:a16="http://schemas.microsoft.com/office/drawing/2014/main" id="{0DC115DF-59CD-4E3E-A7EC-1351F2992BEA}"/>
              </a:ext>
            </a:extLst>
          </p:cNvPr>
          <p:cNvGrpSpPr/>
          <p:nvPr/>
        </p:nvGrpSpPr>
        <p:grpSpPr>
          <a:xfrm>
            <a:off x="5220072" y="1995686"/>
            <a:ext cx="3600400" cy="1336752"/>
            <a:chOff x="5220072" y="2099094"/>
            <a:chExt cx="3600400" cy="1336752"/>
          </a:xfrm>
          <a:solidFill>
            <a:schemeClr val="bg1">
              <a:lumMod val="65000"/>
            </a:schemeClr>
          </a:solidFill>
        </p:grpSpPr>
        <p:sp>
          <p:nvSpPr>
            <p:cNvPr id="38" name="Rectangle : coins arrondis 37">
              <a:extLst>
                <a:ext uri="{FF2B5EF4-FFF2-40B4-BE49-F238E27FC236}">
                  <a16:creationId xmlns:a16="http://schemas.microsoft.com/office/drawing/2014/main" id="{E830DDF7-2EF8-4596-B750-54F8698F9D78}"/>
                </a:ext>
              </a:extLst>
            </p:cNvPr>
            <p:cNvSpPr/>
            <p:nvPr/>
          </p:nvSpPr>
          <p:spPr>
            <a:xfrm>
              <a:off x="5220072" y="2099094"/>
              <a:ext cx="3600400" cy="1336752"/>
            </a:xfrm>
            <a:prstGeom prst="roundRect">
              <a:avLst>
                <a:gd name="adj" fmla="val 3074"/>
              </a:avLst>
            </a:prstGeom>
            <a:grpFill/>
            <a:ln w="19050">
              <a:no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ORGANISATION</a:t>
              </a:r>
            </a:p>
          </p:txBody>
        </p:sp>
        <p:sp>
          <p:nvSpPr>
            <p:cNvPr id="39" name="Rectangle : coins arrondis 38">
              <a:extLst>
                <a:ext uri="{FF2B5EF4-FFF2-40B4-BE49-F238E27FC236}">
                  <a16:creationId xmlns:a16="http://schemas.microsoft.com/office/drawing/2014/main" id="{062A970E-74EB-4B05-B262-7EA839BEC555}"/>
                </a:ext>
              </a:extLst>
            </p:cNvPr>
            <p:cNvSpPr/>
            <p:nvPr/>
          </p:nvSpPr>
          <p:spPr>
            <a:xfrm>
              <a:off x="5377413" y="2394306"/>
              <a:ext cx="1489899" cy="453263"/>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Organisation Interne</a:t>
              </a:r>
            </a:p>
          </p:txBody>
        </p:sp>
        <p:sp>
          <p:nvSpPr>
            <p:cNvPr id="47" name="Rectangle : coins arrondis 46">
              <a:extLst>
                <a:ext uri="{FF2B5EF4-FFF2-40B4-BE49-F238E27FC236}">
                  <a16:creationId xmlns:a16="http://schemas.microsoft.com/office/drawing/2014/main" id="{9CB0F4EF-37E5-4FE2-A107-DF3867A45D5B}"/>
                </a:ext>
              </a:extLst>
            </p:cNvPr>
            <p:cNvSpPr/>
            <p:nvPr/>
          </p:nvSpPr>
          <p:spPr>
            <a:xfrm>
              <a:off x="7413421" y="2477843"/>
              <a:ext cx="1184470" cy="292070"/>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00" b="1">
                  <a:solidFill>
                    <a:schemeClr val="bg1"/>
                  </a:solidFill>
                </a:rPr>
                <a:t>U. Elémentaire</a:t>
              </a:r>
              <a:endParaRPr lang="fr-FR" sz="1400" b="1">
                <a:solidFill>
                  <a:schemeClr val="bg1"/>
                </a:solidFill>
              </a:endParaRPr>
            </a:p>
          </p:txBody>
        </p:sp>
        <p:cxnSp>
          <p:nvCxnSpPr>
            <p:cNvPr id="55" name="Connecteur droit avec flèche 54">
              <a:extLst>
                <a:ext uri="{FF2B5EF4-FFF2-40B4-BE49-F238E27FC236}">
                  <a16:creationId xmlns:a16="http://schemas.microsoft.com/office/drawing/2014/main" id="{6ABB2D52-0C28-473D-AE32-7A9AC350B981}"/>
                </a:ext>
              </a:extLst>
            </p:cNvPr>
            <p:cNvCxnSpPr>
              <a:cxnSpLocks/>
              <a:stCxn id="47" idx="1"/>
              <a:endCxn id="39" idx="3"/>
            </p:cNvCxnSpPr>
            <p:nvPr/>
          </p:nvCxnSpPr>
          <p:spPr>
            <a:xfrm flipH="1" flipV="1">
              <a:off x="6867312" y="2620938"/>
              <a:ext cx="546109" cy="2940"/>
            </a:xfrm>
            <a:prstGeom prst="straightConnector1">
              <a:avLst/>
            </a:prstGeom>
            <a:grpFill/>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05" name="Rectangle : coins arrondis 104">
              <a:extLst>
                <a:ext uri="{FF2B5EF4-FFF2-40B4-BE49-F238E27FC236}">
                  <a16:creationId xmlns:a16="http://schemas.microsoft.com/office/drawing/2014/main" id="{7826ECC6-1EC1-4602-9A01-E85BB426742D}"/>
                </a:ext>
              </a:extLst>
            </p:cNvPr>
            <p:cNvSpPr/>
            <p:nvPr/>
          </p:nvSpPr>
          <p:spPr>
            <a:xfrm>
              <a:off x="7764888" y="3049386"/>
              <a:ext cx="481536" cy="285149"/>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sp>
          <p:nvSpPr>
            <p:cNvPr id="106" name="Rectangle : coins arrondis 105">
              <a:extLst>
                <a:ext uri="{FF2B5EF4-FFF2-40B4-BE49-F238E27FC236}">
                  <a16:creationId xmlns:a16="http://schemas.microsoft.com/office/drawing/2014/main" id="{5D6475E9-C4CF-4F97-8B56-DDD274D1F57C}"/>
                </a:ext>
              </a:extLst>
            </p:cNvPr>
            <p:cNvSpPr/>
            <p:nvPr/>
          </p:nvSpPr>
          <p:spPr>
            <a:xfrm>
              <a:off x="5881594" y="3039381"/>
              <a:ext cx="481536" cy="285149"/>
            </a:xfrm>
            <a:prstGeom prst="roundRect">
              <a:avLst>
                <a:gd name="adj" fmla="val 3564"/>
              </a:avLst>
            </a:prstGeom>
            <a:solidFill>
              <a:schemeClr val="bg1">
                <a:lumMod val="75000"/>
              </a:schemeClr>
            </a:solidFill>
            <a:ln w="19050">
              <a:no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cxnSp>
          <p:nvCxnSpPr>
            <p:cNvPr id="113" name="Connecteur droit avec flèche 112">
              <a:extLst>
                <a:ext uri="{FF2B5EF4-FFF2-40B4-BE49-F238E27FC236}">
                  <a16:creationId xmlns:a16="http://schemas.microsoft.com/office/drawing/2014/main" id="{4E8F7D20-4E1E-4416-82AF-7C6620F316EA}"/>
                </a:ext>
              </a:extLst>
            </p:cNvPr>
            <p:cNvCxnSpPr>
              <a:cxnSpLocks/>
              <a:stCxn id="105" idx="0"/>
              <a:endCxn id="47" idx="2"/>
            </p:cNvCxnSpPr>
            <p:nvPr/>
          </p:nvCxnSpPr>
          <p:spPr>
            <a:xfrm flipV="1">
              <a:off x="8005656" y="2769913"/>
              <a:ext cx="0" cy="279473"/>
            </a:xfrm>
            <a:prstGeom prst="straightConnector1">
              <a:avLst/>
            </a:prstGeom>
            <a:grpFill/>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Connecteur droit avec flèche 115">
              <a:extLst>
                <a:ext uri="{FF2B5EF4-FFF2-40B4-BE49-F238E27FC236}">
                  <a16:creationId xmlns:a16="http://schemas.microsoft.com/office/drawing/2014/main" id="{6DC945AB-6B5A-482B-8043-AE62AC900F5D}"/>
                </a:ext>
              </a:extLst>
            </p:cNvPr>
            <p:cNvCxnSpPr>
              <a:cxnSpLocks/>
              <a:stCxn id="106" idx="0"/>
              <a:endCxn id="39" idx="2"/>
            </p:cNvCxnSpPr>
            <p:nvPr/>
          </p:nvCxnSpPr>
          <p:spPr>
            <a:xfrm flipV="1">
              <a:off x="6122362" y="2847569"/>
              <a:ext cx="1" cy="191812"/>
            </a:xfrm>
            <a:prstGeom prst="straightConnector1">
              <a:avLst/>
            </a:prstGeom>
            <a:grpFill/>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138" name="Ellipse 137">
              <a:extLst>
                <a:ext uri="{FF2B5EF4-FFF2-40B4-BE49-F238E27FC236}">
                  <a16:creationId xmlns:a16="http://schemas.microsoft.com/office/drawing/2014/main" id="{2A84B38C-2923-422B-B39A-1FCFCDAE72CE}"/>
                </a:ext>
              </a:extLst>
            </p:cNvPr>
            <p:cNvSpPr/>
            <p:nvPr/>
          </p:nvSpPr>
          <p:spPr>
            <a:xfrm>
              <a:off x="8135945" y="2862523"/>
              <a:ext cx="545388" cy="386460"/>
            </a:xfrm>
            <a:prstGeom prst="ellipse">
              <a:avLst/>
            </a:prstGeom>
            <a:solidFill>
              <a:srgbClr val="F4B942"/>
            </a:solidFill>
            <a:ln w="19050">
              <a:solidFill>
                <a:srgbClr val="F4B942"/>
              </a:solidFill>
            </a:ln>
            <a:effectLst/>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fr-FR" sz="675">
                  <a:solidFill>
                    <a:schemeClr val="tx1"/>
                  </a:solidFill>
                </a:rPr>
                <a:t>Offre de santé</a:t>
              </a:r>
              <a:endParaRPr lang="fr-FR" sz="500">
                <a:solidFill>
                  <a:schemeClr val="tx1"/>
                </a:solidFill>
              </a:endParaRPr>
            </a:p>
          </p:txBody>
        </p:sp>
      </p:grpSp>
      <p:sp>
        <p:nvSpPr>
          <p:cNvPr id="28" name="Espace réservé du texte 2">
            <a:extLst>
              <a:ext uri="{FF2B5EF4-FFF2-40B4-BE49-F238E27FC236}">
                <a16:creationId xmlns:a16="http://schemas.microsoft.com/office/drawing/2014/main" id="{529CC60F-8273-413D-9384-4762B288629C}"/>
              </a:ext>
            </a:extLst>
          </p:cNvPr>
          <p:cNvSpPr txBox="1">
            <a:spLocks/>
          </p:cNvSpPr>
          <p:nvPr/>
        </p:nvSpPr>
        <p:spPr>
          <a:xfrm>
            <a:off x="220493" y="2018491"/>
            <a:ext cx="4511468" cy="1048710"/>
          </a:xfrm>
          <a:prstGeom prst="rect">
            <a:avLst/>
          </a:prstGeom>
        </p:spPr>
        <p:txBody>
          <a:bodyPr vert="horz" lIns="0" tIns="0" rIns="0" bIns="0" rtlCol="0" anchor="t">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buClr>
                <a:schemeClr val="bg1">
                  <a:lumMod val="50000"/>
                </a:schemeClr>
              </a:buClr>
            </a:pPr>
            <a:r>
              <a:rPr lang="fr-FR" sz="1200">
                <a:solidFill>
                  <a:schemeClr val="bg1">
                    <a:lumMod val="50000"/>
                  </a:schemeClr>
                </a:solidFill>
              </a:rPr>
              <a:t>La partie « </a:t>
            </a:r>
            <a:r>
              <a:rPr lang="fr-FR" sz="1200" u="sng">
                <a:solidFill>
                  <a:schemeClr val="bg1">
                    <a:lumMod val="50000"/>
                  </a:schemeClr>
                </a:solidFill>
              </a:rPr>
              <a:t>organisation </a:t>
            </a:r>
            <a:r>
              <a:rPr lang="fr-FR" sz="1200">
                <a:solidFill>
                  <a:schemeClr val="bg1">
                    <a:lumMod val="50000"/>
                  </a:schemeClr>
                </a:solidFill>
              </a:rPr>
              <a:t>» décrit l’organisation interne d’un établissement (pôles, services, unités fonctionnelles et élémentaires). Les activités opérationnelles, les équipements spécifiques et autres données opérationnelles de description de l’offre de santé sont rattachés aux unités élémentaires.</a:t>
            </a:r>
          </a:p>
        </p:txBody>
      </p:sp>
      <p:grpSp>
        <p:nvGrpSpPr>
          <p:cNvPr id="35" name="Groupe 34">
            <a:extLst>
              <a:ext uri="{FF2B5EF4-FFF2-40B4-BE49-F238E27FC236}">
                <a16:creationId xmlns:a16="http://schemas.microsoft.com/office/drawing/2014/main" id="{DAFAAA2B-806A-48D1-B20B-BC06ACBCB7F5}"/>
              </a:ext>
            </a:extLst>
          </p:cNvPr>
          <p:cNvGrpSpPr/>
          <p:nvPr/>
        </p:nvGrpSpPr>
        <p:grpSpPr>
          <a:xfrm>
            <a:off x="5178402" y="3563532"/>
            <a:ext cx="3642070" cy="1336752"/>
            <a:chOff x="5178402" y="3563532"/>
            <a:chExt cx="3642070" cy="1336752"/>
          </a:xfrm>
        </p:grpSpPr>
        <p:sp>
          <p:nvSpPr>
            <p:cNvPr id="36" name="Rectangle : coins arrondis 35">
              <a:extLst>
                <a:ext uri="{FF2B5EF4-FFF2-40B4-BE49-F238E27FC236}">
                  <a16:creationId xmlns:a16="http://schemas.microsoft.com/office/drawing/2014/main" id="{8F2B791B-5323-4AA2-9E70-BE0F3C77670C}"/>
                </a:ext>
              </a:extLst>
            </p:cNvPr>
            <p:cNvSpPr/>
            <p:nvPr/>
          </p:nvSpPr>
          <p:spPr>
            <a:xfrm>
              <a:off x="5178402" y="3563532"/>
              <a:ext cx="3642070" cy="1336752"/>
            </a:xfrm>
            <a:prstGeom prst="roundRect">
              <a:avLst>
                <a:gd name="adj" fmla="val 3074"/>
              </a:avLst>
            </a:prstGeom>
            <a:solidFill>
              <a:srgbClr val="98D2E7"/>
            </a:solidFill>
            <a:ln w="19050">
              <a:solidFill>
                <a:srgbClr val="98D2E7"/>
              </a:solidFill>
            </a:ln>
            <a:effectLst/>
          </p:spPr>
          <p:style>
            <a:lnRef idx="2">
              <a:schemeClr val="accent1"/>
            </a:lnRef>
            <a:fillRef idx="1">
              <a:schemeClr val="lt1"/>
            </a:fillRef>
            <a:effectRef idx="0">
              <a:schemeClr val="accent1"/>
            </a:effectRef>
            <a:fontRef idx="minor">
              <a:schemeClr val="dk1"/>
            </a:fontRef>
          </p:style>
          <p:txBody>
            <a:bodyPr rtlCol="0" anchor="t"/>
            <a:lstStyle/>
            <a:p>
              <a:pPr algn="ctr"/>
              <a:r>
                <a:rPr lang="fr-FR" sz="1200" b="1"/>
                <a:t>PROFESSIONNEL</a:t>
              </a:r>
            </a:p>
          </p:txBody>
        </p:sp>
        <p:sp>
          <p:nvSpPr>
            <p:cNvPr id="37" name="Rectangle : coins arrondis 36">
              <a:extLst>
                <a:ext uri="{FF2B5EF4-FFF2-40B4-BE49-F238E27FC236}">
                  <a16:creationId xmlns:a16="http://schemas.microsoft.com/office/drawing/2014/main" id="{633B1FBC-4259-4A2F-9E85-E0A9279F9897}"/>
                </a:ext>
              </a:extLst>
            </p:cNvPr>
            <p:cNvSpPr/>
            <p:nvPr/>
          </p:nvSpPr>
          <p:spPr>
            <a:xfrm>
              <a:off x="5377412" y="3867894"/>
              <a:ext cx="1489899" cy="453263"/>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Situation Opérationnelle</a:t>
              </a:r>
            </a:p>
          </p:txBody>
        </p:sp>
        <p:sp>
          <p:nvSpPr>
            <p:cNvPr id="40" name="Rectangle : coins arrondis 39">
              <a:extLst>
                <a:ext uri="{FF2B5EF4-FFF2-40B4-BE49-F238E27FC236}">
                  <a16:creationId xmlns:a16="http://schemas.microsoft.com/office/drawing/2014/main" id="{4595B414-3D34-4717-8A18-5BBAEA192424}"/>
                </a:ext>
              </a:extLst>
            </p:cNvPr>
            <p:cNvSpPr/>
            <p:nvPr/>
          </p:nvSpPr>
          <p:spPr>
            <a:xfrm>
              <a:off x="7444309" y="3908191"/>
              <a:ext cx="1122694" cy="372667"/>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00" b="1">
                  <a:solidFill>
                    <a:schemeClr val="bg1"/>
                  </a:solidFill>
                </a:rPr>
                <a:t>Exercice professionnel</a:t>
              </a:r>
              <a:endParaRPr lang="fr-FR" sz="1400" b="1">
                <a:solidFill>
                  <a:schemeClr val="bg1"/>
                </a:solidFill>
              </a:endParaRPr>
            </a:p>
          </p:txBody>
        </p:sp>
        <p:sp>
          <p:nvSpPr>
            <p:cNvPr id="41" name="Rectangle : coins arrondis 40">
              <a:extLst>
                <a:ext uri="{FF2B5EF4-FFF2-40B4-BE49-F238E27FC236}">
                  <a16:creationId xmlns:a16="http://schemas.microsoft.com/office/drawing/2014/main" id="{65F5A17A-BCAF-43B5-85F8-7B9B470F787D}"/>
                </a:ext>
              </a:extLst>
            </p:cNvPr>
            <p:cNvSpPr/>
            <p:nvPr/>
          </p:nvSpPr>
          <p:spPr>
            <a:xfrm>
              <a:off x="7764888" y="4496214"/>
              <a:ext cx="481536" cy="285149"/>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sp>
          <p:nvSpPr>
            <p:cNvPr id="42" name="Rectangle : coins arrondis 41">
              <a:extLst>
                <a:ext uri="{FF2B5EF4-FFF2-40B4-BE49-F238E27FC236}">
                  <a16:creationId xmlns:a16="http://schemas.microsoft.com/office/drawing/2014/main" id="{61E279C3-78D1-426B-A093-2FB6846919ED}"/>
                </a:ext>
              </a:extLst>
            </p:cNvPr>
            <p:cNvSpPr/>
            <p:nvPr/>
          </p:nvSpPr>
          <p:spPr>
            <a:xfrm>
              <a:off x="5869725" y="4481737"/>
              <a:ext cx="481536" cy="285149"/>
            </a:xfrm>
            <a:prstGeom prst="roundRect">
              <a:avLst>
                <a:gd name="adj" fmla="val 3564"/>
              </a:avLst>
            </a:prstGeom>
            <a:solidFill>
              <a:srgbClr val="0074BA"/>
            </a:solidFill>
            <a:ln w="19050">
              <a:solidFill>
                <a:srgbClr val="0074BA"/>
              </a:solidFill>
            </a:ln>
            <a:effectLst/>
          </p:spPr>
          <p:style>
            <a:lnRef idx="1">
              <a:schemeClr val="accent6"/>
            </a:lnRef>
            <a:fillRef idx="3">
              <a:schemeClr val="accent6"/>
            </a:fillRef>
            <a:effectRef idx="2">
              <a:schemeClr val="accent6"/>
            </a:effectRef>
            <a:fontRef idx="minor">
              <a:schemeClr val="lt1"/>
            </a:fontRef>
          </p:style>
          <p:txBody>
            <a:bodyPr rtlCol="0" anchor="t"/>
            <a:lstStyle/>
            <a:p>
              <a:pPr algn="ctr"/>
              <a:r>
                <a:rPr lang="fr-FR" sz="1050" b="1">
                  <a:solidFill>
                    <a:schemeClr val="bg1"/>
                  </a:solidFill>
                </a:rPr>
                <a:t>…</a:t>
              </a:r>
            </a:p>
          </p:txBody>
        </p:sp>
        <p:cxnSp>
          <p:nvCxnSpPr>
            <p:cNvPr id="43" name="Connecteur droit avec flèche 42">
              <a:extLst>
                <a:ext uri="{FF2B5EF4-FFF2-40B4-BE49-F238E27FC236}">
                  <a16:creationId xmlns:a16="http://schemas.microsoft.com/office/drawing/2014/main" id="{AAC1F91D-63AD-476D-BEC3-AF11CBE9453B}"/>
                </a:ext>
              </a:extLst>
            </p:cNvPr>
            <p:cNvCxnSpPr>
              <a:cxnSpLocks/>
              <a:stCxn id="41" idx="0"/>
              <a:endCxn id="40" idx="2"/>
            </p:cNvCxnSpPr>
            <p:nvPr/>
          </p:nvCxnSpPr>
          <p:spPr>
            <a:xfrm flipV="1">
              <a:off x="8005656" y="4280858"/>
              <a:ext cx="0" cy="215356"/>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id="{560B57B7-FE3E-498F-8D82-FB7813573029}"/>
                </a:ext>
              </a:extLst>
            </p:cNvPr>
            <p:cNvCxnSpPr>
              <a:cxnSpLocks/>
              <a:stCxn id="42" idx="0"/>
              <a:endCxn id="37" idx="2"/>
            </p:cNvCxnSpPr>
            <p:nvPr/>
          </p:nvCxnSpPr>
          <p:spPr>
            <a:xfrm flipV="1">
              <a:off x="6110493" y="4321157"/>
              <a:ext cx="11869" cy="160580"/>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EC866CAE-F300-47A2-B4F7-16FBF5A2BC11}"/>
                </a:ext>
              </a:extLst>
            </p:cNvPr>
            <p:cNvCxnSpPr>
              <a:cxnSpLocks/>
              <a:stCxn id="37" idx="3"/>
              <a:endCxn id="40" idx="1"/>
            </p:cNvCxnSpPr>
            <p:nvPr/>
          </p:nvCxnSpPr>
          <p:spPr>
            <a:xfrm flipV="1">
              <a:off x="6867311" y="4094525"/>
              <a:ext cx="576998" cy="1"/>
            </a:xfrm>
            <a:prstGeom prst="straightConnector1">
              <a:avLst/>
            </a:prstGeom>
            <a:ln w="38100">
              <a:solidFill>
                <a:srgbClr val="F4B94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8" name="Connecteur : en angle 57">
            <a:extLst>
              <a:ext uri="{FF2B5EF4-FFF2-40B4-BE49-F238E27FC236}">
                <a16:creationId xmlns:a16="http://schemas.microsoft.com/office/drawing/2014/main" id="{EF1E4EFB-B4EF-4A16-B176-DA886F60745E}"/>
              </a:ext>
            </a:extLst>
          </p:cNvPr>
          <p:cNvCxnSpPr>
            <a:cxnSpLocks/>
            <a:stCxn id="34" idx="3"/>
            <a:endCxn id="39" idx="1"/>
          </p:cNvCxnSpPr>
          <p:nvPr/>
        </p:nvCxnSpPr>
        <p:spPr>
          <a:xfrm flipH="1">
            <a:off x="5377413" y="1367373"/>
            <a:ext cx="3273774" cy="1150157"/>
          </a:xfrm>
          <a:prstGeom prst="bentConnector5">
            <a:avLst>
              <a:gd name="adj1" fmla="val -6983"/>
              <a:gd name="adj2" fmla="val 44238"/>
              <a:gd name="adj3" fmla="val 106983"/>
            </a:avLst>
          </a:prstGeom>
          <a:ln w="28575">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31" name="Espace réservé du texte 2">
            <a:extLst>
              <a:ext uri="{FF2B5EF4-FFF2-40B4-BE49-F238E27FC236}">
                <a16:creationId xmlns:a16="http://schemas.microsoft.com/office/drawing/2014/main" id="{5DF419FB-6D9E-4FBF-B5EB-CA6623EBF74D}"/>
              </a:ext>
            </a:extLst>
          </p:cNvPr>
          <p:cNvSpPr txBox="1">
            <a:spLocks/>
          </p:cNvSpPr>
          <p:nvPr/>
        </p:nvSpPr>
        <p:spPr>
          <a:xfrm>
            <a:off x="194085" y="3545412"/>
            <a:ext cx="4518271" cy="1354872"/>
          </a:xfrm>
          <a:prstGeom prst="rect">
            <a:avLst/>
          </a:prstGeom>
        </p:spPr>
        <p:txBody>
          <a:bodyPr vert="horz" lIns="0" tIns="0" rIns="0" bIns="0" rtlCol="0" anchor="t">
            <a:noAutofit/>
          </a:bodyPr>
          <a:lstStyle>
            <a:lvl1pPr marL="0" marR="0" indent="0" algn="l" defTabSz="914400" rtl="0" eaLnBrk="1" fontAlgn="auto" latinLnBrk="0" hangingPunct="1">
              <a:lnSpc>
                <a:spcPct val="100000"/>
              </a:lnSpc>
              <a:spcBef>
                <a:spcPts val="0"/>
              </a:spcBef>
              <a:spcAft>
                <a:spcPts val="600"/>
              </a:spcAft>
              <a:buClrTx/>
              <a:buSzPct val="100000"/>
              <a:buFont typeface="Wingdings" panose="05000000000000000000" pitchFamily="2" charset="2"/>
              <a:buNone/>
              <a:tabLst/>
              <a:defRPr sz="1400" b="0" kern="1200" cap="none" baseline="0">
                <a:solidFill>
                  <a:srgbClr val="575757"/>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lvl="1" indent="-266700" algn="just">
              <a:lnSpc>
                <a:spcPct val="120000"/>
              </a:lnSpc>
              <a:spcBef>
                <a:spcPts val="600"/>
              </a:spcBef>
              <a:spcAft>
                <a:spcPts val="600"/>
              </a:spcAft>
            </a:pPr>
            <a:r>
              <a:rPr lang="fr-FR" sz="1100" dirty="0"/>
              <a:t>La partie « </a:t>
            </a:r>
            <a:r>
              <a:rPr lang="fr-FR" sz="1100" u="sng" dirty="0"/>
              <a:t>professionnel</a:t>
            </a:r>
            <a:r>
              <a:rPr lang="fr-FR" sz="1100" dirty="0"/>
              <a:t> » décrit les professionnels </a:t>
            </a:r>
            <a:r>
              <a:rPr lang="fr-FR" sz="1100" dirty="0">
                <a:ea typeface="+mn-lt"/>
                <a:cs typeface="+mn-lt"/>
              </a:rPr>
              <a:t>(Personnes physiques)</a:t>
            </a:r>
            <a:r>
              <a:rPr lang="fr-FR" sz="1100" dirty="0"/>
              <a:t> qui contribuent à l’offre de santé. La situation opérationnelle d’un professionnel de santé permet d’indiquer si il pratique en tant que libéral ou salarié dans une unité élémentaire. Un professionnel libéral est rattaché à son cabinet ; un professionnel salarié peut être rattaché à une unité élémentaire si il est référent de son offre.</a:t>
            </a:r>
          </a:p>
        </p:txBody>
      </p:sp>
      <p:cxnSp>
        <p:nvCxnSpPr>
          <p:cNvPr id="33" name="Connecteur : en angle 32">
            <a:extLst>
              <a:ext uri="{FF2B5EF4-FFF2-40B4-BE49-F238E27FC236}">
                <a16:creationId xmlns:a16="http://schemas.microsoft.com/office/drawing/2014/main" id="{D2491FF4-DD65-4C2E-BC31-0903AF484B01}"/>
              </a:ext>
            </a:extLst>
          </p:cNvPr>
          <p:cNvCxnSpPr>
            <a:cxnSpLocks/>
            <a:stCxn id="47" idx="3"/>
            <a:endCxn id="37" idx="1"/>
          </p:cNvCxnSpPr>
          <p:nvPr/>
        </p:nvCxnSpPr>
        <p:spPr>
          <a:xfrm flipH="1">
            <a:off x="5377412" y="2520470"/>
            <a:ext cx="3220479" cy="1574056"/>
          </a:xfrm>
          <a:prstGeom prst="bentConnector5">
            <a:avLst>
              <a:gd name="adj1" fmla="val -7098"/>
              <a:gd name="adj2" fmla="val 58044"/>
              <a:gd name="adj3" fmla="val 107098"/>
            </a:avLst>
          </a:prstGeom>
          <a:ln w="28575">
            <a:solidFill>
              <a:srgbClr val="F4B942"/>
            </a:solidFill>
            <a:tailEnd type="triangle"/>
          </a:ln>
        </p:spPr>
        <p:style>
          <a:lnRef idx="1">
            <a:schemeClr val="accent1"/>
          </a:lnRef>
          <a:fillRef idx="0">
            <a:schemeClr val="accent1"/>
          </a:fillRef>
          <a:effectRef idx="0">
            <a:schemeClr val="accent1"/>
          </a:effectRef>
          <a:fontRef idx="minor">
            <a:schemeClr val="tx1"/>
          </a:fontRef>
        </p:style>
      </p:cxnSp>
      <p:sp>
        <p:nvSpPr>
          <p:cNvPr id="46"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755576" y="84534"/>
            <a:ext cx="8280920" cy="435924"/>
          </a:xfrm>
        </p:spPr>
        <p:txBody>
          <a:bodyPr>
            <a:normAutofit fontScale="85000" lnSpcReduction="10000"/>
          </a:bodyPr>
          <a:lstStyle/>
          <a:p>
            <a:r>
              <a:rPr lang="fr-FR" sz="2000" dirty="0"/>
              <a:t>La structuration de l’offre de santé dans le modèle d’exposition</a:t>
            </a:r>
          </a:p>
        </p:txBody>
      </p:sp>
    </p:spTree>
    <p:extLst>
      <p:ext uri="{BB962C8B-B14F-4D97-AF65-F5344CB8AC3E}">
        <p14:creationId xmlns:p14="http://schemas.microsoft.com/office/powerpoint/2010/main" val="37730883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BBFE96F-6C9F-4304-97BE-E5D993C9A1DA}"/>
              </a:ext>
            </a:extLst>
          </p:cNvPr>
          <p:cNvSpPr>
            <a:spLocks noGrp="1"/>
          </p:cNvSpPr>
          <p:nvPr>
            <p:ph type="body" sz="quarter" idx="10"/>
          </p:nvPr>
        </p:nvSpPr>
        <p:spPr>
          <a:xfrm>
            <a:off x="899592" y="123478"/>
            <a:ext cx="7920880" cy="435924"/>
          </a:xfrm>
        </p:spPr>
        <p:txBody>
          <a:bodyPr/>
          <a:lstStyle/>
          <a:p>
            <a:r>
              <a:rPr lang="fr-FR" sz="2000"/>
              <a:t>Les Types de données dans le </a:t>
            </a:r>
            <a:r>
              <a:rPr lang="fr-FR" sz="2000" err="1"/>
              <a:t>ror</a:t>
            </a:r>
          </a:p>
        </p:txBody>
      </p:sp>
      <p:sp>
        <p:nvSpPr>
          <p:cNvPr id="3" name="Espace réservé du texte 2">
            <a:extLst>
              <a:ext uri="{FF2B5EF4-FFF2-40B4-BE49-F238E27FC236}">
                <a16:creationId xmlns:a16="http://schemas.microsoft.com/office/drawing/2014/main" id="{D41883E0-8543-43B3-B5AC-C2BC8BD826CC}"/>
              </a:ext>
            </a:extLst>
          </p:cNvPr>
          <p:cNvSpPr>
            <a:spLocks noGrp="1"/>
          </p:cNvSpPr>
          <p:nvPr>
            <p:ph type="body" sz="quarter" idx="11"/>
          </p:nvPr>
        </p:nvSpPr>
        <p:spPr>
          <a:xfrm>
            <a:off x="611560" y="843558"/>
            <a:ext cx="7920880" cy="4039038"/>
          </a:xfrm>
          <a:ln>
            <a:noFill/>
          </a:ln>
        </p:spPr>
        <p:txBody>
          <a:bodyPr vert="horz" lIns="0" tIns="0" rIns="0" bIns="0" rtlCol="0" anchor="t">
            <a:normAutofit lnSpcReduction="10000"/>
          </a:bodyPr>
          <a:lstStyle/>
          <a:p>
            <a:pPr marL="355600" lvl="1" indent="-266700" algn="just">
              <a:lnSpc>
                <a:spcPct val="120000"/>
              </a:lnSpc>
              <a:spcBef>
                <a:spcPts val="600"/>
              </a:spcBef>
              <a:spcAft>
                <a:spcPts val="600"/>
              </a:spcAft>
            </a:pPr>
            <a:r>
              <a:rPr lang="fr-FR" sz="1300" u="sng" dirty="0"/>
              <a:t>Données d’identification de la structure </a:t>
            </a:r>
            <a:r>
              <a:rPr lang="fr-FR" sz="1300" dirty="0">
                <a:sym typeface="Wingdings" panose="05000000000000000000" pitchFamily="2" charset="2"/>
              </a:rPr>
              <a:t> </a:t>
            </a:r>
            <a:r>
              <a:rPr lang="fr-FR" sz="1300" dirty="0"/>
              <a:t>Ces données sont issues des annuaires d’acteurs de santé (personnes morales, personnes physiques) nationaux et visent à assurer une cohérence globale entre les services numériques et les référentiels. </a:t>
            </a:r>
          </a:p>
          <a:p>
            <a:pPr marL="715010" lvl="2" indent="-266700" algn="just">
              <a:lnSpc>
                <a:spcPct val="120000"/>
              </a:lnSpc>
              <a:spcBef>
                <a:spcPts val="0"/>
              </a:spcBef>
            </a:pPr>
            <a:r>
              <a:rPr lang="fr-FR" sz="1100" dirty="0">
                <a:ea typeface="+mn-lt"/>
                <a:cs typeface="+mn-lt"/>
              </a:rPr>
              <a:t>Un numéro d'identification nationale, unique et persistant, est attribué à chaque personne physique ou morale enregistrée dans un annuaire d’acteurs national (FINESS, RPPS). Cet identifiant unique permet l'interopérabilité des systèmes. </a:t>
            </a:r>
          </a:p>
          <a:p>
            <a:pPr marL="715010" lvl="2" indent="-266700" algn="just">
              <a:lnSpc>
                <a:spcPct val="120000"/>
              </a:lnSpc>
              <a:spcBef>
                <a:spcPts val="0"/>
              </a:spcBef>
            </a:pPr>
            <a:r>
              <a:rPr lang="fr-FR" sz="1100" dirty="0">
                <a:ea typeface="+mn-lt"/>
                <a:cs typeface="+mn-lt"/>
              </a:rPr>
              <a:t>Dès lors qu’une information est disponible dans un référentiel national, elle ne doit pas faire l’objet d’une ressaisie locale mais d’une alimentation à partir de l’annuaire d’acteurs national. Ce principe permet d’assurer une cohérence globale avec l’ensemble de la sphère santé, notamment sur les structures et les professionnels.</a:t>
            </a:r>
          </a:p>
          <a:p>
            <a:pPr marL="715010" lvl="2" indent="-266700" algn="just">
              <a:lnSpc>
                <a:spcPct val="120000"/>
              </a:lnSpc>
              <a:spcBef>
                <a:spcPts val="0"/>
              </a:spcBef>
            </a:pPr>
            <a:r>
              <a:rPr lang="fr-FR" sz="1100" dirty="0">
                <a:ea typeface="+mn-lt"/>
                <a:cs typeface="+mn-lt"/>
              </a:rPr>
              <a:t>Les données issues des annuaires d’acteurs nationaux sont considérées comme données de référence, et ne font donc pas l'objet d’une modification dans le ROR. </a:t>
            </a:r>
          </a:p>
          <a:p>
            <a:pPr marL="715010" lvl="2" indent="-266700" algn="just">
              <a:lnSpc>
                <a:spcPct val="120000"/>
              </a:lnSpc>
              <a:spcBef>
                <a:spcPts val="0"/>
              </a:spcBef>
            </a:pPr>
            <a:endParaRPr lang="fr-FR" sz="1100" dirty="0">
              <a:cs typeface="Arial"/>
            </a:endParaRPr>
          </a:p>
          <a:p>
            <a:pPr marL="355600" lvl="1" indent="-266700" algn="just">
              <a:lnSpc>
                <a:spcPct val="120000"/>
              </a:lnSpc>
              <a:spcBef>
                <a:spcPts val="600"/>
              </a:spcBef>
              <a:spcAft>
                <a:spcPts val="600"/>
              </a:spcAft>
            </a:pPr>
            <a:r>
              <a:rPr lang="fr-FR" sz="1300" u="sng" dirty="0"/>
              <a:t>Données opérationnelles</a:t>
            </a:r>
            <a:r>
              <a:rPr lang="fr-FR" sz="1300" dirty="0"/>
              <a:t> </a:t>
            </a:r>
            <a:r>
              <a:rPr lang="fr-FR" sz="1300" dirty="0">
                <a:sym typeface="Wingdings" panose="05000000000000000000" pitchFamily="2" charset="2"/>
              </a:rPr>
              <a:t> </a:t>
            </a:r>
            <a:r>
              <a:rPr lang="fr-FR" sz="1300" dirty="0"/>
              <a:t>Ce sont les données de description de l’offre de santé saisies ou alimentées par les structures qui réalisent cette offre de sante. </a:t>
            </a:r>
            <a:endParaRPr lang="fr-FR" sz="1300" dirty="0">
              <a:cs typeface="Arial"/>
            </a:endParaRPr>
          </a:p>
          <a:p>
            <a:pPr marL="715010" lvl="2" indent="-266700" algn="just">
              <a:lnSpc>
                <a:spcPct val="120000"/>
              </a:lnSpc>
              <a:spcBef>
                <a:spcPts val="0"/>
              </a:spcBef>
            </a:pPr>
            <a:r>
              <a:rPr lang="fr-FR" sz="1100" dirty="0"/>
              <a:t>Il s’agit de description validée par le responsable d’établissement sanitaire, médico-social ou de structure de ville. </a:t>
            </a:r>
          </a:p>
          <a:p>
            <a:pPr marL="715010" lvl="2" indent="-266700" algn="just">
              <a:lnSpc>
                <a:spcPct val="120000"/>
              </a:lnSpc>
              <a:spcBef>
                <a:spcPts val="0"/>
              </a:spcBef>
            </a:pPr>
            <a:r>
              <a:rPr lang="fr-FR" sz="1100" dirty="0"/>
              <a:t>Cette description est composée de deux types distincts de données opérationnelles :</a:t>
            </a:r>
          </a:p>
          <a:p>
            <a:pPr marL="1075055" lvl="3" indent="-266700" algn="just">
              <a:lnSpc>
                <a:spcPct val="130000"/>
              </a:lnSpc>
              <a:spcBef>
                <a:spcPts val="0"/>
              </a:spcBef>
            </a:pPr>
            <a:r>
              <a:rPr lang="fr-FR" sz="1100" dirty="0"/>
              <a:t>les données « statiques » relevant des structures et de l’organisation des soins et ne nécessitant pas de modification fréquente ;</a:t>
            </a:r>
          </a:p>
          <a:p>
            <a:pPr marL="1075055" lvl="3" indent="-266700" algn="just">
              <a:lnSpc>
                <a:spcPct val="120000"/>
              </a:lnSpc>
              <a:spcBef>
                <a:spcPts val="0"/>
              </a:spcBef>
            </a:pPr>
            <a:r>
              <a:rPr lang="fr-FR" sz="1100" dirty="0"/>
              <a:t>les données « dynamiques » nécessitant des modifications fréquentes (par exemple, la disponibilité des lits).</a:t>
            </a:r>
            <a:endParaRPr lang="fr-FR" sz="1100" dirty="0">
              <a:cs typeface="Arial"/>
            </a:endParaRPr>
          </a:p>
        </p:txBody>
      </p:sp>
    </p:spTree>
    <p:extLst>
      <p:ext uri="{BB962C8B-B14F-4D97-AF65-F5344CB8AC3E}">
        <p14:creationId xmlns:p14="http://schemas.microsoft.com/office/powerpoint/2010/main" val="3131242487"/>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NUM" val="7"/>
</p:tagLst>
</file>

<file path=ppt/tags/tag10.xml><?xml version="1.0" encoding="utf-8"?>
<p:tagLst xmlns:a="http://schemas.openxmlformats.org/drawingml/2006/main" xmlns:r="http://schemas.openxmlformats.org/officeDocument/2006/relationships" xmlns:p="http://schemas.openxmlformats.org/presentationml/2006/main">
  <p:tag name="NUM" val="8"/>
</p:tagLst>
</file>

<file path=ppt/tags/tag11.xml><?xml version="1.0" encoding="utf-8"?>
<p:tagLst xmlns:a="http://schemas.openxmlformats.org/drawingml/2006/main" xmlns:r="http://schemas.openxmlformats.org/officeDocument/2006/relationships" xmlns:p="http://schemas.openxmlformats.org/presentationml/2006/main">
  <p:tag name="NUM" val="10"/>
</p:tagLst>
</file>

<file path=ppt/tags/tag12.xml><?xml version="1.0" encoding="utf-8"?>
<p:tagLst xmlns:a="http://schemas.openxmlformats.org/drawingml/2006/main" xmlns:r="http://schemas.openxmlformats.org/officeDocument/2006/relationships" xmlns:p="http://schemas.openxmlformats.org/presentationml/2006/main">
  <p:tag name="NUM" val="13"/>
</p:tagLst>
</file>

<file path=ppt/tags/tag13.xml><?xml version="1.0" encoding="utf-8"?>
<p:tagLst xmlns:a="http://schemas.openxmlformats.org/drawingml/2006/main" xmlns:r="http://schemas.openxmlformats.org/officeDocument/2006/relationships" xmlns:p="http://schemas.openxmlformats.org/presentationml/2006/main">
  <p:tag name="NUM" val="14"/>
</p:tagLst>
</file>

<file path=ppt/tags/tag14.xml><?xml version="1.0" encoding="utf-8"?>
<p:tagLst xmlns:a="http://schemas.openxmlformats.org/drawingml/2006/main" xmlns:r="http://schemas.openxmlformats.org/officeDocument/2006/relationships" xmlns:p="http://schemas.openxmlformats.org/presentationml/2006/main">
  <p:tag name="NUM" val="13"/>
</p:tagLst>
</file>

<file path=ppt/tags/tag15.xml><?xml version="1.0" encoding="utf-8"?>
<p:tagLst xmlns:a="http://schemas.openxmlformats.org/drawingml/2006/main" xmlns:r="http://schemas.openxmlformats.org/officeDocument/2006/relationships" xmlns:p="http://schemas.openxmlformats.org/presentationml/2006/main">
  <p:tag name="NUM" val="14"/>
</p:tagLst>
</file>

<file path=ppt/tags/tag16.xml><?xml version="1.0" encoding="utf-8"?>
<p:tagLst xmlns:a="http://schemas.openxmlformats.org/drawingml/2006/main" xmlns:r="http://schemas.openxmlformats.org/officeDocument/2006/relationships" xmlns:p="http://schemas.openxmlformats.org/presentationml/2006/main">
  <p:tag name="NUM" val="8"/>
</p:tagLst>
</file>

<file path=ppt/tags/tag17.xml><?xml version="1.0" encoding="utf-8"?>
<p:tagLst xmlns:a="http://schemas.openxmlformats.org/drawingml/2006/main" xmlns:r="http://schemas.openxmlformats.org/officeDocument/2006/relationships" xmlns:p="http://schemas.openxmlformats.org/presentationml/2006/main">
  <p:tag name="NUM" val="57"/>
</p:tagLst>
</file>

<file path=ppt/tags/tag18.xml><?xml version="1.0" encoding="utf-8"?>
<p:tagLst xmlns:a="http://schemas.openxmlformats.org/drawingml/2006/main" xmlns:r="http://schemas.openxmlformats.org/officeDocument/2006/relationships" xmlns:p="http://schemas.openxmlformats.org/presentationml/2006/main">
  <p:tag name="NUM" val="57"/>
</p:tagLst>
</file>

<file path=ppt/tags/tag19.xml><?xml version="1.0" encoding="utf-8"?>
<p:tagLst xmlns:a="http://schemas.openxmlformats.org/drawingml/2006/main" xmlns:r="http://schemas.openxmlformats.org/officeDocument/2006/relationships" xmlns:p="http://schemas.openxmlformats.org/presentationml/2006/main">
  <p:tag name="NUM" val="57"/>
</p:tagLst>
</file>

<file path=ppt/tags/tag2.xml><?xml version="1.0" encoding="utf-8"?>
<p:tagLst xmlns:a="http://schemas.openxmlformats.org/drawingml/2006/main" xmlns:r="http://schemas.openxmlformats.org/officeDocument/2006/relationships" xmlns:p="http://schemas.openxmlformats.org/presentationml/2006/main">
  <p:tag name="NUM" val="7"/>
</p:tagLst>
</file>

<file path=ppt/tags/tag20.xml><?xml version="1.0" encoding="utf-8"?>
<p:tagLst xmlns:a="http://schemas.openxmlformats.org/drawingml/2006/main" xmlns:r="http://schemas.openxmlformats.org/officeDocument/2006/relationships" xmlns:p="http://schemas.openxmlformats.org/presentationml/2006/main">
  <p:tag name="NUM" val="48"/>
</p:tagLst>
</file>

<file path=ppt/tags/tag21.xml><?xml version="1.0" encoding="utf-8"?>
<p:tagLst xmlns:a="http://schemas.openxmlformats.org/drawingml/2006/main" xmlns:r="http://schemas.openxmlformats.org/officeDocument/2006/relationships" xmlns:p="http://schemas.openxmlformats.org/presentationml/2006/main">
  <p:tag name="NUM" val="48"/>
</p:tagLst>
</file>

<file path=ppt/tags/tag22.xml><?xml version="1.0" encoding="utf-8"?>
<p:tagLst xmlns:a="http://schemas.openxmlformats.org/drawingml/2006/main" xmlns:r="http://schemas.openxmlformats.org/officeDocument/2006/relationships" xmlns:p="http://schemas.openxmlformats.org/presentationml/2006/main">
  <p:tag name="NUM" val="57"/>
</p:tagLst>
</file>

<file path=ppt/tags/tag23.xml><?xml version="1.0" encoding="utf-8"?>
<p:tagLst xmlns:a="http://schemas.openxmlformats.org/drawingml/2006/main" xmlns:r="http://schemas.openxmlformats.org/officeDocument/2006/relationships" xmlns:p="http://schemas.openxmlformats.org/presentationml/2006/main">
  <p:tag name="NUM" val="57"/>
</p:tagLst>
</file>

<file path=ppt/tags/tag24.xml><?xml version="1.0" encoding="utf-8"?>
<p:tagLst xmlns:a="http://schemas.openxmlformats.org/drawingml/2006/main" xmlns:r="http://schemas.openxmlformats.org/officeDocument/2006/relationships" xmlns:p="http://schemas.openxmlformats.org/presentationml/2006/main">
  <p:tag name="NUM" val="57"/>
</p:tagLst>
</file>

<file path=ppt/tags/tag25.xml><?xml version="1.0" encoding="utf-8"?>
<p:tagLst xmlns:a="http://schemas.openxmlformats.org/drawingml/2006/main" xmlns:r="http://schemas.openxmlformats.org/officeDocument/2006/relationships" xmlns:p="http://schemas.openxmlformats.org/presentationml/2006/main">
  <p:tag name="NUM" val="57"/>
</p:tagLst>
</file>

<file path=ppt/tags/tag26.xml><?xml version="1.0" encoding="utf-8"?>
<p:tagLst xmlns:a="http://schemas.openxmlformats.org/drawingml/2006/main" xmlns:r="http://schemas.openxmlformats.org/officeDocument/2006/relationships" xmlns:p="http://schemas.openxmlformats.org/presentationml/2006/main">
  <p:tag name="NUM" val="57"/>
</p:tagLst>
</file>

<file path=ppt/tags/tag27.xml><?xml version="1.0" encoding="utf-8"?>
<p:tagLst xmlns:a="http://schemas.openxmlformats.org/drawingml/2006/main" xmlns:r="http://schemas.openxmlformats.org/officeDocument/2006/relationships" xmlns:p="http://schemas.openxmlformats.org/presentationml/2006/main">
  <p:tag name="NUM" val="57"/>
</p:tagLst>
</file>

<file path=ppt/tags/tag28.xml><?xml version="1.0" encoding="utf-8"?>
<p:tagLst xmlns:a="http://schemas.openxmlformats.org/drawingml/2006/main" xmlns:r="http://schemas.openxmlformats.org/officeDocument/2006/relationships" xmlns:p="http://schemas.openxmlformats.org/presentationml/2006/main">
  <p:tag name="NUM" val="48"/>
</p:tagLst>
</file>

<file path=ppt/tags/tag29.xml><?xml version="1.0" encoding="utf-8"?>
<p:tagLst xmlns:a="http://schemas.openxmlformats.org/drawingml/2006/main" xmlns:r="http://schemas.openxmlformats.org/officeDocument/2006/relationships" xmlns:p="http://schemas.openxmlformats.org/presentationml/2006/main">
  <p:tag name="NUM" val="48"/>
</p:tagLst>
</file>

<file path=ppt/tags/tag3.xml><?xml version="1.0" encoding="utf-8"?>
<p:tagLst xmlns:a="http://schemas.openxmlformats.org/drawingml/2006/main" xmlns:r="http://schemas.openxmlformats.org/officeDocument/2006/relationships" xmlns:p="http://schemas.openxmlformats.org/presentationml/2006/main">
  <p:tag name="NUM" val="8"/>
</p:tagLst>
</file>

<file path=ppt/tags/tag30.xml><?xml version="1.0" encoding="utf-8"?>
<p:tagLst xmlns:a="http://schemas.openxmlformats.org/drawingml/2006/main" xmlns:r="http://schemas.openxmlformats.org/officeDocument/2006/relationships" xmlns:p="http://schemas.openxmlformats.org/presentationml/2006/main">
  <p:tag name="NUM" val="57"/>
</p:tagLst>
</file>

<file path=ppt/tags/tag31.xml><?xml version="1.0" encoding="utf-8"?>
<p:tagLst xmlns:a="http://schemas.openxmlformats.org/drawingml/2006/main" xmlns:r="http://schemas.openxmlformats.org/officeDocument/2006/relationships" xmlns:p="http://schemas.openxmlformats.org/presentationml/2006/main">
  <p:tag name="NUM" val="48"/>
</p:tagLst>
</file>

<file path=ppt/tags/tag32.xml><?xml version="1.0" encoding="utf-8"?>
<p:tagLst xmlns:a="http://schemas.openxmlformats.org/drawingml/2006/main" xmlns:r="http://schemas.openxmlformats.org/officeDocument/2006/relationships" xmlns:p="http://schemas.openxmlformats.org/presentationml/2006/main">
  <p:tag name="NUM" val="48"/>
</p:tagLst>
</file>

<file path=ppt/tags/tag33.xml><?xml version="1.0" encoding="utf-8"?>
<p:tagLst xmlns:a="http://schemas.openxmlformats.org/drawingml/2006/main" xmlns:r="http://schemas.openxmlformats.org/officeDocument/2006/relationships" xmlns:p="http://schemas.openxmlformats.org/presentationml/2006/main">
  <p:tag name="NUM" val="57"/>
</p:tagLst>
</file>

<file path=ppt/tags/tag34.xml><?xml version="1.0" encoding="utf-8"?>
<p:tagLst xmlns:a="http://schemas.openxmlformats.org/drawingml/2006/main" xmlns:r="http://schemas.openxmlformats.org/officeDocument/2006/relationships" xmlns:p="http://schemas.openxmlformats.org/presentationml/2006/main">
  <p:tag name="NUM" val="48"/>
</p:tagLst>
</file>

<file path=ppt/tags/tag35.xml><?xml version="1.0" encoding="utf-8"?>
<p:tagLst xmlns:a="http://schemas.openxmlformats.org/drawingml/2006/main" xmlns:r="http://schemas.openxmlformats.org/officeDocument/2006/relationships" xmlns:p="http://schemas.openxmlformats.org/presentationml/2006/main">
  <p:tag name="NUM" val="48"/>
</p:tagLst>
</file>

<file path=ppt/tags/tag36.xml><?xml version="1.0" encoding="utf-8"?>
<p:tagLst xmlns:a="http://schemas.openxmlformats.org/drawingml/2006/main" xmlns:r="http://schemas.openxmlformats.org/officeDocument/2006/relationships" xmlns:p="http://schemas.openxmlformats.org/presentationml/2006/main">
  <p:tag name="NUM" val="57"/>
</p:tagLst>
</file>

<file path=ppt/tags/tag37.xml><?xml version="1.0" encoding="utf-8"?>
<p:tagLst xmlns:a="http://schemas.openxmlformats.org/drawingml/2006/main" xmlns:r="http://schemas.openxmlformats.org/officeDocument/2006/relationships" xmlns:p="http://schemas.openxmlformats.org/presentationml/2006/main">
  <p:tag name="NUM" val="48"/>
</p:tagLst>
</file>

<file path=ppt/tags/tag38.xml><?xml version="1.0" encoding="utf-8"?>
<p:tagLst xmlns:a="http://schemas.openxmlformats.org/drawingml/2006/main" xmlns:r="http://schemas.openxmlformats.org/officeDocument/2006/relationships" xmlns:p="http://schemas.openxmlformats.org/presentationml/2006/main">
  <p:tag name="NUM" val="48"/>
</p:tagLst>
</file>

<file path=ppt/tags/tag39.xml><?xml version="1.0" encoding="utf-8"?>
<p:tagLst xmlns:a="http://schemas.openxmlformats.org/drawingml/2006/main" xmlns:r="http://schemas.openxmlformats.org/officeDocument/2006/relationships" xmlns:p="http://schemas.openxmlformats.org/presentationml/2006/main">
  <p:tag name="NUM" val="57"/>
</p:tagLst>
</file>

<file path=ppt/tags/tag4.xml><?xml version="1.0" encoding="utf-8"?>
<p:tagLst xmlns:a="http://schemas.openxmlformats.org/drawingml/2006/main" xmlns:r="http://schemas.openxmlformats.org/officeDocument/2006/relationships" xmlns:p="http://schemas.openxmlformats.org/presentationml/2006/main">
  <p:tag name="NUM" val="10"/>
</p:tagLst>
</file>

<file path=ppt/tags/tag40.xml><?xml version="1.0" encoding="utf-8"?>
<p:tagLst xmlns:a="http://schemas.openxmlformats.org/drawingml/2006/main" xmlns:r="http://schemas.openxmlformats.org/officeDocument/2006/relationships" xmlns:p="http://schemas.openxmlformats.org/presentationml/2006/main">
  <p:tag name="NUM" val="57"/>
</p:tagLst>
</file>

<file path=ppt/tags/tag41.xml><?xml version="1.0" encoding="utf-8"?>
<p:tagLst xmlns:a="http://schemas.openxmlformats.org/drawingml/2006/main" xmlns:r="http://schemas.openxmlformats.org/officeDocument/2006/relationships" xmlns:p="http://schemas.openxmlformats.org/presentationml/2006/main">
  <p:tag name="NUM" val="57"/>
</p:tagLst>
</file>

<file path=ppt/tags/tag42.xml><?xml version="1.0" encoding="utf-8"?>
<p:tagLst xmlns:a="http://schemas.openxmlformats.org/drawingml/2006/main" xmlns:r="http://schemas.openxmlformats.org/officeDocument/2006/relationships" xmlns:p="http://schemas.openxmlformats.org/presentationml/2006/main">
  <p:tag name="NUM" val="57"/>
</p:tagLst>
</file>

<file path=ppt/tags/tag43.xml><?xml version="1.0" encoding="utf-8"?>
<p:tagLst xmlns:a="http://schemas.openxmlformats.org/drawingml/2006/main" xmlns:r="http://schemas.openxmlformats.org/officeDocument/2006/relationships" xmlns:p="http://schemas.openxmlformats.org/presentationml/2006/main">
  <p:tag name="NUM" val="57"/>
</p:tagLst>
</file>

<file path=ppt/tags/tag44.xml><?xml version="1.0" encoding="utf-8"?>
<p:tagLst xmlns:a="http://schemas.openxmlformats.org/drawingml/2006/main" xmlns:r="http://schemas.openxmlformats.org/officeDocument/2006/relationships" xmlns:p="http://schemas.openxmlformats.org/presentationml/2006/main">
  <p:tag name="NUM" val="57"/>
</p:tagLst>
</file>

<file path=ppt/tags/tag45.xml><?xml version="1.0" encoding="utf-8"?>
<p:tagLst xmlns:a="http://schemas.openxmlformats.org/drawingml/2006/main" xmlns:r="http://schemas.openxmlformats.org/officeDocument/2006/relationships" xmlns:p="http://schemas.openxmlformats.org/presentationml/2006/main">
  <p:tag name="NUM" val="57"/>
</p:tagLst>
</file>

<file path=ppt/tags/tag46.xml><?xml version="1.0" encoding="utf-8"?>
<p:tagLst xmlns:a="http://schemas.openxmlformats.org/drawingml/2006/main" xmlns:r="http://schemas.openxmlformats.org/officeDocument/2006/relationships" xmlns:p="http://schemas.openxmlformats.org/presentationml/2006/main">
  <p:tag name="NUM" val="57"/>
</p:tagLst>
</file>

<file path=ppt/tags/tag47.xml><?xml version="1.0" encoding="utf-8"?>
<p:tagLst xmlns:a="http://schemas.openxmlformats.org/drawingml/2006/main" xmlns:r="http://schemas.openxmlformats.org/officeDocument/2006/relationships" xmlns:p="http://schemas.openxmlformats.org/presentationml/2006/main">
  <p:tag name="NUM" val="57"/>
</p:tagLst>
</file>

<file path=ppt/tags/tag48.xml><?xml version="1.0" encoding="utf-8"?>
<p:tagLst xmlns:a="http://schemas.openxmlformats.org/drawingml/2006/main" xmlns:r="http://schemas.openxmlformats.org/officeDocument/2006/relationships" xmlns:p="http://schemas.openxmlformats.org/presentationml/2006/main">
  <p:tag name="NUM" val="57"/>
</p:tagLst>
</file>

<file path=ppt/tags/tag49.xml><?xml version="1.0" encoding="utf-8"?>
<p:tagLst xmlns:a="http://schemas.openxmlformats.org/drawingml/2006/main" xmlns:r="http://schemas.openxmlformats.org/officeDocument/2006/relationships" xmlns:p="http://schemas.openxmlformats.org/presentationml/2006/main">
  <p:tag name="NUM" val="57"/>
</p:tagLst>
</file>

<file path=ppt/tags/tag5.xml><?xml version="1.0" encoding="utf-8"?>
<p:tagLst xmlns:a="http://schemas.openxmlformats.org/drawingml/2006/main" xmlns:r="http://schemas.openxmlformats.org/officeDocument/2006/relationships" xmlns:p="http://schemas.openxmlformats.org/presentationml/2006/main">
  <p:tag name="NUM" val="13"/>
</p:tagLst>
</file>

<file path=ppt/tags/tag50.xml><?xml version="1.0" encoding="utf-8"?>
<p:tagLst xmlns:a="http://schemas.openxmlformats.org/drawingml/2006/main" xmlns:r="http://schemas.openxmlformats.org/officeDocument/2006/relationships" xmlns:p="http://schemas.openxmlformats.org/presentationml/2006/main">
  <p:tag name="NUM" val="57"/>
</p:tagLst>
</file>

<file path=ppt/tags/tag51.xml><?xml version="1.0" encoding="utf-8"?>
<p:tagLst xmlns:a="http://schemas.openxmlformats.org/drawingml/2006/main" xmlns:r="http://schemas.openxmlformats.org/officeDocument/2006/relationships" xmlns:p="http://schemas.openxmlformats.org/presentationml/2006/main">
  <p:tag name="NUM" val="57"/>
</p:tagLst>
</file>

<file path=ppt/tags/tag52.xml><?xml version="1.0" encoding="utf-8"?>
<p:tagLst xmlns:a="http://schemas.openxmlformats.org/drawingml/2006/main" xmlns:r="http://schemas.openxmlformats.org/officeDocument/2006/relationships" xmlns:p="http://schemas.openxmlformats.org/presentationml/2006/main">
  <p:tag name="NUM" val="57"/>
</p:tagLst>
</file>

<file path=ppt/tags/tag53.xml><?xml version="1.0" encoding="utf-8"?>
<p:tagLst xmlns:a="http://schemas.openxmlformats.org/drawingml/2006/main" xmlns:r="http://schemas.openxmlformats.org/officeDocument/2006/relationships" xmlns:p="http://schemas.openxmlformats.org/presentationml/2006/main">
  <p:tag name="NUM" val="57"/>
</p:tagLst>
</file>

<file path=ppt/tags/tag54.xml><?xml version="1.0" encoding="utf-8"?>
<p:tagLst xmlns:a="http://schemas.openxmlformats.org/drawingml/2006/main" xmlns:r="http://schemas.openxmlformats.org/officeDocument/2006/relationships" xmlns:p="http://schemas.openxmlformats.org/presentationml/2006/main">
  <p:tag name="NUM" val="57"/>
</p:tagLst>
</file>

<file path=ppt/tags/tag55.xml><?xml version="1.0" encoding="utf-8"?>
<p:tagLst xmlns:a="http://schemas.openxmlformats.org/drawingml/2006/main" xmlns:r="http://schemas.openxmlformats.org/officeDocument/2006/relationships" xmlns:p="http://schemas.openxmlformats.org/presentationml/2006/main">
  <p:tag name="NUM" val="57"/>
</p:tagLst>
</file>

<file path=ppt/tags/tag56.xml><?xml version="1.0" encoding="utf-8"?>
<p:tagLst xmlns:a="http://schemas.openxmlformats.org/drawingml/2006/main" xmlns:r="http://schemas.openxmlformats.org/officeDocument/2006/relationships" xmlns:p="http://schemas.openxmlformats.org/presentationml/2006/main">
  <p:tag name="NUM" val="57"/>
</p:tagLst>
</file>

<file path=ppt/tags/tag57.xml><?xml version="1.0" encoding="utf-8"?>
<p:tagLst xmlns:a="http://schemas.openxmlformats.org/drawingml/2006/main" xmlns:r="http://schemas.openxmlformats.org/officeDocument/2006/relationships" xmlns:p="http://schemas.openxmlformats.org/presentationml/2006/main">
  <p:tag name="NUM" val="57"/>
</p:tagLst>
</file>

<file path=ppt/tags/tag58.xml><?xml version="1.0" encoding="utf-8"?>
<p:tagLst xmlns:a="http://schemas.openxmlformats.org/drawingml/2006/main" xmlns:r="http://schemas.openxmlformats.org/officeDocument/2006/relationships" xmlns:p="http://schemas.openxmlformats.org/presentationml/2006/main">
  <p:tag name="NUM" val="57"/>
</p:tagLst>
</file>

<file path=ppt/tags/tag59.xml><?xml version="1.0" encoding="utf-8"?>
<p:tagLst xmlns:a="http://schemas.openxmlformats.org/drawingml/2006/main" xmlns:r="http://schemas.openxmlformats.org/officeDocument/2006/relationships" xmlns:p="http://schemas.openxmlformats.org/presentationml/2006/main">
  <p:tag name="NUM" val="57"/>
</p:tagLst>
</file>

<file path=ppt/tags/tag6.xml><?xml version="1.0" encoding="utf-8"?>
<p:tagLst xmlns:a="http://schemas.openxmlformats.org/drawingml/2006/main" xmlns:r="http://schemas.openxmlformats.org/officeDocument/2006/relationships" xmlns:p="http://schemas.openxmlformats.org/presentationml/2006/main">
  <p:tag name="NUM" val="14"/>
</p:tagLst>
</file>

<file path=ppt/tags/tag7.xml><?xml version="1.0" encoding="utf-8"?>
<p:tagLst xmlns:a="http://schemas.openxmlformats.org/drawingml/2006/main" xmlns:r="http://schemas.openxmlformats.org/officeDocument/2006/relationships" xmlns:p="http://schemas.openxmlformats.org/presentationml/2006/main">
  <p:tag name="NUM" val="14"/>
</p:tagLst>
</file>

<file path=ppt/tags/tag8.xml><?xml version="1.0" encoding="utf-8"?>
<p:tagLst xmlns:a="http://schemas.openxmlformats.org/drawingml/2006/main" xmlns:r="http://schemas.openxmlformats.org/officeDocument/2006/relationships" xmlns:p="http://schemas.openxmlformats.org/presentationml/2006/main">
  <p:tag name="NUM" val="14"/>
</p:tagLst>
</file>

<file path=ppt/tags/tag9.xml><?xml version="1.0" encoding="utf-8"?>
<p:tagLst xmlns:a="http://schemas.openxmlformats.org/drawingml/2006/main" xmlns:r="http://schemas.openxmlformats.org/officeDocument/2006/relationships" xmlns:p="http://schemas.openxmlformats.org/presentationml/2006/main">
  <p:tag name="NUM" val="7"/>
</p:tagLst>
</file>

<file path=ppt/theme/theme1.xml><?xml version="1.0" encoding="utf-8"?>
<a:theme xmlns:a="http://schemas.openxmlformats.org/drawingml/2006/main" name="ANS_THEME STANDARD_V1.0">
  <a:themeElements>
    <a:clrScheme name="ASIP_COULEURS STANDARD_V1.0">
      <a:dk1>
        <a:sysClr val="windowText" lastClr="000000"/>
      </a:dk1>
      <a:lt1>
        <a:sysClr val="window" lastClr="FFFFFF"/>
      </a:lt1>
      <a:dk2>
        <a:srgbClr val="006AB2"/>
      </a:dk2>
      <a:lt2>
        <a:srgbClr val="C7C0BA"/>
      </a:lt2>
      <a:accent1>
        <a:srgbClr val="00A1E0"/>
      </a:accent1>
      <a:accent2>
        <a:srgbClr val="95C23D"/>
      </a:accent2>
      <a:accent3>
        <a:srgbClr val="F7D700"/>
      </a:accent3>
      <a:accent4>
        <a:srgbClr val="FF9900"/>
      </a:accent4>
      <a:accent5>
        <a:srgbClr val="E94190"/>
      </a:accent5>
      <a:accent6>
        <a:srgbClr val="B51621"/>
      </a:accent6>
      <a:hlink>
        <a:srgbClr val="00A1E0"/>
      </a:hlink>
      <a:folHlink>
        <a:srgbClr val="E2001A"/>
      </a:folHlink>
    </a:clrScheme>
    <a:fontScheme name="ASIP_POL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sz="18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108000" rIns="72000" bIns="108000" rtlCol="0" anchor="ctr" anchorCtr="0">
        <a:normAutofit/>
      </a:bodyPr>
      <a:lstStyle>
        <a:defPPr algn="ctr">
          <a:defRPr sz="1500" dirty="0" err="1" smtClean="0">
            <a:solidFill>
              <a:srgbClr val="575757"/>
            </a:solidFill>
          </a:defRPr>
        </a:defPPr>
      </a:lstStyle>
    </a:txDef>
  </a:objectDefaults>
  <a:extraClrSchemeLst/>
  <a:extLst>
    <a:ext uri="{05A4C25C-085E-4340-85A3-A5531E510DB2}">
      <thm15:themeFamily xmlns:thm15="http://schemas.microsoft.com/office/thememl/2012/main" name="ANS_MOD_STANDARD_POWERPOINT_V1.0.potx" id="{046AEC7F-5DB4-44B6-A50C-9FA15DF61FA5}" vid="{2AF0C4E7-F5AC-4D9E-94F0-C494F2C0CD47}"/>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b55b015-4af9-4461-9b58-ba1ff1670f5a">
      <UserInfo>
        <DisplayName>Sylvie BERTRAND</DisplayName>
        <AccountId>19</AccountId>
        <AccountType/>
      </UserInfo>
      <UserInfo>
        <DisplayName>Henri ROSSI</DisplayName>
        <AccountId>14</AccountId>
        <AccountType/>
      </UserInfo>
      <UserInfo>
        <DisplayName>Philippe COCHARD</DisplayName>
        <AccountId>15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88AC1E2773C24FA8B1B9F1FFF24083" ma:contentTypeVersion="12" ma:contentTypeDescription="Crée un document." ma:contentTypeScope="" ma:versionID="996f1257adb9ec44996dd5fa03bbe53c">
  <xsd:schema xmlns:xsd="http://www.w3.org/2001/XMLSchema" xmlns:xs="http://www.w3.org/2001/XMLSchema" xmlns:p="http://schemas.microsoft.com/office/2006/metadata/properties" xmlns:ns2="38f34de2-cd74-485e-8b1d-42cf0e25af43" xmlns:ns3="cb55b015-4af9-4461-9b58-ba1ff1670f5a" targetNamespace="http://schemas.microsoft.com/office/2006/metadata/properties" ma:root="true" ma:fieldsID="9d62eb7c8f651826b043edf9b7d5fa44" ns2:_="" ns3:_="">
    <xsd:import namespace="38f34de2-cd74-485e-8b1d-42cf0e25af43"/>
    <xsd:import namespace="cb55b015-4af9-4461-9b58-ba1ff1670f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34de2-cd74-485e-8b1d-42cf0e25af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b55b015-4af9-4461-9b58-ba1ff1670f5a" elementFormDefault="qualified">
    <xsd:import namespace="http://schemas.microsoft.com/office/2006/documentManagement/types"/>
    <xsd:import namespace="http://schemas.microsoft.com/office/infopath/2007/PartnerControls"/>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73A305-0D59-4033-AC7B-DCF7448C92E4}">
  <ds:schemaRefs>
    <ds:schemaRef ds:uri="http://schemas.microsoft.com/sharepoint/v3/contenttype/forms"/>
  </ds:schemaRefs>
</ds:datastoreItem>
</file>

<file path=customXml/itemProps2.xml><?xml version="1.0" encoding="utf-8"?>
<ds:datastoreItem xmlns:ds="http://schemas.openxmlformats.org/officeDocument/2006/customXml" ds:itemID="{9D0EA3F5-317D-45E8-BA61-CAE71FBC606B}">
  <ds:schemaRefs>
    <ds:schemaRef ds:uri="38f34de2-cd74-485e-8b1d-42cf0e25af43"/>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b55b015-4af9-4461-9b58-ba1ff1670f5a"/>
    <ds:schemaRef ds:uri="http://purl.org/dc/dcmitype/"/>
  </ds:schemaRefs>
</ds:datastoreItem>
</file>

<file path=customXml/itemProps3.xml><?xml version="1.0" encoding="utf-8"?>
<ds:datastoreItem xmlns:ds="http://schemas.openxmlformats.org/officeDocument/2006/customXml" ds:itemID="{5B5C6E61-5F2B-4652-817A-FE3DC8E3F6DB}">
  <ds:schemaRefs>
    <ds:schemaRef ds:uri="38f34de2-cd74-485e-8b1d-42cf0e25af43"/>
    <ds:schemaRef ds:uri="cb55b015-4af9-4461-9b58-ba1ff1670f5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ANS_MOD_STANDARD_POWERPOINT_V1.0</Template>
  <TotalTime>1339</TotalTime>
  <Words>9744</Words>
  <Application>Microsoft Office PowerPoint</Application>
  <PresentationFormat>On-screen Show (16:9)</PresentationFormat>
  <Paragraphs>1336</Paragraphs>
  <Slides>54</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54</vt:i4>
      </vt:variant>
    </vt:vector>
  </HeadingPairs>
  <TitlesOfParts>
    <vt:vector size="62" baseType="lpstr">
      <vt:lpstr>Arial</vt:lpstr>
      <vt:lpstr>Calibri</vt:lpstr>
      <vt:lpstr>Calibri Light</vt:lpstr>
      <vt:lpstr>Webdings</vt:lpstr>
      <vt:lpstr>Wingdings</vt:lpstr>
      <vt:lpstr>Wingdings 3</vt:lpstr>
      <vt:lpstr>ANS_THEME STANDARD_V1.0</vt:lpstr>
      <vt:lpstr>Conception personnalisée</vt:lpstr>
      <vt:lpstr>Fiche pédagogique sur le modèle d’exposition V2.4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Présentation interactive du modèle d’exposition</vt:lpstr>
      <vt:lpstr>PowerPoint Presentation</vt:lpstr>
      <vt:lpstr>PowerPoint Presentation</vt:lpstr>
      <vt:lpstr>Définition de l’Entité Juridique (EJ)</vt:lpstr>
      <vt:lpstr>Attributs de l’EJ (1/3)</vt:lpstr>
      <vt:lpstr>Attributs de l’EJ (2/3)</vt:lpstr>
      <vt:lpstr>Attributs de l’EJ (3/3)</vt:lpstr>
      <vt:lpstr>Définition de l’Entité Géographique (EG)</vt:lpstr>
      <vt:lpstr>Attributs de l’EG (1/5)</vt:lpstr>
      <vt:lpstr>Attributs de l’EG (2/5)</vt:lpstr>
      <vt:lpstr>Attributs de l’EG (3/5)</vt:lpstr>
      <vt:lpstr>Attributs de l’EG (4/5)</vt:lpstr>
      <vt:lpstr>Attributs de l’EG (5/5)</vt:lpstr>
      <vt:lpstr>Classe Tarif et ses attributs</vt:lpstr>
      <vt:lpstr>Définition de l’Organisation Interne (OI)</vt:lpstr>
      <vt:lpstr>Attributs de l’Organisation Interne (1/2)</vt:lpstr>
      <vt:lpstr>Attributs de l’Organisation Interne (2/2)</vt:lpstr>
      <vt:lpstr>Définition de Pôle, structure interne et unité fonctionnelle</vt:lpstr>
      <vt:lpstr>Définition de l’Unité Elémentaire (UE)</vt:lpstr>
      <vt:lpstr>Attributs de l’Unité Elémentaire (UE) (1/3)</vt:lpstr>
      <vt:lpstr>Attributs de l’Unité Elémentaire (UE) (2/3)</vt:lpstr>
      <vt:lpstr>Attributs de l’Unité Elémentaire (UE) (3/3)</vt:lpstr>
      <vt:lpstr>Définition de l’Activité Opérationnelle, la Patientèle et l’Equipement</vt:lpstr>
      <vt:lpstr>Attributs de l’Activité Opérationnelle</vt:lpstr>
      <vt:lpstr>Attributs de la Patientèle</vt:lpstr>
      <vt:lpstr>Attributs de l’Equipement</vt:lpstr>
      <vt:lpstr>Définition de Compétence Eessource, Capacité Accueil, Capacité Habitation et Capacité Accueil Crise</vt:lpstr>
      <vt:lpstr>Attributs Compétence Ressource</vt:lpstr>
      <vt:lpstr>Attributs Capacité Accueil</vt:lpstr>
      <vt:lpstr>Attributs Capacité Habitation</vt:lpstr>
      <vt:lpstr>Attributs Capacité Accueil Crise</vt:lpstr>
      <vt:lpstr>Définition de la Situation Opérationnelle </vt:lpstr>
      <vt:lpstr>Attributs de la Situation Opérationnelle (1/2) </vt:lpstr>
      <vt:lpstr>Attributs de la Situation Opérationnelle (2/2) </vt:lpstr>
      <vt:lpstr>Définition de Exercice Professionnel, Professionnel et Personne physique</vt:lpstr>
      <vt:lpstr>Attributs de Professionnel et Personne Physique</vt:lpstr>
      <vt:lpstr>Attributs de l’Exercice Professionnel</vt:lpstr>
      <vt:lpstr>La classe Savoir Faire et ses attributs</vt:lpstr>
      <vt:lpstr>La classe Savoir Faire et ses attributs</vt:lpstr>
      <vt:lpstr>La classe Savoir Faire et ses attributs</vt:lpstr>
      <vt:lpstr>Définition de Contact et Télécommunication</vt:lpstr>
      <vt:lpstr>Attributs de Contact</vt:lpstr>
      <vt:lpstr>Attributs de Télécommunication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Vendredi de l’Agence</dc:title>
  <dc:creator>Manon ROCROY</dc:creator>
  <cp:lastModifiedBy>Lluis Gumiel, Meritxell</cp:lastModifiedBy>
  <cp:revision>72</cp:revision>
  <cp:lastPrinted>2018-03-02T11:16:01Z</cp:lastPrinted>
  <dcterms:created xsi:type="dcterms:W3CDTF">2020-02-26T08:46:17Z</dcterms:created>
  <dcterms:modified xsi:type="dcterms:W3CDTF">2022-02-11T09:08:59Z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itre">
    <vt:lpwstr>Titre du document</vt:lpwstr>
  </property>
  <property fmtid="{D5CDD505-2E9C-101B-9397-08002B2CF9AE}" pid="3" name="_Sous-titre">
    <vt:lpwstr>Sous-titre</vt:lpwstr>
  </property>
  <property fmtid="{D5CDD505-2E9C-101B-9397-08002B2CF9AE}" pid="4" name="_Projet">
    <vt:lpwstr>Nom du projet</vt:lpwstr>
  </property>
  <property fmtid="{D5CDD505-2E9C-101B-9397-08002B2CF9AE}" pid="5" name="_Direction">
    <vt:lpwstr>Nom du pôle/direction</vt:lpwstr>
  </property>
  <property fmtid="{D5CDD505-2E9C-101B-9397-08002B2CF9AE}" pid="6" name="_Version">
    <vt:lpwstr>V0.1</vt:lpwstr>
  </property>
  <property fmtid="{D5CDD505-2E9C-101B-9397-08002B2CF9AE}" pid="7" name="_Statut">
    <vt:lpwstr>En cours</vt:lpwstr>
  </property>
  <property fmtid="{D5CDD505-2E9C-101B-9397-08002B2CF9AE}" pid="8" name="_Classification">
    <vt:lpwstr>Restreinte</vt:lpwstr>
  </property>
  <property fmtid="{D5CDD505-2E9C-101B-9397-08002B2CF9AE}" pid="9" name="*Choix Statut">
    <vt:lpwstr>En cours / En validation / Validé</vt:lpwstr>
  </property>
  <property fmtid="{D5CDD505-2E9C-101B-9397-08002B2CF9AE}" pid="10" name="*Choix classification">
    <vt:lpwstr>Publique / Interne / Restreinte / Confidentielle</vt:lpwstr>
  </property>
  <property fmtid="{D5CDD505-2E9C-101B-9397-08002B2CF9AE}" pid="11" name="ContentTypeId">
    <vt:lpwstr>0x0101002E88AC1E2773C24FA8B1B9F1FFF24083</vt:lpwstr>
  </property>
</Properties>
</file>