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3" r:id="rId28"/>
    <p:sldId id="284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940" y="5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4471C4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rgbClr val="4471C4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50" b="0" i="0">
                <a:solidFill>
                  <a:srgbClr val="6E6F7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dirty="0"/>
              <a:t>SantExpo</a:t>
            </a:r>
            <a:r>
              <a:rPr spc="-15" dirty="0"/>
              <a:t> </a:t>
            </a:r>
            <a:r>
              <a:rPr dirty="0"/>
              <a:t>2024</a:t>
            </a:r>
            <a:r>
              <a:rPr spc="-25" dirty="0"/>
              <a:t> </a:t>
            </a:r>
            <a:r>
              <a:rPr dirty="0"/>
              <a:t>-</a:t>
            </a:r>
            <a:r>
              <a:rPr spc="-30" dirty="0"/>
              <a:t> </a:t>
            </a:r>
            <a:r>
              <a:rPr spc="-10" dirty="0"/>
              <a:t>Atelier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6/12/2024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4471C4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rgbClr val="4471C4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50" b="0" i="0">
                <a:solidFill>
                  <a:srgbClr val="6E6F7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dirty="0"/>
              <a:t>SantExpo</a:t>
            </a:r>
            <a:r>
              <a:rPr spc="-15" dirty="0"/>
              <a:t> </a:t>
            </a:r>
            <a:r>
              <a:rPr dirty="0"/>
              <a:t>2024</a:t>
            </a:r>
            <a:r>
              <a:rPr spc="-25" dirty="0"/>
              <a:t> </a:t>
            </a:r>
            <a:r>
              <a:rPr dirty="0"/>
              <a:t>-</a:t>
            </a:r>
            <a:r>
              <a:rPr spc="-30" dirty="0"/>
              <a:t> </a:t>
            </a:r>
            <a:r>
              <a:rPr spc="-10" dirty="0"/>
              <a:t>Atelier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6/12/2024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4471C4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477487" y="3215723"/>
            <a:ext cx="5123815" cy="35458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rgbClr val="00AFEF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50" b="0" i="0">
                <a:solidFill>
                  <a:srgbClr val="6E6F7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dirty="0"/>
              <a:t>SantExpo</a:t>
            </a:r>
            <a:r>
              <a:rPr spc="-15" dirty="0"/>
              <a:t> </a:t>
            </a:r>
            <a:r>
              <a:rPr dirty="0"/>
              <a:t>2024</a:t>
            </a:r>
            <a:r>
              <a:rPr spc="-25" dirty="0"/>
              <a:t> </a:t>
            </a:r>
            <a:r>
              <a:rPr dirty="0"/>
              <a:t>-</a:t>
            </a:r>
            <a:r>
              <a:rPr spc="-30" dirty="0"/>
              <a:t> </a:t>
            </a:r>
            <a:r>
              <a:rPr spc="-10" dirty="0"/>
              <a:t>Atelier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6/12/2024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475487" y="862584"/>
            <a:ext cx="3329304" cy="0"/>
          </a:xfrm>
          <a:custGeom>
            <a:avLst/>
            <a:gdLst/>
            <a:ahLst/>
            <a:cxnLst/>
            <a:rect l="l" t="t" r="r" b="b"/>
            <a:pathLst>
              <a:path w="3329304">
                <a:moveTo>
                  <a:pt x="0" y="0"/>
                </a:moveTo>
                <a:lnTo>
                  <a:pt x="3328822" y="0"/>
                </a:lnTo>
              </a:path>
            </a:pathLst>
          </a:custGeom>
          <a:ln w="12700">
            <a:solidFill>
              <a:srgbClr val="6E6F7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766215" y="824487"/>
            <a:ext cx="76200" cy="76200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83108" y="499872"/>
            <a:ext cx="707123" cy="271932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4471C4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50" b="0" i="0">
                <a:solidFill>
                  <a:srgbClr val="6E6F7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dirty="0"/>
              <a:t>SantExpo</a:t>
            </a:r>
            <a:r>
              <a:rPr spc="-15" dirty="0"/>
              <a:t> </a:t>
            </a:r>
            <a:r>
              <a:rPr dirty="0"/>
              <a:t>2024</a:t>
            </a:r>
            <a:r>
              <a:rPr spc="-25" dirty="0"/>
              <a:t> </a:t>
            </a:r>
            <a:r>
              <a:rPr dirty="0"/>
              <a:t>-</a:t>
            </a:r>
            <a:r>
              <a:rPr spc="-30" dirty="0"/>
              <a:t> </a:t>
            </a:r>
            <a:r>
              <a:rPr spc="-10" dirty="0"/>
              <a:t>Atelier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6/12/2024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475487" y="862584"/>
            <a:ext cx="3329304" cy="0"/>
          </a:xfrm>
          <a:custGeom>
            <a:avLst/>
            <a:gdLst/>
            <a:ahLst/>
            <a:cxnLst/>
            <a:rect l="l" t="t" r="r" b="b"/>
            <a:pathLst>
              <a:path w="3329304">
                <a:moveTo>
                  <a:pt x="0" y="0"/>
                </a:moveTo>
                <a:lnTo>
                  <a:pt x="3328822" y="0"/>
                </a:lnTo>
              </a:path>
            </a:pathLst>
          </a:custGeom>
          <a:ln w="12700">
            <a:solidFill>
              <a:srgbClr val="6E6F7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766215" y="824487"/>
            <a:ext cx="76200" cy="76200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83108" y="499872"/>
            <a:ext cx="707123" cy="271932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50" b="0" i="0">
                <a:solidFill>
                  <a:srgbClr val="6E6F7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dirty="0"/>
              <a:t>SantExpo</a:t>
            </a:r>
            <a:r>
              <a:rPr spc="-15" dirty="0"/>
              <a:t> </a:t>
            </a:r>
            <a:r>
              <a:rPr dirty="0"/>
              <a:t>2024</a:t>
            </a:r>
            <a:r>
              <a:rPr spc="-25" dirty="0"/>
              <a:t> </a:t>
            </a:r>
            <a:r>
              <a:rPr dirty="0"/>
              <a:t>-</a:t>
            </a:r>
            <a:r>
              <a:rPr spc="-30" dirty="0"/>
              <a:t> </a:t>
            </a:r>
            <a:r>
              <a:rPr spc="-10" dirty="0"/>
              <a:t>Atelier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6/12/2024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475487" y="862584"/>
            <a:ext cx="3329304" cy="0"/>
          </a:xfrm>
          <a:custGeom>
            <a:avLst/>
            <a:gdLst/>
            <a:ahLst/>
            <a:cxnLst/>
            <a:rect l="l" t="t" r="r" b="b"/>
            <a:pathLst>
              <a:path w="3329304">
                <a:moveTo>
                  <a:pt x="0" y="0"/>
                </a:moveTo>
                <a:lnTo>
                  <a:pt x="3328822" y="0"/>
                </a:lnTo>
              </a:path>
            </a:pathLst>
          </a:custGeom>
          <a:ln w="12700">
            <a:solidFill>
              <a:srgbClr val="6E6F7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766215" y="824487"/>
            <a:ext cx="76200" cy="762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00881" y="-21654"/>
            <a:ext cx="9088076" cy="16713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4471C4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514766" y="1973521"/>
            <a:ext cx="7691120" cy="33147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rgbClr val="4471C4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72263" y="6205270"/>
            <a:ext cx="1167130" cy="1466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50" b="0" i="0">
                <a:solidFill>
                  <a:srgbClr val="6E6F7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dirty="0"/>
              <a:t>SantExpo</a:t>
            </a:r>
            <a:r>
              <a:rPr spc="-15" dirty="0"/>
              <a:t> </a:t>
            </a:r>
            <a:r>
              <a:rPr dirty="0"/>
              <a:t>2024</a:t>
            </a:r>
            <a:r>
              <a:rPr spc="-25" dirty="0"/>
              <a:t> </a:t>
            </a:r>
            <a:r>
              <a:rPr dirty="0"/>
              <a:t>-</a:t>
            </a:r>
            <a:r>
              <a:rPr spc="-30" dirty="0"/>
              <a:t> </a:t>
            </a:r>
            <a:r>
              <a:rPr spc="-10" dirty="0"/>
              <a:t>Atelier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6/12/2024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hyperlink" Target="mailto:jean-francois.conrad@appuisante.fr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3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3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6.png"/><Relationship Id="rId7" Type="http://schemas.openxmlformats.org/officeDocument/2006/relationships/image" Target="../media/image4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g"/><Relationship Id="rId3" Type="http://schemas.openxmlformats.org/officeDocument/2006/relationships/image" Target="../media/image6.png"/><Relationship Id="rId7" Type="http://schemas.openxmlformats.org/officeDocument/2006/relationships/image" Target="../media/image4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g"/><Relationship Id="rId5" Type="http://schemas.openxmlformats.org/officeDocument/2006/relationships/image" Target="../media/image46.png"/><Relationship Id="rId10" Type="http://schemas.openxmlformats.org/officeDocument/2006/relationships/image" Target="../media/image51.jpg"/><Relationship Id="rId4" Type="http://schemas.openxmlformats.org/officeDocument/2006/relationships/image" Target="../media/image45.png"/><Relationship Id="rId9" Type="http://schemas.openxmlformats.org/officeDocument/2006/relationships/image" Target="../media/image50.jp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8.png"/><Relationship Id="rId7" Type="http://schemas.openxmlformats.org/officeDocument/2006/relationships/image" Target="../media/image5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9.png"/><Relationship Id="rId4" Type="http://schemas.openxmlformats.org/officeDocument/2006/relationships/image" Target="../media/image58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8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jpg"/><Relationship Id="rId5" Type="http://schemas.openxmlformats.org/officeDocument/2006/relationships/image" Target="../media/image70.jpg"/><Relationship Id="rId4" Type="http://schemas.openxmlformats.org/officeDocument/2006/relationships/image" Target="../media/image69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jpg"/><Relationship Id="rId5" Type="http://schemas.openxmlformats.org/officeDocument/2006/relationships/image" Target="../media/image73.jpg"/><Relationship Id="rId4" Type="http://schemas.openxmlformats.org/officeDocument/2006/relationships/image" Target="../media/image72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4.png"/><Relationship Id="rId4" Type="http://schemas.openxmlformats.org/officeDocument/2006/relationships/image" Target="../media/image9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image" Target="../media/image8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8.jp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9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.png"/><Relationship Id="rId7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1.jpg"/><Relationship Id="rId11" Type="http://schemas.openxmlformats.org/officeDocument/2006/relationships/image" Target="../media/image26.png"/><Relationship Id="rId5" Type="http://schemas.openxmlformats.org/officeDocument/2006/relationships/image" Target="../media/image20.jpg"/><Relationship Id="rId10" Type="http://schemas.openxmlformats.org/officeDocument/2006/relationships/image" Target="../media/image25.jpg"/><Relationship Id="rId4" Type="http://schemas.openxmlformats.org/officeDocument/2006/relationships/image" Target="../media/image6.png"/><Relationship Id="rId9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2153411"/>
            <a:ext cx="12174220" cy="4599940"/>
            <a:chOff x="0" y="2153411"/>
            <a:chExt cx="12174220" cy="459994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74904" y="2612135"/>
              <a:ext cx="5806439" cy="3718572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2153411"/>
              <a:ext cx="12173710" cy="4599432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208874" y="446881"/>
            <a:ext cx="6367780" cy="1366520"/>
          </a:xfrm>
          <a:prstGeom prst="rect">
            <a:avLst/>
          </a:prstGeom>
        </p:spPr>
        <p:txBody>
          <a:bodyPr vert="horz" wrap="square" lIns="0" tIns="134620" rIns="0" bIns="0" rtlCol="0">
            <a:spAutoFit/>
          </a:bodyPr>
          <a:lstStyle/>
          <a:p>
            <a:pPr marL="12700" marR="5080">
              <a:lnSpc>
                <a:spcPts val="4800"/>
              </a:lnSpc>
              <a:spcBef>
                <a:spcPts val="1060"/>
              </a:spcBef>
            </a:pPr>
            <a:r>
              <a:rPr sz="4800" dirty="0">
                <a:solidFill>
                  <a:srgbClr val="000000"/>
                </a:solidFill>
              </a:rPr>
              <a:t>Parcours</a:t>
            </a:r>
            <a:r>
              <a:rPr sz="4800" spc="-210" dirty="0">
                <a:solidFill>
                  <a:srgbClr val="000000"/>
                </a:solidFill>
              </a:rPr>
              <a:t> </a:t>
            </a:r>
            <a:r>
              <a:rPr sz="4800" dirty="0">
                <a:solidFill>
                  <a:srgbClr val="000000"/>
                </a:solidFill>
              </a:rPr>
              <a:t>complexes</a:t>
            </a:r>
            <a:r>
              <a:rPr sz="4800" spc="-190" dirty="0">
                <a:solidFill>
                  <a:srgbClr val="000000"/>
                </a:solidFill>
              </a:rPr>
              <a:t> </a:t>
            </a:r>
            <a:r>
              <a:rPr sz="4800" spc="-50" dirty="0">
                <a:solidFill>
                  <a:srgbClr val="000000"/>
                </a:solidFill>
              </a:rPr>
              <a:t>: </a:t>
            </a:r>
            <a:r>
              <a:rPr sz="4800" dirty="0">
                <a:solidFill>
                  <a:srgbClr val="000000"/>
                </a:solidFill>
              </a:rPr>
              <a:t>lien</a:t>
            </a:r>
            <a:r>
              <a:rPr sz="4800" spc="-25" dirty="0">
                <a:solidFill>
                  <a:srgbClr val="000000"/>
                </a:solidFill>
              </a:rPr>
              <a:t> </a:t>
            </a:r>
            <a:r>
              <a:rPr sz="4800" spc="-40" dirty="0">
                <a:solidFill>
                  <a:srgbClr val="000000"/>
                </a:solidFill>
              </a:rPr>
              <a:t>Ville-</a:t>
            </a:r>
            <a:r>
              <a:rPr sz="4800" spc="-10" dirty="0">
                <a:solidFill>
                  <a:srgbClr val="000000"/>
                </a:solidFill>
              </a:rPr>
              <a:t>Hôpital</a:t>
            </a:r>
            <a:endParaRPr sz="4800"/>
          </a:p>
        </p:txBody>
      </p:sp>
      <p:sp>
        <p:nvSpPr>
          <p:cNvPr id="6" name="object 6"/>
          <p:cNvSpPr txBox="1"/>
          <p:nvPr/>
        </p:nvSpPr>
        <p:spPr>
          <a:xfrm>
            <a:off x="5162139" y="2530473"/>
            <a:ext cx="6614795" cy="1915160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12700" marR="5080">
              <a:lnSpc>
                <a:spcPts val="2400"/>
              </a:lnSpc>
              <a:spcBef>
                <a:spcPts val="580"/>
              </a:spcBef>
            </a:pPr>
            <a:r>
              <a:rPr sz="2400" b="1" dirty="0">
                <a:latin typeface="Arial"/>
                <a:cs typeface="Arial"/>
              </a:rPr>
              <a:t>Entre</a:t>
            </a:r>
            <a:r>
              <a:rPr sz="2400" b="1" spc="-6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cas</a:t>
            </a:r>
            <a:r>
              <a:rPr sz="2400" b="1" spc="-6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complexes</a:t>
            </a:r>
            <a:r>
              <a:rPr sz="2400" b="1" spc="-5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et</a:t>
            </a:r>
            <a:r>
              <a:rPr sz="2400" b="1" spc="-6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maladies</a:t>
            </a:r>
            <a:r>
              <a:rPr sz="2400" b="1" spc="-60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chroniques, </a:t>
            </a:r>
            <a:r>
              <a:rPr sz="2400" b="1" dirty="0">
                <a:latin typeface="Arial"/>
                <a:cs typeface="Arial"/>
              </a:rPr>
              <a:t>découvrez</a:t>
            </a:r>
            <a:r>
              <a:rPr sz="2400" b="1" spc="-5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les</a:t>
            </a:r>
            <a:r>
              <a:rPr sz="2400" b="1" spc="-7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outils</a:t>
            </a:r>
            <a:r>
              <a:rPr sz="2400" b="1" spc="-8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numériques</a:t>
            </a:r>
            <a:r>
              <a:rPr sz="2400" b="1" spc="-70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permettant </a:t>
            </a:r>
            <a:r>
              <a:rPr sz="2400" b="1" dirty="0">
                <a:latin typeface="Arial"/>
                <a:cs typeface="Arial"/>
              </a:rPr>
              <a:t>de</a:t>
            </a:r>
            <a:r>
              <a:rPr sz="2400" b="1" spc="-3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fluidifier</a:t>
            </a:r>
            <a:r>
              <a:rPr sz="2400" b="1" spc="-6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les</a:t>
            </a:r>
            <a:r>
              <a:rPr sz="2400" b="1" spc="-3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parcours</a:t>
            </a:r>
            <a:r>
              <a:rPr sz="2400" b="1" spc="-3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de</a:t>
            </a:r>
            <a:r>
              <a:rPr sz="2400" b="1" spc="-3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soins</a:t>
            </a:r>
            <a:r>
              <a:rPr sz="2400" b="1" spc="-4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entre</a:t>
            </a:r>
            <a:r>
              <a:rPr sz="2400" b="1" spc="-40" dirty="0">
                <a:latin typeface="Arial"/>
                <a:cs typeface="Arial"/>
              </a:rPr>
              <a:t> </a:t>
            </a:r>
            <a:r>
              <a:rPr sz="2400" b="1" spc="-25" dirty="0">
                <a:latin typeface="Arial"/>
                <a:cs typeface="Arial"/>
              </a:rPr>
              <a:t>les </a:t>
            </a:r>
            <a:r>
              <a:rPr sz="2400" b="1" dirty="0">
                <a:latin typeface="Arial"/>
                <a:cs typeface="Arial"/>
              </a:rPr>
              <a:t>professionnels</a:t>
            </a:r>
            <a:r>
              <a:rPr sz="2400" b="1" spc="-6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de</a:t>
            </a:r>
            <a:r>
              <a:rPr sz="2400" b="1" spc="-5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santé</a:t>
            </a:r>
            <a:r>
              <a:rPr sz="2400" b="1" spc="-5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d’un</a:t>
            </a:r>
            <a:r>
              <a:rPr sz="2400" b="1" spc="-7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territoire</a:t>
            </a:r>
            <a:r>
              <a:rPr sz="2400" b="1" spc="-75" dirty="0">
                <a:latin typeface="Arial"/>
                <a:cs typeface="Arial"/>
              </a:rPr>
              <a:t> </a:t>
            </a:r>
            <a:r>
              <a:rPr sz="2400" b="1" spc="-50" dirty="0">
                <a:latin typeface="Arial"/>
                <a:cs typeface="Arial"/>
              </a:rPr>
              <a:t>: </a:t>
            </a:r>
            <a:r>
              <a:rPr sz="2400" b="1" dirty="0">
                <a:latin typeface="Arial"/>
                <a:cs typeface="Arial"/>
              </a:rPr>
              <a:t>annuaire</a:t>
            </a:r>
            <a:r>
              <a:rPr sz="2400" b="1" spc="-4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territorial,</a:t>
            </a:r>
            <a:r>
              <a:rPr sz="2400" b="1" spc="-8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outils</a:t>
            </a:r>
            <a:r>
              <a:rPr sz="2400" b="1" spc="-6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numériques</a:t>
            </a:r>
            <a:r>
              <a:rPr sz="2400" b="1" spc="-50" dirty="0">
                <a:latin typeface="Arial"/>
                <a:cs typeface="Arial"/>
              </a:rPr>
              <a:t> </a:t>
            </a:r>
            <a:r>
              <a:rPr sz="2400" b="1" spc="-25" dirty="0">
                <a:latin typeface="Arial"/>
                <a:cs typeface="Arial"/>
              </a:rPr>
              <a:t>de </a:t>
            </a:r>
            <a:r>
              <a:rPr sz="2400" b="1" dirty="0">
                <a:latin typeface="Arial"/>
                <a:cs typeface="Arial"/>
              </a:rPr>
              <a:t>gestion</a:t>
            </a:r>
            <a:r>
              <a:rPr sz="2400" b="1" spc="-6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de</a:t>
            </a:r>
            <a:r>
              <a:rPr sz="2400" b="1" spc="-5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parcours,</a:t>
            </a:r>
            <a:r>
              <a:rPr sz="2400" b="1" spc="-35" dirty="0">
                <a:latin typeface="Arial"/>
                <a:cs typeface="Arial"/>
              </a:rPr>
              <a:t> </a:t>
            </a:r>
            <a:r>
              <a:rPr sz="2400" b="1" spc="-60" dirty="0">
                <a:latin typeface="Arial"/>
                <a:cs typeface="Arial"/>
              </a:rPr>
              <a:t>…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162139" y="4988500"/>
            <a:ext cx="5721350" cy="1623695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30"/>
              </a:spcBef>
            </a:pPr>
            <a:r>
              <a:rPr sz="2000" b="1" dirty="0">
                <a:latin typeface="Arial"/>
                <a:cs typeface="Arial"/>
              </a:rPr>
              <a:t>Dr</a:t>
            </a:r>
            <a:r>
              <a:rPr sz="2000" b="1" spc="-4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CONRAD</a:t>
            </a:r>
            <a:r>
              <a:rPr sz="2000" b="1" spc="-50" dirty="0">
                <a:latin typeface="Arial"/>
                <a:cs typeface="Arial"/>
              </a:rPr>
              <a:t> </a:t>
            </a:r>
            <a:r>
              <a:rPr sz="2000" b="1" spc="-10" dirty="0">
                <a:latin typeface="Arial"/>
                <a:cs typeface="Arial"/>
              </a:rPr>
              <a:t>Jean-François</a:t>
            </a:r>
            <a:endParaRPr sz="2000">
              <a:latin typeface="Arial"/>
              <a:cs typeface="Arial"/>
            </a:endParaRPr>
          </a:p>
          <a:p>
            <a:pPr marL="12700" marR="5080">
              <a:lnSpc>
                <a:spcPct val="106200"/>
              </a:lnSpc>
              <a:spcBef>
                <a:spcPts val="135"/>
              </a:spcBef>
            </a:pPr>
            <a:r>
              <a:rPr sz="1600" b="1" spc="-10" dirty="0">
                <a:latin typeface="Arial"/>
                <a:cs typeface="Arial"/>
              </a:rPr>
              <a:t>Médecin-</a:t>
            </a:r>
            <a:r>
              <a:rPr sz="1600" b="1" dirty="0">
                <a:latin typeface="Arial"/>
                <a:cs typeface="Arial"/>
              </a:rPr>
              <a:t>Directeur</a:t>
            </a:r>
            <a:r>
              <a:rPr sz="1600" b="1" spc="-1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DAC</a:t>
            </a:r>
            <a:r>
              <a:rPr sz="1600" b="1" spc="-6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APPUI</a:t>
            </a:r>
            <a:r>
              <a:rPr sz="1600" b="1" spc="-1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SANTE</a:t>
            </a:r>
            <a:r>
              <a:rPr sz="1600" b="1" spc="-2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NORD</a:t>
            </a:r>
            <a:r>
              <a:rPr sz="1600" b="1" spc="-35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FINISTERE </a:t>
            </a:r>
            <a:r>
              <a:rPr sz="1600" b="1" dirty="0">
                <a:latin typeface="Arial"/>
                <a:cs typeface="Arial"/>
              </a:rPr>
              <a:t>Président</a:t>
            </a:r>
            <a:r>
              <a:rPr sz="1600" b="1" spc="-4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de</a:t>
            </a:r>
            <a:r>
              <a:rPr sz="1600" b="1" spc="-5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la</a:t>
            </a:r>
            <a:r>
              <a:rPr sz="1600" b="1" spc="-4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FACS</a:t>
            </a:r>
            <a:r>
              <a:rPr sz="1600" b="1" spc="-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Bretagne</a:t>
            </a:r>
            <a:r>
              <a:rPr sz="1600" b="1" spc="-30" dirty="0">
                <a:latin typeface="Arial"/>
                <a:cs typeface="Arial"/>
              </a:rPr>
              <a:t> </a:t>
            </a:r>
            <a:r>
              <a:rPr sz="1600" i="1" dirty="0">
                <a:latin typeface="Arial"/>
                <a:cs typeface="Arial"/>
              </a:rPr>
              <a:t>(Fédération</a:t>
            </a:r>
            <a:r>
              <a:rPr sz="1600" i="1" spc="-45" dirty="0">
                <a:latin typeface="Arial"/>
                <a:cs typeface="Arial"/>
              </a:rPr>
              <a:t> </a:t>
            </a:r>
            <a:r>
              <a:rPr sz="1600" i="1" dirty="0">
                <a:latin typeface="Arial"/>
                <a:cs typeface="Arial"/>
              </a:rPr>
              <a:t>des</a:t>
            </a:r>
            <a:r>
              <a:rPr sz="1600" i="1" spc="-90" dirty="0">
                <a:latin typeface="Arial"/>
                <a:cs typeface="Arial"/>
              </a:rPr>
              <a:t> </a:t>
            </a:r>
            <a:r>
              <a:rPr sz="1600" i="1" dirty="0">
                <a:latin typeface="Arial"/>
                <a:cs typeface="Arial"/>
              </a:rPr>
              <a:t>Acteurs</a:t>
            </a:r>
            <a:r>
              <a:rPr sz="1600" i="1" spc="-45" dirty="0">
                <a:latin typeface="Arial"/>
                <a:cs typeface="Arial"/>
              </a:rPr>
              <a:t> </a:t>
            </a:r>
            <a:r>
              <a:rPr sz="1600" i="1" dirty="0">
                <a:latin typeface="Arial"/>
                <a:cs typeface="Arial"/>
              </a:rPr>
              <a:t>de</a:t>
            </a:r>
            <a:r>
              <a:rPr sz="1600" i="1" spc="-45" dirty="0">
                <a:latin typeface="Arial"/>
                <a:cs typeface="Arial"/>
              </a:rPr>
              <a:t> </a:t>
            </a:r>
            <a:r>
              <a:rPr sz="1600" i="1" spc="-25" dirty="0">
                <a:latin typeface="Arial"/>
                <a:cs typeface="Arial"/>
              </a:rPr>
              <a:t>la </a:t>
            </a:r>
            <a:r>
              <a:rPr sz="1600" i="1" dirty="0">
                <a:latin typeface="Arial"/>
                <a:cs typeface="Arial"/>
              </a:rPr>
              <a:t>Coordination</a:t>
            </a:r>
            <a:r>
              <a:rPr sz="1600" i="1" spc="-40" dirty="0">
                <a:latin typeface="Arial"/>
                <a:cs typeface="Arial"/>
              </a:rPr>
              <a:t> </a:t>
            </a:r>
            <a:r>
              <a:rPr sz="1600" i="1" dirty="0">
                <a:latin typeface="Arial"/>
                <a:cs typeface="Arial"/>
              </a:rPr>
              <a:t>en</a:t>
            </a:r>
            <a:r>
              <a:rPr sz="1600" i="1" spc="-40" dirty="0">
                <a:latin typeface="Arial"/>
                <a:cs typeface="Arial"/>
              </a:rPr>
              <a:t> </a:t>
            </a:r>
            <a:r>
              <a:rPr sz="1600" i="1" dirty="0">
                <a:latin typeface="Arial"/>
                <a:cs typeface="Arial"/>
              </a:rPr>
              <a:t>Santé</a:t>
            </a:r>
            <a:r>
              <a:rPr sz="1600" i="1" spc="-25" dirty="0">
                <a:latin typeface="Arial"/>
                <a:cs typeface="Arial"/>
              </a:rPr>
              <a:t> </a:t>
            </a:r>
            <a:r>
              <a:rPr sz="1600" i="1" dirty="0">
                <a:latin typeface="Arial"/>
                <a:cs typeface="Arial"/>
              </a:rPr>
              <a:t>de</a:t>
            </a:r>
            <a:r>
              <a:rPr sz="1600" i="1" spc="-40" dirty="0">
                <a:latin typeface="Arial"/>
                <a:cs typeface="Arial"/>
              </a:rPr>
              <a:t> </a:t>
            </a:r>
            <a:r>
              <a:rPr sz="1600" i="1" spc="-10" dirty="0">
                <a:latin typeface="Arial"/>
                <a:cs typeface="Arial"/>
              </a:rPr>
              <a:t>Bretagne)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ts val="1920"/>
              </a:lnSpc>
            </a:pPr>
            <a:r>
              <a:rPr sz="1600" b="1" spc="-25" dirty="0">
                <a:latin typeface="Arial"/>
                <a:cs typeface="Arial"/>
              </a:rPr>
              <a:t>Vice-</a:t>
            </a:r>
            <a:r>
              <a:rPr sz="1600" b="1" dirty="0">
                <a:latin typeface="Arial"/>
                <a:cs typeface="Arial"/>
              </a:rPr>
              <a:t>Président</a:t>
            </a:r>
            <a:r>
              <a:rPr sz="1600" b="1" spc="-2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de</a:t>
            </a:r>
            <a:r>
              <a:rPr sz="1600" b="1" spc="-3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la</a:t>
            </a:r>
            <a:r>
              <a:rPr sz="1600" b="1" spc="-25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FACS</a:t>
            </a:r>
            <a:r>
              <a:rPr sz="1600" b="1" spc="-5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Nationale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ts val="1680"/>
              </a:lnSpc>
            </a:pPr>
            <a:r>
              <a:rPr sz="1400" u="sng" spc="-10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4"/>
              </a:rPr>
              <a:t>jean-francois.conrad@appuisante.fr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374904" y="530352"/>
            <a:ext cx="3329940" cy="1286510"/>
            <a:chOff x="374904" y="530352"/>
            <a:chExt cx="3329940" cy="1286510"/>
          </a:xfrm>
        </p:grpSpPr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74904" y="530352"/>
              <a:ext cx="3329939" cy="1286255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571243" y="748284"/>
              <a:ext cx="1184147" cy="236219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927690" y="6136108"/>
            <a:ext cx="235585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22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mai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2024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–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Stand</a:t>
            </a:r>
            <a:r>
              <a:rPr sz="1800" spc="-25" dirty="0">
                <a:latin typeface="Calibri"/>
                <a:cs typeface="Calibri"/>
              </a:rPr>
              <a:t> ANS </a:t>
            </a:r>
            <a:r>
              <a:rPr sz="1800" dirty="0">
                <a:latin typeface="Calibri"/>
                <a:cs typeface="Calibri"/>
              </a:rPr>
              <a:t>Atelier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13h00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-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13h45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3108" y="499872"/>
            <a:ext cx="707123" cy="271932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715243" y="451104"/>
            <a:ext cx="1184147" cy="236207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7594655" y="1768856"/>
            <a:ext cx="3929379" cy="426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131C5F"/>
                </a:solidFill>
                <a:latin typeface="Calibri"/>
                <a:cs typeface="Calibri"/>
              </a:rPr>
              <a:t>Dossier</a:t>
            </a:r>
            <a:r>
              <a:rPr sz="2000" b="1" spc="-60" dirty="0">
                <a:solidFill>
                  <a:srgbClr val="131C5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131C5F"/>
                </a:solidFill>
                <a:latin typeface="Calibri"/>
                <a:cs typeface="Calibri"/>
              </a:rPr>
              <a:t>de</a:t>
            </a:r>
            <a:r>
              <a:rPr sz="2000" b="1" spc="-50" dirty="0">
                <a:solidFill>
                  <a:srgbClr val="131C5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131C5F"/>
                </a:solidFill>
                <a:latin typeface="Calibri"/>
                <a:cs typeface="Calibri"/>
              </a:rPr>
              <a:t>coordination</a:t>
            </a:r>
            <a:r>
              <a:rPr sz="2000" b="1" spc="-70" dirty="0">
                <a:solidFill>
                  <a:srgbClr val="131C5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131C5F"/>
                </a:solidFill>
                <a:latin typeface="Calibri"/>
                <a:cs typeface="Calibri"/>
              </a:rPr>
              <a:t>des</a:t>
            </a:r>
            <a:r>
              <a:rPr sz="2000" b="1" spc="-50" dirty="0">
                <a:solidFill>
                  <a:srgbClr val="131C5F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131C5F"/>
                </a:solidFill>
                <a:latin typeface="Calibri"/>
                <a:cs typeface="Calibri"/>
              </a:rPr>
              <a:t>parcours complexes</a:t>
            </a:r>
            <a:r>
              <a:rPr sz="2000" b="1" spc="-65" dirty="0">
                <a:solidFill>
                  <a:srgbClr val="131C5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131C5F"/>
                </a:solidFill>
                <a:latin typeface="Calibri"/>
                <a:cs typeface="Calibri"/>
              </a:rPr>
              <a:t>dédiés</a:t>
            </a:r>
            <a:r>
              <a:rPr sz="2000" b="1" spc="-75" dirty="0">
                <a:solidFill>
                  <a:srgbClr val="131C5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131C5F"/>
                </a:solidFill>
                <a:latin typeface="Calibri"/>
                <a:cs typeface="Calibri"/>
              </a:rPr>
              <a:t>DAC</a:t>
            </a:r>
            <a:r>
              <a:rPr sz="2000" b="1" spc="-45" dirty="0">
                <a:solidFill>
                  <a:srgbClr val="131C5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131C5F"/>
                </a:solidFill>
                <a:latin typeface="Calibri"/>
                <a:cs typeface="Calibri"/>
              </a:rPr>
              <a:t>et</a:t>
            </a:r>
            <a:r>
              <a:rPr sz="2000" b="1" spc="-70" dirty="0">
                <a:solidFill>
                  <a:srgbClr val="131C5F"/>
                </a:solidFill>
                <a:latin typeface="Calibri"/>
                <a:cs typeface="Calibri"/>
              </a:rPr>
              <a:t> </a:t>
            </a:r>
            <a:r>
              <a:rPr sz="2000" b="1" spc="-20" dirty="0">
                <a:solidFill>
                  <a:srgbClr val="131C5F"/>
                </a:solidFill>
                <a:latin typeface="Calibri"/>
                <a:cs typeface="Calibri"/>
              </a:rPr>
              <a:t>CLIC</a:t>
            </a:r>
            <a:endParaRPr sz="2000">
              <a:latin typeface="Calibri"/>
              <a:cs typeface="Calibri"/>
            </a:endParaRPr>
          </a:p>
          <a:p>
            <a:pPr marL="299085" marR="259079" indent="-287020">
              <a:lnSpc>
                <a:spcPct val="100000"/>
              </a:lnSpc>
              <a:spcBef>
                <a:spcPts val="65"/>
              </a:spcBef>
              <a:buFont typeface="Arial"/>
              <a:buChar char="•"/>
              <a:tabLst>
                <a:tab pos="299085" algn="l"/>
              </a:tabLst>
            </a:pPr>
            <a:r>
              <a:rPr sz="1800" dirty="0">
                <a:latin typeface="Verdana"/>
                <a:cs typeface="Verdana"/>
              </a:rPr>
              <a:t>les</a:t>
            </a:r>
            <a:r>
              <a:rPr sz="1800" spc="-45" dirty="0">
                <a:latin typeface="Verdana"/>
                <a:cs typeface="Verdana"/>
              </a:rPr>
              <a:t> </a:t>
            </a:r>
            <a:r>
              <a:rPr sz="1800" spc="60" dirty="0">
                <a:latin typeface="Verdana"/>
                <a:cs typeface="Verdana"/>
              </a:rPr>
              <a:t>données</a:t>
            </a:r>
            <a:r>
              <a:rPr sz="1800" spc="-30" dirty="0">
                <a:latin typeface="Verdana"/>
                <a:cs typeface="Verdana"/>
              </a:rPr>
              <a:t> </a:t>
            </a:r>
            <a:r>
              <a:rPr sz="1800" spc="35" dirty="0">
                <a:latin typeface="Verdana"/>
                <a:cs typeface="Verdana"/>
              </a:rPr>
              <a:t>administratives </a:t>
            </a:r>
            <a:r>
              <a:rPr sz="1800" spc="60" dirty="0">
                <a:latin typeface="Verdana"/>
                <a:cs typeface="Verdana"/>
              </a:rPr>
              <a:t>de</a:t>
            </a:r>
            <a:r>
              <a:rPr sz="1800" spc="-6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la</a:t>
            </a:r>
            <a:r>
              <a:rPr sz="1800" spc="-65" dirty="0">
                <a:latin typeface="Verdana"/>
                <a:cs typeface="Verdana"/>
              </a:rPr>
              <a:t> </a:t>
            </a:r>
            <a:r>
              <a:rPr sz="1800" spc="-10" dirty="0">
                <a:latin typeface="Verdana"/>
                <a:cs typeface="Verdana"/>
              </a:rPr>
              <a:t>personne,</a:t>
            </a:r>
            <a:endParaRPr sz="1800">
              <a:latin typeface="Verdana"/>
              <a:cs typeface="Verdana"/>
            </a:endParaRPr>
          </a:p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085" algn="l"/>
              </a:tabLst>
            </a:pPr>
            <a:r>
              <a:rPr sz="1800" spc="80" dirty="0">
                <a:latin typeface="Verdana"/>
                <a:cs typeface="Verdana"/>
              </a:rPr>
              <a:t>un</a:t>
            </a:r>
            <a:r>
              <a:rPr sz="1800" spc="-90" dirty="0">
                <a:latin typeface="Verdana"/>
                <a:cs typeface="Verdana"/>
              </a:rPr>
              <a:t> </a:t>
            </a:r>
            <a:r>
              <a:rPr sz="1800" spc="-10" dirty="0">
                <a:latin typeface="Verdana"/>
                <a:cs typeface="Verdana"/>
              </a:rPr>
              <a:t>agenda,</a:t>
            </a:r>
            <a:endParaRPr sz="1800">
              <a:latin typeface="Verdana"/>
              <a:cs typeface="Verdana"/>
            </a:endParaRPr>
          </a:p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085" algn="l"/>
              </a:tabLst>
            </a:pPr>
            <a:r>
              <a:rPr sz="1800" dirty="0">
                <a:latin typeface="Verdana"/>
                <a:cs typeface="Verdana"/>
              </a:rPr>
              <a:t>la</a:t>
            </a:r>
            <a:r>
              <a:rPr sz="1800" spc="1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liste</a:t>
            </a:r>
            <a:r>
              <a:rPr sz="1800" spc="1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des</a:t>
            </a:r>
            <a:r>
              <a:rPr sz="1800" spc="40" dirty="0">
                <a:latin typeface="Verdana"/>
                <a:cs typeface="Verdana"/>
              </a:rPr>
              <a:t> </a:t>
            </a:r>
            <a:r>
              <a:rPr sz="1800" spc="35" dirty="0">
                <a:latin typeface="Verdana"/>
                <a:cs typeface="Verdana"/>
              </a:rPr>
              <a:t>intervenants</a:t>
            </a:r>
            <a:endParaRPr sz="1800">
              <a:latin typeface="Verdana"/>
              <a:cs typeface="Verdana"/>
            </a:endParaRPr>
          </a:p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085" algn="l"/>
              </a:tabLst>
            </a:pPr>
            <a:r>
              <a:rPr sz="1800" dirty="0">
                <a:latin typeface="Verdana"/>
                <a:cs typeface="Verdana"/>
              </a:rPr>
              <a:t>des</a:t>
            </a:r>
            <a:r>
              <a:rPr sz="1800" spc="-15" dirty="0">
                <a:latin typeface="Verdana"/>
                <a:cs typeface="Verdana"/>
              </a:rPr>
              <a:t> </a:t>
            </a:r>
            <a:r>
              <a:rPr sz="1800" spc="50" dirty="0">
                <a:latin typeface="Verdana"/>
                <a:cs typeface="Verdana"/>
              </a:rPr>
              <a:t>fiches</a:t>
            </a:r>
            <a:r>
              <a:rPr sz="1800" spc="-25" dirty="0">
                <a:latin typeface="Verdana"/>
                <a:cs typeface="Verdana"/>
              </a:rPr>
              <a:t> </a:t>
            </a:r>
            <a:r>
              <a:rPr sz="1800" spc="60" dirty="0">
                <a:latin typeface="Verdana"/>
                <a:cs typeface="Verdana"/>
              </a:rPr>
              <a:t>de</a:t>
            </a:r>
            <a:r>
              <a:rPr sz="1800" spc="-25" dirty="0">
                <a:latin typeface="Verdana"/>
                <a:cs typeface="Verdana"/>
              </a:rPr>
              <a:t> </a:t>
            </a:r>
            <a:r>
              <a:rPr sz="1800" spc="-10" dirty="0">
                <a:latin typeface="Verdana"/>
                <a:cs typeface="Verdana"/>
              </a:rPr>
              <a:t>suivi,</a:t>
            </a:r>
            <a:endParaRPr sz="1800">
              <a:latin typeface="Verdana"/>
              <a:cs typeface="Verdana"/>
            </a:endParaRPr>
          </a:p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085" algn="l"/>
              </a:tabLst>
            </a:pPr>
            <a:r>
              <a:rPr sz="1800" spc="65" dirty="0">
                <a:latin typeface="Verdana"/>
                <a:cs typeface="Verdana"/>
              </a:rPr>
              <a:t>une</a:t>
            </a:r>
            <a:r>
              <a:rPr sz="1800" spc="-55" dirty="0">
                <a:latin typeface="Verdana"/>
                <a:cs typeface="Verdana"/>
              </a:rPr>
              <a:t> </a:t>
            </a:r>
            <a:r>
              <a:rPr sz="1800" spc="35" dirty="0">
                <a:latin typeface="Verdana"/>
                <a:cs typeface="Verdana"/>
              </a:rPr>
              <a:t>évaluation</a:t>
            </a:r>
            <a:endParaRPr sz="1800">
              <a:latin typeface="Verdana"/>
              <a:cs typeface="Verdana"/>
            </a:endParaRPr>
          </a:p>
          <a:p>
            <a:pPr marL="299085">
              <a:lnSpc>
                <a:spcPct val="100000"/>
              </a:lnSpc>
            </a:pPr>
            <a:r>
              <a:rPr sz="1800" spc="60" dirty="0">
                <a:latin typeface="Verdana"/>
                <a:cs typeface="Verdana"/>
              </a:rPr>
              <a:t>multidimentionnelle</a:t>
            </a:r>
            <a:endParaRPr sz="1800">
              <a:latin typeface="Verdana"/>
              <a:cs typeface="Verdana"/>
            </a:endParaRPr>
          </a:p>
          <a:p>
            <a:pPr marL="299085" marR="221615" indent="-287020">
              <a:lnSpc>
                <a:spcPct val="100000"/>
              </a:lnSpc>
              <a:buFont typeface="Arial"/>
              <a:buChar char="•"/>
              <a:tabLst>
                <a:tab pos="299085" algn="l"/>
              </a:tabLst>
            </a:pPr>
            <a:r>
              <a:rPr sz="1800" spc="80" dirty="0">
                <a:latin typeface="Verdana"/>
                <a:cs typeface="Verdana"/>
              </a:rPr>
              <a:t>un</a:t>
            </a:r>
            <a:r>
              <a:rPr sz="1800" spc="-80" dirty="0">
                <a:latin typeface="Verdana"/>
                <a:cs typeface="Verdana"/>
              </a:rPr>
              <a:t> </a:t>
            </a:r>
            <a:r>
              <a:rPr sz="1800" spc="90" dirty="0">
                <a:latin typeface="Verdana"/>
                <a:cs typeface="Verdana"/>
              </a:rPr>
              <a:t>Plan</a:t>
            </a:r>
            <a:r>
              <a:rPr sz="1800" spc="-85" dirty="0">
                <a:latin typeface="Verdana"/>
                <a:cs typeface="Verdana"/>
              </a:rPr>
              <a:t> </a:t>
            </a:r>
            <a:r>
              <a:rPr sz="1800" spc="55" dirty="0">
                <a:latin typeface="Verdana"/>
                <a:cs typeface="Verdana"/>
              </a:rPr>
              <a:t>Personnalisé</a:t>
            </a:r>
            <a:r>
              <a:rPr sz="1800" spc="-85" dirty="0">
                <a:latin typeface="Verdana"/>
                <a:cs typeface="Verdana"/>
              </a:rPr>
              <a:t> </a:t>
            </a:r>
            <a:r>
              <a:rPr sz="1800" spc="35" dirty="0">
                <a:latin typeface="Verdana"/>
                <a:cs typeface="Verdana"/>
              </a:rPr>
              <a:t>de </a:t>
            </a:r>
            <a:r>
              <a:rPr sz="1800" spc="60" dirty="0">
                <a:latin typeface="Verdana"/>
                <a:cs typeface="Verdana"/>
              </a:rPr>
              <a:t>Coordination</a:t>
            </a:r>
            <a:r>
              <a:rPr sz="1800" spc="-40" dirty="0">
                <a:latin typeface="Verdana"/>
                <a:cs typeface="Verdana"/>
              </a:rPr>
              <a:t> </a:t>
            </a:r>
            <a:r>
              <a:rPr sz="1800" spc="70" dirty="0">
                <a:latin typeface="Verdana"/>
                <a:cs typeface="Verdana"/>
              </a:rPr>
              <a:t>en</a:t>
            </a:r>
            <a:r>
              <a:rPr sz="1800" spc="-3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Santé</a:t>
            </a:r>
            <a:r>
              <a:rPr sz="1800" spc="-25" dirty="0">
                <a:latin typeface="Verdana"/>
                <a:cs typeface="Verdana"/>
              </a:rPr>
              <a:t> </a:t>
            </a:r>
            <a:r>
              <a:rPr sz="1800" spc="70" dirty="0">
                <a:latin typeface="Verdana"/>
                <a:cs typeface="Verdana"/>
              </a:rPr>
              <a:t>PPCS</a:t>
            </a:r>
            <a:endParaRPr sz="18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2065"/>
              </a:spcBef>
            </a:pPr>
            <a:endParaRPr sz="1800">
              <a:latin typeface="Verdana"/>
              <a:cs typeface="Verdana"/>
            </a:endParaRPr>
          </a:p>
          <a:p>
            <a:pPr marL="12700" marR="116205">
              <a:lnSpc>
                <a:spcPct val="100000"/>
              </a:lnSpc>
            </a:pPr>
            <a:r>
              <a:rPr sz="2000" b="1" dirty="0">
                <a:solidFill>
                  <a:srgbClr val="131C5F"/>
                </a:solidFill>
                <a:latin typeface="Calibri"/>
                <a:cs typeface="Calibri"/>
              </a:rPr>
              <a:t>Un</a:t>
            </a:r>
            <a:r>
              <a:rPr sz="2000" b="1" spc="-50" dirty="0">
                <a:solidFill>
                  <a:srgbClr val="131C5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131C5F"/>
                </a:solidFill>
                <a:latin typeface="Calibri"/>
                <a:cs typeface="Calibri"/>
              </a:rPr>
              <a:t>portail</a:t>
            </a:r>
            <a:r>
              <a:rPr sz="2000" b="1" spc="-40" dirty="0">
                <a:solidFill>
                  <a:srgbClr val="131C5F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131C5F"/>
                </a:solidFill>
                <a:latin typeface="Calibri"/>
                <a:cs typeface="Calibri"/>
              </a:rPr>
              <a:t>Partenaires,</a:t>
            </a:r>
            <a:r>
              <a:rPr sz="2000" b="1" spc="-40" dirty="0">
                <a:solidFill>
                  <a:srgbClr val="131C5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131C5F"/>
                </a:solidFill>
                <a:latin typeface="Calibri"/>
                <a:cs typeface="Calibri"/>
              </a:rPr>
              <a:t>accès</a:t>
            </a:r>
            <a:r>
              <a:rPr sz="2000" b="1" spc="-35" dirty="0">
                <a:solidFill>
                  <a:srgbClr val="131C5F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131C5F"/>
                </a:solidFill>
                <a:latin typeface="Calibri"/>
                <a:cs typeface="Calibri"/>
              </a:rPr>
              <a:t>dédié </a:t>
            </a:r>
            <a:r>
              <a:rPr sz="2000" b="1" dirty="0">
                <a:solidFill>
                  <a:srgbClr val="131C5F"/>
                </a:solidFill>
                <a:latin typeface="Calibri"/>
                <a:cs typeface="Calibri"/>
              </a:rPr>
              <a:t>aux</a:t>
            </a:r>
            <a:r>
              <a:rPr sz="2000" b="1" spc="-30" dirty="0">
                <a:solidFill>
                  <a:srgbClr val="131C5F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131C5F"/>
                </a:solidFill>
                <a:latin typeface="Calibri"/>
                <a:cs typeface="Calibri"/>
              </a:rPr>
              <a:t>professionnels</a:t>
            </a:r>
            <a:r>
              <a:rPr sz="2000" b="1" spc="-50" dirty="0">
                <a:solidFill>
                  <a:srgbClr val="131C5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131C5F"/>
                </a:solidFill>
                <a:latin typeface="Calibri"/>
                <a:cs typeface="Calibri"/>
              </a:rPr>
              <a:t>du</a:t>
            </a:r>
            <a:r>
              <a:rPr sz="2000" b="1" spc="-30" dirty="0">
                <a:solidFill>
                  <a:srgbClr val="131C5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131C5F"/>
                </a:solidFill>
                <a:latin typeface="Calibri"/>
                <a:cs typeface="Calibri"/>
              </a:rPr>
              <a:t>cercle</a:t>
            </a:r>
            <a:r>
              <a:rPr sz="2000" b="1" spc="-25" dirty="0">
                <a:solidFill>
                  <a:srgbClr val="131C5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131C5F"/>
                </a:solidFill>
                <a:latin typeface="Calibri"/>
                <a:cs typeface="Calibri"/>
              </a:rPr>
              <a:t>de</a:t>
            </a:r>
            <a:r>
              <a:rPr sz="2000" b="1" spc="-30" dirty="0">
                <a:solidFill>
                  <a:srgbClr val="131C5F"/>
                </a:solidFill>
                <a:latin typeface="Calibri"/>
                <a:cs typeface="Calibri"/>
              </a:rPr>
              <a:t> </a:t>
            </a:r>
            <a:r>
              <a:rPr sz="2000" b="1" spc="-20" dirty="0">
                <a:solidFill>
                  <a:srgbClr val="131C5F"/>
                </a:solidFill>
                <a:latin typeface="Calibri"/>
                <a:cs typeface="Calibri"/>
              </a:rPr>
              <a:t>soin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477012" y="1217676"/>
            <a:ext cx="6555105" cy="4622800"/>
            <a:chOff x="477012" y="1217676"/>
            <a:chExt cx="6555105" cy="4622800"/>
          </a:xfrm>
        </p:grpSpPr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77012" y="2714244"/>
              <a:ext cx="6554723" cy="3125723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143500" y="2253996"/>
              <a:ext cx="1808987" cy="437387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143500" y="1851660"/>
              <a:ext cx="1676399" cy="448055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77012" y="1217676"/>
              <a:ext cx="4102607" cy="1133842"/>
            </a:xfrm>
            <a:prstGeom prst="rect">
              <a:avLst/>
            </a:prstGeom>
          </p:spPr>
        </p:pic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51286" rIns="0" bIns="0" rtlCol="0">
            <a:spAutoFit/>
          </a:bodyPr>
          <a:lstStyle/>
          <a:p>
            <a:pPr marL="1871980">
              <a:lnSpc>
                <a:spcPct val="100000"/>
              </a:lnSpc>
              <a:spcBef>
                <a:spcPts val="100"/>
              </a:spcBef>
            </a:pPr>
            <a:r>
              <a:rPr sz="3600" b="0" spc="-40" dirty="0">
                <a:solidFill>
                  <a:srgbClr val="396286"/>
                </a:solidFill>
                <a:latin typeface="Calibri"/>
                <a:cs typeface="Calibri"/>
              </a:rPr>
              <a:t>Partenariat</a:t>
            </a:r>
            <a:r>
              <a:rPr sz="3600" b="0" spc="-165" dirty="0">
                <a:solidFill>
                  <a:srgbClr val="396286"/>
                </a:solidFill>
                <a:latin typeface="Calibri"/>
                <a:cs typeface="Calibri"/>
              </a:rPr>
              <a:t> </a:t>
            </a:r>
            <a:r>
              <a:rPr sz="3600" b="0" spc="-20" dirty="0">
                <a:solidFill>
                  <a:srgbClr val="396286"/>
                </a:solidFill>
                <a:latin typeface="Calibri"/>
                <a:cs typeface="Calibri"/>
              </a:rPr>
              <a:t>avec</a:t>
            </a:r>
            <a:r>
              <a:rPr sz="3600" b="0" spc="-114" dirty="0">
                <a:solidFill>
                  <a:srgbClr val="396286"/>
                </a:solidFill>
                <a:latin typeface="Calibri"/>
                <a:cs typeface="Calibri"/>
              </a:rPr>
              <a:t> </a:t>
            </a:r>
            <a:r>
              <a:rPr sz="3600" b="0" dirty="0">
                <a:solidFill>
                  <a:srgbClr val="396286"/>
                </a:solidFill>
                <a:latin typeface="Calibri"/>
                <a:cs typeface="Calibri"/>
              </a:rPr>
              <a:t>GR</a:t>
            </a:r>
            <a:r>
              <a:rPr sz="3600" b="0" spc="-120" dirty="0">
                <a:solidFill>
                  <a:srgbClr val="396286"/>
                </a:solidFill>
                <a:latin typeface="Calibri"/>
                <a:cs typeface="Calibri"/>
              </a:rPr>
              <a:t> </a:t>
            </a:r>
            <a:r>
              <a:rPr sz="3600" b="0" spc="-30" dirty="0">
                <a:solidFill>
                  <a:srgbClr val="396286"/>
                </a:solidFill>
                <a:latin typeface="Calibri"/>
                <a:cs typeface="Calibri"/>
              </a:rPr>
              <a:t>e-</a:t>
            </a:r>
            <a:r>
              <a:rPr sz="3600" b="0" spc="-20" dirty="0">
                <a:solidFill>
                  <a:srgbClr val="396286"/>
                </a:solidFill>
                <a:latin typeface="Calibri"/>
                <a:cs typeface="Calibri"/>
              </a:rPr>
              <a:t>Santé</a:t>
            </a:r>
            <a:r>
              <a:rPr sz="3600" b="0" spc="-150" dirty="0">
                <a:solidFill>
                  <a:srgbClr val="396286"/>
                </a:solidFill>
                <a:latin typeface="Calibri"/>
                <a:cs typeface="Calibri"/>
              </a:rPr>
              <a:t> </a:t>
            </a:r>
            <a:r>
              <a:rPr sz="3600" b="0" spc="-10" dirty="0">
                <a:solidFill>
                  <a:srgbClr val="396286"/>
                </a:solidFill>
                <a:latin typeface="Calibri"/>
                <a:cs typeface="Calibri"/>
              </a:rPr>
              <a:t>Bretagne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dirty="0"/>
              <a:t>SantExpo</a:t>
            </a:r>
            <a:r>
              <a:rPr spc="-15" dirty="0"/>
              <a:t> </a:t>
            </a:r>
            <a:r>
              <a:rPr dirty="0"/>
              <a:t>2024</a:t>
            </a:r>
            <a:r>
              <a:rPr spc="-25" dirty="0"/>
              <a:t> </a:t>
            </a:r>
            <a:r>
              <a:rPr dirty="0"/>
              <a:t>-</a:t>
            </a:r>
            <a:r>
              <a:rPr spc="-30" dirty="0"/>
              <a:t> </a:t>
            </a:r>
            <a:r>
              <a:rPr spc="-10" dirty="0"/>
              <a:t>Atelier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3108" y="499872"/>
            <a:ext cx="707123" cy="271932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715243" y="451104"/>
            <a:ext cx="1184147" cy="236207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0935456" y="2469410"/>
            <a:ext cx="1263650" cy="31235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2230">
              <a:lnSpc>
                <a:spcPts val="1710"/>
              </a:lnSpc>
            </a:pPr>
            <a:r>
              <a:rPr sz="1800" dirty="0">
                <a:latin typeface="Calibri"/>
                <a:cs typeface="Calibri"/>
              </a:rPr>
              <a:t>Ratio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fiches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spc="-50" dirty="0">
                <a:latin typeface="Calibri"/>
                <a:cs typeface="Calibri"/>
              </a:rPr>
              <a:t>J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30/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utilisateu</a:t>
            </a:r>
            <a:endParaRPr sz="1800">
              <a:latin typeface="Calibri"/>
              <a:cs typeface="Calibri"/>
            </a:endParaRPr>
          </a:p>
          <a:p>
            <a:pPr marL="452120" marR="312420" algn="ctr">
              <a:lnSpc>
                <a:spcPct val="100000"/>
              </a:lnSpc>
            </a:pPr>
            <a:r>
              <a:rPr sz="1800" spc="-10" dirty="0">
                <a:latin typeface="Calibri"/>
                <a:cs typeface="Calibri"/>
              </a:rPr>
              <a:t>actifs </a:t>
            </a:r>
            <a:r>
              <a:rPr sz="1800" spc="-25" dirty="0">
                <a:latin typeface="Calibri"/>
                <a:cs typeface="Calibri"/>
              </a:rPr>
              <a:t>131</a:t>
            </a:r>
            <a:endParaRPr sz="1800">
              <a:latin typeface="Calibri"/>
              <a:cs typeface="Calibri"/>
            </a:endParaRPr>
          </a:p>
          <a:p>
            <a:pPr marL="132080" algn="ctr">
              <a:lnSpc>
                <a:spcPct val="100000"/>
              </a:lnSpc>
              <a:spcBef>
                <a:spcPts val="395"/>
              </a:spcBef>
            </a:pPr>
            <a:r>
              <a:rPr sz="1800" spc="-25" dirty="0">
                <a:latin typeface="Calibri"/>
                <a:cs typeface="Calibri"/>
              </a:rPr>
              <a:t>111</a:t>
            </a:r>
            <a:endParaRPr sz="1800">
              <a:latin typeface="Calibri"/>
              <a:cs typeface="Calibri"/>
            </a:endParaRPr>
          </a:p>
          <a:p>
            <a:pPr marL="132715" algn="ctr">
              <a:lnSpc>
                <a:spcPct val="100000"/>
              </a:lnSpc>
              <a:spcBef>
                <a:spcPts val="135"/>
              </a:spcBef>
            </a:pPr>
            <a:r>
              <a:rPr sz="1800" spc="-25" dirty="0">
                <a:latin typeface="Calibri"/>
                <a:cs typeface="Calibri"/>
              </a:rPr>
              <a:t>65</a:t>
            </a:r>
            <a:endParaRPr sz="1800">
              <a:latin typeface="Calibri"/>
              <a:cs typeface="Calibri"/>
            </a:endParaRPr>
          </a:p>
          <a:p>
            <a:pPr marL="132715" algn="ctr">
              <a:lnSpc>
                <a:spcPct val="100000"/>
              </a:lnSpc>
              <a:spcBef>
                <a:spcPts val="130"/>
              </a:spcBef>
            </a:pPr>
            <a:r>
              <a:rPr sz="1800" spc="-25" dirty="0">
                <a:latin typeface="Calibri"/>
                <a:cs typeface="Calibri"/>
              </a:rPr>
              <a:t>31</a:t>
            </a:r>
            <a:endParaRPr sz="1800">
              <a:latin typeface="Calibri"/>
              <a:cs typeface="Calibri"/>
            </a:endParaRPr>
          </a:p>
          <a:p>
            <a:pPr marL="132080" algn="ctr">
              <a:lnSpc>
                <a:spcPct val="100000"/>
              </a:lnSpc>
              <a:spcBef>
                <a:spcPts val="135"/>
              </a:spcBef>
            </a:pPr>
            <a:r>
              <a:rPr sz="1800" spc="-50" dirty="0">
                <a:latin typeface="Calibri"/>
                <a:cs typeface="Calibri"/>
              </a:rPr>
              <a:t>3</a:t>
            </a:r>
            <a:endParaRPr sz="1800">
              <a:latin typeface="Calibri"/>
              <a:cs typeface="Calibri"/>
            </a:endParaRPr>
          </a:p>
          <a:p>
            <a:pPr marL="132080" algn="ctr">
              <a:lnSpc>
                <a:spcPct val="100000"/>
              </a:lnSpc>
              <a:spcBef>
                <a:spcPts val="135"/>
              </a:spcBef>
            </a:pPr>
            <a:r>
              <a:rPr sz="1800" spc="-25" dirty="0">
                <a:latin typeface="Calibri"/>
                <a:cs typeface="Calibri"/>
              </a:rPr>
              <a:t>106</a:t>
            </a:r>
            <a:endParaRPr sz="1800">
              <a:latin typeface="Calibri"/>
              <a:cs typeface="Calibri"/>
            </a:endParaRPr>
          </a:p>
          <a:p>
            <a:pPr marL="132080" algn="ctr">
              <a:lnSpc>
                <a:spcPct val="100000"/>
              </a:lnSpc>
              <a:spcBef>
                <a:spcPts val="130"/>
              </a:spcBef>
            </a:pPr>
            <a:r>
              <a:rPr sz="1800" spc="-50" dirty="0">
                <a:latin typeface="Calibri"/>
                <a:cs typeface="Calibri"/>
              </a:rPr>
              <a:t>0</a:t>
            </a:r>
            <a:endParaRPr sz="1800">
              <a:latin typeface="Calibri"/>
              <a:cs typeface="Calibri"/>
            </a:endParaRPr>
          </a:p>
          <a:p>
            <a:pPr marL="132715" algn="ctr">
              <a:lnSpc>
                <a:spcPct val="100000"/>
              </a:lnSpc>
              <a:spcBef>
                <a:spcPts val="135"/>
              </a:spcBef>
            </a:pPr>
            <a:r>
              <a:rPr sz="1800" spc="-25" dirty="0">
                <a:latin typeface="Calibri"/>
                <a:cs typeface="Calibri"/>
              </a:rPr>
              <a:t>30</a:t>
            </a:r>
            <a:endParaRPr sz="1800">
              <a:latin typeface="Calibri"/>
              <a:cs typeface="Calibri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960020" y="2421172"/>
          <a:ext cx="11308715" cy="34563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235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363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69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864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785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6105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1980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1980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38239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290830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4471C4"/>
                      </a:solidFill>
                      <a:prstDash val="solid"/>
                    </a:lnR>
                    <a:lnB w="12700">
                      <a:solidFill>
                        <a:srgbClr val="4471C4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50800" marR="45720" indent="189865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Nb</a:t>
                      </a:r>
                      <a:r>
                        <a:rPr sz="1800" spc="-25" dirty="0">
                          <a:latin typeface="Calibri"/>
                          <a:cs typeface="Calibri"/>
                        </a:rPr>
                        <a:t> de 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structures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31445" marB="0">
                    <a:lnL w="12700">
                      <a:solidFill>
                        <a:srgbClr val="4471C4"/>
                      </a:solidFill>
                      <a:prstDash val="solid"/>
                    </a:lnL>
                    <a:lnR w="12700">
                      <a:solidFill>
                        <a:srgbClr val="4471C4"/>
                      </a:solidFill>
                      <a:prstDash val="solid"/>
                    </a:lnR>
                    <a:lnT w="12700">
                      <a:solidFill>
                        <a:srgbClr val="4471C4"/>
                      </a:solidFill>
                      <a:prstDash val="solid"/>
                    </a:lnT>
                    <a:lnB w="12700">
                      <a:solidFill>
                        <a:srgbClr val="4471C4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340360">
                        <a:lnSpc>
                          <a:spcPts val="2050"/>
                        </a:lnSpc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Nb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de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dossiers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4471C4"/>
                      </a:solidFill>
                      <a:prstDash val="solid"/>
                    </a:lnL>
                    <a:lnR w="12700">
                      <a:solidFill>
                        <a:srgbClr val="4471C4"/>
                      </a:solidFill>
                      <a:prstDash val="solid"/>
                    </a:lnR>
                    <a:lnT w="12700">
                      <a:solidFill>
                        <a:srgbClr val="4471C4"/>
                      </a:solidFill>
                      <a:prstDash val="solid"/>
                    </a:lnT>
                    <a:lnB w="6350">
                      <a:solidFill>
                        <a:srgbClr val="4471C4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208915">
                        <a:lnSpc>
                          <a:spcPts val="2050"/>
                        </a:lnSpc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Nb</a:t>
                      </a:r>
                      <a:r>
                        <a:rPr sz="18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fiches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de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 suivi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4471C4"/>
                      </a:solidFill>
                      <a:prstDash val="solid"/>
                    </a:lnL>
                    <a:lnR w="12700">
                      <a:solidFill>
                        <a:srgbClr val="4471C4"/>
                      </a:solidFill>
                      <a:prstDash val="solid"/>
                    </a:lnR>
                    <a:lnT w="12700">
                      <a:solidFill>
                        <a:srgbClr val="4471C4"/>
                      </a:solidFill>
                      <a:prstDash val="solid"/>
                    </a:lnT>
                    <a:lnB w="6350">
                      <a:solidFill>
                        <a:srgbClr val="4471C4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305435">
                        <a:lnSpc>
                          <a:spcPts val="2050"/>
                        </a:lnSpc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Nb</a:t>
                      </a:r>
                      <a:r>
                        <a:rPr sz="18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d'utilisateur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4471C4"/>
                      </a:solidFill>
                      <a:prstDash val="solid"/>
                    </a:lnL>
                    <a:lnR w="12700">
                      <a:solidFill>
                        <a:srgbClr val="4471C4"/>
                      </a:solidFill>
                      <a:prstDash val="solid"/>
                    </a:lnR>
                    <a:lnT w="12700">
                      <a:solidFill>
                        <a:srgbClr val="4471C4"/>
                      </a:solidFill>
                      <a:prstDash val="solid"/>
                    </a:lnT>
                    <a:lnB w="6350">
                      <a:solidFill>
                        <a:srgbClr val="4471C4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4471C4"/>
                      </a:solidFill>
                      <a:prstDash val="soli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800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12700">
                      <a:solidFill>
                        <a:srgbClr val="4471C4"/>
                      </a:solidFill>
                      <a:prstDash val="solid"/>
                    </a:lnR>
                    <a:lnB w="12700">
                      <a:solidFill>
                        <a:srgbClr val="4471C4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31445" marB="0">
                    <a:lnL w="12700">
                      <a:solidFill>
                        <a:srgbClr val="4471C4"/>
                      </a:solidFill>
                      <a:prstDash val="solid"/>
                    </a:lnL>
                    <a:lnR w="12700">
                      <a:solidFill>
                        <a:srgbClr val="4471C4"/>
                      </a:solidFill>
                      <a:prstDash val="solid"/>
                    </a:lnR>
                    <a:lnT w="12700">
                      <a:solidFill>
                        <a:srgbClr val="4471C4"/>
                      </a:solidFill>
                      <a:prstDash val="solid"/>
                    </a:lnT>
                    <a:lnB w="12700">
                      <a:solidFill>
                        <a:srgbClr val="4471C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69"/>
                        </a:spcBef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Total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23189" marB="0">
                    <a:lnL w="12700">
                      <a:solidFill>
                        <a:srgbClr val="4471C4"/>
                      </a:solidFill>
                      <a:prstDash val="solid"/>
                    </a:lnL>
                    <a:lnR w="6350">
                      <a:solidFill>
                        <a:srgbClr val="4471C4"/>
                      </a:solidFill>
                      <a:prstDash val="solid"/>
                    </a:lnR>
                    <a:lnT w="6350">
                      <a:solidFill>
                        <a:srgbClr val="4471C4"/>
                      </a:solidFill>
                      <a:prstDash val="solid"/>
                    </a:lnT>
                    <a:lnB w="12700">
                      <a:solidFill>
                        <a:srgbClr val="4471C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6845">
                        <a:lnSpc>
                          <a:spcPts val="2050"/>
                        </a:lnSpc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En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file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167640">
                        <a:lnSpc>
                          <a:spcPct val="100000"/>
                        </a:lnSpc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active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4471C4"/>
                      </a:solidFill>
                      <a:prstDash val="solid"/>
                    </a:lnL>
                    <a:lnR w="12700">
                      <a:solidFill>
                        <a:srgbClr val="4471C4"/>
                      </a:solidFill>
                      <a:prstDash val="solid"/>
                    </a:lnR>
                    <a:lnT w="6350">
                      <a:solidFill>
                        <a:srgbClr val="4471C4"/>
                      </a:solidFill>
                      <a:prstDash val="solid"/>
                    </a:lnT>
                    <a:lnB w="12700">
                      <a:solidFill>
                        <a:srgbClr val="4471C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969"/>
                        </a:spcBef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Total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23189" marB="0">
                    <a:lnL w="12700">
                      <a:solidFill>
                        <a:srgbClr val="4471C4"/>
                      </a:solidFill>
                      <a:prstDash val="solid"/>
                    </a:lnL>
                    <a:lnR w="6350">
                      <a:solidFill>
                        <a:srgbClr val="4471C4"/>
                      </a:solidFill>
                      <a:prstDash val="solid"/>
                    </a:lnR>
                    <a:lnT w="6350">
                      <a:solidFill>
                        <a:srgbClr val="4471C4"/>
                      </a:solidFill>
                      <a:prstDash val="solid"/>
                    </a:lnT>
                    <a:lnB w="12700">
                      <a:solidFill>
                        <a:srgbClr val="4471C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69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Sur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 J-</a:t>
                      </a:r>
                      <a:r>
                        <a:rPr sz="1800" spc="-25" dirty="0">
                          <a:latin typeface="Calibri"/>
                          <a:cs typeface="Calibri"/>
                        </a:rPr>
                        <a:t>30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23189" marB="0">
                    <a:lnL w="6350">
                      <a:solidFill>
                        <a:srgbClr val="4471C4"/>
                      </a:solidFill>
                      <a:prstDash val="solid"/>
                    </a:lnL>
                    <a:lnR w="12700">
                      <a:solidFill>
                        <a:srgbClr val="4471C4"/>
                      </a:solidFill>
                      <a:prstDash val="solid"/>
                    </a:lnR>
                    <a:lnT w="6350">
                      <a:solidFill>
                        <a:srgbClr val="4471C4"/>
                      </a:solidFill>
                      <a:prstDash val="solid"/>
                    </a:lnT>
                    <a:lnB w="12700">
                      <a:solidFill>
                        <a:srgbClr val="4471C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969"/>
                        </a:spcBef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Total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23189" marB="0">
                    <a:lnL w="12700">
                      <a:solidFill>
                        <a:srgbClr val="4471C4"/>
                      </a:solidFill>
                      <a:prstDash val="solid"/>
                    </a:lnL>
                    <a:lnR w="6350">
                      <a:solidFill>
                        <a:srgbClr val="4471C4"/>
                      </a:solidFill>
                      <a:prstDash val="solid"/>
                    </a:lnR>
                    <a:lnT w="6350">
                      <a:solidFill>
                        <a:srgbClr val="4471C4"/>
                      </a:solidFill>
                      <a:prstDash val="solid"/>
                    </a:lnT>
                    <a:lnB w="12700">
                      <a:solidFill>
                        <a:srgbClr val="4471C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69"/>
                        </a:spcBef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Actifs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23189" marB="0">
                    <a:lnL w="6350">
                      <a:solidFill>
                        <a:srgbClr val="4471C4"/>
                      </a:solidFill>
                      <a:prstDash val="solid"/>
                    </a:lnL>
                    <a:lnR w="12700">
                      <a:solidFill>
                        <a:srgbClr val="4471C4"/>
                      </a:solidFill>
                      <a:prstDash val="solid"/>
                    </a:lnR>
                    <a:lnT w="6350">
                      <a:solidFill>
                        <a:srgbClr val="4471C4"/>
                      </a:solidFill>
                      <a:prstDash val="solid"/>
                    </a:lnT>
                    <a:lnB w="12700">
                      <a:solidFill>
                        <a:srgbClr val="4471C4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4471C4"/>
                      </a:solidFill>
                      <a:prstDash val="soli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0830">
                <a:tc>
                  <a:txBody>
                    <a:bodyPr/>
                    <a:lstStyle/>
                    <a:p>
                      <a:pPr marL="16510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800" spc="-25" dirty="0">
                          <a:latin typeface="Calibri"/>
                          <a:cs typeface="Calibri"/>
                        </a:rPr>
                        <a:t>DAC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L w="12700">
                      <a:solidFill>
                        <a:srgbClr val="4471C4"/>
                      </a:solidFill>
                      <a:prstDash val="solid"/>
                    </a:lnL>
                    <a:lnR w="12700">
                      <a:solidFill>
                        <a:srgbClr val="4471C4"/>
                      </a:solidFill>
                      <a:prstDash val="solid"/>
                    </a:lnR>
                    <a:lnT w="12700">
                      <a:solidFill>
                        <a:srgbClr val="4471C4"/>
                      </a:solidFill>
                      <a:prstDash val="solid"/>
                    </a:lnT>
                    <a:lnB w="6350">
                      <a:solidFill>
                        <a:srgbClr val="D9E0F1"/>
                      </a:solidFill>
                      <a:prstDash val="solid"/>
                    </a:lnB>
                    <a:solidFill>
                      <a:srgbClr val="D9E0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800" spc="-25" dirty="0">
                          <a:latin typeface="Calibri"/>
                          <a:cs typeface="Calibri"/>
                        </a:rPr>
                        <a:t>11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75" marB="0">
                    <a:lnL w="12700">
                      <a:solidFill>
                        <a:srgbClr val="4471C4"/>
                      </a:solidFill>
                      <a:prstDash val="solid"/>
                    </a:lnL>
                    <a:lnR w="12700">
                      <a:solidFill>
                        <a:srgbClr val="4471C4"/>
                      </a:solidFill>
                      <a:prstDash val="solid"/>
                    </a:lnR>
                    <a:lnT w="12700">
                      <a:solidFill>
                        <a:srgbClr val="4471C4"/>
                      </a:solidFill>
                      <a:prstDash val="solid"/>
                    </a:lnT>
                    <a:lnB w="6350">
                      <a:solidFill>
                        <a:srgbClr val="D9E0F1"/>
                      </a:solidFill>
                      <a:prstDash val="solid"/>
                    </a:lnB>
                    <a:solidFill>
                      <a:srgbClr val="D9E0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62833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75" marB="0">
                    <a:lnL w="12700">
                      <a:solidFill>
                        <a:srgbClr val="4471C4"/>
                      </a:solidFill>
                      <a:prstDash val="solid"/>
                    </a:lnL>
                    <a:lnR w="6350">
                      <a:solidFill>
                        <a:srgbClr val="4471C4"/>
                      </a:solidFill>
                      <a:prstDash val="solid"/>
                    </a:lnR>
                    <a:lnT w="12700">
                      <a:solidFill>
                        <a:srgbClr val="4471C4"/>
                      </a:solidFill>
                      <a:prstDash val="solid"/>
                    </a:lnT>
                    <a:lnB w="6350">
                      <a:solidFill>
                        <a:srgbClr val="D9E0F1"/>
                      </a:solidFill>
                      <a:prstDash val="solid"/>
                    </a:lnB>
                    <a:solidFill>
                      <a:srgbClr val="D9E0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800" spc="-20" dirty="0">
                          <a:latin typeface="Calibri"/>
                          <a:cs typeface="Calibri"/>
                        </a:rPr>
                        <a:t>6762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75" marB="0">
                    <a:lnL w="6350">
                      <a:solidFill>
                        <a:srgbClr val="4471C4"/>
                      </a:solidFill>
                      <a:prstDash val="solid"/>
                    </a:lnL>
                    <a:lnR w="12700">
                      <a:solidFill>
                        <a:srgbClr val="4471C4"/>
                      </a:solidFill>
                      <a:prstDash val="solid"/>
                    </a:lnR>
                    <a:lnT w="12700">
                      <a:solidFill>
                        <a:srgbClr val="4471C4"/>
                      </a:solidFill>
                      <a:prstDash val="solid"/>
                    </a:lnT>
                    <a:lnB w="6350">
                      <a:solidFill>
                        <a:srgbClr val="D9E0F1"/>
                      </a:solidFill>
                      <a:prstDash val="solid"/>
                    </a:lnB>
                    <a:solidFill>
                      <a:srgbClr val="D9E0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1727737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75" marB="0">
                    <a:lnL w="12700">
                      <a:solidFill>
                        <a:srgbClr val="4471C4"/>
                      </a:solidFill>
                      <a:prstDash val="solid"/>
                    </a:lnL>
                    <a:lnR w="6350">
                      <a:solidFill>
                        <a:srgbClr val="4471C4"/>
                      </a:solidFill>
                      <a:prstDash val="solid"/>
                    </a:lnR>
                    <a:lnT w="12700">
                      <a:solidFill>
                        <a:srgbClr val="4471C4"/>
                      </a:solidFill>
                      <a:prstDash val="solid"/>
                    </a:lnT>
                    <a:lnB w="6350">
                      <a:solidFill>
                        <a:srgbClr val="D9E0F1"/>
                      </a:solidFill>
                      <a:prstDash val="solid"/>
                    </a:lnB>
                    <a:solidFill>
                      <a:srgbClr val="D9E0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34212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75" marB="0">
                    <a:lnL w="6350">
                      <a:solidFill>
                        <a:srgbClr val="4471C4"/>
                      </a:solidFill>
                      <a:prstDash val="solid"/>
                    </a:lnL>
                    <a:lnR w="12700">
                      <a:solidFill>
                        <a:srgbClr val="4471C4"/>
                      </a:solidFill>
                      <a:prstDash val="solid"/>
                    </a:lnR>
                    <a:lnT w="12700">
                      <a:solidFill>
                        <a:srgbClr val="4471C4"/>
                      </a:solidFill>
                      <a:prstDash val="solid"/>
                    </a:lnT>
                    <a:lnB w="6350">
                      <a:solidFill>
                        <a:srgbClr val="D9E0F1"/>
                      </a:solidFill>
                      <a:prstDash val="solid"/>
                    </a:lnB>
                    <a:solidFill>
                      <a:srgbClr val="D9E0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800" spc="-25" dirty="0">
                          <a:latin typeface="Calibri"/>
                          <a:cs typeface="Calibri"/>
                        </a:rPr>
                        <a:t>373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75" marB="0">
                    <a:lnL w="12700">
                      <a:solidFill>
                        <a:srgbClr val="4471C4"/>
                      </a:solidFill>
                      <a:prstDash val="solid"/>
                    </a:lnL>
                    <a:lnR w="6350">
                      <a:solidFill>
                        <a:srgbClr val="4471C4"/>
                      </a:solidFill>
                      <a:prstDash val="solid"/>
                    </a:lnR>
                    <a:lnT w="12700">
                      <a:solidFill>
                        <a:srgbClr val="4471C4"/>
                      </a:solidFill>
                      <a:prstDash val="solid"/>
                    </a:lnT>
                    <a:lnB w="6350">
                      <a:solidFill>
                        <a:srgbClr val="D9E0F1"/>
                      </a:solidFill>
                      <a:prstDash val="solid"/>
                    </a:lnB>
                    <a:solidFill>
                      <a:srgbClr val="D9E0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800" spc="-25" dirty="0">
                          <a:latin typeface="Calibri"/>
                          <a:cs typeface="Calibri"/>
                        </a:rPr>
                        <a:t>262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75" marB="0">
                    <a:lnL w="6350">
                      <a:solidFill>
                        <a:srgbClr val="4471C4"/>
                      </a:solidFill>
                      <a:prstDash val="solid"/>
                    </a:lnL>
                    <a:lnR w="12700">
                      <a:solidFill>
                        <a:srgbClr val="4471C4"/>
                      </a:solidFill>
                      <a:prstDash val="solid"/>
                    </a:lnR>
                    <a:lnT w="12700">
                      <a:solidFill>
                        <a:srgbClr val="4471C4"/>
                      </a:solidFill>
                      <a:prstDash val="solid"/>
                    </a:lnT>
                    <a:lnB w="6350">
                      <a:solidFill>
                        <a:srgbClr val="D9E0F1"/>
                      </a:solidFill>
                      <a:prstDash val="solid"/>
                    </a:lnB>
                    <a:solidFill>
                      <a:srgbClr val="D9E0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4471C4"/>
                      </a:solidFill>
                      <a:prstDash val="soli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0830">
                <a:tc>
                  <a:txBody>
                    <a:bodyPr/>
                    <a:lstStyle/>
                    <a:p>
                      <a:pPr marL="16510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CLIC</a:t>
                      </a:r>
                      <a:r>
                        <a:rPr sz="1800" spc="-25" dirty="0">
                          <a:latin typeface="Calibri"/>
                          <a:cs typeface="Calibri"/>
                        </a:rPr>
                        <a:t> 35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L w="12700">
                      <a:solidFill>
                        <a:srgbClr val="4471C4"/>
                      </a:solidFill>
                      <a:prstDash val="solid"/>
                    </a:lnL>
                    <a:lnR w="12700">
                      <a:solidFill>
                        <a:srgbClr val="4471C4"/>
                      </a:solidFill>
                      <a:prstDash val="solid"/>
                    </a:lnR>
                    <a:lnT w="6350">
                      <a:solidFill>
                        <a:srgbClr val="D9E0F1"/>
                      </a:solidFill>
                      <a:prstDash val="solid"/>
                    </a:lnT>
                    <a:lnB w="6350">
                      <a:solidFill>
                        <a:srgbClr val="D9E0F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800" spc="-25" dirty="0">
                          <a:latin typeface="Calibri"/>
                          <a:cs typeface="Calibri"/>
                        </a:rPr>
                        <a:t>13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75" marB="0">
                    <a:lnL w="12700">
                      <a:solidFill>
                        <a:srgbClr val="4471C4"/>
                      </a:solidFill>
                      <a:prstDash val="solid"/>
                    </a:lnL>
                    <a:lnR w="12700">
                      <a:solidFill>
                        <a:srgbClr val="4471C4"/>
                      </a:solidFill>
                      <a:prstDash val="solid"/>
                    </a:lnR>
                    <a:lnT w="6350">
                      <a:solidFill>
                        <a:srgbClr val="D9E0F1"/>
                      </a:solidFill>
                      <a:prstDash val="solid"/>
                    </a:lnT>
                    <a:lnB w="6350">
                      <a:solidFill>
                        <a:srgbClr val="D9E0F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57644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75" marB="0">
                    <a:lnL w="12700">
                      <a:solidFill>
                        <a:srgbClr val="4471C4"/>
                      </a:solidFill>
                      <a:prstDash val="solid"/>
                    </a:lnL>
                    <a:lnR w="6350">
                      <a:solidFill>
                        <a:srgbClr val="4471C4"/>
                      </a:solidFill>
                      <a:prstDash val="solid"/>
                    </a:lnR>
                    <a:lnT w="6350">
                      <a:solidFill>
                        <a:srgbClr val="D9E0F1"/>
                      </a:solidFill>
                      <a:prstDash val="solid"/>
                    </a:lnT>
                    <a:lnB w="6350">
                      <a:solidFill>
                        <a:srgbClr val="D9E0F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15652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75" marB="0">
                    <a:lnL w="6350">
                      <a:solidFill>
                        <a:srgbClr val="4471C4"/>
                      </a:solidFill>
                      <a:prstDash val="solid"/>
                    </a:lnL>
                    <a:lnR w="12700">
                      <a:solidFill>
                        <a:srgbClr val="4471C4"/>
                      </a:solidFill>
                      <a:prstDash val="solid"/>
                    </a:lnR>
                    <a:lnT w="6350">
                      <a:solidFill>
                        <a:srgbClr val="D9E0F1"/>
                      </a:solidFill>
                      <a:prstDash val="solid"/>
                    </a:lnT>
                    <a:lnB w="6350">
                      <a:solidFill>
                        <a:srgbClr val="D9E0F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242364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75" marB="0">
                    <a:lnL w="12700">
                      <a:solidFill>
                        <a:srgbClr val="4471C4"/>
                      </a:solidFill>
                      <a:prstDash val="solid"/>
                    </a:lnL>
                    <a:lnR w="6350">
                      <a:solidFill>
                        <a:srgbClr val="4471C4"/>
                      </a:solidFill>
                      <a:prstDash val="solid"/>
                    </a:lnR>
                    <a:lnT w="6350">
                      <a:solidFill>
                        <a:srgbClr val="D9E0F1"/>
                      </a:solidFill>
                      <a:prstDash val="solid"/>
                    </a:lnT>
                    <a:lnB w="6350">
                      <a:solidFill>
                        <a:srgbClr val="D9E0F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800" spc="-20" dirty="0">
                          <a:latin typeface="Calibri"/>
                          <a:cs typeface="Calibri"/>
                        </a:rPr>
                        <a:t>4890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75" marB="0">
                    <a:lnL w="6350">
                      <a:solidFill>
                        <a:srgbClr val="4471C4"/>
                      </a:solidFill>
                      <a:prstDash val="solid"/>
                    </a:lnL>
                    <a:lnR w="12700">
                      <a:solidFill>
                        <a:srgbClr val="4471C4"/>
                      </a:solidFill>
                      <a:prstDash val="solid"/>
                    </a:lnR>
                    <a:lnT w="6350">
                      <a:solidFill>
                        <a:srgbClr val="D9E0F1"/>
                      </a:solidFill>
                      <a:prstDash val="solid"/>
                    </a:lnT>
                    <a:lnB w="6350">
                      <a:solidFill>
                        <a:srgbClr val="D9E0F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800" spc="-25" dirty="0">
                          <a:latin typeface="Calibri"/>
                          <a:cs typeface="Calibri"/>
                        </a:rPr>
                        <a:t>117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75" marB="0">
                    <a:lnL w="12700">
                      <a:solidFill>
                        <a:srgbClr val="4471C4"/>
                      </a:solidFill>
                      <a:prstDash val="solid"/>
                    </a:lnL>
                    <a:lnR w="6350">
                      <a:solidFill>
                        <a:srgbClr val="4471C4"/>
                      </a:solidFill>
                      <a:prstDash val="solid"/>
                    </a:lnR>
                    <a:lnT w="6350">
                      <a:solidFill>
                        <a:srgbClr val="D9E0F1"/>
                      </a:solidFill>
                      <a:prstDash val="solid"/>
                    </a:lnT>
                    <a:lnB w="6350">
                      <a:solidFill>
                        <a:srgbClr val="D9E0F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800" spc="-25" dirty="0">
                          <a:latin typeface="Calibri"/>
                          <a:cs typeface="Calibri"/>
                        </a:rPr>
                        <a:t>44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75" marB="0">
                    <a:lnL w="6350">
                      <a:solidFill>
                        <a:srgbClr val="4471C4"/>
                      </a:solidFill>
                      <a:prstDash val="solid"/>
                    </a:lnL>
                    <a:lnR w="12700">
                      <a:solidFill>
                        <a:srgbClr val="4471C4"/>
                      </a:solidFill>
                      <a:prstDash val="solid"/>
                    </a:lnR>
                    <a:lnT w="6350">
                      <a:solidFill>
                        <a:srgbClr val="D9E0F1"/>
                      </a:solidFill>
                      <a:prstDash val="solid"/>
                    </a:lnT>
                    <a:lnB w="6350">
                      <a:solidFill>
                        <a:srgbClr val="D9E0F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4471C4"/>
                      </a:solidFill>
                      <a:prstDash val="soli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0830">
                <a:tc>
                  <a:txBody>
                    <a:bodyPr/>
                    <a:lstStyle/>
                    <a:p>
                      <a:pPr marL="16510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CLIC</a:t>
                      </a:r>
                      <a:r>
                        <a:rPr sz="1800" spc="-25" dirty="0">
                          <a:latin typeface="Calibri"/>
                          <a:cs typeface="Calibri"/>
                        </a:rPr>
                        <a:t> 29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L w="12700">
                      <a:solidFill>
                        <a:srgbClr val="4471C4"/>
                      </a:solidFill>
                      <a:prstDash val="solid"/>
                    </a:lnL>
                    <a:lnR w="12700">
                      <a:solidFill>
                        <a:srgbClr val="4471C4"/>
                      </a:solidFill>
                      <a:prstDash val="solid"/>
                    </a:lnR>
                    <a:lnT w="6350">
                      <a:solidFill>
                        <a:srgbClr val="D9E0F1"/>
                      </a:solidFill>
                      <a:prstDash val="solid"/>
                    </a:lnT>
                    <a:lnB w="6350">
                      <a:solidFill>
                        <a:srgbClr val="D9E0F1"/>
                      </a:solidFill>
                      <a:prstDash val="solid"/>
                    </a:lnB>
                    <a:solidFill>
                      <a:srgbClr val="D9E0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800" spc="-50" dirty="0">
                          <a:latin typeface="Calibri"/>
                          <a:cs typeface="Calibri"/>
                        </a:rPr>
                        <a:t>8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75" marB="0">
                    <a:lnL w="12700">
                      <a:solidFill>
                        <a:srgbClr val="4471C4"/>
                      </a:solidFill>
                      <a:prstDash val="solid"/>
                    </a:lnL>
                    <a:lnR w="12700">
                      <a:solidFill>
                        <a:srgbClr val="4471C4"/>
                      </a:solidFill>
                      <a:prstDash val="solid"/>
                    </a:lnR>
                    <a:lnT w="6350">
                      <a:solidFill>
                        <a:srgbClr val="D9E0F1"/>
                      </a:solidFill>
                      <a:prstDash val="solid"/>
                    </a:lnT>
                    <a:lnB w="6350">
                      <a:solidFill>
                        <a:srgbClr val="D9E0F1"/>
                      </a:solidFill>
                      <a:prstDash val="solid"/>
                    </a:lnB>
                    <a:solidFill>
                      <a:srgbClr val="D9E0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19980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75" marB="0">
                    <a:lnL w="12700">
                      <a:solidFill>
                        <a:srgbClr val="4471C4"/>
                      </a:solidFill>
                      <a:prstDash val="solid"/>
                    </a:lnL>
                    <a:lnR w="6350">
                      <a:solidFill>
                        <a:srgbClr val="4471C4"/>
                      </a:solidFill>
                      <a:prstDash val="solid"/>
                    </a:lnR>
                    <a:lnT w="6350">
                      <a:solidFill>
                        <a:srgbClr val="D9E0F1"/>
                      </a:solidFill>
                      <a:prstDash val="solid"/>
                    </a:lnT>
                    <a:lnB w="6350">
                      <a:solidFill>
                        <a:srgbClr val="D9E0F1"/>
                      </a:solidFill>
                      <a:prstDash val="solid"/>
                    </a:lnB>
                    <a:solidFill>
                      <a:srgbClr val="D9E0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800" spc="-20" dirty="0">
                          <a:latin typeface="Calibri"/>
                          <a:cs typeface="Calibri"/>
                        </a:rPr>
                        <a:t>3352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75" marB="0">
                    <a:lnL w="6350">
                      <a:solidFill>
                        <a:srgbClr val="4471C4"/>
                      </a:solidFill>
                      <a:prstDash val="solid"/>
                    </a:lnL>
                    <a:lnR w="12700">
                      <a:solidFill>
                        <a:srgbClr val="4471C4"/>
                      </a:solidFill>
                      <a:prstDash val="solid"/>
                    </a:lnR>
                    <a:lnT w="6350">
                      <a:solidFill>
                        <a:srgbClr val="D9E0F1"/>
                      </a:solidFill>
                      <a:prstDash val="solid"/>
                    </a:lnT>
                    <a:lnB w="6350">
                      <a:solidFill>
                        <a:srgbClr val="D9E0F1"/>
                      </a:solidFill>
                      <a:prstDash val="solid"/>
                    </a:lnB>
                    <a:solidFill>
                      <a:srgbClr val="D9E0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107588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75" marB="0">
                    <a:lnL w="12700">
                      <a:solidFill>
                        <a:srgbClr val="4471C4"/>
                      </a:solidFill>
                      <a:prstDash val="solid"/>
                    </a:lnL>
                    <a:lnR w="6350">
                      <a:solidFill>
                        <a:srgbClr val="4471C4"/>
                      </a:solidFill>
                      <a:prstDash val="solid"/>
                    </a:lnR>
                    <a:lnT w="6350">
                      <a:solidFill>
                        <a:srgbClr val="D9E0F1"/>
                      </a:solidFill>
                      <a:prstDash val="solid"/>
                    </a:lnT>
                    <a:lnB w="6350">
                      <a:solidFill>
                        <a:srgbClr val="D9E0F1"/>
                      </a:solidFill>
                      <a:prstDash val="solid"/>
                    </a:lnB>
                    <a:solidFill>
                      <a:srgbClr val="D9E0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800" spc="-20" dirty="0">
                          <a:latin typeface="Calibri"/>
                          <a:cs typeface="Calibri"/>
                        </a:rPr>
                        <a:t>3513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75" marB="0">
                    <a:lnL w="6350">
                      <a:solidFill>
                        <a:srgbClr val="4471C4"/>
                      </a:solidFill>
                      <a:prstDash val="solid"/>
                    </a:lnL>
                    <a:lnR w="12700">
                      <a:solidFill>
                        <a:srgbClr val="4471C4"/>
                      </a:solidFill>
                      <a:prstDash val="solid"/>
                    </a:lnR>
                    <a:lnT w="6350">
                      <a:solidFill>
                        <a:srgbClr val="D9E0F1"/>
                      </a:solidFill>
                      <a:prstDash val="solid"/>
                    </a:lnT>
                    <a:lnB w="6350">
                      <a:solidFill>
                        <a:srgbClr val="D9E0F1"/>
                      </a:solidFill>
                      <a:prstDash val="solid"/>
                    </a:lnB>
                    <a:solidFill>
                      <a:srgbClr val="D9E0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800" spc="-25" dirty="0">
                          <a:latin typeface="Calibri"/>
                          <a:cs typeface="Calibri"/>
                        </a:rPr>
                        <a:t>113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75" marB="0">
                    <a:lnL w="12700">
                      <a:solidFill>
                        <a:srgbClr val="4471C4"/>
                      </a:solidFill>
                      <a:prstDash val="solid"/>
                    </a:lnL>
                    <a:lnR w="6350">
                      <a:solidFill>
                        <a:srgbClr val="4471C4"/>
                      </a:solidFill>
                      <a:prstDash val="solid"/>
                    </a:lnR>
                    <a:lnT w="6350">
                      <a:solidFill>
                        <a:srgbClr val="D9E0F1"/>
                      </a:solidFill>
                      <a:prstDash val="solid"/>
                    </a:lnT>
                    <a:lnB w="6350">
                      <a:solidFill>
                        <a:srgbClr val="D9E0F1"/>
                      </a:solidFill>
                      <a:prstDash val="solid"/>
                    </a:lnB>
                    <a:solidFill>
                      <a:srgbClr val="D9E0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800" spc="-25" dirty="0">
                          <a:latin typeface="Calibri"/>
                          <a:cs typeface="Calibri"/>
                        </a:rPr>
                        <a:t>54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75" marB="0">
                    <a:lnL w="6350">
                      <a:solidFill>
                        <a:srgbClr val="4471C4"/>
                      </a:solidFill>
                      <a:prstDash val="solid"/>
                    </a:lnL>
                    <a:lnR w="12700">
                      <a:solidFill>
                        <a:srgbClr val="4471C4"/>
                      </a:solidFill>
                      <a:prstDash val="solid"/>
                    </a:lnR>
                    <a:lnT w="6350">
                      <a:solidFill>
                        <a:srgbClr val="D9E0F1"/>
                      </a:solidFill>
                      <a:prstDash val="solid"/>
                    </a:lnT>
                    <a:lnB w="6350">
                      <a:solidFill>
                        <a:srgbClr val="D9E0F1"/>
                      </a:solidFill>
                      <a:prstDash val="solid"/>
                    </a:lnB>
                    <a:solidFill>
                      <a:srgbClr val="D9E0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4471C4"/>
                      </a:solidFill>
                      <a:prstDash val="soli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0830">
                <a:tc>
                  <a:txBody>
                    <a:bodyPr/>
                    <a:lstStyle/>
                    <a:p>
                      <a:pPr marL="16510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Communauté</a:t>
                      </a:r>
                      <a:r>
                        <a:rPr sz="18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360</a:t>
                      </a:r>
                      <a:r>
                        <a:rPr sz="1800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(35+29)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L w="12700">
                      <a:solidFill>
                        <a:srgbClr val="4471C4"/>
                      </a:solidFill>
                      <a:prstDash val="solid"/>
                    </a:lnL>
                    <a:lnR w="12700">
                      <a:solidFill>
                        <a:srgbClr val="4471C4"/>
                      </a:solidFill>
                      <a:prstDash val="solid"/>
                    </a:lnR>
                    <a:lnT w="6350">
                      <a:solidFill>
                        <a:srgbClr val="D9E0F1"/>
                      </a:solidFill>
                      <a:prstDash val="solid"/>
                    </a:lnT>
                    <a:lnB w="6350">
                      <a:solidFill>
                        <a:srgbClr val="D9E0F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800" spc="-50" dirty="0">
                          <a:latin typeface="Calibri"/>
                          <a:cs typeface="Calibri"/>
                        </a:rPr>
                        <a:t>2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75" marB="0">
                    <a:lnL w="12700">
                      <a:solidFill>
                        <a:srgbClr val="4471C4"/>
                      </a:solidFill>
                      <a:prstDash val="solid"/>
                    </a:lnL>
                    <a:lnR w="12700">
                      <a:solidFill>
                        <a:srgbClr val="4471C4"/>
                      </a:solidFill>
                      <a:prstDash val="solid"/>
                    </a:lnR>
                    <a:lnT w="6350">
                      <a:solidFill>
                        <a:srgbClr val="D9E0F1"/>
                      </a:solidFill>
                      <a:prstDash val="solid"/>
                    </a:lnT>
                    <a:lnB w="6350">
                      <a:solidFill>
                        <a:srgbClr val="D9E0F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800" spc="-20" dirty="0">
                          <a:latin typeface="Calibri"/>
                          <a:cs typeface="Calibri"/>
                        </a:rPr>
                        <a:t>1893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75" marB="0">
                    <a:lnL w="12700">
                      <a:solidFill>
                        <a:srgbClr val="4471C4"/>
                      </a:solidFill>
                      <a:prstDash val="solid"/>
                    </a:lnL>
                    <a:lnR w="6350">
                      <a:solidFill>
                        <a:srgbClr val="4471C4"/>
                      </a:solidFill>
                      <a:prstDash val="solid"/>
                    </a:lnR>
                    <a:lnT w="6350">
                      <a:solidFill>
                        <a:srgbClr val="D9E0F1"/>
                      </a:solidFill>
                      <a:prstDash val="solid"/>
                    </a:lnT>
                    <a:lnB w="6350">
                      <a:solidFill>
                        <a:srgbClr val="D9E0F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800" spc="-20" dirty="0">
                          <a:latin typeface="Calibri"/>
                          <a:cs typeface="Calibri"/>
                        </a:rPr>
                        <a:t>1229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75" marB="0">
                    <a:lnL w="6350">
                      <a:solidFill>
                        <a:srgbClr val="4471C4"/>
                      </a:solidFill>
                      <a:prstDash val="solid"/>
                    </a:lnL>
                    <a:lnR w="12700">
                      <a:solidFill>
                        <a:srgbClr val="4471C4"/>
                      </a:solidFill>
                      <a:prstDash val="solid"/>
                    </a:lnR>
                    <a:lnT w="6350">
                      <a:solidFill>
                        <a:srgbClr val="D9E0F1"/>
                      </a:solidFill>
                      <a:prstDash val="solid"/>
                    </a:lnT>
                    <a:lnB w="6350">
                      <a:solidFill>
                        <a:srgbClr val="D9E0F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27317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75" marB="0">
                    <a:lnL w="12700">
                      <a:solidFill>
                        <a:srgbClr val="4471C4"/>
                      </a:solidFill>
                      <a:prstDash val="solid"/>
                    </a:lnL>
                    <a:lnR w="6350">
                      <a:solidFill>
                        <a:srgbClr val="4471C4"/>
                      </a:solidFill>
                      <a:prstDash val="solid"/>
                    </a:lnR>
                    <a:lnT w="6350">
                      <a:solidFill>
                        <a:srgbClr val="D9E0F1"/>
                      </a:solidFill>
                      <a:prstDash val="solid"/>
                    </a:lnT>
                    <a:lnB w="6350">
                      <a:solidFill>
                        <a:srgbClr val="D9E0F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800" spc="-25" dirty="0">
                          <a:latin typeface="Calibri"/>
                          <a:cs typeface="Calibri"/>
                        </a:rPr>
                        <a:t>830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75" marB="0">
                    <a:lnL w="6350">
                      <a:solidFill>
                        <a:srgbClr val="4471C4"/>
                      </a:solidFill>
                      <a:prstDash val="solid"/>
                    </a:lnL>
                    <a:lnR w="12700">
                      <a:solidFill>
                        <a:srgbClr val="4471C4"/>
                      </a:solidFill>
                      <a:prstDash val="solid"/>
                    </a:lnR>
                    <a:lnT w="6350">
                      <a:solidFill>
                        <a:srgbClr val="D9E0F1"/>
                      </a:solidFill>
                      <a:prstDash val="solid"/>
                    </a:lnT>
                    <a:lnB w="6350">
                      <a:solidFill>
                        <a:srgbClr val="D9E0F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800" spc="-25" dirty="0">
                          <a:latin typeface="Calibri"/>
                          <a:cs typeface="Calibri"/>
                        </a:rPr>
                        <a:t>43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75" marB="0">
                    <a:lnL w="12700">
                      <a:solidFill>
                        <a:srgbClr val="4471C4"/>
                      </a:solidFill>
                      <a:prstDash val="solid"/>
                    </a:lnL>
                    <a:lnR w="6350">
                      <a:solidFill>
                        <a:srgbClr val="4471C4"/>
                      </a:solidFill>
                      <a:prstDash val="solid"/>
                    </a:lnR>
                    <a:lnT w="6350">
                      <a:solidFill>
                        <a:srgbClr val="D9E0F1"/>
                      </a:solidFill>
                      <a:prstDash val="solid"/>
                    </a:lnT>
                    <a:lnB w="6350">
                      <a:solidFill>
                        <a:srgbClr val="D9E0F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800" spc="-25" dirty="0">
                          <a:latin typeface="Calibri"/>
                          <a:cs typeface="Calibri"/>
                        </a:rPr>
                        <a:t>27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75" marB="0">
                    <a:lnL w="6350">
                      <a:solidFill>
                        <a:srgbClr val="4471C4"/>
                      </a:solidFill>
                      <a:prstDash val="solid"/>
                    </a:lnL>
                    <a:lnR w="12700">
                      <a:solidFill>
                        <a:srgbClr val="4471C4"/>
                      </a:solidFill>
                      <a:prstDash val="solid"/>
                    </a:lnR>
                    <a:lnT w="6350">
                      <a:solidFill>
                        <a:srgbClr val="D9E0F1"/>
                      </a:solidFill>
                      <a:prstDash val="solid"/>
                    </a:lnT>
                    <a:lnB w="6350">
                      <a:solidFill>
                        <a:srgbClr val="D9E0F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4471C4"/>
                      </a:solidFill>
                      <a:prstDash val="soli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0830">
                <a:tc>
                  <a:txBody>
                    <a:bodyPr/>
                    <a:lstStyle/>
                    <a:p>
                      <a:pPr marL="16510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Après</a:t>
                      </a:r>
                      <a:r>
                        <a:rPr sz="1800" spc="-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parent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L w="12700">
                      <a:solidFill>
                        <a:srgbClr val="4471C4"/>
                      </a:solidFill>
                      <a:prstDash val="solid"/>
                    </a:lnL>
                    <a:lnR w="12700">
                      <a:solidFill>
                        <a:srgbClr val="4471C4"/>
                      </a:solidFill>
                      <a:prstDash val="solid"/>
                    </a:lnR>
                    <a:lnT w="6350">
                      <a:solidFill>
                        <a:srgbClr val="D9E0F1"/>
                      </a:solidFill>
                      <a:prstDash val="solid"/>
                    </a:lnT>
                    <a:lnB w="6350">
                      <a:solidFill>
                        <a:srgbClr val="D9E0F1"/>
                      </a:solidFill>
                      <a:prstDash val="solid"/>
                    </a:lnB>
                    <a:solidFill>
                      <a:srgbClr val="D9E0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800" spc="-50" dirty="0">
                          <a:latin typeface="Calibri"/>
                          <a:cs typeface="Calibri"/>
                        </a:rPr>
                        <a:t>1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75" marB="0">
                    <a:lnL w="12700">
                      <a:solidFill>
                        <a:srgbClr val="4471C4"/>
                      </a:solidFill>
                      <a:prstDash val="solid"/>
                    </a:lnL>
                    <a:lnR w="12700">
                      <a:solidFill>
                        <a:srgbClr val="4471C4"/>
                      </a:solidFill>
                      <a:prstDash val="solid"/>
                    </a:lnR>
                    <a:lnT w="6350">
                      <a:solidFill>
                        <a:srgbClr val="D9E0F1"/>
                      </a:solidFill>
                      <a:prstDash val="solid"/>
                    </a:lnT>
                    <a:lnB w="6350">
                      <a:solidFill>
                        <a:srgbClr val="D9E0F1"/>
                      </a:solidFill>
                      <a:prstDash val="solid"/>
                    </a:lnB>
                    <a:solidFill>
                      <a:srgbClr val="D9E0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800" spc="-25" dirty="0">
                          <a:latin typeface="Calibri"/>
                          <a:cs typeface="Calibri"/>
                        </a:rPr>
                        <a:t>28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75" marB="0">
                    <a:lnL w="12700">
                      <a:solidFill>
                        <a:srgbClr val="4471C4"/>
                      </a:solidFill>
                      <a:prstDash val="solid"/>
                    </a:lnL>
                    <a:lnR w="6350">
                      <a:solidFill>
                        <a:srgbClr val="4471C4"/>
                      </a:solidFill>
                      <a:prstDash val="solid"/>
                    </a:lnR>
                    <a:lnT w="6350">
                      <a:solidFill>
                        <a:srgbClr val="D9E0F1"/>
                      </a:solidFill>
                      <a:prstDash val="solid"/>
                    </a:lnT>
                    <a:lnB w="6350">
                      <a:solidFill>
                        <a:srgbClr val="D9E0F1"/>
                      </a:solidFill>
                      <a:prstDash val="solid"/>
                    </a:lnB>
                    <a:solidFill>
                      <a:srgbClr val="D9E0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800" spc="-25" dirty="0">
                          <a:latin typeface="Calibri"/>
                          <a:cs typeface="Calibri"/>
                        </a:rPr>
                        <a:t>28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75" marB="0">
                    <a:lnL w="6350">
                      <a:solidFill>
                        <a:srgbClr val="4471C4"/>
                      </a:solidFill>
                      <a:prstDash val="solid"/>
                    </a:lnL>
                    <a:lnR w="12700">
                      <a:solidFill>
                        <a:srgbClr val="4471C4"/>
                      </a:solidFill>
                      <a:prstDash val="solid"/>
                    </a:lnR>
                    <a:lnT w="6350">
                      <a:solidFill>
                        <a:srgbClr val="D9E0F1"/>
                      </a:solidFill>
                      <a:prstDash val="solid"/>
                    </a:lnT>
                    <a:lnB w="6350">
                      <a:solidFill>
                        <a:srgbClr val="D9E0F1"/>
                      </a:solidFill>
                      <a:prstDash val="solid"/>
                    </a:lnB>
                    <a:solidFill>
                      <a:srgbClr val="D9E0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800" spc="-25" dirty="0">
                          <a:latin typeface="Calibri"/>
                          <a:cs typeface="Calibri"/>
                        </a:rPr>
                        <a:t>34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75" marB="0">
                    <a:lnL w="12700">
                      <a:solidFill>
                        <a:srgbClr val="4471C4"/>
                      </a:solidFill>
                      <a:prstDash val="solid"/>
                    </a:lnL>
                    <a:lnR w="6350">
                      <a:solidFill>
                        <a:srgbClr val="4471C4"/>
                      </a:solidFill>
                      <a:prstDash val="solid"/>
                    </a:lnR>
                    <a:lnT w="6350">
                      <a:solidFill>
                        <a:srgbClr val="D9E0F1"/>
                      </a:solidFill>
                      <a:prstDash val="solid"/>
                    </a:lnT>
                    <a:lnB w="6350">
                      <a:solidFill>
                        <a:srgbClr val="D9E0F1"/>
                      </a:solidFill>
                      <a:prstDash val="solid"/>
                    </a:lnB>
                    <a:solidFill>
                      <a:srgbClr val="D9E0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800" spc="-25" dirty="0">
                          <a:latin typeface="Calibri"/>
                          <a:cs typeface="Calibri"/>
                        </a:rPr>
                        <a:t>16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75" marB="0">
                    <a:lnL w="6350">
                      <a:solidFill>
                        <a:srgbClr val="4471C4"/>
                      </a:solidFill>
                      <a:prstDash val="solid"/>
                    </a:lnL>
                    <a:lnR w="12700">
                      <a:solidFill>
                        <a:srgbClr val="4471C4"/>
                      </a:solidFill>
                      <a:prstDash val="solid"/>
                    </a:lnR>
                    <a:lnT w="6350">
                      <a:solidFill>
                        <a:srgbClr val="D9E0F1"/>
                      </a:solidFill>
                      <a:prstDash val="solid"/>
                    </a:lnT>
                    <a:lnB w="6350">
                      <a:solidFill>
                        <a:srgbClr val="D9E0F1"/>
                      </a:solidFill>
                      <a:prstDash val="solid"/>
                    </a:lnB>
                    <a:solidFill>
                      <a:srgbClr val="D9E0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800" spc="-25" dirty="0">
                          <a:latin typeface="Calibri"/>
                          <a:cs typeface="Calibri"/>
                        </a:rPr>
                        <a:t>22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75" marB="0">
                    <a:lnL w="12700">
                      <a:solidFill>
                        <a:srgbClr val="4471C4"/>
                      </a:solidFill>
                      <a:prstDash val="solid"/>
                    </a:lnL>
                    <a:lnR w="6350">
                      <a:solidFill>
                        <a:srgbClr val="4471C4"/>
                      </a:solidFill>
                      <a:prstDash val="solid"/>
                    </a:lnR>
                    <a:lnT w="6350">
                      <a:solidFill>
                        <a:srgbClr val="D9E0F1"/>
                      </a:solidFill>
                      <a:prstDash val="solid"/>
                    </a:lnT>
                    <a:lnB w="6350">
                      <a:solidFill>
                        <a:srgbClr val="D9E0F1"/>
                      </a:solidFill>
                      <a:prstDash val="solid"/>
                    </a:lnB>
                    <a:solidFill>
                      <a:srgbClr val="D9E0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800" spc="-50" dirty="0">
                          <a:latin typeface="Calibri"/>
                          <a:cs typeface="Calibri"/>
                        </a:rPr>
                        <a:t>5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75" marB="0">
                    <a:lnL w="6350">
                      <a:solidFill>
                        <a:srgbClr val="4471C4"/>
                      </a:solidFill>
                      <a:prstDash val="solid"/>
                    </a:lnL>
                    <a:lnR w="12700">
                      <a:solidFill>
                        <a:srgbClr val="4471C4"/>
                      </a:solidFill>
                      <a:prstDash val="solid"/>
                    </a:lnR>
                    <a:lnT w="6350">
                      <a:solidFill>
                        <a:srgbClr val="D9E0F1"/>
                      </a:solidFill>
                      <a:prstDash val="solid"/>
                    </a:lnT>
                    <a:lnB w="6350">
                      <a:solidFill>
                        <a:srgbClr val="D9E0F1"/>
                      </a:solidFill>
                      <a:prstDash val="solid"/>
                    </a:lnB>
                    <a:solidFill>
                      <a:srgbClr val="D9E0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4471C4"/>
                      </a:solidFill>
                      <a:prstDash val="soli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0830">
                <a:tc>
                  <a:txBody>
                    <a:bodyPr/>
                    <a:lstStyle/>
                    <a:p>
                      <a:pPr marL="16510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Irène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L w="12700">
                      <a:solidFill>
                        <a:srgbClr val="4471C4"/>
                      </a:solidFill>
                      <a:prstDash val="solid"/>
                    </a:lnL>
                    <a:lnR w="12700">
                      <a:solidFill>
                        <a:srgbClr val="4471C4"/>
                      </a:solidFill>
                      <a:prstDash val="solid"/>
                    </a:lnR>
                    <a:lnT w="6350">
                      <a:solidFill>
                        <a:srgbClr val="D9E0F1"/>
                      </a:solidFill>
                      <a:prstDash val="solid"/>
                    </a:lnT>
                    <a:lnB w="6350">
                      <a:solidFill>
                        <a:srgbClr val="D9E0F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800" spc="-50" dirty="0">
                          <a:latin typeface="Calibri"/>
                          <a:cs typeface="Calibri"/>
                        </a:rPr>
                        <a:t>1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75" marB="0">
                    <a:lnL w="12700">
                      <a:solidFill>
                        <a:srgbClr val="4471C4"/>
                      </a:solidFill>
                      <a:prstDash val="solid"/>
                    </a:lnL>
                    <a:lnR w="12700">
                      <a:solidFill>
                        <a:srgbClr val="4471C4"/>
                      </a:solidFill>
                      <a:prstDash val="solid"/>
                    </a:lnR>
                    <a:lnT w="6350">
                      <a:solidFill>
                        <a:srgbClr val="D9E0F1"/>
                      </a:solidFill>
                      <a:prstDash val="solid"/>
                    </a:lnT>
                    <a:lnB w="6350">
                      <a:solidFill>
                        <a:srgbClr val="D9E0F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800" spc="-25" dirty="0">
                          <a:latin typeface="Calibri"/>
                          <a:cs typeface="Calibri"/>
                        </a:rPr>
                        <a:t>177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75" marB="0">
                    <a:lnL w="12700">
                      <a:solidFill>
                        <a:srgbClr val="4471C4"/>
                      </a:solidFill>
                      <a:prstDash val="solid"/>
                    </a:lnL>
                    <a:lnR w="6350">
                      <a:solidFill>
                        <a:srgbClr val="4471C4"/>
                      </a:solidFill>
                      <a:prstDash val="solid"/>
                    </a:lnR>
                    <a:lnT w="6350">
                      <a:solidFill>
                        <a:srgbClr val="D9E0F1"/>
                      </a:solidFill>
                      <a:prstDash val="solid"/>
                    </a:lnT>
                    <a:lnB w="6350">
                      <a:solidFill>
                        <a:srgbClr val="D9E0F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800" spc="-25" dirty="0">
                          <a:latin typeface="Calibri"/>
                          <a:cs typeface="Calibri"/>
                        </a:rPr>
                        <a:t>179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75" marB="0">
                    <a:lnL w="6350">
                      <a:solidFill>
                        <a:srgbClr val="4471C4"/>
                      </a:solidFill>
                      <a:prstDash val="solid"/>
                    </a:lnL>
                    <a:lnR w="12700">
                      <a:solidFill>
                        <a:srgbClr val="4471C4"/>
                      </a:solidFill>
                      <a:prstDash val="solid"/>
                    </a:lnR>
                    <a:lnT w="6350">
                      <a:solidFill>
                        <a:srgbClr val="D9E0F1"/>
                      </a:solidFill>
                      <a:prstDash val="solid"/>
                    </a:lnT>
                    <a:lnB w="6350">
                      <a:solidFill>
                        <a:srgbClr val="D9E0F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800" spc="-20" dirty="0">
                          <a:latin typeface="Calibri"/>
                          <a:cs typeface="Calibri"/>
                        </a:rPr>
                        <a:t>2097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75" marB="0">
                    <a:lnL w="12700">
                      <a:solidFill>
                        <a:srgbClr val="4471C4"/>
                      </a:solidFill>
                      <a:prstDash val="solid"/>
                    </a:lnL>
                    <a:lnR w="6350">
                      <a:solidFill>
                        <a:srgbClr val="4471C4"/>
                      </a:solidFill>
                      <a:prstDash val="solid"/>
                    </a:lnR>
                    <a:lnT w="6350">
                      <a:solidFill>
                        <a:srgbClr val="D9E0F1"/>
                      </a:solidFill>
                      <a:prstDash val="solid"/>
                    </a:lnT>
                    <a:lnB w="6350">
                      <a:solidFill>
                        <a:srgbClr val="D9E0F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800" spc="-25" dirty="0">
                          <a:latin typeface="Calibri"/>
                          <a:cs typeface="Calibri"/>
                        </a:rPr>
                        <a:t>212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75" marB="0">
                    <a:lnL w="6350">
                      <a:solidFill>
                        <a:srgbClr val="4471C4"/>
                      </a:solidFill>
                      <a:prstDash val="solid"/>
                    </a:lnL>
                    <a:lnR w="12700">
                      <a:solidFill>
                        <a:srgbClr val="4471C4"/>
                      </a:solidFill>
                      <a:prstDash val="solid"/>
                    </a:lnR>
                    <a:lnT w="6350">
                      <a:solidFill>
                        <a:srgbClr val="D9E0F1"/>
                      </a:solidFill>
                      <a:prstDash val="solid"/>
                    </a:lnT>
                    <a:lnB w="6350">
                      <a:solidFill>
                        <a:srgbClr val="D9E0F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800" spc="-50" dirty="0">
                          <a:latin typeface="Calibri"/>
                          <a:cs typeface="Calibri"/>
                        </a:rPr>
                        <a:t>7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75" marB="0">
                    <a:lnL w="12700">
                      <a:solidFill>
                        <a:srgbClr val="4471C4"/>
                      </a:solidFill>
                      <a:prstDash val="solid"/>
                    </a:lnL>
                    <a:lnR w="6350">
                      <a:solidFill>
                        <a:srgbClr val="4471C4"/>
                      </a:solidFill>
                      <a:prstDash val="solid"/>
                    </a:lnR>
                    <a:lnT w="6350">
                      <a:solidFill>
                        <a:srgbClr val="D9E0F1"/>
                      </a:solidFill>
                      <a:prstDash val="solid"/>
                    </a:lnT>
                    <a:lnB w="6350">
                      <a:solidFill>
                        <a:srgbClr val="D9E0F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800" spc="-50" dirty="0">
                          <a:latin typeface="Calibri"/>
                          <a:cs typeface="Calibri"/>
                        </a:rPr>
                        <a:t>2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75" marB="0">
                    <a:lnL w="6350">
                      <a:solidFill>
                        <a:srgbClr val="4471C4"/>
                      </a:solidFill>
                      <a:prstDash val="solid"/>
                    </a:lnL>
                    <a:lnR w="12700">
                      <a:solidFill>
                        <a:srgbClr val="4471C4"/>
                      </a:solidFill>
                      <a:prstDash val="solid"/>
                    </a:lnR>
                    <a:lnT w="6350">
                      <a:solidFill>
                        <a:srgbClr val="D9E0F1"/>
                      </a:solidFill>
                      <a:prstDash val="solid"/>
                    </a:lnT>
                    <a:lnB w="6350">
                      <a:solidFill>
                        <a:srgbClr val="D9E0F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4471C4"/>
                      </a:solidFill>
                      <a:prstDash val="soli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0830">
                <a:tc>
                  <a:txBody>
                    <a:bodyPr/>
                    <a:lstStyle/>
                    <a:p>
                      <a:pPr marL="16510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Breizh</a:t>
                      </a:r>
                      <a:r>
                        <a:rPr sz="18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25" dirty="0">
                          <a:latin typeface="Calibri"/>
                          <a:cs typeface="Calibri"/>
                        </a:rPr>
                        <a:t>PC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L w="12700">
                      <a:solidFill>
                        <a:srgbClr val="4471C4"/>
                      </a:solidFill>
                      <a:prstDash val="solid"/>
                    </a:lnL>
                    <a:lnR w="12700">
                      <a:solidFill>
                        <a:srgbClr val="4471C4"/>
                      </a:solidFill>
                      <a:prstDash val="solid"/>
                    </a:lnR>
                    <a:lnT w="6350">
                      <a:solidFill>
                        <a:srgbClr val="D9E0F1"/>
                      </a:solidFill>
                      <a:prstDash val="solid"/>
                    </a:lnT>
                    <a:lnB w="6350">
                      <a:solidFill>
                        <a:srgbClr val="D9E0F1"/>
                      </a:solidFill>
                      <a:prstDash val="solid"/>
                    </a:lnB>
                    <a:solidFill>
                      <a:srgbClr val="D9E0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800" spc="-50" dirty="0">
                          <a:latin typeface="Calibri"/>
                          <a:cs typeface="Calibri"/>
                        </a:rPr>
                        <a:t>1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75" marB="0">
                    <a:lnL w="12700">
                      <a:solidFill>
                        <a:srgbClr val="4471C4"/>
                      </a:solidFill>
                      <a:prstDash val="solid"/>
                    </a:lnL>
                    <a:lnR w="12700">
                      <a:solidFill>
                        <a:srgbClr val="4471C4"/>
                      </a:solidFill>
                      <a:prstDash val="solid"/>
                    </a:lnR>
                    <a:lnT w="6350">
                      <a:solidFill>
                        <a:srgbClr val="D9E0F1"/>
                      </a:solidFill>
                      <a:prstDash val="solid"/>
                    </a:lnT>
                    <a:lnB w="6350">
                      <a:solidFill>
                        <a:srgbClr val="D9E0F1"/>
                      </a:solidFill>
                      <a:prstDash val="solid"/>
                    </a:lnB>
                    <a:solidFill>
                      <a:srgbClr val="D9E0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800" spc="-20" dirty="0">
                          <a:latin typeface="Calibri"/>
                          <a:cs typeface="Calibri"/>
                        </a:rPr>
                        <a:t>1182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75" marB="0">
                    <a:lnL w="12700">
                      <a:solidFill>
                        <a:srgbClr val="4471C4"/>
                      </a:solidFill>
                      <a:prstDash val="solid"/>
                    </a:lnL>
                    <a:lnR w="6350">
                      <a:solidFill>
                        <a:srgbClr val="4471C4"/>
                      </a:solidFill>
                      <a:prstDash val="solid"/>
                    </a:lnR>
                    <a:lnT w="6350">
                      <a:solidFill>
                        <a:srgbClr val="D9E0F1"/>
                      </a:solidFill>
                      <a:prstDash val="solid"/>
                    </a:lnT>
                    <a:lnB w="6350">
                      <a:solidFill>
                        <a:srgbClr val="D9E0F1"/>
                      </a:solidFill>
                      <a:prstDash val="solid"/>
                    </a:lnB>
                    <a:solidFill>
                      <a:srgbClr val="D9E0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800" spc="-20" dirty="0">
                          <a:latin typeface="Calibri"/>
                          <a:cs typeface="Calibri"/>
                        </a:rPr>
                        <a:t>1138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75" marB="0">
                    <a:lnL w="6350">
                      <a:solidFill>
                        <a:srgbClr val="4471C4"/>
                      </a:solidFill>
                      <a:prstDash val="solid"/>
                    </a:lnL>
                    <a:lnR w="12700">
                      <a:solidFill>
                        <a:srgbClr val="4471C4"/>
                      </a:solidFill>
                      <a:prstDash val="solid"/>
                    </a:lnR>
                    <a:lnT w="6350">
                      <a:solidFill>
                        <a:srgbClr val="D9E0F1"/>
                      </a:solidFill>
                      <a:prstDash val="solid"/>
                    </a:lnT>
                    <a:lnB w="6350">
                      <a:solidFill>
                        <a:srgbClr val="D9E0F1"/>
                      </a:solidFill>
                      <a:prstDash val="solid"/>
                    </a:lnB>
                    <a:solidFill>
                      <a:srgbClr val="D9E0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800" spc="-25" dirty="0">
                          <a:latin typeface="Calibri"/>
                          <a:cs typeface="Calibri"/>
                        </a:rPr>
                        <a:t>21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75" marB="0">
                    <a:lnL w="12700">
                      <a:solidFill>
                        <a:srgbClr val="4471C4"/>
                      </a:solidFill>
                      <a:prstDash val="solid"/>
                    </a:lnL>
                    <a:lnR w="6350">
                      <a:solidFill>
                        <a:srgbClr val="4471C4"/>
                      </a:solidFill>
                      <a:prstDash val="solid"/>
                    </a:lnR>
                    <a:lnT w="6350">
                      <a:solidFill>
                        <a:srgbClr val="D9E0F1"/>
                      </a:solidFill>
                      <a:prstDash val="solid"/>
                    </a:lnT>
                    <a:lnB w="6350">
                      <a:solidFill>
                        <a:srgbClr val="D9E0F1"/>
                      </a:solidFill>
                      <a:prstDash val="solid"/>
                    </a:lnB>
                    <a:solidFill>
                      <a:srgbClr val="D9E0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800" spc="-50" dirty="0">
                          <a:latin typeface="Calibri"/>
                          <a:cs typeface="Calibri"/>
                        </a:rPr>
                        <a:t>0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75" marB="0">
                    <a:lnL w="6350">
                      <a:solidFill>
                        <a:srgbClr val="4471C4"/>
                      </a:solidFill>
                      <a:prstDash val="solid"/>
                    </a:lnL>
                    <a:lnR w="12700">
                      <a:solidFill>
                        <a:srgbClr val="4471C4"/>
                      </a:solidFill>
                      <a:prstDash val="solid"/>
                    </a:lnR>
                    <a:lnT w="6350">
                      <a:solidFill>
                        <a:srgbClr val="D9E0F1"/>
                      </a:solidFill>
                      <a:prstDash val="solid"/>
                    </a:lnT>
                    <a:lnB w="6350">
                      <a:solidFill>
                        <a:srgbClr val="D9E0F1"/>
                      </a:solidFill>
                      <a:prstDash val="solid"/>
                    </a:lnB>
                    <a:solidFill>
                      <a:srgbClr val="D9E0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800" spc="-25" dirty="0">
                          <a:latin typeface="Calibri"/>
                          <a:cs typeface="Calibri"/>
                        </a:rPr>
                        <a:t>11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75" marB="0">
                    <a:lnL w="12700">
                      <a:solidFill>
                        <a:srgbClr val="4471C4"/>
                      </a:solidFill>
                      <a:prstDash val="solid"/>
                    </a:lnL>
                    <a:lnR w="6350">
                      <a:solidFill>
                        <a:srgbClr val="4471C4"/>
                      </a:solidFill>
                      <a:prstDash val="solid"/>
                    </a:lnR>
                    <a:lnT w="6350">
                      <a:solidFill>
                        <a:srgbClr val="D9E0F1"/>
                      </a:solidFill>
                      <a:prstDash val="solid"/>
                    </a:lnT>
                    <a:lnB w="6350">
                      <a:solidFill>
                        <a:srgbClr val="D9E0F1"/>
                      </a:solidFill>
                      <a:prstDash val="solid"/>
                    </a:lnB>
                    <a:solidFill>
                      <a:srgbClr val="D9E0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800" spc="-50" dirty="0">
                          <a:latin typeface="Calibri"/>
                          <a:cs typeface="Calibri"/>
                        </a:rPr>
                        <a:t>3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75" marB="0">
                    <a:lnL w="6350">
                      <a:solidFill>
                        <a:srgbClr val="4471C4"/>
                      </a:solidFill>
                      <a:prstDash val="solid"/>
                    </a:lnL>
                    <a:lnR w="12700">
                      <a:solidFill>
                        <a:srgbClr val="4471C4"/>
                      </a:solidFill>
                      <a:prstDash val="solid"/>
                    </a:lnR>
                    <a:lnT w="6350">
                      <a:solidFill>
                        <a:srgbClr val="D9E0F1"/>
                      </a:solidFill>
                      <a:prstDash val="solid"/>
                    </a:lnT>
                    <a:lnB w="6350">
                      <a:solidFill>
                        <a:srgbClr val="D9E0F1"/>
                      </a:solidFill>
                      <a:prstDash val="solid"/>
                    </a:lnB>
                    <a:solidFill>
                      <a:srgbClr val="D9E0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4471C4"/>
                      </a:solidFill>
                      <a:prstDash val="soli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0830">
                <a:tc>
                  <a:txBody>
                    <a:bodyPr/>
                    <a:lstStyle/>
                    <a:p>
                      <a:pPr marL="16510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ERRSPP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L w="12700">
                      <a:solidFill>
                        <a:srgbClr val="4471C4"/>
                      </a:solidFill>
                      <a:prstDash val="solid"/>
                    </a:lnL>
                    <a:lnR w="12700">
                      <a:solidFill>
                        <a:srgbClr val="4471C4"/>
                      </a:solidFill>
                      <a:prstDash val="solid"/>
                    </a:lnR>
                    <a:lnT w="6350">
                      <a:solidFill>
                        <a:srgbClr val="D9E0F1"/>
                      </a:solidFill>
                      <a:prstDash val="solid"/>
                    </a:lnT>
                    <a:lnB w="12700">
                      <a:solidFill>
                        <a:srgbClr val="4471C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800" spc="-50" dirty="0">
                          <a:latin typeface="Calibri"/>
                          <a:cs typeface="Calibri"/>
                        </a:rPr>
                        <a:t>1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75" marB="0">
                    <a:lnL w="12700">
                      <a:solidFill>
                        <a:srgbClr val="4471C4"/>
                      </a:solidFill>
                      <a:prstDash val="solid"/>
                    </a:lnL>
                    <a:lnR w="12700">
                      <a:solidFill>
                        <a:srgbClr val="4471C4"/>
                      </a:solidFill>
                      <a:prstDash val="solid"/>
                    </a:lnR>
                    <a:lnT w="6350">
                      <a:solidFill>
                        <a:srgbClr val="D9E0F1"/>
                      </a:solidFill>
                      <a:prstDash val="solid"/>
                    </a:lnT>
                    <a:lnB w="12700">
                      <a:solidFill>
                        <a:srgbClr val="4471C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800" spc="-25" dirty="0">
                          <a:latin typeface="Calibri"/>
                          <a:cs typeface="Calibri"/>
                        </a:rPr>
                        <a:t>520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75" marB="0">
                    <a:lnL w="12700">
                      <a:solidFill>
                        <a:srgbClr val="4471C4"/>
                      </a:solidFill>
                      <a:prstDash val="solid"/>
                    </a:lnL>
                    <a:lnR w="6350">
                      <a:solidFill>
                        <a:srgbClr val="4471C4"/>
                      </a:solidFill>
                      <a:prstDash val="solid"/>
                    </a:lnR>
                    <a:lnT w="6350">
                      <a:solidFill>
                        <a:srgbClr val="D9E0F1"/>
                      </a:solidFill>
                      <a:prstDash val="solid"/>
                    </a:lnT>
                    <a:lnB w="12700">
                      <a:solidFill>
                        <a:srgbClr val="4471C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800" spc="-25" dirty="0">
                          <a:latin typeface="Calibri"/>
                          <a:cs typeface="Calibri"/>
                        </a:rPr>
                        <a:t>231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75" marB="0">
                    <a:lnL w="6350">
                      <a:solidFill>
                        <a:srgbClr val="4471C4"/>
                      </a:solidFill>
                      <a:prstDash val="solid"/>
                    </a:lnL>
                    <a:lnR w="12700">
                      <a:solidFill>
                        <a:srgbClr val="4471C4"/>
                      </a:solidFill>
                      <a:prstDash val="solid"/>
                    </a:lnR>
                    <a:lnT w="6350">
                      <a:solidFill>
                        <a:srgbClr val="D9E0F1"/>
                      </a:solidFill>
                      <a:prstDash val="solid"/>
                    </a:lnT>
                    <a:lnB w="12700">
                      <a:solidFill>
                        <a:srgbClr val="4471C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29377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75" marB="0">
                    <a:lnL w="12700">
                      <a:solidFill>
                        <a:srgbClr val="4471C4"/>
                      </a:solidFill>
                      <a:prstDash val="solid"/>
                    </a:lnL>
                    <a:lnR w="6350">
                      <a:solidFill>
                        <a:srgbClr val="4471C4"/>
                      </a:solidFill>
                      <a:prstDash val="solid"/>
                    </a:lnR>
                    <a:lnT w="6350">
                      <a:solidFill>
                        <a:srgbClr val="D9E0F1"/>
                      </a:solidFill>
                      <a:prstDash val="solid"/>
                    </a:lnT>
                    <a:lnB w="12700">
                      <a:solidFill>
                        <a:srgbClr val="4471C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800" spc="-25" dirty="0">
                          <a:latin typeface="Calibri"/>
                          <a:cs typeface="Calibri"/>
                        </a:rPr>
                        <a:t>566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75" marB="0">
                    <a:lnL w="6350">
                      <a:solidFill>
                        <a:srgbClr val="4471C4"/>
                      </a:solidFill>
                      <a:prstDash val="solid"/>
                    </a:lnL>
                    <a:lnR w="12700">
                      <a:solidFill>
                        <a:srgbClr val="4471C4"/>
                      </a:solidFill>
                      <a:prstDash val="solid"/>
                    </a:lnR>
                    <a:lnT w="6350">
                      <a:solidFill>
                        <a:srgbClr val="D9E0F1"/>
                      </a:solidFill>
                      <a:prstDash val="solid"/>
                    </a:lnT>
                    <a:lnB w="12700">
                      <a:solidFill>
                        <a:srgbClr val="4471C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800" spc="-25" dirty="0">
                          <a:latin typeface="Calibri"/>
                          <a:cs typeface="Calibri"/>
                        </a:rPr>
                        <a:t>23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75" marB="0">
                    <a:lnL w="12700">
                      <a:solidFill>
                        <a:srgbClr val="4471C4"/>
                      </a:solidFill>
                      <a:prstDash val="solid"/>
                    </a:lnL>
                    <a:lnR w="6350">
                      <a:solidFill>
                        <a:srgbClr val="4471C4"/>
                      </a:solidFill>
                      <a:prstDash val="solid"/>
                    </a:lnR>
                    <a:lnT w="6350">
                      <a:solidFill>
                        <a:srgbClr val="D9E0F1"/>
                      </a:solidFill>
                      <a:prstDash val="solid"/>
                    </a:lnT>
                    <a:lnB w="12700">
                      <a:solidFill>
                        <a:srgbClr val="4471C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800" spc="-25" dirty="0">
                          <a:latin typeface="Calibri"/>
                          <a:cs typeface="Calibri"/>
                        </a:rPr>
                        <a:t>19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75" marB="0">
                    <a:lnL w="6350">
                      <a:solidFill>
                        <a:srgbClr val="4471C4"/>
                      </a:solidFill>
                      <a:prstDash val="solid"/>
                    </a:lnL>
                    <a:lnR w="12700">
                      <a:solidFill>
                        <a:srgbClr val="4471C4"/>
                      </a:solidFill>
                      <a:prstDash val="solid"/>
                    </a:lnR>
                    <a:lnT w="6350">
                      <a:solidFill>
                        <a:srgbClr val="D9E0F1"/>
                      </a:solidFill>
                      <a:prstDash val="solid"/>
                    </a:lnT>
                    <a:lnB w="12700">
                      <a:solidFill>
                        <a:srgbClr val="4471C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4471C4"/>
                      </a:solidFill>
                      <a:prstDash val="soli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90830">
                <a:tc>
                  <a:txBody>
                    <a:bodyPr/>
                    <a:lstStyle/>
                    <a:p>
                      <a:pPr marL="16510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800" b="1" spc="-10" dirty="0">
                          <a:latin typeface="Calibri"/>
                          <a:cs typeface="Calibri"/>
                        </a:rPr>
                        <a:t>TOTAL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R w="12700">
                      <a:solidFill>
                        <a:srgbClr val="4471C4"/>
                      </a:solidFill>
                      <a:prstDash val="solid"/>
                    </a:lnR>
                    <a:lnT w="12700">
                      <a:solidFill>
                        <a:srgbClr val="4471C4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800" b="1" spc="-25" dirty="0">
                          <a:latin typeface="Calibri"/>
                          <a:cs typeface="Calibri"/>
                        </a:rPr>
                        <a:t>38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75" marB="0">
                    <a:lnL w="12700">
                      <a:solidFill>
                        <a:srgbClr val="4471C4"/>
                      </a:solidFill>
                      <a:prstDash val="solid"/>
                    </a:lnL>
                    <a:lnR w="12700">
                      <a:solidFill>
                        <a:srgbClr val="4471C4"/>
                      </a:solidFill>
                      <a:prstDash val="solid"/>
                    </a:lnR>
                    <a:lnT w="12700">
                      <a:solidFill>
                        <a:srgbClr val="4471C4"/>
                      </a:solidFill>
                      <a:prstDash val="solid"/>
                    </a:lnT>
                    <a:lnB w="12700">
                      <a:solidFill>
                        <a:srgbClr val="4471C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800" b="1" spc="-10" dirty="0">
                          <a:latin typeface="Calibri"/>
                          <a:cs typeface="Calibri"/>
                        </a:rPr>
                        <a:t>144257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75" marB="0">
                    <a:lnL w="12700">
                      <a:solidFill>
                        <a:srgbClr val="4471C4"/>
                      </a:solidFill>
                      <a:prstDash val="solid"/>
                    </a:lnL>
                    <a:lnR w="6350">
                      <a:solidFill>
                        <a:srgbClr val="4471C4"/>
                      </a:solidFill>
                      <a:prstDash val="solid"/>
                    </a:lnR>
                    <a:lnT w="12700">
                      <a:solidFill>
                        <a:srgbClr val="4471C4"/>
                      </a:solidFill>
                      <a:prstDash val="solid"/>
                    </a:lnT>
                    <a:lnB w="12700">
                      <a:solidFill>
                        <a:srgbClr val="4471C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800" b="1" spc="-10" dirty="0">
                          <a:latin typeface="Calibri"/>
                          <a:cs typeface="Calibri"/>
                        </a:rPr>
                        <a:t>28571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75" marB="0">
                    <a:lnL w="6350">
                      <a:solidFill>
                        <a:srgbClr val="4471C4"/>
                      </a:solidFill>
                      <a:prstDash val="solid"/>
                    </a:lnL>
                    <a:lnR w="12700">
                      <a:solidFill>
                        <a:srgbClr val="4471C4"/>
                      </a:solidFill>
                      <a:prstDash val="solid"/>
                    </a:lnR>
                    <a:lnT w="12700">
                      <a:solidFill>
                        <a:srgbClr val="4471C4"/>
                      </a:solidFill>
                      <a:prstDash val="solid"/>
                    </a:lnT>
                    <a:lnB w="12700">
                      <a:solidFill>
                        <a:srgbClr val="4471C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800" b="1" spc="-10" dirty="0">
                          <a:latin typeface="Calibri"/>
                          <a:cs typeface="Calibri"/>
                        </a:rPr>
                        <a:t>2136535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75" marB="0">
                    <a:lnL w="12700">
                      <a:solidFill>
                        <a:srgbClr val="4471C4"/>
                      </a:solidFill>
                      <a:prstDash val="solid"/>
                    </a:lnL>
                    <a:lnR w="6350">
                      <a:solidFill>
                        <a:srgbClr val="4471C4"/>
                      </a:solidFill>
                      <a:prstDash val="solid"/>
                    </a:lnR>
                    <a:lnT w="12700">
                      <a:solidFill>
                        <a:srgbClr val="4471C4"/>
                      </a:solidFill>
                      <a:prstDash val="solid"/>
                    </a:lnT>
                    <a:lnB w="12700">
                      <a:solidFill>
                        <a:srgbClr val="4471C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800" b="1" spc="-10" dirty="0">
                          <a:latin typeface="Calibri"/>
                          <a:cs typeface="Calibri"/>
                        </a:rPr>
                        <a:t>44239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75" marB="0">
                    <a:lnL w="6350">
                      <a:solidFill>
                        <a:srgbClr val="4471C4"/>
                      </a:solidFill>
                      <a:prstDash val="solid"/>
                    </a:lnL>
                    <a:lnR w="12700">
                      <a:solidFill>
                        <a:srgbClr val="4471C4"/>
                      </a:solidFill>
                      <a:prstDash val="solid"/>
                    </a:lnR>
                    <a:lnT w="12700">
                      <a:solidFill>
                        <a:srgbClr val="4471C4"/>
                      </a:solidFill>
                      <a:prstDash val="solid"/>
                    </a:lnT>
                    <a:lnB w="12700">
                      <a:solidFill>
                        <a:srgbClr val="4471C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800" b="1" spc="-25" dirty="0">
                          <a:latin typeface="Calibri"/>
                          <a:cs typeface="Calibri"/>
                        </a:rPr>
                        <a:t>709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75" marB="0">
                    <a:lnL w="12700">
                      <a:solidFill>
                        <a:srgbClr val="4471C4"/>
                      </a:solidFill>
                      <a:prstDash val="solid"/>
                    </a:lnL>
                    <a:lnR w="6350">
                      <a:solidFill>
                        <a:srgbClr val="4471C4"/>
                      </a:solidFill>
                      <a:prstDash val="solid"/>
                    </a:lnR>
                    <a:lnT w="12700">
                      <a:solidFill>
                        <a:srgbClr val="4471C4"/>
                      </a:solidFill>
                      <a:prstDash val="solid"/>
                    </a:lnT>
                    <a:lnB w="12700">
                      <a:solidFill>
                        <a:srgbClr val="4471C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800" b="1" spc="-25" dirty="0">
                          <a:latin typeface="Calibri"/>
                          <a:cs typeface="Calibri"/>
                        </a:rPr>
                        <a:t>416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75" marB="0">
                    <a:lnL w="6350">
                      <a:solidFill>
                        <a:srgbClr val="4471C4"/>
                      </a:solidFill>
                      <a:prstDash val="solid"/>
                    </a:lnL>
                    <a:lnR w="12700">
                      <a:solidFill>
                        <a:srgbClr val="4471C4"/>
                      </a:solidFill>
                      <a:prstDash val="solid"/>
                    </a:lnR>
                    <a:lnT w="12700">
                      <a:solidFill>
                        <a:srgbClr val="4471C4"/>
                      </a:solidFill>
                      <a:prstDash val="solid"/>
                    </a:lnT>
                    <a:lnB w="12700">
                      <a:solidFill>
                        <a:srgbClr val="4471C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4471C4"/>
                      </a:solidFill>
                      <a:prstDash val="soli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6" name="object 6"/>
          <p:cNvSpPr txBox="1"/>
          <p:nvPr/>
        </p:nvSpPr>
        <p:spPr>
          <a:xfrm>
            <a:off x="3692058" y="1758186"/>
            <a:ext cx="384175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21945" indent="-309245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321945" algn="l"/>
              </a:tabLst>
            </a:pPr>
            <a:r>
              <a:rPr sz="2800" dirty="0">
                <a:latin typeface="Calibri"/>
                <a:cs typeface="Calibri"/>
              </a:rPr>
              <a:t>Gwalenn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: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l’usage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à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date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0856976" y="1784350"/>
            <a:ext cx="1335405" cy="12700"/>
          </a:xfrm>
          <a:custGeom>
            <a:avLst/>
            <a:gdLst/>
            <a:ahLst/>
            <a:cxnLst/>
            <a:rect l="l" t="t" r="r" b="b"/>
            <a:pathLst>
              <a:path w="1335404" h="12700">
                <a:moveTo>
                  <a:pt x="0" y="12700"/>
                </a:moveTo>
                <a:lnTo>
                  <a:pt x="1335024" y="12700"/>
                </a:lnTo>
                <a:lnTo>
                  <a:pt x="1335024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" name="object 8"/>
          <p:cNvGrpSpPr/>
          <p:nvPr/>
        </p:nvGrpSpPr>
        <p:grpSpPr>
          <a:xfrm>
            <a:off x="10850626" y="1784350"/>
            <a:ext cx="1348105" cy="3946525"/>
            <a:chOff x="10850626" y="1784350"/>
            <a:chExt cx="1348105" cy="3946525"/>
          </a:xfrm>
        </p:grpSpPr>
        <p:sp>
          <p:nvSpPr>
            <p:cNvPr id="9" name="object 9"/>
            <p:cNvSpPr/>
            <p:nvPr/>
          </p:nvSpPr>
          <p:spPr>
            <a:xfrm>
              <a:off x="10856976" y="1790700"/>
              <a:ext cx="1335405" cy="3933825"/>
            </a:xfrm>
            <a:custGeom>
              <a:avLst/>
              <a:gdLst/>
              <a:ahLst/>
              <a:cxnLst/>
              <a:rect l="l" t="t" r="r" b="b"/>
              <a:pathLst>
                <a:path w="1335404" h="3933825">
                  <a:moveTo>
                    <a:pt x="1335024" y="0"/>
                  </a:moveTo>
                  <a:lnTo>
                    <a:pt x="0" y="0"/>
                  </a:lnTo>
                  <a:lnTo>
                    <a:pt x="0" y="3933444"/>
                  </a:lnTo>
                  <a:lnTo>
                    <a:pt x="1335024" y="3933444"/>
                  </a:lnTo>
                  <a:lnTo>
                    <a:pt x="133502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0856976" y="1790700"/>
              <a:ext cx="1335405" cy="3933825"/>
            </a:xfrm>
            <a:custGeom>
              <a:avLst/>
              <a:gdLst/>
              <a:ahLst/>
              <a:cxnLst/>
              <a:rect l="l" t="t" r="r" b="b"/>
              <a:pathLst>
                <a:path w="1335404" h="3933825">
                  <a:moveTo>
                    <a:pt x="1335024" y="3933444"/>
                  </a:moveTo>
                  <a:lnTo>
                    <a:pt x="0" y="3933444"/>
                  </a:lnTo>
                  <a:lnTo>
                    <a:pt x="0" y="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89811" rIns="0" bIns="0" rtlCol="0">
            <a:spAutoFit/>
          </a:bodyPr>
          <a:lstStyle/>
          <a:p>
            <a:pPr marL="2252980">
              <a:lnSpc>
                <a:spcPct val="100000"/>
              </a:lnSpc>
              <a:spcBef>
                <a:spcPts val="100"/>
              </a:spcBef>
            </a:pPr>
            <a:r>
              <a:rPr sz="3600" b="0" spc="-40" dirty="0">
                <a:solidFill>
                  <a:srgbClr val="396286"/>
                </a:solidFill>
                <a:latin typeface="Calibri"/>
                <a:cs typeface="Calibri"/>
              </a:rPr>
              <a:t>Partenariat</a:t>
            </a:r>
            <a:r>
              <a:rPr sz="3600" b="0" spc="-165" dirty="0">
                <a:solidFill>
                  <a:srgbClr val="396286"/>
                </a:solidFill>
                <a:latin typeface="Calibri"/>
                <a:cs typeface="Calibri"/>
              </a:rPr>
              <a:t> </a:t>
            </a:r>
            <a:r>
              <a:rPr sz="3600" b="0" spc="-20" dirty="0">
                <a:solidFill>
                  <a:srgbClr val="396286"/>
                </a:solidFill>
                <a:latin typeface="Calibri"/>
                <a:cs typeface="Calibri"/>
              </a:rPr>
              <a:t>avec</a:t>
            </a:r>
            <a:r>
              <a:rPr sz="3600" b="0" spc="-114" dirty="0">
                <a:solidFill>
                  <a:srgbClr val="396286"/>
                </a:solidFill>
                <a:latin typeface="Calibri"/>
                <a:cs typeface="Calibri"/>
              </a:rPr>
              <a:t> </a:t>
            </a:r>
            <a:r>
              <a:rPr sz="3600" b="0" dirty="0">
                <a:solidFill>
                  <a:srgbClr val="396286"/>
                </a:solidFill>
                <a:latin typeface="Calibri"/>
                <a:cs typeface="Calibri"/>
              </a:rPr>
              <a:t>GR</a:t>
            </a:r>
            <a:r>
              <a:rPr sz="3600" b="0" spc="-120" dirty="0">
                <a:solidFill>
                  <a:srgbClr val="396286"/>
                </a:solidFill>
                <a:latin typeface="Calibri"/>
                <a:cs typeface="Calibri"/>
              </a:rPr>
              <a:t> </a:t>
            </a:r>
            <a:r>
              <a:rPr sz="3600" b="0" spc="-30" dirty="0">
                <a:solidFill>
                  <a:srgbClr val="396286"/>
                </a:solidFill>
                <a:latin typeface="Calibri"/>
                <a:cs typeface="Calibri"/>
              </a:rPr>
              <a:t>e-</a:t>
            </a:r>
            <a:r>
              <a:rPr sz="3600" b="0" spc="-20" dirty="0">
                <a:solidFill>
                  <a:srgbClr val="396286"/>
                </a:solidFill>
                <a:latin typeface="Calibri"/>
                <a:cs typeface="Calibri"/>
              </a:rPr>
              <a:t>Santé</a:t>
            </a:r>
            <a:r>
              <a:rPr sz="3600" b="0" spc="-150" dirty="0">
                <a:solidFill>
                  <a:srgbClr val="396286"/>
                </a:solidFill>
                <a:latin typeface="Calibri"/>
                <a:cs typeface="Calibri"/>
              </a:rPr>
              <a:t> </a:t>
            </a:r>
            <a:r>
              <a:rPr sz="3600" b="0" spc="-10" dirty="0">
                <a:solidFill>
                  <a:srgbClr val="396286"/>
                </a:solidFill>
                <a:latin typeface="Calibri"/>
                <a:cs typeface="Calibri"/>
              </a:rPr>
              <a:t>Bretagne</a:t>
            </a:r>
            <a:endParaRPr sz="3600">
              <a:latin typeface="Calibri"/>
              <a:cs typeface="Calibri"/>
            </a:endParaRPr>
          </a:p>
        </p:txBody>
      </p:sp>
      <p:pic>
        <p:nvPicPr>
          <p:cNvPr id="12" name="object 1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26008" y="1648968"/>
            <a:ext cx="1601723" cy="1257299"/>
          </a:xfrm>
          <a:prstGeom prst="rect">
            <a:avLst/>
          </a:prstGeom>
        </p:spPr>
      </p:pic>
      <p:sp>
        <p:nvSpPr>
          <p:cNvPr id="13" name="object 1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dirty="0"/>
              <a:t>SantExpo</a:t>
            </a:r>
            <a:r>
              <a:rPr spc="-15" dirty="0"/>
              <a:t> </a:t>
            </a:r>
            <a:r>
              <a:rPr dirty="0"/>
              <a:t>2024</a:t>
            </a:r>
            <a:r>
              <a:rPr spc="-25" dirty="0"/>
              <a:t> </a:t>
            </a:r>
            <a:r>
              <a:rPr dirty="0"/>
              <a:t>-</a:t>
            </a:r>
            <a:r>
              <a:rPr spc="-30" dirty="0"/>
              <a:t> </a:t>
            </a:r>
            <a:r>
              <a:rPr spc="-10" dirty="0"/>
              <a:t>Atelier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3108" y="499872"/>
            <a:ext cx="707123" cy="271932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715243" y="451104"/>
            <a:ext cx="1184147" cy="236207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108447" y="5838444"/>
            <a:ext cx="932688" cy="766572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217920" y="5838444"/>
            <a:ext cx="1519427" cy="766571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49382" y="992765"/>
            <a:ext cx="864044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0" spc="-25" dirty="0">
                <a:solidFill>
                  <a:srgbClr val="396286"/>
                </a:solidFill>
                <a:latin typeface="Arial"/>
                <a:cs typeface="Arial"/>
              </a:rPr>
              <a:t>Partenariat</a:t>
            </a:r>
            <a:r>
              <a:rPr sz="4000" b="0" spc="-175" dirty="0">
                <a:solidFill>
                  <a:srgbClr val="396286"/>
                </a:solidFill>
                <a:latin typeface="Arial"/>
                <a:cs typeface="Arial"/>
              </a:rPr>
              <a:t> </a:t>
            </a:r>
            <a:r>
              <a:rPr sz="4000" b="0" dirty="0">
                <a:solidFill>
                  <a:srgbClr val="396286"/>
                </a:solidFill>
                <a:latin typeface="Arial"/>
                <a:cs typeface="Arial"/>
              </a:rPr>
              <a:t>avec</a:t>
            </a:r>
            <a:r>
              <a:rPr sz="4000" b="0" spc="-200" dirty="0">
                <a:solidFill>
                  <a:srgbClr val="396286"/>
                </a:solidFill>
                <a:latin typeface="Arial"/>
                <a:cs typeface="Arial"/>
              </a:rPr>
              <a:t> </a:t>
            </a:r>
            <a:r>
              <a:rPr sz="4000" b="0" dirty="0">
                <a:solidFill>
                  <a:srgbClr val="396286"/>
                </a:solidFill>
                <a:latin typeface="Arial"/>
                <a:cs typeface="Arial"/>
              </a:rPr>
              <a:t>GR</a:t>
            </a:r>
            <a:r>
              <a:rPr sz="4000" b="0" spc="-185" dirty="0">
                <a:solidFill>
                  <a:srgbClr val="396286"/>
                </a:solidFill>
                <a:latin typeface="Arial"/>
                <a:cs typeface="Arial"/>
              </a:rPr>
              <a:t> </a:t>
            </a:r>
            <a:r>
              <a:rPr sz="4000" b="0" spc="-50" dirty="0">
                <a:solidFill>
                  <a:srgbClr val="396286"/>
                </a:solidFill>
                <a:latin typeface="Arial"/>
                <a:cs typeface="Arial"/>
              </a:rPr>
              <a:t>e-</a:t>
            </a:r>
            <a:r>
              <a:rPr sz="4000" b="0" dirty="0">
                <a:solidFill>
                  <a:srgbClr val="396286"/>
                </a:solidFill>
                <a:latin typeface="Arial"/>
                <a:cs typeface="Arial"/>
              </a:rPr>
              <a:t>Santé</a:t>
            </a:r>
            <a:r>
              <a:rPr sz="4000" b="0" spc="-185" dirty="0">
                <a:solidFill>
                  <a:srgbClr val="396286"/>
                </a:solidFill>
                <a:latin typeface="Arial"/>
                <a:cs typeface="Arial"/>
              </a:rPr>
              <a:t> </a:t>
            </a:r>
            <a:r>
              <a:rPr sz="4000" b="0" spc="-10" dirty="0">
                <a:solidFill>
                  <a:srgbClr val="396286"/>
                </a:solidFill>
                <a:latin typeface="Arial"/>
                <a:cs typeface="Arial"/>
              </a:rPr>
              <a:t>Bretagne</a:t>
            </a:r>
            <a:endParaRPr sz="40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81702" y="3274468"/>
            <a:ext cx="6969125" cy="2376805"/>
          </a:xfrm>
          <a:prstGeom prst="rect">
            <a:avLst/>
          </a:prstGeom>
        </p:spPr>
        <p:txBody>
          <a:bodyPr vert="horz" wrap="square" lIns="0" tIns="1784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5"/>
              </a:spcBef>
            </a:pPr>
            <a:r>
              <a:rPr sz="2000" b="1" spc="-10" dirty="0">
                <a:latin typeface="Arial"/>
                <a:cs typeface="Arial"/>
              </a:rPr>
              <a:t>EXPERIMENTATION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310"/>
              </a:spcBef>
              <a:tabLst>
                <a:tab pos="1028700" algn="l"/>
              </a:tabLst>
            </a:pPr>
            <a:r>
              <a:rPr sz="2000" b="1" spc="-10" dirty="0">
                <a:latin typeface="Arial"/>
                <a:cs typeface="Arial"/>
              </a:rPr>
              <a:t>Budget</a:t>
            </a:r>
            <a:r>
              <a:rPr sz="2000" b="1" dirty="0">
                <a:latin typeface="Arial"/>
                <a:cs typeface="Arial"/>
              </a:rPr>
              <a:t>	550</a:t>
            </a:r>
            <a:r>
              <a:rPr sz="2000" b="1" spc="-2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000</a:t>
            </a:r>
            <a:r>
              <a:rPr sz="2000" b="1" spc="-2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euros</a:t>
            </a:r>
            <a:r>
              <a:rPr sz="2000" b="1" spc="-30" dirty="0">
                <a:latin typeface="Arial"/>
                <a:cs typeface="Arial"/>
              </a:rPr>
              <a:t> </a:t>
            </a:r>
            <a:r>
              <a:rPr sz="2000" b="1" spc="-10" dirty="0">
                <a:latin typeface="Arial"/>
                <a:cs typeface="Arial"/>
              </a:rPr>
              <a:t>annuel</a:t>
            </a:r>
            <a:endParaRPr sz="20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1295"/>
              </a:spcBef>
              <a:buFont typeface="Wingdings"/>
              <a:buChar char=""/>
              <a:tabLst>
                <a:tab pos="354965" algn="l"/>
              </a:tabLst>
            </a:pPr>
            <a:r>
              <a:rPr sz="2000" spc="-30" dirty="0">
                <a:latin typeface="Arial"/>
                <a:cs typeface="Arial"/>
              </a:rPr>
              <a:t>11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x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0,4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ETP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Référents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Gwalenn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: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220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000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euros</a:t>
            </a:r>
            <a:endParaRPr sz="20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1295"/>
              </a:spcBef>
              <a:buFont typeface="Wingdings"/>
              <a:buChar char=""/>
              <a:tabLst>
                <a:tab pos="354965" algn="l"/>
              </a:tabLst>
            </a:pPr>
            <a:r>
              <a:rPr sz="2000" dirty="0">
                <a:latin typeface="Arial"/>
                <a:cs typeface="Arial"/>
              </a:rPr>
              <a:t>4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ETP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Référents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départementaux</a:t>
            </a:r>
            <a:r>
              <a:rPr sz="2000" spc="-7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annuaire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: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220000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euros</a:t>
            </a:r>
            <a:endParaRPr sz="20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1305"/>
              </a:spcBef>
              <a:buFont typeface="Wingdings"/>
              <a:buChar char=""/>
              <a:tabLst>
                <a:tab pos="354965" algn="l"/>
              </a:tabLst>
            </a:pPr>
            <a:r>
              <a:rPr sz="2000" dirty="0">
                <a:latin typeface="Arial"/>
                <a:cs typeface="Arial"/>
              </a:rPr>
              <a:t>1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ETP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Chargée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de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mission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regional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numérique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e-parcours</a:t>
            </a:r>
            <a:endParaRPr sz="2000">
              <a:latin typeface="Arial"/>
              <a:cs typeface="Arial"/>
            </a:endParaRPr>
          </a:p>
        </p:txBody>
      </p:sp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309255" y="1599526"/>
            <a:ext cx="3341267" cy="4529658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585842" y="1651457"/>
            <a:ext cx="3546055" cy="2405303"/>
          </a:xfrm>
          <a:prstGeom prst="rect">
            <a:avLst/>
          </a:prstGeom>
        </p:spPr>
      </p:pic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dirty="0"/>
              <a:t>SantExpo</a:t>
            </a:r>
            <a:r>
              <a:rPr spc="-15" dirty="0"/>
              <a:t> </a:t>
            </a:r>
            <a:r>
              <a:rPr dirty="0"/>
              <a:t>2024</a:t>
            </a:r>
            <a:r>
              <a:rPr spc="-25" dirty="0"/>
              <a:t> </a:t>
            </a:r>
            <a:r>
              <a:rPr dirty="0"/>
              <a:t>-</a:t>
            </a:r>
            <a:r>
              <a:rPr spc="-30" dirty="0"/>
              <a:t> </a:t>
            </a:r>
            <a:r>
              <a:rPr spc="-10" dirty="0"/>
              <a:t>Atelier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72263" y="6195020"/>
            <a:ext cx="1167130" cy="1555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50" dirty="0">
                <a:solidFill>
                  <a:srgbClr val="6E6F71"/>
                </a:solidFill>
                <a:latin typeface="Arial"/>
                <a:cs typeface="Arial"/>
              </a:rPr>
              <a:t>SantExpo</a:t>
            </a:r>
            <a:r>
              <a:rPr sz="850" spc="-15" dirty="0">
                <a:solidFill>
                  <a:srgbClr val="6E6F71"/>
                </a:solidFill>
                <a:latin typeface="Arial"/>
                <a:cs typeface="Arial"/>
              </a:rPr>
              <a:t> </a:t>
            </a:r>
            <a:r>
              <a:rPr sz="850" dirty="0">
                <a:solidFill>
                  <a:srgbClr val="6E6F71"/>
                </a:solidFill>
                <a:latin typeface="Arial"/>
                <a:cs typeface="Arial"/>
              </a:rPr>
              <a:t>2024</a:t>
            </a:r>
            <a:r>
              <a:rPr sz="850" spc="-25" dirty="0">
                <a:solidFill>
                  <a:srgbClr val="6E6F71"/>
                </a:solidFill>
                <a:latin typeface="Arial"/>
                <a:cs typeface="Arial"/>
              </a:rPr>
              <a:t> </a:t>
            </a:r>
            <a:r>
              <a:rPr sz="850" dirty="0">
                <a:solidFill>
                  <a:srgbClr val="6E6F71"/>
                </a:solidFill>
                <a:latin typeface="Arial"/>
                <a:cs typeface="Arial"/>
              </a:rPr>
              <a:t>-</a:t>
            </a:r>
            <a:r>
              <a:rPr sz="850" spc="-30" dirty="0">
                <a:solidFill>
                  <a:srgbClr val="6E6F71"/>
                </a:solidFill>
                <a:latin typeface="Arial"/>
                <a:cs typeface="Arial"/>
              </a:rPr>
              <a:t> </a:t>
            </a:r>
            <a:r>
              <a:rPr sz="850" spc="-10" dirty="0">
                <a:solidFill>
                  <a:srgbClr val="6E6F71"/>
                </a:solidFill>
                <a:latin typeface="Arial"/>
                <a:cs typeface="Arial"/>
              </a:rPr>
              <a:t>Atelier</a:t>
            </a:r>
            <a:endParaRPr sz="85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3108" y="499872"/>
            <a:ext cx="707123" cy="271932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715243" y="451104"/>
            <a:ext cx="1184147" cy="236207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6477487" y="1295462"/>
            <a:ext cx="5309870" cy="1306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5080" indent="-287020">
              <a:lnSpc>
                <a:spcPct val="150000"/>
              </a:lnSpc>
              <a:spcBef>
                <a:spcPts val="100"/>
              </a:spcBef>
              <a:buFont typeface="Wingdings"/>
              <a:buChar char=""/>
              <a:tabLst>
                <a:tab pos="299085" algn="l"/>
              </a:tabLst>
            </a:pPr>
            <a:r>
              <a:rPr sz="1400" spc="20" dirty="0">
                <a:solidFill>
                  <a:srgbClr val="6FAC46"/>
                </a:solidFill>
                <a:latin typeface="Verdana"/>
                <a:cs typeface="Verdana"/>
              </a:rPr>
              <a:t>Garanti</a:t>
            </a:r>
            <a:r>
              <a:rPr sz="1400" spc="75" dirty="0">
                <a:solidFill>
                  <a:srgbClr val="6FAC46"/>
                </a:solidFill>
                <a:latin typeface="Verdana"/>
                <a:cs typeface="Verdana"/>
              </a:rPr>
              <a:t> </a:t>
            </a:r>
            <a:r>
              <a:rPr sz="1400" spc="20" dirty="0">
                <a:solidFill>
                  <a:srgbClr val="6FAC46"/>
                </a:solidFill>
                <a:latin typeface="Verdana"/>
                <a:cs typeface="Verdana"/>
              </a:rPr>
              <a:t>l’intégration</a:t>
            </a:r>
            <a:r>
              <a:rPr sz="1400" spc="35" dirty="0">
                <a:solidFill>
                  <a:srgbClr val="6FAC46"/>
                </a:solidFill>
                <a:latin typeface="Verdana"/>
                <a:cs typeface="Verdana"/>
              </a:rPr>
              <a:t> </a:t>
            </a:r>
            <a:r>
              <a:rPr sz="1400" spc="20" dirty="0">
                <a:solidFill>
                  <a:srgbClr val="6FAC46"/>
                </a:solidFill>
                <a:latin typeface="Verdana"/>
                <a:cs typeface="Verdana"/>
              </a:rPr>
              <a:t>de</a:t>
            </a:r>
            <a:r>
              <a:rPr sz="1400" spc="95" dirty="0">
                <a:solidFill>
                  <a:srgbClr val="6FAC46"/>
                </a:solidFill>
                <a:latin typeface="Verdana"/>
                <a:cs typeface="Verdana"/>
              </a:rPr>
              <a:t> </a:t>
            </a:r>
            <a:r>
              <a:rPr sz="1400" spc="20" dirty="0">
                <a:solidFill>
                  <a:srgbClr val="6FAC46"/>
                </a:solidFill>
                <a:latin typeface="Verdana"/>
                <a:cs typeface="Verdana"/>
              </a:rPr>
              <a:t>l’harmonisation</a:t>
            </a:r>
            <a:r>
              <a:rPr sz="1400" spc="15" dirty="0">
                <a:solidFill>
                  <a:srgbClr val="6FAC46"/>
                </a:solidFill>
                <a:latin typeface="Verdana"/>
                <a:cs typeface="Verdana"/>
              </a:rPr>
              <a:t> </a:t>
            </a:r>
            <a:r>
              <a:rPr sz="1400" spc="20" dirty="0">
                <a:solidFill>
                  <a:srgbClr val="6FAC46"/>
                </a:solidFill>
                <a:latin typeface="Verdana"/>
                <a:cs typeface="Verdana"/>
              </a:rPr>
              <a:t>des</a:t>
            </a:r>
            <a:r>
              <a:rPr sz="1400" spc="114" dirty="0">
                <a:solidFill>
                  <a:srgbClr val="6FAC46"/>
                </a:solidFill>
                <a:latin typeface="Verdana"/>
                <a:cs typeface="Verdana"/>
              </a:rPr>
              <a:t> </a:t>
            </a:r>
            <a:r>
              <a:rPr sz="1400" spc="-10" dirty="0">
                <a:solidFill>
                  <a:srgbClr val="6FAC46"/>
                </a:solidFill>
                <a:latin typeface="Verdana"/>
                <a:cs typeface="Verdana"/>
              </a:rPr>
              <a:t>pratiques </a:t>
            </a:r>
            <a:r>
              <a:rPr sz="1400" dirty="0">
                <a:solidFill>
                  <a:srgbClr val="6FAC46"/>
                </a:solidFill>
                <a:latin typeface="Verdana"/>
                <a:cs typeface="Verdana"/>
              </a:rPr>
              <a:t>régionales</a:t>
            </a:r>
            <a:r>
              <a:rPr sz="1400" spc="100" dirty="0">
                <a:solidFill>
                  <a:srgbClr val="6FAC46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6FAC46"/>
                </a:solidFill>
                <a:latin typeface="Verdana"/>
                <a:cs typeface="Verdana"/>
              </a:rPr>
              <a:t>des</a:t>
            </a:r>
            <a:r>
              <a:rPr sz="1400" spc="135" dirty="0">
                <a:solidFill>
                  <a:srgbClr val="6FAC46"/>
                </a:solidFill>
                <a:latin typeface="Verdana"/>
                <a:cs typeface="Verdana"/>
              </a:rPr>
              <a:t> </a:t>
            </a:r>
            <a:r>
              <a:rPr sz="1400" spc="70" dirty="0">
                <a:solidFill>
                  <a:srgbClr val="6FAC46"/>
                </a:solidFill>
                <a:latin typeface="Verdana"/>
                <a:cs typeface="Verdana"/>
              </a:rPr>
              <a:t>DAC </a:t>
            </a:r>
            <a:r>
              <a:rPr sz="1400" dirty="0">
                <a:solidFill>
                  <a:srgbClr val="6FAC46"/>
                </a:solidFill>
                <a:latin typeface="Verdana"/>
                <a:cs typeface="Verdana"/>
              </a:rPr>
              <a:t>dans</a:t>
            </a:r>
            <a:r>
              <a:rPr sz="1400" spc="114" dirty="0">
                <a:solidFill>
                  <a:srgbClr val="6FAC46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6FAC46"/>
                </a:solidFill>
                <a:latin typeface="Verdana"/>
                <a:cs typeface="Verdana"/>
              </a:rPr>
              <a:t>l’outil</a:t>
            </a:r>
            <a:r>
              <a:rPr sz="1400" spc="120" dirty="0">
                <a:solidFill>
                  <a:srgbClr val="6FAC46"/>
                </a:solidFill>
                <a:latin typeface="Verdana"/>
                <a:cs typeface="Verdana"/>
              </a:rPr>
              <a:t> </a:t>
            </a:r>
            <a:r>
              <a:rPr sz="1400" spc="45" dirty="0">
                <a:solidFill>
                  <a:srgbClr val="6FAC46"/>
                </a:solidFill>
                <a:latin typeface="Verdana"/>
                <a:cs typeface="Verdana"/>
              </a:rPr>
              <a:t>numérique</a:t>
            </a:r>
            <a:endParaRPr sz="1400">
              <a:latin typeface="Verdana"/>
              <a:cs typeface="Verdana"/>
            </a:endParaRPr>
          </a:p>
          <a:p>
            <a:pPr marL="299085" marR="669290" indent="-287020">
              <a:lnSpc>
                <a:spcPct val="150000"/>
              </a:lnSpc>
              <a:buFont typeface="Wingdings"/>
              <a:buChar char=""/>
              <a:tabLst>
                <a:tab pos="367665" algn="l"/>
              </a:tabLst>
            </a:pPr>
            <a:r>
              <a:rPr sz="1400" dirty="0">
                <a:solidFill>
                  <a:srgbClr val="6FAC46"/>
                </a:solidFill>
                <a:latin typeface="Verdana"/>
                <a:cs typeface="Verdana"/>
              </a:rPr>
              <a:t>Veille</a:t>
            </a:r>
            <a:r>
              <a:rPr sz="1400" spc="65" dirty="0">
                <a:solidFill>
                  <a:srgbClr val="6FAC46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6FAC46"/>
                </a:solidFill>
                <a:latin typeface="Verdana"/>
                <a:cs typeface="Verdana"/>
              </a:rPr>
              <a:t>à</a:t>
            </a:r>
            <a:r>
              <a:rPr sz="1400" spc="30" dirty="0">
                <a:solidFill>
                  <a:srgbClr val="6FAC46"/>
                </a:solidFill>
                <a:latin typeface="Verdana"/>
                <a:cs typeface="Verdana"/>
              </a:rPr>
              <a:t> </a:t>
            </a:r>
            <a:r>
              <a:rPr sz="1400" spc="45" dirty="0">
                <a:solidFill>
                  <a:srgbClr val="6FAC46"/>
                </a:solidFill>
                <a:latin typeface="Verdana"/>
                <a:cs typeface="Verdana"/>
              </a:rPr>
              <a:t>l’adéquation</a:t>
            </a:r>
            <a:r>
              <a:rPr sz="1400" spc="-15" dirty="0">
                <a:solidFill>
                  <a:srgbClr val="6FAC46"/>
                </a:solidFill>
                <a:latin typeface="Verdana"/>
                <a:cs typeface="Verdana"/>
              </a:rPr>
              <a:t> </a:t>
            </a:r>
            <a:r>
              <a:rPr sz="1400" spc="70" dirty="0">
                <a:solidFill>
                  <a:srgbClr val="6FAC46"/>
                </a:solidFill>
                <a:latin typeface="Verdana"/>
                <a:cs typeface="Verdana"/>
              </a:rPr>
              <a:t>du</a:t>
            </a:r>
            <a:r>
              <a:rPr sz="1400" spc="25" dirty="0">
                <a:solidFill>
                  <a:srgbClr val="6FAC46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6FAC46"/>
                </a:solidFill>
                <a:latin typeface="Verdana"/>
                <a:cs typeface="Verdana"/>
              </a:rPr>
              <a:t>rythme</a:t>
            </a:r>
            <a:r>
              <a:rPr sz="1400" spc="5" dirty="0">
                <a:solidFill>
                  <a:srgbClr val="6FAC46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6FAC46"/>
                </a:solidFill>
                <a:latin typeface="Verdana"/>
                <a:cs typeface="Verdana"/>
              </a:rPr>
              <a:t>des</a:t>
            </a:r>
            <a:r>
              <a:rPr sz="1400" spc="60" dirty="0">
                <a:solidFill>
                  <a:srgbClr val="6FAC46"/>
                </a:solidFill>
                <a:latin typeface="Verdana"/>
                <a:cs typeface="Verdana"/>
              </a:rPr>
              <a:t> </a:t>
            </a:r>
            <a:r>
              <a:rPr sz="1400" spc="-10" dirty="0">
                <a:solidFill>
                  <a:srgbClr val="6FAC46"/>
                </a:solidFill>
                <a:latin typeface="Verdana"/>
                <a:cs typeface="Verdana"/>
              </a:rPr>
              <a:t>évolutions 	</a:t>
            </a:r>
            <a:r>
              <a:rPr sz="1400" dirty="0">
                <a:solidFill>
                  <a:srgbClr val="6FAC46"/>
                </a:solidFill>
                <a:latin typeface="Verdana"/>
                <a:cs typeface="Verdana"/>
              </a:rPr>
              <a:t>par</a:t>
            </a:r>
            <a:r>
              <a:rPr sz="1400" spc="75" dirty="0">
                <a:solidFill>
                  <a:srgbClr val="6FAC46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6FAC46"/>
                </a:solidFill>
                <a:latin typeface="Verdana"/>
                <a:cs typeface="Verdana"/>
              </a:rPr>
              <a:t>rapport</a:t>
            </a:r>
            <a:r>
              <a:rPr sz="1400" spc="30" dirty="0">
                <a:solidFill>
                  <a:srgbClr val="6FAC46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6FAC46"/>
                </a:solidFill>
                <a:latin typeface="Verdana"/>
                <a:cs typeface="Verdana"/>
              </a:rPr>
              <a:t>au</a:t>
            </a:r>
            <a:r>
              <a:rPr sz="1400" spc="65" dirty="0">
                <a:solidFill>
                  <a:srgbClr val="6FAC46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6FAC46"/>
                </a:solidFill>
                <a:latin typeface="Verdana"/>
                <a:cs typeface="Verdana"/>
              </a:rPr>
              <a:t>rythme</a:t>
            </a:r>
            <a:r>
              <a:rPr sz="1400" spc="45" dirty="0">
                <a:solidFill>
                  <a:srgbClr val="6FAC46"/>
                </a:solidFill>
                <a:latin typeface="Verdana"/>
                <a:cs typeface="Verdana"/>
              </a:rPr>
              <a:t> </a:t>
            </a:r>
            <a:r>
              <a:rPr sz="1400" spc="70" dirty="0">
                <a:solidFill>
                  <a:srgbClr val="6FAC46"/>
                </a:solidFill>
                <a:latin typeface="Verdana"/>
                <a:cs typeface="Verdana"/>
              </a:rPr>
              <a:t>du</a:t>
            </a:r>
            <a:r>
              <a:rPr sz="1400" spc="65" dirty="0">
                <a:solidFill>
                  <a:srgbClr val="6FAC46"/>
                </a:solidFill>
                <a:latin typeface="Verdana"/>
                <a:cs typeface="Verdana"/>
              </a:rPr>
              <a:t> </a:t>
            </a:r>
            <a:r>
              <a:rPr sz="1400" spc="-10" dirty="0">
                <a:solidFill>
                  <a:srgbClr val="6FAC46"/>
                </a:solidFill>
                <a:latin typeface="Verdana"/>
                <a:cs typeface="Verdana"/>
              </a:rPr>
              <a:t>terrain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sz="half" idx="3"/>
          </p:nvPr>
        </p:nvSpPr>
        <p:spPr>
          <a:prstGeom prst="rect">
            <a:avLst/>
          </a:prstGeom>
        </p:spPr>
        <p:txBody>
          <a:bodyPr vert="horz" wrap="square" lIns="0" tIns="119380" rIns="0" bIns="0" rtlCol="0">
            <a:spAutoFit/>
          </a:bodyPr>
          <a:lstStyle/>
          <a:p>
            <a:pPr marL="192405" indent="-179705">
              <a:lnSpc>
                <a:spcPct val="100000"/>
              </a:lnSpc>
              <a:spcBef>
                <a:spcPts val="940"/>
              </a:spcBef>
              <a:buFont typeface="Wingdings"/>
              <a:buChar char=""/>
              <a:tabLst>
                <a:tab pos="192405" algn="l"/>
              </a:tabLst>
            </a:pPr>
            <a:r>
              <a:rPr dirty="0"/>
              <a:t>Crée</a:t>
            </a:r>
            <a:r>
              <a:rPr spc="-20" dirty="0"/>
              <a:t> </a:t>
            </a:r>
            <a:r>
              <a:rPr dirty="0"/>
              <a:t>les</a:t>
            </a:r>
            <a:r>
              <a:rPr spc="5" dirty="0"/>
              <a:t> </a:t>
            </a:r>
            <a:r>
              <a:rPr spc="60" dirty="0"/>
              <a:t>comptes</a:t>
            </a:r>
            <a:r>
              <a:rPr spc="-10" dirty="0"/>
              <a:t> utilisateur</a:t>
            </a:r>
          </a:p>
          <a:p>
            <a:pPr marL="192405" indent="-179705">
              <a:lnSpc>
                <a:spcPct val="100000"/>
              </a:lnSpc>
              <a:spcBef>
                <a:spcPts val="840"/>
              </a:spcBef>
              <a:buFont typeface="Wingdings"/>
              <a:buChar char=""/>
              <a:tabLst>
                <a:tab pos="192405" algn="l"/>
              </a:tabLst>
            </a:pPr>
            <a:r>
              <a:rPr spc="55" dirty="0"/>
              <a:t>Remonte</a:t>
            </a:r>
            <a:r>
              <a:rPr spc="25" dirty="0"/>
              <a:t> </a:t>
            </a:r>
            <a:r>
              <a:rPr dirty="0"/>
              <a:t>les</a:t>
            </a:r>
            <a:r>
              <a:rPr spc="80" dirty="0"/>
              <a:t> </a:t>
            </a:r>
            <a:r>
              <a:rPr dirty="0"/>
              <a:t>besoins</a:t>
            </a:r>
            <a:r>
              <a:rPr spc="30" dirty="0"/>
              <a:t> </a:t>
            </a:r>
            <a:r>
              <a:rPr spc="-10" dirty="0"/>
              <a:t>d’évolution</a:t>
            </a:r>
          </a:p>
          <a:p>
            <a:pPr marL="192405" indent="-179705">
              <a:lnSpc>
                <a:spcPct val="100000"/>
              </a:lnSpc>
              <a:spcBef>
                <a:spcPts val="840"/>
              </a:spcBef>
              <a:buFont typeface="Wingdings"/>
              <a:buChar char=""/>
              <a:tabLst>
                <a:tab pos="192405" algn="l"/>
              </a:tabLst>
            </a:pPr>
            <a:r>
              <a:rPr spc="55" dirty="0"/>
              <a:t>Remonte</a:t>
            </a:r>
            <a:r>
              <a:rPr spc="-60" dirty="0"/>
              <a:t> </a:t>
            </a:r>
            <a:r>
              <a:rPr dirty="0"/>
              <a:t>les</a:t>
            </a:r>
            <a:r>
              <a:rPr spc="-10" dirty="0"/>
              <a:t> </a:t>
            </a:r>
            <a:r>
              <a:rPr spc="40" dirty="0"/>
              <a:t>dysfonctionnements</a:t>
            </a:r>
          </a:p>
          <a:p>
            <a:pPr marL="192405" marR="501650" indent="-180340">
              <a:lnSpc>
                <a:spcPct val="150000"/>
              </a:lnSpc>
              <a:buFont typeface="Wingdings"/>
              <a:buChar char=""/>
              <a:tabLst>
                <a:tab pos="192405" algn="l"/>
              </a:tabLst>
            </a:pPr>
            <a:r>
              <a:rPr spc="60" dirty="0"/>
              <a:t>Communique</a:t>
            </a:r>
            <a:r>
              <a:rPr spc="30" dirty="0"/>
              <a:t> </a:t>
            </a:r>
            <a:r>
              <a:rPr spc="50" dirty="0"/>
              <a:t>en</a:t>
            </a:r>
            <a:r>
              <a:rPr spc="25" dirty="0"/>
              <a:t> </a:t>
            </a:r>
            <a:r>
              <a:rPr dirty="0"/>
              <a:t>interne</a:t>
            </a:r>
            <a:r>
              <a:rPr spc="50" dirty="0"/>
              <a:t> </a:t>
            </a:r>
            <a:r>
              <a:rPr dirty="0"/>
              <a:t>sur</a:t>
            </a:r>
            <a:r>
              <a:rPr spc="65" dirty="0"/>
              <a:t> </a:t>
            </a:r>
            <a:r>
              <a:rPr dirty="0"/>
              <a:t>les</a:t>
            </a:r>
            <a:r>
              <a:rPr spc="100" dirty="0"/>
              <a:t> </a:t>
            </a:r>
            <a:r>
              <a:rPr dirty="0"/>
              <a:t>correctifs</a:t>
            </a:r>
            <a:r>
              <a:rPr spc="60" dirty="0"/>
              <a:t> </a:t>
            </a:r>
            <a:r>
              <a:rPr dirty="0"/>
              <a:t>et</a:t>
            </a:r>
            <a:r>
              <a:rPr spc="70" dirty="0"/>
              <a:t> </a:t>
            </a:r>
            <a:r>
              <a:rPr spc="-25" dirty="0"/>
              <a:t>les </a:t>
            </a:r>
            <a:r>
              <a:rPr spc="-10" dirty="0"/>
              <a:t>nouveautés</a:t>
            </a:r>
          </a:p>
          <a:p>
            <a:pPr marL="192405" indent="-179705">
              <a:lnSpc>
                <a:spcPct val="100000"/>
              </a:lnSpc>
              <a:spcBef>
                <a:spcPts val="840"/>
              </a:spcBef>
              <a:buFont typeface="Wingdings"/>
              <a:buChar char=""/>
              <a:tabLst>
                <a:tab pos="192405" algn="l"/>
              </a:tabLst>
            </a:pPr>
            <a:r>
              <a:rPr spc="50" dirty="0"/>
              <a:t>Forme</a:t>
            </a:r>
            <a:r>
              <a:rPr spc="15" dirty="0"/>
              <a:t> </a:t>
            </a:r>
            <a:r>
              <a:rPr dirty="0"/>
              <a:t>les</a:t>
            </a:r>
            <a:r>
              <a:rPr spc="70" dirty="0"/>
              <a:t> </a:t>
            </a:r>
            <a:r>
              <a:rPr dirty="0"/>
              <a:t>nouveaux</a:t>
            </a:r>
            <a:r>
              <a:rPr spc="100" dirty="0"/>
              <a:t> </a:t>
            </a:r>
            <a:r>
              <a:rPr spc="-10" dirty="0"/>
              <a:t>utilisateurs</a:t>
            </a:r>
          </a:p>
          <a:p>
            <a:pPr marL="192405" indent="-179705">
              <a:lnSpc>
                <a:spcPct val="100000"/>
              </a:lnSpc>
              <a:spcBef>
                <a:spcPts val="840"/>
              </a:spcBef>
              <a:buFont typeface="Wingdings"/>
              <a:buChar char=""/>
              <a:tabLst>
                <a:tab pos="192405" algn="l"/>
              </a:tabLst>
            </a:pPr>
            <a:r>
              <a:rPr spc="60" dirty="0"/>
              <a:t>Maintien</a:t>
            </a:r>
            <a:r>
              <a:rPr spc="-70" dirty="0"/>
              <a:t> </a:t>
            </a:r>
            <a:r>
              <a:rPr dirty="0"/>
              <a:t>les</a:t>
            </a:r>
            <a:r>
              <a:rPr spc="-15" dirty="0"/>
              <a:t> </a:t>
            </a:r>
            <a:r>
              <a:rPr spc="50" dirty="0"/>
              <a:t>bonnes</a:t>
            </a:r>
            <a:r>
              <a:rPr spc="-35" dirty="0"/>
              <a:t> </a:t>
            </a:r>
            <a:r>
              <a:rPr spc="-10" dirty="0"/>
              <a:t>pratiques</a:t>
            </a:r>
          </a:p>
          <a:p>
            <a:pPr marL="192405" indent="-179705">
              <a:lnSpc>
                <a:spcPct val="100000"/>
              </a:lnSpc>
              <a:spcBef>
                <a:spcPts val="840"/>
              </a:spcBef>
              <a:buFont typeface="Wingdings"/>
              <a:buChar char=""/>
              <a:tabLst>
                <a:tab pos="192405" algn="l"/>
              </a:tabLst>
            </a:pPr>
            <a:r>
              <a:rPr spc="50" dirty="0"/>
              <a:t>Détient</a:t>
            </a:r>
            <a:r>
              <a:rPr spc="35" dirty="0"/>
              <a:t> </a:t>
            </a:r>
            <a:r>
              <a:rPr dirty="0"/>
              <a:t>le</a:t>
            </a:r>
            <a:r>
              <a:rPr spc="45" dirty="0"/>
              <a:t> </a:t>
            </a:r>
            <a:r>
              <a:rPr dirty="0"/>
              <a:t>rôle</a:t>
            </a:r>
            <a:r>
              <a:rPr spc="20" dirty="0"/>
              <a:t> </a:t>
            </a:r>
            <a:r>
              <a:rPr dirty="0"/>
              <a:t>de</a:t>
            </a:r>
            <a:r>
              <a:rPr spc="45" dirty="0"/>
              <a:t> </a:t>
            </a:r>
            <a:r>
              <a:rPr dirty="0"/>
              <a:t>Référent</a:t>
            </a:r>
            <a:r>
              <a:rPr spc="20" dirty="0"/>
              <a:t> </a:t>
            </a:r>
            <a:r>
              <a:rPr spc="50" dirty="0"/>
              <a:t>identitovigilance</a:t>
            </a:r>
            <a:r>
              <a:rPr dirty="0"/>
              <a:t> </a:t>
            </a:r>
            <a:r>
              <a:rPr spc="-85" dirty="0"/>
              <a:t>(à</a:t>
            </a:r>
            <a:r>
              <a:rPr spc="20" dirty="0"/>
              <a:t> </a:t>
            </a:r>
            <a:r>
              <a:rPr spc="-10" dirty="0"/>
              <a:t>venir)</a:t>
            </a:r>
          </a:p>
          <a:p>
            <a:pPr>
              <a:lnSpc>
                <a:spcPct val="100000"/>
              </a:lnSpc>
              <a:spcBef>
                <a:spcPts val="1655"/>
              </a:spcBef>
              <a:buFont typeface="Wingdings"/>
              <a:buChar char=""/>
            </a:pPr>
            <a:endParaRPr spc="-10" dirty="0"/>
          </a:p>
          <a:p>
            <a:pPr marL="192405" indent="-179705">
              <a:lnSpc>
                <a:spcPct val="100000"/>
              </a:lnSpc>
              <a:buClr>
                <a:srgbClr val="EC7C30"/>
              </a:buClr>
              <a:buFont typeface="Wingdings"/>
              <a:buChar char=""/>
              <a:tabLst>
                <a:tab pos="192405" algn="l"/>
              </a:tabLst>
            </a:pPr>
            <a:r>
              <a:rPr spc="70" dirty="0">
                <a:solidFill>
                  <a:srgbClr val="C55A11"/>
                </a:solidFill>
              </a:rPr>
              <a:t>Met</a:t>
            </a:r>
            <a:r>
              <a:rPr spc="25" dirty="0">
                <a:solidFill>
                  <a:srgbClr val="C55A11"/>
                </a:solidFill>
              </a:rPr>
              <a:t> </a:t>
            </a:r>
            <a:r>
              <a:rPr dirty="0">
                <a:solidFill>
                  <a:srgbClr val="C55A11"/>
                </a:solidFill>
              </a:rPr>
              <a:t>à</a:t>
            </a:r>
            <a:r>
              <a:rPr spc="20" dirty="0">
                <a:solidFill>
                  <a:srgbClr val="C55A11"/>
                </a:solidFill>
              </a:rPr>
              <a:t> </a:t>
            </a:r>
            <a:r>
              <a:rPr dirty="0">
                <a:solidFill>
                  <a:srgbClr val="C55A11"/>
                </a:solidFill>
              </a:rPr>
              <a:t>jour</a:t>
            </a:r>
            <a:r>
              <a:rPr spc="5" dirty="0">
                <a:solidFill>
                  <a:srgbClr val="C55A11"/>
                </a:solidFill>
              </a:rPr>
              <a:t> </a:t>
            </a:r>
            <a:r>
              <a:rPr dirty="0">
                <a:solidFill>
                  <a:srgbClr val="C55A11"/>
                </a:solidFill>
              </a:rPr>
              <a:t>l’annuaire</a:t>
            </a:r>
            <a:r>
              <a:rPr spc="10" dirty="0">
                <a:solidFill>
                  <a:srgbClr val="C55A11"/>
                </a:solidFill>
              </a:rPr>
              <a:t> </a:t>
            </a:r>
            <a:r>
              <a:rPr spc="-10" dirty="0">
                <a:solidFill>
                  <a:srgbClr val="C55A11"/>
                </a:solidFill>
              </a:rPr>
              <a:t>régional</a:t>
            </a:r>
          </a:p>
          <a:p>
            <a:pPr marL="192405" indent="-179705">
              <a:lnSpc>
                <a:spcPct val="100000"/>
              </a:lnSpc>
              <a:spcBef>
                <a:spcPts val="840"/>
              </a:spcBef>
              <a:buClr>
                <a:srgbClr val="EC7C30"/>
              </a:buClr>
              <a:buFont typeface="Wingdings"/>
              <a:buChar char=""/>
              <a:tabLst>
                <a:tab pos="192405" algn="l"/>
              </a:tabLst>
            </a:pPr>
            <a:r>
              <a:rPr spc="55" dirty="0">
                <a:solidFill>
                  <a:srgbClr val="C55A11"/>
                </a:solidFill>
              </a:rPr>
              <a:t>Participe</a:t>
            </a:r>
            <a:r>
              <a:rPr spc="10" dirty="0">
                <a:solidFill>
                  <a:srgbClr val="C55A11"/>
                </a:solidFill>
              </a:rPr>
              <a:t> </a:t>
            </a:r>
            <a:r>
              <a:rPr spc="20" dirty="0">
                <a:solidFill>
                  <a:srgbClr val="C55A11"/>
                </a:solidFill>
              </a:rPr>
              <a:t>à</a:t>
            </a:r>
            <a:r>
              <a:rPr spc="35" dirty="0">
                <a:solidFill>
                  <a:srgbClr val="C55A11"/>
                </a:solidFill>
              </a:rPr>
              <a:t> </a:t>
            </a:r>
            <a:r>
              <a:rPr spc="20" dirty="0">
                <a:solidFill>
                  <a:srgbClr val="C55A11"/>
                </a:solidFill>
              </a:rPr>
              <a:t>l’amélioration</a:t>
            </a:r>
            <a:r>
              <a:rPr spc="-10" dirty="0">
                <a:solidFill>
                  <a:srgbClr val="C55A11"/>
                </a:solidFill>
              </a:rPr>
              <a:t> </a:t>
            </a:r>
            <a:r>
              <a:rPr spc="20" dirty="0">
                <a:solidFill>
                  <a:srgbClr val="C55A11"/>
                </a:solidFill>
              </a:rPr>
              <a:t>de</a:t>
            </a:r>
            <a:r>
              <a:rPr spc="-5" dirty="0">
                <a:solidFill>
                  <a:srgbClr val="C55A11"/>
                </a:solidFill>
              </a:rPr>
              <a:t> </a:t>
            </a:r>
            <a:r>
              <a:rPr spc="20" dirty="0">
                <a:solidFill>
                  <a:srgbClr val="C55A11"/>
                </a:solidFill>
              </a:rPr>
              <a:t>l’annuaire</a:t>
            </a:r>
            <a:r>
              <a:rPr spc="10" dirty="0">
                <a:solidFill>
                  <a:srgbClr val="C55A11"/>
                </a:solidFill>
              </a:rPr>
              <a:t> </a:t>
            </a:r>
            <a:r>
              <a:rPr spc="-10" dirty="0">
                <a:solidFill>
                  <a:srgbClr val="C55A11"/>
                </a:solidFill>
              </a:rPr>
              <a:t>régional</a:t>
            </a:r>
          </a:p>
        </p:txBody>
      </p:sp>
      <p:grpSp>
        <p:nvGrpSpPr>
          <p:cNvPr id="7" name="object 7"/>
          <p:cNvGrpSpPr/>
          <p:nvPr/>
        </p:nvGrpSpPr>
        <p:grpSpPr>
          <a:xfrm>
            <a:off x="457200" y="3611879"/>
            <a:ext cx="5773420" cy="1172210"/>
            <a:chOff x="457200" y="3611879"/>
            <a:chExt cx="5773420" cy="1172210"/>
          </a:xfrm>
        </p:grpSpPr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57200" y="3611879"/>
              <a:ext cx="5772911" cy="1135379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55320" y="4639817"/>
              <a:ext cx="5407151" cy="144017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486155" y="3640838"/>
              <a:ext cx="5660390" cy="1022985"/>
            </a:xfrm>
            <a:custGeom>
              <a:avLst/>
              <a:gdLst/>
              <a:ahLst/>
              <a:cxnLst/>
              <a:rect l="l" t="t" r="r" b="b"/>
              <a:pathLst>
                <a:path w="5660390" h="1022985">
                  <a:moveTo>
                    <a:pt x="5489702" y="0"/>
                  </a:moveTo>
                  <a:lnTo>
                    <a:pt x="170434" y="0"/>
                  </a:lnTo>
                  <a:lnTo>
                    <a:pt x="125124" y="6087"/>
                  </a:lnTo>
                  <a:lnTo>
                    <a:pt x="84410" y="23268"/>
                  </a:lnTo>
                  <a:lnTo>
                    <a:pt x="49917" y="49917"/>
                  </a:lnTo>
                  <a:lnTo>
                    <a:pt x="23268" y="84410"/>
                  </a:lnTo>
                  <a:lnTo>
                    <a:pt x="6087" y="125124"/>
                  </a:lnTo>
                  <a:lnTo>
                    <a:pt x="0" y="170433"/>
                  </a:lnTo>
                  <a:lnTo>
                    <a:pt x="0" y="852169"/>
                  </a:lnTo>
                  <a:lnTo>
                    <a:pt x="6087" y="897475"/>
                  </a:lnTo>
                  <a:lnTo>
                    <a:pt x="23268" y="938187"/>
                  </a:lnTo>
                  <a:lnTo>
                    <a:pt x="49917" y="972681"/>
                  </a:lnTo>
                  <a:lnTo>
                    <a:pt x="84410" y="999332"/>
                  </a:lnTo>
                  <a:lnTo>
                    <a:pt x="125124" y="1016515"/>
                  </a:lnTo>
                  <a:lnTo>
                    <a:pt x="170434" y="1022603"/>
                  </a:lnTo>
                  <a:lnTo>
                    <a:pt x="5489702" y="1022603"/>
                  </a:lnTo>
                  <a:lnTo>
                    <a:pt x="5535011" y="1016515"/>
                  </a:lnTo>
                  <a:lnTo>
                    <a:pt x="5575725" y="999332"/>
                  </a:lnTo>
                  <a:lnTo>
                    <a:pt x="5610218" y="972681"/>
                  </a:lnTo>
                  <a:lnTo>
                    <a:pt x="5636867" y="938187"/>
                  </a:lnTo>
                  <a:lnTo>
                    <a:pt x="5654048" y="897475"/>
                  </a:lnTo>
                  <a:lnTo>
                    <a:pt x="5660136" y="852169"/>
                  </a:lnTo>
                  <a:lnTo>
                    <a:pt x="5660136" y="170433"/>
                  </a:lnTo>
                  <a:lnTo>
                    <a:pt x="5654048" y="125124"/>
                  </a:lnTo>
                  <a:lnTo>
                    <a:pt x="5636867" y="84410"/>
                  </a:lnTo>
                  <a:lnTo>
                    <a:pt x="5610218" y="49917"/>
                  </a:lnTo>
                  <a:lnTo>
                    <a:pt x="5575725" y="23268"/>
                  </a:lnTo>
                  <a:lnTo>
                    <a:pt x="5535011" y="6087"/>
                  </a:lnTo>
                  <a:lnTo>
                    <a:pt x="5489702" y="0"/>
                  </a:lnTo>
                  <a:close/>
                </a:path>
              </a:pathLst>
            </a:custGeom>
            <a:solidFill>
              <a:srgbClr val="DEEB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86155" y="3640838"/>
              <a:ext cx="5660390" cy="1022985"/>
            </a:xfrm>
            <a:custGeom>
              <a:avLst/>
              <a:gdLst/>
              <a:ahLst/>
              <a:cxnLst/>
              <a:rect l="l" t="t" r="r" b="b"/>
              <a:pathLst>
                <a:path w="5660390" h="1022985">
                  <a:moveTo>
                    <a:pt x="0" y="170433"/>
                  </a:moveTo>
                  <a:lnTo>
                    <a:pt x="6087" y="125124"/>
                  </a:lnTo>
                  <a:lnTo>
                    <a:pt x="23268" y="84410"/>
                  </a:lnTo>
                  <a:lnTo>
                    <a:pt x="49917" y="49917"/>
                  </a:lnTo>
                  <a:lnTo>
                    <a:pt x="84410" y="23268"/>
                  </a:lnTo>
                  <a:lnTo>
                    <a:pt x="125124" y="6087"/>
                  </a:lnTo>
                  <a:lnTo>
                    <a:pt x="170434" y="0"/>
                  </a:lnTo>
                  <a:lnTo>
                    <a:pt x="5489702" y="0"/>
                  </a:lnTo>
                  <a:lnTo>
                    <a:pt x="5535011" y="6087"/>
                  </a:lnTo>
                  <a:lnTo>
                    <a:pt x="5575725" y="23268"/>
                  </a:lnTo>
                  <a:lnTo>
                    <a:pt x="5610218" y="49917"/>
                  </a:lnTo>
                  <a:lnTo>
                    <a:pt x="5636867" y="84410"/>
                  </a:lnTo>
                  <a:lnTo>
                    <a:pt x="5654048" y="125124"/>
                  </a:lnTo>
                  <a:lnTo>
                    <a:pt x="5660136" y="170433"/>
                  </a:lnTo>
                  <a:lnTo>
                    <a:pt x="5660136" y="852169"/>
                  </a:lnTo>
                  <a:lnTo>
                    <a:pt x="5654048" y="897475"/>
                  </a:lnTo>
                  <a:lnTo>
                    <a:pt x="5636867" y="938187"/>
                  </a:lnTo>
                  <a:lnTo>
                    <a:pt x="5610218" y="972681"/>
                  </a:lnTo>
                  <a:lnTo>
                    <a:pt x="5575725" y="999332"/>
                  </a:lnTo>
                  <a:lnTo>
                    <a:pt x="5535011" y="1016515"/>
                  </a:lnTo>
                  <a:lnTo>
                    <a:pt x="5489702" y="1022603"/>
                  </a:lnTo>
                  <a:lnTo>
                    <a:pt x="170434" y="1022603"/>
                  </a:lnTo>
                  <a:lnTo>
                    <a:pt x="125124" y="1016515"/>
                  </a:lnTo>
                  <a:lnTo>
                    <a:pt x="84410" y="999332"/>
                  </a:lnTo>
                  <a:lnTo>
                    <a:pt x="49917" y="972681"/>
                  </a:lnTo>
                  <a:lnTo>
                    <a:pt x="23268" y="938187"/>
                  </a:lnTo>
                  <a:lnTo>
                    <a:pt x="6087" y="897475"/>
                  </a:lnTo>
                  <a:lnTo>
                    <a:pt x="0" y="852169"/>
                  </a:lnTo>
                  <a:lnTo>
                    <a:pt x="0" y="170433"/>
                  </a:lnTo>
                  <a:close/>
                </a:path>
              </a:pathLst>
            </a:custGeom>
            <a:ln w="6350">
              <a:solidFill>
                <a:srgbClr val="2E549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760717" y="3188311"/>
            <a:ext cx="5255895" cy="14255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519555">
              <a:lnSpc>
                <a:spcPct val="100000"/>
              </a:lnSpc>
              <a:spcBef>
                <a:spcPts val="105"/>
              </a:spcBef>
            </a:pPr>
            <a:r>
              <a:rPr sz="2000" spc="-114" dirty="0">
                <a:solidFill>
                  <a:srgbClr val="00A3C5"/>
                </a:solidFill>
                <a:latin typeface="Arial Black"/>
                <a:cs typeface="Arial Black"/>
              </a:rPr>
              <a:t>REFERENTS </a:t>
            </a:r>
            <a:r>
              <a:rPr sz="2000" spc="-35" dirty="0">
                <a:solidFill>
                  <a:srgbClr val="00A3C5"/>
                </a:solidFill>
                <a:latin typeface="Arial Black"/>
                <a:cs typeface="Arial Black"/>
              </a:rPr>
              <a:t>GWALENN</a:t>
            </a:r>
            <a:r>
              <a:rPr sz="2000" spc="-95" dirty="0">
                <a:solidFill>
                  <a:srgbClr val="00A3C5"/>
                </a:solidFill>
                <a:latin typeface="Arial Black"/>
                <a:cs typeface="Arial Black"/>
              </a:rPr>
              <a:t> </a:t>
            </a:r>
            <a:r>
              <a:rPr sz="2000" spc="-25" dirty="0">
                <a:solidFill>
                  <a:srgbClr val="00A3C5"/>
                </a:solidFill>
                <a:latin typeface="Arial Black"/>
                <a:cs typeface="Arial Black"/>
              </a:rPr>
              <a:t>DAC</a:t>
            </a:r>
            <a:endParaRPr sz="2000">
              <a:latin typeface="Arial Black"/>
              <a:cs typeface="Arial Black"/>
            </a:endParaRPr>
          </a:p>
          <a:p>
            <a:pPr marL="1292860" marR="1430020" indent="635" algn="ctr">
              <a:lnSpc>
                <a:spcPct val="100000"/>
              </a:lnSpc>
              <a:spcBef>
                <a:spcPts val="1415"/>
              </a:spcBef>
            </a:pPr>
            <a:r>
              <a:rPr sz="1200" dirty="0">
                <a:latin typeface="Calibri"/>
                <a:cs typeface="Calibri"/>
              </a:rPr>
              <a:t>1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réunion</a:t>
            </a:r>
            <a:r>
              <a:rPr sz="1200" spc="-5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hebdomadaire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d’1/2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journée</a:t>
            </a:r>
            <a:r>
              <a:rPr sz="1200" spc="50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1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réunion</a:t>
            </a:r>
            <a:r>
              <a:rPr sz="1200" spc="-5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mensuelle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d’1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journée Organisation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d’accompagnement interne</a:t>
            </a:r>
            <a:endParaRPr sz="1200">
              <a:latin typeface="Calibri"/>
              <a:cs typeface="Calibri"/>
            </a:endParaRPr>
          </a:p>
          <a:p>
            <a:pPr marL="12700" marR="151130" algn="ctr">
              <a:lnSpc>
                <a:spcPct val="100000"/>
              </a:lnSpc>
            </a:pPr>
            <a:r>
              <a:rPr sz="1200" spc="-20" dirty="0">
                <a:latin typeface="Calibri"/>
                <a:cs typeface="Calibri"/>
              </a:rPr>
              <a:t>Temps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dédié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à</a:t>
            </a:r>
            <a:r>
              <a:rPr sz="1200" spc="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la</a:t>
            </a:r>
            <a:r>
              <a:rPr sz="1200" spc="1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préparation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des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réunions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(centralisation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des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informations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de </a:t>
            </a:r>
            <a:r>
              <a:rPr sz="1200" spc="-20" dirty="0">
                <a:latin typeface="Calibri"/>
                <a:cs typeface="Calibri"/>
              </a:rPr>
              <a:t>leur </a:t>
            </a:r>
            <a:r>
              <a:rPr sz="1200" spc="-10" dirty="0">
                <a:latin typeface="Calibri"/>
                <a:cs typeface="Calibri"/>
              </a:rPr>
              <a:t>structure,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relecture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active</a:t>
            </a:r>
            <a:r>
              <a:rPr sz="1200" spc="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des</a:t>
            </a:r>
            <a:r>
              <a:rPr sz="1200" spc="1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comptes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rendus,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spc="-25" dirty="0">
                <a:latin typeface="Calibri"/>
                <a:cs typeface="Calibri"/>
              </a:rPr>
              <a:t>…)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538760" y="1504703"/>
            <a:ext cx="1530350" cy="94106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05"/>
              </a:spcBef>
            </a:pPr>
            <a:r>
              <a:rPr sz="2000" spc="-10" dirty="0">
                <a:solidFill>
                  <a:srgbClr val="538235"/>
                </a:solidFill>
                <a:latin typeface="Arial Black"/>
                <a:cs typeface="Arial Black"/>
              </a:rPr>
              <a:t>REFERENT</a:t>
            </a:r>
            <a:endParaRPr sz="2000"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</a:pPr>
            <a:r>
              <a:rPr sz="2000" spc="-10" dirty="0">
                <a:solidFill>
                  <a:srgbClr val="538235"/>
                </a:solidFill>
                <a:latin typeface="Arial Black"/>
                <a:cs typeface="Arial Black"/>
              </a:rPr>
              <a:t>Numérique</a:t>
            </a:r>
            <a:endParaRPr sz="2000">
              <a:latin typeface="Arial Black"/>
              <a:cs typeface="Arial Black"/>
            </a:endParaRPr>
          </a:p>
          <a:p>
            <a:pPr marR="5715" algn="r">
              <a:lnSpc>
                <a:spcPct val="100000"/>
              </a:lnSpc>
            </a:pPr>
            <a:r>
              <a:rPr sz="2000" spc="-20" dirty="0">
                <a:solidFill>
                  <a:srgbClr val="538235"/>
                </a:solidFill>
                <a:latin typeface="Arial Black"/>
                <a:cs typeface="Arial Black"/>
              </a:rPr>
              <a:t>FACS</a:t>
            </a:r>
            <a:endParaRPr sz="2000">
              <a:latin typeface="Arial Black"/>
              <a:cs typeface="Arial Black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68580" y="1278636"/>
            <a:ext cx="4441190" cy="1524000"/>
            <a:chOff x="68580" y="1278636"/>
            <a:chExt cx="4441190" cy="1524000"/>
          </a:xfrm>
        </p:grpSpPr>
        <p:pic>
          <p:nvPicPr>
            <p:cNvPr id="15" name="object 1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8580" y="1278636"/>
              <a:ext cx="4440935" cy="1475231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45948" y="2667812"/>
              <a:ext cx="3884676" cy="134823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97536" y="1307598"/>
              <a:ext cx="4328160" cy="1362710"/>
            </a:xfrm>
            <a:custGeom>
              <a:avLst/>
              <a:gdLst/>
              <a:ahLst/>
              <a:cxnLst/>
              <a:rect l="l" t="t" r="r" b="b"/>
              <a:pathLst>
                <a:path w="4328160" h="1362710">
                  <a:moveTo>
                    <a:pt x="4101084" y="0"/>
                  </a:moveTo>
                  <a:lnTo>
                    <a:pt x="227076" y="0"/>
                  </a:lnTo>
                  <a:lnTo>
                    <a:pt x="181311" y="4613"/>
                  </a:lnTo>
                  <a:lnTo>
                    <a:pt x="138686" y="17844"/>
                  </a:lnTo>
                  <a:lnTo>
                    <a:pt x="100114" y="38780"/>
                  </a:lnTo>
                  <a:lnTo>
                    <a:pt x="66508" y="66508"/>
                  </a:lnTo>
                  <a:lnTo>
                    <a:pt x="38780" y="100114"/>
                  </a:lnTo>
                  <a:lnTo>
                    <a:pt x="17844" y="138686"/>
                  </a:lnTo>
                  <a:lnTo>
                    <a:pt x="4613" y="181311"/>
                  </a:lnTo>
                  <a:lnTo>
                    <a:pt x="0" y="227075"/>
                  </a:lnTo>
                  <a:lnTo>
                    <a:pt x="0" y="1135367"/>
                  </a:lnTo>
                  <a:lnTo>
                    <a:pt x="4613" y="1181132"/>
                  </a:lnTo>
                  <a:lnTo>
                    <a:pt x="17844" y="1223758"/>
                  </a:lnTo>
                  <a:lnTo>
                    <a:pt x="38780" y="1262332"/>
                  </a:lnTo>
                  <a:lnTo>
                    <a:pt x="66508" y="1295941"/>
                  </a:lnTo>
                  <a:lnTo>
                    <a:pt x="100114" y="1323671"/>
                  </a:lnTo>
                  <a:lnTo>
                    <a:pt x="138686" y="1344609"/>
                  </a:lnTo>
                  <a:lnTo>
                    <a:pt x="181311" y="1357842"/>
                  </a:lnTo>
                  <a:lnTo>
                    <a:pt x="227076" y="1362456"/>
                  </a:lnTo>
                  <a:lnTo>
                    <a:pt x="4101084" y="1362456"/>
                  </a:lnTo>
                  <a:lnTo>
                    <a:pt x="4146848" y="1357842"/>
                  </a:lnTo>
                  <a:lnTo>
                    <a:pt x="4189473" y="1344609"/>
                  </a:lnTo>
                  <a:lnTo>
                    <a:pt x="4228045" y="1323671"/>
                  </a:lnTo>
                  <a:lnTo>
                    <a:pt x="4261651" y="1295941"/>
                  </a:lnTo>
                  <a:lnTo>
                    <a:pt x="4289379" y="1262332"/>
                  </a:lnTo>
                  <a:lnTo>
                    <a:pt x="4310315" y="1223758"/>
                  </a:lnTo>
                  <a:lnTo>
                    <a:pt x="4323546" y="1181132"/>
                  </a:lnTo>
                  <a:lnTo>
                    <a:pt x="4328160" y="1135367"/>
                  </a:lnTo>
                  <a:lnTo>
                    <a:pt x="4328160" y="227075"/>
                  </a:lnTo>
                  <a:lnTo>
                    <a:pt x="4323546" y="181311"/>
                  </a:lnTo>
                  <a:lnTo>
                    <a:pt x="4310315" y="138686"/>
                  </a:lnTo>
                  <a:lnTo>
                    <a:pt x="4289379" y="100114"/>
                  </a:lnTo>
                  <a:lnTo>
                    <a:pt x="4261651" y="66508"/>
                  </a:lnTo>
                  <a:lnTo>
                    <a:pt x="4228045" y="38780"/>
                  </a:lnTo>
                  <a:lnTo>
                    <a:pt x="4189473" y="17844"/>
                  </a:lnTo>
                  <a:lnTo>
                    <a:pt x="4146848" y="4613"/>
                  </a:lnTo>
                  <a:lnTo>
                    <a:pt x="4101084" y="0"/>
                  </a:lnTo>
                  <a:close/>
                </a:path>
              </a:pathLst>
            </a:custGeom>
            <a:solidFill>
              <a:srgbClr val="E1EF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97536" y="1307598"/>
              <a:ext cx="4328160" cy="1362710"/>
            </a:xfrm>
            <a:custGeom>
              <a:avLst/>
              <a:gdLst/>
              <a:ahLst/>
              <a:cxnLst/>
              <a:rect l="l" t="t" r="r" b="b"/>
              <a:pathLst>
                <a:path w="4328160" h="1362710">
                  <a:moveTo>
                    <a:pt x="0" y="227075"/>
                  </a:moveTo>
                  <a:lnTo>
                    <a:pt x="4613" y="181311"/>
                  </a:lnTo>
                  <a:lnTo>
                    <a:pt x="17844" y="138686"/>
                  </a:lnTo>
                  <a:lnTo>
                    <a:pt x="38780" y="100114"/>
                  </a:lnTo>
                  <a:lnTo>
                    <a:pt x="66508" y="66508"/>
                  </a:lnTo>
                  <a:lnTo>
                    <a:pt x="100114" y="38780"/>
                  </a:lnTo>
                  <a:lnTo>
                    <a:pt x="138686" y="17844"/>
                  </a:lnTo>
                  <a:lnTo>
                    <a:pt x="181311" y="4613"/>
                  </a:lnTo>
                  <a:lnTo>
                    <a:pt x="227076" y="0"/>
                  </a:lnTo>
                  <a:lnTo>
                    <a:pt x="4101084" y="0"/>
                  </a:lnTo>
                  <a:lnTo>
                    <a:pt x="4146848" y="4613"/>
                  </a:lnTo>
                  <a:lnTo>
                    <a:pt x="4189473" y="17844"/>
                  </a:lnTo>
                  <a:lnTo>
                    <a:pt x="4228045" y="38780"/>
                  </a:lnTo>
                  <a:lnTo>
                    <a:pt x="4261651" y="66508"/>
                  </a:lnTo>
                  <a:lnTo>
                    <a:pt x="4289379" y="100114"/>
                  </a:lnTo>
                  <a:lnTo>
                    <a:pt x="4310315" y="138686"/>
                  </a:lnTo>
                  <a:lnTo>
                    <a:pt x="4323546" y="181311"/>
                  </a:lnTo>
                  <a:lnTo>
                    <a:pt x="4328160" y="227075"/>
                  </a:lnTo>
                  <a:lnTo>
                    <a:pt x="4328160" y="1135367"/>
                  </a:lnTo>
                  <a:lnTo>
                    <a:pt x="4323546" y="1181132"/>
                  </a:lnTo>
                  <a:lnTo>
                    <a:pt x="4310315" y="1223758"/>
                  </a:lnTo>
                  <a:lnTo>
                    <a:pt x="4289379" y="1262332"/>
                  </a:lnTo>
                  <a:lnTo>
                    <a:pt x="4261651" y="1295941"/>
                  </a:lnTo>
                  <a:lnTo>
                    <a:pt x="4228045" y="1323671"/>
                  </a:lnTo>
                  <a:lnTo>
                    <a:pt x="4189473" y="1344609"/>
                  </a:lnTo>
                  <a:lnTo>
                    <a:pt x="4146848" y="1357842"/>
                  </a:lnTo>
                  <a:lnTo>
                    <a:pt x="4101084" y="1362456"/>
                  </a:lnTo>
                  <a:lnTo>
                    <a:pt x="227076" y="1362456"/>
                  </a:lnTo>
                  <a:lnTo>
                    <a:pt x="181311" y="1357842"/>
                  </a:lnTo>
                  <a:lnTo>
                    <a:pt x="138686" y="1344609"/>
                  </a:lnTo>
                  <a:lnTo>
                    <a:pt x="100114" y="1323671"/>
                  </a:lnTo>
                  <a:lnTo>
                    <a:pt x="66508" y="1295941"/>
                  </a:lnTo>
                  <a:lnTo>
                    <a:pt x="38780" y="1262332"/>
                  </a:lnTo>
                  <a:lnTo>
                    <a:pt x="17844" y="1223758"/>
                  </a:lnTo>
                  <a:lnTo>
                    <a:pt x="4613" y="1181132"/>
                  </a:lnTo>
                  <a:lnTo>
                    <a:pt x="0" y="1135367"/>
                  </a:lnTo>
                  <a:lnTo>
                    <a:pt x="0" y="227075"/>
                  </a:lnTo>
                  <a:close/>
                </a:path>
              </a:pathLst>
            </a:custGeom>
            <a:ln w="6350">
              <a:solidFill>
                <a:srgbClr val="53823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450584" y="1326733"/>
            <a:ext cx="3620770" cy="1305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00710" marR="592455" algn="ctr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1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réunion</a:t>
            </a:r>
            <a:r>
              <a:rPr sz="1200" spc="-5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hebdomadaire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d’1/2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journée </a:t>
            </a:r>
            <a:r>
              <a:rPr sz="1200" dirty="0">
                <a:latin typeface="Calibri"/>
                <a:cs typeface="Calibri"/>
              </a:rPr>
              <a:t>(avec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référents</a:t>
            </a:r>
            <a:r>
              <a:rPr sz="1200" spc="-5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Gwalenn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et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Annuaire)</a:t>
            </a:r>
            <a:endParaRPr sz="1200">
              <a:latin typeface="Calibri"/>
              <a:cs typeface="Calibri"/>
            </a:endParaRPr>
          </a:p>
          <a:p>
            <a:pPr marL="12700" marR="5080" algn="ctr">
              <a:lnSpc>
                <a:spcPct val="100000"/>
              </a:lnSpc>
            </a:pPr>
            <a:r>
              <a:rPr sz="1200" dirty="0">
                <a:latin typeface="Calibri"/>
                <a:cs typeface="Calibri"/>
              </a:rPr>
              <a:t>1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réunion</a:t>
            </a:r>
            <a:r>
              <a:rPr sz="1200" spc="-5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mensuelle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d’1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journée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(avec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référents</a:t>
            </a:r>
            <a:r>
              <a:rPr sz="1200" spc="-5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Gwalenn) </a:t>
            </a:r>
            <a:r>
              <a:rPr sz="1200" dirty="0">
                <a:latin typeface="Calibri"/>
                <a:cs typeface="Calibri"/>
              </a:rPr>
              <a:t>1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réunion</a:t>
            </a:r>
            <a:r>
              <a:rPr sz="1200" spc="-5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hebdomadaire</a:t>
            </a:r>
            <a:r>
              <a:rPr sz="1200" spc="-4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d’1/2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journée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FACS/GReB Réalisation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de</a:t>
            </a:r>
            <a:r>
              <a:rPr sz="1200" spc="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support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communication</a:t>
            </a:r>
            <a:endParaRPr sz="1200">
              <a:latin typeface="Calibri"/>
              <a:cs typeface="Calibri"/>
            </a:endParaRPr>
          </a:p>
          <a:p>
            <a:pPr marL="887094" marR="878840" algn="ctr">
              <a:lnSpc>
                <a:spcPct val="100000"/>
              </a:lnSpc>
            </a:pPr>
            <a:r>
              <a:rPr sz="1200" dirty="0">
                <a:latin typeface="Calibri"/>
                <a:cs typeface="Calibri"/>
              </a:rPr>
              <a:t>Animation</a:t>
            </a:r>
            <a:r>
              <a:rPr sz="1200" spc="-4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de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l’harmonisation </a:t>
            </a:r>
            <a:r>
              <a:rPr sz="1200" dirty="0">
                <a:latin typeface="Calibri"/>
                <a:cs typeface="Calibri"/>
              </a:rPr>
              <a:t>Support</a:t>
            </a:r>
            <a:r>
              <a:rPr sz="1200" spc="-4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de </a:t>
            </a:r>
            <a:r>
              <a:rPr sz="1200" spc="-10" dirty="0">
                <a:latin typeface="Calibri"/>
                <a:cs typeface="Calibri"/>
              </a:rPr>
              <a:t>Formation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0" name="object 20"/>
          <p:cNvSpPr txBox="1">
            <a:spLocks noGrp="1"/>
          </p:cNvSpPr>
          <p:nvPr>
            <p:ph type="title"/>
          </p:nvPr>
        </p:nvSpPr>
        <p:spPr>
          <a:xfrm>
            <a:off x="2364949" y="164458"/>
            <a:ext cx="684720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0" spc="-40" dirty="0">
                <a:solidFill>
                  <a:srgbClr val="396286"/>
                </a:solidFill>
                <a:latin typeface="Calibri"/>
                <a:cs typeface="Calibri"/>
              </a:rPr>
              <a:t>Partenariat</a:t>
            </a:r>
            <a:r>
              <a:rPr sz="3600" b="0" spc="-165" dirty="0">
                <a:solidFill>
                  <a:srgbClr val="396286"/>
                </a:solidFill>
                <a:latin typeface="Calibri"/>
                <a:cs typeface="Calibri"/>
              </a:rPr>
              <a:t> </a:t>
            </a:r>
            <a:r>
              <a:rPr sz="3600" b="0" spc="-20" dirty="0">
                <a:solidFill>
                  <a:srgbClr val="396286"/>
                </a:solidFill>
                <a:latin typeface="Calibri"/>
                <a:cs typeface="Calibri"/>
              </a:rPr>
              <a:t>avec</a:t>
            </a:r>
            <a:r>
              <a:rPr sz="3600" b="0" spc="-114" dirty="0">
                <a:solidFill>
                  <a:srgbClr val="396286"/>
                </a:solidFill>
                <a:latin typeface="Calibri"/>
                <a:cs typeface="Calibri"/>
              </a:rPr>
              <a:t> </a:t>
            </a:r>
            <a:r>
              <a:rPr sz="3600" b="0" dirty="0">
                <a:solidFill>
                  <a:srgbClr val="396286"/>
                </a:solidFill>
                <a:latin typeface="Calibri"/>
                <a:cs typeface="Calibri"/>
              </a:rPr>
              <a:t>GR</a:t>
            </a:r>
            <a:r>
              <a:rPr sz="3600" b="0" spc="-120" dirty="0">
                <a:solidFill>
                  <a:srgbClr val="396286"/>
                </a:solidFill>
                <a:latin typeface="Calibri"/>
                <a:cs typeface="Calibri"/>
              </a:rPr>
              <a:t> </a:t>
            </a:r>
            <a:r>
              <a:rPr sz="3600" b="0" spc="-30" dirty="0">
                <a:solidFill>
                  <a:srgbClr val="396286"/>
                </a:solidFill>
                <a:latin typeface="Calibri"/>
                <a:cs typeface="Calibri"/>
              </a:rPr>
              <a:t>e-</a:t>
            </a:r>
            <a:r>
              <a:rPr sz="3600" b="0" spc="-20" dirty="0">
                <a:solidFill>
                  <a:srgbClr val="396286"/>
                </a:solidFill>
                <a:latin typeface="Calibri"/>
                <a:cs typeface="Calibri"/>
              </a:rPr>
              <a:t>Santé</a:t>
            </a:r>
            <a:r>
              <a:rPr sz="3600" b="0" spc="-150" dirty="0">
                <a:solidFill>
                  <a:srgbClr val="396286"/>
                </a:solidFill>
                <a:latin typeface="Calibri"/>
                <a:cs typeface="Calibri"/>
              </a:rPr>
              <a:t> </a:t>
            </a:r>
            <a:r>
              <a:rPr sz="3600" b="0" spc="-10" dirty="0">
                <a:solidFill>
                  <a:srgbClr val="396286"/>
                </a:solidFill>
                <a:latin typeface="Calibri"/>
                <a:cs typeface="Calibri"/>
              </a:rPr>
              <a:t>Bretagne</a:t>
            </a:r>
            <a:endParaRPr sz="3600">
              <a:latin typeface="Calibri"/>
              <a:cs typeface="Calibri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2151888" y="5583935"/>
            <a:ext cx="4211320" cy="1170940"/>
            <a:chOff x="2151888" y="5583935"/>
            <a:chExt cx="4211320" cy="1170940"/>
          </a:xfrm>
        </p:grpSpPr>
        <p:pic>
          <p:nvPicPr>
            <p:cNvPr id="22" name="object 2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151888" y="5583935"/>
              <a:ext cx="4210811" cy="1135380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215896" y="5596128"/>
              <a:ext cx="4113275" cy="1158239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2180844" y="5612895"/>
              <a:ext cx="4098290" cy="1022985"/>
            </a:xfrm>
            <a:custGeom>
              <a:avLst/>
              <a:gdLst/>
              <a:ahLst/>
              <a:cxnLst/>
              <a:rect l="l" t="t" r="r" b="b"/>
              <a:pathLst>
                <a:path w="4098290" h="1022984">
                  <a:moveTo>
                    <a:pt x="3927602" y="0"/>
                  </a:moveTo>
                  <a:lnTo>
                    <a:pt x="170434" y="0"/>
                  </a:lnTo>
                  <a:lnTo>
                    <a:pt x="125124" y="6087"/>
                  </a:lnTo>
                  <a:lnTo>
                    <a:pt x="84410" y="23268"/>
                  </a:lnTo>
                  <a:lnTo>
                    <a:pt x="49917" y="49917"/>
                  </a:lnTo>
                  <a:lnTo>
                    <a:pt x="23268" y="84410"/>
                  </a:lnTo>
                  <a:lnTo>
                    <a:pt x="6087" y="125124"/>
                  </a:lnTo>
                  <a:lnTo>
                    <a:pt x="0" y="170433"/>
                  </a:lnTo>
                  <a:lnTo>
                    <a:pt x="0" y="852157"/>
                  </a:lnTo>
                  <a:lnTo>
                    <a:pt x="6087" y="897467"/>
                  </a:lnTo>
                  <a:lnTo>
                    <a:pt x="23268" y="938183"/>
                  </a:lnTo>
                  <a:lnTo>
                    <a:pt x="49917" y="972680"/>
                  </a:lnTo>
                  <a:lnTo>
                    <a:pt x="84410" y="999332"/>
                  </a:lnTo>
                  <a:lnTo>
                    <a:pt x="125124" y="1016515"/>
                  </a:lnTo>
                  <a:lnTo>
                    <a:pt x="170434" y="1022603"/>
                  </a:lnTo>
                  <a:lnTo>
                    <a:pt x="3927602" y="1022603"/>
                  </a:lnTo>
                  <a:lnTo>
                    <a:pt x="3972911" y="1016515"/>
                  </a:lnTo>
                  <a:lnTo>
                    <a:pt x="4013625" y="999332"/>
                  </a:lnTo>
                  <a:lnTo>
                    <a:pt x="4048118" y="972680"/>
                  </a:lnTo>
                  <a:lnTo>
                    <a:pt x="4074767" y="938183"/>
                  </a:lnTo>
                  <a:lnTo>
                    <a:pt x="4091948" y="897467"/>
                  </a:lnTo>
                  <a:lnTo>
                    <a:pt x="4098036" y="852157"/>
                  </a:lnTo>
                  <a:lnTo>
                    <a:pt x="4098036" y="170433"/>
                  </a:lnTo>
                  <a:lnTo>
                    <a:pt x="4091948" y="125124"/>
                  </a:lnTo>
                  <a:lnTo>
                    <a:pt x="4074767" y="84410"/>
                  </a:lnTo>
                  <a:lnTo>
                    <a:pt x="4048118" y="49917"/>
                  </a:lnTo>
                  <a:lnTo>
                    <a:pt x="4013625" y="23268"/>
                  </a:lnTo>
                  <a:lnTo>
                    <a:pt x="3972911" y="6087"/>
                  </a:lnTo>
                  <a:lnTo>
                    <a:pt x="3927602" y="0"/>
                  </a:lnTo>
                  <a:close/>
                </a:path>
              </a:pathLst>
            </a:custGeom>
            <a:solidFill>
              <a:srgbClr val="FAE4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2180844" y="5612895"/>
              <a:ext cx="4098290" cy="1022985"/>
            </a:xfrm>
            <a:custGeom>
              <a:avLst/>
              <a:gdLst/>
              <a:ahLst/>
              <a:cxnLst/>
              <a:rect l="l" t="t" r="r" b="b"/>
              <a:pathLst>
                <a:path w="4098290" h="1022984">
                  <a:moveTo>
                    <a:pt x="0" y="170433"/>
                  </a:moveTo>
                  <a:lnTo>
                    <a:pt x="6087" y="125124"/>
                  </a:lnTo>
                  <a:lnTo>
                    <a:pt x="23268" y="84410"/>
                  </a:lnTo>
                  <a:lnTo>
                    <a:pt x="49917" y="49917"/>
                  </a:lnTo>
                  <a:lnTo>
                    <a:pt x="84410" y="23268"/>
                  </a:lnTo>
                  <a:lnTo>
                    <a:pt x="125124" y="6087"/>
                  </a:lnTo>
                  <a:lnTo>
                    <a:pt x="170434" y="0"/>
                  </a:lnTo>
                  <a:lnTo>
                    <a:pt x="3927602" y="0"/>
                  </a:lnTo>
                  <a:lnTo>
                    <a:pt x="3972911" y="6087"/>
                  </a:lnTo>
                  <a:lnTo>
                    <a:pt x="4013625" y="23268"/>
                  </a:lnTo>
                  <a:lnTo>
                    <a:pt x="4048118" y="49917"/>
                  </a:lnTo>
                  <a:lnTo>
                    <a:pt x="4074767" y="84410"/>
                  </a:lnTo>
                  <a:lnTo>
                    <a:pt x="4091948" y="125124"/>
                  </a:lnTo>
                  <a:lnTo>
                    <a:pt x="4098036" y="170433"/>
                  </a:lnTo>
                  <a:lnTo>
                    <a:pt x="4098036" y="852157"/>
                  </a:lnTo>
                  <a:lnTo>
                    <a:pt x="4091948" y="897467"/>
                  </a:lnTo>
                  <a:lnTo>
                    <a:pt x="4074767" y="938183"/>
                  </a:lnTo>
                  <a:lnTo>
                    <a:pt x="4048118" y="972680"/>
                  </a:lnTo>
                  <a:lnTo>
                    <a:pt x="4013625" y="999332"/>
                  </a:lnTo>
                  <a:lnTo>
                    <a:pt x="3972911" y="1016515"/>
                  </a:lnTo>
                  <a:lnTo>
                    <a:pt x="3927602" y="1022603"/>
                  </a:lnTo>
                  <a:lnTo>
                    <a:pt x="170434" y="1022603"/>
                  </a:lnTo>
                  <a:lnTo>
                    <a:pt x="125124" y="1016515"/>
                  </a:lnTo>
                  <a:lnTo>
                    <a:pt x="84410" y="999332"/>
                  </a:lnTo>
                  <a:lnTo>
                    <a:pt x="49917" y="972680"/>
                  </a:lnTo>
                  <a:lnTo>
                    <a:pt x="23268" y="938183"/>
                  </a:lnTo>
                  <a:lnTo>
                    <a:pt x="6087" y="897467"/>
                  </a:lnTo>
                  <a:lnTo>
                    <a:pt x="0" y="852157"/>
                  </a:lnTo>
                  <a:lnTo>
                    <a:pt x="0" y="170433"/>
                  </a:lnTo>
                  <a:close/>
                </a:path>
              </a:pathLst>
            </a:custGeom>
            <a:ln w="6350">
              <a:solidFill>
                <a:srgbClr val="2E549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2246268" y="5200960"/>
            <a:ext cx="3891915" cy="1384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114" dirty="0">
                <a:solidFill>
                  <a:srgbClr val="C55A11"/>
                </a:solidFill>
                <a:latin typeface="Arial Black"/>
                <a:cs typeface="Arial Black"/>
              </a:rPr>
              <a:t>REFERENTS</a:t>
            </a:r>
            <a:r>
              <a:rPr sz="2000" spc="-120" dirty="0">
                <a:solidFill>
                  <a:srgbClr val="C55A11"/>
                </a:solidFill>
                <a:latin typeface="Arial Black"/>
                <a:cs typeface="Arial Black"/>
              </a:rPr>
              <a:t> </a:t>
            </a:r>
            <a:r>
              <a:rPr sz="2000" spc="-70" dirty="0">
                <a:solidFill>
                  <a:srgbClr val="C55A11"/>
                </a:solidFill>
                <a:latin typeface="Arial Black"/>
                <a:cs typeface="Arial Black"/>
              </a:rPr>
              <a:t>ANNUAIRE</a:t>
            </a:r>
            <a:r>
              <a:rPr sz="2000" spc="-105" dirty="0">
                <a:solidFill>
                  <a:srgbClr val="C55A11"/>
                </a:solidFill>
                <a:latin typeface="Arial Black"/>
                <a:cs typeface="Arial Black"/>
              </a:rPr>
              <a:t> </a:t>
            </a:r>
            <a:r>
              <a:rPr sz="2000" spc="-25" dirty="0">
                <a:solidFill>
                  <a:srgbClr val="C55A11"/>
                </a:solidFill>
                <a:latin typeface="Arial Black"/>
                <a:cs typeface="Arial Black"/>
              </a:rPr>
              <a:t>DAC</a:t>
            </a:r>
            <a:endParaRPr sz="2000">
              <a:latin typeface="Arial Black"/>
              <a:cs typeface="Arial Black"/>
            </a:endParaRPr>
          </a:p>
          <a:p>
            <a:pPr marL="720090" marR="638175" indent="635" algn="ctr">
              <a:lnSpc>
                <a:spcPct val="100000"/>
              </a:lnSpc>
              <a:spcBef>
                <a:spcPts val="1100"/>
              </a:spcBef>
            </a:pPr>
            <a:r>
              <a:rPr sz="1200" dirty="0">
                <a:latin typeface="Calibri"/>
                <a:cs typeface="Calibri"/>
              </a:rPr>
              <a:t>1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réunion</a:t>
            </a:r>
            <a:r>
              <a:rPr sz="1200" spc="-5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hebdomadaire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d’1/2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journée</a:t>
            </a:r>
            <a:r>
              <a:rPr sz="1200" spc="50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1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réunion</a:t>
            </a:r>
            <a:r>
              <a:rPr sz="1200" spc="-5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bimestrielle</a:t>
            </a:r>
            <a:r>
              <a:rPr sz="1200" spc="-4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d’1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journée Organisation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d’accompagnement interne</a:t>
            </a:r>
            <a:endParaRPr sz="1200">
              <a:latin typeface="Calibri"/>
              <a:cs typeface="Calibri"/>
            </a:endParaRPr>
          </a:p>
          <a:p>
            <a:pPr marL="87630" marR="5080" algn="ctr">
              <a:lnSpc>
                <a:spcPct val="100000"/>
              </a:lnSpc>
            </a:pPr>
            <a:r>
              <a:rPr sz="1200" spc="-20" dirty="0">
                <a:latin typeface="Calibri"/>
                <a:cs typeface="Calibri"/>
              </a:rPr>
              <a:t>Temps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dédié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à</a:t>
            </a:r>
            <a:r>
              <a:rPr sz="1200" spc="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la</a:t>
            </a:r>
            <a:r>
              <a:rPr sz="1200" spc="1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préparation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des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réunions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(centralisation </a:t>
            </a:r>
            <a:r>
              <a:rPr sz="1200" spc="-25" dirty="0">
                <a:latin typeface="Calibri"/>
                <a:cs typeface="Calibri"/>
              </a:rPr>
              <a:t>des </a:t>
            </a:r>
            <a:r>
              <a:rPr sz="1200" spc="-10" dirty="0">
                <a:latin typeface="Calibri"/>
                <a:cs typeface="Calibri"/>
              </a:rPr>
              <a:t>informations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de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leur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structure,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déplacement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sur site,</a:t>
            </a:r>
            <a:r>
              <a:rPr sz="1200" spc="15" dirty="0">
                <a:latin typeface="Calibri"/>
                <a:cs typeface="Calibri"/>
              </a:rPr>
              <a:t> </a:t>
            </a:r>
            <a:r>
              <a:rPr sz="1200" spc="-25" dirty="0">
                <a:latin typeface="Calibri"/>
                <a:cs typeface="Calibri"/>
              </a:rPr>
              <a:t>…)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72263" y="6195020"/>
            <a:ext cx="1167130" cy="1555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50" dirty="0">
                <a:solidFill>
                  <a:srgbClr val="6E6F71"/>
                </a:solidFill>
                <a:latin typeface="Arial"/>
                <a:cs typeface="Arial"/>
              </a:rPr>
              <a:t>SantExpo</a:t>
            </a:r>
            <a:r>
              <a:rPr sz="850" spc="-15" dirty="0">
                <a:solidFill>
                  <a:srgbClr val="6E6F71"/>
                </a:solidFill>
                <a:latin typeface="Arial"/>
                <a:cs typeface="Arial"/>
              </a:rPr>
              <a:t> </a:t>
            </a:r>
            <a:r>
              <a:rPr sz="850" dirty="0">
                <a:solidFill>
                  <a:srgbClr val="6E6F71"/>
                </a:solidFill>
                <a:latin typeface="Arial"/>
                <a:cs typeface="Arial"/>
              </a:rPr>
              <a:t>2024</a:t>
            </a:r>
            <a:r>
              <a:rPr sz="850" spc="-25" dirty="0">
                <a:solidFill>
                  <a:srgbClr val="6E6F71"/>
                </a:solidFill>
                <a:latin typeface="Arial"/>
                <a:cs typeface="Arial"/>
              </a:rPr>
              <a:t> </a:t>
            </a:r>
            <a:r>
              <a:rPr sz="850" dirty="0">
                <a:solidFill>
                  <a:srgbClr val="6E6F71"/>
                </a:solidFill>
                <a:latin typeface="Arial"/>
                <a:cs typeface="Arial"/>
              </a:rPr>
              <a:t>-</a:t>
            </a:r>
            <a:r>
              <a:rPr sz="850" spc="-30" dirty="0">
                <a:solidFill>
                  <a:srgbClr val="6E6F71"/>
                </a:solidFill>
                <a:latin typeface="Arial"/>
                <a:cs typeface="Arial"/>
              </a:rPr>
              <a:t> </a:t>
            </a:r>
            <a:r>
              <a:rPr sz="850" spc="-10" dirty="0">
                <a:solidFill>
                  <a:srgbClr val="6E6F71"/>
                </a:solidFill>
                <a:latin typeface="Arial"/>
                <a:cs typeface="Arial"/>
              </a:rPr>
              <a:t>Atelier</a:t>
            </a:r>
            <a:endParaRPr sz="85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3108" y="499872"/>
            <a:ext cx="707123" cy="271932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715243" y="451104"/>
            <a:ext cx="1184147" cy="236207"/>
          </a:xfrm>
          <a:prstGeom prst="rect">
            <a:avLst/>
          </a:prstGeom>
        </p:spPr>
      </p:pic>
      <p:sp>
        <p:nvSpPr>
          <p:cNvPr id="5" name="object 5"/>
          <p:cNvSpPr/>
          <p:nvPr/>
        </p:nvSpPr>
        <p:spPr>
          <a:xfrm>
            <a:off x="109728" y="1260345"/>
            <a:ext cx="3514725" cy="2592705"/>
          </a:xfrm>
          <a:custGeom>
            <a:avLst/>
            <a:gdLst/>
            <a:ahLst/>
            <a:cxnLst/>
            <a:rect l="l" t="t" r="r" b="b"/>
            <a:pathLst>
              <a:path w="3514725" h="2592704">
                <a:moveTo>
                  <a:pt x="3082277" y="0"/>
                </a:moveTo>
                <a:lnTo>
                  <a:pt x="432066" y="0"/>
                </a:lnTo>
                <a:lnTo>
                  <a:pt x="384988" y="2535"/>
                </a:lnTo>
                <a:lnTo>
                  <a:pt x="339379" y="9965"/>
                </a:lnTo>
                <a:lnTo>
                  <a:pt x="295501" y="22027"/>
                </a:lnTo>
                <a:lnTo>
                  <a:pt x="253619" y="38456"/>
                </a:lnTo>
                <a:lnTo>
                  <a:pt x="213995" y="58990"/>
                </a:lnTo>
                <a:lnTo>
                  <a:pt x="176895" y="83364"/>
                </a:lnTo>
                <a:lnTo>
                  <a:pt x="142580" y="111316"/>
                </a:lnTo>
                <a:lnTo>
                  <a:pt x="111316" y="142580"/>
                </a:lnTo>
                <a:lnTo>
                  <a:pt x="83364" y="176895"/>
                </a:lnTo>
                <a:lnTo>
                  <a:pt x="58990" y="213995"/>
                </a:lnTo>
                <a:lnTo>
                  <a:pt x="38456" y="253619"/>
                </a:lnTo>
                <a:lnTo>
                  <a:pt x="22027" y="295501"/>
                </a:lnTo>
                <a:lnTo>
                  <a:pt x="9965" y="339379"/>
                </a:lnTo>
                <a:lnTo>
                  <a:pt x="2535" y="384988"/>
                </a:lnTo>
                <a:lnTo>
                  <a:pt x="0" y="432066"/>
                </a:lnTo>
                <a:lnTo>
                  <a:pt x="0" y="2160257"/>
                </a:lnTo>
                <a:lnTo>
                  <a:pt x="2535" y="2207337"/>
                </a:lnTo>
                <a:lnTo>
                  <a:pt x="9965" y="2252948"/>
                </a:lnTo>
                <a:lnTo>
                  <a:pt x="22027" y="2296827"/>
                </a:lnTo>
                <a:lnTo>
                  <a:pt x="38456" y="2338710"/>
                </a:lnTo>
                <a:lnTo>
                  <a:pt x="58990" y="2378333"/>
                </a:lnTo>
                <a:lnTo>
                  <a:pt x="83364" y="2415434"/>
                </a:lnTo>
                <a:lnTo>
                  <a:pt x="111316" y="2449748"/>
                </a:lnTo>
                <a:lnTo>
                  <a:pt x="142580" y="2481012"/>
                </a:lnTo>
                <a:lnTo>
                  <a:pt x="176895" y="2508962"/>
                </a:lnTo>
                <a:lnTo>
                  <a:pt x="213995" y="2533336"/>
                </a:lnTo>
                <a:lnTo>
                  <a:pt x="253619" y="2553869"/>
                </a:lnTo>
                <a:lnTo>
                  <a:pt x="295501" y="2570297"/>
                </a:lnTo>
                <a:lnTo>
                  <a:pt x="339379" y="2582358"/>
                </a:lnTo>
                <a:lnTo>
                  <a:pt x="384988" y="2589788"/>
                </a:lnTo>
                <a:lnTo>
                  <a:pt x="432066" y="2592324"/>
                </a:lnTo>
                <a:lnTo>
                  <a:pt x="3082277" y="2592324"/>
                </a:lnTo>
                <a:lnTo>
                  <a:pt x="3129355" y="2589788"/>
                </a:lnTo>
                <a:lnTo>
                  <a:pt x="3174964" y="2582358"/>
                </a:lnTo>
                <a:lnTo>
                  <a:pt x="3218842" y="2570297"/>
                </a:lnTo>
                <a:lnTo>
                  <a:pt x="3260724" y="2553869"/>
                </a:lnTo>
                <a:lnTo>
                  <a:pt x="3300348" y="2533336"/>
                </a:lnTo>
                <a:lnTo>
                  <a:pt x="3337448" y="2508962"/>
                </a:lnTo>
                <a:lnTo>
                  <a:pt x="3371763" y="2481012"/>
                </a:lnTo>
                <a:lnTo>
                  <a:pt x="3403027" y="2449748"/>
                </a:lnTo>
                <a:lnTo>
                  <a:pt x="3430979" y="2415434"/>
                </a:lnTo>
                <a:lnTo>
                  <a:pt x="3455353" y="2378333"/>
                </a:lnTo>
                <a:lnTo>
                  <a:pt x="3475887" y="2338710"/>
                </a:lnTo>
                <a:lnTo>
                  <a:pt x="3492316" y="2296827"/>
                </a:lnTo>
                <a:lnTo>
                  <a:pt x="3504378" y="2252948"/>
                </a:lnTo>
                <a:lnTo>
                  <a:pt x="3511808" y="2207337"/>
                </a:lnTo>
                <a:lnTo>
                  <a:pt x="3514344" y="2160257"/>
                </a:lnTo>
                <a:lnTo>
                  <a:pt x="3514344" y="432066"/>
                </a:lnTo>
                <a:lnTo>
                  <a:pt x="3511808" y="384988"/>
                </a:lnTo>
                <a:lnTo>
                  <a:pt x="3504378" y="339379"/>
                </a:lnTo>
                <a:lnTo>
                  <a:pt x="3492316" y="295501"/>
                </a:lnTo>
                <a:lnTo>
                  <a:pt x="3475887" y="253619"/>
                </a:lnTo>
                <a:lnTo>
                  <a:pt x="3455353" y="213995"/>
                </a:lnTo>
                <a:lnTo>
                  <a:pt x="3430979" y="176895"/>
                </a:lnTo>
                <a:lnTo>
                  <a:pt x="3403027" y="142580"/>
                </a:lnTo>
                <a:lnTo>
                  <a:pt x="3371763" y="111316"/>
                </a:lnTo>
                <a:lnTo>
                  <a:pt x="3337448" y="83364"/>
                </a:lnTo>
                <a:lnTo>
                  <a:pt x="3300348" y="58990"/>
                </a:lnTo>
                <a:lnTo>
                  <a:pt x="3260724" y="38456"/>
                </a:lnTo>
                <a:lnTo>
                  <a:pt x="3218842" y="22027"/>
                </a:lnTo>
                <a:lnTo>
                  <a:pt x="3174964" y="9965"/>
                </a:lnTo>
                <a:lnTo>
                  <a:pt x="3129355" y="2535"/>
                </a:lnTo>
                <a:lnTo>
                  <a:pt x="3082277" y="0"/>
                </a:lnTo>
                <a:close/>
              </a:path>
            </a:pathLst>
          </a:custGeom>
          <a:solidFill>
            <a:srgbClr val="00A3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608462" y="1328309"/>
            <a:ext cx="5143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160" dirty="0">
                <a:solidFill>
                  <a:srgbClr val="FFFFFF"/>
                </a:solidFill>
                <a:latin typeface="Calibri"/>
                <a:cs typeface="Calibri"/>
              </a:rPr>
              <a:t>Hier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88976" y="1703827"/>
            <a:ext cx="3360420" cy="2039620"/>
          </a:xfrm>
          <a:custGeom>
            <a:avLst/>
            <a:gdLst/>
            <a:ahLst/>
            <a:cxnLst/>
            <a:rect l="l" t="t" r="r" b="b"/>
            <a:pathLst>
              <a:path w="3360420" h="2039620">
                <a:moveTo>
                  <a:pt x="2916948" y="0"/>
                </a:moveTo>
                <a:lnTo>
                  <a:pt x="443471" y="0"/>
                </a:lnTo>
                <a:lnTo>
                  <a:pt x="395150" y="2602"/>
                </a:lnTo>
                <a:lnTo>
                  <a:pt x="348337" y="10228"/>
                </a:lnTo>
                <a:lnTo>
                  <a:pt x="303301" y="22608"/>
                </a:lnTo>
                <a:lnTo>
                  <a:pt x="260313" y="39471"/>
                </a:lnTo>
                <a:lnTo>
                  <a:pt x="219644" y="60547"/>
                </a:lnTo>
                <a:lnTo>
                  <a:pt x="181564" y="85565"/>
                </a:lnTo>
                <a:lnTo>
                  <a:pt x="146343" y="114254"/>
                </a:lnTo>
                <a:lnTo>
                  <a:pt x="114254" y="146343"/>
                </a:lnTo>
                <a:lnTo>
                  <a:pt x="85565" y="181564"/>
                </a:lnTo>
                <a:lnTo>
                  <a:pt x="60547" y="219644"/>
                </a:lnTo>
                <a:lnTo>
                  <a:pt x="39471" y="260313"/>
                </a:lnTo>
                <a:lnTo>
                  <a:pt x="22608" y="303301"/>
                </a:lnTo>
                <a:lnTo>
                  <a:pt x="10228" y="348337"/>
                </a:lnTo>
                <a:lnTo>
                  <a:pt x="2602" y="395150"/>
                </a:lnTo>
                <a:lnTo>
                  <a:pt x="0" y="443471"/>
                </a:lnTo>
                <a:lnTo>
                  <a:pt x="0" y="1595653"/>
                </a:lnTo>
                <a:lnTo>
                  <a:pt x="2602" y="1643973"/>
                </a:lnTo>
                <a:lnTo>
                  <a:pt x="10228" y="1690786"/>
                </a:lnTo>
                <a:lnTo>
                  <a:pt x="22608" y="1735822"/>
                </a:lnTo>
                <a:lnTo>
                  <a:pt x="39471" y="1778809"/>
                </a:lnTo>
                <a:lnTo>
                  <a:pt x="60547" y="1819477"/>
                </a:lnTo>
                <a:lnTo>
                  <a:pt x="85565" y="1857556"/>
                </a:lnTo>
                <a:lnTo>
                  <a:pt x="114254" y="1892775"/>
                </a:lnTo>
                <a:lnTo>
                  <a:pt x="146343" y="1924863"/>
                </a:lnTo>
                <a:lnTo>
                  <a:pt x="181564" y="1953551"/>
                </a:lnTo>
                <a:lnTo>
                  <a:pt x="219644" y="1978567"/>
                </a:lnTo>
                <a:lnTo>
                  <a:pt x="260313" y="1999642"/>
                </a:lnTo>
                <a:lnTo>
                  <a:pt x="303301" y="2016504"/>
                </a:lnTo>
                <a:lnTo>
                  <a:pt x="348337" y="2028883"/>
                </a:lnTo>
                <a:lnTo>
                  <a:pt x="395150" y="2036509"/>
                </a:lnTo>
                <a:lnTo>
                  <a:pt x="443471" y="2039112"/>
                </a:lnTo>
                <a:lnTo>
                  <a:pt x="2916948" y="2039112"/>
                </a:lnTo>
                <a:lnTo>
                  <a:pt x="2965269" y="2036509"/>
                </a:lnTo>
                <a:lnTo>
                  <a:pt x="3012082" y="2028883"/>
                </a:lnTo>
                <a:lnTo>
                  <a:pt x="3057118" y="2016504"/>
                </a:lnTo>
                <a:lnTo>
                  <a:pt x="3100106" y="1999642"/>
                </a:lnTo>
                <a:lnTo>
                  <a:pt x="3140775" y="1978567"/>
                </a:lnTo>
                <a:lnTo>
                  <a:pt x="3178855" y="1953551"/>
                </a:lnTo>
                <a:lnTo>
                  <a:pt x="3214076" y="1924863"/>
                </a:lnTo>
                <a:lnTo>
                  <a:pt x="3246165" y="1892775"/>
                </a:lnTo>
                <a:lnTo>
                  <a:pt x="3274854" y="1857556"/>
                </a:lnTo>
                <a:lnTo>
                  <a:pt x="3299872" y="1819477"/>
                </a:lnTo>
                <a:lnTo>
                  <a:pt x="3320948" y="1778809"/>
                </a:lnTo>
                <a:lnTo>
                  <a:pt x="3337811" y="1735822"/>
                </a:lnTo>
                <a:lnTo>
                  <a:pt x="3350191" y="1690786"/>
                </a:lnTo>
                <a:lnTo>
                  <a:pt x="3357817" y="1643973"/>
                </a:lnTo>
                <a:lnTo>
                  <a:pt x="3360420" y="1595653"/>
                </a:lnTo>
                <a:lnTo>
                  <a:pt x="3360420" y="443471"/>
                </a:lnTo>
                <a:lnTo>
                  <a:pt x="3357817" y="395150"/>
                </a:lnTo>
                <a:lnTo>
                  <a:pt x="3350191" y="348337"/>
                </a:lnTo>
                <a:lnTo>
                  <a:pt x="3337811" y="303301"/>
                </a:lnTo>
                <a:lnTo>
                  <a:pt x="3320948" y="260313"/>
                </a:lnTo>
                <a:lnTo>
                  <a:pt x="3299872" y="219644"/>
                </a:lnTo>
                <a:lnTo>
                  <a:pt x="3274854" y="181564"/>
                </a:lnTo>
                <a:lnTo>
                  <a:pt x="3246165" y="146343"/>
                </a:lnTo>
                <a:lnTo>
                  <a:pt x="3214076" y="114254"/>
                </a:lnTo>
                <a:lnTo>
                  <a:pt x="3178855" y="85565"/>
                </a:lnTo>
                <a:lnTo>
                  <a:pt x="3140775" y="60547"/>
                </a:lnTo>
                <a:lnTo>
                  <a:pt x="3100106" y="39471"/>
                </a:lnTo>
                <a:lnTo>
                  <a:pt x="3057118" y="22608"/>
                </a:lnTo>
                <a:lnTo>
                  <a:pt x="3012082" y="10228"/>
                </a:lnTo>
                <a:lnTo>
                  <a:pt x="2965269" y="2602"/>
                </a:lnTo>
                <a:lnTo>
                  <a:pt x="2916948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457884" y="1784586"/>
            <a:ext cx="2953385" cy="1625600"/>
          </a:xfrm>
          <a:prstGeom prst="rect">
            <a:avLst/>
          </a:prstGeom>
        </p:spPr>
        <p:txBody>
          <a:bodyPr vert="horz" wrap="square" lIns="0" tIns="119380" rIns="0" bIns="0" rtlCol="0">
            <a:spAutoFit/>
          </a:bodyPr>
          <a:lstStyle/>
          <a:p>
            <a:pPr marL="509270" indent="-179705">
              <a:lnSpc>
                <a:spcPct val="100000"/>
              </a:lnSpc>
              <a:spcBef>
                <a:spcPts val="940"/>
              </a:spcBef>
              <a:buClr>
                <a:srgbClr val="00AFEF"/>
              </a:buClr>
              <a:buFont typeface="Wingdings"/>
              <a:buChar char=""/>
              <a:tabLst>
                <a:tab pos="509270" algn="l"/>
              </a:tabLst>
            </a:pPr>
            <a:r>
              <a:rPr sz="1400" spc="10" dirty="0">
                <a:solidFill>
                  <a:srgbClr val="00A3C5"/>
                </a:solidFill>
                <a:latin typeface="Verdana"/>
                <a:cs typeface="Verdana"/>
              </a:rPr>
              <a:t>Insatisfaction</a:t>
            </a:r>
            <a:r>
              <a:rPr sz="1400" spc="204" dirty="0">
                <a:solidFill>
                  <a:srgbClr val="00A3C5"/>
                </a:solidFill>
                <a:latin typeface="Verdana"/>
                <a:cs typeface="Verdana"/>
              </a:rPr>
              <a:t> </a:t>
            </a:r>
            <a:r>
              <a:rPr sz="1400" spc="-10" dirty="0">
                <a:solidFill>
                  <a:srgbClr val="00A3C5"/>
                </a:solidFill>
                <a:latin typeface="Verdana"/>
                <a:cs typeface="Verdana"/>
              </a:rPr>
              <a:t>terrain</a:t>
            </a:r>
            <a:endParaRPr sz="1400">
              <a:latin typeface="Verdana"/>
              <a:cs typeface="Verdana"/>
            </a:endParaRPr>
          </a:p>
          <a:p>
            <a:pPr marL="12700" marR="5080" indent="283210">
              <a:lnSpc>
                <a:spcPct val="150000"/>
              </a:lnSpc>
              <a:buClr>
                <a:srgbClr val="00AFEF"/>
              </a:buClr>
              <a:buFont typeface="Wingdings"/>
              <a:buChar char=""/>
              <a:tabLst>
                <a:tab pos="295910" algn="l"/>
              </a:tabLst>
            </a:pPr>
            <a:r>
              <a:rPr sz="1400" dirty="0">
                <a:solidFill>
                  <a:srgbClr val="00A3C5"/>
                </a:solidFill>
                <a:latin typeface="Verdana"/>
                <a:cs typeface="Verdana"/>
              </a:rPr>
              <a:t>Outil</a:t>
            </a:r>
            <a:r>
              <a:rPr sz="1400" spc="60" dirty="0">
                <a:solidFill>
                  <a:srgbClr val="00A3C5"/>
                </a:solidFill>
                <a:latin typeface="Verdana"/>
                <a:cs typeface="Verdana"/>
              </a:rPr>
              <a:t> </a:t>
            </a:r>
            <a:r>
              <a:rPr sz="1400" spc="50" dirty="0">
                <a:solidFill>
                  <a:srgbClr val="00A3C5"/>
                </a:solidFill>
                <a:latin typeface="Verdana"/>
                <a:cs typeface="Verdana"/>
              </a:rPr>
              <a:t>complexifié</a:t>
            </a:r>
            <a:r>
              <a:rPr sz="1400" spc="15" dirty="0">
                <a:solidFill>
                  <a:srgbClr val="00A3C5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00A3C5"/>
                </a:solidFill>
                <a:latin typeface="Verdana"/>
                <a:cs typeface="Verdana"/>
              </a:rPr>
              <a:t>par</a:t>
            </a:r>
            <a:r>
              <a:rPr sz="1400" spc="50" dirty="0">
                <a:solidFill>
                  <a:srgbClr val="00A3C5"/>
                </a:solidFill>
                <a:latin typeface="Verdana"/>
                <a:cs typeface="Verdana"/>
              </a:rPr>
              <a:t> </a:t>
            </a:r>
            <a:r>
              <a:rPr sz="1400" spc="25" dirty="0">
                <a:solidFill>
                  <a:srgbClr val="00A3C5"/>
                </a:solidFill>
                <a:latin typeface="Verdana"/>
                <a:cs typeface="Verdana"/>
              </a:rPr>
              <a:t>une </a:t>
            </a:r>
            <a:r>
              <a:rPr sz="1400" spc="45" dirty="0">
                <a:solidFill>
                  <a:srgbClr val="00A3C5"/>
                </a:solidFill>
                <a:latin typeface="Verdana"/>
                <a:cs typeface="Verdana"/>
              </a:rPr>
              <a:t>superposition</a:t>
            </a:r>
            <a:r>
              <a:rPr sz="1400" spc="-105" dirty="0">
                <a:solidFill>
                  <a:srgbClr val="00A3C5"/>
                </a:solidFill>
                <a:latin typeface="Verdana"/>
                <a:cs typeface="Verdana"/>
              </a:rPr>
              <a:t> </a:t>
            </a:r>
            <a:r>
              <a:rPr sz="1400" spc="50" dirty="0">
                <a:solidFill>
                  <a:srgbClr val="00A3C5"/>
                </a:solidFill>
                <a:latin typeface="Verdana"/>
                <a:cs typeface="Verdana"/>
              </a:rPr>
              <a:t>de</a:t>
            </a:r>
            <a:r>
              <a:rPr sz="1400" spc="-35" dirty="0">
                <a:solidFill>
                  <a:srgbClr val="00A3C5"/>
                </a:solidFill>
                <a:latin typeface="Verdana"/>
                <a:cs typeface="Verdana"/>
              </a:rPr>
              <a:t> </a:t>
            </a:r>
            <a:r>
              <a:rPr sz="1400" spc="-10" dirty="0">
                <a:solidFill>
                  <a:srgbClr val="00A3C5"/>
                </a:solidFill>
                <a:latin typeface="Verdana"/>
                <a:cs typeface="Verdana"/>
              </a:rPr>
              <a:t>paramétrages</a:t>
            </a:r>
            <a:endParaRPr sz="1400">
              <a:latin typeface="Verdana"/>
              <a:cs typeface="Verdana"/>
            </a:endParaRPr>
          </a:p>
          <a:p>
            <a:pPr marL="723900" lvl="1" indent="-179705">
              <a:lnSpc>
                <a:spcPct val="100000"/>
              </a:lnSpc>
              <a:spcBef>
                <a:spcPts val="840"/>
              </a:spcBef>
              <a:buClr>
                <a:srgbClr val="00AFEF"/>
              </a:buClr>
              <a:buFont typeface="Wingdings"/>
              <a:buChar char=""/>
              <a:tabLst>
                <a:tab pos="723900" algn="l"/>
              </a:tabLst>
            </a:pPr>
            <a:r>
              <a:rPr sz="1400" dirty="0">
                <a:solidFill>
                  <a:srgbClr val="00A3C5"/>
                </a:solidFill>
                <a:latin typeface="Verdana"/>
                <a:cs typeface="Verdana"/>
              </a:rPr>
              <a:t>Usage</a:t>
            </a:r>
            <a:r>
              <a:rPr sz="1400" spc="145" dirty="0">
                <a:solidFill>
                  <a:srgbClr val="00A3C5"/>
                </a:solidFill>
                <a:latin typeface="Verdana"/>
                <a:cs typeface="Verdana"/>
              </a:rPr>
              <a:t> </a:t>
            </a:r>
            <a:r>
              <a:rPr sz="1400" spc="-10" dirty="0">
                <a:solidFill>
                  <a:srgbClr val="00A3C5"/>
                </a:solidFill>
                <a:latin typeface="Verdana"/>
                <a:cs typeface="Verdana"/>
              </a:rPr>
              <a:t>disparate</a:t>
            </a:r>
            <a:endParaRPr sz="1400">
              <a:latin typeface="Verdana"/>
              <a:cs typeface="Verdana"/>
            </a:endParaRPr>
          </a:p>
          <a:p>
            <a:pPr marL="367665" indent="-179705">
              <a:lnSpc>
                <a:spcPct val="100000"/>
              </a:lnSpc>
              <a:spcBef>
                <a:spcPts val="840"/>
              </a:spcBef>
              <a:buFont typeface="Wingdings"/>
              <a:buChar char=""/>
              <a:tabLst>
                <a:tab pos="367665" algn="l"/>
              </a:tabLst>
            </a:pPr>
            <a:r>
              <a:rPr sz="1400" dirty="0">
                <a:solidFill>
                  <a:srgbClr val="00A3C5"/>
                </a:solidFill>
                <a:latin typeface="Verdana"/>
                <a:cs typeface="Verdana"/>
              </a:rPr>
              <a:t>Indicateurs</a:t>
            </a:r>
            <a:r>
              <a:rPr sz="1400" spc="250" dirty="0">
                <a:solidFill>
                  <a:srgbClr val="00A3C5"/>
                </a:solidFill>
                <a:latin typeface="Verdana"/>
                <a:cs typeface="Verdana"/>
              </a:rPr>
              <a:t> </a:t>
            </a:r>
            <a:r>
              <a:rPr sz="1400" spc="35" dirty="0">
                <a:solidFill>
                  <a:srgbClr val="00A3C5"/>
                </a:solidFill>
                <a:latin typeface="Verdana"/>
                <a:cs typeface="Verdana"/>
              </a:rPr>
              <a:t>incohérents</a:t>
            </a:r>
            <a:endParaRPr sz="1400">
              <a:latin typeface="Verdana"/>
              <a:cs typeface="Verdana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3773423" y="1260345"/>
            <a:ext cx="4258310" cy="2592705"/>
            <a:chOff x="3773423" y="1260345"/>
            <a:chExt cx="4258310" cy="2592705"/>
          </a:xfrm>
        </p:grpSpPr>
        <p:sp>
          <p:nvSpPr>
            <p:cNvPr id="10" name="object 10"/>
            <p:cNvSpPr/>
            <p:nvPr/>
          </p:nvSpPr>
          <p:spPr>
            <a:xfrm>
              <a:off x="3773423" y="1260345"/>
              <a:ext cx="4258310" cy="2592705"/>
            </a:xfrm>
            <a:custGeom>
              <a:avLst/>
              <a:gdLst/>
              <a:ahLst/>
              <a:cxnLst/>
              <a:rect l="l" t="t" r="r" b="b"/>
              <a:pathLst>
                <a:path w="4258309" h="2592704">
                  <a:moveTo>
                    <a:pt x="3825989" y="0"/>
                  </a:moveTo>
                  <a:lnTo>
                    <a:pt x="432066" y="0"/>
                  </a:lnTo>
                  <a:lnTo>
                    <a:pt x="384988" y="2535"/>
                  </a:lnTo>
                  <a:lnTo>
                    <a:pt x="339379" y="9965"/>
                  </a:lnTo>
                  <a:lnTo>
                    <a:pt x="295501" y="22027"/>
                  </a:lnTo>
                  <a:lnTo>
                    <a:pt x="253619" y="38456"/>
                  </a:lnTo>
                  <a:lnTo>
                    <a:pt x="213995" y="58990"/>
                  </a:lnTo>
                  <a:lnTo>
                    <a:pt x="176895" y="83364"/>
                  </a:lnTo>
                  <a:lnTo>
                    <a:pt x="142580" y="111316"/>
                  </a:lnTo>
                  <a:lnTo>
                    <a:pt x="111316" y="142580"/>
                  </a:lnTo>
                  <a:lnTo>
                    <a:pt x="83364" y="176895"/>
                  </a:lnTo>
                  <a:lnTo>
                    <a:pt x="58990" y="213995"/>
                  </a:lnTo>
                  <a:lnTo>
                    <a:pt x="38456" y="253619"/>
                  </a:lnTo>
                  <a:lnTo>
                    <a:pt x="22027" y="295501"/>
                  </a:lnTo>
                  <a:lnTo>
                    <a:pt x="9965" y="339379"/>
                  </a:lnTo>
                  <a:lnTo>
                    <a:pt x="2535" y="384988"/>
                  </a:lnTo>
                  <a:lnTo>
                    <a:pt x="0" y="432066"/>
                  </a:lnTo>
                  <a:lnTo>
                    <a:pt x="0" y="2160257"/>
                  </a:lnTo>
                  <a:lnTo>
                    <a:pt x="2535" y="2207337"/>
                  </a:lnTo>
                  <a:lnTo>
                    <a:pt x="9965" y="2252948"/>
                  </a:lnTo>
                  <a:lnTo>
                    <a:pt x="22027" y="2296827"/>
                  </a:lnTo>
                  <a:lnTo>
                    <a:pt x="38456" y="2338710"/>
                  </a:lnTo>
                  <a:lnTo>
                    <a:pt x="58990" y="2378333"/>
                  </a:lnTo>
                  <a:lnTo>
                    <a:pt x="83364" y="2415434"/>
                  </a:lnTo>
                  <a:lnTo>
                    <a:pt x="111316" y="2449748"/>
                  </a:lnTo>
                  <a:lnTo>
                    <a:pt x="142580" y="2481012"/>
                  </a:lnTo>
                  <a:lnTo>
                    <a:pt x="176895" y="2508962"/>
                  </a:lnTo>
                  <a:lnTo>
                    <a:pt x="213995" y="2533336"/>
                  </a:lnTo>
                  <a:lnTo>
                    <a:pt x="253619" y="2553869"/>
                  </a:lnTo>
                  <a:lnTo>
                    <a:pt x="295501" y="2570297"/>
                  </a:lnTo>
                  <a:lnTo>
                    <a:pt x="339379" y="2582358"/>
                  </a:lnTo>
                  <a:lnTo>
                    <a:pt x="384988" y="2589788"/>
                  </a:lnTo>
                  <a:lnTo>
                    <a:pt x="432066" y="2592324"/>
                  </a:lnTo>
                  <a:lnTo>
                    <a:pt x="3825989" y="2592324"/>
                  </a:lnTo>
                  <a:lnTo>
                    <a:pt x="3873067" y="2589788"/>
                  </a:lnTo>
                  <a:lnTo>
                    <a:pt x="3918676" y="2582358"/>
                  </a:lnTo>
                  <a:lnTo>
                    <a:pt x="3962554" y="2570297"/>
                  </a:lnTo>
                  <a:lnTo>
                    <a:pt x="4004436" y="2553869"/>
                  </a:lnTo>
                  <a:lnTo>
                    <a:pt x="4044060" y="2533336"/>
                  </a:lnTo>
                  <a:lnTo>
                    <a:pt x="4081160" y="2508962"/>
                  </a:lnTo>
                  <a:lnTo>
                    <a:pt x="4115475" y="2481012"/>
                  </a:lnTo>
                  <a:lnTo>
                    <a:pt x="4146739" y="2449748"/>
                  </a:lnTo>
                  <a:lnTo>
                    <a:pt x="4174691" y="2415434"/>
                  </a:lnTo>
                  <a:lnTo>
                    <a:pt x="4199065" y="2378333"/>
                  </a:lnTo>
                  <a:lnTo>
                    <a:pt x="4219599" y="2338710"/>
                  </a:lnTo>
                  <a:lnTo>
                    <a:pt x="4236028" y="2296827"/>
                  </a:lnTo>
                  <a:lnTo>
                    <a:pt x="4248090" y="2252948"/>
                  </a:lnTo>
                  <a:lnTo>
                    <a:pt x="4255520" y="2207337"/>
                  </a:lnTo>
                  <a:lnTo>
                    <a:pt x="4258056" y="2160257"/>
                  </a:lnTo>
                  <a:lnTo>
                    <a:pt x="4258056" y="432066"/>
                  </a:lnTo>
                  <a:lnTo>
                    <a:pt x="4255520" y="384988"/>
                  </a:lnTo>
                  <a:lnTo>
                    <a:pt x="4248090" y="339379"/>
                  </a:lnTo>
                  <a:lnTo>
                    <a:pt x="4236028" y="295501"/>
                  </a:lnTo>
                  <a:lnTo>
                    <a:pt x="4219599" y="253619"/>
                  </a:lnTo>
                  <a:lnTo>
                    <a:pt x="4199065" y="213995"/>
                  </a:lnTo>
                  <a:lnTo>
                    <a:pt x="4174691" y="176895"/>
                  </a:lnTo>
                  <a:lnTo>
                    <a:pt x="4146739" y="142580"/>
                  </a:lnTo>
                  <a:lnTo>
                    <a:pt x="4115475" y="111316"/>
                  </a:lnTo>
                  <a:lnTo>
                    <a:pt x="4081160" y="83364"/>
                  </a:lnTo>
                  <a:lnTo>
                    <a:pt x="4044060" y="58990"/>
                  </a:lnTo>
                  <a:lnTo>
                    <a:pt x="4004436" y="38456"/>
                  </a:lnTo>
                  <a:lnTo>
                    <a:pt x="3962554" y="22027"/>
                  </a:lnTo>
                  <a:lnTo>
                    <a:pt x="3918676" y="9965"/>
                  </a:lnTo>
                  <a:lnTo>
                    <a:pt x="3873067" y="2535"/>
                  </a:lnTo>
                  <a:lnTo>
                    <a:pt x="3825989" y="0"/>
                  </a:lnTo>
                  <a:close/>
                </a:path>
              </a:pathLst>
            </a:custGeom>
            <a:solidFill>
              <a:srgbClr val="00A3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860291" y="1737365"/>
              <a:ext cx="4058920" cy="2005964"/>
            </a:xfrm>
            <a:custGeom>
              <a:avLst/>
              <a:gdLst/>
              <a:ahLst/>
              <a:cxnLst/>
              <a:rect l="l" t="t" r="r" b="b"/>
              <a:pathLst>
                <a:path w="4058920" h="2005964">
                  <a:moveTo>
                    <a:pt x="3724148" y="0"/>
                  </a:moveTo>
                  <a:lnTo>
                    <a:pt x="334264" y="0"/>
                  </a:lnTo>
                  <a:lnTo>
                    <a:pt x="284869" y="3624"/>
                  </a:lnTo>
                  <a:lnTo>
                    <a:pt x="237724" y="14152"/>
                  </a:lnTo>
                  <a:lnTo>
                    <a:pt x="193347" y="31067"/>
                  </a:lnTo>
                  <a:lnTo>
                    <a:pt x="152254" y="53852"/>
                  </a:lnTo>
                  <a:lnTo>
                    <a:pt x="114962" y="81989"/>
                  </a:lnTo>
                  <a:lnTo>
                    <a:pt x="81989" y="114962"/>
                  </a:lnTo>
                  <a:lnTo>
                    <a:pt x="53852" y="152254"/>
                  </a:lnTo>
                  <a:lnTo>
                    <a:pt x="31067" y="193347"/>
                  </a:lnTo>
                  <a:lnTo>
                    <a:pt x="14152" y="237724"/>
                  </a:lnTo>
                  <a:lnTo>
                    <a:pt x="3624" y="284869"/>
                  </a:lnTo>
                  <a:lnTo>
                    <a:pt x="0" y="334263"/>
                  </a:lnTo>
                  <a:lnTo>
                    <a:pt x="0" y="1671307"/>
                  </a:lnTo>
                  <a:lnTo>
                    <a:pt x="3624" y="1720705"/>
                  </a:lnTo>
                  <a:lnTo>
                    <a:pt x="14152" y="1767852"/>
                  </a:lnTo>
                  <a:lnTo>
                    <a:pt x="31067" y="1812231"/>
                  </a:lnTo>
                  <a:lnTo>
                    <a:pt x="53852" y="1853326"/>
                  </a:lnTo>
                  <a:lnTo>
                    <a:pt x="81989" y="1890618"/>
                  </a:lnTo>
                  <a:lnTo>
                    <a:pt x="114962" y="1923592"/>
                  </a:lnTo>
                  <a:lnTo>
                    <a:pt x="152254" y="1951730"/>
                  </a:lnTo>
                  <a:lnTo>
                    <a:pt x="193347" y="1974516"/>
                  </a:lnTo>
                  <a:lnTo>
                    <a:pt x="237724" y="1991431"/>
                  </a:lnTo>
                  <a:lnTo>
                    <a:pt x="284869" y="2001959"/>
                  </a:lnTo>
                  <a:lnTo>
                    <a:pt x="334264" y="2005583"/>
                  </a:lnTo>
                  <a:lnTo>
                    <a:pt x="3724148" y="2005583"/>
                  </a:lnTo>
                  <a:lnTo>
                    <a:pt x="3773542" y="2001959"/>
                  </a:lnTo>
                  <a:lnTo>
                    <a:pt x="3820687" y="1991431"/>
                  </a:lnTo>
                  <a:lnTo>
                    <a:pt x="3865064" y="1974516"/>
                  </a:lnTo>
                  <a:lnTo>
                    <a:pt x="3906157" y="1951730"/>
                  </a:lnTo>
                  <a:lnTo>
                    <a:pt x="3943449" y="1923592"/>
                  </a:lnTo>
                  <a:lnTo>
                    <a:pt x="3976422" y="1890618"/>
                  </a:lnTo>
                  <a:lnTo>
                    <a:pt x="4004559" y="1853326"/>
                  </a:lnTo>
                  <a:lnTo>
                    <a:pt x="4027344" y="1812231"/>
                  </a:lnTo>
                  <a:lnTo>
                    <a:pt x="4044259" y="1767852"/>
                  </a:lnTo>
                  <a:lnTo>
                    <a:pt x="4054787" y="1720705"/>
                  </a:lnTo>
                  <a:lnTo>
                    <a:pt x="4058412" y="1671307"/>
                  </a:lnTo>
                  <a:lnTo>
                    <a:pt x="4058412" y="334263"/>
                  </a:lnTo>
                  <a:lnTo>
                    <a:pt x="4054787" y="284869"/>
                  </a:lnTo>
                  <a:lnTo>
                    <a:pt x="4044259" y="237724"/>
                  </a:lnTo>
                  <a:lnTo>
                    <a:pt x="4027344" y="193347"/>
                  </a:lnTo>
                  <a:lnTo>
                    <a:pt x="4004559" y="152254"/>
                  </a:lnTo>
                  <a:lnTo>
                    <a:pt x="3976422" y="114962"/>
                  </a:lnTo>
                  <a:lnTo>
                    <a:pt x="3943449" y="81989"/>
                  </a:lnTo>
                  <a:lnTo>
                    <a:pt x="3906157" y="53852"/>
                  </a:lnTo>
                  <a:lnTo>
                    <a:pt x="3865064" y="31067"/>
                  </a:lnTo>
                  <a:lnTo>
                    <a:pt x="3820687" y="14152"/>
                  </a:lnTo>
                  <a:lnTo>
                    <a:pt x="3773542" y="3624"/>
                  </a:lnTo>
                  <a:lnTo>
                    <a:pt x="3724148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3904724" y="1269762"/>
            <a:ext cx="3748404" cy="2388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0345" algn="ctr">
              <a:lnSpc>
                <a:spcPct val="100000"/>
              </a:lnSpc>
              <a:spcBef>
                <a:spcPts val="100"/>
              </a:spcBef>
            </a:pPr>
            <a:r>
              <a:rPr sz="1800" b="1" spc="165" dirty="0">
                <a:solidFill>
                  <a:srgbClr val="FFFFFF"/>
                </a:solidFill>
                <a:latin typeface="Calibri"/>
                <a:cs typeface="Calibri"/>
              </a:rPr>
              <a:t>Aujourd’hui</a:t>
            </a:r>
            <a:endParaRPr sz="1800">
              <a:latin typeface="Calibri"/>
              <a:cs typeface="Calibri"/>
            </a:endParaRPr>
          </a:p>
          <a:p>
            <a:pPr marL="218440" algn="ctr">
              <a:lnSpc>
                <a:spcPct val="100000"/>
              </a:lnSpc>
              <a:spcBef>
                <a:spcPts val="30"/>
              </a:spcBef>
            </a:pPr>
            <a:r>
              <a:rPr sz="1000" b="1" spc="114" dirty="0">
                <a:solidFill>
                  <a:srgbClr val="FFFFFF"/>
                </a:solidFill>
                <a:latin typeface="Calibri"/>
                <a:cs typeface="Calibri"/>
              </a:rPr>
              <a:t>(vague</a:t>
            </a:r>
            <a:r>
              <a:rPr sz="1000" b="1" spc="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b="1" spc="-140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r>
              <a:rPr sz="1000" b="1" spc="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b="1" spc="85" dirty="0">
                <a:solidFill>
                  <a:srgbClr val="FFFFFF"/>
                </a:solidFill>
                <a:latin typeface="Calibri"/>
                <a:cs typeface="Calibri"/>
              </a:rPr>
              <a:t>d’harmonisation)</a:t>
            </a:r>
            <a:endParaRPr sz="1000">
              <a:latin typeface="Calibri"/>
              <a:cs typeface="Calibri"/>
            </a:endParaRPr>
          </a:p>
          <a:p>
            <a:pPr marL="449580" indent="-286385">
              <a:lnSpc>
                <a:spcPct val="100000"/>
              </a:lnSpc>
              <a:spcBef>
                <a:spcPts val="930"/>
              </a:spcBef>
              <a:buClr>
                <a:srgbClr val="00AFEF"/>
              </a:buClr>
              <a:buFont typeface="Wingdings"/>
              <a:buChar char=""/>
              <a:tabLst>
                <a:tab pos="449580" algn="l"/>
              </a:tabLst>
            </a:pPr>
            <a:r>
              <a:rPr sz="1400" dirty="0">
                <a:solidFill>
                  <a:srgbClr val="00A3C5"/>
                </a:solidFill>
                <a:latin typeface="Verdana"/>
                <a:cs typeface="Verdana"/>
              </a:rPr>
              <a:t>Création</a:t>
            </a:r>
            <a:r>
              <a:rPr sz="1400" spc="-5" dirty="0">
                <a:solidFill>
                  <a:srgbClr val="00A3C5"/>
                </a:solidFill>
                <a:latin typeface="Verdana"/>
                <a:cs typeface="Verdana"/>
              </a:rPr>
              <a:t> </a:t>
            </a:r>
            <a:r>
              <a:rPr sz="1400" spc="70" dirty="0">
                <a:solidFill>
                  <a:srgbClr val="00A3C5"/>
                </a:solidFill>
                <a:latin typeface="Verdana"/>
                <a:cs typeface="Verdana"/>
              </a:rPr>
              <a:t>du</a:t>
            </a:r>
            <a:r>
              <a:rPr sz="1400" spc="45" dirty="0">
                <a:solidFill>
                  <a:srgbClr val="00A3C5"/>
                </a:solidFill>
                <a:latin typeface="Verdana"/>
                <a:cs typeface="Verdana"/>
              </a:rPr>
              <a:t> Guichet</a:t>
            </a:r>
            <a:r>
              <a:rPr sz="1400" spc="65" dirty="0">
                <a:solidFill>
                  <a:srgbClr val="00A3C5"/>
                </a:solidFill>
                <a:latin typeface="Verdana"/>
                <a:cs typeface="Verdana"/>
              </a:rPr>
              <a:t> </a:t>
            </a:r>
            <a:r>
              <a:rPr sz="1400" spc="35" dirty="0">
                <a:solidFill>
                  <a:srgbClr val="00A3C5"/>
                </a:solidFill>
                <a:latin typeface="Verdana"/>
                <a:cs typeface="Verdana"/>
              </a:rPr>
              <a:t>d’orientation</a:t>
            </a:r>
            <a:endParaRPr sz="1400">
              <a:latin typeface="Verdana"/>
              <a:cs typeface="Verdana"/>
            </a:endParaRPr>
          </a:p>
          <a:p>
            <a:pPr marL="299085" indent="-286385">
              <a:lnSpc>
                <a:spcPct val="100000"/>
              </a:lnSpc>
              <a:spcBef>
                <a:spcPts val="840"/>
              </a:spcBef>
              <a:buClr>
                <a:srgbClr val="00AFEF"/>
              </a:buClr>
              <a:buFont typeface="Wingdings"/>
              <a:buChar char=""/>
              <a:tabLst>
                <a:tab pos="299085" algn="l"/>
              </a:tabLst>
            </a:pPr>
            <a:r>
              <a:rPr sz="1400" spc="50" dirty="0">
                <a:solidFill>
                  <a:srgbClr val="00A3C5"/>
                </a:solidFill>
                <a:latin typeface="Verdana"/>
                <a:cs typeface="Verdana"/>
              </a:rPr>
              <a:t>Refonte</a:t>
            </a:r>
            <a:r>
              <a:rPr sz="1400" spc="5" dirty="0">
                <a:solidFill>
                  <a:srgbClr val="00A3C5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00A3C5"/>
                </a:solidFill>
                <a:latin typeface="Verdana"/>
                <a:cs typeface="Verdana"/>
              </a:rPr>
              <a:t>des</a:t>
            </a:r>
            <a:r>
              <a:rPr sz="1400" spc="60" dirty="0">
                <a:solidFill>
                  <a:srgbClr val="00A3C5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00A3C5"/>
                </a:solidFill>
                <a:latin typeface="Verdana"/>
                <a:cs typeface="Verdana"/>
              </a:rPr>
              <a:t>volets</a:t>
            </a:r>
            <a:r>
              <a:rPr sz="1400" spc="40" dirty="0">
                <a:solidFill>
                  <a:srgbClr val="00A3C5"/>
                </a:solidFill>
                <a:latin typeface="Verdana"/>
                <a:cs typeface="Verdana"/>
              </a:rPr>
              <a:t> </a:t>
            </a:r>
            <a:r>
              <a:rPr sz="1400" spc="70" dirty="0">
                <a:solidFill>
                  <a:srgbClr val="00A3C5"/>
                </a:solidFill>
                <a:latin typeface="Verdana"/>
                <a:cs typeface="Verdana"/>
              </a:rPr>
              <a:t>du</a:t>
            </a:r>
            <a:r>
              <a:rPr sz="1400" spc="25" dirty="0">
                <a:solidFill>
                  <a:srgbClr val="00A3C5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00A3C5"/>
                </a:solidFill>
                <a:latin typeface="Verdana"/>
                <a:cs typeface="Verdana"/>
              </a:rPr>
              <a:t>dossier</a:t>
            </a:r>
            <a:r>
              <a:rPr sz="1400" spc="20" dirty="0">
                <a:solidFill>
                  <a:srgbClr val="00A3C5"/>
                </a:solidFill>
                <a:latin typeface="Verdana"/>
                <a:cs typeface="Verdana"/>
              </a:rPr>
              <a:t> </a:t>
            </a:r>
            <a:r>
              <a:rPr sz="1400" spc="-10" dirty="0">
                <a:solidFill>
                  <a:srgbClr val="00A3C5"/>
                </a:solidFill>
                <a:latin typeface="Verdana"/>
                <a:cs typeface="Verdana"/>
              </a:rPr>
              <a:t>usager</a:t>
            </a:r>
            <a:endParaRPr sz="1400">
              <a:latin typeface="Verdana"/>
              <a:cs typeface="Verdana"/>
            </a:endParaRPr>
          </a:p>
          <a:p>
            <a:pPr marL="591185" lvl="1" indent="-286385">
              <a:lnSpc>
                <a:spcPct val="100000"/>
              </a:lnSpc>
              <a:spcBef>
                <a:spcPts val="840"/>
              </a:spcBef>
              <a:buClr>
                <a:srgbClr val="00AFEF"/>
              </a:buClr>
              <a:buFont typeface="Wingdings"/>
              <a:buChar char=""/>
              <a:tabLst>
                <a:tab pos="591185" algn="l"/>
              </a:tabLst>
            </a:pPr>
            <a:r>
              <a:rPr sz="1400" dirty="0">
                <a:solidFill>
                  <a:srgbClr val="00A3C5"/>
                </a:solidFill>
                <a:latin typeface="Verdana"/>
                <a:cs typeface="Verdana"/>
              </a:rPr>
              <a:t>Création</a:t>
            </a:r>
            <a:r>
              <a:rPr sz="1400" spc="114" dirty="0">
                <a:solidFill>
                  <a:srgbClr val="00A3C5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00A3C5"/>
                </a:solidFill>
                <a:latin typeface="Verdana"/>
                <a:cs typeface="Verdana"/>
              </a:rPr>
              <a:t>d’une</a:t>
            </a:r>
            <a:r>
              <a:rPr sz="1400" spc="165" dirty="0">
                <a:solidFill>
                  <a:srgbClr val="00A3C5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00A3C5"/>
                </a:solidFill>
                <a:latin typeface="Verdana"/>
                <a:cs typeface="Verdana"/>
              </a:rPr>
              <a:t>GED</a:t>
            </a:r>
            <a:r>
              <a:rPr sz="1400" spc="114" dirty="0">
                <a:solidFill>
                  <a:srgbClr val="00A3C5"/>
                </a:solidFill>
                <a:latin typeface="Verdana"/>
                <a:cs typeface="Verdana"/>
              </a:rPr>
              <a:t> </a:t>
            </a:r>
            <a:r>
              <a:rPr sz="1400" spc="-10" dirty="0">
                <a:solidFill>
                  <a:srgbClr val="00A3C5"/>
                </a:solidFill>
                <a:latin typeface="Verdana"/>
                <a:cs typeface="Verdana"/>
              </a:rPr>
              <a:t>structurée</a:t>
            </a:r>
            <a:endParaRPr sz="1400">
              <a:latin typeface="Verdana"/>
              <a:cs typeface="Verdana"/>
            </a:endParaRPr>
          </a:p>
          <a:p>
            <a:pPr marL="1116965" lvl="2" indent="-286385">
              <a:lnSpc>
                <a:spcPct val="100000"/>
              </a:lnSpc>
              <a:spcBef>
                <a:spcPts val="840"/>
              </a:spcBef>
              <a:buClr>
                <a:srgbClr val="00AFEF"/>
              </a:buClr>
              <a:buFont typeface="Wingdings"/>
              <a:buChar char=""/>
              <a:tabLst>
                <a:tab pos="1116965" algn="l"/>
              </a:tabLst>
            </a:pPr>
            <a:r>
              <a:rPr sz="1400" spc="10" dirty="0">
                <a:solidFill>
                  <a:srgbClr val="00A3C5"/>
                </a:solidFill>
                <a:latin typeface="Verdana"/>
                <a:cs typeface="Verdana"/>
              </a:rPr>
              <a:t>Intégration</a:t>
            </a:r>
            <a:r>
              <a:rPr sz="1400" spc="70" dirty="0">
                <a:solidFill>
                  <a:srgbClr val="00A3C5"/>
                </a:solidFill>
                <a:latin typeface="Verdana"/>
                <a:cs typeface="Verdana"/>
              </a:rPr>
              <a:t> </a:t>
            </a:r>
            <a:r>
              <a:rPr sz="1400" spc="10" dirty="0">
                <a:solidFill>
                  <a:srgbClr val="00A3C5"/>
                </a:solidFill>
                <a:latin typeface="Verdana"/>
                <a:cs typeface="Verdana"/>
              </a:rPr>
              <a:t>de</a:t>
            </a:r>
            <a:r>
              <a:rPr sz="1400" spc="130" dirty="0">
                <a:solidFill>
                  <a:srgbClr val="00A3C5"/>
                </a:solidFill>
                <a:latin typeface="Verdana"/>
                <a:cs typeface="Verdana"/>
              </a:rPr>
              <a:t> </a:t>
            </a:r>
            <a:r>
              <a:rPr sz="1400" spc="-20" dirty="0">
                <a:solidFill>
                  <a:srgbClr val="00A3C5"/>
                </a:solidFill>
                <a:latin typeface="Verdana"/>
                <a:cs typeface="Verdana"/>
              </a:rPr>
              <a:t>l’INS</a:t>
            </a:r>
            <a:endParaRPr sz="1400">
              <a:latin typeface="Verdana"/>
              <a:cs typeface="Verdana"/>
            </a:endParaRPr>
          </a:p>
          <a:p>
            <a:pPr marL="320040" marR="13335" indent="-189230">
              <a:lnSpc>
                <a:spcPct val="150000"/>
              </a:lnSpc>
              <a:buFont typeface="Wingdings"/>
              <a:buChar char=""/>
              <a:tabLst>
                <a:tab pos="320040" algn="l"/>
                <a:tab pos="417830" algn="l"/>
              </a:tabLst>
            </a:pPr>
            <a:r>
              <a:rPr sz="1400" dirty="0">
                <a:solidFill>
                  <a:srgbClr val="00AFEF"/>
                </a:solidFill>
                <a:latin typeface="Times New Roman"/>
                <a:cs typeface="Times New Roman"/>
              </a:rPr>
              <a:t>	</a:t>
            </a:r>
            <a:r>
              <a:rPr sz="1400" spc="10" dirty="0">
                <a:solidFill>
                  <a:srgbClr val="00A3C5"/>
                </a:solidFill>
                <a:latin typeface="Verdana"/>
                <a:cs typeface="Verdana"/>
              </a:rPr>
              <a:t>Intégration</a:t>
            </a:r>
            <a:r>
              <a:rPr sz="1400" spc="20" dirty="0">
                <a:solidFill>
                  <a:srgbClr val="00A3C5"/>
                </a:solidFill>
                <a:latin typeface="Verdana"/>
                <a:cs typeface="Verdana"/>
              </a:rPr>
              <a:t> </a:t>
            </a:r>
            <a:r>
              <a:rPr sz="1400" spc="10" dirty="0">
                <a:solidFill>
                  <a:srgbClr val="00A3C5"/>
                </a:solidFill>
                <a:latin typeface="Verdana"/>
                <a:cs typeface="Verdana"/>
              </a:rPr>
              <a:t>des</a:t>
            </a:r>
            <a:r>
              <a:rPr sz="1400" spc="100" dirty="0">
                <a:solidFill>
                  <a:srgbClr val="00A3C5"/>
                </a:solidFill>
                <a:latin typeface="Verdana"/>
                <a:cs typeface="Verdana"/>
              </a:rPr>
              <a:t> </a:t>
            </a:r>
            <a:r>
              <a:rPr sz="1400" spc="45" dirty="0">
                <a:solidFill>
                  <a:srgbClr val="00A3C5"/>
                </a:solidFill>
                <a:latin typeface="Verdana"/>
                <a:cs typeface="Verdana"/>
              </a:rPr>
              <a:t>problématiques</a:t>
            </a:r>
            <a:r>
              <a:rPr sz="1400" spc="50" dirty="0">
                <a:solidFill>
                  <a:srgbClr val="00A3C5"/>
                </a:solidFill>
                <a:latin typeface="Verdana"/>
                <a:cs typeface="Verdana"/>
              </a:rPr>
              <a:t> </a:t>
            </a:r>
            <a:r>
              <a:rPr sz="1400" spc="-25" dirty="0">
                <a:solidFill>
                  <a:srgbClr val="00A3C5"/>
                </a:solidFill>
                <a:latin typeface="Verdana"/>
                <a:cs typeface="Verdana"/>
              </a:rPr>
              <a:t>et </a:t>
            </a:r>
            <a:r>
              <a:rPr sz="1400" dirty="0">
                <a:solidFill>
                  <a:srgbClr val="00A3C5"/>
                </a:solidFill>
                <a:latin typeface="Verdana"/>
                <a:cs typeface="Verdana"/>
              </a:rPr>
              <a:t>des</a:t>
            </a:r>
            <a:r>
              <a:rPr sz="1400" spc="80" dirty="0">
                <a:solidFill>
                  <a:srgbClr val="00A3C5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00A3C5"/>
                </a:solidFill>
                <a:latin typeface="Verdana"/>
                <a:cs typeface="Verdana"/>
              </a:rPr>
              <a:t>catégories</a:t>
            </a:r>
            <a:r>
              <a:rPr sz="1400" spc="50" dirty="0">
                <a:solidFill>
                  <a:srgbClr val="00A3C5"/>
                </a:solidFill>
                <a:latin typeface="Verdana"/>
                <a:cs typeface="Verdana"/>
              </a:rPr>
              <a:t> </a:t>
            </a:r>
            <a:r>
              <a:rPr sz="1400" spc="-235" dirty="0">
                <a:solidFill>
                  <a:srgbClr val="00A3C5"/>
                </a:solidFill>
                <a:latin typeface="Verdana"/>
                <a:cs typeface="Verdana"/>
              </a:rPr>
              <a:t>«</a:t>
            </a:r>
            <a:r>
              <a:rPr sz="1400" spc="180" dirty="0">
                <a:solidFill>
                  <a:srgbClr val="00A3C5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00A3C5"/>
                </a:solidFill>
                <a:latin typeface="Verdana"/>
                <a:cs typeface="Verdana"/>
              </a:rPr>
              <a:t>adressé</a:t>
            </a:r>
            <a:r>
              <a:rPr sz="1400" spc="45" dirty="0">
                <a:solidFill>
                  <a:srgbClr val="00A3C5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00A3C5"/>
                </a:solidFill>
                <a:latin typeface="Verdana"/>
                <a:cs typeface="Verdana"/>
              </a:rPr>
              <a:t>par</a:t>
            </a:r>
            <a:r>
              <a:rPr sz="1400" spc="55" dirty="0">
                <a:solidFill>
                  <a:srgbClr val="00A3C5"/>
                </a:solidFill>
                <a:latin typeface="Verdana"/>
                <a:cs typeface="Verdana"/>
              </a:rPr>
              <a:t> </a:t>
            </a:r>
            <a:r>
              <a:rPr sz="1400" spc="-235" dirty="0">
                <a:solidFill>
                  <a:srgbClr val="00A3C5"/>
                </a:solidFill>
                <a:latin typeface="Verdana"/>
                <a:cs typeface="Verdana"/>
              </a:rPr>
              <a:t>»</a:t>
            </a:r>
            <a:r>
              <a:rPr sz="1400" spc="180" dirty="0">
                <a:solidFill>
                  <a:srgbClr val="00A3C5"/>
                </a:solidFill>
                <a:latin typeface="Verdana"/>
                <a:cs typeface="Verdana"/>
              </a:rPr>
              <a:t> </a:t>
            </a:r>
            <a:r>
              <a:rPr sz="1400" spc="110" dirty="0">
                <a:solidFill>
                  <a:srgbClr val="00A3C5"/>
                </a:solidFill>
                <a:latin typeface="Verdana"/>
                <a:cs typeface="Verdana"/>
              </a:rPr>
              <a:t>ANAP</a:t>
            </a:r>
            <a:endParaRPr sz="1400">
              <a:latin typeface="Verdana"/>
              <a:cs typeface="Verdana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8180831" y="1248152"/>
            <a:ext cx="3893820" cy="2604770"/>
            <a:chOff x="8180831" y="1248152"/>
            <a:chExt cx="3893820" cy="2604770"/>
          </a:xfrm>
        </p:grpSpPr>
        <p:sp>
          <p:nvSpPr>
            <p:cNvPr id="14" name="object 14"/>
            <p:cNvSpPr/>
            <p:nvPr/>
          </p:nvSpPr>
          <p:spPr>
            <a:xfrm>
              <a:off x="8180831" y="1248152"/>
              <a:ext cx="3893820" cy="2604770"/>
            </a:xfrm>
            <a:custGeom>
              <a:avLst/>
              <a:gdLst/>
              <a:ahLst/>
              <a:cxnLst/>
              <a:rect l="l" t="t" r="r" b="b"/>
              <a:pathLst>
                <a:path w="3893820" h="2604770">
                  <a:moveTo>
                    <a:pt x="3459721" y="0"/>
                  </a:moveTo>
                  <a:lnTo>
                    <a:pt x="434098" y="0"/>
                  </a:lnTo>
                  <a:lnTo>
                    <a:pt x="386798" y="2547"/>
                  </a:lnTo>
                  <a:lnTo>
                    <a:pt x="340972" y="10012"/>
                  </a:lnTo>
                  <a:lnTo>
                    <a:pt x="296888" y="22131"/>
                  </a:lnTo>
                  <a:lnTo>
                    <a:pt x="254808" y="38638"/>
                  </a:lnTo>
                  <a:lnTo>
                    <a:pt x="214998" y="59269"/>
                  </a:lnTo>
                  <a:lnTo>
                    <a:pt x="177723" y="83758"/>
                  </a:lnTo>
                  <a:lnTo>
                    <a:pt x="143248" y="111841"/>
                  </a:lnTo>
                  <a:lnTo>
                    <a:pt x="111836" y="143253"/>
                  </a:lnTo>
                  <a:lnTo>
                    <a:pt x="83754" y="177729"/>
                  </a:lnTo>
                  <a:lnTo>
                    <a:pt x="59266" y="215004"/>
                  </a:lnTo>
                  <a:lnTo>
                    <a:pt x="38636" y="254814"/>
                  </a:lnTo>
                  <a:lnTo>
                    <a:pt x="22130" y="296893"/>
                  </a:lnTo>
                  <a:lnTo>
                    <a:pt x="10012" y="340976"/>
                  </a:lnTo>
                  <a:lnTo>
                    <a:pt x="2547" y="386800"/>
                  </a:lnTo>
                  <a:lnTo>
                    <a:pt x="0" y="434098"/>
                  </a:lnTo>
                  <a:lnTo>
                    <a:pt x="0" y="2170429"/>
                  </a:lnTo>
                  <a:lnTo>
                    <a:pt x="2547" y="2217728"/>
                  </a:lnTo>
                  <a:lnTo>
                    <a:pt x="10012" y="2263551"/>
                  </a:lnTo>
                  <a:lnTo>
                    <a:pt x="22130" y="2307634"/>
                  </a:lnTo>
                  <a:lnTo>
                    <a:pt x="38636" y="2349712"/>
                  </a:lnTo>
                  <a:lnTo>
                    <a:pt x="59266" y="2389520"/>
                  </a:lnTo>
                  <a:lnTo>
                    <a:pt x="83754" y="2426795"/>
                  </a:lnTo>
                  <a:lnTo>
                    <a:pt x="111836" y="2461269"/>
                  </a:lnTo>
                  <a:lnTo>
                    <a:pt x="143248" y="2492680"/>
                  </a:lnTo>
                  <a:lnTo>
                    <a:pt x="177723" y="2520762"/>
                  </a:lnTo>
                  <a:lnTo>
                    <a:pt x="214998" y="2545250"/>
                  </a:lnTo>
                  <a:lnTo>
                    <a:pt x="254808" y="2565879"/>
                  </a:lnTo>
                  <a:lnTo>
                    <a:pt x="296888" y="2582385"/>
                  </a:lnTo>
                  <a:lnTo>
                    <a:pt x="340972" y="2594503"/>
                  </a:lnTo>
                  <a:lnTo>
                    <a:pt x="386798" y="2601968"/>
                  </a:lnTo>
                  <a:lnTo>
                    <a:pt x="434098" y="2604516"/>
                  </a:lnTo>
                  <a:lnTo>
                    <a:pt x="3459721" y="2604516"/>
                  </a:lnTo>
                  <a:lnTo>
                    <a:pt x="3507021" y="2601968"/>
                  </a:lnTo>
                  <a:lnTo>
                    <a:pt x="3552847" y="2594503"/>
                  </a:lnTo>
                  <a:lnTo>
                    <a:pt x="3596931" y="2582385"/>
                  </a:lnTo>
                  <a:lnTo>
                    <a:pt x="3639011" y="2565879"/>
                  </a:lnTo>
                  <a:lnTo>
                    <a:pt x="3678821" y="2545250"/>
                  </a:lnTo>
                  <a:lnTo>
                    <a:pt x="3716096" y="2520762"/>
                  </a:lnTo>
                  <a:lnTo>
                    <a:pt x="3750571" y="2492680"/>
                  </a:lnTo>
                  <a:lnTo>
                    <a:pt x="3781983" y="2461269"/>
                  </a:lnTo>
                  <a:lnTo>
                    <a:pt x="3810065" y="2426795"/>
                  </a:lnTo>
                  <a:lnTo>
                    <a:pt x="3834553" y="2389520"/>
                  </a:lnTo>
                  <a:lnTo>
                    <a:pt x="3855183" y="2349712"/>
                  </a:lnTo>
                  <a:lnTo>
                    <a:pt x="3871689" y="2307634"/>
                  </a:lnTo>
                  <a:lnTo>
                    <a:pt x="3883807" y="2263551"/>
                  </a:lnTo>
                  <a:lnTo>
                    <a:pt x="3891272" y="2217728"/>
                  </a:lnTo>
                  <a:lnTo>
                    <a:pt x="3893820" y="2170429"/>
                  </a:lnTo>
                  <a:lnTo>
                    <a:pt x="3893820" y="434098"/>
                  </a:lnTo>
                  <a:lnTo>
                    <a:pt x="3891272" y="386800"/>
                  </a:lnTo>
                  <a:lnTo>
                    <a:pt x="3883807" y="340976"/>
                  </a:lnTo>
                  <a:lnTo>
                    <a:pt x="3871689" y="296893"/>
                  </a:lnTo>
                  <a:lnTo>
                    <a:pt x="3855183" y="254814"/>
                  </a:lnTo>
                  <a:lnTo>
                    <a:pt x="3834553" y="215004"/>
                  </a:lnTo>
                  <a:lnTo>
                    <a:pt x="3810065" y="177729"/>
                  </a:lnTo>
                  <a:lnTo>
                    <a:pt x="3781983" y="143253"/>
                  </a:lnTo>
                  <a:lnTo>
                    <a:pt x="3750571" y="111841"/>
                  </a:lnTo>
                  <a:lnTo>
                    <a:pt x="3716096" y="83758"/>
                  </a:lnTo>
                  <a:lnTo>
                    <a:pt x="3678821" y="59269"/>
                  </a:lnTo>
                  <a:lnTo>
                    <a:pt x="3639011" y="38638"/>
                  </a:lnTo>
                  <a:lnTo>
                    <a:pt x="3596931" y="22131"/>
                  </a:lnTo>
                  <a:lnTo>
                    <a:pt x="3552847" y="10012"/>
                  </a:lnTo>
                  <a:lnTo>
                    <a:pt x="3507021" y="2547"/>
                  </a:lnTo>
                  <a:lnTo>
                    <a:pt x="3459721" y="0"/>
                  </a:lnTo>
                  <a:close/>
                </a:path>
              </a:pathLst>
            </a:custGeom>
            <a:solidFill>
              <a:srgbClr val="00A3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8264651" y="1574288"/>
              <a:ext cx="3752215" cy="2216150"/>
            </a:xfrm>
            <a:custGeom>
              <a:avLst/>
              <a:gdLst/>
              <a:ahLst/>
              <a:cxnLst/>
              <a:rect l="l" t="t" r="r" b="b"/>
              <a:pathLst>
                <a:path w="3752215" h="2216150">
                  <a:moveTo>
                    <a:pt x="3382759" y="0"/>
                  </a:moveTo>
                  <a:lnTo>
                    <a:pt x="369328" y="0"/>
                  </a:lnTo>
                  <a:lnTo>
                    <a:pt x="323000" y="2877"/>
                  </a:lnTo>
                  <a:lnTo>
                    <a:pt x="278390" y="11279"/>
                  </a:lnTo>
                  <a:lnTo>
                    <a:pt x="235843" y="24860"/>
                  </a:lnTo>
                  <a:lnTo>
                    <a:pt x="195705" y="43272"/>
                  </a:lnTo>
                  <a:lnTo>
                    <a:pt x="158323" y="66171"/>
                  </a:lnTo>
                  <a:lnTo>
                    <a:pt x="124042" y="93210"/>
                  </a:lnTo>
                  <a:lnTo>
                    <a:pt x="93210" y="124042"/>
                  </a:lnTo>
                  <a:lnTo>
                    <a:pt x="66171" y="158323"/>
                  </a:lnTo>
                  <a:lnTo>
                    <a:pt x="43272" y="195705"/>
                  </a:lnTo>
                  <a:lnTo>
                    <a:pt x="24860" y="235843"/>
                  </a:lnTo>
                  <a:lnTo>
                    <a:pt x="11279" y="278390"/>
                  </a:lnTo>
                  <a:lnTo>
                    <a:pt x="2877" y="323000"/>
                  </a:lnTo>
                  <a:lnTo>
                    <a:pt x="0" y="369328"/>
                  </a:lnTo>
                  <a:lnTo>
                    <a:pt x="0" y="1846580"/>
                  </a:lnTo>
                  <a:lnTo>
                    <a:pt x="2877" y="1892905"/>
                  </a:lnTo>
                  <a:lnTo>
                    <a:pt x="11279" y="1937513"/>
                  </a:lnTo>
                  <a:lnTo>
                    <a:pt x="24860" y="1980058"/>
                  </a:lnTo>
                  <a:lnTo>
                    <a:pt x="43272" y="2020194"/>
                  </a:lnTo>
                  <a:lnTo>
                    <a:pt x="66171" y="2057575"/>
                  </a:lnTo>
                  <a:lnTo>
                    <a:pt x="93210" y="2091855"/>
                  </a:lnTo>
                  <a:lnTo>
                    <a:pt x="124042" y="2122687"/>
                  </a:lnTo>
                  <a:lnTo>
                    <a:pt x="158323" y="2149725"/>
                  </a:lnTo>
                  <a:lnTo>
                    <a:pt x="195705" y="2172623"/>
                  </a:lnTo>
                  <a:lnTo>
                    <a:pt x="235843" y="2191036"/>
                  </a:lnTo>
                  <a:lnTo>
                    <a:pt x="278390" y="2204616"/>
                  </a:lnTo>
                  <a:lnTo>
                    <a:pt x="323000" y="2213018"/>
                  </a:lnTo>
                  <a:lnTo>
                    <a:pt x="369328" y="2215896"/>
                  </a:lnTo>
                  <a:lnTo>
                    <a:pt x="3382759" y="2215896"/>
                  </a:lnTo>
                  <a:lnTo>
                    <a:pt x="3429087" y="2213018"/>
                  </a:lnTo>
                  <a:lnTo>
                    <a:pt x="3473697" y="2204616"/>
                  </a:lnTo>
                  <a:lnTo>
                    <a:pt x="3516244" y="2191036"/>
                  </a:lnTo>
                  <a:lnTo>
                    <a:pt x="3556382" y="2172623"/>
                  </a:lnTo>
                  <a:lnTo>
                    <a:pt x="3593764" y="2149725"/>
                  </a:lnTo>
                  <a:lnTo>
                    <a:pt x="3628045" y="2122687"/>
                  </a:lnTo>
                  <a:lnTo>
                    <a:pt x="3658877" y="2091855"/>
                  </a:lnTo>
                  <a:lnTo>
                    <a:pt x="3685916" y="2057575"/>
                  </a:lnTo>
                  <a:lnTo>
                    <a:pt x="3708815" y="2020194"/>
                  </a:lnTo>
                  <a:lnTo>
                    <a:pt x="3727227" y="1980058"/>
                  </a:lnTo>
                  <a:lnTo>
                    <a:pt x="3740808" y="1937513"/>
                  </a:lnTo>
                  <a:lnTo>
                    <a:pt x="3749210" y="1892905"/>
                  </a:lnTo>
                  <a:lnTo>
                    <a:pt x="3752088" y="1846580"/>
                  </a:lnTo>
                  <a:lnTo>
                    <a:pt x="3752088" y="369328"/>
                  </a:lnTo>
                  <a:lnTo>
                    <a:pt x="3749210" y="323000"/>
                  </a:lnTo>
                  <a:lnTo>
                    <a:pt x="3740808" y="278390"/>
                  </a:lnTo>
                  <a:lnTo>
                    <a:pt x="3727227" y="235843"/>
                  </a:lnTo>
                  <a:lnTo>
                    <a:pt x="3708815" y="195705"/>
                  </a:lnTo>
                  <a:lnTo>
                    <a:pt x="3685916" y="158323"/>
                  </a:lnTo>
                  <a:lnTo>
                    <a:pt x="3658877" y="124042"/>
                  </a:lnTo>
                  <a:lnTo>
                    <a:pt x="3628045" y="93210"/>
                  </a:lnTo>
                  <a:lnTo>
                    <a:pt x="3593764" y="66171"/>
                  </a:lnTo>
                  <a:lnTo>
                    <a:pt x="3556382" y="43272"/>
                  </a:lnTo>
                  <a:lnTo>
                    <a:pt x="3516244" y="24860"/>
                  </a:lnTo>
                  <a:lnTo>
                    <a:pt x="3473697" y="11279"/>
                  </a:lnTo>
                  <a:lnTo>
                    <a:pt x="3429087" y="2877"/>
                  </a:lnTo>
                  <a:lnTo>
                    <a:pt x="3382759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8377718" y="1111735"/>
            <a:ext cx="3432810" cy="2482850"/>
          </a:xfrm>
          <a:prstGeom prst="rect">
            <a:avLst/>
          </a:prstGeom>
        </p:spPr>
        <p:txBody>
          <a:bodyPr vert="horz" wrap="square" lIns="0" tIns="156210" rIns="0" bIns="0" rtlCol="0">
            <a:spAutoFit/>
          </a:bodyPr>
          <a:lstStyle/>
          <a:p>
            <a:pPr marL="1905" algn="ctr">
              <a:lnSpc>
                <a:spcPct val="100000"/>
              </a:lnSpc>
              <a:spcBef>
                <a:spcPts val="1230"/>
              </a:spcBef>
            </a:pPr>
            <a:r>
              <a:rPr sz="1800" b="1" spc="240" dirty="0">
                <a:solidFill>
                  <a:srgbClr val="FFFFFF"/>
                </a:solidFill>
                <a:latin typeface="Calibri"/>
                <a:cs typeface="Calibri"/>
              </a:rPr>
              <a:t>Demain</a:t>
            </a:r>
            <a:endParaRPr sz="1800">
              <a:latin typeface="Calibri"/>
              <a:cs typeface="Calibri"/>
            </a:endParaRPr>
          </a:p>
          <a:p>
            <a:pPr marL="906780" indent="-286385">
              <a:lnSpc>
                <a:spcPct val="100000"/>
              </a:lnSpc>
              <a:spcBef>
                <a:spcPts val="885"/>
              </a:spcBef>
              <a:buClr>
                <a:srgbClr val="00AFEF"/>
              </a:buClr>
              <a:buFont typeface="Wingdings"/>
              <a:buChar char=""/>
              <a:tabLst>
                <a:tab pos="906780" algn="l"/>
              </a:tabLst>
            </a:pPr>
            <a:r>
              <a:rPr sz="1400" dirty="0">
                <a:solidFill>
                  <a:srgbClr val="00A3C5"/>
                </a:solidFill>
                <a:latin typeface="Verdana"/>
                <a:cs typeface="Verdana"/>
              </a:rPr>
              <a:t>Intégration</a:t>
            </a:r>
            <a:r>
              <a:rPr sz="1400" spc="80" dirty="0">
                <a:solidFill>
                  <a:srgbClr val="00A3C5"/>
                </a:solidFill>
                <a:latin typeface="Verdana"/>
                <a:cs typeface="Verdana"/>
              </a:rPr>
              <a:t> </a:t>
            </a:r>
            <a:r>
              <a:rPr sz="1400" spc="70" dirty="0">
                <a:solidFill>
                  <a:srgbClr val="00A3C5"/>
                </a:solidFill>
                <a:latin typeface="Verdana"/>
                <a:cs typeface="Verdana"/>
              </a:rPr>
              <a:t>du</a:t>
            </a:r>
            <a:r>
              <a:rPr sz="1400" spc="125" dirty="0">
                <a:solidFill>
                  <a:srgbClr val="00A3C5"/>
                </a:solidFill>
                <a:latin typeface="Verdana"/>
                <a:cs typeface="Verdana"/>
              </a:rPr>
              <a:t> </a:t>
            </a:r>
            <a:r>
              <a:rPr sz="1400" spc="50" dirty="0">
                <a:solidFill>
                  <a:srgbClr val="00A3C5"/>
                </a:solidFill>
                <a:latin typeface="Verdana"/>
                <a:cs typeface="Verdana"/>
              </a:rPr>
              <a:t>PPCS</a:t>
            </a:r>
            <a:endParaRPr sz="1400">
              <a:latin typeface="Verdana"/>
              <a:cs typeface="Verdana"/>
            </a:endParaRPr>
          </a:p>
          <a:p>
            <a:pPr marL="769620" indent="-286385">
              <a:lnSpc>
                <a:spcPct val="100000"/>
              </a:lnSpc>
              <a:spcBef>
                <a:spcPts val="840"/>
              </a:spcBef>
              <a:buClr>
                <a:srgbClr val="00AFEF"/>
              </a:buClr>
              <a:buFont typeface="Wingdings"/>
              <a:buChar char=""/>
              <a:tabLst>
                <a:tab pos="769620" algn="l"/>
              </a:tabLst>
            </a:pPr>
            <a:r>
              <a:rPr sz="1400" spc="10" dirty="0">
                <a:solidFill>
                  <a:srgbClr val="00A3C5"/>
                </a:solidFill>
                <a:latin typeface="Verdana"/>
                <a:cs typeface="Verdana"/>
              </a:rPr>
              <a:t>Structuration</a:t>
            </a:r>
            <a:r>
              <a:rPr sz="1400" spc="100" dirty="0">
                <a:solidFill>
                  <a:srgbClr val="00A3C5"/>
                </a:solidFill>
                <a:latin typeface="Verdana"/>
                <a:cs typeface="Verdana"/>
              </a:rPr>
              <a:t> </a:t>
            </a:r>
            <a:r>
              <a:rPr sz="1400" spc="10" dirty="0">
                <a:solidFill>
                  <a:srgbClr val="00A3C5"/>
                </a:solidFill>
                <a:latin typeface="Verdana"/>
                <a:cs typeface="Verdana"/>
              </a:rPr>
              <a:t>des</a:t>
            </a:r>
            <a:r>
              <a:rPr sz="1400" spc="200" dirty="0">
                <a:solidFill>
                  <a:srgbClr val="00A3C5"/>
                </a:solidFill>
                <a:latin typeface="Verdana"/>
                <a:cs typeface="Verdana"/>
              </a:rPr>
              <a:t> </a:t>
            </a:r>
            <a:r>
              <a:rPr sz="1400" spc="-20" dirty="0">
                <a:solidFill>
                  <a:srgbClr val="00A3C5"/>
                </a:solidFill>
                <a:latin typeface="Verdana"/>
                <a:cs typeface="Verdana"/>
              </a:rPr>
              <a:t>actes</a:t>
            </a:r>
            <a:endParaRPr sz="1400">
              <a:latin typeface="Verdana"/>
              <a:cs typeface="Verdana"/>
            </a:endParaRPr>
          </a:p>
          <a:p>
            <a:pPr marL="640080" marR="349885" indent="-251460">
              <a:lnSpc>
                <a:spcPct val="100000"/>
              </a:lnSpc>
              <a:spcBef>
                <a:spcPts val="300"/>
              </a:spcBef>
              <a:buFont typeface="Wingdings"/>
              <a:buChar char=""/>
              <a:tabLst>
                <a:tab pos="640080" algn="l"/>
                <a:tab pos="675005" algn="l"/>
              </a:tabLst>
            </a:pPr>
            <a:r>
              <a:rPr sz="1400" dirty="0">
                <a:solidFill>
                  <a:srgbClr val="00AFEF"/>
                </a:solidFill>
                <a:latin typeface="Times New Roman"/>
                <a:cs typeface="Times New Roman"/>
              </a:rPr>
              <a:t>	</a:t>
            </a:r>
            <a:r>
              <a:rPr sz="1400" dirty="0">
                <a:solidFill>
                  <a:srgbClr val="00A3C5"/>
                </a:solidFill>
                <a:latin typeface="Verdana"/>
                <a:cs typeface="Verdana"/>
              </a:rPr>
              <a:t>Revue</a:t>
            </a:r>
            <a:r>
              <a:rPr sz="1400" spc="80" dirty="0">
                <a:solidFill>
                  <a:srgbClr val="00A3C5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00A3C5"/>
                </a:solidFill>
                <a:latin typeface="Verdana"/>
                <a:cs typeface="Verdana"/>
              </a:rPr>
              <a:t>de</a:t>
            </a:r>
            <a:r>
              <a:rPr sz="1400" spc="80" dirty="0">
                <a:solidFill>
                  <a:srgbClr val="00A3C5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00A3C5"/>
                </a:solidFill>
                <a:latin typeface="Verdana"/>
                <a:cs typeface="Verdana"/>
              </a:rPr>
              <a:t>toutes</a:t>
            </a:r>
            <a:r>
              <a:rPr sz="1400" spc="85" dirty="0">
                <a:solidFill>
                  <a:srgbClr val="00A3C5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00A3C5"/>
                </a:solidFill>
                <a:latin typeface="Verdana"/>
                <a:cs typeface="Verdana"/>
              </a:rPr>
              <a:t>les</a:t>
            </a:r>
            <a:r>
              <a:rPr sz="1400" spc="110" dirty="0">
                <a:solidFill>
                  <a:srgbClr val="00A3C5"/>
                </a:solidFill>
                <a:latin typeface="Verdana"/>
                <a:cs typeface="Verdana"/>
              </a:rPr>
              <a:t> </a:t>
            </a:r>
            <a:r>
              <a:rPr sz="1400" spc="-10" dirty="0">
                <a:solidFill>
                  <a:srgbClr val="00A3C5"/>
                </a:solidFill>
                <a:latin typeface="Verdana"/>
                <a:cs typeface="Verdana"/>
              </a:rPr>
              <a:t>listes </a:t>
            </a:r>
            <a:r>
              <a:rPr sz="1400" spc="10" dirty="0">
                <a:solidFill>
                  <a:srgbClr val="00A3C5"/>
                </a:solidFill>
                <a:latin typeface="Verdana"/>
                <a:cs typeface="Verdana"/>
              </a:rPr>
              <a:t>déroulantes</a:t>
            </a:r>
            <a:r>
              <a:rPr sz="1400" spc="290" dirty="0">
                <a:solidFill>
                  <a:srgbClr val="00A3C5"/>
                </a:solidFill>
                <a:latin typeface="Verdana"/>
                <a:cs typeface="Verdana"/>
              </a:rPr>
              <a:t> </a:t>
            </a:r>
            <a:r>
              <a:rPr sz="1400" spc="-10" dirty="0">
                <a:solidFill>
                  <a:srgbClr val="00A3C5"/>
                </a:solidFill>
                <a:latin typeface="Verdana"/>
                <a:cs typeface="Verdana"/>
              </a:rPr>
              <a:t>structurantes</a:t>
            </a:r>
            <a:endParaRPr sz="1400">
              <a:latin typeface="Verdana"/>
              <a:cs typeface="Verdana"/>
            </a:endParaRPr>
          </a:p>
          <a:p>
            <a:pPr marL="455930" indent="-286385">
              <a:lnSpc>
                <a:spcPct val="100000"/>
              </a:lnSpc>
              <a:buClr>
                <a:srgbClr val="00AFEF"/>
              </a:buClr>
              <a:buFont typeface="Wingdings"/>
              <a:buChar char=""/>
              <a:tabLst>
                <a:tab pos="455930" algn="l"/>
              </a:tabLst>
            </a:pPr>
            <a:r>
              <a:rPr sz="1400" dirty="0">
                <a:solidFill>
                  <a:srgbClr val="00A3C5"/>
                </a:solidFill>
                <a:latin typeface="Verdana"/>
                <a:cs typeface="Verdana"/>
              </a:rPr>
              <a:t>Intégration</a:t>
            </a:r>
            <a:r>
              <a:rPr sz="1400" spc="25" dirty="0">
                <a:solidFill>
                  <a:srgbClr val="00A3C5"/>
                </a:solidFill>
                <a:latin typeface="Verdana"/>
                <a:cs typeface="Verdana"/>
              </a:rPr>
              <a:t> </a:t>
            </a:r>
            <a:r>
              <a:rPr sz="1400" spc="70" dirty="0">
                <a:solidFill>
                  <a:srgbClr val="00A3C5"/>
                </a:solidFill>
                <a:latin typeface="Verdana"/>
                <a:cs typeface="Verdana"/>
              </a:rPr>
              <a:t>du </a:t>
            </a:r>
            <a:r>
              <a:rPr sz="1400" spc="85" dirty="0">
                <a:solidFill>
                  <a:srgbClr val="00A3C5"/>
                </a:solidFill>
                <a:latin typeface="Verdana"/>
                <a:cs typeface="Verdana"/>
              </a:rPr>
              <a:t>REM</a:t>
            </a:r>
            <a:r>
              <a:rPr sz="1400" spc="5" dirty="0">
                <a:solidFill>
                  <a:srgbClr val="00A3C5"/>
                </a:solidFill>
                <a:latin typeface="Verdana"/>
                <a:cs typeface="Verdana"/>
              </a:rPr>
              <a:t> </a:t>
            </a:r>
            <a:r>
              <a:rPr sz="1200" spc="-10" dirty="0">
                <a:solidFill>
                  <a:srgbClr val="00A3C5"/>
                </a:solidFill>
                <a:latin typeface="Verdana"/>
                <a:cs typeface="Verdana"/>
              </a:rPr>
              <a:t>(Référentiel</a:t>
            </a:r>
            <a:endParaRPr sz="1200">
              <a:latin typeface="Verdana"/>
              <a:cs typeface="Verdana"/>
            </a:endParaRPr>
          </a:p>
          <a:p>
            <a:pPr marL="1114425">
              <a:lnSpc>
                <a:spcPct val="100000"/>
              </a:lnSpc>
              <a:spcBef>
                <a:spcPts val="5"/>
              </a:spcBef>
            </a:pPr>
            <a:r>
              <a:rPr sz="1200" spc="10" dirty="0">
                <a:solidFill>
                  <a:srgbClr val="00A3C5"/>
                </a:solidFill>
                <a:latin typeface="Verdana"/>
                <a:cs typeface="Verdana"/>
              </a:rPr>
              <a:t>d’Exigence</a:t>
            </a:r>
            <a:r>
              <a:rPr sz="1200" spc="235" dirty="0">
                <a:solidFill>
                  <a:srgbClr val="00A3C5"/>
                </a:solidFill>
                <a:latin typeface="Verdana"/>
                <a:cs typeface="Verdana"/>
              </a:rPr>
              <a:t> </a:t>
            </a:r>
            <a:r>
              <a:rPr sz="1200" spc="-10" dirty="0">
                <a:solidFill>
                  <a:srgbClr val="00A3C5"/>
                </a:solidFill>
                <a:latin typeface="Verdana"/>
                <a:cs typeface="Verdana"/>
              </a:rPr>
              <a:t>Métier)</a:t>
            </a:r>
            <a:endParaRPr sz="1200">
              <a:latin typeface="Verdana"/>
              <a:cs typeface="Verdana"/>
            </a:endParaRPr>
          </a:p>
          <a:p>
            <a:pPr marL="299085" marR="5080" indent="-287020">
              <a:lnSpc>
                <a:spcPts val="2039"/>
              </a:lnSpc>
              <a:spcBef>
                <a:spcPts val="204"/>
              </a:spcBef>
              <a:buClr>
                <a:srgbClr val="00AFEF"/>
              </a:buClr>
              <a:buFont typeface="Wingdings"/>
              <a:buChar char=""/>
              <a:tabLst>
                <a:tab pos="757555" algn="l"/>
              </a:tabLst>
            </a:pPr>
            <a:r>
              <a:rPr sz="1400" dirty="0">
                <a:solidFill>
                  <a:srgbClr val="00A3C5"/>
                </a:solidFill>
                <a:latin typeface="Verdana"/>
                <a:cs typeface="Verdana"/>
              </a:rPr>
              <a:t>Travaux</a:t>
            </a:r>
            <a:r>
              <a:rPr sz="1400" spc="110" dirty="0">
                <a:solidFill>
                  <a:srgbClr val="00A3C5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00A3C5"/>
                </a:solidFill>
                <a:latin typeface="Verdana"/>
                <a:cs typeface="Verdana"/>
              </a:rPr>
              <a:t>indicateurs</a:t>
            </a:r>
            <a:r>
              <a:rPr sz="1400" spc="75" dirty="0">
                <a:solidFill>
                  <a:srgbClr val="00A3C5"/>
                </a:solidFill>
                <a:latin typeface="Verdana"/>
                <a:cs typeface="Verdana"/>
              </a:rPr>
              <a:t> </a:t>
            </a:r>
            <a:r>
              <a:rPr sz="1050" spc="-30" dirty="0">
                <a:solidFill>
                  <a:srgbClr val="00A3C5"/>
                </a:solidFill>
                <a:latin typeface="Verdana"/>
                <a:cs typeface="Verdana"/>
              </a:rPr>
              <a:t>(ARS,</a:t>
            </a:r>
            <a:r>
              <a:rPr sz="1050" spc="60" dirty="0">
                <a:solidFill>
                  <a:srgbClr val="00A3C5"/>
                </a:solidFill>
                <a:latin typeface="Verdana"/>
                <a:cs typeface="Verdana"/>
              </a:rPr>
              <a:t> </a:t>
            </a:r>
            <a:r>
              <a:rPr sz="1050" spc="-20" dirty="0">
                <a:solidFill>
                  <a:srgbClr val="00A3C5"/>
                </a:solidFill>
                <a:latin typeface="Verdana"/>
                <a:cs typeface="Verdana"/>
              </a:rPr>
              <a:t>CLIC,</a:t>
            </a:r>
            <a:r>
              <a:rPr sz="1050" spc="70" dirty="0">
                <a:solidFill>
                  <a:srgbClr val="00A3C5"/>
                </a:solidFill>
                <a:latin typeface="Verdana"/>
                <a:cs typeface="Verdana"/>
              </a:rPr>
              <a:t> </a:t>
            </a:r>
            <a:r>
              <a:rPr sz="1050" spc="-20" dirty="0">
                <a:solidFill>
                  <a:srgbClr val="00A3C5"/>
                </a:solidFill>
                <a:latin typeface="Verdana"/>
                <a:cs typeface="Verdana"/>
              </a:rPr>
              <a:t>SNAC, 	</a:t>
            </a:r>
            <a:r>
              <a:rPr sz="1050" dirty="0">
                <a:solidFill>
                  <a:srgbClr val="00A3C5"/>
                </a:solidFill>
                <a:latin typeface="Verdana"/>
                <a:cs typeface="Verdana"/>
              </a:rPr>
              <a:t>ANAP/PILO,</a:t>
            </a:r>
            <a:r>
              <a:rPr sz="1050" spc="95" dirty="0">
                <a:solidFill>
                  <a:srgbClr val="00A3C5"/>
                </a:solidFill>
                <a:latin typeface="Verdana"/>
                <a:cs typeface="Verdana"/>
              </a:rPr>
              <a:t> </a:t>
            </a:r>
            <a:r>
              <a:rPr sz="1050" dirty="0">
                <a:solidFill>
                  <a:srgbClr val="00A3C5"/>
                </a:solidFill>
                <a:latin typeface="Verdana"/>
                <a:cs typeface="Verdana"/>
              </a:rPr>
              <a:t>Services</a:t>
            </a:r>
            <a:r>
              <a:rPr sz="1050" spc="60" dirty="0">
                <a:solidFill>
                  <a:srgbClr val="00A3C5"/>
                </a:solidFill>
                <a:latin typeface="Verdana"/>
                <a:cs typeface="Verdana"/>
              </a:rPr>
              <a:t> </a:t>
            </a:r>
            <a:r>
              <a:rPr sz="1050" dirty="0">
                <a:solidFill>
                  <a:srgbClr val="00A3C5"/>
                </a:solidFill>
                <a:latin typeface="Verdana"/>
                <a:cs typeface="Verdana"/>
              </a:rPr>
              <a:t>rendus,</a:t>
            </a:r>
            <a:r>
              <a:rPr sz="1050" spc="75" dirty="0">
                <a:solidFill>
                  <a:srgbClr val="00A3C5"/>
                </a:solidFill>
                <a:latin typeface="Verdana"/>
                <a:cs typeface="Verdana"/>
              </a:rPr>
              <a:t> </a:t>
            </a:r>
            <a:r>
              <a:rPr sz="1050" spc="-190" dirty="0">
                <a:solidFill>
                  <a:srgbClr val="00A3C5"/>
                </a:solidFill>
                <a:latin typeface="Verdana"/>
                <a:cs typeface="Verdana"/>
              </a:rPr>
              <a:t>…</a:t>
            </a:r>
            <a:r>
              <a:rPr sz="1050" spc="-155" dirty="0">
                <a:solidFill>
                  <a:srgbClr val="00A3C5"/>
                </a:solidFill>
                <a:latin typeface="Verdana"/>
                <a:cs typeface="Verdana"/>
              </a:rPr>
              <a:t> </a:t>
            </a:r>
            <a:r>
              <a:rPr sz="1050" spc="-50" dirty="0">
                <a:solidFill>
                  <a:srgbClr val="00A3C5"/>
                </a:solidFill>
                <a:latin typeface="Verdana"/>
                <a:cs typeface="Verdana"/>
              </a:rPr>
              <a:t>)</a:t>
            </a:r>
            <a:endParaRPr sz="1050">
              <a:latin typeface="Verdana"/>
              <a:cs typeface="Verdan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381721" y="3942778"/>
            <a:ext cx="7787640" cy="9150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438150" algn="ctr">
              <a:lnSpc>
                <a:spcPct val="100000"/>
              </a:lnSpc>
              <a:spcBef>
                <a:spcPts val="100"/>
              </a:spcBef>
            </a:pPr>
            <a:r>
              <a:rPr sz="3200" b="1" spc="-65" dirty="0">
                <a:solidFill>
                  <a:srgbClr val="44536A"/>
                </a:solidFill>
                <a:latin typeface="Calibri"/>
                <a:cs typeface="Calibri"/>
              </a:rPr>
              <a:t>Les</a:t>
            </a:r>
            <a:r>
              <a:rPr sz="3200" b="1" spc="-160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3200" b="1" spc="-120" dirty="0">
                <a:solidFill>
                  <a:srgbClr val="44536A"/>
                </a:solidFill>
                <a:latin typeface="Calibri"/>
                <a:cs typeface="Calibri"/>
              </a:rPr>
              <a:t>facilitateurs</a:t>
            </a:r>
            <a:r>
              <a:rPr sz="3200" b="1" spc="-185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3200" b="1" spc="-50" dirty="0">
                <a:solidFill>
                  <a:srgbClr val="44536A"/>
                </a:solidFill>
                <a:latin typeface="Calibri"/>
                <a:cs typeface="Calibri"/>
              </a:rPr>
              <a:t>:</a:t>
            </a:r>
            <a:endParaRPr sz="3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480"/>
              </a:spcBef>
            </a:pPr>
            <a:r>
              <a:rPr sz="1400" spc="-75" dirty="0">
                <a:solidFill>
                  <a:srgbClr val="00A3C5"/>
                </a:solidFill>
                <a:latin typeface="Arial Black"/>
                <a:cs typeface="Arial Black"/>
              </a:rPr>
              <a:t>Le</a:t>
            </a:r>
            <a:r>
              <a:rPr sz="1400" spc="-60" dirty="0">
                <a:solidFill>
                  <a:srgbClr val="00A3C5"/>
                </a:solidFill>
                <a:latin typeface="Arial Black"/>
                <a:cs typeface="Arial Black"/>
              </a:rPr>
              <a:t> </a:t>
            </a:r>
            <a:r>
              <a:rPr sz="1400" spc="-25" dirty="0">
                <a:solidFill>
                  <a:srgbClr val="00A3C5"/>
                </a:solidFill>
                <a:latin typeface="Arial Black"/>
                <a:cs typeface="Arial Black"/>
              </a:rPr>
              <a:t>renfort</a:t>
            </a:r>
            <a:r>
              <a:rPr sz="1400" spc="-80" dirty="0">
                <a:solidFill>
                  <a:srgbClr val="00A3C5"/>
                </a:solidFill>
                <a:latin typeface="Arial Black"/>
                <a:cs typeface="Arial Black"/>
              </a:rPr>
              <a:t> </a:t>
            </a:r>
            <a:r>
              <a:rPr sz="1400" dirty="0">
                <a:solidFill>
                  <a:srgbClr val="00A3C5"/>
                </a:solidFill>
                <a:latin typeface="Arial Black"/>
                <a:cs typeface="Arial Black"/>
              </a:rPr>
              <a:t>de</a:t>
            </a:r>
            <a:r>
              <a:rPr sz="1400" spc="-45" dirty="0">
                <a:solidFill>
                  <a:srgbClr val="00A3C5"/>
                </a:solidFill>
                <a:latin typeface="Arial Black"/>
                <a:cs typeface="Arial Black"/>
              </a:rPr>
              <a:t> </a:t>
            </a:r>
            <a:r>
              <a:rPr sz="1400" spc="-25" dirty="0">
                <a:solidFill>
                  <a:srgbClr val="00A3C5"/>
                </a:solidFill>
                <a:latin typeface="Arial Black"/>
                <a:cs typeface="Arial Black"/>
              </a:rPr>
              <a:t>l’équipe</a:t>
            </a:r>
            <a:r>
              <a:rPr sz="1400" spc="-70" dirty="0">
                <a:solidFill>
                  <a:srgbClr val="00A3C5"/>
                </a:solidFill>
                <a:latin typeface="Arial Black"/>
                <a:cs typeface="Arial Black"/>
              </a:rPr>
              <a:t> </a:t>
            </a:r>
            <a:r>
              <a:rPr sz="1400" dirty="0">
                <a:solidFill>
                  <a:srgbClr val="00A3C5"/>
                </a:solidFill>
                <a:latin typeface="Arial Black"/>
                <a:cs typeface="Arial Black"/>
              </a:rPr>
              <a:t>du</a:t>
            </a:r>
            <a:r>
              <a:rPr sz="1400" spc="-50" dirty="0">
                <a:solidFill>
                  <a:srgbClr val="00A3C5"/>
                </a:solidFill>
                <a:latin typeface="Arial Black"/>
                <a:cs typeface="Arial Black"/>
              </a:rPr>
              <a:t> </a:t>
            </a:r>
            <a:r>
              <a:rPr sz="1400" spc="-70" dirty="0">
                <a:solidFill>
                  <a:srgbClr val="00A3C5"/>
                </a:solidFill>
                <a:latin typeface="Arial Black"/>
                <a:cs typeface="Arial Black"/>
              </a:rPr>
              <a:t>GReB</a:t>
            </a:r>
            <a:r>
              <a:rPr sz="1400" spc="-65" dirty="0">
                <a:solidFill>
                  <a:srgbClr val="00A3C5"/>
                </a:solidFill>
                <a:latin typeface="Arial Black"/>
                <a:cs typeface="Arial Black"/>
              </a:rPr>
              <a:t> </a:t>
            </a:r>
            <a:r>
              <a:rPr sz="1400" spc="-100" dirty="0">
                <a:solidFill>
                  <a:srgbClr val="00A3C5"/>
                </a:solidFill>
                <a:latin typeface="Arial Black"/>
                <a:cs typeface="Arial Black"/>
              </a:rPr>
              <a:t>+</a:t>
            </a:r>
            <a:r>
              <a:rPr sz="1400" spc="-60" dirty="0">
                <a:solidFill>
                  <a:srgbClr val="00A3C5"/>
                </a:solidFill>
                <a:latin typeface="Arial Black"/>
                <a:cs typeface="Arial Black"/>
              </a:rPr>
              <a:t> </a:t>
            </a:r>
            <a:r>
              <a:rPr sz="1400" spc="-90" dirty="0">
                <a:solidFill>
                  <a:srgbClr val="00A3C5"/>
                </a:solidFill>
                <a:latin typeface="Arial Black"/>
                <a:cs typeface="Arial Black"/>
              </a:rPr>
              <a:t>La</a:t>
            </a:r>
            <a:r>
              <a:rPr sz="1400" spc="-60" dirty="0">
                <a:solidFill>
                  <a:srgbClr val="00A3C5"/>
                </a:solidFill>
                <a:latin typeface="Arial Black"/>
                <a:cs typeface="Arial Black"/>
              </a:rPr>
              <a:t> </a:t>
            </a:r>
            <a:r>
              <a:rPr sz="1400" spc="-25" dirty="0">
                <a:solidFill>
                  <a:srgbClr val="00A3C5"/>
                </a:solidFill>
                <a:latin typeface="Arial Black"/>
                <a:cs typeface="Arial Black"/>
              </a:rPr>
              <a:t>maturité</a:t>
            </a:r>
            <a:r>
              <a:rPr sz="1400" spc="-60" dirty="0">
                <a:solidFill>
                  <a:srgbClr val="00A3C5"/>
                </a:solidFill>
                <a:latin typeface="Arial Black"/>
                <a:cs typeface="Arial Black"/>
              </a:rPr>
              <a:t> </a:t>
            </a:r>
            <a:r>
              <a:rPr sz="1400" spc="-50" dirty="0">
                <a:solidFill>
                  <a:srgbClr val="00A3C5"/>
                </a:solidFill>
                <a:latin typeface="Arial Black"/>
                <a:cs typeface="Arial Black"/>
              </a:rPr>
              <a:t>des</a:t>
            </a:r>
            <a:r>
              <a:rPr sz="1400" spc="-60" dirty="0">
                <a:solidFill>
                  <a:srgbClr val="00A3C5"/>
                </a:solidFill>
                <a:latin typeface="Arial Black"/>
                <a:cs typeface="Arial Black"/>
              </a:rPr>
              <a:t> </a:t>
            </a:r>
            <a:r>
              <a:rPr sz="1400" dirty="0">
                <a:solidFill>
                  <a:srgbClr val="00A3C5"/>
                </a:solidFill>
                <a:latin typeface="Arial Black"/>
                <a:cs typeface="Arial Black"/>
              </a:rPr>
              <a:t>DAC</a:t>
            </a:r>
            <a:r>
              <a:rPr sz="1400" spc="-70" dirty="0">
                <a:solidFill>
                  <a:srgbClr val="00A3C5"/>
                </a:solidFill>
                <a:latin typeface="Arial Black"/>
                <a:cs typeface="Arial Black"/>
              </a:rPr>
              <a:t> </a:t>
            </a:r>
            <a:r>
              <a:rPr sz="1400" spc="-100" dirty="0">
                <a:solidFill>
                  <a:srgbClr val="00A3C5"/>
                </a:solidFill>
                <a:latin typeface="Arial Black"/>
                <a:cs typeface="Arial Black"/>
              </a:rPr>
              <a:t>+</a:t>
            </a:r>
            <a:r>
              <a:rPr sz="1400" spc="-60" dirty="0">
                <a:solidFill>
                  <a:srgbClr val="00A3C5"/>
                </a:solidFill>
                <a:latin typeface="Arial Black"/>
                <a:cs typeface="Arial Black"/>
              </a:rPr>
              <a:t> </a:t>
            </a:r>
            <a:r>
              <a:rPr sz="1400" spc="-90" dirty="0">
                <a:solidFill>
                  <a:srgbClr val="00A3C5"/>
                </a:solidFill>
                <a:latin typeface="Arial Black"/>
                <a:cs typeface="Arial Black"/>
              </a:rPr>
              <a:t>La</a:t>
            </a:r>
            <a:r>
              <a:rPr sz="1400" spc="-60" dirty="0">
                <a:solidFill>
                  <a:srgbClr val="00A3C5"/>
                </a:solidFill>
                <a:latin typeface="Arial Black"/>
                <a:cs typeface="Arial Black"/>
              </a:rPr>
              <a:t> </a:t>
            </a:r>
            <a:r>
              <a:rPr sz="1400" spc="-40" dirty="0">
                <a:solidFill>
                  <a:srgbClr val="00A3C5"/>
                </a:solidFill>
                <a:latin typeface="Arial Black"/>
                <a:cs typeface="Arial Black"/>
              </a:rPr>
              <a:t>structuration</a:t>
            </a:r>
            <a:r>
              <a:rPr sz="1400" spc="-70" dirty="0">
                <a:solidFill>
                  <a:srgbClr val="00A3C5"/>
                </a:solidFill>
                <a:latin typeface="Arial Black"/>
                <a:cs typeface="Arial Black"/>
              </a:rPr>
              <a:t> </a:t>
            </a:r>
            <a:r>
              <a:rPr sz="1400" dirty="0">
                <a:solidFill>
                  <a:srgbClr val="00A3C5"/>
                </a:solidFill>
                <a:latin typeface="Arial Black"/>
                <a:cs typeface="Arial Black"/>
              </a:rPr>
              <a:t>de</a:t>
            </a:r>
            <a:r>
              <a:rPr sz="1400" spc="-55" dirty="0">
                <a:solidFill>
                  <a:srgbClr val="00A3C5"/>
                </a:solidFill>
                <a:latin typeface="Arial Black"/>
                <a:cs typeface="Arial Black"/>
              </a:rPr>
              <a:t> </a:t>
            </a:r>
            <a:r>
              <a:rPr sz="1400" spc="-65" dirty="0">
                <a:solidFill>
                  <a:srgbClr val="00A3C5"/>
                </a:solidFill>
                <a:latin typeface="Arial Black"/>
                <a:cs typeface="Arial Black"/>
              </a:rPr>
              <a:t>la</a:t>
            </a:r>
            <a:r>
              <a:rPr sz="1400" spc="-50" dirty="0">
                <a:solidFill>
                  <a:srgbClr val="00A3C5"/>
                </a:solidFill>
                <a:latin typeface="Arial Black"/>
                <a:cs typeface="Arial Black"/>
              </a:rPr>
              <a:t> </a:t>
            </a:r>
            <a:r>
              <a:rPr sz="1400" spc="-20" dirty="0">
                <a:solidFill>
                  <a:srgbClr val="00A3C5"/>
                </a:solidFill>
                <a:latin typeface="Arial Black"/>
                <a:cs typeface="Arial Black"/>
              </a:rPr>
              <a:t>FACS</a:t>
            </a:r>
            <a:endParaRPr sz="1400">
              <a:latin typeface="Arial Black"/>
              <a:cs typeface="Arial Black"/>
            </a:endParaRPr>
          </a:p>
        </p:txBody>
      </p:sp>
      <p:pic>
        <p:nvPicPr>
          <p:cNvPr id="18" name="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682995" y="5317235"/>
            <a:ext cx="1461515" cy="1461515"/>
          </a:xfrm>
          <a:prstGeom prst="rect">
            <a:avLst/>
          </a:prstGeom>
        </p:spPr>
      </p:pic>
      <p:sp>
        <p:nvSpPr>
          <p:cNvPr id="19" name="object 19"/>
          <p:cNvSpPr txBox="1"/>
          <p:nvPr/>
        </p:nvSpPr>
        <p:spPr>
          <a:xfrm>
            <a:off x="2024583" y="5330555"/>
            <a:ext cx="3582670" cy="10934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95" dirty="0">
                <a:solidFill>
                  <a:srgbClr val="00A3C5"/>
                </a:solidFill>
                <a:latin typeface="Arial Black"/>
                <a:cs typeface="Arial Black"/>
              </a:rPr>
              <a:t>Les</a:t>
            </a:r>
            <a:r>
              <a:rPr sz="1400" spc="-45" dirty="0">
                <a:solidFill>
                  <a:srgbClr val="00A3C5"/>
                </a:solidFill>
                <a:latin typeface="Arial Black"/>
                <a:cs typeface="Arial Black"/>
              </a:rPr>
              <a:t> référents</a:t>
            </a:r>
            <a:r>
              <a:rPr sz="1400" spc="-70" dirty="0">
                <a:solidFill>
                  <a:srgbClr val="00A3C5"/>
                </a:solidFill>
                <a:latin typeface="Arial Black"/>
                <a:cs typeface="Arial Black"/>
              </a:rPr>
              <a:t> </a:t>
            </a:r>
            <a:r>
              <a:rPr sz="1400" spc="-35" dirty="0">
                <a:solidFill>
                  <a:srgbClr val="00A3C5"/>
                </a:solidFill>
                <a:latin typeface="Arial Black"/>
                <a:cs typeface="Arial Black"/>
              </a:rPr>
              <a:t>Gwalenn</a:t>
            </a:r>
            <a:r>
              <a:rPr sz="1400" spc="-65" dirty="0">
                <a:solidFill>
                  <a:srgbClr val="00A3C5"/>
                </a:solidFill>
                <a:latin typeface="Arial Black"/>
                <a:cs typeface="Arial Black"/>
              </a:rPr>
              <a:t> </a:t>
            </a:r>
            <a:r>
              <a:rPr sz="1400" spc="-25" dirty="0">
                <a:solidFill>
                  <a:srgbClr val="00A3C5"/>
                </a:solidFill>
                <a:latin typeface="Arial Black"/>
                <a:cs typeface="Arial Black"/>
              </a:rPr>
              <a:t>DAC</a:t>
            </a:r>
            <a:endParaRPr sz="1400"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400" dirty="0">
                <a:solidFill>
                  <a:srgbClr val="00A3C5"/>
                </a:solidFill>
                <a:latin typeface="Verdana"/>
                <a:cs typeface="Verdana"/>
              </a:rPr>
              <a:t>Super-utilisateurs</a:t>
            </a:r>
            <a:r>
              <a:rPr sz="1400" spc="350" dirty="0">
                <a:solidFill>
                  <a:srgbClr val="00A3C5"/>
                </a:solidFill>
                <a:latin typeface="Verdana"/>
                <a:cs typeface="Verdana"/>
              </a:rPr>
              <a:t> </a:t>
            </a:r>
            <a:r>
              <a:rPr sz="1400" spc="-395" dirty="0">
                <a:solidFill>
                  <a:srgbClr val="00A3C5"/>
                </a:solidFill>
                <a:latin typeface="Verdana"/>
                <a:cs typeface="Verdana"/>
              </a:rPr>
              <a:t>=</a:t>
            </a:r>
            <a:endParaRPr sz="14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sz="1400" dirty="0">
                <a:solidFill>
                  <a:srgbClr val="00A3C5"/>
                </a:solidFill>
                <a:latin typeface="Verdana"/>
                <a:cs typeface="Verdana"/>
              </a:rPr>
              <a:t>experts</a:t>
            </a:r>
            <a:r>
              <a:rPr sz="1400" spc="55" dirty="0">
                <a:solidFill>
                  <a:srgbClr val="00A3C5"/>
                </a:solidFill>
                <a:latin typeface="Verdana"/>
                <a:cs typeface="Verdana"/>
              </a:rPr>
              <a:t> </a:t>
            </a:r>
            <a:r>
              <a:rPr sz="1400" spc="50" dirty="0">
                <a:solidFill>
                  <a:srgbClr val="00A3C5"/>
                </a:solidFill>
                <a:latin typeface="Verdana"/>
                <a:cs typeface="Verdana"/>
              </a:rPr>
              <a:t>Gwalenn</a:t>
            </a:r>
            <a:r>
              <a:rPr sz="1400" spc="-5" dirty="0">
                <a:solidFill>
                  <a:srgbClr val="00A3C5"/>
                </a:solidFill>
                <a:latin typeface="Verdana"/>
                <a:cs typeface="Verdana"/>
              </a:rPr>
              <a:t> </a:t>
            </a:r>
            <a:r>
              <a:rPr sz="1400" spc="-345" dirty="0">
                <a:solidFill>
                  <a:srgbClr val="00A3C5"/>
                </a:solidFill>
                <a:latin typeface="Verdana"/>
                <a:cs typeface="Verdana"/>
              </a:rPr>
              <a:t>+</a:t>
            </a:r>
            <a:r>
              <a:rPr sz="1400" spc="45" dirty="0">
                <a:solidFill>
                  <a:srgbClr val="00A3C5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00A3C5"/>
                </a:solidFill>
                <a:latin typeface="Verdana"/>
                <a:cs typeface="Verdana"/>
              </a:rPr>
              <a:t>expert</a:t>
            </a:r>
            <a:r>
              <a:rPr sz="1400" spc="35" dirty="0">
                <a:solidFill>
                  <a:srgbClr val="00A3C5"/>
                </a:solidFill>
                <a:latin typeface="Verdana"/>
                <a:cs typeface="Verdana"/>
              </a:rPr>
              <a:t> </a:t>
            </a:r>
            <a:r>
              <a:rPr sz="1400" spc="-10" dirty="0">
                <a:solidFill>
                  <a:srgbClr val="00A3C5"/>
                </a:solidFill>
                <a:latin typeface="Verdana"/>
                <a:cs typeface="Verdana"/>
              </a:rPr>
              <a:t>terrain</a:t>
            </a:r>
            <a:endParaRPr sz="1400">
              <a:latin typeface="Verdana"/>
              <a:cs typeface="Verdana"/>
            </a:endParaRPr>
          </a:p>
          <a:p>
            <a:pPr marL="12700" marR="5080">
              <a:lnSpc>
                <a:spcPct val="100000"/>
              </a:lnSpc>
            </a:pPr>
            <a:r>
              <a:rPr sz="1400" dirty="0">
                <a:solidFill>
                  <a:srgbClr val="00A3C5"/>
                </a:solidFill>
                <a:latin typeface="Wingdings"/>
                <a:cs typeface="Wingdings"/>
              </a:rPr>
              <a:t></a:t>
            </a:r>
            <a:r>
              <a:rPr sz="1400" spc="110" dirty="0">
                <a:solidFill>
                  <a:srgbClr val="00A3C5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A3C5"/>
                </a:solidFill>
                <a:latin typeface="Verdana"/>
                <a:cs typeface="Verdana"/>
              </a:rPr>
              <a:t>garants</a:t>
            </a:r>
            <a:r>
              <a:rPr sz="1400" spc="-5" dirty="0">
                <a:solidFill>
                  <a:srgbClr val="00A3C5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00A3C5"/>
                </a:solidFill>
                <a:latin typeface="Verdana"/>
                <a:cs typeface="Verdana"/>
              </a:rPr>
              <a:t>de</a:t>
            </a:r>
            <a:r>
              <a:rPr sz="1400" spc="5" dirty="0">
                <a:solidFill>
                  <a:srgbClr val="00A3C5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00A3C5"/>
                </a:solidFill>
                <a:latin typeface="Verdana"/>
                <a:cs typeface="Verdana"/>
              </a:rPr>
              <a:t>la</a:t>
            </a:r>
            <a:r>
              <a:rPr sz="1400" spc="20" dirty="0">
                <a:solidFill>
                  <a:srgbClr val="00A3C5"/>
                </a:solidFill>
                <a:latin typeface="Verdana"/>
                <a:cs typeface="Verdana"/>
              </a:rPr>
              <a:t> </a:t>
            </a:r>
            <a:r>
              <a:rPr sz="1400" spc="65" dirty="0">
                <a:solidFill>
                  <a:srgbClr val="00A3C5"/>
                </a:solidFill>
                <a:latin typeface="Verdana"/>
                <a:cs typeface="Verdana"/>
              </a:rPr>
              <a:t>bonne</a:t>
            </a:r>
            <a:r>
              <a:rPr sz="1400" spc="-40" dirty="0">
                <a:solidFill>
                  <a:srgbClr val="00A3C5"/>
                </a:solidFill>
                <a:latin typeface="Verdana"/>
                <a:cs typeface="Verdana"/>
              </a:rPr>
              <a:t> </a:t>
            </a:r>
            <a:r>
              <a:rPr sz="1400" spc="45" dirty="0">
                <a:solidFill>
                  <a:srgbClr val="00A3C5"/>
                </a:solidFill>
                <a:latin typeface="Verdana"/>
                <a:cs typeface="Verdana"/>
              </a:rPr>
              <a:t>integration</a:t>
            </a:r>
            <a:r>
              <a:rPr sz="1400" spc="-40" dirty="0">
                <a:solidFill>
                  <a:srgbClr val="00A3C5"/>
                </a:solidFill>
                <a:latin typeface="Verdana"/>
                <a:cs typeface="Verdana"/>
              </a:rPr>
              <a:t> </a:t>
            </a:r>
            <a:r>
              <a:rPr sz="1400" spc="-25" dirty="0">
                <a:solidFill>
                  <a:srgbClr val="00A3C5"/>
                </a:solidFill>
                <a:latin typeface="Verdana"/>
                <a:cs typeface="Verdana"/>
              </a:rPr>
              <a:t>des </a:t>
            </a:r>
            <a:r>
              <a:rPr sz="1400" dirty="0">
                <a:solidFill>
                  <a:srgbClr val="00A3C5"/>
                </a:solidFill>
                <a:latin typeface="Verdana"/>
                <a:cs typeface="Verdana"/>
              </a:rPr>
              <a:t>besoins</a:t>
            </a:r>
            <a:r>
              <a:rPr sz="1400" spc="204" dirty="0">
                <a:solidFill>
                  <a:srgbClr val="00A3C5"/>
                </a:solidFill>
                <a:latin typeface="Verdana"/>
                <a:cs typeface="Verdana"/>
              </a:rPr>
              <a:t> </a:t>
            </a:r>
            <a:r>
              <a:rPr sz="1400" spc="-10" dirty="0">
                <a:solidFill>
                  <a:srgbClr val="00A3C5"/>
                </a:solidFill>
                <a:latin typeface="Verdana"/>
                <a:cs typeface="Verdana"/>
              </a:rPr>
              <a:t>terrain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7525206" y="5321462"/>
            <a:ext cx="2962275" cy="13068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39700">
              <a:lnSpc>
                <a:spcPct val="100000"/>
              </a:lnSpc>
              <a:spcBef>
                <a:spcPts val="100"/>
              </a:spcBef>
            </a:pPr>
            <a:r>
              <a:rPr sz="1400" spc="-75" dirty="0">
                <a:solidFill>
                  <a:srgbClr val="00A3C5"/>
                </a:solidFill>
                <a:latin typeface="Arial Black"/>
                <a:cs typeface="Arial Black"/>
              </a:rPr>
              <a:t>Le</a:t>
            </a:r>
            <a:r>
              <a:rPr sz="1400" spc="-55" dirty="0">
                <a:solidFill>
                  <a:srgbClr val="00A3C5"/>
                </a:solidFill>
                <a:latin typeface="Arial Black"/>
                <a:cs typeface="Arial Black"/>
              </a:rPr>
              <a:t> </a:t>
            </a:r>
            <a:r>
              <a:rPr sz="1400" spc="-35" dirty="0">
                <a:solidFill>
                  <a:srgbClr val="00A3C5"/>
                </a:solidFill>
                <a:latin typeface="Arial Black"/>
                <a:cs typeface="Arial Black"/>
              </a:rPr>
              <a:t>référent</a:t>
            </a:r>
            <a:r>
              <a:rPr sz="1400" spc="-70" dirty="0">
                <a:solidFill>
                  <a:srgbClr val="00A3C5"/>
                </a:solidFill>
                <a:latin typeface="Arial Black"/>
                <a:cs typeface="Arial Black"/>
              </a:rPr>
              <a:t> </a:t>
            </a:r>
            <a:r>
              <a:rPr sz="1400" spc="-10" dirty="0">
                <a:solidFill>
                  <a:srgbClr val="00A3C5"/>
                </a:solidFill>
                <a:latin typeface="Arial Black"/>
                <a:cs typeface="Arial Black"/>
              </a:rPr>
              <a:t>Numérique</a:t>
            </a:r>
            <a:r>
              <a:rPr sz="1400" spc="500" dirty="0">
                <a:solidFill>
                  <a:srgbClr val="00A3C5"/>
                </a:solidFill>
                <a:latin typeface="Arial Black"/>
                <a:cs typeface="Arial Black"/>
              </a:rPr>
              <a:t> </a:t>
            </a:r>
            <a:r>
              <a:rPr sz="1400" spc="20" dirty="0">
                <a:solidFill>
                  <a:srgbClr val="00A3C5"/>
                </a:solidFill>
                <a:latin typeface="Verdana"/>
                <a:cs typeface="Verdana"/>
              </a:rPr>
              <a:t>Garant</a:t>
            </a:r>
            <a:r>
              <a:rPr sz="1400" spc="55" dirty="0">
                <a:solidFill>
                  <a:srgbClr val="00A3C5"/>
                </a:solidFill>
                <a:latin typeface="Verdana"/>
                <a:cs typeface="Verdana"/>
              </a:rPr>
              <a:t> </a:t>
            </a:r>
            <a:r>
              <a:rPr sz="1400" spc="20" dirty="0">
                <a:solidFill>
                  <a:srgbClr val="00A3C5"/>
                </a:solidFill>
                <a:latin typeface="Verdana"/>
                <a:cs typeface="Verdana"/>
              </a:rPr>
              <a:t>de</a:t>
            </a:r>
            <a:r>
              <a:rPr sz="1400" spc="75" dirty="0">
                <a:solidFill>
                  <a:srgbClr val="00A3C5"/>
                </a:solidFill>
                <a:latin typeface="Verdana"/>
                <a:cs typeface="Verdana"/>
              </a:rPr>
              <a:t> </a:t>
            </a:r>
            <a:r>
              <a:rPr sz="1400" spc="20" dirty="0">
                <a:solidFill>
                  <a:srgbClr val="00A3C5"/>
                </a:solidFill>
                <a:latin typeface="Verdana"/>
                <a:cs typeface="Verdana"/>
              </a:rPr>
              <a:t>l’harmonisation</a:t>
            </a:r>
            <a:r>
              <a:rPr sz="1400" spc="-15" dirty="0">
                <a:solidFill>
                  <a:srgbClr val="00A3C5"/>
                </a:solidFill>
                <a:latin typeface="Verdana"/>
                <a:cs typeface="Verdana"/>
              </a:rPr>
              <a:t> </a:t>
            </a:r>
            <a:r>
              <a:rPr sz="1400" spc="-25" dirty="0">
                <a:solidFill>
                  <a:srgbClr val="00A3C5"/>
                </a:solidFill>
                <a:latin typeface="Verdana"/>
                <a:cs typeface="Verdana"/>
              </a:rPr>
              <a:t>des </a:t>
            </a:r>
            <a:r>
              <a:rPr sz="1400" dirty="0">
                <a:solidFill>
                  <a:srgbClr val="00A3C5"/>
                </a:solidFill>
                <a:latin typeface="Verdana"/>
                <a:cs typeface="Verdana"/>
              </a:rPr>
              <a:t>pratiques</a:t>
            </a:r>
            <a:r>
              <a:rPr sz="1400" spc="295" dirty="0">
                <a:solidFill>
                  <a:srgbClr val="00A3C5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00A3C5"/>
                </a:solidFill>
                <a:latin typeface="Verdana"/>
                <a:cs typeface="Verdana"/>
              </a:rPr>
              <a:t>nécessaires</a:t>
            </a:r>
            <a:r>
              <a:rPr sz="1400" spc="280" dirty="0">
                <a:solidFill>
                  <a:srgbClr val="00A3C5"/>
                </a:solidFill>
                <a:latin typeface="Verdana"/>
                <a:cs typeface="Verdana"/>
              </a:rPr>
              <a:t> </a:t>
            </a:r>
            <a:r>
              <a:rPr sz="1400" spc="-50" dirty="0">
                <a:solidFill>
                  <a:srgbClr val="00A3C5"/>
                </a:solidFill>
                <a:latin typeface="Verdana"/>
                <a:cs typeface="Verdana"/>
              </a:rPr>
              <a:t>à</a:t>
            </a:r>
            <a:endParaRPr sz="1400">
              <a:latin typeface="Verdana"/>
              <a:cs typeface="Verdana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sz="1400" spc="20" dirty="0">
                <a:solidFill>
                  <a:srgbClr val="00A3C5"/>
                </a:solidFill>
                <a:latin typeface="Verdana"/>
                <a:cs typeface="Verdana"/>
              </a:rPr>
              <a:t>l’harmonisation</a:t>
            </a:r>
            <a:r>
              <a:rPr sz="1400" spc="95" dirty="0">
                <a:solidFill>
                  <a:srgbClr val="00A3C5"/>
                </a:solidFill>
                <a:latin typeface="Verdana"/>
                <a:cs typeface="Verdana"/>
              </a:rPr>
              <a:t> </a:t>
            </a:r>
            <a:r>
              <a:rPr sz="1400" spc="20" dirty="0">
                <a:solidFill>
                  <a:srgbClr val="00A3C5"/>
                </a:solidFill>
                <a:latin typeface="Verdana"/>
                <a:cs typeface="Verdana"/>
              </a:rPr>
              <a:t>de</a:t>
            </a:r>
            <a:r>
              <a:rPr sz="1400" spc="105" dirty="0">
                <a:solidFill>
                  <a:srgbClr val="00A3C5"/>
                </a:solidFill>
                <a:latin typeface="Verdana"/>
                <a:cs typeface="Verdana"/>
              </a:rPr>
              <a:t> </a:t>
            </a:r>
            <a:r>
              <a:rPr sz="1400" spc="-10" dirty="0">
                <a:solidFill>
                  <a:srgbClr val="00A3C5"/>
                </a:solidFill>
                <a:latin typeface="Verdana"/>
                <a:cs typeface="Verdana"/>
              </a:rPr>
              <a:t>l’outil</a:t>
            </a:r>
            <a:r>
              <a:rPr sz="1400" spc="500" dirty="0">
                <a:solidFill>
                  <a:srgbClr val="00A3C5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00A3C5"/>
                </a:solidFill>
                <a:latin typeface="Verdana"/>
                <a:cs typeface="Verdana"/>
              </a:rPr>
              <a:t>Garant</a:t>
            </a:r>
            <a:r>
              <a:rPr sz="1400" spc="-15" dirty="0">
                <a:solidFill>
                  <a:srgbClr val="00A3C5"/>
                </a:solidFill>
                <a:latin typeface="Verdana"/>
                <a:cs typeface="Verdana"/>
              </a:rPr>
              <a:t> </a:t>
            </a:r>
            <a:r>
              <a:rPr sz="1400" spc="70" dirty="0">
                <a:solidFill>
                  <a:srgbClr val="00A3C5"/>
                </a:solidFill>
                <a:latin typeface="Verdana"/>
                <a:cs typeface="Verdana"/>
              </a:rPr>
              <a:t>du</a:t>
            </a:r>
            <a:r>
              <a:rPr sz="1400" spc="-15" dirty="0">
                <a:solidFill>
                  <a:srgbClr val="00A3C5"/>
                </a:solidFill>
                <a:latin typeface="Verdana"/>
                <a:cs typeface="Verdana"/>
              </a:rPr>
              <a:t> </a:t>
            </a:r>
            <a:r>
              <a:rPr sz="1400" spc="50" dirty="0">
                <a:solidFill>
                  <a:srgbClr val="00A3C5"/>
                </a:solidFill>
                <a:latin typeface="Verdana"/>
                <a:cs typeface="Verdana"/>
              </a:rPr>
              <a:t>maintien</a:t>
            </a:r>
            <a:r>
              <a:rPr sz="1400" spc="-50" dirty="0">
                <a:solidFill>
                  <a:srgbClr val="00A3C5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00A3C5"/>
                </a:solidFill>
                <a:latin typeface="Verdana"/>
                <a:cs typeface="Verdana"/>
              </a:rPr>
              <a:t>des</a:t>
            </a:r>
            <a:r>
              <a:rPr sz="1400" spc="20" dirty="0">
                <a:solidFill>
                  <a:srgbClr val="00A3C5"/>
                </a:solidFill>
                <a:latin typeface="Verdana"/>
                <a:cs typeface="Verdana"/>
              </a:rPr>
              <a:t> </a:t>
            </a:r>
            <a:r>
              <a:rPr sz="1400" spc="40" dirty="0">
                <a:solidFill>
                  <a:srgbClr val="00A3C5"/>
                </a:solidFill>
                <a:latin typeface="Verdana"/>
                <a:cs typeface="Verdana"/>
              </a:rPr>
              <a:t>bonnes </a:t>
            </a:r>
            <a:r>
              <a:rPr sz="1400" dirty="0">
                <a:solidFill>
                  <a:srgbClr val="00A3C5"/>
                </a:solidFill>
                <a:latin typeface="Verdana"/>
                <a:cs typeface="Verdana"/>
              </a:rPr>
              <a:t>pratiques</a:t>
            </a:r>
            <a:r>
              <a:rPr sz="1400" spc="165" dirty="0">
                <a:solidFill>
                  <a:srgbClr val="00A3C5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00A3C5"/>
                </a:solidFill>
                <a:latin typeface="Verdana"/>
                <a:cs typeface="Verdana"/>
              </a:rPr>
              <a:t>de</a:t>
            </a:r>
            <a:r>
              <a:rPr sz="1400" spc="160" dirty="0">
                <a:solidFill>
                  <a:srgbClr val="00A3C5"/>
                </a:solidFill>
                <a:latin typeface="Verdana"/>
                <a:cs typeface="Verdana"/>
              </a:rPr>
              <a:t> </a:t>
            </a:r>
            <a:r>
              <a:rPr sz="1400" spc="-10" dirty="0">
                <a:solidFill>
                  <a:srgbClr val="00A3C5"/>
                </a:solidFill>
                <a:latin typeface="Verdana"/>
                <a:cs typeface="Verdana"/>
              </a:rPr>
              <a:t>saisie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080355" y="4889786"/>
            <a:ext cx="608838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800725" algn="l"/>
              </a:tabLst>
            </a:pPr>
            <a:r>
              <a:rPr sz="3600" spc="-50" dirty="0">
                <a:solidFill>
                  <a:srgbClr val="00A3C5"/>
                </a:solidFill>
                <a:latin typeface="Arial Black"/>
                <a:cs typeface="Arial Black"/>
              </a:rPr>
              <a:t>+</a:t>
            </a:r>
            <a:r>
              <a:rPr sz="3600" dirty="0">
                <a:solidFill>
                  <a:srgbClr val="00A3C5"/>
                </a:solidFill>
                <a:latin typeface="Arial Black"/>
                <a:cs typeface="Arial Black"/>
              </a:rPr>
              <a:t>	</a:t>
            </a:r>
            <a:r>
              <a:rPr sz="3600" spc="-160" dirty="0">
                <a:solidFill>
                  <a:srgbClr val="00A3C5"/>
                </a:solidFill>
                <a:latin typeface="Arial Black"/>
                <a:cs typeface="Arial Black"/>
              </a:rPr>
              <a:t>+</a:t>
            </a:r>
            <a:endParaRPr sz="3600">
              <a:latin typeface="Arial Black"/>
              <a:cs typeface="Arial Black"/>
            </a:endParaRPr>
          </a:p>
        </p:txBody>
      </p:sp>
      <p:sp>
        <p:nvSpPr>
          <p:cNvPr id="22" name="object 22"/>
          <p:cNvSpPr txBox="1">
            <a:spLocks noGrp="1"/>
          </p:cNvSpPr>
          <p:nvPr>
            <p:ph type="title"/>
          </p:nvPr>
        </p:nvSpPr>
        <p:spPr>
          <a:xfrm>
            <a:off x="2260596" y="216745"/>
            <a:ext cx="684720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0" spc="-40" dirty="0">
                <a:solidFill>
                  <a:srgbClr val="396286"/>
                </a:solidFill>
                <a:latin typeface="Calibri"/>
                <a:cs typeface="Calibri"/>
              </a:rPr>
              <a:t>Partenariat</a:t>
            </a:r>
            <a:r>
              <a:rPr sz="3600" b="0" spc="-165" dirty="0">
                <a:solidFill>
                  <a:srgbClr val="396286"/>
                </a:solidFill>
                <a:latin typeface="Calibri"/>
                <a:cs typeface="Calibri"/>
              </a:rPr>
              <a:t> </a:t>
            </a:r>
            <a:r>
              <a:rPr sz="3600" b="0" spc="-20" dirty="0">
                <a:solidFill>
                  <a:srgbClr val="396286"/>
                </a:solidFill>
                <a:latin typeface="Calibri"/>
                <a:cs typeface="Calibri"/>
              </a:rPr>
              <a:t>avec</a:t>
            </a:r>
            <a:r>
              <a:rPr sz="3600" b="0" spc="-114" dirty="0">
                <a:solidFill>
                  <a:srgbClr val="396286"/>
                </a:solidFill>
                <a:latin typeface="Calibri"/>
                <a:cs typeface="Calibri"/>
              </a:rPr>
              <a:t> </a:t>
            </a:r>
            <a:r>
              <a:rPr sz="3600" b="0" dirty="0">
                <a:solidFill>
                  <a:srgbClr val="396286"/>
                </a:solidFill>
                <a:latin typeface="Calibri"/>
                <a:cs typeface="Calibri"/>
              </a:rPr>
              <a:t>GR</a:t>
            </a:r>
            <a:r>
              <a:rPr sz="3600" b="0" spc="-120" dirty="0">
                <a:solidFill>
                  <a:srgbClr val="396286"/>
                </a:solidFill>
                <a:latin typeface="Calibri"/>
                <a:cs typeface="Calibri"/>
              </a:rPr>
              <a:t> </a:t>
            </a:r>
            <a:r>
              <a:rPr sz="3600" b="0" spc="-30" dirty="0">
                <a:solidFill>
                  <a:srgbClr val="396286"/>
                </a:solidFill>
                <a:latin typeface="Calibri"/>
                <a:cs typeface="Calibri"/>
              </a:rPr>
              <a:t>e-</a:t>
            </a:r>
            <a:r>
              <a:rPr sz="3600" b="0" spc="-20" dirty="0">
                <a:solidFill>
                  <a:srgbClr val="396286"/>
                </a:solidFill>
                <a:latin typeface="Calibri"/>
                <a:cs typeface="Calibri"/>
              </a:rPr>
              <a:t>Santé</a:t>
            </a:r>
            <a:r>
              <a:rPr sz="3600" b="0" spc="-150" dirty="0">
                <a:solidFill>
                  <a:srgbClr val="396286"/>
                </a:solidFill>
                <a:latin typeface="Calibri"/>
                <a:cs typeface="Calibri"/>
              </a:rPr>
              <a:t> </a:t>
            </a:r>
            <a:r>
              <a:rPr sz="3600" b="0" spc="-10" dirty="0">
                <a:solidFill>
                  <a:srgbClr val="396286"/>
                </a:solidFill>
                <a:latin typeface="Calibri"/>
                <a:cs typeface="Calibri"/>
              </a:rPr>
              <a:t>Bretagne</a:t>
            </a:r>
            <a:endParaRPr sz="3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72263" y="6195020"/>
            <a:ext cx="831215" cy="1555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50" dirty="0">
                <a:solidFill>
                  <a:srgbClr val="6E6F71"/>
                </a:solidFill>
                <a:latin typeface="Arial"/>
                <a:cs typeface="Arial"/>
              </a:rPr>
              <a:t>SantExpo</a:t>
            </a:r>
            <a:r>
              <a:rPr sz="850" spc="-35" dirty="0">
                <a:solidFill>
                  <a:srgbClr val="6E6F71"/>
                </a:solidFill>
                <a:latin typeface="Arial"/>
                <a:cs typeface="Arial"/>
              </a:rPr>
              <a:t> </a:t>
            </a:r>
            <a:r>
              <a:rPr sz="850" dirty="0">
                <a:solidFill>
                  <a:srgbClr val="6E6F71"/>
                </a:solidFill>
                <a:latin typeface="Arial"/>
                <a:cs typeface="Arial"/>
              </a:rPr>
              <a:t>2024</a:t>
            </a:r>
            <a:r>
              <a:rPr sz="850" spc="-35" dirty="0">
                <a:solidFill>
                  <a:srgbClr val="6E6F71"/>
                </a:solidFill>
                <a:latin typeface="Arial"/>
                <a:cs typeface="Arial"/>
              </a:rPr>
              <a:t> </a:t>
            </a:r>
            <a:r>
              <a:rPr sz="850" spc="-50" dirty="0">
                <a:solidFill>
                  <a:srgbClr val="6E6F71"/>
                </a:solidFill>
                <a:latin typeface="Arial"/>
                <a:cs typeface="Arial"/>
              </a:rPr>
              <a:t>-</a:t>
            </a:r>
            <a:endParaRPr sz="85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321704" y="6217970"/>
            <a:ext cx="305435" cy="1212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40"/>
              </a:lnSpc>
            </a:pPr>
            <a:r>
              <a:rPr sz="850" spc="-10" dirty="0">
                <a:solidFill>
                  <a:srgbClr val="6E6F71"/>
                </a:solidFill>
                <a:latin typeface="Arial"/>
                <a:cs typeface="Arial"/>
              </a:rPr>
              <a:t>Atelier</a:t>
            </a:r>
            <a:endParaRPr sz="85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3108" y="499872"/>
            <a:ext cx="707123" cy="271932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715243" y="451104"/>
            <a:ext cx="1184147" cy="236207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3898188" y="1364772"/>
            <a:ext cx="7806055" cy="48888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7620" algn="just">
              <a:lnSpc>
                <a:spcPct val="100000"/>
              </a:lnSpc>
              <a:spcBef>
                <a:spcPts val="105"/>
              </a:spcBef>
            </a:pPr>
            <a:r>
              <a:rPr sz="1800" b="1" dirty="0">
                <a:latin typeface="Arial"/>
                <a:cs typeface="Arial"/>
              </a:rPr>
              <a:t>Le</a:t>
            </a:r>
            <a:r>
              <a:rPr sz="1800" b="1" spc="-4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Dispositif</a:t>
            </a:r>
            <a:r>
              <a:rPr sz="1800" b="1" spc="-4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de</a:t>
            </a:r>
            <a:r>
              <a:rPr sz="1800" b="1" spc="-5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Coordination</a:t>
            </a:r>
            <a:r>
              <a:rPr sz="1800" b="1" spc="-5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de</a:t>
            </a:r>
            <a:r>
              <a:rPr sz="1800" b="1" spc="-4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Parcours</a:t>
            </a:r>
            <a:r>
              <a:rPr sz="1800" b="1" spc="-3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Spécifiques</a:t>
            </a:r>
            <a:r>
              <a:rPr sz="1800" b="1" spc="-1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DCPS</a:t>
            </a:r>
            <a:r>
              <a:rPr sz="2000" b="1" spc="-4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:</a:t>
            </a:r>
            <a:r>
              <a:rPr sz="1800" b="1" spc="-50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CIRCLE </a:t>
            </a:r>
            <a:r>
              <a:rPr sz="1800" dirty="0">
                <a:latin typeface="Arial"/>
                <a:cs typeface="Arial"/>
              </a:rPr>
              <a:t>est</a:t>
            </a:r>
            <a:r>
              <a:rPr sz="1800" spc="30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une</a:t>
            </a:r>
            <a:r>
              <a:rPr sz="1800" spc="29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plateforme</a:t>
            </a:r>
            <a:r>
              <a:rPr sz="1800" spc="29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numérique</a:t>
            </a:r>
            <a:r>
              <a:rPr sz="1800" spc="29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</a:t>
            </a:r>
            <a:r>
              <a:rPr sz="1800" spc="30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coordination</a:t>
            </a:r>
            <a:r>
              <a:rPr sz="1800" spc="29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entre</a:t>
            </a:r>
            <a:r>
              <a:rPr sz="1800" spc="29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acteurs</a:t>
            </a:r>
            <a:r>
              <a:rPr sz="1800" spc="30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</a:t>
            </a:r>
            <a:r>
              <a:rPr sz="1800" spc="30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santé</a:t>
            </a:r>
            <a:r>
              <a:rPr sz="1800" spc="310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qui </a:t>
            </a:r>
            <a:r>
              <a:rPr sz="1800" dirty="0">
                <a:latin typeface="Arial"/>
                <a:cs typeface="Arial"/>
              </a:rPr>
              <a:t>interviennent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dans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le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cadre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parcours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spécifiques.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5"/>
              </a:spcBef>
            </a:pPr>
            <a:endParaRPr sz="1800">
              <a:latin typeface="Arial"/>
              <a:cs typeface="Arial"/>
            </a:endParaRPr>
          </a:p>
          <a:p>
            <a:pPr marL="12700" marR="5715" algn="just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Le</a:t>
            </a:r>
            <a:r>
              <a:rPr sz="1800" spc="1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Groupement</a:t>
            </a:r>
            <a:r>
              <a:rPr sz="1800" spc="15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Régional</a:t>
            </a:r>
            <a:r>
              <a:rPr sz="1800" spc="15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e-</a:t>
            </a:r>
            <a:r>
              <a:rPr sz="1800" dirty="0">
                <a:latin typeface="Arial"/>
                <a:cs typeface="Arial"/>
              </a:rPr>
              <a:t>Santé</a:t>
            </a:r>
            <a:r>
              <a:rPr sz="1800" spc="1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Bretagne</a:t>
            </a:r>
            <a:r>
              <a:rPr sz="1800" spc="1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accompagne</a:t>
            </a:r>
            <a:r>
              <a:rPr sz="1800" spc="15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actuellement</a:t>
            </a:r>
            <a:r>
              <a:rPr sz="1800" spc="155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cinq </a:t>
            </a:r>
            <a:r>
              <a:rPr sz="1800" dirty="0">
                <a:latin typeface="Arial"/>
                <a:cs typeface="Arial"/>
              </a:rPr>
              <a:t>projets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dans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le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cadre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du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DCPS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60" dirty="0">
                <a:latin typeface="Arial"/>
                <a:cs typeface="Arial"/>
              </a:rPr>
              <a:t>:</a:t>
            </a:r>
            <a:endParaRPr sz="1800">
              <a:latin typeface="Arial"/>
              <a:cs typeface="Arial"/>
            </a:endParaRPr>
          </a:p>
          <a:p>
            <a:pPr marL="12700" marR="8890" indent="-10795" algn="just">
              <a:lnSpc>
                <a:spcPct val="100000"/>
              </a:lnSpc>
              <a:spcBef>
                <a:spcPts val="1320"/>
              </a:spcBef>
              <a:buSzPct val="94444"/>
              <a:buFont typeface="Arial"/>
              <a:buChar char="•"/>
              <a:tabLst>
                <a:tab pos="12700" algn="l"/>
                <a:tab pos="90805" algn="l"/>
              </a:tabLst>
            </a:pPr>
            <a:r>
              <a:rPr sz="1800" b="1" dirty="0">
                <a:latin typeface="Arial"/>
                <a:cs typeface="Arial"/>
              </a:rPr>
              <a:t>	Rare</a:t>
            </a:r>
            <a:r>
              <a:rPr sz="1800" b="1" spc="28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Breizh</a:t>
            </a:r>
            <a:r>
              <a:rPr sz="1800" b="1" spc="28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:</a:t>
            </a:r>
            <a:r>
              <a:rPr sz="1800" b="1" spc="27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partage</a:t>
            </a:r>
            <a:r>
              <a:rPr sz="1800" spc="27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et</a:t>
            </a:r>
            <a:r>
              <a:rPr sz="1800" spc="28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mutualisation</a:t>
            </a:r>
            <a:r>
              <a:rPr sz="1800" spc="28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des</a:t>
            </a:r>
            <a:r>
              <a:rPr sz="1800" spc="27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expertises</a:t>
            </a:r>
            <a:r>
              <a:rPr sz="1800" spc="27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et</a:t>
            </a:r>
            <a:r>
              <a:rPr sz="1800" spc="29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des</a:t>
            </a:r>
            <a:r>
              <a:rPr sz="1800" spc="27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ressources </a:t>
            </a:r>
            <a:r>
              <a:rPr sz="1800" dirty="0">
                <a:latin typeface="Arial"/>
                <a:cs typeface="Arial"/>
              </a:rPr>
              <a:t>dans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le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domaine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des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maladies </a:t>
            </a:r>
            <a:r>
              <a:rPr sz="1800" spc="-10" dirty="0">
                <a:latin typeface="Arial"/>
                <a:cs typeface="Arial"/>
              </a:rPr>
              <a:t>rares</a:t>
            </a:r>
            <a:endParaRPr sz="1800">
              <a:latin typeface="Arial"/>
              <a:cs typeface="Arial"/>
            </a:endParaRPr>
          </a:p>
          <a:p>
            <a:pPr marL="12700" marR="6985" indent="-10160" algn="just">
              <a:lnSpc>
                <a:spcPct val="100000"/>
              </a:lnSpc>
              <a:buSzPct val="94444"/>
              <a:buFont typeface="Arial"/>
              <a:buChar char="•"/>
              <a:tabLst>
                <a:tab pos="91440" algn="l"/>
              </a:tabLst>
            </a:pPr>
            <a:r>
              <a:rPr sz="1800" b="1" dirty="0">
                <a:latin typeface="Arial"/>
                <a:cs typeface="Arial"/>
              </a:rPr>
              <a:t>	CIME</a:t>
            </a:r>
            <a:r>
              <a:rPr sz="1800" b="1" spc="9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(Article</a:t>
            </a:r>
            <a:r>
              <a:rPr sz="1800" b="1" spc="114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51):</a:t>
            </a:r>
            <a:r>
              <a:rPr sz="1800" b="1" spc="1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bilan</a:t>
            </a:r>
            <a:r>
              <a:rPr sz="1800" spc="10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</a:t>
            </a:r>
            <a:r>
              <a:rPr sz="1800" spc="10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santé</a:t>
            </a:r>
            <a:r>
              <a:rPr sz="1800" spc="10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en</a:t>
            </a:r>
            <a:r>
              <a:rPr sz="1800" spc="10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médecine</a:t>
            </a:r>
            <a:r>
              <a:rPr sz="1800" spc="10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générale</a:t>
            </a:r>
            <a:r>
              <a:rPr sz="1800" spc="10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pour</a:t>
            </a:r>
            <a:r>
              <a:rPr sz="1800" spc="1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les</a:t>
            </a:r>
            <a:r>
              <a:rPr sz="1800" spc="11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migrants primo-arrivants</a:t>
            </a:r>
            <a:endParaRPr sz="1800">
              <a:latin typeface="Arial"/>
              <a:cs typeface="Arial"/>
            </a:endParaRPr>
          </a:p>
          <a:p>
            <a:pPr marL="91440" indent="-88900" algn="just">
              <a:lnSpc>
                <a:spcPct val="100000"/>
              </a:lnSpc>
              <a:buSzPct val="94444"/>
              <a:buFont typeface="Arial"/>
              <a:buChar char="•"/>
              <a:tabLst>
                <a:tab pos="91440" algn="l"/>
              </a:tabLst>
            </a:pPr>
            <a:r>
              <a:rPr sz="1800" b="1" dirty="0">
                <a:latin typeface="Arial"/>
                <a:cs typeface="Arial"/>
              </a:rPr>
              <a:t>VigilanS</a:t>
            </a:r>
            <a:r>
              <a:rPr sz="1800" b="1" spc="-3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:</a:t>
            </a:r>
            <a:r>
              <a:rPr sz="1800" b="1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prévention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la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récidive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tentative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suicide</a:t>
            </a:r>
            <a:endParaRPr sz="1800">
              <a:latin typeface="Arial"/>
              <a:cs typeface="Arial"/>
            </a:endParaRPr>
          </a:p>
          <a:p>
            <a:pPr marL="91440" indent="-88900" algn="just">
              <a:lnSpc>
                <a:spcPct val="100000"/>
              </a:lnSpc>
              <a:buSzPct val="94444"/>
              <a:buFont typeface="Arial"/>
              <a:buChar char="•"/>
              <a:tabLst>
                <a:tab pos="91440" algn="l"/>
              </a:tabLst>
            </a:pPr>
            <a:r>
              <a:rPr sz="1800" b="1" spc="-10" dirty="0">
                <a:latin typeface="Arial"/>
                <a:cs typeface="Arial"/>
              </a:rPr>
              <a:t>PASSCOG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(Article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51):</a:t>
            </a:r>
            <a:r>
              <a:rPr sz="1800" b="1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dépistage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précoce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la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maladie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d’Alzheimer</a:t>
            </a:r>
            <a:endParaRPr sz="1800">
              <a:latin typeface="Arial"/>
              <a:cs typeface="Arial"/>
            </a:endParaRPr>
          </a:p>
          <a:p>
            <a:pPr marL="12700" marR="5080" indent="-10795" algn="just">
              <a:lnSpc>
                <a:spcPct val="100000"/>
              </a:lnSpc>
              <a:buSzPct val="94444"/>
              <a:buFont typeface="Arial"/>
              <a:buChar char="•"/>
              <a:tabLst>
                <a:tab pos="12700" algn="l"/>
                <a:tab pos="90805" algn="l"/>
              </a:tabLst>
            </a:pPr>
            <a:r>
              <a:rPr sz="1800" b="1" dirty="0">
                <a:latin typeface="Arial"/>
                <a:cs typeface="Arial"/>
              </a:rPr>
              <a:t>	IPEP</a:t>
            </a:r>
            <a:r>
              <a:rPr sz="1800" b="1" spc="9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(Article</a:t>
            </a:r>
            <a:r>
              <a:rPr sz="1800" b="1" spc="13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51):</a:t>
            </a:r>
            <a:r>
              <a:rPr sz="1800" b="1" spc="12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Incitation</a:t>
            </a:r>
            <a:r>
              <a:rPr sz="1800" b="1" spc="12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à</a:t>
            </a:r>
            <a:r>
              <a:rPr sz="1800" b="1" spc="12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une</a:t>
            </a:r>
            <a:r>
              <a:rPr sz="1800" b="1" spc="12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prise</a:t>
            </a:r>
            <a:r>
              <a:rPr sz="1800" b="1" spc="12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en</a:t>
            </a:r>
            <a:r>
              <a:rPr sz="1800" b="1" spc="13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charge</a:t>
            </a:r>
            <a:r>
              <a:rPr sz="1800" b="1" spc="12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partagée</a:t>
            </a:r>
            <a:r>
              <a:rPr sz="1800" b="1" spc="12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Prévention </a:t>
            </a:r>
            <a:r>
              <a:rPr sz="1800" dirty="0">
                <a:latin typeface="Arial"/>
                <a:cs typeface="Arial"/>
              </a:rPr>
              <a:t>de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l’aggravation</a:t>
            </a:r>
            <a:r>
              <a:rPr sz="1800" spc="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</a:t>
            </a:r>
            <a:r>
              <a:rPr sz="1800" spc="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l’insuffisance</a:t>
            </a:r>
            <a:r>
              <a:rPr sz="1800" spc="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cardiaque</a:t>
            </a:r>
            <a:r>
              <a:rPr sz="1800" spc="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et/ou</a:t>
            </a:r>
            <a:r>
              <a:rPr sz="1800" spc="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du</a:t>
            </a:r>
            <a:r>
              <a:rPr sz="1800" spc="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diabète</a:t>
            </a:r>
            <a:r>
              <a:rPr sz="1800" spc="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</a:t>
            </a:r>
            <a:r>
              <a:rPr sz="1800" spc="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type</a:t>
            </a:r>
            <a:r>
              <a:rPr sz="1800" spc="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2</a:t>
            </a:r>
            <a:r>
              <a:rPr sz="1800" spc="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sur</a:t>
            </a:r>
            <a:r>
              <a:rPr sz="1800" spc="55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le </a:t>
            </a:r>
            <a:r>
              <a:rPr sz="1800" dirty="0">
                <a:latin typeface="Arial"/>
                <a:cs typeface="Arial"/>
              </a:rPr>
              <a:t>principe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la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Responsabilité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Populationnelle</a:t>
            </a:r>
            <a:endParaRPr sz="1800">
              <a:latin typeface="Arial"/>
              <a:cs typeface="Arial"/>
            </a:endParaRPr>
          </a:p>
          <a:p>
            <a:pPr marL="12700" marR="6350" indent="-10795" algn="just">
              <a:lnSpc>
                <a:spcPct val="100000"/>
              </a:lnSpc>
              <a:buSzPct val="94444"/>
              <a:buChar char="•"/>
              <a:tabLst>
                <a:tab pos="12700" algn="l"/>
                <a:tab pos="90805" algn="l"/>
              </a:tabLst>
            </a:pPr>
            <a:r>
              <a:rPr sz="1800" dirty="0">
                <a:latin typeface="Arial"/>
                <a:cs typeface="Arial"/>
              </a:rPr>
              <a:t>	A</a:t>
            </a:r>
            <a:r>
              <a:rPr sz="1800" spc="120" dirty="0">
                <a:latin typeface="Arial"/>
                <a:cs typeface="Arial"/>
              </a:rPr>
              <a:t>  </a:t>
            </a:r>
            <a:r>
              <a:rPr sz="1800" dirty="0">
                <a:latin typeface="Arial"/>
                <a:cs typeface="Arial"/>
              </a:rPr>
              <a:t>venir</a:t>
            </a:r>
            <a:r>
              <a:rPr sz="1800" spc="170" dirty="0">
                <a:latin typeface="Arial"/>
                <a:cs typeface="Arial"/>
              </a:rPr>
              <a:t>  </a:t>
            </a:r>
            <a:r>
              <a:rPr sz="1800" dirty="0">
                <a:latin typeface="Arial"/>
                <a:cs typeface="Arial"/>
              </a:rPr>
              <a:t>:</a:t>
            </a:r>
            <a:r>
              <a:rPr sz="1800" spc="165" dirty="0">
                <a:latin typeface="Arial"/>
                <a:cs typeface="Arial"/>
              </a:rPr>
              <a:t>  </a:t>
            </a:r>
            <a:r>
              <a:rPr sz="1800" b="1" dirty="0">
                <a:latin typeface="Arial"/>
                <a:cs typeface="Arial"/>
              </a:rPr>
              <a:t>ERRSPP</a:t>
            </a:r>
            <a:r>
              <a:rPr sz="1800" b="1" spc="170" dirty="0">
                <a:latin typeface="Arial"/>
                <a:cs typeface="Arial"/>
              </a:rPr>
              <a:t>  </a:t>
            </a:r>
            <a:r>
              <a:rPr sz="1800" dirty="0">
                <a:latin typeface="Arial"/>
                <a:cs typeface="Arial"/>
              </a:rPr>
              <a:t>Equipe</a:t>
            </a:r>
            <a:r>
              <a:rPr sz="1800" spc="175" dirty="0">
                <a:latin typeface="Arial"/>
                <a:cs typeface="Arial"/>
              </a:rPr>
              <a:t>  </a:t>
            </a:r>
            <a:r>
              <a:rPr sz="1800" dirty="0">
                <a:latin typeface="Arial"/>
                <a:cs typeface="Arial"/>
              </a:rPr>
              <a:t>Ressource</a:t>
            </a:r>
            <a:r>
              <a:rPr sz="1800" spc="165" dirty="0">
                <a:latin typeface="Arial"/>
                <a:cs typeface="Arial"/>
              </a:rPr>
              <a:t>  </a:t>
            </a:r>
            <a:r>
              <a:rPr sz="1800" dirty="0">
                <a:latin typeface="Arial"/>
                <a:cs typeface="Arial"/>
              </a:rPr>
              <a:t>Régionale</a:t>
            </a:r>
            <a:r>
              <a:rPr sz="1800" spc="160" dirty="0">
                <a:latin typeface="Arial"/>
                <a:cs typeface="Arial"/>
              </a:rPr>
              <a:t>  </a:t>
            </a:r>
            <a:r>
              <a:rPr sz="1800" dirty="0">
                <a:latin typeface="Arial"/>
                <a:cs typeface="Arial"/>
              </a:rPr>
              <a:t>de</a:t>
            </a:r>
            <a:r>
              <a:rPr sz="1800" spc="170" dirty="0">
                <a:latin typeface="Arial"/>
                <a:cs typeface="Arial"/>
              </a:rPr>
              <a:t>  </a:t>
            </a:r>
            <a:r>
              <a:rPr sz="1800" dirty="0">
                <a:latin typeface="Arial"/>
                <a:cs typeface="Arial"/>
              </a:rPr>
              <a:t>Soins</a:t>
            </a:r>
            <a:r>
              <a:rPr sz="1800" spc="165" dirty="0">
                <a:latin typeface="Arial"/>
                <a:cs typeface="Arial"/>
              </a:rPr>
              <a:t>  </a:t>
            </a:r>
            <a:r>
              <a:rPr sz="1800" spc="-10" dirty="0">
                <a:latin typeface="Arial"/>
                <a:cs typeface="Arial"/>
              </a:rPr>
              <a:t>Palliatifs </a:t>
            </a:r>
            <a:r>
              <a:rPr sz="1800" dirty="0">
                <a:latin typeface="Arial"/>
                <a:cs typeface="Arial"/>
              </a:rPr>
              <a:t>Pédiatriques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en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Bretagne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LA</a:t>
            </a:r>
            <a:r>
              <a:rPr sz="1800" b="1" spc="-114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BRISE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66115" y="2549652"/>
            <a:ext cx="3348227" cy="586739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315993" y="959743"/>
            <a:ext cx="1070803" cy="1063358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147572" y="3302508"/>
            <a:ext cx="1566671" cy="838199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82977" y="4222369"/>
            <a:ext cx="2148499" cy="768974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07136" y="5090159"/>
            <a:ext cx="1257299" cy="868679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2384814" y="5090159"/>
            <a:ext cx="873471" cy="868679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277111" y="6067044"/>
            <a:ext cx="1437144" cy="701040"/>
          </a:xfrm>
          <a:prstGeom prst="rect">
            <a:avLst/>
          </a:prstGeom>
        </p:spPr>
      </p:pic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2260212" y="216931"/>
            <a:ext cx="684720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0" spc="-40" dirty="0">
                <a:solidFill>
                  <a:srgbClr val="396286"/>
                </a:solidFill>
                <a:latin typeface="Calibri"/>
                <a:cs typeface="Calibri"/>
              </a:rPr>
              <a:t>Partenariat</a:t>
            </a:r>
            <a:r>
              <a:rPr sz="3600" b="0" spc="-165" dirty="0">
                <a:solidFill>
                  <a:srgbClr val="396286"/>
                </a:solidFill>
                <a:latin typeface="Calibri"/>
                <a:cs typeface="Calibri"/>
              </a:rPr>
              <a:t> </a:t>
            </a:r>
            <a:r>
              <a:rPr sz="3600" b="0" spc="-20" dirty="0">
                <a:solidFill>
                  <a:srgbClr val="396286"/>
                </a:solidFill>
                <a:latin typeface="Calibri"/>
                <a:cs typeface="Calibri"/>
              </a:rPr>
              <a:t>avec</a:t>
            </a:r>
            <a:r>
              <a:rPr sz="3600" b="0" spc="-114" dirty="0">
                <a:solidFill>
                  <a:srgbClr val="396286"/>
                </a:solidFill>
                <a:latin typeface="Calibri"/>
                <a:cs typeface="Calibri"/>
              </a:rPr>
              <a:t> </a:t>
            </a:r>
            <a:r>
              <a:rPr sz="3600" b="0" dirty="0">
                <a:solidFill>
                  <a:srgbClr val="396286"/>
                </a:solidFill>
                <a:latin typeface="Calibri"/>
                <a:cs typeface="Calibri"/>
              </a:rPr>
              <a:t>GR</a:t>
            </a:r>
            <a:r>
              <a:rPr sz="3600" b="0" spc="-120" dirty="0">
                <a:solidFill>
                  <a:srgbClr val="396286"/>
                </a:solidFill>
                <a:latin typeface="Calibri"/>
                <a:cs typeface="Calibri"/>
              </a:rPr>
              <a:t> </a:t>
            </a:r>
            <a:r>
              <a:rPr sz="3600" b="0" spc="-30" dirty="0">
                <a:solidFill>
                  <a:srgbClr val="396286"/>
                </a:solidFill>
                <a:latin typeface="Calibri"/>
                <a:cs typeface="Calibri"/>
              </a:rPr>
              <a:t>e-</a:t>
            </a:r>
            <a:r>
              <a:rPr sz="3600" b="0" spc="-20" dirty="0">
                <a:solidFill>
                  <a:srgbClr val="396286"/>
                </a:solidFill>
                <a:latin typeface="Calibri"/>
                <a:cs typeface="Calibri"/>
              </a:rPr>
              <a:t>Santé</a:t>
            </a:r>
            <a:r>
              <a:rPr sz="3600" b="0" spc="-150" dirty="0">
                <a:solidFill>
                  <a:srgbClr val="396286"/>
                </a:solidFill>
                <a:latin typeface="Calibri"/>
                <a:cs typeface="Calibri"/>
              </a:rPr>
              <a:t> </a:t>
            </a:r>
            <a:r>
              <a:rPr sz="3600" b="0" spc="-10" dirty="0">
                <a:solidFill>
                  <a:srgbClr val="396286"/>
                </a:solidFill>
                <a:latin typeface="Calibri"/>
                <a:cs typeface="Calibri"/>
              </a:rPr>
              <a:t>Bretagne</a:t>
            </a:r>
            <a:endParaRPr sz="3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81840" cy="6812280"/>
          </a:xfrm>
          <a:custGeom>
            <a:avLst/>
            <a:gdLst/>
            <a:ahLst/>
            <a:cxnLst/>
            <a:rect l="l" t="t" r="r" b="b"/>
            <a:pathLst>
              <a:path w="12181840" h="6812280">
                <a:moveTo>
                  <a:pt x="12181332" y="0"/>
                </a:moveTo>
                <a:lnTo>
                  <a:pt x="0" y="0"/>
                </a:lnTo>
                <a:lnTo>
                  <a:pt x="0" y="6812280"/>
                </a:lnTo>
                <a:lnTo>
                  <a:pt x="12181332" y="6812280"/>
                </a:lnTo>
                <a:lnTo>
                  <a:pt x="12181332" y="0"/>
                </a:lnTo>
                <a:close/>
              </a:path>
            </a:pathLst>
          </a:custGeom>
          <a:solidFill>
            <a:srgbClr val="6E6F7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79475" y="283464"/>
            <a:ext cx="2743199" cy="1059179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399019" y="0"/>
            <a:ext cx="4791868" cy="6858000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471256" y="1798594"/>
            <a:ext cx="5942330" cy="1244600"/>
          </a:xfrm>
          <a:prstGeom prst="rect">
            <a:avLst/>
          </a:prstGeom>
        </p:spPr>
        <p:txBody>
          <a:bodyPr vert="horz" wrap="square" lIns="0" tIns="195580" rIns="0" bIns="0" rtlCol="0">
            <a:spAutoFit/>
          </a:bodyPr>
          <a:lstStyle/>
          <a:p>
            <a:pPr marL="469265" indent="-456565">
              <a:lnSpc>
                <a:spcPct val="100000"/>
              </a:lnSpc>
              <a:spcBef>
                <a:spcPts val="1540"/>
              </a:spcBef>
              <a:buClr>
                <a:srgbClr val="FFFFFF"/>
              </a:buClr>
              <a:buFont typeface="Arial"/>
              <a:buChar char="•"/>
              <a:tabLst>
                <a:tab pos="469265" algn="l"/>
              </a:tabLst>
            </a:pPr>
            <a:r>
              <a:rPr sz="2800" b="1" spc="-20" dirty="0">
                <a:solidFill>
                  <a:srgbClr val="FFFFFF"/>
                </a:solidFill>
                <a:latin typeface="Arial"/>
                <a:cs typeface="Arial"/>
              </a:rPr>
              <a:t>Innovation-Créativité-</a:t>
            </a:r>
            <a:r>
              <a:rPr sz="2800" b="1" spc="-10" dirty="0">
                <a:solidFill>
                  <a:srgbClr val="FFFFFF"/>
                </a:solidFill>
                <a:latin typeface="Arial"/>
                <a:cs typeface="Arial"/>
              </a:rPr>
              <a:t>Réactivité-</a:t>
            </a:r>
            <a:endParaRPr sz="2800">
              <a:latin typeface="Arial"/>
              <a:cs typeface="Arial"/>
            </a:endParaRPr>
          </a:p>
          <a:p>
            <a:pPr marL="469265" indent="-456565">
              <a:lnSpc>
                <a:spcPct val="100000"/>
              </a:lnSpc>
              <a:spcBef>
                <a:spcPts val="1440"/>
              </a:spcBef>
              <a:buFont typeface="Arial"/>
              <a:buChar char="•"/>
              <a:tabLst>
                <a:tab pos="469265" algn="l"/>
              </a:tabLst>
            </a:pPr>
            <a:r>
              <a:rPr sz="2800" b="1" dirty="0">
                <a:solidFill>
                  <a:srgbClr val="FFFFFF"/>
                </a:solidFill>
                <a:latin typeface="Arial"/>
                <a:cs typeface="Arial"/>
              </a:rPr>
              <a:t>La</a:t>
            </a:r>
            <a:r>
              <a:rPr sz="2800" b="1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FFFFFF"/>
                </a:solidFill>
                <a:latin typeface="Arial"/>
                <a:cs typeface="Arial"/>
              </a:rPr>
              <a:t>plateforme</a:t>
            </a:r>
            <a:r>
              <a:rPr sz="28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2800" b="1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-10" dirty="0">
                <a:solidFill>
                  <a:srgbClr val="FFFFFF"/>
                </a:solidFill>
                <a:latin typeface="Arial"/>
                <a:cs typeface="Arial"/>
              </a:rPr>
              <a:t>ressource</a:t>
            </a:r>
            <a:endParaRPr sz="2800">
              <a:latin typeface="Arial"/>
              <a:cs typeface="Arial"/>
            </a:endParaRPr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97280" y="381000"/>
            <a:ext cx="1252727" cy="249935"/>
          </a:xfrm>
          <a:prstGeom prst="rect">
            <a:avLst/>
          </a:prstGeom>
        </p:spPr>
      </p:pic>
      <p:grpSp>
        <p:nvGrpSpPr>
          <p:cNvPr id="7" name="object 7"/>
          <p:cNvGrpSpPr/>
          <p:nvPr/>
        </p:nvGrpSpPr>
        <p:grpSpPr>
          <a:xfrm>
            <a:off x="1749551" y="3934962"/>
            <a:ext cx="1789430" cy="597535"/>
            <a:chOff x="1749551" y="3934962"/>
            <a:chExt cx="1789430" cy="597535"/>
          </a:xfrm>
        </p:grpSpPr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049781" y="3934962"/>
              <a:ext cx="1488946" cy="597418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1764872" y="4059941"/>
              <a:ext cx="414655" cy="283845"/>
            </a:xfrm>
            <a:custGeom>
              <a:avLst/>
              <a:gdLst/>
              <a:ahLst/>
              <a:cxnLst/>
              <a:rect l="l" t="t" r="r" b="b"/>
              <a:pathLst>
                <a:path w="414655" h="283845">
                  <a:moveTo>
                    <a:pt x="60580" y="7493"/>
                  </a:moveTo>
                  <a:lnTo>
                    <a:pt x="6900" y="7493"/>
                  </a:lnTo>
                  <a:lnTo>
                    <a:pt x="4665" y="8864"/>
                  </a:lnTo>
                  <a:lnTo>
                    <a:pt x="3039" y="10617"/>
                  </a:lnTo>
                  <a:lnTo>
                    <a:pt x="1795" y="12992"/>
                  </a:lnTo>
                  <a:lnTo>
                    <a:pt x="537" y="15240"/>
                  </a:lnTo>
                  <a:lnTo>
                    <a:pt x="93" y="17106"/>
                  </a:lnTo>
                  <a:lnTo>
                    <a:pt x="0" y="271843"/>
                  </a:lnTo>
                  <a:lnTo>
                    <a:pt x="1287" y="275717"/>
                  </a:lnTo>
                  <a:lnTo>
                    <a:pt x="6786" y="281965"/>
                  </a:lnTo>
                  <a:lnTo>
                    <a:pt x="11396" y="283464"/>
                  </a:lnTo>
                  <a:lnTo>
                    <a:pt x="69397" y="283464"/>
                  </a:lnTo>
                  <a:lnTo>
                    <a:pt x="84002" y="269722"/>
                  </a:lnTo>
                  <a:lnTo>
                    <a:pt x="84002" y="122174"/>
                  </a:lnTo>
                  <a:lnTo>
                    <a:pt x="84497" y="115684"/>
                  </a:lnTo>
                  <a:lnTo>
                    <a:pt x="107446" y="83324"/>
                  </a:lnTo>
                  <a:lnTo>
                    <a:pt x="122673" y="78079"/>
                  </a:lnTo>
                  <a:lnTo>
                    <a:pt x="284537" y="78079"/>
                  </a:lnTo>
                  <a:lnTo>
                    <a:pt x="285716" y="77825"/>
                  </a:lnTo>
                  <a:lnTo>
                    <a:pt x="409076" y="77825"/>
                  </a:lnTo>
                  <a:lnTo>
                    <a:pt x="408334" y="74701"/>
                  </a:lnTo>
                  <a:lnTo>
                    <a:pt x="404853" y="63973"/>
                  </a:lnTo>
                  <a:lnTo>
                    <a:pt x="400587" y="53914"/>
                  </a:lnTo>
                  <a:lnTo>
                    <a:pt x="395551" y="44536"/>
                  </a:lnTo>
                  <a:lnTo>
                    <a:pt x="393755" y="41846"/>
                  </a:lnTo>
                  <a:lnTo>
                    <a:pt x="227829" y="41846"/>
                  </a:lnTo>
                  <a:lnTo>
                    <a:pt x="227076" y="40716"/>
                  </a:lnTo>
                  <a:lnTo>
                    <a:pt x="72648" y="40716"/>
                  </a:lnTo>
                  <a:lnTo>
                    <a:pt x="68025" y="21488"/>
                  </a:lnTo>
                  <a:lnTo>
                    <a:pt x="66539" y="17106"/>
                  </a:lnTo>
                  <a:lnTo>
                    <a:pt x="65663" y="15113"/>
                  </a:lnTo>
                  <a:lnTo>
                    <a:pt x="64914" y="12992"/>
                  </a:lnTo>
                  <a:lnTo>
                    <a:pt x="63910" y="11239"/>
                  </a:lnTo>
                  <a:lnTo>
                    <a:pt x="61167" y="7988"/>
                  </a:lnTo>
                  <a:lnTo>
                    <a:pt x="60580" y="7493"/>
                  </a:lnTo>
                  <a:close/>
                </a:path>
                <a:path w="414655" h="283845">
                  <a:moveTo>
                    <a:pt x="284537" y="78079"/>
                  </a:moveTo>
                  <a:lnTo>
                    <a:pt x="134014" y="78079"/>
                  </a:lnTo>
                  <a:lnTo>
                    <a:pt x="139628" y="79197"/>
                  </a:lnTo>
                  <a:lnTo>
                    <a:pt x="149369" y="83693"/>
                  </a:lnTo>
                  <a:lnTo>
                    <a:pt x="153610" y="86944"/>
                  </a:lnTo>
                  <a:lnTo>
                    <a:pt x="156976" y="90944"/>
                  </a:lnTo>
                  <a:lnTo>
                    <a:pt x="160468" y="94945"/>
                  </a:lnTo>
                  <a:lnTo>
                    <a:pt x="167707" y="273964"/>
                  </a:lnTo>
                  <a:lnTo>
                    <a:pt x="168825" y="278091"/>
                  </a:lnTo>
                  <a:lnTo>
                    <a:pt x="171200" y="280212"/>
                  </a:lnTo>
                  <a:lnTo>
                    <a:pt x="173562" y="282206"/>
                  </a:lnTo>
                  <a:lnTo>
                    <a:pt x="177931" y="283337"/>
                  </a:lnTo>
                  <a:lnTo>
                    <a:pt x="240059" y="283337"/>
                  </a:lnTo>
                  <a:lnTo>
                    <a:pt x="243793" y="281965"/>
                  </a:lnTo>
                  <a:lnTo>
                    <a:pt x="248784" y="276212"/>
                  </a:lnTo>
                  <a:lnTo>
                    <a:pt x="249880" y="272211"/>
                  </a:lnTo>
                  <a:lnTo>
                    <a:pt x="249960" y="115684"/>
                  </a:lnTo>
                  <a:lnTo>
                    <a:pt x="251032" y="109931"/>
                  </a:lnTo>
                  <a:lnTo>
                    <a:pt x="255528" y="98933"/>
                  </a:lnTo>
                  <a:lnTo>
                    <a:pt x="258512" y="94195"/>
                  </a:lnTo>
                  <a:lnTo>
                    <a:pt x="262386" y="90322"/>
                  </a:lnTo>
                  <a:lnTo>
                    <a:pt x="266120" y="86448"/>
                  </a:lnTo>
                  <a:lnTo>
                    <a:pt x="270489" y="83324"/>
                  </a:lnTo>
                  <a:lnTo>
                    <a:pt x="275480" y="81203"/>
                  </a:lnTo>
                  <a:lnTo>
                    <a:pt x="280471" y="78955"/>
                  </a:lnTo>
                  <a:lnTo>
                    <a:pt x="284537" y="78079"/>
                  </a:lnTo>
                  <a:close/>
                </a:path>
                <a:path w="414655" h="283845">
                  <a:moveTo>
                    <a:pt x="409076" y="77825"/>
                  </a:moveTo>
                  <a:lnTo>
                    <a:pt x="297565" y="77825"/>
                  </a:lnTo>
                  <a:lnTo>
                    <a:pt x="303051" y="78955"/>
                  </a:lnTo>
                  <a:lnTo>
                    <a:pt x="313275" y="83451"/>
                  </a:lnTo>
                  <a:lnTo>
                    <a:pt x="332306" y="273964"/>
                  </a:lnTo>
                  <a:lnTo>
                    <a:pt x="333366" y="277837"/>
                  </a:lnTo>
                  <a:lnTo>
                    <a:pt x="335728" y="279958"/>
                  </a:lnTo>
                  <a:lnTo>
                    <a:pt x="338103" y="281965"/>
                  </a:lnTo>
                  <a:lnTo>
                    <a:pt x="342472" y="283083"/>
                  </a:lnTo>
                  <a:lnTo>
                    <a:pt x="404588" y="283083"/>
                  </a:lnTo>
                  <a:lnTo>
                    <a:pt x="408334" y="281711"/>
                  </a:lnTo>
                  <a:lnTo>
                    <a:pt x="413325" y="275958"/>
                  </a:lnTo>
                  <a:lnTo>
                    <a:pt x="414343" y="272211"/>
                  </a:lnTo>
                  <a:lnTo>
                    <a:pt x="414439" y="122174"/>
                  </a:lnTo>
                  <a:lnTo>
                    <a:pt x="414052" y="109677"/>
                  </a:lnTo>
                  <a:lnTo>
                    <a:pt x="412932" y="97753"/>
                  </a:lnTo>
                  <a:lnTo>
                    <a:pt x="411025" y="86041"/>
                  </a:lnTo>
                  <a:lnTo>
                    <a:pt x="409076" y="77825"/>
                  </a:lnTo>
                  <a:close/>
                </a:path>
                <a:path w="414655" h="283845">
                  <a:moveTo>
                    <a:pt x="315027" y="0"/>
                  </a:moveTo>
                  <a:lnTo>
                    <a:pt x="271835" y="8491"/>
                  </a:lnTo>
                  <a:lnTo>
                    <a:pt x="234687" y="32600"/>
                  </a:lnTo>
                  <a:lnTo>
                    <a:pt x="227829" y="41846"/>
                  </a:lnTo>
                  <a:lnTo>
                    <a:pt x="393755" y="41846"/>
                  </a:lnTo>
                  <a:lnTo>
                    <a:pt x="358690" y="9613"/>
                  </a:lnTo>
                  <a:lnTo>
                    <a:pt x="315027" y="0"/>
                  </a:lnTo>
                  <a:close/>
                </a:path>
                <a:path w="414655" h="283845">
                  <a:moveTo>
                    <a:pt x="159973" y="0"/>
                  </a:moveTo>
                  <a:lnTo>
                    <a:pt x="150740" y="0"/>
                  </a:lnTo>
                  <a:lnTo>
                    <a:pt x="142242" y="235"/>
                  </a:lnTo>
                  <a:lnTo>
                    <a:pt x="103953" y="9740"/>
                  </a:lnTo>
                  <a:lnTo>
                    <a:pt x="97718" y="13614"/>
                  </a:lnTo>
                  <a:lnTo>
                    <a:pt x="91355" y="17487"/>
                  </a:lnTo>
                  <a:lnTo>
                    <a:pt x="86237" y="21983"/>
                  </a:lnTo>
                  <a:lnTo>
                    <a:pt x="78007" y="31483"/>
                  </a:lnTo>
                  <a:lnTo>
                    <a:pt x="74769" y="36220"/>
                  </a:lnTo>
                  <a:lnTo>
                    <a:pt x="72648" y="40716"/>
                  </a:lnTo>
                  <a:lnTo>
                    <a:pt x="227076" y="40716"/>
                  </a:lnTo>
                  <a:lnTo>
                    <a:pt x="190161" y="7239"/>
                  </a:lnTo>
                  <a:lnTo>
                    <a:pt x="168330" y="863"/>
                  </a:lnTo>
                  <a:lnTo>
                    <a:pt x="159973" y="0"/>
                  </a:lnTo>
                  <a:close/>
                </a:path>
                <a:path w="414655" h="283845">
                  <a:moveTo>
                    <a:pt x="6059" y="7874"/>
                  </a:moveTo>
                  <a:lnTo>
                    <a:pt x="5528" y="8115"/>
                  </a:lnTo>
                  <a:lnTo>
                    <a:pt x="5782" y="8115"/>
                  </a:lnTo>
                  <a:lnTo>
                    <a:pt x="6059" y="7874"/>
                  </a:lnTo>
                  <a:close/>
                </a:path>
                <a:path w="414655" h="283845">
                  <a:moveTo>
                    <a:pt x="53560" y="4368"/>
                  </a:moveTo>
                  <a:lnTo>
                    <a:pt x="15892" y="4368"/>
                  </a:lnTo>
                  <a:lnTo>
                    <a:pt x="13885" y="4495"/>
                  </a:lnTo>
                  <a:lnTo>
                    <a:pt x="9643" y="5486"/>
                  </a:lnTo>
                  <a:lnTo>
                    <a:pt x="7649" y="6489"/>
                  </a:lnTo>
                  <a:lnTo>
                    <a:pt x="6059" y="7874"/>
                  </a:lnTo>
                  <a:lnTo>
                    <a:pt x="6900" y="7493"/>
                  </a:lnTo>
                  <a:lnTo>
                    <a:pt x="60580" y="7493"/>
                  </a:lnTo>
                  <a:lnTo>
                    <a:pt x="59542" y="6616"/>
                  </a:lnTo>
                  <a:lnTo>
                    <a:pt x="55808" y="4864"/>
                  </a:lnTo>
                  <a:lnTo>
                    <a:pt x="53560" y="436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749551" y="4427214"/>
              <a:ext cx="100456" cy="105156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876043" y="4427216"/>
              <a:ext cx="94487" cy="105156"/>
            </a:xfrm>
            <a:prstGeom prst="rect">
              <a:avLst/>
            </a:prstGeom>
          </p:spPr>
        </p:pic>
      </p:grpSp>
      <p:grpSp>
        <p:nvGrpSpPr>
          <p:cNvPr id="12" name="object 12"/>
          <p:cNvGrpSpPr/>
          <p:nvPr/>
        </p:nvGrpSpPr>
        <p:grpSpPr>
          <a:xfrm>
            <a:off x="1100336" y="3817628"/>
            <a:ext cx="584200" cy="836930"/>
            <a:chOff x="1100336" y="3817628"/>
            <a:chExt cx="584200" cy="836930"/>
          </a:xfrm>
        </p:grpSpPr>
        <p:sp>
          <p:nvSpPr>
            <p:cNvPr id="13" name="object 13"/>
            <p:cNvSpPr/>
            <p:nvPr/>
          </p:nvSpPr>
          <p:spPr>
            <a:xfrm>
              <a:off x="1351775" y="3817632"/>
              <a:ext cx="332740" cy="836930"/>
            </a:xfrm>
            <a:custGeom>
              <a:avLst/>
              <a:gdLst/>
              <a:ahLst/>
              <a:cxnLst/>
              <a:rect l="l" t="t" r="r" b="b"/>
              <a:pathLst>
                <a:path w="332739" h="836929">
                  <a:moveTo>
                    <a:pt x="73672" y="299605"/>
                  </a:moveTo>
                  <a:lnTo>
                    <a:pt x="73418" y="299364"/>
                  </a:lnTo>
                  <a:lnTo>
                    <a:pt x="73545" y="299605"/>
                  </a:lnTo>
                  <a:lnTo>
                    <a:pt x="73672" y="299605"/>
                  </a:lnTo>
                  <a:close/>
                </a:path>
                <a:path w="332739" h="836929">
                  <a:moveTo>
                    <a:pt x="326136" y="163385"/>
                  </a:moveTo>
                  <a:lnTo>
                    <a:pt x="320319" y="119951"/>
                  </a:lnTo>
                  <a:lnTo>
                    <a:pt x="303872" y="80924"/>
                  </a:lnTo>
                  <a:lnTo>
                    <a:pt x="303631" y="80619"/>
                  </a:lnTo>
                  <a:lnTo>
                    <a:pt x="278358" y="47853"/>
                  </a:lnTo>
                  <a:lnTo>
                    <a:pt x="245338" y="22301"/>
                  </a:lnTo>
                  <a:lnTo>
                    <a:pt x="206375" y="5829"/>
                  </a:lnTo>
                  <a:lnTo>
                    <a:pt x="163068" y="0"/>
                  </a:lnTo>
                  <a:lnTo>
                    <a:pt x="119773" y="5829"/>
                  </a:lnTo>
                  <a:lnTo>
                    <a:pt x="80797" y="22301"/>
                  </a:lnTo>
                  <a:lnTo>
                    <a:pt x="47790" y="47853"/>
                  </a:lnTo>
                  <a:lnTo>
                    <a:pt x="22275" y="80924"/>
                  </a:lnTo>
                  <a:lnTo>
                    <a:pt x="5829" y="119951"/>
                  </a:lnTo>
                  <a:lnTo>
                    <a:pt x="0" y="163385"/>
                  </a:lnTo>
                  <a:lnTo>
                    <a:pt x="2120" y="189738"/>
                  </a:lnTo>
                  <a:lnTo>
                    <a:pt x="8229" y="214744"/>
                  </a:lnTo>
                  <a:lnTo>
                    <a:pt x="18008" y="238048"/>
                  </a:lnTo>
                  <a:lnTo>
                    <a:pt x="31115" y="259346"/>
                  </a:lnTo>
                  <a:lnTo>
                    <a:pt x="38201" y="266458"/>
                  </a:lnTo>
                  <a:lnTo>
                    <a:pt x="46913" y="259346"/>
                  </a:lnTo>
                  <a:lnTo>
                    <a:pt x="70535" y="234797"/>
                  </a:lnTo>
                  <a:lnTo>
                    <a:pt x="81292" y="223723"/>
                  </a:lnTo>
                  <a:lnTo>
                    <a:pt x="87236" y="217868"/>
                  </a:lnTo>
                  <a:lnTo>
                    <a:pt x="91211" y="214363"/>
                  </a:lnTo>
                  <a:lnTo>
                    <a:pt x="93573" y="212369"/>
                  </a:lnTo>
                  <a:lnTo>
                    <a:pt x="93573" y="209499"/>
                  </a:lnTo>
                  <a:lnTo>
                    <a:pt x="92824" y="206883"/>
                  </a:lnTo>
                  <a:lnTo>
                    <a:pt x="91338" y="204381"/>
                  </a:lnTo>
                  <a:lnTo>
                    <a:pt x="89966" y="201891"/>
                  </a:lnTo>
                  <a:lnTo>
                    <a:pt x="80378" y="163385"/>
                  </a:lnTo>
                  <a:lnTo>
                    <a:pt x="86868" y="131165"/>
                  </a:lnTo>
                  <a:lnTo>
                    <a:pt x="104571" y="104851"/>
                  </a:lnTo>
                  <a:lnTo>
                    <a:pt x="130835" y="87122"/>
                  </a:lnTo>
                  <a:lnTo>
                    <a:pt x="163004" y="80619"/>
                  </a:lnTo>
                  <a:lnTo>
                    <a:pt x="195186" y="87122"/>
                  </a:lnTo>
                  <a:lnTo>
                    <a:pt x="221449" y="104851"/>
                  </a:lnTo>
                  <a:lnTo>
                    <a:pt x="239153" y="131165"/>
                  </a:lnTo>
                  <a:lnTo>
                    <a:pt x="245630" y="163385"/>
                  </a:lnTo>
                  <a:lnTo>
                    <a:pt x="242671" y="185432"/>
                  </a:lnTo>
                  <a:lnTo>
                    <a:pt x="221335" y="221996"/>
                  </a:lnTo>
                  <a:lnTo>
                    <a:pt x="199593" y="237540"/>
                  </a:lnTo>
                  <a:lnTo>
                    <a:pt x="199097" y="237794"/>
                  </a:lnTo>
                  <a:lnTo>
                    <a:pt x="192341" y="240766"/>
                  </a:lnTo>
                  <a:lnTo>
                    <a:pt x="185305" y="243090"/>
                  </a:lnTo>
                  <a:lnTo>
                    <a:pt x="178003" y="244767"/>
                  </a:lnTo>
                  <a:lnTo>
                    <a:pt x="170472" y="245770"/>
                  </a:lnTo>
                  <a:lnTo>
                    <a:pt x="169481" y="245770"/>
                  </a:lnTo>
                  <a:lnTo>
                    <a:pt x="167360" y="246011"/>
                  </a:lnTo>
                  <a:lnTo>
                    <a:pt x="159651" y="246011"/>
                  </a:lnTo>
                  <a:lnTo>
                    <a:pt x="157911" y="245770"/>
                  </a:lnTo>
                  <a:lnTo>
                    <a:pt x="156908" y="245770"/>
                  </a:lnTo>
                  <a:lnTo>
                    <a:pt x="154800" y="245516"/>
                  </a:lnTo>
                  <a:lnTo>
                    <a:pt x="154051" y="245516"/>
                  </a:lnTo>
                  <a:lnTo>
                    <a:pt x="153174" y="245262"/>
                  </a:lnTo>
                  <a:lnTo>
                    <a:pt x="125056" y="236537"/>
                  </a:lnTo>
                  <a:lnTo>
                    <a:pt x="124561" y="236296"/>
                  </a:lnTo>
                  <a:lnTo>
                    <a:pt x="124015" y="236143"/>
                  </a:lnTo>
                  <a:lnTo>
                    <a:pt x="123317" y="235800"/>
                  </a:lnTo>
                  <a:lnTo>
                    <a:pt x="122821" y="235419"/>
                  </a:lnTo>
                  <a:lnTo>
                    <a:pt x="122440" y="235292"/>
                  </a:lnTo>
                  <a:lnTo>
                    <a:pt x="121577" y="234797"/>
                  </a:lnTo>
                  <a:lnTo>
                    <a:pt x="118960" y="234797"/>
                  </a:lnTo>
                  <a:lnTo>
                    <a:pt x="117335" y="235051"/>
                  </a:lnTo>
                  <a:lnTo>
                    <a:pt x="115976" y="235419"/>
                  </a:lnTo>
                  <a:lnTo>
                    <a:pt x="113106" y="236423"/>
                  </a:lnTo>
                  <a:lnTo>
                    <a:pt x="111493" y="238531"/>
                  </a:lnTo>
                  <a:lnTo>
                    <a:pt x="72923" y="277799"/>
                  </a:lnTo>
                  <a:lnTo>
                    <a:pt x="70053" y="280657"/>
                  </a:lnTo>
                  <a:lnTo>
                    <a:pt x="69684" y="281165"/>
                  </a:lnTo>
                  <a:lnTo>
                    <a:pt x="69430" y="281406"/>
                  </a:lnTo>
                  <a:lnTo>
                    <a:pt x="69430" y="281660"/>
                  </a:lnTo>
                  <a:lnTo>
                    <a:pt x="68808" y="282282"/>
                  </a:lnTo>
                  <a:lnTo>
                    <a:pt x="68681" y="282536"/>
                  </a:lnTo>
                  <a:lnTo>
                    <a:pt x="68440" y="282905"/>
                  </a:lnTo>
                  <a:lnTo>
                    <a:pt x="68313" y="283159"/>
                  </a:lnTo>
                  <a:lnTo>
                    <a:pt x="68059" y="283400"/>
                  </a:lnTo>
                  <a:lnTo>
                    <a:pt x="67564" y="284403"/>
                  </a:lnTo>
                  <a:lnTo>
                    <a:pt x="67195" y="285394"/>
                  </a:lnTo>
                  <a:lnTo>
                    <a:pt x="67068" y="286270"/>
                  </a:lnTo>
                  <a:lnTo>
                    <a:pt x="66319" y="290017"/>
                  </a:lnTo>
                  <a:lnTo>
                    <a:pt x="68059" y="293497"/>
                  </a:lnTo>
                  <a:lnTo>
                    <a:pt x="70307" y="296113"/>
                  </a:lnTo>
                  <a:lnTo>
                    <a:pt x="70434" y="296367"/>
                  </a:lnTo>
                  <a:lnTo>
                    <a:pt x="70675" y="296494"/>
                  </a:lnTo>
                  <a:lnTo>
                    <a:pt x="70802" y="296735"/>
                  </a:lnTo>
                  <a:lnTo>
                    <a:pt x="72542" y="298488"/>
                  </a:lnTo>
                  <a:lnTo>
                    <a:pt x="73418" y="299237"/>
                  </a:lnTo>
                  <a:lnTo>
                    <a:pt x="73787" y="299605"/>
                  </a:lnTo>
                  <a:lnTo>
                    <a:pt x="148450" y="373646"/>
                  </a:lnTo>
                  <a:lnTo>
                    <a:pt x="157238" y="380746"/>
                  </a:lnTo>
                  <a:lnTo>
                    <a:pt x="163207" y="383184"/>
                  </a:lnTo>
                  <a:lnTo>
                    <a:pt x="169075" y="381038"/>
                  </a:lnTo>
                  <a:lnTo>
                    <a:pt x="177571" y="374383"/>
                  </a:lnTo>
                  <a:lnTo>
                    <a:pt x="193319" y="359575"/>
                  </a:lnTo>
                  <a:lnTo>
                    <a:pt x="256705" y="297484"/>
                  </a:lnTo>
                  <a:lnTo>
                    <a:pt x="258203" y="295998"/>
                  </a:lnTo>
                  <a:lnTo>
                    <a:pt x="257454" y="296494"/>
                  </a:lnTo>
                  <a:lnTo>
                    <a:pt x="256832" y="296989"/>
                  </a:lnTo>
                  <a:lnTo>
                    <a:pt x="256082" y="297484"/>
                  </a:lnTo>
                  <a:lnTo>
                    <a:pt x="257073" y="296735"/>
                  </a:lnTo>
                  <a:lnTo>
                    <a:pt x="257619" y="296367"/>
                  </a:lnTo>
                  <a:lnTo>
                    <a:pt x="258076" y="295998"/>
                  </a:lnTo>
                  <a:lnTo>
                    <a:pt x="258318" y="295871"/>
                  </a:lnTo>
                  <a:lnTo>
                    <a:pt x="258572" y="295617"/>
                  </a:lnTo>
                  <a:lnTo>
                    <a:pt x="258826" y="295490"/>
                  </a:lnTo>
                  <a:lnTo>
                    <a:pt x="286562" y="269989"/>
                  </a:lnTo>
                  <a:lnTo>
                    <a:pt x="302818" y="246011"/>
                  </a:lnTo>
                  <a:lnTo>
                    <a:pt x="307784" y="238696"/>
                  </a:lnTo>
                  <a:lnTo>
                    <a:pt x="321360" y="202793"/>
                  </a:lnTo>
                  <a:lnTo>
                    <a:pt x="326136" y="163385"/>
                  </a:lnTo>
                  <a:close/>
                </a:path>
                <a:path w="332739" h="836929">
                  <a:moveTo>
                    <a:pt x="332232" y="671626"/>
                  </a:moveTo>
                  <a:lnTo>
                    <a:pt x="332105" y="671626"/>
                  </a:lnTo>
                  <a:lnTo>
                    <a:pt x="327050" y="632104"/>
                  </a:lnTo>
                  <a:lnTo>
                    <a:pt x="313182" y="596125"/>
                  </a:lnTo>
                  <a:lnTo>
                    <a:pt x="308660" y="589546"/>
                  </a:lnTo>
                  <a:lnTo>
                    <a:pt x="291655" y="564832"/>
                  </a:lnTo>
                  <a:lnTo>
                    <a:pt x="263347" y="539127"/>
                  </a:lnTo>
                  <a:lnTo>
                    <a:pt x="262851" y="538873"/>
                  </a:lnTo>
                  <a:lnTo>
                    <a:pt x="262102" y="538378"/>
                  </a:lnTo>
                  <a:lnTo>
                    <a:pt x="260845" y="537375"/>
                  </a:lnTo>
                  <a:lnTo>
                    <a:pt x="261848" y="538124"/>
                  </a:lnTo>
                  <a:lnTo>
                    <a:pt x="262978" y="538873"/>
                  </a:lnTo>
                  <a:lnTo>
                    <a:pt x="261442" y="537375"/>
                  </a:lnTo>
                  <a:lnTo>
                    <a:pt x="260413" y="536371"/>
                  </a:lnTo>
                  <a:lnTo>
                    <a:pt x="197281" y="474954"/>
                  </a:lnTo>
                  <a:lnTo>
                    <a:pt x="186969" y="465277"/>
                  </a:lnTo>
                  <a:lnTo>
                    <a:pt x="181470" y="460667"/>
                  </a:lnTo>
                  <a:lnTo>
                    <a:pt x="170789" y="455853"/>
                  </a:lnTo>
                  <a:lnTo>
                    <a:pt x="161404" y="456704"/>
                  </a:lnTo>
                  <a:lnTo>
                    <a:pt x="154749" y="459752"/>
                  </a:lnTo>
                  <a:lnTo>
                    <a:pt x="152209" y="461543"/>
                  </a:lnTo>
                  <a:lnTo>
                    <a:pt x="77330" y="536625"/>
                  </a:lnTo>
                  <a:lnTo>
                    <a:pt x="77571" y="536511"/>
                  </a:lnTo>
                  <a:lnTo>
                    <a:pt x="77330" y="536740"/>
                  </a:lnTo>
                  <a:lnTo>
                    <a:pt x="76835" y="537121"/>
                  </a:lnTo>
                  <a:lnTo>
                    <a:pt x="74333" y="539623"/>
                  </a:lnTo>
                  <a:lnTo>
                    <a:pt x="74206" y="539877"/>
                  </a:lnTo>
                  <a:lnTo>
                    <a:pt x="71958" y="542505"/>
                  </a:lnTo>
                  <a:lnTo>
                    <a:pt x="70205" y="546011"/>
                  </a:lnTo>
                  <a:lnTo>
                    <a:pt x="71081" y="549757"/>
                  </a:lnTo>
                  <a:lnTo>
                    <a:pt x="71208" y="550633"/>
                  </a:lnTo>
                  <a:lnTo>
                    <a:pt x="71577" y="551637"/>
                  </a:lnTo>
                  <a:lnTo>
                    <a:pt x="72085" y="552640"/>
                  </a:lnTo>
                  <a:lnTo>
                    <a:pt x="72212" y="553008"/>
                  </a:lnTo>
                  <a:lnTo>
                    <a:pt x="72707" y="553516"/>
                  </a:lnTo>
                  <a:lnTo>
                    <a:pt x="72961" y="553885"/>
                  </a:lnTo>
                  <a:lnTo>
                    <a:pt x="73088" y="554139"/>
                  </a:lnTo>
                  <a:lnTo>
                    <a:pt x="73329" y="554393"/>
                  </a:lnTo>
                  <a:lnTo>
                    <a:pt x="73329" y="554634"/>
                  </a:lnTo>
                  <a:lnTo>
                    <a:pt x="73837" y="555015"/>
                  </a:lnTo>
                  <a:lnTo>
                    <a:pt x="74079" y="555383"/>
                  </a:lnTo>
                  <a:lnTo>
                    <a:pt x="115582" y="597052"/>
                  </a:lnTo>
                  <a:lnTo>
                    <a:pt x="117716" y="599681"/>
                  </a:lnTo>
                  <a:lnTo>
                    <a:pt x="120459" y="600684"/>
                  </a:lnTo>
                  <a:lnTo>
                    <a:pt x="121831" y="601052"/>
                  </a:lnTo>
                  <a:lnTo>
                    <a:pt x="123583" y="601306"/>
                  </a:lnTo>
                  <a:lnTo>
                    <a:pt x="125717" y="601179"/>
                  </a:lnTo>
                  <a:lnTo>
                    <a:pt x="126085" y="601179"/>
                  </a:lnTo>
                  <a:lnTo>
                    <a:pt x="126339" y="601052"/>
                  </a:lnTo>
                  <a:lnTo>
                    <a:pt x="126961" y="600684"/>
                  </a:lnTo>
                  <a:lnTo>
                    <a:pt x="127342" y="600430"/>
                  </a:lnTo>
                  <a:lnTo>
                    <a:pt x="127965" y="600176"/>
                  </a:lnTo>
                  <a:lnTo>
                    <a:pt x="128587" y="599808"/>
                  </a:lnTo>
                  <a:lnTo>
                    <a:pt x="129590" y="599313"/>
                  </a:lnTo>
                  <a:lnTo>
                    <a:pt x="130213" y="598932"/>
                  </a:lnTo>
                  <a:lnTo>
                    <a:pt x="136537" y="595985"/>
                  </a:lnTo>
                  <a:lnTo>
                    <a:pt x="143129" y="593559"/>
                  </a:lnTo>
                  <a:lnTo>
                    <a:pt x="149936" y="591693"/>
                  </a:lnTo>
                  <a:lnTo>
                    <a:pt x="156959" y="590423"/>
                  </a:lnTo>
                  <a:lnTo>
                    <a:pt x="157721" y="590423"/>
                  </a:lnTo>
                  <a:lnTo>
                    <a:pt x="158584" y="590169"/>
                  </a:lnTo>
                  <a:lnTo>
                    <a:pt x="159461" y="590042"/>
                  </a:lnTo>
                  <a:lnTo>
                    <a:pt x="160464" y="590042"/>
                  </a:lnTo>
                  <a:lnTo>
                    <a:pt x="161594" y="589800"/>
                  </a:lnTo>
                  <a:lnTo>
                    <a:pt x="162585" y="589800"/>
                  </a:lnTo>
                  <a:lnTo>
                    <a:pt x="166090" y="589546"/>
                  </a:lnTo>
                  <a:lnTo>
                    <a:pt x="173088" y="589546"/>
                  </a:lnTo>
                  <a:lnTo>
                    <a:pt x="204597" y="597928"/>
                  </a:lnTo>
                  <a:lnTo>
                    <a:pt x="205219" y="598182"/>
                  </a:lnTo>
                  <a:lnTo>
                    <a:pt x="239839" y="630199"/>
                  </a:lnTo>
                  <a:lnTo>
                    <a:pt x="251472" y="672122"/>
                  </a:lnTo>
                  <a:lnTo>
                    <a:pt x="245148" y="704532"/>
                  </a:lnTo>
                  <a:lnTo>
                    <a:pt x="227520" y="731050"/>
                  </a:lnTo>
                  <a:lnTo>
                    <a:pt x="201256" y="749007"/>
                  </a:lnTo>
                  <a:lnTo>
                    <a:pt x="168960" y="755713"/>
                  </a:lnTo>
                  <a:lnTo>
                    <a:pt x="136613" y="749376"/>
                  </a:lnTo>
                  <a:lnTo>
                    <a:pt x="110159" y="731735"/>
                  </a:lnTo>
                  <a:lnTo>
                    <a:pt x="92214" y="705446"/>
                  </a:lnTo>
                  <a:lnTo>
                    <a:pt x="85572" y="673633"/>
                  </a:lnTo>
                  <a:lnTo>
                    <a:pt x="85547" y="671626"/>
                  </a:lnTo>
                  <a:lnTo>
                    <a:pt x="85979" y="663587"/>
                  </a:lnTo>
                  <a:lnTo>
                    <a:pt x="97586" y="629335"/>
                  </a:lnTo>
                  <a:lnTo>
                    <a:pt x="98336" y="626706"/>
                  </a:lnTo>
                  <a:lnTo>
                    <a:pt x="98336" y="623836"/>
                  </a:lnTo>
                  <a:lnTo>
                    <a:pt x="95961" y="621830"/>
                  </a:lnTo>
                  <a:lnTo>
                    <a:pt x="86474" y="612724"/>
                  </a:lnTo>
                  <a:lnTo>
                    <a:pt x="71323" y="597560"/>
                  </a:lnTo>
                  <a:lnTo>
                    <a:pt x="51079" y="577037"/>
                  </a:lnTo>
                  <a:lnTo>
                    <a:pt x="42202" y="569899"/>
                  </a:lnTo>
                  <a:lnTo>
                    <a:pt x="12496" y="622007"/>
                  </a:lnTo>
                  <a:lnTo>
                    <a:pt x="4572" y="673633"/>
                  </a:lnTo>
                  <a:lnTo>
                    <a:pt x="10731" y="717194"/>
                  </a:lnTo>
                  <a:lnTo>
                    <a:pt x="27495" y="756272"/>
                  </a:lnTo>
                  <a:lnTo>
                    <a:pt x="53327" y="789305"/>
                  </a:lnTo>
                  <a:lnTo>
                    <a:pt x="86639" y="814755"/>
                  </a:lnTo>
                  <a:lnTo>
                    <a:pt x="125869" y="831049"/>
                  </a:lnTo>
                  <a:lnTo>
                    <a:pt x="169468" y="836663"/>
                  </a:lnTo>
                  <a:lnTo>
                    <a:pt x="212991" y="830516"/>
                  </a:lnTo>
                  <a:lnTo>
                    <a:pt x="252031" y="813739"/>
                  </a:lnTo>
                  <a:lnTo>
                    <a:pt x="285026" y="787882"/>
                  </a:lnTo>
                  <a:lnTo>
                    <a:pt x="309537" y="755713"/>
                  </a:lnTo>
                  <a:lnTo>
                    <a:pt x="326682" y="715264"/>
                  </a:lnTo>
                  <a:lnTo>
                    <a:pt x="332232" y="67162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334008" y="4133947"/>
              <a:ext cx="150995" cy="199351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1100336" y="4070607"/>
              <a:ext cx="266700" cy="327660"/>
            </a:xfrm>
            <a:custGeom>
              <a:avLst/>
              <a:gdLst/>
              <a:ahLst/>
              <a:cxnLst/>
              <a:rect l="l" t="t" r="r" b="b"/>
              <a:pathLst>
                <a:path w="266700" h="327660">
                  <a:moveTo>
                    <a:pt x="164693" y="0"/>
                  </a:moveTo>
                  <a:lnTo>
                    <a:pt x="121126" y="5703"/>
                  </a:lnTo>
                  <a:lnTo>
                    <a:pt x="81928" y="22042"/>
                  </a:lnTo>
                  <a:lnTo>
                    <a:pt x="48656" y="47477"/>
                  </a:lnTo>
                  <a:lnTo>
                    <a:pt x="22872" y="80467"/>
                  </a:lnTo>
                  <a:lnTo>
                    <a:pt x="6133" y="119472"/>
                  </a:lnTo>
                  <a:lnTo>
                    <a:pt x="0" y="162953"/>
                  </a:lnTo>
                  <a:lnTo>
                    <a:pt x="5548" y="206498"/>
                  </a:lnTo>
                  <a:lnTo>
                    <a:pt x="21791" y="245690"/>
                  </a:lnTo>
                  <a:lnTo>
                    <a:pt x="47172" y="278966"/>
                  </a:lnTo>
                  <a:lnTo>
                    <a:pt x="80134" y="304760"/>
                  </a:lnTo>
                  <a:lnTo>
                    <a:pt x="119119" y="321509"/>
                  </a:lnTo>
                  <a:lnTo>
                    <a:pt x="162572" y="327647"/>
                  </a:lnTo>
                  <a:lnTo>
                    <a:pt x="188979" y="325713"/>
                  </a:lnTo>
                  <a:lnTo>
                    <a:pt x="214061" y="319752"/>
                  </a:lnTo>
                  <a:lnTo>
                    <a:pt x="237482" y="310093"/>
                  </a:lnTo>
                  <a:lnTo>
                    <a:pt x="258902" y="297065"/>
                  </a:lnTo>
                  <a:lnTo>
                    <a:pt x="266141" y="290067"/>
                  </a:lnTo>
                  <a:lnTo>
                    <a:pt x="258902" y="281203"/>
                  </a:lnTo>
                  <a:lnTo>
                    <a:pt x="258902" y="281076"/>
                  </a:lnTo>
                  <a:lnTo>
                    <a:pt x="235815" y="258530"/>
                  </a:lnTo>
                  <a:lnTo>
                    <a:pt x="223863" y="246735"/>
                  </a:lnTo>
                  <a:lnTo>
                    <a:pt x="163080" y="246735"/>
                  </a:lnTo>
                  <a:lnTo>
                    <a:pt x="130857" y="240040"/>
                  </a:lnTo>
                  <a:lnTo>
                    <a:pt x="104636" y="222121"/>
                  </a:lnTo>
                  <a:lnTo>
                    <a:pt x="87047" y="195656"/>
                  </a:lnTo>
                  <a:lnTo>
                    <a:pt x="80721" y="163321"/>
                  </a:lnTo>
                  <a:lnTo>
                    <a:pt x="87411" y="131078"/>
                  </a:lnTo>
                  <a:lnTo>
                    <a:pt x="105317" y="104838"/>
                  </a:lnTo>
                  <a:lnTo>
                    <a:pt x="131763" y="87237"/>
                  </a:lnTo>
                  <a:lnTo>
                    <a:pt x="164071" y="80911"/>
                  </a:lnTo>
                  <a:lnTo>
                    <a:pt x="223306" y="80911"/>
                  </a:lnTo>
                  <a:lnTo>
                    <a:pt x="257784" y="46316"/>
                  </a:lnTo>
                  <a:lnTo>
                    <a:pt x="262579" y="41824"/>
                  </a:lnTo>
                  <a:lnTo>
                    <a:pt x="263904" y="38428"/>
                  </a:lnTo>
                  <a:lnTo>
                    <a:pt x="261511" y="34420"/>
                  </a:lnTo>
                  <a:lnTo>
                    <a:pt x="255155" y="28092"/>
                  </a:lnTo>
                  <a:lnTo>
                    <a:pt x="234843" y="16359"/>
                  </a:lnTo>
                  <a:lnTo>
                    <a:pt x="212825" y="7578"/>
                  </a:lnTo>
                  <a:lnTo>
                    <a:pt x="189356" y="2031"/>
                  </a:lnTo>
                  <a:lnTo>
                    <a:pt x="164693" y="0"/>
                  </a:lnTo>
                  <a:close/>
                </a:path>
                <a:path w="266700" h="327660">
                  <a:moveTo>
                    <a:pt x="212242" y="233870"/>
                  </a:moveTo>
                  <a:lnTo>
                    <a:pt x="209372" y="233870"/>
                  </a:lnTo>
                  <a:lnTo>
                    <a:pt x="206743" y="234619"/>
                  </a:lnTo>
                  <a:lnTo>
                    <a:pt x="204254" y="236118"/>
                  </a:lnTo>
                  <a:lnTo>
                    <a:pt x="201752" y="237502"/>
                  </a:lnTo>
                  <a:lnTo>
                    <a:pt x="163080" y="246735"/>
                  </a:lnTo>
                  <a:lnTo>
                    <a:pt x="223863" y="246735"/>
                  </a:lnTo>
                  <a:lnTo>
                    <a:pt x="223352" y="246225"/>
                  </a:lnTo>
                  <a:lnTo>
                    <a:pt x="217670" y="240317"/>
                  </a:lnTo>
                  <a:lnTo>
                    <a:pt x="212242" y="233870"/>
                  </a:lnTo>
                  <a:close/>
                </a:path>
                <a:path w="266700" h="327660">
                  <a:moveTo>
                    <a:pt x="214828" y="89903"/>
                  </a:moveTo>
                  <a:lnTo>
                    <a:pt x="201625" y="89903"/>
                  </a:lnTo>
                  <a:lnTo>
                    <a:pt x="205130" y="91770"/>
                  </a:lnTo>
                  <a:lnTo>
                    <a:pt x="205752" y="92151"/>
                  </a:lnTo>
                  <a:lnTo>
                    <a:pt x="213105" y="92151"/>
                  </a:lnTo>
                  <a:lnTo>
                    <a:pt x="214828" y="89903"/>
                  </a:lnTo>
                  <a:close/>
                </a:path>
                <a:path w="266700" h="327660">
                  <a:moveTo>
                    <a:pt x="223306" y="80911"/>
                  </a:moveTo>
                  <a:lnTo>
                    <a:pt x="164071" y="80911"/>
                  </a:lnTo>
                  <a:lnTo>
                    <a:pt x="173933" y="81547"/>
                  </a:lnTo>
                  <a:lnTo>
                    <a:pt x="183459" y="83377"/>
                  </a:lnTo>
                  <a:lnTo>
                    <a:pt x="192587" y="86285"/>
                  </a:lnTo>
                  <a:lnTo>
                    <a:pt x="201256" y="90157"/>
                  </a:lnTo>
                  <a:lnTo>
                    <a:pt x="201625" y="89903"/>
                  </a:lnTo>
                  <a:lnTo>
                    <a:pt x="214828" y="89903"/>
                  </a:lnTo>
                  <a:lnTo>
                    <a:pt x="216357" y="87909"/>
                  </a:lnTo>
                  <a:lnTo>
                    <a:pt x="223306" y="8091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715243" y="451104"/>
            <a:ext cx="1184147" cy="236207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124455" y="1170432"/>
            <a:ext cx="9697211" cy="5399531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dirty="0"/>
              <a:t>SantExpo</a:t>
            </a:r>
            <a:r>
              <a:rPr spc="-15" dirty="0"/>
              <a:t> </a:t>
            </a:r>
            <a:r>
              <a:rPr dirty="0"/>
              <a:t>2024</a:t>
            </a:r>
            <a:r>
              <a:rPr spc="-25" dirty="0"/>
              <a:t> </a:t>
            </a:r>
            <a:r>
              <a:rPr dirty="0"/>
              <a:t>-</a:t>
            </a:r>
            <a:r>
              <a:rPr spc="-30" dirty="0"/>
              <a:t> </a:t>
            </a:r>
            <a:r>
              <a:rPr spc="-10" dirty="0"/>
              <a:t>Atelier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715243" y="451104"/>
            <a:ext cx="1184147" cy="236207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925823" y="2121407"/>
            <a:ext cx="8090914" cy="4539994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123444" y="1382268"/>
            <a:ext cx="3595370" cy="4537075"/>
            <a:chOff x="123444" y="1382268"/>
            <a:chExt cx="3595370" cy="4537075"/>
          </a:xfrm>
        </p:grpSpPr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5260" y="4032504"/>
              <a:ext cx="3543299" cy="1886711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3444" y="1382268"/>
              <a:ext cx="3595115" cy="3593591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3925823" y="920496"/>
            <a:ext cx="8091170" cy="1493520"/>
          </a:xfrm>
          <a:prstGeom prst="rect">
            <a:avLst/>
          </a:prstGeom>
          <a:solidFill>
            <a:srgbClr val="033879"/>
          </a:solidFill>
        </p:spPr>
        <p:txBody>
          <a:bodyPr vert="horz" wrap="square" lIns="0" tIns="34290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270"/>
              </a:spcBef>
              <a:tabLst>
                <a:tab pos="2919095" algn="l"/>
              </a:tabLst>
            </a:pP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UN</a:t>
            </a:r>
            <a:r>
              <a:rPr sz="32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spc="-10" dirty="0">
                <a:solidFill>
                  <a:srgbClr val="FFFFFF"/>
                </a:solidFill>
                <a:latin typeface="Arial"/>
                <a:cs typeface="Arial"/>
              </a:rPr>
              <a:t>CONSTAT</a:t>
            </a: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3200" b="1" spc="-60" dirty="0">
                <a:solidFill>
                  <a:srgbClr val="FFFFFF"/>
                </a:solidFill>
                <a:latin typeface="Arial"/>
                <a:cs typeface="Arial"/>
              </a:rPr>
              <a:t>PARTAGE</a:t>
            </a:r>
            <a:r>
              <a:rPr sz="3200" b="1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spc="-50" dirty="0">
                <a:solidFill>
                  <a:srgbClr val="FFFFFF"/>
                </a:solidFill>
                <a:latin typeface="Arial"/>
                <a:cs typeface="Arial"/>
              </a:rPr>
              <a:t>:</a:t>
            </a:r>
            <a:endParaRPr sz="3200">
              <a:latin typeface="Arial"/>
              <a:cs typeface="Arial"/>
            </a:endParaRPr>
          </a:p>
          <a:p>
            <a:pPr marL="90805">
              <a:lnSpc>
                <a:spcPct val="100000"/>
              </a:lnSpc>
              <a:spcBef>
                <a:spcPts val="15"/>
              </a:spcBef>
            </a:pP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STOP</a:t>
            </a:r>
            <a:r>
              <a:rPr sz="2800" spc="-1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aux</a:t>
            </a:r>
            <a:r>
              <a:rPr sz="2800" spc="-1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ANNUAIRES</a:t>
            </a:r>
            <a:r>
              <a:rPr sz="28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EXCEL</a:t>
            </a:r>
            <a:r>
              <a:rPr sz="2800" spc="-1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JAMAIS</a:t>
            </a:r>
            <a:r>
              <a:rPr sz="2800" spc="-1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800" spc="-1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20" dirty="0">
                <a:solidFill>
                  <a:srgbClr val="FFFFFF"/>
                </a:solidFill>
                <a:latin typeface="Arial"/>
                <a:cs typeface="Arial"/>
              </a:rPr>
              <a:t>JOUR</a:t>
            </a:r>
            <a:endParaRPr sz="2800">
              <a:latin typeface="Arial"/>
              <a:cs typeface="Arial"/>
            </a:endParaRPr>
          </a:p>
          <a:p>
            <a:pPr marL="90805">
              <a:lnSpc>
                <a:spcPct val="100000"/>
              </a:lnSpc>
              <a:spcBef>
                <a:spcPts val="360"/>
              </a:spcBef>
            </a:pPr>
            <a:r>
              <a:rPr sz="2800" b="1" dirty="0">
                <a:solidFill>
                  <a:srgbClr val="FFFFFF"/>
                </a:solidFill>
                <a:latin typeface="Arial"/>
                <a:cs typeface="Arial"/>
              </a:rPr>
              <a:t>MAIS</a:t>
            </a:r>
            <a:r>
              <a:rPr sz="2800" b="1" spc="-1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-10" dirty="0">
                <a:solidFill>
                  <a:srgbClr val="FFFFFF"/>
                </a:solidFill>
                <a:latin typeface="Arial"/>
                <a:cs typeface="Arial"/>
              </a:rPr>
              <a:t>AUSSI</a:t>
            </a:r>
            <a:endParaRPr sz="2800">
              <a:latin typeface="Arial"/>
              <a:cs typeface="Aria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dirty="0"/>
              <a:t>SantExpo</a:t>
            </a:r>
            <a:r>
              <a:rPr spc="-15" dirty="0"/>
              <a:t> </a:t>
            </a:r>
            <a:r>
              <a:rPr dirty="0"/>
              <a:t>2024</a:t>
            </a:r>
            <a:r>
              <a:rPr spc="-25" dirty="0"/>
              <a:t> </a:t>
            </a:r>
            <a:r>
              <a:rPr dirty="0"/>
              <a:t>-</a:t>
            </a:r>
            <a:r>
              <a:rPr spc="-30" dirty="0"/>
              <a:t> </a:t>
            </a:r>
            <a:r>
              <a:rPr spc="-10" dirty="0"/>
              <a:t>Atelier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715243" y="451104"/>
            <a:ext cx="1184147" cy="236207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2041779" y="1011555"/>
            <a:ext cx="9867265" cy="5554345"/>
            <a:chOff x="2041779" y="1011555"/>
            <a:chExt cx="9867265" cy="5554345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051304" y="1021080"/>
              <a:ext cx="9848086" cy="5535167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2046541" y="1016317"/>
              <a:ext cx="9857740" cy="5544820"/>
            </a:xfrm>
            <a:custGeom>
              <a:avLst/>
              <a:gdLst/>
              <a:ahLst/>
              <a:cxnLst/>
              <a:rect l="l" t="t" r="r" b="b"/>
              <a:pathLst>
                <a:path w="9857740" h="5544820">
                  <a:moveTo>
                    <a:pt x="0" y="0"/>
                  </a:moveTo>
                  <a:lnTo>
                    <a:pt x="9857613" y="0"/>
                  </a:lnTo>
                  <a:lnTo>
                    <a:pt x="9857613" y="5544693"/>
                  </a:lnTo>
                  <a:lnTo>
                    <a:pt x="0" y="5544693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6A8ED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dirty="0"/>
              <a:t>SantExpo</a:t>
            </a:r>
            <a:r>
              <a:rPr spc="-15" dirty="0"/>
              <a:t> </a:t>
            </a:r>
            <a:r>
              <a:rPr dirty="0"/>
              <a:t>2024</a:t>
            </a:r>
            <a:r>
              <a:rPr spc="-25" dirty="0"/>
              <a:t> </a:t>
            </a:r>
            <a:r>
              <a:rPr dirty="0"/>
              <a:t>-</a:t>
            </a:r>
            <a:r>
              <a:rPr spc="-30" dirty="0"/>
              <a:t> </a:t>
            </a:r>
            <a:r>
              <a:rPr spc="-10" dirty="0"/>
              <a:t>Atelier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D20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79475" y="283464"/>
            <a:ext cx="2743199" cy="1059179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399019" y="0"/>
            <a:ext cx="4791868" cy="6858000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534009" y="1547008"/>
            <a:ext cx="5586730" cy="3683000"/>
          </a:xfrm>
          <a:prstGeom prst="rect">
            <a:avLst/>
          </a:prstGeom>
        </p:spPr>
        <p:txBody>
          <a:bodyPr vert="horz" wrap="square" lIns="0" tIns="1955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40"/>
              </a:spcBef>
            </a:pPr>
            <a:r>
              <a:rPr sz="2800" b="1" spc="-10" dirty="0">
                <a:solidFill>
                  <a:srgbClr val="FFFFFF"/>
                </a:solidFill>
                <a:latin typeface="Arial"/>
                <a:cs typeface="Arial"/>
              </a:rPr>
              <a:t>Sommaire</a:t>
            </a:r>
            <a:endParaRPr sz="2800">
              <a:latin typeface="Arial"/>
              <a:cs typeface="Arial"/>
            </a:endParaRPr>
          </a:p>
          <a:p>
            <a:pPr marL="469265" indent="-456565">
              <a:lnSpc>
                <a:spcPct val="100000"/>
              </a:lnSpc>
              <a:spcBef>
                <a:spcPts val="1440"/>
              </a:spcBef>
              <a:buFont typeface="Arial"/>
              <a:buChar char="•"/>
              <a:tabLst>
                <a:tab pos="469265" algn="l"/>
              </a:tabLst>
            </a:pPr>
            <a:r>
              <a:rPr sz="2800" b="1" spc="-10" dirty="0">
                <a:solidFill>
                  <a:srgbClr val="FFFFFF"/>
                </a:solidFill>
                <a:latin typeface="Arial"/>
                <a:cs typeface="Arial"/>
              </a:rPr>
              <a:t>Contexte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80"/>
              </a:spcBef>
              <a:buClr>
                <a:srgbClr val="FFFFFF"/>
              </a:buClr>
              <a:buFont typeface="Arial"/>
              <a:buChar char="•"/>
            </a:pPr>
            <a:endParaRPr sz="2800">
              <a:latin typeface="Arial"/>
              <a:cs typeface="Arial"/>
            </a:endParaRPr>
          </a:p>
          <a:p>
            <a:pPr marL="469900" marR="244475" indent="-457200">
              <a:lnSpc>
                <a:spcPct val="71400"/>
              </a:lnSpc>
              <a:buFont typeface="Arial"/>
              <a:buChar char="•"/>
              <a:tabLst>
                <a:tab pos="469900" algn="l"/>
              </a:tabLst>
            </a:pPr>
            <a:r>
              <a:rPr sz="2800" b="1" dirty="0">
                <a:solidFill>
                  <a:srgbClr val="FFFFFF"/>
                </a:solidFill>
                <a:latin typeface="Arial"/>
                <a:cs typeface="Arial"/>
              </a:rPr>
              <a:t>Boite</a:t>
            </a:r>
            <a:r>
              <a:rPr sz="2800" b="1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FFFFFF"/>
                </a:solidFill>
                <a:latin typeface="Arial"/>
                <a:cs typeface="Arial"/>
              </a:rPr>
              <a:t>à</a:t>
            </a:r>
            <a:r>
              <a:rPr sz="2800" b="1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FFFFFF"/>
                </a:solidFill>
                <a:latin typeface="Arial"/>
                <a:cs typeface="Arial"/>
              </a:rPr>
              <a:t>outils</a:t>
            </a:r>
            <a:r>
              <a:rPr sz="2800" b="1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FFFFFF"/>
                </a:solidFill>
                <a:latin typeface="Arial"/>
                <a:cs typeface="Arial"/>
              </a:rPr>
              <a:t>numériques</a:t>
            </a:r>
            <a:r>
              <a:rPr sz="28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-25" dirty="0">
                <a:solidFill>
                  <a:srgbClr val="FFFFFF"/>
                </a:solidFill>
                <a:latin typeface="Arial"/>
                <a:cs typeface="Arial"/>
              </a:rPr>
              <a:t>de </a:t>
            </a:r>
            <a:r>
              <a:rPr sz="2800" b="1" dirty="0">
                <a:solidFill>
                  <a:srgbClr val="FFFFFF"/>
                </a:solidFill>
                <a:latin typeface="Arial"/>
                <a:cs typeface="Arial"/>
              </a:rPr>
              <a:t>gestion</a:t>
            </a:r>
            <a:r>
              <a:rPr sz="2800" b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2800" b="1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-10" dirty="0">
                <a:solidFill>
                  <a:srgbClr val="FFFFFF"/>
                </a:solidFill>
                <a:latin typeface="Arial"/>
                <a:cs typeface="Arial"/>
              </a:rPr>
              <a:t>parcours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80"/>
              </a:spcBef>
              <a:buClr>
                <a:srgbClr val="FFFFFF"/>
              </a:buClr>
              <a:buFont typeface="Arial"/>
              <a:buChar char="•"/>
            </a:pPr>
            <a:endParaRPr sz="2800">
              <a:latin typeface="Arial"/>
              <a:cs typeface="Arial"/>
            </a:endParaRPr>
          </a:p>
          <a:p>
            <a:pPr marL="469900" marR="5080" indent="-457200">
              <a:lnSpc>
                <a:spcPct val="71400"/>
              </a:lnSpc>
              <a:spcBef>
                <a:spcPts val="5"/>
              </a:spcBef>
              <a:buFont typeface="Arial"/>
              <a:buChar char="•"/>
              <a:tabLst>
                <a:tab pos="469900" algn="l"/>
              </a:tabLst>
            </a:pPr>
            <a:r>
              <a:rPr sz="2800" b="1" dirty="0">
                <a:solidFill>
                  <a:srgbClr val="FFFFFF"/>
                </a:solidFill>
                <a:latin typeface="Arial"/>
                <a:cs typeface="Arial"/>
              </a:rPr>
              <a:t>Madeo</a:t>
            </a:r>
            <a:r>
              <a:rPr sz="28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FFFFFF"/>
                </a:solidFill>
                <a:latin typeface="Arial"/>
                <a:cs typeface="Arial"/>
              </a:rPr>
              <a:t>en</a:t>
            </a:r>
            <a:r>
              <a:rPr sz="28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FFFFFF"/>
                </a:solidFill>
                <a:latin typeface="Arial"/>
                <a:cs typeface="Arial"/>
              </a:rPr>
              <a:t>sante</a:t>
            </a:r>
            <a:r>
              <a:rPr sz="28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FFFFFF"/>
                </a:solidFill>
                <a:latin typeface="Arial"/>
                <a:cs typeface="Arial"/>
              </a:rPr>
              <a:t>:</a:t>
            </a:r>
            <a:r>
              <a:rPr sz="2800" b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FFFFFF"/>
                </a:solidFill>
                <a:latin typeface="Arial"/>
                <a:cs typeface="Arial"/>
              </a:rPr>
              <a:t>un</a:t>
            </a:r>
            <a:r>
              <a:rPr sz="28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-10" dirty="0">
                <a:solidFill>
                  <a:srgbClr val="FFFFFF"/>
                </a:solidFill>
                <a:latin typeface="Arial"/>
                <a:cs typeface="Arial"/>
              </a:rPr>
              <a:t>annuaire, </a:t>
            </a:r>
            <a:r>
              <a:rPr sz="2800" b="1" dirty="0">
                <a:solidFill>
                  <a:srgbClr val="FFFFFF"/>
                </a:solidFill>
                <a:latin typeface="Arial"/>
                <a:cs typeface="Arial"/>
              </a:rPr>
              <a:t>un</a:t>
            </a:r>
            <a:r>
              <a:rPr sz="2800" b="1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FFFFFF"/>
                </a:solidFill>
                <a:latin typeface="Arial"/>
                <a:cs typeface="Arial"/>
              </a:rPr>
              <a:t>ROR,</a:t>
            </a:r>
            <a:r>
              <a:rPr sz="28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FFFFFF"/>
                </a:solidFill>
                <a:latin typeface="Arial"/>
                <a:cs typeface="Arial"/>
              </a:rPr>
              <a:t>…et</a:t>
            </a:r>
            <a:r>
              <a:rPr sz="2800" b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FFFFFF"/>
                </a:solidFill>
                <a:latin typeface="Arial"/>
                <a:cs typeface="Arial"/>
              </a:rPr>
              <a:t>plus</a:t>
            </a:r>
            <a:r>
              <a:rPr sz="28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-10" dirty="0">
                <a:solidFill>
                  <a:srgbClr val="FFFFFF"/>
                </a:solidFill>
                <a:latin typeface="Arial"/>
                <a:cs typeface="Arial"/>
              </a:rPr>
              <a:t>encore</a:t>
            </a:r>
            <a:endParaRPr sz="2800">
              <a:latin typeface="Arial"/>
              <a:cs typeface="Arial"/>
            </a:endParaRPr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97280" y="381000"/>
            <a:ext cx="1252727" cy="249935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715243" y="451104"/>
            <a:ext cx="1184147" cy="236207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35863" y="1167383"/>
            <a:ext cx="9919714" cy="5530595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dirty="0"/>
              <a:t>SantExpo</a:t>
            </a:r>
            <a:r>
              <a:rPr spc="-15" dirty="0"/>
              <a:t> </a:t>
            </a:r>
            <a:r>
              <a:rPr dirty="0"/>
              <a:t>2024</a:t>
            </a:r>
            <a:r>
              <a:rPr spc="-25" dirty="0"/>
              <a:t> </a:t>
            </a:r>
            <a:r>
              <a:rPr dirty="0"/>
              <a:t>-</a:t>
            </a:r>
            <a:r>
              <a:rPr spc="-30" dirty="0"/>
              <a:t> </a:t>
            </a:r>
            <a:r>
              <a:rPr spc="-10" dirty="0"/>
              <a:t>Atelier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715243" y="451104"/>
            <a:ext cx="1184147" cy="236207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64792" y="1007364"/>
            <a:ext cx="10258043" cy="5714999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dirty="0"/>
              <a:t>SantExpo</a:t>
            </a:r>
            <a:r>
              <a:rPr spc="-15" dirty="0"/>
              <a:t> </a:t>
            </a:r>
            <a:r>
              <a:rPr dirty="0"/>
              <a:t>2024</a:t>
            </a:r>
            <a:r>
              <a:rPr spc="-25" dirty="0"/>
              <a:t> </a:t>
            </a:r>
            <a:r>
              <a:rPr dirty="0"/>
              <a:t>-</a:t>
            </a:r>
            <a:r>
              <a:rPr spc="-30" dirty="0"/>
              <a:t> </a:t>
            </a:r>
            <a:r>
              <a:rPr spc="-10" dirty="0"/>
              <a:t>Atelier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715243" y="451104"/>
            <a:ext cx="1184147" cy="236207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9352" y="1097280"/>
            <a:ext cx="10055351" cy="5658611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dirty="0"/>
              <a:t>SantExpo</a:t>
            </a:r>
            <a:r>
              <a:rPr spc="-15" dirty="0"/>
              <a:t> </a:t>
            </a:r>
            <a:r>
              <a:rPr dirty="0"/>
              <a:t>2024</a:t>
            </a:r>
            <a:r>
              <a:rPr spc="-25" dirty="0"/>
              <a:t> </a:t>
            </a:r>
            <a:r>
              <a:rPr dirty="0"/>
              <a:t>-</a:t>
            </a:r>
            <a:r>
              <a:rPr spc="-30" dirty="0"/>
              <a:t> </a:t>
            </a:r>
            <a:r>
              <a:rPr spc="-10" dirty="0"/>
              <a:t>Atelier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715243" y="451104"/>
            <a:ext cx="1184147" cy="236207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075688" y="1042416"/>
            <a:ext cx="9962387" cy="5676899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dirty="0"/>
              <a:t>SantExpo</a:t>
            </a:r>
            <a:r>
              <a:rPr spc="-15" dirty="0"/>
              <a:t> </a:t>
            </a:r>
            <a:r>
              <a:rPr dirty="0"/>
              <a:t>2024</a:t>
            </a:r>
            <a:r>
              <a:rPr spc="-25" dirty="0"/>
              <a:t> </a:t>
            </a:r>
            <a:r>
              <a:rPr dirty="0"/>
              <a:t>-</a:t>
            </a:r>
            <a:r>
              <a:rPr spc="-30" dirty="0"/>
              <a:t> </a:t>
            </a:r>
            <a:r>
              <a:rPr spc="-10" dirty="0"/>
              <a:t>Atelier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715243" y="451104"/>
            <a:ext cx="1184147" cy="236207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78536" y="967740"/>
            <a:ext cx="11164822" cy="5861468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dirty="0"/>
              <a:t>SantExpo</a:t>
            </a:r>
            <a:r>
              <a:rPr spc="-15" dirty="0"/>
              <a:t> </a:t>
            </a:r>
            <a:r>
              <a:rPr dirty="0"/>
              <a:t>2024</a:t>
            </a:r>
            <a:r>
              <a:rPr spc="-25" dirty="0"/>
              <a:t> </a:t>
            </a:r>
            <a:r>
              <a:rPr dirty="0"/>
              <a:t>-</a:t>
            </a:r>
            <a:r>
              <a:rPr spc="-30" dirty="0"/>
              <a:t> </a:t>
            </a:r>
            <a:r>
              <a:rPr spc="-10" dirty="0"/>
              <a:t>Atelier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64919" y="865632"/>
            <a:ext cx="10603979" cy="5943586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715243" y="451104"/>
            <a:ext cx="1184147" cy="236207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dirty="0"/>
              <a:t>SantExpo</a:t>
            </a:r>
            <a:r>
              <a:rPr spc="-15" dirty="0"/>
              <a:t> </a:t>
            </a:r>
            <a:r>
              <a:rPr dirty="0"/>
              <a:t>2024</a:t>
            </a:r>
            <a:r>
              <a:rPr spc="-25" dirty="0"/>
              <a:t> </a:t>
            </a:r>
            <a:r>
              <a:rPr dirty="0"/>
              <a:t>-</a:t>
            </a:r>
            <a:r>
              <a:rPr spc="-30" dirty="0"/>
              <a:t> </a:t>
            </a:r>
            <a:r>
              <a:rPr spc="-10" dirty="0"/>
              <a:t>Atelier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359397" y="-6350"/>
            <a:ext cx="5839460" cy="6870700"/>
            <a:chOff x="6359397" y="-6350"/>
            <a:chExt cx="5839460" cy="6870700"/>
          </a:xfrm>
        </p:grpSpPr>
        <p:sp>
          <p:nvSpPr>
            <p:cNvPr id="3" name="object 3"/>
            <p:cNvSpPr/>
            <p:nvPr/>
          </p:nvSpPr>
          <p:spPr>
            <a:xfrm>
              <a:off x="6365747" y="0"/>
              <a:ext cx="5826760" cy="6858000"/>
            </a:xfrm>
            <a:custGeom>
              <a:avLst/>
              <a:gdLst/>
              <a:ahLst/>
              <a:cxnLst/>
              <a:rect l="l" t="t" r="r" b="b"/>
              <a:pathLst>
                <a:path w="5826759" h="6858000">
                  <a:moveTo>
                    <a:pt x="5826264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5826264" y="6858000"/>
                  </a:lnTo>
                  <a:lnTo>
                    <a:pt x="5826264" y="0"/>
                  </a:lnTo>
                  <a:close/>
                </a:path>
              </a:pathLst>
            </a:custGeom>
            <a:solidFill>
              <a:srgbClr val="2354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365747" y="0"/>
              <a:ext cx="5826760" cy="6858000"/>
            </a:xfrm>
            <a:custGeom>
              <a:avLst/>
              <a:gdLst/>
              <a:ahLst/>
              <a:cxnLst/>
              <a:rect l="l" t="t" r="r" b="b"/>
              <a:pathLst>
                <a:path w="5826759" h="6858000">
                  <a:moveTo>
                    <a:pt x="5826252" y="0"/>
                  </a:moveTo>
                  <a:lnTo>
                    <a:pt x="5826252" y="6858000"/>
                  </a:lnTo>
                </a:path>
                <a:path w="5826759" h="6858000">
                  <a:moveTo>
                    <a:pt x="0" y="685800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162C5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715244" y="451104"/>
              <a:ext cx="1184147" cy="236207"/>
            </a:xfrm>
            <a:prstGeom prst="rect">
              <a:avLst/>
            </a:prstGeom>
          </p:spPr>
        </p:pic>
      </p:grp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9860" y="1676439"/>
            <a:ext cx="5677969" cy="4182544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7478071" y="863574"/>
            <a:ext cx="360045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42925" marR="5080" indent="-53086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solidFill>
                  <a:srgbClr val="FFFFFF"/>
                </a:solidFill>
              </a:rPr>
              <a:t>ACCES</a:t>
            </a:r>
            <a:r>
              <a:rPr sz="3600" spc="-100" dirty="0">
                <a:solidFill>
                  <a:srgbClr val="FFFFFF"/>
                </a:solidFill>
              </a:rPr>
              <a:t> </a:t>
            </a:r>
            <a:r>
              <a:rPr sz="3600" spc="-40" dirty="0">
                <a:solidFill>
                  <a:srgbClr val="FFFFFF"/>
                </a:solidFill>
              </a:rPr>
              <a:t>ESPACE </a:t>
            </a:r>
            <a:r>
              <a:rPr sz="3600" dirty="0">
                <a:solidFill>
                  <a:srgbClr val="FFFFFF"/>
                </a:solidFill>
              </a:rPr>
              <a:t>GD</a:t>
            </a:r>
            <a:r>
              <a:rPr sz="3600" spc="-5" dirty="0">
                <a:solidFill>
                  <a:srgbClr val="FFFFFF"/>
                </a:solidFill>
              </a:rPr>
              <a:t> </a:t>
            </a:r>
            <a:r>
              <a:rPr sz="3600" spc="-10" dirty="0">
                <a:solidFill>
                  <a:srgbClr val="FFFFFF"/>
                </a:solidFill>
              </a:rPr>
              <a:t>PUBLIC</a:t>
            </a:r>
            <a:endParaRPr sz="3600"/>
          </a:p>
        </p:txBody>
      </p:sp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240523" y="2197620"/>
            <a:ext cx="4076687" cy="4468354"/>
          </a:xfrm>
          <a:prstGeom prst="rect">
            <a:avLst/>
          </a:prstGeom>
        </p:spPr>
      </p:pic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dirty="0"/>
              <a:t>SantExpo</a:t>
            </a:r>
            <a:r>
              <a:rPr spc="-15" dirty="0"/>
              <a:t> </a:t>
            </a:r>
            <a:r>
              <a:rPr dirty="0"/>
              <a:t>2024</a:t>
            </a:r>
            <a:r>
              <a:rPr spc="-25" dirty="0"/>
              <a:t> </a:t>
            </a:r>
            <a:r>
              <a:rPr dirty="0"/>
              <a:t>-</a:t>
            </a:r>
            <a:r>
              <a:rPr spc="-30" dirty="0"/>
              <a:t> </a:t>
            </a:r>
            <a:r>
              <a:rPr spc="-10" dirty="0"/>
              <a:t>Atelier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3108" y="499872"/>
            <a:ext cx="707123" cy="271932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6359397" y="-6350"/>
            <a:ext cx="5839460" cy="6870700"/>
            <a:chOff x="6359397" y="-6350"/>
            <a:chExt cx="5839460" cy="6870700"/>
          </a:xfrm>
        </p:grpSpPr>
        <p:sp>
          <p:nvSpPr>
            <p:cNvPr id="4" name="object 4"/>
            <p:cNvSpPr/>
            <p:nvPr/>
          </p:nvSpPr>
          <p:spPr>
            <a:xfrm>
              <a:off x="6365747" y="0"/>
              <a:ext cx="5826760" cy="6858000"/>
            </a:xfrm>
            <a:custGeom>
              <a:avLst/>
              <a:gdLst/>
              <a:ahLst/>
              <a:cxnLst/>
              <a:rect l="l" t="t" r="r" b="b"/>
              <a:pathLst>
                <a:path w="5826759" h="6858000">
                  <a:moveTo>
                    <a:pt x="5826264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5826264" y="6858000"/>
                  </a:lnTo>
                  <a:lnTo>
                    <a:pt x="5826264" y="0"/>
                  </a:lnTo>
                  <a:close/>
                </a:path>
              </a:pathLst>
            </a:custGeom>
            <a:solidFill>
              <a:srgbClr val="2354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365747" y="0"/>
              <a:ext cx="5826760" cy="6858000"/>
            </a:xfrm>
            <a:custGeom>
              <a:avLst/>
              <a:gdLst/>
              <a:ahLst/>
              <a:cxnLst/>
              <a:rect l="l" t="t" r="r" b="b"/>
              <a:pathLst>
                <a:path w="5826759" h="6858000">
                  <a:moveTo>
                    <a:pt x="5826252" y="0"/>
                  </a:moveTo>
                  <a:lnTo>
                    <a:pt x="5826252" y="6858000"/>
                  </a:lnTo>
                </a:path>
                <a:path w="5826759" h="6858000">
                  <a:moveTo>
                    <a:pt x="0" y="685800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162C5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715244" y="451104"/>
              <a:ext cx="1184147" cy="236207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7472371" y="802708"/>
            <a:ext cx="360045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41655" marR="5080" indent="-52959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solidFill>
                  <a:srgbClr val="FFFFFF"/>
                </a:solidFill>
              </a:rPr>
              <a:t>ACCES</a:t>
            </a:r>
            <a:r>
              <a:rPr sz="3600" spc="-100" dirty="0">
                <a:solidFill>
                  <a:srgbClr val="FFFFFF"/>
                </a:solidFill>
              </a:rPr>
              <a:t> </a:t>
            </a:r>
            <a:r>
              <a:rPr sz="3600" spc="-40" dirty="0">
                <a:solidFill>
                  <a:srgbClr val="FFFFFF"/>
                </a:solidFill>
              </a:rPr>
              <a:t>ESPACE </a:t>
            </a:r>
            <a:r>
              <a:rPr sz="3600" dirty="0">
                <a:solidFill>
                  <a:srgbClr val="FFFFFF"/>
                </a:solidFill>
              </a:rPr>
              <a:t>GD</a:t>
            </a:r>
            <a:r>
              <a:rPr sz="3600" spc="-5" dirty="0">
                <a:solidFill>
                  <a:srgbClr val="FFFFFF"/>
                </a:solidFill>
              </a:rPr>
              <a:t> </a:t>
            </a:r>
            <a:r>
              <a:rPr sz="3600" spc="-10" dirty="0">
                <a:solidFill>
                  <a:srgbClr val="FFFFFF"/>
                </a:solidFill>
              </a:rPr>
              <a:t>PUBLIC</a:t>
            </a:r>
            <a:endParaRPr sz="3600"/>
          </a:p>
        </p:txBody>
      </p:sp>
      <p:sp>
        <p:nvSpPr>
          <p:cNvPr id="8" name="object 8"/>
          <p:cNvSpPr txBox="1"/>
          <p:nvPr/>
        </p:nvSpPr>
        <p:spPr>
          <a:xfrm>
            <a:off x="6724087" y="2448628"/>
            <a:ext cx="4815840" cy="38658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9400" algn="ctr">
              <a:lnSpc>
                <a:spcPct val="100000"/>
              </a:lnSpc>
              <a:spcBef>
                <a:spcPts val="100"/>
              </a:spcBef>
            </a:pPr>
            <a:r>
              <a:rPr sz="3600" b="1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r>
              <a:rPr sz="36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600" b="1" spc="-10" dirty="0">
                <a:solidFill>
                  <a:srgbClr val="FFFFFF"/>
                </a:solidFill>
                <a:latin typeface="Arial"/>
                <a:cs typeface="Arial"/>
              </a:rPr>
              <a:t>THÈMES</a:t>
            </a:r>
            <a:endParaRPr sz="3600">
              <a:latin typeface="Arial"/>
              <a:cs typeface="Arial"/>
            </a:endParaRPr>
          </a:p>
          <a:p>
            <a:pPr marL="583565" indent="-570865">
              <a:lnSpc>
                <a:spcPct val="100000"/>
              </a:lnSpc>
              <a:buFont typeface="Wingdings"/>
              <a:buChar char=""/>
              <a:tabLst>
                <a:tab pos="583565" algn="l"/>
              </a:tabLst>
            </a:pPr>
            <a:r>
              <a:rPr sz="3600" dirty="0">
                <a:solidFill>
                  <a:srgbClr val="FFFFFF"/>
                </a:solidFill>
                <a:latin typeface="Arial"/>
                <a:cs typeface="Arial"/>
              </a:rPr>
              <a:t>J’agis</a:t>
            </a:r>
            <a:r>
              <a:rPr sz="36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600" dirty="0">
                <a:solidFill>
                  <a:srgbClr val="FFFFFF"/>
                </a:solidFill>
                <a:latin typeface="Arial"/>
                <a:cs typeface="Arial"/>
              </a:rPr>
              <a:t>pour</a:t>
            </a:r>
            <a:r>
              <a:rPr sz="36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600" dirty="0">
                <a:solidFill>
                  <a:srgbClr val="FFFFFF"/>
                </a:solidFill>
                <a:latin typeface="Arial"/>
                <a:cs typeface="Arial"/>
              </a:rPr>
              <a:t>ma</a:t>
            </a:r>
            <a:r>
              <a:rPr sz="36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600" spc="-10" dirty="0">
                <a:solidFill>
                  <a:srgbClr val="FFFFFF"/>
                </a:solidFill>
                <a:latin typeface="Arial"/>
                <a:cs typeface="Arial"/>
              </a:rPr>
              <a:t>santé</a:t>
            </a:r>
            <a:endParaRPr sz="3600">
              <a:latin typeface="Arial"/>
              <a:cs typeface="Arial"/>
            </a:endParaRPr>
          </a:p>
          <a:p>
            <a:pPr marL="583565" indent="-570865">
              <a:lnSpc>
                <a:spcPct val="100000"/>
              </a:lnSpc>
              <a:buFont typeface="Wingdings"/>
              <a:buChar char=""/>
              <a:tabLst>
                <a:tab pos="583565" algn="l"/>
              </a:tabLst>
            </a:pPr>
            <a:r>
              <a:rPr sz="3600" spc="-10" dirty="0">
                <a:solidFill>
                  <a:srgbClr val="FFFFFF"/>
                </a:solidFill>
                <a:latin typeface="Arial"/>
                <a:cs typeface="Arial"/>
              </a:rPr>
              <a:t>Actualités</a:t>
            </a:r>
            <a:endParaRPr sz="3600">
              <a:latin typeface="Arial"/>
              <a:cs typeface="Arial"/>
            </a:endParaRPr>
          </a:p>
          <a:p>
            <a:pPr marL="583565" indent="-570865">
              <a:lnSpc>
                <a:spcPct val="100000"/>
              </a:lnSpc>
              <a:buFont typeface="Wingdings"/>
              <a:buChar char=""/>
              <a:tabLst>
                <a:tab pos="583565" algn="l"/>
              </a:tabLst>
            </a:pPr>
            <a:r>
              <a:rPr sz="3600" spc="-10" dirty="0">
                <a:solidFill>
                  <a:srgbClr val="FFFFFF"/>
                </a:solidFill>
                <a:latin typeface="Arial"/>
                <a:cs typeface="Arial"/>
              </a:rPr>
              <a:t>Agenda</a:t>
            </a:r>
            <a:endParaRPr sz="3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80"/>
              </a:spcBef>
            </a:pPr>
            <a:endParaRPr sz="3600">
              <a:latin typeface="Arial"/>
              <a:cs typeface="Arial"/>
            </a:endParaRPr>
          </a:p>
          <a:p>
            <a:pPr marL="900430" marR="1009650" indent="-888365">
              <a:lnSpc>
                <a:spcPct val="100000"/>
              </a:lnSpc>
            </a:pPr>
            <a:r>
              <a:rPr sz="3600" b="1" dirty="0">
                <a:solidFill>
                  <a:srgbClr val="FFFFFF"/>
                </a:solidFill>
                <a:latin typeface="Arial"/>
                <a:cs typeface="Arial"/>
              </a:rPr>
              <a:t>En</a:t>
            </a:r>
            <a:r>
              <a:rPr sz="36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600" b="1" dirty="0">
                <a:solidFill>
                  <a:srgbClr val="FFFFFF"/>
                </a:solidFill>
                <a:latin typeface="Arial"/>
                <a:cs typeface="Arial"/>
              </a:rPr>
              <a:t>cas</a:t>
            </a:r>
            <a:r>
              <a:rPr sz="36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600" b="1" spc="-10" dirty="0">
                <a:solidFill>
                  <a:srgbClr val="FFFFFF"/>
                </a:solidFill>
                <a:latin typeface="Arial"/>
                <a:cs typeface="Arial"/>
              </a:rPr>
              <a:t>d’urgence Glossaire</a:t>
            </a:r>
            <a:endParaRPr sz="3600">
              <a:latin typeface="Arial"/>
              <a:cs typeface="Arial"/>
            </a:endParaRPr>
          </a:p>
        </p:txBody>
      </p:sp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289303" y="10668"/>
            <a:ext cx="4043159" cy="6847331"/>
          </a:xfrm>
          <a:prstGeom prst="rect">
            <a:avLst/>
          </a:prstGeom>
        </p:spPr>
      </p:pic>
      <p:grpSp>
        <p:nvGrpSpPr>
          <p:cNvPr id="10" name="object 10"/>
          <p:cNvGrpSpPr/>
          <p:nvPr/>
        </p:nvGrpSpPr>
        <p:grpSpPr>
          <a:xfrm>
            <a:off x="6821423" y="5157215"/>
            <a:ext cx="4959350" cy="1701164"/>
            <a:chOff x="6821423" y="5157215"/>
            <a:chExt cx="4959350" cy="1701164"/>
          </a:xfrm>
        </p:grpSpPr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821423" y="5996939"/>
              <a:ext cx="565403" cy="527303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902695" y="5157215"/>
              <a:ext cx="877811" cy="1700783"/>
            </a:xfrm>
            <a:prstGeom prst="rect">
              <a:avLst/>
            </a:prstGeom>
          </p:spPr>
        </p:pic>
      </p:grpSp>
      <p:sp>
        <p:nvSpPr>
          <p:cNvPr id="13" name="object 1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dirty="0"/>
              <a:t>SantExpo</a:t>
            </a:r>
            <a:r>
              <a:rPr spc="-15" dirty="0"/>
              <a:t> </a:t>
            </a:r>
            <a:r>
              <a:rPr dirty="0"/>
              <a:t>2024</a:t>
            </a:r>
            <a:r>
              <a:rPr spc="-25" dirty="0"/>
              <a:t> </a:t>
            </a:r>
            <a:r>
              <a:rPr dirty="0"/>
              <a:t>-</a:t>
            </a:r>
            <a:r>
              <a:rPr spc="-30" dirty="0"/>
              <a:t> </a:t>
            </a:r>
            <a:r>
              <a:rPr spc="-10" dirty="0"/>
              <a:t>Atelier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84963" y="6217970"/>
            <a:ext cx="1141730" cy="1212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40"/>
              </a:lnSpc>
            </a:pPr>
            <a:r>
              <a:rPr sz="850" dirty="0">
                <a:solidFill>
                  <a:srgbClr val="6E6F71"/>
                </a:solidFill>
                <a:latin typeface="Arial"/>
                <a:cs typeface="Arial"/>
              </a:rPr>
              <a:t>SantExpo</a:t>
            </a:r>
            <a:r>
              <a:rPr sz="850" spc="-15" dirty="0">
                <a:solidFill>
                  <a:srgbClr val="6E6F71"/>
                </a:solidFill>
                <a:latin typeface="Arial"/>
                <a:cs typeface="Arial"/>
              </a:rPr>
              <a:t> </a:t>
            </a:r>
            <a:r>
              <a:rPr sz="850" dirty="0">
                <a:solidFill>
                  <a:srgbClr val="6E6F71"/>
                </a:solidFill>
                <a:latin typeface="Arial"/>
                <a:cs typeface="Arial"/>
              </a:rPr>
              <a:t>2024</a:t>
            </a:r>
            <a:r>
              <a:rPr sz="850" spc="-25" dirty="0">
                <a:solidFill>
                  <a:srgbClr val="6E6F71"/>
                </a:solidFill>
                <a:latin typeface="Arial"/>
                <a:cs typeface="Arial"/>
              </a:rPr>
              <a:t> </a:t>
            </a:r>
            <a:r>
              <a:rPr sz="850" dirty="0">
                <a:solidFill>
                  <a:srgbClr val="6E6F71"/>
                </a:solidFill>
                <a:latin typeface="Arial"/>
                <a:cs typeface="Arial"/>
              </a:rPr>
              <a:t>-</a:t>
            </a:r>
            <a:r>
              <a:rPr sz="850" spc="-30" dirty="0">
                <a:solidFill>
                  <a:srgbClr val="6E6F71"/>
                </a:solidFill>
                <a:latin typeface="Arial"/>
                <a:cs typeface="Arial"/>
              </a:rPr>
              <a:t> </a:t>
            </a:r>
            <a:r>
              <a:rPr sz="850" spc="-10" dirty="0">
                <a:solidFill>
                  <a:srgbClr val="6E6F71"/>
                </a:solidFill>
                <a:latin typeface="Arial"/>
                <a:cs typeface="Arial"/>
              </a:rPr>
              <a:t>Atelier</a:t>
            </a:r>
            <a:endParaRPr sz="85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-6350" y="0"/>
            <a:ext cx="5839460" cy="6858000"/>
            <a:chOff x="-6350" y="0"/>
            <a:chExt cx="5839460" cy="685800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83108" y="499872"/>
              <a:ext cx="707123" cy="271932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0" y="0"/>
              <a:ext cx="5826760" cy="6858000"/>
            </a:xfrm>
            <a:custGeom>
              <a:avLst/>
              <a:gdLst/>
              <a:ahLst/>
              <a:cxnLst/>
              <a:rect l="l" t="t" r="r" b="b"/>
              <a:pathLst>
                <a:path w="5826760" h="6858000">
                  <a:moveTo>
                    <a:pt x="5826252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5826252" y="6858000"/>
                  </a:lnTo>
                  <a:lnTo>
                    <a:pt x="5826252" y="0"/>
                  </a:lnTo>
                  <a:close/>
                </a:path>
              </a:pathLst>
            </a:custGeom>
            <a:solidFill>
              <a:srgbClr val="2354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5826760" cy="6858000"/>
            </a:xfrm>
            <a:custGeom>
              <a:avLst/>
              <a:gdLst/>
              <a:ahLst/>
              <a:cxnLst/>
              <a:rect l="l" t="t" r="r" b="b"/>
              <a:pathLst>
                <a:path w="5826760" h="6858000">
                  <a:moveTo>
                    <a:pt x="5826252" y="0"/>
                  </a:moveTo>
                  <a:lnTo>
                    <a:pt x="5826252" y="6858000"/>
                  </a:lnTo>
                </a:path>
                <a:path w="5826760" h="6858000">
                  <a:moveTo>
                    <a:pt x="0" y="685800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162C5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715243" y="451104"/>
            <a:ext cx="1184147" cy="236207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53923" y="3439667"/>
            <a:ext cx="5518403" cy="3136391"/>
          </a:xfrm>
          <a:prstGeom prst="rect">
            <a:avLst/>
          </a:prstGeom>
        </p:spPr>
      </p:pic>
      <p:grpSp>
        <p:nvGrpSpPr>
          <p:cNvPr id="9" name="object 9"/>
          <p:cNvGrpSpPr/>
          <p:nvPr/>
        </p:nvGrpSpPr>
        <p:grpSpPr>
          <a:xfrm>
            <a:off x="6086855" y="868680"/>
            <a:ext cx="5812790" cy="5803900"/>
            <a:chOff x="6086855" y="868680"/>
            <a:chExt cx="5812790" cy="5803900"/>
          </a:xfrm>
        </p:grpSpPr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086855" y="868680"/>
              <a:ext cx="5812535" cy="2939795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399020" y="3808476"/>
              <a:ext cx="4500371" cy="2863595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6086855" y="3710939"/>
              <a:ext cx="1312545" cy="2961640"/>
            </a:xfrm>
            <a:custGeom>
              <a:avLst/>
              <a:gdLst/>
              <a:ahLst/>
              <a:cxnLst/>
              <a:rect l="l" t="t" r="r" b="b"/>
              <a:pathLst>
                <a:path w="1312545" h="2961640">
                  <a:moveTo>
                    <a:pt x="1312163" y="0"/>
                  </a:moveTo>
                  <a:lnTo>
                    <a:pt x="0" y="0"/>
                  </a:lnTo>
                  <a:lnTo>
                    <a:pt x="0" y="2961132"/>
                  </a:lnTo>
                  <a:lnTo>
                    <a:pt x="1312163" y="2961132"/>
                  </a:lnTo>
                  <a:lnTo>
                    <a:pt x="1312163" y="0"/>
                  </a:lnTo>
                  <a:close/>
                </a:path>
              </a:pathLst>
            </a:custGeom>
            <a:solidFill>
              <a:srgbClr val="F1F4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400881" y="267464"/>
            <a:ext cx="471805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solidFill>
                  <a:srgbClr val="FFFFFF"/>
                </a:solidFill>
              </a:rPr>
              <a:t>ACCES</a:t>
            </a:r>
            <a:r>
              <a:rPr sz="3600" spc="-170" dirty="0">
                <a:solidFill>
                  <a:srgbClr val="FFFFFF"/>
                </a:solidFill>
              </a:rPr>
              <a:t> </a:t>
            </a:r>
            <a:r>
              <a:rPr sz="3600" spc="-20" dirty="0">
                <a:solidFill>
                  <a:srgbClr val="FFFFFF"/>
                </a:solidFill>
              </a:rPr>
              <a:t>ESPACE</a:t>
            </a:r>
            <a:r>
              <a:rPr sz="3600" spc="-145" dirty="0">
                <a:solidFill>
                  <a:srgbClr val="FFFFFF"/>
                </a:solidFill>
              </a:rPr>
              <a:t> </a:t>
            </a:r>
            <a:r>
              <a:rPr sz="3600" spc="-25" dirty="0">
                <a:solidFill>
                  <a:srgbClr val="FFFFFF"/>
                </a:solidFill>
              </a:rPr>
              <a:t>PRO</a:t>
            </a:r>
            <a:endParaRPr sz="3600"/>
          </a:p>
        </p:txBody>
      </p:sp>
      <p:sp>
        <p:nvSpPr>
          <p:cNvPr id="14" name="object 14"/>
          <p:cNvSpPr txBox="1"/>
          <p:nvPr/>
        </p:nvSpPr>
        <p:spPr>
          <a:xfrm>
            <a:off x="678249" y="942596"/>
            <a:ext cx="4161790" cy="2174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marR="30480" indent="-1905" algn="ctr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Accès</a:t>
            </a:r>
            <a:r>
              <a:rPr sz="24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direct</a:t>
            </a:r>
            <a:r>
              <a:rPr sz="24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aux</a:t>
            </a:r>
            <a:r>
              <a:rPr sz="24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contacts</a:t>
            </a:r>
            <a:r>
              <a:rPr sz="24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25" dirty="0">
                <a:solidFill>
                  <a:srgbClr val="FFFFFF"/>
                </a:solidFill>
                <a:latin typeface="Arial"/>
                <a:cs typeface="Arial"/>
              </a:rPr>
              <a:t>des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professionnels</a:t>
            </a:r>
            <a:r>
              <a:rPr sz="2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et</a:t>
            </a:r>
            <a:r>
              <a:rPr sz="24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des</a:t>
            </a:r>
            <a:r>
              <a:rPr sz="24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services</a:t>
            </a:r>
            <a:endParaRPr sz="2400">
              <a:latin typeface="Arial"/>
              <a:cs typeface="Arial"/>
            </a:endParaRPr>
          </a:p>
          <a:p>
            <a:pPr marL="12700" marR="5080" algn="ctr">
              <a:lnSpc>
                <a:spcPct val="100000"/>
              </a:lnSpc>
              <a:spcBef>
                <a:spcPts val="1440"/>
              </a:spcBef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Informations</a:t>
            </a:r>
            <a:r>
              <a:rPr sz="240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et</a:t>
            </a:r>
            <a:r>
              <a:rPr sz="240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outils</a:t>
            </a:r>
            <a:r>
              <a:rPr sz="24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dédiés</a:t>
            </a:r>
            <a:r>
              <a:rPr sz="24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25" dirty="0">
                <a:solidFill>
                  <a:srgbClr val="FFFFFF"/>
                </a:solidFill>
                <a:latin typeface="Arial"/>
                <a:cs typeface="Arial"/>
              </a:rPr>
              <a:t>et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personnalisés</a:t>
            </a:r>
            <a:endParaRPr sz="24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1080"/>
              </a:spcBef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Possibilité</a:t>
            </a:r>
            <a:r>
              <a:rPr sz="24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24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publier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715243" y="451104"/>
            <a:ext cx="1184147" cy="236207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924811" y="1025652"/>
            <a:ext cx="10119359" cy="5702807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dirty="0"/>
              <a:t>SantExpo</a:t>
            </a:r>
            <a:r>
              <a:rPr spc="-15" dirty="0"/>
              <a:t> </a:t>
            </a:r>
            <a:r>
              <a:rPr dirty="0"/>
              <a:t>2024</a:t>
            </a:r>
            <a:r>
              <a:rPr spc="-25" dirty="0"/>
              <a:t> </a:t>
            </a:r>
            <a:r>
              <a:rPr dirty="0"/>
              <a:t>-</a:t>
            </a:r>
            <a:r>
              <a:rPr spc="-30" dirty="0"/>
              <a:t> </a:t>
            </a:r>
            <a:r>
              <a:rPr spc="-10" dirty="0"/>
              <a:t>Atelier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6E6F7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79475" y="283464"/>
            <a:ext cx="2743199" cy="1059179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399019" y="0"/>
            <a:ext cx="4791868" cy="6858000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471256" y="1982083"/>
            <a:ext cx="3949700" cy="7562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69265" indent="-456565">
              <a:lnSpc>
                <a:spcPts val="2880"/>
              </a:lnSpc>
              <a:spcBef>
                <a:spcPts val="95"/>
              </a:spcBef>
              <a:buClr>
                <a:srgbClr val="FFFFFF"/>
              </a:buClr>
              <a:buFont typeface="Arial"/>
              <a:buChar char="•"/>
              <a:tabLst>
                <a:tab pos="469265" algn="l"/>
              </a:tabLst>
            </a:pPr>
            <a:r>
              <a:rPr sz="2800" b="1" dirty="0">
                <a:solidFill>
                  <a:srgbClr val="FFFFFF"/>
                </a:solidFill>
                <a:latin typeface="Arial"/>
                <a:cs typeface="Arial"/>
              </a:rPr>
              <a:t>Contexte</a:t>
            </a:r>
            <a:r>
              <a:rPr sz="2800" b="1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-50" dirty="0">
                <a:solidFill>
                  <a:srgbClr val="FFFFFF"/>
                </a:solidFill>
                <a:latin typeface="Arial"/>
                <a:cs typeface="Arial"/>
              </a:rPr>
              <a:t>:</a:t>
            </a:r>
            <a:endParaRPr sz="2800">
              <a:latin typeface="Arial"/>
              <a:cs typeface="Arial"/>
            </a:endParaRPr>
          </a:p>
          <a:p>
            <a:pPr marL="469900">
              <a:lnSpc>
                <a:spcPts val="2880"/>
              </a:lnSpc>
            </a:pP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un</a:t>
            </a:r>
            <a:r>
              <a:rPr sz="28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peu</a:t>
            </a:r>
            <a:r>
              <a:rPr sz="28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28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géographie</a:t>
            </a:r>
            <a:endParaRPr sz="2800">
              <a:latin typeface="Arial"/>
              <a:cs typeface="Arial"/>
            </a:endParaRPr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97280" y="381000"/>
            <a:ext cx="1252727" cy="249935"/>
          </a:xfrm>
          <a:prstGeom prst="rect">
            <a:avLst/>
          </a:prstGeom>
        </p:spPr>
      </p:pic>
      <p:grpSp>
        <p:nvGrpSpPr>
          <p:cNvPr id="7" name="object 7"/>
          <p:cNvGrpSpPr/>
          <p:nvPr/>
        </p:nvGrpSpPr>
        <p:grpSpPr>
          <a:xfrm>
            <a:off x="3115055" y="2941320"/>
            <a:ext cx="3537585" cy="3423285"/>
            <a:chOff x="3115055" y="2941320"/>
            <a:chExt cx="3537585" cy="3423285"/>
          </a:xfrm>
        </p:grpSpPr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115055" y="2941320"/>
              <a:ext cx="3537191" cy="3422903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459479" y="3285743"/>
              <a:ext cx="2848355" cy="2732531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3415033" y="3241293"/>
              <a:ext cx="2937510" cy="2821940"/>
            </a:xfrm>
            <a:custGeom>
              <a:avLst/>
              <a:gdLst/>
              <a:ahLst/>
              <a:cxnLst/>
              <a:rect l="l" t="t" r="r" b="b"/>
              <a:pathLst>
                <a:path w="2937510" h="2821940">
                  <a:moveTo>
                    <a:pt x="498919" y="0"/>
                  </a:moveTo>
                  <a:lnTo>
                    <a:pt x="2937268" y="0"/>
                  </a:lnTo>
                  <a:lnTo>
                    <a:pt x="2937268" y="2322855"/>
                  </a:lnTo>
                  <a:lnTo>
                    <a:pt x="2934715" y="2372575"/>
                  </a:lnTo>
                  <a:lnTo>
                    <a:pt x="2927299" y="2422372"/>
                  </a:lnTo>
                  <a:lnTo>
                    <a:pt x="2914675" y="2470238"/>
                  </a:lnTo>
                  <a:lnTo>
                    <a:pt x="2898165" y="2516289"/>
                  </a:lnTo>
                  <a:lnTo>
                    <a:pt x="2877159" y="2560066"/>
                  </a:lnTo>
                  <a:lnTo>
                    <a:pt x="2851861" y="2601480"/>
                  </a:lnTo>
                  <a:lnTo>
                    <a:pt x="2823184" y="2639720"/>
                  </a:lnTo>
                  <a:lnTo>
                    <a:pt x="2791028" y="2675356"/>
                  </a:lnTo>
                  <a:lnTo>
                    <a:pt x="2755709" y="2707614"/>
                  </a:lnTo>
                  <a:lnTo>
                    <a:pt x="2717228" y="2736481"/>
                  </a:lnTo>
                  <a:lnTo>
                    <a:pt x="2675940" y="2761246"/>
                  </a:lnTo>
                  <a:lnTo>
                    <a:pt x="2632341" y="2782620"/>
                  </a:lnTo>
                  <a:lnTo>
                    <a:pt x="2586126" y="2799181"/>
                  </a:lnTo>
                  <a:lnTo>
                    <a:pt x="2538247" y="2811805"/>
                  </a:lnTo>
                  <a:lnTo>
                    <a:pt x="2488463" y="2819234"/>
                  </a:lnTo>
                  <a:lnTo>
                    <a:pt x="2438742" y="2821774"/>
                  </a:lnTo>
                  <a:lnTo>
                    <a:pt x="0" y="2821774"/>
                  </a:lnTo>
                  <a:lnTo>
                    <a:pt x="0" y="498919"/>
                  </a:lnTo>
                  <a:lnTo>
                    <a:pt x="2539" y="449198"/>
                  </a:lnTo>
                  <a:lnTo>
                    <a:pt x="9969" y="399415"/>
                  </a:lnTo>
                  <a:lnTo>
                    <a:pt x="22593" y="351536"/>
                  </a:lnTo>
                  <a:lnTo>
                    <a:pt x="39154" y="305320"/>
                  </a:lnTo>
                  <a:lnTo>
                    <a:pt x="60528" y="261721"/>
                  </a:lnTo>
                  <a:lnTo>
                    <a:pt x="85293" y="220433"/>
                  </a:lnTo>
                  <a:lnTo>
                    <a:pt x="114071" y="182054"/>
                  </a:lnTo>
                  <a:lnTo>
                    <a:pt x="146329" y="146329"/>
                  </a:lnTo>
                  <a:lnTo>
                    <a:pt x="182054" y="114084"/>
                  </a:lnTo>
                  <a:lnTo>
                    <a:pt x="220433" y="85305"/>
                  </a:lnTo>
                  <a:lnTo>
                    <a:pt x="261721" y="60528"/>
                  </a:lnTo>
                  <a:lnTo>
                    <a:pt x="305320" y="39166"/>
                  </a:lnTo>
                  <a:lnTo>
                    <a:pt x="351535" y="22593"/>
                  </a:lnTo>
                  <a:lnTo>
                    <a:pt x="399414" y="9969"/>
                  </a:lnTo>
                  <a:lnTo>
                    <a:pt x="449198" y="2552"/>
                  </a:lnTo>
                  <a:lnTo>
                    <a:pt x="498919" y="0"/>
                  </a:lnTo>
                  <a:close/>
                </a:path>
              </a:pathLst>
            </a:custGeom>
            <a:ln w="889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715243" y="451104"/>
            <a:ext cx="1184147" cy="236207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886711" y="1042416"/>
            <a:ext cx="10305275" cy="5815583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dirty="0"/>
              <a:t>SantExpo</a:t>
            </a:r>
            <a:r>
              <a:rPr spc="-15" dirty="0"/>
              <a:t> </a:t>
            </a:r>
            <a:r>
              <a:rPr dirty="0"/>
              <a:t>2024</a:t>
            </a:r>
            <a:r>
              <a:rPr spc="-25" dirty="0"/>
              <a:t> </a:t>
            </a:r>
            <a:r>
              <a:rPr dirty="0"/>
              <a:t>-</a:t>
            </a:r>
            <a:r>
              <a:rPr spc="-30" dirty="0"/>
              <a:t> </a:t>
            </a:r>
            <a:r>
              <a:rPr spc="-10" dirty="0"/>
              <a:t>Atelier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715243" y="451104"/>
            <a:ext cx="1184147" cy="236207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83079" y="1127760"/>
            <a:ext cx="10408920" cy="5527236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dirty="0"/>
              <a:t>SantExpo</a:t>
            </a:r>
            <a:r>
              <a:rPr spc="-15" dirty="0"/>
              <a:t> </a:t>
            </a:r>
            <a:r>
              <a:rPr dirty="0"/>
              <a:t>2024</a:t>
            </a:r>
            <a:r>
              <a:rPr spc="-25" dirty="0"/>
              <a:t> </a:t>
            </a:r>
            <a:r>
              <a:rPr dirty="0"/>
              <a:t>-</a:t>
            </a:r>
            <a:r>
              <a:rPr spc="-30" dirty="0"/>
              <a:t> </a:t>
            </a:r>
            <a:r>
              <a:rPr spc="-10" dirty="0"/>
              <a:t>Atelier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715243" y="451104"/>
            <a:ext cx="1184147" cy="236207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54252" y="972311"/>
            <a:ext cx="10822990" cy="5763425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dirty="0"/>
              <a:t>SantExpo</a:t>
            </a:r>
            <a:r>
              <a:rPr spc="-15" dirty="0"/>
              <a:t> </a:t>
            </a:r>
            <a:r>
              <a:rPr dirty="0"/>
              <a:t>2024</a:t>
            </a:r>
            <a:r>
              <a:rPr spc="-25" dirty="0"/>
              <a:t> </a:t>
            </a:r>
            <a:r>
              <a:rPr dirty="0"/>
              <a:t>-</a:t>
            </a:r>
            <a:r>
              <a:rPr spc="-30" dirty="0"/>
              <a:t> </a:t>
            </a:r>
            <a:r>
              <a:rPr spc="-10" dirty="0"/>
              <a:t>Atelier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715243" y="451104"/>
            <a:ext cx="1184147" cy="236207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315464" y="1743455"/>
            <a:ext cx="8247136" cy="4620714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19073" rIns="0" bIns="0" rtlCol="0">
            <a:spAutoFit/>
          </a:bodyPr>
          <a:lstStyle/>
          <a:p>
            <a:pPr marL="2863215">
              <a:lnSpc>
                <a:spcPct val="100000"/>
              </a:lnSpc>
              <a:spcBef>
                <a:spcPts val="105"/>
              </a:spcBef>
            </a:pPr>
            <a:r>
              <a:rPr dirty="0">
                <a:solidFill>
                  <a:srgbClr val="6B8FD0"/>
                </a:solidFill>
              </a:rPr>
              <a:t>En</a:t>
            </a:r>
            <a:r>
              <a:rPr spc="-50" dirty="0">
                <a:solidFill>
                  <a:srgbClr val="6B8FD0"/>
                </a:solidFill>
              </a:rPr>
              <a:t> </a:t>
            </a:r>
            <a:r>
              <a:rPr dirty="0">
                <a:solidFill>
                  <a:srgbClr val="6B8FD0"/>
                </a:solidFill>
              </a:rPr>
              <a:t>termes</a:t>
            </a:r>
            <a:r>
              <a:rPr spc="-45" dirty="0">
                <a:solidFill>
                  <a:srgbClr val="6B8FD0"/>
                </a:solidFill>
              </a:rPr>
              <a:t> </a:t>
            </a:r>
            <a:r>
              <a:rPr spc="-10" dirty="0">
                <a:solidFill>
                  <a:srgbClr val="6B8FD0"/>
                </a:solidFill>
              </a:rPr>
              <a:t>d’investissement</a:t>
            </a:r>
          </a:p>
        </p:txBody>
      </p:sp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7535" y="3429000"/>
            <a:ext cx="2822448" cy="1702307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dirty="0"/>
              <a:t>SantExpo</a:t>
            </a:r>
            <a:r>
              <a:rPr spc="-15" dirty="0"/>
              <a:t> </a:t>
            </a:r>
            <a:r>
              <a:rPr dirty="0"/>
              <a:t>2024</a:t>
            </a:r>
            <a:r>
              <a:rPr spc="-25" dirty="0"/>
              <a:t> </a:t>
            </a:r>
            <a:r>
              <a:rPr dirty="0"/>
              <a:t>-</a:t>
            </a:r>
            <a:r>
              <a:rPr spc="-30" dirty="0"/>
              <a:t> </a:t>
            </a:r>
            <a:r>
              <a:rPr spc="-10" dirty="0"/>
              <a:t>Atelier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715243" y="451104"/>
            <a:ext cx="1184147" cy="23620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19073" rIns="0" bIns="0" rtlCol="0">
            <a:spAutoFit/>
          </a:bodyPr>
          <a:lstStyle/>
          <a:p>
            <a:pPr marL="2693035">
              <a:lnSpc>
                <a:spcPct val="100000"/>
              </a:lnSpc>
              <a:spcBef>
                <a:spcPts val="105"/>
              </a:spcBef>
            </a:pPr>
            <a:r>
              <a:rPr dirty="0">
                <a:solidFill>
                  <a:srgbClr val="6B8FD0"/>
                </a:solidFill>
              </a:rPr>
              <a:t>En</a:t>
            </a:r>
            <a:r>
              <a:rPr spc="-50" dirty="0">
                <a:solidFill>
                  <a:srgbClr val="6B8FD0"/>
                </a:solidFill>
              </a:rPr>
              <a:t> </a:t>
            </a:r>
            <a:r>
              <a:rPr dirty="0">
                <a:solidFill>
                  <a:srgbClr val="6B8FD0"/>
                </a:solidFill>
              </a:rPr>
              <a:t>termes</a:t>
            </a:r>
            <a:r>
              <a:rPr spc="-45" dirty="0">
                <a:solidFill>
                  <a:srgbClr val="6B8FD0"/>
                </a:solidFill>
              </a:rPr>
              <a:t> </a:t>
            </a:r>
            <a:r>
              <a:rPr spc="-10" dirty="0">
                <a:solidFill>
                  <a:srgbClr val="6B8FD0"/>
                </a:solidFill>
              </a:rPr>
              <a:t>d’investissement</a:t>
            </a: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145193" y="1954925"/>
            <a:ext cx="7850001" cy="4534251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94715" y="3582923"/>
            <a:ext cx="1877567" cy="2333243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dirty="0"/>
              <a:t>SantExpo</a:t>
            </a:r>
            <a:r>
              <a:rPr spc="-15" dirty="0"/>
              <a:t> </a:t>
            </a:r>
            <a:r>
              <a:rPr dirty="0"/>
              <a:t>2024</a:t>
            </a:r>
            <a:r>
              <a:rPr spc="-25" dirty="0"/>
              <a:t> </a:t>
            </a:r>
            <a:r>
              <a:rPr dirty="0"/>
              <a:t>-</a:t>
            </a:r>
            <a:r>
              <a:rPr spc="-30" dirty="0"/>
              <a:t> </a:t>
            </a:r>
            <a:r>
              <a:rPr spc="-10" dirty="0"/>
              <a:t>Atelier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72263" y="6195020"/>
            <a:ext cx="1167130" cy="1555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50" dirty="0">
                <a:solidFill>
                  <a:srgbClr val="6E6F71"/>
                </a:solidFill>
                <a:latin typeface="Arial"/>
                <a:cs typeface="Arial"/>
              </a:rPr>
              <a:t>SantExpo</a:t>
            </a:r>
            <a:r>
              <a:rPr sz="850" spc="-15" dirty="0">
                <a:solidFill>
                  <a:srgbClr val="6E6F71"/>
                </a:solidFill>
                <a:latin typeface="Arial"/>
                <a:cs typeface="Arial"/>
              </a:rPr>
              <a:t> </a:t>
            </a:r>
            <a:r>
              <a:rPr sz="850" dirty="0">
                <a:solidFill>
                  <a:srgbClr val="6E6F71"/>
                </a:solidFill>
                <a:latin typeface="Arial"/>
                <a:cs typeface="Arial"/>
              </a:rPr>
              <a:t>2024</a:t>
            </a:r>
            <a:r>
              <a:rPr sz="850" spc="-25" dirty="0">
                <a:solidFill>
                  <a:srgbClr val="6E6F71"/>
                </a:solidFill>
                <a:latin typeface="Arial"/>
                <a:cs typeface="Arial"/>
              </a:rPr>
              <a:t> </a:t>
            </a:r>
            <a:r>
              <a:rPr sz="850" dirty="0">
                <a:solidFill>
                  <a:srgbClr val="6E6F71"/>
                </a:solidFill>
                <a:latin typeface="Arial"/>
                <a:cs typeface="Arial"/>
              </a:rPr>
              <a:t>-</a:t>
            </a:r>
            <a:r>
              <a:rPr sz="850" spc="-30" dirty="0">
                <a:solidFill>
                  <a:srgbClr val="6E6F71"/>
                </a:solidFill>
                <a:latin typeface="Arial"/>
                <a:cs typeface="Arial"/>
              </a:rPr>
              <a:t> </a:t>
            </a:r>
            <a:r>
              <a:rPr sz="850" spc="-10" dirty="0">
                <a:solidFill>
                  <a:srgbClr val="6E6F71"/>
                </a:solidFill>
                <a:latin typeface="Arial"/>
                <a:cs typeface="Arial"/>
              </a:rPr>
              <a:t>Atelier</a:t>
            </a:r>
            <a:endParaRPr sz="85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3108" y="499872"/>
            <a:ext cx="707123" cy="271932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715243" y="451104"/>
            <a:ext cx="1184147" cy="236207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19073" rIns="0" bIns="0" rtlCol="0">
            <a:spAutoFit/>
          </a:bodyPr>
          <a:lstStyle/>
          <a:p>
            <a:pPr marL="3126105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Perspectives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6385">
              <a:lnSpc>
                <a:spcPts val="2150"/>
              </a:lnSpc>
              <a:spcBef>
                <a:spcPts val="100"/>
              </a:spcBef>
              <a:buFont typeface="Arial"/>
              <a:buChar char="•"/>
              <a:tabLst>
                <a:tab pos="299085" algn="l"/>
              </a:tabLst>
            </a:pPr>
            <a:r>
              <a:rPr spc="-20" dirty="0"/>
              <a:t>Constats</a:t>
            </a:r>
            <a:r>
              <a:rPr spc="-110" dirty="0"/>
              <a:t> </a:t>
            </a:r>
            <a:r>
              <a:rPr spc="-50" dirty="0"/>
              <a:t>:</a:t>
            </a:r>
          </a:p>
          <a:p>
            <a:pPr marL="1088390" marR="389890" lvl="1" indent="-285115">
              <a:lnSpc>
                <a:spcPts val="2160"/>
              </a:lnSpc>
              <a:spcBef>
                <a:spcPts val="60"/>
              </a:spcBef>
              <a:buFont typeface="Arial"/>
              <a:buChar char="•"/>
              <a:tabLst>
                <a:tab pos="1088390" algn="l"/>
              </a:tabLst>
            </a:pPr>
            <a:r>
              <a:rPr sz="1800" spc="65" dirty="0">
                <a:latin typeface="Century Gothic"/>
                <a:cs typeface="Century Gothic"/>
              </a:rPr>
              <a:t>Des</a:t>
            </a:r>
            <a:r>
              <a:rPr sz="1800" spc="-35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demandes</a:t>
            </a:r>
            <a:r>
              <a:rPr sz="1800" spc="-35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d’annuaires</a:t>
            </a:r>
            <a:r>
              <a:rPr sz="1800" spc="-10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dans</a:t>
            </a:r>
            <a:r>
              <a:rPr sz="1800" spc="-25" dirty="0">
                <a:latin typeface="Century Gothic"/>
                <a:cs typeface="Century Gothic"/>
              </a:rPr>
              <a:t> </a:t>
            </a:r>
            <a:r>
              <a:rPr sz="1800" spc="65" dirty="0">
                <a:latin typeface="Century Gothic"/>
                <a:cs typeface="Century Gothic"/>
              </a:rPr>
              <a:t>tous</a:t>
            </a:r>
            <a:r>
              <a:rPr sz="1800" spc="-50" dirty="0">
                <a:latin typeface="Century Gothic"/>
                <a:cs typeface="Century Gothic"/>
              </a:rPr>
              <a:t> </a:t>
            </a:r>
            <a:r>
              <a:rPr sz="1800" spc="50" dirty="0">
                <a:latin typeface="Century Gothic"/>
                <a:cs typeface="Century Gothic"/>
              </a:rPr>
              <a:t>les</a:t>
            </a:r>
            <a:r>
              <a:rPr sz="1800" spc="-25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champs</a:t>
            </a:r>
            <a:r>
              <a:rPr sz="1800" spc="-25" dirty="0">
                <a:latin typeface="Century Gothic"/>
                <a:cs typeface="Century Gothic"/>
              </a:rPr>
              <a:t> </a:t>
            </a:r>
            <a:r>
              <a:rPr sz="1800" spc="-65" dirty="0">
                <a:latin typeface="Century Gothic"/>
                <a:cs typeface="Century Gothic"/>
              </a:rPr>
              <a:t>de</a:t>
            </a:r>
            <a:r>
              <a:rPr sz="1800" spc="-35" dirty="0">
                <a:latin typeface="Century Gothic"/>
                <a:cs typeface="Century Gothic"/>
              </a:rPr>
              <a:t> </a:t>
            </a:r>
            <a:r>
              <a:rPr sz="1800" spc="-25" dirty="0">
                <a:latin typeface="Century Gothic"/>
                <a:cs typeface="Century Gothic"/>
              </a:rPr>
              <a:t>la </a:t>
            </a:r>
            <a:r>
              <a:rPr sz="1800" spc="-10" dirty="0">
                <a:latin typeface="Century Gothic"/>
                <a:cs typeface="Century Gothic"/>
              </a:rPr>
              <a:t>santé</a:t>
            </a:r>
            <a:endParaRPr sz="1800">
              <a:latin typeface="Century Gothic"/>
              <a:cs typeface="Century Gothic"/>
            </a:endParaRPr>
          </a:p>
          <a:p>
            <a:pPr marL="1088390" marR="5080" lvl="1" indent="-285115">
              <a:lnSpc>
                <a:spcPts val="2160"/>
              </a:lnSpc>
              <a:buFont typeface="Arial"/>
              <a:buChar char="•"/>
              <a:tabLst>
                <a:tab pos="1088390" algn="l"/>
              </a:tabLst>
            </a:pPr>
            <a:r>
              <a:rPr sz="1800" spc="175" dirty="0">
                <a:latin typeface="Century Gothic"/>
                <a:cs typeface="Century Gothic"/>
              </a:rPr>
              <a:t>Un</a:t>
            </a:r>
            <a:r>
              <a:rPr sz="1800" spc="10" dirty="0">
                <a:latin typeface="Century Gothic"/>
                <a:cs typeface="Century Gothic"/>
              </a:rPr>
              <a:t> </a:t>
            </a:r>
            <a:r>
              <a:rPr sz="1800" spc="65" dirty="0">
                <a:latin typeface="Century Gothic"/>
                <a:cs typeface="Century Gothic"/>
              </a:rPr>
              <a:t>investissement</a:t>
            </a:r>
            <a:r>
              <a:rPr sz="1800" dirty="0">
                <a:latin typeface="Century Gothic"/>
                <a:cs typeface="Century Gothic"/>
              </a:rPr>
              <a:t> </a:t>
            </a:r>
            <a:r>
              <a:rPr sz="1800" spc="55" dirty="0">
                <a:latin typeface="Century Gothic"/>
                <a:cs typeface="Century Gothic"/>
              </a:rPr>
              <a:t>important</a:t>
            </a:r>
            <a:r>
              <a:rPr sz="1800" spc="20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pour</a:t>
            </a:r>
            <a:r>
              <a:rPr sz="1800" spc="10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la</a:t>
            </a:r>
            <a:r>
              <a:rPr sz="1800" spc="35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réalisation</a:t>
            </a:r>
            <a:r>
              <a:rPr sz="1800" spc="40" dirty="0">
                <a:latin typeface="Century Gothic"/>
                <a:cs typeface="Century Gothic"/>
              </a:rPr>
              <a:t> </a:t>
            </a:r>
            <a:r>
              <a:rPr sz="1800" spc="-55" dirty="0">
                <a:latin typeface="Century Gothic"/>
                <a:cs typeface="Century Gothic"/>
              </a:rPr>
              <a:t>de</a:t>
            </a:r>
            <a:r>
              <a:rPr sz="1800" spc="15" dirty="0">
                <a:latin typeface="Century Gothic"/>
                <a:cs typeface="Century Gothic"/>
              </a:rPr>
              <a:t> </a:t>
            </a:r>
            <a:r>
              <a:rPr sz="1800" spc="-10" dirty="0">
                <a:latin typeface="Century Gothic"/>
                <a:cs typeface="Century Gothic"/>
              </a:rPr>
              <a:t>Madeo </a:t>
            </a:r>
            <a:r>
              <a:rPr sz="1800" dirty="0">
                <a:latin typeface="Century Gothic"/>
                <a:cs typeface="Century Gothic"/>
              </a:rPr>
              <a:t>(financier,</a:t>
            </a:r>
            <a:r>
              <a:rPr sz="1800" spc="100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technique,</a:t>
            </a:r>
            <a:r>
              <a:rPr sz="1800" spc="65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ressources</a:t>
            </a:r>
            <a:r>
              <a:rPr sz="1800" spc="65" dirty="0">
                <a:latin typeface="Century Gothic"/>
                <a:cs typeface="Century Gothic"/>
              </a:rPr>
              <a:t> </a:t>
            </a:r>
            <a:r>
              <a:rPr sz="1800" spc="-10" dirty="0">
                <a:latin typeface="Century Gothic"/>
                <a:cs typeface="Century Gothic"/>
              </a:rPr>
              <a:t>humaines)</a:t>
            </a:r>
            <a:endParaRPr sz="1800">
              <a:latin typeface="Century Gothic"/>
              <a:cs typeface="Century Gothic"/>
            </a:endParaRPr>
          </a:p>
          <a:p>
            <a:pPr lvl="1">
              <a:lnSpc>
                <a:spcPct val="100000"/>
              </a:lnSpc>
              <a:spcBef>
                <a:spcPts val="2065"/>
              </a:spcBef>
              <a:buFont typeface="Arial"/>
              <a:buChar char="•"/>
            </a:pPr>
            <a:endParaRPr sz="1800">
              <a:latin typeface="Century Gothic"/>
              <a:cs typeface="Century Gothic"/>
            </a:endParaRPr>
          </a:p>
          <a:p>
            <a:pPr marL="299085" indent="-286385">
              <a:lnSpc>
                <a:spcPts val="2150"/>
              </a:lnSpc>
              <a:buFont typeface="Arial"/>
              <a:buChar char="•"/>
              <a:tabLst>
                <a:tab pos="299085" algn="l"/>
              </a:tabLst>
            </a:pPr>
            <a:r>
              <a:rPr dirty="0"/>
              <a:t>Proposition</a:t>
            </a:r>
            <a:r>
              <a:rPr spc="35" dirty="0"/>
              <a:t> </a:t>
            </a:r>
            <a:r>
              <a:rPr spc="-50" dirty="0"/>
              <a:t>:</a:t>
            </a:r>
          </a:p>
          <a:p>
            <a:pPr marL="1088390" marR="563245" lvl="1" indent="-285115">
              <a:lnSpc>
                <a:spcPts val="2160"/>
              </a:lnSpc>
              <a:spcBef>
                <a:spcPts val="60"/>
              </a:spcBef>
              <a:buFont typeface="Arial"/>
              <a:buChar char="•"/>
              <a:tabLst>
                <a:tab pos="1088390" algn="l"/>
              </a:tabLst>
            </a:pPr>
            <a:r>
              <a:rPr sz="1800" dirty="0">
                <a:latin typeface="Century Gothic"/>
                <a:cs typeface="Century Gothic"/>
              </a:rPr>
              <a:t>Capitaliser</a:t>
            </a:r>
            <a:r>
              <a:rPr sz="1800" spc="-15" dirty="0">
                <a:latin typeface="Century Gothic"/>
                <a:cs typeface="Century Gothic"/>
              </a:rPr>
              <a:t> </a:t>
            </a:r>
            <a:r>
              <a:rPr sz="1800" spc="45" dirty="0">
                <a:latin typeface="Century Gothic"/>
                <a:cs typeface="Century Gothic"/>
              </a:rPr>
              <a:t>l’investissement</a:t>
            </a:r>
            <a:r>
              <a:rPr sz="1800" spc="-60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(financier,</a:t>
            </a:r>
            <a:r>
              <a:rPr sz="1800" spc="-10" dirty="0">
                <a:latin typeface="Century Gothic"/>
                <a:cs typeface="Century Gothic"/>
              </a:rPr>
              <a:t> </a:t>
            </a:r>
            <a:r>
              <a:rPr sz="1800" spc="70" dirty="0">
                <a:latin typeface="Century Gothic"/>
                <a:cs typeface="Century Gothic"/>
              </a:rPr>
              <a:t>temps</a:t>
            </a:r>
            <a:r>
              <a:rPr sz="1800" spc="-60" dirty="0">
                <a:latin typeface="Century Gothic"/>
                <a:cs typeface="Century Gothic"/>
              </a:rPr>
              <a:t> </a:t>
            </a:r>
            <a:r>
              <a:rPr sz="1800" spc="-10" dirty="0">
                <a:latin typeface="Century Gothic"/>
                <a:cs typeface="Century Gothic"/>
              </a:rPr>
              <a:t>humain, </a:t>
            </a:r>
            <a:r>
              <a:rPr sz="1800" dirty="0">
                <a:latin typeface="Century Gothic"/>
                <a:cs typeface="Century Gothic"/>
              </a:rPr>
              <a:t>technique)</a:t>
            </a:r>
            <a:r>
              <a:rPr sz="1800" spc="30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pour</a:t>
            </a:r>
            <a:r>
              <a:rPr sz="1800" spc="50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élargir</a:t>
            </a:r>
            <a:r>
              <a:rPr sz="1800" spc="70" dirty="0">
                <a:latin typeface="Century Gothic"/>
                <a:cs typeface="Century Gothic"/>
              </a:rPr>
              <a:t> </a:t>
            </a:r>
            <a:r>
              <a:rPr sz="1800" spc="-70" dirty="0">
                <a:latin typeface="Century Gothic"/>
                <a:cs typeface="Century Gothic"/>
              </a:rPr>
              <a:t>Madeo</a:t>
            </a:r>
            <a:r>
              <a:rPr sz="1800" spc="50" dirty="0">
                <a:latin typeface="Century Gothic"/>
                <a:cs typeface="Century Gothic"/>
              </a:rPr>
              <a:t> </a:t>
            </a:r>
            <a:r>
              <a:rPr sz="1800" spc="-190" dirty="0">
                <a:latin typeface="Century Gothic"/>
                <a:cs typeface="Century Gothic"/>
              </a:rPr>
              <a:t>à</a:t>
            </a:r>
            <a:r>
              <a:rPr sz="1800" spc="65" dirty="0">
                <a:latin typeface="Century Gothic"/>
                <a:cs typeface="Century Gothic"/>
              </a:rPr>
              <a:t> </a:t>
            </a:r>
            <a:r>
              <a:rPr sz="1800" spc="-50" dirty="0">
                <a:latin typeface="Century Gothic"/>
                <a:cs typeface="Century Gothic"/>
              </a:rPr>
              <a:t>:</a:t>
            </a:r>
            <a:endParaRPr sz="1800">
              <a:latin typeface="Century Gothic"/>
              <a:cs typeface="Century Gothic"/>
            </a:endParaRPr>
          </a:p>
          <a:p>
            <a:pPr marL="1717675" lvl="2" indent="-286385">
              <a:lnSpc>
                <a:spcPts val="2090"/>
              </a:lnSpc>
              <a:buFont typeface="Arial"/>
              <a:buChar char="•"/>
              <a:tabLst>
                <a:tab pos="1717675" algn="l"/>
              </a:tabLst>
            </a:pPr>
            <a:r>
              <a:rPr sz="1800" dirty="0">
                <a:latin typeface="Century Gothic"/>
                <a:cs typeface="Century Gothic"/>
              </a:rPr>
              <a:t>L’ensemble</a:t>
            </a:r>
            <a:r>
              <a:rPr sz="1800" spc="-15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des</a:t>
            </a:r>
            <a:r>
              <a:rPr sz="1800" spc="-5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champs</a:t>
            </a:r>
            <a:r>
              <a:rPr sz="1800" spc="10" dirty="0">
                <a:latin typeface="Century Gothic"/>
                <a:cs typeface="Century Gothic"/>
              </a:rPr>
              <a:t> </a:t>
            </a:r>
            <a:r>
              <a:rPr sz="1800" spc="-55" dirty="0">
                <a:latin typeface="Century Gothic"/>
                <a:cs typeface="Century Gothic"/>
              </a:rPr>
              <a:t>de</a:t>
            </a:r>
            <a:r>
              <a:rPr sz="1800" spc="-5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la </a:t>
            </a:r>
            <a:r>
              <a:rPr sz="1800" spc="-10" dirty="0">
                <a:latin typeface="Century Gothic"/>
                <a:cs typeface="Century Gothic"/>
              </a:rPr>
              <a:t>santé</a:t>
            </a:r>
            <a:endParaRPr sz="1800">
              <a:latin typeface="Century Gothic"/>
              <a:cs typeface="Century Gothic"/>
            </a:endParaRPr>
          </a:p>
          <a:p>
            <a:pPr marL="1717675" lvl="2" indent="-286385">
              <a:lnSpc>
                <a:spcPct val="100000"/>
              </a:lnSpc>
              <a:buFont typeface="Arial"/>
              <a:buChar char="•"/>
              <a:tabLst>
                <a:tab pos="1717675" algn="l"/>
              </a:tabLst>
            </a:pPr>
            <a:r>
              <a:rPr sz="1800" spc="50" dirty="0">
                <a:latin typeface="Century Gothic"/>
                <a:cs typeface="Century Gothic"/>
              </a:rPr>
              <a:t>Le</a:t>
            </a:r>
            <a:r>
              <a:rPr sz="1800" spc="15" dirty="0">
                <a:latin typeface="Century Gothic"/>
                <a:cs typeface="Century Gothic"/>
              </a:rPr>
              <a:t> </a:t>
            </a:r>
            <a:r>
              <a:rPr sz="1800" spc="60" dirty="0">
                <a:latin typeface="Century Gothic"/>
                <a:cs typeface="Century Gothic"/>
              </a:rPr>
              <a:t>territoire</a:t>
            </a:r>
            <a:r>
              <a:rPr sz="1800" spc="15" dirty="0">
                <a:latin typeface="Century Gothic"/>
                <a:cs typeface="Century Gothic"/>
              </a:rPr>
              <a:t> </a:t>
            </a:r>
            <a:r>
              <a:rPr sz="1800" spc="65" dirty="0">
                <a:latin typeface="Century Gothic"/>
                <a:cs typeface="Century Gothic"/>
              </a:rPr>
              <a:t>finistérien</a:t>
            </a:r>
            <a:r>
              <a:rPr sz="1800" spc="25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dans</a:t>
            </a:r>
            <a:r>
              <a:rPr sz="1800" spc="25" dirty="0">
                <a:latin typeface="Century Gothic"/>
                <a:cs typeface="Century Gothic"/>
              </a:rPr>
              <a:t> </a:t>
            </a:r>
            <a:r>
              <a:rPr sz="1800" spc="60" dirty="0">
                <a:latin typeface="Century Gothic"/>
                <a:cs typeface="Century Gothic"/>
              </a:rPr>
              <a:t>son</a:t>
            </a:r>
            <a:r>
              <a:rPr sz="1800" spc="10" dirty="0">
                <a:latin typeface="Century Gothic"/>
                <a:cs typeface="Century Gothic"/>
              </a:rPr>
              <a:t> </a:t>
            </a:r>
            <a:r>
              <a:rPr sz="1800" spc="-55" dirty="0">
                <a:latin typeface="Century Gothic"/>
                <a:cs typeface="Century Gothic"/>
              </a:rPr>
              <a:t>entier…la</a:t>
            </a:r>
            <a:r>
              <a:rPr sz="1800" spc="35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Bretagne</a:t>
            </a:r>
            <a:r>
              <a:rPr sz="1800" spc="15" dirty="0">
                <a:latin typeface="Century Gothic"/>
                <a:cs typeface="Century Gothic"/>
              </a:rPr>
              <a:t> </a:t>
            </a:r>
            <a:r>
              <a:rPr sz="1800" spc="-50" dirty="0">
                <a:latin typeface="Century Gothic"/>
                <a:cs typeface="Century Gothic"/>
              </a:rPr>
              <a:t>?</a:t>
            </a:r>
            <a:endParaRPr sz="1800">
              <a:latin typeface="Century Gothic"/>
              <a:cs typeface="Century Gothic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514766" y="5539681"/>
            <a:ext cx="7804784" cy="11201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6385">
              <a:lnSpc>
                <a:spcPts val="2150"/>
              </a:lnSpc>
              <a:spcBef>
                <a:spcPts val="100"/>
              </a:spcBef>
              <a:buFont typeface="Arial"/>
              <a:buChar char="•"/>
              <a:tabLst>
                <a:tab pos="299085" algn="l"/>
              </a:tabLst>
            </a:pPr>
            <a:r>
              <a:rPr sz="1800" spc="-70" dirty="0">
                <a:solidFill>
                  <a:srgbClr val="4471C4"/>
                </a:solidFill>
                <a:latin typeface="Arial Black"/>
                <a:cs typeface="Arial Black"/>
              </a:rPr>
              <a:t>Les</a:t>
            </a:r>
            <a:r>
              <a:rPr sz="1800" spc="-80" dirty="0">
                <a:solidFill>
                  <a:srgbClr val="4471C4"/>
                </a:solidFill>
                <a:latin typeface="Arial Black"/>
                <a:cs typeface="Arial Black"/>
              </a:rPr>
              <a:t> </a:t>
            </a:r>
            <a:r>
              <a:rPr sz="1800" spc="-10" dirty="0">
                <a:solidFill>
                  <a:srgbClr val="4471C4"/>
                </a:solidFill>
                <a:latin typeface="Arial Black"/>
                <a:cs typeface="Arial Black"/>
              </a:rPr>
              <a:t>besoins</a:t>
            </a:r>
            <a:r>
              <a:rPr sz="1800" spc="-95" dirty="0">
                <a:solidFill>
                  <a:srgbClr val="4471C4"/>
                </a:solidFill>
                <a:latin typeface="Arial Black"/>
                <a:cs typeface="Arial Black"/>
              </a:rPr>
              <a:t> </a:t>
            </a:r>
            <a:r>
              <a:rPr sz="1800" spc="-50" dirty="0">
                <a:solidFill>
                  <a:srgbClr val="4471C4"/>
                </a:solidFill>
                <a:latin typeface="Arial Black"/>
                <a:cs typeface="Arial Black"/>
              </a:rPr>
              <a:t>:</a:t>
            </a:r>
            <a:endParaRPr sz="1800">
              <a:latin typeface="Arial Black"/>
              <a:cs typeface="Arial Black"/>
            </a:endParaRPr>
          </a:p>
          <a:p>
            <a:pPr marL="1088390" marR="480695" lvl="1" indent="-285115">
              <a:lnSpc>
                <a:spcPts val="2160"/>
              </a:lnSpc>
              <a:spcBef>
                <a:spcPts val="60"/>
              </a:spcBef>
              <a:buFont typeface="Arial"/>
              <a:buChar char="•"/>
              <a:tabLst>
                <a:tab pos="1088390" algn="l"/>
              </a:tabLst>
            </a:pPr>
            <a:r>
              <a:rPr sz="1800" dirty="0">
                <a:latin typeface="Century Gothic"/>
                <a:cs typeface="Century Gothic"/>
              </a:rPr>
              <a:t>Développer</a:t>
            </a:r>
            <a:r>
              <a:rPr sz="1800" spc="-20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des</a:t>
            </a:r>
            <a:r>
              <a:rPr sz="1800" spc="-10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spécificités en</a:t>
            </a:r>
            <a:r>
              <a:rPr sz="1800" spc="-5" dirty="0">
                <a:latin typeface="Century Gothic"/>
                <a:cs typeface="Century Gothic"/>
              </a:rPr>
              <a:t> </a:t>
            </a:r>
            <a:r>
              <a:rPr sz="1800" spc="50" dirty="0">
                <a:latin typeface="Century Gothic"/>
                <a:cs typeface="Century Gothic"/>
              </a:rPr>
              <a:t>lien</a:t>
            </a:r>
            <a:r>
              <a:rPr sz="1800" dirty="0">
                <a:latin typeface="Century Gothic"/>
                <a:cs typeface="Century Gothic"/>
              </a:rPr>
              <a:t> </a:t>
            </a:r>
            <a:r>
              <a:rPr sz="1800" spc="-140" dirty="0">
                <a:latin typeface="Century Gothic"/>
                <a:cs typeface="Century Gothic"/>
              </a:rPr>
              <a:t>avec</a:t>
            </a:r>
            <a:r>
              <a:rPr sz="1800" spc="-5" dirty="0">
                <a:latin typeface="Century Gothic"/>
                <a:cs typeface="Century Gothic"/>
              </a:rPr>
              <a:t> </a:t>
            </a:r>
            <a:r>
              <a:rPr sz="1800" spc="50" dirty="0">
                <a:latin typeface="Century Gothic"/>
                <a:cs typeface="Century Gothic"/>
              </a:rPr>
              <a:t>les</a:t>
            </a:r>
            <a:r>
              <a:rPr sz="1800" dirty="0">
                <a:latin typeface="Century Gothic"/>
                <a:cs typeface="Century Gothic"/>
              </a:rPr>
              <a:t> </a:t>
            </a:r>
            <a:r>
              <a:rPr sz="1800" spc="45" dirty="0">
                <a:latin typeface="Century Gothic"/>
                <a:cs typeface="Century Gothic"/>
              </a:rPr>
              <a:t>besoins</a:t>
            </a:r>
            <a:r>
              <a:rPr sz="1800" spc="-15" dirty="0">
                <a:latin typeface="Century Gothic"/>
                <a:cs typeface="Century Gothic"/>
              </a:rPr>
              <a:t> </a:t>
            </a:r>
            <a:r>
              <a:rPr sz="1800" spc="-25" dirty="0">
                <a:latin typeface="Century Gothic"/>
                <a:cs typeface="Century Gothic"/>
              </a:rPr>
              <a:t>des </a:t>
            </a:r>
            <a:r>
              <a:rPr sz="1800" spc="-10" dirty="0">
                <a:latin typeface="Century Gothic"/>
                <a:cs typeface="Century Gothic"/>
              </a:rPr>
              <a:t>partenaires</a:t>
            </a:r>
            <a:endParaRPr sz="1800">
              <a:latin typeface="Century Gothic"/>
              <a:cs typeface="Century Gothic"/>
            </a:endParaRPr>
          </a:p>
          <a:p>
            <a:pPr marL="1088390" lvl="1" indent="-285115">
              <a:lnSpc>
                <a:spcPts val="2090"/>
              </a:lnSpc>
              <a:buFont typeface="Arial"/>
              <a:buChar char="•"/>
              <a:tabLst>
                <a:tab pos="1088390" algn="l"/>
              </a:tabLst>
            </a:pPr>
            <a:r>
              <a:rPr sz="1800" dirty="0">
                <a:latin typeface="Century Gothic"/>
                <a:cs typeface="Century Gothic"/>
              </a:rPr>
              <a:t>Travailler</a:t>
            </a:r>
            <a:r>
              <a:rPr sz="1800" spc="40" dirty="0">
                <a:latin typeface="Century Gothic"/>
                <a:cs typeface="Century Gothic"/>
              </a:rPr>
              <a:t> </a:t>
            </a:r>
            <a:r>
              <a:rPr sz="1800" spc="100" dirty="0">
                <a:latin typeface="Century Gothic"/>
                <a:cs typeface="Century Gothic"/>
              </a:rPr>
              <a:t>un</a:t>
            </a:r>
            <a:r>
              <a:rPr sz="1800" spc="10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modèle</a:t>
            </a:r>
            <a:r>
              <a:rPr sz="1800" spc="-15" dirty="0">
                <a:latin typeface="Century Gothic"/>
                <a:cs typeface="Century Gothic"/>
              </a:rPr>
              <a:t> </a:t>
            </a:r>
            <a:r>
              <a:rPr sz="1800" spc="-55" dirty="0">
                <a:latin typeface="Century Gothic"/>
                <a:cs typeface="Century Gothic"/>
              </a:rPr>
              <a:t>de</a:t>
            </a:r>
            <a:r>
              <a:rPr sz="1800" dirty="0">
                <a:latin typeface="Century Gothic"/>
                <a:cs typeface="Century Gothic"/>
              </a:rPr>
              <a:t> </a:t>
            </a:r>
            <a:r>
              <a:rPr sz="1800" spc="-20" dirty="0">
                <a:latin typeface="Century Gothic"/>
                <a:cs typeface="Century Gothic"/>
              </a:rPr>
              <a:t>gouvernance</a:t>
            </a:r>
            <a:r>
              <a:rPr sz="1800" spc="15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et économique</a:t>
            </a:r>
            <a:r>
              <a:rPr sz="1800" spc="-10" dirty="0">
                <a:latin typeface="Century Gothic"/>
                <a:cs typeface="Century Gothic"/>
              </a:rPr>
              <a:t> élargi</a:t>
            </a:r>
            <a:endParaRPr sz="1800">
              <a:latin typeface="Century Gothic"/>
              <a:cs typeface="Century Gothic"/>
            </a:endParaRPr>
          </a:p>
        </p:txBody>
      </p:sp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4158996"/>
            <a:ext cx="3361943" cy="2011679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3" y="0"/>
            <a:ext cx="12190730" cy="6856730"/>
          </a:xfrm>
          <a:custGeom>
            <a:avLst/>
            <a:gdLst/>
            <a:ahLst/>
            <a:cxnLst/>
            <a:rect l="l" t="t" r="r" b="b"/>
            <a:pathLst>
              <a:path w="12190730" h="6856730">
                <a:moveTo>
                  <a:pt x="12190488" y="0"/>
                </a:moveTo>
                <a:lnTo>
                  <a:pt x="0" y="0"/>
                </a:lnTo>
                <a:lnTo>
                  <a:pt x="0" y="6856476"/>
                </a:lnTo>
                <a:lnTo>
                  <a:pt x="12190488" y="6856476"/>
                </a:lnTo>
                <a:lnTo>
                  <a:pt x="12190488" y="0"/>
                </a:lnTo>
                <a:close/>
              </a:path>
            </a:pathLst>
          </a:custGeom>
          <a:solidFill>
            <a:srgbClr val="6E6F7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79475" y="283464"/>
            <a:ext cx="2743199" cy="1059179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399019" y="0"/>
            <a:ext cx="4791868" cy="6858000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71256" y="1982083"/>
            <a:ext cx="2497455" cy="756285"/>
          </a:xfrm>
          <a:prstGeom prst="rect">
            <a:avLst/>
          </a:prstGeom>
        </p:spPr>
        <p:txBody>
          <a:bodyPr vert="horz" wrap="square" lIns="0" tIns="133985" rIns="0" bIns="0" rtlCol="0">
            <a:spAutoFit/>
          </a:bodyPr>
          <a:lstStyle/>
          <a:p>
            <a:pPr marL="12700" marR="5080">
              <a:lnSpc>
                <a:spcPct val="71400"/>
              </a:lnSpc>
              <a:spcBef>
                <a:spcPts val="1055"/>
              </a:spcBef>
            </a:pPr>
            <a:r>
              <a:rPr sz="2800" dirty="0">
                <a:solidFill>
                  <a:srgbClr val="FFFFFF"/>
                </a:solidFill>
              </a:rPr>
              <a:t>Merci</a:t>
            </a:r>
            <a:r>
              <a:rPr sz="2800" spc="-45" dirty="0">
                <a:solidFill>
                  <a:srgbClr val="FFFFFF"/>
                </a:solidFill>
              </a:rPr>
              <a:t> </a:t>
            </a:r>
            <a:r>
              <a:rPr sz="2800" spc="-20" dirty="0">
                <a:solidFill>
                  <a:srgbClr val="FFFFFF"/>
                </a:solidFill>
              </a:rPr>
              <a:t>pour </a:t>
            </a:r>
            <a:r>
              <a:rPr sz="2800" dirty="0">
                <a:solidFill>
                  <a:srgbClr val="FFFFFF"/>
                </a:solidFill>
              </a:rPr>
              <a:t>votre</a:t>
            </a:r>
            <a:r>
              <a:rPr sz="2800" spc="-60" dirty="0">
                <a:solidFill>
                  <a:srgbClr val="FFFFFF"/>
                </a:solidFill>
              </a:rPr>
              <a:t> </a:t>
            </a:r>
            <a:r>
              <a:rPr sz="2800" spc="-10" dirty="0">
                <a:solidFill>
                  <a:srgbClr val="FFFFFF"/>
                </a:solidFill>
              </a:rPr>
              <a:t>attention</a:t>
            </a:r>
            <a:endParaRPr sz="2800"/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97280" y="381000"/>
            <a:ext cx="1252727" cy="249935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350007" y="3520440"/>
            <a:ext cx="4105655" cy="2778251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27522" y="3885204"/>
            <a:ext cx="684657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35990" marR="5080" indent="-923925">
              <a:lnSpc>
                <a:spcPct val="100000"/>
              </a:lnSpc>
              <a:spcBef>
                <a:spcPts val="100"/>
              </a:spcBef>
            </a:pPr>
            <a:r>
              <a:rPr sz="3600" b="0" spc="-20" dirty="0">
                <a:solidFill>
                  <a:srgbClr val="565656"/>
                </a:solidFill>
                <a:latin typeface="Calibri"/>
                <a:cs typeface="Calibri"/>
              </a:rPr>
              <a:t>Retrouvez</a:t>
            </a:r>
            <a:r>
              <a:rPr sz="3600" b="0" spc="-80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3600" b="0" spc="-20" dirty="0">
                <a:solidFill>
                  <a:srgbClr val="565656"/>
                </a:solidFill>
                <a:latin typeface="Calibri"/>
                <a:cs typeface="Calibri"/>
              </a:rPr>
              <a:t>l’ensemble</a:t>
            </a:r>
            <a:r>
              <a:rPr sz="3600" b="0" spc="-95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3600" b="0" dirty="0">
                <a:solidFill>
                  <a:srgbClr val="565656"/>
                </a:solidFill>
                <a:latin typeface="Calibri"/>
                <a:cs typeface="Calibri"/>
              </a:rPr>
              <a:t>du</a:t>
            </a:r>
            <a:r>
              <a:rPr sz="3600" b="0" spc="-70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3600" b="0" spc="-10" dirty="0">
                <a:solidFill>
                  <a:srgbClr val="565656"/>
                </a:solidFill>
                <a:latin typeface="Calibri"/>
                <a:cs typeface="Calibri"/>
              </a:rPr>
              <a:t>programme </a:t>
            </a:r>
            <a:r>
              <a:rPr sz="3600" b="0" dirty="0">
                <a:solidFill>
                  <a:srgbClr val="565656"/>
                </a:solidFill>
                <a:latin typeface="Calibri"/>
                <a:cs typeface="Calibri"/>
              </a:rPr>
              <a:t>du</a:t>
            </a:r>
            <a:r>
              <a:rPr sz="3600" b="0" spc="-65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3600" b="0" dirty="0">
                <a:solidFill>
                  <a:srgbClr val="565656"/>
                </a:solidFill>
                <a:latin typeface="Calibri"/>
                <a:cs typeface="Calibri"/>
              </a:rPr>
              <a:t>Village</a:t>
            </a:r>
            <a:r>
              <a:rPr sz="3600" b="0" spc="-55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3600" b="0" dirty="0">
                <a:solidFill>
                  <a:srgbClr val="565656"/>
                </a:solidFill>
                <a:latin typeface="Calibri"/>
                <a:cs typeface="Calibri"/>
              </a:rPr>
              <a:t>de</a:t>
            </a:r>
            <a:r>
              <a:rPr sz="3600" b="0" spc="-55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3600" b="0" dirty="0">
                <a:solidFill>
                  <a:srgbClr val="565656"/>
                </a:solidFill>
                <a:latin typeface="Calibri"/>
                <a:cs typeface="Calibri"/>
              </a:rPr>
              <a:t>la</a:t>
            </a:r>
            <a:r>
              <a:rPr sz="3600" b="0" spc="-50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3600" b="0" spc="-10" dirty="0">
                <a:solidFill>
                  <a:srgbClr val="565656"/>
                </a:solidFill>
                <a:latin typeface="Calibri"/>
                <a:cs typeface="Calibri"/>
              </a:rPr>
              <a:t>e-</a:t>
            </a:r>
            <a:r>
              <a:rPr sz="3600" b="0" dirty="0">
                <a:solidFill>
                  <a:srgbClr val="565656"/>
                </a:solidFill>
                <a:latin typeface="Calibri"/>
                <a:cs typeface="Calibri"/>
              </a:rPr>
              <a:t>santé</a:t>
            </a:r>
            <a:r>
              <a:rPr sz="3600" b="0" spc="-60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3600" b="0" spc="-25" dirty="0">
                <a:solidFill>
                  <a:srgbClr val="565656"/>
                </a:solidFill>
                <a:latin typeface="Calibri"/>
                <a:cs typeface="Calibri"/>
              </a:rPr>
              <a:t>sur</a:t>
            </a:r>
            <a:endParaRPr sz="36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3108" y="499872"/>
            <a:ext cx="1185672" cy="454734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385650" y="2133234"/>
            <a:ext cx="3041164" cy="1202689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171444" y="5150347"/>
            <a:ext cx="4687823" cy="979180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11931820" y="6466373"/>
            <a:ext cx="180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888888"/>
                </a:solidFill>
                <a:latin typeface="Calibri"/>
                <a:cs typeface="Calibri"/>
              </a:rPr>
              <a:t>39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715243" y="451104"/>
            <a:ext cx="1184147" cy="236207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05728" y="1013460"/>
            <a:ext cx="10077471" cy="5504116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715243" y="451104"/>
            <a:ext cx="1184147" cy="236207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35270" y="2040973"/>
            <a:ext cx="1166253" cy="1772731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08788" y="3936491"/>
            <a:ext cx="1600199" cy="2287523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dirty="0"/>
              <a:t>SantExpo</a:t>
            </a:r>
            <a:r>
              <a:rPr spc="-15" dirty="0"/>
              <a:t> </a:t>
            </a:r>
            <a:r>
              <a:rPr dirty="0"/>
              <a:t>2024</a:t>
            </a:r>
            <a:r>
              <a:rPr spc="-25" dirty="0"/>
              <a:t> </a:t>
            </a:r>
            <a:r>
              <a:rPr dirty="0"/>
              <a:t>-</a:t>
            </a:r>
            <a:r>
              <a:rPr spc="-30" dirty="0"/>
              <a:t> </a:t>
            </a:r>
            <a:r>
              <a:rPr spc="-10" dirty="0"/>
              <a:t>Atelier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715243" y="451104"/>
            <a:ext cx="1184147" cy="236207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241804" y="973836"/>
            <a:ext cx="9826751" cy="5574791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dirty="0"/>
              <a:t>SantExpo</a:t>
            </a:r>
            <a:r>
              <a:rPr spc="-15" dirty="0"/>
              <a:t> </a:t>
            </a:r>
            <a:r>
              <a:rPr dirty="0"/>
              <a:t>2024</a:t>
            </a:r>
            <a:r>
              <a:rPr spc="-25" dirty="0"/>
              <a:t> </a:t>
            </a:r>
            <a:r>
              <a:rPr dirty="0"/>
              <a:t>-</a:t>
            </a:r>
            <a:r>
              <a:rPr spc="-30" dirty="0"/>
              <a:t> </a:t>
            </a:r>
            <a:r>
              <a:rPr spc="-10" dirty="0"/>
              <a:t>Atelier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715243" y="451104"/>
            <a:ext cx="1184147" cy="236207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115823" y="3253740"/>
            <a:ext cx="2737485" cy="2985770"/>
            <a:chOff x="115823" y="3253740"/>
            <a:chExt cx="2737485" cy="298577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5823" y="3253740"/>
              <a:ext cx="2737103" cy="298551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8838" y="4043946"/>
              <a:ext cx="353820" cy="259515"/>
            </a:xfrm>
            <a:prstGeom prst="rect">
              <a:avLst/>
            </a:prstGeom>
          </p:spPr>
        </p:pic>
      </p:grpSp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002279" y="1232916"/>
            <a:ext cx="9073883" cy="5081015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3081186" y="4619534"/>
            <a:ext cx="132778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87ACC2"/>
                </a:solidFill>
                <a:latin typeface="Calibri"/>
                <a:cs typeface="Calibri"/>
              </a:rPr>
              <a:t>500.000</a:t>
            </a:r>
            <a:r>
              <a:rPr sz="1400" spc="-45" dirty="0">
                <a:solidFill>
                  <a:srgbClr val="87ACC2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87ACC2"/>
                </a:solidFill>
                <a:latin typeface="Calibri"/>
                <a:cs typeface="Calibri"/>
              </a:rPr>
              <a:t>habitants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101328" y="4619244"/>
            <a:ext cx="1243965" cy="27749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4318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340"/>
              </a:spcBef>
            </a:pPr>
            <a:r>
              <a:rPr sz="1200" dirty="0">
                <a:latin typeface="Century Gothic"/>
                <a:cs typeface="Century Gothic"/>
              </a:rPr>
              <a:t>par</a:t>
            </a:r>
            <a:r>
              <a:rPr sz="1200" spc="-5" dirty="0">
                <a:latin typeface="Century Gothic"/>
                <a:cs typeface="Century Gothic"/>
              </a:rPr>
              <a:t> </a:t>
            </a:r>
            <a:r>
              <a:rPr sz="1200" dirty="0">
                <a:latin typeface="Century Gothic"/>
                <a:cs typeface="Century Gothic"/>
              </a:rPr>
              <a:t>5</a:t>
            </a:r>
            <a:r>
              <a:rPr sz="1200" spc="-15" dirty="0">
                <a:latin typeface="Century Gothic"/>
                <a:cs typeface="Century Gothic"/>
              </a:rPr>
              <a:t> </a:t>
            </a:r>
            <a:r>
              <a:rPr sz="1200" spc="-10" dirty="0">
                <a:latin typeface="Century Gothic"/>
                <a:cs typeface="Century Gothic"/>
              </a:rPr>
              <a:t>collèges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8404859" y="6001511"/>
            <a:ext cx="2664460" cy="143510"/>
          </a:xfrm>
          <a:custGeom>
            <a:avLst/>
            <a:gdLst/>
            <a:ahLst/>
            <a:cxnLst/>
            <a:rect l="l" t="t" r="r" b="b"/>
            <a:pathLst>
              <a:path w="2664459" h="143510">
                <a:moveTo>
                  <a:pt x="2663952" y="0"/>
                </a:moveTo>
                <a:lnTo>
                  <a:pt x="0" y="0"/>
                </a:lnTo>
                <a:lnTo>
                  <a:pt x="0" y="143256"/>
                </a:lnTo>
                <a:lnTo>
                  <a:pt x="2663952" y="143256"/>
                </a:lnTo>
                <a:lnTo>
                  <a:pt x="266395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8536552" y="6030871"/>
            <a:ext cx="3822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FFFFFF"/>
                </a:solidFill>
                <a:latin typeface="Century Gothic"/>
                <a:cs typeface="Century Gothic"/>
              </a:rPr>
              <a:t>15</a:t>
            </a:r>
            <a:r>
              <a:rPr sz="1200" spc="1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00" spc="-50" dirty="0">
                <a:solidFill>
                  <a:srgbClr val="FFFFFF"/>
                </a:solidFill>
                <a:latin typeface="Century Gothic"/>
                <a:cs typeface="Century Gothic"/>
              </a:rPr>
              <a:t>m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dirty="0"/>
              <a:t>SantExpo</a:t>
            </a:r>
            <a:r>
              <a:rPr spc="-15" dirty="0"/>
              <a:t> </a:t>
            </a:r>
            <a:r>
              <a:rPr dirty="0"/>
              <a:t>2024</a:t>
            </a:r>
            <a:r>
              <a:rPr spc="-25" dirty="0"/>
              <a:t> </a:t>
            </a:r>
            <a:r>
              <a:rPr dirty="0"/>
              <a:t>-</a:t>
            </a:r>
            <a:r>
              <a:rPr spc="-30" dirty="0"/>
              <a:t> </a:t>
            </a:r>
            <a:r>
              <a:rPr spc="-10" dirty="0"/>
              <a:t>Atelier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6E6F7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79475" y="283464"/>
            <a:ext cx="2743199" cy="1059179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399019" y="0"/>
            <a:ext cx="4791868" cy="6858000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471256" y="1982083"/>
            <a:ext cx="6211570" cy="19754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69265" indent="-456565">
              <a:lnSpc>
                <a:spcPts val="2880"/>
              </a:lnSpc>
              <a:spcBef>
                <a:spcPts val="95"/>
              </a:spcBef>
              <a:buClr>
                <a:srgbClr val="FFFFFF"/>
              </a:buClr>
              <a:buFont typeface="Arial"/>
              <a:buChar char="•"/>
              <a:tabLst>
                <a:tab pos="469265" algn="l"/>
              </a:tabLst>
            </a:pPr>
            <a:r>
              <a:rPr sz="2800" b="1" dirty="0">
                <a:solidFill>
                  <a:srgbClr val="FFFFFF"/>
                </a:solidFill>
                <a:latin typeface="Arial"/>
                <a:cs typeface="Arial"/>
              </a:rPr>
              <a:t>Contexte</a:t>
            </a:r>
            <a:r>
              <a:rPr sz="2800" b="1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-50" dirty="0">
                <a:solidFill>
                  <a:srgbClr val="FFFFFF"/>
                </a:solidFill>
                <a:latin typeface="Arial"/>
                <a:cs typeface="Arial"/>
              </a:rPr>
              <a:t>:</a:t>
            </a:r>
            <a:endParaRPr sz="2800">
              <a:latin typeface="Arial"/>
              <a:cs typeface="Arial"/>
            </a:endParaRPr>
          </a:p>
          <a:p>
            <a:pPr marL="469900">
              <a:lnSpc>
                <a:spcPts val="2880"/>
              </a:lnSpc>
            </a:pPr>
            <a:r>
              <a:rPr sz="2800" b="1" dirty="0">
                <a:solidFill>
                  <a:srgbClr val="FFFFFF"/>
                </a:solidFill>
                <a:latin typeface="Arial"/>
                <a:cs typeface="Arial"/>
              </a:rPr>
              <a:t>….</a:t>
            </a:r>
            <a:r>
              <a:rPr sz="28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et</a:t>
            </a:r>
            <a:r>
              <a:rPr sz="28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d’histoire</a:t>
            </a:r>
            <a:endParaRPr sz="2800">
              <a:latin typeface="Arial"/>
              <a:cs typeface="Arial"/>
            </a:endParaRPr>
          </a:p>
          <a:p>
            <a:pPr marL="469265" indent="-456565">
              <a:lnSpc>
                <a:spcPts val="2880"/>
              </a:lnSpc>
              <a:spcBef>
                <a:spcPts val="1440"/>
              </a:spcBef>
              <a:buChar char="•"/>
              <a:tabLst>
                <a:tab pos="469265" algn="l"/>
              </a:tabLst>
            </a:pP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Collaboration</a:t>
            </a:r>
            <a:r>
              <a:rPr sz="28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:</a:t>
            </a:r>
            <a:r>
              <a:rPr sz="28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vers</a:t>
            </a:r>
            <a:r>
              <a:rPr sz="28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une</a:t>
            </a:r>
            <a:r>
              <a:rPr sz="28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boite</a:t>
            </a:r>
            <a:r>
              <a:rPr sz="28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50" dirty="0">
                <a:solidFill>
                  <a:srgbClr val="FFFFFF"/>
                </a:solidFill>
                <a:latin typeface="Arial"/>
                <a:cs typeface="Arial"/>
              </a:rPr>
              <a:t>à</a:t>
            </a:r>
            <a:endParaRPr sz="2800">
              <a:latin typeface="Arial"/>
              <a:cs typeface="Arial"/>
            </a:endParaRPr>
          </a:p>
          <a:p>
            <a:pPr marL="469900" marR="5080">
              <a:lnSpc>
                <a:spcPct val="71400"/>
              </a:lnSpc>
              <a:spcBef>
                <a:spcPts val="480"/>
              </a:spcBef>
            </a:pP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outils</a:t>
            </a:r>
            <a:r>
              <a:rPr sz="2800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numériques</a:t>
            </a:r>
            <a:r>
              <a:rPr sz="28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280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coordination</a:t>
            </a:r>
            <a:r>
              <a:rPr sz="28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Arial"/>
                <a:cs typeface="Arial"/>
              </a:rPr>
              <a:t>et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vice</a:t>
            </a:r>
            <a:r>
              <a:rPr sz="28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et</a:t>
            </a:r>
            <a:r>
              <a:rPr sz="28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versa…</a:t>
            </a:r>
            <a:endParaRPr sz="2800">
              <a:latin typeface="Arial"/>
              <a:cs typeface="Arial"/>
            </a:endParaRPr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97280" y="381000"/>
            <a:ext cx="1252727" cy="249935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79704" y="4866132"/>
            <a:ext cx="6092939" cy="1708403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75487" y="824487"/>
            <a:ext cx="3367404" cy="76200"/>
            <a:chOff x="475487" y="824487"/>
            <a:chExt cx="3367404" cy="76200"/>
          </a:xfrm>
        </p:grpSpPr>
        <p:sp>
          <p:nvSpPr>
            <p:cNvPr id="3" name="object 3"/>
            <p:cNvSpPr/>
            <p:nvPr/>
          </p:nvSpPr>
          <p:spPr>
            <a:xfrm>
              <a:off x="475487" y="862584"/>
              <a:ext cx="3329304" cy="0"/>
            </a:xfrm>
            <a:custGeom>
              <a:avLst/>
              <a:gdLst/>
              <a:ahLst/>
              <a:cxnLst/>
              <a:rect l="l" t="t" r="r" b="b"/>
              <a:pathLst>
                <a:path w="3329304">
                  <a:moveTo>
                    <a:pt x="0" y="0"/>
                  </a:moveTo>
                  <a:lnTo>
                    <a:pt x="3328822" y="0"/>
                  </a:lnTo>
                </a:path>
              </a:pathLst>
            </a:custGeom>
            <a:ln w="12700">
              <a:solidFill>
                <a:srgbClr val="6E6F7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766215" y="824487"/>
              <a:ext cx="76200" cy="76200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472263" y="6195020"/>
            <a:ext cx="1167130" cy="1555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50" dirty="0">
                <a:solidFill>
                  <a:srgbClr val="6E6F71"/>
                </a:solidFill>
                <a:latin typeface="Arial"/>
                <a:cs typeface="Arial"/>
              </a:rPr>
              <a:t>SantExpo</a:t>
            </a:r>
            <a:r>
              <a:rPr sz="850" spc="-15" dirty="0">
                <a:solidFill>
                  <a:srgbClr val="6E6F71"/>
                </a:solidFill>
                <a:latin typeface="Arial"/>
                <a:cs typeface="Arial"/>
              </a:rPr>
              <a:t> </a:t>
            </a:r>
            <a:r>
              <a:rPr sz="850" dirty="0">
                <a:solidFill>
                  <a:srgbClr val="6E6F71"/>
                </a:solidFill>
                <a:latin typeface="Arial"/>
                <a:cs typeface="Arial"/>
              </a:rPr>
              <a:t>2024</a:t>
            </a:r>
            <a:r>
              <a:rPr sz="850" spc="-25" dirty="0">
                <a:solidFill>
                  <a:srgbClr val="6E6F71"/>
                </a:solidFill>
                <a:latin typeface="Arial"/>
                <a:cs typeface="Arial"/>
              </a:rPr>
              <a:t> </a:t>
            </a:r>
            <a:r>
              <a:rPr sz="850" dirty="0">
                <a:solidFill>
                  <a:srgbClr val="6E6F71"/>
                </a:solidFill>
                <a:latin typeface="Arial"/>
                <a:cs typeface="Arial"/>
              </a:rPr>
              <a:t>-</a:t>
            </a:r>
            <a:r>
              <a:rPr sz="850" spc="-30" dirty="0">
                <a:solidFill>
                  <a:srgbClr val="6E6F71"/>
                </a:solidFill>
                <a:latin typeface="Arial"/>
                <a:cs typeface="Arial"/>
              </a:rPr>
              <a:t> </a:t>
            </a:r>
            <a:r>
              <a:rPr sz="850" spc="-10" dirty="0">
                <a:solidFill>
                  <a:srgbClr val="6E6F71"/>
                </a:solidFill>
                <a:latin typeface="Arial"/>
                <a:cs typeface="Arial"/>
              </a:rPr>
              <a:t>Atelier</a:t>
            </a:r>
            <a:endParaRPr sz="850">
              <a:latin typeface="Arial"/>
              <a:cs typeface="Arial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83108" y="499872"/>
            <a:ext cx="707123" cy="271932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715243" y="451104"/>
            <a:ext cx="1184147" cy="236207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043297" y="941901"/>
            <a:ext cx="6715124" cy="1819942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047902" y="2933318"/>
            <a:ext cx="6716951" cy="1647814"/>
          </a:xfrm>
          <a:prstGeom prst="rect">
            <a:avLst/>
          </a:prstGeom>
        </p:spPr>
      </p:pic>
      <p:grpSp>
        <p:nvGrpSpPr>
          <p:cNvPr id="10" name="object 10"/>
          <p:cNvGrpSpPr/>
          <p:nvPr/>
        </p:nvGrpSpPr>
        <p:grpSpPr>
          <a:xfrm>
            <a:off x="260604" y="2628900"/>
            <a:ext cx="4378960" cy="3505835"/>
            <a:chOff x="260604" y="2628900"/>
            <a:chExt cx="4378960" cy="3505835"/>
          </a:xfrm>
        </p:grpSpPr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52044" y="2628900"/>
              <a:ext cx="4287011" cy="3505212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298704" y="3253740"/>
              <a:ext cx="885825" cy="841375"/>
            </a:xfrm>
            <a:custGeom>
              <a:avLst/>
              <a:gdLst/>
              <a:ahLst/>
              <a:cxnLst/>
              <a:rect l="l" t="t" r="r" b="b"/>
              <a:pathLst>
                <a:path w="885825" h="841375">
                  <a:moveTo>
                    <a:pt x="0" y="420624"/>
                  </a:moveTo>
                  <a:lnTo>
                    <a:pt x="2597" y="374791"/>
                  </a:lnTo>
                  <a:lnTo>
                    <a:pt x="10211" y="330389"/>
                  </a:lnTo>
                  <a:lnTo>
                    <a:pt x="22569" y="287672"/>
                  </a:lnTo>
                  <a:lnTo>
                    <a:pt x="39404" y="246899"/>
                  </a:lnTo>
                  <a:lnTo>
                    <a:pt x="60443" y="208325"/>
                  </a:lnTo>
                  <a:lnTo>
                    <a:pt x="85418" y="172207"/>
                  </a:lnTo>
                  <a:lnTo>
                    <a:pt x="114058" y="138801"/>
                  </a:lnTo>
                  <a:lnTo>
                    <a:pt x="146093" y="108365"/>
                  </a:lnTo>
                  <a:lnTo>
                    <a:pt x="181254" y="81154"/>
                  </a:lnTo>
                  <a:lnTo>
                    <a:pt x="219269" y="57426"/>
                  </a:lnTo>
                  <a:lnTo>
                    <a:pt x="259870" y="37437"/>
                  </a:lnTo>
                  <a:lnTo>
                    <a:pt x="302785" y="21443"/>
                  </a:lnTo>
                  <a:lnTo>
                    <a:pt x="347746" y="9701"/>
                  </a:lnTo>
                  <a:lnTo>
                    <a:pt x="394481" y="2468"/>
                  </a:lnTo>
                  <a:lnTo>
                    <a:pt x="442722" y="0"/>
                  </a:lnTo>
                  <a:lnTo>
                    <a:pt x="490962" y="2468"/>
                  </a:lnTo>
                  <a:lnTo>
                    <a:pt x="537697" y="9701"/>
                  </a:lnTo>
                  <a:lnTo>
                    <a:pt x="582658" y="21443"/>
                  </a:lnTo>
                  <a:lnTo>
                    <a:pt x="625573" y="37437"/>
                  </a:lnTo>
                  <a:lnTo>
                    <a:pt x="666174" y="57426"/>
                  </a:lnTo>
                  <a:lnTo>
                    <a:pt x="704189" y="81154"/>
                  </a:lnTo>
                  <a:lnTo>
                    <a:pt x="739350" y="108365"/>
                  </a:lnTo>
                  <a:lnTo>
                    <a:pt x="771385" y="138801"/>
                  </a:lnTo>
                  <a:lnTo>
                    <a:pt x="800025" y="172207"/>
                  </a:lnTo>
                  <a:lnTo>
                    <a:pt x="825000" y="208325"/>
                  </a:lnTo>
                  <a:lnTo>
                    <a:pt x="846039" y="246899"/>
                  </a:lnTo>
                  <a:lnTo>
                    <a:pt x="862874" y="287672"/>
                  </a:lnTo>
                  <a:lnTo>
                    <a:pt x="875232" y="330389"/>
                  </a:lnTo>
                  <a:lnTo>
                    <a:pt x="882846" y="374791"/>
                  </a:lnTo>
                  <a:lnTo>
                    <a:pt x="885444" y="420624"/>
                  </a:lnTo>
                  <a:lnTo>
                    <a:pt x="882846" y="466456"/>
                  </a:lnTo>
                  <a:lnTo>
                    <a:pt x="875232" y="510858"/>
                  </a:lnTo>
                  <a:lnTo>
                    <a:pt x="862874" y="553575"/>
                  </a:lnTo>
                  <a:lnTo>
                    <a:pt x="846039" y="594348"/>
                  </a:lnTo>
                  <a:lnTo>
                    <a:pt x="825000" y="632922"/>
                  </a:lnTo>
                  <a:lnTo>
                    <a:pt x="800025" y="669040"/>
                  </a:lnTo>
                  <a:lnTo>
                    <a:pt x="771385" y="702446"/>
                  </a:lnTo>
                  <a:lnTo>
                    <a:pt x="739350" y="732882"/>
                  </a:lnTo>
                  <a:lnTo>
                    <a:pt x="704189" y="760093"/>
                  </a:lnTo>
                  <a:lnTo>
                    <a:pt x="666174" y="783821"/>
                  </a:lnTo>
                  <a:lnTo>
                    <a:pt x="625573" y="803810"/>
                  </a:lnTo>
                  <a:lnTo>
                    <a:pt x="582658" y="819804"/>
                  </a:lnTo>
                  <a:lnTo>
                    <a:pt x="537697" y="831546"/>
                  </a:lnTo>
                  <a:lnTo>
                    <a:pt x="490962" y="838779"/>
                  </a:lnTo>
                  <a:lnTo>
                    <a:pt x="442722" y="841248"/>
                  </a:lnTo>
                  <a:lnTo>
                    <a:pt x="394481" y="838779"/>
                  </a:lnTo>
                  <a:lnTo>
                    <a:pt x="347746" y="831546"/>
                  </a:lnTo>
                  <a:lnTo>
                    <a:pt x="302785" y="819804"/>
                  </a:lnTo>
                  <a:lnTo>
                    <a:pt x="259870" y="803810"/>
                  </a:lnTo>
                  <a:lnTo>
                    <a:pt x="219269" y="783821"/>
                  </a:lnTo>
                  <a:lnTo>
                    <a:pt x="181254" y="760093"/>
                  </a:lnTo>
                  <a:lnTo>
                    <a:pt x="146093" y="732882"/>
                  </a:lnTo>
                  <a:lnTo>
                    <a:pt x="114058" y="702446"/>
                  </a:lnTo>
                  <a:lnTo>
                    <a:pt x="85418" y="669040"/>
                  </a:lnTo>
                  <a:lnTo>
                    <a:pt x="60443" y="632922"/>
                  </a:lnTo>
                  <a:lnTo>
                    <a:pt x="39404" y="594348"/>
                  </a:lnTo>
                  <a:lnTo>
                    <a:pt x="22569" y="553575"/>
                  </a:lnTo>
                  <a:lnTo>
                    <a:pt x="10211" y="510858"/>
                  </a:lnTo>
                  <a:lnTo>
                    <a:pt x="2597" y="466456"/>
                  </a:lnTo>
                  <a:lnTo>
                    <a:pt x="0" y="420624"/>
                  </a:lnTo>
                  <a:close/>
                </a:path>
              </a:pathLst>
            </a:custGeom>
            <a:ln w="76199">
              <a:solidFill>
                <a:srgbClr val="352D7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58368" y="3587496"/>
              <a:ext cx="472440" cy="193675"/>
            </a:xfrm>
            <a:custGeom>
              <a:avLst/>
              <a:gdLst/>
              <a:ahLst/>
              <a:cxnLst/>
              <a:rect l="l" t="t" r="r" b="b"/>
              <a:pathLst>
                <a:path w="472440" h="193675">
                  <a:moveTo>
                    <a:pt x="472440" y="0"/>
                  </a:moveTo>
                  <a:lnTo>
                    <a:pt x="0" y="0"/>
                  </a:lnTo>
                  <a:lnTo>
                    <a:pt x="0" y="193548"/>
                  </a:lnTo>
                  <a:lnTo>
                    <a:pt x="472440" y="193548"/>
                  </a:lnTo>
                  <a:lnTo>
                    <a:pt x="472440" y="0"/>
                  </a:lnTo>
                  <a:close/>
                </a:path>
              </a:pathLst>
            </a:custGeom>
            <a:solidFill>
              <a:srgbClr val="DBDF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53887" y="3480816"/>
              <a:ext cx="332496" cy="337221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90728" y="3552444"/>
              <a:ext cx="507491" cy="259079"/>
            </a:xfrm>
            <a:prstGeom prst="rect">
              <a:avLst/>
            </a:prstGeom>
          </p:spPr>
        </p:pic>
      </p:grpSp>
      <p:sp>
        <p:nvSpPr>
          <p:cNvPr id="16" name="object 16"/>
          <p:cNvSpPr txBox="1"/>
          <p:nvPr/>
        </p:nvSpPr>
        <p:spPr>
          <a:xfrm>
            <a:off x="5057606" y="4745743"/>
            <a:ext cx="6043295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Une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collaboration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depuis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2018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avec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la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FACS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Bretagne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et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le </a:t>
            </a:r>
            <a:r>
              <a:rPr sz="1800" dirty="0">
                <a:latin typeface="Arial"/>
                <a:cs typeface="Arial"/>
              </a:rPr>
              <a:t>lancement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SNAC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spc="-50" dirty="0">
                <a:latin typeface="Arial"/>
                <a:cs typeface="Arial"/>
              </a:rPr>
              <a:t>:</a:t>
            </a:r>
            <a:endParaRPr sz="1800">
              <a:latin typeface="Arial"/>
              <a:cs typeface="Arial"/>
            </a:endParaRPr>
          </a:p>
          <a:p>
            <a:pPr marL="12700" marR="1366520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(Service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Numérique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d’Appui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à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la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coordination) </a:t>
            </a:r>
            <a:r>
              <a:rPr sz="18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Choix</a:t>
            </a:r>
            <a:r>
              <a:rPr sz="1800" u="sng" spc="-2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8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partagé</a:t>
            </a:r>
            <a:r>
              <a:rPr sz="1800" u="sng" spc="-2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8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des</a:t>
            </a:r>
            <a:r>
              <a:rPr sz="1800" u="sng" spc="-3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8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outils</a:t>
            </a:r>
            <a:r>
              <a:rPr sz="1800" u="sng" spc="-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800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e-</a:t>
            </a:r>
            <a:r>
              <a:rPr sz="18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parcours</a:t>
            </a:r>
            <a:r>
              <a:rPr sz="1800" u="sng" spc="-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800" u="sng" spc="-5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:</a:t>
            </a:r>
            <a:endParaRPr sz="18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032206" y="5843023"/>
            <a:ext cx="667702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24485" indent="-28638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24485" algn="l"/>
              </a:tabLst>
            </a:pPr>
            <a:r>
              <a:rPr sz="1800" b="1" dirty="0">
                <a:latin typeface="Arial"/>
                <a:cs typeface="Arial"/>
              </a:rPr>
              <a:t>Mobil’eTY</a:t>
            </a:r>
            <a:r>
              <a:rPr sz="1800" b="1" spc="-8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by</a:t>
            </a:r>
            <a:r>
              <a:rPr sz="1800" b="1" spc="-3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Globule</a:t>
            </a:r>
            <a:r>
              <a:rPr sz="1800" b="1" spc="-5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/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Coordination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renforcée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du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1</a:t>
            </a:r>
            <a:r>
              <a:rPr sz="1800" baseline="25462" dirty="0">
                <a:latin typeface="Arial"/>
                <a:cs typeface="Arial"/>
              </a:rPr>
              <a:t>er</a:t>
            </a:r>
            <a:r>
              <a:rPr sz="1800" spc="209" baseline="25462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recours</a:t>
            </a:r>
            <a:endParaRPr sz="1800">
              <a:latin typeface="Arial"/>
              <a:cs typeface="Arial"/>
            </a:endParaRPr>
          </a:p>
          <a:p>
            <a:pPr marL="324485" indent="-286385">
              <a:lnSpc>
                <a:spcPct val="100000"/>
              </a:lnSpc>
              <a:buFont typeface="Arial"/>
              <a:buChar char="•"/>
              <a:tabLst>
                <a:tab pos="324485" algn="l"/>
              </a:tabLst>
            </a:pPr>
            <a:r>
              <a:rPr sz="1800" b="1" spc="-20" dirty="0">
                <a:latin typeface="Arial"/>
                <a:cs typeface="Arial"/>
              </a:rPr>
              <a:t>GWALENN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/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Cordination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des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parcours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complexes</a:t>
            </a:r>
            <a:endParaRPr sz="1800">
              <a:latin typeface="Arial"/>
              <a:cs typeface="Arial"/>
            </a:endParaRPr>
          </a:p>
          <a:p>
            <a:pPr marL="324485" indent="-286385">
              <a:lnSpc>
                <a:spcPct val="100000"/>
              </a:lnSpc>
              <a:buFont typeface="Arial"/>
              <a:buChar char="•"/>
              <a:tabLst>
                <a:tab pos="324485" algn="l"/>
              </a:tabLst>
            </a:pPr>
            <a:r>
              <a:rPr sz="1800" b="1" dirty="0">
                <a:latin typeface="Arial"/>
                <a:cs typeface="Arial"/>
              </a:rPr>
              <a:t>DCPS</a:t>
            </a:r>
            <a:r>
              <a:rPr sz="1800" b="1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/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Parcours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spécialisé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18" name="object 18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2232723" y="1080516"/>
            <a:ext cx="1677091" cy="1067932"/>
          </a:xfrm>
          <a:prstGeom prst="rect">
            <a:avLst/>
          </a:prstGeom>
        </p:spPr>
      </p:pic>
      <p:pic>
        <p:nvPicPr>
          <p:cNvPr id="19" name="object 19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490727" y="1080516"/>
            <a:ext cx="1223772" cy="1077467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3108" y="499872"/>
            <a:ext cx="707123" cy="271932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715243" y="451104"/>
            <a:ext cx="1184147" cy="236207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4709231" y="972306"/>
            <a:ext cx="7482840" cy="5701665"/>
            <a:chOff x="4709231" y="972306"/>
            <a:chExt cx="7482840" cy="5701665"/>
          </a:xfrm>
        </p:grpSpPr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709231" y="972306"/>
              <a:ext cx="7482767" cy="434340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860280" y="5314188"/>
              <a:ext cx="2039111" cy="1359407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450875" y="2896800"/>
            <a:ext cx="3559810" cy="3317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marR="30480">
              <a:lnSpc>
                <a:spcPct val="100000"/>
              </a:lnSpc>
              <a:spcBef>
                <a:spcPts val="100"/>
              </a:spcBef>
            </a:pPr>
            <a:r>
              <a:rPr sz="1800" spc="-75" dirty="0">
                <a:latin typeface="Arial Black"/>
                <a:cs typeface="Arial Black"/>
              </a:rPr>
              <a:t>Mobil’eTY</a:t>
            </a:r>
            <a:r>
              <a:rPr sz="1800" spc="-80" dirty="0">
                <a:latin typeface="Arial Black"/>
                <a:cs typeface="Arial Black"/>
              </a:rPr>
              <a:t> </a:t>
            </a:r>
            <a:r>
              <a:rPr sz="1800" dirty="0">
                <a:latin typeface="Arial Black"/>
                <a:cs typeface="Arial Black"/>
              </a:rPr>
              <a:t>by</a:t>
            </a:r>
            <a:r>
              <a:rPr sz="1800" spc="-75" dirty="0">
                <a:latin typeface="Arial Black"/>
                <a:cs typeface="Arial Black"/>
              </a:rPr>
              <a:t> </a:t>
            </a:r>
            <a:r>
              <a:rPr sz="1800" spc="-55" dirty="0">
                <a:latin typeface="Arial Black"/>
                <a:cs typeface="Arial Black"/>
              </a:rPr>
              <a:t>Globule,</a:t>
            </a:r>
            <a:r>
              <a:rPr sz="1800" spc="-90" dirty="0">
                <a:latin typeface="Arial Black"/>
                <a:cs typeface="Arial Black"/>
              </a:rPr>
              <a:t> </a:t>
            </a:r>
            <a:r>
              <a:rPr sz="1800" spc="-60" dirty="0">
                <a:latin typeface="Arial Black"/>
                <a:cs typeface="Arial Black"/>
              </a:rPr>
              <a:t>service </a:t>
            </a:r>
            <a:r>
              <a:rPr sz="1800" dirty="0">
                <a:latin typeface="Arial Black"/>
                <a:cs typeface="Arial Black"/>
              </a:rPr>
              <a:t>numérique</a:t>
            </a:r>
            <a:r>
              <a:rPr sz="1800" spc="-135" dirty="0">
                <a:latin typeface="Arial Black"/>
                <a:cs typeface="Arial Black"/>
              </a:rPr>
              <a:t> </a:t>
            </a:r>
            <a:r>
              <a:rPr sz="1800" dirty="0">
                <a:latin typeface="Arial Black"/>
                <a:cs typeface="Arial Black"/>
              </a:rPr>
              <a:t>de</a:t>
            </a:r>
            <a:r>
              <a:rPr sz="1800" spc="-125" dirty="0">
                <a:latin typeface="Arial Black"/>
                <a:cs typeface="Arial Black"/>
              </a:rPr>
              <a:t> </a:t>
            </a:r>
            <a:r>
              <a:rPr sz="1800" spc="-10" dirty="0">
                <a:latin typeface="Arial Black"/>
                <a:cs typeface="Arial Black"/>
              </a:rPr>
              <a:t>coordination </a:t>
            </a:r>
            <a:r>
              <a:rPr sz="1800" spc="-20" dirty="0">
                <a:latin typeface="Arial Black"/>
                <a:cs typeface="Arial Black"/>
              </a:rPr>
              <a:t>autour</a:t>
            </a:r>
            <a:r>
              <a:rPr sz="1800" spc="-55" dirty="0">
                <a:latin typeface="Arial Black"/>
                <a:cs typeface="Arial Black"/>
              </a:rPr>
              <a:t> </a:t>
            </a:r>
            <a:r>
              <a:rPr sz="1800" dirty="0">
                <a:latin typeface="Arial Black"/>
                <a:cs typeface="Arial Black"/>
              </a:rPr>
              <a:t>du</a:t>
            </a:r>
            <a:r>
              <a:rPr sz="1800" spc="-60" dirty="0">
                <a:latin typeface="Arial Black"/>
                <a:cs typeface="Arial Black"/>
              </a:rPr>
              <a:t> </a:t>
            </a:r>
            <a:r>
              <a:rPr sz="1800" spc="-10" dirty="0">
                <a:latin typeface="Arial Black"/>
                <a:cs typeface="Arial Black"/>
              </a:rPr>
              <a:t>patient</a:t>
            </a:r>
            <a:endParaRPr sz="1800">
              <a:latin typeface="Arial Black"/>
              <a:cs typeface="Arial Black"/>
            </a:endParaRPr>
          </a:p>
          <a:p>
            <a:pPr marL="38100">
              <a:lnSpc>
                <a:spcPct val="100000"/>
              </a:lnSpc>
            </a:pPr>
            <a:r>
              <a:rPr sz="1800" dirty="0">
                <a:latin typeface="Verdana"/>
                <a:cs typeface="Verdana"/>
              </a:rPr>
              <a:t>visant</a:t>
            </a:r>
            <a:r>
              <a:rPr sz="1800" spc="10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à</a:t>
            </a:r>
            <a:r>
              <a:rPr sz="1800" spc="11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faciliter</a:t>
            </a:r>
            <a:r>
              <a:rPr sz="1800" spc="114" dirty="0">
                <a:latin typeface="Verdana"/>
                <a:cs typeface="Verdana"/>
              </a:rPr>
              <a:t> </a:t>
            </a:r>
            <a:r>
              <a:rPr sz="1800" spc="-25" dirty="0">
                <a:latin typeface="Verdana"/>
                <a:cs typeface="Verdana"/>
              </a:rPr>
              <a:t>la</a:t>
            </a:r>
            <a:endParaRPr sz="1800">
              <a:latin typeface="Verdana"/>
              <a:cs typeface="Verdana"/>
            </a:endParaRPr>
          </a:p>
          <a:p>
            <a:pPr marL="38100" marR="515620">
              <a:lnSpc>
                <a:spcPct val="100000"/>
              </a:lnSpc>
            </a:pPr>
            <a:r>
              <a:rPr sz="1800" spc="65" dirty="0">
                <a:latin typeface="Verdana"/>
                <a:cs typeface="Verdana"/>
              </a:rPr>
              <a:t>coordination</a:t>
            </a:r>
            <a:r>
              <a:rPr sz="1800" spc="-75" dirty="0">
                <a:latin typeface="Verdana"/>
                <a:cs typeface="Verdana"/>
              </a:rPr>
              <a:t> </a:t>
            </a:r>
            <a:r>
              <a:rPr sz="1800" spc="50" dirty="0">
                <a:latin typeface="Verdana"/>
                <a:cs typeface="Verdana"/>
              </a:rPr>
              <a:t>autour</a:t>
            </a:r>
            <a:r>
              <a:rPr sz="1800" spc="-30" dirty="0">
                <a:latin typeface="Verdana"/>
                <a:cs typeface="Verdana"/>
              </a:rPr>
              <a:t> </a:t>
            </a:r>
            <a:r>
              <a:rPr sz="1800" spc="45" dirty="0">
                <a:latin typeface="Verdana"/>
                <a:cs typeface="Verdana"/>
              </a:rPr>
              <a:t>d’un patient</a:t>
            </a:r>
            <a:endParaRPr sz="1800">
              <a:latin typeface="Verdana"/>
              <a:cs typeface="Verdana"/>
            </a:endParaRPr>
          </a:p>
          <a:p>
            <a:pPr marL="38100" marR="78105">
              <a:lnSpc>
                <a:spcPct val="100000"/>
              </a:lnSpc>
            </a:pPr>
            <a:r>
              <a:rPr sz="1800" spc="55" dirty="0">
                <a:latin typeface="Verdana"/>
                <a:cs typeface="Verdana"/>
              </a:rPr>
              <a:t>qui</a:t>
            </a:r>
            <a:r>
              <a:rPr sz="1800" spc="1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s’adresse</a:t>
            </a:r>
            <a:r>
              <a:rPr sz="1800" spc="-3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à </a:t>
            </a:r>
            <a:r>
              <a:rPr sz="1800" spc="40" dirty="0">
                <a:latin typeface="Verdana"/>
                <a:cs typeface="Verdana"/>
              </a:rPr>
              <a:t>tout </a:t>
            </a:r>
            <a:r>
              <a:rPr sz="1800" spc="50" dirty="0">
                <a:latin typeface="Verdana"/>
                <a:cs typeface="Verdana"/>
              </a:rPr>
              <a:t>professionnel</a:t>
            </a:r>
            <a:r>
              <a:rPr sz="1800" spc="-70" dirty="0">
                <a:latin typeface="Verdana"/>
                <a:cs typeface="Verdana"/>
              </a:rPr>
              <a:t> </a:t>
            </a:r>
            <a:r>
              <a:rPr sz="1800" spc="45" dirty="0">
                <a:latin typeface="Verdana"/>
                <a:cs typeface="Verdana"/>
              </a:rPr>
              <a:t>intervenant </a:t>
            </a:r>
            <a:r>
              <a:rPr sz="1800" dirty="0">
                <a:latin typeface="Verdana"/>
                <a:cs typeface="Verdana"/>
              </a:rPr>
              <a:t>auprès</a:t>
            </a:r>
            <a:r>
              <a:rPr sz="1800" spc="25" dirty="0">
                <a:latin typeface="Verdana"/>
                <a:cs typeface="Verdana"/>
              </a:rPr>
              <a:t> </a:t>
            </a:r>
            <a:r>
              <a:rPr sz="1800" spc="60" dirty="0">
                <a:latin typeface="Verdana"/>
                <a:cs typeface="Verdana"/>
              </a:rPr>
              <a:t>d’un</a:t>
            </a:r>
            <a:r>
              <a:rPr sz="1800" spc="10" dirty="0">
                <a:latin typeface="Verdana"/>
                <a:cs typeface="Verdana"/>
              </a:rPr>
              <a:t> </a:t>
            </a:r>
            <a:r>
              <a:rPr sz="1800" spc="55" dirty="0">
                <a:latin typeface="Verdana"/>
                <a:cs typeface="Verdana"/>
              </a:rPr>
              <a:t>patient</a:t>
            </a:r>
            <a:r>
              <a:rPr sz="1800" spc="3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au</a:t>
            </a:r>
            <a:r>
              <a:rPr sz="1800" spc="-20" dirty="0">
                <a:latin typeface="Verdana"/>
                <a:cs typeface="Verdana"/>
              </a:rPr>
              <a:t> </a:t>
            </a:r>
            <a:r>
              <a:rPr sz="1800" spc="-10" dirty="0">
                <a:latin typeface="Verdana"/>
                <a:cs typeface="Verdana"/>
              </a:rPr>
              <a:t>cours </a:t>
            </a:r>
            <a:r>
              <a:rPr sz="1800" spc="60" dirty="0">
                <a:latin typeface="Verdana"/>
                <a:cs typeface="Verdana"/>
              </a:rPr>
              <a:t>de</a:t>
            </a:r>
            <a:r>
              <a:rPr sz="1800" spc="-3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sa</a:t>
            </a:r>
            <a:r>
              <a:rPr sz="1800" spc="-6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prise</a:t>
            </a:r>
            <a:r>
              <a:rPr sz="1800" spc="-60" dirty="0">
                <a:latin typeface="Verdana"/>
                <a:cs typeface="Verdana"/>
              </a:rPr>
              <a:t> </a:t>
            </a:r>
            <a:r>
              <a:rPr sz="1800" spc="65" dirty="0">
                <a:latin typeface="Verdana"/>
                <a:cs typeface="Verdana"/>
              </a:rPr>
              <a:t>en</a:t>
            </a:r>
            <a:r>
              <a:rPr sz="1800" spc="-60" dirty="0">
                <a:latin typeface="Verdana"/>
                <a:cs typeface="Verdana"/>
              </a:rPr>
              <a:t> </a:t>
            </a:r>
            <a:r>
              <a:rPr sz="1800" spc="65" dirty="0">
                <a:latin typeface="Verdana"/>
                <a:cs typeface="Verdana"/>
              </a:rPr>
              <a:t>charge</a:t>
            </a:r>
            <a:r>
              <a:rPr sz="1800" spc="-45" dirty="0">
                <a:latin typeface="Verdana"/>
                <a:cs typeface="Verdana"/>
              </a:rPr>
              <a:t> </a:t>
            </a:r>
            <a:r>
              <a:rPr sz="1800" spc="-440" dirty="0">
                <a:latin typeface="Verdana"/>
                <a:cs typeface="Verdana"/>
              </a:rPr>
              <a:t>:</a:t>
            </a:r>
            <a:r>
              <a:rPr sz="1800" spc="5" dirty="0">
                <a:latin typeface="Verdana"/>
                <a:cs typeface="Verdana"/>
              </a:rPr>
              <a:t> </a:t>
            </a:r>
            <a:r>
              <a:rPr sz="1800" spc="-25" dirty="0">
                <a:latin typeface="Verdana"/>
                <a:cs typeface="Verdana"/>
              </a:rPr>
              <a:t>1</a:t>
            </a:r>
            <a:r>
              <a:rPr sz="1800" spc="-37" baseline="25462" dirty="0">
                <a:latin typeface="Verdana"/>
                <a:cs typeface="Verdana"/>
              </a:rPr>
              <a:t>er</a:t>
            </a:r>
            <a:endParaRPr sz="1800" baseline="25462">
              <a:latin typeface="Verdana"/>
              <a:cs typeface="Verdana"/>
            </a:endParaRPr>
          </a:p>
          <a:p>
            <a:pPr marL="38100">
              <a:lnSpc>
                <a:spcPct val="100000"/>
              </a:lnSpc>
            </a:pPr>
            <a:r>
              <a:rPr sz="1800" spc="40" dirty="0">
                <a:latin typeface="Verdana"/>
                <a:cs typeface="Verdana"/>
              </a:rPr>
              <a:t>recours</a:t>
            </a:r>
            <a:endParaRPr sz="1800">
              <a:latin typeface="Verdana"/>
              <a:cs typeface="Verdana"/>
            </a:endParaRPr>
          </a:p>
          <a:p>
            <a:pPr marL="38100">
              <a:lnSpc>
                <a:spcPct val="100000"/>
              </a:lnSpc>
            </a:pPr>
            <a:r>
              <a:rPr sz="1800" spc="60" dirty="0">
                <a:latin typeface="Verdana"/>
                <a:cs typeface="Verdana"/>
              </a:rPr>
              <a:t>Coordination</a:t>
            </a:r>
            <a:r>
              <a:rPr sz="1800" spc="-55" dirty="0">
                <a:latin typeface="Verdana"/>
                <a:cs typeface="Verdana"/>
              </a:rPr>
              <a:t> </a:t>
            </a:r>
            <a:r>
              <a:rPr sz="1800" spc="45" dirty="0">
                <a:latin typeface="Verdana"/>
                <a:cs typeface="Verdana"/>
              </a:rPr>
              <a:t>renforcée</a:t>
            </a:r>
            <a:endParaRPr sz="1800">
              <a:latin typeface="Verdana"/>
              <a:cs typeface="Verdana"/>
            </a:endParaRPr>
          </a:p>
        </p:txBody>
      </p:sp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92251" y="1431036"/>
            <a:ext cx="4155947" cy="1620011"/>
          </a:xfrm>
          <a:prstGeom prst="rect">
            <a:avLst/>
          </a:prstGeom>
        </p:spPr>
      </p:pic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51286" rIns="0" bIns="0" rtlCol="0">
            <a:spAutoFit/>
          </a:bodyPr>
          <a:lstStyle/>
          <a:p>
            <a:pPr marL="1871980">
              <a:lnSpc>
                <a:spcPct val="100000"/>
              </a:lnSpc>
              <a:spcBef>
                <a:spcPts val="100"/>
              </a:spcBef>
            </a:pPr>
            <a:r>
              <a:rPr sz="3600" b="0" spc="-40" dirty="0">
                <a:solidFill>
                  <a:srgbClr val="396286"/>
                </a:solidFill>
                <a:latin typeface="Calibri"/>
                <a:cs typeface="Calibri"/>
              </a:rPr>
              <a:t>Partenariat</a:t>
            </a:r>
            <a:r>
              <a:rPr sz="3600" b="0" spc="-165" dirty="0">
                <a:solidFill>
                  <a:srgbClr val="396286"/>
                </a:solidFill>
                <a:latin typeface="Calibri"/>
                <a:cs typeface="Calibri"/>
              </a:rPr>
              <a:t> </a:t>
            </a:r>
            <a:r>
              <a:rPr sz="3600" b="0" spc="-20" dirty="0">
                <a:solidFill>
                  <a:srgbClr val="396286"/>
                </a:solidFill>
                <a:latin typeface="Calibri"/>
                <a:cs typeface="Calibri"/>
              </a:rPr>
              <a:t>avec</a:t>
            </a:r>
            <a:r>
              <a:rPr sz="3600" b="0" spc="-114" dirty="0">
                <a:solidFill>
                  <a:srgbClr val="396286"/>
                </a:solidFill>
                <a:latin typeface="Calibri"/>
                <a:cs typeface="Calibri"/>
              </a:rPr>
              <a:t> </a:t>
            </a:r>
            <a:r>
              <a:rPr sz="3600" b="0" dirty="0">
                <a:solidFill>
                  <a:srgbClr val="396286"/>
                </a:solidFill>
                <a:latin typeface="Calibri"/>
                <a:cs typeface="Calibri"/>
              </a:rPr>
              <a:t>GR</a:t>
            </a:r>
            <a:r>
              <a:rPr sz="3600" b="0" spc="-120" dirty="0">
                <a:solidFill>
                  <a:srgbClr val="396286"/>
                </a:solidFill>
                <a:latin typeface="Calibri"/>
                <a:cs typeface="Calibri"/>
              </a:rPr>
              <a:t> </a:t>
            </a:r>
            <a:r>
              <a:rPr sz="3600" b="0" spc="-30" dirty="0">
                <a:solidFill>
                  <a:srgbClr val="396286"/>
                </a:solidFill>
                <a:latin typeface="Calibri"/>
                <a:cs typeface="Calibri"/>
              </a:rPr>
              <a:t>e-</a:t>
            </a:r>
            <a:r>
              <a:rPr sz="3600" b="0" spc="-20" dirty="0">
                <a:solidFill>
                  <a:srgbClr val="396286"/>
                </a:solidFill>
                <a:latin typeface="Calibri"/>
                <a:cs typeface="Calibri"/>
              </a:rPr>
              <a:t>Santé</a:t>
            </a:r>
            <a:r>
              <a:rPr sz="3600" b="0" spc="-150" dirty="0">
                <a:solidFill>
                  <a:srgbClr val="396286"/>
                </a:solidFill>
                <a:latin typeface="Calibri"/>
                <a:cs typeface="Calibri"/>
              </a:rPr>
              <a:t> </a:t>
            </a:r>
            <a:r>
              <a:rPr sz="3600" b="0" spc="-10" dirty="0">
                <a:solidFill>
                  <a:srgbClr val="396286"/>
                </a:solidFill>
                <a:latin typeface="Calibri"/>
                <a:cs typeface="Calibri"/>
              </a:rPr>
              <a:t>Bretagne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dirty="0"/>
              <a:t>SantExpo</a:t>
            </a:r>
            <a:r>
              <a:rPr spc="-15" dirty="0"/>
              <a:t> </a:t>
            </a:r>
            <a:r>
              <a:rPr dirty="0"/>
              <a:t>2024</a:t>
            </a:r>
            <a:r>
              <a:rPr spc="-25" dirty="0"/>
              <a:t> </a:t>
            </a:r>
            <a:r>
              <a:rPr dirty="0"/>
              <a:t>-</a:t>
            </a:r>
            <a:r>
              <a:rPr spc="-30" dirty="0"/>
              <a:t> </a:t>
            </a:r>
            <a:r>
              <a:rPr spc="-10" dirty="0"/>
              <a:t>Atelier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562C1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1254</Words>
  <Application>Microsoft Office PowerPoint</Application>
  <PresentationFormat>Grand écran</PresentationFormat>
  <Paragraphs>275</Paragraphs>
  <Slides>37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37</vt:i4>
      </vt:variant>
    </vt:vector>
  </HeadingPairs>
  <TitlesOfParts>
    <vt:vector size="45" baseType="lpstr">
      <vt:lpstr>Arial</vt:lpstr>
      <vt:lpstr>Arial Black</vt:lpstr>
      <vt:lpstr>Calibri</vt:lpstr>
      <vt:lpstr>Century Gothic</vt:lpstr>
      <vt:lpstr>Times New Roman</vt:lpstr>
      <vt:lpstr>Verdana</vt:lpstr>
      <vt:lpstr>Wingdings</vt:lpstr>
      <vt:lpstr>Office Theme</vt:lpstr>
      <vt:lpstr>Parcours complexes : lien Ville-Hôpital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Partenariat avec GR e-Santé Bretagne</vt:lpstr>
      <vt:lpstr>Partenariat avec GR e-Santé Bretagne</vt:lpstr>
      <vt:lpstr>Partenariat avec GR e-Santé Bretagne</vt:lpstr>
      <vt:lpstr>Partenariat avec GR e-Santé Bretagne</vt:lpstr>
      <vt:lpstr>Partenariat avec GR e-Santé Bretagne</vt:lpstr>
      <vt:lpstr>Partenariat avec GR e-Santé Bretagne</vt:lpstr>
      <vt:lpstr>Partenariat avec GR e-Santé Bretagne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ACCES ESPACE GD PUBLIC</vt:lpstr>
      <vt:lpstr>ACCES ESPACE GD PUBLIC</vt:lpstr>
      <vt:lpstr>ACCES ESPACE PRO</vt:lpstr>
      <vt:lpstr>Présentation PowerPoint</vt:lpstr>
      <vt:lpstr>Présentation PowerPoint</vt:lpstr>
      <vt:lpstr>Présentation PowerPoint</vt:lpstr>
      <vt:lpstr>Présentation PowerPoint</vt:lpstr>
      <vt:lpstr>En termes d’investissement</vt:lpstr>
      <vt:lpstr>En termes d’investissement</vt:lpstr>
      <vt:lpstr>Perspectives</vt:lpstr>
      <vt:lpstr>Merci pour votre attention</vt:lpstr>
      <vt:lpstr>Retrouvez l’ensemble du programme du Village de la e-santé sur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Microsoft Office User</dc:creator>
  <cp:lastModifiedBy>Caroline CHESNEL</cp:lastModifiedBy>
  <cp:revision>1</cp:revision>
  <dcterms:created xsi:type="dcterms:W3CDTF">2024-06-12T08:20:45Z</dcterms:created>
  <dcterms:modified xsi:type="dcterms:W3CDTF">2024-06-12T08:22:38Z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0x010100EA01FA76474D1747AF7C3D27C2C376CB</vt:lpwstr>
  </property>
  <property fmtid="{D5CDD505-2E9C-101B-9397-08002B2CF9AE}" pid="3" name="Created">
    <vt:filetime>2024-06-11T00:00:00Z</vt:filetime>
  </property>
  <property fmtid="{D5CDD505-2E9C-101B-9397-08002B2CF9AE}" pid="4" name="Creator">
    <vt:lpwstr>Acrobat PDFMaker 24 pour PowerPoint</vt:lpwstr>
  </property>
  <property fmtid="{D5CDD505-2E9C-101B-9397-08002B2CF9AE}" pid="5" name="LastSaved">
    <vt:filetime>2024-06-12T00:00:00Z</vt:filetime>
  </property>
  <property fmtid="{D5CDD505-2E9C-101B-9397-08002B2CF9AE}" pid="6" name="Producer">
    <vt:lpwstr>Adobe PDF Library 24.2.23</vt:lpwstr>
  </property>
</Properties>
</file>