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  <p:sldMasterId id="2147483710" r:id="rId5"/>
  </p:sldMasterIdLst>
  <p:notesMasterIdLst>
    <p:notesMasterId r:id="rId17"/>
  </p:notesMasterIdLst>
  <p:handoutMasterIdLst>
    <p:handoutMasterId r:id="rId18"/>
  </p:handoutMasterIdLst>
  <p:sldIdLst>
    <p:sldId id="271" r:id="rId6"/>
    <p:sldId id="2145707240" r:id="rId7"/>
    <p:sldId id="2145707268" r:id="rId8"/>
    <p:sldId id="2145707266" r:id="rId9"/>
    <p:sldId id="2145707239" r:id="rId10"/>
    <p:sldId id="2145707269" r:id="rId11"/>
    <p:sldId id="2145707259" r:id="rId12"/>
    <p:sldId id="2145707257" r:id="rId13"/>
    <p:sldId id="2145707258" r:id="rId14"/>
    <p:sldId id="2145707260" r:id="rId15"/>
    <p:sldId id="2145707270" r:id="rId16"/>
  </p:sldIdLst>
  <p:sldSz cx="9144000" cy="5143500" type="screen16x9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4AA5C73-3956-4656-9B9B-3363C028BFBC}">
          <p14:sldIdLst>
            <p14:sldId id="271"/>
            <p14:sldId id="2145707240"/>
            <p14:sldId id="2145707268"/>
            <p14:sldId id="2145707266"/>
            <p14:sldId id="2145707239"/>
            <p14:sldId id="2145707269"/>
            <p14:sldId id="2145707259"/>
            <p14:sldId id="2145707257"/>
            <p14:sldId id="2145707258"/>
            <p14:sldId id="2145707260"/>
            <p14:sldId id="2145707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CBBC0D-13C1-BA97-3E57-8C0ECDDA988F}" name="Yezza GABSI" initials="YG" userId="S::yezza.gabsi_assurance-maladie.fr#ext#@esante.gouv.fr::ebaad67c-296d-499e-a40c-4e70f576c192" providerId="AD"/>
  <p188:author id="{8CB86424-51A2-2201-DB0F-2D3DDA17DFA9}" name="MONSAINT Jules" initials="JM" userId="S::jules.monsaint@soprasterianext.com::8dc76007-2276-4a3e-aa60-c33a67ff7b03" providerId="AD"/>
  <p188:author id="{1C35E42B-1A7E-ADAF-EA9C-7EE8EC0745DF}" name="Maylis PERNIN (EXT)" initials="MP" userId="S::Maylis.PERNIN.EXT@esante.gouv.fr::d52f518f-f995-4772-a9fb-0fa9cac925bf" providerId="AD"/>
  <p188:author id="{8F128246-E624-B916-28CD-A5E0CDED2765}" name="DAZINIERAS-PICHON, Anne (DNS)" initials="D(" userId="S::anne.dazinieras-pichon_sante.gouv.fr#ext#@esantegouv.onmicrosoft.com::777889ab-b5e6-4ada-8916-a05d5b0624bb" providerId="AD"/>
  <p188:author id="{8853E257-6AEE-79ED-7177-CF4625B5F528}" name="Sihem ZEGGAIE" initials="SZ" userId="S::Sihem.ZEGGAIE.EXT@esante.gouv.fr::865c6503-c04a-4488-a4ed-880a8a9e527a" providerId="AD"/>
  <p188:author id="{52FC7567-94D4-FACE-BF08-FDFEDBBE6E63}" name="Benjamin HOCHE" initials="" userId="S::Benjamin.HOCHE.EXT@esante.gouv.fr::ff011bdf-47f2-4a18-a598-edb6fbe2ecbb" providerId="AD"/>
  <p188:author id="{B561DF8F-9347-32E4-0DB1-EBFF36E84182}" name="ZEGGAIE Sihem" initials="ZS" userId="S::sihem.zeggaie@soprasterianext.com::852d612d-0a0b-47c5-a714-96aecabfef4a" providerId="AD"/>
  <p188:author id="{2BBCC9B2-24AC-E851-D854-CB93BA3CD456}" name="Léa BOSQUAIN" initials="LB" userId="S::Lea.BOSQUAIN@esante.gouv.fr::29629b55-ab34-4d23-8190-d6d5d16d66ff" providerId="AD"/>
  <p188:author id="{43B834E6-F409-B94F-BF71-D2C58D3EF800}" name="Léa BOSQUAIN" initials="LB" userId="S::lea.bosquain@esante.gouv.fr::29629b55-ab34-4d23-8190-d6d5d16d66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ZAM Suzan" initials="NS" lastIdx="3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083"/>
    <a:srgbClr val="23277E"/>
    <a:srgbClr val="ECEDFA"/>
    <a:srgbClr val="006AB2"/>
    <a:srgbClr val="2F75B5"/>
    <a:srgbClr val="FF3399"/>
    <a:srgbClr val="0C419A"/>
    <a:srgbClr val="0D72B6"/>
    <a:srgbClr val="BFBFBF"/>
    <a:srgbClr val="5D80B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1C725-AFA7-E389-2CFF-5F1F23E9419D}" v="34" dt="2024-01-26T13:33:28.634"/>
    <p1510:client id="{93DC2D45-A7EC-0060-DD5B-6A33D04E2E05}" v="5" dt="2024-01-26T11:31:30.797"/>
    <p1510:client id="{B64736FE-3E4C-466B-BBDA-BF4A806D2F27}" v="5" dt="2024-01-26T16:09:32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04ED-560C-4120-89D5-A40EBF371D29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C83D-2704-4EF9-9935-2CF956BF7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83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599C48-8A9F-4257-828B-FB74267884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16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b5f3b2f4f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9" name="Google Shape;469;g13b5f3b2f4f_0_61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300" cy="4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13b5f3b2f4f_0_615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72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Certification HAS -&gt; Supprimer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6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58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9664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1767822"/>
            <a:ext cx="2736304" cy="216024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4427538" y="339502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Ordre du jour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0DAD4F-20FB-4F5E-84B2-7CECA99BD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719" b="23896"/>
          <a:stretch/>
        </p:blipFill>
        <p:spPr>
          <a:xfrm>
            <a:off x="8318699" y="4814378"/>
            <a:ext cx="762955" cy="2945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6633" y="4837196"/>
            <a:ext cx="762954" cy="274938"/>
          </a:xfrm>
          <a:prstGeom prst="rect">
            <a:avLst/>
          </a:prstGeom>
        </p:spPr>
      </p:pic>
      <p:pic>
        <p:nvPicPr>
          <p:cNvPr id="12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961" y="4857007"/>
            <a:ext cx="607306" cy="2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478" y="4855753"/>
            <a:ext cx="1127148" cy="2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78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8755" y="4749992"/>
            <a:ext cx="5819431" cy="273844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46142" y="87474"/>
            <a:ext cx="8170276" cy="5400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  <a:br>
              <a:rPr lang="fr-FR"/>
            </a:br>
            <a:r>
              <a:rPr lang="fr-FR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4194192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1" y="1683272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1" y="2815606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6"/>
            <a:ext cx="1361391" cy="4698691"/>
          </a:xfrm>
          <a:prstGeom prst="rect">
            <a:avLst/>
          </a:prstGeom>
        </p:spPr>
      </p:pic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1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6" y="1960853"/>
            <a:ext cx="1384703" cy="122179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6"/>
            <a:ext cx="1361391" cy="4698691"/>
          </a:xfrm>
          <a:prstGeom prst="rect">
            <a:avLst/>
          </a:prstGeom>
        </p:spPr>
      </p:pic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1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6" y="1960853"/>
            <a:ext cx="1384703" cy="12217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11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1767822"/>
            <a:ext cx="2736304" cy="2160240"/>
          </a:xfrm>
        </p:spPr>
        <p:txBody>
          <a:bodyPr numCol="1">
            <a:normAutofit/>
          </a:bodyPr>
          <a:lstStyle>
            <a:lvl1pPr marL="0" indent="0" algn="l" defTabSz="914378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4427538" y="699191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800"/>
              <a:t>Ordre du jour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315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1" y="144016"/>
            <a:ext cx="1310181" cy="4803998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1683272"/>
            <a:ext cx="4311972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2815606"/>
            <a:ext cx="4311972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6" y="1960853"/>
            <a:ext cx="1384703" cy="12217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1" y="144016"/>
            <a:ext cx="1310181" cy="48039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6" y="1960853"/>
            <a:ext cx="1384703" cy="1221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500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3D8F063-E42D-42D4-8883-5F2862B9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81683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03921-6501-47A7-8D1C-636F02F4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221285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843559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1938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87474"/>
            <a:ext cx="8064092" cy="5400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827585" y="843559"/>
            <a:ext cx="3889375" cy="374441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400">
                <a:solidFill>
                  <a:srgbClr val="575757"/>
                </a:solidFill>
              </a:defRPr>
            </a:lvl4pPr>
            <a:lvl5pPr>
              <a:defRPr sz="12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5002302" y="843559"/>
            <a:ext cx="3889375" cy="3744416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400">
                <a:solidFill>
                  <a:srgbClr val="575757"/>
                </a:solidFill>
              </a:defRPr>
            </a:lvl4pPr>
            <a:lvl5pPr>
              <a:defRPr sz="12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6234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ZoneTexte 7"/>
          <p:cNvSpPr txBox="1"/>
          <p:nvPr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>
                <a:solidFill>
                  <a:srgbClr val="575757"/>
                </a:solidFill>
              </a:rPr>
              <a:t>Le portail</a:t>
            </a:r>
            <a:r>
              <a:rPr lang="fr-FR" sz="1500" baseline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pic>
        <p:nvPicPr>
          <p:cNvPr id="9" name="Picture 2" descr="Y:\Interne\Communication\Communication_2019\Crea_graphiques\Pictos\Picto_OK\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1" y="2817759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Interne\Communication\Communication_2019\Crea_graphiques\Pictos\Picto_OK\LINKEDIN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8"/>
            <a:ext cx="2626521" cy="7200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6"/>
            <a:ext cx="1361391" cy="46986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>
                <a:solidFill>
                  <a:srgbClr val="575757"/>
                </a:solidFill>
              </a:rPr>
              <a:t>Le portail</a:t>
            </a:r>
            <a:r>
              <a:rPr lang="fr-FR" sz="1500" baseline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pic>
        <p:nvPicPr>
          <p:cNvPr id="17" name="Picture 2" descr="Y:\Interne\Communication\Communication_2019\Crea_graphiques\Pictos\Picto_OK\Twitter_Logo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1" y="2817759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Interne\Communication\Communication_2019\Crea_graphiques\Pictos\Picto_OK\LINKEDIN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8"/>
            <a:ext cx="2626521" cy="7200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6"/>
            <a:ext cx="1361391" cy="46986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295423"/>
            <a:ext cx="1008112" cy="88951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282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1" y="1683272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1" y="2815606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6"/>
            <a:ext cx="1361391" cy="4698691"/>
          </a:xfrm>
          <a:prstGeom prst="rect">
            <a:avLst/>
          </a:prstGeom>
        </p:spPr>
      </p:pic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11961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6" y="2211711"/>
            <a:ext cx="1100397" cy="9709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83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4749992"/>
            <a:ext cx="287338" cy="273844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1683271"/>
            <a:ext cx="4311972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2815605"/>
            <a:ext cx="4311972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52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D1E4BF-90E1-4266-A740-15AD946AAEE7}" type="datetimeFigureOut">
              <a:rPr lang="fr-FR" smtClean="0">
                <a:solidFill>
                  <a:prstClr val="black"/>
                </a:solidFill>
              </a:rPr>
              <a:pPr defTabSz="914378"/>
              <a:t>29/01/2024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0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915988"/>
            <a:ext cx="2735510" cy="15113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kern="800" cap="none" baseline="0">
                <a:solidFill>
                  <a:schemeClr val="bg1"/>
                </a:solidFill>
              </a:defRPr>
            </a:lvl1pPr>
            <a:lvl2pPr marL="43425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538" y="2427288"/>
            <a:ext cx="2951534" cy="18732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4749992"/>
            <a:ext cx="287338" cy="273844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98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3947"/>
            <a:ext cx="9190183" cy="51713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714"/>
            <a:ext cx="657373" cy="58183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987425"/>
            <a:ext cx="2735957" cy="1871663"/>
          </a:xfrm>
          <a:prstGeom prst="rect">
            <a:avLst/>
          </a:prstGeom>
        </p:spPr>
        <p:txBody>
          <a:bodyPr/>
          <a:lstStyle>
            <a:lvl1pPr>
              <a:defRPr sz="2800" kern="800" cap="all" baseline="0"/>
            </a:lvl1pPr>
            <a:lvl2pPr marL="434250" indent="0">
              <a:buNone/>
              <a:defRPr sz="3200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987425"/>
            <a:ext cx="3457575" cy="18716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544" y="0"/>
            <a:ext cx="3942136" cy="51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29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3D8F063-E42D-42D4-8883-5F2862B9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79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>
                <a:solidFill>
                  <a:srgbClr val="575757"/>
                </a:solidFill>
              </a:rPr>
              <a:t>Le portail</a:t>
            </a:r>
            <a:r>
              <a:rPr lang="fr-FR" sz="1500" baseline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pic>
        <p:nvPicPr>
          <p:cNvPr id="9" name="Picture 2" descr="Y:\Interne\Communication\Communication_2019\Crea_graphiques\Pictos\Picto_OK\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2817758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Interne\Communication\Communication_2019\Crea_graphiques\Pictos\Picto_OK\LINKEDIN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7"/>
            <a:ext cx="2626521" cy="7200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>
                <a:solidFill>
                  <a:srgbClr val="575757"/>
                </a:solidFill>
              </a:rPr>
              <a:t>Le portail</a:t>
            </a:r>
            <a:r>
              <a:rPr lang="fr-FR" sz="1500" baseline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pic>
        <p:nvPicPr>
          <p:cNvPr id="17" name="Picture 2" descr="Y:\Interne\Communication\Communication_2019\Crea_graphiques\Pictos\Picto_OK\Twitter_Logo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2817758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Interne\Communication\Communication_2019\Crea_graphiques\Pictos\Picto_OK\LINKEDIN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7"/>
            <a:ext cx="2626521" cy="7200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95422"/>
            <a:ext cx="1008112" cy="8895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85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1683271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2815605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8" name="Image 7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9092"/>
            <a:ext cx="4139952" cy="41449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73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1_Titre et conten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827584" y="87474"/>
            <a:ext cx="7344816" cy="54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2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7713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130112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87474"/>
            <a:ext cx="8064092" cy="5400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0DAD4F-20FB-4F5E-84B2-7CECA99BD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4719" b="23896"/>
          <a:stretch/>
        </p:blipFill>
        <p:spPr>
          <a:xfrm>
            <a:off x="8318699" y="4814378"/>
            <a:ext cx="762955" cy="2945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46633" y="4837196"/>
            <a:ext cx="762954" cy="274938"/>
          </a:xfrm>
          <a:prstGeom prst="rect">
            <a:avLst/>
          </a:prstGeom>
        </p:spPr>
      </p:pic>
      <p:pic>
        <p:nvPicPr>
          <p:cNvPr id="15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961" y="4857007"/>
            <a:ext cx="607306" cy="2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478" y="4855753"/>
            <a:ext cx="1127148" cy="283282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68E6C4DE-32FD-F2E9-EE05-25ABBCD5288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609331" y="4731989"/>
            <a:ext cx="528190" cy="40704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40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8" r:id="rId6"/>
    <p:sldLayoutId id="2147483709" r:id="rId7"/>
    <p:sldLayoutId id="2147483728" r:id="rId8"/>
    <p:sldLayoutId id="2147483725" r:id="rId9"/>
    <p:sldLayoutId id="2147483729" r:id="rId10"/>
  </p:sldLayoutIdLst>
  <p:transition>
    <p:fade/>
  </p:transition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2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843559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719982" marR="0" lvl="1" indent="-285743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79973" marR="0" lvl="2" indent="-251994" algn="l" defTabSz="91437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39964" marR="0" lvl="3" indent="-215995" algn="l" defTabSz="91437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799955" marR="0" lvl="4" indent="-215995" algn="l" defTabSz="9143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87474"/>
            <a:ext cx="8064092" cy="5400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78530" y="16845"/>
            <a:ext cx="964637" cy="6422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0DAD4F-20FB-4F5E-84B2-7CECA99BD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4719" b="23896"/>
          <a:stretch/>
        </p:blipFill>
        <p:spPr>
          <a:xfrm>
            <a:off x="8318699" y="4814378"/>
            <a:ext cx="762955" cy="2945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46633" y="4837196"/>
            <a:ext cx="762954" cy="274938"/>
          </a:xfrm>
          <a:prstGeom prst="rect">
            <a:avLst/>
          </a:prstGeom>
        </p:spPr>
      </p:pic>
      <p:pic>
        <p:nvPicPr>
          <p:cNvPr id="12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961" y="4857007"/>
            <a:ext cx="607306" cy="2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478" y="4855753"/>
            <a:ext cx="1127148" cy="283282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EB808856-1BEF-3EFA-5B43-0B7D69BF32A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64770" y="4672853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956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ransition>
    <p:fade/>
  </p:transition>
  <p:hf hdr="0" dt="0"/>
  <p:txStyles>
    <p:titleStyle>
      <a:lvl1pPr algn="l" defTabSz="914378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8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19982" marR="0" indent="-285743" algn="l" defTabSz="914378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79973" marR="0" indent="-251994" algn="l" defTabSz="914378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39964" marR="0" indent="-215995" algn="l" defTabSz="914378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4pPr>
      <a:lvl5pPr marL="1799955" marR="0" indent="-215995" algn="l" defTabSz="914378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2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Retour d’expérience intermédiaire des établissements pilotes</a:t>
            </a:r>
            <a:br>
              <a:rPr lang="fr-FR"/>
            </a:br>
            <a:r>
              <a:rPr lang="fr-FR"/>
              <a:t> 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211960" y="2650876"/>
            <a:ext cx="4527550" cy="66441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sz="2400"/>
              <a:t>Expérimentation Mon espace santé dans le médico-social</a:t>
            </a:r>
          </a:p>
        </p:txBody>
      </p:sp>
    </p:spTree>
    <p:extLst>
      <p:ext uri="{BB962C8B-B14F-4D97-AF65-F5344CB8AC3E}">
        <p14:creationId xmlns:p14="http://schemas.microsoft.com/office/powerpoint/2010/main" val="8596307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1D94AD-7124-A94B-CA3E-40C5EA77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EEDBBE-D4E7-D941-3CB0-CC2ACFC5A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Annexes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01F4CD-0D74-7B98-C099-F1199F73F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900" b="0" i="1" err="1">
                <a:solidFill>
                  <a:srgbClr val="333333"/>
                </a:solidFill>
                <a:latin typeface="Segoe UI"/>
                <a:cs typeface="Segoe UI"/>
              </a:rPr>
              <a:t>Exemple</a:t>
            </a:r>
            <a:r>
              <a:rPr lang="en-US" sz="900" b="0" i="1">
                <a:solidFill>
                  <a:srgbClr val="333333"/>
                </a:solidFill>
                <a:latin typeface="Segoe UI"/>
                <a:cs typeface="Segoe UI"/>
              </a:rPr>
              <a:t> : </a:t>
            </a:r>
            <a:r>
              <a:rPr lang="fr-FR" sz="900" b="0" i="1">
                <a:solidFill>
                  <a:srgbClr val="333333"/>
                </a:solidFill>
                <a:latin typeface="Segoe UI"/>
                <a:cs typeface="Segoe UI"/>
              </a:rPr>
              <a:t>capture écran, retours sur des actions de sensibilisation réalisées, autres </a:t>
            </a:r>
            <a:endParaRPr lang="en-US" i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5024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32F87A31-17D4-7CAA-6478-A89E339FC70C}"/>
              </a:ext>
            </a:extLst>
          </p:cNvPr>
          <p:cNvSpPr txBox="1">
            <a:spLocks/>
          </p:cNvSpPr>
          <p:nvPr/>
        </p:nvSpPr>
        <p:spPr>
          <a:xfrm>
            <a:off x="683568" y="-3423"/>
            <a:ext cx="7056784" cy="62901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</a:pPr>
            <a:r>
              <a:rPr lang="fr-FR"/>
              <a:t>RETEX: Annexes</a:t>
            </a:r>
            <a:br>
              <a:rPr lang="fr-FR"/>
            </a:br>
            <a:r>
              <a:rPr lang="fr-FR" i="1"/>
              <a:t>Nom de l’établissement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D7D3A36-D905-67D5-E23F-1A6714A010B6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167422"/>
            <a:ext cx="412701" cy="345658"/>
            <a:chOff x="704533" y="2862230"/>
            <a:chExt cx="511492" cy="428400"/>
          </a:xfrm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D56C20DE-5743-6BC6-6246-C32719AE2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33" y="2862230"/>
              <a:ext cx="511200" cy="428400"/>
            </a:xfrm>
            <a:custGeom>
              <a:avLst/>
              <a:gdLst>
                <a:gd name="T0" fmla="*/ 1514 w 1536"/>
                <a:gd name="T1" fmla="*/ 649 h 1297"/>
                <a:gd name="T2" fmla="*/ 1491 w 1536"/>
                <a:gd name="T3" fmla="*/ 671 h 1297"/>
                <a:gd name="T4" fmla="*/ 1491 w 1536"/>
                <a:gd name="T5" fmla="*/ 823 h 1297"/>
                <a:gd name="T6" fmla="*/ 45 w 1536"/>
                <a:gd name="T7" fmla="*/ 823 h 1297"/>
                <a:gd name="T8" fmla="*/ 45 w 1536"/>
                <a:gd name="T9" fmla="*/ 74 h 1297"/>
                <a:gd name="T10" fmla="*/ 74 w 1536"/>
                <a:gd name="T11" fmla="*/ 45 h 1297"/>
                <a:gd name="T12" fmla="*/ 1090 w 1536"/>
                <a:gd name="T13" fmla="*/ 45 h 1297"/>
                <a:gd name="T14" fmla="*/ 1112 w 1536"/>
                <a:gd name="T15" fmla="*/ 22 h 1297"/>
                <a:gd name="T16" fmla="*/ 1090 w 1536"/>
                <a:gd name="T17" fmla="*/ 0 h 1297"/>
                <a:gd name="T18" fmla="*/ 74 w 1536"/>
                <a:gd name="T19" fmla="*/ 0 h 1297"/>
                <a:gd name="T20" fmla="*/ 0 w 1536"/>
                <a:gd name="T21" fmla="*/ 74 h 1297"/>
                <a:gd name="T22" fmla="*/ 0 w 1536"/>
                <a:gd name="T23" fmla="*/ 926 h 1297"/>
                <a:gd name="T24" fmla="*/ 74 w 1536"/>
                <a:gd name="T25" fmla="*/ 1000 h 1297"/>
                <a:gd name="T26" fmla="*/ 325 w 1536"/>
                <a:gd name="T27" fmla="*/ 1000 h 1297"/>
                <a:gd name="T28" fmla="*/ 347 w 1536"/>
                <a:gd name="T29" fmla="*/ 977 h 1297"/>
                <a:gd name="T30" fmla="*/ 325 w 1536"/>
                <a:gd name="T31" fmla="*/ 955 h 1297"/>
                <a:gd name="T32" fmla="*/ 74 w 1536"/>
                <a:gd name="T33" fmla="*/ 955 h 1297"/>
                <a:gd name="T34" fmla="*/ 45 w 1536"/>
                <a:gd name="T35" fmla="*/ 926 h 1297"/>
                <a:gd name="T36" fmla="*/ 45 w 1536"/>
                <a:gd name="T37" fmla="*/ 868 h 1297"/>
                <a:gd name="T38" fmla="*/ 1491 w 1536"/>
                <a:gd name="T39" fmla="*/ 868 h 1297"/>
                <a:gd name="T40" fmla="*/ 1491 w 1536"/>
                <a:gd name="T41" fmla="*/ 926 h 1297"/>
                <a:gd name="T42" fmla="*/ 1462 w 1536"/>
                <a:gd name="T43" fmla="*/ 955 h 1297"/>
                <a:gd name="T44" fmla="*/ 429 w 1536"/>
                <a:gd name="T45" fmla="*/ 955 h 1297"/>
                <a:gd name="T46" fmla="*/ 406 w 1536"/>
                <a:gd name="T47" fmla="*/ 977 h 1297"/>
                <a:gd name="T48" fmla="*/ 429 w 1536"/>
                <a:gd name="T49" fmla="*/ 1000 h 1297"/>
                <a:gd name="T50" fmla="*/ 618 w 1536"/>
                <a:gd name="T51" fmla="*/ 1000 h 1297"/>
                <a:gd name="T52" fmla="*/ 609 w 1536"/>
                <a:gd name="T53" fmla="*/ 1057 h 1297"/>
                <a:gd name="T54" fmla="*/ 551 w 1536"/>
                <a:gd name="T55" fmla="*/ 1176 h 1297"/>
                <a:gd name="T56" fmla="*/ 526 w 1536"/>
                <a:gd name="T57" fmla="*/ 1202 h 1297"/>
                <a:gd name="T58" fmla="*/ 515 w 1536"/>
                <a:gd name="T59" fmla="*/ 1263 h 1297"/>
                <a:gd name="T60" fmla="*/ 567 w 1536"/>
                <a:gd name="T61" fmla="*/ 1297 h 1297"/>
                <a:gd name="T62" fmla="*/ 969 w 1536"/>
                <a:gd name="T63" fmla="*/ 1297 h 1297"/>
                <a:gd name="T64" fmla="*/ 1021 w 1536"/>
                <a:gd name="T65" fmla="*/ 1263 h 1297"/>
                <a:gd name="T66" fmla="*/ 1010 w 1536"/>
                <a:gd name="T67" fmla="*/ 1202 h 1297"/>
                <a:gd name="T68" fmla="*/ 985 w 1536"/>
                <a:gd name="T69" fmla="*/ 1176 h 1297"/>
                <a:gd name="T70" fmla="*/ 927 w 1536"/>
                <a:gd name="T71" fmla="*/ 1057 h 1297"/>
                <a:gd name="T72" fmla="*/ 918 w 1536"/>
                <a:gd name="T73" fmla="*/ 1000 h 1297"/>
                <a:gd name="T74" fmla="*/ 1462 w 1536"/>
                <a:gd name="T75" fmla="*/ 1000 h 1297"/>
                <a:gd name="T76" fmla="*/ 1536 w 1536"/>
                <a:gd name="T77" fmla="*/ 926 h 1297"/>
                <a:gd name="T78" fmla="*/ 1536 w 1536"/>
                <a:gd name="T79" fmla="*/ 671 h 1297"/>
                <a:gd name="T80" fmla="*/ 1514 w 1536"/>
                <a:gd name="T81" fmla="*/ 649 h 1297"/>
                <a:gd name="T82" fmla="*/ 980 w 1536"/>
                <a:gd name="T83" fmla="*/ 1245 h 1297"/>
                <a:gd name="T84" fmla="*/ 969 w 1536"/>
                <a:gd name="T85" fmla="*/ 1252 h 1297"/>
                <a:gd name="T86" fmla="*/ 567 w 1536"/>
                <a:gd name="T87" fmla="*/ 1252 h 1297"/>
                <a:gd name="T88" fmla="*/ 556 w 1536"/>
                <a:gd name="T89" fmla="*/ 1245 h 1297"/>
                <a:gd name="T90" fmla="*/ 559 w 1536"/>
                <a:gd name="T91" fmla="*/ 1233 h 1297"/>
                <a:gd name="T92" fmla="*/ 583 w 1536"/>
                <a:gd name="T93" fmla="*/ 1207 h 1297"/>
                <a:gd name="T94" fmla="*/ 596 w 1536"/>
                <a:gd name="T95" fmla="*/ 1193 h 1297"/>
                <a:gd name="T96" fmla="*/ 940 w 1536"/>
                <a:gd name="T97" fmla="*/ 1193 h 1297"/>
                <a:gd name="T98" fmla="*/ 953 w 1536"/>
                <a:gd name="T99" fmla="*/ 1207 h 1297"/>
                <a:gd name="T100" fmla="*/ 977 w 1536"/>
                <a:gd name="T101" fmla="*/ 1233 h 1297"/>
                <a:gd name="T102" fmla="*/ 980 w 1536"/>
                <a:gd name="T103" fmla="*/ 1245 h 1297"/>
                <a:gd name="T104" fmla="*/ 882 w 1536"/>
                <a:gd name="T105" fmla="*/ 1064 h 1297"/>
                <a:gd name="T106" fmla="*/ 910 w 1536"/>
                <a:gd name="T107" fmla="*/ 1148 h 1297"/>
                <a:gd name="T108" fmla="*/ 626 w 1536"/>
                <a:gd name="T109" fmla="*/ 1148 h 1297"/>
                <a:gd name="T110" fmla="*/ 654 w 1536"/>
                <a:gd name="T111" fmla="*/ 1064 h 1297"/>
                <a:gd name="T112" fmla="*/ 664 w 1536"/>
                <a:gd name="T113" fmla="*/ 1000 h 1297"/>
                <a:gd name="T114" fmla="*/ 872 w 1536"/>
                <a:gd name="T115" fmla="*/ 1000 h 1297"/>
                <a:gd name="T116" fmla="*/ 882 w 1536"/>
                <a:gd name="T117" fmla="*/ 1064 h 1297"/>
                <a:gd name="T118" fmla="*/ 882 w 1536"/>
                <a:gd name="T119" fmla="*/ 1064 h 1297"/>
                <a:gd name="T120" fmla="*/ 882 w 1536"/>
                <a:gd name="T121" fmla="*/ 1064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6" h="1297">
                  <a:moveTo>
                    <a:pt x="1514" y="649"/>
                  </a:moveTo>
                  <a:cubicBezTo>
                    <a:pt x="1501" y="649"/>
                    <a:pt x="1491" y="659"/>
                    <a:pt x="1491" y="671"/>
                  </a:cubicBezTo>
                  <a:cubicBezTo>
                    <a:pt x="1491" y="823"/>
                    <a:pt x="1491" y="823"/>
                    <a:pt x="1491" y="823"/>
                  </a:cubicBezTo>
                  <a:cubicBezTo>
                    <a:pt x="45" y="823"/>
                    <a:pt x="45" y="823"/>
                    <a:pt x="45" y="823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8"/>
                    <a:pt x="58" y="45"/>
                    <a:pt x="74" y="45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2" y="45"/>
                    <a:pt x="1112" y="35"/>
                    <a:pt x="1112" y="22"/>
                  </a:cubicBezTo>
                  <a:cubicBezTo>
                    <a:pt x="1112" y="10"/>
                    <a:pt x="1102" y="0"/>
                    <a:pt x="10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926"/>
                    <a:pt x="0" y="926"/>
                    <a:pt x="0" y="926"/>
                  </a:cubicBezTo>
                  <a:cubicBezTo>
                    <a:pt x="0" y="967"/>
                    <a:pt x="33" y="1000"/>
                    <a:pt x="74" y="1000"/>
                  </a:cubicBezTo>
                  <a:cubicBezTo>
                    <a:pt x="325" y="1000"/>
                    <a:pt x="325" y="1000"/>
                    <a:pt x="325" y="1000"/>
                  </a:cubicBezTo>
                  <a:cubicBezTo>
                    <a:pt x="337" y="1000"/>
                    <a:pt x="347" y="990"/>
                    <a:pt x="347" y="977"/>
                  </a:cubicBezTo>
                  <a:cubicBezTo>
                    <a:pt x="347" y="965"/>
                    <a:pt x="337" y="955"/>
                    <a:pt x="325" y="955"/>
                  </a:cubicBezTo>
                  <a:cubicBezTo>
                    <a:pt x="74" y="955"/>
                    <a:pt x="74" y="955"/>
                    <a:pt x="74" y="955"/>
                  </a:cubicBezTo>
                  <a:cubicBezTo>
                    <a:pt x="58" y="955"/>
                    <a:pt x="45" y="942"/>
                    <a:pt x="45" y="926"/>
                  </a:cubicBezTo>
                  <a:cubicBezTo>
                    <a:pt x="45" y="868"/>
                    <a:pt x="45" y="868"/>
                    <a:pt x="45" y="868"/>
                  </a:cubicBezTo>
                  <a:cubicBezTo>
                    <a:pt x="1491" y="868"/>
                    <a:pt x="1491" y="868"/>
                    <a:pt x="1491" y="868"/>
                  </a:cubicBezTo>
                  <a:cubicBezTo>
                    <a:pt x="1491" y="926"/>
                    <a:pt x="1491" y="926"/>
                    <a:pt x="1491" y="926"/>
                  </a:cubicBezTo>
                  <a:cubicBezTo>
                    <a:pt x="1491" y="942"/>
                    <a:pt x="1478" y="955"/>
                    <a:pt x="1462" y="955"/>
                  </a:cubicBezTo>
                  <a:cubicBezTo>
                    <a:pt x="429" y="955"/>
                    <a:pt x="429" y="955"/>
                    <a:pt x="429" y="955"/>
                  </a:cubicBezTo>
                  <a:cubicBezTo>
                    <a:pt x="416" y="955"/>
                    <a:pt x="406" y="965"/>
                    <a:pt x="406" y="977"/>
                  </a:cubicBezTo>
                  <a:cubicBezTo>
                    <a:pt x="406" y="990"/>
                    <a:pt x="416" y="1000"/>
                    <a:pt x="429" y="1000"/>
                  </a:cubicBezTo>
                  <a:cubicBezTo>
                    <a:pt x="618" y="1000"/>
                    <a:pt x="618" y="1000"/>
                    <a:pt x="618" y="1000"/>
                  </a:cubicBezTo>
                  <a:cubicBezTo>
                    <a:pt x="609" y="1057"/>
                    <a:pt x="609" y="1057"/>
                    <a:pt x="609" y="1057"/>
                  </a:cubicBezTo>
                  <a:cubicBezTo>
                    <a:pt x="603" y="1102"/>
                    <a:pt x="582" y="1143"/>
                    <a:pt x="551" y="1176"/>
                  </a:cubicBezTo>
                  <a:cubicBezTo>
                    <a:pt x="526" y="1202"/>
                    <a:pt x="526" y="1202"/>
                    <a:pt x="526" y="1202"/>
                  </a:cubicBezTo>
                  <a:cubicBezTo>
                    <a:pt x="510" y="1218"/>
                    <a:pt x="506" y="1242"/>
                    <a:pt x="515" y="1263"/>
                  </a:cubicBezTo>
                  <a:cubicBezTo>
                    <a:pt x="524" y="1284"/>
                    <a:pt x="544" y="1297"/>
                    <a:pt x="567" y="1297"/>
                  </a:cubicBezTo>
                  <a:cubicBezTo>
                    <a:pt x="969" y="1297"/>
                    <a:pt x="969" y="1297"/>
                    <a:pt x="969" y="1297"/>
                  </a:cubicBezTo>
                  <a:cubicBezTo>
                    <a:pt x="992" y="1297"/>
                    <a:pt x="1012" y="1284"/>
                    <a:pt x="1021" y="1263"/>
                  </a:cubicBezTo>
                  <a:cubicBezTo>
                    <a:pt x="1030" y="1242"/>
                    <a:pt x="1026" y="1218"/>
                    <a:pt x="1010" y="1202"/>
                  </a:cubicBezTo>
                  <a:cubicBezTo>
                    <a:pt x="985" y="1176"/>
                    <a:pt x="985" y="1176"/>
                    <a:pt x="985" y="1176"/>
                  </a:cubicBezTo>
                  <a:cubicBezTo>
                    <a:pt x="954" y="1143"/>
                    <a:pt x="933" y="1102"/>
                    <a:pt x="927" y="1057"/>
                  </a:cubicBezTo>
                  <a:cubicBezTo>
                    <a:pt x="918" y="1000"/>
                    <a:pt x="918" y="1000"/>
                    <a:pt x="918" y="1000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503" y="1000"/>
                    <a:pt x="1536" y="967"/>
                    <a:pt x="1536" y="926"/>
                  </a:cubicBezTo>
                  <a:cubicBezTo>
                    <a:pt x="1536" y="671"/>
                    <a:pt x="1536" y="671"/>
                    <a:pt x="1536" y="671"/>
                  </a:cubicBezTo>
                  <a:cubicBezTo>
                    <a:pt x="1536" y="659"/>
                    <a:pt x="1526" y="649"/>
                    <a:pt x="1514" y="649"/>
                  </a:cubicBezTo>
                  <a:close/>
                  <a:moveTo>
                    <a:pt x="980" y="1245"/>
                  </a:moveTo>
                  <a:cubicBezTo>
                    <a:pt x="979" y="1248"/>
                    <a:pt x="976" y="1252"/>
                    <a:pt x="969" y="1252"/>
                  </a:cubicBezTo>
                  <a:cubicBezTo>
                    <a:pt x="567" y="1252"/>
                    <a:pt x="567" y="1252"/>
                    <a:pt x="567" y="1252"/>
                  </a:cubicBezTo>
                  <a:cubicBezTo>
                    <a:pt x="560" y="1252"/>
                    <a:pt x="557" y="1248"/>
                    <a:pt x="556" y="1245"/>
                  </a:cubicBezTo>
                  <a:cubicBezTo>
                    <a:pt x="555" y="1243"/>
                    <a:pt x="554" y="1238"/>
                    <a:pt x="559" y="1233"/>
                  </a:cubicBezTo>
                  <a:cubicBezTo>
                    <a:pt x="583" y="1207"/>
                    <a:pt x="583" y="1207"/>
                    <a:pt x="583" y="1207"/>
                  </a:cubicBezTo>
                  <a:cubicBezTo>
                    <a:pt x="588" y="1202"/>
                    <a:pt x="592" y="1198"/>
                    <a:pt x="596" y="1193"/>
                  </a:cubicBezTo>
                  <a:cubicBezTo>
                    <a:pt x="940" y="1193"/>
                    <a:pt x="940" y="1193"/>
                    <a:pt x="940" y="1193"/>
                  </a:cubicBezTo>
                  <a:cubicBezTo>
                    <a:pt x="944" y="1198"/>
                    <a:pt x="948" y="1202"/>
                    <a:pt x="953" y="1207"/>
                  </a:cubicBezTo>
                  <a:cubicBezTo>
                    <a:pt x="977" y="1233"/>
                    <a:pt x="977" y="1233"/>
                    <a:pt x="977" y="1233"/>
                  </a:cubicBezTo>
                  <a:cubicBezTo>
                    <a:pt x="982" y="1238"/>
                    <a:pt x="981" y="1243"/>
                    <a:pt x="980" y="1245"/>
                  </a:cubicBezTo>
                  <a:close/>
                  <a:moveTo>
                    <a:pt x="882" y="1064"/>
                  </a:moveTo>
                  <a:cubicBezTo>
                    <a:pt x="887" y="1093"/>
                    <a:pt x="896" y="1122"/>
                    <a:pt x="910" y="1148"/>
                  </a:cubicBezTo>
                  <a:cubicBezTo>
                    <a:pt x="626" y="1148"/>
                    <a:pt x="626" y="1148"/>
                    <a:pt x="626" y="1148"/>
                  </a:cubicBezTo>
                  <a:cubicBezTo>
                    <a:pt x="640" y="1122"/>
                    <a:pt x="649" y="1093"/>
                    <a:pt x="654" y="1064"/>
                  </a:cubicBezTo>
                  <a:cubicBezTo>
                    <a:pt x="664" y="1000"/>
                    <a:pt x="664" y="1000"/>
                    <a:pt x="664" y="1000"/>
                  </a:cubicBezTo>
                  <a:cubicBezTo>
                    <a:pt x="872" y="1000"/>
                    <a:pt x="872" y="1000"/>
                    <a:pt x="872" y="1000"/>
                  </a:cubicBezTo>
                  <a:lnTo>
                    <a:pt x="882" y="1064"/>
                  </a:lnTo>
                  <a:close/>
                  <a:moveTo>
                    <a:pt x="882" y="1064"/>
                  </a:moveTo>
                  <a:cubicBezTo>
                    <a:pt x="882" y="1064"/>
                    <a:pt x="882" y="1064"/>
                    <a:pt x="882" y="106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02F69D6-B3C0-D3C1-990F-3ECD874D6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200" y="2862230"/>
              <a:ext cx="123825" cy="198438"/>
            </a:xfrm>
            <a:custGeom>
              <a:avLst/>
              <a:gdLst>
                <a:gd name="T0" fmla="*/ 291 w 365"/>
                <a:gd name="T1" fmla="*/ 0 h 590"/>
                <a:gd name="T2" fmla="*/ 23 w 365"/>
                <a:gd name="T3" fmla="*/ 0 h 590"/>
                <a:gd name="T4" fmla="*/ 0 w 365"/>
                <a:gd name="T5" fmla="*/ 22 h 590"/>
                <a:gd name="T6" fmla="*/ 23 w 365"/>
                <a:gd name="T7" fmla="*/ 45 h 590"/>
                <a:gd name="T8" fmla="*/ 291 w 365"/>
                <a:gd name="T9" fmla="*/ 45 h 590"/>
                <a:gd name="T10" fmla="*/ 320 w 365"/>
                <a:gd name="T11" fmla="*/ 74 h 590"/>
                <a:gd name="T12" fmla="*/ 320 w 365"/>
                <a:gd name="T13" fmla="*/ 567 h 590"/>
                <a:gd name="T14" fmla="*/ 343 w 365"/>
                <a:gd name="T15" fmla="*/ 590 h 590"/>
                <a:gd name="T16" fmla="*/ 365 w 365"/>
                <a:gd name="T17" fmla="*/ 567 h 590"/>
                <a:gd name="T18" fmla="*/ 365 w 365"/>
                <a:gd name="T19" fmla="*/ 74 h 590"/>
                <a:gd name="T20" fmla="*/ 291 w 365"/>
                <a:gd name="T21" fmla="*/ 0 h 590"/>
                <a:gd name="T22" fmla="*/ 291 w 365"/>
                <a:gd name="T23" fmla="*/ 0 h 590"/>
                <a:gd name="T24" fmla="*/ 291 w 365"/>
                <a:gd name="T2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590">
                  <a:moveTo>
                    <a:pt x="29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91" y="45"/>
                    <a:pt x="291" y="45"/>
                    <a:pt x="291" y="45"/>
                  </a:cubicBezTo>
                  <a:cubicBezTo>
                    <a:pt x="307" y="45"/>
                    <a:pt x="320" y="58"/>
                    <a:pt x="320" y="74"/>
                  </a:cubicBezTo>
                  <a:cubicBezTo>
                    <a:pt x="320" y="567"/>
                    <a:pt x="320" y="567"/>
                    <a:pt x="320" y="567"/>
                  </a:cubicBezTo>
                  <a:cubicBezTo>
                    <a:pt x="320" y="580"/>
                    <a:pt x="330" y="590"/>
                    <a:pt x="343" y="590"/>
                  </a:cubicBezTo>
                  <a:cubicBezTo>
                    <a:pt x="355" y="590"/>
                    <a:pt x="365" y="580"/>
                    <a:pt x="365" y="567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5" y="33"/>
                    <a:pt x="332" y="0"/>
                    <a:pt x="291" y="0"/>
                  </a:cubicBezTo>
                  <a:close/>
                  <a:moveTo>
                    <a:pt x="291" y="0"/>
                  </a:move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1154EC39-9E90-7BE8-5A60-96BC03ED1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688" y="2930493"/>
              <a:ext cx="114300" cy="14288"/>
            </a:xfrm>
            <a:custGeom>
              <a:avLst/>
              <a:gdLst>
                <a:gd name="T0" fmla="*/ 317 w 339"/>
                <a:gd name="T1" fmla="*/ 45 h 45"/>
                <a:gd name="T2" fmla="*/ 339 w 339"/>
                <a:gd name="T3" fmla="*/ 22 h 45"/>
                <a:gd name="T4" fmla="*/ 317 w 339"/>
                <a:gd name="T5" fmla="*/ 0 h 45"/>
                <a:gd name="T6" fmla="*/ 23 w 339"/>
                <a:gd name="T7" fmla="*/ 0 h 45"/>
                <a:gd name="T8" fmla="*/ 0 w 339"/>
                <a:gd name="T9" fmla="*/ 22 h 45"/>
                <a:gd name="T10" fmla="*/ 23 w 339"/>
                <a:gd name="T11" fmla="*/ 45 h 45"/>
                <a:gd name="T12" fmla="*/ 317 w 339"/>
                <a:gd name="T13" fmla="*/ 45 h 45"/>
                <a:gd name="T14" fmla="*/ 317 w 339"/>
                <a:gd name="T15" fmla="*/ 45 h 45"/>
                <a:gd name="T16" fmla="*/ 317 w 33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45">
                  <a:moveTo>
                    <a:pt x="317" y="45"/>
                  </a:moveTo>
                  <a:cubicBezTo>
                    <a:pt x="329" y="45"/>
                    <a:pt x="339" y="35"/>
                    <a:pt x="339" y="22"/>
                  </a:cubicBezTo>
                  <a:cubicBezTo>
                    <a:pt x="339" y="10"/>
                    <a:pt x="329" y="0"/>
                    <a:pt x="3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1" y="45"/>
                    <a:pt x="23" y="45"/>
                  </a:cubicBezTo>
                  <a:lnTo>
                    <a:pt x="317" y="45"/>
                  </a:lnTo>
                  <a:close/>
                  <a:moveTo>
                    <a:pt x="317" y="45"/>
                  </a:moveTo>
                  <a:cubicBezTo>
                    <a:pt x="317" y="45"/>
                    <a:pt x="317" y="45"/>
                    <a:pt x="317" y="45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F5BF4D6F-FB78-B1C4-1142-FEEAA33B0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30493"/>
              <a:ext cx="26987" cy="14288"/>
            </a:xfrm>
            <a:custGeom>
              <a:avLst/>
              <a:gdLst>
                <a:gd name="T0" fmla="*/ 23 w 84"/>
                <a:gd name="T1" fmla="*/ 45 h 45"/>
                <a:gd name="T2" fmla="*/ 62 w 84"/>
                <a:gd name="T3" fmla="*/ 45 h 45"/>
                <a:gd name="T4" fmla="*/ 84 w 84"/>
                <a:gd name="T5" fmla="*/ 22 h 45"/>
                <a:gd name="T6" fmla="*/ 62 w 84"/>
                <a:gd name="T7" fmla="*/ 0 h 45"/>
                <a:gd name="T8" fmla="*/ 23 w 84"/>
                <a:gd name="T9" fmla="*/ 0 h 45"/>
                <a:gd name="T10" fmla="*/ 0 w 84"/>
                <a:gd name="T11" fmla="*/ 22 h 45"/>
                <a:gd name="T12" fmla="*/ 23 w 84"/>
                <a:gd name="T13" fmla="*/ 45 h 45"/>
                <a:gd name="T14" fmla="*/ 23 w 84"/>
                <a:gd name="T15" fmla="*/ 45 h 45"/>
                <a:gd name="T16" fmla="*/ 23 w 8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5">
                  <a:moveTo>
                    <a:pt x="23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74" y="45"/>
                    <a:pt x="84" y="35"/>
                    <a:pt x="84" y="22"/>
                  </a:cubicBezTo>
                  <a:cubicBezTo>
                    <a:pt x="84" y="10"/>
                    <a:pt x="74" y="0"/>
                    <a:pt x="6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959942E-551E-3238-C386-96A882C22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65418"/>
              <a:ext cx="125412" cy="15875"/>
            </a:xfrm>
            <a:custGeom>
              <a:avLst/>
              <a:gdLst>
                <a:gd name="T0" fmla="*/ 372 w 372"/>
                <a:gd name="T1" fmla="*/ 23 h 45"/>
                <a:gd name="T2" fmla="*/ 350 w 372"/>
                <a:gd name="T3" fmla="*/ 0 h 45"/>
                <a:gd name="T4" fmla="*/ 23 w 372"/>
                <a:gd name="T5" fmla="*/ 0 h 45"/>
                <a:gd name="T6" fmla="*/ 0 w 372"/>
                <a:gd name="T7" fmla="*/ 23 h 45"/>
                <a:gd name="T8" fmla="*/ 23 w 372"/>
                <a:gd name="T9" fmla="*/ 45 h 45"/>
                <a:gd name="T10" fmla="*/ 350 w 372"/>
                <a:gd name="T11" fmla="*/ 45 h 45"/>
                <a:gd name="T12" fmla="*/ 372 w 372"/>
                <a:gd name="T13" fmla="*/ 23 h 45"/>
                <a:gd name="T14" fmla="*/ 372 w 372"/>
                <a:gd name="T15" fmla="*/ 23 h 45"/>
                <a:gd name="T16" fmla="*/ 372 w 372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">
                  <a:moveTo>
                    <a:pt x="372" y="23"/>
                  </a:moveTo>
                  <a:cubicBezTo>
                    <a:pt x="372" y="10"/>
                    <a:pt x="362" y="0"/>
                    <a:pt x="35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62" y="45"/>
                    <a:pt x="372" y="35"/>
                    <a:pt x="372" y="23"/>
                  </a:cubicBezTo>
                  <a:close/>
                  <a:moveTo>
                    <a:pt x="372" y="23"/>
                  </a:moveTo>
                  <a:cubicBezTo>
                    <a:pt x="372" y="23"/>
                    <a:pt x="372" y="23"/>
                    <a:pt x="372" y="23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EBFDD98B-CB6F-5270-5B97-F1079195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01930"/>
              <a:ext cx="100012" cy="15875"/>
            </a:xfrm>
            <a:custGeom>
              <a:avLst/>
              <a:gdLst>
                <a:gd name="T0" fmla="*/ 300 w 300"/>
                <a:gd name="T1" fmla="*/ 23 h 45"/>
                <a:gd name="T2" fmla="*/ 278 w 300"/>
                <a:gd name="T3" fmla="*/ 0 h 45"/>
                <a:gd name="T4" fmla="*/ 23 w 300"/>
                <a:gd name="T5" fmla="*/ 0 h 45"/>
                <a:gd name="T6" fmla="*/ 0 w 300"/>
                <a:gd name="T7" fmla="*/ 23 h 45"/>
                <a:gd name="T8" fmla="*/ 23 w 300"/>
                <a:gd name="T9" fmla="*/ 45 h 45"/>
                <a:gd name="T10" fmla="*/ 278 w 300"/>
                <a:gd name="T11" fmla="*/ 45 h 45"/>
                <a:gd name="T12" fmla="*/ 300 w 300"/>
                <a:gd name="T13" fmla="*/ 23 h 45"/>
                <a:gd name="T14" fmla="*/ 300 w 300"/>
                <a:gd name="T15" fmla="*/ 23 h 45"/>
                <a:gd name="T16" fmla="*/ 300 w 300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45">
                  <a:moveTo>
                    <a:pt x="300" y="23"/>
                  </a:moveTo>
                  <a:cubicBezTo>
                    <a:pt x="300" y="10"/>
                    <a:pt x="290" y="0"/>
                    <a:pt x="27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78" y="45"/>
                    <a:pt x="278" y="45"/>
                    <a:pt x="278" y="45"/>
                  </a:cubicBezTo>
                  <a:cubicBezTo>
                    <a:pt x="290" y="45"/>
                    <a:pt x="300" y="35"/>
                    <a:pt x="300" y="23"/>
                  </a:cubicBezTo>
                  <a:close/>
                  <a:moveTo>
                    <a:pt x="300" y="23"/>
                  </a:moveTo>
                  <a:cubicBezTo>
                    <a:pt x="300" y="23"/>
                    <a:pt x="300" y="23"/>
                    <a:pt x="300" y="23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B5F78B3E-0430-1854-8691-17FF969CE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38443"/>
              <a:ext cx="82550" cy="14288"/>
            </a:xfrm>
            <a:custGeom>
              <a:avLst/>
              <a:gdLst>
                <a:gd name="T0" fmla="*/ 246 w 246"/>
                <a:gd name="T1" fmla="*/ 23 h 45"/>
                <a:gd name="T2" fmla="*/ 224 w 246"/>
                <a:gd name="T3" fmla="*/ 0 h 45"/>
                <a:gd name="T4" fmla="*/ 23 w 246"/>
                <a:gd name="T5" fmla="*/ 0 h 45"/>
                <a:gd name="T6" fmla="*/ 0 w 246"/>
                <a:gd name="T7" fmla="*/ 23 h 45"/>
                <a:gd name="T8" fmla="*/ 23 w 246"/>
                <a:gd name="T9" fmla="*/ 45 h 45"/>
                <a:gd name="T10" fmla="*/ 224 w 246"/>
                <a:gd name="T11" fmla="*/ 45 h 45"/>
                <a:gd name="T12" fmla="*/ 246 w 246"/>
                <a:gd name="T13" fmla="*/ 23 h 45"/>
                <a:gd name="T14" fmla="*/ 246 w 246"/>
                <a:gd name="T15" fmla="*/ 23 h 45"/>
                <a:gd name="T16" fmla="*/ 246 w 246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5">
                  <a:moveTo>
                    <a:pt x="246" y="23"/>
                  </a:moveTo>
                  <a:cubicBezTo>
                    <a:pt x="246" y="10"/>
                    <a:pt x="236" y="0"/>
                    <a:pt x="2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36" y="45"/>
                    <a:pt x="246" y="35"/>
                    <a:pt x="246" y="23"/>
                  </a:cubicBezTo>
                  <a:close/>
                  <a:moveTo>
                    <a:pt x="246" y="23"/>
                  </a:moveTo>
                  <a:cubicBezTo>
                    <a:pt x="246" y="23"/>
                    <a:pt x="246" y="23"/>
                    <a:pt x="246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89E2E7-858D-FDEF-7E7E-1662735D7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73368"/>
              <a:ext cx="76200" cy="15875"/>
            </a:xfrm>
            <a:custGeom>
              <a:avLst/>
              <a:gdLst>
                <a:gd name="T0" fmla="*/ 206 w 228"/>
                <a:gd name="T1" fmla="*/ 0 h 45"/>
                <a:gd name="T2" fmla="*/ 23 w 228"/>
                <a:gd name="T3" fmla="*/ 0 h 45"/>
                <a:gd name="T4" fmla="*/ 0 w 228"/>
                <a:gd name="T5" fmla="*/ 23 h 45"/>
                <a:gd name="T6" fmla="*/ 23 w 228"/>
                <a:gd name="T7" fmla="*/ 45 h 45"/>
                <a:gd name="T8" fmla="*/ 206 w 228"/>
                <a:gd name="T9" fmla="*/ 45 h 45"/>
                <a:gd name="T10" fmla="*/ 228 w 228"/>
                <a:gd name="T11" fmla="*/ 23 h 45"/>
                <a:gd name="T12" fmla="*/ 206 w 228"/>
                <a:gd name="T13" fmla="*/ 0 h 45"/>
                <a:gd name="T14" fmla="*/ 206 w 228"/>
                <a:gd name="T15" fmla="*/ 0 h 45"/>
                <a:gd name="T16" fmla="*/ 206 w 22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5">
                  <a:moveTo>
                    <a:pt x="20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18" y="45"/>
                    <a:pt x="228" y="35"/>
                    <a:pt x="228" y="23"/>
                  </a:cubicBezTo>
                  <a:cubicBezTo>
                    <a:pt x="228" y="10"/>
                    <a:pt x="218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D0BB727-6997-FE1B-98C4-E431D51D277C}"/>
              </a:ext>
            </a:extLst>
          </p:cNvPr>
          <p:cNvSpPr/>
          <p:nvPr/>
        </p:nvSpPr>
        <p:spPr>
          <a:xfrm>
            <a:off x="380596" y="1267033"/>
            <a:ext cx="8382809" cy="28518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4C81BE-3E2A-BED0-9005-2F82E4E70DD4}"/>
              </a:ext>
            </a:extLst>
          </p:cNvPr>
          <p:cNvSpPr txBox="1"/>
          <p:nvPr/>
        </p:nvSpPr>
        <p:spPr>
          <a:xfrm>
            <a:off x="452135" y="1329152"/>
            <a:ext cx="8239728" cy="702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fr-FR" sz="13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N’hésitez</a:t>
            </a:r>
            <a:r>
              <a:rPr kumimoji="0" lang="fr-FR" sz="1300" b="0" i="0" u="none" strike="noStrike" cap="none" spc="0" normalizeH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pas à rajouter d’autres éléments qui vous semblent pertinents </a:t>
            </a:r>
            <a:r>
              <a:rPr lang="fr-FR" sz="1300">
                <a:solidFill>
                  <a:srgbClr val="5E5E5E"/>
                </a:solidFill>
                <a:latin typeface="+mn-lt"/>
                <a:ea typeface="+mn-ea"/>
                <a:sym typeface="Helvetica Neue"/>
              </a:rPr>
              <a:t>: </a:t>
            </a:r>
            <a:r>
              <a:rPr kumimoji="0" lang="fr-FR" sz="1300" b="0" i="0" u="none" strike="noStrike" cap="none" spc="0" normalizeH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captures d’écran, outils utilisés au sein de la structure</a:t>
            </a:r>
            <a:endParaRPr lang="fr-FR" sz="1300" b="0" i="0" u="none" strike="noStrike" cap="none" spc="0" normalizeH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Arial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95940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87474"/>
            <a:ext cx="7421514" cy="540006"/>
          </a:xfrm>
        </p:spPr>
        <p:txBody>
          <a:bodyPr anchor="ctr">
            <a:normAutofit fontScale="90000"/>
          </a:bodyPr>
          <a:lstStyle/>
          <a:p>
            <a:r>
              <a:rPr lang="fr-FR"/>
              <a:t>Je suis établissement pilote, comment renseigner le retour d’expérience intermédiaire de la phase pilote Mon espace santé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84229" y="742384"/>
            <a:ext cx="7416824" cy="3886150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noAutofit/>
          </a:bodyPr>
          <a:lstStyle/>
          <a:p>
            <a:endParaRPr lang="fr-FR" sz="1100"/>
          </a:p>
          <a:p>
            <a:pPr algn="ctr"/>
            <a:r>
              <a:rPr lang="fr-FR" sz="1100" b="1" i="1">
                <a:latin typeface="Arial"/>
                <a:ea typeface="Geneva"/>
                <a:cs typeface="Arial"/>
              </a:rPr>
              <a:t>La phase pilote arrive à mi-parcours ! </a:t>
            </a:r>
          </a:p>
          <a:p>
            <a:pPr algn="ctr"/>
            <a:r>
              <a:rPr lang="fr-FR" sz="1100" b="1" i="1">
                <a:latin typeface="Arial"/>
                <a:ea typeface="Geneva"/>
                <a:cs typeface="Arial"/>
              </a:rPr>
              <a:t>Nous comptons sur un </a:t>
            </a:r>
            <a:r>
              <a:rPr lang="fr-FR" sz="1100" b="1" i="1" err="1">
                <a:latin typeface="Arial"/>
                <a:ea typeface="Geneva"/>
                <a:cs typeface="Arial"/>
              </a:rPr>
              <a:t>retex</a:t>
            </a:r>
            <a:r>
              <a:rPr lang="fr-FR" sz="1100" b="1" i="1">
                <a:latin typeface="Arial"/>
                <a:ea typeface="Geneva"/>
                <a:cs typeface="Arial"/>
              </a:rPr>
              <a:t> détaillé afin de définir et publier des recommandations adaptées.</a:t>
            </a:r>
            <a:endParaRPr lang="fr-FR"/>
          </a:p>
          <a:p>
            <a:pPr algn="ctr"/>
            <a:endParaRPr lang="fr-FR" sz="1100" b="1" i="1">
              <a:latin typeface="Arial"/>
              <a:ea typeface="Geneva"/>
              <a:cs typeface="Arial"/>
            </a:endParaRPr>
          </a:p>
          <a:p>
            <a:r>
              <a:rPr lang="fr-FR" sz="1100" b="1" i="1">
                <a:latin typeface="Arial"/>
                <a:ea typeface="Geneva"/>
                <a:cs typeface="Arial"/>
              </a:rPr>
              <a:t>Les attendus de ce retour d’expérience : </a:t>
            </a:r>
            <a:br>
              <a:rPr lang="fr-FR" sz="1100" b="1" i="1">
                <a:latin typeface="Arial"/>
                <a:ea typeface="Geneva"/>
                <a:cs typeface="Arial"/>
              </a:rPr>
            </a:br>
            <a:endParaRPr lang="fr-FR" sz="1100" b="1" i="1">
              <a:latin typeface="Arial"/>
              <a:ea typeface="Geneva"/>
              <a:cs typeface="Arial"/>
            </a:endParaRPr>
          </a:p>
          <a:p>
            <a:pPr marL="228600" indent="-228600">
              <a:buAutoNum type="arabicPeriod"/>
            </a:pPr>
            <a:r>
              <a:rPr lang="fr-FR" sz="1100" b="1" i="1">
                <a:latin typeface="Arial"/>
                <a:ea typeface="Geneva"/>
                <a:cs typeface="Arial"/>
              </a:rPr>
              <a:t>Retour d’expérience transverse </a:t>
            </a:r>
            <a:br>
              <a:rPr lang="fr-FR" sz="1100" b="1" i="1">
                <a:latin typeface="Arial"/>
                <a:ea typeface="Geneva"/>
                <a:cs typeface="Arial"/>
              </a:rPr>
            </a:br>
            <a:endParaRPr lang="fr-FR" sz="1100" b="1" i="1">
              <a:latin typeface="Arial"/>
              <a:ea typeface="Geneva"/>
              <a:cs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E94190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Page 3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 : les </a:t>
            </a: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informations générales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sur la mise en place de l’expérimentation et les usages de l’établissement sous forme de questions/réponses très synthétiques (nombre de messages envoyés et reçus depuis Mon espace santé, paramétrages techniques,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etc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). N’hésitez pas à renseigner d’autres indicateurs qui vous semblent pertinents.</a:t>
            </a:r>
            <a:endParaRPr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Geneva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fr-FR" sz="1000" b="1">
                <a:solidFill>
                  <a:srgbClr val="E73083"/>
                </a:solidFill>
                <a:latin typeface="Arial"/>
                <a:ea typeface="Geneva"/>
                <a:cs typeface="Arial"/>
              </a:rPr>
              <a:t>Page 4 </a:t>
            </a:r>
            <a:r>
              <a:rPr lang="fr-FR" sz="1000">
                <a:latin typeface="Arial"/>
                <a:ea typeface="Geneva"/>
                <a:cs typeface="Arial"/>
              </a:rPr>
              <a:t>:</a:t>
            </a:r>
            <a:r>
              <a:rPr lang="fr-FR" sz="1000">
                <a:solidFill>
                  <a:prstClr val="black"/>
                </a:solidFill>
                <a:latin typeface="Arial"/>
                <a:ea typeface="Geneva"/>
                <a:cs typeface="Arial"/>
              </a:rPr>
              <a:t> </a:t>
            </a:r>
            <a:r>
              <a:rPr lang="fr-FR" sz="1000">
                <a:latin typeface="Arial"/>
                <a:ea typeface="Geneva"/>
                <a:cs typeface="Arial"/>
                <a:sym typeface="Wingdings" panose="05000000000000000000" pitchFamily="2" charset="2"/>
              </a:rPr>
              <a:t>retour sur la mise en place des usages Mon espace santé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000" b="1">
                <a:solidFill>
                  <a:srgbClr val="E73083"/>
                </a:solidFill>
                <a:latin typeface="Arial"/>
                <a:ea typeface="Geneva"/>
                <a:cs typeface="Arial"/>
                <a:sym typeface="Wingdings" panose="05000000000000000000" pitchFamily="2" charset="2"/>
              </a:rPr>
              <a:t>Page 5 </a:t>
            </a:r>
            <a:r>
              <a:rPr lang="fr-FR" sz="1000">
                <a:latin typeface="Arial"/>
                <a:ea typeface="Geneva"/>
                <a:cs typeface="Arial"/>
                <a:sym typeface="Wingdings" panose="05000000000000000000" pitchFamily="2" charset="2"/>
              </a:rPr>
              <a:t>: retour global sur l’expérimentation </a:t>
            </a:r>
            <a:endParaRPr lang="fr-FR" sz="1000">
              <a:cs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E73083"/>
                </a:solidFill>
                <a:effectLst/>
                <a:uLnTx/>
                <a:uFillTx/>
                <a:latin typeface="Arial"/>
                <a:ea typeface="Geneva"/>
                <a:cs typeface="Arial"/>
                <a:sym typeface="Wingdings" panose="05000000000000000000" pitchFamily="2" charset="2"/>
              </a:rPr>
              <a:t>Page 6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  <a:sym typeface="Wingdings" panose="05000000000000000000" pitchFamily="2" charset="2"/>
              </a:rPr>
              <a:t>: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retour global sur le rôle des aidants par rapport au DMP/à la MSSanté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-128"/>
              <a:cs typeface="+mn-cs"/>
              <a:sym typeface="Wingdings" panose="05000000000000000000" pitchFamily="2" charset="2"/>
            </a:endParaRPr>
          </a:p>
          <a:p>
            <a:endParaRPr lang="fr-FR" sz="1100" b="1" i="1">
              <a:latin typeface="Arial"/>
              <a:ea typeface="Geneva"/>
              <a:cs typeface="Arial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fr-FR" sz="1100" b="1" i="1">
                <a:latin typeface="Arial"/>
                <a:ea typeface="Geneva"/>
                <a:cs typeface="Arial"/>
              </a:rPr>
              <a:t>Retour d’expérience sur chaque parcours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E94190"/>
                </a:solidFill>
                <a:effectLst/>
                <a:uLnTx/>
                <a:uFillTx/>
                <a:latin typeface="Arial"/>
                <a:ea typeface="Geneva"/>
                <a:cs typeface="Arial"/>
                <a:sym typeface="Wingdings" panose="05000000000000000000" pitchFamily="2" charset="2"/>
              </a:rPr>
              <a:t>Page 7 :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  <a:sym typeface="Wingdings" panose="05000000000000000000" pitchFamily="2" charset="2"/>
              </a:rPr>
              <a:t>description détaillée du parcours usager de votre établissement (sans forcément vous baser sur l’exemple proposé). N’hésitez pas à rajouter des pages si vous veniez à manquer de place.</a:t>
            </a:r>
            <a:endParaRPr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Geneva"/>
              <a:cs typeface="Arial"/>
            </a:endParaRPr>
          </a:p>
          <a:p>
            <a:endParaRPr lang="fr-FR" sz="1100" b="1" i="1">
              <a:latin typeface="Arial"/>
              <a:ea typeface="Geneva"/>
              <a:cs typeface="Arial"/>
            </a:endParaRPr>
          </a:p>
          <a:p>
            <a:r>
              <a:rPr lang="fr-FR" sz="1100" b="1" i="1">
                <a:latin typeface="Arial"/>
                <a:ea typeface="Geneva"/>
                <a:cs typeface="Arial"/>
              </a:rPr>
              <a:t>3. Propositions d’améliorations MES et DUI</a:t>
            </a:r>
            <a:r>
              <a:rPr lang="fr-FR" sz="1000">
                <a:latin typeface="Arial"/>
                <a:ea typeface="Geneva"/>
                <a:cs typeface="Arial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>
                <a:solidFill>
                  <a:schemeClr val="accent5"/>
                </a:solidFill>
                <a:latin typeface="Arial"/>
                <a:ea typeface="Geneva"/>
                <a:cs typeface="Arial"/>
              </a:rPr>
              <a:t>Page 8</a:t>
            </a:r>
            <a:r>
              <a:rPr lang="fr-FR" sz="1000">
                <a:latin typeface="Arial"/>
                <a:ea typeface="Geneva"/>
                <a:cs typeface="Arial"/>
              </a:rPr>
              <a:t> : vos recommandations relatives au produit Mon espace santé </a:t>
            </a:r>
            <a:endParaRPr lang="fr-FR" sz="1000"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>
                <a:solidFill>
                  <a:schemeClr val="accent5"/>
                </a:solidFill>
                <a:latin typeface="Arial"/>
                <a:ea typeface="Geneva"/>
                <a:cs typeface="Arial"/>
              </a:rPr>
              <a:t>Page 9 </a:t>
            </a:r>
            <a:r>
              <a:rPr lang="fr-FR" sz="1000">
                <a:latin typeface="Arial"/>
                <a:ea typeface="Geneva"/>
                <a:cs typeface="Arial"/>
              </a:rPr>
              <a:t>: vos suggestions d’améliorations relatives aux fonctionnalités de vos solutions métiers pour l'utilisation des référentiels et services socles (INS, DMP, MSS...)</a:t>
            </a:r>
          </a:p>
          <a:p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27426088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b5f3b2f4f_0_615"/>
          <p:cNvSpPr txBox="1">
            <a:spLocks noGrp="1"/>
          </p:cNvSpPr>
          <p:nvPr>
            <p:ph type="title"/>
          </p:nvPr>
        </p:nvSpPr>
        <p:spPr>
          <a:xfrm>
            <a:off x="719666" y="40354"/>
            <a:ext cx="7530037" cy="62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b" anchorCtr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/>
              <a:t>RETEX : Nom de l’établissement</a:t>
            </a:r>
            <a:br>
              <a:rPr lang="fr-FR"/>
            </a:br>
            <a:r>
              <a:rPr lang="fr-FR">
                <a:cs typeface="Arial"/>
              </a:rPr>
              <a:t>Informations générales sur l'expérimentation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91778" y="2814187"/>
            <a:ext cx="3780000" cy="216000"/>
          </a:xfrm>
          <a:prstGeom prst="rect">
            <a:avLst/>
          </a:prstGeom>
          <a:solidFill>
            <a:srgbClr val="23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Quelques chiffres clés sur les usages 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979332" y="747219"/>
            <a:ext cx="5069155" cy="21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Cartographie technique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5E4BA59-5726-B534-C0B4-F536A3581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88646"/>
              </p:ext>
            </p:extLst>
          </p:nvPr>
        </p:nvGraphicFramePr>
        <p:xfrm>
          <a:off x="90413" y="3065921"/>
          <a:ext cx="3710062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230">
                  <a:extLst>
                    <a:ext uri="{9D8B030D-6E8A-4147-A177-3AD203B41FA5}">
                      <a16:colId xmlns:a16="http://schemas.microsoft.com/office/drawing/2014/main" val="2493971082"/>
                    </a:ext>
                  </a:extLst>
                </a:gridCol>
                <a:gridCol w="1246832">
                  <a:extLst>
                    <a:ext uri="{9D8B030D-6E8A-4147-A177-3AD203B41FA5}">
                      <a16:colId xmlns:a16="http://schemas.microsoft.com/office/drawing/2014/main" val="1792187025"/>
                    </a:ext>
                  </a:extLst>
                </a:gridCol>
              </a:tblGrid>
              <a:tr h="207249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23277E"/>
                          </a:solidFill>
                        </a:rPr>
                        <a:t>Date de démarrage des usages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800"/>
                        <a:t>XX/XX/XX 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548436"/>
                  </a:ext>
                </a:extLst>
              </a:tr>
              <a:tr h="207249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23277E"/>
                          </a:solidFill>
                        </a:rPr>
                        <a:t>Taux de qualification d'INS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XX%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58629"/>
                  </a:ext>
                </a:extLst>
              </a:tr>
              <a:tr h="207249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23277E"/>
                          </a:solidFill>
                        </a:rPr>
                        <a:t>Nb de DMP alimentés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XXXXX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71671"/>
                  </a:ext>
                </a:extLst>
              </a:tr>
              <a:tr h="207249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23277E"/>
                          </a:solidFill>
                        </a:rPr>
                        <a:t>Nb de documents alimentés dans 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XXXX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75002"/>
                  </a:ext>
                </a:extLst>
              </a:tr>
              <a:tr h="331598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23277E"/>
                          </a:solidFill>
                        </a:rPr>
                        <a:t>Nb de messages envoyés aux professionnels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XXXX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91605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23277E"/>
                          </a:solidFill>
                        </a:rPr>
                        <a:t>Nb de messages envoyés aux usagers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XXXX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2561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23277E"/>
                          </a:solidFill>
                        </a:rPr>
                        <a:t>Nb de messages reçus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XXXX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5237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1E12063-1DA9-733D-D90A-2FB1609B3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7925"/>
              </p:ext>
            </p:extLst>
          </p:nvPr>
        </p:nvGraphicFramePr>
        <p:xfrm>
          <a:off x="3979332" y="1005687"/>
          <a:ext cx="5069156" cy="126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7270">
                  <a:extLst>
                    <a:ext uri="{9D8B030D-6E8A-4147-A177-3AD203B41FA5}">
                      <a16:colId xmlns:a16="http://schemas.microsoft.com/office/drawing/2014/main" val="2493971082"/>
                    </a:ext>
                  </a:extLst>
                </a:gridCol>
                <a:gridCol w="2941886">
                  <a:extLst>
                    <a:ext uri="{9D8B030D-6E8A-4147-A177-3AD203B41FA5}">
                      <a16:colId xmlns:a16="http://schemas.microsoft.com/office/drawing/2014/main" val="1792187025"/>
                    </a:ext>
                  </a:extLst>
                </a:gridCol>
              </a:tblGrid>
              <a:tr h="253104">
                <a:tc>
                  <a:txBody>
                    <a:bodyPr/>
                    <a:lstStyle/>
                    <a:p>
                      <a:r>
                        <a:rPr kumimoji="0" lang="fr-FR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Logiciel(s) métier</a:t>
                      </a:r>
                      <a:r>
                        <a:rPr lang="fr-FR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000" b="1">
                        <a:solidFill>
                          <a:srgbClr val="2327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Nom de la solution et nom de l'éditeur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548436"/>
                  </a:ext>
                </a:extLst>
              </a:tr>
              <a:tr h="253104">
                <a:tc>
                  <a:txBody>
                    <a:bodyPr/>
                    <a:lstStyle/>
                    <a:p>
                      <a:r>
                        <a:rPr lang="fr-FR" sz="1000" b="1" kern="0">
                          <a:solidFill>
                            <a:srgbClr val="000000"/>
                          </a:solidFill>
                          <a:latin typeface="+mn-lt"/>
                          <a:sym typeface="Arial"/>
                        </a:rPr>
                        <a:t>Opérateur MSSanté</a:t>
                      </a:r>
                      <a:r>
                        <a:rPr lang="fr-FR" sz="1000" b="1" ker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fr-FR" sz="1000" b="1">
                        <a:solidFill>
                          <a:srgbClr val="2327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Nom de l’opérateur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91605"/>
                  </a:ext>
                </a:extLst>
              </a:tr>
              <a:tr h="253104">
                <a:tc>
                  <a:txBody>
                    <a:bodyPr/>
                    <a:lstStyle/>
                    <a:p>
                      <a:r>
                        <a:rPr lang="fr-FR" sz="1000" b="1" ker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Type de BAL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Nominative, organisationnelle... 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04741"/>
                  </a:ext>
                </a:extLst>
              </a:tr>
              <a:tr h="253104">
                <a:tc>
                  <a:txBody>
                    <a:bodyPr/>
                    <a:lstStyle/>
                    <a:p>
                      <a:r>
                        <a:rPr kumimoji="0" lang="fr-FR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Intégration MSS au DUI</a:t>
                      </a:r>
                      <a:r>
                        <a:rPr lang="fr-FR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000" b="1">
                        <a:solidFill>
                          <a:srgbClr val="2327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Oui / Non / En cours avec éditeur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2561"/>
                  </a:ext>
                </a:extLst>
              </a:tr>
              <a:tr h="253104">
                <a:tc>
                  <a:txBody>
                    <a:bodyPr/>
                    <a:lstStyle/>
                    <a:p>
                      <a:r>
                        <a:rPr lang="fr-FR" sz="1000" b="1" kern="0">
                          <a:solidFill>
                            <a:srgbClr val="000000"/>
                          </a:solidFill>
                          <a:latin typeface="+mn-lt"/>
                          <a:sym typeface="Arial"/>
                        </a:rPr>
                        <a:t>Autres informations</a:t>
                      </a:r>
                      <a:r>
                        <a:rPr lang="fr-FR" sz="1000" b="1" ker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fr-FR" sz="1000" b="1">
                        <a:solidFill>
                          <a:srgbClr val="2327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Portail usager, autres solutions numériques…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5246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F1B8D3-83D7-3D39-A4CE-8FB8EA64E14C}"/>
              </a:ext>
            </a:extLst>
          </p:cNvPr>
          <p:cNvSpPr/>
          <p:nvPr/>
        </p:nvSpPr>
        <p:spPr>
          <a:xfrm>
            <a:off x="3979334" y="2336941"/>
            <a:ext cx="5069155" cy="216000"/>
          </a:xfrm>
          <a:prstGeom prst="rect">
            <a:avLst/>
          </a:prstGeom>
          <a:solidFill>
            <a:srgbClr val="23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Focus sur les usages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379D9-20FA-59C6-D8DD-7D61FC0534E4}"/>
              </a:ext>
            </a:extLst>
          </p:cNvPr>
          <p:cNvSpPr/>
          <p:nvPr/>
        </p:nvSpPr>
        <p:spPr>
          <a:xfrm>
            <a:off x="90413" y="746567"/>
            <a:ext cx="3781365" cy="216000"/>
          </a:xfrm>
          <a:prstGeom prst="rect">
            <a:avLst/>
          </a:prstGeom>
          <a:solidFill>
            <a:srgbClr val="23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Acteurs impliqués dans l’expérimentation</a:t>
            </a:r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49B2AB45-9BF0-6D55-421D-5708ABE24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47113"/>
              </p:ext>
            </p:extLst>
          </p:nvPr>
        </p:nvGraphicFramePr>
        <p:xfrm>
          <a:off x="95511" y="1002343"/>
          <a:ext cx="3780000" cy="1741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772">
                  <a:extLst>
                    <a:ext uri="{9D8B030D-6E8A-4147-A177-3AD203B41FA5}">
                      <a16:colId xmlns:a16="http://schemas.microsoft.com/office/drawing/2014/main" val="2493971082"/>
                    </a:ext>
                  </a:extLst>
                </a:gridCol>
                <a:gridCol w="2452228">
                  <a:extLst>
                    <a:ext uri="{9D8B030D-6E8A-4147-A177-3AD203B41FA5}">
                      <a16:colId xmlns:a16="http://schemas.microsoft.com/office/drawing/2014/main" val="1792187025"/>
                    </a:ext>
                  </a:extLst>
                </a:gridCol>
              </a:tblGrid>
              <a:tr h="232567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23277E"/>
                          </a:solidFill>
                        </a:rPr>
                        <a:t>Contacts référents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900"/>
                        <a:t>Nom / Fonction / mail</a:t>
                      </a:r>
                      <a:endParaRPr lang="fr-FR" sz="9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548436"/>
                  </a:ext>
                </a:extLst>
              </a:tr>
              <a:tr h="432389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23277E"/>
                          </a:solidFill>
                        </a:rPr>
                        <a:t>Acteurs embarqués dans le projet en interne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DSI</a:t>
                      </a:r>
                    </a:p>
                    <a:p>
                      <a:pPr lvl="0">
                        <a:buNone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Référent usagers</a:t>
                      </a:r>
                    </a:p>
                    <a:p>
                      <a:pPr lvl="0">
                        <a:buNone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 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71671"/>
                  </a:ext>
                </a:extLst>
              </a:tr>
              <a:tr h="473061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23277E"/>
                          </a:solidFill>
                        </a:rPr>
                        <a:t>Professionnels qui réalisent les usages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XX Médecins, XX Infirmiers, XX aides-soignants, XX assistants sociaux, XX éducateurs spécialisés…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91605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23277E"/>
                          </a:solidFill>
                        </a:rPr>
                        <a:t>Partenaires extérieurs  impliqués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Etablissements de santé, pharmacien d'officine, médecin de ville, laboratoire d'analyse, cabinet de radiologie,…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6037"/>
                  </a:ext>
                </a:extLst>
              </a:tr>
            </a:tbl>
          </a:graphicData>
        </a:graphic>
      </p:graphicFrame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8015387B-762B-5D37-1637-4D0A6CFC0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76405"/>
              </p:ext>
            </p:extLst>
          </p:nvPr>
        </p:nvGraphicFramePr>
        <p:xfrm>
          <a:off x="3979332" y="2609639"/>
          <a:ext cx="5069155" cy="2413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2198">
                  <a:extLst>
                    <a:ext uri="{9D8B030D-6E8A-4147-A177-3AD203B41FA5}">
                      <a16:colId xmlns:a16="http://schemas.microsoft.com/office/drawing/2014/main" val="1534278582"/>
                    </a:ext>
                  </a:extLst>
                </a:gridCol>
                <a:gridCol w="2766957">
                  <a:extLst>
                    <a:ext uri="{9D8B030D-6E8A-4147-A177-3AD203B41FA5}">
                      <a16:colId xmlns:a16="http://schemas.microsoft.com/office/drawing/2014/main" val="558524403"/>
                    </a:ext>
                  </a:extLst>
                </a:gridCol>
              </a:tblGrid>
              <a:tr h="249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rgbClr val="23277E"/>
                          </a:solidFill>
                        </a:rPr>
                        <a:t>Nb de professionnels enregistrés en RPPS + dans votre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7068"/>
                  </a:ext>
                </a:extLst>
              </a:tr>
              <a:tr h="249924">
                <a:tc>
                  <a:txBody>
                    <a:bodyPr/>
                    <a:lstStyle/>
                    <a:p>
                      <a:r>
                        <a:rPr lang="fr-FR" sz="1000" b="1">
                          <a:solidFill>
                            <a:srgbClr val="23277E"/>
                          </a:solidFill>
                        </a:rPr>
                        <a:t>Comment  et par qui est alimenté le DMP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Automatique, manuel :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fr-FR" sz="1000"/>
                        <a:t>Quels acteurs :</a:t>
                      </a:r>
                      <a:endParaRPr lang="fr-F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54477"/>
                  </a:ext>
                </a:extLst>
              </a:tr>
              <a:tr h="277699">
                <a:tc>
                  <a:txBody>
                    <a:bodyPr/>
                    <a:lstStyle/>
                    <a:p>
                      <a:r>
                        <a:rPr lang="fr-FR" sz="1000" b="1">
                          <a:solidFill>
                            <a:srgbClr val="23277E"/>
                          </a:solidFill>
                        </a:rPr>
                        <a:t>Types de documents alimentés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Ordonnances, Projet Personnalisé, Dossier de liaison d'Urgence (DLU), CR...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85360"/>
                  </a:ext>
                </a:extLst>
              </a:tr>
              <a:tr h="277699">
                <a:tc>
                  <a:txBody>
                    <a:bodyPr/>
                    <a:lstStyle/>
                    <a:p>
                      <a:r>
                        <a:rPr lang="fr-FR" sz="1000" b="1">
                          <a:solidFill>
                            <a:srgbClr val="23277E"/>
                          </a:solidFill>
                        </a:rPr>
                        <a:t>Consultation du DMP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Oui, non, quels professionnels 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56824"/>
                  </a:ext>
                </a:extLst>
              </a:tr>
              <a:tr h="290378">
                <a:tc>
                  <a:txBody>
                    <a:bodyPr/>
                    <a:lstStyle/>
                    <a:p>
                      <a:r>
                        <a:rPr lang="fr-FR" sz="1000" b="1">
                          <a:solidFill>
                            <a:srgbClr val="23277E"/>
                          </a:solidFill>
                        </a:rPr>
                        <a:t>Types de messages envoyés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Avec ou sans PJ, lien cliquable…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762139"/>
                  </a:ext>
                </a:extLst>
              </a:tr>
              <a:tr h="260035">
                <a:tc>
                  <a:txBody>
                    <a:bodyPr/>
                    <a:lstStyle/>
                    <a:p>
                      <a:r>
                        <a:rPr lang="fr-FR" sz="1000" b="1">
                          <a:solidFill>
                            <a:srgbClr val="23277E"/>
                          </a:solidFill>
                        </a:rPr>
                        <a:t>Qui envoie des messages ?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Automatique, manuel, quels acteurs..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70604"/>
                  </a:ext>
                </a:extLst>
              </a:tr>
              <a:tr h="277699">
                <a:tc>
                  <a:txBody>
                    <a:bodyPr/>
                    <a:lstStyle/>
                    <a:p>
                      <a:r>
                        <a:rPr lang="fr-FR" sz="1000" b="1">
                          <a:solidFill>
                            <a:srgbClr val="23277E"/>
                          </a:solidFill>
                        </a:rPr>
                        <a:t>Modalités d’envoi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Clôture de la conversation ? Accusé de lecture 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61377"/>
                  </a:ext>
                </a:extLst>
              </a:tr>
            </a:tbl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9C2E3E00-1542-E7F5-3B88-08214B92A560}"/>
              </a:ext>
            </a:extLst>
          </p:cNvPr>
          <p:cNvGrpSpPr>
            <a:grpSpLocks noChangeAspect="1"/>
          </p:cNvGrpSpPr>
          <p:nvPr/>
        </p:nvGrpSpPr>
        <p:grpSpPr>
          <a:xfrm>
            <a:off x="122679" y="223376"/>
            <a:ext cx="462433" cy="246038"/>
            <a:chOff x="4610100" y="2638425"/>
            <a:chExt cx="2971801" cy="1581150"/>
          </a:xfrm>
        </p:grpSpPr>
        <p:sp>
          <p:nvSpPr>
            <p:cNvPr id="13" name="Freeform 185">
              <a:extLst>
                <a:ext uri="{FF2B5EF4-FFF2-40B4-BE49-F238E27FC236}">
                  <a16:creationId xmlns:a16="http://schemas.microsoft.com/office/drawing/2014/main" id="{77A4A124-7DB2-4C3C-F57C-42A4502F2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0100" y="2638425"/>
              <a:ext cx="2554288" cy="1517650"/>
            </a:xfrm>
            <a:custGeom>
              <a:avLst/>
              <a:gdLst>
                <a:gd name="T0" fmla="*/ 1163 w 1320"/>
                <a:gd name="T1" fmla="*/ 0 h 786"/>
                <a:gd name="T2" fmla="*/ 843 w 1320"/>
                <a:gd name="T3" fmla="*/ 81 h 786"/>
                <a:gd name="T4" fmla="*/ 859 w 1320"/>
                <a:gd name="T5" fmla="*/ 123 h 786"/>
                <a:gd name="T6" fmla="*/ 1093 w 1320"/>
                <a:gd name="T7" fmla="*/ 681 h 786"/>
                <a:gd name="T8" fmla="*/ 786 w 1320"/>
                <a:gd name="T9" fmla="*/ 164 h 786"/>
                <a:gd name="T10" fmla="*/ 759 w 1320"/>
                <a:gd name="T11" fmla="*/ 128 h 786"/>
                <a:gd name="T12" fmla="*/ 580 w 1320"/>
                <a:gd name="T13" fmla="*/ 198 h 786"/>
                <a:gd name="T14" fmla="*/ 521 w 1320"/>
                <a:gd name="T15" fmla="*/ 96 h 786"/>
                <a:gd name="T16" fmla="*/ 396 w 1320"/>
                <a:gd name="T17" fmla="*/ 155 h 786"/>
                <a:gd name="T18" fmla="*/ 91 w 1320"/>
                <a:gd name="T19" fmla="*/ 198 h 786"/>
                <a:gd name="T20" fmla="*/ 0 w 1320"/>
                <a:gd name="T21" fmla="*/ 496 h 786"/>
                <a:gd name="T22" fmla="*/ 399 w 1320"/>
                <a:gd name="T23" fmla="*/ 588 h 786"/>
                <a:gd name="T24" fmla="*/ 399 w 1320"/>
                <a:gd name="T25" fmla="*/ 542 h 786"/>
                <a:gd name="T26" fmla="*/ 212 w 1320"/>
                <a:gd name="T27" fmla="*/ 243 h 786"/>
                <a:gd name="T28" fmla="*/ 663 w 1320"/>
                <a:gd name="T29" fmla="*/ 542 h 786"/>
                <a:gd name="T30" fmla="*/ 467 w 1320"/>
                <a:gd name="T31" fmla="*/ 565 h 786"/>
                <a:gd name="T32" fmla="*/ 690 w 1320"/>
                <a:gd name="T33" fmla="*/ 588 h 786"/>
                <a:gd name="T34" fmla="*/ 1094 w 1320"/>
                <a:gd name="T35" fmla="*/ 726 h 786"/>
                <a:gd name="T36" fmla="*/ 1250 w 1320"/>
                <a:gd name="T37" fmla="*/ 786 h 786"/>
                <a:gd name="T38" fmla="*/ 1320 w 1320"/>
                <a:gd name="T39" fmla="*/ 661 h 786"/>
                <a:gd name="T40" fmla="*/ 1275 w 1320"/>
                <a:gd name="T41" fmla="*/ 661 h 786"/>
                <a:gd name="T42" fmla="*/ 1250 w 1320"/>
                <a:gd name="T43" fmla="*/ 741 h 786"/>
                <a:gd name="T44" fmla="*/ 1140 w 1320"/>
                <a:gd name="T45" fmla="*/ 726 h 786"/>
                <a:gd name="T46" fmla="*/ 1140 w 1320"/>
                <a:gd name="T47" fmla="*/ 60 h 786"/>
                <a:gd name="T48" fmla="*/ 1250 w 1320"/>
                <a:gd name="T49" fmla="*/ 45 h 786"/>
                <a:gd name="T50" fmla="*/ 1275 w 1320"/>
                <a:gd name="T51" fmla="*/ 571 h 786"/>
                <a:gd name="T52" fmla="*/ 1320 w 1320"/>
                <a:gd name="T53" fmla="*/ 571 h 786"/>
                <a:gd name="T54" fmla="*/ 1250 w 1320"/>
                <a:gd name="T55" fmla="*/ 0 h 786"/>
                <a:gd name="T56" fmla="*/ 91 w 1320"/>
                <a:gd name="T57" fmla="*/ 542 h 786"/>
                <a:gd name="T58" fmla="*/ 45 w 1320"/>
                <a:gd name="T59" fmla="*/ 289 h 786"/>
                <a:gd name="T60" fmla="*/ 167 w 1320"/>
                <a:gd name="T61" fmla="*/ 243 h 786"/>
                <a:gd name="T62" fmla="*/ 535 w 1320"/>
                <a:gd name="T63" fmla="*/ 198 h 786"/>
                <a:gd name="T64" fmla="*/ 441 w 1320"/>
                <a:gd name="T65" fmla="*/ 155 h 786"/>
                <a:gd name="T66" fmla="*/ 521 w 1320"/>
                <a:gd name="T67" fmla="*/ 141 h 786"/>
                <a:gd name="T68" fmla="*/ 535 w 1320"/>
                <a:gd name="T69" fmla="*/ 198 h 786"/>
                <a:gd name="T70" fmla="*/ 535 w 1320"/>
                <a:gd name="T71" fmla="*/ 19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0" h="786">
                  <a:moveTo>
                    <a:pt x="1250" y="0"/>
                  </a:moveTo>
                  <a:cubicBezTo>
                    <a:pt x="1163" y="0"/>
                    <a:pt x="1163" y="0"/>
                    <a:pt x="1163" y="0"/>
                  </a:cubicBezTo>
                  <a:cubicBezTo>
                    <a:pt x="1127" y="0"/>
                    <a:pt x="1098" y="26"/>
                    <a:pt x="1094" y="60"/>
                  </a:cubicBezTo>
                  <a:cubicBezTo>
                    <a:pt x="987" y="64"/>
                    <a:pt x="928" y="49"/>
                    <a:pt x="843" y="81"/>
                  </a:cubicBezTo>
                  <a:cubicBezTo>
                    <a:pt x="832" y="86"/>
                    <a:pt x="826" y="99"/>
                    <a:pt x="830" y="110"/>
                  </a:cubicBezTo>
                  <a:cubicBezTo>
                    <a:pt x="834" y="122"/>
                    <a:pt x="847" y="128"/>
                    <a:pt x="859" y="123"/>
                  </a:cubicBezTo>
                  <a:cubicBezTo>
                    <a:pt x="933" y="95"/>
                    <a:pt x="981" y="108"/>
                    <a:pt x="1093" y="105"/>
                  </a:cubicBezTo>
                  <a:cubicBezTo>
                    <a:pt x="1093" y="681"/>
                    <a:pt x="1093" y="681"/>
                    <a:pt x="1093" y="681"/>
                  </a:cubicBezTo>
                  <a:cubicBezTo>
                    <a:pt x="960" y="681"/>
                    <a:pt x="960" y="681"/>
                    <a:pt x="960" y="681"/>
                  </a:cubicBezTo>
                  <a:cubicBezTo>
                    <a:pt x="689" y="681"/>
                    <a:pt x="565" y="332"/>
                    <a:pt x="786" y="164"/>
                  </a:cubicBezTo>
                  <a:cubicBezTo>
                    <a:pt x="796" y="156"/>
                    <a:pt x="798" y="142"/>
                    <a:pt x="790" y="132"/>
                  </a:cubicBezTo>
                  <a:cubicBezTo>
                    <a:pt x="783" y="122"/>
                    <a:pt x="769" y="120"/>
                    <a:pt x="759" y="128"/>
                  </a:cubicBezTo>
                  <a:cubicBezTo>
                    <a:pt x="732" y="148"/>
                    <a:pt x="709" y="172"/>
                    <a:pt x="690" y="198"/>
                  </a:cubicBezTo>
                  <a:cubicBezTo>
                    <a:pt x="580" y="198"/>
                    <a:pt x="580" y="198"/>
                    <a:pt x="580" y="198"/>
                  </a:cubicBezTo>
                  <a:cubicBezTo>
                    <a:pt x="580" y="155"/>
                    <a:pt x="580" y="155"/>
                    <a:pt x="580" y="155"/>
                  </a:cubicBezTo>
                  <a:cubicBezTo>
                    <a:pt x="580" y="122"/>
                    <a:pt x="554" y="96"/>
                    <a:pt x="521" y="96"/>
                  </a:cubicBezTo>
                  <a:cubicBezTo>
                    <a:pt x="455" y="96"/>
                    <a:pt x="455" y="96"/>
                    <a:pt x="455" y="96"/>
                  </a:cubicBezTo>
                  <a:cubicBezTo>
                    <a:pt x="423" y="96"/>
                    <a:pt x="396" y="122"/>
                    <a:pt x="396" y="155"/>
                  </a:cubicBezTo>
                  <a:cubicBezTo>
                    <a:pt x="396" y="198"/>
                    <a:pt x="396" y="198"/>
                    <a:pt x="396" y="198"/>
                  </a:cubicBezTo>
                  <a:cubicBezTo>
                    <a:pt x="365" y="198"/>
                    <a:pt x="128" y="198"/>
                    <a:pt x="91" y="198"/>
                  </a:cubicBezTo>
                  <a:cubicBezTo>
                    <a:pt x="41" y="198"/>
                    <a:pt x="0" y="239"/>
                    <a:pt x="0" y="289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47"/>
                    <a:pt x="41" y="588"/>
                    <a:pt x="91" y="588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412" y="588"/>
                    <a:pt x="422" y="577"/>
                    <a:pt x="422" y="565"/>
                  </a:cubicBezTo>
                  <a:cubicBezTo>
                    <a:pt x="422" y="552"/>
                    <a:pt x="412" y="542"/>
                    <a:pt x="399" y="542"/>
                  </a:cubicBezTo>
                  <a:cubicBezTo>
                    <a:pt x="212" y="542"/>
                    <a:pt x="212" y="542"/>
                    <a:pt x="212" y="542"/>
                  </a:cubicBezTo>
                  <a:cubicBezTo>
                    <a:pt x="212" y="243"/>
                    <a:pt x="212" y="243"/>
                    <a:pt x="212" y="243"/>
                  </a:cubicBezTo>
                  <a:cubicBezTo>
                    <a:pt x="663" y="243"/>
                    <a:pt x="663" y="243"/>
                    <a:pt x="663" y="243"/>
                  </a:cubicBezTo>
                  <a:cubicBezTo>
                    <a:pt x="617" y="333"/>
                    <a:pt x="614" y="445"/>
                    <a:pt x="663" y="542"/>
                  </a:cubicBezTo>
                  <a:cubicBezTo>
                    <a:pt x="490" y="542"/>
                    <a:pt x="490" y="542"/>
                    <a:pt x="490" y="542"/>
                  </a:cubicBezTo>
                  <a:cubicBezTo>
                    <a:pt x="477" y="542"/>
                    <a:pt x="467" y="552"/>
                    <a:pt x="467" y="565"/>
                  </a:cubicBezTo>
                  <a:cubicBezTo>
                    <a:pt x="467" y="577"/>
                    <a:pt x="477" y="588"/>
                    <a:pt x="490" y="588"/>
                  </a:cubicBezTo>
                  <a:cubicBezTo>
                    <a:pt x="690" y="588"/>
                    <a:pt x="690" y="588"/>
                    <a:pt x="690" y="588"/>
                  </a:cubicBezTo>
                  <a:cubicBezTo>
                    <a:pt x="751" y="671"/>
                    <a:pt x="849" y="726"/>
                    <a:pt x="960" y="726"/>
                  </a:cubicBezTo>
                  <a:cubicBezTo>
                    <a:pt x="1094" y="726"/>
                    <a:pt x="1094" y="726"/>
                    <a:pt x="1094" y="726"/>
                  </a:cubicBezTo>
                  <a:cubicBezTo>
                    <a:pt x="1098" y="760"/>
                    <a:pt x="1127" y="786"/>
                    <a:pt x="1163" y="786"/>
                  </a:cubicBezTo>
                  <a:cubicBezTo>
                    <a:pt x="1250" y="786"/>
                    <a:pt x="1250" y="786"/>
                    <a:pt x="1250" y="786"/>
                  </a:cubicBezTo>
                  <a:cubicBezTo>
                    <a:pt x="1288" y="786"/>
                    <a:pt x="1320" y="754"/>
                    <a:pt x="1320" y="716"/>
                  </a:cubicBezTo>
                  <a:cubicBezTo>
                    <a:pt x="1320" y="661"/>
                    <a:pt x="1320" y="661"/>
                    <a:pt x="1320" y="661"/>
                  </a:cubicBezTo>
                  <a:cubicBezTo>
                    <a:pt x="1320" y="649"/>
                    <a:pt x="1310" y="639"/>
                    <a:pt x="1297" y="639"/>
                  </a:cubicBezTo>
                  <a:cubicBezTo>
                    <a:pt x="1285" y="639"/>
                    <a:pt x="1275" y="649"/>
                    <a:pt x="1275" y="661"/>
                  </a:cubicBezTo>
                  <a:cubicBezTo>
                    <a:pt x="1275" y="716"/>
                    <a:pt x="1275" y="716"/>
                    <a:pt x="1275" y="716"/>
                  </a:cubicBezTo>
                  <a:cubicBezTo>
                    <a:pt x="1275" y="730"/>
                    <a:pt x="1264" y="741"/>
                    <a:pt x="1250" y="741"/>
                  </a:cubicBezTo>
                  <a:cubicBezTo>
                    <a:pt x="1163" y="741"/>
                    <a:pt x="1163" y="741"/>
                    <a:pt x="1163" y="741"/>
                  </a:cubicBezTo>
                  <a:cubicBezTo>
                    <a:pt x="1152" y="741"/>
                    <a:pt x="1144" y="734"/>
                    <a:pt x="1140" y="726"/>
                  </a:cubicBezTo>
                  <a:cubicBezTo>
                    <a:pt x="1139" y="723"/>
                    <a:pt x="1138" y="719"/>
                    <a:pt x="1138" y="716"/>
                  </a:cubicBezTo>
                  <a:cubicBezTo>
                    <a:pt x="1138" y="716"/>
                    <a:pt x="1137" y="68"/>
                    <a:pt x="1140" y="60"/>
                  </a:cubicBezTo>
                  <a:cubicBezTo>
                    <a:pt x="1144" y="51"/>
                    <a:pt x="1152" y="45"/>
                    <a:pt x="1163" y="45"/>
                  </a:cubicBezTo>
                  <a:cubicBezTo>
                    <a:pt x="1250" y="45"/>
                    <a:pt x="1250" y="45"/>
                    <a:pt x="1250" y="45"/>
                  </a:cubicBezTo>
                  <a:cubicBezTo>
                    <a:pt x="1264" y="45"/>
                    <a:pt x="1275" y="56"/>
                    <a:pt x="1275" y="70"/>
                  </a:cubicBezTo>
                  <a:cubicBezTo>
                    <a:pt x="1275" y="571"/>
                    <a:pt x="1275" y="571"/>
                    <a:pt x="1275" y="571"/>
                  </a:cubicBezTo>
                  <a:cubicBezTo>
                    <a:pt x="1275" y="584"/>
                    <a:pt x="1285" y="594"/>
                    <a:pt x="1297" y="594"/>
                  </a:cubicBezTo>
                  <a:cubicBezTo>
                    <a:pt x="1310" y="594"/>
                    <a:pt x="1320" y="584"/>
                    <a:pt x="1320" y="571"/>
                  </a:cubicBezTo>
                  <a:cubicBezTo>
                    <a:pt x="1320" y="70"/>
                    <a:pt x="1320" y="70"/>
                    <a:pt x="1320" y="70"/>
                  </a:cubicBezTo>
                  <a:cubicBezTo>
                    <a:pt x="1320" y="31"/>
                    <a:pt x="1288" y="0"/>
                    <a:pt x="1250" y="0"/>
                  </a:cubicBezTo>
                  <a:close/>
                  <a:moveTo>
                    <a:pt x="167" y="542"/>
                  </a:moveTo>
                  <a:cubicBezTo>
                    <a:pt x="91" y="542"/>
                    <a:pt x="91" y="542"/>
                    <a:pt x="91" y="542"/>
                  </a:cubicBezTo>
                  <a:cubicBezTo>
                    <a:pt x="66" y="542"/>
                    <a:pt x="45" y="522"/>
                    <a:pt x="45" y="496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5" y="264"/>
                    <a:pt x="66" y="243"/>
                    <a:pt x="91" y="243"/>
                  </a:cubicBezTo>
                  <a:cubicBezTo>
                    <a:pt x="167" y="243"/>
                    <a:pt x="167" y="243"/>
                    <a:pt x="167" y="243"/>
                  </a:cubicBezTo>
                  <a:lnTo>
                    <a:pt x="167" y="542"/>
                  </a:lnTo>
                  <a:close/>
                  <a:moveTo>
                    <a:pt x="535" y="198"/>
                  </a:moveTo>
                  <a:cubicBezTo>
                    <a:pt x="441" y="198"/>
                    <a:pt x="441" y="198"/>
                    <a:pt x="441" y="198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47"/>
                    <a:pt x="447" y="141"/>
                    <a:pt x="455" y="141"/>
                  </a:cubicBezTo>
                  <a:cubicBezTo>
                    <a:pt x="521" y="141"/>
                    <a:pt x="521" y="141"/>
                    <a:pt x="521" y="141"/>
                  </a:cubicBezTo>
                  <a:cubicBezTo>
                    <a:pt x="529" y="141"/>
                    <a:pt x="535" y="147"/>
                    <a:pt x="535" y="155"/>
                  </a:cubicBezTo>
                  <a:lnTo>
                    <a:pt x="535" y="198"/>
                  </a:lnTo>
                  <a:close/>
                  <a:moveTo>
                    <a:pt x="535" y="198"/>
                  </a:moveTo>
                  <a:cubicBezTo>
                    <a:pt x="535" y="198"/>
                    <a:pt x="535" y="198"/>
                    <a:pt x="535" y="198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86">
              <a:extLst>
                <a:ext uri="{FF2B5EF4-FFF2-40B4-BE49-F238E27FC236}">
                  <a16:creationId xmlns:a16="http://schemas.microsoft.com/office/drawing/2014/main" id="{1B328D66-338F-7DBC-DA0B-A4FC8605B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389313"/>
              <a:ext cx="369888" cy="87313"/>
            </a:xfrm>
            <a:custGeom>
              <a:avLst/>
              <a:gdLst>
                <a:gd name="T0" fmla="*/ 168 w 191"/>
                <a:gd name="T1" fmla="*/ 0 h 45"/>
                <a:gd name="T2" fmla="*/ 22 w 191"/>
                <a:gd name="T3" fmla="*/ 0 h 45"/>
                <a:gd name="T4" fmla="*/ 0 w 191"/>
                <a:gd name="T5" fmla="*/ 23 h 45"/>
                <a:gd name="T6" fmla="*/ 22 w 191"/>
                <a:gd name="T7" fmla="*/ 45 h 45"/>
                <a:gd name="T8" fmla="*/ 168 w 191"/>
                <a:gd name="T9" fmla="*/ 45 h 45"/>
                <a:gd name="T10" fmla="*/ 191 w 191"/>
                <a:gd name="T11" fmla="*/ 23 h 45"/>
                <a:gd name="T12" fmla="*/ 168 w 191"/>
                <a:gd name="T13" fmla="*/ 0 h 45"/>
                <a:gd name="T14" fmla="*/ 168 w 191"/>
                <a:gd name="T15" fmla="*/ 0 h 45"/>
                <a:gd name="T16" fmla="*/ 168 w 19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45">
                  <a:moveTo>
                    <a:pt x="16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81" y="45"/>
                    <a:pt x="191" y="35"/>
                    <a:pt x="191" y="23"/>
                  </a:cubicBezTo>
                  <a:cubicBezTo>
                    <a:pt x="191" y="10"/>
                    <a:pt x="181" y="0"/>
                    <a:pt x="168" y="0"/>
                  </a:cubicBezTo>
                  <a:close/>
                  <a:moveTo>
                    <a:pt x="168" y="0"/>
                  </a:moveTo>
                  <a:cubicBezTo>
                    <a:pt x="168" y="0"/>
                    <a:pt x="168" y="0"/>
                    <a:pt x="168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87">
              <a:extLst>
                <a:ext uri="{FF2B5EF4-FFF2-40B4-BE49-F238E27FC236}">
                  <a16:creationId xmlns:a16="http://schemas.microsoft.com/office/drawing/2014/main" id="{EAE91BF2-E0DE-0D52-640E-4C7DBE3B9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7250" y="3005138"/>
              <a:ext cx="349250" cy="230188"/>
            </a:xfrm>
            <a:custGeom>
              <a:avLst/>
              <a:gdLst>
                <a:gd name="T0" fmla="*/ 36 w 181"/>
                <a:gd name="T1" fmla="*/ 113 h 119"/>
                <a:gd name="T2" fmla="*/ 165 w 181"/>
                <a:gd name="T3" fmla="*/ 46 h 119"/>
                <a:gd name="T4" fmla="*/ 175 w 181"/>
                <a:gd name="T5" fmla="*/ 15 h 119"/>
                <a:gd name="T6" fmla="*/ 144 w 181"/>
                <a:gd name="T7" fmla="*/ 6 h 119"/>
                <a:gd name="T8" fmla="*/ 15 w 181"/>
                <a:gd name="T9" fmla="*/ 73 h 119"/>
                <a:gd name="T10" fmla="*/ 5 w 181"/>
                <a:gd name="T11" fmla="*/ 104 h 119"/>
                <a:gd name="T12" fmla="*/ 36 w 181"/>
                <a:gd name="T13" fmla="*/ 113 h 119"/>
                <a:gd name="T14" fmla="*/ 36 w 181"/>
                <a:gd name="T15" fmla="*/ 113 h 119"/>
                <a:gd name="T16" fmla="*/ 36 w 181"/>
                <a:gd name="T17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9">
                  <a:moveTo>
                    <a:pt x="36" y="113"/>
                  </a:moveTo>
                  <a:cubicBezTo>
                    <a:pt x="165" y="46"/>
                    <a:pt x="165" y="46"/>
                    <a:pt x="165" y="46"/>
                  </a:cubicBezTo>
                  <a:cubicBezTo>
                    <a:pt x="176" y="40"/>
                    <a:pt x="181" y="26"/>
                    <a:pt x="175" y="15"/>
                  </a:cubicBezTo>
                  <a:cubicBezTo>
                    <a:pt x="169" y="4"/>
                    <a:pt x="155" y="0"/>
                    <a:pt x="144" y="6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4" y="79"/>
                    <a:pt x="0" y="93"/>
                    <a:pt x="5" y="104"/>
                  </a:cubicBezTo>
                  <a:cubicBezTo>
                    <a:pt x="11" y="115"/>
                    <a:pt x="25" y="119"/>
                    <a:pt x="36" y="113"/>
                  </a:cubicBezTo>
                  <a:close/>
                  <a:moveTo>
                    <a:pt x="36" y="113"/>
                  </a:moveTo>
                  <a:cubicBezTo>
                    <a:pt x="36" y="113"/>
                    <a:pt x="36" y="113"/>
                    <a:pt x="36" y="113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88">
              <a:extLst>
                <a:ext uri="{FF2B5EF4-FFF2-40B4-BE49-F238E27FC236}">
                  <a16:creationId xmlns:a16="http://schemas.microsoft.com/office/drawing/2014/main" id="{1F9D7059-E620-32DF-2D74-1B5DA6932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2640013"/>
              <a:ext cx="320675" cy="280988"/>
            </a:xfrm>
            <a:custGeom>
              <a:avLst/>
              <a:gdLst>
                <a:gd name="T0" fmla="*/ 30 w 165"/>
                <a:gd name="T1" fmla="*/ 145 h 145"/>
                <a:gd name="T2" fmla="*/ 155 w 165"/>
                <a:gd name="T3" fmla="*/ 43 h 145"/>
                <a:gd name="T4" fmla="*/ 156 w 165"/>
                <a:gd name="T5" fmla="*/ 11 h 145"/>
                <a:gd name="T6" fmla="*/ 125 w 165"/>
                <a:gd name="T7" fmla="*/ 9 h 145"/>
                <a:gd name="T8" fmla="*/ 15 w 165"/>
                <a:gd name="T9" fmla="*/ 106 h 145"/>
                <a:gd name="T10" fmla="*/ 30 w 165"/>
                <a:gd name="T11" fmla="*/ 145 h 145"/>
                <a:gd name="T12" fmla="*/ 30 w 165"/>
                <a:gd name="T13" fmla="*/ 145 h 145"/>
                <a:gd name="T14" fmla="*/ 30 w 165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30" y="145"/>
                  </a:moveTo>
                  <a:cubicBezTo>
                    <a:pt x="46" y="145"/>
                    <a:pt x="43" y="139"/>
                    <a:pt x="155" y="43"/>
                  </a:cubicBezTo>
                  <a:cubicBezTo>
                    <a:pt x="164" y="34"/>
                    <a:pt x="165" y="20"/>
                    <a:pt x="156" y="11"/>
                  </a:cubicBezTo>
                  <a:cubicBezTo>
                    <a:pt x="148" y="1"/>
                    <a:pt x="134" y="0"/>
                    <a:pt x="125" y="9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0" y="120"/>
                    <a:pt x="10" y="145"/>
                    <a:pt x="30" y="145"/>
                  </a:cubicBezTo>
                  <a:close/>
                  <a:moveTo>
                    <a:pt x="30" y="145"/>
                  </a:moveTo>
                  <a:cubicBezTo>
                    <a:pt x="30" y="145"/>
                    <a:pt x="30" y="145"/>
                    <a:pt x="30" y="145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89">
              <a:extLst>
                <a:ext uri="{FF2B5EF4-FFF2-40B4-BE49-F238E27FC236}">
                  <a16:creationId xmlns:a16="http://schemas.microsoft.com/office/drawing/2014/main" id="{C8E35BB0-E624-5138-2595-CB59A40FE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7250" y="3630613"/>
              <a:ext cx="349250" cy="230188"/>
            </a:xfrm>
            <a:custGeom>
              <a:avLst/>
              <a:gdLst>
                <a:gd name="T0" fmla="*/ 165 w 181"/>
                <a:gd name="T1" fmla="*/ 73 h 119"/>
                <a:gd name="T2" fmla="*/ 36 w 181"/>
                <a:gd name="T3" fmla="*/ 6 h 119"/>
                <a:gd name="T4" fmla="*/ 5 w 181"/>
                <a:gd name="T5" fmla="*/ 15 h 119"/>
                <a:gd name="T6" fmla="*/ 15 w 181"/>
                <a:gd name="T7" fmla="*/ 46 h 119"/>
                <a:gd name="T8" fmla="*/ 144 w 181"/>
                <a:gd name="T9" fmla="*/ 113 h 119"/>
                <a:gd name="T10" fmla="*/ 175 w 181"/>
                <a:gd name="T11" fmla="*/ 104 h 119"/>
                <a:gd name="T12" fmla="*/ 165 w 181"/>
                <a:gd name="T13" fmla="*/ 73 h 119"/>
                <a:gd name="T14" fmla="*/ 165 w 181"/>
                <a:gd name="T15" fmla="*/ 73 h 119"/>
                <a:gd name="T16" fmla="*/ 165 w 181"/>
                <a:gd name="T17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9">
                  <a:moveTo>
                    <a:pt x="165" y="73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25" y="0"/>
                    <a:pt x="11" y="4"/>
                    <a:pt x="5" y="15"/>
                  </a:cubicBezTo>
                  <a:cubicBezTo>
                    <a:pt x="0" y="26"/>
                    <a:pt x="4" y="40"/>
                    <a:pt x="15" y="46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55" y="119"/>
                    <a:pt x="169" y="115"/>
                    <a:pt x="175" y="104"/>
                  </a:cubicBezTo>
                  <a:cubicBezTo>
                    <a:pt x="181" y="93"/>
                    <a:pt x="176" y="79"/>
                    <a:pt x="165" y="73"/>
                  </a:cubicBezTo>
                  <a:close/>
                  <a:moveTo>
                    <a:pt x="165" y="73"/>
                  </a:moveTo>
                  <a:cubicBezTo>
                    <a:pt x="165" y="73"/>
                    <a:pt x="165" y="73"/>
                    <a:pt x="165" y="73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90">
              <a:extLst>
                <a:ext uri="{FF2B5EF4-FFF2-40B4-BE49-F238E27FC236}">
                  <a16:creationId xmlns:a16="http://schemas.microsoft.com/office/drawing/2014/main" id="{39DCD1BE-03D1-420D-E6C9-884256650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7250" y="3940175"/>
              <a:ext cx="319088" cy="279400"/>
            </a:xfrm>
            <a:custGeom>
              <a:avLst/>
              <a:gdLst>
                <a:gd name="T0" fmla="*/ 40 w 165"/>
                <a:gd name="T1" fmla="*/ 9 h 145"/>
                <a:gd name="T2" fmla="*/ 8 w 165"/>
                <a:gd name="T3" fmla="*/ 11 h 145"/>
                <a:gd name="T4" fmla="*/ 10 w 165"/>
                <a:gd name="T5" fmla="*/ 42 h 145"/>
                <a:gd name="T6" fmla="*/ 135 w 165"/>
                <a:gd name="T7" fmla="*/ 145 h 145"/>
                <a:gd name="T8" fmla="*/ 150 w 165"/>
                <a:gd name="T9" fmla="*/ 106 h 145"/>
                <a:gd name="T10" fmla="*/ 40 w 165"/>
                <a:gd name="T11" fmla="*/ 9 h 145"/>
                <a:gd name="T12" fmla="*/ 40 w 165"/>
                <a:gd name="T13" fmla="*/ 9 h 145"/>
                <a:gd name="T14" fmla="*/ 40 w 165"/>
                <a:gd name="T1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40" y="9"/>
                  </a:moveTo>
                  <a:cubicBezTo>
                    <a:pt x="31" y="0"/>
                    <a:pt x="17" y="1"/>
                    <a:pt x="8" y="11"/>
                  </a:cubicBezTo>
                  <a:cubicBezTo>
                    <a:pt x="0" y="20"/>
                    <a:pt x="1" y="34"/>
                    <a:pt x="10" y="42"/>
                  </a:cubicBezTo>
                  <a:cubicBezTo>
                    <a:pt x="122" y="139"/>
                    <a:pt x="119" y="145"/>
                    <a:pt x="135" y="145"/>
                  </a:cubicBezTo>
                  <a:cubicBezTo>
                    <a:pt x="155" y="145"/>
                    <a:pt x="165" y="120"/>
                    <a:pt x="150" y="106"/>
                  </a:cubicBezTo>
                  <a:lnTo>
                    <a:pt x="40" y="9"/>
                  </a:lnTo>
                  <a:close/>
                  <a:moveTo>
                    <a:pt x="40" y="9"/>
                  </a:moveTo>
                  <a:cubicBezTo>
                    <a:pt x="40" y="9"/>
                    <a:pt x="40" y="9"/>
                    <a:pt x="40" y="9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702488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6F66E6D7-A4A0-4DC1-AC37-537EECD50A8E}"/>
              </a:ext>
            </a:extLst>
          </p:cNvPr>
          <p:cNvSpPr txBox="1">
            <a:spLocks/>
          </p:cNvSpPr>
          <p:nvPr/>
        </p:nvSpPr>
        <p:spPr>
          <a:xfrm>
            <a:off x="683567" y="-16247"/>
            <a:ext cx="7344815" cy="641842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/>
              <a:t>RETEX : </a:t>
            </a:r>
            <a:r>
              <a:rPr lang="fr-FR" i="1"/>
              <a:t>Nom de l’établissement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/>
              <a:t>Retours sur la mise en place des usages</a:t>
            </a:r>
            <a:endParaRPr lang="fr-FR" i="1"/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CE056172-F1FD-88EB-CC42-56B3B25351DF}"/>
              </a:ext>
            </a:extLst>
          </p:cNvPr>
          <p:cNvGrpSpPr>
            <a:grpSpLocks noChangeAspect="1"/>
          </p:cNvGrpSpPr>
          <p:nvPr/>
        </p:nvGrpSpPr>
        <p:grpSpPr>
          <a:xfrm>
            <a:off x="180022" y="108292"/>
            <a:ext cx="378894" cy="428400"/>
            <a:chOff x="8540750" y="2674311"/>
            <a:chExt cx="2695773" cy="3048000"/>
          </a:xfrm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A4CB8EBE-6A82-D59A-969F-C826F5B3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285" y="3906211"/>
              <a:ext cx="88900" cy="320675"/>
            </a:xfrm>
            <a:custGeom>
              <a:avLst/>
              <a:gdLst>
                <a:gd name="T0" fmla="*/ 1 w 46"/>
                <a:gd name="T1" fmla="*/ 45 h 166"/>
                <a:gd name="T2" fmla="*/ 1 w 46"/>
                <a:gd name="T3" fmla="*/ 144 h 166"/>
                <a:gd name="T4" fmla="*/ 23 w 46"/>
                <a:gd name="T5" fmla="*/ 166 h 166"/>
                <a:gd name="T6" fmla="*/ 46 w 46"/>
                <a:gd name="T7" fmla="*/ 144 h 166"/>
                <a:gd name="T8" fmla="*/ 46 w 46"/>
                <a:gd name="T9" fmla="*/ 0 h 166"/>
                <a:gd name="T10" fmla="*/ 0 w 46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66">
                  <a:moveTo>
                    <a:pt x="1" y="45"/>
                  </a:moveTo>
                  <a:cubicBezTo>
                    <a:pt x="1" y="144"/>
                    <a:pt x="1" y="144"/>
                    <a:pt x="1" y="144"/>
                  </a:cubicBezTo>
                  <a:cubicBezTo>
                    <a:pt x="1" y="156"/>
                    <a:pt x="11" y="166"/>
                    <a:pt x="23" y="166"/>
                  </a:cubicBezTo>
                  <a:cubicBezTo>
                    <a:pt x="36" y="166"/>
                    <a:pt x="46" y="156"/>
                    <a:pt x="46" y="14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468320AE-C73C-03CD-C70A-281DAEC31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2535" y="3906211"/>
              <a:ext cx="2693988" cy="1816100"/>
            </a:xfrm>
            <a:custGeom>
              <a:avLst/>
              <a:gdLst>
                <a:gd name="T0" fmla="*/ 45 w 1391"/>
                <a:gd name="T1" fmla="*/ 0 h 942"/>
                <a:gd name="T2" fmla="*/ 0 w 1391"/>
                <a:gd name="T3" fmla="*/ 0 h 942"/>
                <a:gd name="T4" fmla="*/ 0 w 1391"/>
                <a:gd name="T5" fmla="*/ 919 h 942"/>
                <a:gd name="T6" fmla="*/ 23 w 1391"/>
                <a:gd name="T7" fmla="*/ 942 h 942"/>
                <a:gd name="T8" fmla="*/ 1083 w 1391"/>
                <a:gd name="T9" fmla="*/ 942 h 942"/>
                <a:gd name="T10" fmla="*/ 1106 w 1391"/>
                <a:gd name="T11" fmla="*/ 919 h 942"/>
                <a:gd name="T12" fmla="*/ 1083 w 1391"/>
                <a:gd name="T13" fmla="*/ 897 h 942"/>
                <a:gd name="T14" fmla="*/ 718 w 1391"/>
                <a:gd name="T15" fmla="*/ 897 h 942"/>
                <a:gd name="T16" fmla="*/ 718 w 1391"/>
                <a:gd name="T17" fmla="*/ 491 h 942"/>
                <a:gd name="T18" fmla="*/ 1345 w 1391"/>
                <a:gd name="T19" fmla="*/ 491 h 942"/>
                <a:gd name="T20" fmla="*/ 1345 w 1391"/>
                <a:gd name="T21" fmla="*/ 897 h 942"/>
                <a:gd name="T22" fmla="*/ 1189 w 1391"/>
                <a:gd name="T23" fmla="*/ 897 h 942"/>
                <a:gd name="T24" fmla="*/ 1166 w 1391"/>
                <a:gd name="T25" fmla="*/ 919 h 942"/>
                <a:gd name="T26" fmla="*/ 1189 w 1391"/>
                <a:gd name="T27" fmla="*/ 942 h 942"/>
                <a:gd name="T28" fmla="*/ 1368 w 1391"/>
                <a:gd name="T29" fmla="*/ 942 h 942"/>
                <a:gd name="T30" fmla="*/ 1391 w 1391"/>
                <a:gd name="T31" fmla="*/ 919 h 942"/>
                <a:gd name="T32" fmla="*/ 1391 w 1391"/>
                <a:gd name="T33" fmla="*/ 468 h 942"/>
                <a:gd name="T34" fmla="*/ 1368 w 1391"/>
                <a:gd name="T35" fmla="*/ 445 h 942"/>
                <a:gd name="T36" fmla="*/ 1318 w 1391"/>
                <a:gd name="T37" fmla="*/ 445 h 942"/>
                <a:gd name="T38" fmla="*/ 1318 w 1391"/>
                <a:gd name="T39" fmla="*/ 325 h 942"/>
                <a:gd name="T40" fmla="*/ 1295 w 1391"/>
                <a:gd name="T41" fmla="*/ 303 h 942"/>
                <a:gd name="T42" fmla="*/ 1089 w 1391"/>
                <a:gd name="T43" fmla="*/ 303 h 942"/>
                <a:gd name="T44" fmla="*/ 1066 w 1391"/>
                <a:gd name="T45" fmla="*/ 325 h 942"/>
                <a:gd name="T46" fmla="*/ 1066 w 1391"/>
                <a:gd name="T47" fmla="*/ 445 h 942"/>
                <a:gd name="T48" fmla="*/ 997 w 1391"/>
                <a:gd name="T49" fmla="*/ 445 h 942"/>
                <a:gd name="T50" fmla="*/ 997 w 1391"/>
                <a:gd name="T51" fmla="*/ 325 h 942"/>
                <a:gd name="T52" fmla="*/ 974 w 1391"/>
                <a:gd name="T53" fmla="*/ 303 h 942"/>
                <a:gd name="T54" fmla="*/ 768 w 1391"/>
                <a:gd name="T55" fmla="*/ 303 h 942"/>
                <a:gd name="T56" fmla="*/ 745 w 1391"/>
                <a:gd name="T57" fmla="*/ 325 h 942"/>
                <a:gd name="T58" fmla="*/ 745 w 1391"/>
                <a:gd name="T59" fmla="*/ 445 h 942"/>
                <a:gd name="T60" fmla="*/ 718 w 1391"/>
                <a:gd name="T61" fmla="*/ 445 h 942"/>
                <a:gd name="T62" fmla="*/ 718 w 1391"/>
                <a:gd name="T63" fmla="*/ 250 h 942"/>
                <a:gd name="T64" fmla="*/ 695 w 1391"/>
                <a:gd name="T65" fmla="*/ 227 h 942"/>
                <a:gd name="T66" fmla="*/ 673 w 1391"/>
                <a:gd name="T67" fmla="*/ 250 h 942"/>
                <a:gd name="T68" fmla="*/ 673 w 1391"/>
                <a:gd name="T69" fmla="*/ 451 h 942"/>
                <a:gd name="T70" fmla="*/ 45 w 1391"/>
                <a:gd name="T71" fmla="*/ 451 h 942"/>
                <a:gd name="T72" fmla="*/ 45 w 1391"/>
                <a:gd name="T73" fmla="*/ 45 h 942"/>
                <a:gd name="T74" fmla="*/ 673 w 1391"/>
                <a:gd name="T75" fmla="*/ 897 h 942"/>
                <a:gd name="T76" fmla="*/ 45 w 1391"/>
                <a:gd name="T77" fmla="*/ 897 h 942"/>
                <a:gd name="T78" fmla="*/ 45 w 1391"/>
                <a:gd name="T79" fmla="*/ 497 h 942"/>
                <a:gd name="T80" fmla="*/ 673 w 1391"/>
                <a:gd name="T81" fmla="*/ 497 h 942"/>
                <a:gd name="T82" fmla="*/ 673 w 1391"/>
                <a:gd name="T83" fmla="*/ 897 h 942"/>
                <a:gd name="T84" fmla="*/ 951 w 1391"/>
                <a:gd name="T85" fmla="*/ 445 h 942"/>
                <a:gd name="T86" fmla="*/ 791 w 1391"/>
                <a:gd name="T87" fmla="*/ 445 h 942"/>
                <a:gd name="T88" fmla="*/ 791 w 1391"/>
                <a:gd name="T89" fmla="*/ 348 h 942"/>
                <a:gd name="T90" fmla="*/ 951 w 1391"/>
                <a:gd name="T91" fmla="*/ 348 h 942"/>
                <a:gd name="T92" fmla="*/ 951 w 1391"/>
                <a:gd name="T93" fmla="*/ 445 h 942"/>
                <a:gd name="T94" fmla="*/ 1272 w 1391"/>
                <a:gd name="T95" fmla="*/ 445 h 942"/>
                <a:gd name="T96" fmla="*/ 1112 w 1391"/>
                <a:gd name="T97" fmla="*/ 445 h 942"/>
                <a:gd name="T98" fmla="*/ 1112 w 1391"/>
                <a:gd name="T99" fmla="*/ 348 h 942"/>
                <a:gd name="T100" fmla="*/ 1272 w 1391"/>
                <a:gd name="T101" fmla="*/ 348 h 942"/>
                <a:gd name="T102" fmla="*/ 1272 w 1391"/>
                <a:gd name="T103" fmla="*/ 445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1" h="942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32"/>
                    <a:pt x="10" y="942"/>
                    <a:pt x="23" y="942"/>
                  </a:cubicBezTo>
                  <a:cubicBezTo>
                    <a:pt x="1083" y="942"/>
                    <a:pt x="1083" y="942"/>
                    <a:pt x="1083" y="942"/>
                  </a:cubicBezTo>
                  <a:cubicBezTo>
                    <a:pt x="1096" y="942"/>
                    <a:pt x="1106" y="932"/>
                    <a:pt x="1106" y="919"/>
                  </a:cubicBezTo>
                  <a:cubicBezTo>
                    <a:pt x="1106" y="907"/>
                    <a:pt x="1096" y="897"/>
                    <a:pt x="1083" y="897"/>
                  </a:cubicBezTo>
                  <a:cubicBezTo>
                    <a:pt x="718" y="897"/>
                    <a:pt x="718" y="897"/>
                    <a:pt x="718" y="897"/>
                  </a:cubicBezTo>
                  <a:cubicBezTo>
                    <a:pt x="718" y="491"/>
                    <a:pt x="718" y="491"/>
                    <a:pt x="718" y="491"/>
                  </a:cubicBezTo>
                  <a:cubicBezTo>
                    <a:pt x="1345" y="491"/>
                    <a:pt x="1345" y="491"/>
                    <a:pt x="1345" y="491"/>
                  </a:cubicBezTo>
                  <a:cubicBezTo>
                    <a:pt x="1345" y="897"/>
                    <a:pt x="1345" y="897"/>
                    <a:pt x="1345" y="897"/>
                  </a:cubicBezTo>
                  <a:cubicBezTo>
                    <a:pt x="1189" y="897"/>
                    <a:pt x="1189" y="897"/>
                    <a:pt x="1189" y="897"/>
                  </a:cubicBezTo>
                  <a:cubicBezTo>
                    <a:pt x="1177" y="897"/>
                    <a:pt x="1166" y="907"/>
                    <a:pt x="1166" y="919"/>
                  </a:cubicBezTo>
                  <a:cubicBezTo>
                    <a:pt x="1166" y="932"/>
                    <a:pt x="1177" y="942"/>
                    <a:pt x="1189" y="942"/>
                  </a:cubicBezTo>
                  <a:cubicBezTo>
                    <a:pt x="1368" y="942"/>
                    <a:pt x="1368" y="942"/>
                    <a:pt x="1368" y="942"/>
                  </a:cubicBezTo>
                  <a:cubicBezTo>
                    <a:pt x="1380" y="942"/>
                    <a:pt x="1391" y="932"/>
                    <a:pt x="1391" y="919"/>
                  </a:cubicBezTo>
                  <a:cubicBezTo>
                    <a:pt x="1391" y="468"/>
                    <a:pt x="1391" y="468"/>
                    <a:pt x="1391" y="468"/>
                  </a:cubicBezTo>
                  <a:cubicBezTo>
                    <a:pt x="1391" y="455"/>
                    <a:pt x="1380" y="445"/>
                    <a:pt x="1368" y="445"/>
                  </a:cubicBezTo>
                  <a:cubicBezTo>
                    <a:pt x="1318" y="445"/>
                    <a:pt x="1318" y="445"/>
                    <a:pt x="1318" y="445"/>
                  </a:cubicBezTo>
                  <a:cubicBezTo>
                    <a:pt x="1318" y="325"/>
                    <a:pt x="1318" y="325"/>
                    <a:pt x="1318" y="325"/>
                  </a:cubicBezTo>
                  <a:cubicBezTo>
                    <a:pt x="1318" y="313"/>
                    <a:pt x="1308" y="303"/>
                    <a:pt x="1295" y="303"/>
                  </a:cubicBezTo>
                  <a:cubicBezTo>
                    <a:pt x="1089" y="303"/>
                    <a:pt x="1089" y="303"/>
                    <a:pt x="1089" y="303"/>
                  </a:cubicBezTo>
                  <a:cubicBezTo>
                    <a:pt x="1077" y="303"/>
                    <a:pt x="1066" y="313"/>
                    <a:pt x="1066" y="325"/>
                  </a:cubicBezTo>
                  <a:cubicBezTo>
                    <a:pt x="1066" y="445"/>
                    <a:pt x="1066" y="445"/>
                    <a:pt x="1066" y="445"/>
                  </a:cubicBezTo>
                  <a:cubicBezTo>
                    <a:pt x="997" y="445"/>
                    <a:pt x="997" y="445"/>
                    <a:pt x="997" y="445"/>
                  </a:cubicBezTo>
                  <a:cubicBezTo>
                    <a:pt x="997" y="325"/>
                    <a:pt x="997" y="325"/>
                    <a:pt x="997" y="325"/>
                  </a:cubicBezTo>
                  <a:cubicBezTo>
                    <a:pt x="997" y="313"/>
                    <a:pt x="987" y="303"/>
                    <a:pt x="974" y="303"/>
                  </a:cubicBezTo>
                  <a:cubicBezTo>
                    <a:pt x="768" y="303"/>
                    <a:pt x="768" y="303"/>
                    <a:pt x="768" y="303"/>
                  </a:cubicBezTo>
                  <a:cubicBezTo>
                    <a:pt x="755" y="303"/>
                    <a:pt x="745" y="313"/>
                    <a:pt x="745" y="325"/>
                  </a:cubicBezTo>
                  <a:cubicBezTo>
                    <a:pt x="745" y="445"/>
                    <a:pt x="745" y="445"/>
                    <a:pt x="745" y="445"/>
                  </a:cubicBezTo>
                  <a:cubicBezTo>
                    <a:pt x="718" y="445"/>
                    <a:pt x="718" y="445"/>
                    <a:pt x="718" y="445"/>
                  </a:cubicBezTo>
                  <a:cubicBezTo>
                    <a:pt x="718" y="250"/>
                    <a:pt x="718" y="250"/>
                    <a:pt x="718" y="250"/>
                  </a:cubicBezTo>
                  <a:cubicBezTo>
                    <a:pt x="718" y="237"/>
                    <a:pt x="708" y="227"/>
                    <a:pt x="695" y="227"/>
                  </a:cubicBezTo>
                  <a:cubicBezTo>
                    <a:pt x="683" y="227"/>
                    <a:pt x="673" y="237"/>
                    <a:pt x="673" y="250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45" y="451"/>
                    <a:pt x="45" y="451"/>
                    <a:pt x="45" y="451"/>
                  </a:cubicBezTo>
                  <a:cubicBezTo>
                    <a:pt x="45" y="45"/>
                    <a:pt x="45" y="45"/>
                    <a:pt x="45" y="45"/>
                  </a:cubicBezTo>
                  <a:moveTo>
                    <a:pt x="673" y="897"/>
                  </a:moveTo>
                  <a:cubicBezTo>
                    <a:pt x="45" y="897"/>
                    <a:pt x="45" y="897"/>
                    <a:pt x="45" y="89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673" y="497"/>
                    <a:pt x="673" y="497"/>
                    <a:pt x="673" y="497"/>
                  </a:cubicBezTo>
                  <a:lnTo>
                    <a:pt x="673" y="897"/>
                  </a:lnTo>
                  <a:close/>
                  <a:moveTo>
                    <a:pt x="951" y="445"/>
                  </a:moveTo>
                  <a:cubicBezTo>
                    <a:pt x="791" y="445"/>
                    <a:pt x="791" y="445"/>
                    <a:pt x="791" y="445"/>
                  </a:cubicBezTo>
                  <a:cubicBezTo>
                    <a:pt x="791" y="348"/>
                    <a:pt x="791" y="348"/>
                    <a:pt x="791" y="348"/>
                  </a:cubicBezTo>
                  <a:cubicBezTo>
                    <a:pt x="951" y="348"/>
                    <a:pt x="951" y="348"/>
                    <a:pt x="951" y="348"/>
                  </a:cubicBezTo>
                  <a:lnTo>
                    <a:pt x="951" y="445"/>
                  </a:lnTo>
                  <a:close/>
                  <a:moveTo>
                    <a:pt x="1272" y="445"/>
                  </a:moveTo>
                  <a:cubicBezTo>
                    <a:pt x="1112" y="445"/>
                    <a:pt x="1112" y="445"/>
                    <a:pt x="1112" y="445"/>
                  </a:cubicBezTo>
                  <a:cubicBezTo>
                    <a:pt x="1112" y="348"/>
                    <a:pt x="1112" y="348"/>
                    <a:pt x="1112" y="348"/>
                  </a:cubicBezTo>
                  <a:cubicBezTo>
                    <a:pt x="1272" y="348"/>
                    <a:pt x="1272" y="348"/>
                    <a:pt x="1272" y="348"/>
                  </a:cubicBezTo>
                  <a:lnTo>
                    <a:pt x="1272" y="445"/>
                  </a:lnTo>
                  <a:close/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Line 7">
              <a:extLst>
                <a:ext uri="{FF2B5EF4-FFF2-40B4-BE49-F238E27FC236}">
                  <a16:creationId xmlns:a16="http://schemas.microsoft.com/office/drawing/2014/main" id="{C91337A2-9F87-494B-AC3B-D18C07021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5185" y="476504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8">
              <a:extLst>
                <a:ext uri="{FF2B5EF4-FFF2-40B4-BE49-F238E27FC236}">
                  <a16:creationId xmlns:a16="http://schemas.microsoft.com/office/drawing/2014/main" id="{F32F8502-504F-2FBB-2D57-1BC6EC726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5185" y="476504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6DF6020D-79D5-0636-8CFB-6C667F228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0750" y="2674311"/>
              <a:ext cx="1392238" cy="1235076"/>
            </a:xfrm>
            <a:custGeom>
              <a:avLst/>
              <a:gdLst>
                <a:gd name="T0" fmla="*/ 718 w 718"/>
                <a:gd name="T1" fmla="*/ 640 h 640"/>
                <a:gd name="T2" fmla="*/ 718 w 718"/>
                <a:gd name="T3" fmla="*/ 165 h 640"/>
                <a:gd name="T4" fmla="*/ 695 w 718"/>
                <a:gd name="T5" fmla="*/ 142 h 640"/>
                <a:gd name="T6" fmla="*/ 645 w 718"/>
                <a:gd name="T7" fmla="*/ 142 h 640"/>
                <a:gd name="T8" fmla="*/ 645 w 718"/>
                <a:gd name="T9" fmla="*/ 23 h 640"/>
                <a:gd name="T10" fmla="*/ 623 w 718"/>
                <a:gd name="T11" fmla="*/ 0 h 640"/>
                <a:gd name="T12" fmla="*/ 417 w 718"/>
                <a:gd name="T13" fmla="*/ 0 h 640"/>
                <a:gd name="T14" fmla="*/ 394 w 718"/>
                <a:gd name="T15" fmla="*/ 23 h 640"/>
                <a:gd name="T16" fmla="*/ 394 w 718"/>
                <a:gd name="T17" fmla="*/ 142 h 640"/>
                <a:gd name="T18" fmla="*/ 324 w 718"/>
                <a:gd name="T19" fmla="*/ 142 h 640"/>
                <a:gd name="T20" fmla="*/ 324 w 718"/>
                <a:gd name="T21" fmla="*/ 23 h 640"/>
                <a:gd name="T22" fmla="*/ 301 w 718"/>
                <a:gd name="T23" fmla="*/ 0 h 640"/>
                <a:gd name="T24" fmla="*/ 95 w 718"/>
                <a:gd name="T25" fmla="*/ 0 h 640"/>
                <a:gd name="T26" fmla="*/ 73 w 718"/>
                <a:gd name="T27" fmla="*/ 23 h 640"/>
                <a:gd name="T28" fmla="*/ 73 w 718"/>
                <a:gd name="T29" fmla="*/ 142 h 640"/>
                <a:gd name="T30" fmla="*/ 23 w 718"/>
                <a:gd name="T31" fmla="*/ 142 h 640"/>
                <a:gd name="T32" fmla="*/ 0 w 718"/>
                <a:gd name="T33" fmla="*/ 165 h 640"/>
                <a:gd name="T34" fmla="*/ 0 w 718"/>
                <a:gd name="T35" fmla="*/ 347 h 640"/>
                <a:gd name="T36" fmla="*/ 23 w 718"/>
                <a:gd name="T37" fmla="*/ 370 h 640"/>
                <a:gd name="T38" fmla="*/ 45 w 718"/>
                <a:gd name="T39" fmla="*/ 347 h 640"/>
                <a:gd name="T40" fmla="*/ 45 w 718"/>
                <a:gd name="T41" fmla="*/ 188 h 640"/>
                <a:gd name="T42" fmla="*/ 673 w 718"/>
                <a:gd name="T43" fmla="*/ 188 h 640"/>
                <a:gd name="T44" fmla="*/ 673 w 718"/>
                <a:gd name="T45" fmla="*/ 594 h 640"/>
                <a:gd name="T46" fmla="*/ 45 w 718"/>
                <a:gd name="T47" fmla="*/ 594 h 640"/>
                <a:gd name="T48" fmla="*/ 45 w 718"/>
                <a:gd name="T49" fmla="*/ 453 h 640"/>
                <a:gd name="T50" fmla="*/ 23 w 718"/>
                <a:gd name="T51" fmla="*/ 430 h 640"/>
                <a:gd name="T52" fmla="*/ 0 w 718"/>
                <a:gd name="T53" fmla="*/ 453 h 640"/>
                <a:gd name="T54" fmla="*/ 0 w 718"/>
                <a:gd name="T55" fmla="*/ 639 h 640"/>
                <a:gd name="T56" fmla="*/ 45 w 718"/>
                <a:gd name="T57" fmla="*/ 639 h 640"/>
                <a:gd name="T58" fmla="*/ 673 w 718"/>
                <a:gd name="T59" fmla="*/ 639 h 640"/>
                <a:gd name="T60" fmla="*/ 279 w 718"/>
                <a:gd name="T61" fmla="*/ 142 h 640"/>
                <a:gd name="T62" fmla="*/ 118 w 718"/>
                <a:gd name="T63" fmla="*/ 142 h 640"/>
                <a:gd name="T64" fmla="*/ 118 w 718"/>
                <a:gd name="T65" fmla="*/ 45 h 640"/>
                <a:gd name="T66" fmla="*/ 279 w 718"/>
                <a:gd name="T67" fmla="*/ 45 h 640"/>
                <a:gd name="T68" fmla="*/ 279 w 718"/>
                <a:gd name="T69" fmla="*/ 142 h 640"/>
                <a:gd name="T70" fmla="*/ 600 w 718"/>
                <a:gd name="T71" fmla="*/ 142 h 640"/>
                <a:gd name="T72" fmla="*/ 439 w 718"/>
                <a:gd name="T73" fmla="*/ 142 h 640"/>
                <a:gd name="T74" fmla="*/ 439 w 718"/>
                <a:gd name="T75" fmla="*/ 45 h 640"/>
                <a:gd name="T76" fmla="*/ 600 w 718"/>
                <a:gd name="T77" fmla="*/ 45 h 640"/>
                <a:gd name="T78" fmla="*/ 600 w 718"/>
                <a:gd name="T79" fmla="*/ 14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8" h="640">
                  <a:moveTo>
                    <a:pt x="718" y="640"/>
                  </a:moveTo>
                  <a:cubicBezTo>
                    <a:pt x="718" y="165"/>
                    <a:pt x="718" y="165"/>
                    <a:pt x="718" y="165"/>
                  </a:cubicBezTo>
                  <a:cubicBezTo>
                    <a:pt x="718" y="153"/>
                    <a:pt x="708" y="142"/>
                    <a:pt x="695" y="142"/>
                  </a:cubicBezTo>
                  <a:cubicBezTo>
                    <a:pt x="645" y="142"/>
                    <a:pt x="645" y="142"/>
                    <a:pt x="645" y="142"/>
                  </a:cubicBezTo>
                  <a:cubicBezTo>
                    <a:pt x="645" y="23"/>
                    <a:pt x="645" y="23"/>
                    <a:pt x="645" y="23"/>
                  </a:cubicBezTo>
                  <a:cubicBezTo>
                    <a:pt x="645" y="10"/>
                    <a:pt x="635" y="0"/>
                    <a:pt x="623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04" y="0"/>
                    <a:pt x="394" y="10"/>
                    <a:pt x="394" y="23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4" y="10"/>
                    <a:pt x="314" y="0"/>
                    <a:pt x="30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3" y="0"/>
                    <a:pt x="73" y="10"/>
                    <a:pt x="73" y="23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10" y="142"/>
                    <a:pt x="0" y="153"/>
                    <a:pt x="0" y="165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59"/>
                    <a:pt x="10" y="370"/>
                    <a:pt x="23" y="370"/>
                  </a:cubicBezTo>
                  <a:cubicBezTo>
                    <a:pt x="35" y="370"/>
                    <a:pt x="45" y="359"/>
                    <a:pt x="45" y="347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673" y="188"/>
                    <a:pt x="673" y="188"/>
                    <a:pt x="673" y="188"/>
                  </a:cubicBezTo>
                  <a:cubicBezTo>
                    <a:pt x="673" y="594"/>
                    <a:pt x="673" y="594"/>
                    <a:pt x="673" y="594"/>
                  </a:cubicBezTo>
                  <a:cubicBezTo>
                    <a:pt x="45" y="594"/>
                    <a:pt x="45" y="594"/>
                    <a:pt x="45" y="594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40"/>
                    <a:pt x="35" y="430"/>
                    <a:pt x="23" y="430"/>
                  </a:cubicBezTo>
                  <a:cubicBezTo>
                    <a:pt x="10" y="430"/>
                    <a:pt x="0" y="440"/>
                    <a:pt x="0" y="453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673" y="639"/>
                    <a:pt x="673" y="639"/>
                    <a:pt x="673" y="639"/>
                  </a:cubicBezTo>
                  <a:moveTo>
                    <a:pt x="279" y="142"/>
                  </a:moveTo>
                  <a:cubicBezTo>
                    <a:pt x="118" y="142"/>
                    <a:pt x="118" y="142"/>
                    <a:pt x="118" y="14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279" y="45"/>
                    <a:pt x="279" y="45"/>
                    <a:pt x="279" y="45"/>
                  </a:cubicBezTo>
                  <a:lnTo>
                    <a:pt x="279" y="142"/>
                  </a:lnTo>
                  <a:close/>
                  <a:moveTo>
                    <a:pt x="600" y="142"/>
                  </a:moveTo>
                  <a:cubicBezTo>
                    <a:pt x="439" y="142"/>
                    <a:pt x="439" y="142"/>
                    <a:pt x="439" y="142"/>
                  </a:cubicBezTo>
                  <a:cubicBezTo>
                    <a:pt x="439" y="45"/>
                    <a:pt x="439" y="45"/>
                    <a:pt x="439" y="45"/>
                  </a:cubicBezTo>
                  <a:cubicBezTo>
                    <a:pt x="600" y="45"/>
                    <a:pt x="600" y="45"/>
                    <a:pt x="600" y="45"/>
                  </a:cubicBezTo>
                  <a:lnTo>
                    <a:pt x="600" y="142"/>
                  </a:lnTo>
                  <a:close/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21" name="Tableau 26">
            <a:extLst>
              <a:ext uri="{FF2B5EF4-FFF2-40B4-BE49-F238E27FC236}">
                <a16:creationId xmlns:a16="http://schemas.microsoft.com/office/drawing/2014/main" id="{26CA76D6-FA1A-5080-B34D-DC2389F62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64410"/>
              </p:ext>
            </p:extLst>
          </p:nvPr>
        </p:nvGraphicFramePr>
        <p:xfrm>
          <a:off x="363235" y="871522"/>
          <a:ext cx="8465176" cy="387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369">
                  <a:extLst>
                    <a:ext uri="{9D8B030D-6E8A-4147-A177-3AD203B41FA5}">
                      <a16:colId xmlns:a16="http://schemas.microsoft.com/office/drawing/2014/main" val="2122529670"/>
                    </a:ext>
                  </a:extLst>
                </a:gridCol>
                <a:gridCol w="2597543">
                  <a:extLst>
                    <a:ext uri="{9D8B030D-6E8A-4147-A177-3AD203B41FA5}">
                      <a16:colId xmlns:a16="http://schemas.microsoft.com/office/drawing/2014/main" val="3703640386"/>
                    </a:ext>
                  </a:extLst>
                </a:gridCol>
                <a:gridCol w="2390970">
                  <a:extLst>
                    <a:ext uri="{9D8B030D-6E8A-4147-A177-3AD203B41FA5}">
                      <a16:colId xmlns:a16="http://schemas.microsoft.com/office/drawing/2014/main" val="1936647530"/>
                    </a:ext>
                  </a:extLst>
                </a:gridCol>
                <a:gridCol w="2116294">
                  <a:extLst>
                    <a:ext uri="{9D8B030D-6E8A-4147-A177-3AD203B41FA5}">
                      <a16:colId xmlns:a16="http://schemas.microsoft.com/office/drawing/2014/main" val="1741814433"/>
                    </a:ext>
                  </a:extLst>
                </a:gridCol>
              </a:tblGrid>
              <a:tr h="52146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/>
                          </a:solidFill>
                        </a:rPr>
                        <a:t>Les usages déployés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/>
                          </a:solidFill>
                        </a:rPr>
                        <a:t>Freins rencontrés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/>
                          </a:solidFill>
                        </a:rPr>
                        <a:t>Ce qui reste à creuser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61419"/>
                  </a:ext>
                </a:extLst>
              </a:tr>
              <a:tr h="111893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000" b="1">
                        <a:solidFill>
                          <a:srgbClr val="2F75B5"/>
                        </a:solidFill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 b="1">
                          <a:solidFill>
                            <a:srgbClr val="2F75B5"/>
                          </a:solidFill>
                        </a:rPr>
                        <a:t>Alimentation du dossier médical </a:t>
                      </a:r>
                      <a:r>
                        <a:rPr lang="fr-FR" sz="1000" b="1">
                          <a:solidFill>
                            <a:schemeClr val="tx2"/>
                          </a:solidFill>
                        </a:rPr>
                        <a:t>du DMP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848235"/>
                  </a:ext>
                </a:extLst>
              </a:tr>
              <a:tr h="111893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000" b="1">
                        <a:solidFill>
                          <a:srgbClr val="2F75B5"/>
                        </a:solidFill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rgbClr val="2F75B5"/>
                          </a:solidFill>
                        </a:rPr>
                        <a:t>Consultation du dossier médical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du DMP</a:t>
                      </a:r>
                      <a:endParaRPr lang="fr-FR" sz="10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000" b="1">
                        <a:solidFill>
                          <a:srgbClr val="2F75B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701829"/>
                  </a:ext>
                </a:extLst>
              </a:tr>
              <a:tr h="111893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 b="1">
                          <a:solidFill>
                            <a:srgbClr val="2F75B5"/>
                          </a:solidFill>
                        </a:rPr>
                        <a:t>Echanges avec la messagerie de Mon espace santé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6494440"/>
                  </a:ext>
                </a:extLst>
              </a:tr>
            </a:tbl>
          </a:graphicData>
        </a:graphic>
      </p:graphicFrame>
      <p:pic>
        <p:nvPicPr>
          <p:cNvPr id="27" name="Image 26">
            <a:extLst>
              <a:ext uri="{FF2B5EF4-FFF2-40B4-BE49-F238E27FC236}">
                <a16:creationId xmlns:a16="http://schemas.microsoft.com/office/drawing/2014/main" id="{B6F2527F-69EC-CD1A-129E-B94CBF83E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353" y="1421285"/>
            <a:ext cx="324000" cy="324000"/>
          </a:xfrm>
          <a:prstGeom prst="rect">
            <a:avLst/>
          </a:prstGeom>
        </p:spPr>
      </p:pic>
      <p:pic>
        <p:nvPicPr>
          <p:cNvPr id="28" name="Picture 2" descr="Le DMP - Le Dossier Médical qui garde en mémoire toutes vos informations de  santé - Centre Hospitalier de Bastia">
            <a:extLst>
              <a:ext uri="{FF2B5EF4-FFF2-40B4-BE49-F238E27FC236}">
                <a16:creationId xmlns:a16="http://schemas.microsoft.com/office/drawing/2014/main" id="{8A0CB01C-9B8E-C6DA-A183-9F5A558A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7" y="1438977"/>
            <a:ext cx="41055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Le DMP - Le Dossier Médical qui garde en mémoire toutes vos informations de  santé - Centre Hospitalier de Bastia">
            <a:extLst>
              <a:ext uri="{FF2B5EF4-FFF2-40B4-BE49-F238E27FC236}">
                <a16:creationId xmlns:a16="http://schemas.microsoft.com/office/drawing/2014/main" id="{865ADC36-A71A-B148-146A-32101486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7" y="2545002"/>
            <a:ext cx="41055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1144F01-963C-4330-636C-84378391B0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353" y="2570474"/>
            <a:ext cx="216000" cy="216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D3E3110-3C6D-4F8E-5B57-D7129A6A2A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747" y="3713500"/>
            <a:ext cx="252000" cy="252000"/>
          </a:xfrm>
          <a:prstGeom prst="rect">
            <a:avLst/>
          </a:prstGeom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694B0C87-0896-41D7-99D7-1AC2B3969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70" y="3651032"/>
            <a:ext cx="374672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29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6F66E6D7-A4A0-4DC1-AC37-537EECD50A8E}"/>
              </a:ext>
            </a:extLst>
          </p:cNvPr>
          <p:cNvSpPr txBox="1">
            <a:spLocks/>
          </p:cNvSpPr>
          <p:nvPr/>
        </p:nvSpPr>
        <p:spPr>
          <a:xfrm>
            <a:off x="683568" y="-3423"/>
            <a:ext cx="7056784" cy="62901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</a:pPr>
            <a:r>
              <a:rPr lang="fr-FR"/>
              <a:t>RETEX : Nom de l’établissement </a:t>
            </a:r>
            <a:br>
              <a:rPr lang="fr-FR"/>
            </a:br>
            <a:r>
              <a:rPr lang="fr-FR"/>
              <a:t>Retours globaux sur l’expérimentation</a:t>
            </a:r>
            <a:endParaRPr lang="fr-FR" i="1"/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CBF3964A-5BB7-4677-9DBC-850259EA8895}"/>
              </a:ext>
            </a:extLst>
          </p:cNvPr>
          <p:cNvCxnSpPr>
            <a:cxnSpLocks/>
          </p:cNvCxnSpPr>
          <p:nvPr/>
        </p:nvCxnSpPr>
        <p:spPr>
          <a:xfrm>
            <a:off x="3048000" y="699542"/>
            <a:ext cx="0" cy="38813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EC727408-E3E9-413D-9E44-97983534BB50}"/>
              </a:ext>
            </a:extLst>
          </p:cNvPr>
          <p:cNvSpPr txBox="1"/>
          <p:nvPr/>
        </p:nvSpPr>
        <p:spPr>
          <a:xfrm>
            <a:off x="3345657" y="746427"/>
            <a:ext cx="2397600" cy="598241"/>
          </a:xfrm>
          <a:prstGeom prst="rect">
            <a:avLst/>
          </a:prstGeom>
          <a:solidFill>
            <a:srgbClr val="E73083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rm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pPr defTabSz="914378">
              <a:defRPr/>
            </a:pPr>
            <a:r>
              <a:rPr lang="fr-FR" sz="1300">
                <a:solidFill>
                  <a:prstClr val="white"/>
                </a:solidFill>
              </a:rPr>
              <a:t>Freins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5BDF33C6-D94A-4D00-8E47-B362FDFA62AE}"/>
              </a:ext>
            </a:extLst>
          </p:cNvPr>
          <p:cNvSpPr txBox="1"/>
          <p:nvPr/>
        </p:nvSpPr>
        <p:spPr>
          <a:xfrm>
            <a:off x="408752" y="746426"/>
            <a:ext cx="2397600" cy="597600"/>
          </a:xfrm>
          <a:prstGeom prst="rect">
            <a:avLst/>
          </a:prstGeom>
          <a:solidFill>
            <a:srgbClr val="E73083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 defTabSz="914378">
              <a:defRPr/>
            </a:pPr>
            <a:r>
              <a:rPr lang="fr-FR" sz="1300" b="1">
                <a:solidFill>
                  <a:prstClr val="white"/>
                </a:solidFill>
              </a:rPr>
              <a:t>Réussites </a:t>
            </a:r>
          </a:p>
          <a:p>
            <a:pPr algn="ctr" defTabSz="914378">
              <a:defRPr/>
            </a:pPr>
            <a:r>
              <a:rPr lang="fr-FR" sz="1300" b="1">
                <a:solidFill>
                  <a:prstClr val="white"/>
                </a:solidFill>
              </a:rPr>
              <a:t>et leviers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66E96C2-AE18-4CEF-8618-ABBCF11B49CE}"/>
              </a:ext>
            </a:extLst>
          </p:cNvPr>
          <p:cNvSpPr txBox="1"/>
          <p:nvPr/>
        </p:nvSpPr>
        <p:spPr>
          <a:xfrm>
            <a:off x="6439013" y="746428"/>
            <a:ext cx="2376264" cy="598241"/>
          </a:xfrm>
          <a:prstGeom prst="rect">
            <a:avLst/>
          </a:prstGeom>
          <a:solidFill>
            <a:srgbClr val="E73083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 defTabSz="914378">
              <a:defRPr/>
            </a:pPr>
            <a:r>
              <a:rPr lang="fr-FR" sz="1300" b="1">
                <a:solidFill>
                  <a:prstClr val="white"/>
                </a:solidFill>
              </a:rPr>
              <a:t>     Recommandations </a:t>
            </a:r>
          </a:p>
        </p:txBody>
      </p:sp>
      <p:pic>
        <p:nvPicPr>
          <p:cNvPr id="112" name="Graphique 19" descr="Excellent contour">
            <a:extLst>
              <a:ext uri="{FF2B5EF4-FFF2-40B4-BE49-F238E27FC236}">
                <a16:creationId xmlns:a16="http://schemas.microsoft.com/office/drawing/2014/main" id="{0E39DA56-1E2B-48F8-8C47-A290BF736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794" y="769688"/>
            <a:ext cx="522684" cy="522684"/>
          </a:xfrm>
          <a:prstGeom prst="rect">
            <a:avLst/>
          </a:prstGeom>
        </p:spPr>
      </p:pic>
      <p:pic>
        <p:nvPicPr>
          <p:cNvPr id="115" name="Graphique 21" descr="Obstacle contour">
            <a:extLst>
              <a:ext uri="{FF2B5EF4-FFF2-40B4-BE49-F238E27FC236}">
                <a16:creationId xmlns:a16="http://schemas.microsoft.com/office/drawing/2014/main" id="{438E6204-FFEF-4D80-9EB2-9BD652559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9609" y="787714"/>
            <a:ext cx="522000" cy="522000"/>
          </a:xfrm>
          <a:prstGeom prst="rect">
            <a:avLst/>
          </a:prstGeom>
        </p:spPr>
      </p:pic>
      <p:pic>
        <p:nvPicPr>
          <p:cNvPr id="118" name="Graphique 25" descr="Acquisition contour">
            <a:extLst>
              <a:ext uri="{FF2B5EF4-FFF2-40B4-BE49-F238E27FC236}">
                <a16:creationId xmlns:a16="http://schemas.microsoft.com/office/drawing/2014/main" id="{B1881348-8F20-4AFE-BEA3-85851D9F6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8744" y="746426"/>
            <a:ext cx="522000" cy="522000"/>
          </a:xfrm>
          <a:prstGeom prst="rect">
            <a:avLst/>
          </a:prstGeom>
        </p:spPr>
      </p:pic>
      <p:sp>
        <p:nvSpPr>
          <p:cNvPr id="125" name="ZoneTexte 124">
            <a:extLst>
              <a:ext uri="{FF2B5EF4-FFF2-40B4-BE49-F238E27FC236}">
                <a16:creationId xmlns:a16="http://schemas.microsoft.com/office/drawing/2014/main" id="{D1B7A8B6-76D8-47A8-9195-FF730BE1612C}"/>
              </a:ext>
            </a:extLst>
          </p:cNvPr>
          <p:cNvSpPr txBox="1"/>
          <p:nvPr/>
        </p:nvSpPr>
        <p:spPr>
          <a:xfrm>
            <a:off x="6196608" y="1436454"/>
            <a:ext cx="2863552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Tx/>
              <a:buChar char="-"/>
              <a:defRPr sz="1200">
                <a:latin typeface="+mn-lt"/>
              </a:defRPr>
            </a:lvl1pPr>
          </a:lstStyle>
          <a:p>
            <a:pPr marL="214313" indent="-214313" defTabSz="914378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fr-FR" sz="105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5D751469-886B-4B84-9186-04E51702CA65}"/>
              </a:ext>
            </a:extLst>
          </p:cNvPr>
          <p:cNvCxnSpPr>
            <a:cxnSpLocks/>
          </p:cNvCxnSpPr>
          <p:nvPr/>
        </p:nvCxnSpPr>
        <p:spPr>
          <a:xfrm>
            <a:off x="6112767" y="746426"/>
            <a:ext cx="0" cy="38813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4BD8526D-E224-5CA1-C624-AC876BE4234A}"/>
              </a:ext>
            </a:extLst>
          </p:cNvPr>
          <p:cNvSpPr txBox="1"/>
          <p:nvPr/>
        </p:nvSpPr>
        <p:spPr>
          <a:xfrm>
            <a:off x="3200400" y="1643716"/>
            <a:ext cx="2743200" cy="379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000">
                <a:solidFill>
                  <a:srgbClr val="575757"/>
                </a:solidFill>
              </a:rPr>
              <a:t>Cliquez pour ajouter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C171ED-FA93-75D4-C740-D1997022D2FC}"/>
              </a:ext>
            </a:extLst>
          </p:cNvPr>
          <p:cNvSpPr txBox="1"/>
          <p:nvPr/>
        </p:nvSpPr>
        <p:spPr>
          <a:xfrm>
            <a:off x="144463" y="1643716"/>
            <a:ext cx="2743200" cy="379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000">
                <a:solidFill>
                  <a:srgbClr val="575757"/>
                </a:solidFill>
              </a:rPr>
              <a:t>Cliquez pour ajouter du texte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D836A0-62AC-B823-A14A-5A68299FCD6C}"/>
              </a:ext>
            </a:extLst>
          </p:cNvPr>
          <p:cNvSpPr txBox="1"/>
          <p:nvPr/>
        </p:nvSpPr>
        <p:spPr>
          <a:xfrm>
            <a:off x="6256337" y="1643716"/>
            <a:ext cx="2743200" cy="379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000">
                <a:solidFill>
                  <a:srgbClr val="575757"/>
                </a:solidFill>
              </a:rPr>
              <a:t>Cliquez pour ajouter du texte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8148" y="2230670"/>
            <a:ext cx="8267704" cy="2471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900" i="1">
                <a:solidFill>
                  <a:srgbClr val="575757"/>
                </a:solidFill>
              </a:rPr>
              <a:t>Exemples de questions à se poser pour renseigner les 3 points :</a:t>
            </a:r>
          </a:p>
          <a:p>
            <a:endParaRPr lang="fr-FR" sz="900" i="1">
              <a:solidFill>
                <a:srgbClr val="57575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Est-ce que l’expérimentation a permis de lancer une dynamique projet au sein de la structure ?</a:t>
            </a:r>
            <a:endParaRPr lang="fr-FR" sz="900">
              <a:solidFill>
                <a:srgbClr val="575757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La constitution de l’équipe projet a-t-elle été simple ? </a:t>
            </a:r>
            <a:endParaRPr lang="fr-FR" sz="900">
              <a:solidFill>
                <a:srgbClr val="575757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Quelles recommandations donneriez-vous à un ESMS qui souhaiterait se lancer dans la démarche ?</a:t>
            </a:r>
            <a:endParaRPr lang="fr-FR" sz="900">
              <a:solidFill>
                <a:srgbClr val="575757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Est-ce que vous avez consulté la commission des usagers ?</a:t>
            </a:r>
            <a:endParaRPr lang="fr-FR" sz="900">
              <a:solidFill>
                <a:srgbClr val="575757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  <a:cs typeface="Arial"/>
              </a:rPr>
              <a:t>Avez-vous présenté le projet en CVS ? Quels ont été les impacts ? </a:t>
            </a:r>
            <a:endParaRPr lang="fr-FR" sz="900">
              <a:solidFill>
                <a:srgbClr val="57575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Avez-vous mené des actions de sensibilisation des usagers au sein de l’ESMS ?</a:t>
            </a:r>
            <a:endParaRPr lang="fr-FR" sz="900">
              <a:solidFill>
                <a:srgbClr val="575757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Avez-vous mené des actions de sensibilisation des professionnels de santé/du médico-social/du social ? </a:t>
            </a:r>
            <a:endParaRPr lang="fr-FR" sz="900">
              <a:solidFill>
                <a:srgbClr val="575757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Avez-vous mené des actions de communication auprès de vos partenaires (établissements de santé, pharmacie d'officine, médecine de ville...)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Quelles difficultés organisationnelles ont été remontées par les professionnels ?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Vous êtes-vous appuyés sur des outils existants ? Avez-vous identifié des axes d'amélioration de ces outils ? </a:t>
            </a:r>
            <a:endParaRPr lang="fr-FR" sz="900">
              <a:solidFill>
                <a:srgbClr val="575757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575757"/>
                </a:solidFill>
              </a:rPr>
              <a:t>Quels autres outils pourraient vous être utiles ?</a:t>
            </a:r>
            <a:endParaRPr lang="fr-FR" sz="900">
              <a:solidFill>
                <a:srgbClr val="575757"/>
              </a:solidFill>
              <a:cs typeface="Arial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23BABB4-1BBC-6C96-BEB2-25B90D76D39E}"/>
              </a:ext>
            </a:extLst>
          </p:cNvPr>
          <p:cNvGrpSpPr>
            <a:grpSpLocks noChangeAspect="1"/>
          </p:cNvGrpSpPr>
          <p:nvPr/>
        </p:nvGrpSpPr>
        <p:grpSpPr>
          <a:xfrm>
            <a:off x="128178" y="135810"/>
            <a:ext cx="425616" cy="426616"/>
            <a:chOff x="4610100" y="3854451"/>
            <a:chExt cx="1060450" cy="1054099"/>
          </a:xfrm>
        </p:grpSpPr>
        <p:sp>
          <p:nvSpPr>
            <p:cNvPr id="11" name="AutoShape 151">
              <a:extLst>
                <a:ext uri="{FF2B5EF4-FFF2-40B4-BE49-F238E27FC236}">
                  <a16:creationId xmlns:a16="http://schemas.microsoft.com/office/drawing/2014/main" id="{FE30C915-319D-162B-3D90-AE15B85ED9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0100" y="3862388"/>
              <a:ext cx="1050925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53">
              <a:extLst>
                <a:ext uri="{FF2B5EF4-FFF2-40B4-BE49-F238E27FC236}">
                  <a16:creationId xmlns:a16="http://schemas.microsoft.com/office/drawing/2014/main" id="{03782263-BC12-96B1-2282-48F19292E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5" y="3854451"/>
              <a:ext cx="1012825" cy="977900"/>
            </a:xfrm>
            <a:custGeom>
              <a:avLst/>
              <a:gdLst>
                <a:gd name="T0" fmla="*/ 1412 w 1481"/>
                <a:gd name="T1" fmla="*/ 55 h 1438"/>
                <a:gd name="T2" fmla="*/ 929 w 1481"/>
                <a:gd name="T3" fmla="*/ 41 h 1438"/>
                <a:gd name="T4" fmla="*/ 798 w 1481"/>
                <a:gd name="T5" fmla="*/ 112 h 1438"/>
                <a:gd name="T6" fmla="*/ 940 w 1481"/>
                <a:gd name="T7" fmla="*/ 85 h 1438"/>
                <a:gd name="T8" fmla="*/ 1398 w 1481"/>
                <a:gd name="T9" fmla="*/ 533 h 1438"/>
                <a:gd name="T10" fmla="*/ 1185 w 1481"/>
                <a:gd name="T11" fmla="*/ 908 h 1438"/>
                <a:gd name="T12" fmla="*/ 339 w 1481"/>
                <a:gd name="T13" fmla="*/ 795 h 1438"/>
                <a:gd name="T14" fmla="*/ 758 w 1481"/>
                <a:gd name="T15" fmla="*/ 158 h 1438"/>
                <a:gd name="T16" fmla="*/ 736 w 1481"/>
                <a:gd name="T17" fmla="*/ 118 h 1438"/>
                <a:gd name="T18" fmla="*/ 451 w 1481"/>
                <a:gd name="T19" fmla="*/ 371 h 1438"/>
                <a:gd name="T20" fmla="*/ 101 w 1481"/>
                <a:gd name="T21" fmla="*/ 905 h 1438"/>
                <a:gd name="T22" fmla="*/ 172 w 1481"/>
                <a:gd name="T23" fmla="*/ 946 h 1438"/>
                <a:gd name="T24" fmla="*/ 316 w 1481"/>
                <a:gd name="T25" fmla="*/ 836 h 1438"/>
                <a:gd name="T26" fmla="*/ 297 w 1481"/>
                <a:gd name="T27" fmla="*/ 891 h 1438"/>
                <a:gd name="T28" fmla="*/ 470 w 1481"/>
                <a:gd name="T29" fmla="*/ 1184 h 1438"/>
                <a:gd name="T30" fmla="*/ 590 w 1481"/>
                <a:gd name="T31" fmla="*/ 1184 h 1438"/>
                <a:gd name="T32" fmla="*/ 645 w 1481"/>
                <a:gd name="T33" fmla="*/ 1165 h 1438"/>
                <a:gd name="T34" fmla="*/ 535 w 1481"/>
                <a:gd name="T35" fmla="*/ 1321 h 1438"/>
                <a:gd name="T36" fmla="*/ 781 w 1481"/>
                <a:gd name="T37" fmla="*/ 1438 h 1438"/>
                <a:gd name="T38" fmla="*/ 958 w 1481"/>
                <a:gd name="T39" fmla="*/ 1356 h 1438"/>
                <a:gd name="T40" fmla="*/ 745 w 1481"/>
                <a:gd name="T41" fmla="*/ 1390 h 1438"/>
                <a:gd name="T42" fmla="*/ 581 w 1481"/>
                <a:gd name="T43" fmla="*/ 1314 h 1438"/>
                <a:gd name="T44" fmla="*/ 688 w 1481"/>
                <a:gd name="T45" fmla="*/ 1187 h 1438"/>
                <a:gd name="T46" fmla="*/ 987 w 1481"/>
                <a:gd name="T47" fmla="*/ 1297 h 1438"/>
                <a:gd name="T48" fmla="*/ 1004 w 1481"/>
                <a:gd name="T49" fmla="*/ 1335 h 1438"/>
                <a:gd name="T50" fmla="*/ 1110 w 1481"/>
                <a:gd name="T51" fmla="*/ 1030 h 1438"/>
                <a:gd name="T52" fmla="*/ 1440 w 1481"/>
                <a:gd name="T53" fmla="*/ 552 h 1438"/>
                <a:gd name="T54" fmla="*/ 1426 w 1481"/>
                <a:gd name="T55" fmla="*/ 69 h 1438"/>
                <a:gd name="T56" fmla="*/ 167 w 1481"/>
                <a:gd name="T57" fmla="*/ 900 h 1438"/>
                <a:gd name="T58" fmla="*/ 91 w 1481"/>
                <a:gd name="T59" fmla="*/ 736 h 1438"/>
                <a:gd name="T60" fmla="*/ 301 w 1481"/>
                <a:gd name="T61" fmla="*/ 430 h 1438"/>
                <a:gd name="T62" fmla="*/ 294 w 1481"/>
                <a:gd name="T63" fmla="*/ 793 h 1438"/>
                <a:gd name="T64" fmla="*/ 558 w 1481"/>
                <a:gd name="T65" fmla="*/ 1151 h 1438"/>
                <a:gd name="T66" fmla="*/ 502 w 1481"/>
                <a:gd name="T67" fmla="*/ 1151 h 1438"/>
                <a:gd name="T68" fmla="*/ 329 w 1481"/>
                <a:gd name="T69" fmla="*/ 923 h 1438"/>
                <a:gd name="T70" fmla="*/ 595 w 1481"/>
                <a:gd name="T71" fmla="*/ 1115 h 1438"/>
                <a:gd name="T72" fmla="*/ 1386 w 1481"/>
                <a:gd name="T73" fmla="*/ 94 h 1438"/>
                <a:gd name="T74" fmla="*/ 1001 w 1481"/>
                <a:gd name="T75" fmla="*/ 72 h 1438"/>
                <a:gd name="T76" fmla="*/ 1386 w 1481"/>
                <a:gd name="T77" fmla="*/ 9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1" h="1438">
                  <a:moveTo>
                    <a:pt x="1426" y="69"/>
                  </a:moveTo>
                  <a:cubicBezTo>
                    <a:pt x="1424" y="62"/>
                    <a:pt x="1419" y="57"/>
                    <a:pt x="1412" y="55"/>
                  </a:cubicBezTo>
                  <a:cubicBezTo>
                    <a:pt x="1262" y="6"/>
                    <a:pt x="1103" y="0"/>
                    <a:pt x="950" y="36"/>
                  </a:cubicBezTo>
                  <a:cubicBezTo>
                    <a:pt x="943" y="38"/>
                    <a:pt x="935" y="39"/>
                    <a:pt x="929" y="41"/>
                  </a:cubicBezTo>
                  <a:cubicBezTo>
                    <a:pt x="888" y="52"/>
                    <a:pt x="848" y="66"/>
                    <a:pt x="810" y="82"/>
                  </a:cubicBezTo>
                  <a:cubicBezTo>
                    <a:pt x="798" y="87"/>
                    <a:pt x="793" y="100"/>
                    <a:pt x="798" y="112"/>
                  </a:cubicBezTo>
                  <a:cubicBezTo>
                    <a:pt x="803" y="124"/>
                    <a:pt x="816" y="129"/>
                    <a:pt x="828" y="124"/>
                  </a:cubicBezTo>
                  <a:cubicBezTo>
                    <a:pt x="864" y="108"/>
                    <a:pt x="902" y="95"/>
                    <a:pt x="940" y="85"/>
                  </a:cubicBezTo>
                  <a:cubicBezTo>
                    <a:pt x="943" y="85"/>
                    <a:pt x="945" y="84"/>
                    <a:pt x="948" y="83"/>
                  </a:cubicBezTo>
                  <a:cubicBezTo>
                    <a:pt x="1398" y="533"/>
                    <a:pt x="1398" y="533"/>
                    <a:pt x="1398" y="533"/>
                  </a:cubicBezTo>
                  <a:cubicBezTo>
                    <a:pt x="1397" y="536"/>
                    <a:pt x="1396" y="538"/>
                    <a:pt x="1396" y="541"/>
                  </a:cubicBezTo>
                  <a:cubicBezTo>
                    <a:pt x="1359" y="679"/>
                    <a:pt x="1286" y="806"/>
                    <a:pt x="1185" y="908"/>
                  </a:cubicBezTo>
                  <a:cubicBezTo>
                    <a:pt x="1051" y="1041"/>
                    <a:pt x="874" y="1124"/>
                    <a:pt x="686" y="1142"/>
                  </a:cubicBezTo>
                  <a:cubicBezTo>
                    <a:pt x="339" y="795"/>
                    <a:pt x="339" y="795"/>
                    <a:pt x="339" y="795"/>
                  </a:cubicBezTo>
                  <a:cubicBezTo>
                    <a:pt x="357" y="607"/>
                    <a:pt x="440" y="430"/>
                    <a:pt x="573" y="296"/>
                  </a:cubicBezTo>
                  <a:cubicBezTo>
                    <a:pt x="628" y="241"/>
                    <a:pt x="691" y="194"/>
                    <a:pt x="758" y="158"/>
                  </a:cubicBezTo>
                  <a:cubicBezTo>
                    <a:pt x="769" y="152"/>
                    <a:pt x="773" y="138"/>
                    <a:pt x="767" y="127"/>
                  </a:cubicBezTo>
                  <a:cubicBezTo>
                    <a:pt x="761" y="116"/>
                    <a:pt x="748" y="112"/>
                    <a:pt x="736" y="118"/>
                  </a:cubicBezTo>
                  <a:cubicBezTo>
                    <a:pt x="665" y="157"/>
                    <a:pt x="599" y="206"/>
                    <a:pt x="541" y="264"/>
                  </a:cubicBezTo>
                  <a:cubicBezTo>
                    <a:pt x="508" y="297"/>
                    <a:pt x="478" y="333"/>
                    <a:pt x="451" y="371"/>
                  </a:cubicBezTo>
                  <a:cubicBezTo>
                    <a:pt x="368" y="365"/>
                    <a:pt x="194" y="374"/>
                    <a:pt x="94" y="530"/>
                  </a:cubicBezTo>
                  <a:cubicBezTo>
                    <a:pt x="0" y="675"/>
                    <a:pt x="58" y="827"/>
                    <a:pt x="101" y="905"/>
                  </a:cubicBezTo>
                  <a:cubicBezTo>
                    <a:pt x="113" y="927"/>
                    <a:pt x="135" y="942"/>
                    <a:pt x="160" y="946"/>
                  </a:cubicBezTo>
                  <a:cubicBezTo>
                    <a:pt x="164" y="946"/>
                    <a:pt x="168" y="946"/>
                    <a:pt x="172" y="946"/>
                  </a:cubicBezTo>
                  <a:cubicBezTo>
                    <a:pt x="193" y="946"/>
                    <a:pt x="213" y="938"/>
                    <a:pt x="229" y="923"/>
                  </a:cubicBezTo>
                  <a:cubicBezTo>
                    <a:pt x="316" y="836"/>
                    <a:pt x="316" y="836"/>
                    <a:pt x="316" y="836"/>
                  </a:cubicBezTo>
                  <a:cubicBezTo>
                    <a:pt x="334" y="854"/>
                    <a:pt x="334" y="854"/>
                    <a:pt x="334" y="854"/>
                  </a:cubicBezTo>
                  <a:cubicBezTo>
                    <a:pt x="297" y="891"/>
                    <a:pt x="297" y="891"/>
                    <a:pt x="297" y="891"/>
                  </a:cubicBezTo>
                  <a:cubicBezTo>
                    <a:pt x="264" y="924"/>
                    <a:pt x="264" y="978"/>
                    <a:pt x="297" y="1011"/>
                  </a:cubicBezTo>
                  <a:cubicBezTo>
                    <a:pt x="470" y="1184"/>
                    <a:pt x="470" y="1184"/>
                    <a:pt x="470" y="1184"/>
                  </a:cubicBezTo>
                  <a:cubicBezTo>
                    <a:pt x="486" y="1200"/>
                    <a:pt x="507" y="1209"/>
                    <a:pt x="530" y="1209"/>
                  </a:cubicBezTo>
                  <a:cubicBezTo>
                    <a:pt x="553" y="1209"/>
                    <a:pt x="574" y="1200"/>
                    <a:pt x="590" y="1184"/>
                  </a:cubicBezTo>
                  <a:cubicBezTo>
                    <a:pt x="627" y="1147"/>
                    <a:pt x="627" y="1147"/>
                    <a:pt x="627" y="1147"/>
                  </a:cubicBezTo>
                  <a:cubicBezTo>
                    <a:pt x="645" y="1165"/>
                    <a:pt x="645" y="1165"/>
                    <a:pt x="645" y="1165"/>
                  </a:cubicBezTo>
                  <a:cubicBezTo>
                    <a:pt x="558" y="1252"/>
                    <a:pt x="558" y="1252"/>
                    <a:pt x="558" y="1252"/>
                  </a:cubicBezTo>
                  <a:cubicBezTo>
                    <a:pt x="540" y="1270"/>
                    <a:pt x="532" y="1295"/>
                    <a:pt x="535" y="1321"/>
                  </a:cubicBezTo>
                  <a:cubicBezTo>
                    <a:pt x="539" y="1346"/>
                    <a:pt x="554" y="1368"/>
                    <a:pt x="576" y="1380"/>
                  </a:cubicBezTo>
                  <a:cubicBezTo>
                    <a:pt x="623" y="1406"/>
                    <a:pt x="697" y="1438"/>
                    <a:pt x="781" y="1438"/>
                  </a:cubicBezTo>
                  <a:cubicBezTo>
                    <a:pt x="836" y="1438"/>
                    <a:pt x="894" y="1424"/>
                    <a:pt x="951" y="1387"/>
                  </a:cubicBezTo>
                  <a:cubicBezTo>
                    <a:pt x="962" y="1380"/>
                    <a:pt x="965" y="1366"/>
                    <a:pt x="958" y="1356"/>
                  </a:cubicBezTo>
                  <a:cubicBezTo>
                    <a:pt x="951" y="1345"/>
                    <a:pt x="937" y="1342"/>
                    <a:pt x="927" y="1349"/>
                  </a:cubicBezTo>
                  <a:cubicBezTo>
                    <a:pt x="872" y="1384"/>
                    <a:pt x="811" y="1398"/>
                    <a:pt x="745" y="1390"/>
                  </a:cubicBezTo>
                  <a:cubicBezTo>
                    <a:pt x="685" y="1383"/>
                    <a:pt x="632" y="1359"/>
                    <a:pt x="598" y="1340"/>
                  </a:cubicBezTo>
                  <a:cubicBezTo>
                    <a:pt x="588" y="1335"/>
                    <a:pt x="582" y="1325"/>
                    <a:pt x="581" y="1314"/>
                  </a:cubicBezTo>
                  <a:cubicBezTo>
                    <a:pt x="579" y="1303"/>
                    <a:pt x="583" y="1292"/>
                    <a:pt x="591" y="1284"/>
                  </a:cubicBezTo>
                  <a:cubicBezTo>
                    <a:pt x="688" y="1187"/>
                    <a:pt x="688" y="1187"/>
                    <a:pt x="688" y="1187"/>
                  </a:cubicBezTo>
                  <a:cubicBezTo>
                    <a:pt x="823" y="1175"/>
                    <a:pt x="952" y="1131"/>
                    <a:pt x="1066" y="1060"/>
                  </a:cubicBezTo>
                  <a:cubicBezTo>
                    <a:pt x="1067" y="1127"/>
                    <a:pt x="1054" y="1222"/>
                    <a:pt x="987" y="1297"/>
                  </a:cubicBezTo>
                  <a:cubicBezTo>
                    <a:pt x="979" y="1307"/>
                    <a:pt x="979" y="1321"/>
                    <a:pt x="989" y="1329"/>
                  </a:cubicBezTo>
                  <a:cubicBezTo>
                    <a:pt x="993" y="1333"/>
                    <a:pt x="999" y="1335"/>
                    <a:pt x="1004" y="1335"/>
                  </a:cubicBezTo>
                  <a:cubicBezTo>
                    <a:pt x="1010" y="1335"/>
                    <a:pt x="1016" y="1333"/>
                    <a:pt x="1021" y="1328"/>
                  </a:cubicBezTo>
                  <a:cubicBezTo>
                    <a:pt x="1108" y="1230"/>
                    <a:pt x="1115" y="1104"/>
                    <a:pt x="1110" y="1030"/>
                  </a:cubicBezTo>
                  <a:cubicBezTo>
                    <a:pt x="1148" y="1003"/>
                    <a:pt x="1184" y="973"/>
                    <a:pt x="1217" y="940"/>
                  </a:cubicBezTo>
                  <a:cubicBezTo>
                    <a:pt x="1324" y="832"/>
                    <a:pt x="1401" y="698"/>
                    <a:pt x="1440" y="552"/>
                  </a:cubicBezTo>
                  <a:cubicBezTo>
                    <a:pt x="1442" y="545"/>
                    <a:pt x="1443" y="538"/>
                    <a:pt x="1445" y="531"/>
                  </a:cubicBezTo>
                  <a:cubicBezTo>
                    <a:pt x="1481" y="378"/>
                    <a:pt x="1475" y="219"/>
                    <a:pt x="1426" y="69"/>
                  </a:cubicBezTo>
                  <a:close/>
                  <a:moveTo>
                    <a:pt x="197" y="890"/>
                  </a:moveTo>
                  <a:cubicBezTo>
                    <a:pt x="189" y="898"/>
                    <a:pt x="178" y="902"/>
                    <a:pt x="167" y="900"/>
                  </a:cubicBezTo>
                  <a:cubicBezTo>
                    <a:pt x="156" y="899"/>
                    <a:pt x="146" y="892"/>
                    <a:pt x="141" y="883"/>
                  </a:cubicBezTo>
                  <a:cubicBezTo>
                    <a:pt x="122" y="849"/>
                    <a:pt x="98" y="796"/>
                    <a:pt x="91" y="736"/>
                  </a:cubicBezTo>
                  <a:cubicBezTo>
                    <a:pt x="83" y="670"/>
                    <a:pt x="97" y="609"/>
                    <a:pt x="132" y="554"/>
                  </a:cubicBezTo>
                  <a:cubicBezTo>
                    <a:pt x="172" y="493"/>
                    <a:pt x="229" y="451"/>
                    <a:pt x="301" y="430"/>
                  </a:cubicBezTo>
                  <a:cubicBezTo>
                    <a:pt x="344" y="418"/>
                    <a:pt x="386" y="415"/>
                    <a:pt x="421" y="415"/>
                  </a:cubicBezTo>
                  <a:cubicBezTo>
                    <a:pt x="350" y="529"/>
                    <a:pt x="306" y="658"/>
                    <a:pt x="294" y="793"/>
                  </a:cubicBezTo>
                  <a:lnTo>
                    <a:pt x="197" y="890"/>
                  </a:lnTo>
                  <a:close/>
                  <a:moveTo>
                    <a:pt x="558" y="1151"/>
                  </a:moveTo>
                  <a:cubicBezTo>
                    <a:pt x="550" y="1159"/>
                    <a:pt x="540" y="1163"/>
                    <a:pt x="530" y="1163"/>
                  </a:cubicBezTo>
                  <a:cubicBezTo>
                    <a:pt x="520" y="1163"/>
                    <a:pt x="510" y="1159"/>
                    <a:pt x="502" y="1151"/>
                  </a:cubicBezTo>
                  <a:cubicBezTo>
                    <a:pt x="329" y="979"/>
                    <a:pt x="329" y="979"/>
                    <a:pt x="329" y="979"/>
                  </a:cubicBezTo>
                  <a:cubicBezTo>
                    <a:pt x="314" y="963"/>
                    <a:pt x="314" y="938"/>
                    <a:pt x="329" y="923"/>
                  </a:cubicBezTo>
                  <a:cubicBezTo>
                    <a:pt x="366" y="886"/>
                    <a:pt x="366" y="886"/>
                    <a:pt x="366" y="886"/>
                  </a:cubicBezTo>
                  <a:cubicBezTo>
                    <a:pt x="595" y="1115"/>
                    <a:pt x="595" y="1115"/>
                    <a:pt x="595" y="1115"/>
                  </a:cubicBezTo>
                  <a:lnTo>
                    <a:pt x="558" y="1151"/>
                  </a:lnTo>
                  <a:close/>
                  <a:moveTo>
                    <a:pt x="1386" y="94"/>
                  </a:moveTo>
                  <a:cubicBezTo>
                    <a:pt x="1425" y="219"/>
                    <a:pt x="1433" y="352"/>
                    <a:pt x="1409" y="480"/>
                  </a:cubicBezTo>
                  <a:cubicBezTo>
                    <a:pt x="1001" y="72"/>
                    <a:pt x="1001" y="72"/>
                    <a:pt x="1001" y="72"/>
                  </a:cubicBezTo>
                  <a:cubicBezTo>
                    <a:pt x="1129" y="48"/>
                    <a:pt x="1262" y="56"/>
                    <a:pt x="1386" y="94"/>
                  </a:cubicBezTo>
                  <a:close/>
                  <a:moveTo>
                    <a:pt x="1386" y="94"/>
                  </a:moveTo>
                  <a:cubicBezTo>
                    <a:pt x="1386" y="94"/>
                    <a:pt x="1386" y="94"/>
                    <a:pt x="1386" y="9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54">
              <a:extLst>
                <a:ext uri="{FF2B5EF4-FFF2-40B4-BE49-F238E27FC236}">
                  <a16:creationId xmlns:a16="http://schemas.microsoft.com/office/drawing/2014/main" id="{F8A6C8E9-62AC-BA99-2E8D-DE092F9FC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4027488"/>
              <a:ext cx="444500" cy="465137"/>
            </a:xfrm>
            <a:custGeom>
              <a:avLst/>
              <a:gdLst>
                <a:gd name="T0" fmla="*/ 0 w 650"/>
                <a:gd name="T1" fmla="*/ 357 h 682"/>
                <a:gd name="T2" fmla="*/ 95 w 650"/>
                <a:gd name="T3" fmla="*/ 587 h 682"/>
                <a:gd name="T4" fmla="*/ 325 w 650"/>
                <a:gd name="T5" fmla="*/ 682 h 682"/>
                <a:gd name="T6" fmla="*/ 555 w 650"/>
                <a:gd name="T7" fmla="*/ 587 h 682"/>
                <a:gd name="T8" fmla="*/ 650 w 650"/>
                <a:gd name="T9" fmla="*/ 357 h 682"/>
                <a:gd name="T10" fmla="*/ 555 w 650"/>
                <a:gd name="T11" fmla="*/ 127 h 682"/>
                <a:gd name="T12" fmla="*/ 95 w 650"/>
                <a:gd name="T13" fmla="*/ 127 h 682"/>
                <a:gd name="T14" fmla="*/ 0 w 650"/>
                <a:gd name="T15" fmla="*/ 357 h 682"/>
                <a:gd name="T16" fmla="*/ 325 w 650"/>
                <a:gd name="T17" fmla="*/ 77 h 682"/>
                <a:gd name="T18" fmla="*/ 523 w 650"/>
                <a:gd name="T19" fmla="*/ 159 h 682"/>
                <a:gd name="T20" fmla="*/ 523 w 650"/>
                <a:gd name="T21" fmla="*/ 554 h 682"/>
                <a:gd name="T22" fmla="*/ 127 w 650"/>
                <a:gd name="T23" fmla="*/ 554 h 682"/>
                <a:gd name="T24" fmla="*/ 127 w 650"/>
                <a:gd name="T25" fmla="*/ 159 h 682"/>
                <a:gd name="T26" fmla="*/ 325 w 650"/>
                <a:gd name="T27" fmla="*/ 77 h 682"/>
                <a:gd name="T28" fmla="*/ 325 w 650"/>
                <a:gd name="T29" fmla="*/ 77 h 682"/>
                <a:gd name="T30" fmla="*/ 325 w 650"/>
                <a:gd name="T31" fmla="*/ 7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682">
                  <a:moveTo>
                    <a:pt x="0" y="357"/>
                  </a:moveTo>
                  <a:cubicBezTo>
                    <a:pt x="0" y="444"/>
                    <a:pt x="34" y="525"/>
                    <a:pt x="95" y="587"/>
                  </a:cubicBezTo>
                  <a:cubicBezTo>
                    <a:pt x="157" y="648"/>
                    <a:pt x="238" y="682"/>
                    <a:pt x="325" y="682"/>
                  </a:cubicBezTo>
                  <a:cubicBezTo>
                    <a:pt x="412" y="682"/>
                    <a:pt x="494" y="648"/>
                    <a:pt x="555" y="587"/>
                  </a:cubicBezTo>
                  <a:cubicBezTo>
                    <a:pt x="617" y="525"/>
                    <a:pt x="650" y="444"/>
                    <a:pt x="650" y="357"/>
                  </a:cubicBezTo>
                  <a:cubicBezTo>
                    <a:pt x="650" y="270"/>
                    <a:pt x="617" y="188"/>
                    <a:pt x="555" y="127"/>
                  </a:cubicBezTo>
                  <a:cubicBezTo>
                    <a:pt x="428" y="0"/>
                    <a:pt x="222" y="0"/>
                    <a:pt x="95" y="127"/>
                  </a:cubicBezTo>
                  <a:cubicBezTo>
                    <a:pt x="34" y="188"/>
                    <a:pt x="0" y="270"/>
                    <a:pt x="0" y="357"/>
                  </a:cubicBezTo>
                  <a:close/>
                  <a:moveTo>
                    <a:pt x="325" y="77"/>
                  </a:moveTo>
                  <a:cubicBezTo>
                    <a:pt x="397" y="77"/>
                    <a:pt x="468" y="104"/>
                    <a:pt x="523" y="159"/>
                  </a:cubicBezTo>
                  <a:cubicBezTo>
                    <a:pt x="632" y="268"/>
                    <a:pt x="632" y="445"/>
                    <a:pt x="523" y="554"/>
                  </a:cubicBezTo>
                  <a:cubicBezTo>
                    <a:pt x="414" y="664"/>
                    <a:pt x="236" y="664"/>
                    <a:pt x="127" y="554"/>
                  </a:cubicBezTo>
                  <a:cubicBezTo>
                    <a:pt x="18" y="445"/>
                    <a:pt x="18" y="268"/>
                    <a:pt x="127" y="159"/>
                  </a:cubicBezTo>
                  <a:cubicBezTo>
                    <a:pt x="182" y="104"/>
                    <a:pt x="254" y="77"/>
                    <a:pt x="325" y="77"/>
                  </a:cubicBezTo>
                  <a:close/>
                  <a:moveTo>
                    <a:pt x="325" y="77"/>
                  </a:moveTo>
                  <a:cubicBezTo>
                    <a:pt x="325" y="77"/>
                    <a:pt x="325" y="77"/>
                    <a:pt x="325" y="7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5">
              <a:extLst>
                <a:ext uri="{FF2B5EF4-FFF2-40B4-BE49-F238E27FC236}">
                  <a16:creationId xmlns:a16="http://schemas.microsoft.com/office/drawing/2014/main" id="{686BB8C2-4D3A-0313-24D8-26CE691BD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4116388"/>
              <a:ext cx="311150" cy="295275"/>
            </a:xfrm>
            <a:custGeom>
              <a:avLst/>
              <a:gdLst>
                <a:gd name="T0" fmla="*/ 81 w 456"/>
                <a:gd name="T1" fmla="*/ 375 h 435"/>
                <a:gd name="T2" fmla="*/ 228 w 456"/>
                <a:gd name="T3" fmla="*/ 435 h 435"/>
                <a:gd name="T4" fmla="*/ 375 w 456"/>
                <a:gd name="T5" fmla="*/ 375 h 435"/>
                <a:gd name="T6" fmla="*/ 375 w 456"/>
                <a:gd name="T7" fmla="*/ 81 h 435"/>
                <a:gd name="T8" fmla="*/ 81 w 456"/>
                <a:gd name="T9" fmla="*/ 81 h 435"/>
                <a:gd name="T10" fmla="*/ 81 w 456"/>
                <a:gd name="T11" fmla="*/ 375 h 435"/>
                <a:gd name="T12" fmla="*/ 113 w 456"/>
                <a:gd name="T13" fmla="*/ 113 h 435"/>
                <a:gd name="T14" fmla="*/ 228 w 456"/>
                <a:gd name="T15" fmla="*/ 66 h 435"/>
                <a:gd name="T16" fmla="*/ 343 w 456"/>
                <a:gd name="T17" fmla="*/ 113 h 435"/>
                <a:gd name="T18" fmla="*/ 343 w 456"/>
                <a:gd name="T19" fmla="*/ 342 h 435"/>
                <a:gd name="T20" fmla="*/ 113 w 456"/>
                <a:gd name="T21" fmla="*/ 342 h 435"/>
                <a:gd name="T22" fmla="*/ 113 w 456"/>
                <a:gd name="T23" fmla="*/ 113 h 435"/>
                <a:gd name="T24" fmla="*/ 113 w 456"/>
                <a:gd name="T25" fmla="*/ 113 h 435"/>
                <a:gd name="T26" fmla="*/ 113 w 456"/>
                <a:gd name="T27" fmla="*/ 1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6" h="435">
                  <a:moveTo>
                    <a:pt x="81" y="375"/>
                  </a:moveTo>
                  <a:cubicBezTo>
                    <a:pt x="122" y="415"/>
                    <a:pt x="175" y="435"/>
                    <a:pt x="228" y="435"/>
                  </a:cubicBezTo>
                  <a:cubicBezTo>
                    <a:pt x="281" y="435"/>
                    <a:pt x="335" y="415"/>
                    <a:pt x="375" y="375"/>
                  </a:cubicBezTo>
                  <a:cubicBezTo>
                    <a:pt x="456" y="294"/>
                    <a:pt x="456" y="162"/>
                    <a:pt x="375" y="81"/>
                  </a:cubicBezTo>
                  <a:cubicBezTo>
                    <a:pt x="294" y="0"/>
                    <a:pt x="162" y="0"/>
                    <a:pt x="81" y="81"/>
                  </a:cubicBezTo>
                  <a:cubicBezTo>
                    <a:pt x="0" y="162"/>
                    <a:pt x="0" y="294"/>
                    <a:pt x="81" y="375"/>
                  </a:cubicBezTo>
                  <a:close/>
                  <a:moveTo>
                    <a:pt x="113" y="113"/>
                  </a:moveTo>
                  <a:cubicBezTo>
                    <a:pt x="145" y="81"/>
                    <a:pt x="187" y="66"/>
                    <a:pt x="228" y="66"/>
                  </a:cubicBezTo>
                  <a:cubicBezTo>
                    <a:pt x="270" y="66"/>
                    <a:pt x="311" y="81"/>
                    <a:pt x="343" y="113"/>
                  </a:cubicBezTo>
                  <a:cubicBezTo>
                    <a:pt x="406" y="176"/>
                    <a:pt x="406" y="279"/>
                    <a:pt x="343" y="342"/>
                  </a:cubicBezTo>
                  <a:cubicBezTo>
                    <a:pt x="280" y="406"/>
                    <a:pt x="177" y="406"/>
                    <a:pt x="113" y="342"/>
                  </a:cubicBezTo>
                  <a:cubicBezTo>
                    <a:pt x="50" y="279"/>
                    <a:pt x="50" y="176"/>
                    <a:pt x="113" y="113"/>
                  </a:cubicBezTo>
                  <a:close/>
                  <a:moveTo>
                    <a:pt x="113" y="113"/>
                  </a:moveTo>
                  <a:cubicBezTo>
                    <a:pt x="113" y="113"/>
                    <a:pt x="113" y="113"/>
                    <a:pt x="113" y="11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6">
              <a:extLst>
                <a:ext uri="{FF2B5EF4-FFF2-40B4-BE49-F238E27FC236}">
                  <a16:creationId xmlns:a16="http://schemas.microsoft.com/office/drawing/2014/main" id="{1104A825-4C8B-B3CA-318D-29FD5D58F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1688" y="4575175"/>
              <a:ext cx="334963" cy="333375"/>
            </a:xfrm>
            <a:custGeom>
              <a:avLst/>
              <a:gdLst>
                <a:gd name="T0" fmla="*/ 350 w 490"/>
                <a:gd name="T1" fmla="*/ 54 h 489"/>
                <a:gd name="T2" fmla="*/ 201 w 490"/>
                <a:gd name="T3" fmla="*/ 14 h 489"/>
                <a:gd name="T4" fmla="*/ 92 w 490"/>
                <a:gd name="T5" fmla="*/ 123 h 489"/>
                <a:gd name="T6" fmla="*/ 2 w 490"/>
                <a:gd name="T7" fmla="*/ 460 h 489"/>
                <a:gd name="T8" fmla="*/ 8 w 490"/>
                <a:gd name="T9" fmla="*/ 482 h 489"/>
                <a:gd name="T10" fmla="*/ 24 w 490"/>
                <a:gd name="T11" fmla="*/ 489 h 489"/>
                <a:gd name="T12" fmla="*/ 30 w 490"/>
                <a:gd name="T13" fmla="*/ 488 h 489"/>
                <a:gd name="T14" fmla="*/ 367 w 490"/>
                <a:gd name="T15" fmla="*/ 398 h 489"/>
                <a:gd name="T16" fmla="*/ 476 w 490"/>
                <a:gd name="T17" fmla="*/ 289 h 489"/>
                <a:gd name="T18" fmla="*/ 436 w 490"/>
                <a:gd name="T19" fmla="*/ 140 h 489"/>
                <a:gd name="T20" fmla="*/ 350 w 490"/>
                <a:gd name="T21" fmla="*/ 54 h 489"/>
                <a:gd name="T22" fmla="*/ 432 w 490"/>
                <a:gd name="T23" fmla="*/ 277 h 489"/>
                <a:gd name="T24" fmla="*/ 355 w 490"/>
                <a:gd name="T25" fmla="*/ 354 h 489"/>
                <a:gd name="T26" fmla="*/ 56 w 490"/>
                <a:gd name="T27" fmla="*/ 434 h 489"/>
                <a:gd name="T28" fmla="*/ 136 w 490"/>
                <a:gd name="T29" fmla="*/ 135 h 489"/>
                <a:gd name="T30" fmla="*/ 213 w 490"/>
                <a:gd name="T31" fmla="*/ 58 h 489"/>
                <a:gd name="T32" fmla="*/ 241 w 490"/>
                <a:gd name="T33" fmla="*/ 55 h 489"/>
                <a:gd name="T34" fmla="*/ 318 w 490"/>
                <a:gd name="T35" fmla="*/ 87 h 489"/>
                <a:gd name="T36" fmla="*/ 403 w 490"/>
                <a:gd name="T37" fmla="*/ 172 h 489"/>
                <a:gd name="T38" fmla="*/ 432 w 490"/>
                <a:gd name="T39" fmla="*/ 277 h 489"/>
                <a:gd name="T40" fmla="*/ 432 w 490"/>
                <a:gd name="T41" fmla="*/ 277 h 489"/>
                <a:gd name="T42" fmla="*/ 432 w 490"/>
                <a:gd name="T43" fmla="*/ 27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0" h="489">
                  <a:moveTo>
                    <a:pt x="350" y="54"/>
                  </a:moveTo>
                  <a:cubicBezTo>
                    <a:pt x="311" y="15"/>
                    <a:pt x="255" y="0"/>
                    <a:pt x="201" y="14"/>
                  </a:cubicBezTo>
                  <a:cubicBezTo>
                    <a:pt x="147" y="29"/>
                    <a:pt x="106" y="70"/>
                    <a:pt x="92" y="123"/>
                  </a:cubicBezTo>
                  <a:cubicBezTo>
                    <a:pt x="2" y="460"/>
                    <a:pt x="2" y="460"/>
                    <a:pt x="2" y="460"/>
                  </a:cubicBezTo>
                  <a:cubicBezTo>
                    <a:pt x="0" y="468"/>
                    <a:pt x="2" y="477"/>
                    <a:pt x="8" y="482"/>
                  </a:cubicBezTo>
                  <a:cubicBezTo>
                    <a:pt x="12" y="487"/>
                    <a:pt x="18" y="489"/>
                    <a:pt x="24" y="489"/>
                  </a:cubicBezTo>
                  <a:cubicBezTo>
                    <a:pt x="26" y="489"/>
                    <a:pt x="28" y="489"/>
                    <a:pt x="30" y="488"/>
                  </a:cubicBezTo>
                  <a:cubicBezTo>
                    <a:pt x="367" y="398"/>
                    <a:pt x="367" y="398"/>
                    <a:pt x="367" y="398"/>
                  </a:cubicBezTo>
                  <a:cubicBezTo>
                    <a:pt x="420" y="384"/>
                    <a:pt x="461" y="343"/>
                    <a:pt x="476" y="289"/>
                  </a:cubicBezTo>
                  <a:cubicBezTo>
                    <a:pt x="490" y="235"/>
                    <a:pt x="475" y="179"/>
                    <a:pt x="436" y="140"/>
                  </a:cubicBezTo>
                  <a:lnTo>
                    <a:pt x="350" y="54"/>
                  </a:lnTo>
                  <a:close/>
                  <a:moveTo>
                    <a:pt x="432" y="277"/>
                  </a:moveTo>
                  <a:cubicBezTo>
                    <a:pt x="421" y="315"/>
                    <a:pt x="393" y="344"/>
                    <a:pt x="355" y="354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136" y="135"/>
                    <a:pt x="136" y="135"/>
                    <a:pt x="136" y="135"/>
                  </a:cubicBezTo>
                  <a:cubicBezTo>
                    <a:pt x="146" y="97"/>
                    <a:pt x="175" y="69"/>
                    <a:pt x="213" y="58"/>
                  </a:cubicBezTo>
                  <a:cubicBezTo>
                    <a:pt x="222" y="56"/>
                    <a:pt x="232" y="55"/>
                    <a:pt x="241" y="55"/>
                  </a:cubicBezTo>
                  <a:cubicBezTo>
                    <a:pt x="270" y="55"/>
                    <a:pt x="297" y="66"/>
                    <a:pt x="318" y="87"/>
                  </a:cubicBezTo>
                  <a:cubicBezTo>
                    <a:pt x="403" y="172"/>
                    <a:pt x="403" y="172"/>
                    <a:pt x="403" y="172"/>
                  </a:cubicBezTo>
                  <a:cubicBezTo>
                    <a:pt x="431" y="200"/>
                    <a:pt x="442" y="239"/>
                    <a:pt x="432" y="277"/>
                  </a:cubicBezTo>
                  <a:close/>
                  <a:moveTo>
                    <a:pt x="432" y="277"/>
                  </a:moveTo>
                  <a:cubicBezTo>
                    <a:pt x="432" y="277"/>
                    <a:pt x="432" y="277"/>
                    <a:pt x="432" y="277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9365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6F66E6D7-A4A0-4DC1-AC37-537EECD50A8E}"/>
              </a:ext>
            </a:extLst>
          </p:cNvPr>
          <p:cNvSpPr txBox="1">
            <a:spLocks/>
          </p:cNvSpPr>
          <p:nvPr/>
        </p:nvSpPr>
        <p:spPr>
          <a:xfrm>
            <a:off x="683567" y="-16247"/>
            <a:ext cx="7344815" cy="641842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</a:pPr>
            <a:r>
              <a:rPr lang="fr-FR"/>
              <a:t>RETEX : </a:t>
            </a:r>
            <a:r>
              <a:rPr lang="fr-FR" i="1"/>
              <a:t>Nom de l’établissement </a:t>
            </a:r>
          </a:p>
          <a:p>
            <a:pPr marL="127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</a:pPr>
            <a:r>
              <a:rPr lang="fr-FR"/>
              <a:t>Retours sur le rôle des aidants</a:t>
            </a:r>
            <a:endParaRPr lang="fr-FR" i="1"/>
          </a:p>
        </p:txBody>
      </p:sp>
      <p:pic>
        <p:nvPicPr>
          <p:cNvPr id="112" name="Graphique 19" descr="Excellent contour">
            <a:extLst>
              <a:ext uri="{FF2B5EF4-FFF2-40B4-BE49-F238E27FC236}">
                <a16:creationId xmlns:a16="http://schemas.microsoft.com/office/drawing/2014/main" id="{0E39DA56-1E2B-48F8-8C47-A290BF736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794" y="769688"/>
            <a:ext cx="522684" cy="522684"/>
          </a:xfrm>
          <a:prstGeom prst="rect">
            <a:avLst/>
          </a:prstGeom>
        </p:spPr>
      </p:pic>
      <p:pic>
        <p:nvPicPr>
          <p:cNvPr id="115" name="Graphique 21" descr="Obstacle contour">
            <a:extLst>
              <a:ext uri="{FF2B5EF4-FFF2-40B4-BE49-F238E27FC236}">
                <a16:creationId xmlns:a16="http://schemas.microsoft.com/office/drawing/2014/main" id="{438E6204-FFEF-4D80-9EB2-9BD652559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9609" y="787714"/>
            <a:ext cx="522000" cy="522000"/>
          </a:xfrm>
          <a:prstGeom prst="rect">
            <a:avLst/>
          </a:prstGeom>
        </p:spPr>
      </p:pic>
      <p:pic>
        <p:nvPicPr>
          <p:cNvPr id="118" name="Graphique 25" descr="Acquisition contour">
            <a:extLst>
              <a:ext uri="{FF2B5EF4-FFF2-40B4-BE49-F238E27FC236}">
                <a16:creationId xmlns:a16="http://schemas.microsoft.com/office/drawing/2014/main" id="{B1881348-8F20-4AFE-BEA3-85851D9F6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744" y="746426"/>
            <a:ext cx="522000" cy="522000"/>
          </a:xfrm>
          <a:prstGeom prst="rect">
            <a:avLst/>
          </a:prstGeom>
        </p:spPr>
      </p:pic>
      <p:sp>
        <p:nvSpPr>
          <p:cNvPr id="125" name="ZoneTexte 124">
            <a:extLst>
              <a:ext uri="{FF2B5EF4-FFF2-40B4-BE49-F238E27FC236}">
                <a16:creationId xmlns:a16="http://schemas.microsoft.com/office/drawing/2014/main" id="{D1B7A8B6-76D8-47A8-9195-FF730BE1612C}"/>
              </a:ext>
            </a:extLst>
          </p:cNvPr>
          <p:cNvSpPr txBox="1"/>
          <p:nvPr/>
        </p:nvSpPr>
        <p:spPr>
          <a:xfrm>
            <a:off x="6196608" y="1436454"/>
            <a:ext cx="2863552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Tx/>
              <a:buChar char="-"/>
              <a:defRPr sz="1200">
                <a:latin typeface="+mn-lt"/>
              </a:defRPr>
            </a:lvl1pPr>
          </a:lstStyle>
          <a:p>
            <a:pPr marL="214313" indent="-214313" defTabSz="914378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fr-FR" sz="105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B54FE868-83FA-29E0-7241-7DC558AD3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01443"/>
              </p:ext>
            </p:extLst>
          </p:nvPr>
        </p:nvGraphicFramePr>
        <p:xfrm>
          <a:off x="187869" y="732621"/>
          <a:ext cx="8651750" cy="423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928">
                  <a:extLst>
                    <a:ext uri="{9D8B030D-6E8A-4147-A177-3AD203B41FA5}">
                      <a16:colId xmlns:a16="http://schemas.microsoft.com/office/drawing/2014/main" val="3615056379"/>
                    </a:ext>
                  </a:extLst>
                </a:gridCol>
                <a:gridCol w="5803822">
                  <a:extLst>
                    <a:ext uri="{9D8B030D-6E8A-4147-A177-3AD203B41FA5}">
                      <a16:colId xmlns:a16="http://schemas.microsoft.com/office/drawing/2014/main" val="924222290"/>
                    </a:ext>
                  </a:extLst>
                </a:gridCol>
              </a:tblGrid>
              <a:tr h="198303"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/>
                        <a:t>Informations sur les aidants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04948"/>
                  </a:ext>
                </a:extLst>
              </a:tr>
              <a:tr h="502368"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800" b="1" kern="1200" noProof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Quelle proportion de vos usagers ont besoin d'aidants pour les usages ? Quelles en sont les raisons ? </a:t>
                      </a:r>
                      <a:r>
                        <a:rPr lang="fr-FR" sz="800" b="1" i="0" kern="1200" noProof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(handicap, manque de connaissance dans l’utilisation de l’informatique, manque d’équipements…)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078827"/>
                  </a:ext>
                </a:extLst>
              </a:tr>
              <a:tr h="4116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Est-il nécessaire de désigner un ou plusieurs aidants ? </a:t>
                      </a:r>
                      <a:br>
                        <a:rPr lang="fr-FR" sz="800" b="1" kern="120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b="1" kern="120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Quels profils de l'aidant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13341"/>
                  </a:ext>
                </a:extLst>
              </a:tr>
              <a:tr h="3777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Quels étaient leurs aidants ? Comment les accompagnaient-ils sur les usages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73154"/>
                  </a:ext>
                </a:extLst>
              </a:tr>
              <a:tr h="2058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Sensibilisation des usagers et des aidants à Mon Espace Santé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18547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just"/>
                      <a:r>
                        <a:rPr lang="fr-FR" sz="800" b="1">
                          <a:solidFill>
                            <a:srgbClr val="575757"/>
                          </a:solidFill>
                        </a:rPr>
                        <a:t>Par quelles actions avez-vous sensibilisé les usagers et aidants à l’utilisation de Mon espace santé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77719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rgbClr val="575757"/>
                          </a:solidFill>
                        </a:rPr>
                        <a:t>De quels outils auriez-vous besoin pour vous aider dans cette démarche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216491"/>
                  </a:ext>
                </a:extLst>
              </a:tr>
              <a:tr h="231830"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900" b="1" i="0">
                          <a:solidFill>
                            <a:schemeClr val="bg1"/>
                          </a:solidFill>
                        </a:rPr>
                        <a:t>Réflexion à propos de la délégation aux aidants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131710"/>
                  </a:ext>
                </a:extLst>
              </a:tr>
              <a:tr h="411640"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800" b="1">
                          <a:solidFill>
                            <a:srgbClr val="575757"/>
                          </a:solidFill>
                        </a:rPr>
                        <a:t>Pour quels profils d'usagers et dans quelles </a:t>
                      </a:r>
                      <a:r>
                        <a:rPr lang="fr-FR" sz="800" b="1" kern="120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situations</a:t>
                      </a: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  </a:t>
                      </a:r>
                      <a:r>
                        <a:rPr lang="fr-FR" sz="800" b="1">
                          <a:solidFill>
                            <a:srgbClr val="575757"/>
                          </a:solidFill>
                        </a:rPr>
                        <a:t>une délégation d’accès est-elle nécessaire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88715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rgbClr val="575757"/>
                          </a:solidFill>
                        </a:rPr>
                        <a:t>Comment identifier et désigner les aidants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53296"/>
                  </a:ext>
                </a:extLst>
              </a:tr>
              <a:tr h="631181"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800" b="1">
                          <a:solidFill>
                            <a:srgbClr val="575757"/>
                          </a:solidFill>
                        </a:rPr>
                        <a:t>Comment définir la durée </a:t>
                      </a:r>
                      <a:r>
                        <a:rPr lang="fr-FR" sz="800" b="1" kern="120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(permanente, temporaire...) </a:t>
                      </a:r>
                      <a:r>
                        <a:rPr lang="fr-FR" sz="800" b="1">
                          <a:solidFill>
                            <a:srgbClr val="575757"/>
                          </a:solidFill>
                        </a:rPr>
                        <a:t>et le niveau de délégation ? (partielle ou totale</a:t>
                      </a:r>
                      <a:r>
                        <a:rPr lang="fr-FR" sz="800" b="1" kern="120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800" b="1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fr-FR" sz="600" b="1">
                          <a:solidFill>
                            <a:srgbClr val="575757"/>
                          </a:solidFill>
                        </a:rPr>
                        <a:t>compatible avec le cadre législatif et réglementaire ainsi qu’avec les exigences et contraintes techniques inhérentes à l’outil Mon espace santé)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0970"/>
                  </a:ext>
                </a:extLst>
              </a:tr>
            </a:tbl>
          </a:graphicData>
        </a:graphic>
      </p:graphicFrame>
      <p:grpSp>
        <p:nvGrpSpPr>
          <p:cNvPr id="28" name="Groupe 27">
            <a:extLst>
              <a:ext uri="{FF2B5EF4-FFF2-40B4-BE49-F238E27FC236}">
                <a16:creationId xmlns:a16="http://schemas.microsoft.com/office/drawing/2014/main" id="{7A4264FA-C0A5-A826-395A-E8B9AD9C66D7}"/>
              </a:ext>
            </a:extLst>
          </p:cNvPr>
          <p:cNvGrpSpPr>
            <a:grpSpLocks noChangeAspect="1"/>
          </p:cNvGrpSpPr>
          <p:nvPr/>
        </p:nvGrpSpPr>
        <p:grpSpPr>
          <a:xfrm>
            <a:off x="121794" y="93625"/>
            <a:ext cx="432000" cy="438353"/>
            <a:chOff x="7017294" y="4810173"/>
            <a:chExt cx="432000" cy="438353"/>
          </a:xfrm>
        </p:grpSpPr>
        <p:sp>
          <p:nvSpPr>
            <p:cNvPr id="29" name="Freeform 206">
              <a:extLst>
                <a:ext uri="{FF2B5EF4-FFF2-40B4-BE49-F238E27FC236}">
                  <a16:creationId xmlns:a16="http://schemas.microsoft.com/office/drawing/2014/main" id="{F735FF6A-630F-1194-31B3-CDD1BAECE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7294" y="5016644"/>
              <a:ext cx="136588" cy="231882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07">
              <a:extLst>
                <a:ext uri="{FF2B5EF4-FFF2-40B4-BE49-F238E27FC236}">
                  <a16:creationId xmlns:a16="http://schemas.microsoft.com/office/drawing/2014/main" id="{D0193EE4-D035-F76A-7211-14C59F62B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4294" y="5216761"/>
              <a:ext cx="12706" cy="31765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963FEAB2-E998-83D8-5F38-40D52767C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4176" y="5216761"/>
              <a:ext cx="12706" cy="31765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09">
              <a:extLst>
                <a:ext uri="{FF2B5EF4-FFF2-40B4-BE49-F238E27FC236}">
                  <a16:creationId xmlns:a16="http://schemas.microsoft.com/office/drawing/2014/main" id="{3BE868D4-61BC-03CA-6A3D-13E27B538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7529" y="5029350"/>
              <a:ext cx="165176" cy="138176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10">
              <a:extLst>
                <a:ext uri="{FF2B5EF4-FFF2-40B4-BE49-F238E27FC236}">
                  <a16:creationId xmlns:a16="http://schemas.microsoft.com/office/drawing/2014/main" id="{2C2FD553-5DCF-097E-7695-54F248602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823" y="4810173"/>
              <a:ext cx="136588" cy="204882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11">
              <a:extLst>
                <a:ext uri="{FF2B5EF4-FFF2-40B4-BE49-F238E27FC236}">
                  <a16:creationId xmlns:a16="http://schemas.microsoft.com/office/drawing/2014/main" id="{874BD752-EDB2-6656-1CEC-31DB869F6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8823" y="4983291"/>
              <a:ext cx="12706" cy="31765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12">
              <a:extLst>
                <a:ext uri="{FF2B5EF4-FFF2-40B4-BE49-F238E27FC236}">
                  <a16:creationId xmlns:a16="http://schemas.microsoft.com/office/drawing/2014/main" id="{4EB69143-EB03-BED7-766D-719DB5B92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7118" y="4983291"/>
              <a:ext cx="14294" cy="31765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3">
              <a:extLst>
                <a:ext uri="{FF2B5EF4-FFF2-40B4-BE49-F238E27FC236}">
                  <a16:creationId xmlns:a16="http://schemas.microsoft.com/office/drawing/2014/main" id="{EA49D257-83D0-5B84-09A5-50E57AD5D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7647" y="5078585"/>
              <a:ext cx="54000" cy="19059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14">
              <a:extLst>
                <a:ext uri="{FF2B5EF4-FFF2-40B4-BE49-F238E27FC236}">
                  <a16:creationId xmlns:a16="http://schemas.microsoft.com/office/drawing/2014/main" id="{38243B06-12E1-CAF4-F211-E4C4C9FD3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8412" y="5043644"/>
              <a:ext cx="150882" cy="204882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15">
              <a:extLst>
                <a:ext uri="{FF2B5EF4-FFF2-40B4-BE49-F238E27FC236}">
                  <a16:creationId xmlns:a16="http://schemas.microsoft.com/office/drawing/2014/main" id="{D67F7A92-6F7A-8C56-623B-D8F2F8CCA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7000" y="5208820"/>
              <a:ext cx="12706" cy="39706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16">
              <a:extLst>
                <a:ext uri="{FF2B5EF4-FFF2-40B4-BE49-F238E27FC236}">
                  <a16:creationId xmlns:a16="http://schemas.microsoft.com/office/drawing/2014/main" id="{ED2C51F5-0724-1399-E2DC-1F379EE08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9588" y="5208820"/>
              <a:ext cx="12706" cy="39706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798145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6F66E6D7-A4A0-4DC1-AC37-537EECD50A8E}"/>
              </a:ext>
            </a:extLst>
          </p:cNvPr>
          <p:cNvSpPr txBox="1">
            <a:spLocks/>
          </p:cNvSpPr>
          <p:nvPr/>
        </p:nvSpPr>
        <p:spPr>
          <a:xfrm>
            <a:off x="827584" y="-31118"/>
            <a:ext cx="7443635" cy="752129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600"/>
              <a:t>RETEX : Nom de la structure </a:t>
            </a:r>
            <a:br>
              <a:rPr lang="fr-FR" sz="1600"/>
            </a:br>
            <a:r>
              <a:rPr lang="fr-FR" sz="1600"/>
              <a:t>Détail du parcours : </a:t>
            </a:r>
            <a:r>
              <a:rPr lang="fr-FR" sz="1600" b="1">
                <a:solidFill>
                  <a:srgbClr val="006AB2"/>
                </a:solidFill>
              </a:rPr>
              <a:t>réalisation de prescription d’actes de biologie et médicamenteuses en EHPAD</a:t>
            </a:r>
            <a:r>
              <a:rPr lang="en-US" sz="1600">
                <a:solidFill>
                  <a:srgbClr val="006AB2"/>
                </a:solidFill>
                <a:cs typeface="Arial"/>
              </a:rPr>
              <a:t>​</a:t>
            </a:r>
            <a:endParaRPr lang="fr-FR" sz="1600" i="1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9A7AB8AB-1E39-9C06-F535-39DA5959BEE4}"/>
              </a:ext>
            </a:extLst>
          </p:cNvPr>
          <p:cNvSpPr txBox="1"/>
          <p:nvPr/>
        </p:nvSpPr>
        <p:spPr>
          <a:xfrm>
            <a:off x="5687876" y="5210837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138A109E-950E-EFA9-4959-2D1FEFDACB16}"/>
              </a:ext>
            </a:extLst>
          </p:cNvPr>
          <p:cNvSpPr txBox="1"/>
          <p:nvPr/>
        </p:nvSpPr>
        <p:spPr>
          <a:xfrm>
            <a:off x="8342771" y="4743015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9455512A-C182-5E09-D982-D39FCA415005}"/>
              </a:ext>
            </a:extLst>
          </p:cNvPr>
          <p:cNvSpPr txBox="1"/>
          <p:nvPr/>
        </p:nvSpPr>
        <p:spPr>
          <a:xfrm>
            <a:off x="7981625" y="4931868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B3B02E67-44AC-C131-7291-F4ED687C6D3F}"/>
              </a:ext>
            </a:extLst>
          </p:cNvPr>
          <p:cNvSpPr txBox="1"/>
          <p:nvPr/>
        </p:nvSpPr>
        <p:spPr>
          <a:xfrm>
            <a:off x="8384581" y="4699393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B5A11F10-7F6C-551E-F0F5-12A1E6772891}"/>
              </a:ext>
            </a:extLst>
          </p:cNvPr>
          <p:cNvSpPr txBox="1"/>
          <p:nvPr/>
        </p:nvSpPr>
        <p:spPr>
          <a:xfrm>
            <a:off x="3215896" y="4924119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8DFFFBE9-5268-11D4-3FBD-493BB144F866}"/>
              </a:ext>
            </a:extLst>
          </p:cNvPr>
          <p:cNvSpPr txBox="1"/>
          <p:nvPr/>
        </p:nvSpPr>
        <p:spPr>
          <a:xfrm>
            <a:off x="4355530" y="4896325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B577B2F-95B9-7B8B-42A6-7A22B9B925A5}"/>
              </a:ext>
            </a:extLst>
          </p:cNvPr>
          <p:cNvSpPr txBox="1"/>
          <p:nvPr/>
        </p:nvSpPr>
        <p:spPr>
          <a:xfrm>
            <a:off x="8237856" y="4888576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138A109E-950E-EFA9-4959-2D1FEFDACB16}"/>
              </a:ext>
            </a:extLst>
          </p:cNvPr>
          <p:cNvSpPr txBox="1"/>
          <p:nvPr/>
        </p:nvSpPr>
        <p:spPr>
          <a:xfrm>
            <a:off x="8413022" y="5249913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B3B02E67-44AC-C131-7291-F4ED687C6D3F}"/>
              </a:ext>
            </a:extLst>
          </p:cNvPr>
          <p:cNvSpPr txBox="1"/>
          <p:nvPr/>
        </p:nvSpPr>
        <p:spPr>
          <a:xfrm>
            <a:off x="8454832" y="5206291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DDBC9781-3564-70FB-AE61-4231DA462690}"/>
              </a:ext>
            </a:extLst>
          </p:cNvPr>
          <p:cNvSpPr txBox="1"/>
          <p:nvPr/>
        </p:nvSpPr>
        <p:spPr>
          <a:xfrm>
            <a:off x="7734159" y="5015969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502363ED-52EC-0374-639D-4C8EDF232B61}"/>
              </a:ext>
            </a:extLst>
          </p:cNvPr>
          <p:cNvSpPr txBox="1"/>
          <p:nvPr/>
        </p:nvSpPr>
        <p:spPr>
          <a:xfrm>
            <a:off x="3844084" y="5093461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44777B8-5571-46FD-C9A6-C9A47249700F}"/>
              </a:ext>
            </a:extLst>
          </p:cNvPr>
          <p:cNvSpPr txBox="1"/>
          <p:nvPr/>
        </p:nvSpPr>
        <p:spPr>
          <a:xfrm>
            <a:off x="3727847" y="5000471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F98BD61C-0642-D805-DA0D-5346C4307A44}"/>
              </a:ext>
            </a:extLst>
          </p:cNvPr>
          <p:cNvSpPr txBox="1"/>
          <p:nvPr/>
        </p:nvSpPr>
        <p:spPr>
          <a:xfrm>
            <a:off x="3479874" y="4946227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14290689-E9E1-E563-9A09-F9BB178ACA76}"/>
              </a:ext>
            </a:extLst>
          </p:cNvPr>
          <p:cNvSpPr txBox="1"/>
          <p:nvPr/>
        </p:nvSpPr>
        <p:spPr>
          <a:xfrm>
            <a:off x="4146301" y="4992722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A780F546-D87E-604A-670E-F0CFF0FB1726}"/>
              </a:ext>
            </a:extLst>
          </p:cNvPr>
          <p:cNvSpPr txBox="1"/>
          <p:nvPr/>
        </p:nvSpPr>
        <p:spPr>
          <a:xfrm>
            <a:off x="3410132" y="5085712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AB770F3C-1F5A-3026-AC3C-57662C832ABE}"/>
              </a:ext>
            </a:extLst>
          </p:cNvPr>
          <p:cNvSpPr txBox="1"/>
          <p:nvPr/>
        </p:nvSpPr>
        <p:spPr>
          <a:xfrm>
            <a:off x="3317142" y="5054715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8990CB0-37E1-1AA6-B886-28C6849D09AD}"/>
              </a:ext>
            </a:extLst>
          </p:cNvPr>
          <p:cNvSpPr txBox="1"/>
          <p:nvPr/>
        </p:nvSpPr>
        <p:spPr>
          <a:xfrm>
            <a:off x="4371027" y="4992722"/>
            <a:ext cx="0" cy="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 fontScale="25000" lnSpcReduction="20000"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0F3162D-F6E7-0868-6FBB-EA5C24708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78053"/>
              </p:ext>
            </p:extLst>
          </p:nvPr>
        </p:nvGraphicFramePr>
        <p:xfrm>
          <a:off x="827584" y="771550"/>
          <a:ext cx="8136903" cy="364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349">
                  <a:extLst>
                    <a:ext uri="{9D8B030D-6E8A-4147-A177-3AD203B41FA5}">
                      <a16:colId xmlns:a16="http://schemas.microsoft.com/office/drawing/2014/main" val="60658605"/>
                    </a:ext>
                  </a:extLst>
                </a:gridCol>
                <a:gridCol w="3691467">
                  <a:extLst>
                    <a:ext uri="{9D8B030D-6E8A-4147-A177-3AD203B41FA5}">
                      <a16:colId xmlns:a16="http://schemas.microsoft.com/office/drawing/2014/main" val="1307570886"/>
                    </a:ext>
                  </a:extLst>
                </a:gridCol>
                <a:gridCol w="1656928">
                  <a:extLst>
                    <a:ext uri="{9D8B030D-6E8A-4147-A177-3AD203B41FA5}">
                      <a16:colId xmlns:a16="http://schemas.microsoft.com/office/drawing/2014/main" val="135509566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11538093"/>
                    </a:ext>
                  </a:extLst>
                </a:gridCol>
              </a:tblGrid>
              <a:tr h="183135">
                <a:tc>
                  <a:txBody>
                    <a:bodyPr/>
                    <a:lstStyle/>
                    <a:p>
                      <a:r>
                        <a:rPr lang="fr-FR" sz="900"/>
                        <a:t>Etape</a:t>
                      </a:r>
                    </a:p>
                  </a:txBody>
                  <a:tcPr>
                    <a:solidFill>
                      <a:srgbClr val="2327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/>
                        <a:t>Détail de l’étape </a:t>
                      </a:r>
                    </a:p>
                  </a:txBody>
                  <a:tcPr>
                    <a:solidFill>
                      <a:srgbClr val="2327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/>
                        <a:t>Usage DMP/MSS</a:t>
                      </a:r>
                    </a:p>
                  </a:txBody>
                  <a:tcPr>
                    <a:solidFill>
                      <a:srgbClr val="2327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/>
                        <a:t>Intervenant(s)</a:t>
                      </a:r>
                    </a:p>
                  </a:txBody>
                  <a:tcPr>
                    <a:solidFill>
                      <a:srgbClr val="2327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21380"/>
                  </a:ext>
                </a:extLst>
              </a:tr>
              <a:tr h="561613">
                <a:tc>
                  <a:txBody>
                    <a:bodyPr/>
                    <a:lstStyle/>
                    <a:p>
                      <a:r>
                        <a:rPr lang="fr-FR" sz="1000" b="1" i="0">
                          <a:solidFill>
                            <a:schemeClr val="tx1"/>
                          </a:solidFill>
                        </a:rPr>
                        <a:t>Etape 1 :</a:t>
                      </a:r>
                    </a:p>
                    <a:p>
                      <a:r>
                        <a:rPr lang="fr-FR" sz="1000" b="1" i="0">
                          <a:solidFill>
                            <a:schemeClr val="tx1"/>
                          </a:solidFill>
                        </a:rPr>
                        <a:t>Le médecin traitant réalise la prescription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Lors d’une visite, le médecin</a:t>
                      </a:r>
                      <a:r>
                        <a:rPr lang="fr-FR" sz="8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traitant prescrit dans le DUI de l’EHPAD des examens de biologie au résident afin de vérifier que tout va bien. </a:t>
                      </a:r>
                    </a:p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Le document est produit par le DUI et alimente le DMP de l’usager</a:t>
                      </a:r>
                      <a:endParaRPr lang="fr-FR" sz="80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i="0"/>
                        <a:t>Alimentation du DMP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i="0"/>
                        <a:t>Médecin traitant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77885"/>
                  </a:ext>
                </a:extLst>
              </a:tr>
              <a:tr h="683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</a:rPr>
                        <a:t>Etape 2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</a:rPr>
                        <a:t>Réalisation des examens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L’infirmière prend connaissance de la prescription intégrée dans le DUI de l’EHPAD</a:t>
                      </a:r>
                      <a:endParaRPr lang="fr-FR" sz="800"/>
                    </a:p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Elle réalise les prélèvements nécessaires et les transmet au laboratoire d’analyse de référence de l’EHPAD</a:t>
                      </a:r>
                      <a:endParaRPr lang="fr-FR" sz="800">
                        <a:solidFill>
                          <a:srgbClr val="69E781"/>
                        </a:solidFill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i="0"/>
                        <a:t>Non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i="0"/>
                        <a:t>Infirmière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89532"/>
                  </a:ext>
                </a:extLst>
              </a:tr>
              <a:tr h="963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</a:rPr>
                        <a:t>Etape 3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</a:rPr>
                        <a:t>Réception du CR-bio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Laboratoire produit le CR-Bio et l’envoie : </a:t>
                      </a:r>
                    </a:p>
                    <a:p>
                      <a:pPr marL="628015" lvl="1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dans le DMP de l’usager et/ou vers la messagerie de santé de Mon espace santé, l’usager est alors notifié de ses résultats</a:t>
                      </a:r>
                    </a:p>
                    <a:p>
                      <a:pPr marL="628015" lvl="1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 médecin traitant (prescripteur) par MSSanté</a:t>
                      </a:r>
                    </a:p>
                    <a:p>
                      <a:pPr marL="628015" lvl="1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 l’EHPAD par MSS</a:t>
                      </a:r>
                    </a:p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Grâce à l'INS qualifiée, le CR reçu est automatiquement intégré dans le DUI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Alimentation du CR de bio dans le DMP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Envoi vers MSS MES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Envoi MSSanté au médecin traitant prescripteur + EPHAD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Laboratoire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Médecin traitant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EHPAD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765382"/>
                  </a:ext>
                </a:extLst>
              </a:tr>
              <a:tr h="1049971">
                <a:tc>
                  <a:txBody>
                    <a:bodyPr/>
                    <a:lstStyle/>
                    <a:p>
                      <a:r>
                        <a:rPr lang="fr-FR" sz="1000" b="1" i="0">
                          <a:solidFill>
                            <a:schemeClr val="tx1"/>
                          </a:solidFill>
                        </a:rPr>
                        <a:t>Etape 4 :</a:t>
                      </a:r>
                    </a:p>
                    <a:p>
                      <a:r>
                        <a:rPr lang="fr-FR" sz="1000" b="1" i="0">
                          <a:solidFill>
                            <a:schemeClr val="tx1"/>
                          </a:solidFill>
                        </a:rPr>
                        <a:t>Suivi grâce au CR-Bio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Suite à la réception du CR-Bio, le médecin traitant qui a constaté des résultats anormaux transmet, sans attendre sa prochaine visite, une nouvelle prescription médicamenteuse via MSSanté à l’EHPAD et l’ajoute également au DMP. </a:t>
                      </a:r>
                    </a:p>
                    <a:p>
                      <a:pPr marL="170815" indent="-170815">
                        <a:buFont typeface="Arial" panose="020B0604020202020204" pitchFamily="34" charset="0"/>
                        <a:buChar char="•"/>
                      </a:pP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L’EHPAD pourra envoyer la nouvelle prescription médicamenteuse par MSS à la pharmacie d’officine ayant conventionné avec l’EHPAD et ajuster les traitements du résident à partir des médicaments délivrés par la pharmacie d’officine.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Alimentation de l’ordonnance dans le DMP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Envoi MSSanté à l’EPHAD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Envoi MSSanté EPHAD vers officine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Médecin traitant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EHPAD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i="0"/>
                        <a:t>Pharmacie d'officine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38967"/>
                  </a:ext>
                </a:extLst>
              </a:tr>
            </a:tbl>
          </a:graphicData>
        </a:graphic>
      </p:graphicFrame>
      <p:sp>
        <p:nvSpPr>
          <p:cNvPr id="3" name="Flèche droite 29">
            <a:extLst>
              <a:ext uri="{FF2B5EF4-FFF2-40B4-BE49-F238E27FC236}">
                <a16:creationId xmlns:a16="http://schemas.microsoft.com/office/drawing/2014/main" id="{34ED6286-2ADD-47BE-8C02-1A4AF7ECB171}"/>
              </a:ext>
            </a:extLst>
          </p:cNvPr>
          <p:cNvSpPr/>
          <p:nvPr/>
        </p:nvSpPr>
        <p:spPr>
          <a:xfrm rot="10800000" flipV="1">
            <a:off x="118533" y="771550"/>
            <a:ext cx="677335" cy="3643544"/>
          </a:xfrm>
          <a:prstGeom prst="downArrow">
            <a:avLst/>
          </a:prstGeom>
          <a:solidFill>
            <a:srgbClr val="E73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800"/>
              <a:t>Personnes Agées (PA)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4414F51-DCF7-FCF2-1DA0-6F6A3E2AF51E}"/>
              </a:ext>
            </a:extLst>
          </p:cNvPr>
          <p:cNvGrpSpPr>
            <a:grpSpLocks noChangeAspect="1"/>
          </p:cNvGrpSpPr>
          <p:nvPr/>
        </p:nvGrpSpPr>
        <p:grpSpPr>
          <a:xfrm>
            <a:off x="225231" y="111519"/>
            <a:ext cx="463938" cy="429909"/>
            <a:chOff x="4918288" y="2164583"/>
            <a:chExt cx="463938" cy="429909"/>
          </a:xfrm>
        </p:grpSpPr>
        <p:sp>
          <p:nvSpPr>
            <p:cNvPr id="6" name="Freeform 163">
              <a:extLst>
                <a:ext uri="{FF2B5EF4-FFF2-40B4-BE49-F238E27FC236}">
                  <a16:creationId xmlns:a16="http://schemas.microsoft.com/office/drawing/2014/main" id="{34119F2F-17C3-FEEF-7561-97780F8E5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465" y="2363780"/>
              <a:ext cx="21175" cy="12889"/>
            </a:xfrm>
            <a:custGeom>
              <a:avLst/>
              <a:gdLst>
                <a:gd name="T0" fmla="*/ 54 w 76"/>
                <a:gd name="T1" fmla="*/ 0 h 46"/>
                <a:gd name="T2" fmla="*/ 43 w 76"/>
                <a:gd name="T3" fmla="*/ 0 h 46"/>
                <a:gd name="T4" fmla="*/ 21 w 76"/>
                <a:gd name="T5" fmla="*/ 1 h 46"/>
                <a:gd name="T6" fmla="*/ 2 w 76"/>
                <a:gd name="T7" fmla="*/ 26 h 46"/>
                <a:gd name="T8" fmla="*/ 24 w 76"/>
                <a:gd name="T9" fmla="*/ 46 h 46"/>
                <a:gd name="T10" fmla="*/ 27 w 76"/>
                <a:gd name="T11" fmla="*/ 46 h 46"/>
                <a:gd name="T12" fmla="*/ 43 w 76"/>
                <a:gd name="T13" fmla="*/ 45 h 46"/>
                <a:gd name="T14" fmla="*/ 54 w 76"/>
                <a:gd name="T15" fmla="*/ 45 h 46"/>
                <a:gd name="T16" fmla="*/ 76 w 76"/>
                <a:gd name="T17" fmla="*/ 22 h 46"/>
                <a:gd name="T18" fmla="*/ 54 w 76"/>
                <a:gd name="T19" fmla="*/ 0 h 46"/>
                <a:gd name="T20" fmla="*/ 54 w 76"/>
                <a:gd name="T21" fmla="*/ 0 h 46"/>
                <a:gd name="T22" fmla="*/ 54 w 76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6">
                  <a:moveTo>
                    <a:pt x="5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28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8"/>
                    <a:pt x="13" y="46"/>
                    <a:pt x="24" y="46"/>
                  </a:cubicBezTo>
                  <a:cubicBezTo>
                    <a:pt x="25" y="46"/>
                    <a:pt x="26" y="46"/>
                    <a:pt x="27" y="46"/>
                  </a:cubicBezTo>
                  <a:cubicBezTo>
                    <a:pt x="32" y="45"/>
                    <a:pt x="38" y="45"/>
                    <a:pt x="43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6" y="45"/>
                    <a:pt x="76" y="35"/>
                    <a:pt x="76" y="22"/>
                  </a:cubicBezTo>
                  <a:cubicBezTo>
                    <a:pt x="76" y="10"/>
                    <a:pt x="66" y="0"/>
                    <a:pt x="54" y="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164">
              <a:extLst>
                <a:ext uri="{FF2B5EF4-FFF2-40B4-BE49-F238E27FC236}">
                  <a16:creationId xmlns:a16="http://schemas.microsoft.com/office/drawing/2014/main" id="{184B78E0-0CB7-A550-5692-FE2DB1D9A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980" y="2552287"/>
              <a:ext cx="20945" cy="12889"/>
            </a:xfrm>
            <a:custGeom>
              <a:avLst/>
              <a:gdLst>
                <a:gd name="T0" fmla="*/ 52 w 75"/>
                <a:gd name="T1" fmla="*/ 0 h 46"/>
                <a:gd name="T2" fmla="*/ 52 w 75"/>
                <a:gd name="T3" fmla="*/ 0 h 46"/>
                <a:gd name="T4" fmla="*/ 22 w 75"/>
                <a:gd name="T5" fmla="*/ 1 h 46"/>
                <a:gd name="T6" fmla="*/ 0 w 75"/>
                <a:gd name="T7" fmla="*/ 23 h 46"/>
                <a:gd name="T8" fmla="*/ 23 w 75"/>
                <a:gd name="T9" fmla="*/ 46 h 46"/>
                <a:gd name="T10" fmla="*/ 23 w 75"/>
                <a:gd name="T11" fmla="*/ 46 h 46"/>
                <a:gd name="T12" fmla="*/ 52 w 75"/>
                <a:gd name="T13" fmla="*/ 46 h 46"/>
                <a:gd name="T14" fmla="*/ 75 w 75"/>
                <a:gd name="T15" fmla="*/ 23 h 46"/>
                <a:gd name="T16" fmla="*/ 52 w 75"/>
                <a:gd name="T17" fmla="*/ 0 h 46"/>
                <a:gd name="T18" fmla="*/ 52 w 75"/>
                <a:gd name="T19" fmla="*/ 0 h 46"/>
                <a:gd name="T20" fmla="*/ 52 w 7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6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0" y="1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5" y="45"/>
                    <a:pt x="75" y="35"/>
                    <a:pt x="75" y="23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165">
              <a:extLst>
                <a:ext uri="{FF2B5EF4-FFF2-40B4-BE49-F238E27FC236}">
                  <a16:creationId xmlns:a16="http://schemas.microsoft.com/office/drawing/2014/main" id="{516CA68A-0703-7234-A3EA-684642538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291" y="2445029"/>
              <a:ext cx="20945" cy="12889"/>
            </a:xfrm>
            <a:custGeom>
              <a:avLst/>
              <a:gdLst>
                <a:gd name="T0" fmla="*/ 53 w 75"/>
                <a:gd name="T1" fmla="*/ 0 h 46"/>
                <a:gd name="T2" fmla="*/ 23 w 75"/>
                <a:gd name="T3" fmla="*/ 0 h 46"/>
                <a:gd name="T4" fmla="*/ 0 w 75"/>
                <a:gd name="T5" fmla="*/ 23 h 46"/>
                <a:gd name="T6" fmla="*/ 23 w 75"/>
                <a:gd name="T7" fmla="*/ 46 h 46"/>
                <a:gd name="T8" fmla="*/ 53 w 75"/>
                <a:gd name="T9" fmla="*/ 46 h 46"/>
                <a:gd name="T10" fmla="*/ 75 w 75"/>
                <a:gd name="T11" fmla="*/ 23 h 46"/>
                <a:gd name="T12" fmla="*/ 53 w 75"/>
                <a:gd name="T13" fmla="*/ 0 h 46"/>
                <a:gd name="T14" fmla="*/ 53 w 75"/>
                <a:gd name="T15" fmla="*/ 0 h 46"/>
                <a:gd name="T16" fmla="*/ 53 w 7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">
                  <a:moveTo>
                    <a:pt x="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5" y="46"/>
                    <a:pt x="75" y="35"/>
                    <a:pt x="75" y="23"/>
                  </a:cubicBezTo>
                  <a:cubicBezTo>
                    <a:pt x="75" y="11"/>
                    <a:pt x="65" y="0"/>
                    <a:pt x="53" y="0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66">
              <a:extLst>
                <a:ext uri="{FF2B5EF4-FFF2-40B4-BE49-F238E27FC236}">
                  <a16:creationId xmlns:a16="http://schemas.microsoft.com/office/drawing/2014/main" id="{428CE5BE-8A96-C560-48F9-8483E512C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924" y="2373677"/>
              <a:ext cx="20025" cy="19564"/>
            </a:xfrm>
            <a:custGeom>
              <a:avLst/>
              <a:gdLst>
                <a:gd name="T0" fmla="*/ 62 w 71"/>
                <a:gd name="T1" fmla="*/ 10 h 70"/>
                <a:gd name="T2" fmla="*/ 30 w 71"/>
                <a:gd name="T3" fmla="*/ 8 h 70"/>
                <a:gd name="T4" fmla="*/ 8 w 71"/>
                <a:gd name="T5" fmla="*/ 34 h 70"/>
                <a:gd name="T6" fmla="*/ 13 w 71"/>
                <a:gd name="T7" fmla="*/ 65 h 70"/>
                <a:gd name="T8" fmla="*/ 26 w 71"/>
                <a:gd name="T9" fmla="*/ 70 h 70"/>
                <a:gd name="T10" fmla="*/ 44 w 71"/>
                <a:gd name="T11" fmla="*/ 60 h 70"/>
                <a:gd name="T12" fmla="*/ 61 w 71"/>
                <a:gd name="T13" fmla="*/ 41 h 70"/>
                <a:gd name="T14" fmla="*/ 62 w 71"/>
                <a:gd name="T15" fmla="*/ 10 h 70"/>
                <a:gd name="T16" fmla="*/ 62 w 71"/>
                <a:gd name="T17" fmla="*/ 10 h 70"/>
                <a:gd name="T18" fmla="*/ 62 w 71"/>
                <a:gd name="T1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62" y="10"/>
                  </a:moveTo>
                  <a:cubicBezTo>
                    <a:pt x="54" y="0"/>
                    <a:pt x="39" y="0"/>
                    <a:pt x="30" y="8"/>
                  </a:cubicBezTo>
                  <a:cubicBezTo>
                    <a:pt x="22" y="16"/>
                    <a:pt x="14" y="25"/>
                    <a:pt x="8" y="34"/>
                  </a:cubicBezTo>
                  <a:cubicBezTo>
                    <a:pt x="0" y="44"/>
                    <a:pt x="3" y="58"/>
                    <a:pt x="13" y="65"/>
                  </a:cubicBezTo>
                  <a:cubicBezTo>
                    <a:pt x="17" y="68"/>
                    <a:pt x="21" y="70"/>
                    <a:pt x="26" y="70"/>
                  </a:cubicBezTo>
                  <a:cubicBezTo>
                    <a:pt x="33" y="70"/>
                    <a:pt x="40" y="66"/>
                    <a:pt x="44" y="60"/>
                  </a:cubicBezTo>
                  <a:cubicBezTo>
                    <a:pt x="49" y="53"/>
                    <a:pt x="55" y="47"/>
                    <a:pt x="61" y="41"/>
                  </a:cubicBezTo>
                  <a:cubicBezTo>
                    <a:pt x="70" y="33"/>
                    <a:pt x="71" y="19"/>
                    <a:pt x="62" y="10"/>
                  </a:cubicBezTo>
                  <a:close/>
                  <a:moveTo>
                    <a:pt x="62" y="10"/>
                  </a:moveTo>
                  <a:cubicBezTo>
                    <a:pt x="62" y="10"/>
                    <a:pt x="62" y="10"/>
                    <a:pt x="62" y="1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67">
              <a:extLst>
                <a:ext uri="{FF2B5EF4-FFF2-40B4-BE49-F238E27FC236}">
                  <a16:creationId xmlns:a16="http://schemas.microsoft.com/office/drawing/2014/main" id="{1A4ADF52-0EC4-29ED-FD61-B43BCCCB5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354" y="2552287"/>
              <a:ext cx="20945" cy="12429"/>
            </a:xfrm>
            <a:custGeom>
              <a:avLst/>
              <a:gdLst>
                <a:gd name="T0" fmla="*/ 52 w 75"/>
                <a:gd name="T1" fmla="*/ 0 h 45"/>
                <a:gd name="T2" fmla="*/ 52 w 75"/>
                <a:gd name="T3" fmla="*/ 0 h 45"/>
                <a:gd name="T4" fmla="*/ 22 w 75"/>
                <a:gd name="T5" fmla="*/ 0 h 45"/>
                <a:gd name="T6" fmla="*/ 0 w 75"/>
                <a:gd name="T7" fmla="*/ 23 h 45"/>
                <a:gd name="T8" fmla="*/ 23 w 75"/>
                <a:gd name="T9" fmla="*/ 45 h 45"/>
                <a:gd name="T10" fmla="*/ 23 w 75"/>
                <a:gd name="T11" fmla="*/ 45 h 45"/>
                <a:gd name="T12" fmla="*/ 52 w 75"/>
                <a:gd name="T13" fmla="*/ 45 h 45"/>
                <a:gd name="T14" fmla="*/ 75 w 75"/>
                <a:gd name="T15" fmla="*/ 22 h 45"/>
                <a:gd name="T16" fmla="*/ 52 w 75"/>
                <a:gd name="T17" fmla="*/ 0 h 45"/>
                <a:gd name="T18" fmla="*/ 52 w 75"/>
                <a:gd name="T19" fmla="*/ 0 h 45"/>
                <a:gd name="T20" fmla="*/ 52 w 7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5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2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68">
              <a:extLst>
                <a:ext uri="{FF2B5EF4-FFF2-40B4-BE49-F238E27FC236}">
                  <a16:creationId xmlns:a16="http://schemas.microsoft.com/office/drawing/2014/main" id="{5EEA36B2-F9B6-8A54-D033-0C5AD132E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8606" y="2552517"/>
              <a:ext cx="20945" cy="12659"/>
            </a:xfrm>
            <a:custGeom>
              <a:avLst/>
              <a:gdLst>
                <a:gd name="T0" fmla="*/ 52 w 75"/>
                <a:gd name="T1" fmla="*/ 0 h 45"/>
                <a:gd name="T2" fmla="*/ 52 w 75"/>
                <a:gd name="T3" fmla="*/ 0 h 45"/>
                <a:gd name="T4" fmla="*/ 22 w 75"/>
                <a:gd name="T5" fmla="*/ 0 h 45"/>
                <a:gd name="T6" fmla="*/ 0 w 75"/>
                <a:gd name="T7" fmla="*/ 23 h 45"/>
                <a:gd name="T8" fmla="*/ 23 w 75"/>
                <a:gd name="T9" fmla="*/ 45 h 45"/>
                <a:gd name="T10" fmla="*/ 23 w 75"/>
                <a:gd name="T11" fmla="*/ 45 h 45"/>
                <a:gd name="T12" fmla="*/ 52 w 75"/>
                <a:gd name="T13" fmla="*/ 45 h 45"/>
                <a:gd name="T14" fmla="*/ 75 w 75"/>
                <a:gd name="T15" fmla="*/ 22 h 45"/>
                <a:gd name="T16" fmla="*/ 52 w 75"/>
                <a:gd name="T17" fmla="*/ 0 h 45"/>
                <a:gd name="T18" fmla="*/ 52 w 75"/>
                <a:gd name="T19" fmla="*/ 0 h 45"/>
                <a:gd name="T20" fmla="*/ 52 w 7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5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2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69">
              <a:extLst>
                <a:ext uri="{FF2B5EF4-FFF2-40B4-BE49-F238E27FC236}">
                  <a16:creationId xmlns:a16="http://schemas.microsoft.com/office/drawing/2014/main" id="{5759F371-3670-771F-D6B3-49CA43AF2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9448" y="2433060"/>
              <a:ext cx="20485" cy="18413"/>
            </a:xfrm>
            <a:custGeom>
              <a:avLst/>
              <a:gdLst>
                <a:gd name="T0" fmla="*/ 60 w 73"/>
                <a:gd name="T1" fmla="*/ 25 h 66"/>
                <a:gd name="T2" fmla="*/ 40 w 73"/>
                <a:gd name="T3" fmla="*/ 9 h 66"/>
                <a:gd name="T4" fmla="*/ 8 w 73"/>
                <a:gd name="T5" fmla="*/ 10 h 66"/>
                <a:gd name="T6" fmla="*/ 9 w 73"/>
                <a:gd name="T7" fmla="*/ 42 h 66"/>
                <a:gd name="T8" fmla="*/ 36 w 73"/>
                <a:gd name="T9" fmla="*/ 63 h 66"/>
                <a:gd name="T10" fmla="*/ 48 w 73"/>
                <a:gd name="T11" fmla="*/ 66 h 66"/>
                <a:gd name="T12" fmla="*/ 67 w 73"/>
                <a:gd name="T13" fmla="*/ 56 h 66"/>
                <a:gd name="T14" fmla="*/ 60 w 73"/>
                <a:gd name="T15" fmla="*/ 25 h 66"/>
                <a:gd name="T16" fmla="*/ 60 w 73"/>
                <a:gd name="T17" fmla="*/ 25 h 66"/>
                <a:gd name="T18" fmla="*/ 60 w 73"/>
                <a:gd name="T1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66">
                  <a:moveTo>
                    <a:pt x="60" y="25"/>
                  </a:moveTo>
                  <a:cubicBezTo>
                    <a:pt x="53" y="20"/>
                    <a:pt x="46" y="15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3"/>
                    <a:pt x="9" y="42"/>
                  </a:cubicBezTo>
                  <a:cubicBezTo>
                    <a:pt x="17" y="49"/>
                    <a:pt x="26" y="57"/>
                    <a:pt x="36" y="63"/>
                  </a:cubicBezTo>
                  <a:cubicBezTo>
                    <a:pt x="39" y="65"/>
                    <a:pt x="44" y="66"/>
                    <a:pt x="48" y="66"/>
                  </a:cubicBezTo>
                  <a:cubicBezTo>
                    <a:pt x="55" y="66"/>
                    <a:pt x="63" y="62"/>
                    <a:pt x="67" y="56"/>
                  </a:cubicBezTo>
                  <a:cubicBezTo>
                    <a:pt x="73" y="45"/>
                    <a:pt x="70" y="31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70">
              <a:extLst>
                <a:ext uri="{FF2B5EF4-FFF2-40B4-BE49-F238E27FC236}">
                  <a16:creationId xmlns:a16="http://schemas.microsoft.com/office/drawing/2014/main" id="{35074C44-E845-29DB-7695-E9A00A8E2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7249" y="2403829"/>
              <a:ext cx="14040" cy="21175"/>
            </a:xfrm>
            <a:custGeom>
              <a:avLst/>
              <a:gdLst>
                <a:gd name="T0" fmla="*/ 47 w 50"/>
                <a:gd name="T1" fmla="*/ 48 h 75"/>
                <a:gd name="T2" fmla="*/ 45 w 50"/>
                <a:gd name="T3" fmla="*/ 24 h 75"/>
                <a:gd name="T4" fmla="*/ 45 w 50"/>
                <a:gd name="T5" fmla="*/ 23 h 75"/>
                <a:gd name="T6" fmla="*/ 23 w 50"/>
                <a:gd name="T7" fmla="*/ 0 h 75"/>
                <a:gd name="T8" fmla="*/ 23 w 50"/>
                <a:gd name="T9" fmla="*/ 0 h 75"/>
                <a:gd name="T10" fmla="*/ 0 w 50"/>
                <a:gd name="T11" fmla="*/ 22 h 75"/>
                <a:gd name="T12" fmla="*/ 0 w 50"/>
                <a:gd name="T13" fmla="*/ 24 h 75"/>
                <a:gd name="T14" fmla="*/ 3 w 50"/>
                <a:gd name="T15" fmla="*/ 56 h 75"/>
                <a:gd name="T16" fmla="*/ 25 w 50"/>
                <a:gd name="T17" fmla="*/ 75 h 75"/>
                <a:gd name="T18" fmla="*/ 30 w 50"/>
                <a:gd name="T19" fmla="*/ 74 h 75"/>
                <a:gd name="T20" fmla="*/ 47 w 50"/>
                <a:gd name="T21" fmla="*/ 48 h 75"/>
                <a:gd name="T22" fmla="*/ 47 w 50"/>
                <a:gd name="T23" fmla="*/ 48 h 75"/>
                <a:gd name="T24" fmla="*/ 47 w 50"/>
                <a:gd name="T25" fmla="*/ 4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5">
                  <a:moveTo>
                    <a:pt x="47" y="48"/>
                  </a:moveTo>
                  <a:cubicBezTo>
                    <a:pt x="46" y="40"/>
                    <a:pt x="45" y="32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1" y="46"/>
                    <a:pt x="3" y="56"/>
                  </a:cubicBezTo>
                  <a:cubicBezTo>
                    <a:pt x="5" y="67"/>
                    <a:pt x="15" y="75"/>
                    <a:pt x="25" y="75"/>
                  </a:cubicBezTo>
                  <a:cubicBezTo>
                    <a:pt x="27" y="75"/>
                    <a:pt x="28" y="75"/>
                    <a:pt x="30" y="74"/>
                  </a:cubicBezTo>
                  <a:cubicBezTo>
                    <a:pt x="42" y="72"/>
                    <a:pt x="50" y="60"/>
                    <a:pt x="47" y="48"/>
                  </a:cubicBez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71">
              <a:extLst>
                <a:ext uri="{FF2B5EF4-FFF2-40B4-BE49-F238E27FC236}">
                  <a16:creationId xmlns:a16="http://schemas.microsoft.com/office/drawing/2014/main" id="{C489540E-882A-1C73-8CD1-3E780B88D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3665" y="2445029"/>
              <a:ext cx="20945" cy="12889"/>
            </a:xfrm>
            <a:custGeom>
              <a:avLst/>
              <a:gdLst>
                <a:gd name="T0" fmla="*/ 53 w 75"/>
                <a:gd name="T1" fmla="*/ 0 h 46"/>
                <a:gd name="T2" fmla="*/ 23 w 75"/>
                <a:gd name="T3" fmla="*/ 0 h 46"/>
                <a:gd name="T4" fmla="*/ 0 w 75"/>
                <a:gd name="T5" fmla="*/ 23 h 46"/>
                <a:gd name="T6" fmla="*/ 23 w 75"/>
                <a:gd name="T7" fmla="*/ 46 h 46"/>
                <a:gd name="T8" fmla="*/ 53 w 75"/>
                <a:gd name="T9" fmla="*/ 46 h 46"/>
                <a:gd name="T10" fmla="*/ 75 w 75"/>
                <a:gd name="T11" fmla="*/ 23 h 46"/>
                <a:gd name="T12" fmla="*/ 53 w 75"/>
                <a:gd name="T13" fmla="*/ 0 h 46"/>
                <a:gd name="T14" fmla="*/ 53 w 75"/>
                <a:gd name="T15" fmla="*/ 0 h 46"/>
                <a:gd name="T16" fmla="*/ 53 w 7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">
                  <a:moveTo>
                    <a:pt x="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5" y="46"/>
                    <a:pt x="75" y="35"/>
                    <a:pt x="75" y="23"/>
                  </a:cubicBezTo>
                  <a:cubicBezTo>
                    <a:pt x="75" y="11"/>
                    <a:pt x="65" y="0"/>
                    <a:pt x="53" y="0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72">
              <a:extLst>
                <a:ext uri="{FF2B5EF4-FFF2-40B4-BE49-F238E27FC236}">
                  <a16:creationId xmlns:a16="http://schemas.microsoft.com/office/drawing/2014/main" id="{98FAC6CE-76AB-574A-C077-E637FD9F4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716" y="2451243"/>
              <a:ext cx="21406" cy="17953"/>
            </a:xfrm>
            <a:custGeom>
              <a:avLst/>
              <a:gdLst>
                <a:gd name="T0" fmla="*/ 64 w 76"/>
                <a:gd name="T1" fmla="*/ 24 h 65"/>
                <a:gd name="T2" fmla="*/ 37 w 76"/>
                <a:gd name="T3" fmla="*/ 6 h 65"/>
                <a:gd name="T4" fmla="*/ 6 w 76"/>
                <a:gd name="T5" fmla="*/ 14 h 65"/>
                <a:gd name="T6" fmla="*/ 14 w 76"/>
                <a:gd name="T7" fmla="*/ 45 h 65"/>
                <a:gd name="T8" fmla="*/ 36 w 76"/>
                <a:gd name="T9" fmla="*/ 60 h 65"/>
                <a:gd name="T10" fmla="*/ 50 w 76"/>
                <a:gd name="T11" fmla="*/ 65 h 65"/>
                <a:gd name="T12" fmla="*/ 68 w 76"/>
                <a:gd name="T13" fmla="*/ 56 h 65"/>
                <a:gd name="T14" fmla="*/ 64 w 76"/>
                <a:gd name="T15" fmla="*/ 24 h 65"/>
                <a:gd name="T16" fmla="*/ 64 w 76"/>
                <a:gd name="T17" fmla="*/ 24 h 65"/>
                <a:gd name="T18" fmla="*/ 64 w 76"/>
                <a:gd name="T19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5">
                  <a:moveTo>
                    <a:pt x="64" y="24"/>
                  </a:moveTo>
                  <a:cubicBezTo>
                    <a:pt x="55" y="17"/>
                    <a:pt x="46" y="11"/>
                    <a:pt x="37" y="6"/>
                  </a:cubicBezTo>
                  <a:cubicBezTo>
                    <a:pt x="26" y="0"/>
                    <a:pt x="12" y="4"/>
                    <a:pt x="6" y="14"/>
                  </a:cubicBezTo>
                  <a:cubicBezTo>
                    <a:pt x="0" y="25"/>
                    <a:pt x="4" y="39"/>
                    <a:pt x="14" y="45"/>
                  </a:cubicBezTo>
                  <a:cubicBezTo>
                    <a:pt x="22" y="49"/>
                    <a:pt x="29" y="54"/>
                    <a:pt x="36" y="60"/>
                  </a:cubicBezTo>
                  <a:cubicBezTo>
                    <a:pt x="40" y="63"/>
                    <a:pt x="45" y="65"/>
                    <a:pt x="50" y="65"/>
                  </a:cubicBezTo>
                  <a:cubicBezTo>
                    <a:pt x="57" y="65"/>
                    <a:pt x="63" y="62"/>
                    <a:pt x="68" y="56"/>
                  </a:cubicBezTo>
                  <a:cubicBezTo>
                    <a:pt x="76" y="46"/>
                    <a:pt x="74" y="32"/>
                    <a:pt x="64" y="24"/>
                  </a:cubicBezTo>
                  <a:close/>
                  <a:moveTo>
                    <a:pt x="64" y="24"/>
                  </a:moveTo>
                  <a:cubicBezTo>
                    <a:pt x="64" y="24"/>
                    <a:pt x="64" y="24"/>
                    <a:pt x="64" y="24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73">
              <a:extLst>
                <a:ext uri="{FF2B5EF4-FFF2-40B4-BE49-F238E27FC236}">
                  <a16:creationId xmlns:a16="http://schemas.microsoft.com/office/drawing/2014/main" id="{1D1A355F-B05E-63B2-11F7-820CB3943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5477" y="2550906"/>
              <a:ext cx="21175" cy="13580"/>
            </a:xfrm>
            <a:custGeom>
              <a:avLst/>
              <a:gdLst>
                <a:gd name="T0" fmla="*/ 75 w 76"/>
                <a:gd name="T1" fmla="*/ 21 h 49"/>
                <a:gd name="T2" fmla="*/ 49 w 76"/>
                <a:gd name="T3" fmla="*/ 2 h 49"/>
                <a:gd name="T4" fmla="*/ 27 w 76"/>
                <a:gd name="T5" fmla="*/ 3 h 49"/>
                <a:gd name="T6" fmla="*/ 22 w 76"/>
                <a:gd name="T7" fmla="*/ 3 h 49"/>
                <a:gd name="T8" fmla="*/ 0 w 76"/>
                <a:gd name="T9" fmla="*/ 26 h 49"/>
                <a:gd name="T10" fmla="*/ 23 w 76"/>
                <a:gd name="T11" fmla="*/ 49 h 49"/>
                <a:gd name="T12" fmla="*/ 23 w 76"/>
                <a:gd name="T13" fmla="*/ 49 h 49"/>
                <a:gd name="T14" fmla="*/ 27 w 76"/>
                <a:gd name="T15" fmla="*/ 48 h 49"/>
                <a:gd name="T16" fmla="*/ 55 w 76"/>
                <a:gd name="T17" fmla="*/ 46 h 49"/>
                <a:gd name="T18" fmla="*/ 75 w 76"/>
                <a:gd name="T19" fmla="*/ 21 h 49"/>
                <a:gd name="T20" fmla="*/ 75 w 76"/>
                <a:gd name="T21" fmla="*/ 21 h 49"/>
                <a:gd name="T22" fmla="*/ 75 w 76"/>
                <a:gd name="T23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9">
                  <a:moveTo>
                    <a:pt x="75" y="21"/>
                  </a:moveTo>
                  <a:cubicBezTo>
                    <a:pt x="73" y="9"/>
                    <a:pt x="61" y="0"/>
                    <a:pt x="49" y="2"/>
                  </a:cubicBezTo>
                  <a:cubicBezTo>
                    <a:pt x="42" y="3"/>
                    <a:pt x="34" y="3"/>
                    <a:pt x="27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0" y="4"/>
                    <a:pt x="0" y="14"/>
                    <a:pt x="0" y="26"/>
                  </a:cubicBezTo>
                  <a:cubicBezTo>
                    <a:pt x="0" y="38"/>
                    <a:pt x="10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6" y="48"/>
                    <a:pt x="46" y="48"/>
                    <a:pt x="55" y="46"/>
                  </a:cubicBezTo>
                  <a:cubicBezTo>
                    <a:pt x="68" y="45"/>
                    <a:pt x="76" y="33"/>
                    <a:pt x="75" y="21"/>
                  </a:cubicBezTo>
                  <a:close/>
                  <a:moveTo>
                    <a:pt x="75" y="21"/>
                  </a:moveTo>
                  <a:cubicBezTo>
                    <a:pt x="75" y="21"/>
                    <a:pt x="75" y="21"/>
                    <a:pt x="75" y="21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74">
              <a:extLst>
                <a:ext uri="{FF2B5EF4-FFF2-40B4-BE49-F238E27FC236}">
                  <a16:creationId xmlns:a16="http://schemas.microsoft.com/office/drawing/2014/main" id="{33BDDD06-08E0-94C2-48CF-10EBB9AE4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090" y="2536406"/>
              <a:ext cx="20715" cy="18644"/>
            </a:xfrm>
            <a:custGeom>
              <a:avLst/>
              <a:gdLst>
                <a:gd name="T0" fmla="*/ 65 w 74"/>
                <a:gd name="T1" fmla="*/ 10 h 67"/>
                <a:gd name="T2" fmla="*/ 33 w 74"/>
                <a:gd name="T3" fmla="*/ 9 h 67"/>
                <a:gd name="T4" fmla="*/ 13 w 74"/>
                <a:gd name="T5" fmla="*/ 26 h 67"/>
                <a:gd name="T6" fmla="*/ 7 w 74"/>
                <a:gd name="T7" fmla="*/ 57 h 67"/>
                <a:gd name="T8" fmla="*/ 26 w 74"/>
                <a:gd name="T9" fmla="*/ 67 h 67"/>
                <a:gd name="T10" fmla="*/ 38 w 74"/>
                <a:gd name="T11" fmla="*/ 63 h 67"/>
                <a:gd name="T12" fmla="*/ 64 w 74"/>
                <a:gd name="T13" fmla="*/ 42 h 67"/>
                <a:gd name="T14" fmla="*/ 65 w 74"/>
                <a:gd name="T15" fmla="*/ 10 h 67"/>
                <a:gd name="T16" fmla="*/ 65 w 74"/>
                <a:gd name="T17" fmla="*/ 10 h 67"/>
                <a:gd name="T18" fmla="*/ 65 w 74"/>
                <a:gd name="T1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7">
                  <a:moveTo>
                    <a:pt x="65" y="10"/>
                  </a:moveTo>
                  <a:cubicBezTo>
                    <a:pt x="56" y="1"/>
                    <a:pt x="42" y="0"/>
                    <a:pt x="33" y="9"/>
                  </a:cubicBezTo>
                  <a:cubicBezTo>
                    <a:pt x="27" y="15"/>
                    <a:pt x="20" y="21"/>
                    <a:pt x="13" y="26"/>
                  </a:cubicBezTo>
                  <a:cubicBezTo>
                    <a:pt x="3" y="33"/>
                    <a:pt x="0" y="47"/>
                    <a:pt x="7" y="57"/>
                  </a:cubicBezTo>
                  <a:cubicBezTo>
                    <a:pt x="11" y="63"/>
                    <a:pt x="18" y="67"/>
                    <a:pt x="26" y="67"/>
                  </a:cubicBezTo>
                  <a:cubicBezTo>
                    <a:pt x="30" y="67"/>
                    <a:pt x="35" y="65"/>
                    <a:pt x="38" y="63"/>
                  </a:cubicBezTo>
                  <a:cubicBezTo>
                    <a:pt x="47" y="56"/>
                    <a:pt x="56" y="49"/>
                    <a:pt x="64" y="42"/>
                  </a:cubicBezTo>
                  <a:cubicBezTo>
                    <a:pt x="73" y="33"/>
                    <a:pt x="74" y="19"/>
                    <a:pt x="65" y="10"/>
                  </a:cubicBezTo>
                  <a:close/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75">
              <a:extLst>
                <a:ext uri="{FF2B5EF4-FFF2-40B4-BE49-F238E27FC236}">
                  <a16:creationId xmlns:a16="http://schemas.microsoft.com/office/drawing/2014/main" id="{0AA75349-3729-8166-3DB4-EBC8FDCBA0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884" y="2507865"/>
              <a:ext cx="16342" cy="21175"/>
            </a:xfrm>
            <a:custGeom>
              <a:avLst/>
              <a:gdLst>
                <a:gd name="T0" fmla="*/ 38 w 58"/>
                <a:gd name="T1" fmla="*/ 2 h 76"/>
                <a:gd name="T2" fmla="*/ 11 w 58"/>
                <a:gd name="T3" fmla="*/ 20 h 76"/>
                <a:gd name="T4" fmla="*/ 5 w 58"/>
                <a:gd name="T5" fmla="*/ 46 h 76"/>
                <a:gd name="T6" fmla="*/ 18 w 58"/>
                <a:gd name="T7" fmla="*/ 74 h 76"/>
                <a:gd name="T8" fmla="*/ 26 w 58"/>
                <a:gd name="T9" fmla="*/ 76 h 76"/>
                <a:gd name="T10" fmla="*/ 47 w 58"/>
                <a:gd name="T11" fmla="*/ 61 h 76"/>
                <a:gd name="T12" fmla="*/ 56 w 58"/>
                <a:gd name="T13" fmla="*/ 29 h 76"/>
                <a:gd name="T14" fmla="*/ 38 w 58"/>
                <a:gd name="T15" fmla="*/ 2 h 76"/>
                <a:gd name="T16" fmla="*/ 38 w 58"/>
                <a:gd name="T17" fmla="*/ 2 h 76"/>
                <a:gd name="T18" fmla="*/ 38 w 58"/>
                <a:gd name="T19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76">
                  <a:moveTo>
                    <a:pt x="38" y="2"/>
                  </a:moveTo>
                  <a:cubicBezTo>
                    <a:pt x="26" y="0"/>
                    <a:pt x="14" y="8"/>
                    <a:pt x="11" y="20"/>
                  </a:cubicBezTo>
                  <a:cubicBezTo>
                    <a:pt x="10" y="29"/>
                    <a:pt x="8" y="37"/>
                    <a:pt x="5" y="46"/>
                  </a:cubicBezTo>
                  <a:cubicBezTo>
                    <a:pt x="0" y="57"/>
                    <a:pt x="7" y="70"/>
                    <a:pt x="18" y="74"/>
                  </a:cubicBezTo>
                  <a:cubicBezTo>
                    <a:pt x="21" y="75"/>
                    <a:pt x="23" y="76"/>
                    <a:pt x="26" y="76"/>
                  </a:cubicBezTo>
                  <a:cubicBezTo>
                    <a:pt x="35" y="76"/>
                    <a:pt x="44" y="70"/>
                    <a:pt x="47" y="61"/>
                  </a:cubicBezTo>
                  <a:cubicBezTo>
                    <a:pt x="51" y="50"/>
                    <a:pt x="54" y="40"/>
                    <a:pt x="56" y="29"/>
                  </a:cubicBezTo>
                  <a:cubicBezTo>
                    <a:pt x="58" y="16"/>
                    <a:pt x="50" y="5"/>
                    <a:pt x="38" y="2"/>
                  </a:cubicBezTo>
                  <a:close/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6">
              <a:extLst>
                <a:ext uri="{FF2B5EF4-FFF2-40B4-BE49-F238E27FC236}">
                  <a16:creationId xmlns:a16="http://schemas.microsoft.com/office/drawing/2014/main" id="{0E4C5F51-3E7A-3F11-2B79-F90B90251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4044" y="2475181"/>
              <a:ext cx="17263" cy="21175"/>
            </a:xfrm>
            <a:custGeom>
              <a:avLst/>
              <a:gdLst>
                <a:gd name="T0" fmla="*/ 58 w 62"/>
                <a:gd name="T1" fmla="*/ 47 h 76"/>
                <a:gd name="T2" fmla="*/ 46 w 62"/>
                <a:gd name="T3" fmla="*/ 16 h 76"/>
                <a:gd name="T4" fmla="*/ 17 w 62"/>
                <a:gd name="T5" fmla="*/ 5 h 76"/>
                <a:gd name="T6" fmla="*/ 6 w 62"/>
                <a:gd name="T7" fmla="*/ 35 h 76"/>
                <a:gd name="T8" fmla="*/ 15 w 62"/>
                <a:gd name="T9" fmla="*/ 59 h 76"/>
                <a:gd name="T10" fmla="*/ 36 w 62"/>
                <a:gd name="T11" fmla="*/ 76 h 76"/>
                <a:gd name="T12" fmla="*/ 43 w 62"/>
                <a:gd name="T13" fmla="*/ 75 h 76"/>
                <a:gd name="T14" fmla="*/ 58 w 62"/>
                <a:gd name="T15" fmla="*/ 47 h 76"/>
                <a:gd name="T16" fmla="*/ 58 w 62"/>
                <a:gd name="T17" fmla="*/ 47 h 76"/>
                <a:gd name="T18" fmla="*/ 58 w 62"/>
                <a:gd name="T19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6">
                  <a:moveTo>
                    <a:pt x="58" y="47"/>
                  </a:moveTo>
                  <a:cubicBezTo>
                    <a:pt x="55" y="36"/>
                    <a:pt x="51" y="26"/>
                    <a:pt x="46" y="16"/>
                  </a:cubicBezTo>
                  <a:cubicBezTo>
                    <a:pt x="41" y="5"/>
                    <a:pt x="28" y="0"/>
                    <a:pt x="17" y="5"/>
                  </a:cubicBezTo>
                  <a:cubicBezTo>
                    <a:pt x="5" y="10"/>
                    <a:pt x="0" y="24"/>
                    <a:pt x="6" y="35"/>
                  </a:cubicBezTo>
                  <a:cubicBezTo>
                    <a:pt x="9" y="43"/>
                    <a:pt x="12" y="51"/>
                    <a:pt x="15" y="59"/>
                  </a:cubicBezTo>
                  <a:cubicBezTo>
                    <a:pt x="18" y="69"/>
                    <a:pt x="27" y="76"/>
                    <a:pt x="36" y="76"/>
                  </a:cubicBezTo>
                  <a:cubicBezTo>
                    <a:pt x="39" y="76"/>
                    <a:pt x="41" y="75"/>
                    <a:pt x="43" y="75"/>
                  </a:cubicBezTo>
                  <a:cubicBezTo>
                    <a:pt x="55" y="71"/>
                    <a:pt x="62" y="59"/>
                    <a:pt x="58" y="47"/>
                  </a:cubicBezTo>
                  <a:close/>
                  <a:moveTo>
                    <a:pt x="58" y="47"/>
                  </a:moveTo>
                  <a:cubicBezTo>
                    <a:pt x="58" y="47"/>
                    <a:pt x="58" y="47"/>
                    <a:pt x="58" y="47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E1B1CA6-5728-66CC-81D0-E17A8C22A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7040" y="2445029"/>
              <a:ext cx="20945" cy="12889"/>
            </a:xfrm>
            <a:custGeom>
              <a:avLst/>
              <a:gdLst>
                <a:gd name="T0" fmla="*/ 53 w 75"/>
                <a:gd name="T1" fmla="*/ 0 h 46"/>
                <a:gd name="T2" fmla="*/ 23 w 75"/>
                <a:gd name="T3" fmla="*/ 0 h 46"/>
                <a:gd name="T4" fmla="*/ 0 w 75"/>
                <a:gd name="T5" fmla="*/ 23 h 46"/>
                <a:gd name="T6" fmla="*/ 23 w 75"/>
                <a:gd name="T7" fmla="*/ 46 h 46"/>
                <a:gd name="T8" fmla="*/ 53 w 75"/>
                <a:gd name="T9" fmla="*/ 46 h 46"/>
                <a:gd name="T10" fmla="*/ 75 w 75"/>
                <a:gd name="T11" fmla="*/ 23 h 46"/>
                <a:gd name="T12" fmla="*/ 53 w 75"/>
                <a:gd name="T13" fmla="*/ 0 h 46"/>
                <a:gd name="T14" fmla="*/ 53 w 75"/>
                <a:gd name="T15" fmla="*/ 0 h 46"/>
                <a:gd name="T16" fmla="*/ 53 w 7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">
                  <a:moveTo>
                    <a:pt x="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5" y="46"/>
                    <a:pt x="75" y="35"/>
                    <a:pt x="75" y="23"/>
                  </a:cubicBezTo>
                  <a:cubicBezTo>
                    <a:pt x="75" y="11"/>
                    <a:pt x="65" y="0"/>
                    <a:pt x="53" y="0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0DCC0F7D-827D-988D-87C6-E904B4C1C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731" y="2552057"/>
              <a:ext cx="20945" cy="12659"/>
            </a:xfrm>
            <a:custGeom>
              <a:avLst/>
              <a:gdLst>
                <a:gd name="T0" fmla="*/ 52 w 75"/>
                <a:gd name="T1" fmla="*/ 0 h 46"/>
                <a:gd name="T2" fmla="*/ 52 w 75"/>
                <a:gd name="T3" fmla="*/ 0 h 46"/>
                <a:gd name="T4" fmla="*/ 22 w 75"/>
                <a:gd name="T5" fmla="*/ 1 h 46"/>
                <a:gd name="T6" fmla="*/ 0 w 75"/>
                <a:gd name="T7" fmla="*/ 23 h 46"/>
                <a:gd name="T8" fmla="*/ 23 w 75"/>
                <a:gd name="T9" fmla="*/ 46 h 46"/>
                <a:gd name="T10" fmla="*/ 23 w 75"/>
                <a:gd name="T11" fmla="*/ 46 h 46"/>
                <a:gd name="T12" fmla="*/ 52 w 75"/>
                <a:gd name="T13" fmla="*/ 45 h 46"/>
                <a:gd name="T14" fmla="*/ 75 w 75"/>
                <a:gd name="T15" fmla="*/ 23 h 46"/>
                <a:gd name="T16" fmla="*/ 52 w 75"/>
                <a:gd name="T17" fmla="*/ 0 h 46"/>
                <a:gd name="T18" fmla="*/ 52 w 75"/>
                <a:gd name="T19" fmla="*/ 0 h 46"/>
                <a:gd name="T20" fmla="*/ 52 w 7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6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0" y="1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3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7EE68499-3F44-CF78-7ABA-F198ABA32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0418" y="2445029"/>
              <a:ext cx="21175" cy="12889"/>
            </a:xfrm>
            <a:custGeom>
              <a:avLst/>
              <a:gdLst>
                <a:gd name="T0" fmla="*/ 53 w 76"/>
                <a:gd name="T1" fmla="*/ 1 h 46"/>
                <a:gd name="T2" fmla="*/ 44 w 76"/>
                <a:gd name="T3" fmla="*/ 0 h 46"/>
                <a:gd name="T4" fmla="*/ 23 w 76"/>
                <a:gd name="T5" fmla="*/ 0 h 46"/>
                <a:gd name="T6" fmla="*/ 0 w 76"/>
                <a:gd name="T7" fmla="*/ 23 h 46"/>
                <a:gd name="T8" fmla="*/ 23 w 76"/>
                <a:gd name="T9" fmla="*/ 46 h 46"/>
                <a:gd name="T10" fmla="*/ 44 w 76"/>
                <a:gd name="T11" fmla="*/ 46 h 46"/>
                <a:gd name="T12" fmla="*/ 52 w 76"/>
                <a:gd name="T13" fmla="*/ 46 h 46"/>
                <a:gd name="T14" fmla="*/ 53 w 76"/>
                <a:gd name="T15" fmla="*/ 46 h 46"/>
                <a:gd name="T16" fmla="*/ 75 w 76"/>
                <a:gd name="T17" fmla="*/ 24 h 46"/>
                <a:gd name="T18" fmla="*/ 53 w 76"/>
                <a:gd name="T19" fmla="*/ 1 h 46"/>
                <a:gd name="T20" fmla="*/ 53 w 76"/>
                <a:gd name="T21" fmla="*/ 1 h 46"/>
                <a:gd name="T22" fmla="*/ 53 w 76"/>
                <a:gd name="T2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6">
                  <a:moveTo>
                    <a:pt x="53" y="1"/>
                  </a:moveTo>
                  <a:cubicBezTo>
                    <a:pt x="50" y="1"/>
                    <a:pt x="47" y="0"/>
                    <a:pt x="4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6" y="46"/>
                    <a:pt x="49" y="46"/>
                    <a:pt x="52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64" y="46"/>
                    <a:pt x="74" y="36"/>
                    <a:pt x="75" y="24"/>
                  </a:cubicBezTo>
                  <a:cubicBezTo>
                    <a:pt x="76" y="12"/>
                    <a:pt x="66" y="1"/>
                    <a:pt x="53" y="1"/>
                  </a:cubicBezTo>
                  <a:close/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80">
              <a:extLst>
                <a:ext uri="{FF2B5EF4-FFF2-40B4-BE49-F238E27FC236}">
                  <a16:creationId xmlns:a16="http://schemas.microsoft.com/office/drawing/2014/main" id="{8CFF6CDF-64AB-97EB-86DF-988961546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2105" y="2552054"/>
              <a:ext cx="20945" cy="12429"/>
            </a:xfrm>
            <a:custGeom>
              <a:avLst/>
              <a:gdLst>
                <a:gd name="T0" fmla="*/ 52 w 75"/>
                <a:gd name="T1" fmla="*/ 0 h 45"/>
                <a:gd name="T2" fmla="*/ 52 w 75"/>
                <a:gd name="T3" fmla="*/ 0 h 45"/>
                <a:gd name="T4" fmla="*/ 22 w 75"/>
                <a:gd name="T5" fmla="*/ 0 h 45"/>
                <a:gd name="T6" fmla="*/ 0 w 75"/>
                <a:gd name="T7" fmla="*/ 23 h 45"/>
                <a:gd name="T8" fmla="*/ 23 w 75"/>
                <a:gd name="T9" fmla="*/ 45 h 45"/>
                <a:gd name="T10" fmla="*/ 23 w 75"/>
                <a:gd name="T11" fmla="*/ 45 h 45"/>
                <a:gd name="T12" fmla="*/ 52 w 75"/>
                <a:gd name="T13" fmla="*/ 45 h 45"/>
                <a:gd name="T14" fmla="*/ 75 w 75"/>
                <a:gd name="T15" fmla="*/ 22 h 45"/>
                <a:gd name="T16" fmla="*/ 52 w 75"/>
                <a:gd name="T17" fmla="*/ 0 h 45"/>
                <a:gd name="T18" fmla="*/ 52 w 75"/>
                <a:gd name="T19" fmla="*/ 0 h 45"/>
                <a:gd name="T20" fmla="*/ 52 w 7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5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2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C73C440-FAA8-7436-8E13-412A46031705}"/>
                </a:ext>
              </a:extLst>
            </p:cNvPr>
            <p:cNvGrpSpPr/>
            <p:nvPr/>
          </p:nvGrpSpPr>
          <p:grpSpPr>
            <a:xfrm>
              <a:off x="4918288" y="2299956"/>
              <a:ext cx="227214" cy="294536"/>
              <a:chOff x="4306022" y="2163994"/>
              <a:chExt cx="330014" cy="427795"/>
            </a:xfrm>
            <a:solidFill>
              <a:srgbClr val="555557"/>
            </a:solidFill>
          </p:grpSpPr>
          <p:sp>
            <p:nvSpPr>
              <p:cNvPr id="29" name="Freeform 285">
                <a:extLst>
                  <a:ext uri="{FF2B5EF4-FFF2-40B4-BE49-F238E27FC236}">
                    <a16:creationId xmlns:a16="http://schemas.microsoft.com/office/drawing/2014/main" id="{A8DCB30F-C9D2-B0BD-7B19-22C1A01D5B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7772" y="2258283"/>
                <a:ext cx="110005" cy="108258"/>
              </a:xfrm>
              <a:custGeom>
                <a:avLst/>
                <a:gdLst>
                  <a:gd name="T0" fmla="*/ 179 w 358"/>
                  <a:gd name="T1" fmla="*/ 359 h 359"/>
                  <a:gd name="T2" fmla="*/ 358 w 358"/>
                  <a:gd name="T3" fmla="*/ 179 h 359"/>
                  <a:gd name="T4" fmla="*/ 179 w 358"/>
                  <a:gd name="T5" fmla="*/ 0 h 359"/>
                  <a:gd name="T6" fmla="*/ 0 w 358"/>
                  <a:gd name="T7" fmla="*/ 179 h 359"/>
                  <a:gd name="T8" fmla="*/ 179 w 358"/>
                  <a:gd name="T9" fmla="*/ 359 h 359"/>
                  <a:gd name="T10" fmla="*/ 179 w 358"/>
                  <a:gd name="T11" fmla="*/ 51 h 359"/>
                  <a:gd name="T12" fmla="*/ 307 w 358"/>
                  <a:gd name="T13" fmla="*/ 179 h 359"/>
                  <a:gd name="T14" fmla="*/ 179 w 358"/>
                  <a:gd name="T15" fmla="*/ 307 h 359"/>
                  <a:gd name="T16" fmla="*/ 51 w 358"/>
                  <a:gd name="T17" fmla="*/ 179 h 359"/>
                  <a:gd name="T18" fmla="*/ 179 w 358"/>
                  <a:gd name="T19" fmla="*/ 51 h 359"/>
                  <a:gd name="T20" fmla="*/ 179 w 358"/>
                  <a:gd name="T21" fmla="*/ 51 h 359"/>
                  <a:gd name="T22" fmla="*/ 179 w 358"/>
                  <a:gd name="T23" fmla="*/ 5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8" h="359">
                    <a:moveTo>
                      <a:pt x="179" y="359"/>
                    </a:moveTo>
                    <a:cubicBezTo>
                      <a:pt x="278" y="359"/>
                      <a:pt x="358" y="278"/>
                      <a:pt x="358" y="179"/>
                    </a:cubicBezTo>
                    <a:cubicBezTo>
                      <a:pt x="358" y="81"/>
                      <a:pt x="278" y="0"/>
                      <a:pt x="179" y="0"/>
                    </a:cubicBezTo>
                    <a:cubicBezTo>
                      <a:pt x="80" y="0"/>
                      <a:pt x="0" y="81"/>
                      <a:pt x="0" y="179"/>
                    </a:cubicBezTo>
                    <a:cubicBezTo>
                      <a:pt x="0" y="278"/>
                      <a:pt x="80" y="359"/>
                      <a:pt x="179" y="359"/>
                    </a:cubicBezTo>
                    <a:close/>
                    <a:moveTo>
                      <a:pt x="179" y="51"/>
                    </a:moveTo>
                    <a:cubicBezTo>
                      <a:pt x="250" y="51"/>
                      <a:pt x="307" y="109"/>
                      <a:pt x="307" y="179"/>
                    </a:cubicBezTo>
                    <a:cubicBezTo>
                      <a:pt x="307" y="250"/>
                      <a:pt x="250" y="307"/>
                      <a:pt x="179" y="307"/>
                    </a:cubicBezTo>
                    <a:cubicBezTo>
                      <a:pt x="108" y="307"/>
                      <a:pt x="51" y="250"/>
                      <a:pt x="51" y="179"/>
                    </a:cubicBezTo>
                    <a:cubicBezTo>
                      <a:pt x="51" y="109"/>
                      <a:pt x="108" y="51"/>
                      <a:pt x="179" y="51"/>
                    </a:cubicBezTo>
                    <a:close/>
                    <a:moveTo>
                      <a:pt x="179" y="51"/>
                    </a:moveTo>
                    <a:cubicBezTo>
                      <a:pt x="179" y="51"/>
                      <a:pt x="179" y="51"/>
                      <a:pt x="179" y="51"/>
                    </a:cubicBezTo>
                  </a:path>
                </a:pathLst>
              </a:custGeom>
              <a:grpFill/>
              <a:ln w="3175">
                <a:solidFill>
                  <a:srgbClr val="55555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86">
                <a:extLst>
                  <a:ext uri="{FF2B5EF4-FFF2-40B4-BE49-F238E27FC236}">
                    <a16:creationId xmlns:a16="http://schemas.microsoft.com/office/drawing/2014/main" id="{8C3CC0EF-9948-0B53-D6A2-B4B9F957E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6022" y="2163994"/>
                <a:ext cx="330014" cy="427795"/>
              </a:xfrm>
              <a:custGeom>
                <a:avLst/>
                <a:gdLst>
                  <a:gd name="T0" fmla="*/ 540 w 1081"/>
                  <a:gd name="T1" fmla="*/ 1402 h 1402"/>
                  <a:gd name="T2" fmla="*/ 933 w 1081"/>
                  <a:gd name="T3" fmla="*/ 835 h 1402"/>
                  <a:gd name="T4" fmla="*/ 888 w 1081"/>
                  <a:gd name="T5" fmla="*/ 144 h 1402"/>
                  <a:gd name="T6" fmla="*/ 540 w 1081"/>
                  <a:gd name="T7" fmla="*/ 0 h 1402"/>
                  <a:gd name="T8" fmla="*/ 193 w 1081"/>
                  <a:gd name="T9" fmla="*/ 144 h 1402"/>
                  <a:gd name="T10" fmla="*/ 147 w 1081"/>
                  <a:gd name="T11" fmla="*/ 834 h 1402"/>
                  <a:gd name="T12" fmla="*/ 540 w 1081"/>
                  <a:gd name="T13" fmla="*/ 1402 h 1402"/>
                  <a:gd name="T14" fmla="*/ 230 w 1081"/>
                  <a:gd name="T15" fmla="*/ 180 h 1402"/>
                  <a:gd name="T16" fmla="*/ 540 w 1081"/>
                  <a:gd name="T17" fmla="*/ 51 h 1402"/>
                  <a:gd name="T18" fmla="*/ 851 w 1081"/>
                  <a:gd name="T19" fmla="*/ 180 h 1402"/>
                  <a:gd name="T20" fmla="*/ 892 w 1081"/>
                  <a:gd name="T21" fmla="*/ 805 h 1402"/>
                  <a:gd name="T22" fmla="*/ 540 w 1081"/>
                  <a:gd name="T23" fmla="*/ 1312 h 1402"/>
                  <a:gd name="T24" fmla="*/ 189 w 1081"/>
                  <a:gd name="T25" fmla="*/ 804 h 1402"/>
                  <a:gd name="T26" fmla="*/ 230 w 1081"/>
                  <a:gd name="T27" fmla="*/ 180 h 1402"/>
                  <a:gd name="T28" fmla="*/ 230 w 1081"/>
                  <a:gd name="T29" fmla="*/ 180 h 1402"/>
                  <a:gd name="T30" fmla="*/ 230 w 1081"/>
                  <a:gd name="T31" fmla="*/ 18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1" h="1402">
                    <a:moveTo>
                      <a:pt x="540" y="1402"/>
                    </a:moveTo>
                    <a:cubicBezTo>
                      <a:pt x="933" y="835"/>
                      <a:pt x="933" y="835"/>
                      <a:pt x="933" y="835"/>
                    </a:cubicBezTo>
                    <a:cubicBezTo>
                      <a:pt x="1081" y="638"/>
                      <a:pt x="1059" y="315"/>
                      <a:pt x="888" y="144"/>
                    </a:cubicBezTo>
                    <a:cubicBezTo>
                      <a:pt x="795" y="51"/>
                      <a:pt x="672" y="0"/>
                      <a:pt x="540" y="0"/>
                    </a:cubicBezTo>
                    <a:cubicBezTo>
                      <a:pt x="409" y="0"/>
                      <a:pt x="286" y="51"/>
                      <a:pt x="193" y="144"/>
                    </a:cubicBezTo>
                    <a:cubicBezTo>
                      <a:pt x="22" y="315"/>
                      <a:pt x="0" y="638"/>
                      <a:pt x="147" y="834"/>
                    </a:cubicBezTo>
                    <a:lnTo>
                      <a:pt x="540" y="1402"/>
                    </a:lnTo>
                    <a:close/>
                    <a:moveTo>
                      <a:pt x="230" y="180"/>
                    </a:moveTo>
                    <a:cubicBezTo>
                      <a:pt x="313" y="97"/>
                      <a:pt x="423" y="51"/>
                      <a:pt x="540" y="51"/>
                    </a:cubicBezTo>
                    <a:cubicBezTo>
                      <a:pt x="658" y="51"/>
                      <a:pt x="768" y="97"/>
                      <a:pt x="851" y="180"/>
                    </a:cubicBezTo>
                    <a:cubicBezTo>
                      <a:pt x="1006" y="335"/>
                      <a:pt x="1025" y="626"/>
                      <a:pt x="892" y="805"/>
                    </a:cubicBezTo>
                    <a:cubicBezTo>
                      <a:pt x="540" y="1312"/>
                      <a:pt x="540" y="1312"/>
                      <a:pt x="540" y="1312"/>
                    </a:cubicBezTo>
                    <a:cubicBezTo>
                      <a:pt x="189" y="804"/>
                      <a:pt x="189" y="804"/>
                      <a:pt x="189" y="804"/>
                    </a:cubicBezTo>
                    <a:cubicBezTo>
                      <a:pt x="56" y="626"/>
                      <a:pt x="75" y="335"/>
                      <a:pt x="230" y="180"/>
                    </a:cubicBezTo>
                    <a:close/>
                    <a:moveTo>
                      <a:pt x="230" y="180"/>
                    </a:moveTo>
                    <a:cubicBezTo>
                      <a:pt x="230" y="180"/>
                      <a:pt x="230" y="180"/>
                      <a:pt x="230" y="180"/>
                    </a:cubicBezTo>
                  </a:path>
                </a:pathLst>
              </a:custGeom>
              <a:grpFill/>
              <a:ln w="3175">
                <a:solidFill>
                  <a:srgbClr val="55555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0E8E765-8A40-0D08-C54A-E24CF9100E8B}"/>
                </a:ext>
              </a:extLst>
            </p:cNvPr>
            <p:cNvGrpSpPr/>
            <p:nvPr/>
          </p:nvGrpSpPr>
          <p:grpSpPr>
            <a:xfrm>
              <a:off x="5200746" y="2164583"/>
              <a:ext cx="179138" cy="232215"/>
              <a:chOff x="4306022" y="2163994"/>
              <a:chExt cx="330014" cy="427795"/>
            </a:xfrm>
            <a:solidFill>
              <a:srgbClr val="555557"/>
            </a:solidFill>
          </p:grpSpPr>
          <p:sp>
            <p:nvSpPr>
              <p:cNvPr id="27" name="Freeform 285">
                <a:extLst>
                  <a:ext uri="{FF2B5EF4-FFF2-40B4-BE49-F238E27FC236}">
                    <a16:creationId xmlns:a16="http://schemas.microsoft.com/office/drawing/2014/main" id="{A02FFB34-C511-96AC-01E0-4E3BB4D04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7772" y="2258283"/>
                <a:ext cx="110005" cy="108258"/>
              </a:xfrm>
              <a:custGeom>
                <a:avLst/>
                <a:gdLst>
                  <a:gd name="T0" fmla="*/ 179 w 358"/>
                  <a:gd name="T1" fmla="*/ 359 h 359"/>
                  <a:gd name="T2" fmla="*/ 358 w 358"/>
                  <a:gd name="T3" fmla="*/ 179 h 359"/>
                  <a:gd name="T4" fmla="*/ 179 w 358"/>
                  <a:gd name="T5" fmla="*/ 0 h 359"/>
                  <a:gd name="T6" fmla="*/ 0 w 358"/>
                  <a:gd name="T7" fmla="*/ 179 h 359"/>
                  <a:gd name="T8" fmla="*/ 179 w 358"/>
                  <a:gd name="T9" fmla="*/ 359 h 359"/>
                  <a:gd name="T10" fmla="*/ 179 w 358"/>
                  <a:gd name="T11" fmla="*/ 51 h 359"/>
                  <a:gd name="T12" fmla="*/ 307 w 358"/>
                  <a:gd name="T13" fmla="*/ 179 h 359"/>
                  <a:gd name="T14" fmla="*/ 179 w 358"/>
                  <a:gd name="T15" fmla="*/ 307 h 359"/>
                  <a:gd name="T16" fmla="*/ 51 w 358"/>
                  <a:gd name="T17" fmla="*/ 179 h 359"/>
                  <a:gd name="T18" fmla="*/ 179 w 358"/>
                  <a:gd name="T19" fmla="*/ 51 h 359"/>
                  <a:gd name="T20" fmla="*/ 179 w 358"/>
                  <a:gd name="T21" fmla="*/ 51 h 359"/>
                  <a:gd name="T22" fmla="*/ 179 w 358"/>
                  <a:gd name="T23" fmla="*/ 5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8" h="359">
                    <a:moveTo>
                      <a:pt x="179" y="359"/>
                    </a:moveTo>
                    <a:cubicBezTo>
                      <a:pt x="278" y="359"/>
                      <a:pt x="358" y="278"/>
                      <a:pt x="358" y="179"/>
                    </a:cubicBezTo>
                    <a:cubicBezTo>
                      <a:pt x="358" y="81"/>
                      <a:pt x="278" y="0"/>
                      <a:pt x="179" y="0"/>
                    </a:cubicBezTo>
                    <a:cubicBezTo>
                      <a:pt x="80" y="0"/>
                      <a:pt x="0" y="81"/>
                      <a:pt x="0" y="179"/>
                    </a:cubicBezTo>
                    <a:cubicBezTo>
                      <a:pt x="0" y="278"/>
                      <a:pt x="80" y="359"/>
                      <a:pt x="179" y="359"/>
                    </a:cubicBezTo>
                    <a:close/>
                    <a:moveTo>
                      <a:pt x="179" y="51"/>
                    </a:moveTo>
                    <a:cubicBezTo>
                      <a:pt x="250" y="51"/>
                      <a:pt x="307" y="109"/>
                      <a:pt x="307" y="179"/>
                    </a:cubicBezTo>
                    <a:cubicBezTo>
                      <a:pt x="307" y="250"/>
                      <a:pt x="250" y="307"/>
                      <a:pt x="179" y="307"/>
                    </a:cubicBezTo>
                    <a:cubicBezTo>
                      <a:pt x="108" y="307"/>
                      <a:pt x="51" y="250"/>
                      <a:pt x="51" y="179"/>
                    </a:cubicBezTo>
                    <a:cubicBezTo>
                      <a:pt x="51" y="109"/>
                      <a:pt x="108" y="51"/>
                      <a:pt x="179" y="51"/>
                    </a:cubicBezTo>
                    <a:close/>
                    <a:moveTo>
                      <a:pt x="179" y="51"/>
                    </a:moveTo>
                    <a:cubicBezTo>
                      <a:pt x="179" y="51"/>
                      <a:pt x="179" y="51"/>
                      <a:pt x="179" y="51"/>
                    </a:cubicBezTo>
                  </a:path>
                </a:pathLst>
              </a:custGeom>
              <a:solidFill>
                <a:srgbClr val="E73083"/>
              </a:solidFill>
              <a:ln w="3810">
                <a:solidFill>
                  <a:srgbClr val="E7308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86">
                <a:extLst>
                  <a:ext uri="{FF2B5EF4-FFF2-40B4-BE49-F238E27FC236}">
                    <a16:creationId xmlns:a16="http://schemas.microsoft.com/office/drawing/2014/main" id="{2914FAD1-B777-EBAA-B7F5-DE79A6E37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6022" y="2163994"/>
                <a:ext cx="330014" cy="427795"/>
              </a:xfrm>
              <a:custGeom>
                <a:avLst/>
                <a:gdLst>
                  <a:gd name="T0" fmla="*/ 540 w 1081"/>
                  <a:gd name="T1" fmla="*/ 1402 h 1402"/>
                  <a:gd name="T2" fmla="*/ 933 w 1081"/>
                  <a:gd name="T3" fmla="*/ 835 h 1402"/>
                  <a:gd name="T4" fmla="*/ 888 w 1081"/>
                  <a:gd name="T5" fmla="*/ 144 h 1402"/>
                  <a:gd name="T6" fmla="*/ 540 w 1081"/>
                  <a:gd name="T7" fmla="*/ 0 h 1402"/>
                  <a:gd name="T8" fmla="*/ 193 w 1081"/>
                  <a:gd name="T9" fmla="*/ 144 h 1402"/>
                  <a:gd name="T10" fmla="*/ 147 w 1081"/>
                  <a:gd name="T11" fmla="*/ 834 h 1402"/>
                  <a:gd name="T12" fmla="*/ 540 w 1081"/>
                  <a:gd name="T13" fmla="*/ 1402 h 1402"/>
                  <a:gd name="T14" fmla="*/ 230 w 1081"/>
                  <a:gd name="T15" fmla="*/ 180 h 1402"/>
                  <a:gd name="T16" fmla="*/ 540 w 1081"/>
                  <a:gd name="T17" fmla="*/ 51 h 1402"/>
                  <a:gd name="T18" fmla="*/ 851 w 1081"/>
                  <a:gd name="T19" fmla="*/ 180 h 1402"/>
                  <a:gd name="T20" fmla="*/ 892 w 1081"/>
                  <a:gd name="T21" fmla="*/ 805 h 1402"/>
                  <a:gd name="T22" fmla="*/ 540 w 1081"/>
                  <a:gd name="T23" fmla="*/ 1312 h 1402"/>
                  <a:gd name="T24" fmla="*/ 189 w 1081"/>
                  <a:gd name="T25" fmla="*/ 804 h 1402"/>
                  <a:gd name="T26" fmla="*/ 230 w 1081"/>
                  <a:gd name="T27" fmla="*/ 180 h 1402"/>
                  <a:gd name="T28" fmla="*/ 230 w 1081"/>
                  <a:gd name="T29" fmla="*/ 180 h 1402"/>
                  <a:gd name="T30" fmla="*/ 230 w 1081"/>
                  <a:gd name="T31" fmla="*/ 18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1" h="1402">
                    <a:moveTo>
                      <a:pt x="540" y="1402"/>
                    </a:moveTo>
                    <a:cubicBezTo>
                      <a:pt x="933" y="835"/>
                      <a:pt x="933" y="835"/>
                      <a:pt x="933" y="835"/>
                    </a:cubicBezTo>
                    <a:cubicBezTo>
                      <a:pt x="1081" y="638"/>
                      <a:pt x="1059" y="315"/>
                      <a:pt x="888" y="144"/>
                    </a:cubicBezTo>
                    <a:cubicBezTo>
                      <a:pt x="795" y="51"/>
                      <a:pt x="672" y="0"/>
                      <a:pt x="540" y="0"/>
                    </a:cubicBezTo>
                    <a:cubicBezTo>
                      <a:pt x="409" y="0"/>
                      <a:pt x="286" y="51"/>
                      <a:pt x="193" y="144"/>
                    </a:cubicBezTo>
                    <a:cubicBezTo>
                      <a:pt x="22" y="315"/>
                      <a:pt x="0" y="638"/>
                      <a:pt x="147" y="834"/>
                    </a:cubicBezTo>
                    <a:lnTo>
                      <a:pt x="540" y="1402"/>
                    </a:lnTo>
                    <a:close/>
                    <a:moveTo>
                      <a:pt x="230" y="180"/>
                    </a:moveTo>
                    <a:cubicBezTo>
                      <a:pt x="313" y="97"/>
                      <a:pt x="423" y="51"/>
                      <a:pt x="540" y="51"/>
                    </a:cubicBezTo>
                    <a:cubicBezTo>
                      <a:pt x="658" y="51"/>
                      <a:pt x="768" y="97"/>
                      <a:pt x="851" y="180"/>
                    </a:cubicBezTo>
                    <a:cubicBezTo>
                      <a:pt x="1006" y="335"/>
                      <a:pt x="1025" y="626"/>
                      <a:pt x="892" y="805"/>
                    </a:cubicBezTo>
                    <a:cubicBezTo>
                      <a:pt x="540" y="1312"/>
                      <a:pt x="540" y="1312"/>
                      <a:pt x="540" y="1312"/>
                    </a:cubicBezTo>
                    <a:cubicBezTo>
                      <a:pt x="189" y="804"/>
                      <a:pt x="189" y="804"/>
                      <a:pt x="189" y="804"/>
                    </a:cubicBezTo>
                    <a:cubicBezTo>
                      <a:pt x="56" y="626"/>
                      <a:pt x="75" y="335"/>
                      <a:pt x="230" y="180"/>
                    </a:cubicBezTo>
                    <a:close/>
                    <a:moveTo>
                      <a:pt x="230" y="180"/>
                    </a:moveTo>
                    <a:cubicBezTo>
                      <a:pt x="230" y="180"/>
                      <a:pt x="230" y="180"/>
                      <a:pt x="230" y="180"/>
                    </a:cubicBezTo>
                  </a:path>
                </a:pathLst>
              </a:custGeom>
              <a:solidFill>
                <a:srgbClr val="555557"/>
              </a:solidFill>
              <a:ln w="3810">
                <a:solidFill>
                  <a:srgbClr val="55555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881084-D4E3-C3FF-42A6-EDD8196EDF68}"/>
              </a:ext>
            </a:extLst>
          </p:cNvPr>
          <p:cNvSpPr/>
          <p:nvPr/>
        </p:nvSpPr>
        <p:spPr>
          <a:xfrm rot="20632538">
            <a:off x="-467065" y="-151267"/>
            <a:ext cx="3868915" cy="6279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i="1">
                <a:solidFill>
                  <a:schemeClr val="bg1"/>
                </a:solidFill>
              </a:rPr>
              <a:t>Exemple de formalisation d'un cas d'usage</a:t>
            </a:r>
          </a:p>
        </p:txBody>
      </p:sp>
    </p:spTree>
    <p:extLst>
      <p:ext uri="{BB962C8B-B14F-4D97-AF65-F5344CB8AC3E}">
        <p14:creationId xmlns:p14="http://schemas.microsoft.com/office/powerpoint/2010/main" val="19367477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6F66E6D7-A4A0-4DC1-AC37-537EECD50A8E}"/>
              </a:ext>
            </a:extLst>
          </p:cNvPr>
          <p:cNvSpPr txBox="1">
            <a:spLocks/>
          </p:cNvSpPr>
          <p:nvPr/>
        </p:nvSpPr>
        <p:spPr>
          <a:xfrm>
            <a:off x="683568" y="-3423"/>
            <a:ext cx="7056784" cy="62901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</a:pPr>
            <a:r>
              <a:rPr lang="fr-FR"/>
              <a:t>RETEX : Suggestions produit Mon espace santé</a:t>
            </a:r>
            <a:br>
              <a:rPr lang="fr-FR"/>
            </a:br>
            <a:r>
              <a:rPr lang="fr-FR" i="1"/>
              <a:t>Nom de l’établissement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8DFD082-0384-2EC1-F8EF-2FA002C81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21919"/>
              </p:ext>
            </p:extLst>
          </p:nvPr>
        </p:nvGraphicFramePr>
        <p:xfrm>
          <a:off x="721570" y="1017660"/>
          <a:ext cx="7700859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692">
                  <a:extLst>
                    <a:ext uri="{9D8B030D-6E8A-4147-A177-3AD203B41FA5}">
                      <a16:colId xmlns:a16="http://schemas.microsoft.com/office/drawing/2014/main" val="2602472762"/>
                    </a:ext>
                  </a:extLst>
                </a:gridCol>
                <a:gridCol w="1472167">
                  <a:extLst>
                    <a:ext uri="{9D8B030D-6E8A-4147-A177-3AD203B41FA5}">
                      <a16:colId xmlns:a16="http://schemas.microsoft.com/office/drawing/2014/main" val="1358454162"/>
                    </a:ext>
                  </a:extLst>
                </a:gridCol>
              </a:tblGrid>
              <a:tr h="30520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50" baseline="0"/>
                        <a:t>Suggestion proposée par rapport au produit </a:t>
                      </a:r>
                      <a:r>
                        <a:rPr lang="fr-FR" sz="1050" u="sng" baseline="0"/>
                        <a:t>Mon espace santé  </a:t>
                      </a:r>
                      <a:endParaRPr lang="fr-FR" sz="1050" u="sn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/>
                        <a:t>Importance : </a:t>
                      </a:r>
                    </a:p>
                    <a:p>
                      <a:pPr algn="ctr"/>
                      <a:r>
                        <a:rPr lang="fr-FR" sz="1050"/>
                        <a:t>P1&gt;P2&gt;P3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69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 b="0" i="1"/>
                        <a:t>Exemple</a:t>
                      </a:r>
                      <a:r>
                        <a:rPr lang="fr-FR" sz="1000" b="0"/>
                        <a:t> :</a:t>
                      </a:r>
                      <a:r>
                        <a:rPr lang="fr-FR" sz="1000" b="0" baseline="0"/>
                        <a:t> </a:t>
                      </a:r>
                      <a:endParaRPr lang="fr-FR" sz="1000" b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 b="1"/>
                        <a:t>Existant</a:t>
                      </a:r>
                      <a:r>
                        <a:rPr lang="fr-FR" sz="1000"/>
                        <a:t> :</a:t>
                      </a:r>
                      <a:r>
                        <a:rPr lang="fr-FR" sz="1000" baseline="0"/>
                        <a:t> Si l’usager souhaite télécharger ou imprimer uniquement ses vaccinations, il doit imprimer l’intégralité de son profil médical.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/>
                        <a:t>Problématique </a:t>
                      </a:r>
                      <a:r>
                        <a:rPr lang="fr-FR" sz="1000" baseline="0"/>
                        <a:t>: ne permet pas à l’usager de pouvoir imprimer ou télécharger une seule partie de son dossier médical.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/>
                        <a:t>Suggestion</a:t>
                      </a:r>
                      <a:r>
                        <a:rPr lang="fr-FR" sz="1000" baseline="0"/>
                        <a:t> : Donner la possibilité de choisir ce qu’on souhaite imprimer ou télécharger : tout, une partie, plusieurs…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Ex : P1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80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44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3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4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6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151451"/>
                  </a:ext>
                </a:extLst>
              </a:tr>
            </a:tbl>
          </a:graphicData>
        </a:graphic>
      </p:graphicFrame>
      <p:pic>
        <p:nvPicPr>
          <p:cNvPr id="3074" name="Picture 2" descr="Télécharger gratuitement Mon Espace Santé sur Futura">
            <a:extLst>
              <a:ext uri="{FF2B5EF4-FFF2-40B4-BE49-F238E27FC236}">
                <a16:creationId xmlns:a16="http://schemas.microsoft.com/office/drawing/2014/main" id="{3C48E1A0-33D5-726B-CBDC-47AFCA6E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622"/>
            <a:ext cx="494928" cy="4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F85168A-E448-6716-1F8E-D9919900632B}"/>
              </a:ext>
            </a:extLst>
          </p:cNvPr>
          <p:cNvSpPr txBox="1"/>
          <p:nvPr/>
        </p:nvSpPr>
        <p:spPr>
          <a:xfrm>
            <a:off x="8165989" y="757472"/>
            <a:ext cx="826936" cy="238540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noAutofit/>
          </a:bodyPr>
          <a:lstStyle/>
          <a:p>
            <a:pPr algn="ctr"/>
            <a:r>
              <a:rPr lang="fr-FR" sz="1000">
                <a:solidFill>
                  <a:srgbClr val="575757"/>
                </a:solidFill>
              </a:rPr>
              <a:t>P = Priorité </a:t>
            </a:r>
          </a:p>
        </p:txBody>
      </p:sp>
    </p:spTree>
    <p:extLst>
      <p:ext uri="{BB962C8B-B14F-4D97-AF65-F5344CB8AC3E}">
        <p14:creationId xmlns:p14="http://schemas.microsoft.com/office/powerpoint/2010/main" val="2126864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A95EB0C-16EF-1492-CB8D-E65BE5DDA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16488"/>
              </p:ext>
            </p:extLst>
          </p:nvPr>
        </p:nvGraphicFramePr>
        <p:xfrm>
          <a:off x="719572" y="898390"/>
          <a:ext cx="7704856" cy="342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28692">
                  <a:extLst>
                    <a:ext uri="{9D8B030D-6E8A-4147-A177-3AD203B41FA5}">
                      <a16:colId xmlns:a16="http://schemas.microsoft.com/office/drawing/2014/main" val="260247276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1358454162"/>
                    </a:ext>
                  </a:extLst>
                </a:gridCol>
              </a:tblGrid>
              <a:tr h="30520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50" baseline="0"/>
                        <a:t>Suggestions et attentes liées aux solutions utilisées par les acteurs du médico-social pour communiquer avec Mon espace santé</a:t>
                      </a:r>
                      <a:endParaRPr lang="fr-FR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/>
                        <a:t>Importance: P1&gt;P2&gt;P3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69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 b="0" i="1"/>
                        <a:t>Exemple :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/>
                        <a:t>Existant</a:t>
                      </a:r>
                      <a:r>
                        <a:rPr lang="fr-FR" sz="1000"/>
                        <a:t> : Le professionnel ne peut pas différencier</a:t>
                      </a:r>
                      <a:r>
                        <a:rPr lang="fr-FR" sz="1000" baseline="0"/>
                        <a:t> facilement les messages reçus de professionnels extérieurs à l’ESMS de ceux des usagers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/>
                        <a:t>Problématique</a:t>
                      </a:r>
                      <a:r>
                        <a:rPr lang="fr-FR" sz="1000" baseline="0"/>
                        <a:t> : Cela n’est pas pratique pour le professionnel qui risque de passer à côté de messages d’usagers, manque d’ergonomie dans la boite mail.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 b="1" baseline="0"/>
                        <a:t>Suggestion </a:t>
                      </a:r>
                      <a:r>
                        <a:rPr lang="fr-FR" sz="1000" baseline="0"/>
                        <a:t>: inclure la possibilité de différencier les types de messages provenant de BAL MSSanté pro ou de la messagerie de Mon espace santé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Ex : P2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80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44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3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4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6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151451"/>
                  </a:ext>
                </a:extLst>
              </a:tr>
            </a:tbl>
          </a:graphicData>
        </a:graphic>
      </p:graphicFrame>
      <p:sp>
        <p:nvSpPr>
          <p:cNvPr id="9" name="object 3">
            <a:extLst>
              <a:ext uri="{FF2B5EF4-FFF2-40B4-BE49-F238E27FC236}">
                <a16:creationId xmlns:a16="http://schemas.microsoft.com/office/drawing/2014/main" id="{32F87A31-17D4-7CAA-6478-A89E339FC70C}"/>
              </a:ext>
            </a:extLst>
          </p:cNvPr>
          <p:cNvSpPr txBox="1">
            <a:spLocks/>
          </p:cNvSpPr>
          <p:nvPr/>
        </p:nvSpPr>
        <p:spPr>
          <a:xfrm>
            <a:off x="683568" y="-3423"/>
            <a:ext cx="7056784" cy="62901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</a:pPr>
            <a:r>
              <a:rPr lang="fr-FR"/>
              <a:t>RETEX : Suggestions solutions / logiciels</a:t>
            </a:r>
            <a:br>
              <a:rPr lang="fr-FR"/>
            </a:br>
            <a:r>
              <a:rPr lang="fr-FR" i="1"/>
              <a:t>Nom de l’établissement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D7D3A36-D905-67D5-E23F-1A6714A010B6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167422"/>
            <a:ext cx="412701" cy="345658"/>
            <a:chOff x="704533" y="2862230"/>
            <a:chExt cx="511492" cy="428400"/>
          </a:xfrm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D56C20DE-5743-6BC6-6246-C32719AE2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33" y="2862230"/>
              <a:ext cx="511200" cy="428400"/>
            </a:xfrm>
            <a:custGeom>
              <a:avLst/>
              <a:gdLst>
                <a:gd name="T0" fmla="*/ 1514 w 1536"/>
                <a:gd name="T1" fmla="*/ 649 h 1297"/>
                <a:gd name="T2" fmla="*/ 1491 w 1536"/>
                <a:gd name="T3" fmla="*/ 671 h 1297"/>
                <a:gd name="T4" fmla="*/ 1491 w 1536"/>
                <a:gd name="T5" fmla="*/ 823 h 1297"/>
                <a:gd name="T6" fmla="*/ 45 w 1536"/>
                <a:gd name="T7" fmla="*/ 823 h 1297"/>
                <a:gd name="T8" fmla="*/ 45 w 1536"/>
                <a:gd name="T9" fmla="*/ 74 h 1297"/>
                <a:gd name="T10" fmla="*/ 74 w 1536"/>
                <a:gd name="T11" fmla="*/ 45 h 1297"/>
                <a:gd name="T12" fmla="*/ 1090 w 1536"/>
                <a:gd name="T13" fmla="*/ 45 h 1297"/>
                <a:gd name="T14" fmla="*/ 1112 w 1536"/>
                <a:gd name="T15" fmla="*/ 22 h 1297"/>
                <a:gd name="T16" fmla="*/ 1090 w 1536"/>
                <a:gd name="T17" fmla="*/ 0 h 1297"/>
                <a:gd name="T18" fmla="*/ 74 w 1536"/>
                <a:gd name="T19" fmla="*/ 0 h 1297"/>
                <a:gd name="T20" fmla="*/ 0 w 1536"/>
                <a:gd name="T21" fmla="*/ 74 h 1297"/>
                <a:gd name="T22" fmla="*/ 0 w 1536"/>
                <a:gd name="T23" fmla="*/ 926 h 1297"/>
                <a:gd name="T24" fmla="*/ 74 w 1536"/>
                <a:gd name="T25" fmla="*/ 1000 h 1297"/>
                <a:gd name="T26" fmla="*/ 325 w 1536"/>
                <a:gd name="T27" fmla="*/ 1000 h 1297"/>
                <a:gd name="T28" fmla="*/ 347 w 1536"/>
                <a:gd name="T29" fmla="*/ 977 h 1297"/>
                <a:gd name="T30" fmla="*/ 325 w 1536"/>
                <a:gd name="T31" fmla="*/ 955 h 1297"/>
                <a:gd name="T32" fmla="*/ 74 w 1536"/>
                <a:gd name="T33" fmla="*/ 955 h 1297"/>
                <a:gd name="T34" fmla="*/ 45 w 1536"/>
                <a:gd name="T35" fmla="*/ 926 h 1297"/>
                <a:gd name="T36" fmla="*/ 45 w 1536"/>
                <a:gd name="T37" fmla="*/ 868 h 1297"/>
                <a:gd name="T38" fmla="*/ 1491 w 1536"/>
                <a:gd name="T39" fmla="*/ 868 h 1297"/>
                <a:gd name="T40" fmla="*/ 1491 w 1536"/>
                <a:gd name="T41" fmla="*/ 926 h 1297"/>
                <a:gd name="T42" fmla="*/ 1462 w 1536"/>
                <a:gd name="T43" fmla="*/ 955 h 1297"/>
                <a:gd name="T44" fmla="*/ 429 w 1536"/>
                <a:gd name="T45" fmla="*/ 955 h 1297"/>
                <a:gd name="T46" fmla="*/ 406 w 1536"/>
                <a:gd name="T47" fmla="*/ 977 h 1297"/>
                <a:gd name="T48" fmla="*/ 429 w 1536"/>
                <a:gd name="T49" fmla="*/ 1000 h 1297"/>
                <a:gd name="T50" fmla="*/ 618 w 1536"/>
                <a:gd name="T51" fmla="*/ 1000 h 1297"/>
                <a:gd name="T52" fmla="*/ 609 w 1536"/>
                <a:gd name="T53" fmla="*/ 1057 h 1297"/>
                <a:gd name="T54" fmla="*/ 551 w 1536"/>
                <a:gd name="T55" fmla="*/ 1176 h 1297"/>
                <a:gd name="T56" fmla="*/ 526 w 1536"/>
                <a:gd name="T57" fmla="*/ 1202 h 1297"/>
                <a:gd name="T58" fmla="*/ 515 w 1536"/>
                <a:gd name="T59" fmla="*/ 1263 h 1297"/>
                <a:gd name="T60" fmla="*/ 567 w 1536"/>
                <a:gd name="T61" fmla="*/ 1297 h 1297"/>
                <a:gd name="T62" fmla="*/ 969 w 1536"/>
                <a:gd name="T63" fmla="*/ 1297 h 1297"/>
                <a:gd name="T64" fmla="*/ 1021 w 1536"/>
                <a:gd name="T65" fmla="*/ 1263 h 1297"/>
                <a:gd name="T66" fmla="*/ 1010 w 1536"/>
                <a:gd name="T67" fmla="*/ 1202 h 1297"/>
                <a:gd name="T68" fmla="*/ 985 w 1536"/>
                <a:gd name="T69" fmla="*/ 1176 h 1297"/>
                <a:gd name="T70" fmla="*/ 927 w 1536"/>
                <a:gd name="T71" fmla="*/ 1057 h 1297"/>
                <a:gd name="T72" fmla="*/ 918 w 1536"/>
                <a:gd name="T73" fmla="*/ 1000 h 1297"/>
                <a:gd name="T74" fmla="*/ 1462 w 1536"/>
                <a:gd name="T75" fmla="*/ 1000 h 1297"/>
                <a:gd name="T76" fmla="*/ 1536 w 1536"/>
                <a:gd name="T77" fmla="*/ 926 h 1297"/>
                <a:gd name="T78" fmla="*/ 1536 w 1536"/>
                <a:gd name="T79" fmla="*/ 671 h 1297"/>
                <a:gd name="T80" fmla="*/ 1514 w 1536"/>
                <a:gd name="T81" fmla="*/ 649 h 1297"/>
                <a:gd name="T82" fmla="*/ 980 w 1536"/>
                <a:gd name="T83" fmla="*/ 1245 h 1297"/>
                <a:gd name="T84" fmla="*/ 969 w 1536"/>
                <a:gd name="T85" fmla="*/ 1252 h 1297"/>
                <a:gd name="T86" fmla="*/ 567 w 1536"/>
                <a:gd name="T87" fmla="*/ 1252 h 1297"/>
                <a:gd name="T88" fmla="*/ 556 w 1536"/>
                <a:gd name="T89" fmla="*/ 1245 h 1297"/>
                <a:gd name="T90" fmla="*/ 559 w 1536"/>
                <a:gd name="T91" fmla="*/ 1233 h 1297"/>
                <a:gd name="T92" fmla="*/ 583 w 1536"/>
                <a:gd name="T93" fmla="*/ 1207 h 1297"/>
                <a:gd name="T94" fmla="*/ 596 w 1536"/>
                <a:gd name="T95" fmla="*/ 1193 h 1297"/>
                <a:gd name="T96" fmla="*/ 940 w 1536"/>
                <a:gd name="T97" fmla="*/ 1193 h 1297"/>
                <a:gd name="T98" fmla="*/ 953 w 1536"/>
                <a:gd name="T99" fmla="*/ 1207 h 1297"/>
                <a:gd name="T100" fmla="*/ 977 w 1536"/>
                <a:gd name="T101" fmla="*/ 1233 h 1297"/>
                <a:gd name="T102" fmla="*/ 980 w 1536"/>
                <a:gd name="T103" fmla="*/ 1245 h 1297"/>
                <a:gd name="T104" fmla="*/ 882 w 1536"/>
                <a:gd name="T105" fmla="*/ 1064 h 1297"/>
                <a:gd name="T106" fmla="*/ 910 w 1536"/>
                <a:gd name="T107" fmla="*/ 1148 h 1297"/>
                <a:gd name="T108" fmla="*/ 626 w 1536"/>
                <a:gd name="T109" fmla="*/ 1148 h 1297"/>
                <a:gd name="T110" fmla="*/ 654 w 1536"/>
                <a:gd name="T111" fmla="*/ 1064 h 1297"/>
                <a:gd name="T112" fmla="*/ 664 w 1536"/>
                <a:gd name="T113" fmla="*/ 1000 h 1297"/>
                <a:gd name="T114" fmla="*/ 872 w 1536"/>
                <a:gd name="T115" fmla="*/ 1000 h 1297"/>
                <a:gd name="T116" fmla="*/ 882 w 1536"/>
                <a:gd name="T117" fmla="*/ 1064 h 1297"/>
                <a:gd name="T118" fmla="*/ 882 w 1536"/>
                <a:gd name="T119" fmla="*/ 1064 h 1297"/>
                <a:gd name="T120" fmla="*/ 882 w 1536"/>
                <a:gd name="T121" fmla="*/ 1064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6" h="1297">
                  <a:moveTo>
                    <a:pt x="1514" y="649"/>
                  </a:moveTo>
                  <a:cubicBezTo>
                    <a:pt x="1501" y="649"/>
                    <a:pt x="1491" y="659"/>
                    <a:pt x="1491" y="671"/>
                  </a:cubicBezTo>
                  <a:cubicBezTo>
                    <a:pt x="1491" y="823"/>
                    <a:pt x="1491" y="823"/>
                    <a:pt x="1491" y="823"/>
                  </a:cubicBezTo>
                  <a:cubicBezTo>
                    <a:pt x="45" y="823"/>
                    <a:pt x="45" y="823"/>
                    <a:pt x="45" y="823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8"/>
                    <a:pt x="58" y="45"/>
                    <a:pt x="74" y="45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2" y="45"/>
                    <a:pt x="1112" y="35"/>
                    <a:pt x="1112" y="22"/>
                  </a:cubicBezTo>
                  <a:cubicBezTo>
                    <a:pt x="1112" y="10"/>
                    <a:pt x="1102" y="0"/>
                    <a:pt x="10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926"/>
                    <a:pt x="0" y="926"/>
                    <a:pt x="0" y="926"/>
                  </a:cubicBezTo>
                  <a:cubicBezTo>
                    <a:pt x="0" y="967"/>
                    <a:pt x="33" y="1000"/>
                    <a:pt x="74" y="1000"/>
                  </a:cubicBezTo>
                  <a:cubicBezTo>
                    <a:pt x="325" y="1000"/>
                    <a:pt x="325" y="1000"/>
                    <a:pt x="325" y="1000"/>
                  </a:cubicBezTo>
                  <a:cubicBezTo>
                    <a:pt x="337" y="1000"/>
                    <a:pt x="347" y="990"/>
                    <a:pt x="347" y="977"/>
                  </a:cubicBezTo>
                  <a:cubicBezTo>
                    <a:pt x="347" y="965"/>
                    <a:pt x="337" y="955"/>
                    <a:pt x="325" y="955"/>
                  </a:cubicBezTo>
                  <a:cubicBezTo>
                    <a:pt x="74" y="955"/>
                    <a:pt x="74" y="955"/>
                    <a:pt x="74" y="955"/>
                  </a:cubicBezTo>
                  <a:cubicBezTo>
                    <a:pt x="58" y="955"/>
                    <a:pt x="45" y="942"/>
                    <a:pt x="45" y="926"/>
                  </a:cubicBezTo>
                  <a:cubicBezTo>
                    <a:pt x="45" y="868"/>
                    <a:pt x="45" y="868"/>
                    <a:pt x="45" y="868"/>
                  </a:cubicBezTo>
                  <a:cubicBezTo>
                    <a:pt x="1491" y="868"/>
                    <a:pt x="1491" y="868"/>
                    <a:pt x="1491" y="868"/>
                  </a:cubicBezTo>
                  <a:cubicBezTo>
                    <a:pt x="1491" y="926"/>
                    <a:pt x="1491" y="926"/>
                    <a:pt x="1491" y="926"/>
                  </a:cubicBezTo>
                  <a:cubicBezTo>
                    <a:pt x="1491" y="942"/>
                    <a:pt x="1478" y="955"/>
                    <a:pt x="1462" y="955"/>
                  </a:cubicBezTo>
                  <a:cubicBezTo>
                    <a:pt x="429" y="955"/>
                    <a:pt x="429" y="955"/>
                    <a:pt x="429" y="955"/>
                  </a:cubicBezTo>
                  <a:cubicBezTo>
                    <a:pt x="416" y="955"/>
                    <a:pt x="406" y="965"/>
                    <a:pt x="406" y="977"/>
                  </a:cubicBezTo>
                  <a:cubicBezTo>
                    <a:pt x="406" y="990"/>
                    <a:pt x="416" y="1000"/>
                    <a:pt x="429" y="1000"/>
                  </a:cubicBezTo>
                  <a:cubicBezTo>
                    <a:pt x="618" y="1000"/>
                    <a:pt x="618" y="1000"/>
                    <a:pt x="618" y="1000"/>
                  </a:cubicBezTo>
                  <a:cubicBezTo>
                    <a:pt x="609" y="1057"/>
                    <a:pt x="609" y="1057"/>
                    <a:pt x="609" y="1057"/>
                  </a:cubicBezTo>
                  <a:cubicBezTo>
                    <a:pt x="603" y="1102"/>
                    <a:pt x="582" y="1143"/>
                    <a:pt x="551" y="1176"/>
                  </a:cubicBezTo>
                  <a:cubicBezTo>
                    <a:pt x="526" y="1202"/>
                    <a:pt x="526" y="1202"/>
                    <a:pt x="526" y="1202"/>
                  </a:cubicBezTo>
                  <a:cubicBezTo>
                    <a:pt x="510" y="1218"/>
                    <a:pt x="506" y="1242"/>
                    <a:pt x="515" y="1263"/>
                  </a:cubicBezTo>
                  <a:cubicBezTo>
                    <a:pt x="524" y="1284"/>
                    <a:pt x="544" y="1297"/>
                    <a:pt x="567" y="1297"/>
                  </a:cubicBezTo>
                  <a:cubicBezTo>
                    <a:pt x="969" y="1297"/>
                    <a:pt x="969" y="1297"/>
                    <a:pt x="969" y="1297"/>
                  </a:cubicBezTo>
                  <a:cubicBezTo>
                    <a:pt x="992" y="1297"/>
                    <a:pt x="1012" y="1284"/>
                    <a:pt x="1021" y="1263"/>
                  </a:cubicBezTo>
                  <a:cubicBezTo>
                    <a:pt x="1030" y="1242"/>
                    <a:pt x="1026" y="1218"/>
                    <a:pt x="1010" y="1202"/>
                  </a:cubicBezTo>
                  <a:cubicBezTo>
                    <a:pt x="985" y="1176"/>
                    <a:pt x="985" y="1176"/>
                    <a:pt x="985" y="1176"/>
                  </a:cubicBezTo>
                  <a:cubicBezTo>
                    <a:pt x="954" y="1143"/>
                    <a:pt x="933" y="1102"/>
                    <a:pt x="927" y="1057"/>
                  </a:cubicBezTo>
                  <a:cubicBezTo>
                    <a:pt x="918" y="1000"/>
                    <a:pt x="918" y="1000"/>
                    <a:pt x="918" y="1000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503" y="1000"/>
                    <a:pt x="1536" y="967"/>
                    <a:pt x="1536" y="926"/>
                  </a:cubicBezTo>
                  <a:cubicBezTo>
                    <a:pt x="1536" y="671"/>
                    <a:pt x="1536" y="671"/>
                    <a:pt x="1536" y="671"/>
                  </a:cubicBezTo>
                  <a:cubicBezTo>
                    <a:pt x="1536" y="659"/>
                    <a:pt x="1526" y="649"/>
                    <a:pt x="1514" y="649"/>
                  </a:cubicBezTo>
                  <a:close/>
                  <a:moveTo>
                    <a:pt x="980" y="1245"/>
                  </a:moveTo>
                  <a:cubicBezTo>
                    <a:pt x="979" y="1248"/>
                    <a:pt x="976" y="1252"/>
                    <a:pt x="969" y="1252"/>
                  </a:cubicBezTo>
                  <a:cubicBezTo>
                    <a:pt x="567" y="1252"/>
                    <a:pt x="567" y="1252"/>
                    <a:pt x="567" y="1252"/>
                  </a:cubicBezTo>
                  <a:cubicBezTo>
                    <a:pt x="560" y="1252"/>
                    <a:pt x="557" y="1248"/>
                    <a:pt x="556" y="1245"/>
                  </a:cubicBezTo>
                  <a:cubicBezTo>
                    <a:pt x="555" y="1243"/>
                    <a:pt x="554" y="1238"/>
                    <a:pt x="559" y="1233"/>
                  </a:cubicBezTo>
                  <a:cubicBezTo>
                    <a:pt x="583" y="1207"/>
                    <a:pt x="583" y="1207"/>
                    <a:pt x="583" y="1207"/>
                  </a:cubicBezTo>
                  <a:cubicBezTo>
                    <a:pt x="588" y="1202"/>
                    <a:pt x="592" y="1198"/>
                    <a:pt x="596" y="1193"/>
                  </a:cubicBezTo>
                  <a:cubicBezTo>
                    <a:pt x="940" y="1193"/>
                    <a:pt x="940" y="1193"/>
                    <a:pt x="940" y="1193"/>
                  </a:cubicBezTo>
                  <a:cubicBezTo>
                    <a:pt x="944" y="1198"/>
                    <a:pt x="948" y="1202"/>
                    <a:pt x="953" y="1207"/>
                  </a:cubicBezTo>
                  <a:cubicBezTo>
                    <a:pt x="977" y="1233"/>
                    <a:pt x="977" y="1233"/>
                    <a:pt x="977" y="1233"/>
                  </a:cubicBezTo>
                  <a:cubicBezTo>
                    <a:pt x="982" y="1238"/>
                    <a:pt x="981" y="1243"/>
                    <a:pt x="980" y="1245"/>
                  </a:cubicBezTo>
                  <a:close/>
                  <a:moveTo>
                    <a:pt x="882" y="1064"/>
                  </a:moveTo>
                  <a:cubicBezTo>
                    <a:pt x="887" y="1093"/>
                    <a:pt x="896" y="1122"/>
                    <a:pt x="910" y="1148"/>
                  </a:cubicBezTo>
                  <a:cubicBezTo>
                    <a:pt x="626" y="1148"/>
                    <a:pt x="626" y="1148"/>
                    <a:pt x="626" y="1148"/>
                  </a:cubicBezTo>
                  <a:cubicBezTo>
                    <a:pt x="640" y="1122"/>
                    <a:pt x="649" y="1093"/>
                    <a:pt x="654" y="1064"/>
                  </a:cubicBezTo>
                  <a:cubicBezTo>
                    <a:pt x="664" y="1000"/>
                    <a:pt x="664" y="1000"/>
                    <a:pt x="664" y="1000"/>
                  </a:cubicBezTo>
                  <a:cubicBezTo>
                    <a:pt x="872" y="1000"/>
                    <a:pt x="872" y="1000"/>
                    <a:pt x="872" y="1000"/>
                  </a:cubicBezTo>
                  <a:lnTo>
                    <a:pt x="882" y="1064"/>
                  </a:lnTo>
                  <a:close/>
                  <a:moveTo>
                    <a:pt x="882" y="1064"/>
                  </a:moveTo>
                  <a:cubicBezTo>
                    <a:pt x="882" y="1064"/>
                    <a:pt x="882" y="1064"/>
                    <a:pt x="882" y="106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02F69D6-B3C0-D3C1-990F-3ECD874D6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200" y="2862230"/>
              <a:ext cx="123825" cy="198438"/>
            </a:xfrm>
            <a:custGeom>
              <a:avLst/>
              <a:gdLst>
                <a:gd name="T0" fmla="*/ 291 w 365"/>
                <a:gd name="T1" fmla="*/ 0 h 590"/>
                <a:gd name="T2" fmla="*/ 23 w 365"/>
                <a:gd name="T3" fmla="*/ 0 h 590"/>
                <a:gd name="T4" fmla="*/ 0 w 365"/>
                <a:gd name="T5" fmla="*/ 22 h 590"/>
                <a:gd name="T6" fmla="*/ 23 w 365"/>
                <a:gd name="T7" fmla="*/ 45 h 590"/>
                <a:gd name="T8" fmla="*/ 291 w 365"/>
                <a:gd name="T9" fmla="*/ 45 h 590"/>
                <a:gd name="T10" fmla="*/ 320 w 365"/>
                <a:gd name="T11" fmla="*/ 74 h 590"/>
                <a:gd name="T12" fmla="*/ 320 w 365"/>
                <a:gd name="T13" fmla="*/ 567 h 590"/>
                <a:gd name="T14" fmla="*/ 343 w 365"/>
                <a:gd name="T15" fmla="*/ 590 h 590"/>
                <a:gd name="T16" fmla="*/ 365 w 365"/>
                <a:gd name="T17" fmla="*/ 567 h 590"/>
                <a:gd name="T18" fmla="*/ 365 w 365"/>
                <a:gd name="T19" fmla="*/ 74 h 590"/>
                <a:gd name="T20" fmla="*/ 291 w 365"/>
                <a:gd name="T21" fmla="*/ 0 h 590"/>
                <a:gd name="T22" fmla="*/ 291 w 365"/>
                <a:gd name="T23" fmla="*/ 0 h 590"/>
                <a:gd name="T24" fmla="*/ 291 w 365"/>
                <a:gd name="T2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590">
                  <a:moveTo>
                    <a:pt x="29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91" y="45"/>
                    <a:pt x="291" y="45"/>
                    <a:pt x="291" y="45"/>
                  </a:cubicBezTo>
                  <a:cubicBezTo>
                    <a:pt x="307" y="45"/>
                    <a:pt x="320" y="58"/>
                    <a:pt x="320" y="74"/>
                  </a:cubicBezTo>
                  <a:cubicBezTo>
                    <a:pt x="320" y="567"/>
                    <a:pt x="320" y="567"/>
                    <a:pt x="320" y="567"/>
                  </a:cubicBezTo>
                  <a:cubicBezTo>
                    <a:pt x="320" y="580"/>
                    <a:pt x="330" y="590"/>
                    <a:pt x="343" y="590"/>
                  </a:cubicBezTo>
                  <a:cubicBezTo>
                    <a:pt x="355" y="590"/>
                    <a:pt x="365" y="580"/>
                    <a:pt x="365" y="567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5" y="33"/>
                    <a:pt x="332" y="0"/>
                    <a:pt x="291" y="0"/>
                  </a:cubicBezTo>
                  <a:close/>
                  <a:moveTo>
                    <a:pt x="291" y="0"/>
                  </a:move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1154EC39-9E90-7BE8-5A60-96BC03ED1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688" y="2930493"/>
              <a:ext cx="114300" cy="14288"/>
            </a:xfrm>
            <a:custGeom>
              <a:avLst/>
              <a:gdLst>
                <a:gd name="T0" fmla="*/ 317 w 339"/>
                <a:gd name="T1" fmla="*/ 45 h 45"/>
                <a:gd name="T2" fmla="*/ 339 w 339"/>
                <a:gd name="T3" fmla="*/ 22 h 45"/>
                <a:gd name="T4" fmla="*/ 317 w 339"/>
                <a:gd name="T5" fmla="*/ 0 h 45"/>
                <a:gd name="T6" fmla="*/ 23 w 339"/>
                <a:gd name="T7" fmla="*/ 0 h 45"/>
                <a:gd name="T8" fmla="*/ 0 w 339"/>
                <a:gd name="T9" fmla="*/ 22 h 45"/>
                <a:gd name="T10" fmla="*/ 23 w 339"/>
                <a:gd name="T11" fmla="*/ 45 h 45"/>
                <a:gd name="T12" fmla="*/ 317 w 339"/>
                <a:gd name="T13" fmla="*/ 45 h 45"/>
                <a:gd name="T14" fmla="*/ 317 w 339"/>
                <a:gd name="T15" fmla="*/ 45 h 45"/>
                <a:gd name="T16" fmla="*/ 317 w 33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45">
                  <a:moveTo>
                    <a:pt x="317" y="45"/>
                  </a:moveTo>
                  <a:cubicBezTo>
                    <a:pt x="329" y="45"/>
                    <a:pt x="339" y="35"/>
                    <a:pt x="339" y="22"/>
                  </a:cubicBezTo>
                  <a:cubicBezTo>
                    <a:pt x="339" y="10"/>
                    <a:pt x="329" y="0"/>
                    <a:pt x="3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1" y="45"/>
                    <a:pt x="23" y="45"/>
                  </a:cubicBezTo>
                  <a:lnTo>
                    <a:pt x="317" y="45"/>
                  </a:lnTo>
                  <a:close/>
                  <a:moveTo>
                    <a:pt x="317" y="45"/>
                  </a:moveTo>
                  <a:cubicBezTo>
                    <a:pt x="317" y="45"/>
                    <a:pt x="317" y="45"/>
                    <a:pt x="317" y="45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F5BF4D6F-FB78-B1C4-1142-FEEAA33B0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30493"/>
              <a:ext cx="26987" cy="14288"/>
            </a:xfrm>
            <a:custGeom>
              <a:avLst/>
              <a:gdLst>
                <a:gd name="T0" fmla="*/ 23 w 84"/>
                <a:gd name="T1" fmla="*/ 45 h 45"/>
                <a:gd name="T2" fmla="*/ 62 w 84"/>
                <a:gd name="T3" fmla="*/ 45 h 45"/>
                <a:gd name="T4" fmla="*/ 84 w 84"/>
                <a:gd name="T5" fmla="*/ 22 h 45"/>
                <a:gd name="T6" fmla="*/ 62 w 84"/>
                <a:gd name="T7" fmla="*/ 0 h 45"/>
                <a:gd name="T8" fmla="*/ 23 w 84"/>
                <a:gd name="T9" fmla="*/ 0 h 45"/>
                <a:gd name="T10" fmla="*/ 0 w 84"/>
                <a:gd name="T11" fmla="*/ 22 h 45"/>
                <a:gd name="T12" fmla="*/ 23 w 84"/>
                <a:gd name="T13" fmla="*/ 45 h 45"/>
                <a:gd name="T14" fmla="*/ 23 w 84"/>
                <a:gd name="T15" fmla="*/ 45 h 45"/>
                <a:gd name="T16" fmla="*/ 23 w 8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5">
                  <a:moveTo>
                    <a:pt x="23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74" y="45"/>
                    <a:pt x="84" y="35"/>
                    <a:pt x="84" y="22"/>
                  </a:cubicBezTo>
                  <a:cubicBezTo>
                    <a:pt x="84" y="10"/>
                    <a:pt x="74" y="0"/>
                    <a:pt x="6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959942E-551E-3238-C386-96A882C22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65418"/>
              <a:ext cx="125412" cy="15875"/>
            </a:xfrm>
            <a:custGeom>
              <a:avLst/>
              <a:gdLst>
                <a:gd name="T0" fmla="*/ 372 w 372"/>
                <a:gd name="T1" fmla="*/ 23 h 45"/>
                <a:gd name="T2" fmla="*/ 350 w 372"/>
                <a:gd name="T3" fmla="*/ 0 h 45"/>
                <a:gd name="T4" fmla="*/ 23 w 372"/>
                <a:gd name="T5" fmla="*/ 0 h 45"/>
                <a:gd name="T6" fmla="*/ 0 w 372"/>
                <a:gd name="T7" fmla="*/ 23 h 45"/>
                <a:gd name="T8" fmla="*/ 23 w 372"/>
                <a:gd name="T9" fmla="*/ 45 h 45"/>
                <a:gd name="T10" fmla="*/ 350 w 372"/>
                <a:gd name="T11" fmla="*/ 45 h 45"/>
                <a:gd name="T12" fmla="*/ 372 w 372"/>
                <a:gd name="T13" fmla="*/ 23 h 45"/>
                <a:gd name="T14" fmla="*/ 372 w 372"/>
                <a:gd name="T15" fmla="*/ 23 h 45"/>
                <a:gd name="T16" fmla="*/ 372 w 372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">
                  <a:moveTo>
                    <a:pt x="372" y="23"/>
                  </a:moveTo>
                  <a:cubicBezTo>
                    <a:pt x="372" y="10"/>
                    <a:pt x="362" y="0"/>
                    <a:pt x="35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62" y="45"/>
                    <a:pt x="372" y="35"/>
                    <a:pt x="372" y="23"/>
                  </a:cubicBezTo>
                  <a:close/>
                  <a:moveTo>
                    <a:pt x="372" y="23"/>
                  </a:moveTo>
                  <a:cubicBezTo>
                    <a:pt x="372" y="23"/>
                    <a:pt x="372" y="23"/>
                    <a:pt x="372" y="23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EBFDD98B-CB6F-5270-5B97-F1079195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01930"/>
              <a:ext cx="100012" cy="15875"/>
            </a:xfrm>
            <a:custGeom>
              <a:avLst/>
              <a:gdLst>
                <a:gd name="T0" fmla="*/ 300 w 300"/>
                <a:gd name="T1" fmla="*/ 23 h 45"/>
                <a:gd name="T2" fmla="*/ 278 w 300"/>
                <a:gd name="T3" fmla="*/ 0 h 45"/>
                <a:gd name="T4" fmla="*/ 23 w 300"/>
                <a:gd name="T5" fmla="*/ 0 h 45"/>
                <a:gd name="T6" fmla="*/ 0 w 300"/>
                <a:gd name="T7" fmla="*/ 23 h 45"/>
                <a:gd name="T8" fmla="*/ 23 w 300"/>
                <a:gd name="T9" fmla="*/ 45 h 45"/>
                <a:gd name="T10" fmla="*/ 278 w 300"/>
                <a:gd name="T11" fmla="*/ 45 h 45"/>
                <a:gd name="T12" fmla="*/ 300 w 300"/>
                <a:gd name="T13" fmla="*/ 23 h 45"/>
                <a:gd name="T14" fmla="*/ 300 w 300"/>
                <a:gd name="T15" fmla="*/ 23 h 45"/>
                <a:gd name="T16" fmla="*/ 300 w 300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45">
                  <a:moveTo>
                    <a:pt x="300" y="23"/>
                  </a:moveTo>
                  <a:cubicBezTo>
                    <a:pt x="300" y="10"/>
                    <a:pt x="290" y="0"/>
                    <a:pt x="27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78" y="45"/>
                    <a:pt x="278" y="45"/>
                    <a:pt x="278" y="45"/>
                  </a:cubicBezTo>
                  <a:cubicBezTo>
                    <a:pt x="290" y="45"/>
                    <a:pt x="300" y="35"/>
                    <a:pt x="300" y="23"/>
                  </a:cubicBezTo>
                  <a:close/>
                  <a:moveTo>
                    <a:pt x="300" y="23"/>
                  </a:moveTo>
                  <a:cubicBezTo>
                    <a:pt x="300" y="23"/>
                    <a:pt x="300" y="23"/>
                    <a:pt x="300" y="23"/>
                  </a:cubicBezTo>
                </a:path>
              </a:pathLst>
            </a:custGeom>
            <a:solidFill>
              <a:srgbClr val="E730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B5F78B3E-0430-1854-8691-17FF969CE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38443"/>
              <a:ext cx="82550" cy="14288"/>
            </a:xfrm>
            <a:custGeom>
              <a:avLst/>
              <a:gdLst>
                <a:gd name="T0" fmla="*/ 246 w 246"/>
                <a:gd name="T1" fmla="*/ 23 h 45"/>
                <a:gd name="T2" fmla="*/ 224 w 246"/>
                <a:gd name="T3" fmla="*/ 0 h 45"/>
                <a:gd name="T4" fmla="*/ 23 w 246"/>
                <a:gd name="T5" fmla="*/ 0 h 45"/>
                <a:gd name="T6" fmla="*/ 0 w 246"/>
                <a:gd name="T7" fmla="*/ 23 h 45"/>
                <a:gd name="T8" fmla="*/ 23 w 246"/>
                <a:gd name="T9" fmla="*/ 45 h 45"/>
                <a:gd name="T10" fmla="*/ 224 w 246"/>
                <a:gd name="T11" fmla="*/ 45 h 45"/>
                <a:gd name="T12" fmla="*/ 246 w 246"/>
                <a:gd name="T13" fmla="*/ 23 h 45"/>
                <a:gd name="T14" fmla="*/ 246 w 246"/>
                <a:gd name="T15" fmla="*/ 23 h 45"/>
                <a:gd name="T16" fmla="*/ 246 w 246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5">
                  <a:moveTo>
                    <a:pt x="246" y="23"/>
                  </a:moveTo>
                  <a:cubicBezTo>
                    <a:pt x="246" y="10"/>
                    <a:pt x="236" y="0"/>
                    <a:pt x="2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36" y="45"/>
                    <a:pt x="246" y="35"/>
                    <a:pt x="246" y="23"/>
                  </a:cubicBezTo>
                  <a:close/>
                  <a:moveTo>
                    <a:pt x="246" y="23"/>
                  </a:moveTo>
                  <a:cubicBezTo>
                    <a:pt x="246" y="23"/>
                    <a:pt x="246" y="23"/>
                    <a:pt x="246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89E2E7-858D-FDEF-7E7E-1662735D7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73368"/>
              <a:ext cx="76200" cy="15875"/>
            </a:xfrm>
            <a:custGeom>
              <a:avLst/>
              <a:gdLst>
                <a:gd name="T0" fmla="*/ 206 w 228"/>
                <a:gd name="T1" fmla="*/ 0 h 45"/>
                <a:gd name="T2" fmla="*/ 23 w 228"/>
                <a:gd name="T3" fmla="*/ 0 h 45"/>
                <a:gd name="T4" fmla="*/ 0 w 228"/>
                <a:gd name="T5" fmla="*/ 23 h 45"/>
                <a:gd name="T6" fmla="*/ 23 w 228"/>
                <a:gd name="T7" fmla="*/ 45 h 45"/>
                <a:gd name="T8" fmla="*/ 206 w 228"/>
                <a:gd name="T9" fmla="*/ 45 h 45"/>
                <a:gd name="T10" fmla="*/ 228 w 228"/>
                <a:gd name="T11" fmla="*/ 23 h 45"/>
                <a:gd name="T12" fmla="*/ 206 w 228"/>
                <a:gd name="T13" fmla="*/ 0 h 45"/>
                <a:gd name="T14" fmla="*/ 206 w 228"/>
                <a:gd name="T15" fmla="*/ 0 h 45"/>
                <a:gd name="T16" fmla="*/ 206 w 22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5">
                  <a:moveTo>
                    <a:pt x="20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18" y="45"/>
                    <a:pt x="228" y="35"/>
                    <a:pt x="228" y="23"/>
                  </a:cubicBezTo>
                  <a:cubicBezTo>
                    <a:pt x="228" y="10"/>
                    <a:pt x="218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107507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046AEC7F-5DB4-44B6-A50C-9FA15DF61FA5}" vid="{2AF0C4E7-F5AC-4D9E-94F0-C494F2C0CD47}"/>
    </a:ext>
  </a:extLst>
</a:theme>
</file>

<file path=ppt/theme/theme2.xml><?xml version="1.0" encoding="utf-8"?>
<a:theme xmlns:a="http://schemas.openxmlformats.org/drawingml/2006/main" name="1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046AEC7F-5DB4-44B6-A50C-9FA15DF61FA5}" vid="{2AF0C4E7-F5AC-4D9E-94F0-C494F2C0CD47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93D6813B79224FBEAAD6B69854B928" ma:contentTypeVersion="18" ma:contentTypeDescription="Crée un document." ma:contentTypeScope="" ma:versionID="1c73668974a9885dc860893017e07aad">
  <xsd:schema xmlns:xsd="http://www.w3.org/2001/XMLSchema" xmlns:xs="http://www.w3.org/2001/XMLSchema" xmlns:p="http://schemas.microsoft.com/office/2006/metadata/properties" xmlns:ns1="http://schemas.microsoft.com/sharepoint/v3" xmlns:ns2="bb92982b-4e9a-4b37-8633-1f28f79bda33" xmlns:ns3="7c8ddf5e-d20f-48dc-aefc-2070f49ceb6a" targetNamespace="http://schemas.microsoft.com/office/2006/metadata/properties" ma:root="true" ma:fieldsID="fb08233811f3b48937618eebd8d2c70f" ns1:_="" ns2:_="" ns3:_="">
    <xsd:import namespace="http://schemas.microsoft.com/sharepoint/v3"/>
    <xsd:import namespace="bb92982b-4e9a-4b37-8633-1f28f79bda33"/>
    <xsd:import namespace="7c8ddf5e-d20f-48dc-aefc-2070f49ce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2982b-4e9a-4b37-8633-1f28f79bd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df5e-d20f-48dc-aefc-2070f49ce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92982b-4e9a-4b37-8633-1f28f79bda33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1E22D2-2D61-4D21-97ED-E6ED468084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47475F-771D-4576-A588-30D6F16B76F8}">
  <ds:schemaRefs>
    <ds:schemaRef ds:uri="7c8ddf5e-d20f-48dc-aefc-2070f49ceb6a"/>
    <ds:schemaRef ds:uri="bb92982b-4e9a-4b37-8633-1f28f79bd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89BEDA-FE69-4520-AED4-FA3D8DAB4017}">
  <ds:schemaRefs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7c8ddf5e-d20f-48dc-aefc-2070f49ceb6a"/>
    <ds:schemaRef ds:uri="bb92982b-4e9a-4b37-8633-1f28f79bda33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ANS_MOD_STANDARD_POWERPOINT</Template>
  <TotalTime>0</TotalTime>
  <Words>1515</Words>
  <Application>Microsoft Office PowerPoint</Application>
  <PresentationFormat>Affichage à l'écran (16:9)</PresentationFormat>
  <Paragraphs>188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Helvetica Neue Medium</vt:lpstr>
      <vt:lpstr>Segoe UI</vt:lpstr>
      <vt:lpstr>Webdings</vt:lpstr>
      <vt:lpstr>Wingdings</vt:lpstr>
      <vt:lpstr>Wingdings 3</vt:lpstr>
      <vt:lpstr>ANS_THEME STANDARD_V1.0</vt:lpstr>
      <vt:lpstr>1_ANS_THEME STANDARD_V1.0</vt:lpstr>
      <vt:lpstr>Retour d’expérience intermédiaire des établissements pilotes  </vt:lpstr>
      <vt:lpstr>Je suis établissement pilote, comment renseigner le retour d’expérience intermédiaire de la phase pilote Mon espace santé ?</vt:lpstr>
      <vt:lpstr>RETEX : Nom de l’établissement Informations générales sur l'expérimentation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JEANCLOS (EXT)</dc:creator>
  <cp:lastModifiedBy>MONSAINT Jules</cp:lastModifiedBy>
  <cp:revision>2</cp:revision>
  <cp:lastPrinted>2018-03-02T11:16:01Z</cp:lastPrinted>
  <dcterms:created xsi:type="dcterms:W3CDTF">2020-02-24T08:45:31Z</dcterms:created>
  <dcterms:modified xsi:type="dcterms:W3CDTF">2024-01-29T13:14:47Z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itre">
    <vt:lpwstr>Titre du document</vt:lpwstr>
  </property>
  <property fmtid="{D5CDD505-2E9C-101B-9397-08002B2CF9AE}" pid="3" name="_Sous-titre">
    <vt:lpwstr>Sous-titre</vt:lpwstr>
  </property>
  <property fmtid="{D5CDD505-2E9C-101B-9397-08002B2CF9AE}" pid="4" name="_Projet">
    <vt:lpwstr>Nom du projet</vt:lpwstr>
  </property>
  <property fmtid="{D5CDD505-2E9C-101B-9397-08002B2CF9AE}" pid="5" name="_Direction">
    <vt:lpwstr>Nom du pôle/direction</vt:lpwstr>
  </property>
  <property fmtid="{D5CDD505-2E9C-101B-9397-08002B2CF9AE}" pid="6" name="_Version">
    <vt:lpwstr>V0.1</vt:lpwstr>
  </property>
  <property fmtid="{D5CDD505-2E9C-101B-9397-08002B2CF9AE}" pid="7" name="_Statut">
    <vt:lpwstr>En cours</vt:lpwstr>
  </property>
  <property fmtid="{D5CDD505-2E9C-101B-9397-08002B2CF9AE}" pid="8" name="_Classification">
    <vt:lpwstr>Restreinte</vt:lpwstr>
  </property>
  <property fmtid="{D5CDD505-2E9C-101B-9397-08002B2CF9AE}" pid="9" name="*Choix Statut">
    <vt:lpwstr>En cours / En validation / Validé</vt:lpwstr>
  </property>
  <property fmtid="{D5CDD505-2E9C-101B-9397-08002B2CF9AE}" pid="10" name="*Choix classification">
    <vt:lpwstr>Publique / Interne / Restreinte / Confidentielle</vt:lpwstr>
  </property>
  <property fmtid="{D5CDD505-2E9C-101B-9397-08002B2CF9AE}" pid="11" name="MSIP_Label_5af1dbbe-1e64-4437-b4ae-0c846e98b90b_Enabled">
    <vt:lpwstr>true</vt:lpwstr>
  </property>
  <property fmtid="{D5CDD505-2E9C-101B-9397-08002B2CF9AE}" pid="12" name="MSIP_Label_5af1dbbe-1e64-4437-b4ae-0c846e98b90b_SetDate">
    <vt:lpwstr>2021-10-22T12:56:49Z</vt:lpwstr>
  </property>
  <property fmtid="{D5CDD505-2E9C-101B-9397-08002B2CF9AE}" pid="13" name="MSIP_Label_5af1dbbe-1e64-4437-b4ae-0c846e98b90b_Method">
    <vt:lpwstr>Privileged</vt:lpwstr>
  </property>
  <property fmtid="{D5CDD505-2E9C-101B-9397-08002B2CF9AE}" pid="14" name="MSIP_Label_5af1dbbe-1e64-4437-b4ae-0c846e98b90b_Name">
    <vt:lpwstr>EXTERNE</vt:lpwstr>
  </property>
  <property fmtid="{D5CDD505-2E9C-101B-9397-08002B2CF9AE}" pid="15" name="MSIP_Label_5af1dbbe-1e64-4437-b4ae-0c846e98b90b_SiteId">
    <vt:lpwstr>8b87af7d-8647-4dc7-8df4-5f69a2011bb5</vt:lpwstr>
  </property>
  <property fmtid="{D5CDD505-2E9C-101B-9397-08002B2CF9AE}" pid="16" name="MSIP_Label_5af1dbbe-1e64-4437-b4ae-0c846e98b90b_ActionId">
    <vt:lpwstr>de885d78-28ba-4f28-ad51-6186cac2683a</vt:lpwstr>
  </property>
  <property fmtid="{D5CDD505-2E9C-101B-9397-08002B2CF9AE}" pid="17" name="MSIP_Label_5af1dbbe-1e64-4437-b4ae-0c846e98b90b_ContentBits">
    <vt:lpwstr>0</vt:lpwstr>
  </property>
  <property fmtid="{D5CDD505-2E9C-101B-9397-08002B2CF9AE}" pid="18" name="ContentTypeId">
    <vt:lpwstr>0x0101003A93D6813B79224FBEAAD6B69854B928</vt:lpwstr>
  </property>
  <property fmtid="{D5CDD505-2E9C-101B-9397-08002B2CF9AE}" pid="19" name="MediaServiceImageTags">
    <vt:lpwstr/>
  </property>
</Properties>
</file>